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0B_0.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Lst>
  <p:notesMasterIdLst>
    <p:notesMasterId r:id="rId67"/>
  </p:notesMasterIdLst>
  <p:sldIdLst>
    <p:sldId id="256" r:id="rId6"/>
    <p:sldId id="257" r:id="rId7"/>
    <p:sldId id="258" r:id="rId8"/>
    <p:sldId id="259" r:id="rId9"/>
    <p:sldId id="4408" r:id="rId10"/>
    <p:sldId id="4407" r:id="rId11"/>
    <p:sldId id="4323" r:id="rId12"/>
    <p:sldId id="260" r:id="rId13"/>
    <p:sldId id="4329" r:id="rId14"/>
    <p:sldId id="261" r:id="rId15"/>
    <p:sldId id="4385" r:id="rId16"/>
    <p:sldId id="4300" r:id="rId17"/>
    <p:sldId id="4324" r:id="rId18"/>
    <p:sldId id="262" r:id="rId19"/>
    <p:sldId id="4397" r:id="rId20"/>
    <p:sldId id="4395" r:id="rId21"/>
    <p:sldId id="4396" r:id="rId22"/>
    <p:sldId id="4399" r:id="rId23"/>
    <p:sldId id="4398" r:id="rId24"/>
    <p:sldId id="4400" r:id="rId25"/>
    <p:sldId id="4401" r:id="rId26"/>
    <p:sldId id="4402" r:id="rId27"/>
    <p:sldId id="4404" r:id="rId28"/>
    <p:sldId id="4403" r:id="rId29"/>
    <p:sldId id="4411" r:id="rId30"/>
    <p:sldId id="263" r:id="rId31"/>
    <p:sldId id="4410" r:id="rId32"/>
    <p:sldId id="4406" r:id="rId33"/>
    <p:sldId id="4409" r:id="rId34"/>
    <p:sldId id="264" r:id="rId35"/>
    <p:sldId id="266" r:id="rId36"/>
    <p:sldId id="4325" r:id="rId37"/>
    <p:sldId id="4419" r:id="rId38"/>
    <p:sldId id="267" r:id="rId39"/>
    <p:sldId id="268" r:id="rId40"/>
    <p:sldId id="276" r:id="rId41"/>
    <p:sldId id="4417" r:id="rId42"/>
    <p:sldId id="4418" r:id="rId43"/>
    <p:sldId id="4412" r:id="rId44"/>
    <p:sldId id="269" r:id="rId45"/>
    <p:sldId id="4413" r:id="rId46"/>
    <p:sldId id="4414" r:id="rId47"/>
    <p:sldId id="4415" r:id="rId48"/>
    <p:sldId id="4416" r:id="rId49"/>
    <p:sldId id="4326" r:id="rId50"/>
    <p:sldId id="4374" r:id="rId51"/>
    <p:sldId id="4391" r:id="rId52"/>
    <p:sldId id="4392" r:id="rId53"/>
    <p:sldId id="4390" r:id="rId54"/>
    <p:sldId id="271" r:id="rId55"/>
    <p:sldId id="4393" r:id="rId56"/>
    <p:sldId id="4394" r:id="rId57"/>
    <p:sldId id="270" r:id="rId58"/>
    <p:sldId id="4405" r:id="rId59"/>
    <p:sldId id="4420" r:id="rId60"/>
    <p:sldId id="272" r:id="rId61"/>
    <p:sldId id="4421" r:id="rId62"/>
    <p:sldId id="4328" r:id="rId63"/>
    <p:sldId id="4377" r:id="rId64"/>
    <p:sldId id="4387" r:id="rId65"/>
    <p:sldId id="274" r:id="rId66"/>
  </p:sldIdLst>
  <p:sldSz cx="10693400" cy="7562850"/>
  <p:notesSz cx="10693400" cy="7562850"/>
  <p:embeddedFontLst>
    <p:embeddedFont>
      <p:font typeface="Montserrat" panose="00000500000000000000" pitchFamily="2" charset="0"/>
      <p:regular r:id="rId68"/>
      <p:bold r:id="rId69"/>
      <p:italic r:id="rId70"/>
      <p:boldItalic r:id="rId71"/>
    </p:embeddedFont>
    <p:embeddedFont>
      <p:font typeface="Open Sans" panose="020B0606030504020204" pitchFamily="34" charset="0"/>
      <p:regular r:id="rId72"/>
      <p:bold r:id="rId73"/>
      <p:italic r:id="rId74"/>
      <p:boldItalic r:id="rId7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0" roundtripDataSignature="AMtx7mhDe926l+hK6+IiWpncpHgLXiJD2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0FC229-4C0D-EB03-2FD5-5DEE50679F71}" name="Teodora Kraeva" initials="TK" userId="S::tk831798@fh-muenster.de::7d485674-14d9-4392-8bf8-792e9bd510e2" providerId="AD"/>
  <p188:author id="{23D9CECD-57F4-28F6-2D65-D6068497E7AD}" name="Annika Wesbuer" initials="AW" userId="S::aw707065@fh-muenster.de::bc1cd360-474b-43df-96db-25b71910cf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936A"/>
    <a:srgbClr val="2A698A"/>
    <a:srgbClr val="2C7686"/>
    <a:srgbClr val="11BBB7"/>
    <a:srgbClr val="408D74"/>
    <a:srgbClr val="659B59"/>
    <a:srgbClr val="4D75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41802" autoAdjust="0"/>
    <p:restoredTop sz="93009" autoAdjust="0"/>
  </p:normalViewPr>
  <p:slideViewPr>
    <p:cSldViewPr snapToGrid="0">
      <p:cViewPr varScale="1">
        <p:scale>
          <a:sx n="58" d="100"/>
          <a:sy n="58" d="100"/>
        </p:scale>
        <p:origin x="352" y="5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font" Target="fonts/font1.fntdata"/><Relationship Id="rId84" Type="http://schemas.openxmlformats.org/officeDocument/2006/relationships/tableStyles" Target="tableStyle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7.fntdata"/><Relationship Id="rId5" Type="http://schemas.openxmlformats.org/officeDocument/2006/relationships/slideMaster" Target="slideMasters/slideMaster2.xml"/><Relationship Id="rId61" Type="http://schemas.openxmlformats.org/officeDocument/2006/relationships/slide" Target="slides/slide56.xml"/><Relationship Id="rId82" Type="http://schemas.openxmlformats.org/officeDocument/2006/relationships/viewProps" Target="viewProp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font" Target="fonts/font2.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5.fntdata"/><Relationship Id="rId80" Type="http://customschemas.google.com/relationships/presentationmetadata" Target="metadata"/><Relationship Id="rId85"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3.fntdata"/><Relationship Id="rId75" Type="http://schemas.openxmlformats.org/officeDocument/2006/relationships/font" Target="fonts/font8.fntdata"/><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6.fntdata"/><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font" Target="fonts/font4.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omments/modernComment_10B_0.xml><?xml version="1.0" encoding="utf-8"?>
<p188:cmLst xmlns:a="http://schemas.openxmlformats.org/drawingml/2006/main" xmlns:r="http://schemas.openxmlformats.org/officeDocument/2006/relationships" xmlns:p188="http://schemas.microsoft.com/office/powerpoint/2018/8/main">
  <p188:cm id="{787E2195-A897-4766-934E-571C352B8DF7}" authorId="{23D9CECD-57F4-28F6-2D65-D6068497E7AD}" created="2023-11-28T10:14:16.661">
    <pc:sldMkLst xmlns:pc="http://schemas.microsoft.com/office/powerpoint/2013/main/command">
      <pc:docMk/>
      <pc:sldMk cId="0" sldId="267"/>
    </pc:sldMkLst>
    <p188:txBody>
      <a:bodyPr/>
      <a:lstStyle/>
      <a:p>
        <a:r>
          <a:rPr lang="en-AU"/>
          <a:t>1. Introduction of the task
2. Brainstorming for 5 minutes
3. Sticky Note Wall
4. Discussion of their ideas
5. Reflection - Ask the students to reflect on the brainstorming session. What surprised them? Did they come up with any innovative or unexpected ideas? Do they have any further questions?
6. Closing - by summarizing the key takeaways.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Provide introduction/overview of key concept(s), history/development to date, core problem/challenge as relevant.</a:t>
            </a:r>
            <a:endParaRPr/>
          </a:p>
          <a:p>
            <a:pPr marL="171450" lvl="0" indent="-171450" algn="l" rtl="0">
              <a:spcBef>
                <a:spcPts val="0"/>
              </a:spcBef>
              <a:spcAft>
                <a:spcPts val="0"/>
              </a:spcAft>
              <a:buClr>
                <a:schemeClr val="dk1"/>
              </a:buClr>
              <a:buSzPts val="1200"/>
              <a:buFont typeface="Calibri"/>
              <a:buChar char="-"/>
            </a:pPr>
            <a:r>
              <a:rPr lang="en-GB"/>
              <a:t>Rename slide with relevant title</a:t>
            </a:r>
            <a:endParaRPr/>
          </a:p>
          <a:p>
            <a:pPr marL="171450" lvl="0" indent="-171450" algn="l" rtl="0">
              <a:spcBef>
                <a:spcPts val="0"/>
              </a:spcBef>
              <a:spcAft>
                <a:spcPts val="0"/>
              </a:spcAft>
              <a:buClr>
                <a:schemeClr val="dk1"/>
              </a:buClr>
              <a:buSzPts val="1200"/>
              <a:buFont typeface="Calibri"/>
              <a:buChar char="-"/>
            </a:pPr>
            <a:r>
              <a:rPr lang="en-GB"/>
              <a:t>Make sure to incorporate images and visual aids to engage students.</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Provide introduction/overview of key concept(s), history/development to date, core problem/challenge as relevant.</a:t>
            </a:r>
            <a:endParaRPr/>
          </a:p>
          <a:p>
            <a:pPr marL="171450" lvl="0" indent="-171450" algn="l" rtl="0">
              <a:spcBef>
                <a:spcPts val="0"/>
              </a:spcBef>
              <a:spcAft>
                <a:spcPts val="0"/>
              </a:spcAft>
              <a:buClr>
                <a:schemeClr val="dk1"/>
              </a:buClr>
              <a:buSzPts val="1200"/>
              <a:buFont typeface="Calibri"/>
              <a:buChar char="-"/>
            </a:pPr>
            <a:r>
              <a:rPr lang="en-GB"/>
              <a:t>Rename slide with relevant title</a:t>
            </a:r>
            <a:endParaRPr/>
          </a:p>
          <a:p>
            <a:pPr marL="171450" lvl="0" indent="-171450" algn="l" rtl="0">
              <a:spcBef>
                <a:spcPts val="0"/>
              </a:spcBef>
              <a:spcAft>
                <a:spcPts val="0"/>
              </a:spcAft>
              <a:buClr>
                <a:schemeClr val="dk1"/>
              </a:buClr>
              <a:buSzPts val="1200"/>
              <a:buFont typeface="Calibri"/>
              <a:buChar char="-"/>
            </a:pPr>
            <a:r>
              <a:rPr lang="en-GB"/>
              <a:t>Make sure to incorporate images and visual aids to engage students.</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997362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13</a:t>
            </a:fld>
            <a:endParaRPr lang="en-US"/>
          </a:p>
        </p:txBody>
      </p:sp>
    </p:spTree>
    <p:extLst>
      <p:ext uri="{BB962C8B-B14F-4D97-AF65-F5344CB8AC3E}">
        <p14:creationId xmlns:p14="http://schemas.microsoft.com/office/powerpoint/2010/main" val="519658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1196060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31002396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2678813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726477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2721303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extLst>
      <p:ext uri="{BB962C8B-B14F-4D97-AF65-F5344CB8AC3E}">
        <p14:creationId xmlns:p14="http://schemas.microsoft.com/office/powerpoint/2010/main" val="2949059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38880584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221" name="Google Shape;221;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extLst>
      <p:ext uri="{BB962C8B-B14F-4D97-AF65-F5344CB8AC3E}">
        <p14:creationId xmlns:p14="http://schemas.microsoft.com/office/powerpoint/2010/main" val="2648165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221" name="Google Shape;221;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229" name="Google Shape;229;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extLst>
      <p:ext uri="{BB962C8B-B14F-4D97-AF65-F5344CB8AC3E}">
        <p14:creationId xmlns:p14="http://schemas.microsoft.com/office/powerpoint/2010/main" val="3678087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229" name="Google Shape;229;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extLst>
      <p:ext uri="{BB962C8B-B14F-4D97-AF65-F5344CB8AC3E}">
        <p14:creationId xmlns:p14="http://schemas.microsoft.com/office/powerpoint/2010/main" val="1037593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229" name="Google Shape;229;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952327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229" name="Google Shape;229;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2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245" name="Google Shape;245;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32</a:t>
            </a:fld>
            <a:endParaRPr lang="en-US"/>
          </a:p>
        </p:txBody>
      </p:sp>
    </p:spTree>
    <p:extLst>
      <p:ext uri="{BB962C8B-B14F-4D97-AF65-F5344CB8AC3E}">
        <p14:creationId xmlns:p14="http://schemas.microsoft.com/office/powerpoint/2010/main" val="22529959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3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3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short in-class exercises are intended to make the students stop, think and interact with the content so far. They also provide an opportunity for the teacher to see what the students have internalised or what they are struggling with. Responses could take the form of a </a:t>
            </a:r>
            <a:r>
              <a:rPr lang="en-GB" err="1"/>
              <a:t>menti</a:t>
            </a:r>
            <a:r>
              <a:rPr lang="en-GB"/>
              <a:t> poll, a word cloud, a mind map etc. Alternatively, this could be an opportunity for students to break out into small groups to discuss the topic together.</a:t>
            </a:r>
            <a:endParaRPr/>
          </a:p>
        </p:txBody>
      </p:sp>
      <p:sp>
        <p:nvSpPr>
          <p:cNvPr id="253" name="Google Shape;253;p3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Explain concisely what the module is about and how the overall module will support student learning in the relevant discipline. In this part you can describe details of the background of the module and its overall aims and the prior knowledge the trainees should have. You can also include information on how the module relates to the other modules in the curriculum. The questions provided are intended as prompts and should be replaced upon completion. </a:t>
            </a:r>
            <a:endParaRPr/>
          </a:p>
        </p:txBody>
      </p:sp>
      <p:sp>
        <p:nvSpPr>
          <p:cNvPr id="179" name="Google Shape;179;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3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Insert a video on this slide. It is recommended that each module should contain at least one video of approx. 5 mins duration. </a:t>
            </a:r>
            <a:endParaRPr/>
          </a:p>
        </p:txBody>
      </p:sp>
      <p:sp>
        <p:nvSpPr>
          <p:cNvPr id="261" name="Google Shape;261;p3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3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Insert a video on this slide. It is recommended that each module should contain at least one video of approx. 5 mins duration. </a:t>
            </a:r>
            <a:endParaRPr/>
          </a:p>
        </p:txBody>
      </p:sp>
      <p:sp>
        <p:nvSpPr>
          <p:cNvPr id="261" name="Google Shape;261;p3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extLst>
      <p:ext uri="{BB962C8B-B14F-4D97-AF65-F5344CB8AC3E}">
        <p14:creationId xmlns:p14="http://schemas.microsoft.com/office/powerpoint/2010/main" val="29952462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37</a:t>
            </a:fld>
            <a:endParaRPr lang="en-US"/>
          </a:p>
        </p:txBody>
      </p:sp>
    </p:spTree>
    <p:extLst>
      <p:ext uri="{BB962C8B-B14F-4D97-AF65-F5344CB8AC3E}">
        <p14:creationId xmlns:p14="http://schemas.microsoft.com/office/powerpoint/2010/main" val="26198428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extLst>
      <p:ext uri="{BB962C8B-B14F-4D97-AF65-F5344CB8AC3E}">
        <p14:creationId xmlns:p14="http://schemas.microsoft.com/office/powerpoint/2010/main" val="37551787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extLst>
      <p:ext uri="{BB962C8B-B14F-4D97-AF65-F5344CB8AC3E}">
        <p14:creationId xmlns:p14="http://schemas.microsoft.com/office/powerpoint/2010/main" val="33010072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extLst>
      <p:ext uri="{BB962C8B-B14F-4D97-AF65-F5344CB8AC3E}">
        <p14:creationId xmlns:p14="http://schemas.microsoft.com/office/powerpoint/2010/main" val="17363964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extLst>
      <p:ext uri="{BB962C8B-B14F-4D97-AF65-F5344CB8AC3E}">
        <p14:creationId xmlns:p14="http://schemas.microsoft.com/office/powerpoint/2010/main" val="2549978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extLst>
      <p:ext uri="{BB962C8B-B14F-4D97-AF65-F5344CB8AC3E}">
        <p14:creationId xmlns:p14="http://schemas.microsoft.com/office/powerpoint/2010/main" val="6339270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45</a:t>
            </a:fld>
            <a:endParaRPr lang="en-US"/>
          </a:p>
        </p:txBody>
      </p:sp>
    </p:spTree>
    <p:extLst>
      <p:ext uri="{BB962C8B-B14F-4D97-AF65-F5344CB8AC3E}">
        <p14:creationId xmlns:p14="http://schemas.microsoft.com/office/powerpoint/2010/main" val="1378824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a:t>- </a:t>
            </a:r>
            <a:r>
              <a:rPr lang="en-GB" sz="1200" b="0" i="0" u="none" strike="noStrike">
                <a:solidFill>
                  <a:srgbClr val="000000"/>
                </a:solidFill>
                <a:latin typeface="Calibri"/>
                <a:ea typeface="Calibri"/>
                <a:cs typeface="Calibri"/>
                <a:sym typeface="Calibri"/>
              </a:rPr>
              <a:t>Learning outcomes refer specifically to what students are expected to achieve or learn at the end of the course. You can use Bloom's taxonomy to identify verbs to describe student learning. Examples of learning outcomes verbs for library instruction include: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Knowledge/Remembering: define, list, recognize;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Comprehension/Understanding: characterise, describe, explain, identify, locate, recognize, sort;</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Application/Applying: choose, demonstrate, implement, perform;</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Analysis/Analysing: analyse, categorise, compare, differentiate;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Evaluation/Evaluating: assess, critique, evaluate, rank, rate;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Synthesis/Creating: construct, design, formulate, organise, synthesise.</a:t>
            </a:r>
            <a:endParaRPr/>
          </a:p>
          <a:p>
            <a:pPr marL="0" lvl="0" indent="0" algn="l" rtl="0">
              <a:spcBef>
                <a:spcPts val="600"/>
              </a:spcBef>
              <a:spcAft>
                <a:spcPts val="0"/>
              </a:spcAft>
              <a:buNone/>
            </a:pPr>
            <a:endParaRPr/>
          </a:p>
        </p:txBody>
      </p:sp>
      <p:sp>
        <p:nvSpPr>
          <p:cNvPr id="187" name="Google Shape;187;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1200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53924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49</a:t>
            </a:fld>
            <a:endParaRPr lang="en-US"/>
          </a:p>
        </p:txBody>
      </p:sp>
    </p:spTree>
    <p:extLst>
      <p:ext uri="{BB962C8B-B14F-4D97-AF65-F5344CB8AC3E}">
        <p14:creationId xmlns:p14="http://schemas.microsoft.com/office/powerpoint/2010/main" val="3699658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38568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409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54</a:t>
            </a:fld>
            <a:endParaRPr lang="en-US"/>
          </a:p>
        </p:txBody>
      </p:sp>
    </p:spTree>
    <p:extLst>
      <p:ext uri="{BB962C8B-B14F-4D97-AF65-F5344CB8AC3E}">
        <p14:creationId xmlns:p14="http://schemas.microsoft.com/office/powerpoint/2010/main" val="3428715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Explain concisely what the module is about and how the overall module will support student learning in the relevant discipline. In this part you can describe details of the background of the module and its overall aims and the prior knowledge the trainees should have. You can also include information on how the module relates to the other modules in the curriculum. The questions provided are intended as prompts and should be replaced upon completion. </a:t>
            </a:r>
            <a:endParaRPr/>
          </a:p>
        </p:txBody>
      </p:sp>
      <p:sp>
        <p:nvSpPr>
          <p:cNvPr id="277" name="Google Shape;277;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55</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5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5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25652669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5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5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64994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600"/>
              </a:spcBef>
              <a:spcAft>
                <a:spcPts val="0"/>
              </a:spcAft>
              <a:buNone/>
            </a:pPr>
            <a:endParaRPr lang="en-US"/>
          </a:p>
        </p:txBody>
      </p:sp>
      <p:sp>
        <p:nvSpPr>
          <p:cNvPr id="187" name="Google Shape;187;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extLst>
      <p:ext uri="{BB962C8B-B14F-4D97-AF65-F5344CB8AC3E}">
        <p14:creationId xmlns:p14="http://schemas.microsoft.com/office/powerpoint/2010/main" val="27041729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AU"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59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16104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6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a:t>- </a:t>
            </a:r>
            <a:r>
              <a:rPr lang="en-GB" sz="1200" b="0" i="0" u="none" strike="noStrike">
                <a:solidFill>
                  <a:srgbClr val="000000"/>
                </a:solidFill>
                <a:latin typeface="Calibri"/>
                <a:ea typeface="Calibri"/>
                <a:cs typeface="Calibri"/>
                <a:sym typeface="Calibri"/>
              </a:rPr>
              <a:t>Learning outcomes refer specifically to what students are expected to achieve or learn at the end of the course. You can use Bloom's taxonomy to identify verbs to describe student learning. Examples of learning outcomes verbs for library instruction include: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Knowledge/Remembering: define, list, recognize;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Comprehension/Understanding: characterise, describe, explain, identify, locate, recognize, sort;</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Application/Applying: choose, demonstrate, implement, perform;</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Analysis/Analysing: analyse, categorise, compare, differentiate;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Evaluation/Evaluating: assess, critique, evaluate, rank, rate;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Synthesis/Creating: construct, design, formulate, organise, synthesise.</a:t>
            </a:r>
            <a:endParaRPr/>
          </a:p>
          <a:p>
            <a:pPr marL="0" lvl="0" indent="0" algn="l" rtl="0">
              <a:spcBef>
                <a:spcPts val="600"/>
              </a:spcBef>
              <a:spcAft>
                <a:spcPts val="0"/>
              </a:spcAft>
              <a:buNone/>
            </a:pPr>
            <a:endParaRPr/>
          </a:p>
        </p:txBody>
      </p:sp>
      <p:sp>
        <p:nvSpPr>
          <p:cNvPr id="187" name="Google Shape;187;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2431045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7</a:t>
            </a:fld>
            <a:endParaRPr lang="en-US"/>
          </a:p>
        </p:txBody>
      </p:sp>
    </p:spTree>
    <p:extLst>
      <p:ext uri="{BB962C8B-B14F-4D97-AF65-F5344CB8AC3E}">
        <p14:creationId xmlns:p14="http://schemas.microsoft.com/office/powerpoint/2010/main" val="2284729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Provide introduction/overview of key concept(s), history/development to date, core problem/challenge as relevant.</a:t>
            </a:r>
            <a:endParaRPr/>
          </a:p>
          <a:p>
            <a:pPr marL="171450" lvl="0" indent="-171450" algn="l" rtl="0">
              <a:spcBef>
                <a:spcPts val="0"/>
              </a:spcBef>
              <a:spcAft>
                <a:spcPts val="0"/>
              </a:spcAft>
              <a:buClr>
                <a:schemeClr val="dk1"/>
              </a:buClr>
              <a:buSzPts val="1200"/>
              <a:buFont typeface="Calibri"/>
              <a:buChar char="-"/>
            </a:pPr>
            <a:r>
              <a:rPr lang="en-GB"/>
              <a:t>Rename slide with relevant title</a:t>
            </a:r>
            <a:endParaRPr/>
          </a:p>
          <a:p>
            <a:pPr marL="171450" lvl="0" indent="-171450" algn="l" rtl="0">
              <a:spcBef>
                <a:spcPts val="0"/>
              </a:spcBef>
              <a:spcAft>
                <a:spcPts val="0"/>
              </a:spcAft>
              <a:buClr>
                <a:schemeClr val="dk1"/>
              </a:buClr>
              <a:buSzPts val="1200"/>
              <a:buFont typeface="Calibri"/>
              <a:buChar char="-"/>
            </a:pPr>
            <a:r>
              <a:rPr lang="en-GB"/>
              <a:t>Make sure to incorporate images and visual aids to engage students.</a:t>
            </a:r>
            <a:endParaRPr/>
          </a:p>
        </p:txBody>
      </p:sp>
      <p:sp>
        <p:nvSpPr>
          <p:cNvPr id="195" name="Google Shape;195;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Provide introduction/overview of key concept(s), history/development to date, core problem/challenge as relevant.</a:t>
            </a:r>
            <a:endParaRPr/>
          </a:p>
          <a:p>
            <a:pPr marL="171450" lvl="0" indent="-171450" algn="l" rtl="0">
              <a:spcBef>
                <a:spcPts val="0"/>
              </a:spcBef>
              <a:spcAft>
                <a:spcPts val="0"/>
              </a:spcAft>
              <a:buClr>
                <a:schemeClr val="dk1"/>
              </a:buClr>
              <a:buSzPts val="1200"/>
              <a:buFont typeface="Calibri"/>
              <a:buChar char="-"/>
            </a:pPr>
            <a:r>
              <a:rPr lang="en-GB"/>
              <a:t>Rename slide with relevant title</a:t>
            </a:r>
            <a:endParaRPr/>
          </a:p>
          <a:p>
            <a:pPr marL="171450" lvl="0" indent="-171450" algn="l" rtl="0">
              <a:spcBef>
                <a:spcPts val="0"/>
              </a:spcBef>
              <a:spcAft>
                <a:spcPts val="0"/>
              </a:spcAft>
              <a:buClr>
                <a:schemeClr val="dk1"/>
              </a:buClr>
              <a:buSzPts val="1200"/>
              <a:buFont typeface="Calibri"/>
              <a:buChar char="-"/>
            </a:pPr>
            <a:r>
              <a:rPr lang="en-GB"/>
              <a:t>Make sure to incorporate images and visual aids to engage students.</a:t>
            </a:r>
            <a:endParaRPr/>
          </a:p>
        </p:txBody>
      </p:sp>
      <p:sp>
        <p:nvSpPr>
          <p:cNvPr id="195" name="Google Shape;195;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extLst>
      <p:ext uri="{BB962C8B-B14F-4D97-AF65-F5344CB8AC3E}">
        <p14:creationId xmlns:p14="http://schemas.microsoft.com/office/powerpoint/2010/main" val="3292404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4600" b="1" i="0">
                <a:solidFill>
                  <a:srgbClr val="7CACD2"/>
                </a:solidFill>
                <a:latin typeface="Open Sans"/>
                <a:ea typeface="Open Sans"/>
                <a:cs typeface="Open Sans"/>
                <a:sym typeface="Open Sans"/>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b="0" i="0" u="none" strike="noStrike" cap="none">
                <a:solidFill>
                  <a:srgbClr val="888888"/>
                </a:solidFill>
                <a:latin typeface="Calibri"/>
                <a:ea typeface="Calibri"/>
                <a:cs typeface="Calibri"/>
                <a:sym typeface="Calibri"/>
              </a:defRPr>
            </a:lvl1pPr>
            <a:lvl2pPr marL="0" lvl="1" indent="0" algn="r">
              <a:spcBef>
                <a:spcPts val="0"/>
              </a:spcBef>
              <a:buNone/>
              <a:defRPr sz="1800" b="0" i="0" u="none" strike="noStrike" cap="none">
                <a:solidFill>
                  <a:srgbClr val="888888"/>
                </a:solidFill>
                <a:latin typeface="Calibri"/>
                <a:ea typeface="Calibri"/>
                <a:cs typeface="Calibri"/>
                <a:sym typeface="Calibri"/>
              </a:defRPr>
            </a:lvl2pPr>
            <a:lvl3pPr marL="0" lvl="2" indent="0" algn="r">
              <a:spcBef>
                <a:spcPts val="0"/>
              </a:spcBef>
              <a:buNone/>
              <a:defRPr sz="1800" b="0" i="0" u="none" strike="noStrike" cap="none">
                <a:solidFill>
                  <a:srgbClr val="888888"/>
                </a:solidFill>
                <a:latin typeface="Calibri"/>
                <a:ea typeface="Calibri"/>
                <a:cs typeface="Calibri"/>
                <a:sym typeface="Calibri"/>
              </a:defRPr>
            </a:lvl3pPr>
            <a:lvl4pPr marL="0" lvl="3" indent="0" algn="r">
              <a:spcBef>
                <a:spcPts val="0"/>
              </a:spcBef>
              <a:buNone/>
              <a:defRPr sz="1800" b="0" i="0" u="none" strike="noStrike" cap="none">
                <a:solidFill>
                  <a:srgbClr val="888888"/>
                </a:solidFill>
                <a:latin typeface="Calibri"/>
                <a:ea typeface="Calibri"/>
                <a:cs typeface="Calibri"/>
                <a:sym typeface="Calibri"/>
              </a:defRPr>
            </a:lvl4pPr>
            <a:lvl5pPr marL="0" lvl="4" indent="0" algn="r">
              <a:spcBef>
                <a:spcPts val="0"/>
              </a:spcBef>
              <a:buNone/>
              <a:defRPr sz="1800" b="0" i="0" u="none" strike="noStrike" cap="none">
                <a:solidFill>
                  <a:srgbClr val="888888"/>
                </a:solidFill>
                <a:latin typeface="Calibri"/>
                <a:ea typeface="Calibri"/>
                <a:cs typeface="Calibri"/>
                <a:sym typeface="Calibri"/>
              </a:defRPr>
            </a:lvl5pPr>
            <a:lvl6pPr marL="0" lvl="5" indent="0" algn="r">
              <a:spcBef>
                <a:spcPts val="0"/>
              </a:spcBef>
              <a:buNone/>
              <a:defRPr sz="1800" b="0" i="0" u="none" strike="noStrike" cap="none">
                <a:solidFill>
                  <a:srgbClr val="888888"/>
                </a:solidFill>
                <a:latin typeface="Calibri"/>
                <a:ea typeface="Calibri"/>
                <a:cs typeface="Calibri"/>
                <a:sym typeface="Calibri"/>
              </a:defRPr>
            </a:lvl6pPr>
            <a:lvl7pPr marL="0" lvl="6" indent="0" algn="r">
              <a:spcBef>
                <a:spcPts val="0"/>
              </a:spcBef>
              <a:buNone/>
              <a:defRPr sz="1800" b="0" i="0" u="none" strike="noStrike" cap="none">
                <a:solidFill>
                  <a:srgbClr val="888888"/>
                </a:solidFill>
                <a:latin typeface="Calibri"/>
                <a:ea typeface="Calibri"/>
                <a:cs typeface="Calibri"/>
                <a:sym typeface="Calibri"/>
              </a:defRPr>
            </a:lvl7pPr>
            <a:lvl8pPr marL="0" lvl="7" indent="0" algn="r">
              <a:spcBef>
                <a:spcPts val="0"/>
              </a:spcBef>
              <a:buNone/>
              <a:defRPr sz="1800" b="0" i="0" u="none" strike="noStrike" cap="none">
                <a:solidFill>
                  <a:srgbClr val="888888"/>
                </a:solidFill>
                <a:latin typeface="Calibri"/>
                <a:ea typeface="Calibri"/>
                <a:cs typeface="Calibri"/>
                <a:sym typeface="Calibri"/>
              </a:defRPr>
            </a:lvl8pPr>
            <a:lvl9pPr marL="0" lvl="8" indent="0" algn="r">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 name="Google Shape;54;p71"/>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56" name="Google Shape;56;p71"/>
          <p:cNvGrpSpPr/>
          <p:nvPr/>
        </p:nvGrpSpPr>
        <p:grpSpPr>
          <a:xfrm flipH="1">
            <a:off x="3895" y="4753157"/>
            <a:ext cx="1803350" cy="2809693"/>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730250" y="1885950"/>
            <a:ext cx="9221788" cy="314483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730250" y="5060950"/>
            <a:ext cx="9221788" cy="16541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7" name="Google Shape;67;p73"/>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735013" y="2012950"/>
            <a:ext cx="4535487"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5422900" y="2012950"/>
            <a:ext cx="4535488"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736600"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736600" y="1854200"/>
            <a:ext cx="4524375"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0" name="Google Shape;80;p75"/>
          <p:cNvSpPr txBox="1">
            <a:spLocks noGrp="1"/>
          </p:cNvSpPr>
          <p:nvPr>
            <p:ph type="body" idx="2"/>
          </p:nvPr>
        </p:nvSpPr>
        <p:spPr>
          <a:xfrm>
            <a:off x="736600" y="2762250"/>
            <a:ext cx="4524375"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5413375" y="1854200"/>
            <a:ext cx="4546600"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2" name="Google Shape;82;p75"/>
          <p:cNvSpPr txBox="1">
            <a:spLocks noGrp="1"/>
          </p:cNvSpPr>
          <p:nvPr>
            <p:ph type="body" idx="4"/>
          </p:nvPr>
        </p:nvSpPr>
        <p:spPr>
          <a:xfrm>
            <a:off x="5413375" y="2762250"/>
            <a:ext cx="4546600"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2947194" y="-199231"/>
            <a:ext cx="4799013" cy="92233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5601494" y="2455069"/>
            <a:ext cx="6408738" cy="23050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913607" y="224632"/>
            <a:ext cx="6408738" cy="67659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Divider ">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311984" y="710850"/>
            <a:ext cx="7381417" cy="607570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w="3060" cap="flat">
            <a:noFill/>
            <a:prstDash val="solid"/>
            <a:miter/>
          </a:ln>
        </p:spPr>
        <p:txBody>
          <a:bodyPr rtlCol="0" anchor="ctr"/>
          <a:lstStyle/>
          <a:p>
            <a:endParaRPr lang="en-US" sz="1228"/>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619889" y="3001241"/>
            <a:ext cx="4517362" cy="3041271"/>
          </a:xfrm>
          <a:prstGeom prst="rect">
            <a:avLst/>
          </a:prstGeom>
        </p:spPr>
        <p:txBody>
          <a:bodyPr>
            <a:normAutofit/>
          </a:bodyPr>
          <a:lstStyle>
            <a:lvl1pPr marL="0" indent="0" algn="l">
              <a:buNone/>
              <a:defRPr sz="421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755751" y="1216475"/>
            <a:ext cx="1812849" cy="642060"/>
          </a:xfrm>
          <a:prstGeom prst="rect">
            <a:avLst/>
          </a:prstGeom>
        </p:spPr>
        <p:txBody>
          <a:bodyPr>
            <a:noAutofit/>
          </a:bodyPr>
          <a:lstStyle>
            <a:lvl1pPr marL="0" indent="0" algn="l">
              <a:buNone/>
              <a:defRPr sz="11402" b="0" i="0">
                <a:solidFill>
                  <a:srgbClr val="262626"/>
                </a:solidFill>
                <a:latin typeface="+mn-lt"/>
              </a:defRPr>
            </a:lvl1pPr>
          </a:lstStyle>
          <a:p>
            <a:pPr lvl="0"/>
            <a:r>
              <a:rPr lang="en-US"/>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6304" y="3280939"/>
            <a:ext cx="4420500" cy="794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262626"/>
          </a:solidFill>
          <a:ln w="3060" cap="flat">
            <a:noFill/>
            <a:prstDash val="solid"/>
            <a:miter/>
          </a:ln>
        </p:spPr>
        <p:txBody>
          <a:bodyPr rtlCol="0" anchor="ctr"/>
          <a:lstStyle/>
          <a:p>
            <a:endParaRPr lang="en-US" sz="1228"/>
          </a:p>
        </p:txBody>
      </p:sp>
      <p:grpSp>
        <p:nvGrpSpPr>
          <p:cNvPr id="2" name="Graphic 231">
            <a:extLst>
              <a:ext uri="{FF2B5EF4-FFF2-40B4-BE49-F238E27FC236}">
                <a16:creationId xmlns:a16="http://schemas.microsoft.com/office/drawing/2014/main" id="{F9A61FCD-7ABF-A2C5-8D0F-105F383B6658}"/>
              </a:ext>
            </a:extLst>
          </p:cNvPr>
          <p:cNvGrpSpPr/>
          <p:nvPr userDrawn="1"/>
        </p:nvGrpSpPr>
        <p:grpSpPr>
          <a:xfrm rot="10800000" flipH="1">
            <a:off x="9085038" y="710880"/>
            <a:ext cx="1581690" cy="3098467"/>
            <a:chOff x="12708052" y="5708395"/>
            <a:chExt cx="760809" cy="1185370"/>
          </a:xfrm>
          <a:solidFill>
            <a:schemeClr val="bg1">
              <a:alpha val="77011"/>
            </a:schemeClr>
          </a:solidFill>
        </p:grpSpPr>
        <p:sp>
          <p:nvSpPr>
            <p:cNvPr id="3" name="Freeform 2">
              <a:extLst>
                <a:ext uri="{FF2B5EF4-FFF2-40B4-BE49-F238E27FC236}">
                  <a16:creationId xmlns:a16="http://schemas.microsoft.com/office/drawing/2014/main" id="{F072C53B-E3D9-3C4A-3015-FE14997F707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4" name="Freeform 3">
              <a:extLst>
                <a:ext uri="{FF2B5EF4-FFF2-40B4-BE49-F238E27FC236}">
                  <a16:creationId xmlns:a16="http://schemas.microsoft.com/office/drawing/2014/main" id="{4CD2072F-F676-C615-D2A9-666CC081F02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5" name="Freeform 4">
              <a:extLst>
                <a:ext uri="{FF2B5EF4-FFF2-40B4-BE49-F238E27FC236}">
                  <a16:creationId xmlns:a16="http://schemas.microsoft.com/office/drawing/2014/main" id="{FE8782BC-4075-FF38-6109-0E7D712B07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6" name="Freeform 5">
              <a:extLst>
                <a:ext uri="{FF2B5EF4-FFF2-40B4-BE49-F238E27FC236}">
                  <a16:creationId xmlns:a16="http://schemas.microsoft.com/office/drawing/2014/main" id="{11EB0DDA-0995-5E15-2606-0B0F8AFB05D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7" name="Freeform 6">
              <a:extLst>
                <a:ext uri="{FF2B5EF4-FFF2-40B4-BE49-F238E27FC236}">
                  <a16:creationId xmlns:a16="http://schemas.microsoft.com/office/drawing/2014/main" id="{E9BFDA31-5844-B12A-3FA6-2BC31A95794D}"/>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8" name="Freeform 7">
              <a:extLst>
                <a:ext uri="{FF2B5EF4-FFF2-40B4-BE49-F238E27FC236}">
                  <a16:creationId xmlns:a16="http://schemas.microsoft.com/office/drawing/2014/main" id="{9A843EB1-735D-C0A6-4C00-BF0F57932588}"/>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
        <p:nvSpPr>
          <p:cNvPr id="9" name="TextBox 8">
            <a:extLst>
              <a:ext uri="{FF2B5EF4-FFF2-40B4-BE49-F238E27FC236}">
                <a16:creationId xmlns:a16="http://schemas.microsoft.com/office/drawing/2014/main" id="{8411E35E-B846-40B2-9114-5685ACD56F6D}"/>
              </a:ext>
            </a:extLst>
          </p:cNvPr>
          <p:cNvSpPr txBox="1"/>
          <p:nvPr userDrawn="1"/>
        </p:nvSpPr>
        <p:spPr>
          <a:xfrm rot="16200000">
            <a:off x="8955385" y="4976964"/>
            <a:ext cx="2963502" cy="146322"/>
          </a:xfrm>
          <a:prstGeom prst="rect">
            <a:avLst/>
          </a:prstGeom>
          <a:noFill/>
        </p:spPr>
        <p:txBody>
          <a:bodyPr wrap="square" rtlCol="0">
            <a:spAutoFit/>
          </a:bodyPr>
          <a:lstStyle/>
          <a:p>
            <a:r>
              <a:rPr lang="en-US" sz="351" b="0" spc="263">
                <a:solidFill>
                  <a:schemeClr val="bg1"/>
                </a:solidFill>
              </a:rPr>
              <a:t>BLOCKCHAIN FOR AGRI FOOD EDU</a:t>
            </a:r>
          </a:p>
        </p:txBody>
      </p:sp>
    </p:spTree>
    <p:extLst>
      <p:ext uri="{BB962C8B-B14F-4D97-AF65-F5344CB8AC3E}">
        <p14:creationId xmlns:p14="http://schemas.microsoft.com/office/powerpoint/2010/main" val="3436722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4283714" y="0"/>
            <a:ext cx="5628887" cy="756285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w="3060" cap="flat">
            <a:noFill/>
            <a:prstDash val="solid"/>
            <a:miter/>
          </a:ln>
        </p:spPr>
        <p:txBody>
          <a:bodyPr rtlCol="0" anchor="ctr"/>
          <a:lstStyle/>
          <a:p>
            <a:endParaRPr lang="en-US" sz="1228"/>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346701" y="654586"/>
            <a:ext cx="4143693" cy="6179990"/>
          </a:xfrm>
          <a:prstGeom prst="rect">
            <a:avLst/>
          </a:prstGeom>
        </p:spPr>
        <p:txBody>
          <a:bodyPr anchor="ctr">
            <a:normAutofit/>
          </a:bodyPr>
          <a:lstStyle>
            <a:lvl1pPr marL="0" indent="0" algn="ctr">
              <a:buNone/>
              <a:defRPr sz="2631" i="1" baseline="0">
                <a:solidFill>
                  <a:schemeClr val="bg1"/>
                </a:solidFill>
                <a:latin typeface="+mn-lt"/>
              </a:defRPr>
            </a:lvl1pPr>
          </a:lstStyle>
          <a:p>
            <a:pPr lvl="0"/>
            <a:r>
              <a:rPr lang="en-US"/>
              <a:t>Quote Slide</a:t>
            </a:r>
          </a:p>
        </p:txBody>
      </p:sp>
      <p:sp>
        <p:nvSpPr>
          <p:cNvPr id="10" name="Picture Placeholder 62">
            <a:extLst>
              <a:ext uri="{FF2B5EF4-FFF2-40B4-BE49-F238E27FC236}">
                <a16:creationId xmlns:a16="http://schemas.microsoft.com/office/drawing/2014/main" id="{3CDD18F0-3368-4EF8-E033-33F1C2B3C25F}"/>
              </a:ext>
            </a:extLst>
          </p:cNvPr>
          <p:cNvSpPr>
            <a:spLocks noGrp="1"/>
          </p:cNvSpPr>
          <p:nvPr>
            <p:ph type="pic" sz="quarter" idx="44" hasCustomPrompt="1"/>
          </p:nvPr>
        </p:nvSpPr>
        <p:spPr>
          <a:xfrm>
            <a:off x="363214" y="388634"/>
            <a:ext cx="4821688" cy="6726045"/>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Tree>
    <p:extLst>
      <p:ext uri="{BB962C8B-B14F-4D97-AF65-F5344CB8AC3E}">
        <p14:creationId xmlns:p14="http://schemas.microsoft.com/office/powerpoint/2010/main" val="608551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a:ea typeface="Calibri"/>
                <a:cs typeface="Calibri"/>
                <a:sym typeface="Calibri"/>
              </a:defRPr>
            </a:lvl1pPr>
            <a:lvl2pPr marL="0" lvl="1" indent="0" algn="r">
              <a:spcBef>
                <a:spcPts val="0"/>
              </a:spcBef>
              <a:buNone/>
              <a:defRPr sz="1800">
                <a:solidFill>
                  <a:srgbClr val="888888"/>
                </a:solidFill>
                <a:latin typeface="Calibri"/>
                <a:ea typeface="Calibri"/>
                <a:cs typeface="Calibri"/>
                <a:sym typeface="Calibri"/>
              </a:defRPr>
            </a:lvl2pPr>
            <a:lvl3pPr marL="0" lvl="2" indent="0" algn="r">
              <a:spcBef>
                <a:spcPts val="0"/>
              </a:spcBef>
              <a:buNone/>
              <a:defRPr sz="1800">
                <a:solidFill>
                  <a:srgbClr val="888888"/>
                </a:solidFill>
                <a:latin typeface="Calibri"/>
                <a:ea typeface="Calibri"/>
                <a:cs typeface="Calibri"/>
                <a:sym typeface="Calibri"/>
              </a:defRPr>
            </a:lvl3pPr>
            <a:lvl4pPr marL="0" lvl="3" indent="0" algn="r">
              <a:spcBef>
                <a:spcPts val="0"/>
              </a:spcBef>
              <a:buNone/>
              <a:defRPr sz="1800">
                <a:solidFill>
                  <a:srgbClr val="888888"/>
                </a:solidFill>
                <a:latin typeface="Calibri"/>
                <a:ea typeface="Calibri"/>
                <a:cs typeface="Calibri"/>
                <a:sym typeface="Calibri"/>
              </a:defRPr>
            </a:lvl4pPr>
            <a:lvl5pPr marL="0" lvl="4" indent="0" algn="r">
              <a:spcBef>
                <a:spcPts val="0"/>
              </a:spcBef>
              <a:buNone/>
              <a:defRPr sz="1800">
                <a:solidFill>
                  <a:srgbClr val="888888"/>
                </a:solidFill>
                <a:latin typeface="Calibri"/>
                <a:ea typeface="Calibri"/>
                <a:cs typeface="Calibri"/>
                <a:sym typeface="Calibri"/>
              </a:defRPr>
            </a:lvl5pPr>
            <a:lvl6pPr marL="0" lvl="5" indent="0" algn="r">
              <a:spcBef>
                <a:spcPts val="0"/>
              </a:spcBef>
              <a:buNone/>
              <a:defRPr sz="1800">
                <a:solidFill>
                  <a:srgbClr val="888888"/>
                </a:solidFill>
                <a:latin typeface="Calibri"/>
                <a:ea typeface="Calibri"/>
                <a:cs typeface="Calibri"/>
                <a:sym typeface="Calibri"/>
              </a:defRPr>
            </a:lvl6pPr>
            <a:lvl7pPr marL="0" lvl="6" indent="0" algn="r">
              <a:spcBef>
                <a:spcPts val="0"/>
              </a:spcBef>
              <a:buNone/>
              <a:defRPr sz="1800">
                <a:solidFill>
                  <a:srgbClr val="888888"/>
                </a:solidFill>
                <a:latin typeface="Calibri"/>
                <a:ea typeface="Calibri"/>
                <a:cs typeface="Calibri"/>
                <a:sym typeface="Calibri"/>
              </a:defRPr>
            </a:lvl7pPr>
            <a:lvl8pPr marL="0" lvl="7" indent="0" algn="r">
              <a:spcBef>
                <a:spcPts val="0"/>
              </a:spcBef>
              <a:buNone/>
              <a:defRPr sz="1800">
                <a:solidFill>
                  <a:srgbClr val="888888"/>
                </a:solidFill>
                <a:latin typeface="Calibri"/>
                <a:ea typeface="Calibri"/>
                <a:cs typeface="Calibri"/>
                <a:sym typeface="Calibri"/>
              </a:defRPr>
            </a:lvl8pPr>
            <a:lvl9pPr marL="0" lvl="8" indent="0" algn="r">
              <a:spcBef>
                <a:spcPts val="0"/>
              </a:spcBef>
              <a:buNone/>
              <a:defRPr sz="18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Overview/Content Slide">
    <p:spTree>
      <p:nvGrpSpPr>
        <p:cNvPr id="1" name=""/>
        <p:cNvGrpSpPr/>
        <p:nvPr/>
      </p:nvGrpSpPr>
      <p:grpSpPr>
        <a:xfrm>
          <a:off x="0" y="0"/>
          <a:ext cx="0" cy="0"/>
          <a:chOff x="0" y="0"/>
          <a:chExt cx="0" cy="0"/>
        </a:xfrm>
      </p:grpSpPr>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2318718" y="2136481"/>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3051343" y="2136482"/>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2318718" y="2921427"/>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3051343" y="2921428"/>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2318718" y="3706370"/>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3051343" y="3706371"/>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2318718" y="4491318"/>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3051343" y="4491319"/>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2318718" y="5257587"/>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3051343" y="5257587"/>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23" name="Rectangle 22">
            <a:extLst>
              <a:ext uri="{FF2B5EF4-FFF2-40B4-BE49-F238E27FC236}">
                <a16:creationId xmlns:a16="http://schemas.microsoft.com/office/drawing/2014/main" id="{4A9FE447-E059-844E-AB44-8ADA48F90A17}"/>
              </a:ext>
            </a:extLst>
          </p:cNvPr>
          <p:cNvSpPr/>
          <p:nvPr userDrawn="1"/>
        </p:nvSpPr>
        <p:spPr>
          <a:xfrm flipH="1" flipV="1">
            <a:off x="11226" y="6197"/>
            <a:ext cx="1916999" cy="7556651"/>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b="0" i="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2327954" y="809458"/>
            <a:ext cx="4422187" cy="794829"/>
          </a:xfrm>
          <a:prstGeom prst="rect">
            <a:avLst/>
          </a:prstGeom>
          <a:noFill/>
        </p:spPr>
        <p:txBody>
          <a:bodyPr anchor="ctr">
            <a:noAutofit/>
          </a:bodyPr>
          <a:lstStyle>
            <a:lvl1pPr marL="0" indent="0" algn="l">
              <a:buNone/>
              <a:defRPr sz="3158" b="1" i="0">
                <a:solidFill>
                  <a:srgbClr val="262626"/>
                </a:solidFill>
                <a:latin typeface="+mn-lt"/>
              </a:defRPr>
            </a:lvl1pPr>
          </a:lstStyle>
          <a:p>
            <a:pPr lvl="0"/>
            <a:r>
              <a:rPr lang="en-US"/>
              <a:t>TABLE OF CONTENTS</a:t>
            </a:r>
          </a:p>
        </p:txBody>
      </p:sp>
      <p:grpSp>
        <p:nvGrpSpPr>
          <p:cNvPr id="2" name="Group 1">
            <a:extLst>
              <a:ext uri="{FF2B5EF4-FFF2-40B4-BE49-F238E27FC236}">
                <a16:creationId xmlns:a16="http://schemas.microsoft.com/office/drawing/2014/main" id="{DD16246E-EAF0-2591-C676-C0CDCD9AA862}"/>
              </a:ext>
            </a:extLst>
          </p:cNvPr>
          <p:cNvGrpSpPr/>
          <p:nvPr userDrawn="1"/>
        </p:nvGrpSpPr>
        <p:grpSpPr>
          <a:xfrm>
            <a:off x="2280452" y="2918914"/>
            <a:ext cx="6800541" cy="2327639"/>
            <a:chOff x="1265109" y="2728756"/>
            <a:chExt cx="4752000" cy="1567084"/>
          </a:xfrm>
          <a:solidFill>
            <a:srgbClr val="6A9D56"/>
          </a:solidFill>
        </p:grpSpPr>
        <p:sp>
          <p:nvSpPr>
            <p:cNvPr id="3" name="Rectangle 2">
              <a:extLst>
                <a:ext uri="{FF2B5EF4-FFF2-40B4-BE49-F238E27FC236}">
                  <a16:creationId xmlns:a16="http://schemas.microsoft.com/office/drawing/2014/main" id="{06231B09-CEB4-43F4-B671-457B6A63A72E}"/>
                </a:ext>
              </a:extLst>
            </p:cNvPr>
            <p:cNvSpPr/>
            <p:nvPr userDrawn="1"/>
          </p:nvSpPr>
          <p:spPr>
            <a:xfrm>
              <a:off x="1265109" y="272875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a:solidFill>
                  <a:srgbClr val="010101"/>
                </a:solidFill>
                <a:latin typeface="Montserrat" panose="00000500000000000000" pitchFamily="50" charset="0"/>
              </a:endParaRPr>
            </a:p>
          </p:txBody>
        </p:sp>
        <p:sp>
          <p:nvSpPr>
            <p:cNvPr id="4" name="Rectangle 3">
              <a:extLst>
                <a:ext uri="{FF2B5EF4-FFF2-40B4-BE49-F238E27FC236}">
                  <a16:creationId xmlns:a16="http://schemas.microsoft.com/office/drawing/2014/main" id="{212B9FAD-9E74-90E4-3126-18AAD98951FD}"/>
                </a:ext>
              </a:extLst>
            </p:cNvPr>
            <p:cNvSpPr/>
            <p:nvPr userDrawn="1"/>
          </p:nvSpPr>
          <p:spPr>
            <a:xfrm>
              <a:off x="1265109" y="3229991"/>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a:solidFill>
                  <a:srgbClr val="010101"/>
                </a:solidFill>
                <a:latin typeface="Montserrat" panose="00000500000000000000" pitchFamily="50" charset="0"/>
              </a:endParaRPr>
            </a:p>
          </p:txBody>
        </p:sp>
        <p:sp>
          <p:nvSpPr>
            <p:cNvPr id="5" name="Rectangle 4">
              <a:extLst>
                <a:ext uri="{FF2B5EF4-FFF2-40B4-BE49-F238E27FC236}">
                  <a16:creationId xmlns:a16="http://schemas.microsoft.com/office/drawing/2014/main" id="{9FF3C6D7-7B7C-237B-8959-9D6E4B0F8599}"/>
                </a:ext>
              </a:extLst>
            </p:cNvPr>
            <p:cNvSpPr/>
            <p:nvPr userDrawn="1"/>
          </p:nvSpPr>
          <p:spPr>
            <a:xfrm>
              <a:off x="1265109" y="375211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a:solidFill>
                  <a:srgbClr val="010101"/>
                </a:solidFill>
                <a:latin typeface="Montserrat" panose="00000500000000000000" pitchFamily="50" charset="0"/>
              </a:endParaRPr>
            </a:p>
          </p:txBody>
        </p:sp>
        <p:sp>
          <p:nvSpPr>
            <p:cNvPr id="6" name="Rectangle 5">
              <a:extLst>
                <a:ext uri="{FF2B5EF4-FFF2-40B4-BE49-F238E27FC236}">
                  <a16:creationId xmlns:a16="http://schemas.microsoft.com/office/drawing/2014/main" id="{15DD351C-A634-8CC3-FDB4-B7E2F2171808}"/>
                </a:ext>
              </a:extLst>
            </p:cNvPr>
            <p:cNvSpPr/>
            <p:nvPr userDrawn="1"/>
          </p:nvSpPr>
          <p:spPr>
            <a:xfrm>
              <a:off x="1265109" y="4274240"/>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a:solidFill>
                  <a:srgbClr val="010101"/>
                </a:solidFill>
                <a:latin typeface="Montserrat" panose="00000500000000000000" pitchFamily="50" charset="0"/>
              </a:endParaRPr>
            </a:p>
          </p:txBody>
        </p:sp>
      </p:grpSp>
      <p:grpSp>
        <p:nvGrpSpPr>
          <p:cNvPr id="7" name="Group 6">
            <a:extLst>
              <a:ext uri="{FF2B5EF4-FFF2-40B4-BE49-F238E27FC236}">
                <a16:creationId xmlns:a16="http://schemas.microsoft.com/office/drawing/2014/main" id="{48CC97FC-73AC-A85F-6F4A-D922C317D56F}"/>
              </a:ext>
            </a:extLst>
          </p:cNvPr>
          <p:cNvGrpSpPr/>
          <p:nvPr userDrawn="1"/>
        </p:nvGrpSpPr>
        <p:grpSpPr>
          <a:xfrm>
            <a:off x="301354" y="5321193"/>
            <a:ext cx="1385419" cy="1699270"/>
            <a:chOff x="10968672" y="5214269"/>
            <a:chExt cx="1344930" cy="1312000"/>
          </a:xfrm>
        </p:grpSpPr>
        <p:grpSp>
          <p:nvGrpSpPr>
            <p:cNvPr id="8" name="Graphic 47">
              <a:extLst>
                <a:ext uri="{FF2B5EF4-FFF2-40B4-BE49-F238E27FC236}">
                  <a16:creationId xmlns:a16="http://schemas.microsoft.com/office/drawing/2014/main" id="{09CFD8E2-23DE-836F-0B89-B140F0732425}"/>
                </a:ext>
              </a:extLst>
            </p:cNvPr>
            <p:cNvGrpSpPr/>
            <p:nvPr/>
          </p:nvGrpSpPr>
          <p:grpSpPr>
            <a:xfrm>
              <a:off x="11799728" y="5338043"/>
              <a:ext cx="373379" cy="317050"/>
              <a:chOff x="11799728" y="5338043"/>
              <a:chExt cx="373379" cy="317050"/>
            </a:xfrm>
            <a:solidFill>
              <a:srgbClr val="FFFFFF"/>
            </a:solidFill>
          </p:grpSpPr>
          <p:sp>
            <p:nvSpPr>
              <p:cNvPr id="63" name="Freeform 62">
                <a:extLst>
                  <a:ext uri="{FF2B5EF4-FFF2-40B4-BE49-F238E27FC236}">
                    <a16:creationId xmlns:a16="http://schemas.microsoft.com/office/drawing/2014/main" id="{592324C3-CAF5-408C-43C9-D884862BE512}"/>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sz="1228"/>
              </a:p>
            </p:txBody>
          </p:sp>
          <p:sp>
            <p:nvSpPr>
              <p:cNvPr id="64" name="Freeform 63">
                <a:extLst>
                  <a:ext uri="{FF2B5EF4-FFF2-40B4-BE49-F238E27FC236}">
                    <a16:creationId xmlns:a16="http://schemas.microsoft.com/office/drawing/2014/main" id="{38A9495B-CF00-4D5F-1C7F-5FC58634A1FD}"/>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sz="1228"/>
              </a:p>
            </p:txBody>
          </p:sp>
          <p:sp>
            <p:nvSpPr>
              <p:cNvPr id="65" name="Freeform 64">
                <a:extLst>
                  <a:ext uri="{FF2B5EF4-FFF2-40B4-BE49-F238E27FC236}">
                    <a16:creationId xmlns:a16="http://schemas.microsoft.com/office/drawing/2014/main" id="{8CA80518-CBE9-E597-06FA-B069C63037A7}"/>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sz="1228"/>
              </a:p>
            </p:txBody>
          </p:sp>
        </p:grpSp>
        <p:grpSp>
          <p:nvGrpSpPr>
            <p:cNvPr id="9" name="Graphic 47">
              <a:extLst>
                <a:ext uri="{FF2B5EF4-FFF2-40B4-BE49-F238E27FC236}">
                  <a16:creationId xmlns:a16="http://schemas.microsoft.com/office/drawing/2014/main" id="{2CDD3A1D-9DA3-7643-C608-6EB47FCCF61D}"/>
                </a:ext>
              </a:extLst>
            </p:cNvPr>
            <p:cNvGrpSpPr/>
            <p:nvPr/>
          </p:nvGrpSpPr>
          <p:grpSpPr>
            <a:xfrm>
              <a:off x="11553031" y="5790293"/>
              <a:ext cx="373379" cy="316098"/>
              <a:chOff x="11553031" y="5790293"/>
              <a:chExt cx="373379" cy="316098"/>
            </a:xfrm>
            <a:solidFill>
              <a:srgbClr val="FFFFFF"/>
            </a:solidFill>
          </p:grpSpPr>
          <p:sp>
            <p:nvSpPr>
              <p:cNvPr id="58" name="Freeform 57">
                <a:extLst>
                  <a:ext uri="{FF2B5EF4-FFF2-40B4-BE49-F238E27FC236}">
                    <a16:creationId xmlns:a16="http://schemas.microsoft.com/office/drawing/2014/main" id="{F4DD0433-AD0F-BCD8-0395-14E3EBCE087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sz="1228"/>
              </a:p>
            </p:txBody>
          </p:sp>
          <p:sp>
            <p:nvSpPr>
              <p:cNvPr id="59" name="Freeform 58">
                <a:extLst>
                  <a:ext uri="{FF2B5EF4-FFF2-40B4-BE49-F238E27FC236}">
                    <a16:creationId xmlns:a16="http://schemas.microsoft.com/office/drawing/2014/main" id="{370AC0BB-0DBE-603A-695E-3EF2E0062637}"/>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sz="1228"/>
              </a:p>
            </p:txBody>
          </p:sp>
          <p:sp>
            <p:nvSpPr>
              <p:cNvPr id="60" name="Freeform 59">
                <a:extLst>
                  <a:ext uri="{FF2B5EF4-FFF2-40B4-BE49-F238E27FC236}">
                    <a16:creationId xmlns:a16="http://schemas.microsoft.com/office/drawing/2014/main" id="{95B5B243-0B02-5CF9-2579-6C0159B23572}"/>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228"/>
              </a:p>
            </p:txBody>
          </p:sp>
        </p:grpSp>
        <p:grpSp>
          <p:nvGrpSpPr>
            <p:cNvPr id="10" name="Graphic 47">
              <a:extLst>
                <a:ext uri="{FF2B5EF4-FFF2-40B4-BE49-F238E27FC236}">
                  <a16:creationId xmlns:a16="http://schemas.microsoft.com/office/drawing/2014/main" id="{797B3436-C911-5A7D-7B37-5D604DA7E3DB}"/>
                </a:ext>
              </a:extLst>
            </p:cNvPr>
            <p:cNvGrpSpPr/>
            <p:nvPr/>
          </p:nvGrpSpPr>
          <p:grpSpPr>
            <a:xfrm>
              <a:off x="12091193" y="5786484"/>
              <a:ext cx="221456" cy="316098"/>
              <a:chOff x="12091193" y="5786484"/>
              <a:chExt cx="221456" cy="316098"/>
            </a:xfrm>
            <a:solidFill>
              <a:srgbClr val="FFFFFF"/>
            </a:solidFill>
          </p:grpSpPr>
          <p:sp>
            <p:nvSpPr>
              <p:cNvPr id="55" name="Freeform 54">
                <a:extLst>
                  <a:ext uri="{FF2B5EF4-FFF2-40B4-BE49-F238E27FC236}">
                    <a16:creationId xmlns:a16="http://schemas.microsoft.com/office/drawing/2014/main" id="{E5F10092-DE61-C6A4-F49B-E7DE3AD4815B}"/>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sz="1228"/>
              </a:p>
            </p:txBody>
          </p:sp>
          <p:sp>
            <p:nvSpPr>
              <p:cNvPr id="56" name="Freeform 55">
                <a:extLst>
                  <a:ext uri="{FF2B5EF4-FFF2-40B4-BE49-F238E27FC236}">
                    <a16:creationId xmlns:a16="http://schemas.microsoft.com/office/drawing/2014/main" id="{F0B2F215-7011-EEDE-0E8E-09E2982699E9}"/>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sz="1228"/>
              </a:p>
            </p:txBody>
          </p:sp>
          <p:sp>
            <p:nvSpPr>
              <p:cNvPr id="57" name="Freeform 56">
                <a:extLst>
                  <a:ext uri="{FF2B5EF4-FFF2-40B4-BE49-F238E27FC236}">
                    <a16:creationId xmlns:a16="http://schemas.microsoft.com/office/drawing/2014/main" id="{B49F9D11-A495-1075-FF08-60D468CBF4F8}"/>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sz="1228"/>
              </a:p>
            </p:txBody>
          </p:sp>
        </p:grpSp>
        <p:grpSp>
          <p:nvGrpSpPr>
            <p:cNvPr id="11" name="Graphic 47">
              <a:extLst>
                <a:ext uri="{FF2B5EF4-FFF2-40B4-BE49-F238E27FC236}">
                  <a16:creationId xmlns:a16="http://schemas.microsoft.com/office/drawing/2014/main" id="{4AC094B9-66D3-3E96-986E-CE62FE5BEADB}"/>
                </a:ext>
              </a:extLst>
            </p:cNvPr>
            <p:cNvGrpSpPr/>
            <p:nvPr/>
          </p:nvGrpSpPr>
          <p:grpSpPr>
            <a:xfrm>
              <a:off x="11846163" y="6237782"/>
              <a:ext cx="371713" cy="288487"/>
              <a:chOff x="11846163" y="6237782"/>
              <a:chExt cx="371713" cy="288487"/>
            </a:xfrm>
            <a:solidFill>
              <a:srgbClr val="FFFFFF"/>
            </a:solidFill>
          </p:grpSpPr>
          <p:sp>
            <p:nvSpPr>
              <p:cNvPr id="52" name="Freeform 51">
                <a:extLst>
                  <a:ext uri="{FF2B5EF4-FFF2-40B4-BE49-F238E27FC236}">
                    <a16:creationId xmlns:a16="http://schemas.microsoft.com/office/drawing/2014/main" id="{6138926A-5A7F-71FC-9CB6-142E34C07C15}"/>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sz="1228"/>
              </a:p>
            </p:txBody>
          </p:sp>
          <p:sp>
            <p:nvSpPr>
              <p:cNvPr id="53" name="Freeform 52">
                <a:extLst>
                  <a:ext uri="{FF2B5EF4-FFF2-40B4-BE49-F238E27FC236}">
                    <a16:creationId xmlns:a16="http://schemas.microsoft.com/office/drawing/2014/main" id="{1EAD3D86-263F-5161-820E-A73992C3EB30}"/>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sz="1228"/>
              </a:p>
            </p:txBody>
          </p:sp>
          <p:sp>
            <p:nvSpPr>
              <p:cNvPr id="54" name="Freeform 53">
                <a:extLst>
                  <a:ext uri="{FF2B5EF4-FFF2-40B4-BE49-F238E27FC236}">
                    <a16:creationId xmlns:a16="http://schemas.microsoft.com/office/drawing/2014/main" id="{4868319B-7472-F938-3FD1-BB755B209283}"/>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228"/>
              </a:p>
            </p:txBody>
          </p:sp>
        </p:grpSp>
        <p:sp>
          <p:nvSpPr>
            <p:cNvPr id="12" name="Freeform 11">
              <a:extLst>
                <a:ext uri="{FF2B5EF4-FFF2-40B4-BE49-F238E27FC236}">
                  <a16:creationId xmlns:a16="http://schemas.microsoft.com/office/drawing/2014/main" id="{B618F388-C3D0-A248-42C3-783DEC937ABF}"/>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sz="1228"/>
            </a:p>
          </p:txBody>
        </p:sp>
        <p:sp>
          <p:nvSpPr>
            <p:cNvPr id="13" name="Freeform 12">
              <a:extLst>
                <a:ext uri="{FF2B5EF4-FFF2-40B4-BE49-F238E27FC236}">
                  <a16:creationId xmlns:a16="http://schemas.microsoft.com/office/drawing/2014/main" id="{0BF685FE-FFF5-399A-E6AA-F2989C5075F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sz="1228"/>
            </a:p>
          </p:txBody>
        </p:sp>
        <p:sp>
          <p:nvSpPr>
            <p:cNvPr id="14" name="Freeform 13">
              <a:extLst>
                <a:ext uri="{FF2B5EF4-FFF2-40B4-BE49-F238E27FC236}">
                  <a16:creationId xmlns:a16="http://schemas.microsoft.com/office/drawing/2014/main" id="{AFD24180-F1A1-83A4-2F20-8064AD6E7330}"/>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sz="1228"/>
            </a:p>
          </p:txBody>
        </p:sp>
        <p:sp>
          <p:nvSpPr>
            <p:cNvPr id="15" name="Freeform 14">
              <a:extLst>
                <a:ext uri="{FF2B5EF4-FFF2-40B4-BE49-F238E27FC236}">
                  <a16:creationId xmlns:a16="http://schemas.microsoft.com/office/drawing/2014/main" id="{43660163-5EC6-ADF7-98DE-D4C1DDDFDBD4}"/>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sz="1228"/>
            </a:p>
          </p:txBody>
        </p:sp>
        <p:sp>
          <p:nvSpPr>
            <p:cNvPr id="16" name="Freeform 15">
              <a:extLst>
                <a:ext uri="{FF2B5EF4-FFF2-40B4-BE49-F238E27FC236}">
                  <a16:creationId xmlns:a16="http://schemas.microsoft.com/office/drawing/2014/main" id="{76CE33C3-2134-BC79-1F10-EFF3B6E7B737}"/>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sz="1228"/>
            </a:p>
          </p:txBody>
        </p:sp>
        <p:sp>
          <p:nvSpPr>
            <p:cNvPr id="17" name="Freeform 16">
              <a:extLst>
                <a:ext uri="{FF2B5EF4-FFF2-40B4-BE49-F238E27FC236}">
                  <a16:creationId xmlns:a16="http://schemas.microsoft.com/office/drawing/2014/main" id="{1AE2F0A1-440E-2E86-AEF9-208F6480AD69}"/>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sz="1228"/>
            </a:p>
          </p:txBody>
        </p:sp>
        <p:grpSp>
          <p:nvGrpSpPr>
            <p:cNvPr id="18" name="Graphic 47">
              <a:extLst>
                <a:ext uri="{FF2B5EF4-FFF2-40B4-BE49-F238E27FC236}">
                  <a16:creationId xmlns:a16="http://schemas.microsoft.com/office/drawing/2014/main" id="{2585782C-9F55-7B39-41AF-2BD78FC82D01}"/>
                </a:ext>
              </a:extLst>
            </p:cNvPr>
            <p:cNvGrpSpPr/>
            <p:nvPr/>
          </p:nvGrpSpPr>
          <p:grpSpPr>
            <a:xfrm>
              <a:off x="10968672" y="5214269"/>
              <a:ext cx="912495" cy="1194891"/>
              <a:chOff x="10968672" y="5214269"/>
              <a:chExt cx="912495" cy="1194891"/>
            </a:xfrm>
            <a:solidFill>
              <a:srgbClr val="FFFFFF"/>
            </a:solidFill>
          </p:grpSpPr>
          <p:grpSp>
            <p:nvGrpSpPr>
              <p:cNvPr id="20" name="Graphic 47">
                <a:extLst>
                  <a:ext uri="{FF2B5EF4-FFF2-40B4-BE49-F238E27FC236}">
                    <a16:creationId xmlns:a16="http://schemas.microsoft.com/office/drawing/2014/main" id="{8E140808-1446-31F1-C015-7B3EA9C0AD52}"/>
                  </a:ext>
                </a:extLst>
              </p:cNvPr>
              <p:cNvGrpSpPr/>
              <p:nvPr/>
            </p:nvGrpSpPr>
            <p:grpSpPr>
              <a:xfrm>
                <a:off x="10968672" y="5789340"/>
                <a:ext cx="751522" cy="619820"/>
                <a:chOff x="10968672" y="5789340"/>
                <a:chExt cx="751522" cy="619820"/>
              </a:xfrm>
              <a:solidFill>
                <a:srgbClr val="FFFFFF"/>
              </a:solidFill>
            </p:grpSpPr>
            <p:sp>
              <p:nvSpPr>
                <p:cNvPr id="40" name="Freeform 39">
                  <a:extLst>
                    <a:ext uri="{FF2B5EF4-FFF2-40B4-BE49-F238E27FC236}">
                      <a16:creationId xmlns:a16="http://schemas.microsoft.com/office/drawing/2014/main" id="{BEAD21C3-8BC4-BE46-D595-F2109170F680}"/>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270E5EE4-04AF-4297-4688-6C9FF82794A7}"/>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4168C947-0CA4-9344-00C6-C7EF65AA301E}"/>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sz="1228"/>
                </a:p>
              </p:txBody>
            </p:sp>
            <p:sp>
              <p:nvSpPr>
                <p:cNvPr id="43" name="Freeform 42">
                  <a:extLst>
                    <a:ext uri="{FF2B5EF4-FFF2-40B4-BE49-F238E27FC236}">
                      <a16:creationId xmlns:a16="http://schemas.microsoft.com/office/drawing/2014/main" id="{1CEC47CF-D0C2-E545-02C1-D4B14D597574}"/>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sz="1228"/>
                </a:p>
              </p:txBody>
            </p:sp>
            <p:sp>
              <p:nvSpPr>
                <p:cNvPr id="44" name="Freeform 43">
                  <a:extLst>
                    <a:ext uri="{FF2B5EF4-FFF2-40B4-BE49-F238E27FC236}">
                      <a16:creationId xmlns:a16="http://schemas.microsoft.com/office/drawing/2014/main" id="{20338FF7-C1D4-75A8-7AB3-3DBFAD76DFD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sz="1228"/>
                </a:p>
              </p:txBody>
            </p:sp>
            <p:sp>
              <p:nvSpPr>
                <p:cNvPr id="45" name="Freeform 44">
                  <a:extLst>
                    <a:ext uri="{FF2B5EF4-FFF2-40B4-BE49-F238E27FC236}">
                      <a16:creationId xmlns:a16="http://schemas.microsoft.com/office/drawing/2014/main" id="{C6E0A9A1-8C8A-2871-FDA4-02D5DFFEA45A}"/>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228"/>
                </a:p>
              </p:txBody>
            </p:sp>
            <p:sp>
              <p:nvSpPr>
                <p:cNvPr id="46" name="Freeform 45">
                  <a:extLst>
                    <a:ext uri="{FF2B5EF4-FFF2-40B4-BE49-F238E27FC236}">
                      <a16:creationId xmlns:a16="http://schemas.microsoft.com/office/drawing/2014/main" id="{1C0CCB59-3B0E-45E9-56DB-7C5E8914BE94}"/>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228"/>
                </a:p>
              </p:txBody>
            </p:sp>
            <p:sp>
              <p:nvSpPr>
                <p:cNvPr id="47" name="Freeform 46">
                  <a:extLst>
                    <a:ext uri="{FF2B5EF4-FFF2-40B4-BE49-F238E27FC236}">
                      <a16:creationId xmlns:a16="http://schemas.microsoft.com/office/drawing/2014/main" id="{1AB0CA80-C455-C88C-2BDA-9E56210086E2}"/>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sz="1228"/>
                </a:p>
              </p:txBody>
            </p:sp>
            <p:sp>
              <p:nvSpPr>
                <p:cNvPr id="48" name="Freeform 47">
                  <a:extLst>
                    <a:ext uri="{FF2B5EF4-FFF2-40B4-BE49-F238E27FC236}">
                      <a16:creationId xmlns:a16="http://schemas.microsoft.com/office/drawing/2014/main" id="{9419C48B-881A-AAF3-7CA9-1E7C93779D7A}"/>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sz="1228"/>
                </a:p>
              </p:txBody>
            </p:sp>
            <p:sp>
              <p:nvSpPr>
                <p:cNvPr id="49" name="Freeform 48">
                  <a:extLst>
                    <a:ext uri="{FF2B5EF4-FFF2-40B4-BE49-F238E27FC236}">
                      <a16:creationId xmlns:a16="http://schemas.microsoft.com/office/drawing/2014/main" id="{FD5EA02B-9366-1E93-D02C-B3C662D761C5}"/>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sz="1228"/>
                </a:p>
              </p:txBody>
            </p:sp>
            <p:sp>
              <p:nvSpPr>
                <p:cNvPr id="50" name="Freeform 49">
                  <a:extLst>
                    <a:ext uri="{FF2B5EF4-FFF2-40B4-BE49-F238E27FC236}">
                      <a16:creationId xmlns:a16="http://schemas.microsoft.com/office/drawing/2014/main" id="{0E3410C5-4BF1-EC31-0C04-13FACDFC8217}"/>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sz="1228"/>
                </a:p>
              </p:txBody>
            </p:sp>
          </p:grpSp>
          <p:grpSp>
            <p:nvGrpSpPr>
              <p:cNvPr id="21" name="Graphic 47">
                <a:extLst>
                  <a:ext uri="{FF2B5EF4-FFF2-40B4-BE49-F238E27FC236}">
                    <a16:creationId xmlns:a16="http://schemas.microsoft.com/office/drawing/2014/main" id="{78C8002C-601A-68CF-C5F9-D458A7D81825}"/>
                  </a:ext>
                </a:extLst>
              </p:cNvPr>
              <p:cNvGrpSpPr/>
              <p:nvPr/>
            </p:nvGrpSpPr>
            <p:grpSpPr>
              <a:xfrm>
                <a:off x="10976292" y="5214269"/>
                <a:ext cx="904875" cy="408452"/>
                <a:chOff x="10976292" y="5214269"/>
                <a:chExt cx="904875" cy="408452"/>
              </a:xfrm>
              <a:solidFill>
                <a:srgbClr val="FFFFFF"/>
              </a:solidFill>
            </p:grpSpPr>
            <p:sp>
              <p:nvSpPr>
                <p:cNvPr id="29" name="Freeform 28">
                  <a:extLst>
                    <a:ext uri="{FF2B5EF4-FFF2-40B4-BE49-F238E27FC236}">
                      <a16:creationId xmlns:a16="http://schemas.microsoft.com/office/drawing/2014/main" id="{36B09457-A3E7-5A0D-C36B-8EB93E29F655}"/>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sz="1228"/>
                </a:p>
              </p:txBody>
            </p:sp>
            <p:sp>
              <p:nvSpPr>
                <p:cNvPr id="30" name="Freeform 29">
                  <a:extLst>
                    <a:ext uri="{FF2B5EF4-FFF2-40B4-BE49-F238E27FC236}">
                      <a16:creationId xmlns:a16="http://schemas.microsoft.com/office/drawing/2014/main" id="{3F898054-A1EF-0945-D2F4-A584A471CEEB}"/>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sz="1228"/>
                </a:p>
              </p:txBody>
            </p:sp>
            <p:sp>
              <p:nvSpPr>
                <p:cNvPr id="31" name="Freeform 30">
                  <a:extLst>
                    <a:ext uri="{FF2B5EF4-FFF2-40B4-BE49-F238E27FC236}">
                      <a16:creationId xmlns:a16="http://schemas.microsoft.com/office/drawing/2014/main" id="{40C9C8D0-1F44-6366-7F6A-B55D52DA61AD}"/>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sz="1228"/>
                </a:p>
              </p:txBody>
            </p:sp>
            <p:sp>
              <p:nvSpPr>
                <p:cNvPr id="32" name="Freeform 31">
                  <a:extLst>
                    <a:ext uri="{FF2B5EF4-FFF2-40B4-BE49-F238E27FC236}">
                      <a16:creationId xmlns:a16="http://schemas.microsoft.com/office/drawing/2014/main" id="{B3100DB5-ECB3-2FCA-67B2-BBD75B3C4105}"/>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sz="1228"/>
                </a:p>
              </p:txBody>
            </p:sp>
            <p:sp>
              <p:nvSpPr>
                <p:cNvPr id="33" name="Freeform 32">
                  <a:extLst>
                    <a:ext uri="{FF2B5EF4-FFF2-40B4-BE49-F238E27FC236}">
                      <a16:creationId xmlns:a16="http://schemas.microsoft.com/office/drawing/2014/main" id="{7366484C-81EC-4613-71C1-9E96836B87DD}"/>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sz="1228"/>
                </a:p>
              </p:txBody>
            </p:sp>
            <p:sp>
              <p:nvSpPr>
                <p:cNvPr id="34" name="Freeform 33">
                  <a:extLst>
                    <a:ext uri="{FF2B5EF4-FFF2-40B4-BE49-F238E27FC236}">
                      <a16:creationId xmlns:a16="http://schemas.microsoft.com/office/drawing/2014/main" id="{63316520-C31B-BBA6-C8DB-58E5AC69D684}"/>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sz="1228"/>
                </a:p>
              </p:txBody>
            </p:sp>
            <p:sp>
              <p:nvSpPr>
                <p:cNvPr id="35" name="Freeform 34">
                  <a:extLst>
                    <a:ext uri="{FF2B5EF4-FFF2-40B4-BE49-F238E27FC236}">
                      <a16:creationId xmlns:a16="http://schemas.microsoft.com/office/drawing/2014/main" id="{FF9598DC-C415-0FED-A771-1DD493C5E833}"/>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sz="1228"/>
                </a:p>
              </p:txBody>
            </p:sp>
            <p:sp>
              <p:nvSpPr>
                <p:cNvPr id="37" name="Freeform 36">
                  <a:extLst>
                    <a:ext uri="{FF2B5EF4-FFF2-40B4-BE49-F238E27FC236}">
                      <a16:creationId xmlns:a16="http://schemas.microsoft.com/office/drawing/2014/main" id="{C0C8D55A-2C4A-7E07-2ADB-56FBDBADBC35}"/>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433066FE-ABEE-EDA5-BDCE-8992D88A23C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F198AF9D-68DD-6837-AC5D-786CA9FF248C}"/>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sz="1228"/>
                </a:p>
              </p:txBody>
            </p:sp>
          </p:grpSp>
          <p:grpSp>
            <p:nvGrpSpPr>
              <p:cNvPr id="22" name="Graphic 47">
                <a:extLst>
                  <a:ext uri="{FF2B5EF4-FFF2-40B4-BE49-F238E27FC236}">
                    <a16:creationId xmlns:a16="http://schemas.microsoft.com/office/drawing/2014/main" id="{6642D038-45AB-4C73-CFCB-1E78DCD1707D}"/>
                  </a:ext>
                </a:extLst>
              </p:cNvPr>
              <p:cNvGrpSpPr/>
              <p:nvPr/>
            </p:nvGrpSpPr>
            <p:grpSpPr>
              <a:xfrm>
                <a:off x="11013440" y="5670327"/>
                <a:ext cx="207644" cy="85689"/>
                <a:chOff x="11013440" y="5670327"/>
                <a:chExt cx="207644" cy="85689"/>
              </a:xfrm>
              <a:solidFill>
                <a:srgbClr val="FFFFFF"/>
              </a:solidFill>
            </p:grpSpPr>
            <p:sp>
              <p:nvSpPr>
                <p:cNvPr id="24" name="Freeform 23">
                  <a:extLst>
                    <a:ext uri="{FF2B5EF4-FFF2-40B4-BE49-F238E27FC236}">
                      <a16:creationId xmlns:a16="http://schemas.microsoft.com/office/drawing/2014/main" id="{0EB28037-11EB-2BBE-FDA5-89758DB3E7A6}"/>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sz="1228"/>
                </a:p>
              </p:txBody>
            </p:sp>
            <p:sp>
              <p:nvSpPr>
                <p:cNvPr id="25" name="Freeform 24">
                  <a:extLst>
                    <a:ext uri="{FF2B5EF4-FFF2-40B4-BE49-F238E27FC236}">
                      <a16:creationId xmlns:a16="http://schemas.microsoft.com/office/drawing/2014/main" id="{68DAE2A7-ACFE-EFE3-A967-F3F729C51C31}"/>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sz="1228"/>
                </a:p>
              </p:txBody>
            </p:sp>
            <p:sp>
              <p:nvSpPr>
                <p:cNvPr id="26" name="Freeform 25">
                  <a:extLst>
                    <a:ext uri="{FF2B5EF4-FFF2-40B4-BE49-F238E27FC236}">
                      <a16:creationId xmlns:a16="http://schemas.microsoft.com/office/drawing/2014/main" id="{5B47A92F-F7C3-FE7C-1910-704DE2016A89}"/>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sz="1228"/>
                </a:p>
              </p:txBody>
            </p:sp>
          </p:grpSp>
        </p:grpSp>
      </p:grpSp>
      <p:grpSp>
        <p:nvGrpSpPr>
          <p:cNvPr id="66" name="Graphic 231">
            <a:extLst>
              <a:ext uri="{FF2B5EF4-FFF2-40B4-BE49-F238E27FC236}">
                <a16:creationId xmlns:a16="http://schemas.microsoft.com/office/drawing/2014/main" id="{C4593AA1-FD81-B5ED-07E6-1021F20ECC33}"/>
              </a:ext>
            </a:extLst>
          </p:cNvPr>
          <p:cNvGrpSpPr/>
          <p:nvPr userDrawn="1"/>
        </p:nvGrpSpPr>
        <p:grpSpPr>
          <a:xfrm rot="10800000" flipH="1">
            <a:off x="9075593" y="1"/>
            <a:ext cx="1581690" cy="3098467"/>
            <a:chOff x="12708052" y="5708395"/>
            <a:chExt cx="760809" cy="1185370"/>
          </a:xfrm>
          <a:gradFill>
            <a:gsLst>
              <a:gs pos="0">
                <a:srgbClr val="6A9D56"/>
              </a:gs>
              <a:gs pos="60540">
                <a:srgbClr val="2D8784"/>
              </a:gs>
              <a:gs pos="100000">
                <a:srgbClr val="263D94"/>
              </a:gs>
            </a:gsLst>
            <a:lin ang="5400000" scaled="0"/>
          </a:gradFill>
        </p:grpSpPr>
        <p:sp>
          <p:nvSpPr>
            <p:cNvPr id="73" name="Freeform 72">
              <a:extLst>
                <a:ext uri="{FF2B5EF4-FFF2-40B4-BE49-F238E27FC236}">
                  <a16:creationId xmlns:a16="http://schemas.microsoft.com/office/drawing/2014/main" id="{AC74B207-146A-DE52-689A-C472FEF535E1}"/>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74" name="Freeform 73">
              <a:extLst>
                <a:ext uri="{FF2B5EF4-FFF2-40B4-BE49-F238E27FC236}">
                  <a16:creationId xmlns:a16="http://schemas.microsoft.com/office/drawing/2014/main" id="{BC446C25-03B0-DB52-31A9-BF6DAB0181F7}"/>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75" name="Freeform 74">
              <a:extLst>
                <a:ext uri="{FF2B5EF4-FFF2-40B4-BE49-F238E27FC236}">
                  <a16:creationId xmlns:a16="http://schemas.microsoft.com/office/drawing/2014/main" id="{BCE423EF-9554-A288-CE57-1840E234E050}"/>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76" name="Freeform 75">
              <a:extLst>
                <a:ext uri="{FF2B5EF4-FFF2-40B4-BE49-F238E27FC236}">
                  <a16:creationId xmlns:a16="http://schemas.microsoft.com/office/drawing/2014/main" id="{980AAEFF-EA3D-E305-F826-24F1B7BCE38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77" name="Freeform 76">
              <a:extLst>
                <a:ext uri="{FF2B5EF4-FFF2-40B4-BE49-F238E27FC236}">
                  <a16:creationId xmlns:a16="http://schemas.microsoft.com/office/drawing/2014/main" id="{4BEF9D74-862D-BB47-F12F-7E0C5529794A}"/>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78" name="Freeform 77">
              <a:extLst>
                <a:ext uri="{FF2B5EF4-FFF2-40B4-BE49-F238E27FC236}">
                  <a16:creationId xmlns:a16="http://schemas.microsoft.com/office/drawing/2014/main" id="{8B572F2D-DF9F-8EE9-7054-D9F438F7D60A}"/>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3334790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Divider ">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311984" y="710850"/>
            <a:ext cx="7381417" cy="607570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w="3060" cap="flat">
            <a:noFill/>
            <a:prstDash val="solid"/>
            <a:miter/>
          </a:ln>
        </p:spPr>
        <p:txBody>
          <a:bodyPr rtlCol="0" anchor="ctr"/>
          <a:lstStyle/>
          <a:p>
            <a:endParaRPr lang="en-US" sz="1228"/>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619889" y="3001241"/>
            <a:ext cx="4517362" cy="3041271"/>
          </a:xfrm>
          <a:prstGeom prst="rect">
            <a:avLst/>
          </a:prstGeom>
        </p:spPr>
        <p:txBody>
          <a:bodyPr>
            <a:normAutofit/>
          </a:bodyPr>
          <a:lstStyle>
            <a:lvl1pPr marL="0" indent="0" algn="l">
              <a:buNone/>
              <a:defRPr sz="421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755751" y="1216475"/>
            <a:ext cx="1812849" cy="642060"/>
          </a:xfrm>
          <a:prstGeom prst="rect">
            <a:avLst/>
          </a:prstGeom>
        </p:spPr>
        <p:txBody>
          <a:bodyPr>
            <a:noAutofit/>
          </a:bodyPr>
          <a:lstStyle>
            <a:lvl1pPr marL="0" indent="0" algn="l">
              <a:buNone/>
              <a:defRPr sz="11402" b="0" i="0">
                <a:solidFill>
                  <a:srgbClr val="262626"/>
                </a:solidFill>
                <a:latin typeface="+mn-lt"/>
              </a:defRPr>
            </a:lvl1pPr>
          </a:lstStyle>
          <a:p>
            <a:pPr lvl="0"/>
            <a:r>
              <a:rPr lang="en-US"/>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6304" y="3280939"/>
            <a:ext cx="4420500" cy="794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262626"/>
          </a:solidFill>
          <a:ln w="3060" cap="flat">
            <a:noFill/>
            <a:prstDash val="solid"/>
            <a:miter/>
          </a:ln>
        </p:spPr>
        <p:txBody>
          <a:bodyPr rtlCol="0" anchor="ctr"/>
          <a:lstStyle/>
          <a:p>
            <a:endParaRPr lang="en-US" sz="1228"/>
          </a:p>
        </p:txBody>
      </p:sp>
      <p:grpSp>
        <p:nvGrpSpPr>
          <p:cNvPr id="2" name="Graphic 231">
            <a:extLst>
              <a:ext uri="{FF2B5EF4-FFF2-40B4-BE49-F238E27FC236}">
                <a16:creationId xmlns:a16="http://schemas.microsoft.com/office/drawing/2014/main" id="{F9A61FCD-7ABF-A2C5-8D0F-105F383B6658}"/>
              </a:ext>
            </a:extLst>
          </p:cNvPr>
          <p:cNvGrpSpPr/>
          <p:nvPr userDrawn="1"/>
        </p:nvGrpSpPr>
        <p:grpSpPr>
          <a:xfrm rot="10800000" flipH="1">
            <a:off x="9085038" y="710880"/>
            <a:ext cx="1581690" cy="3098467"/>
            <a:chOff x="12708052" y="5708395"/>
            <a:chExt cx="760809" cy="1185370"/>
          </a:xfrm>
          <a:solidFill>
            <a:schemeClr val="bg1">
              <a:alpha val="77011"/>
            </a:schemeClr>
          </a:solidFill>
        </p:grpSpPr>
        <p:sp>
          <p:nvSpPr>
            <p:cNvPr id="3" name="Freeform 2">
              <a:extLst>
                <a:ext uri="{FF2B5EF4-FFF2-40B4-BE49-F238E27FC236}">
                  <a16:creationId xmlns:a16="http://schemas.microsoft.com/office/drawing/2014/main" id="{F072C53B-E3D9-3C4A-3015-FE14997F707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4" name="Freeform 3">
              <a:extLst>
                <a:ext uri="{FF2B5EF4-FFF2-40B4-BE49-F238E27FC236}">
                  <a16:creationId xmlns:a16="http://schemas.microsoft.com/office/drawing/2014/main" id="{4CD2072F-F676-C615-D2A9-666CC081F02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5" name="Freeform 4">
              <a:extLst>
                <a:ext uri="{FF2B5EF4-FFF2-40B4-BE49-F238E27FC236}">
                  <a16:creationId xmlns:a16="http://schemas.microsoft.com/office/drawing/2014/main" id="{FE8782BC-4075-FF38-6109-0E7D712B07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6" name="Freeform 5">
              <a:extLst>
                <a:ext uri="{FF2B5EF4-FFF2-40B4-BE49-F238E27FC236}">
                  <a16:creationId xmlns:a16="http://schemas.microsoft.com/office/drawing/2014/main" id="{11EB0DDA-0995-5E15-2606-0B0F8AFB05D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7" name="Freeform 6">
              <a:extLst>
                <a:ext uri="{FF2B5EF4-FFF2-40B4-BE49-F238E27FC236}">
                  <a16:creationId xmlns:a16="http://schemas.microsoft.com/office/drawing/2014/main" id="{E9BFDA31-5844-B12A-3FA6-2BC31A95794D}"/>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8" name="Freeform 7">
              <a:extLst>
                <a:ext uri="{FF2B5EF4-FFF2-40B4-BE49-F238E27FC236}">
                  <a16:creationId xmlns:a16="http://schemas.microsoft.com/office/drawing/2014/main" id="{9A843EB1-735D-C0A6-4C00-BF0F57932588}"/>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
        <p:nvSpPr>
          <p:cNvPr id="9" name="TextBox 8">
            <a:extLst>
              <a:ext uri="{FF2B5EF4-FFF2-40B4-BE49-F238E27FC236}">
                <a16:creationId xmlns:a16="http://schemas.microsoft.com/office/drawing/2014/main" id="{8411E35E-B846-40B2-9114-5685ACD56F6D}"/>
              </a:ext>
            </a:extLst>
          </p:cNvPr>
          <p:cNvSpPr txBox="1"/>
          <p:nvPr userDrawn="1"/>
        </p:nvSpPr>
        <p:spPr>
          <a:xfrm rot="16200000">
            <a:off x="8955385" y="4976964"/>
            <a:ext cx="2963502" cy="146322"/>
          </a:xfrm>
          <a:prstGeom prst="rect">
            <a:avLst/>
          </a:prstGeom>
          <a:noFill/>
        </p:spPr>
        <p:txBody>
          <a:bodyPr wrap="square" rtlCol="0">
            <a:spAutoFit/>
          </a:bodyPr>
          <a:lstStyle/>
          <a:p>
            <a:r>
              <a:rPr lang="en-US" sz="351" b="0" spc="263">
                <a:solidFill>
                  <a:schemeClr val="bg1"/>
                </a:solidFill>
              </a:rPr>
              <a:t>BLOCKCHAIN FOR AGRI FOOD EDU</a:t>
            </a:r>
          </a:p>
        </p:txBody>
      </p:sp>
    </p:spTree>
    <p:extLst>
      <p:ext uri="{BB962C8B-B14F-4D97-AF65-F5344CB8AC3E}">
        <p14:creationId xmlns:p14="http://schemas.microsoft.com/office/powerpoint/2010/main" val="3217173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4283714" y="0"/>
            <a:ext cx="5628887" cy="756285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w="3060" cap="flat">
            <a:noFill/>
            <a:prstDash val="solid"/>
            <a:miter/>
          </a:ln>
        </p:spPr>
        <p:txBody>
          <a:bodyPr rtlCol="0" anchor="ctr"/>
          <a:lstStyle/>
          <a:p>
            <a:endParaRPr lang="en-US" sz="1228"/>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346701" y="654586"/>
            <a:ext cx="4143693" cy="6179990"/>
          </a:xfrm>
          <a:prstGeom prst="rect">
            <a:avLst/>
          </a:prstGeom>
        </p:spPr>
        <p:txBody>
          <a:bodyPr anchor="ctr">
            <a:normAutofit/>
          </a:bodyPr>
          <a:lstStyle>
            <a:lvl1pPr marL="0" indent="0" algn="ctr">
              <a:buNone/>
              <a:defRPr sz="2631" i="1" baseline="0">
                <a:solidFill>
                  <a:schemeClr val="bg1"/>
                </a:solidFill>
                <a:latin typeface="+mn-lt"/>
              </a:defRPr>
            </a:lvl1pPr>
          </a:lstStyle>
          <a:p>
            <a:pPr lvl="0"/>
            <a:r>
              <a:rPr lang="en-US"/>
              <a:t>Quote Slide</a:t>
            </a:r>
          </a:p>
        </p:txBody>
      </p:sp>
      <p:sp>
        <p:nvSpPr>
          <p:cNvPr id="10" name="Picture Placeholder 62">
            <a:extLst>
              <a:ext uri="{FF2B5EF4-FFF2-40B4-BE49-F238E27FC236}">
                <a16:creationId xmlns:a16="http://schemas.microsoft.com/office/drawing/2014/main" id="{3CDD18F0-3368-4EF8-E033-33F1C2B3C25F}"/>
              </a:ext>
            </a:extLst>
          </p:cNvPr>
          <p:cNvSpPr>
            <a:spLocks noGrp="1"/>
          </p:cNvSpPr>
          <p:nvPr>
            <p:ph type="pic" sz="quarter" idx="44" hasCustomPrompt="1"/>
          </p:nvPr>
        </p:nvSpPr>
        <p:spPr>
          <a:xfrm>
            <a:off x="363214" y="388634"/>
            <a:ext cx="4821688" cy="6726045"/>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Tree>
    <p:extLst>
      <p:ext uri="{BB962C8B-B14F-4D97-AF65-F5344CB8AC3E}">
        <p14:creationId xmlns:p14="http://schemas.microsoft.com/office/powerpoint/2010/main" val="1465804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36616" y="1771654"/>
            <a:ext cx="4583112" cy="2769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b="1">
                <a:solidFill>
                  <a:schemeClr val="dk1"/>
                </a:solidFill>
                <a:latin typeface="Open Sans"/>
                <a:ea typeface="Open Sans"/>
                <a:cs typeface="Open Sans"/>
                <a:sym typeface="Open Sans"/>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6"/>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4546600" y="1089025"/>
            <a:ext cx="5413375" cy="53736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1" name="Google Shape;41;p67"/>
          <p:cNvSpPr txBox="1">
            <a:spLocks noGrp="1"/>
          </p:cNvSpPr>
          <p:nvPr>
            <p:ph type="body" idx="2"/>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 name="Google Shape;42;p6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4546600" y="1089025"/>
            <a:ext cx="5413375" cy="5373688"/>
          </a:xfrm>
          <a:prstGeom prst="rect">
            <a:avLst/>
          </a:prstGeom>
          <a:noFill/>
          <a:ln>
            <a:noFill/>
          </a:ln>
        </p:spPr>
      </p:sp>
      <p:sp>
        <p:nvSpPr>
          <p:cNvPr id="48" name="Google Shape;48;p68"/>
          <p:cNvSpPr txBox="1">
            <a:spLocks noGrp="1"/>
          </p:cNvSpPr>
          <p:nvPr>
            <p:ph type="body" idx="1"/>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6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theme" Target="../theme/theme2.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67" r:id="rId4"/>
    <p:sldLayoutId id="2147483668" r:id="rId5"/>
    <p:sldLayoutId id="2147483669"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735013" y="2012950"/>
            <a:ext cx="9223375" cy="4799013"/>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hyperlink" Target="https://creativecommons.org/licenses/by-sa/4.0/?ref=chooser-v1"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4.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sv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8.sv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2.sv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4.sv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0.sv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1.sv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8" Type="http://schemas.openxmlformats.org/officeDocument/2006/relationships/image" Target="../media/image35.svg"/><Relationship Id="rId3" Type="http://schemas.microsoft.com/office/2018/10/relationships/comments" Target="../comments/modernComment_10B_0.xml"/><Relationship Id="rId7"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video" Target="https://www.youtube.com/embed/P2izCyFt_d0?feature=oembed" TargetMode="External"/><Relationship Id="rId6" Type="http://schemas.openxmlformats.org/officeDocument/2006/relationships/image" Target="../media/image36.jpeg"/><Relationship Id="rId5" Type="http://schemas.openxmlformats.org/officeDocument/2006/relationships/hyperlink" Target="https://www.youtube.com/watch?v=P2izCyFt_d0" TargetMode="Externa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video" Target="https://www.youtube.com/embed/6ImFBrRuGG0?feature=oembed" TargetMode="External"/><Relationship Id="rId6" Type="http://schemas.openxmlformats.org/officeDocument/2006/relationships/image" Target="../media/image37.jpeg"/><Relationship Id="rId5" Type="http://schemas.openxmlformats.org/officeDocument/2006/relationships/hyperlink" Target="https://www.youtube.com/watch?v=6ImFBrRuGG0" TargetMode="Externa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png"/><Relationship Id="rId7"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openxmlformats.org/officeDocument/2006/relationships/hyperlink" Target="https://www.sciencedirect.com/science/article/pii/S0923474822000303" TargetMode="External"/><Relationship Id="rId3" Type="http://schemas.openxmlformats.org/officeDocument/2006/relationships/hyperlink" Target="https://www.ibm.com/topics/blockchain-security" TargetMode="External"/><Relationship Id="rId7" Type="http://schemas.openxmlformats.org/officeDocument/2006/relationships/hyperlink" Target="https://ieeexplore.ieee.org/abstract/document/9410538" TargetMode="External"/><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hyperlink" Target="https://eprints.soton.ac.uk/341800/" TargetMode="External"/><Relationship Id="rId11" Type="http://schemas.openxmlformats.org/officeDocument/2006/relationships/image" Target="../media/image4.png"/><Relationship Id="rId5" Type="http://schemas.openxmlformats.org/officeDocument/2006/relationships/hyperlink" Target="https://link.springer.com/article/10.1007/s10676-021-09581-3" TargetMode="External"/><Relationship Id="rId10" Type="http://schemas.openxmlformats.org/officeDocument/2006/relationships/hyperlink" Target="https://www.wageningenacademic.com/doi/epdf/10.22434/IFAMR2019.0152?role=tab" TargetMode="External"/><Relationship Id="rId4" Type="http://schemas.openxmlformats.org/officeDocument/2006/relationships/hyperlink" Target="https://www.sciencedirect.com/science/article/pii/S0160791X20303067" TargetMode="External"/><Relationship Id="rId9" Type="http://schemas.openxmlformats.org/officeDocument/2006/relationships/hyperlink" Target="https://www.wageningenacademic.com/journal/ifamr"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www.wageningenacademic.com/doi/epdf/10.22434/IFAMR2019.0152?role=tab" TargetMode="External"/><Relationship Id="rId7"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hyperlink" Target="https://www.zora.uzh.ch/id/eprint/190479/1/IEEE_TEM_Design_For_Trust_researchgate.pdf" TargetMode="External"/><Relationship Id="rId5" Type="http://schemas.openxmlformats.org/officeDocument/2006/relationships/hyperlink" Target="https://www.emerald.com/insight/content/doi/10.1108/SCM-05-2021-0227/full/html" TargetMode="External"/><Relationship Id="rId4" Type="http://schemas.openxmlformats.org/officeDocument/2006/relationships/hyperlink" Target="https://www.tandfonline.com/doi/abs/10.1080/07421222.2003.11045777"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https://doi.org/10.17705/1jais.00411"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110"/>
        <p:cNvGrpSpPr/>
        <p:nvPr/>
      </p:nvGrpSpPr>
      <p:grpSpPr>
        <a:xfrm>
          <a:off x="0" y="0"/>
          <a:ext cx="0" cy="0"/>
          <a:chOff x="0" y="0"/>
          <a:chExt cx="0" cy="0"/>
        </a:xfrm>
      </p:grpSpPr>
      <p:sp>
        <p:nvSpPr>
          <p:cNvPr id="112" name="Google Shape;112;p1"/>
          <p:cNvSpPr txBox="1"/>
          <p:nvPr/>
        </p:nvSpPr>
        <p:spPr>
          <a:xfrm>
            <a:off x="656536" y="4925191"/>
            <a:ext cx="9381739" cy="1219934"/>
          </a:xfrm>
          <a:prstGeom prst="rect">
            <a:avLst/>
          </a:prstGeom>
          <a:noFill/>
          <a:ln>
            <a:noFill/>
          </a:ln>
        </p:spPr>
        <p:txBody>
          <a:bodyPr spcFirstLastPara="1" wrap="square" lIns="0" tIns="12050" rIns="0" bIns="0" anchor="t" anchorCtr="0">
            <a:spAutoFit/>
          </a:bodyPr>
          <a:lstStyle/>
          <a:p>
            <a:pPr marL="12700" marR="5080" lvl="0">
              <a:lnSpc>
                <a:spcPct val="109130"/>
              </a:lnSpc>
            </a:pPr>
            <a:r>
              <a:rPr lang="en-GB" sz="3600" b="1" dirty="0" err="1">
                <a:solidFill>
                  <a:schemeClr val="tx1"/>
                </a:solidFill>
                <a:latin typeface="Open Sans"/>
                <a:ea typeface="Open Sans"/>
                <a:cs typeface="Open Sans"/>
                <a:sym typeface="Open Sans"/>
              </a:rPr>
              <a:t>Zaupanja</a:t>
            </a:r>
            <a:r>
              <a:rPr lang="en-GB" sz="3600" b="1" dirty="0">
                <a:solidFill>
                  <a:schemeClr val="tx1"/>
                </a:solidFill>
                <a:latin typeface="Open Sans"/>
                <a:ea typeface="Open Sans"/>
                <a:cs typeface="Open Sans"/>
                <a:sym typeface="Open Sans"/>
              </a:rPr>
              <a:t> </a:t>
            </a:r>
            <a:r>
              <a:rPr lang="en-GB" sz="3600" b="1" dirty="0" err="1">
                <a:solidFill>
                  <a:schemeClr val="tx1"/>
                </a:solidFill>
                <a:latin typeface="Open Sans"/>
                <a:ea typeface="Open Sans"/>
                <a:cs typeface="Open Sans"/>
                <a:sym typeface="Open Sans"/>
              </a:rPr>
              <a:t>vredni</a:t>
            </a:r>
            <a:r>
              <a:rPr lang="en-GB" sz="3600" b="1" dirty="0">
                <a:solidFill>
                  <a:schemeClr val="tx1"/>
                </a:solidFill>
                <a:latin typeface="Open Sans"/>
                <a:ea typeface="Open Sans"/>
                <a:cs typeface="Open Sans"/>
                <a:sym typeface="Open Sans"/>
              </a:rPr>
              <a:t> </a:t>
            </a:r>
            <a:r>
              <a:rPr lang="en-GB" sz="3600" b="1" dirty="0" err="1">
                <a:solidFill>
                  <a:schemeClr val="tx1"/>
                </a:solidFill>
                <a:latin typeface="Open Sans"/>
                <a:ea typeface="Open Sans"/>
                <a:cs typeface="Open Sans"/>
                <a:sym typeface="Open Sans"/>
              </a:rPr>
              <a:t>viri</a:t>
            </a:r>
            <a:r>
              <a:rPr lang="en-GB" sz="3600" b="1" dirty="0">
                <a:solidFill>
                  <a:schemeClr val="tx1"/>
                </a:solidFill>
                <a:latin typeface="Open Sans"/>
                <a:ea typeface="Open Sans"/>
                <a:cs typeface="Open Sans"/>
                <a:sym typeface="Open Sans"/>
              </a:rPr>
              <a:t> </a:t>
            </a:r>
            <a:r>
              <a:rPr lang="en-GB" sz="3600" b="1" dirty="0" err="1">
                <a:solidFill>
                  <a:schemeClr val="tx1"/>
                </a:solidFill>
                <a:latin typeface="Open Sans"/>
                <a:ea typeface="Open Sans"/>
                <a:cs typeface="Open Sans"/>
                <a:sym typeface="Open Sans"/>
              </a:rPr>
              <a:t>veriženja</a:t>
            </a:r>
            <a:r>
              <a:rPr lang="en-GB" sz="3600" b="1" dirty="0">
                <a:solidFill>
                  <a:schemeClr val="tx1"/>
                </a:solidFill>
                <a:latin typeface="Open Sans"/>
                <a:ea typeface="Open Sans"/>
                <a:cs typeface="Open Sans"/>
                <a:sym typeface="Open Sans"/>
              </a:rPr>
              <a:t> </a:t>
            </a:r>
            <a:r>
              <a:rPr lang="en-GB" sz="3600" b="1" dirty="0" err="1">
                <a:solidFill>
                  <a:schemeClr val="tx1"/>
                </a:solidFill>
                <a:latin typeface="Open Sans"/>
                <a:ea typeface="Open Sans"/>
                <a:cs typeface="Open Sans"/>
                <a:sym typeface="Open Sans"/>
              </a:rPr>
              <a:t>blokov</a:t>
            </a:r>
            <a:r>
              <a:rPr lang="en-GB" sz="3600" b="1" dirty="0">
                <a:solidFill>
                  <a:schemeClr val="tx1"/>
                </a:solidFill>
                <a:latin typeface="Open Sans"/>
                <a:ea typeface="Open Sans"/>
                <a:cs typeface="Open Sans"/>
                <a:sym typeface="Open Sans"/>
              </a:rPr>
              <a:t> v </a:t>
            </a:r>
            <a:r>
              <a:rPr lang="en-GB" sz="3600" b="1" dirty="0" err="1">
                <a:solidFill>
                  <a:schemeClr val="tx1"/>
                </a:solidFill>
                <a:latin typeface="Open Sans"/>
                <a:ea typeface="Open Sans"/>
                <a:cs typeface="Open Sans"/>
                <a:sym typeface="Open Sans"/>
              </a:rPr>
              <a:t>agroživilskem</a:t>
            </a:r>
            <a:r>
              <a:rPr lang="en-GB" sz="3600" b="1" dirty="0">
                <a:solidFill>
                  <a:schemeClr val="tx1"/>
                </a:solidFill>
                <a:latin typeface="Open Sans"/>
                <a:ea typeface="Open Sans"/>
                <a:cs typeface="Open Sans"/>
                <a:sym typeface="Open Sans"/>
              </a:rPr>
              <a:t> </a:t>
            </a:r>
            <a:r>
              <a:rPr lang="en-GB" sz="3600" b="1" dirty="0" err="1">
                <a:solidFill>
                  <a:schemeClr val="tx1"/>
                </a:solidFill>
                <a:latin typeface="Open Sans"/>
                <a:ea typeface="Open Sans"/>
                <a:cs typeface="Open Sans"/>
                <a:sym typeface="Open Sans"/>
              </a:rPr>
              <a:t>sektorju</a:t>
            </a:r>
            <a:r>
              <a:rPr lang="en-GB" sz="3600" b="1" dirty="0">
                <a:solidFill>
                  <a:schemeClr val="tx1"/>
                </a:solidFill>
                <a:latin typeface="Open Sans"/>
                <a:ea typeface="Open Sans"/>
                <a:cs typeface="Open Sans"/>
                <a:sym typeface="Open Sans"/>
              </a:rPr>
              <a:t> – </a:t>
            </a:r>
            <a:r>
              <a:rPr lang="en-GB" sz="3600" b="1" dirty="0" err="1">
                <a:solidFill>
                  <a:schemeClr val="tx1"/>
                </a:solidFill>
                <a:latin typeface="Open Sans"/>
                <a:ea typeface="Open Sans"/>
                <a:cs typeface="Open Sans"/>
                <a:sym typeface="Open Sans"/>
              </a:rPr>
              <a:t>komu</a:t>
            </a:r>
            <a:r>
              <a:rPr lang="en-GB" sz="3600" b="1" dirty="0">
                <a:solidFill>
                  <a:schemeClr val="tx1"/>
                </a:solidFill>
                <a:latin typeface="Open Sans"/>
                <a:ea typeface="Open Sans"/>
                <a:cs typeface="Open Sans"/>
                <a:sym typeface="Open Sans"/>
              </a:rPr>
              <a:t> </a:t>
            </a:r>
            <a:r>
              <a:rPr lang="en-GB" sz="3600" b="1" dirty="0" err="1">
                <a:solidFill>
                  <a:schemeClr val="tx1"/>
                </a:solidFill>
                <a:latin typeface="Open Sans"/>
                <a:ea typeface="Open Sans"/>
                <a:cs typeface="Open Sans"/>
                <a:sym typeface="Open Sans"/>
              </a:rPr>
              <a:t>zaupati</a:t>
            </a:r>
            <a:r>
              <a:rPr lang="en-GB" sz="3600" b="1" dirty="0">
                <a:solidFill>
                  <a:schemeClr val="tx1"/>
                </a:solidFill>
                <a:latin typeface="Open Sans"/>
                <a:ea typeface="Open Sans"/>
                <a:cs typeface="Open Sans"/>
                <a:sym typeface="Open Sans"/>
              </a:rPr>
              <a:t>?</a:t>
            </a:r>
            <a:endParaRPr sz="3600" b="1" dirty="0">
              <a:solidFill>
                <a:schemeClr val="tx1"/>
              </a:solidFill>
              <a:latin typeface="Open Sans"/>
              <a:ea typeface="Open Sans"/>
              <a:cs typeface="Open Sans"/>
              <a:sym typeface="Open Sans"/>
            </a:endParaRPr>
          </a:p>
        </p:txBody>
      </p:sp>
      <p:grpSp>
        <p:nvGrpSpPr>
          <p:cNvPr id="114" name="Google Shape;114;p1"/>
          <p:cNvGrpSpPr/>
          <p:nvPr/>
        </p:nvGrpSpPr>
        <p:grpSpPr>
          <a:xfrm>
            <a:off x="546277" y="2274246"/>
            <a:ext cx="2886317" cy="2813653"/>
            <a:chOff x="2262504" y="2609557"/>
            <a:chExt cx="1345882" cy="1311999"/>
          </a:xfrm>
        </p:grpSpPr>
        <p:grpSp>
          <p:nvGrpSpPr>
            <p:cNvPr id="115" name="Google Shape;115;p1"/>
            <p:cNvGrpSpPr/>
            <p:nvPr/>
          </p:nvGrpSpPr>
          <p:grpSpPr>
            <a:xfrm>
              <a:off x="2847815" y="2734283"/>
              <a:ext cx="760571" cy="1187273"/>
              <a:chOff x="2847815" y="2734283"/>
              <a:chExt cx="760571" cy="1187273"/>
            </a:xfrm>
          </p:grpSpPr>
          <p:grpSp>
            <p:nvGrpSpPr>
              <p:cNvPr id="116" name="Google Shape;116;p1"/>
              <p:cNvGrpSpPr/>
              <p:nvPr/>
            </p:nvGrpSpPr>
            <p:grpSpPr>
              <a:xfrm>
                <a:off x="3093560" y="2734283"/>
                <a:ext cx="373380" cy="316098"/>
                <a:chOff x="3093560" y="2734283"/>
                <a:chExt cx="373380" cy="316098"/>
              </a:xfrm>
            </p:grpSpPr>
            <p:sp>
              <p:nvSpPr>
                <p:cNvPr id="117" name="Google Shape;117;p1"/>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8" name="Google Shape;118;p1"/>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1"/>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20" name="Google Shape;120;p1"/>
              <p:cNvGrpSpPr/>
              <p:nvPr/>
            </p:nvGrpSpPr>
            <p:grpSpPr>
              <a:xfrm>
                <a:off x="2847815" y="3185580"/>
                <a:ext cx="373380" cy="316099"/>
                <a:chOff x="2847815" y="3185580"/>
                <a:chExt cx="373380" cy="316099"/>
              </a:xfrm>
            </p:grpSpPr>
            <p:sp>
              <p:nvSpPr>
                <p:cNvPr id="121" name="Google Shape;121;p1"/>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1"/>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3" name="Google Shape;123;p1"/>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24" name="Google Shape;124;p1"/>
              <p:cNvGrpSpPr/>
              <p:nvPr/>
            </p:nvGrpSpPr>
            <p:grpSpPr>
              <a:xfrm>
                <a:off x="3385025" y="3181772"/>
                <a:ext cx="222409" cy="316098"/>
                <a:chOff x="3385025" y="3181772"/>
                <a:chExt cx="222409" cy="316098"/>
              </a:xfrm>
            </p:grpSpPr>
            <p:sp>
              <p:nvSpPr>
                <p:cNvPr id="125" name="Google Shape;125;p1"/>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6" name="Google Shape;126;p1"/>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7" name="Google Shape;127;p1"/>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28" name="Google Shape;128;p1"/>
              <p:cNvGrpSpPr/>
              <p:nvPr/>
            </p:nvGrpSpPr>
            <p:grpSpPr>
              <a:xfrm>
                <a:off x="3139042" y="3633069"/>
                <a:ext cx="373618" cy="288487"/>
                <a:chOff x="3139042" y="3633069"/>
                <a:chExt cx="373618" cy="288487"/>
              </a:xfrm>
            </p:grpSpPr>
            <p:sp>
              <p:nvSpPr>
                <p:cNvPr id="129" name="Google Shape;129;p1"/>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0" name="Google Shape;130;p1"/>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1"/>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32" name="Google Shape;132;p1"/>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1"/>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4" name="Google Shape;134;p1"/>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5" name="Google Shape;135;p1"/>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6" name="Google Shape;136;p1"/>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7" name="Google Shape;137;p1"/>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38" name="Google Shape;138;p1"/>
            <p:cNvGrpSpPr/>
            <p:nvPr/>
          </p:nvGrpSpPr>
          <p:grpSpPr>
            <a:xfrm>
              <a:off x="2262504" y="2609557"/>
              <a:ext cx="912494" cy="1194890"/>
              <a:chOff x="2262504" y="2609557"/>
              <a:chExt cx="912494" cy="1194890"/>
            </a:xfrm>
          </p:grpSpPr>
          <p:grpSp>
            <p:nvGrpSpPr>
              <p:cNvPr id="139" name="Google Shape;139;p1"/>
              <p:cNvGrpSpPr/>
              <p:nvPr/>
            </p:nvGrpSpPr>
            <p:grpSpPr>
              <a:xfrm>
                <a:off x="2262504" y="3184628"/>
                <a:ext cx="751522" cy="619819"/>
                <a:chOff x="2262504" y="3184628"/>
                <a:chExt cx="751522" cy="619819"/>
              </a:xfrm>
            </p:grpSpPr>
            <p:sp>
              <p:nvSpPr>
                <p:cNvPr id="140" name="Google Shape;140;p1"/>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1" name="Google Shape;141;p1"/>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2" name="Google Shape;142;p1"/>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3" name="Google Shape;143;p1"/>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1"/>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5" name="Google Shape;145;p1"/>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1"/>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7" name="Google Shape;147;p1"/>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8" name="Google Shape;148;p1"/>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9" name="Google Shape;149;p1"/>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0" name="Google Shape;150;p1"/>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51" name="Google Shape;151;p1"/>
              <p:cNvGrpSpPr/>
              <p:nvPr/>
            </p:nvGrpSpPr>
            <p:grpSpPr>
              <a:xfrm>
                <a:off x="2270124" y="2609557"/>
                <a:ext cx="904874" cy="408453"/>
                <a:chOff x="2270124" y="2609557"/>
                <a:chExt cx="904874" cy="408453"/>
              </a:xfrm>
            </p:grpSpPr>
            <p:sp>
              <p:nvSpPr>
                <p:cNvPr id="152" name="Google Shape;152;p1"/>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3" name="Google Shape;153;p1"/>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4" name="Google Shape;154;p1"/>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1"/>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1"/>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7" name="Google Shape;157;p1"/>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8" name="Google Shape;158;p1"/>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1"/>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0" name="Google Shape;160;p1"/>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1" name="Google Shape;161;p1"/>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62" name="Google Shape;162;p1"/>
              <p:cNvGrpSpPr/>
              <p:nvPr/>
            </p:nvGrpSpPr>
            <p:grpSpPr>
              <a:xfrm>
                <a:off x="2307271" y="3065615"/>
                <a:ext cx="207645" cy="85689"/>
                <a:chOff x="2307271" y="3065615"/>
                <a:chExt cx="207645" cy="85689"/>
              </a:xfrm>
            </p:grpSpPr>
            <p:sp>
              <p:nvSpPr>
                <p:cNvPr id="163" name="Google Shape;163;p1"/>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1"/>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1"/>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6" name="Google Shape;319;p1">
            <a:extLst>
              <a:ext uri="{FF2B5EF4-FFF2-40B4-BE49-F238E27FC236}">
                <a16:creationId xmlns:a16="http://schemas.microsoft.com/office/drawing/2014/main" id="{AAC1DE52-BF2B-EC49-0248-5AB3D79B5EE9}"/>
              </a:ext>
            </a:extLst>
          </p:cNvPr>
          <p:cNvPicPr preferRelativeResize="0">
            <a:picLocks/>
          </p:cNvPicPr>
          <p:nvPr/>
        </p:nvPicPr>
        <p:blipFill rotWithShape="1">
          <a:blip r:embed="rId3">
            <a:alphaModFix/>
          </a:blip>
          <a:srcRect t="19079" b="19075"/>
          <a:stretch/>
        </p:blipFill>
        <p:spPr>
          <a:xfrm>
            <a:off x="1" y="573538"/>
            <a:ext cx="10722906" cy="3911979"/>
          </a:xfrm>
          <a:prstGeom prst="rect">
            <a:avLst/>
          </a:prstGeom>
          <a:solidFill>
            <a:srgbClr val="F2F2F2"/>
          </a:solidFill>
          <a:ln>
            <a:noFill/>
          </a:ln>
        </p:spPr>
      </p:pic>
      <p:sp>
        <p:nvSpPr>
          <p:cNvPr id="7" name="Google Shape;320;p1">
            <a:extLst>
              <a:ext uri="{FF2B5EF4-FFF2-40B4-BE49-F238E27FC236}">
                <a16:creationId xmlns:a16="http://schemas.microsoft.com/office/drawing/2014/main" id="{7636ED0F-644B-636A-3A40-BB11959F2308}"/>
              </a:ext>
            </a:extLst>
          </p:cNvPr>
          <p:cNvSpPr txBox="1">
            <a:spLocks noGrp="1"/>
          </p:cNvSpPr>
          <p:nvPr>
            <p:ph type="body" idx="1"/>
          </p:nvPr>
        </p:nvSpPr>
        <p:spPr>
          <a:xfrm>
            <a:off x="656536" y="4080878"/>
            <a:ext cx="3335229" cy="756631"/>
          </a:xfrm>
          <a:prstGeom prst="rect">
            <a:avLst/>
          </a:prstGeom>
          <a:gradFill>
            <a:gsLst>
              <a:gs pos="0">
                <a:srgbClr val="6A9D56"/>
              </a:gs>
              <a:gs pos="56000">
                <a:srgbClr val="2D8784"/>
              </a:gs>
              <a:gs pos="100000">
                <a:srgbClr val="263D94"/>
              </a:gs>
            </a:gsLst>
            <a:lin ang="0" scaled="0"/>
          </a:grad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3900"/>
              <a:buNone/>
            </a:pPr>
            <a:r>
              <a:rPr lang="sk-SK" sz="3200" b="0" dirty="0">
                <a:solidFill>
                  <a:schemeClr val="bg1"/>
                </a:solidFill>
                <a:latin typeface="Calibri" panose="020F0502020204030204" pitchFamily="34" charset="0"/>
                <a:cs typeface="Calibri" panose="020F0502020204030204" pitchFamily="34" charset="0"/>
              </a:rPr>
              <a:t>Modul</a:t>
            </a:r>
            <a:r>
              <a:rPr lang="sk-SK" sz="3200" dirty="0">
                <a:solidFill>
                  <a:schemeClr val="bg1"/>
                </a:solidFill>
                <a:latin typeface="Calibri" panose="020F0502020204030204" pitchFamily="34" charset="0"/>
                <a:cs typeface="Calibri" panose="020F0502020204030204" pitchFamily="34" charset="0"/>
              </a:rPr>
              <a:t> </a:t>
            </a:r>
            <a:r>
              <a:rPr lang="en-US" sz="3200">
                <a:solidFill>
                  <a:schemeClr val="bg1"/>
                </a:solidFill>
                <a:latin typeface="Calibri" panose="020F0502020204030204" pitchFamily="34" charset="0"/>
                <a:cs typeface="Calibri" panose="020F0502020204030204" pitchFamily="34" charset="0"/>
              </a:rPr>
              <a:t>5</a:t>
            </a:r>
            <a:endParaRPr sz="3200" b="0" dirty="0">
              <a:solidFill>
                <a:schemeClr val="bg1"/>
              </a:solidFill>
              <a:latin typeface="Calibri" panose="020F0502020204030204" pitchFamily="34" charset="0"/>
              <a:ea typeface="Calibri"/>
              <a:cs typeface="Calibri" panose="020F0502020204030204" pitchFamily="34" charset="0"/>
              <a:sym typeface="Calibri"/>
            </a:endParaRPr>
          </a:p>
        </p:txBody>
      </p:sp>
      <p:pic>
        <p:nvPicPr>
          <p:cNvPr id="8" name="Google Shape;322;p1">
            <a:extLst>
              <a:ext uri="{FF2B5EF4-FFF2-40B4-BE49-F238E27FC236}">
                <a16:creationId xmlns:a16="http://schemas.microsoft.com/office/drawing/2014/main" id="{6919FCF3-59A9-9E4F-A740-049F2C2D70A7}"/>
              </a:ext>
            </a:extLst>
          </p:cNvPr>
          <p:cNvPicPr preferRelativeResize="0"/>
          <p:nvPr/>
        </p:nvPicPr>
        <p:blipFill rotWithShape="1">
          <a:blip r:embed="rId4">
            <a:alphaModFix/>
          </a:blip>
          <a:srcRect/>
          <a:stretch/>
        </p:blipFill>
        <p:spPr>
          <a:xfrm>
            <a:off x="8931098" y="6584798"/>
            <a:ext cx="1638095" cy="342857"/>
          </a:xfrm>
          <a:prstGeom prst="rect">
            <a:avLst/>
          </a:prstGeom>
          <a:noFill/>
          <a:ln>
            <a:noFill/>
          </a:ln>
        </p:spPr>
      </p:pic>
      <p:sp>
        <p:nvSpPr>
          <p:cNvPr id="9" name="Google Shape;323;p1">
            <a:extLst>
              <a:ext uri="{FF2B5EF4-FFF2-40B4-BE49-F238E27FC236}">
                <a16:creationId xmlns:a16="http://schemas.microsoft.com/office/drawing/2014/main" id="{1C6B6765-82A1-63C4-3FA2-B592D15EF1A6}"/>
              </a:ext>
            </a:extLst>
          </p:cNvPr>
          <p:cNvSpPr/>
          <p:nvPr/>
        </p:nvSpPr>
        <p:spPr>
          <a:xfrm>
            <a:off x="546277" y="6538856"/>
            <a:ext cx="3180284" cy="938678"/>
          </a:xfrm>
          <a:prstGeom prst="rect">
            <a:avLst/>
          </a:prstGeom>
          <a:solidFill>
            <a:srgbClr val="FFFFFF"/>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None/>
            </a:pPr>
            <a:r>
              <a:rPr lang="sk-SK" sz="1100" b="0" i="0" u="none" strike="noStrike" cap="none" dirty="0">
                <a:solidFill>
                  <a:srgbClr val="333333"/>
                </a:solidFill>
                <a:latin typeface="Arial"/>
                <a:ea typeface="Arial"/>
                <a:cs typeface="Arial"/>
                <a:sym typeface="Arial"/>
              </a:rPr>
              <a:t>Blockchain for AgriFood Open Educational Resources © 2023/2Uvod v blockchain v agroživilski verigi024 by Blockchain for AgriFood Consortium is licensed under </a:t>
            </a:r>
            <a:r>
              <a:rPr lang="sk-SK" sz="1100" b="0" i="0" u="sng" strike="noStrike" cap="none" dirty="0">
                <a:solidFill>
                  <a:srgbClr val="D14500"/>
                </a:solidFill>
                <a:latin typeface="Arial"/>
                <a:ea typeface="Arial"/>
                <a:cs typeface="Arial"/>
                <a:sym typeface="Arial"/>
                <a:hlinkClick r:id="rId5">
                  <a:extLst>
                    <a:ext uri="{A12FA001-AC4F-418D-AE19-62706E023703}">
                      <ahyp:hlinkClr xmlns:ahyp="http://schemas.microsoft.com/office/drawing/2018/hyperlinkcolor" val="tx"/>
                    </a:ext>
                  </a:extLst>
                </a:hlinkClick>
              </a:rPr>
              <a:t>CC BY-SA 4.0  </a:t>
            </a:r>
            <a:r>
              <a:rPr lang="sk-SK" sz="1100" b="0" i="0" u="none" strike="noStrike" cap="none" dirty="0">
                <a:solidFill>
                  <a:srgbClr val="D14500"/>
                </a:solidFill>
                <a:latin typeface="Arial"/>
                <a:ea typeface="Arial"/>
                <a:cs typeface="Arial"/>
                <a:sym typeface="Arial"/>
              </a:rPr>
              <a:t>  </a:t>
            </a:r>
            <a:r>
              <a:rPr lang="sk-SK" sz="700" b="0" i="0" u="none" strike="noStrike" cap="none" dirty="0">
                <a:solidFill>
                  <a:schemeClr val="dk1"/>
                </a:solidFill>
                <a:latin typeface="Arial"/>
                <a:ea typeface="Arial"/>
                <a:cs typeface="Arial"/>
                <a:sym typeface="Arial"/>
              </a:rPr>
              <a:t> </a:t>
            </a:r>
            <a:endParaRPr sz="1600" b="0" i="0" u="none" strike="noStrike" cap="none" dirty="0">
              <a:solidFill>
                <a:schemeClr val="dk1"/>
              </a:solidFill>
              <a:latin typeface="Arial"/>
              <a:ea typeface="Arial"/>
              <a:cs typeface="Arial"/>
              <a:sym typeface="Arial"/>
            </a:endParaRPr>
          </a:p>
        </p:txBody>
      </p:sp>
      <p:pic>
        <p:nvPicPr>
          <p:cNvPr id="10" name="Google Shape;327;p1">
            <a:extLst>
              <a:ext uri="{FF2B5EF4-FFF2-40B4-BE49-F238E27FC236}">
                <a16:creationId xmlns:a16="http://schemas.microsoft.com/office/drawing/2014/main" id="{29CB34DF-17B6-0A1B-CD3E-84E929487383}"/>
              </a:ext>
            </a:extLst>
          </p:cNvPr>
          <p:cNvPicPr preferRelativeResize="0"/>
          <p:nvPr/>
        </p:nvPicPr>
        <p:blipFill rotWithShape="1">
          <a:blip r:embed="rId6">
            <a:alphaModFix/>
          </a:blip>
          <a:srcRect/>
          <a:stretch/>
        </p:blipFill>
        <p:spPr>
          <a:xfrm>
            <a:off x="3838523" y="7137859"/>
            <a:ext cx="903881" cy="316246"/>
          </a:xfrm>
          <a:prstGeom prst="rect">
            <a:avLst/>
          </a:prstGeom>
          <a:noFill/>
          <a:ln>
            <a:noFill/>
          </a:ln>
        </p:spPr>
      </p:pic>
      <p:sp>
        <p:nvSpPr>
          <p:cNvPr id="11" name="Google Shape;328;p1">
            <a:extLst>
              <a:ext uri="{FF2B5EF4-FFF2-40B4-BE49-F238E27FC236}">
                <a16:creationId xmlns:a16="http://schemas.microsoft.com/office/drawing/2014/main" id="{8332C98F-58EE-4460-F954-DE72667CADD5}"/>
              </a:ext>
            </a:extLst>
          </p:cNvPr>
          <p:cNvSpPr/>
          <p:nvPr/>
        </p:nvSpPr>
        <p:spPr>
          <a:xfrm>
            <a:off x="7248492" y="692765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
        <p:nvSpPr>
          <p:cNvPr id="12" name="Google Shape;14;p77">
            <a:extLst>
              <a:ext uri="{FF2B5EF4-FFF2-40B4-BE49-F238E27FC236}">
                <a16:creationId xmlns:a16="http://schemas.microsoft.com/office/drawing/2014/main" id="{3CA56523-8B01-8019-F052-1E08EA42951A}"/>
              </a:ext>
            </a:extLst>
          </p:cNvPr>
          <p:cNvSpPr/>
          <p:nvPr/>
        </p:nvSpPr>
        <p:spPr>
          <a:xfrm>
            <a:off x="7248935" y="-16997"/>
            <a:ext cx="2653409" cy="2662521"/>
          </a:xfrm>
          <a:custGeom>
            <a:avLst/>
            <a:gdLst/>
            <a:ahLst/>
            <a:cxnLst/>
            <a:rect l="l" t="t" r="r" b="b"/>
            <a:pathLst>
              <a:path w="1483995" h="1489091" extrusionOk="0">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Calibri"/>
              <a:ea typeface="Calibri"/>
              <a:cs typeface="Calibri"/>
              <a:sym typeface="Calibri"/>
            </a:endParaRPr>
          </a:p>
        </p:txBody>
      </p:sp>
      <p:grpSp>
        <p:nvGrpSpPr>
          <p:cNvPr id="13" name="Google Shape;15;p77">
            <a:extLst>
              <a:ext uri="{FF2B5EF4-FFF2-40B4-BE49-F238E27FC236}">
                <a16:creationId xmlns:a16="http://schemas.microsoft.com/office/drawing/2014/main" id="{E298AEF7-3C5C-FAD1-F49B-20405B304B0F}"/>
              </a:ext>
            </a:extLst>
          </p:cNvPr>
          <p:cNvGrpSpPr/>
          <p:nvPr/>
        </p:nvGrpSpPr>
        <p:grpSpPr>
          <a:xfrm>
            <a:off x="7851654" y="314023"/>
            <a:ext cx="2050690" cy="2000480"/>
            <a:chOff x="10968672" y="5214269"/>
            <a:chExt cx="1344930" cy="1312000"/>
          </a:xfrm>
        </p:grpSpPr>
        <p:grpSp>
          <p:nvGrpSpPr>
            <p:cNvPr id="14" name="Google Shape;16;p77">
              <a:extLst>
                <a:ext uri="{FF2B5EF4-FFF2-40B4-BE49-F238E27FC236}">
                  <a16:creationId xmlns:a16="http://schemas.microsoft.com/office/drawing/2014/main" id="{130A2AB0-7C5B-DC3F-5C68-27B8066B9B0C}"/>
                </a:ext>
              </a:extLst>
            </p:cNvPr>
            <p:cNvGrpSpPr/>
            <p:nvPr/>
          </p:nvGrpSpPr>
          <p:grpSpPr>
            <a:xfrm>
              <a:off x="11799728" y="5338043"/>
              <a:ext cx="373379" cy="317051"/>
              <a:chOff x="11799728" y="5338043"/>
              <a:chExt cx="373379" cy="317051"/>
            </a:xfrm>
          </p:grpSpPr>
          <p:sp>
            <p:nvSpPr>
              <p:cNvPr id="61" name="Google Shape;17;p77">
                <a:extLst>
                  <a:ext uri="{FF2B5EF4-FFF2-40B4-BE49-F238E27FC236}">
                    <a16:creationId xmlns:a16="http://schemas.microsoft.com/office/drawing/2014/main" id="{B2100484-58EF-73C6-9F84-B3F828F96C22}"/>
                  </a:ext>
                </a:extLst>
              </p:cNvPr>
              <p:cNvSpPr/>
              <p:nvPr/>
            </p:nvSpPr>
            <p:spPr>
              <a:xfrm>
                <a:off x="11896645" y="5489428"/>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2" name="Google Shape;18;p77">
                <a:extLst>
                  <a:ext uri="{FF2B5EF4-FFF2-40B4-BE49-F238E27FC236}">
                    <a16:creationId xmlns:a16="http://schemas.microsoft.com/office/drawing/2014/main" id="{77DFD59B-B18A-B677-897E-4D5E6B355C4E}"/>
                  </a:ext>
                </a:extLst>
              </p:cNvPr>
              <p:cNvSpPr/>
              <p:nvPr/>
            </p:nvSpPr>
            <p:spPr>
              <a:xfrm>
                <a:off x="11799728" y="5338995"/>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3" name="Google Shape;19;p77">
                <a:extLst>
                  <a:ext uri="{FF2B5EF4-FFF2-40B4-BE49-F238E27FC236}">
                    <a16:creationId xmlns:a16="http://schemas.microsoft.com/office/drawing/2014/main" id="{A4EEDE4F-C1A3-882F-BD5E-5CC6528787E3}"/>
                  </a:ext>
                </a:extLst>
              </p:cNvPr>
              <p:cNvSpPr/>
              <p:nvPr/>
            </p:nvSpPr>
            <p:spPr>
              <a:xfrm>
                <a:off x="11881643" y="5338043"/>
                <a:ext cx="291464" cy="165666"/>
              </a:xfrm>
              <a:custGeom>
                <a:avLst/>
                <a:gdLst/>
                <a:ahLst/>
                <a:cxnLst/>
                <a:rect l="l" t="t" r="r" b="b"/>
                <a:pathLst>
                  <a:path w="291464"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5" name="Google Shape;20;p77">
              <a:extLst>
                <a:ext uri="{FF2B5EF4-FFF2-40B4-BE49-F238E27FC236}">
                  <a16:creationId xmlns:a16="http://schemas.microsoft.com/office/drawing/2014/main" id="{C7AD412D-1058-DEC3-3898-F373830916FD}"/>
                </a:ext>
              </a:extLst>
            </p:cNvPr>
            <p:cNvGrpSpPr/>
            <p:nvPr/>
          </p:nvGrpSpPr>
          <p:grpSpPr>
            <a:xfrm>
              <a:off x="11553031" y="5790293"/>
              <a:ext cx="373380" cy="316098"/>
              <a:chOff x="11553031" y="5790293"/>
              <a:chExt cx="373380" cy="316098"/>
            </a:xfrm>
          </p:grpSpPr>
          <p:sp>
            <p:nvSpPr>
              <p:cNvPr id="58" name="Google Shape;21;p77">
                <a:extLst>
                  <a:ext uri="{FF2B5EF4-FFF2-40B4-BE49-F238E27FC236}">
                    <a16:creationId xmlns:a16="http://schemas.microsoft.com/office/drawing/2014/main" id="{03E4618E-C08A-775D-971A-48D812CD75EB}"/>
                  </a:ext>
                </a:extLst>
              </p:cNvPr>
              <p:cNvSpPr/>
              <p:nvPr/>
            </p:nvSpPr>
            <p:spPr>
              <a:xfrm>
                <a:off x="11649948" y="5940725"/>
                <a:ext cx="275748" cy="165666"/>
              </a:xfrm>
              <a:custGeom>
                <a:avLst/>
                <a:gdLst/>
                <a:ahLst/>
                <a:cxnLst/>
                <a:rect l="l" t="t" r="r" b="b"/>
                <a:pathLst>
                  <a:path w="275748" h="165666" extrusionOk="0">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9" name="Google Shape;22;p77">
                <a:extLst>
                  <a:ext uri="{FF2B5EF4-FFF2-40B4-BE49-F238E27FC236}">
                    <a16:creationId xmlns:a16="http://schemas.microsoft.com/office/drawing/2014/main" id="{1EE1C38F-C6AB-ED8B-3C0D-2259D575260D}"/>
                  </a:ext>
                </a:extLst>
              </p:cNvPr>
              <p:cNvSpPr/>
              <p:nvPr/>
            </p:nvSpPr>
            <p:spPr>
              <a:xfrm>
                <a:off x="11553031" y="5790293"/>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60" name="Google Shape;23;p77">
                <a:extLst>
                  <a:ext uri="{FF2B5EF4-FFF2-40B4-BE49-F238E27FC236}">
                    <a16:creationId xmlns:a16="http://schemas.microsoft.com/office/drawing/2014/main" id="{8D91CCCB-5ED6-C807-6C69-7B28C08A801B}"/>
                  </a:ext>
                </a:extLst>
              </p:cNvPr>
              <p:cNvSpPr/>
              <p:nvPr/>
            </p:nvSpPr>
            <p:spPr>
              <a:xfrm>
                <a:off x="11634946" y="579029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6" name="Google Shape;24;p77">
              <a:extLst>
                <a:ext uri="{FF2B5EF4-FFF2-40B4-BE49-F238E27FC236}">
                  <a16:creationId xmlns:a16="http://schemas.microsoft.com/office/drawing/2014/main" id="{3B1A029A-34EB-FC6F-3825-82E9FAE5EAE2}"/>
                </a:ext>
              </a:extLst>
            </p:cNvPr>
            <p:cNvGrpSpPr/>
            <p:nvPr/>
          </p:nvGrpSpPr>
          <p:grpSpPr>
            <a:xfrm>
              <a:off x="12091193" y="5786484"/>
              <a:ext cx="221456" cy="316099"/>
              <a:chOff x="12091193" y="5786484"/>
              <a:chExt cx="221456" cy="316099"/>
            </a:xfrm>
          </p:grpSpPr>
          <p:sp>
            <p:nvSpPr>
              <p:cNvPr id="55" name="Google Shape;25;p77">
                <a:extLst>
                  <a:ext uri="{FF2B5EF4-FFF2-40B4-BE49-F238E27FC236}">
                    <a16:creationId xmlns:a16="http://schemas.microsoft.com/office/drawing/2014/main" id="{5B5692FB-85C2-2383-8E77-F74076DD4A6B}"/>
                  </a:ext>
                </a:extLst>
              </p:cNvPr>
              <p:cNvSpPr/>
              <p:nvPr/>
            </p:nvSpPr>
            <p:spPr>
              <a:xfrm>
                <a:off x="12091193" y="5786484"/>
                <a:ext cx="194310" cy="316098"/>
              </a:xfrm>
              <a:custGeom>
                <a:avLst/>
                <a:gdLst/>
                <a:ahLst/>
                <a:cxnLst/>
                <a:rect l="l" t="t" r="r" b="b"/>
                <a:pathLst>
                  <a:path w="194310"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6" name="Google Shape;26;p77">
                <a:extLst>
                  <a:ext uri="{FF2B5EF4-FFF2-40B4-BE49-F238E27FC236}">
                    <a16:creationId xmlns:a16="http://schemas.microsoft.com/office/drawing/2014/main" id="{DBA04946-A050-6115-46B5-A0BB4246AC5D}"/>
                  </a:ext>
                </a:extLst>
              </p:cNvPr>
              <p:cNvSpPr/>
              <p:nvPr/>
            </p:nvSpPr>
            <p:spPr>
              <a:xfrm>
                <a:off x="12187158" y="5936917"/>
                <a:ext cx="125491" cy="165666"/>
              </a:xfrm>
              <a:custGeom>
                <a:avLst/>
                <a:gdLst/>
                <a:ahLst/>
                <a:cxnLst/>
                <a:rect l="l" t="t" r="r" b="b"/>
                <a:pathLst>
                  <a:path w="125491" h="165666" extrusionOk="0">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7" name="Google Shape;27;p77">
                <a:extLst>
                  <a:ext uri="{FF2B5EF4-FFF2-40B4-BE49-F238E27FC236}">
                    <a16:creationId xmlns:a16="http://schemas.microsoft.com/office/drawing/2014/main" id="{C465150D-76E9-702E-A60D-6CD2D564D1AC}"/>
                  </a:ext>
                </a:extLst>
              </p:cNvPr>
              <p:cNvSpPr/>
              <p:nvPr/>
            </p:nvSpPr>
            <p:spPr>
              <a:xfrm>
                <a:off x="12172870" y="5786484"/>
                <a:ext cx="139779" cy="165666"/>
              </a:xfrm>
              <a:custGeom>
                <a:avLst/>
                <a:gdLst/>
                <a:ahLst/>
                <a:cxnLst/>
                <a:rect l="l" t="t" r="r" b="b"/>
                <a:pathLst>
                  <a:path w="139779" h="165666" extrusionOk="0">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17" name="Google Shape;28;p77">
              <a:extLst>
                <a:ext uri="{FF2B5EF4-FFF2-40B4-BE49-F238E27FC236}">
                  <a16:creationId xmlns:a16="http://schemas.microsoft.com/office/drawing/2014/main" id="{AA7AFA59-552C-B93C-B91F-3BA2850BD75B}"/>
                </a:ext>
              </a:extLst>
            </p:cNvPr>
            <p:cNvGrpSpPr/>
            <p:nvPr/>
          </p:nvGrpSpPr>
          <p:grpSpPr>
            <a:xfrm>
              <a:off x="11846163" y="6237782"/>
              <a:ext cx="371713" cy="288487"/>
              <a:chOff x="11846163" y="6237782"/>
              <a:chExt cx="371713" cy="288487"/>
            </a:xfrm>
          </p:grpSpPr>
          <p:sp>
            <p:nvSpPr>
              <p:cNvPr id="52" name="Google Shape;29;p77">
                <a:extLst>
                  <a:ext uri="{FF2B5EF4-FFF2-40B4-BE49-F238E27FC236}">
                    <a16:creationId xmlns:a16="http://schemas.microsoft.com/office/drawing/2014/main" id="{6E7485FB-561D-775E-DDF6-E48F6680D09B}"/>
                  </a:ext>
                </a:extLst>
              </p:cNvPr>
              <p:cNvSpPr/>
              <p:nvPr/>
            </p:nvSpPr>
            <p:spPr>
              <a:xfrm>
                <a:off x="11846163" y="6238734"/>
                <a:ext cx="192881" cy="287535"/>
              </a:xfrm>
              <a:custGeom>
                <a:avLst/>
                <a:gdLst/>
                <a:ahLst/>
                <a:cxnLst/>
                <a:rect l="l" t="t" r="r" b="b"/>
                <a:pathLst>
                  <a:path w="192881" h="287535" extrusionOk="0">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3" name="Google Shape;30;p77">
                <a:extLst>
                  <a:ext uri="{FF2B5EF4-FFF2-40B4-BE49-F238E27FC236}">
                    <a16:creationId xmlns:a16="http://schemas.microsoft.com/office/drawing/2014/main" id="{8FFD953D-DFDF-DE29-2CA5-359DA5D94320}"/>
                  </a:ext>
                </a:extLst>
              </p:cNvPr>
              <p:cNvSpPr/>
              <p:nvPr/>
            </p:nvSpPr>
            <p:spPr>
              <a:xfrm>
                <a:off x="11951652" y="6388214"/>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4" name="Google Shape;31;p77">
                <a:extLst>
                  <a:ext uri="{FF2B5EF4-FFF2-40B4-BE49-F238E27FC236}">
                    <a16:creationId xmlns:a16="http://schemas.microsoft.com/office/drawing/2014/main" id="{9E86E2BD-B838-55EB-A849-3C8CD4D4C02C}"/>
                  </a:ext>
                </a:extLst>
              </p:cNvPr>
              <p:cNvSpPr/>
              <p:nvPr/>
            </p:nvSpPr>
            <p:spPr>
              <a:xfrm>
                <a:off x="11926411" y="6237782"/>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sp>
          <p:nvSpPr>
            <p:cNvPr id="18" name="Google Shape;32;p77">
              <a:extLst>
                <a:ext uri="{FF2B5EF4-FFF2-40B4-BE49-F238E27FC236}">
                  <a16:creationId xmlns:a16="http://schemas.microsoft.com/office/drawing/2014/main" id="{65C1D88A-A276-75F9-517D-2B60D4A30215}"/>
                </a:ext>
              </a:extLst>
            </p:cNvPr>
            <p:cNvSpPr/>
            <p:nvPr/>
          </p:nvSpPr>
          <p:spPr>
            <a:xfrm>
              <a:off x="12064047" y="6116118"/>
              <a:ext cx="122667" cy="209052"/>
            </a:xfrm>
            <a:custGeom>
              <a:avLst/>
              <a:gdLst/>
              <a:ahLst/>
              <a:cxnLst/>
              <a:rect l="l" t="t" r="r" b="b"/>
              <a:pathLst>
                <a:path w="122667" h="209052" extrusionOk="0">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9" name="Google Shape;33;p77">
              <a:extLst>
                <a:ext uri="{FF2B5EF4-FFF2-40B4-BE49-F238E27FC236}">
                  <a16:creationId xmlns:a16="http://schemas.microsoft.com/office/drawing/2014/main" id="{0BEAA321-EBF5-E511-FB2E-22694EA95385}"/>
                </a:ext>
              </a:extLst>
            </p:cNvPr>
            <p:cNvSpPr/>
            <p:nvPr/>
          </p:nvSpPr>
          <p:spPr>
            <a:xfrm>
              <a:off x="11770677" y="5674698"/>
              <a:ext cx="122667" cy="209647"/>
            </a:xfrm>
            <a:custGeom>
              <a:avLst/>
              <a:gdLst/>
              <a:ahLst/>
              <a:cxnLst/>
              <a:rect l="l" t="t" r="r" b="b"/>
              <a:pathLst>
                <a:path w="122667" h="209647" extrusionOk="0">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0" name="Google Shape;34;p77">
              <a:extLst>
                <a:ext uri="{FF2B5EF4-FFF2-40B4-BE49-F238E27FC236}">
                  <a16:creationId xmlns:a16="http://schemas.microsoft.com/office/drawing/2014/main" id="{A7AECCC6-D08A-3FED-6AE0-A3EFEBB74BA1}"/>
                </a:ext>
              </a:extLst>
            </p:cNvPr>
            <p:cNvSpPr/>
            <p:nvPr/>
          </p:nvSpPr>
          <p:spPr>
            <a:xfrm>
              <a:off x="12188825" y="5489428"/>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1" name="Google Shape;35;p77">
              <a:extLst>
                <a:ext uri="{FF2B5EF4-FFF2-40B4-BE49-F238E27FC236}">
                  <a16:creationId xmlns:a16="http://schemas.microsoft.com/office/drawing/2014/main" id="{BA3E38A5-7B04-898D-7F5A-2ED5B4140237}"/>
                </a:ext>
              </a:extLst>
            </p:cNvPr>
            <p:cNvSpPr/>
            <p:nvPr/>
          </p:nvSpPr>
          <p:spPr>
            <a:xfrm>
              <a:off x="12258357" y="6392023"/>
              <a:ext cx="54292" cy="18090"/>
            </a:xfrm>
            <a:custGeom>
              <a:avLst/>
              <a:gdLst/>
              <a:ahLst/>
              <a:cxnLst/>
              <a:rect l="l" t="t" r="r" b="b"/>
              <a:pathLst>
                <a:path w="54292" h="18090" extrusionOk="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2" name="Google Shape;36;p77">
              <a:extLst>
                <a:ext uri="{FF2B5EF4-FFF2-40B4-BE49-F238E27FC236}">
                  <a16:creationId xmlns:a16="http://schemas.microsoft.com/office/drawing/2014/main" id="{DC6368E4-053F-777F-47ED-4F5B06E648F4}"/>
                </a:ext>
              </a:extLst>
            </p:cNvPr>
            <p:cNvSpPr/>
            <p:nvPr/>
          </p:nvSpPr>
          <p:spPr>
            <a:xfrm>
              <a:off x="11787399" y="6011419"/>
              <a:ext cx="132291" cy="204940"/>
            </a:xfrm>
            <a:custGeom>
              <a:avLst/>
              <a:gdLst/>
              <a:ahLst/>
              <a:cxnLst/>
              <a:rect l="l" t="t" r="r" b="b"/>
              <a:pathLst>
                <a:path w="132291" h="204940" extrusionOk="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3" name="Google Shape;37;p77">
              <a:extLst>
                <a:ext uri="{FF2B5EF4-FFF2-40B4-BE49-F238E27FC236}">
                  <a16:creationId xmlns:a16="http://schemas.microsoft.com/office/drawing/2014/main" id="{A470BE99-592B-2739-2014-BAE1760BC349}"/>
                </a:ext>
              </a:extLst>
            </p:cNvPr>
            <p:cNvSpPr/>
            <p:nvPr/>
          </p:nvSpPr>
          <p:spPr>
            <a:xfrm>
              <a:off x="12031239" y="5564168"/>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nvGrpSpPr>
            <p:cNvPr id="24" name="Google Shape;38;p77">
              <a:extLst>
                <a:ext uri="{FF2B5EF4-FFF2-40B4-BE49-F238E27FC236}">
                  <a16:creationId xmlns:a16="http://schemas.microsoft.com/office/drawing/2014/main" id="{EC10F666-86A5-950A-F3C2-AE0496387CD7}"/>
                </a:ext>
              </a:extLst>
            </p:cNvPr>
            <p:cNvGrpSpPr/>
            <p:nvPr/>
          </p:nvGrpSpPr>
          <p:grpSpPr>
            <a:xfrm>
              <a:off x="10968672" y="5214269"/>
              <a:ext cx="912495" cy="1194891"/>
              <a:chOff x="10968672" y="5214269"/>
              <a:chExt cx="912495" cy="1194891"/>
            </a:xfrm>
          </p:grpSpPr>
          <p:grpSp>
            <p:nvGrpSpPr>
              <p:cNvPr id="25" name="Google Shape;39;p77">
                <a:extLst>
                  <a:ext uri="{FF2B5EF4-FFF2-40B4-BE49-F238E27FC236}">
                    <a16:creationId xmlns:a16="http://schemas.microsoft.com/office/drawing/2014/main" id="{8716844F-5BDA-73AE-6F04-9E7840B45C56}"/>
                  </a:ext>
                </a:extLst>
              </p:cNvPr>
              <p:cNvGrpSpPr/>
              <p:nvPr/>
            </p:nvGrpSpPr>
            <p:grpSpPr>
              <a:xfrm>
                <a:off x="10968672" y="5789340"/>
                <a:ext cx="751522" cy="619820"/>
                <a:chOff x="10968672" y="5789340"/>
                <a:chExt cx="751522" cy="619820"/>
              </a:xfrm>
            </p:grpSpPr>
            <p:sp>
              <p:nvSpPr>
                <p:cNvPr id="41" name="Google Shape;40;p77">
                  <a:extLst>
                    <a:ext uri="{FF2B5EF4-FFF2-40B4-BE49-F238E27FC236}">
                      <a16:creationId xmlns:a16="http://schemas.microsoft.com/office/drawing/2014/main" id="{FE4BA894-7BE7-4ED6-6B34-035924B208AF}"/>
                    </a:ext>
                  </a:extLst>
                </p:cNvPr>
                <p:cNvSpPr/>
                <p:nvPr/>
              </p:nvSpPr>
              <p:spPr>
                <a:xfrm>
                  <a:off x="10968672" y="5794101"/>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2" name="Google Shape;41;p77">
                  <a:extLst>
                    <a:ext uri="{FF2B5EF4-FFF2-40B4-BE49-F238E27FC236}">
                      <a16:creationId xmlns:a16="http://schemas.microsoft.com/office/drawing/2014/main" id="{E827855A-568F-5C61-A398-5D068EED7DB8}"/>
                    </a:ext>
                  </a:extLst>
                </p:cNvPr>
                <p:cNvSpPr/>
                <p:nvPr/>
              </p:nvSpPr>
              <p:spPr>
                <a:xfrm>
                  <a:off x="11180127" y="5789340"/>
                  <a:ext cx="181927" cy="190420"/>
                </a:xfrm>
                <a:custGeom>
                  <a:avLst/>
                  <a:gdLst/>
                  <a:ahLst/>
                  <a:cxnLst/>
                  <a:rect l="l" t="t" r="r" b="b"/>
                  <a:pathLst>
                    <a:path w="181927" h="190420" extrusionOk="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3" name="Google Shape;42;p77">
                  <a:extLst>
                    <a:ext uri="{FF2B5EF4-FFF2-40B4-BE49-F238E27FC236}">
                      <a16:creationId xmlns:a16="http://schemas.microsoft.com/office/drawing/2014/main" id="{55BC7D16-2A4C-0888-5481-3D8908D1FAA4}"/>
                    </a:ext>
                  </a:extLst>
                </p:cNvPr>
                <p:cNvSpPr/>
                <p:nvPr/>
              </p:nvSpPr>
              <p:spPr>
                <a:xfrm>
                  <a:off x="11383009" y="5793149"/>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4" name="Google Shape;43;p77">
                  <a:extLst>
                    <a:ext uri="{FF2B5EF4-FFF2-40B4-BE49-F238E27FC236}">
                      <a16:creationId xmlns:a16="http://schemas.microsoft.com/office/drawing/2014/main" id="{7FAA7023-8787-7E3B-62E7-6EB490414CFF}"/>
                    </a:ext>
                  </a:extLst>
                </p:cNvPr>
                <p:cNvSpPr/>
                <p:nvPr/>
              </p:nvSpPr>
              <p:spPr>
                <a:xfrm>
                  <a:off x="11558269" y="5793149"/>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5" name="Google Shape;44;p77">
                  <a:extLst>
                    <a:ext uri="{FF2B5EF4-FFF2-40B4-BE49-F238E27FC236}">
                      <a16:creationId xmlns:a16="http://schemas.microsoft.com/office/drawing/2014/main" id="{B12EB22B-B359-AF40-C11F-E1A46840074A}"/>
                    </a:ext>
                  </a:extLst>
                </p:cNvPr>
                <p:cNvSpPr/>
                <p:nvPr/>
              </p:nvSpPr>
              <p:spPr>
                <a:xfrm>
                  <a:off x="10982007" y="6007373"/>
                  <a:ext cx="131445" cy="186612"/>
                </a:xfrm>
                <a:custGeom>
                  <a:avLst/>
                  <a:gdLst/>
                  <a:ahLst/>
                  <a:cxnLst/>
                  <a:rect l="l" t="t" r="r" b="b"/>
                  <a:pathLst>
                    <a:path w="131445" h="186612" extrusionOk="0">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6" name="Google Shape;45;p77">
                  <a:extLst>
                    <a:ext uri="{FF2B5EF4-FFF2-40B4-BE49-F238E27FC236}">
                      <a16:creationId xmlns:a16="http://schemas.microsoft.com/office/drawing/2014/main" id="{BE1DB62B-5C30-D640-F2BE-C179E97C8277}"/>
                    </a:ext>
                  </a:extLst>
                </p:cNvPr>
                <p:cNvSpPr/>
                <p:nvPr/>
              </p:nvSpPr>
              <p:spPr>
                <a:xfrm>
                  <a:off x="11126787" y="6002612"/>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7" name="Google Shape;46;p77">
                  <a:extLst>
                    <a:ext uri="{FF2B5EF4-FFF2-40B4-BE49-F238E27FC236}">
                      <a16:creationId xmlns:a16="http://schemas.microsoft.com/office/drawing/2014/main" id="{47275C96-8E6B-96E5-5366-199246EE0979}"/>
                    </a:ext>
                  </a:extLst>
                </p:cNvPr>
                <p:cNvSpPr/>
                <p:nvPr/>
              </p:nvSpPr>
              <p:spPr>
                <a:xfrm>
                  <a:off x="11333480" y="6002612"/>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8" name="Google Shape;47;p77">
                  <a:extLst>
                    <a:ext uri="{FF2B5EF4-FFF2-40B4-BE49-F238E27FC236}">
                      <a16:creationId xmlns:a16="http://schemas.microsoft.com/office/drawing/2014/main" id="{AC0A1FE7-7EA2-3CFD-97EB-F5EBFE6343A4}"/>
                    </a:ext>
                  </a:extLst>
                </p:cNvPr>
                <p:cNvSpPr/>
                <p:nvPr/>
              </p:nvSpPr>
              <p:spPr>
                <a:xfrm>
                  <a:off x="11546840" y="6006420"/>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9" name="Google Shape;48;p77">
                  <a:extLst>
                    <a:ext uri="{FF2B5EF4-FFF2-40B4-BE49-F238E27FC236}">
                      <a16:creationId xmlns:a16="http://schemas.microsoft.com/office/drawing/2014/main" id="{A93BD225-02D8-FE5E-9666-4A8B95D18274}"/>
                    </a:ext>
                  </a:extLst>
                </p:cNvPr>
                <p:cNvSpPr/>
                <p:nvPr/>
              </p:nvSpPr>
              <p:spPr>
                <a:xfrm>
                  <a:off x="10982007" y="6221596"/>
                  <a:ext cx="123825" cy="185660"/>
                </a:xfrm>
                <a:custGeom>
                  <a:avLst/>
                  <a:gdLst/>
                  <a:ahLst/>
                  <a:cxnLst/>
                  <a:rect l="l" t="t" r="r" b="b"/>
                  <a:pathLst>
                    <a:path w="123825" h="185660" extrusionOk="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0" name="Google Shape;49;p77">
                  <a:extLst>
                    <a:ext uri="{FF2B5EF4-FFF2-40B4-BE49-F238E27FC236}">
                      <a16:creationId xmlns:a16="http://schemas.microsoft.com/office/drawing/2014/main" id="{0F7B5C25-F86D-1F64-1FB9-E36FC9DE7BD8}"/>
                    </a:ext>
                  </a:extLst>
                </p:cNvPr>
                <p:cNvSpPr/>
                <p:nvPr/>
              </p:nvSpPr>
              <p:spPr>
                <a:xfrm>
                  <a:off x="11127740" y="6220644"/>
                  <a:ext cx="173354" cy="185660"/>
                </a:xfrm>
                <a:custGeom>
                  <a:avLst/>
                  <a:gdLst/>
                  <a:ahLst/>
                  <a:cxnLst/>
                  <a:rect l="l" t="t" r="r" b="b"/>
                  <a:pathLst>
                    <a:path w="173354" h="185660" extrusionOk="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51" name="Google Shape;50;p77">
                  <a:extLst>
                    <a:ext uri="{FF2B5EF4-FFF2-40B4-BE49-F238E27FC236}">
                      <a16:creationId xmlns:a16="http://schemas.microsoft.com/office/drawing/2014/main" id="{63948206-AF9C-8126-A34D-BE4749AF4E91}"/>
                    </a:ext>
                  </a:extLst>
                </p:cNvPr>
                <p:cNvSpPr/>
                <p:nvPr/>
              </p:nvSpPr>
              <p:spPr>
                <a:xfrm>
                  <a:off x="11321097" y="6220644"/>
                  <a:ext cx="165734" cy="188516"/>
                </a:xfrm>
                <a:custGeom>
                  <a:avLst/>
                  <a:gdLst/>
                  <a:ahLst/>
                  <a:cxnLst/>
                  <a:rect l="l" t="t" r="r" b="b"/>
                  <a:pathLst>
                    <a:path w="165734" h="188516" extrusionOk="0">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6" name="Google Shape;51;p77">
                <a:extLst>
                  <a:ext uri="{FF2B5EF4-FFF2-40B4-BE49-F238E27FC236}">
                    <a16:creationId xmlns:a16="http://schemas.microsoft.com/office/drawing/2014/main" id="{BAC57B40-8A50-830F-A1F1-BEA25166E9B3}"/>
                  </a:ext>
                </a:extLst>
              </p:cNvPr>
              <p:cNvGrpSpPr/>
              <p:nvPr/>
            </p:nvGrpSpPr>
            <p:grpSpPr>
              <a:xfrm>
                <a:off x="10976292" y="5214269"/>
                <a:ext cx="904875" cy="408453"/>
                <a:chOff x="10976292" y="5214269"/>
                <a:chExt cx="904875" cy="408453"/>
              </a:xfrm>
            </p:grpSpPr>
            <p:sp>
              <p:nvSpPr>
                <p:cNvPr id="31" name="Google Shape;52;p77">
                  <a:extLst>
                    <a:ext uri="{FF2B5EF4-FFF2-40B4-BE49-F238E27FC236}">
                      <a16:creationId xmlns:a16="http://schemas.microsoft.com/office/drawing/2014/main" id="{33263C10-B43E-FCAE-7273-5B712A2EDD74}"/>
                    </a:ext>
                  </a:extLst>
                </p:cNvPr>
                <p:cNvSpPr/>
                <p:nvPr/>
              </p:nvSpPr>
              <p:spPr>
                <a:xfrm>
                  <a:off x="10982007" y="5219030"/>
                  <a:ext cx="160020" cy="186612"/>
                </a:xfrm>
                <a:custGeom>
                  <a:avLst/>
                  <a:gdLst/>
                  <a:ahLst/>
                  <a:cxnLst/>
                  <a:rect l="l" t="t" r="r" b="b"/>
                  <a:pathLst>
                    <a:path w="160020" h="186612" extrusionOk="0">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2" name="Google Shape;53;p77">
                  <a:extLst>
                    <a:ext uri="{FF2B5EF4-FFF2-40B4-BE49-F238E27FC236}">
                      <a16:creationId xmlns:a16="http://schemas.microsoft.com/office/drawing/2014/main" id="{F982A53E-0BEF-9ADD-2683-A3242823C79C}"/>
                    </a:ext>
                  </a:extLst>
                </p:cNvPr>
                <p:cNvSpPr/>
                <p:nvPr/>
              </p:nvSpPr>
              <p:spPr>
                <a:xfrm>
                  <a:off x="11162030" y="5219030"/>
                  <a:ext cx="114300" cy="185660"/>
                </a:xfrm>
                <a:custGeom>
                  <a:avLst/>
                  <a:gdLst/>
                  <a:ahLst/>
                  <a:cxnLst/>
                  <a:rect l="l" t="t" r="r" b="b"/>
                  <a:pathLst>
                    <a:path w="114300" h="185660" extrusionOk="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3" name="Google Shape;54;p77">
                  <a:extLst>
                    <a:ext uri="{FF2B5EF4-FFF2-40B4-BE49-F238E27FC236}">
                      <a16:creationId xmlns:a16="http://schemas.microsoft.com/office/drawing/2014/main" id="{968D94C8-2C99-2471-644E-B4427ABA0CA1}"/>
                    </a:ext>
                  </a:extLst>
                </p:cNvPr>
                <p:cNvSpPr/>
                <p:nvPr/>
              </p:nvSpPr>
              <p:spPr>
                <a:xfrm>
                  <a:off x="11288712" y="5214269"/>
                  <a:ext cx="191452" cy="192325"/>
                </a:xfrm>
                <a:custGeom>
                  <a:avLst/>
                  <a:gdLst/>
                  <a:ahLst/>
                  <a:cxnLst/>
                  <a:rect l="l" t="t" r="r" b="b"/>
                  <a:pathLst>
                    <a:path w="191452" h="192325" extrusionOk="0">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4" name="Google Shape;55;p77">
                  <a:extLst>
                    <a:ext uri="{FF2B5EF4-FFF2-40B4-BE49-F238E27FC236}">
                      <a16:creationId xmlns:a16="http://schemas.microsoft.com/office/drawing/2014/main" id="{5E2B309A-9118-0C75-909D-8F87A4724D7D}"/>
                    </a:ext>
                  </a:extLst>
                </p:cNvPr>
                <p:cNvSpPr/>
                <p:nvPr/>
              </p:nvSpPr>
              <p:spPr>
                <a:xfrm>
                  <a:off x="11496357" y="5216174"/>
                  <a:ext cx="182880" cy="192325"/>
                </a:xfrm>
                <a:custGeom>
                  <a:avLst/>
                  <a:gdLst/>
                  <a:ahLst/>
                  <a:cxnLst/>
                  <a:rect l="l" t="t" r="r" b="b"/>
                  <a:pathLst>
                    <a:path w="182880" h="192325" extrusionOk="0">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5" name="Google Shape;56;p77">
                  <a:extLst>
                    <a:ext uri="{FF2B5EF4-FFF2-40B4-BE49-F238E27FC236}">
                      <a16:creationId xmlns:a16="http://schemas.microsoft.com/office/drawing/2014/main" id="{170CDE22-4308-B0A4-1231-7187F6721C89}"/>
                    </a:ext>
                  </a:extLst>
                </p:cNvPr>
                <p:cNvSpPr/>
                <p:nvPr/>
              </p:nvSpPr>
              <p:spPr>
                <a:xfrm>
                  <a:off x="11699240" y="5219030"/>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6" name="Google Shape;57;p77">
                  <a:extLst>
                    <a:ext uri="{FF2B5EF4-FFF2-40B4-BE49-F238E27FC236}">
                      <a16:creationId xmlns:a16="http://schemas.microsoft.com/office/drawing/2014/main" id="{0D6702B9-7B12-F803-4A4C-2F2840A8C05E}"/>
                    </a:ext>
                  </a:extLst>
                </p:cNvPr>
                <p:cNvSpPr/>
                <p:nvPr/>
              </p:nvSpPr>
              <p:spPr>
                <a:xfrm>
                  <a:off x="10976292" y="5430397"/>
                  <a:ext cx="181927" cy="192325"/>
                </a:xfrm>
                <a:custGeom>
                  <a:avLst/>
                  <a:gdLst/>
                  <a:ahLst/>
                  <a:cxnLst/>
                  <a:rect l="l" t="t" r="r" b="b"/>
                  <a:pathLst>
                    <a:path w="181927" h="192325" extrusionOk="0">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7" name="Google Shape;58;p77">
                  <a:extLst>
                    <a:ext uri="{FF2B5EF4-FFF2-40B4-BE49-F238E27FC236}">
                      <a16:creationId xmlns:a16="http://schemas.microsoft.com/office/drawing/2014/main" id="{721E68E6-3AFF-0D56-5B8C-314664F55439}"/>
                    </a:ext>
                  </a:extLst>
                </p:cNvPr>
                <p:cNvSpPr/>
                <p:nvPr/>
              </p:nvSpPr>
              <p:spPr>
                <a:xfrm>
                  <a:off x="11179175" y="5432301"/>
                  <a:ext cx="172402" cy="186612"/>
                </a:xfrm>
                <a:custGeom>
                  <a:avLst/>
                  <a:gdLst/>
                  <a:ahLst/>
                  <a:cxnLst/>
                  <a:rect l="l" t="t" r="r" b="b"/>
                  <a:pathLst>
                    <a:path w="172402" h="186612" extrusionOk="0">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8" name="Google Shape;59;p77">
                  <a:extLst>
                    <a:ext uri="{FF2B5EF4-FFF2-40B4-BE49-F238E27FC236}">
                      <a16:creationId xmlns:a16="http://schemas.microsoft.com/office/drawing/2014/main" id="{5A236708-4110-5416-D2A7-65845A0F4379}"/>
                    </a:ext>
                  </a:extLst>
                </p:cNvPr>
                <p:cNvSpPr/>
                <p:nvPr/>
              </p:nvSpPr>
              <p:spPr>
                <a:xfrm>
                  <a:off x="11364912" y="5433253"/>
                  <a:ext cx="202882" cy="185660"/>
                </a:xfrm>
                <a:custGeom>
                  <a:avLst/>
                  <a:gdLst/>
                  <a:ahLst/>
                  <a:cxnLst/>
                  <a:rect l="l" t="t" r="r" b="b"/>
                  <a:pathLst>
                    <a:path w="202882" h="185660" extrusionOk="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9" name="Google Shape;60;p77">
                  <a:extLst>
                    <a:ext uri="{FF2B5EF4-FFF2-40B4-BE49-F238E27FC236}">
                      <a16:creationId xmlns:a16="http://schemas.microsoft.com/office/drawing/2014/main" id="{1AC5AB61-708B-B460-A3C1-47C0B9C8AFEF}"/>
                    </a:ext>
                  </a:extLst>
                </p:cNvPr>
                <p:cNvSpPr/>
                <p:nvPr/>
              </p:nvSpPr>
              <p:spPr>
                <a:xfrm>
                  <a:off x="11581130" y="5432301"/>
                  <a:ext cx="58102" cy="186612"/>
                </a:xfrm>
                <a:custGeom>
                  <a:avLst/>
                  <a:gdLst/>
                  <a:ahLst/>
                  <a:cxnLst/>
                  <a:rect l="l" t="t" r="r" b="b"/>
                  <a:pathLst>
                    <a:path w="58102" h="186612" extrusionOk="0">
                      <a:moveTo>
                        <a:pt x="58102" y="0"/>
                      </a:moveTo>
                      <a:lnTo>
                        <a:pt x="58102" y="186613"/>
                      </a:lnTo>
                      <a:lnTo>
                        <a:pt x="0" y="186613"/>
                      </a:lnTo>
                      <a:lnTo>
                        <a:pt x="0" y="952"/>
                      </a:lnTo>
                      <a:lnTo>
                        <a:pt x="58102"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40" name="Google Shape;61;p77">
                  <a:extLst>
                    <a:ext uri="{FF2B5EF4-FFF2-40B4-BE49-F238E27FC236}">
                      <a16:creationId xmlns:a16="http://schemas.microsoft.com/office/drawing/2014/main" id="{F2442043-EC98-BE3C-AC15-72660F79B80C}"/>
                    </a:ext>
                  </a:extLst>
                </p:cNvPr>
                <p:cNvSpPr/>
                <p:nvPr/>
              </p:nvSpPr>
              <p:spPr>
                <a:xfrm>
                  <a:off x="11665902" y="5433253"/>
                  <a:ext cx="178117" cy="185660"/>
                </a:xfrm>
                <a:custGeom>
                  <a:avLst/>
                  <a:gdLst/>
                  <a:ahLst/>
                  <a:cxnLst/>
                  <a:rect l="l" t="t" r="r" b="b"/>
                  <a:pathLst>
                    <a:path w="178117" h="185660" extrusionOk="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nvGrpSpPr>
              <p:cNvPr id="27" name="Google Shape;62;p77">
                <a:extLst>
                  <a:ext uri="{FF2B5EF4-FFF2-40B4-BE49-F238E27FC236}">
                    <a16:creationId xmlns:a16="http://schemas.microsoft.com/office/drawing/2014/main" id="{B78D2747-A0F5-40E5-6D07-B19C3D0EDA62}"/>
                  </a:ext>
                </a:extLst>
              </p:cNvPr>
              <p:cNvGrpSpPr/>
              <p:nvPr/>
            </p:nvGrpSpPr>
            <p:grpSpPr>
              <a:xfrm>
                <a:off x="11013440" y="5670327"/>
                <a:ext cx="207644" cy="85689"/>
                <a:chOff x="11013440" y="5670327"/>
                <a:chExt cx="207644" cy="85689"/>
              </a:xfrm>
            </p:grpSpPr>
            <p:sp>
              <p:nvSpPr>
                <p:cNvPr id="28" name="Google Shape;63;p77">
                  <a:extLst>
                    <a:ext uri="{FF2B5EF4-FFF2-40B4-BE49-F238E27FC236}">
                      <a16:creationId xmlns:a16="http://schemas.microsoft.com/office/drawing/2014/main" id="{7C96CA91-4AA3-32C3-8880-60C390F340FA}"/>
                    </a:ext>
                  </a:extLst>
                </p:cNvPr>
                <p:cNvSpPr/>
                <p:nvPr/>
              </p:nvSpPr>
              <p:spPr>
                <a:xfrm>
                  <a:off x="11013440" y="5673184"/>
                  <a:ext cx="45719" cy="81881"/>
                </a:xfrm>
                <a:custGeom>
                  <a:avLst/>
                  <a:gdLst/>
                  <a:ahLst/>
                  <a:cxnLst/>
                  <a:rect l="l" t="t" r="r" b="b"/>
                  <a:pathLst>
                    <a:path w="45719" h="81881"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9" name="Google Shape;64;p77">
                  <a:extLst>
                    <a:ext uri="{FF2B5EF4-FFF2-40B4-BE49-F238E27FC236}">
                      <a16:creationId xmlns:a16="http://schemas.microsoft.com/office/drawing/2014/main" id="{C2562572-E570-2FF4-8CAD-3BFC0313EF64}"/>
                    </a:ext>
                  </a:extLst>
                </p:cNvPr>
                <p:cNvSpPr/>
                <p:nvPr/>
              </p:nvSpPr>
              <p:spPr>
                <a:xfrm>
                  <a:off x="11066780" y="5670327"/>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30" name="Google Shape;65;p77">
                  <a:extLst>
                    <a:ext uri="{FF2B5EF4-FFF2-40B4-BE49-F238E27FC236}">
                      <a16:creationId xmlns:a16="http://schemas.microsoft.com/office/drawing/2014/main" id="{396DB4BC-D4E8-E907-E733-B035ECD690F1}"/>
                    </a:ext>
                  </a:extLst>
                </p:cNvPr>
                <p:cNvSpPr/>
                <p:nvPr/>
              </p:nvSpPr>
              <p:spPr>
                <a:xfrm>
                  <a:off x="11164887" y="5672232"/>
                  <a:ext cx="56197" cy="81880"/>
                </a:xfrm>
                <a:custGeom>
                  <a:avLst/>
                  <a:gdLst/>
                  <a:ahLst/>
                  <a:cxnLst/>
                  <a:rect l="l" t="t" r="r" b="b"/>
                  <a:pathLst>
                    <a:path w="56197" h="81880" extrusionOk="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gr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06" name="Google Shape;206;p7"/>
          <p:cNvSpPr txBox="1"/>
          <p:nvPr/>
        </p:nvSpPr>
        <p:spPr>
          <a:xfrm>
            <a:off x="393700" y="431877"/>
            <a:ext cx="9319260" cy="523180"/>
          </a:xfrm>
          <a:prstGeom prst="rect">
            <a:avLst/>
          </a:prstGeom>
          <a:noFill/>
          <a:ln>
            <a:noFill/>
          </a:ln>
        </p:spPr>
        <p:txBody>
          <a:bodyPr spcFirstLastPara="1" wrap="square" lIns="91425" tIns="45700" rIns="91425" bIns="45700" anchor="t" anchorCtr="0">
            <a:spAutoFit/>
          </a:bodyPr>
          <a:lstStyle/>
          <a:p>
            <a:pPr lvl="0"/>
            <a:r>
              <a:rPr lang="pl-PL" sz="2800" dirty="0">
                <a:solidFill>
                  <a:schemeClr val="lt1"/>
                </a:solidFill>
                <a:latin typeface="Open Sans"/>
                <a:ea typeface="Open Sans"/>
                <a:cs typeface="Open Sans"/>
                <a:sym typeface="Open Sans"/>
              </a:rPr>
              <a:t>ČLOVEKU PODOBNO ZAUPANJE V TEHNOLOGIJO</a:t>
            </a:r>
            <a:endParaRPr lang="en-GB" dirty="0"/>
          </a:p>
        </p:txBody>
      </p:sp>
      <p:sp>
        <p:nvSpPr>
          <p:cNvPr id="209" name="Google Shape;209;p7"/>
          <p:cNvSpPr txBox="1">
            <a:spLocks noGrp="1"/>
          </p:cNvSpPr>
          <p:nvPr>
            <p:ph type="body" idx="2"/>
          </p:nvPr>
        </p:nvSpPr>
        <p:spPr>
          <a:xfrm>
            <a:off x="473328" y="1896353"/>
            <a:ext cx="4783757" cy="3770144"/>
          </a:xfrm>
          <a:prstGeom prst="rect">
            <a:avLst/>
          </a:prstGeom>
          <a:noFill/>
          <a:ln>
            <a:noFill/>
          </a:ln>
        </p:spPr>
        <p:txBody>
          <a:bodyPr spcFirstLastPara="1" wrap="square" lIns="91425" tIns="45700" rIns="91425" bIns="45700" anchor="t" anchorCtr="0">
            <a:normAutofit/>
          </a:bodyPr>
          <a:lstStyle/>
          <a:p>
            <a:pPr lvl="0" indent="-330200" algn="just">
              <a:lnSpc>
                <a:spcPct val="100000"/>
              </a:lnSpc>
              <a:spcBef>
                <a:spcPts val="0"/>
              </a:spcBef>
              <a:buFont typeface="Open Sans"/>
              <a:buChar char="●"/>
            </a:pPr>
            <a:r>
              <a:rPr lang="en-US" sz="1800" dirty="0">
                <a:latin typeface="Open Sans"/>
                <a:ea typeface="Open Sans"/>
                <a:cs typeface="Open Sans"/>
                <a:sym typeface="Open Sans"/>
              </a:rPr>
              <a:t>V </a:t>
            </a:r>
            <a:r>
              <a:rPr lang="en-US" sz="1800" dirty="0" err="1">
                <a:latin typeface="Open Sans"/>
                <a:ea typeface="Open Sans"/>
                <a:cs typeface="Open Sans"/>
                <a:sym typeface="Open Sans"/>
              </a:rPr>
              <a:t>raziskavah</a:t>
            </a:r>
            <a:r>
              <a:rPr lang="en-US" sz="1800" dirty="0">
                <a:latin typeface="Open Sans"/>
                <a:ea typeface="Open Sans"/>
                <a:cs typeface="Open Sans"/>
                <a:sym typeface="Open Sans"/>
              </a:rPr>
              <a:t> </a:t>
            </a:r>
            <a:r>
              <a:rPr lang="en-US" sz="1800" dirty="0" err="1">
                <a:latin typeface="Open Sans"/>
                <a:ea typeface="Open Sans"/>
                <a:cs typeface="Open Sans"/>
                <a:sym typeface="Open Sans"/>
              </a:rPr>
              <a:t>informacijskih</a:t>
            </a:r>
            <a:r>
              <a:rPr lang="en-US" sz="1800" dirty="0">
                <a:latin typeface="Open Sans"/>
                <a:ea typeface="Open Sans"/>
                <a:cs typeface="Open Sans"/>
                <a:sym typeface="Open Sans"/>
              </a:rPr>
              <a:t> </a:t>
            </a:r>
            <a:r>
              <a:rPr lang="en-US" sz="1800" dirty="0" err="1">
                <a:latin typeface="Open Sans"/>
                <a:ea typeface="Open Sans"/>
                <a:cs typeface="Open Sans"/>
                <a:sym typeface="Open Sans"/>
              </a:rPr>
              <a:t>sistemov</a:t>
            </a:r>
            <a:r>
              <a:rPr lang="en-US" sz="1800" dirty="0">
                <a:latin typeface="Open Sans"/>
                <a:ea typeface="Open Sans"/>
                <a:cs typeface="Open Sans"/>
                <a:sym typeface="Open Sans"/>
              </a:rPr>
              <a:t> (IS) je </a:t>
            </a:r>
            <a:r>
              <a:rPr lang="en-US" sz="1800" dirty="0" err="1">
                <a:latin typeface="Open Sans"/>
                <a:ea typeface="Open Sans"/>
                <a:cs typeface="Open Sans"/>
                <a:sym typeface="Open Sans"/>
              </a:rPr>
              <a:t>bil</a:t>
            </a:r>
            <a:r>
              <a:rPr lang="en-US" sz="1800" dirty="0">
                <a:latin typeface="Open Sans"/>
                <a:ea typeface="Open Sans"/>
                <a:cs typeface="Open Sans"/>
                <a:sym typeface="Open Sans"/>
              </a:rPr>
              <a:t> </a:t>
            </a:r>
            <a:r>
              <a:rPr lang="en-US" sz="1800" dirty="0" err="1">
                <a:latin typeface="Open Sans"/>
                <a:ea typeface="Open Sans"/>
                <a:cs typeface="Open Sans"/>
                <a:sym typeface="Open Sans"/>
              </a:rPr>
              <a:t>razvit</a:t>
            </a:r>
            <a:r>
              <a:rPr lang="en-US" sz="1800" dirty="0">
                <a:latin typeface="Open Sans"/>
                <a:ea typeface="Open Sans"/>
                <a:cs typeface="Open Sans"/>
                <a:sym typeface="Open Sans"/>
              </a:rPr>
              <a:t> </a:t>
            </a:r>
            <a:r>
              <a:rPr lang="en-US" sz="1800" dirty="0" err="1">
                <a:latin typeface="Open Sans"/>
                <a:ea typeface="Open Sans"/>
                <a:cs typeface="Open Sans"/>
                <a:sym typeface="Open Sans"/>
              </a:rPr>
              <a:t>pojem</a:t>
            </a:r>
            <a:r>
              <a:rPr lang="en-US" sz="1800" dirty="0">
                <a:latin typeface="Open Sans"/>
                <a:ea typeface="Open Sans"/>
                <a:cs typeface="Open Sans"/>
                <a:sym typeface="Open Sans"/>
              </a:rPr>
              <a:t> "</a:t>
            </a:r>
            <a:r>
              <a:rPr lang="en-US" sz="1800" dirty="0" err="1">
                <a:latin typeface="Open Sans"/>
                <a:ea typeface="Open Sans"/>
                <a:cs typeface="Open Sans"/>
                <a:sym typeface="Open Sans"/>
              </a:rPr>
              <a:t>zaupanja</a:t>
            </a:r>
            <a:r>
              <a:rPr lang="en-US" sz="1800" dirty="0">
                <a:latin typeface="Open Sans"/>
                <a:ea typeface="Open Sans"/>
                <a:cs typeface="Open Sans"/>
                <a:sym typeface="Open Sans"/>
              </a:rPr>
              <a:t> med </a:t>
            </a:r>
            <a:r>
              <a:rPr lang="en-US" sz="1800" dirty="0" err="1">
                <a:latin typeface="Open Sans"/>
                <a:ea typeface="Open Sans"/>
                <a:cs typeface="Open Sans"/>
                <a:sym typeface="Open Sans"/>
              </a:rPr>
              <a:t>človekom</a:t>
            </a:r>
            <a:r>
              <a:rPr lang="en-US" sz="1800" dirty="0">
                <a:latin typeface="Open Sans"/>
                <a:ea typeface="Open Sans"/>
                <a:cs typeface="Open Sans"/>
                <a:sym typeface="Open Sans"/>
              </a:rPr>
              <a:t> in </a:t>
            </a:r>
            <a:r>
              <a:rPr lang="en-US" sz="1800" dirty="0" err="1">
                <a:latin typeface="Open Sans"/>
                <a:ea typeface="Open Sans"/>
                <a:cs typeface="Open Sans"/>
                <a:sym typeface="Open Sans"/>
              </a:rPr>
              <a:t>tehnologijo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Lankton</a:t>
            </a:r>
            <a:r>
              <a:rPr lang="en-US" sz="1800" dirty="0">
                <a:latin typeface="Open Sans"/>
                <a:ea typeface="Open Sans"/>
                <a:cs typeface="Open Sans"/>
                <a:sym typeface="Open Sans"/>
              </a:rPr>
              <a:t>, McKnight, &amp; Tripp, 2015, str. 882). 
</a:t>
            </a:r>
            <a:r>
              <a:rPr lang="en-US" sz="1800" dirty="0" err="1">
                <a:latin typeface="Open Sans"/>
                <a:ea typeface="Open Sans"/>
                <a:cs typeface="Open Sans"/>
                <a:sym typeface="Open Sans"/>
              </a:rPr>
              <a:t>Človeško</a:t>
            </a:r>
            <a:r>
              <a:rPr lang="en-US" sz="1800" dirty="0">
                <a:latin typeface="Open Sans"/>
                <a:ea typeface="Open Sans"/>
                <a:cs typeface="Open Sans"/>
                <a:sym typeface="Open Sans"/>
              </a:rPr>
              <a:t> </a:t>
            </a:r>
            <a:r>
              <a:rPr lang="en-US" sz="1800" dirty="0" err="1">
                <a:latin typeface="Open Sans"/>
                <a:ea typeface="Open Sans"/>
                <a:cs typeface="Open Sans"/>
                <a:sym typeface="Open Sans"/>
              </a:rPr>
              <a:t>obravnavanje</a:t>
            </a:r>
            <a:r>
              <a:rPr lang="en-US" sz="1800" dirty="0">
                <a:latin typeface="Open Sans"/>
                <a:ea typeface="Open Sans"/>
                <a:cs typeface="Open Sans"/>
                <a:sym typeface="Open Sans"/>
              </a:rPr>
              <a:t> </a:t>
            </a:r>
            <a:r>
              <a:rPr lang="en-US" sz="1800" dirty="0" err="1">
                <a:latin typeface="Open Sans"/>
                <a:ea typeface="Open Sans"/>
                <a:cs typeface="Open Sans"/>
                <a:sym typeface="Open Sans"/>
              </a:rPr>
              <a:t>računalnikov</a:t>
            </a:r>
            <a:r>
              <a:rPr lang="en-US" sz="1800" dirty="0">
                <a:latin typeface="Open Sans"/>
                <a:ea typeface="Open Sans"/>
                <a:cs typeface="Open Sans"/>
                <a:sym typeface="Open Sans"/>
              </a:rPr>
              <a:t> </a:t>
            </a:r>
            <a:r>
              <a:rPr lang="en-US" sz="1800" dirty="0" err="1">
                <a:latin typeface="Open Sans"/>
                <a:ea typeface="Open Sans"/>
                <a:cs typeface="Open Sans"/>
                <a:sym typeface="Open Sans"/>
              </a:rPr>
              <a:t>kot</a:t>
            </a:r>
            <a:r>
              <a:rPr lang="en-US" sz="1800" dirty="0">
                <a:latin typeface="Open Sans"/>
                <a:ea typeface="Open Sans"/>
                <a:cs typeface="Open Sans"/>
                <a:sym typeface="Open Sans"/>
              </a:rPr>
              <a:t> </a:t>
            </a:r>
            <a:r>
              <a:rPr lang="en-US" sz="1800" dirty="0" err="1">
                <a:latin typeface="Open Sans"/>
                <a:ea typeface="Open Sans"/>
                <a:cs typeface="Open Sans"/>
                <a:sym typeface="Open Sans"/>
              </a:rPr>
              <a:t>družbenega</a:t>
            </a:r>
            <a:r>
              <a:rPr lang="en-US" sz="1800" dirty="0">
                <a:latin typeface="Open Sans"/>
                <a:ea typeface="Open Sans"/>
                <a:cs typeface="Open Sans"/>
                <a:sym typeface="Open Sans"/>
              </a:rPr>
              <a:t> </a:t>
            </a:r>
            <a:r>
              <a:rPr lang="en-US" sz="1800" dirty="0" err="1">
                <a:latin typeface="Open Sans"/>
                <a:ea typeface="Open Sans"/>
                <a:cs typeface="Open Sans"/>
                <a:sym typeface="Open Sans"/>
              </a:rPr>
              <a:t>akterja</a:t>
            </a:r>
            <a:r>
              <a:rPr lang="en-US" sz="1800" dirty="0">
                <a:latin typeface="Open Sans"/>
                <a:ea typeface="Open Sans"/>
                <a:cs typeface="Open Sans"/>
                <a:sym typeface="Open Sans"/>
              </a:rPr>
              <a:t> (</a:t>
            </a:r>
            <a:r>
              <a:rPr lang="en-US" sz="1800" dirty="0" err="1">
                <a:latin typeface="Open Sans"/>
                <a:ea typeface="Open Sans"/>
                <a:cs typeface="Open Sans"/>
                <a:sym typeface="Open Sans"/>
              </a:rPr>
              <a:t>Fussell</a:t>
            </a:r>
            <a:r>
              <a:rPr lang="en-US" sz="1800" dirty="0">
                <a:latin typeface="Open Sans"/>
                <a:ea typeface="Open Sans"/>
                <a:cs typeface="Open Sans"/>
                <a:sym typeface="Open Sans"/>
              </a:rPr>
              <a:t> et al., 2008)
</a:t>
            </a:r>
            <a:r>
              <a:rPr lang="en-US" sz="1800" dirty="0" err="1">
                <a:latin typeface="Open Sans"/>
                <a:ea typeface="Open Sans"/>
                <a:cs typeface="Open Sans"/>
                <a:sym typeface="Open Sans"/>
              </a:rPr>
              <a:t>Tovrstno</a:t>
            </a:r>
            <a:r>
              <a:rPr lang="en-US" sz="1800" dirty="0">
                <a:latin typeface="Open Sans"/>
                <a:ea typeface="Open Sans"/>
                <a:cs typeface="Open Sans"/>
                <a:sym typeface="Open Sans"/>
              </a:rPr>
              <a:t> </a:t>
            </a:r>
            <a:r>
              <a:rPr lang="en-US" sz="1800" dirty="0" err="1">
                <a:latin typeface="Open Sans"/>
                <a:ea typeface="Open Sans"/>
                <a:cs typeface="Open Sans"/>
                <a:sym typeface="Open Sans"/>
              </a:rPr>
              <a:t>zaupanje</a:t>
            </a:r>
            <a:r>
              <a:rPr lang="en-US" sz="1800" dirty="0">
                <a:latin typeface="Open Sans"/>
                <a:ea typeface="Open Sans"/>
                <a:cs typeface="Open Sans"/>
                <a:sym typeface="Open Sans"/>
              </a:rPr>
              <a:t> </a:t>
            </a:r>
            <a:r>
              <a:rPr lang="en-US" sz="1800" dirty="0" err="1">
                <a:latin typeface="Open Sans"/>
                <a:ea typeface="Open Sans"/>
                <a:cs typeface="Open Sans"/>
                <a:sym typeface="Open Sans"/>
              </a:rPr>
              <a:t>imenujemo</a:t>
            </a:r>
            <a:r>
              <a:rPr lang="en-US" sz="1800" dirty="0">
                <a:latin typeface="Open Sans"/>
                <a:ea typeface="Open Sans"/>
                <a:cs typeface="Open Sans"/>
                <a:sym typeface="Open Sans"/>
              </a:rPr>
              <a:t> </a:t>
            </a:r>
            <a:r>
              <a:rPr lang="en-US" sz="1800" dirty="0" err="1">
                <a:latin typeface="Open Sans"/>
                <a:ea typeface="Open Sans"/>
                <a:cs typeface="Open Sans"/>
                <a:sym typeface="Open Sans"/>
              </a:rPr>
              <a:t>tudi</a:t>
            </a:r>
            <a:r>
              <a:rPr lang="en-US" sz="1800" dirty="0">
                <a:latin typeface="Open Sans"/>
                <a:ea typeface="Open Sans"/>
                <a:cs typeface="Open Sans"/>
                <a:sym typeface="Open Sans"/>
              </a:rPr>
              <a:t> </a:t>
            </a:r>
            <a:r>
              <a:rPr lang="en-US" sz="1800" dirty="0" err="1">
                <a:latin typeface="Open Sans"/>
                <a:ea typeface="Open Sans"/>
                <a:cs typeface="Open Sans"/>
                <a:sym typeface="Open Sans"/>
              </a:rPr>
              <a:t>človeku</a:t>
            </a:r>
            <a:r>
              <a:rPr lang="en-US" sz="1800" dirty="0">
                <a:latin typeface="Open Sans"/>
                <a:ea typeface="Open Sans"/>
                <a:cs typeface="Open Sans"/>
                <a:sym typeface="Open Sans"/>
              </a:rPr>
              <a:t> </a:t>
            </a:r>
            <a:r>
              <a:rPr lang="en-US" sz="1800" dirty="0" err="1">
                <a:latin typeface="Open Sans"/>
                <a:ea typeface="Open Sans"/>
                <a:cs typeface="Open Sans"/>
                <a:sym typeface="Open Sans"/>
              </a:rPr>
              <a:t>podobno</a:t>
            </a:r>
            <a:r>
              <a:rPr lang="en-US" sz="1800" dirty="0">
                <a:latin typeface="Open Sans"/>
                <a:ea typeface="Open Sans"/>
                <a:cs typeface="Open Sans"/>
                <a:sym typeface="Open Sans"/>
              </a:rPr>
              <a:t> </a:t>
            </a:r>
            <a:r>
              <a:rPr lang="en-US" sz="1800" dirty="0" err="1">
                <a:latin typeface="Open Sans"/>
                <a:ea typeface="Open Sans"/>
                <a:cs typeface="Open Sans"/>
                <a:sym typeface="Open Sans"/>
              </a:rPr>
              <a:t>zaupanje</a:t>
            </a:r>
            <a:r>
              <a:rPr lang="en-US" sz="1800" dirty="0">
                <a:latin typeface="Open Sans"/>
                <a:ea typeface="Open Sans"/>
                <a:cs typeface="Open Sans"/>
                <a:sym typeface="Open Sans"/>
              </a:rPr>
              <a:t> v </a:t>
            </a:r>
            <a:r>
              <a:rPr lang="en-US" sz="1800" dirty="0" err="1">
                <a:latin typeface="Open Sans"/>
                <a:ea typeface="Open Sans"/>
                <a:cs typeface="Open Sans"/>
                <a:sym typeface="Open Sans"/>
              </a:rPr>
              <a:t>tehnologijo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Lankton</a:t>
            </a:r>
            <a:r>
              <a:rPr lang="en-US" sz="1800" dirty="0">
                <a:latin typeface="Open Sans"/>
                <a:ea typeface="Open Sans"/>
                <a:cs typeface="Open Sans"/>
                <a:sym typeface="Open Sans"/>
              </a:rPr>
              <a:t> et al., 2015). 
</a:t>
            </a:r>
            <a:r>
              <a:rPr lang="en-US" sz="1800" dirty="0" err="1">
                <a:latin typeface="Open Sans"/>
                <a:ea typeface="Open Sans"/>
                <a:cs typeface="Open Sans"/>
                <a:sym typeface="Open Sans"/>
              </a:rPr>
              <a:t>Raziskave</a:t>
            </a:r>
            <a:r>
              <a:rPr lang="en-US" sz="1800" dirty="0">
                <a:latin typeface="Open Sans"/>
                <a:ea typeface="Open Sans"/>
                <a:cs typeface="Open Sans"/>
                <a:sym typeface="Open Sans"/>
              </a:rPr>
              <a:t> </a:t>
            </a:r>
            <a:r>
              <a:rPr lang="en-US" sz="1800" dirty="0" err="1">
                <a:latin typeface="Open Sans"/>
                <a:ea typeface="Open Sans"/>
                <a:cs typeface="Open Sans"/>
                <a:sym typeface="Open Sans"/>
              </a:rPr>
              <a:t>informacijskih</a:t>
            </a:r>
            <a:r>
              <a:rPr lang="en-US" sz="1800" dirty="0">
                <a:latin typeface="Open Sans"/>
                <a:ea typeface="Open Sans"/>
                <a:cs typeface="Open Sans"/>
                <a:sym typeface="Open Sans"/>
              </a:rPr>
              <a:t> </a:t>
            </a:r>
            <a:r>
              <a:rPr lang="en-US" sz="1800" dirty="0" err="1">
                <a:latin typeface="Open Sans"/>
                <a:ea typeface="Open Sans"/>
                <a:cs typeface="Open Sans"/>
                <a:sym typeface="Open Sans"/>
              </a:rPr>
              <a:t>sistemov</a:t>
            </a:r>
            <a:r>
              <a:rPr lang="en-US" sz="1800" dirty="0">
                <a:latin typeface="Open Sans"/>
                <a:ea typeface="Open Sans"/>
                <a:cs typeface="Open Sans"/>
                <a:sym typeface="Open Sans"/>
              </a:rPr>
              <a:t> (IS) </a:t>
            </a:r>
            <a:r>
              <a:rPr lang="en-US" sz="1800" dirty="0" err="1">
                <a:latin typeface="Open Sans"/>
                <a:ea typeface="Open Sans"/>
                <a:cs typeface="Open Sans"/>
                <a:sym typeface="Open Sans"/>
              </a:rPr>
              <a:t>opisujejo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zanesljivost</a:t>
            </a:r>
            <a:r>
              <a:rPr lang="en-US" sz="1800" dirty="0">
                <a:latin typeface="Open Sans"/>
                <a:ea typeface="Open Sans"/>
                <a:cs typeface="Open Sans"/>
                <a:sym typeface="Open Sans"/>
              </a:rPr>
              <a:t> IT </a:t>
            </a:r>
            <a:r>
              <a:rPr lang="en-US" sz="1800" dirty="0" err="1">
                <a:latin typeface="Open Sans"/>
                <a:ea typeface="Open Sans"/>
                <a:cs typeface="Open Sans"/>
                <a:sym typeface="Open Sans"/>
              </a:rPr>
              <a:t>artefaktov</a:t>
            </a:r>
            <a:r>
              <a:rPr lang="en-US" sz="1800" dirty="0">
                <a:latin typeface="Open Sans"/>
                <a:ea typeface="Open Sans"/>
                <a:cs typeface="Open Sans"/>
                <a:sym typeface="Open Sans"/>
              </a:rPr>
              <a:t> (</a:t>
            </a:r>
            <a:r>
              <a:rPr lang="en-US" sz="1800" dirty="0" err="1">
                <a:latin typeface="Open Sans"/>
                <a:ea typeface="Open Sans"/>
                <a:cs typeface="Open Sans"/>
                <a:sym typeface="Open Sans"/>
              </a:rPr>
              <a:t>Benbasat</a:t>
            </a:r>
            <a:r>
              <a:rPr lang="en-US" sz="1800" dirty="0">
                <a:latin typeface="Open Sans"/>
                <a:ea typeface="Open Sans"/>
                <a:cs typeface="Open Sans"/>
                <a:sym typeface="Open Sans"/>
              </a:rPr>
              <a:t> in Wang, 2005)</a:t>
            </a:r>
          </a:p>
        </p:txBody>
      </p:sp>
      <p:sp>
        <p:nvSpPr>
          <p:cNvPr id="2" name="Google Shape;207;p7">
            <a:extLst>
              <a:ext uri="{FF2B5EF4-FFF2-40B4-BE49-F238E27FC236}">
                <a16:creationId xmlns:a16="http://schemas.microsoft.com/office/drawing/2014/main" id="{CAB1F166-1D42-4220-1875-AE0C68DBE770}"/>
              </a:ext>
            </a:extLst>
          </p:cNvPr>
          <p:cNvSpPr txBox="1">
            <a:spLocks/>
          </p:cNvSpPr>
          <p:nvPr/>
        </p:nvSpPr>
        <p:spPr>
          <a:xfrm>
            <a:off x="6946845" y="957017"/>
            <a:ext cx="1948777" cy="704998"/>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1800"/>
            </a:pPr>
            <a:r>
              <a:rPr lang="en-GB" sz="1900" dirty="0" err="1">
                <a:latin typeface="Open Sans"/>
                <a:ea typeface="Open Sans"/>
                <a:cs typeface="Open Sans"/>
                <a:sym typeface="Open Sans"/>
              </a:rPr>
              <a:t>Paradigma</a:t>
            </a:r>
            <a:r>
              <a:rPr lang="en-GB" sz="1900" dirty="0">
                <a:latin typeface="Open Sans"/>
                <a:ea typeface="Open Sans"/>
                <a:cs typeface="Open Sans"/>
                <a:sym typeface="Open Sans"/>
              </a:rPr>
              <a:t> CSA</a:t>
            </a:r>
          </a:p>
        </p:txBody>
      </p:sp>
      <p:sp>
        <p:nvSpPr>
          <p:cNvPr id="7" name="Google Shape;209;p7">
            <a:extLst>
              <a:ext uri="{FF2B5EF4-FFF2-40B4-BE49-F238E27FC236}">
                <a16:creationId xmlns:a16="http://schemas.microsoft.com/office/drawing/2014/main" id="{E5779D5A-F17C-DE2B-1846-CD5050E2E3E8}"/>
              </a:ext>
            </a:extLst>
          </p:cNvPr>
          <p:cNvSpPr txBox="1">
            <a:spLocks/>
          </p:cNvSpPr>
          <p:nvPr/>
        </p:nvSpPr>
        <p:spPr>
          <a:xfrm>
            <a:off x="5436317" y="4009866"/>
            <a:ext cx="4783757" cy="312110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indent="-330200" algn="just">
              <a:lnSpc>
                <a:spcPct val="100000"/>
              </a:lnSpc>
              <a:spcBef>
                <a:spcPts val="0"/>
              </a:spcBef>
              <a:buFont typeface="Open Sans"/>
              <a:buChar char="●"/>
            </a:pPr>
            <a:r>
              <a:rPr lang="en-US" sz="1800" dirty="0" err="1">
                <a:latin typeface="Open Sans"/>
                <a:ea typeface="Open Sans"/>
                <a:cs typeface="Open Sans"/>
                <a:sym typeface="Open Sans"/>
              </a:rPr>
              <a:t>Paradigma</a:t>
            </a:r>
            <a:r>
              <a:rPr lang="en-US" sz="1800" dirty="0">
                <a:latin typeface="Open Sans"/>
                <a:ea typeface="Open Sans"/>
                <a:cs typeface="Open Sans"/>
                <a:sym typeface="Open Sans"/>
              </a:rPr>
              <a:t> "</a:t>
            </a:r>
            <a:r>
              <a:rPr lang="en-US" sz="1800" dirty="0" err="1">
                <a:latin typeface="Open Sans"/>
                <a:ea typeface="Open Sans"/>
                <a:cs typeface="Open Sans"/>
                <a:sym typeface="Open Sans"/>
              </a:rPr>
              <a:t>računalniki</a:t>
            </a:r>
            <a:r>
              <a:rPr lang="en-US" sz="1800" dirty="0">
                <a:latin typeface="Open Sans"/>
                <a:ea typeface="Open Sans"/>
                <a:cs typeface="Open Sans"/>
                <a:sym typeface="Open Sans"/>
              </a:rPr>
              <a:t> </a:t>
            </a:r>
            <a:r>
              <a:rPr lang="en-US" sz="1800" dirty="0" err="1">
                <a:latin typeface="Open Sans"/>
                <a:ea typeface="Open Sans"/>
                <a:cs typeface="Open Sans"/>
                <a:sym typeface="Open Sans"/>
              </a:rPr>
              <a:t>kot</a:t>
            </a:r>
            <a:r>
              <a:rPr lang="en-US" sz="1800" dirty="0">
                <a:latin typeface="Open Sans"/>
                <a:ea typeface="Open Sans"/>
                <a:cs typeface="Open Sans"/>
                <a:sym typeface="Open Sans"/>
              </a:rPr>
              <a:t> </a:t>
            </a:r>
            <a:r>
              <a:rPr lang="en-US" sz="1800" dirty="0" err="1">
                <a:latin typeface="Open Sans"/>
                <a:ea typeface="Open Sans"/>
                <a:cs typeface="Open Sans"/>
                <a:sym typeface="Open Sans"/>
              </a:rPr>
              <a:t>družbeni</a:t>
            </a:r>
            <a:r>
              <a:rPr lang="en-US" sz="1800" dirty="0">
                <a:latin typeface="Open Sans"/>
                <a:ea typeface="Open Sans"/>
                <a:cs typeface="Open Sans"/>
                <a:sym typeface="Open Sans"/>
              </a:rPr>
              <a:t> </a:t>
            </a:r>
            <a:r>
              <a:rPr lang="en-US" sz="1800" dirty="0" err="1">
                <a:latin typeface="Open Sans"/>
                <a:ea typeface="Open Sans"/>
                <a:cs typeface="Open Sans"/>
                <a:sym typeface="Open Sans"/>
              </a:rPr>
              <a:t>akter</a:t>
            </a:r>
            <a:r>
              <a:rPr lang="en-US" sz="1800" dirty="0">
                <a:latin typeface="Open Sans"/>
                <a:ea typeface="Open Sans"/>
                <a:cs typeface="Open Sans"/>
                <a:sym typeface="Open Sans"/>
              </a:rPr>
              <a:t>" (CSA) </a:t>
            </a:r>
            <a:r>
              <a:rPr lang="en-US" sz="1800" dirty="0" err="1">
                <a:latin typeface="Open Sans"/>
                <a:ea typeface="Open Sans"/>
                <a:cs typeface="Open Sans"/>
                <a:sym typeface="Open Sans"/>
              </a:rPr>
              <a:t>temelji</a:t>
            </a:r>
            <a:r>
              <a:rPr lang="en-US" sz="1800" dirty="0">
                <a:latin typeface="Open Sans"/>
                <a:ea typeface="Open Sans"/>
                <a:cs typeface="Open Sans"/>
                <a:sym typeface="Open Sans"/>
              </a:rPr>
              <a:t> </a:t>
            </a:r>
            <a:r>
              <a:rPr lang="en-US" sz="1800" dirty="0" err="1">
                <a:latin typeface="Open Sans"/>
                <a:ea typeface="Open Sans"/>
                <a:cs typeface="Open Sans"/>
                <a:sym typeface="Open Sans"/>
              </a:rPr>
              <a:t>na</a:t>
            </a:r>
            <a:r>
              <a:rPr lang="en-US" sz="1800" dirty="0">
                <a:latin typeface="Open Sans"/>
                <a:ea typeface="Open Sans"/>
                <a:cs typeface="Open Sans"/>
                <a:sym typeface="Open Sans"/>
              </a:rPr>
              <a:t> </a:t>
            </a:r>
            <a:r>
              <a:rPr lang="en-US" sz="1800" dirty="0" err="1">
                <a:latin typeface="Open Sans"/>
                <a:ea typeface="Open Sans"/>
                <a:cs typeface="Open Sans"/>
                <a:sym typeface="Open Sans"/>
              </a:rPr>
              <a:t>opazovanju</a:t>
            </a:r>
            <a:r>
              <a:rPr lang="en-US" sz="1800" dirty="0">
                <a:latin typeface="Open Sans"/>
                <a:ea typeface="Open Sans"/>
                <a:cs typeface="Open Sans"/>
                <a:sym typeface="Open Sans"/>
              </a:rPr>
              <a:t>, da </a:t>
            </a:r>
            <a:r>
              <a:rPr lang="en-US" sz="1800" dirty="0" err="1">
                <a:latin typeface="Open Sans"/>
                <a:ea typeface="Open Sans"/>
                <a:cs typeface="Open Sans"/>
                <a:sym typeface="Open Sans"/>
              </a:rPr>
              <a:t>ljudje</a:t>
            </a:r>
            <a:r>
              <a:rPr lang="en-US" sz="1800" dirty="0">
                <a:latin typeface="Open Sans"/>
                <a:ea typeface="Open Sans"/>
                <a:cs typeface="Open Sans"/>
                <a:sym typeface="Open Sans"/>
              </a:rPr>
              <a:t> </a:t>
            </a:r>
            <a:r>
              <a:rPr lang="en-US" sz="1800" dirty="0" err="1">
                <a:latin typeface="Open Sans"/>
                <a:ea typeface="Open Sans"/>
                <a:cs typeface="Open Sans"/>
                <a:sym typeface="Open Sans"/>
              </a:rPr>
              <a:t>gledajo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na</a:t>
            </a:r>
            <a:r>
              <a:rPr lang="en-US" sz="1800" dirty="0">
                <a:latin typeface="Open Sans"/>
                <a:ea typeface="Open Sans"/>
                <a:cs typeface="Open Sans"/>
                <a:sym typeface="Open Sans"/>
              </a:rPr>
              <a:t> </a:t>
            </a:r>
            <a:r>
              <a:rPr lang="en-US" sz="1800" dirty="0" err="1">
                <a:latin typeface="Open Sans"/>
                <a:ea typeface="Open Sans"/>
                <a:cs typeface="Open Sans"/>
                <a:sym typeface="Open Sans"/>
              </a:rPr>
              <a:t>računalnike</a:t>
            </a:r>
            <a:r>
              <a:rPr lang="en-US" sz="1800" dirty="0">
                <a:latin typeface="Open Sans"/>
                <a:ea typeface="Open Sans"/>
                <a:cs typeface="Open Sans"/>
                <a:sym typeface="Open Sans"/>
              </a:rPr>
              <a:t> </a:t>
            </a:r>
            <a:r>
              <a:rPr lang="en-US" sz="1800" dirty="0" err="1">
                <a:latin typeface="Open Sans"/>
                <a:ea typeface="Open Sans"/>
                <a:cs typeface="Open Sans"/>
                <a:sym typeface="Open Sans"/>
              </a:rPr>
              <a:t>kot</a:t>
            </a:r>
            <a:r>
              <a:rPr lang="en-US" sz="1800" dirty="0">
                <a:latin typeface="Open Sans"/>
                <a:ea typeface="Open Sans"/>
                <a:cs typeface="Open Sans"/>
                <a:sym typeface="Open Sans"/>
              </a:rPr>
              <a:t> </a:t>
            </a:r>
            <a:r>
              <a:rPr lang="en-US" sz="1800" dirty="0" err="1">
                <a:latin typeface="Open Sans"/>
                <a:ea typeface="Open Sans"/>
                <a:cs typeface="Open Sans"/>
                <a:sym typeface="Open Sans"/>
              </a:rPr>
              <a:t>na</a:t>
            </a:r>
            <a:r>
              <a:rPr lang="en-US" sz="1800" dirty="0">
                <a:latin typeface="Open Sans"/>
                <a:ea typeface="Open Sans"/>
                <a:cs typeface="Open Sans"/>
                <a:sym typeface="Open Sans"/>
              </a:rPr>
              <a:t> </a:t>
            </a:r>
            <a:r>
              <a:rPr lang="en-US" sz="1800" dirty="0" err="1">
                <a:latin typeface="Open Sans"/>
                <a:ea typeface="Open Sans"/>
                <a:cs typeface="Open Sans"/>
                <a:sym typeface="Open Sans"/>
              </a:rPr>
              <a:t>soigralce</a:t>
            </a:r>
            <a:r>
              <a:rPr lang="en-US" sz="1800" dirty="0">
                <a:latin typeface="Open Sans"/>
                <a:ea typeface="Open Sans"/>
                <a:cs typeface="Open Sans"/>
                <a:sym typeface="Open Sans"/>
              </a:rPr>
              <a:t> in </a:t>
            </a:r>
            <a:r>
              <a:rPr lang="en-US" sz="1800" dirty="0" err="1">
                <a:latin typeface="Open Sans"/>
                <a:ea typeface="Open Sans"/>
                <a:cs typeface="Open Sans"/>
                <a:sym typeface="Open Sans"/>
              </a:rPr>
              <a:t>jim</a:t>
            </a:r>
            <a:r>
              <a:rPr lang="en-US" sz="1800" dirty="0">
                <a:latin typeface="Open Sans"/>
                <a:ea typeface="Open Sans"/>
                <a:cs typeface="Open Sans"/>
                <a:sym typeface="Open Sans"/>
              </a:rPr>
              <a:t> </a:t>
            </a:r>
            <a:r>
              <a:rPr lang="en-US" sz="1800" dirty="0" err="1">
                <a:latin typeface="Open Sans"/>
                <a:ea typeface="Open Sans"/>
                <a:cs typeface="Open Sans"/>
                <a:sym typeface="Open Sans"/>
              </a:rPr>
              <a:t>pripisujejo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osebnostne</a:t>
            </a:r>
            <a:r>
              <a:rPr lang="en-US" sz="1800" dirty="0">
                <a:latin typeface="Open Sans"/>
                <a:ea typeface="Open Sans"/>
                <a:cs typeface="Open Sans"/>
                <a:sym typeface="Open Sans"/>
              </a:rPr>
              <a:t> </a:t>
            </a:r>
            <a:r>
              <a:rPr lang="en-US" sz="1800" dirty="0" err="1">
                <a:latin typeface="Open Sans"/>
                <a:ea typeface="Open Sans"/>
                <a:cs typeface="Open Sans"/>
                <a:sym typeface="Open Sans"/>
              </a:rPr>
              <a:t>lastnosti</a:t>
            </a:r>
            <a:r>
              <a:rPr lang="en-US" sz="1800" dirty="0">
                <a:latin typeface="Open Sans"/>
                <a:ea typeface="Open Sans"/>
                <a:cs typeface="Open Sans"/>
                <a:sym typeface="Open Sans"/>
              </a:rPr>
              <a:t>, </a:t>
            </a:r>
            <a:r>
              <a:rPr lang="en-US" sz="1800" dirty="0" err="1">
                <a:latin typeface="Open Sans"/>
                <a:ea typeface="Open Sans"/>
                <a:cs typeface="Open Sans"/>
                <a:sym typeface="Open Sans"/>
              </a:rPr>
              <a:t>kot</a:t>
            </a:r>
            <a:r>
              <a:rPr lang="en-US" sz="1800" dirty="0">
                <a:latin typeface="Open Sans"/>
                <a:ea typeface="Open Sans"/>
                <a:cs typeface="Open Sans"/>
                <a:sym typeface="Open Sans"/>
              </a:rPr>
              <a:t> </a:t>
            </a:r>
            <a:r>
              <a:rPr lang="en-US" sz="1800" dirty="0" err="1">
                <a:latin typeface="Open Sans"/>
                <a:ea typeface="Open Sans"/>
                <a:cs typeface="Open Sans"/>
                <a:sym typeface="Open Sans"/>
              </a:rPr>
              <a:t>sta</a:t>
            </a:r>
            <a:r>
              <a:rPr lang="en-US" sz="1800" dirty="0">
                <a:latin typeface="Open Sans"/>
                <a:ea typeface="Open Sans"/>
                <a:cs typeface="Open Sans"/>
                <a:sym typeface="Open Sans"/>
              </a:rPr>
              <a:t> </a:t>
            </a:r>
            <a:r>
              <a:rPr lang="en-US" sz="1800" dirty="0" err="1">
                <a:latin typeface="Open Sans"/>
                <a:ea typeface="Open Sans"/>
                <a:cs typeface="Open Sans"/>
                <a:sym typeface="Open Sans"/>
              </a:rPr>
              <a:t>koristnost</a:t>
            </a:r>
            <a:r>
              <a:rPr lang="en-US" sz="1800" dirty="0">
                <a:latin typeface="Open Sans"/>
                <a:ea typeface="Open Sans"/>
                <a:cs typeface="Open Sans"/>
                <a:sym typeface="Open Sans"/>
              </a:rPr>
              <a:t> </a:t>
            </a:r>
            <a:r>
              <a:rPr lang="en-US" sz="1800" dirty="0" err="1">
                <a:latin typeface="Open Sans"/>
                <a:ea typeface="Open Sans"/>
                <a:cs typeface="Open Sans"/>
                <a:sym typeface="Open Sans"/>
              </a:rPr>
              <a:t>ali</a:t>
            </a:r>
            <a:r>
              <a:rPr lang="en-US" sz="1800" dirty="0">
                <a:latin typeface="Open Sans"/>
                <a:ea typeface="Open Sans"/>
                <a:cs typeface="Open Sans"/>
                <a:sym typeface="Open Sans"/>
              </a:rPr>
              <a:t> </a:t>
            </a:r>
            <a:r>
              <a:rPr lang="en-US" sz="1800" dirty="0" err="1">
                <a:latin typeface="Open Sans"/>
                <a:ea typeface="Open Sans"/>
                <a:cs typeface="Open Sans"/>
                <a:sym typeface="Open Sans"/>
              </a:rPr>
              <a:t>prevlada</a:t>
            </a:r>
            <a:r>
              <a:rPr lang="en-US" sz="1800" dirty="0">
                <a:latin typeface="Open Sans"/>
                <a:ea typeface="Open Sans"/>
                <a:cs typeface="Open Sans"/>
                <a:sym typeface="Open Sans"/>
              </a:rPr>
              <a:t> (Reeves &amp; Nass, 1996).
</a:t>
            </a:r>
            <a:r>
              <a:rPr lang="en-US" sz="1800" dirty="0" err="1">
                <a:latin typeface="Open Sans"/>
                <a:ea typeface="Open Sans"/>
                <a:cs typeface="Open Sans"/>
                <a:sym typeface="Open Sans"/>
              </a:rPr>
              <a:t>Uporabniki</a:t>
            </a:r>
            <a:r>
              <a:rPr lang="en-US" sz="1800" dirty="0">
                <a:latin typeface="Open Sans"/>
                <a:ea typeface="Open Sans"/>
                <a:cs typeface="Open Sans"/>
                <a:sym typeface="Open Sans"/>
              </a:rPr>
              <a:t> </a:t>
            </a:r>
            <a:r>
              <a:rPr lang="en-US" sz="1800" dirty="0" err="1">
                <a:latin typeface="Open Sans"/>
                <a:ea typeface="Open Sans"/>
                <a:cs typeface="Open Sans"/>
                <a:sym typeface="Open Sans"/>
              </a:rPr>
              <a:t>dojemajo</a:t>
            </a:r>
            <a:r>
              <a:rPr lang="en-US" sz="1800" dirty="0">
                <a:latin typeface="Open Sans"/>
                <a:ea typeface="Open Sans"/>
                <a:cs typeface="Open Sans"/>
                <a:sym typeface="Open Sans"/>
              </a:rPr>
              <a:t> IT </a:t>
            </a:r>
            <a:r>
              <a:rPr lang="en-US" sz="1800" dirty="0" err="1">
                <a:latin typeface="Open Sans"/>
                <a:ea typeface="Open Sans"/>
                <a:cs typeface="Open Sans"/>
                <a:sym typeface="Open Sans"/>
              </a:rPr>
              <a:t>artefakte</a:t>
            </a:r>
            <a:r>
              <a:rPr lang="en-US" sz="1800" dirty="0">
                <a:latin typeface="Open Sans"/>
                <a:ea typeface="Open Sans"/>
                <a:cs typeface="Open Sans"/>
                <a:sym typeface="Open Sans"/>
              </a:rPr>
              <a:t> </a:t>
            </a:r>
            <a:r>
              <a:rPr lang="en-US" sz="1800" dirty="0" err="1">
                <a:latin typeface="Open Sans"/>
                <a:ea typeface="Open Sans"/>
                <a:cs typeface="Open Sans"/>
                <a:sym typeface="Open Sans"/>
              </a:rPr>
              <a:t>kot</a:t>
            </a:r>
            <a:r>
              <a:rPr lang="en-US" sz="1800" dirty="0">
                <a:latin typeface="Open Sans"/>
                <a:ea typeface="Open Sans"/>
                <a:cs typeface="Open Sans"/>
                <a:sym typeface="Open Sans"/>
              </a:rPr>
              <a:t> "</a:t>
            </a:r>
            <a:r>
              <a:rPr lang="en-US" sz="1800" dirty="0" err="1">
                <a:latin typeface="Open Sans"/>
                <a:ea typeface="Open Sans"/>
                <a:cs typeface="Open Sans"/>
                <a:sym typeface="Open Sans"/>
              </a:rPr>
              <a:t>družbene</a:t>
            </a:r>
            <a:r>
              <a:rPr lang="en-US" sz="1800" dirty="0">
                <a:latin typeface="Open Sans"/>
                <a:ea typeface="Open Sans"/>
                <a:cs typeface="Open Sans"/>
                <a:sym typeface="Open Sans"/>
              </a:rPr>
              <a:t> </a:t>
            </a:r>
            <a:r>
              <a:rPr lang="en-US" sz="1800" dirty="0" err="1">
                <a:latin typeface="Open Sans"/>
                <a:ea typeface="Open Sans"/>
                <a:cs typeface="Open Sans"/>
                <a:sym typeface="Open Sans"/>
              </a:rPr>
              <a:t>akterje</a:t>
            </a:r>
            <a:r>
              <a:rPr lang="en-US" sz="1800" dirty="0">
                <a:latin typeface="Open Sans"/>
                <a:ea typeface="Open Sans"/>
                <a:cs typeface="Open Sans"/>
                <a:sym typeface="Open Sans"/>
              </a:rPr>
              <a:t>" v </a:t>
            </a:r>
            <a:r>
              <a:rPr lang="en-US" sz="1800" dirty="0" err="1">
                <a:latin typeface="Open Sans"/>
                <a:ea typeface="Open Sans"/>
                <a:cs typeface="Open Sans"/>
                <a:sym typeface="Open Sans"/>
              </a:rPr>
              <a:t>smislu</a:t>
            </a:r>
            <a:r>
              <a:rPr lang="en-US" sz="1800" dirty="0">
                <a:latin typeface="Open Sans"/>
                <a:ea typeface="Open Sans"/>
                <a:cs typeface="Open Sans"/>
                <a:sym typeface="Open Sans"/>
              </a:rPr>
              <a:t> </a:t>
            </a:r>
            <a:r>
              <a:rPr lang="en-US" sz="1800" dirty="0" err="1">
                <a:latin typeface="Open Sans"/>
                <a:ea typeface="Open Sans"/>
                <a:cs typeface="Open Sans"/>
                <a:sym typeface="Open Sans"/>
              </a:rPr>
              <a:t>virtualnih</a:t>
            </a:r>
            <a:r>
              <a:rPr lang="en-US" sz="1800" dirty="0">
                <a:latin typeface="Open Sans"/>
                <a:ea typeface="Open Sans"/>
                <a:cs typeface="Open Sans"/>
                <a:sym typeface="Open Sans"/>
              </a:rPr>
              <a:t> </a:t>
            </a:r>
            <a:r>
              <a:rPr lang="en-US" sz="1800" dirty="0" err="1">
                <a:latin typeface="Open Sans"/>
                <a:ea typeface="Open Sans"/>
                <a:cs typeface="Open Sans"/>
                <a:sym typeface="Open Sans"/>
              </a:rPr>
              <a:t>ponudnikov</a:t>
            </a:r>
            <a:r>
              <a:rPr lang="en-US" sz="1800" dirty="0">
                <a:latin typeface="Open Sans"/>
                <a:ea typeface="Open Sans"/>
                <a:cs typeface="Open Sans"/>
                <a:sym typeface="Open Sans"/>
              </a:rPr>
              <a:t>, ki </a:t>
            </a:r>
            <a:r>
              <a:rPr lang="en-US" sz="1800" dirty="0" err="1">
                <a:latin typeface="Open Sans"/>
                <a:ea typeface="Open Sans"/>
                <a:cs typeface="Open Sans"/>
                <a:sym typeface="Open Sans"/>
              </a:rPr>
              <a:t>imajo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človeške</a:t>
            </a:r>
            <a:r>
              <a:rPr lang="en-US" sz="1800" dirty="0">
                <a:latin typeface="Open Sans"/>
                <a:ea typeface="Open Sans"/>
                <a:cs typeface="Open Sans"/>
                <a:sym typeface="Open Sans"/>
              </a:rPr>
              <a:t> </a:t>
            </a:r>
            <a:r>
              <a:rPr lang="en-US" sz="1800" dirty="0" err="1">
                <a:latin typeface="Open Sans"/>
                <a:ea typeface="Open Sans"/>
                <a:cs typeface="Open Sans"/>
                <a:sym typeface="Open Sans"/>
              </a:rPr>
              <a:t>karakterne</a:t>
            </a:r>
            <a:r>
              <a:rPr lang="en-US" sz="1800" dirty="0">
                <a:latin typeface="Open Sans"/>
                <a:ea typeface="Open Sans"/>
                <a:cs typeface="Open Sans"/>
                <a:sym typeface="Open Sans"/>
              </a:rPr>
              <a:t> </a:t>
            </a:r>
            <a:r>
              <a:rPr lang="en-US" sz="1800" dirty="0" err="1">
                <a:latin typeface="Open Sans"/>
                <a:ea typeface="Open Sans"/>
                <a:cs typeface="Open Sans"/>
                <a:sym typeface="Open Sans"/>
              </a:rPr>
              <a:t>lastnosti</a:t>
            </a:r>
            <a:r>
              <a:rPr lang="en-US" sz="1800" dirty="0">
                <a:latin typeface="Open Sans"/>
                <a:ea typeface="Open Sans"/>
                <a:cs typeface="Open Sans"/>
                <a:sym typeface="Open Sans"/>
              </a:rPr>
              <a:t> (</a:t>
            </a:r>
            <a:r>
              <a:rPr lang="en-US" sz="1800" dirty="0" err="1">
                <a:latin typeface="Open Sans"/>
                <a:ea typeface="Open Sans"/>
                <a:cs typeface="Open Sans"/>
                <a:sym typeface="Open Sans"/>
              </a:rPr>
              <a:t>Benbasat</a:t>
            </a:r>
            <a:r>
              <a:rPr lang="en-US" sz="1800" dirty="0">
                <a:latin typeface="Open Sans"/>
                <a:ea typeface="Open Sans"/>
                <a:cs typeface="Open Sans"/>
                <a:sym typeface="Open Sans"/>
              </a:rPr>
              <a:t> in Wang, 2005).</a:t>
            </a:r>
          </a:p>
        </p:txBody>
      </p:sp>
      <p:pic>
        <p:nvPicPr>
          <p:cNvPr id="9" name="Picture Placeholder 5" descr="Trustworthy AI: Should We Trust Artificial Intelligence? | Caltech Science  Exchange">
            <a:extLst>
              <a:ext uri="{FF2B5EF4-FFF2-40B4-BE49-F238E27FC236}">
                <a16:creationId xmlns:a16="http://schemas.microsoft.com/office/drawing/2014/main" id="{69DFBA54-97EF-3E43-7E50-216696FB6C32}"/>
              </a:ext>
            </a:extLst>
          </p:cNvPr>
          <p:cNvPicPr>
            <a:picLocks noChangeAspect="1"/>
          </p:cNvPicPr>
          <p:nvPr/>
        </p:nvPicPr>
        <p:blipFill>
          <a:blip r:embed="rId4"/>
          <a:srcRect l="13165" r="13165"/>
          <a:stretch/>
        </p:blipFill>
        <p:spPr>
          <a:xfrm>
            <a:off x="6044901" y="1737477"/>
            <a:ext cx="3752666" cy="2121465"/>
          </a:xfrm>
          <a:prstGeom prst="rect">
            <a:avLst/>
          </a:prstGeom>
          <a:noFill/>
          <a:ln>
            <a:noFill/>
          </a:ln>
        </p:spPr>
      </p:pic>
      <p:sp>
        <p:nvSpPr>
          <p:cNvPr id="3" name="Slide Number Placeholder 2">
            <a:extLst>
              <a:ext uri="{FF2B5EF4-FFF2-40B4-BE49-F238E27FC236}">
                <a16:creationId xmlns:a16="http://schemas.microsoft.com/office/drawing/2014/main" id="{96569191-A32D-4BD3-9B67-007CEFC39F2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10</a:t>
            </a:fld>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06" name="Google Shape;206;p7"/>
          <p:cNvSpPr txBox="1"/>
          <p:nvPr/>
        </p:nvSpPr>
        <p:spPr>
          <a:xfrm>
            <a:off x="393700" y="431877"/>
            <a:ext cx="9034780" cy="523180"/>
          </a:xfrm>
          <a:prstGeom prst="rect">
            <a:avLst/>
          </a:prstGeom>
          <a:noFill/>
          <a:ln>
            <a:noFill/>
          </a:ln>
        </p:spPr>
        <p:txBody>
          <a:bodyPr spcFirstLastPara="1" wrap="square" lIns="91425" tIns="45700" rIns="91425" bIns="45700" anchor="t" anchorCtr="0">
            <a:spAutoFit/>
          </a:bodyPr>
          <a:lstStyle/>
          <a:p>
            <a:pPr lvl="0"/>
            <a:r>
              <a:rPr lang="pl-PL" sz="2800" dirty="0">
                <a:solidFill>
                  <a:schemeClr val="lt1"/>
                </a:solidFill>
                <a:latin typeface="Open Sans"/>
                <a:ea typeface="Open Sans"/>
                <a:cs typeface="Open Sans"/>
                <a:sym typeface="Open Sans"/>
              </a:rPr>
              <a:t>ČLOVEKU PODOBNO ZAUPANJE V TEHNOLOGIJO</a:t>
            </a:r>
            <a:endParaRPr lang="en-GB" dirty="0"/>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1254663" y="3351464"/>
            <a:ext cx="5228614" cy="177431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marL="127000" indent="0" algn="just">
              <a:lnSpc>
                <a:spcPct val="100000"/>
              </a:lnSpc>
              <a:spcBef>
                <a:spcPts val="0"/>
              </a:spcBef>
            </a:pPr>
            <a:r>
              <a:rPr lang="en-US" sz="1800" dirty="0" err="1">
                <a:latin typeface="Open Sans"/>
                <a:ea typeface="Open Sans"/>
                <a:cs typeface="Open Sans"/>
                <a:sym typeface="Open Sans"/>
              </a:rPr>
              <a:t>Posledično</a:t>
            </a:r>
            <a:r>
              <a:rPr lang="en-US" sz="1800" dirty="0">
                <a:latin typeface="Open Sans"/>
                <a:ea typeface="Open Sans"/>
                <a:cs typeface="Open Sans"/>
                <a:sym typeface="Open Sans"/>
              </a:rPr>
              <a:t> bi </a:t>
            </a:r>
            <a:r>
              <a:rPr lang="en-US" sz="1800" dirty="0" err="1">
                <a:latin typeface="Open Sans"/>
                <a:ea typeface="Open Sans"/>
                <a:cs typeface="Open Sans"/>
                <a:sym typeface="Open Sans"/>
              </a:rPr>
              <a:t>bilo</a:t>
            </a:r>
            <a:r>
              <a:rPr lang="en-US" sz="1800" dirty="0">
                <a:latin typeface="Open Sans"/>
                <a:ea typeface="Open Sans"/>
                <a:cs typeface="Open Sans"/>
                <a:sym typeface="Open Sans"/>
              </a:rPr>
              <a:t> </a:t>
            </a:r>
            <a:r>
              <a:rPr lang="en-US" sz="1800" dirty="0" err="1">
                <a:latin typeface="Open Sans"/>
                <a:ea typeface="Open Sans"/>
                <a:cs typeface="Open Sans"/>
                <a:sym typeface="Open Sans"/>
              </a:rPr>
              <a:t>še</a:t>
            </a:r>
            <a:r>
              <a:rPr lang="en-US" sz="1800" dirty="0">
                <a:latin typeface="Open Sans"/>
                <a:ea typeface="Open Sans"/>
                <a:cs typeface="Open Sans"/>
                <a:sym typeface="Open Sans"/>
              </a:rPr>
              <a:t> </a:t>
            </a:r>
            <a:r>
              <a:rPr lang="en-US" sz="1800" dirty="0" err="1">
                <a:latin typeface="Open Sans"/>
                <a:ea typeface="Open Sans"/>
                <a:cs typeface="Open Sans"/>
                <a:sym typeface="Open Sans"/>
              </a:rPr>
              <a:t>težje</a:t>
            </a:r>
            <a:r>
              <a:rPr lang="en-US" sz="1800" dirty="0">
                <a:latin typeface="Open Sans"/>
                <a:ea typeface="Open Sans"/>
                <a:cs typeface="Open Sans"/>
                <a:sym typeface="Open Sans"/>
              </a:rPr>
              <a:t> </a:t>
            </a:r>
            <a:r>
              <a:rPr lang="en-US" sz="1800" dirty="0" err="1">
                <a:latin typeface="Open Sans"/>
                <a:ea typeface="Open Sans"/>
                <a:cs typeface="Open Sans"/>
                <a:sym typeface="Open Sans"/>
              </a:rPr>
              <a:t>zgraditi</a:t>
            </a:r>
            <a:r>
              <a:rPr lang="en-US" sz="1800" dirty="0">
                <a:latin typeface="Open Sans"/>
                <a:ea typeface="Open Sans"/>
                <a:cs typeface="Open Sans"/>
                <a:sym typeface="Open Sans"/>
              </a:rPr>
              <a:t> </a:t>
            </a:r>
            <a:r>
              <a:rPr lang="en-US" sz="1800" dirty="0" err="1">
                <a:latin typeface="Open Sans"/>
                <a:ea typeface="Open Sans"/>
                <a:cs typeface="Open Sans"/>
                <a:sym typeface="Open Sans"/>
              </a:rPr>
              <a:t>zaupanje</a:t>
            </a:r>
            <a:r>
              <a:rPr lang="en-US" sz="1800" dirty="0">
                <a:latin typeface="Open Sans"/>
                <a:ea typeface="Open Sans"/>
                <a:cs typeface="Open Sans"/>
                <a:sym typeface="Open Sans"/>
              </a:rPr>
              <a:t> z </a:t>
            </a:r>
            <a:r>
              <a:rPr lang="en-US" sz="1800" dirty="0" err="1">
                <a:latin typeface="Open Sans"/>
                <a:ea typeface="Open Sans"/>
                <a:cs typeface="Open Sans"/>
                <a:sym typeface="Open Sans"/>
              </a:rPr>
              <a:t>blockchainom</a:t>
            </a:r>
            <a:r>
              <a:rPr lang="en-US" sz="1800" dirty="0">
                <a:latin typeface="Open Sans"/>
                <a:ea typeface="Open Sans"/>
                <a:cs typeface="Open Sans"/>
                <a:sym typeface="Open Sans"/>
              </a:rPr>
              <a:t>, </a:t>
            </a:r>
            <a:r>
              <a:rPr lang="en-US" sz="1800" dirty="0" err="1">
                <a:latin typeface="Open Sans"/>
                <a:ea typeface="Open Sans"/>
                <a:cs typeface="Open Sans"/>
                <a:sym typeface="Open Sans"/>
              </a:rPr>
              <a:t>ker</a:t>
            </a:r>
            <a:r>
              <a:rPr lang="en-US" sz="1800" dirty="0">
                <a:latin typeface="Open Sans"/>
                <a:ea typeface="Open Sans"/>
                <a:cs typeface="Open Sans"/>
                <a:sym typeface="Open Sans"/>
              </a:rPr>
              <a:t> </a:t>
            </a:r>
            <a:r>
              <a:rPr lang="en-US" sz="1800" dirty="0" err="1">
                <a:latin typeface="Open Sans"/>
                <a:ea typeface="Open Sans"/>
                <a:cs typeface="Open Sans"/>
                <a:sym typeface="Open Sans"/>
              </a:rPr>
              <a:t>morajo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uporabniki</a:t>
            </a:r>
            <a:r>
              <a:rPr lang="en-US" sz="1800" dirty="0">
                <a:latin typeface="Open Sans"/>
                <a:ea typeface="Open Sans"/>
                <a:cs typeface="Open Sans"/>
                <a:sym typeface="Open Sans"/>
              </a:rPr>
              <a:t> </a:t>
            </a:r>
            <a:r>
              <a:rPr lang="en-US" sz="1800" dirty="0" err="1">
                <a:latin typeface="Open Sans"/>
                <a:ea typeface="Open Sans"/>
                <a:cs typeface="Open Sans"/>
                <a:sym typeface="Open Sans"/>
              </a:rPr>
              <a:t>zaupati</a:t>
            </a:r>
            <a:r>
              <a:rPr lang="en-US" sz="1800" dirty="0">
                <a:latin typeface="Open Sans"/>
                <a:ea typeface="Open Sans"/>
                <a:cs typeface="Open Sans"/>
                <a:sym typeface="Open Sans"/>
              </a:rPr>
              <a:t> </a:t>
            </a:r>
            <a:r>
              <a:rPr lang="en-US" sz="1800" dirty="0" err="1">
                <a:latin typeface="Open Sans"/>
                <a:ea typeface="Open Sans"/>
                <a:cs typeface="Open Sans"/>
                <a:sym typeface="Open Sans"/>
              </a:rPr>
              <a:t>tehnologiji</a:t>
            </a:r>
            <a:r>
              <a:rPr lang="en-US" sz="1800" dirty="0">
                <a:latin typeface="Open Sans"/>
                <a:ea typeface="Open Sans"/>
                <a:cs typeface="Open Sans"/>
                <a:sym typeface="Open Sans"/>
              </a:rPr>
              <a:t> in </a:t>
            </a:r>
            <a:r>
              <a:rPr lang="en-US" sz="1800" dirty="0" err="1">
                <a:latin typeface="Open Sans"/>
                <a:ea typeface="Open Sans"/>
                <a:cs typeface="Open Sans"/>
                <a:sym typeface="Open Sans"/>
              </a:rPr>
              <a:t>svojim</a:t>
            </a:r>
            <a:r>
              <a:rPr lang="en-US" sz="1800" dirty="0">
                <a:latin typeface="Open Sans"/>
                <a:ea typeface="Open Sans"/>
                <a:cs typeface="Open Sans"/>
                <a:sym typeface="Open Sans"/>
              </a:rPr>
              <a:t> </a:t>
            </a:r>
            <a:r>
              <a:rPr lang="en-US" sz="1800" dirty="0" err="1">
                <a:latin typeface="Open Sans"/>
                <a:ea typeface="Open Sans"/>
                <a:cs typeface="Open Sans"/>
                <a:sym typeface="Open Sans"/>
              </a:rPr>
              <a:t>poslovnim</a:t>
            </a:r>
            <a:r>
              <a:rPr lang="en-US" sz="1800" dirty="0">
                <a:latin typeface="Open Sans"/>
                <a:ea typeface="Open Sans"/>
                <a:cs typeface="Open Sans"/>
                <a:sym typeface="Open Sans"/>
              </a:rPr>
              <a:t> </a:t>
            </a:r>
            <a:r>
              <a:rPr lang="en-US" sz="1800" dirty="0" err="1">
                <a:latin typeface="Open Sans"/>
                <a:ea typeface="Open Sans"/>
                <a:cs typeface="Open Sans"/>
                <a:sym typeface="Open Sans"/>
              </a:rPr>
              <a:t>partnerjem</a:t>
            </a:r>
            <a:r>
              <a:rPr lang="en-US" sz="1800" dirty="0">
                <a:latin typeface="Open Sans"/>
                <a:ea typeface="Open Sans"/>
                <a:cs typeface="Open Sans"/>
                <a:sym typeface="Open Sans"/>
              </a:rPr>
              <a:t> in glede </a:t>
            </a:r>
            <a:r>
              <a:rPr lang="en-US" sz="1800" dirty="0" err="1">
                <a:latin typeface="Open Sans"/>
                <a:ea typeface="Open Sans"/>
                <a:cs typeface="Open Sans"/>
                <a:sym typeface="Open Sans"/>
              </a:rPr>
              <a:t>na</a:t>
            </a:r>
            <a:r>
              <a:rPr lang="en-US" sz="1800" dirty="0">
                <a:latin typeface="Open Sans"/>
                <a:ea typeface="Open Sans"/>
                <a:cs typeface="Open Sans"/>
                <a:sym typeface="Open Sans"/>
              </a:rPr>
              <a:t> to, da </a:t>
            </a:r>
            <a:r>
              <a:rPr lang="en-US" sz="1800" dirty="0" err="1">
                <a:latin typeface="Open Sans"/>
                <a:ea typeface="Open Sans"/>
                <a:cs typeface="Open Sans"/>
                <a:sym typeface="Open Sans"/>
              </a:rPr>
              <a:t>gre</a:t>
            </a:r>
            <a:r>
              <a:rPr lang="en-US" sz="1800" dirty="0">
                <a:latin typeface="Open Sans"/>
                <a:ea typeface="Open Sans"/>
                <a:cs typeface="Open Sans"/>
                <a:sym typeface="Open Sans"/>
              </a:rPr>
              <a:t> za novo </a:t>
            </a:r>
            <a:r>
              <a:rPr lang="en-US" sz="1800" dirty="0" err="1">
                <a:latin typeface="Open Sans"/>
                <a:ea typeface="Open Sans"/>
                <a:cs typeface="Open Sans"/>
                <a:sym typeface="Open Sans"/>
              </a:rPr>
              <a:t>neznano</a:t>
            </a:r>
            <a:r>
              <a:rPr lang="en-US" sz="1800" dirty="0">
                <a:latin typeface="Open Sans"/>
                <a:ea typeface="Open Sans"/>
                <a:cs typeface="Open Sans"/>
                <a:sym typeface="Open Sans"/>
              </a:rPr>
              <a:t> </a:t>
            </a:r>
            <a:r>
              <a:rPr lang="en-US" sz="1800" dirty="0" err="1">
                <a:latin typeface="Open Sans"/>
                <a:ea typeface="Open Sans"/>
                <a:cs typeface="Open Sans"/>
                <a:sym typeface="Open Sans"/>
              </a:rPr>
              <a:t>tehnologijo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obstaja</a:t>
            </a:r>
            <a:r>
              <a:rPr lang="en-US" sz="1800" dirty="0">
                <a:latin typeface="Open Sans"/>
                <a:ea typeface="Open Sans"/>
                <a:cs typeface="Open Sans"/>
                <a:sym typeface="Open Sans"/>
              </a:rPr>
              <a:t> </a:t>
            </a:r>
            <a:r>
              <a:rPr lang="en-US" sz="1800" dirty="0" err="1">
                <a:latin typeface="Open Sans"/>
                <a:ea typeface="Open Sans"/>
                <a:cs typeface="Open Sans"/>
                <a:sym typeface="Open Sans"/>
              </a:rPr>
              <a:t>možnost</a:t>
            </a:r>
            <a:r>
              <a:rPr lang="en-US" sz="1800" dirty="0">
                <a:latin typeface="Open Sans"/>
                <a:ea typeface="Open Sans"/>
                <a:cs typeface="Open Sans"/>
                <a:sym typeface="Open Sans"/>
              </a:rPr>
              <a:t>, da </a:t>
            </a:r>
            <a:r>
              <a:rPr lang="en-US" sz="1800" dirty="0" err="1">
                <a:latin typeface="Open Sans"/>
                <a:ea typeface="Open Sans"/>
                <a:cs typeface="Open Sans"/>
                <a:sym typeface="Open Sans"/>
              </a:rPr>
              <a:t>bo</a:t>
            </a:r>
            <a:r>
              <a:rPr lang="en-US" sz="1800" dirty="0">
                <a:latin typeface="Open Sans"/>
                <a:ea typeface="Open Sans"/>
                <a:cs typeface="Open Sans"/>
                <a:sym typeface="Open Sans"/>
              </a:rPr>
              <a:t> </a:t>
            </a:r>
            <a:r>
              <a:rPr lang="en-US" sz="1800" dirty="0" err="1">
                <a:latin typeface="Open Sans"/>
                <a:ea typeface="Open Sans"/>
                <a:cs typeface="Open Sans"/>
                <a:sym typeface="Open Sans"/>
              </a:rPr>
              <a:t>bolj</a:t>
            </a:r>
            <a:r>
              <a:rPr lang="en-US" sz="1800" dirty="0">
                <a:latin typeface="Open Sans"/>
                <a:ea typeface="Open Sans"/>
                <a:cs typeface="Open Sans"/>
                <a:sym typeface="Open Sans"/>
              </a:rPr>
              <a:t> </a:t>
            </a:r>
            <a:r>
              <a:rPr lang="en-US" sz="1800" dirty="0" err="1">
                <a:latin typeface="Open Sans"/>
                <a:ea typeface="Open Sans"/>
                <a:cs typeface="Open Sans"/>
                <a:sym typeface="Open Sans"/>
              </a:rPr>
              <a:t>zapletena</a:t>
            </a:r>
            <a:r>
              <a:rPr lang="en-US" sz="1800" dirty="0">
                <a:latin typeface="Open Sans"/>
                <a:ea typeface="Open Sans"/>
                <a:cs typeface="Open Sans"/>
                <a:sym typeface="Open Sans"/>
              </a:rPr>
              <a:t>.</a:t>
            </a:r>
          </a:p>
        </p:txBody>
      </p:sp>
      <p:pic>
        <p:nvPicPr>
          <p:cNvPr id="6" name="Graphic 5" descr="Chevron arrows with solid fill">
            <a:extLst>
              <a:ext uri="{FF2B5EF4-FFF2-40B4-BE49-F238E27FC236}">
                <a16:creationId xmlns:a16="http://schemas.microsoft.com/office/drawing/2014/main" id="{80B9FB95-B30B-1373-E1F0-D5E6B846FED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0263" y="3663710"/>
            <a:ext cx="914400" cy="914400"/>
          </a:xfrm>
          <a:prstGeom prst="rect">
            <a:avLst/>
          </a:prstGeom>
        </p:spPr>
      </p:pic>
      <p:pic>
        <p:nvPicPr>
          <p:cNvPr id="9" name="Picture 8" descr="figure 1">
            <a:extLst>
              <a:ext uri="{FF2B5EF4-FFF2-40B4-BE49-F238E27FC236}">
                <a16:creationId xmlns:a16="http://schemas.microsoft.com/office/drawing/2014/main" id="{016C0558-65DF-8B2D-C924-F4762E4AE6E4}"/>
              </a:ext>
            </a:extLst>
          </p:cNvPr>
          <p:cNvPicPr>
            <a:picLocks noChangeAspect="1"/>
          </p:cNvPicPr>
          <p:nvPr/>
        </p:nvPicPr>
        <p:blipFill>
          <a:blip r:embed="rId6"/>
          <a:stretch>
            <a:fillRect/>
          </a:stretch>
        </p:blipFill>
        <p:spPr>
          <a:xfrm>
            <a:off x="6894120" y="2338617"/>
            <a:ext cx="3459017" cy="3800013"/>
          </a:xfrm>
          <a:prstGeom prst="rect">
            <a:avLst/>
          </a:prstGeom>
        </p:spPr>
      </p:pic>
      <p:sp>
        <p:nvSpPr>
          <p:cNvPr id="2" name="Slide Number Placeholder 1">
            <a:extLst>
              <a:ext uri="{FF2B5EF4-FFF2-40B4-BE49-F238E27FC236}">
                <a16:creationId xmlns:a16="http://schemas.microsoft.com/office/drawing/2014/main" id="{019C8380-3187-E7CA-28DF-6130104C43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11</a:t>
            </a:fld>
            <a:endParaRPr lang="en-GB"/>
          </a:p>
        </p:txBody>
      </p:sp>
    </p:spTree>
    <p:extLst>
      <p:ext uri="{BB962C8B-B14F-4D97-AF65-F5344CB8AC3E}">
        <p14:creationId xmlns:p14="http://schemas.microsoft.com/office/powerpoint/2010/main" val="1666669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Blockchain je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sestavljen</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iz</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več</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funkcij</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ki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lahko</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spodbudijo</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zaupanje</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vendar</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ne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popolno</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 </a:t>
            </a:r>
            <a:r>
              <a:rPr lang="en-US" dirty="0" err="1">
                <a:solidFill>
                  <a:srgbClr val="FFFFFF"/>
                </a:solidFill>
                <a:latin typeface="Open Sans" panose="020B0606030504020204" pitchFamily="34" charset="0"/>
                <a:ea typeface="Open Sans" panose="020B0606030504020204" pitchFamily="34" charset="0"/>
                <a:cs typeface="Open Sans" panose="020B0606030504020204" pitchFamily="34" charset="0"/>
              </a:rPr>
              <a:t>zaupanje</a:t>
            </a:r>
            <a:r>
              <a:rPr lang="en-US" dirty="0">
                <a:solidFill>
                  <a:srgbClr val="FFFFFF"/>
                </a:solidFill>
                <a:latin typeface="Open Sans" panose="020B0606030504020204" pitchFamily="34" charset="0"/>
                <a:ea typeface="Open Sans" panose="020B0606030504020204" pitchFamily="34" charset="0"/>
                <a:cs typeface="Open Sans" panose="020B0606030504020204" pitchFamily="34" charset="0"/>
              </a:rPr>
              <a:t>.</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903574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lnSpcReduction="10000"/>
          </a:bodyPr>
          <a:lstStyle/>
          <a:p>
            <a:r>
              <a:rPr lang="en-US" dirty="0">
                <a:latin typeface="Open Sans" panose="020B0606030504020204" pitchFamily="34" charset="0"/>
                <a:ea typeface="Open Sans" panose="020B0606030504020204" pitchFamily="34" charset="0"/>
                <a:cs typeface="Open Sans" panose="020B0606030504020204" pitchFamily="34" charset="0"/>
              </a:rPr>
              <a:t>UPORABA BLOKOVNE VERIGE V AGROŽIVILSKEM SEKTORJU</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03</a:t>
            </a:r>
          </a:p>
        </p:txBody>
      </p:sp>
    </p:spTree>
    <p:extLst>
      <p:ext uri="{BB962C8B-B14F-4D97-AF65-F5344CB8AC3E}">
        <p14:creationId xmlns:p14="http://schemas.microsoft.com/office/powerpoint/2010/main" val="1110975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DECENTRALIZACIJA</a:t>
            </a:r>
            <a:endParaRPr dirty="0"/>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Definicija</a:t>
            </a:r>
            <a:r>
              <a:rPr lang="en-US" sz="1800" b="1" dirty="0">
                <a:latin typeface="Open Sans" panose="020B0606030504020204" pitchFamily="34" charset="0"/>
                <a:ea typeface="Open Sans" panose="020B0606030504020204" pitchFamily="34" charset="0"/>
                <a:cs typeface="Open Sans" panose="020B0606030504020204" pitchFamily="34" charset="0"/>
              </a:rPr>
              <a:t>:</a:t>
            </a:r>
            <a:r>
              <a:rPr lang="sl-SI"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v blockchain v </a:t>
            </a:r>
            <a:r>
              <a:rPr lang="en-US" sz="1800" dirty="0" err="1">
                <a:latin typeface="Open Sans" panose="020B0606030504020204" pitchFamily="34" charset="0"/>
                <a:ea typeface="Open Sans" panose="020B0606030504020204" pitchFamily="34" charset="0"/>
                <a:cs typeface="Open Sans" panose="020B0606030504020204" pitchFamily="34" charset="0"/>
              </a:rPr>
              <a:t>agroživilskem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sektorju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vključuje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decentralizirano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naravo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tehnologije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Udeleženci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verjamejo</a:t>
            </a:r>
            <a:r>
              <a:rPr lang="en-US" sz="1800" dirty="0">
                <a:latin typeface="Open Sans" panose="020B0606030504020204" pitchFamily="34" charset="0"/>
                <a:ea typeface="Open Sans" panose="020B0606030504020204" pitchFamily="34" charset="0"/>
                <a:cs typeface="Open Sans" panose="020B0606030504020204" pitchFamily="34" charset="0"/>
              </a:rPr>
              <a:t>, da </a:t>
            </a:r>
            <a:r>
              <a:rPr lang="en-US" sz="1800" dirty="0" err="1">
                <a:latin typeface="Open Sans" panose="020B0606030504020204" pitchFamily="34" charset="0"/>
                <a:ea typeface="Open Sans" panose="020B0606030504020204" pitchFamily="34" charset="0"/>
                <a:cs typeface="Open Sans" panose="020B0606030504020204" pitchFamily="34" charset="0"/>
              </a:rPr>
              <a:t>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osrednjega</a:t>
            </a:r>
            <a:r>
              <a:rPr lang="en-US" sz="1800" dirty="0">
                <a:latin typeface="Open Sans" panose="020B0606030504020204" pitchFamily="34" charset="0"/>
                <a:ea typeface="Open Sans" panose="020B0606030504020204" pitchFamily="34" charset="0"/>
                <a:cs typeface="Open Sans" panose="020B0606030504020204" pitchFamily="34" charset="0"/>
              </a:rPr>
              <a:t> organa, ki bi </a:t>
            </a:r>
            <a:r>
              <a:rPr lang="en-US" sz="1800" dirty="0" err="1">
                <a:latin typeface="Open Sans" panose="020B0606030504020204" pitchFamily="34" charset="0"/>
                <a:ea typeface="Open Sans" panose="020B0606030504020204" pitchFamily="34" charset="0"/>
                <a:cs typeface="Open Sans" panose="020B0606030504020204" pitchFamily="34" charset="0"/>
              </a:rPr>
              <a:t>nadzoroval</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celotno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omrežje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kar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zmanjšuje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tveganje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manipulacije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ali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posameznih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točk</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neuspeha</a:t>
            </a:r>
            <a:r>
              <a:rPr lang="en-US" sz="1800"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Arial,Sans-Serif"/>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Vloga</a:t>
            </a:r>
            <a:r>
              <a:rPr lang="en-US" sz="1800" b="1" dirty="0">
                <a:latin typeface="Open Sans" panose="020B0606030504020204" pitchFamily="34" charset="0"/>
                <a:ea typeface="Open Sans" panose="020B0606030504020204" pitchFamily="34" charset="0"/>
                <a:cs typeface="Open Sans" panose="020B0606030504020204" pitchFamily="34" charset="0"/>
              </a:rPr>
              <a:t> v </a:t>
            </a:r>
            <a:r>
              <a:rPr lang="en-US" sz="1800" b="1" dirty="0" err="1">
                <a:latin typeface="Open Sans" panose="020B0606030504020204" pitchFamily="34" charset="0"/>
                <a:ea typeface="Open Sans" panose="020B0606030504020204" pitchFamily="34" charset="0"/>
                <a:cs typeface="Open Sans" panose="020B0606030504020204" pitchFamily="34" charset="0"/>
              </a:rPr>
              <a:t>zaupanju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Decentralizirana</a:t>
            </a:r>
            <a:r>
              <a:rPr lang="en-US" sz="1800" dirty="0">
                <a:latin typeface="Open Sans" panose="020B0606030504020204" pitchFamily="34" charset="0"/>
                <a:ea typeface="Open Sans" panose="020B0606030504020204" pitchFamily="34" charset="0"/>
                <a:cs typeface="Open Sans" panose="020B0606030504020204" pitchFamily="34" charset="0"/>
              </a:rPr>
              <a:t> blockchain </a:t>
            </a:r>
            <a:r>
              <a:rPr lang="en-US" sz="1800" dirty="0" err="1">
                <a:latin typeface="Open Sans" panose="020B0606030504020204" pitchFamily="34" charset="0"/>
                <a:ea typeface="Open Sans" panose="020B0606030504020204" pitchFamily="34" charset="0"/>
                <a:cs typeface="Open Sans" panose="020B0606030504020204" pitchFamily="34" charset="0"/>
              </a:rPr>
              <a:t>omrežja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povečujejo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preglednost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Vsi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udeleženci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imajo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enak</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dostop</a:t>
            </a:r>
            <a:r>
              <a:rPr lang="en-US" sz="1800" dirty="0">
                <a:latin typeface="Open Sans" panose="020B0606030504020204" pitchFamily="34" charset="0"/>
                <a:ea typeface="Open Sans" panose="020B0606030504020204" pitchFamily="34" charset="0"/>
                <a:cs typeface="Open Sans" panose="020B0606030504020204" pitchFamily="34" charset="0"/>
              </a:rPr>
              <a:t> do </a:t>
            </a:r>
            <a:r>
              <a:rPr lang="en-US" sz="1800" dirty="0" err="1">
                <a:latin typeface="Open Sans" panose="020B0606030504020204" pitchFamily="34" charset="0"/>
                <a:ea typeface="Open Sans" panose="020B0606030504020204" pitchFamily="34" charset="0"/>
                <a:cs typeface="Open Sans" panose="020B0606030504020204" pitchFamily="34" charset="0"/>
              </a:rPr>
              <a:t>razpršene</a:t>
            </a:r>
            <a:r>
              <a:rPr lang="en-US" sz="1800" dirty="0">
                <a:latin typeface="Open Sans" panose="020B0606030504020204" pitchFamily="34" charset="0"/>
                <a:ea typeface="Open Sans" panose="020B0606030504020204" pitchFamily="34" charset="0"/>
                <a:cs typeface="Open Sans" panose="020B0606030504020204" pitchFamily="34" charset="0"/>
              </a:rPr>
              <a:t> evidence, </a:t>
            </a:r>
            <a:r>
              <a:rPr lang="en-US" sz="1800" dirty="0" err="1">
                <a:latin typeface="Open Sans" panose="020B0606030504020204" pitchFamily="34" charset="0"/>
                <a:ea typeface="Open Sans" panose="020B0606030504020204" pitchFamily="34" charset="0"/>
                <a:cs typeface="Open Sans" panose="020B0606030504020204" pitchFamily="34" charset="0"/>
              </a:rPr>
              <a:t>kar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spodbuja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točnost</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verodostojnost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informacij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Decentralizacija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spodbuja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tudi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odgovornost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saj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nobena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stranka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nima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nenadzorovanega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nadzora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nad</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celotnim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sistemom</a:t>
            </a:r>
            <a:r>
              <a:rPr lang="en-US" sz="18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descr="Connections with solid fill">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AD650BC7-4E10-FEF8-BE69-69FF104C4C1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14</a:t>
            </a:fld>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pl-PL" dirty="0">
                <a:latin typeface="Open Sans" panose="020B0606030504020204" pitchFamily="34" charset="0"/>
                <a:ea typeface="Open Sans" panose="020B0606030504020204" pitchFamily="34" charset="0"/>
                <a:cs typeface="Open Sans" panose="020B0606030504020204" pitchFamily="34" charset="0"/>
              </a:rPr>
              <a:t>Zaupanje temelji tudi na preglednosti.</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4160629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6096000" cy="52318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PREGLEDNOST</a:t>
            </a:r>
            <a:endParaRPr dirty="0"/>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Opredelitev</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se </a:t>
            </a:r>
            <a:r>
              <a:rPr lang="en-US" sz="1800" dirty="0" err="1">
                <a:latin typeface="Open Sans" panose="020B0606030504020204" pitchFamily="34" charset="0"/>
                <a:ea typeface="Open Sans" panose="020B0606030504020204" pitchFamily="34" charset="0"/>
                <a:cs typeface="Open Sans" panose="020B0606030504020204" pitchFamily="34" charset="0"/>
              </a:rPr>
              <a:t>vzpostavi</a:t>
            </a:r>
            <a:r>
              <a:rPr lang="en-US" sz="1800" dirty="0">
                <a:latin typeface="Open Sans" panose="020B0606030504020204" pitchFamily="34" charset="0"/>
                <a:ea typeface="Open Sans" panose="020B0606030504020204" pitchFamily="34" charset="0"/>
                <a:cs typeface="Open Sans" panose="020B0606030504020204" pitchFamily="34" charset="0"/>
              </a:rPr>
              <a:t> s </a:t>
            </a:r>
            <a:r>
              <a:rPr lang="en-US" sz="1800" dirty="0" err="1">
                <a:latin typeface="Open Sans" panose="020B0606030504020204" pitchFamily="34" charset="0"/>
                <a:ea typeface="Open Sans" panose="020B0606030504020204" pitchFamily="34" charset="0"/>
                <a:cs typeface="Open Sans" panose="020B0606030504020204" pitchFamily="34" charset="0"/>
              </a:rPr>
              <a:t>preglednostjo</a:t>
            </a:r>
            <a:r>
              <a:rPr lang="en-US" sz="1800" dirty="0">
                <a:latin typeface="Open Sans" panose="020B0606030504020204" pitchFamily="34" charset="0"/>
                <a:ea typeface="Open Sans" panose="020B0606030504020204" pitchFamily="34" charset="0"/>
                <a:cs typeface="Open Sans" panose="020B0606030504020204" pitchFamily="34" charset="0"/>
              </a:rPr>
              <a:t>, ki jo </a:t>
            </a:r>
            <a:r>
              <a:rPr lang="en-US" sz="1800" dirty="0" err="1">
                <a:latin typeface="Open Sans" panose="020B0606030504020204" pitchFamily="34" charset="0"/>
                <a:ea typeface="Open Sans" panose="020B0606030504020204" pitchFamily="34" charset="0"/>
                <a:cs typeface="Open Sans" panose="020B0606030504020204" pitchFamily="34" charset="0"/>
              </a:rPr>
              <a:t>ponuja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Udeleženci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mreže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lahko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dostopajo</a:t>
            </a:r>
            <a:r>
              <a:rPr lang="en-US" sz="1800" dirty="0">
                <a:latin typeface="Open Sans" panose="020B0606030504020204" pitchFamily="34" charset="0"/>
                <a:ea typeface="Open Sans" panose="020B0606030504020204" pitchFamily="34" charset="0"/>
                <a:cs typeface="Open Sans" panose="020B0606030504020204" pitchFamily="34" charset="0"/>
              </a:rPr>
              <a:t> do </a:t>
            </a:r>
            <a:r>
              <a:rPr lang="en-US" sz="1800" dirty="0" err="1">
                <a:latin typeface="Open Sans" panose="020B0606030504020204" pitchFamily="34" charset="0"/>
                <a:ea typeface="Open Sans" panose="020B0606030504020204" pitchFamily="34" charset="0"/>
                <a:cs typeface="Open Sans" panose="020B0606030504020204" pitchFamily="34" charset="0"/>
              </a:rPr>
              <a:t>skupne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pregledne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knjige</a:t>
            </a:r>
            <a:r>
              <a:rPr lang="en-US" sz="1800" dirty="0">
                <a:latin typeface="Open Sans" panose="020B0606030504020204" pitchFamily="34" charset="0"/>
                <a:ea typeface="Open Sans" panose="020B0606030504020204" pitchFamily="34" charset="0"/>
                <a:cs typeface="Open Sans" panose="020B0606030504020204" pitchFamily="34" charset="0"/>
              </a:rPr>
              <a:t>, ki </a:t>
            </a:r>
            <a:r>
              <a:rPr lang="en-US" sz="1800" dirty="0" err="1">
                <a:latin typeface="Open Sans" panose="020B0606030504020204" pitchFamily="34" charset="0"/>
                <a:ea typeface="Open Sans" panose="020B0606030504020204" pitchFamily="34" charset="0"/>
                <a:cs typeface="Open Sans" panose="020B0606030504020204" pitchFamily="34" charset="0"/>
              </a:rPr>
              <a:t>jim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omogoča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sledenje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poti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kmetijskih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proizvodov</a:t>
            </a:r>
            <a:r>
              <a:rPr lang="en-US" sz="1800" dirty="0">
                <a:latin typeface="Open Sans" panose="020B0606030504020204" pitchFamily="34" charset="0"/>
                <a:ea typeface="Open Sans" panose="020B0606030504020204" pitchFamily="34" charset="0"/>
                <a:cs typeface="Open Sans" panose="020B0606030504020204" pitchFamily="34" charset="0"/>
              </a:rPr>
              <a:t> od </a:t>
            </a:r>
            <a:r>
              <a:rPr lang="en-US" sz="1800" dirty="0" err="1">
                <a:latin typeface="Open Sans" panose="020B0606030504020204" pitchFamily="34" charset="0"/>
                <a:ea typeface="Open Sans" panose="020B0606030504020204" pitchFamily="34" charset="0"/>
                <a:cs typeface="Open Sans" panose="020B0606030504020204" pitchFamily="34" charset="0"/>
              </a:rPr>
              <a:t>kmetije</a:t>
            </a:r>
            <a:r>
              <a:rPr lang="en-US" sz="1800" dirty="0">
                <a:latin typeface="Open Sans" panose="020B0606030504020204" pitchFamily="34" charset="0"/>
                <a:ea typeface="Open Sans" panose="020B0606030504020204" pitchFamily="34" charset="0"/>
                <a:cs typeface="Open Sans" panose="020B0606030504020204" pitchFamily="34" charset="0"/>
              </a:rPr>
              <a:t> do </a:t>
            </a:r>
            <a:r>
              <a:rPr lang="en-US" sz="1800" dirty="0" err="1">
                <a:latin typeface="Open Sans" panose="020B0606030504020204" pitchFamily="34" charset="0"/>
                <a:ea typeface="Open Sans" panose="020B0606030504020204" pitchFamily="34" charset="0"/>
                <a:cs typeface="Open Sans" panose="020B0606030504020204" pitchFamily="34" charset="0"/>
              </a:rPr>
              <a:t>potrošnika</a:t>
            </a:r>
            <a:r>
              <a:rPr lang="en-US" sz="1800" dirty="0">
                <a:latin typeface="Open Sans" panose="020B0606030504020204" pitchFamily="34" charset="0"/>
                <a:ea typeface="Open Sans" panose="020B0606030504020204" pitchFamily="34" charset="0"/>
                <a:cs typeface="Open Sans" panose="020B0606030504020204" pitchFamily="34" charset="0"/>
              </a:rPr>
              <a:t>. Ta </a:t>
            </a:r>
            <a:r>
              <a:rPr lang="en-US" sz="1800" dirty="0" err="1">
                <a:latin typeface="Open Sans" panose="020B0606030504020204" pitchFamily="34" charset="0"/>
                <a:ea typeface="Open Sans" panose="020B0606030504020204" pitchFamily="34" charset="0"/>
                <a:cs typeface="Open Sans" panose="020B0606030504020204" pitchFamily="34" charset="0"/>
              </a:rPr>
              <a:t>preglednost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zmanjšuje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asimetrijo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informacij</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krepi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med </a:t>
            </a:r>
            <a:r>
              <a:rPr lang="en-US" sz="1800" dirty="0" err="1">
                <a:latin typeface="Open Sans" panose="020B0606030504020204" pitchFamily="34" charset="0"/>
                <a:ea typeface="Open Sans" panose="020B0606030504020204" pitchFamily="34" charset="0"/>
                <a:cs typeface="Open Sans" panose="020B0606030504020204" pitchFamily="34" charset="0"/>
              </a:rPr>
              <a:t>zainteresiranimi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stranmi</a:t>
            </a:r>
            <a:r>
              <a:rPr lang="en-US" sz="1800" dirty="0">
                <a:latin typeface="Open Sans" panose="020B0606030504020204" pitchFamily="34" charset="0"/>
                <a:ea typeface="Open Sans" panose="020B0606030504020204" pitchFamily="34" charset="0"/>
                <a:cs typeface="Open Sans" panose="020B0606030504020204" pitchFamily="34" charset="0"/>
              </a:rPr>
              <a:t>.</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Vloga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pri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zaupanju</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pregledno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beleženje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izmenjava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informacij</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celotni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dobavni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verigi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gradita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med </a:t>
            </a:r>
            <a:r>
              <a:rPr lang="en-US" sz="1800" dirty="0" err="1">
                <a:latin typeface="Open Sans" panose="020B0606030504020204" pitchFamily="34" charset="0"/>
                <a:ea typeface="Open Sans" panose="020B0606030504020204" pitchFamily="34" charset="0"/>
                <a:cs typeface="Open Sans" panose="020B0606030504020204" pitchFamily="34" charset="0"/>
              </a:rPr>
              <a:t>udeleženci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Možnost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dostopa</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preverjanja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podatkov</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realnem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času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krepi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točnost</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verodostojnost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informacij</a:t>
            </a:r>
            <a:r>
              <a:rPr lang="en-US" sz="18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824CDB9A-F44F-E8AF-A5FE-06BB9C0F594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16</a:t>
            </a:fld>
            <a:endParaRPr lang="en-GB"/>
          </a:p>
        </p:txBody>
      </p:sp>
    </p:spTree>
    <p:extLst>
      <p:ext uri="{BB962C8B-B14F-4D97-AF65-F5344CB8AC3E}">
        <p14:creationId xmlns:p14="http://schemas.microsoft.com/office/powerpoint/2010/main" val="3053104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PAMETNE POGODBE IN AVTOMATIZACIJA</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Definicija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je </a:t>
            </a:r>
            <a:r>
              <a:rPr lang="en-US" sz="1800" dirty="0" err="1">
                <a:latin typeface="Open Sans" panose="020B0606030504020204" pitchFamily="34" charset="0"/>
                <a:ea typeface="Open Sans" panose="020B0606030504020204" pitchFamily="34" charset="0"/>
                <a:cs typeface="Open Sans" panose="020B0606030504020204" pitchFamily="34" charset="0"/>
              </a:rPr>
              <a:t>lažje</a:t>
            </a:r>
            <a:r>
              <a:rPr lang="en-US" sz="1800" dirty="0">
                <a:latin typeface="Open Sans" panose="020B0606030504020204" pitchFamily="34" charset="0"/>
                <a:ea typeface="Open Sans" panose="020B0606030504020204" pitchFamily="34" charset="0"/>
                <a:cs typeface="Open Sans" panose="020B0606030504020204" pitchFamily="34" charset="0"/>
              </a:rPr>
              <a:t> z </a:t>
            </a:r>
            <a:r>
              <a:rPr lang="en-US" sz="1800" dirty="0" err="1">
                <a:latin typeface="Open Sans" panose="020B0606030504020204" pitchFamily="34" charset="0"/>
                <a:ea typeface="Open Sans" panose="020B0606030504020204" pitchFamily="34" charset="0"/>
                <a:cs typeface="Open Sans" panose="020B0606030504020204" pitchFamily="34" charset="0"/>
              </a:rPr>
              <a:t>uporabo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pametnih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pogodb</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samoizvršljive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kode</a:t>
            </a:r>
            <a:r>
              <a:rPr lang="en-US" sz="1800" dirty="0">
                <a:latin typeface="Open Sans" panose="020B0606030504020204" pitchFamily="34" charset="0"/>
                <a:ea typeface="Open Sans" panose="020B0606030504020204" pitchFamily="34" charset="0"/>
                <a:cs typeface="Open Sans" panose="020B0606030504020204" pitchFamily="34" charset="0"/>
              </a:rPr>
              <a:t>, ki </a:t>
            </a:r>
            <a:r>
              <a:rPr lang="en-US" sz="1800" dirty="0" err="1">
                <a:latin typeface="Open Sans" panose="020B0606030504020204" pitchFamily="34" charset="0"/>
                <a:ea typeface="Open Sans" panose="020B0606030504020204" pitchFamily="34" charset="0"/>
                <a:cs typeface="Open Sans" panose="020B0606030504020204" pitchFamily="34" charset="0"/>
              </a:rPr>
              <a:t>avtomatizira</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uveljavlja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vnaprej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določena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pravila</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sporazumih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kar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zmanjšuje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potrebo</a:t>
            </a:r>
            <a:r>
              <a:rPr lang="en-US" sz="1800" dirty="0">
                <a:latin typeface="Open Sans" panose="020B0606030504020204" pitchFamily="34" charset="0"/>
                <a:ea typeface="Open Sans" panose="020B0606030504020204" pitchFamily="34" charset="0"/>
                <a:cs typeface="Open Sans" panose="020B0606030504020204" pitchFamily="34" charset="0"/>
              </a:rPr>
              <a:t> po </a:t>
            </a:r>
            <a:r>
              <a:rPr lang="en-US" sz="1800" dirty="0" err="1">
                <a:latin typeface="Open Sans" panose="020B0606030504020204" pitchFamily="34" charset="0"/>
                <a:ea typeface="Open Sans" panose="020B0606030504020204" pitchFamily="34" charset="0"/>
                <a:cs typeface="Open Sans" panose="020B0606030504020204" pitchFamily="34" charset="0"/>
              </a:rPr>
              <a:t>posrednikih</a:t>
            </a:r>
            <a:r>
              <a:rPr lang="en-US" sz="1800"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Arial,Sans-Serif"/>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Vloga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pri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zaupanju</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Udeleženci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verjamejo</a:t>
            </a:r>
            <a:r>
              <a:rPr lang="en-US" sz="1800" dirty="0">
                <a:latin typeface="Open Sans" panose="020B0606030504020204" pitchFamily="34" charset="0"/>
                <a:ea typeface="Open Sans" panose="020B0606030504020204" pitchFamily="34" charset="0"/>
                <a:cs typeface="Open Sans" panose="020B0606030504020204" pitchFamily="34" charset="0"/>
              </a:rPr>
              <a:t>, da se </a:t>
            </a:r>
            <a:r>
              <a:rPr lang="en-US" sz="1800" dirty="0" err="1">
                <a:latin typeface="Open Sans" panose="020B0606030504020204" pitchFamily="34" charset="0"/>
                <a:ea typeface="Open Sans" panose="020B0606030504020204" pitchFamily="34" charset="0"/>
                <a:cs typeface="Open Sans" panose="020B0606030504020204" pitchFamily="34" charset="0"/>
              </a:rPr>
              <a:t>bodo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pogodbe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izvajale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je </a:t>
            </a:r>
            <a:r>
              <a:rPr lang="en-US" sz="1800" dirty="0" err="1">
                <a:latin typeface="Open Sans" panose="020B0606030504020204" pitchFamily="34" charset="0"/>
                <a:ea typeface="Open Sans" panose="020B0606030504020204" pitchFamily="34" charset="0"/>
                <a:cs typeface="Open Sans" panose="020B0606030504020204" pitchFamily="34" charset="0"/>
              </a:rPr>
              <a:t>bilo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načrtovano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kar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zmanjšalo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potrebo</a:t>
            </a:r>
            <a:r>
              <a:rPr lang="en-US" sz="1800" dirty="0">
                <a:latin typeface="Open Sans" panose="020B0606030504020204" pitchFamily="34" charset="0"/>
                <a:ea typeface="Open Sans" panose="020B0606030504020204" pitchFamily="34" charset="0"/>
                <a:cs typeface="Open Sans" panose="020B0606030504020204" pitchFamily="34" charset="0"/>
              </a:rPr>
              <a:t> po </a:t>
            </a:r>
            <a:r>
              <a:rPr lang="en-US" sz="1800" dirty="0" err="1">
                <a:latin typeface="Open Sans" panose="020B0606030504020204" pitchFamily="34" charset="0"/>
                <a:ea typeface="Open Sans" panose="020B0606030504020204" pitchFamily="34" charset="0"/>
                <a:cs typeface="Open Sans" panose="020B0606030504020204" pitchFamily="34" charset="0"/>
              </a:rPr>
              <a:t>posrednikih</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racionaliziralo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postopke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se </a:t>
            </a:r>
            <a:r>
              <a:rPr lang="en-US" sz="1800" dirty="0" err="1">
                <a:latin typeface="Open Sans" panose="020B0606030504020204" pitchFamily="34" charset="0"/>
                <a:ea typeface="Open Sans" panose="020B0606030504020204" pitchFamily="34" charset="0"/>
                <a:cs typeface="Open Sans" panose="020B0606030504020204" pitchFamily="34" charset="0"/>
              </a:rPr>
              <a:t>gradi</a:t>
            </a:r>
            <a:r>
              <a:rPr lang="en-US" sz="1800" dirty="0">
                <a:latin typeface="Open Sans" panose="020B0606030504020204" pitchFamily="34" charset="0"/>
                <a:ea typeface="Open Sans" panose="020B0606030504020204" pitchFamily="34" charset="0"/>
                <a:cs typeface="Open Sans" panose="020B0606030504020204" pitchFamily="34" charset="0"/>
              </a:rPr>
              <a:t> z </a:t>
            </a:r>
            <a:r>
              <a:rPr lang="en-US" sz="1800" dirty="0" err="1">
                <a:latin typeface="Open Sans" panose="020B0606030504020204" pitchFamily="34" charset="0"/>
                <a:ea typeface="Open Sans" panose="020B0606030504020204" pitchFamily="34" charset="0"/>
                <a:cs typeface="Open Sans" panose="020B0606030504020204" pitchFamily="34" charset="0"/>
              </a:rPr>
              <a:t>izvajanjem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vnaprej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določenih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pravil</a:t>
            </a:r>
            <a:r>
              <a:rPr lang="en-US" sz="1800" dirty="0">
                <a:latin typeface="Open Sans" panose="020B0606030504020204" pitchFamily="34" charset="0"/>
                <a:ea typeface="Open Sans" panose="020B0606030504020204" pitchFamily="34" charset="0"/>
                <a:cs typeface="Open Sans" panose="020B0606030504020204" pitchFamily="34" charset="0"/>
              </a:rPr>
              <a:t>, ki </a:t>
            </a:r>
            <a:r>
              <a:rPr lang="en-US" sz="1800" dirty="0" err="1">
                <a:latin typeface="Open Sans" panose="020B0606030504020204" pitchFamily="34" charset="0"/>
                <a:ea typeface="Open Sans" panose="020B0606030504020204" pitchFamily="34" charset="0"/>
                <a:cs typeface="Open Sans" panose="020B0606030504020204" pitchFamily="34" charset="0"/>
              </a:rPr>
              <a:t>zagotavljajo</a:t>
            </a:r>
            <a:r>
              <a:rPr lang="en-US" sz="1800" dirty="0">
                <a:latin typeface="Open Sans" panose="020B0606030504020204" pitchFamily="34" charset="0"/>
                <a:ea typeface="Open Sans" panose="020B0606030504020204" pitchFamily="34" charset="0"/>
                <a:cs typeface="Open Sans" panose="020B0606030504020204" pitchFamily="34" charset="0"/>
              </a:rPr>
              <a:t>, da so </a:t>
            </a:r>
            <a:r>
              <a:rPr lang="en-US" sz="1800" dirty="0" err="1">
                <a:latin typeface="Open Sans" panose="020B0606030504020204" pitchFamily="34" charset="0"/>
                <a:ea typeface="Open Sans" panose="020B0606030504020204" pitchFamily="34" charset="0"/>
                <a:cs typeface="Open Sans" panose="020B0606030504020204" pitchFamily="34" charset="0"/>
              </a:rPr>
              <a:t>pogodbeni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pogoji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izpolnjeni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brez</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možnosti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manipulacije</a:t>
            </a:r>
            <a:r>
              <a:rPr lang="en-US" sz="18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4C7245F0-F30A-E1F4-26F0-C0FE18A4995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17</a:t>
            </a:fld>
            <a:endParaRPr lang="en-GB"/>
          </a:p>
        </p:txBody>
      </p:sp>
    </p:spTree>
    <p:extLst>
      <p:ext uri="{BB962C8B-B14F-4D97-AF65-F5344CB8AC3E}">
        <p14:creationId xmlns:p14="http://schemas.microsoft.com/office/powerpoint/2010/main" val="1710143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dirty="0" err="1">
                <a:latin typeface="Open Sans" panose="020B0606030504020204" pitchFamily="34" charset="0"/>
                <a:ea typeface="Open Sans" panose="020B0606030504020204" pitchFamily="34" charset="0"/>
                <a:cs typeface="Open Sans" panose="020B0606030504020204" pitchFamily="34" charset="0"/>
              </a:rPr>
              <a:t>Blokovne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omogočajo</a:t>
            </a:r>
            <a:r>
              <a:rPr lang="en-US" dirty="0">
                <a:latin typeface="Open Sans" panose="020B0606030504020204" pitchFamily="34" charset="0"/>
                <a:ea typeface="Open Sans" panose="020B0606030504020204" pitchFamily="34" charset="0"/>
                <a:cs typeface="Open Sans" panose="020B0606030504020204" pitchFamily="34" charset="0"/>
              </a:rPr>
              <a:t> dobro </a:t>
            </a:r>
            <a:r>
              <a:rPr lang="en-US" dirty="0" err="1">
                <a:latin typeface="Open Sans" panose="020B0606030504020204" pitchFamily="34" charset="0"/>
                <a:ea typeface="Open Sans" panose="020B0606030504020204" pitchFamily="34" charset="0"/>
                <a:cs typeface="Open Sans" panose="020B0606030504020204" pitchFamily="34" charset="0"/>
              </a:rPr>
              <a:t>digitalno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upravljanje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tveganj</a:t>
            </a:r>
            <a:r>
              <a:rPr lang="en-US" dirty="0">
                <a:latin typeface="Open Sans" panose="020B0606030504020204" pitchFamily="34" charset="0"/>
                <a:ea typeface="Open Sans" panose="020B0606030504020204" pitchFamily="34" charset="0"/>
                <a:cs typeface="Open Sans" panose="020B0606030504020204" pitchFamily="34" charset="0"/>
              </a:rPr>
              <a:t>.</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2805422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DIGITALNA VARNOST</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sv-SE" sz="1800" b="1" dirty="0">
                <a:latin typeface="Open Sans" panose="020B0606030504020204" pitchFamily="34" charset="0"/>
                <a:ea typeface="Open Sans" panose="020B0606030504020204" pitchFamily="34" charset="0"/>
                <a:cs typeface="Open Sans" panose="020B0606030504020204" pitchFamily="34" charset="0"/>
              </a:rPr>
              <a:t>Toga veriga, zaščitena pred posegi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Tako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vsebina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verigi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njihov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vrstni</a:t>
            </a:r>
            <a:r>
              <a:rPr lang="en-US" sz="1800" dirty="0">
                <a:latin typeface="Open Sans" panose="020B0606030504020204" pitchFamily="34" charset="0"/>
                <a:ea typeface="Open Sans" panose="020B0606030504020204" pitchFamily="34" charset="0"/>
                <a:cs typeface="Open Sans" panose="020B0606030504020204" pitchFamily="34" charset="0"/>
              </a:rPr>
              <a:t> red </a:t>
            </a:r>
            <a:r>
              <a:rPr lang="en-US" sz="1800" dirty="0" err="1">
                <a:latin typeface="Open Sans" panose="020B0606030504020204" pitchFamily="34" charset="0"/>
                <a:ea typeface="Open Sans" panose="020B0606030504020204" pitchFamily="34" charset="0"/>
                <a:cs typeface="Open Sans" panose="020B0606030504020204" pitchFamily="34" charset="0"/>
              </a:rPr>
              <a:t>sta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zaščitena</a:t>
            </a:r>
            <a:r>
              <a:rPr lang="en-US" sz="1800" dirty="0">
                <a:latin typeface="Open Sans" panose="020B0606030504020204" pitchFamily="34" charset="0"/>
                <a:ea typeface="Open Sans" panose="020B0606030504020204" pitchFamily="34" charset="0"/>
                <a:cs typeface="Open Sans" panose="020B0606030504020204" pitchFamily="34" charset="0"/>
              </a:rPr>
              <a:t> pred </a:t>
            </a:r>
            <a:r>
              <a:rPr lang="en-US" sz="1800" dirty="0" err="1">
                <a:latin typeface="Open Sans" panose="020B0606030504020204" pitchFamily="34" charset="0"/>
                <a:ea typeface="Open Sans" panose="020B0606030504020204" pitchFamily="34" charset="0"/>
                <a:cs typeface="Open Sans" panose="020B0606030504020204" pitchFamily="34" charset="0"/>
              </a:rPr>
              <a:t>nedovoljenimi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posegi</a:t>
            </a:r>
            <a:r>
              <a:rPr lang="en-US" sz="1800" dirty="0">
                <a:latin typeface="Open Sans" panose="020B0606030504020204" pitchFamily="34" charset="0"/>
                <a:ea typeface="Open Sans" panose="020B0606030504020204" pitchFamily="34" charset="0"/>
                <a:cs typeface="Open Sans" panose="020B0606030504020204" pitchFamily="34" charset="0"/>
              </a:rPr>
              <a:t>. To </a:t>
            </a:r>
            <a:r>
              <a:rPr lang="en-US" sz="1800" dirty="0" err="1">
                <a:latin typeface="Open Sans" panose="020B0606030504020204" pitchFamily="34" charset="0"/>
                <a:ea typeface="Open Sans" panose="020B0606030504020204" pitchFamily="34" charset="0"/>
                <a:cs typeface="Open Sans" panose="020B0606030504020204" pitchFamily="34" charset="0"/>
              </a:rPr>
              <a:t>temelji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decentralizirani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arhitekturi</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načelu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soglasja</a:t>
            </a:r>
            <a:r>
              <a:rPr lang="en-US" sz="1800" dirty="0">
                <a:latin typeface="Open Sans" panose="020B0606030504020204" pitchFamily="34" charset="0"/>
                <a:ea typeface="Open Sans" panose="020B0606030504020204" pitchFamily="34" charset="0"/>
                <a:cs typeface="Open Sans" panose="020B0606030504020204" pitchFamily="34" charset="0"/>
              </a:rPr>
              <a:t>. Poleg </a:t>
            </a:r>
            <a:r>
              <a:rPr lang="en-US" sz="1800" dirty="0" err="1">
                <a:latin typeface="Open Sans" panose="020B0606030504020204" pitchFamily="34" charset="0"/>
                <a:ea typeface="Open Sans" panose="020B0606030504020204" pitchFamily="34" charset="0"/>
                <a:cs typeface="Open Sans" panose="020B0606030504020204" pitchFamily="34" charset="0"/>
              </a:rPr>
              <a:t>tega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lahko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obstajata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mehanizem</a:t>
            </a:r>
            <a:r>
              <a:rPr lang="en-US" sz="1800" dirty="0">
                <a:latin typeface="Open Sans" panose="020B0606030504020204" pitchFamily="34" charset="0"/>
                <a:ea typeface="Open Sans" panose="020B0606030504020204" pitchFamily="34" charset="0"/>
                <a:cs typeface="Open Sans" panose="020B0606030504020204" pitchFamily="34" charset="0"/>
              </a:rPr>
              <a:t>, ki </a:t>
            </a:r>
            <a:r>
              <a:rPr lang="en-US" sz="1800" dirty="0" err="1">
                <a:latin typeface="Open Sans" panose="020B0606030504020204" pitchFamily="34" charset="0"/>
                <a:ea typeface="Open Sans" panose="020B0606030504020204" pitchFamily="34" charset="0"/>
                <a:cs typeface="Open Sans" panose="020B0606030504020204" pitchFamily="34" charset="0"/>
              </a:rPr>
              <a:t>spodbuja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pozitivno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vedenje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odvrača</a:t>
            </a:r>
            <a:r>
              <a:rPr lang="en-US" sz="1800" dirty="0">
                <a:latin typeface="Open Sans" panose="020B0606030504020204" pitchFamily="34" charset="0"/>
                <a:ea typeface="Open Sans" panose="020B0606030504020204" pitchFamily="34" charset="0"/>
                <a:cs typeface="Open Sans" panose="020B0606030504020204" pitchFamily="34" charset="0"/>
              </a:rPr>
              <a:t> od </a:t>
            </a:r>
            <a:r>
              <a:rPr lang="en-US" sz="1800" dirty="0" err="1">
                <a:latin typeface="Open Sans" panose="020B0606030504020204" pitchFamily="34" charset="0"/>
                <a:ea typeface="Open Sans" panose="020B0606030504020204" pitchFamily="34" charset="0"/>
                <a:cs typeface="Open Sans" panose="020B0606030504020204" pitchFamily="34" charset="0"/>
              </a:rPr>
              <a:t>negativnega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vedenja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kriptografski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sistem</a:t>
            </a:r>
            <a:r>
              <a:rPr lang="en-US" sz="1800" dirty="0">
                <a:latin typeface="Open Sans" panose="020B0606030504020204" pitchFamily="34" charset="0"/>
                <a:ea typeface="Open Sans" panose="020B0606030504020204" pitchFamily="34" charset="0"/>
                <a:cs typeface="Open Sans" panose="020B0606030504020204" pitchFamily="34" charset="0"/>
              </a:rPr>
              <a:t>, ki </a:t>
            </a:r>
            <a:r>
              <a:rPr lang="en-US" sz="1800" dirty="0" err="1">
                <a:latin typeface="Open Sans" panose="020B0606030504020204" pitchFamily="34" charset="0"/>
                <a:ea typeface="Open Sans" panose="020B0606030504020204" pitchFamily="34" charset="0"/>
                <a:cs typeface="Open Sans" panose="020B0606030504020204" pitchFamily="34" charset="0"/>
              </a:rPr>
              <a:t>podpira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močna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tehnična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jamstva</a:t>
            </a:r>
            <a:r>
              <a:rPr lang="en-US" sz="1800" dirty="0">
                <a:latin typeface="Open Sans" panose="020B0606030504020204" pitchFamily="34" charset="0"/>
                <a:ea typeface="Open Sans" panose="020B0606030504020204" pitchFamily="34" charset="0"/>
                <a:cs typeface="Open Sans" panose="020B0606030504020204" pitchFamily="34" charset="0"/>
              </a:rPr>
              <a:t>.</a:t>
            </a:r>
          </a:p>
          <a:p>
            <a:pPr marL="285750" indent="-285750">
              <a:buFont typeface="Arial" panose="020B0604020202020204" pitchFamily="34" charset="0"/>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PoW</a:t>
            </a:r>
            <a:r>
              <a:rPr lang="en-US" sz="1800" dirty="0">
                <a:latin typeface="Open Sans" panose="020B0606030504020204" pitchFamily="34" charset="0"/>
                <a:ea typeface="Open Sans" panose="020B0606030504020204" pitchFamily="34" charset="0"/>
                <a:cs typeface="Open Sans" panose="020B0606030504020204" pitchFamily="34" charset="0"/>
              </a:rPr>
              <a:t> se </a:t>
            </a:r>
            <a:r>
              <a:rPr lang="en-US" sz="1800" dirty="0" err="1">
                <a:latin typeface="Open Sans" panose="020B0606030504020204" pitchFamily="34" charset="0"/>
                <a:ea typeface="Open Sans" panose="020B0606030504020204" pitchFamily="34" charset="0"/>
                <a:cs typeface="Open Sans" panose="020B0606030504020204" pitchFamily="34" charset="0"/>
              </a:rPr>
              <a:t>opira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soglasje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kriptografski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dokaz</a:t>
            </a:r>
            <a:r>
              <a:rPr lang="en-US" sz="1800" dirty="0">
                <a:latin typeface="Open Sans" panose="020B0606030504020204" pitchFamily="34" charset="0"/>
                <a:ea typeface="Open Sans" panose="020B0606030504020204" pitchFamily="34" charset="0"/>
                <a:cs typeface="Open Sans" panose="020B0606030504020204" pitchFamily="34" charset="0"/>
              </a:rPr>
              <a:t>, ki je drag v </a:t>
            </a:r>
            <a:r>
              <a:rPr lang="en-US" sz="1800" dirty="0" err="1">
                <a:latin typeface="Open Sans" panose="020B0606030504020204" pitchFamily="34" charset="0"/>
                <a:ea typeface="Open Sans" panose="020B0606030504020204" pitchFamily="34" charset="0"/>
                <a:cs typeface="Open Sans" panose="020B0606030504020204" pitchFamily="34" charset="0"/>
              </a:rPr>
              <a:t>smislu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računalniške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moči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medtem</a:t>
            </a:r>
            <a:r>
              <a:rPr lang="en-US" sz="1800" dirty="0">
                <a:latin typeface="Open Sans" panose="020B0606030504020204" pitchFamily="34" charset="0"/>
                <a:ea typeface="Open Sans" panose="020B0606030504020204" pitchFamily="34" charset="0"/>
                <a:cs typeface="Open Sans" panose="020B0606030504020204" pitchFamily="34" charset="0"/>
              </a:rPr>
              <a:t> ko se </a:t>
            </a:r>
            <a:r>
              <a:rPr lang="en-US" sz="1800" dirty="0" err="1">
                <a:latin typeface="Open Sans" panose="020B0606030504020204" pitchFamily="34" charset="0"/>
                <a:ea typeface="Open Sans" panose="020B0606030504020204" pitchFamily="34" charset="0"/>
                <a:cs typeface="Open Sans" panose="020B0606030504020204" pitchFamily="34" charset="0"/>
              </a:rPr>
              <a:t>PoS</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opira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soglasje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spodbujevalno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strukturo</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še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dokazal</a:t>
            </a:r>
            <a:r>
              <a:rPr lang="en-US" sz="1800" dirty="0">
                <a:latin typeface="Open Sans" panose="020B0606030504020204" pitchFamily="34" charset="0"/>
                <a:ea typeface="Open Sans" panose="020B0606030504020204" pitchFamily="34" charset="0"/>
                <a:cs typeface="Open Sans" panose="020B0606030504020204" pitchFamily="34" charset="0"/>
              </a:rPr>
              <a:t>, da mu je </a:t>
            </a:r>
            <a:r>
              <a:rPr lang="en-US" sz="1800" dirty="0" err="1">
                <a:latin typeface="Open Sans" panose="020B0606030504020204" pitchFamily="34" charset="0"/>
                <a:ea typeface="Open Sans" panose="020B0606030504020204" pitchFamily="34" charset="0"/>
                <a:cs typeface="Open Sans" panose="020B0606030504020204" pitchFamily="34" charset="0"/>
              </a:rPr>
              <a:t>mogoče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zaupati</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velikem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obsegu</a:t>
            </a:r>
            <a:r>
              <a:rPr lang="en-US" sz="18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descr="Shield Tick with solid fill">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B9AD4B93-0534-F3A9-C459-CDD37B75D33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19</a:t>
            </a:fld>
            <a:endParaRPr lang="en-GB"/>
          </a:p>
        </p:txBody>
      </p:sp>
    </p:spTree>
    <p:extLst>
      <p:ext uri="{BB962C8B-B14F-4D97-AF65-F5344CB8AC3E}">
        <p14:creationId xmlns:p14="http://schemas.microsoft.com/office/powerpoint/2010/main" val="3081113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p:nvPr/>
        </p:nvSpPr>
        <p:spPr>
          <a:xfrm flipH="1">
            <a:off x="0" y="0"/>
            <a:ext cx="2679702" cy="7562850"/>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4" name="Google Shape;174;p2"/>
          <p:cNvSpPr txBox="1"/>
          <p:nvPr/>
        </p:nvSpPr>
        <p:spPr>
          <a:xfrm rot="-5400000">
            <a:off x="-936547" y="3030933"/>
            <a:ext cx="3194405" cy="783789"/>
          </a:xfrm>
          <a:prstGeom prst="rect">
            <a:avLst/>
          </a:prstGeom>
          <a:noFill/>
          <a:ln>
            <a:noFill/>
          </a:ln>
        </p:spPr>
        <p:txBody>
          <a:bodyPr spcFirstLastPara="1" wrap="square" lIns="0" tIns="12050" rIns="0" bIns="0" anchor="t" anchorCtr="0">
            <a:spAutoFit/>
          </a:bodyPr>
          <a:lstStyle/>
          <a:p>
            <a:pPr marL="12700" marR="5080" lvl="0">
              <a:lnSpc>
                <a:spcPct val="108700"/>
              </a:lnSpc>
            </a:pPr>
            <a:r>
              <a:rPr lang="en-GB" sz="4600" b="1" dirty="0">
                <a:solidFill>
                  <a:schemeClr val="lt1"/>
                </a:solidFill>
                <a:latin typeface="Open Sans"/>
                <a:ea typeface="Open Sans"/>
                <a:cs typeface="Open Sans"/>
                <a:sym typeface="Open Sans"/>
              </a:rPr>
              <a:t>VSEBIN</a:t>
            </a:r>
            <a:r>
              <a:rPr lang="sl-SI" sz="4600" b="1" dirty="0">
                <a:solidFill>
                  <a:schemeClr val="lt1"/>
                </a:solidFill>
                <a:latin typeface="Open Sans"/>
                <a:ea typeface="Open Sans"/>
                <a:cs typeface="Open Sans"/>
                <a:sym typeface="Open Sans"/>
              </a:rPr>
              <a:t>A</a:t>
            </a:r>
            <a:endParaRPr sz="4600" dirty="0">
              <a:solidFill>
                <a:schemeClr val="lt1"/>
              </a:solidFill>
              <a:latin typeface="Open Sans"/>
              <a:ea typeface="Open Sans"/>
              <a:cs typeface="Open Sans"/>
              <a:sym typeface="Open Sans"/>
            </a:endParaRPr>
          </a:p>
        </p:txBody>
      </p:sp>
      <p:sp>
        <p:nvSpPr>
          <p:cNvPr id="175" name="Google Shape;175;p2"/>
          <p:cNvSpPr txBox="1"/>
          <p:nvPr/>
        </p:nvSpPr>
        <p:spPr>
          <a:xfrm>
            <a:off x="2293961" y="766392"/>
            <a:ext cx="9450557" cy="4774695"/>
          </a:xfrm>
          <a:prstGeom prst="rect">
            <a:avLst/>
          </a:prstGeom>
          <a:noFill/>
          <a:ln>
            <a:noFill/>
          </a:ln>
        </p:spPr>
        <p:txBody>
          <a:bodyPr spcFirstLastPara="1" wrap="square" lIns="0" tIns="108575" rIns="0" bIns="0" anchor="t" anchorCtr="0">
            <a:spAutoFit/>
          </a:bodyPr>
          <a:lstStyle/>
          <a:p>
            <a:pPr marL="12700" marR="0" lvl="0" indent="0" algn="l" rtl="0">
              <a:spcBef>
                <a:spcPts val="0"/>
              </a:spcBef>
              <a:spcAft>
                <a:spcPts val="0"/>
              </a:spcAft>
              <a:buNone/>
            </a:pPr>
            <a:r>
              <a:rPr lang="en-GB"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1600" b="1" dirty="0">
              <a:solidFill>
                <a:srgbClr val="2C8784"/>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marR="0" lvl="0" indent="0" algn="l" rtl="0">
              <a:spcBef>
                <a:spcPts val="855"/>
              </a:spcBef>
              <a:spcAft>
                <a:spcPts val="0"/>
              </a:spcAft>
              <a:buNone/>
            </a:pPr>
            <a:endParaRPr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marR="0" lvl="0" indent="0" algn="l" rtl="0">
              <a:spcBef>
                <a:spcPts val="855"/>
              </a:spcBef>
              <a:spcAft>
                <a:spcPts val="0"/>
              </a:spcAft>
              <a:buNone/>
            </a:pPr>
            <a:r>
              <a:rPr lang="en-GB"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a:lnSpc>
                <a:spcPct val="218571"/>
              </a:lnSpc>
            </a:pPr>
            <a:r>
              <a:rPr lang="en-GB" sz="1600"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01 </a:t>
            </a:r>
            <a:r>
              <a:rPr lang="en-GB"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KLJUČNI POJMI</a:t>
            </a:r>
            <a:endParaRPr lang="en-US" sz="1600" b="1" dirty="0">
              <a:solidFill>
                <a:srgbClr val="2C8784"/>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lvl="0">
              <a:lnSpc>
                <a:spcPct val="218571"/>
              </a:lnSpc>
            </a:pPr>
            <a:r>
              <a:rPr lang="en-US" sz="1600"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02 </a:t>
            </a:r>
            <a:r>
              <a:rPr lang="en-US"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UVOD V MODUL5	</a:t>
            </a:r>
            <a:endParaRPr lang="en-US" sz="1600" b="1" dirty="0">
              <a:solidFill>
                <a:srgbClr val="2C8784"/>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lvl="0">
              <a:lnSpc>
                <a:spcPct val="218571"/>
              </a:lnSpc>
            </a:pPr>
            <a:r>
              <a:rPr lang="en-US" sz="1600"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03 </a:t>
            </a:r>
            <a:r>
              <a:rPr lang="en-US"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UPORABA BLOKOVNE VERIGE V AGROŽIVILSKEM SEKTORJU</a:t>
            </a:r>
          </a:p>
          <a:p>
            <a:pPr marL="12700" lvl="0">
              <a:lnSpc>
                <a:spcPct val="218571"/>
              </a:lnSpc>
            </a:pPr>
            <a:r>
              <a:rPr lang="en-US" sz="1600"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04</a:t>
            </a:r>
            <a:r>
              <a:rPr lang="en-US"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INTERAKTIVNI PRIMERI</a:t>
            </a:r>
            <a:endParaRPr lang="en-US" sz="1600" b="1" dirty="0">
              <a:solidFill>
                <a:srgbClr val="2C8784"/>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a:lnSpc>
                <a:spcPct val="218571"/>
              </a:lnSpc>
            </a:pPr>
            <a:r>
              <a:rPr lang="en-US" sz="1600"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05 </a:t>
            </a:r>
            <a:r>
              <a:rPr lang="en-US" sz="16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600" b="1" dirty="0">
                <a:latin typeface="Open Sans" panose="020B0606030504020204" pitchFamily="34" charset="0"/>
                <a:ea typeface="Open Sans" panose="020B0606030504020204" pitchFamily="34" charset="0"/>
                <a:cs typeface="Open Sans" panose="020B0606030504020204" pitchFamily="34" charset="0"/>
              </a:rPr>
              <a:t>KAKŠNE SO TRENUTNE OMEJITVE BLOKOVNE VERIGE?</a:t>
            </a:r>
            <a:endParaRPr lang="en-US" sz="1600" b="1" dirty="0">
              <a:solidFill>
                <a:srgbClr val="2C8784"/>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lvl="0">
              <a:lnSpc>
                <a:spcPct val="191250"/>
              </a:lnSpc>
            </a:pPr>
            <a:r>
              <a:rPr lang="en-US" sz="1600" b="1" dirty="0">
                <a:solidFill>
                  <a:schemeClr val="lt1"/>
                </a:solidFill>
                <a:latin typeface="Open Sans" panose="020B0606030504020204" pitchFamily="34" charset="0"/>
                <a:ea typeface="Open Sans" panose="020B0606030504020204" pitchFamily="34" charset="0"/>
                <a:cs typeface="Open Sans" panose="020B0606030504020204" pitchFamily="34" charset="0"/>
                <a:sym typeface="Open Sans"/>
              </a:rPr>
              <a:t>06 </a:t>
            </a:r>
            <a:r>
              <a:rPr lang="en-US"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SKLEPI</a:t>
            </a:r>
          </a:p>
          <a:p>
            <a:pPr marL="12700" lvl="0">
              <a:lnSpc>
                <a:spcPct val="191250"/>
              </a:lnSpc>
            </a:pPr>
            <a:r>
              <a:rPr lang="en-US" sz="16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a:rPr>
              <a:t>07	</a:t>
            </a:r>
            <a:r>
              <a:rPr lang="en-US" sz="1600" b="1"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NASLEDNJI MODUL</a:t>
            </a:r>
            <a:endParaRPr sz="1600" b="1" dirty="0">
              <a:solidFill>
                <a:schemeClr val="bg1"/>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pic>
        <p:nvPicPr>
          <p:cNvPr id="4" name="Google Shape;322;p1">
            <a:extLst>
              <a:ext uri="{FF2B5EF4-FFF2-40B4-BE49-F238E27FC236}">
                <a16:creationId xmlns:a16="http://schemas.microsoft.com/office/drawing/2014/main" id="{BE55FB57-B9B6-883A-DFCE-102B078405F9}"/>
              </a:ext>
            </a:extLst>
          </p:cNvPr>
          <p:cNvPicPr preferRelativeResize="0"/>
          <p:nvPr/>
        </p:nvPicPr>
        <p:blipFill rotWithShape="1">
          <a:blip r:embed="rId3">
            <a:alphaModFix/>
          </a:blip>
          <a:srcRect/>
          <a:stretch/>
        </p:blipFill>
        <p:spPr>
          <a:xfrm>
            <a:off x="8931098" y="6584798"/>
            <a:ext cx="1638095" cy="342857"/>
          </a:xfrm>
          <a:prstGeom prst="rect">
            <a:avLst/>
          </a:prstGeom>
          <a:noFill/>
          <a:ln>
            <a:noFill/>
          </a:ln>
        </p:spPr>
      </p:pic>
      <p:sp>
        <p:nvSpPr>
          <p:cNvPr id="5" name="Google Shape;328;p1">
            <a:extLst>
              <a:ext uri="{FF2B5EF4-FFF2-40B4-BE49-F238E27FC236}">
                <a16:creationId xmlns:a16="http://schemas.microsoft.com/office/drawing/2014/main" id="{EC1F5E78-5225-9DFB-38FB-DF58F773B793}"/>
              </a:ext>
            </a:extLst>
          </p:cNvPr>
          <p:cNvSpPr/>
          <p:nvPr/>
        </p:nvSpPr>
        <p:spPr>
          <a:xfrm>
            <a:off x="7248492" y="692765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UPRAVLJANJE TVEGANJ</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Definicija</a:t>
            </a:r>
            <a:r>
              <a:rPr lang="en-US" sz="1800" b="1" dirty="0">
                <a:latin typeface="Open Sans" panose="020B0606030504020204" pitchFamily="34" charset="0"/>
                <a:ea typeface="Open Sans" panose="020B0606030504020204" pitchFamily="34" charset="0"/>
                <a:cs typeface="Open Sans" panose="020B0606030504020204" pitchFamily="34" charset="0"/>
              </a:rPr>
              <a:t>:</a:t>
            </a:r>
            <a:r>
              <a:rPr lang="sl-SI"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kontekst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obvladovanja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tveganj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vključuje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da je </a:t>
            </a:r>
            <a:r>
              <a:rPr lang="en-US" sz="1800" dirty="0" err="1">
                <a:latin typeface="Open Sans" panose="020B0606030504020204" pitchFamily="34" charset="0"/>
                <a:ea typeface="Open Sans" panose="020B0606030504020204" pitchFamily="34" charset="0"/>
                <a:cs typeface="Open Sans" panose="020B0606030504020204" pitchFamily="34" charset="0"/>
              </a:rPr>
              <a:t>tehnologija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zasnovana</a:t>
            </a:r>
            <a:r>
              <a:rPr lang="en-US" sz="1800" dirty="0">
                <a:latin typeface="Open Sans" panose="020B0606030504020204" pitchFamily="34" charset="0"/>
                <a:ea typeface="Open Sans" panose="020B0606030504020204" pitchFamily="34" charset="0"/>
                <a:cs typeface="Open Sans" panose="020B0606030504020204" pitchFamily="34" charset="0"/>
              </a:rPr>
              <a:t> za </a:t>
            </a:r>
            <a:r>
              <a:rPr lang="en-US" sz="1800" dirty="0" err="1">
                <a:latin typeface="Open Sans" panose="020B0606030504020204" pitchFamily="34" charset="0"/>
                <a:ea typeface="Open Sans" panose="020B0606030504020204" pitchFamily="34" charset="0"/>
                <a:cs typeface="Open Sans" panose="020B0606030504020204" pitchFamily="34" charset="0"/>
              </a:rPr>
              <a:t>učinkovito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prepoznavanje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ocenjevanje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zmanjševanje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odzivanje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morebitna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tveganja</a:t>
            </a:r>
            <a:r>
              <a:rPr lang="en-US" sz="1800"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Arial,Sans-Serif"/>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Vloga</a:t>
            </a:r>
            <a:r>
              <a:rPr lang="en-US" sz="1800" b="1" dirty="0">
                <a:latin typeface="Open Sans" panose="020B0606030504020204" pitchFamily="34" charset="0"/>
                <a:ea typeface="Open Sans" panose="020B0606030504020204" pitchFamily="34" charset="0"/>
                <a:cs typeface="Open Sans" panose="020B0606030504020204" pitchFamily="34" charset="0"/>
              </a:rPr>
              <a:t> v </a:t>
            </a:r>
            <a:r>
              <a:rPr lang="en-US" sz="1800" b="1" dirty="0" err="1">
                <a:latin typeface="Open Sans" panose="020B0606030504020204" pitchFamily="34" charset="0"/>
                <a:ea typeface="Open Sans" panose="020B0606030504020204" pitchFamily="34" charset="0"/>
                <a:cs typeface="Open Sans" panose="020B0606030504020204" pitchFamily="34" charset="0"/>
              </a:rPr>
              <a:t>zaupanju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Učinkovite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strategije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obvladovanja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tveganj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vključno</a:t>
            </a:r>
            <a:r>
              <a:rPr lang="en-US" sz="1800" dirty="0">
                <a:latin typeface="Open Sans" panose="020B0606030504020204" pitchFamily="34" charset="0"/>
                <a:ea typeface="Open Sans" panose="020B0606030504020204" pitchFamily="34" charset="0"/>
                <a:cs typeface="Open Sans" panose="020B0606030504020204" pitchFamily="34" charset="0"/>
              </a:rPr>
              <a:t> z </a:t>
            </a:r>
            <a:r>
              <a:rPr lang="en-US" sz="1800" dirty="0" err="1">
                <a:latin typeface="Open Sans" panose="020B0606030504020204" pitchFamily="34" charset="0"/>
                <a:ea typeface="Open Sans" panose="020B0606030504020204" pitchFamily="34" charset="0"/>
                <a:cs typeface="Open Sans" panose="020B0606030504020204" pitchFamily="34" charset="0"/>
              </a:rPr>
              <a:t>opredelitvijo</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ublažitvijo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morebitnih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tveganj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povezanih</a:t>
            </a:r>
            <a:r>
              <a:rPr lang="en-US" sz="1800" dirty="0">
                <a:latin typeface="Open Sans" panose="020B0606030504020204" pitchFamily="34" charset="0"/>
                <a:ea typeface="Open Sans" panose="020B0606030504020204" pitchFamily="34" charset="0"/>
                <a:cs typeface="Open Sans" panose="020B0606030504020204" pitchFamily="34" charset="0"/>
              </a:rPr>
              <a:t> z </a:t>
            </a:r>
            <a:r>
              <a:rPr lang="en-US" sz="1800" dirty="0" err="1">
                <a:latin typeface="Open Sans" panose="020B0606030504020204" pitchFamily="34" charset="0"/>
                <a:ea typeface="Open Sans" panose="020B0606030504020204" pitchFamily="34" charset="0"/>
                <a:cs typeface="Open Sans" panose="020B0606030504020204" pitchFamily="34" charset="0"/>
              </a:rPr>
              <a:t>izvajanjem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verige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prispevajo</a:t>
            </a:r>
            <a:r>
              <a:rPr lang="en-US" sz="1800" dirty="0">
                <a:latin typeface="Open Sans" panose="020B0606030504020204" pitchFamily="34" charset="0"/>
                <a:ea typeface="Open Sans" panose="020B0606030504020204" pitchFamily="34" charset="0"/>
                <a:cs typeface="Open Sans" panose="020B0606030504020204" pitchFamily="34" charset="0"/>
              </a:rPr>
              <a:t> k </a:t>
            </a:r>
            <a:r>
              <a:rPr lang="en-US" sz="1800" dirty="0" err="1">
                <a:latin typeface="Open Sans" panose="020B0606030504020204" pitchFamily="34" charset="0"/>
                <a:ea typeface="Open Sans" panose="020B0606030504020204" pitchFamily="34" charset="0"/>
                <a:cs typeface="Open Sans" panose="020B0606030504020204" pitchFamily="34" charset="0"/>
              </a:rPr>
              <a:t>splošni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zanesljivosti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tehnologije</a:t>
            </a:r>
            <a:r>
              <a:rPr lang="en-US" sz="1800" dirty="0">
                <a:latin typeface="Open Sans" panose="020B0606030504020204" pitchFamily="34" charset="0"/>
                <a:ea typeface="Open Sans" panose="020B0606030504020204" pitchFamily="34" charset="0"/>
                <a:cs typeface="Open Sans" panose="020B0606030504020204" pitchFamily="34" charset="0"/>
              </a:rPr>
              <a:t>. Je </a:t>
            </a:r>
            <a:r>
              <a:rPr lang="en-US" sz="1800" dirty="0" err="1">
                <a:latin typeface="Open Sans" panose="020B0606030504020204" pitchFamily="34" charset="0"/>
                <a:ea typeface="Open Sans" panose="020B0606030504020204" pitchFamily="34" charset="0"/>
                <a:cs typeface="Open Sans" panose="020B0606030504020204" pitchFamily="34" charset="0"/>
              </a:rPr>
              <a:t>sestavni</a:t>
            </a:r>
            <a:r>
              <a:rPr lang="en-US" sz="1800" dirty="0">
                <a:latin typeface="Open Sans" panose="020B0606030504020204" pitchFamily="34" charset="0"/>
                <a:ea typeface="Open Sans" panose="020B0606030504020204" pitchFamily="34" charset="0"/>
                <a:cs typeface="Open Sans" panose="020B0606030504020204" pitchFamily="34" charset="0"/>
              </a:rPr>
              <a:t> del </a:t>
            </a:r>
            <a:r>
              <a:rPr lang="en-US" sz="1800" dirty="0" err="1">
                <a:latin typeface="Open Sans" panose="020B0606030504020204" pitchFamily="34" charset="0"/>
                <a:ea typeface="Open Sans" panose="020B0606030504020204" pitchFamily="34" charset="0"/>
                <a:cs typeface="Open Sans" panose="020B0606030504020204" pitchFamily="34" charset="0"/>
              </a:rPr>
              <a:t>izgradnje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ohranjanja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zaupanja</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tehnologijo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veriženja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agroživilskem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sektorju</a:t>
            </a:r>
            <a:r>
              <a:rPr lang="en-US" sz="18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338205F1-314C-7EC7-E0FF-01693720A7E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20</a:t>
            </a:fld>
            <a:endParaRPr lang="en-GB"/>
          </a:p>
        </p:txBody>
      </p:sp>
    </p:spTree>
    <p:extLst>
      <p:ext uri="{BB962C8B-B14F-4D97-AF65-F5344CB8AC3E}">
        <p14:creationId xmlns:p14="http://schemas.microsoft.com/office/powerpoint/2010/main" val="2524677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VARNOSTNI UKREPI</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Definicija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v blockchain </a:t>
            </a:r>
            <a:r>
              <a:rPr lang="en-US" sz="1800" dirty="0" err="1">
                <a:latin typeface="Open Sans" panose="020B0606030504020204" pitchFamily="34" charset="0"/>
                <a:ea typeface="Open Sans" panose="020B0606030504020204" pitchFamily="34" charset="0"/>
                <a:cs typeface="Open Sans" panose="020B0606030504020204" pitchFamily="34" charset="0"/>
              </a:rPr>
              <a:t>vključuje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izvedene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varnostne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ukrepe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so </a:t>
            </a:r>
            <a:r>
              <a:rPr lang="en-US" sz="1800" dirty="0" err="1">
                <a:latin typeface="Open Sans" panose="020B0606030504020204" pitchFamily="34" charset="0"/>
                <a:ea typeface="Open Sans" panose="020B0606030504020204" pitchFamily="34" charset="0"/>
                <a:cs typeface="Open Sans" panose="020B0606030504020204" pitchFamily="34" charset="0"/>
              </a:rPr>
              <a:t>kriptografske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tehnike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šifriranje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nadzor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dostopa</a:t>
            </a:r>
            <a:r>
              <a:rPr lang="en-US" sz="1800" dirty="0">
                <a:latin typeface="Open Sans" panose="020B0606030504020204" pitchFamily="34" charset="0"/>
                <a:ea typeface="Open Sans" panose="020B0606030504020204" pitchFamily="34" charset="0"/>
                <a:cs typeface="Open Sans" panose="020B0606030504020204" pitchFamily="34" charset="0"/>
              </a:rPr>
              <a:t>.</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Vloga</a:t>
            </a:r>
            <a:r>
              <a:rPr lang="en-US" sz="1800" b="1" dirty="0">
                <a:latin typeface="Open Sans" panose="020B0606030504020204" pitchFamily="34" charset="0"/>
                <a:ea typeface="Open Sans" panose="020B0606030504020204" pitchFamily="34" charset="0"/>
                <a:cs typeface="Open Sans" panose="020B0606030504020204" pitchFamily="34" charset="0"/>
              </a:rPr>
              <a:t> v </a:t>
            </a:r>
            <a:r>
              <a:rPr lang="en-US" sz="1800" b="1" dirty="0" err="1">
                <a:latin typeface="Open Sans" panose="020B0606030504020204" pitchFamily="34" charset="0"/>
                <a:ea typeface="Open Sans" panose="020B0606030504020204" pitchFamily="34" charset="0"/>
                <a:cs typeface="Open Sans" panose="020B0606030504020204" pitchFamily="34" charset="0"/>
              </a:rPr>
              <a:t>zaupanju</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Udeleženci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zaupajo</a:t>
            </a:r>
            <a:r>
              <a:rPr lang="en-US" sz="1800" dirty="0">
                <a:latin typeface="Open Sans" panose="020B0606030504020204" pitchFamily="34" charset="0"/>
                <a:ea typeface="Open Sans" panose="020B0606030504020204" pitchFamily="34" charset="0"/>
                <a:cs typeface="Open Sans" panose="020B0606030504020204" pitchFamily="34" charset="0"/>
              </a:rPr>
              <a:t>, da je </a:t>
            </a:r>
            <a:r>
              <a:rPr lang="en-US" sz="1800" dirty="0" err="1">
                <a:latin typeface="Open Sans" panose="020B0606030504020204" pitchFamily="34" charset="0"/>
                <a:ea typeface="Open Sans" panose="020B0606030504020204" pitchFamily="34" charset="0"/>
                <a:cs typeface="Open Sans" panose="020B0606030504020204" pitchFamily="34" charset="0"/>
              </a:rPr>
              <a:t>tehnologija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zasnovana</a:t>
            </a:r>
            <a:r>
              <a:rPr lang="en-US" sz="1800" dirty="0">
                <a:latin typeface="Open Sans" panose="020B0606030504020204" pitchFamily="34" charset="0"/>
                <a:ea typeface="Open Sans" panose="020B0606030504020204" pitchFamily="34" charset="0"/>
                <a:cs typeface="Open Sans" panose="020B0606030504020204" pitchFamily="34" charset="0"/>
              </a:rPr>
              <a:t> za </a:t>
            </a:r>
            <a:r>
              <a:rPr lang="en-US" sz="1800" dirty="0" err="1">
                <a:latin typeface="Open Sans" panose="020B0606030504020204" pitchFamily="34" charset="0"/>
                <a:ea typeface="Open Sans" panose="020B0606030504020204" pitchFamily="34" charset="0"/>
                <a:cs typeface="Open Sans" panose="020B0606030504020204" pitchFamily="34" charset="0"/>
              </a:rPr>
              <a:t>zaščito</a:t>
            </a:r>
            <a:r>
              <a:rPr lang="en-US" sz="1800" dirty="0">
                <a:latin typeface="Open Sans" panose="020B0606030504020204" pitchFamily="34" charset="0"/>
                <a:ea typeface="Open Sans" panose="020B0606030504020204" pitchFamily="34" charset="0"/>
                <a:cs typeface="Open Sans" panose="020B0606030504020204" pitchFamily="34" charset="0"/>
              </a:rPr>
              <a:t> pred </a:t>
            </a:r>
            <a:r>
              <a:rPr lang="en-US" sz="1800" dirty="0" err="1">
                <a:latin typeface="Open Sans" panose="020B0606030504020204" pitchFamily="34" charset="0"/>
                <a:ea typeface="Open Sans" panose="020B0606030504020204" pitchFamily="34" charset="0"/>
                <a:cs typeface="Open Sans" panose="020B0606030504020204" pitchFamily="34" charset="0"/>
              </a:rPr>
              <a:t>nepooblaščenim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dostopom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nedovoljenimi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posegi</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kršitvami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podatkov</a:t>
            </a:r>
            <a:r>
              <a:rPr lang="en-US" sz="18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descr="Lock with solid fill">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3BEB32CD-9D06-8DA3-3E13-4BC5DE6F4E4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21</a:t>
            </a:fld>
            <a:endParaRPr lang="en-GB"/>
          </a:p>
        </p:txBody>
      </p:sp>
    </p:spTree>
    <p:extLst>
      <p:ext uri="{BB962C8B-B14F-4D97-AF65-F5344CB8AC3E}">
        <p14:creationId xmlns:p14="http://schemas.microsoft.com/office/powerpoint/2010/main" val="611515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dirty="0" err="1">
                <a:latin typeface="Open Sans" panose="020B0606030504020204" pitchFamily="34" charset="0"/>
                <a:ea typeface="Open Sans" panose="020B0606030504020204" pitchFamily="34" charset="0"/>
                <a:cs typeface="Open Sans" panose="020B0606030504020204" pitchFamily="34" charset="0"/>
              </a:rPr>
              <a:t>Zaupanje</a:t>
            </a:r>
            <a:r>
              <a:rPr lang="en-US" dirty="0">
                <a:latin typeface="Open Sans" panose="020B0606030504020204" pitchFamily="34" charset="0"/>
                <a:ea typeface="Open Sans" panose="020B0606030504020204" pitchFamily="34" charset="0"/>
                <a:cs typeface="Open Sans" panose="020B0606030504020204" pitchFamily="34" charset="0"/>
              </a:rPr>
              <a:t> v blockchain </a:t>
            </a:r>
            <a:r>
              <a:rPr lang="en-US" dirty="0" err="1">
                <a:latin typeface="Open Sans" panose="020B0606030504020204" pitchFamily="34" charset="0"/>
                <a:ea typeface="Open Sans" panose="020B0606030504020204" pitchFamily="34" charset="0"/>
                <a:cs typeface="Open Sans" panose="020B0606030504020204" pitchFamily="34" charset="0"/>
              </a:rPr>
              <a:t>nikoli</a:t>
            </a:r>
            <a:r>
              <a:rPr lang="en-US" dirty="0">
                <a:latin typeface="Open Sans" panose="020B0606030504020204" pitchFamily="34" charset="0"/>
                <a:ea typeface="Open Sans" panose="020B0606030504020204" pitchFamily="34" charset="0"/>
                <a:cs typeface="Open Sans" panose="020B0606030504020204" pitchFamily="34" charset="0"/>
              </a:rPr>
              <a:t> ne more </a:t>
            </a:r>
            <a:r>
              <a:rPr lang="en-US" dirty="0" err="1">
                <a:latin typeface="Open Sans" panose="020B0606030504020204" pitchFamily="34" charset="0"/>
                <a:ea typeface="Open Sans" panose="020B0606030504020204" pitchFamily="34" charset="0"/>
                <a:cs typeface="Open Sans" panose="020B0606030504020204" pitchFamily="34" charset="0"/>
              </a:rPr>
              <a:t>biti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popolno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Več</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elementov</a:t>
            </a:r>
            <a:r>
              <a:rPr lang="en-US" dirty="0">
                <a:latin typeface="Open Sans" panose="020B0606030504020204" pitchFamily="34" charset="0"/>
                <a:ea typeface="Open Sans" panose="020B0606030504020204" pitchFamily="34" charset="0"/>
                <a:cs typeface="Open Sans" panose="020B0606030504020204" pitchFamily="34" charset="0"/>
              </a:rPr>
              <a:t> je </a:t>
            </a:r>
            <a:r>
              <a:rPr lang="en-US" dirty="0" err="1">
                <a:latin typeface="Open Sans" panose="020B0606030504020204" pitchFamily="34" charset="0"/>
                <a:ea typeface="Open Sans" panose="020B0606030504020204" pitchFamily="34" charset="0"/>
                <a:cs typeface="Open Sans" panose="020B0606030504020204" pitchFamily="34" charset="0"/>
              </a:rPr>
              <a:t>podvomilo</a:t>
            </a:r>
            <a:r>
              <a:rPr lang="en-US" dirty="0">
                <a:latin typeface="Open Sans" panose="020B0606030504020204" pitchFamily="34" charset="0"/>
                <a:ea typeface="Open Sans" panose="020B0606030504020204" pitchFamily="34" charset="0"/>
                <a:cs typeface="Open Sans" panose="020B0606030504020204" pitchFamily="34" charset="0"/>
              </a:rPr>
              <a:t> v to </a:t>
            </a:r>
            <a:r>
              <a:rPr lang="en-US" dirty="0" err="1">
                <a:latin typeface="Open Sans" panose="020B0606030504020204" pitchFamily="34" charset="0"/>
                <a:ea typeface="Open Sans" panose="020B0606030504020204" pitchFamily="34" charset="0"/>
                <a:cs typeface="Open Sans" panose="020B0606030504020204" pitchFamily="34" charset="0"/>
              </a:rPr>
              <a:t>zaupanje</a:t>
            </a:r>
            <a:r>
              <a:rPr lang="en-US" dirty="0">
                <a:latin typeface="Open Sans" panose="020B0606030504020204" pitchFamily="34" charset="0"/>
                <a:ea typeface="Open Sans" panose="020B0606030504020204" pitchFamily="34" charset="0"/>
                <a:cs typeface="Open Sans" panose="020B0606030504020204" pitchFamily="34" charset="0"/>
              </a:rPr>
              <a:t>.</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568435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DIGITALNA VARNOST</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sz="1800" b="1" dirty="0">
                <a:latin typeface="Open Sans" panose="020B0606030504020204" pitchFamily="34" charset="0"/>
                <a:ea typeface="Open Sans" panose="020B0606030504020204" pitchFamily="34" charset="0"/>
                <a:cs typeface="Open Sans" panose="020B0606030504020204" pitchFamily="34" charset="0"/>
              </a:rPr>
              <a:t>Toga </a:t>
            </a:r>
            <a:r>
              <a:rPr lang="en-US" sz="1800" b="1" dirty="0" err="1">
                <a:latin typeface="Open Sans" panose="020B0606030504020204" pitchFamily="34" charset="0"/>
                <a:ea typeface="Open Sans" panose="020B0606030504020204" pitchFamily="34" charset="0"/>
                <a:cs typeface="Open Sans" panose="020B0606030504020204" pitchFamily="34" charset="0"/>
              </a:rPr>
              <a:t>veriga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zaščitena</a:t>
            </a:r>
            <a:r>
              <a:rPr lang="en-US" sz="1800" b="1" dirty="0">
                <a:latin typeface="Open Sans" panose="020B0606030504020204" pitchFamily="34" charset="0"/>
                <a:ea typeface="Open Sans" panose="020B0606030504020204" pitchFamily="34" charset="0"/>
                <a:cs typeface="Open Sans" panose="020B0606030504020204" pitchFamily="34" charset="0"/>
              </a:rPr>
              <a:t> pred </a:t>
            </a:r>
            <a:r>
              <a:rPr lang="en-US" sz="1800" b="1" dirty="0" err="1">
                <a:latin typeface="Open Sans" panose="020B0606030504020204" pitchFamily="34" charset="0"/>
                <a:ea typeface="Open Sans" panose="020B0606030504020204" pitchFamily="34" charset="0"/>
                <a:cs typeface="Open Sans" panose="020B0606030504020204" pitchFamily="34" charset="0"/>
              </a:rPr>
              <a:t>posegi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Tako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vsebina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verigi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njihov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vrstni</a:t>
            </a:r>
            <a:r>
              <a:rPr lang="en-US" sz="1800" dirty="0">
                <a:latin typeface="Open Sans" panose="020B0606030504020204" pitchFamily="34" charset="0"/>
                <a:ea typeface="Open Sans" panose="020B0606030504020204" pitchFamily="34" charset="0"/>
                <a:cs typeface="Open Sans" panose="020B0606030504020204" pitchFamily="34" charset="0"/>
              </a:rPr>
              <a:t> red </a:t>
            </a:r>
            <a:r>
              <a:rPr lang="en-US" sz="1800" dirty="0" err="1">
                <a:latin typeface="Open Sans" panose="020B0606030504020204" pitchFamily="34" charset="0"/>
                <a:ea typeface="Open Sans" panose="020B0606030504020204" pitchFamily="34" charset="0"/>
                <a:cs typeface="Open Sans" panose="020B0606030504020204" pitchFamily="34" charset="0"/>
              </a:rPr>
              <a:t>sta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zaščiteni</a:t>
            </a:r>
            <a:r>
              <a:rPr lang="en-US" sz="1800" dirty="0">
                <a:latin typeface="Open Sans" panose="020B0606030504020204" pitchFamily="34" charset="0"/>
                <a:ea typeface="Open Sans" panose="020B0606030504020204" pitchFamily="34" charset="0"/>
                <a:cs typeface="Open Sans" panose="020B0606030504020204" pitchFamily="34" charset="0"/>
              </a:rPr>
              <a:t> pred </a:t>
            </a:r>
            <a:r>
              <a:rPr lang="en-US" sz="1800" dirty="0" err="1">
                <a:latin typeface="Open Sans" panose="020B0606030504020204" pitchFamily="34" charset="0"/>
                <a:ea typeface="Open Sans" panose="020B0606030504020204" pitchFamily="34" charset="0"/>
                <a:cs typeface="Open Sans" panose="020B0606030504020204" pitchFamily="34" charset="0"/>
              </a:rPr>
              <a:t>posegi</a:t>
            </a:r>
            <a:r>
              <a:rPr lang="en-US" sz="1800" dirty="0">
                <a:latin typeface="Open Sans" panose="020B0606030504020204" pitchFamily="34" charset="0"/>
                <a:ea typeface="Open Sans" panose="020B0606030504020204" pitchFamily="34" charset="0"/>
                <a:cs typeface="Open Sans" panose="020B0606030504020204" pitchFamily="34" charset="0"/>
              </a:rPr>
              <a:t>. To </a:t>
            </a:r>
            <a:r>
              <a:rPr lang="en-US" sz="1800" dirty="0" err="1">
                <a:latin typeface="Open Sans" panose="020B0606030504020204" pitchFamily="34" charset="0"/>
                <a:ea typeface="Open Sans" panose="020B0606030504020204" pitchFamily="34" charset="0"/>
                <a:cs typeface="Open Sans" panose="020B0606030504020204" pitchFamily="34" charset="0"/>
              </a:rPr>
              <a:t>temelji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decentralizirani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arhitekturi</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načelu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soglasja</a:t>
            </a:r>
            <a:r>
              <a:rPr lang="en-US" sz="1800" dirty="0">
                <a:latin typeface="Open Sans" panose="020B0606030504020204" pitchFamily="34" charset="0"/>
                <a:ea typeface="Open Sans" panose="020B0606030504020204" pitchFamily="34" charset="0"/>
                <a:cs typeface="Open Sans" panose="020B0606030504020204" pitchFamily="34" charset="0"/>
              </a:rPr>
              <a:t>. Poleg </a:t>
            </a:r>
            <a:r>
              <a:rPr lang="en-US" sz="1800" dirty="0" err="1">
                <a:latin typeface="Open Sans" panose="020B0606030504020204" pitchFamily="34" charset="0"/>
                <a:ea typeface="Open Sans" panose="020B0606030504020204" pitchFamily="34" charset="0"/>
                <a:cs typeface="Open Sans" panose="020B0606030504020204" pitchFamily="34" charset="0"/>
              </a:rPr>
              <a:t>tega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lahko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obstajata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mehanizem</a:t>
            </a:r>
            <a:r>
              <a:rPr lang="en-US" sz="1800" dirty="0">
                <a:latin typeface="Open Sans" panose="020B0606030504020204" pitchFamily="34" charset="0"/>
                <a:ea typeface="Open Sans" panose="020B0606030504020204" pitchFamily="34" charset="0"/>
                <a:cs typeface="Open Sans" panose="020B0606030504020204" pitchFamily="34" charset="0"/>
              </a:rPr>
              <a:t>, ki </a:t>
            </a:r>
            <a:r>
              <a:rPr lang="en-US" sz="1800" dirty="0" err="1">
                <a:latin typeface="Open Sans" panose="020B0606030504020204" pitchFamily="34" charset="0"/>
                <a:ea typeface="Open Sans" panose="020B0606030504020204" pitchFamily="34" charset="0"/>
                <a:cs typeface="Open Sans" panose="020B0606030504020204" pitchFamily="34" charset="0"/>
              </a:rPr>
              <a:t>spodbuja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pozitivno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vedenje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odvrača</a:t>
            </a:r>
            <a:r>
              <a:rPr lang="en-US" sz="1800" dirty="0">
                <a:latin typeface="Open Sans" panose="020B0606030504020204" pitchFamily="34" charset="0"/>
                <a:ea typeface="Open Sans" panose="020B0606030504020204" pitchFamily="34" charset="0"/>
                <a:cs typeface="Open Sans" panose="020B0606030504020204" pitchFamily="34" charset="0"/>
              </a:rPr>
              <a:t> od </a:t>
            </a:r>
            <a:r>
              <a:rPr lang="en-US" sz="1800" dirty="0" err="1">
                <a:latin typeface="Open Sans" panose="020B0606030504020204" pitchFamily="34" charset="0"/>
                <a:ea typeface="Open Sans" panose="020B0606030504020204" pitchFamily="34" charset="0"/>
                <a:cs typeface="Open Sans" panose="020B0606030504020204" pitchFamily="34" charset="0"/>
              </a:rPr>
              <a:t>negativnega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vedenja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kriptografski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sistem</a:t>
            </a:r>
            <a:r>
              <a:rPr lang="en-US" sz="1800" dirty="0">
                <a:latin typeface="Open Sans" panose="020B0606030504020204" pitchFamily="34" charset="0"/>
                <a:ea typeface="Open Sans" panose="020B0606030504020204" pitchFamily="34" charset="0"/>
                <a:cs typeface="Open Sans" panose="020B0606030504020204" pitchFamily="34" charset="0"/>
              </a:rPr>
              <a:t>, ki </a:t>
            </a:r>
            <a:r>
              <a:rPr lang="en-US" sz="1800" dirty="0" err="1">
                <a:latin typeface="Open Sans" panose="020B0606030504020204" pitchFamily="34" charset="0"/>
                <a:ea typeface="Open Sans" panose="020B0606030504020204" pitchFamily="34" charset="0"/>
                <a:cs typeface="Open Sans" panose="020B0606030504020204" pitchFamily="34" charset="0"/>
              </a:rPr>
              <a:t>podpira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močna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tehnična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jamstva</a:t>
            </a:r>
            <a:r>
              <a:rPr lang="en-US" sz="1800" dirty="0">
                <a:latin typeface="Open Sans" panose="020B0606030504020204" pitchFamily="34" charset="0"/>
                <a:ea typeface="Open Sans" panose="020B0606030504020204" pitchFamily="34" charset="0"/>
                <a:cs typeface="Open Sans" panose="020B0606030504020204" pitchFamily="34" charset="0"/>
              </a:rPr>
              <a:t>. </a:t>
            </a:r>
            <a:endParaRPr lang="sl-SI" sz="18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PoW</a:t>
            </a:r>
            <a:r>
              <a:rPr lang="en-US" sz="1800" b="1" dirty="0">
                <a:latin typeface="Open Sans" panose="020B0606030504020204" pitchFamily="34" charset="0"/>
                <a:ea typeface="Open Sans" panose="020B0606030504020204" pitchFamily="34" charset="0"/>
                <a:cs typeface="Open Sans" panose="020B0606030504020204" pitchFamily="34" charset="0"/>
              </a:rPr>
              <a:t> se </a:t>
            </a:r>
            <a:r>
              <a:rPr lang="en-US" sz="1800" b="1" dirty="0" err="1">
                <a:latin typeface="Open Sans" panose="020B0606030504020204" pitchFamily="34" charset="0"/>
                <a:ea typeface="Open Sans" panose="020B0606030504020204" pitchFamily="34" charset="0"/>
                <a:cs typeface="Open Sans" panose="020B0606030504020204" pitchFamily="34" charset="0"/>
              </a:rPr>
              <a:t>opira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soglasje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kriptografski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dokaz</a:t>
            </a:r>
            <a:r>
              <a:rPr lang="en-US" sz="1800" dirty="0">
                <a:latin typeface="Open Sans" panose="020B0606030504020204" pitchFamily="34" charset="0"/>
                <a:ea typeface="Open Sans" panose="020B0606030504020204" pitchFamily="34" charset="0"/>
                <a:cs typeface="Open Sans" panose="020B0606030504020204" pitchFamily="34" charset="0"/>
              </a:rPr>
              <a:t>, ki je drag v </a:t>
            </a:r>
            <a:r>
              <a:rPr lang="en-US" sz="1800" dirty="0" err="1">
                <a:latin typeface="Open Sans" panose="020B0606030504020204" pitchFamily="34" charset="0"/>
                <a:ea typeface="Open Sans" panose="020B0606030504020204" pitchFamily="34" charset="0"/>
                <a:cs typeface="Open Sans" panose="020B0606030504020204" pitchFamily="34" charset="0"/>
              </a:rPr>
              <a:t>smislu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računalniške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moči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medtem</a:t>
            </a:r>
            <a:r>
              <a:rPr lang="en-US" sz="1800" dirty="0">
                <a:latin typeface="Open Sans" panose="020B0606030504020204" pitchFamily="34" charset="0"/>
                <a:ea typeface="Open Sans" panose="020B0606030504020204" pitchFamily="34" charset="0"/>
                <a:cs typeface="Open Sans" panose="020B0606030504020204" pitchFamily="34" charset="0"/>
              </a:rPr>
              <a:t> ko se </a:t>
            </a:r>
            <a:r>
              <a:rPr lang="en-US" sz="1800" dirty="0" err="1">
                <a:latin typeface="Open Sans" panose="020B0606030504020204" pitchFamily="34" charset="0"/>
                <a:ea typeface="Open Sans" panose="020B0606030504020204" pitchFamily="34" charset="0"/>
                <a:cs typeface="Open Sans" panose="020B0606030504020204" pitchFamily="34" charset="0"/>
              </a:rPr>
              <a:t>PoS</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opira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soglasje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spodbujevalno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strukturo</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še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dokazal</a:t>
            </a:r>
            <a:r>
              <a:rPr lang="en-US" sz="1800" dirty="0">
                <a:latin typeface="Open Sans" panose="020B0606030504020204" pitchFamily="34" charset="0"/>
                <a:ea typeface="Open Sans" panose="020B0606030504020204" pitchFamily="34" charset="0"/>
                <a:cs typeface="Open Sans" panose="020B0606030504020204" pitchFamily="34" charset="0"/>
              </a:rPr>
              <a:t>, da mu je </a:t>
            </a:r>
            <a:r>
              <a:rPr lang="en-US" sz="1800" dirty="0" err="1">
                <a:latin typeface="Open Sans" panose="020B0606030504020204" pitchFamily="34" charset="0"/>
                <a:ea typeface="Open Sans" panose="020B0606030504020204" pitchFamily="34" charset="0"/>
                <a:cs typeface="Open Sans" panose="020B0606030504020204" pitchFamily="34" charset="0"/>
              </a:rPr>
              <a:t>mogoče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zaupati</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velikem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obsegu</a:t>
            </a:r>
            <a:r>
              <a:rPr lang="en-US" sz="1800"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descr="Shield Tick with solid fill">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E14540A3-85D8-F1EA-B9B9-826778F944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23</a:t>
            </a:fld>
            <a:endParaRPr lang="en-GB"/>
          </a:p>
        </p:txBody>
      </p:sp>
    </p:spTree>
    <p:extLst>
      <p:ext uri="{BB962C8B-B14F-4D97-AF65-F5344CB8AC3E}">
        <p14:creationId xmlns:p14="http://schemas.microsoft.com/office/powerpoint/2010/main" val="16476465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699" y="431877"/>
            <a:ext cx="10033191" cy="523180"/>
          </a:xfrm>
          <a:prstGeom prst="rect">
            <a:avLst/>
          </a:prstGeom>
          <a:noFill/>
          <a:ln>
            <a:noFill/>
          </a:ln>
        </p:spPr>
        <p:txBody>
          <a:bodyPr spcFirstLastPara="1" wrap="square" lIns="91425" tIns="45700" rIns="91425" bIns="45700" anchor="t" anchorCtr="0">
            <a:spAutoFit/>
          </a:bodyPr>
          <a:lstStyle/>
          <a:p>
            <a:pPr lvl="0"/>
            <a:r>
              <a:rPr lang="pl-PL" sz="2800" dirty="0">
                <a:solidFill>
                  <a:schemeClr val="lt1"/>
                </a:solidFill>
                <a:latin typeface="Open Sans"/>
                <a:ea typeface="Open Sans"/>
                <a:cs typeface="Open Sans"/>
                <a:sym typeface="Open Sans"/>
              </a:rPr>
              <a:t>NADALJNJI ELEMENTI, KI OGROŽAJO POPOLNO ZAUPANJE</a:t>
            </a:r>
            <a:endParaRPr lang="en-US" sz="2800" dirty="0">
              <a:solidFill>
                <a:schemeClr val="lt1"/>
              </a:solidFill>
              <a:latin typeface="Open Sans"/>
              <a:ea typeface="Open Sans"/>
              <a:cs typeface="Open Sans"/>
              <a:sym typeface="Open Sans"/>
            </a:endParaRP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574345" y="2350151"/>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 panose="020B0604020202020204" pitchFamily="34" charset="0"/>
              <a:buChar char="•"/>
            </a:pP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Čeprav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tehnologija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veriženja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veliko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obljublja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za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povečanje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zaupanja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v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agroživilski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sektor</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obstajajo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nekateri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elementi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izzivi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ki so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postavili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pod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vprašaj</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ali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bi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lahko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postavili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pod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vprašaj</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popolno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zaupanje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v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njeno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izvajanje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Arial" panose="020B0604020202020204" pitchFamily="34" charset="0"/>
              <a:buChar char="•"/>
            </a:pP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Nekateri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od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teh</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elementov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vključujejo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a:p>
            <a:pPr lvl="2" algn="just"/>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Tehnološka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kompleksnost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izzivi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vključevanja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pomisleki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glede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nadgradljivosti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Pomisleki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glede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zasebnosti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podatkov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p:txBody>
      </p:sp>
      <p:pic>
        <p:nvPicPr>
          <p:cNvPr id="3074" name="Picture 2" descr="Negative Schufa-Einträge: Stolpersteine im Alltag">
            <a:extLst>
              <a:ext uri="{FF2B5EF4-FFF2-40B4-BE49-F238E27FC236}">
                <a16:creationId xmlns:a16="http://schemas.microsoft.com/office/drawing/2014/main" id="{47333514-7918-09B5-6565-14EED2226B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8878" y="3935895"/>
            <a:ext cx="4758169" cy="2889797"/>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D2EF3BEB-73B5-1415-EC7F-ABBD765DB10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24</a:t>
            </a:fld>
            <a:endParaRPr lang="en-GB"/>
          </a:p>
        </p:txBody>
      </p:sp>
    </p:spTree>
    <p:extLst>
      <p:ext uri="{BB962C8B-B14F-4D97-AF65-F5344CB8AC3E}">
        <p14:creationId xmlns:p14="http://schemas.microsoft.com/office/powerpoint/2010/main" val="3155165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1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24" name="Google Shape;224;p10"/>
          <p:cNvSpPr txBox="1"/>
          <p:nvPr/>
        </p:nvSpPr>
        <p:spPr>
          <a:xfrm>
            <a:off x="393700" y="431877"/>
            <a:ext cx="10198100" cy="830956"/>
          </a:xfrm>
          <a:prstGeom prst="rect">
            <a:avLst/>
          </a:prstGeom>
          <a:noFill/>
          <a:ln>
            <a:noFill/>
          </a:ln>
        </p:spPr>
        <p:txBody>
          <a:bodyPr spcFirstLastPara="1" wrap="square" lIns="91425" tIns="45700" rIns="91425" bIns="45700" anchor="t" anchorCtr="0">
            <a:spAutoFit/>
          </a:bodyPr>
          <a:lstStyle/>
          <a:p>
            <a:pPr lvl="0"/>
            <a:r>
              <a:rPr lang="en-GB" sz="2400" dirty="0">
                <a:solidFill>
                  <a:schemeClr val="lt1"/>
                </a:solidFill>
                <a:latin typeface="Open Sans"/>
                <a:ea typeface="Open Sans"/>
                <a:cs typeface="Open Sans"/>
                <a:sym typeface="Open Sans"/>
              </a:rPr>
              <a:t>KAKO LAHKO BLOKOVNA VERIGA IZBOLJŠA ZAUPANJE V AGROŽIVILSKI SEKTOR</a:t>
            </a:r>
            <a:endParaRPr sz="1200" dirty="0"/>
          </a:p>
        </p:txBody>
      </p:sp>
      <p:sp>
        <p:nvSpPr>
          <p:cNvPr id="225" name="Google Shape;225;p10"/>
          <p:cNvSpPr txBox="1">
            <a:spLocks noGrp="1"/>
          </p:cNvSpPr>
          <p:nvPr>
            <p:ph type="body" idx="1"/>
          </p:nvPr>
        </p:nvSpPr>
        <p:spPr>
          <a:xfrm>
            <a:off x="393700" y="2566943"/>
            <a:ext cx="9601200" cy="2508379"/>
          </a:xfrm>
          <a:prstGeom prst="rect">
            <a:avLst/>
          </a:prstGeom>
          <a:noFill/>
          <a:ln>
            <a:noFill/>
          </a:ln>
        </p:spPr>
        <p:txBody>
          <a:bodyPr spcFirstLastPara="1" wrap="square" lIns="0" tIns="0" rIns="0" bIns="0" anchor="t" anchorCtr="0">
            <a:spAutoFit/>
          </a:bodyPr>
          <a:lstStyle/>
          <a:p>
            <a:pPr lvl="0" indent="-342900" algn="just">
              <a:buClr>
                <a:schemeClr val="dk1"/>
              </a:buClr>
              <a:buSzPts val="1800"/>
              <a:buChar char="●"/>
            </a:pPr>
            <a:r>
              <a:rPr lang="en-US" sz="1800" b="0" dirty="0">
                <a:solidFill>
                  <a:schemeClr val="dk1"/>
                </a:solidFill>
              </a:rPr>
              <a:t>V </a:t>
            </a:r>
            <a:r>
              <a:rPr lang="en-US" sz="1800" b="0" dirty="0" err="1">
                <a:solidFill>
                  <a:schemeClr val="dk1"/>
                </a:solidFill>
              </a:rPr>
              <a:t>agroživilskem</a:t>
            </a:r>
            <a:r>
              <a:rPr lang="en-US" sz="1800" b="0" dirty="0">
                <a:solidFill>
                  <a:schemeClr val="dk1"/>
                </a:solidFill>
              </a:rPr>
              <a:t> </a:t>
            </a:r>
            <a:r>
              <a:rPr lang="en-US" sz="1800" b="0" dirty="0" err="1">
                <a:solidFill>
                  <a:schemeClr val="dk1"/>
                </a:solidFill>
              </a:rPr>
              <a:t>sektorju</a:t>
            </a:r>
            <a:r>
              <a:rPr lang="en-US" sz="1800" b="0" dirty="0">
                <a:solidFill>
                  <a:schemeClr val="dk1"/>
                </a:solidFill>
              </a:rPr>
              <a:t> </a:t>
            </a:r>
            <a:r>
              <a:rPr lang="en-US" sz="1800" b="0" dirty="0" err="1">
                <a:solidFill>
                  <a:schemeClr val="dk1"/>
                </a:solidFill>
              </a:rPr>
              <a:t>lahko</a:t>
            </a:r>
            <a:r>
              <a:rPr lang="en-US" sz="1800" b="0" dirty="0">
                <a:solidFill>
                  <a:schemeClr val="dk1"/>
                </a:solidFill>
              </a:rPr>
              <a:t> </a:t>
            </a:r>
            <a:r>
              <a:rPr lang="en-US" sz="1800" b="0" dirty="0" err="1">
                <a:solidFill>
                  <a:schemeClr val="dk1"/>
                </a:solidFill>
              </a:rPr>
              <a:t>tehnologija</a:t>
            </a:r>
            <a:r>
              <a:rPr lang="en-US" sz="1800" b="0" dirty="0">
                <a:solidFill>
                  <a:schemeClr val="dk1"/>
                </a:solidFill>
              </a:rPr>
              <a:t> </a:t>
            </a:r>
            <a:r>
              <a:rPr lang="en-US" sz="1800" b="0" dirty="0" err="1">
                <a:solidFill>
                  <a:schemeClr val="dk1"/>
                </a:solidFill>
              </a:rPr>
              <a:t>blokovne</a:t>
            </a:r>
            <a:r>
              <a:rPr lang="en-US" sz="1800" b="0" dirty="0">
                <a:solidFill>
                  <a:schemeClr val="dk1"/>
                </a:solidFill>
              </a:rPr>
              <a:t> </a:t>
            </a:r>
            <a:r>
              <a:rPr lang="en-US" sz="1800" b="0" dirty="0" err="1">
                <a:solidFill>
                  <a:schemeClr val="dk1"/>
                </a:solidFill>
              </a:rPr>
              <a:t>verige</a:t>
            </a:r>
            <a:r>
              <a:rPr lang="en-US" sz="1800" b="0" dirty="0">
                <a:solidFill>
                  <a:schemeClr val="dk1"/>
                </a:solidFill>
              </a:rPr>
              <a:t> </a:t>
            </a:r>
            <a:r>
              <a:rPr lang="en-US" sz="1800" b="0" dirty="0" err="1">
                <a:solidFill>
                  <a:schemeClr val="dk1"/>
                </a:solidFill>
              </a:rPr>
              <a:t>izboljša</a:t>
            </a:r>
            <a:r>
              <a:rPr lang="en-US" sz="1800" b="0" dirty="0">
                <a:solidFill>
                  <a:schemeClr val="dk1"/>
                </a:solidFill>
              </a:rPr>
              <a:t> </a:t>
            </a:r>
            <a:r>
              <a:rPr lang="en-US" sz="1800" b="0" dirty="0" err="1">
                <a:solidFill>
                  <a:schemeClr val="dk1"/>
                </a:solidFill>
              </a:rPr>
              <a:t>zaupanje</a:t>
            </a:r>
            <a:r>
              <a:rPr lang="en-US" sz="1800" b="0" dirty="0">
                <a:solidFill>
                  <a:schemeClr val="dk1"/>
                </a:solidFill>
              </a:rPr>
              <a:t> med </a:t>
            </a:r>
            <a:r>
              <a:rPr lang="en-US" sz="1800" b="0" dirty="0" err="1">
                <a:solidFill>
                  <a:schemeClr val="dk1"/>
                </a:solidFill>
              </a:rPr>
              <a:t>udeleženci</a:t>
            </a:r>
            <a:r>
              <a:rPr lang="en-US" sz="1800" b="0" dirty="0">
                <a:solidFill>
                  <a:schemeClr val="dk1"/>
                </a:solidFill>
              </a:rPr>
              <a:t> v </a:t>
            </a:r>
            <a:r>
              <a:rPr lang="en-US" sz="1800" b="0" dirty="0" err="1">
                <a:solidFill>
                  <a:schemeClr val="dk1"/>
                </a:solidFill>
              </a:rPr>
              <a:t>dobavni</a:t>
            </a:r>
            <a:r>
              <a:rPr lang="en-US" sz="1800" b="0" dirty="0">
                <a:solidFill>
                  <a:schemeClr val="dk1"/>
                </a:solidFill>
              </a:rPr>
              <a:t> </a:t>
            </a:r>
            <a:r>
              <a:rPr lang="en-US" sz="1800" b="0" dirty="0" err="1">
                <a:solidFill>
                  <a:schemeClr val="dk1"/>
                </a:solidFill>
              </a:rPr>
              <a:t>verigi</a:t>
            </a:r>
            <a:r>
              <a:rPr lang="en-US" sz="1800" b="0" dirty="0">
                <a:solidFill>
                  <a:schemeClr val="dk1"/>
                </a:solidFill>
              </a:rPr>
              <a:t> </a:t>
            </a:r>
            <a:r>
              <a:rPr lang="en-US" sz="1800" b="0" dirty="0" err="1">
                <a:solidFill>
                  <a:schemeClr val="dk1"/>
                </a:solidFill>
              </a:rPr>
              <a:t>ter</a:t>
            </a:r>
            <a:r>
              <a:rPr lang="en-US" sz="1800" b="0" dirty="0">
                <a:solidFill>
                  <a:schemeClr val="dk1"/>
                </a:solidFill>
              </a:rPr>
              <a:t> med </a:t>
            </a:r>
            <a:r>
              <a:rPr lang="en-US" sz="1800" b="0" dirty="0" err="1">
                <a:solidFill>
                  <a:schemeClr val="dk1"/>
                </a:solidFill>
              </a:rPr>
              <a:t>proizvajalci</a:t>
            </a:r>
            <a:r>
              <a:rPr lang="en-US" sz="1800" b="0" dirty="0">
                <a:solidFill>
                  <a:schemeClr val="dk1"/>
                </a:solidFill>
              </a:rPr>
              <a:t> in </a:t>
            </a:r>
            <a:r>
              <a:rPr lang="en-US" sz="1800" b="0" dirty="0" err="1">
                <a:solidFill>
                  <a:schemeClr val="dk1"/>
                </a:solidFill>
              </a:rPr>
              <a:t>potrošniki</a:t>
            </a:r>
            <a:r>
              <a:rPr lang="en-US" sz="1800" b="0" dirty="0">
                <a:solidFill>
                  <a:schemeClr val="dk1"/>
                </a:solidFill>
              </a:rPr>
              <a:t> z </a:t>
            </a:r>
            <a:r>
              <a:rPr lang="en-US" sz="1800" b="0" dirty="0" err="1">
                <a:solidFill>
                  <a:schemeClr val="dk1"/>
                </a:solidFill>
              </a:rPr>
              <a:t>naslednjimi</a:t>
            </a:r>
            <a:r>
              <a:rPr lang="en-US" sz="1800" b="0" dirty="0">
                <a:solidFill>
                  <a:schemeClr val="dk1"/>
                </a:solidFill>
              </a:rPr>
              <a:t> </a:t>
            </a:r>
            <a:r>
              <a:rPr lang="en-US" sz="1800" b="0" dirty="0" err="1">
                <a:solidFill>
                  <a:schemeClr val="dk1"/>
                </a:solidFill>
              </a:rPr>
              <a:t>posebnimi</a:t>
            </a:r>
            <a:r>
              <a:rPr lang="en-US" sz="1800" b="0" dirty="0">
                <a:solidFill>
                  <a:schemeClr val="dk1"/>
                </a:solidFill>
              </a:rPr>
              <a:t> </a:t>
            </a:r>
            <a:r>
              <a:rPr lang="en-US" sz="1800" b="0" dirty="0" err="1">
                <a:solidFill>
                  <a:schemeClr val="dk1"/>
                </a:solidFill>
              </a:rPr>
              <a:t>mehanizmi</a:t>
            </a:r>
            <a:r>
              <a:rPr lang="en-US" sz="1800" b="0" dirty="0">
                <a:solidFill>
                  <a:schemeClr val="dk1"/>
                </a:solidFill>
              </a:rPr>
              <a:t>:</a:t>
            </a:r>
          </a:p>
          <a:p>
            <a:pPr marL="114300" lvl="0" indent="0" algn="just" rtl="0">
              <a:spcBef>
                <a:spcPts val="0"/>
              </a:spcBef>
              <a:spcAft>
                <a:spcPts val="0"/>
              </a:spcAft>
              <a:buClr>
                <a:schemeClr val="dk1"/>
              </a:buClr>
              <a:buSzPts val="1800"/>
            </a:pPr>
            <a:r>
              <a:rPr lang="en-US" sz="1800" b="0" dirty="0">
                <a:solidFill>
                  <a:schemeClr val="dk1"/>
                </a:solidFill>
              </a:rPr>
              <a:t>	</a:t>
            </a:r>
          </a:p>
          <a:p>
            <a:pPr marL="114300" lvl="0" indent="0" algn="just">
              <a:buClr>
                <a:schemeClr val="dk1"/>
              </a:buClr>
              <a:buSzPts val="1800"/>
            </a:pPr>
            <a:r>
              <a:rPr lang="en-US" sz="1800" b="0" dirty="0">
                <a:solidFill>
                  <a:schemeClr val="dk1"/>
                </a:solidFill>
              </a:rPr>
              <a:t>	- </a:t>
            </a:r>
            <a:r>
              <a:rPr lang="en-US" sz="1800" dirty="0" err="1">
                <a:solidFill>
                  <a:schemeClr val="tx1"/>
                </a:solidFill>
              </a:rPr>
              <a:t>Sledljivost</a:t>
            </a:r>
            <a:r>
              <a:rPr lang="en-US" sz="1800" dirty="0">
                <a:solidFill>
                  <a:schemeClr val="tx1"/>
                </a:solidFill>
              </a:rPr>
              <a:t>: </a:t>
            </a:r>
            <a:r>
              <a:rPr lang="en-US" sz="1800" b="0" dirty="0">
                <a:solidFill>
                  <a:schemeClr val="tx1"/>
                </a:solidFill>
              </a:rPr>
              <a:t>Z </a:t>
            </a:r>
            <a:r>
              <a:rPr lang="en-US" sz="1800" b="0" dirty="0" err="1">
                <a:solidFill>
                  <a:schemeClr val="tx1"/>
                </a:solidFill>
              </a:rPr>
              <a:t>omogočanjem</a:t>
            </a:r>
            <a:r>
              <a:rPr lang="en-US" sz="1800" b="0" dirty="0">
                <a:solidFill>
                  <a:schemeClr val="tx1"/>
                </a:solidFill>
              </a:rPr>
              <a:t> </a:t>
            </a:r>
            <a:r>
              <a:rPr lang="en-US" sz="1800" b="0" dirty="0" err="1">
                <a:solidFill>
                  <a:schemeClr val="tx1"/>
                </a:solidFill>
              </a:rPr>
              <a:t>oblikovanja</a:t>
            </a:r>
            <a:r>
              <a:rPr lang="en-US" sz="1800" b="0" dirty="0">
                <a:solidFill>
                  <a:schemeClr val="tx1"/>
                </a:solidFill>
              </a:rPr>
              <a:t> </a:t>
            </a:r>
            <a:r>
              <a:rPr lang="en-US" sz="1800" b="0" dirty="0" err="1">
                <a:solidFill>
                  <a:schemeClr val="tx1"/>
                </a:solidFill>
              </a:rPr>
              <a:t>prozorne</a:t>
            </a:r>
            <a:r>
              <a:rPr lang="en-US" sz="1800" b="0" dirty="0">
                <a:solidFill>
                  <a:schemeClr val="tx1"/>
                </a:solidFill>
              </a:rPr>
              <a:t> </a:t>
            </a:r>
            <a:r>
              <a:rPr lang="en-US" sz="1800" b="0" dirty="0" err="1">
                <a:solidFill>
                  <a:schemeClr val="tx1"/>
                </a:solidFill>
              </a:rPr>
              <a:t>knjige</a:t>
            </a:r>
            <a:r>
              <a:rPr lang="en-US" sz="1800" b="0" dirty="0">
                <a:solidFill>
                  <a:schemeClr val="tx1"/>
                </a:solidFill>
              </a:rPr>
              <a:t>, ki </a:t>
            </a:r>
            <a:r>
              <a:rPr lang="en-US" sz="1800" b="0" dirty="0" err="1">
                <a:solidFill>
                  <a:schemeClr val="tx1"/>
                </a:solidFill>
              </a:rPr>
              <a:t>sledi</a:t>
            </a:r>
            <a:r>
              <a:rPr lang="en-US" sz="1800" b="0" dirty="0">
                <a:solidFill>
                  <a:schemeClr val="tx1"/>
                </a:solidFill>
              </a:rPr>
              <a:t> </a:t>
            </a:r>
            <a:r>
              <a:rPr lang="en-US" sz="1800" b="0" dirty="0" err="1">
                <a:solidFill>
                  <a:schemeClr val="tx1"/>
                </a:solidFill>
              </a:rPr>
              <a:t>poti</a:t>
            </a:r>
            <a:r>
              <a:rPr lang="en-US" sz="1800" b="0" dirty="0">
                <a:solidFill>
                  <a:schemeClr val="tx1"/>
                </a:solidFill>
              </a:rPr>
              <a:t> </a:t>
            </a:r>
            <a:r>
              <a:rPr lang="en-US" sz="1800" b="0" dirty="0" err="1">
                <a:solidFill>
                  <a:schemeClr val="tx1"/>
                </a:solidFill>
              </a:rPr>
              <a:t>kmetijskih</a:t>
            </a:r>
            <a:r>
              <a:rPr lang="en-US" sz="1800" b="0" dirty="0">
                <a:solidFill>
                  <a:schemeClr val="tx1"/>
                </a:solidFill>
              </a:rPr>
              <a:t> </a:t>
            </a:r>
            <a:r>
              <a:rPr lang="en-US" sz="1800" b="0" dirty="0" err="1">
                <a:solidFill>
                  <a:schemeClr val="tx1"/>
                </a:solidFill>
              </a:rPr>
              <a:t>proizvodov</a:t>
            </a:r>
            <a:r>
              <a:rPr lang="en-US" sz="1800" b="0" dirty="0">
                <a:solidFill>
                  <a:schemeClr val="tx1"/>
                </a:solidFill>
              </a:rPr>
              <a:t> od </a:t>
            </a:r>
            <a:r>
              <a:rPr lang="en-US" sz="1800" b="0" dirty="0" err="1">
                <a:solidFill>
                  <a:schemeClr val="tx1"/>
                </a:solidFill>
              </a:rPr>
              <a:t>kmetije</a:t>
            </a:r>
            <a:r>
              <a:rPr lang="en-US" sz="1800" b="0" dirty="0">
                <a:solidFill>
                  <a:schemeClr val="tx1"/>
                </a:solidFill>
              </a:rPr>
              <a:t> do </a:t>
            </a:r>
            <a:r>
              <a:rPr lang="en-US" sz="1800" b="0" dirty="0" err="1">
                <a:solidFill>
                  <a:schemeClr val="tx1"/>
                </a:solidFill>
              </a:rPr>
              <a:t>mize</a:t>
            </a:r>
            <a:r>
              <a:rPr lang="en-US" sz="1800" b="0" dirty="0">
                <a:solidFill>
                  <a:schemeClr val="tx1"/>
                </a:solidFill>
              </a:rPr>
              <a:t>. Ta </a:t>
            </a:r>
            <a:r>
              <a:rPr lang="en-US" sz="1800" b="0" dirty="0" err="1">
                <a:solidFill>
                  <a:schemeClr val="tx1"/>
                </a:solidFill>
              </a:rPr>
              <a:t>prepoznavnost</a:t>
            </a:r>
            <a:r>
              <a:rPr lang="en-US" sz="1800" b="0" dirty="0">
                <a:solidFill>
                  <a:schemeClr val="tx1"/>
                </a:solidFill>
              </a:rPr>
              <a:t> </a:t>
            </a:r>
            <a:r>
              <a:rPr lang="en-US" sz="1800" b="0" dirty="0" err="1">
                <a:solidFill>
                  <a:schemeClr val="tx1"/>
                </a:solidFill>
              </a:rPr>
              <a:t>krepi</a:t>
            </a:r>
            <a:r>
              <a:rPr lang="en-US" sz="1800" b="0" dirty="0">
                <a:solidFill>
                  <a:schemeClr val="tx1"/>
                </a:solidFill>
              </a:rPr>
              <a:t> </a:t>
            </a:r>
            <a:r>
              <a:rPr lang="en-US" sz="1800" b="0" dirty="0" err="1">
                <a:solidFill>
                  <a:schemeClr val="tx1"/>
                </a:solidFill>
              </a:rPr>
              <a:t>zaupanje</a:t>
            </a:r>
            <a:r>
              <a:rPr lang="en-US" sz="1800" b="0" dirty="0">
                <a:solidFill>
                  <a:schemeClr val="tx1"/>
                </a:solidFill>
              </a:rPr>
              <a:t>, </a:t>
            </a:r>
            <a:r>
              <a:rPr lang="en-US" sz="1800" b="0" dirty="0" err="1">
                <a:solidFill>
                  <a:schemeClr val="tx1"/>
                </a:solidFill>
              </a:rPr>
              <a:t>saj</a:t>
            </a:r>
            <a:r>
              <a:rPr lang="en-US" sz="1800" b="0" dirty="0">
                <a:solidFill>
                  <a:schemeClr val="tx1"/>
                </a:solidFill>
              </a:rPr>
              <a:t> </a:t>
            </a:r>
            <a:r>
              <a:rPr lang="en-US" sz="1800" b="0" dirty="0" err="1">
                <a:solidFill>
                  <a:schemeClr val="tx1"/>
                </a:solidFill>
              </a:rPr>
              <a:t>potrošnikom</a:t>
            </a:r>
            <a:r>
              <a:rPr lang="en-US" sz="1800" b="0" dirty="0">
                <a:solidFill>
                  <a:schemeClr val="tx1"/>
                </a:solidFill>
              </a:rPr>
              <a:t> in </a:t>
            </a:r>
            <a:r>
              <a:rPr lang="en-US" sz="1800" b="0" dirty="0" err="1">
                <a:solidFill>
                  <a:schemeClr val="tx1"/>
                </a:solidFill>
              </a:rPr>
              <a:t>udeležencem</a:t>
            </a:r>
            <a:r>
              <a:rPr lang="en-US" sz="1800" b="0" dirty="0">
                <a:solidFill>
                  <a:schemeClr val="tx1"/>
                </a:solidFill>
              </a:rPr>
              <a:t> </a:t>
            </a:r>
            <a:r>
              <a:rPr lang="en-US" sz="1800" b="0" dirty="0" err="1">
                <a:solidFill>
                  <a:schemeClr val="tx1"/>
                </a:solidFill>
              </a:rPr>
              <a:t>dobavne</a:t>
            </a:r>
            <a:r>
              <a:rPr lang="en-US" sz="1800" b="0" dirty="0">
                <a:solidFill>
                  <a:schemeClr val="tx1"/>
                </a:solidFill>
              </a:rPr>
              <a:t> </a:t>
            </a:r>
            <a:r>
              <a:rPr lang="en-US" sz="1800" b="0" dirty="0" err="1">
                <a:solidFill>
                  <a:schemeClr val="tx1"/>
                </a:solidFill>
              </a:rPr>
              <a:t>verige</a:t>
            </a:r>
            <a:r>
              <a:rPr lang="en-US" sz="1800" b="0" dirty="0">
                <a:solidFill>
                  <a:schemeClr val="tx1"/>
                </a:solidFill>
              </a:rPr>
              <a:t> </a:t>
            </a:r>
            <a:r>
              <a:rPr lang="en-US" sz="1800" b="0" dirty="0" err="1">
                <a:solidFill>
                  <a:schemeClr val="tx1"/>
                </a:solidFill>
              </a:rPr>
              <a:t>zagotavlja</a:t>
            </a:r>
            <a:r>
              <a:rPr lang="en-US" sz="1800" b="0" dirty="0">
                <a:solidFill>
                  <a:schemeClr val="tx1"/>
                </a:solidFill>
              </a:rPr>
              <a:t> </a:t>
            </a:r>
            <a:r>
              <a:rPr lang="en-US" sz="1800" b="0" dirty="0" err="1">
                <a:solidFill>
                  <a:schemeClr val="tx1"/>
                </a:solidFill>
              </a:rPr>
              <a:t>točne</a:t>
            </a:r>
            <a:r>
              <a:rPr lang="en-US" sz="1800" b="0" dirty="0">
                <a:solidFill>
                  <a:schemeClr val="tx1"/>
                </a:solidFill>
              </a:rPr>
              <a:t> </a:t>
            </a:r>
            <a:r>
              <a:rPr lang="en-US" sz="1800" b="0" dirty="0" err="1">
                <a:solidFill>
                  <a:schemeClr val="tx1"/>
                </a:solidFill>
              </a:rPr>
              <a:t>informacije</a:t>
            </a:r>
            <a:r>
              <a:rPr lang="en-US" sz="1800" b="0" dirty="0">
                <a:solidFill>
                  <a:schemeClr val="tx1"/>
                </a:solidFill>
              </a:rPr>
              <a:t> v </a:t>
            </a:r>
            <a:r>
              <a:rPr lang="en-US" sz="1800" b="0" dirty="0" err="1">
                <a:solidFill>
                  <a:schemeClr val="tx1"/>
                </a:solidFill>
              </a:rPr>
              <a:t>realnem</a:t>
            </a:r>
            <a:r>
              <a:rPr lang="en-US" sz="1800" b="0" dirty="0">
                <a:solidFill>
                  <a:schemeClr val="tx1"/>
                </a:solidFill>
              </a:rPr>
              <a:t> </a:t>
            </a:r>
            <a:r>
              <a:rPr lang="en-US" sz="1800" b="0" dirty="0" err="1">
                <a:solidFill>
                  <a:schemeClr val="tx1"/>
                </a:solidFill>
              </a:rPr>
              <a:t>času</a:t>
            </a:r>
            <a:r>
              <a:rPr lang="en-US" sz="1800" b="0" dirty="0">
                <a:solidFill>
                  <a:schemeClr val="tx1"/>
                </a:solidFill>
              </a:rPr>
              <a:t> o </a:t>
            </a:r>
            <a:r>
              <a:rPr lang="en-US" sz="1800" b="0" dirty="0" err="1">
                <a:solidFill>
                  <a:schemeClr val="tx1"/>
                </a:solidFill>
              </a:rPr>
              <a:t>poreklu</a:t>
            </a:r>
            <a:r>
              <a:rPr lang="en-US" sz="1800" b="0" dirty="0">
                <a:solidFill>
                  <a:schemeClr val="tx1"/>
                </a:solidFill>
              </a:rPr>
              <a:t> </a:t>
            </a:r>
            <a:r>
              <a:rPr lang="en-US" sz="1800" b="0" dirty="0" err="1">
                <a:solidFill>
                  <a:schemeClr val="tx1"/>
                </a:solidFill>
              </a:rPr>
              <a:t>živil</a:t>
            </a:r>
            <a:r>
              <a:rPr lang="en-US" sz="1800" b="0" dirty="0">
                <a:solidFill>
                  <a:schemeClr val="tx1"/>
                </a:solidFill>
              </a:rPr>
              <a:t> in </a:t>
            </a:r>
            <a:r>
              <a:rPr lang="en-US" sz="1800" b="0" dirty="0" err="1">
                <a:solidFill>
                  <a:schemeClr val="tx1"/>
                </a:solidFill>
              </a:rPr>
              <a:t>ravnanju</a:t>
            </a:r>
            <a:r>
              <a:rPr lang="en-US" sz="1800" b="0" dirty="0">
                <a:solidFill>
                  <a:schemeClr val="tx1"/>
                </a:solidFill>
              </a:rPr>
              <a:t> z </a:t>
            </a:r>
            <a:r>
              <a:rPr lang="en-US" sz="1800" b="0" dirty="0" err="1">
                <a:solidFill>
                  <a:schemeClr val="tx1"/>
                </a:solidFill>
              </a:rPr>
              <a:t>njimi</a:t>
            </a:r>
            <a:r>
              <a:rPr lang="en-US" sz="1800" b="0" dirty="0">
                <a:solidFill>
                  <a:schemeClr val="tx1"/>
                </a:solidFill>
              </a:rPr>
              <a:t>.</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a:p>
            <a:pPr marL="114300" lvl="0" indent="0" algn="just" rtl="0">
              <a:spcBef>
                <a:spcPts val="0"/>
              </a:spcBef>
              <a:spcAft>
                <a:spcPts val="0"/>
              </a:spcAft>
              <a:buClr>
                <a:schemeClr val="dk1"/>
              </a:buClr>
              <a:buSzPts val="1800"/>
            </a:pP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endParaRPr lang="en-US" sz="1800" b="0" dirty="0">
              <a:solidFill>
                <a:schemeClr val="dk1"/>
              </a:solidFill>
            </a:endParaRPr>
          </a:p>
          <a:p>
            <a:pPr lvl="1" indent="-342900" algn="just">
              <a:buClr>
                <a:schemeClr val="dk1"/>
              </a:buClr>
              <a:buSzPts val="1800"/>
              <a:buChar char="●"/>
            </a:pPr>
            <a:endParaRPr sz="100" b="0" dirty="0">
              <a:solidFill>
                <a:schemeClr val="dk1"/>
              </a:solidFill>
            </a:endParaRPr>
          </a:p>
        </p:txBody>
      </p:sp>
      <p:sp>
        <p:nvSpPr>
          <p:cNvPr id="2" name="Slide Number Placeholder 1">
            <a:extLst>
              <a:ext uri="{FF2B5EF4-FFF2-40B4-BE49-F238E27FC236}">
                <a16:creationId xmlns:a16="http://schemas.microsoft.com/office/drawing/2014/main" id="{C19F944B-D2A7-B9BD-69EE-7177174328C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25</a:t>
            </a:fld>
            <a:endParaRPr lang="en-GB" dirty="0"/>
          </a:p>
        </p:txBody>
      </p:sp>
    </p:spTree>
    <p:extLst>
      <p:ext uri="{BB962C8B-B14F-4D97-AF65-F5344CB8AC3E}">
        <p14:creationId xmlns:p14="http://schemas.microsoft.com/office/powerpoint/2010/main" val="31015967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1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24" name="Google Shape;224;p10"/>
          <p:cNvSpPr txBox="1"/>
          <p:nvPr/>
        </p:nvSpPr>
        <p:spPr>
          <a:xfrm>
            <a:off x="393700" y="431877"/>
            <a:ext cx="10198100" cy="830956"/>
          </a:xfrm>
          <a:prstGeom prst="rect">
            <a:avLst/>
          </a:prstGeom>
          <a:noFill/>
          <a:ln>
            <a:noFill/>
          </a:ln>
        </p:spPr>
        <p:txBody>
          <a:bodyPr spcFirstLastPara="1" wrap="square" lIns="91425" tIns="45700" rIns="91425" bIns="45700" anchor="t" anchorCtr="0">
            <a:spAutoFit/>
          </a:bodyPr>
          <a:lstStyle/>
          <a:p>
            <a:pPr lvl="0"/>
            <a:r>
              <a:rPr lang="en-GB" sz="2400" dirty="0">
                <a:solidFill>
                  <a:schemeClr val="lt1"/>
                </a:solidFill>
                <a:latin typeface="Open Sans"/>
                <a:ea typeface="Open Sans"/>
                <a:cs typeface="Open Sans"/>
                <a:sym typeface="Open Sans"/>
              </a:rPr>
              <a:t>KAKO LAHKO BLOKOVNA VERIGA IZBOLJŠA ZAUPANJE V AGROŽIVILSKI SEKTOR</a:t>
            </a:r>
            <a:endParaRPr sz="1200" dirty="0"/>
          </a:p>
        </p:txBody>
      </p:sp>
      <p:sp>
        <p:nvSpPr>
          <p:cNvPr id="225" name="Google Shape;225;p10"/>
          <p:cNvSpPr txBox="1">
            <a:spLocks noGrp="1"/>
          </p:cNvSpPr>
          <p:nvPr>
            <p:ph type="body" idx="1"/>
          </p:nvPr>
        </p:nvSpPr>
        <p:spPr>
          <a:xfrm>
            <a:off x="393700" y="2705443"/>
            <a:ext cx="9601200" cy="2231380"/>
          </a:xfrm>
          <a:prstGeom prst="rect">
            <a:avLst/>
          </a:prstGeom>
          <a:noFill/>
          <a:ln>
            <a:noFill/>
          </a:ln>
        </p:spPr>
        <p:txBody>
          <a:bodyPr spcFirstLastPara="1" wrap="square" lIns="0" tIns="0" rIns="0" bIns="0" anchor="t" anchorCtr="0">
            <a:spAutoFit/>
          </a:bodyPr>
          <a:lstStyle/>
          <a:p>
            <a:pPr marL="114300" lvl="0" indent="0" algn="just">
              <a:buClr>
                <a:schemeClr val="dk1"/>
              </a:buClr>
              <a:buSzPts val="1800"/>
            </a:pP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Nespremenljivi</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zapisi</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Nespremenljivost</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blockchain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zapisov</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zagotavlja</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da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informacij</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o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izvoru</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in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značilnostih</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živil</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ni</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mogoče</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spreminjati</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To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zmanjšuje</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tveganje</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goljufij</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s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hrano</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in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ponarejanja</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hrane</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kar</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prispeva</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k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večjemu</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zaupanju</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med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potrošniki</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in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udeleženci</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v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dobavni</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verigi</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Posodobitve</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v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realnem</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času</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Uporaba</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naprav</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IoT in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senzorjev</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povezanih</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z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blockchainom</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omogoča</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spremljanje</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dobavne</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verige</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v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realnem</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času</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Ta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preglednost</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zainteresiranim</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stranem</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omogoča</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da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spremljajo</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status in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lokacijo</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izdelkov</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na</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vseh</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stopnjah</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s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čimer</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zagotavljajo</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pristnost</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in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zmanjšujejo</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tveganje</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r>
              <a:rPr lang="en-US" sz="1800" b="0" dirty="0" err="1">
                <a:solidFill>
                  <a:schemeClr val="tx1"/>
                </a:solidFill>
                <a:latin typeface="Open Sans" panose="020B0606030504020204" pitchFamily="34" charset="0"/>
                <a:ea typeface="Open Sans" panose="020B0606030504020204" pitchFamily="34" charset="0"/>
                <a:cs typeface="Open Sans" panose="020B0606030504020204" pitchFamily="34" charset="0"/>
              </a:rPr>
              <a:t>ponarejanja</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a:t>
            </a:r>
            <a:endParaRPr lang="en-US" sz="1800" b="0" dirty="0">
              <a:solidFill>
                <a:schemeClr val="dk1"/>
              </a:solidFill>
            </a:endParaRPr>
          </a:p>
          <a:p>
            <a:pPr lvl="1" indent="-342900" algn="just">
              <a:buClr>
                <a:schemeClr val="dk1"/>
              </a:buClr>
              <a:buSzPts val="1800"/>
              <a:buChar char="●"/>
            </a:pPr>
            <a:endParaRPr sz="100" b="0" dirty="0">
              <a:solidFill>
                <a:schemeClr val="dk1"/>
              </a:solidFill>
            </a:endParaRPr>
          </a:p>
        </p:txBody>
      </p:sp>
      <p:sp>
        <p:nvSpPr>
          <p:cNvPr id="2" name="Slide Number Placeholder 1">
            <a:extLst>
              <a:ext uri="{FF2B5EF4-FFF2-40B4-BE49-F238E27FC236}">
                <a16:creationId xmlns:a16="http://schemas.microsoft.com/office/drawing/2014/main" id="{C19F944B-D2A7-B9BD-69EE-7177174328C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26</a:t>
            </a:fld>
            <a:endParaRPr lang="en-GB"/>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2" name="Google Shape;232;p18"/>
          <p:cNvSpPr txBox="1"/>
          <p:nvPr/>
        </p:nvSpPr>
        <p:spPr>
          <a:xfrm>
            <a:off x="393699" y="431877"/>
            <a:ext cx="10793413" cy="492402"/>
          </a:xfrm>
          <a:prstGeom prst="rect">
            <a:avLst/>
          </a:prstGeom>
          <a:noFill/>
          <a:ln>
            <a:noFill/>
          </a:ln>
        </p:spPr>
        <p:txBody>
          <a:bodyPr spcFirstLastPara="1" wrap="square" lIns="91425" tIns="45700" rIns="91425" bIns="45700" anchor="t" anchorCtr="0">
            <a:spAutoFit/>
          </a:bodyPr>
          <a:lstStyle/>
          <a:p>
            <a:pPr lvl="0"/>
            <a:r>
              <a:rPr lang="en-GB" sz="2600" dirty="0">
                <a:solidFill>
                  <a:schemeClr val="lt1"/>
                </a:solidFill>
                <a:latin typeface="Open Sans"/>
                <a:ea typeface="Open Sans"/>
                <a:cs typeface="Open Sans"/>
                <a:sym typeface="Open Sans"/>
              </a:rPr>
              <a:t>VRSTE BLOKOVNIH VERIG - JAVNE </a:t>
            </a:r>
            <a:r>
              <a:rPr lang="sl-SI" sz="2600" dirty="0">
                <a:solidFill>
                  <a:schemeClr val="lt1"/>
                </a:solidFill>
                <a:latin typeface="Open Sans"/>
                <a:ea typeface="Open Sans"/>
                <a:cs typeface="Open Sans"/>
                <a:sym typeface="Open Sans"/>
              </a:rPr>
              <a:t>OZ. </a:t>
            </a:r>
            <a:r>
              <a:rPr lang="en-GB" sz="2600" dirty="0">
                <a:solidFill>
                  <a:schemeClr val="lt1"/>
                </a:solidFill>
                <a:latin typeface="Open Sans"/>
                <a:ea typeface="Open Sans"/>
                <a:cs typeface="Open Sans"/>
                <a:sym typeface="Open Sans"/>
              </a:rPr>
              <a:t>ZASEB</a:t>
            </a:r>
            <a:r>
              <a:rPr lang="sl-SI" sz="2600" dirty="0">
                <a:solidFill>
                  <a:schemeClr val="lt1"/>
                </a:solidFill>
                <a:latin typeface="Open Sans"/>
                <a:ea typeface="Open Sans"/>
                <a:cs typeface="Open Sans"/>
                <a:sym typeface="Open Sans"/>
              </a:rPr>
              <a:t>NE</a:t>
            </a:r>
            <a:endParaRPr sz="2600" dirty="0"/>
          </a:p>
        </p:txBody>
      </p:sp>
      <p:sp>
        <p:nvSpPr>
          <p:cNvPr id="233" name="Google Shape;233;p18"/>
          <p:cNvSpPr txBox="1">
            <a:spLocks noGrp="1"/>
          </p:cNvSpPr>
          <p:nvPr>
            <p:ph type="body" idx="1"/>
          </p:nvPr>
        </p:nvSpPr>
        <p:spPr>
          <a:xfrm>
            <a:off x="192206" y="3524267"/>
            <a:ext cx="6120263" cy="1954381"/>
          </a:xfrm>
          <a:prstGeom prst="rect">
            <a:avLst/>
          </a:prstGeom>
          <a:noFill/>
          <a:ln>
            <a:noFill/>
          </a:ln>
        </p:spPr>
        <p:txBody>
          <a:bodyPr spcFirstLastPara="1" wrap="square" lIns="0" tIns="0" rIns="0" bIns="0" anchor="t" anchorCtr="0">
            <a:spAutoFit/>
          </a:bodyPr>
          <a:lstStyle/>
          <a:p>
            <a:pPr lvl="0" indent="-342900" algn="just">
              <a:buClr>
                <a:schemeClr val="dk1"/>
              </a:buClr>
              <a:buSzPts val="1800"/>
              <a:buChar char="●"/>
            </a:pPr>
            <a:r>
              <a:rPr lang="en-GB" sz="1800" dirty="0" err="1">
                <a:solidFill>
                  <a:schemeClr val="dk1"/>
                </a:solidFill>
              </a:rPr>
              <a:t>Javna</a:t>
            </a:r>
            <a:r>
              <a:rPr lang="en-GB" sz="1800" dirty="0">
                <a:solidFill>
                  <a:schemeClr val="dk1"/>
                </a:solidFill>
              </a:rPr>
              <a:t> </a:t>
            </a:r>
            <a:r>
              <a:rPr lang="en-GB" sz="1800" dirty="0" err="1">
                <a:solidFill>
                  <a:schemeClr val="dk1"/>
                </a:solidFill>
              </a:rPr>
              <a:t>veriga</a:t>
            </a:r>
            <a:r>
              <a:rPr lang="en-GB" sz="1800" dirty="0">
                <a:solidFill>
                  <a:schemeClr val="dk1"/>
                </a:solidFill>
              </a:rPr>
              <a:t> </a:t>
            </a:r>
            <a:r>
              <a:rPr lang="en-GB" sz="1800" dirty="0" err="1">
                <a:solidFill>
                  <a:schemeClr val="dk1"/>
                </a:solidFill>
              </a:rPr>
              <a:t>blokov</a:t>
            </a:r>
            <a:r>
              <a:rPr lang="en-GB" sz="1800" b="0" dirty="0">
                <a:solidFill>
                  <a:schemeClr val="dk1"/>
                </a:solidFill>
              </a:rPr>
              <a:t>:; </a:t>
            </a:r>
            <a:r>
              <a:rPr lang="nn-NO" sz="1800" b="0" dirty="0">
                <a:solidFill>
                  <a:schemeClr val="dk1"/>
                </a:solidFill>
              </a:rPr>
              <a:t>Vse transakcije, ki so vidne vsem v omrežju, so zelo pregledne</a:t>
            </a:r>
            <a:r>
              <a:rPr lang="en-GB" sz="1800" b="0" dirty="0">
                <a:solidFill>
                  <a:schemeClr val="dk1"/>
                </a:solidFill>
              </a:rPr>
              <a:t>	</a:t>
            </a:r>
            <a:endParaRPr lang="sl-SI" sz="1800" b="0" dirty="0">
              <a:solidFill>
                <a:schemeClr val="dk1"/>
              </a:solidFill>
            </a:endParaRPr>
          </a:p>
          <a:p>
            <a:pPr marL="114300" lvl="0" indent="0" algn="just">
              <a:buClr>
                <a:schemeClr val="dk1"/>
              </a:buClr>
              <a:buSzPts val="1800"/>
            </a:pPr>
            <a:r>
              <a:rPr lang="sl-SI" sz="1800" b="0" dirty="0">
                <a:solidFill>
                  <a:schemeClr val="dk1"/>
                </a:solidFill>
              </a:rPr>
              <a:t>      </a:t>
            </a:r>
          </a:p>
          <a:p>
            <a:pPr marL="114300" lvl="0" indent="0" algn="just">
              <a:buClr>
                <a:schemeClr val="dk1"/>
              </a:buClr>
              <a:buSzPts val="1800"/>
            </a:pPr>
            <a:r>
              <a:rPr lang="en-GB" sz="1800" b="0" dirty="0">
                <a:solidFill>
                  <a:schemeClr val="dk1"/>
                </a:solidFill>
              </a:rPr>
              <a:t>- </a:t>
            </a:r>
            <a:r>
              <a:rPr lang="en-GB" sz="1800" b="0" dirty="0" err="1">
                <a:solidFill>
                  <a:schemeClr val="dk1"/>
                </a:solidFill>
              </a:rPr>
              <a:t>povečati</a:t>
            </a:r>
            <a:r>
              <a:rPr lang="en-GB" sz="1800" b="0" dirty="0">
                <a:solidFill>
                  <a:schemeClr val="dk1"/>
                </a:solidFill>
              </a:rPr>
              <a:t> </a:t>
            </a:r>
            <a:r>
              <a:rPr lang="en-GB" sz="1800" b="0" dirty="0" err="1">
                <a:solidFill>
                  <a:schemeClr val="dk1"/>
                </a:solidFill>
              </a:rPr>
              <a:t>zaupanje</a:t>
            </a:r>
            <a:r>
              <a:rPr lang="en-GB" sz="1800" b="0" dirty="0">
                <a:solidFill>
                  <a:schemeClr val="dk1"/>
                </a:solidFill>
              </a:rPr>
              <a:t> med </a:t>
            </a:r>
            <a:r>
              <a:rPr lang="en-GB" sz="1800" b="0" dirty="0" err="1">
                <a:solidFill>
                  <a:schemeClr val="dk1"/>
                </a:solidFill>
              </a:rPr>
              <a:t>podjetji</a:t>
            </a:r>
            <a:r>
              <a:rPr lang="en-GB" sz="1800" b="0" dirty="0">
                <a:solidFill>
                  <a:schemeClr val="dk1"/>
                </a:solidFill>
              </a:rPr>
              <a:t> in </a:t>
            </a:r>
            <a:r>
              <a:rPr lang="en-GB" sz="1800" b="0" dirty="0" err="1">
                <a:solidFill>
                  <a:schemeClr val="dk1"/>
                </a:solidFill>
              </a:rPr>
              <a:t>potrošniki</a:t>
            </a:r>
            <a:r>
              <a:rPr lang="en-GB" sz="1800" b="0" dirty="0">
                <a:solidFill>
                  <a:schemeClr val="dk1"/>
                </a:solidFill>
              </a:rPr>
              <a:t> z </a:t>
            </a:r>
            <a:r>
              <a:rPr lang="en-GB" sz="1800" b="0" dirty="0" err="1">
                <a:solidFill>
                  <a:schemeClr val="dk1"/>
                </a:solidFill>
              </a:rPr>
              <a:t>zagotavljanjem</a:t>
            </a:r>
            <a:r>
              <a:rPr lang="en-GB" sz="1800" b="0" dirty="0">
                <a:solidFill>
                  <a:schemeClr val="dk1"/>
                </a:solidFill>
              </a:rPr>
              <a:t> </a:t>
            </a:r>
            <a:r>
              <a:rPr lang="en-GB" sz="1800" b="0" dirty="0" err="1">
                <a:solidFill>
                  <a:schemeClr val="dk1"/>
                </a:solidFill>
              </a:rPr>
              <a:t>pregledne</a:t>
            </a:r>
            <a:r>
              <a:rPr lang="en-GB" sz="1800" b="0" dirty="0">
                <a:solidFill>
                  <a:schemeClr val="dk1"/>
                </a:solidFill>
              </a:rPr>
              <a:t> evidence </a:t>
            </a:r>
            <a:r>
              <a:rPr lang="en-GB" sz="1800" b="0" dirty="0" err="1">
                <a:solidFill>
                  <a:schemeClr val="dk1"/>
                </a:solidFill>
              </a:rPr>
              <a:t>transakcij</a:t>
            </a:r>
            <a:r>
              <a:rPr lang="en-GB" sz="1800" b="0" dirty="0">
                <a:solidFill>
                  <a:schemeClr val="dk1"/>
                </a:solidFill>
              </a:rPr>
              <a:t>, </a:t>
            </a:r>
            <a:r>
              <a:rPr lang="en-GB" sz="1800" b="0" dirty="0" err="1">
                <a:solidFill>
                  <a:schemeClr val="dk1"/>
                </a:solidFill>
              </a:rPr>
              <a:t>zaščitenih</a:t>
            </a:r>
            <a:r>
              <a:rPr lang="en-GB" sz="1800" b="0" dirty="0">
                <a:solidFill>
                  <a:schemeClr val="dk1"/>
                </a:solidFill>
              </a:rPr>
              <a:t> pred </a:t>
            </a:r>
            <a:r>
              <a:rPr lang="en-GB" sz="1800" b="0" dirty="0" err="1">
                <a:solidFill>
                  <a:schemeClr val="dk1"/>
                </a:solidFill>
              </a:rPr>
              <a:t>nedovoljenimi</a:t>
            </a:r>
            <a:r>
              <a:rPr lang="en-GB" sz="1800" b="0" dirty="0">
                <a:solidFill>
                  <a:schemeClr val="dk1"/>
                </a:solidFill>
              </a:rPr>
              <a:t> </a:t>
            </a:r>
            <a:r>
              <a:rPr lang="en-GB" sz="1800" b="0" dirty="0" err="1">
                <a:solidFill>
                  <a:schemeClr val="dk1"/>
                </a:solidFill>
              </a:rPr>
              <a:t>posegi</a:t>
            </a:r>
            <a:r>
              <a:rPr lang="en-GB" sz="1800" b="0" dirty="0">
                <a:solidFill>
                  <a:schemeClr val="dk1"/>
                </a:solidFill>
              </a:rPr>
              <a:t>; </a:t>
            </a:r>
            <a:r>
              <a:rPr lang="en-GB" sz="1800" b="0" dirty="0" err="1">
                <a:solidFill>
                  <a:schemeClr val="dk1"/>
                </a:solidFill>
              </a:rPr>
              <a:t>Potrošniki</a:t>
            </a:r>
            <a:r>
              <a:rPr lang="en-GB" sz="1800" b="0" dirty="0">
                <a:solidFill>
                  <a:schemeClr val="dk1"/>
                </a:solidFill>
              </a:rPr>
              <a:t> </a:t>
            </a:r>
            <a:r>
              <a:rPr lang="en-GB" sz="1800" b="0" dirty="0" err="1">
                <a:solidFill>
                  <a:schemeClr val="dk1"/>
                </a:solidFill>
              </a:rPr>
              <a:t>lahko</a:t>
            </a:r>
            <a:r>
              <a:rPr lang="en-GB" sz="1800" b="0" dirty="0">
                <a:solidFill>
                  <a:schemeClr val="dk1"/>
                </a:solidFill>
              </a:rPr>
              <a:t> </a:t>
            </a:r>
            <a:r>
              <a:rPr lang="en-GB" sz="1800" b="0" dirty="0" err="1">
                <a:solidFill>
                  <a:schemeClr val="dk1"/>
                </a:solidFill>
              </a:rPr>
              <a:t>neodvisno</a:t>
            </a:r>
            <a:r>
              <a:rPr lang="en-GB" sz="1800" b="0" dirty="0">
                <a:solidFill>
                  <a:schemeClr val="dk1"/>
                </a:solidFill>
              </a:rPr>
              <a:t> </a:t>
            </a:r>
            <a:r>
              <a:rPr lang="en-GB" sz="1800" b="0" dirty="0" err="1">
                <a:solidFill>
                  <a:schemeClr val="dk1"/>
                </a:solidFill>
              </a:rPr>
              <a:t>preverijo</a:t>
            </a:r>
            <a:r>
              <a:rPr lang="en-GB" sz="1800" b="0" dirty="0">
                <a:solidFill>
                  <a:schemeClr val="dk1"/>
                </a:solidFill>
              </a:rPr>
              <a:t> </a:t>
            </a:r>
            <a:r>
              <a:rPr lang="en-GB" sz="1800" b="0" dirty="0" err="1">
                <a:solidFill>
                  <a:schemeClr val="dk1"/>
                </a:solidFill>
              </a:rPr>
              <a:t>pristnost</a:t>
            </a:r>
            <a:r>
              <a:rPr lang="en-GB" sz="1800" b="0" dirty="0">
                <a:solidFill>
                  <a:schemeClr val="dk1"/>
                </a:solidFill>
              </a:rPr>
              <a:t> in </a:t>
            </a:r>
            <a:r>
              <a:rPr lang="en-GB" sz="1800" b="0" dirty="0" err="1">
                <a:solidFill>
                  <a:schemeClr val="dk1"/>
                </a:solidFill>
              </a:rPr>
              <a:t>poreklo</a:t>
            </a:r>
            <a:r>
              <a:rPr lang="en-GB" sz="1800" b="0" dirty="0">
                <a:solidFill>
                  <a:schemeClr val="dk1"/>
                </a:solidFill>
              </a:rPr>
              <a:t> </a:t>
            </a:r>
            <a:r>
              <a:rPr lang="en-GB" sz="1800" b="0" dirty="0" err="1">
                <a:solidFill>
                  <a:schemeClr val="dk1"/>
                </a:solidFill>
              </a:rPr>
              <a:t>izdelkov</a:t>
            </a:r>
            <a:r>
              <a:rPr lang="en-GB" sz="1800" b="0" dirty="0">
                <a:solidFill>
                  <a:schemeClr val="dk1"/>
                </a:solidFill>
              </a:rPr>
              <a:t>.</a:t>
            </a:r>
          </a:p>
          <a:p>
            <a:pPr marL="457200" lvl="0" indent="-342900" algn="just" rtl="0">
              <a:spcBef>
                <a:spcPts val="0"/>
              </a:spcBef>
              <a:spcAft>
                <a:spcPts val="0"/>
              </a:spcAft>
              <a:buClr>
                <a:schemeClr val="dk1"/>
              </a:buClr>
              <a:buSzPts val="1800"/>
              <a:buChar char="●"/>
            </a:pPr>
            <a:endParaRPr lang="en-GB" sz="100" b="0" dirty="0">
              <a:solidFill>
                <a:schemeClr val="dk1"/>
              </a:solidFill>
            </a:endParaRPr>
          </a:p>
        </p:txBody>
      </p:sp>
      <p:pic>
        <p:nvPicPr>
          <p:cNvPr id="1026" name="Picture 2" descr="Private vs Public Company - Key Differences, Value">
            <a:extLst>
              <a:ext uri="{FF2B5EF4-FFF2-40B4-BE49-F238E27FC236}">
                <a16:creationId xmlns:a16="http://schemas.microsoft.com/office/drawing/2014/main" id="{B84A8C7F-873F-DCA0-17A1-D165ADAEF0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4535"/>
          <a:stretch/>
        </p:blipFill>
        <p:spPr bwMode="auto">
          <a:xfrm>
            <a:off x="6513962" y="2749028"/>
            <a:ext cx="4070256" cy="357187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E4272C1-B5D4-7E9B-B67C-B7A6F4628F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27</a:t>
            </a:fld>
            <a:endParaRPr lang="en-GB"/>
          </a:p>
        </p:txBody>
      </p:sp>
      <p:sp>
        <p:nvSpPr>
          <p:cNvPr id="7" name="Google Shape;233;p18">
            <a:extLst>
              <a:ext uri="{FF2B5EF4-FFF2-40B4-BE49-F238E27FC236}">
                <a16:creationId xmlns:a16="http://schemas.microsoft.com/office/drawing/2014/main" id="{45644893-B129-C981-52D7-2B4FB5795E6E}"/>
              </a:ext>
            </a:extLst>
          </p:cNvPr>
          <p:cNvSpPr txBox="1">
            <a:spLocks/>
          </p:cNvSpPr>
          <p:nvPr/>
        </p:nvSpPr>
        <p:spPr>
          <a:xfrm>
            <a:off x="376829" y="1875361"/>
            <a:ext cx="9637405" cy="830997"/>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indent="-342900" algn="just">
              <a:buClr>
                <a:schemeClr val="dk1"/>
              </a:buClr>
              <a:buSzPts val="1800"/>
              <a:buFont typeface="Arial"/>
              <a:buChar char="●"/>
            </a:pPr>
            <a:r>
              <a:rPr lang="en-US" sz="1800" b="0" dirty="0" err="1">
                <a:solidFill>
                  <a:schemeClr val="dk1"/>
                </a:solidFill>
              </a:rPr>
              <a:t>Izbira</a:t>
            </a:r>
            <a:r>
              <a:rPr lang="en-US" sz="1800" b="0" dirty="0">
                <a:solidFill>
                  <a:schemeClr val="dk1"/>
                </a:solidFill>
              </a:rPr>
              <a:t> </a:t>
            </a:r>
            <a:r>
              <a:rPr lang="en-US" sz="1800" b="0" dirty="0" err="1">
                <a:solidFill>
                  <a:schemeClr val="dk1"/>
                </a:solidFill>
              </a:rPr>
              <a:t>vrste</a:t>
            </a:r>
            <a:r>
              <a:rPr lang="en-US" sz="1800" b="0" dirty="0">
                <a:solidFill>
                  <a:schemeClr val="dk1"/>
                </a:solidFill>
              </a:rPr>
              <a:t> </a:t>
            </a:r>
            <a:r>
              <a:rPr lang="en-US" sz="1800" b="0" dirty="0" err="1">
                <a:solidFill>
                  <a:schemeClr val="dk1"/>
                </a:solidFill>
              </a:rPr>
              <a:t>blokovne</a:t>
            </a:r>
            <a:r>
              <a:rPr lang="en-US" sz="1800" b="0" dirty="0">
                <a:solidFill>
                  <a:schemeClr val="dk1"/>
                </a:solidFill>
              </a:rPr>
              <a:t> </a:t>
            </a:r>
            <a:r>
              <a:rPr lang="en-US" sz="1800" b="0" dirty="0" err="1">
                <a:solidFill>
                  <a:schemeClr val="dk1"/>
                </a:solidFill>
              </a:rPr>
              <a:t>verige</a:t>
            </a:r>
            <a:r>
              <a:rPr lang="en-US" sz="1800" b="0" dirty="0">
                <a:solidFill>
                  <a:schemeClr val="dk1"/>
                </a:solidFill>
              </a:rPr>
              <a:t> </a:t>
            </a:r>
            <a:r>
              <a:rPr lang="en-US" sz="1800" b="0" dirty="0" err="1">
                <a:solidFill>
                  <a:schemeClr val="dk1"/>
                </a:solidFill>
              </a:rPr>
              <a:t>lahko</a:t>
            </a:r>
            <a:r>
              <a:rPr lang="en-US" sz="1800" b="0" dirty="0">
                <a:solidFill>
                  <a:schemeClr val="dk1"/>
                </a:solidFill>
              </a:rPr>
              <a:t> </a:t>
            </a:r>
            <a:r>
              <a:rPr lang="en-US" sz="1800" b="0" dirty="0" err="1">
                <a:solidFill>
                  <a:schemeClr val="dk1"/>
                </a:solidFill>
              </a:rPr>
              <a:t>vpliva</a:t>
            </a:r>
            <a:r>
              <a:rPr lang="en-US" sz="1800" b="0" dirty="0">
                <a:solidFill>
                  <a:schemeClr val="dk1"/>
                </a:solidFill>
              </a:rPr>
              <a:t> </a:t>
            </a:r>
            <a:r>
              <a:rPr lang="en-US" sz="1800" b="0" dirty="0" err="1">
                <a:solidFill>
                  <a:schemeClr val="dk1"/>
                </a:solidFill>
              </a:rPr>
              <a:t>na</a:t>
            </a:r>
            <a:r>
              <a:rPr lang="en-US" sz="1800" b="0" dirty="0">
                <a:solidFill>
                  <a:schemeClr val="dk1"/>
                </a:solidFill>
              </a:rPr>
              <a:t> </a:t>
            </a:r>
            <a:r>
              <a:rPr lang="en-US" sz="1800" b="0" dirty="0" err="1">
                <a:solidFill>
                  <a:schemeClr val="dk1"/>
                </a:solidFill>
              </a:rPr>
              <a:t>preglednost</a:t>
            </a:r>
            <a:r>
              <a:rPr lang="en-US" sz="1800" b="0" dirty="0">
                <a:solidFill>
                  <a:schemeClr val="dk1"/>
                </a:solidFill>
              </a:rPr>
              <a:t> in </a:t>
            </a:r>
            <a:r>
              <a:rPr lang="en-US" sz="1800" b="0" dirty="0" err="1">
                <a:solidFill>
                  <a:schemeClr val="dk1"/>
                </a:solidFill>
              </a:rPr>
              <a:t>posledično</a:t>
            </a:r>
            <a:r>
              <a:rPr lang="en-US" sz="1800" b="0" dirty="0">
                <a:solidFill>
                  <a:schemeClr val="dk1"/>
                </a:solidFill>
              </a:rPr>
              <a:t> </a:t>
            </a:r>
            <a:r>
              <a:rPr lang="en-US" sz="1800" b="0" dirty="0" err="1">
                <a:solidFill>
                  <a:schemeClr val="dk1"/>
                </a:solidFill>
              </a:rPr>
              <a:t>na</a:t>
            </a:r>
            <a:r>
              <a:rPr lang="en-US" sz="1800" b="0" dirty="0">
                <a:solidFill>
                  <a:schemeClr val="dk1"/>
                </a:solidFill>
              </a:rPr>
              <a:t> </a:t>
            </a:r>
            <a:r>
              <a:rPr lang="en-US" sz="1800" b="0" dirty="0" err="1">
                <a:solidFill>
                  <a:schemeClr val="dk1"/>
                </a:solidFill>
              </a:rPr>
              <a:t>zaupanje</a:t>
            </a:r>
            <a:r>
              <a:rPr lang="en-US" sz="1800" b="0" dirty="0">
                <a:solidFill>
                  <a:schemeClr val="dk1"/>
                </a:solidFill>
              </a:rPr>
              <a:t> v </a:t>
            </a:r>
            <a:r>
              <a:rPr lang="en-US" sz="1800" b="0" dirty="0" err="1">
                <a:solidFill>
                  <a:schemeClr val="dk1"/>
                </a:solidFill>
              </a:rPr>
              <a:t>agroživilski</a:t>
            </a:r>
            <a:r>
              <a:rPr lang="en-US" sz="1800" b="0" dirty="0">
                <a:solidFill>
                  <a:schemeClr val="dk1"/>
                </a:solidFill>
              </a:rPr>
              <a:t> </a:t>
            </a:r>
            <a:r>
              <a:rPr lang="en-US" sz="1800" b="0" dirty="0" err="1">
                <a:solidFill>
                  <a:schemeClr val="dk1"/>
                </a:solidFill>
              </a:rPr>
              <a:t>sektor</a:t>
            </a:r>
            <a:r>
              <a:rPr lang="en-US" sz="1800" b="0" dirty="0">
                <a:solidFill>
                  <a:schemeClr val="dk1"/>
                </a:solidFill>
              </a:rPr>
              <a:t>.</a:t>
            </a:r>
          </a:p>
          <a:p>
            <a:pPr indent="-342900" algn="just">
              <a:buClr>
                <a:schemeClr val="dk1"/>
              </a:buClr>
              <a:buSzPts val="1800"/>
              <a:buFont typeface="Arial"/>
              <a:buChar char="●"/>
            </a:pPr>
            <a:endParaRPr lang="en-US" sz="1800" b="0" dirty="0">
              <a:solidFill>
                <a:schemeClr val="dk1"/>
              </a:solidFill>
            </a:endParaRPr>
          </a:p>
        </p:txBody>
      </p:sp>
    </p:spTree>
    <p:extLst>
      <p:ext uri="{BB962C8B-B14F-4D97-AF65-F5344CB8AC3E}">
        <p14:creationId xmlns:p14="http://schemas.microsoft.com/office/powerpoint/2010/main" val="802251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2" name="Google Shape;232;p18"/>
          <p:cNvSpPr txBox="1"/>
          <p:nvPr/>
        </p:nvSpPr>
        <p:spPr>
          <a:xfrm>
            <a:off x="393699" y="431877"/>
            <a:ext cx="10793413" cy="492402"/>
          </a:xfrm>
          <a:prstGeom prst="rect">
            <a:avLst/>
          </a:prstGeom>
          <a:noFill/>
          <a:ln>
            <a:noFill/>
          </a:ln>
        </p:spPr>
        <p:txBody>
          <a:bodyPr spcFirstLastPara="1" wrap="square" lIns="91425" tIns="45700" rIns="91425" bIns="45700" anchor="t" anchorCtr="0">
            <a:spAutoFit/>
          </a:bodyPr>
          <a:lstStyle/>
          <a:p>
            <a:pPr lvl="0"/>
            <a:r>
              <a:rPr lang="en-GB" sz="2600" dirty="0">
                <a:solidFill>
                  <a:schemeClr val="lt1"/>
                </a:solidFill>
                <a:latin typeface="Open Sans"/>
                <a:ea typeface="Open Sans"/>
                <a:cs typeface="Open Sans"/>
                <a:sym typeface="Open Sans"/>
              </a:rPr>
              <a:t>VRSTE BLOKOVNIH VERIG - JAVNE </a:t>
            </a:r>
            <a:r>
              <a:rPr lang="sl-SI" sz="2600" dirty="0">
                <a:solidFill>
                  <a:schemeClr val="lt1"/>
                </a:solidFill>
                <a:latin typeface="Open Sans"/>
                <a:ea typeface="Open Sans"/>
                <a:cs typeface="Open Sans"/>
                <a:sym typeface="Open Sans"/>
              </a:rPr>
              <a:t>OZ</a:t>
            </a:r>
            <a:r>
              <a:rPr lang="en-GB" sz="2600" dirty="0">
                <a:solidFill>
                  <a:schemeClr val="lt1"/>
                </a:solidFill>
                <a:latin typeface="Open Sans"/>
                <a:ea typeface="Open Sans"/>
                <a:cs typeface="Open Sans"/>
                <a:sym typeface="Open Sans"/>
              </a:rPr>
              <a:t>. ZASEB</a:t>
            </a:r>
            <a:r>
              <a:rPr lang="sl-SI" sz="2600" dirty="0">
                <a:solidFill>
                  <a:schemeClr val="lt1"/>
                </a:solidFill>
                <a:latin typeface="Open Sans"/>
                <a:ea typeface="Open Sans"/>
                <a:cs typeface="Open Sans"/>
                <a:sym typeface="Open Sans"/>
              </a:rPr>
              <a:t>NE</a:t>
            </a:r>
            <a:endParaRPr sz="2600" dirty="0"/>
          </a:p>
        </p:txBody>
      </p:sp>
      <p:sp>
        <p:nvSpPr>
          <p:cNvPr id="233" name="Google Shape;233;p18"/>
          <p:cNvSpPr txBox="1">
            <a:spLocks noGrp="1"/>
          </p:cNvSpPr>
          <p:nvPr>
            <p:ph type="body" idx="1"/>
          </p:nvPr>
        </p:nvSpPr>
        <p:spPr>
          <a:xfrm>
            <a:off x="270871" y="3142276"/>
            <a:ext cx="5788736" cy="3062377"/>
          </a:xfrm>
          <a:prstGeom prst="rect">
            <a:avLst/>
          </a:prstGeom>
          <a:noFill/>
          <a:ln>
            <a:noFill/>
          </a:ln>
        </p:spPr>
        <p:txBody>
          <a:bodyPr spcFirstLastPara="1" wrap="square" lIns="0" tIns="0" rIns="0" bIns="0" anchor="t" anchorCtr="0">
            <a:spAutoFit/>
          </a:bodyPr>
          <a:lstStyle/>
          <a:p>
            <a:pPr marL="114300" lvl="0" indent="0" algn="just" rtl="0">
              <a:spcBef>
                <a:spcPts val="0"/>
              </a:spcBef>
              <a:spcAft>
                <a:spcPts val="0"/>
              </a:spcAft>
              <a:buClr>
                <a:schemeClr val="dk1"/>
              </a:buClr>
              <a:buSzPts val="1800"/>
            </a:pPr>
            <a:endParaRPr lang="en-GB" sz="1800" b="0" dirty="0">
              <a:solidFill>
                <a:schemeClr val="dk1"/>
              </a:solidFill>
            </a:endParaRPr>
          </a:p>
          <a:p>
            <a:pPr marL="457200" lvl="0" indent="-342900" algn="just" rtl="0">
              <a:spcBef>
                <a:spcPts val="0"/>
              </a:spcBef>
              <a:spcAft>
                <a:spcPts val="0"/>
              </a:spcAft>
              <a:buClr>
                <a:schemeClr val="dk1"/>
              </a:buClr>
              <a:buSzPts val="1800"/>
              <a:buChar char="●"/>
            </a:pPr>
            <a:endParaRPr lang="en-GB" sz="100" b="0" dirty="0">
              <a:solidFill>
                <a:schemeClr val="dk1"/>
              </a:solidFill>
            </a:endParaRPr>
          </a:p>
          <a:p>
            <a:pPr lvl="0" indent="-342900" algn="just">
              <a:buClr>
                <a:schemeClr val="dk1"/>
              </a:buClr>
              <a:buSzPts val="1800"/>
              <a:buChar char="●"/>
            </a:pPr>
            <a:r>
              <a:rPr lang="en-GB" sz="1800" dirty="0" err="1">
                <a:solidFill>
                  <a:schemeClr val="dk1"/>
                </a:solidFill>
              </a:rPr>
              <a:t>Zasebna</a:t>
            </a:r>
            <a:r>
              <a:rPr lang="en-GB" sz="1800" dirty="0">
                <a:solidFill>
                  <a:schemeClr val="dk1"/>
                </a:solidFill>
              </a:rPr>
              <a:t> </a:t>
            </a:r>
            <a:r>
              <a:rPr lang="en-GB" sz="1800" dirty="0" err="1">
                <a:solidFill>
                  <a:schemeClr val="dk1"/>
                </a:solidFill>
              </a:rPr>
              <a:t>veriga</a:t>
            </a:r>
            <a:r>
              <a:rPr lang="en-GB" sz="1800" dirty="0">
                <a:solidFill>
                  <a:schemeClr val="dk1"/>
                </a:solidFill>
              </a:rPr>
              <a:t> </a:t>
            </a:r>
            <a:r>
              <a:rPr lang="en-GB" sz="1800" dirty="0" err="1">
                <a:solidFill>
                  <a:schemeClr val="dk1"/>
                </a:solidFill>
              </a:rPr>
              <a:t>blokov</a:t>
            </a:r>
            <a:r>
              <a:rPr lang="en-GB" sz="1800" b="0" dirty="0">
                <a:solidFill>
                  <a:schemeClr val="dk1"/>
                </a:solidFill>
              </a:rPr>
              <a:t>: 	</a:t>
            </a:r>
            <a:r>
              <a:rPr lang="en-GB" sz="1800" b="0" dirty="0" err="1">
                <a:solidFill>
                  <a:schemeClr val="dk1"/>
                </a:solidFill>
              </a:rPr>
              <a:t>omejen</a:t>
            </a:r>
            <a:r>
              <a:rPr lang="en-GB" sz="1800" b="0" dirty="0">
                <a:solidFill>
                  <a:schemeClr val="dk1"/>
                </a:solidFill>
              </a:rPr>
              <a:t> </a:t>
            </a:r>
            <a:r>
              <a:rPr lang="en-GB" sz="1800" b="0" dirty="0" err="1">
                <a:solidFill>
                  <a:schemeClr val="dk1"/>
                </a:solidFill>
              </a:rPr>
              <a:t>dostop</a:t>
            </a:r>
            <a:r>
              <a:rPr lang="en-GB" sz="1800" b="0" dirty="0">
                <a:solidFill>
                  <a:schemeClr val="dk1"/>
                </a:solidFill>
              </a:rPr>
              <a:t> do </a:t>
            </a:r>
            <a:r>
              <a:rPr lang="en-GB" sz="1800" b="0" dirty="0" err="1">
                <a:solidFill>
                  <a:schemeClr val="dk1"/>
                </a:solidFill>
              </a:rPr>
              <a:t>skupine</a:t>
            </a:r>
            <a:r>
              <a:rPr lang="en-GB" sz="1800" b="0" dirty="0">
                <a:solidFill>
                  <a:schemeClr val="dk1"/>
                </a:solidFill>
              </a:rPr>
              <a:t> </a:t>
            </a:r>
            <a:r>
              <a:rPr lang="en-GB" sz="1800" b="0" dirty="0" err="1">
                <a:solidFill>
                  <a:schemeClr val="dk1"/>
                </a:solidFill>
              </a:rPr>
              <a:t>udeležencev</a:t>
            </a:r>
            <a:r>
              <a:rPr lang="en-GB" sz="1800" b="0" dirty="0">
                <a:solidFill>
                  <a:schemeClr val="dk1"/>
                </a:solidFill>
              </a:rPr>
              <a:t>, </a:t>
            </a:r>
            <a:r>
              <a:rPr lang="en-GB" sz="1800" b="0" dirty="0" err="1">
                <a:solidFill>
                  <a:schemeClr val="dk1"/>
                </a:solidFill>
              </a:rPr>
              <a:t>manjša</a:t>
            </a:r>
            <a:r>
              <a:rPr lang="en-GB" sz="1800" b="0" dirty="0">
                <a:solidFill>
                  <a:schemeClr val="dk1"/>
                </a:solidFill>
              </a:rPr>
              <a:t> </a:t>
            </a:r>
            <a:r>
              <a:rPr lang="en-GB" sz="1800" b="0" dirty="0" err="1">
                <a:solidFill>
                  <a:schemeClr val="dk1"/>
                </a:solidFill>
              </a:rPr>
              <a:t>preglednost</a:t>
            </a:r>
            <a:r>
              <a:rPr lang="en-GB" sz="1800" b="0" dirty="0">
                <a:solidFill>
                  <a:schemeClr val="dk1"/>
                </a:solidFill>
              </a:rPr>
              <a:t> v </a:t>
            </a:r>
            <a:r>
              <a:rPr lang="en-GB" sz="1800" b="0" dirty="0" err="1">
                <a:solidFill>
                  <a:schemeClr val="dk1"/>
                </a:solidFill>
              </a:rPr>
              <a:t>primerjavi</a:t>
            </a:r>
            <a:r>
              <a:rPr lang="en-GB" sz="1800" b="0" dirty="0">
                <a:solidFill>
                  <a:schemeClr val="dk1"/>
                </a:solidFill>
              </a:rPr>
              <a:t> z </a:t>
            </a:r>
            <a:r>
              <a:rPr lang="en-GB" sz="1800" b="0" dirty="0" err="1">
                <a:solidFill>
                  <a:schemeClr val="dk1"/>
                </a:solidFill>
              </a:rPr>
              <a:t>javnimi</a:t>
            </a:r>
            <a:r>
              <a:rPr lang="en-GB" sz="1800" b="0" dirty="0">
                <a:solidFill>
                  <a:schemeClr val="dk1"/>
                </a:solidFill>
              </a:rPr>
              <a:t> </a:t>
            </a:r>
            <a:r>
              <a:rPr lang="en-GB" sz="1800" b="0" dirty="0" err="1">
                <a:solidFill>
                  <a:schemeClr val="dk1"/>
                </a:solidFill>
              </a:rPr>
              <a:t>blokovnimi</a:t>
            </a:r>
            <a:r>
              <a:rPr lang="en-GB" sz="1800" b="0" dirty="0">
                <a:solidFill>
                  <a:schemeClr val="dk1"/>
                </a:solidFill>
              </a:rPr>
              <a:t> </a:t>
            </a:r>
            <a:r>
              <a:rPr lang="en-GB" sz="1800" b="0" dirty="0" err="1">
                <a:solidFill>
                  <a:schemeClr val="dk1"/>
                </a:solidFill>
              </a:rPr>
              <a:t>verigami</a:t>
            </a:r>
            <a:r>
              <a:rPr lang="en-GB" sz="1800" b="0" dirty="0">
                <a:solidFill>
                  <a:schemeClr val="dk1"/>
                </a:solidFill>
              </a:rPr>
              <a:t>; </a:t>
            </a:r>
            <a:r>
              <a:rPr lang="en-GB" sz="1800" b="0" dirty="0" err="1">
                <a:solidFill>
                  <a:schemeClr val="dk1"/>
                </a:solidFill>
              </a:rPr>
              <a:t>Udeleženci</a:t>
            </a:r>
            <a:r>
              <a:rPr lang="en-GB" sz="1800" b="0" dirty="0">
                <a:solidFill>
                  <a:schemeClr val="dk1"/>
                </a:solidFill>
              </a:rPr>
              <a:t> </a:t>
            </a:r>
            <a:r>
              <a:rPr lang="en-GB" sz="1800" b="0" dirty="0" err="1">
                <a:solidFill>
                  <a:schemeClr val="dk1"/>
                </a:solidFill>
              </a:rPr>
              <a:t>si</a:t>
            </a:r>
            <a:r>
              <a:rPr lang="en-GB" sz="1800" b="0" dirty="0">
                <a:solidFill>
                  <a:schemeClr val="dk1"/>
                </a:solidFill>
              </a:rPr>
              <a:t> </a:t>
            </a:r>
            <a:r>
              <a:rPr lang="en-GB" sz="1800" b="0" dirty="0" err="1">
                <a:solidFill>
                  <a:schemeClr val="dk1"/>
                </a:solidFill>
              </a:rPr>
              <a:t>lahko</a:t>
            </a:r>
            <a:r>
              <a:rPr lang="en-GB" sz="1800" b="0" dirty="0">
                <a:solidFill>
                  <a:schemeClr val="dk1"/>
                </a:solidFill>
              </a:rPr>
              <a:t> </a:t>
            </a:r>
            <a:r>
              <a:rPr lang="en-GB" sz="1800" b="0" dirty="0" err="1">
                <a:solidFill>
                  <a:schemeClr val="dk1"/>
                </a:solidFill>
              </a:rPr>
              <a:t>ogledajo</a:t>
            </a:r>
            <a:r>
              <a:rPr lang="en-GB" sz="1800" b="0" dirty="0">
                <a:solidFill>
                  <a:schemeClr val="dk1"/>
                </a:solidFill>
              </a:rPr>
              <a:t> </a:t>
            </a:r>
            <a:r>
              <a:rPr lang="en-GB" sz="1800" b="0" dirty="0" err="1">
                <a:solidFill>
                  <a:schemeClr val="dk1"/>
                </a:solidFill>
              </a:rPr>
              <a:t>transakcije</a:t>
            </a:r>
            <a:r>
              <a:rPr lang="en-GB" sz="1800" b="0" dirty="0">
                <a:solidFill>
                  <a:schemeClr val="dk1"/>
                </a:solidFill>
              </a:rPr>
              <a:t>, </a:t>
            </a:r>
            <a:r>
              <a:rPr lang="en-GB" sz="1800" b="0" dirty="0" err="1">
                <a:solidFill>
                  <a:schemeClr val="dk1"/>
                </a:solidFill>
              </a:rPr>
              <a:t>vendar</a:t>
            </a:r>
            <a:r>
              <a:rPr lang="en-GB" sz="1800" b="0" dirty="0">
                <a:solidFill>
                  <a:schemeClr val="dk1"/>
                </a:solidFill>
              </a:rPr>
              <a:t> </a:t>
            </a:r>
            <a:r>
              <a:rPr lang="en-GB" sz="1800" b="0" dirty="0" err="1">
                <a:solidFill>
                  <a:schemeClr val="dk1"/>
                </a:solidFill>
              </a:rPr>
              <a:t>širša</a:t>
            </a:r>
            <a:r>
              <a:rPr lang="en-GB" sz="1800" b="0" dirty="0">
                <a:solidFill>
                  <a:schemeClr val="dk1"/>
                </a:solidFill>
              </a:rPr>
              <a:t> </a:t>
            </a:r>
            <a:r>
              <a:rPr lang="en-GB" sz="1800" b="0" dirty="0" err="1">
                <a:solidFill>
                  <a:schemeClr val="dk1"/>
                </a:solidFill>
              </a:rPr>
              <a:t>javnost</a:t>
            </a:r>
            <a:r>
              <a:rPr lang="en-GB" sz="1800" b="0" dirty="0">
                <a:solidFill>
                  <a:schemeClr val="dk1"/>
                </a:solidFill>
              </a:rPr>
              <a:t> </a:t>
            </a:r>
            <a:r>
              <a:rPr lang="en-GB" sz="1800" b="0" dirty="0" err="1">
                <a:solidFill>
                  <a:schemeClr val="dk1"/>
                </a:solidFill>
              </a:rPr>
              <a:t>nima</a:t>
            </a:r>
            <a:r>
              <a:rPr lang="en-GB" sz="1800" b="0" dirty="0">
                <a:solidFill>
                  <a:schemeClr val="dk1"/>
                </a:solidFill>
              </a:rPr>
              <a:t> </a:t>
            </a:r>
            <a:r>
              <a:rPr lang="en-GB" sz="1800" b="0" dirty="0" err="1">
                <a:solidFill>
                  <a:schemeClr val="dk1"/>
                </a:solidFill>
              </a:rPr>
              <a:t>dostopa</a:t>
            </a:r>
            <a:endParaRPr lang="sl-SI" sz="1800" b="0" dirty="0">
              <a:solidFill>
                <a:schemeClr val="dk1"/>
              </a:solidFill>
            </a:endParaRPr>
          </a:p>
          <a:p>
            <a:pPr marL="114300" lvl="0" indent="0" algn="just">
              <a:buClr>
                <a:schemeClr val="dk1"/>
              </a:buClr>
              <a:buSzPts val="1800"/>
            </a:pPr>
            <a:r>
              <a:rPr lang="sl-SI" sz="1800" b="0" dirty="0">
                <a:solidFill>
                  <a:schemeClr val="dk1"/>
                </a:solidFill>
              </a:rPr>
              <a:t>  </a:t>
            </a:r>
            <a:r>
              <a:rPr lang="en-GB" sz="1800" b="0" dirty="0">
                <a:solidFill>
                  <a:schemeClr val="dk1"/>
                </a:solidFill>
              </a:rPr>
              <a:t>- </a:t>
            </a:r>
            <a:r>
              <a:rPr lang="en-US" sz="1800" b="0" dirty="0" err="1">
                <a:solidFill>
                  <a:schemeClr val="dk1"/>
                </a:solidFill>
              </a:rPr>
              <a:t>Čeprav</a:t>
            </a:r>
            <a:r>
              <a:rPr lang="en-US" sz="1800" b="0" dirty="0">
                <a:solidFill>
                  <a:schemeClr val="dk1"/>
                </a:solidFill>
              </a:rPr>
              <a:t> </a:t>
            </a:r>
            <a:r>
              <a:rPr lang="en-US" sz="1800" b="0" dirty="0" err="1">
                <a:solidFill>
                  <a:schemeClr val="dk1"/>
                </a:solidFill>
              </a:rPr>
              <a:t>lahko</a:t>
            </a:r>
            <a:r>
              <a:rPr lang="en-US" sz="1800" b="0" dirty="0">
                <a:solidFill>
                  <a:schemeClr val="dk1"/>
                </a:solidFill>
              </a:rPr>
              <a:t> </a:t>
            </a:r>
            <a:r>
              <a:rPr lang="en-US" sz="1800" b="0" dirty="0" err="1">
                <a:solidFill>
                  <a:schemeClr val="dk1"/>
                </a:solidFill>
              </a:rPr>
              <a:t>zasebna</a:t>
            </a:r>
            <a:r>
              <a:rPr lang="en-US" sz="1800" b="0" dirty="0">
                <a:solidFill>
                  <a:schemeClr val="dk1"/>
                </a:solidFill>
              </a:rPr>
              <a:t> </a:t>
            </a:r>
            <a:r>
              <a:rPr lang="en-US" sz="1800" b="0" dirty="0" err="1">
                <a:solidFill>
                  <a:schemeClr val="dk1"/>
                </a:solidFill>
              </a:rPr>
              <a:t>blokovna</a:t>
            </a:r>
            <a:r>
              <a:rPr lang="en-US" sz="1800" b="0" dirty="0">
                <a:solidFill>
                  <a:schemeClr val="dk1"/>
                </a:solidFill>
              </a:rPr>
              <a:t> </a:t>
            </a:r>
            <a:r>
              <a:rPr lang="en-US" sz="1800" b="0" dirty="0" err="1">
                <a:solidFill>
                  <a:schemeClr val="dk1"/>
                </a:solidFill>
              </a:rPr>
              <a:t>veriga</a:t>
            </a:r>
            <a:r>
              <a:rPr lang="en-US" sz="1800" b="0" dirty="0">
                <a:solidFill>
                  <a:schemeClr val="dk1"/>
                </a:solidFill>
              </a:rPr>
              <a:t> </a:t>
            </a:r>
            <a:r>
              <a:rPr lang="en-US" sz="1800" b="0" dirty="0" err="1">
                <a:solidFill>
                  <a:schemeClr val="dk1"/>
                </a:solidFill>
              </a:rPr>
              <a:t>poveča</a:t>
            </a:r>
            <a:r>
              <a:rPr lang="en-US" sz="1800" b="0" dirty="0">
                <a:solidFill>
                  <a:schemeClr val="dk1"/>
                </a:solidFill>
              </a:rPr>
              <a:t> </a:t>
            </a:r>
            <a:r>
              <a:rPr lang="en-US" sz="1800" b="0" dirty="0" err="1">
                <a:solidFill>
                  <a:schemeClr val="dk1"/>
                </a:solidFill>
              </a:rPr>
              <a:t>zaupanje</a:t>
            </a:r>
            <a:r>
              <a:rPr lang="en-US" sz="1800" b="0" dirty="0">
                <a:solidFill>
                  <a:schemeClr val="dk1"/>
                </a:solidFill>
              </a:rPr>
              <a:t> v </a:t>
            </a:r>
            <a:r>
              <a:rPr lang="en-US" sz="1800" b="0" dirty="0" err="1">
                <a:solidFill>
                  <a:schemeClr val="dk1"/>
                </a:solidFill>
              </a:rPr>
              <a:t>podjetje</a:t>
            </a:r>
            <a:r>
              <a:rPr lang="en-US" sz="1800" b="0" dirty="0">
                <a:solidFill>
                  <a:schemeClr val="dk1"/>
                </a:solidFill>
              </a:rPr>
              <a:t> </a:t>
            </a:r>
            <a:r>
              <a:rPr lang="en-US" sz="1800" b="0" dirty="0" err="1">
                <a:solidFill>
                  <a:schemeClr val="dk1"/>
                </a:solidFill>
              </a:rPr>
              <a:t>ali</a:t>
            </a:r>
            <a:r>
              <a:rPr lang="en-US" sz="1800" b="0" dirty="0">
                <a:solidFill>
                  <a:schemeClr val="dk1"/>
                </a:solidFill>
              </a:rPr>
              <a:t> </a:t>
            </a:r>
            <a:r>
              <a:rPr lang="en-US" sz="1800" b="0" dirty="0" err="1">
                <a:solidFill>
                  <a:schemeClr val="dk1"/>
                </a:solidFill>
              </a:rPr>
              <a:t>udeležence</a:t>
            </a:r>
            <a:r>
              <a:rPr lang="en-US" sz="1800" b="0" dirty="0">
                <a:solidFill>
                  <a:schemeClr val="dk1"/>
                </a:solidFill>
              </a:rPr>
              <a:t> </a:t>
            </a:r>
            <a:r>
              <a:rPr lang="en-US" sz="1800" b="0" dirty="0" err="1">
                <a:solidFill>
                  <a:schemeClr val="dk1"/>
                </a:solidFill>
              </a:rPr>
              <a:t>agroživilskega</a:t>
            </a:r>
            <a:r>
              <a:rPr lang="en-US" sz="1800" b="0" dirty="0">
                <a:solidFill>
                  <a:schemeClr val="dk1"/>
                </a:solidFill>
              </a:rPr>
              <a:t> </a:t>
            </a:r>
            <a:r>
              <a:rPr lang="en-US" sz="1800" b="0" dirty="0" err="1">
                <a:solidFill>
                  <a:schemeClr val="dk1"/>
                </a:solidFill>
              </a:rPr>
              <a:t>sektorja</a:t>
            </a:r>
            <a:r>
              <a:rPr lang="en-US" sz="1800" b="0" dirty="0">
                <a:solidFill>
                  <a:schemeClr val="dk1"/>
                </a:solidFill>
              </a:rPr>
              <a:t>, </a:t>
            </a:r>
            <a:r>
              <a:rPr lang="en-US" sz="1800" b="0" dirty="0" err="1">
                <a:solidFill>
                  <a:schemeClr val="dk1"/>
                </a:solidFill>
              </a:rPr>
              <a:t>morda</a:t>
            </a:r>
            <a:r>
              <a:rPr lang="en-US" sz="1800" b="0" dirty="0">
                <a:solidFill>
                  <a:schemeClr val="dk1"/>
                </a:solidFill>
              </a:rPr>
              <a:t> ne </a:t>
            </a:r>
            <a:r>
              <a:rPr lang="en-US" sz="1800" b="0" dirty="0" err="1">
                <a:solidFill>
                  <a:schemeClr val="dk1"/>
                </a:solidFill>
              </a:rPr>
              <a:t>bo</a:t>
            </a:r>
            <a:r>
              <a:rPr lang="en-US" sz="1800" b="0" dirty="0">
                <a:solidFill>
                  <a:schemeClr val="dk1"/>
                </a:solidFill>
              </a:rPr>
              <a:t> </a:t>
            </a:r>
            <a:r>
              <a:rPr lang="en-US" sz="1800" b="0" dirty="0" err="1">
                <a:solidFill>
                  <a:schemeClr val="dk1"/>
                </a:solidFill>
              </a:rPr>
              <a:t>povečala</a:t>
            </a:r>
            <a:r>
              <a:rPr lang="en-US" sz="1800" b="0" dirty="0">
                <a:solidFill>
                  <a:schemeClr val="dk1"/>
                </a:solidFill>
              </a:rPr>
              <a:t> </a:t>
            </a:r>
            <a:r>
              <a:rPr lang="en-US" sz="1800" b="0" dirty="0" err="1">
                <a:solidFill>
                  <a:schemeClr val="dk1"/>
                </a:solidFill>
              </a:rPr>
              <a:t>zaupanja</a:t>
            </a:r>
            <a:r>
              <a:rPr lang="en-US" sz="1800" b="0" dirty="0">
                <a:solidFill>
                  <a:schemeClr val="dk1"/>
                </a:solidFill>
              </a:rPr>
              <a:t> med </a:t>
            </a:r>
            <a:r>
              <a:rPr lang="en-US" sz="1800" b="0" dirty="0" err="1">
                <a:solidFill>
                  <a:schemeClr val="dk1"/>
                </a:solidFill>
              </a:rPr>
              <a:t>podjetji</a:t>
            </a:r>
            <a:r>
              <a:rPr lang="en-US" sz="1800" b="0" dirty="0">
                <a:solidFill>
                  <a:schemeClr val="dk1"/>
                </a:solidFill>
              </a:rPr>
              <a:t> in </a:t>
            </a:r>
            <a:r>
              <a:rPr lang="en-US" sz="1800" b="0" dirty="0" err="1">
                <a:solidFill>
                  <a:schemeClr val="dk1"/>
                </a:solidFill>
              </a:rPr>
              <a:t>potrošniki</a:t>
            </a:r>
            <a:r>
              <a:rPr lang="en-US" sz="1800" b="0" dirty="0">
                <a:solidFill>
                  <a:schemeClr val="dk1"/>
                </a:solidFill>
              </a:rPr>
              <a:t>, </a:t>
            </a:r>
            <a:r>
              <a:rPr lang="en-US" sz="1800" b="0" dirty="0" err="1">
                <a:solidFill>
                  <a:schemeClr val="dk1"/>
                </a:solidFill>
              </a:rPr>
              <a:t>ker</a:t>
            </a:r>
            <a:r>
              <a:rPr lang="en-US" sz="1800" b="0" dirty="0">
                <a:solidFill>
                  <a:schemeClr val="dk1"/>
                </a:solidFill>
              </a:rPr>
              <a:t> je raven </a:t>
            </a:r>
            <a:r>
              <a:rPr lang="en-US" sz="1800" b="0" dirty="0" err="1">
                <a:solidFill>
                  <a:schemeClr val="dk1"/>
                </a:solidFill>
              </a:rPr>
              <a:t>preglednosti</a:t>
            </a:r>
            <a:r>
              <a:rPr lang="en-US" sz="1800" b="0" dirty="0">
                <a:solidFill>
                  <a:schemeClr val="dk1"/>
                </a:solidFill>
              </a:rPr>
              <a:t> </a:t>
            </a:r>
            <a:r>
              <a:rPr lang="en-US" sz="1800" b="0" dirty="0" err="1">
                <a:solidFill>
                  <a:schemeClr val="dk1"/>
                </a:solidFill>
              </a:rPr>
              <a:t>omejena</a:t>
            </a:r>
            <a:r>
              <a:rPr lang="en-US" sz="1800" b="0" dirty="0">
                <a:solidFill>
                  <a:schemeClr val="dk1"/>
                </a:solidFill>
              </a:rPr>
              <a:t>.</a:t>
            </a:r>
            <a:endParaRPr sz="1800" b="0" dirty="0">
              <a:solidFill>
                <a:schemeClr val="dk1"/>
              </a:solidFill>
            </a:endParaRPr>
          </a:p>
        </p:txBody>
      </p:sp>
      <p:pic>
        <p:nvPicPr>
          <p:cNvPr id="1026" name="Picture 2" descr="Private vs Public Company - Key Differences, Value">
            <a:extLst>
              <a:ext uri="{FF2B5EF4-FFF2-40B4-BE49-F238E27FC236}">
                <a16:creationId xmlns:a16="http://schemas.microsoft.com/office/drawing/2014/main" id="{B84A8C7F-873F-DCA0-17A1-D165ADAEF0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4535"/>
          <a:stretch/>
        </p:blipFill>
        <p:spPr bwMode="auto">
          <a:xfrm>
            <a:off x="6513962" y="2749028"/>
            <a:ext cx="4070256" cy="357187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E4272C1-B5D4-7E9B-B67C-B7A6F4628F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28</a:t>
            </a:fld>
            <a:endParaRPr lang="en-GB"/>
          </a:p>
        </p:txBody>
      </p:sp>
      <p:sp>
        <p:nvSpPr>
          <p:cNvPr id="7" name="Google Shape;233;p18">
            <a:extLst>
              <a:ext uri="{FF2B5EF4-FFF2-40B4-BE49-F238E27FC236}">
                <a16:creationId xmlns:a16="http://schemas.microsoft.com/office/drawing/2014/main" id="{45644893-B129-C981-52D7-2B4FB5795E6E}"/>
              </a:ext>
            </a:extLst>
          </p:cNvPr>
          <p:cNvSpPr txBox="1">
            <a:spLocks/>
          </p:cNvSpPr>
          <p:nvPr/>
        </p:nvSpPr>
        <p:spPr>
          <a:xfrm>
            <a:off x="521325" y="1955005"/>
            <a:ext cx="9637405" cy="830997"/>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indent="-342900" algn="just">
              <a:buClr>
                <a:schemeClr val="dk1"/>
              </a:buClr>
              <a:buSzPts val="1800"/>
              <a:buFont typeface="Arial"/>
              <a:buChar char="●"/>
            </a:pPr>
            <a:r>
              <a:rPr lang="en-US" sz="1800" b="0" dirty="0" err="1">
                <a:solidFill>
                  <a:schemeClr val="dk1"/>
                </a:solidFill>
              </a:rPr>
              <a:t>Izbira</a:t>
            </a:r>
            <a:r>
              <a:rPr lang="en-US" sz="1800" b="0" dirty="0">
                <a:solidFill>
                  <a:schemeClr val="dk1"/>
                </a:solidFill>
              </a:rPr>
              <a:t> </a:t>
            </a:r>
            <a:r>
              <a:rPr lang="en-US" sz="1800" b="0" dirty="0" err="1">
                <a:solidFill>
                  <a:schemeClr val="dk1"/>
                </a:solidFill>
              </a:rPr>
              <a:t>vrste</a:t>
            </a:r>
            <a:r>
              <a:rPr lang="en-US" sz="1800" b="0" dirty="0">
                <a:solidFill>
                  <a:schemeClr val="dk1"/>
                </a:solidFill>
              </a:rPr>
              <a:t> </a:t>
            </a:r>
            <a:r>
              <a:rPr lang="en-US" sz="1800" b="0" dirty="0" err="1">
                <a:solidFill>
                  <a:schemeClr val="dk1"/>
                </a:solidFill>
              </a:rPr>
              <a:t>blokovne</a:t>
            </a:r>
            <a:r>
              <a:rPr lang="en-US" sz="1800" b="0" dirty="0">
                <a:solidFill>
                  <a:schemeClr val="dk1"/>
                </a:solidFill>
              </a:rPr>
              <a:t> </a:t>
            </a:r>
            <a:r>
              <a:rPr lang="en-US" sz="1800" b="0" dirty="0" err="1">
                <a:solidFill>
                  <a:schemeClr val="dk1"/>
                </a:solidFill>
              </a:rPr>
              <a:t>verige</a:t>
            </a:r>
            <a:r>
              <a:rPr lang="en-US" sz="1800" b="0" dirty="0">
                <a:solidFill>
                  <a:schemeClr val="dk1"/>
                </a:solidFill>
              </a:rPr>
              <a:t> </a:t>
            </a:r>
            <a:r>
              <a:rPr lang="en-US" sz="1800" b="0" dirty="0" err="1">
                <a:solidFill>
                  <a:schemeClr val="dk1"/>
                </a:solidFill>
              </a:rPr>
              <a:t>lahko</a:t>
            </a:r>
            <a:r>
              <a:rPr lang="en-US" sz="1800" b="0" dirty="0">
                <a:solidFill>
                  <a:schemeClr val="dk1"/>
                </a:solidFill>
              </a:rPr>
              <a:t> </a:t>
            </a:r>
            <a:r>
              <a:rPr lang="en-US" sz="1800" b="0" dirty="0" err="1">
                <a:solidFill>
                  <a:schemeClr val="dk1"/>
                </a:solidFill>
              </a:rPr>
              <a:t>vpliva</a:t>
            </a:r>
            <a:r>
              <a:rPr lang="en-US" sz="1800" b="0" dirty="0">
                <a:solidFill>
                  <a:schemeClr val="dk1"/>
                </a:solidFill>
              </a:rPr>
              <a:t> </a:t>
            </a:r>
            <a:r>
              <a:rPr lang="en-US" sz="1800" b="0" dirty="0" err="1">
                <a:solidFill>
                  <a:schemeClr val="dk1"/>
                </a:solidFill>
              </a:rPr>
              <a:t>na</a:t>
            </a:r>
            <a:r>
              <a:rPr lang="en-US" sz="1800" b="0" dirty="0">
                <a:solidFill>
                  <a:schemeClr val="dk1"/>
                </a:solidFill>
              </a:rPr>
              <a:t> </a:t>
            </a:r>
            <a:r>
              <a:rPr lang="en-US" sz="1800" b="0" dirty="0" err="1">
                <a:solidFill>
                  <a:schemeClr val="dk1"/>
                </a:solidFill>
              </a:rPr>
              <a:t>preglednost</a:t>
            </a:r>
            <a:r>
              <a:rPr lang="en-US" sz="1800" b="0" dirty="0">
                <a:solidFill>
                  <a:schemeClr val="dk1"/>
                </a:solidFill>
              </a:rPr>
              <a:t> in </a:t>
            </a:r>
            <a:r>
              <a:rPr lang="en-US" sz="1800" b="0" dirty="0" err="1">
                <a:solidFill>
                  <a:schemeClr val="dk1"/>
                </a:solidFill>
              </a:rPr>
              <a:t>posledično</a:t>
            </a:r>
            <a:r>
              <a:rPr lang="en-US" sz="1800" b="0" dirty="0">
                <a:solidFill>
                  <a:schemeClr val="dk1"/>
                </a:solidFill>
              </a:rPr>
              <a:t> </a:t>
            </a:r>
            <a:r>
              <a:rPr lang="en-US" sz="1800" b="0" dirty="0" err="1">
                <a:solidFill>
                  <a:schemeClr val="dk1"/>
                </a:solidFill>
              </a:rPr>
              <a:t>na</a:t>
            </a:r>
            <a:r>
              <a:rPr lang="en-US" sz="1800" b="0" dirty="0">
                <a:solidFill>
                  <a:schemeClr val="dk1"/>
                </a:solidFill>
              </a:rPr>
              <a:t> </a:t>
            </a:r>
            <a:r>
              <a:rPr lang="en-US" sz="1800" b="0" dirty="0" err="1">
                <a:solidFill>
                  <a:schemeClr val="dk1"/>
                </a:solidFill>
              </a:rPr>
              <a:t>zaupanje</a:t>
            </a:r>
            <a:r>
              <a:rPr lang="en-US" sz="1800" b="0" dirty="0">
                <a:solidFill>
                  <a:schemeClr val="dk1"/>
                </a:solidFill>
              </a:rPr>
              <a:t> v </a:t>
            </a:r>
            <a:r>
              <a:rPr lang="en-US" sz="1800" b="0" dirty="0" err="1">
                <a:solidFill>
                  <a:schemeClr val="dk1"/>
                </a:solidFill>
              </a:rPr>
              <a:t>agroživilski</a:t>
            </a:r>
            <a:r>
              <a:rPr lang="en-US" sz="1800" b="0" dirty="0">
                <a:solidFill>
                  <a:schemeClr val="dk1"/>
                </a:solidFill>
              </a:rPr>
              <a:t> </a:t>
            </a:r>
            <a:r>
              <a:rPr lang="en-US" sz="1800" b="0" dirty="0" err="1">
                <a:solidFill>
                  <a:schemeClr val="dk1"/>
                </a:solidFill>
              </a:rPr>
              <a:t>sektor</a:t>
            </a:r>
            <a:r>
              <a:rPr lang="en-US" sz="1800" b="0" dirty="0">
                <a:solidFill>
                  <a:schemeClr val="dk1"/>
                </a:solidFill>
              </a:rPr>
              <a:t>.</a:t>
            </a:r>
          </a:p>
          <a:p>
            <a:pPr indent="-342900" algn="just">
              <a:buClr>
                <a:schemeClr val="dk1"/>
              </a:buClr>
              <a:buSzPts val="1800"/>
              <a:buFont typeface="Arial"/>
              <a:buChar char="●"/>
            </a:pPr>
            <a:endParaRPr lang="en-US" sz="1800" b="0" dirty="0">
              <a:solidFill>
                <a:schemeClr val="dk1"/>
              </a:solidFill>
            </a:endParaRPr>
          </a:p>
        </p:txBody>
      </p:sp>
    </p:spTree>
    <p:extLst>
      <p:ext uri="{BB962C8B-B14F-4D97-AF65-F5344CB8AC3E}">
        <p14:creationId xmlns:p14="http://schemas.microsoft.com/office/powerpoint/2010/main" val="3756997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2" name="Google Shape;232;p18"/>
          <p:cNvSpPr txBox="1"/>
          <p:nvPr/>
        </p:nvSpPr>
        <p:spPr>
          <a:xfrm>
            <a:off x="393699" y="431877"/>
            <a:ext cx="10196963" cy="492402"/>
          </a:xfrm>
          <a:prstGeom prst="rect">
            <a:avLst/>
          </a:prstGeom>
          <a:noFill/>
          <a:ln>
            <a:noFill/>
          </a:ln>
        </p:spPr>
        <p:txBody>
          <a:bodyPr spcFirstLastPara="1" wrap="square" lIns="91425" tIns="45700" rIns="91425" bIns="45700" anchor="t" anchorCtr="0">
            <a:spAutoFit/>
          </a:bodyPr>
          <a:lstStyle/>
          <a:p>
            <a:pPr lvl="0"/>
            <a:r>
              <a:rPr lang="en-GB" sz="2600" dirty="0">
                <a:solidFill>
                  <a:schemeClr val="lt1"/>
                </a:solidFill>
                <a:latin typeface="Open Sans"/>
                <a:ea typeface="Open Sans"/>
                <a:cs typeface="Open Sans"/>
                <a:sym typeface="Open Sans"/>
              </a:rPr>
              <a:t>VRSTE BLOKOVNIH VERIG –DOVOLJENE </a:t>
            </a:r>
            <a:r>
              <a:rPr lang="sl-SI" sz="2600" dirty="0">
                <a:solidFill>
                  <a:schemeClr val="lt1"/>
                </a:solidFill>
                <a:latin typeface="Open Sans"/>
                <a:ea typeface="Open Sans"/>
                <a:cs typeface="Open Sans"/>
                <a:sym typeface="Open Sans"/>
              </a:rPr>
              <a:t>OZ</a:t>
            </a:r>
            <a:r>
              <a:rPr lang="en-GB" sz="2600" dirty="0">
                <a:solidFill>
                  <a:schemeClr val="lt1"/>
                </a:solidFill>
                <a:latin typeface="Open Sans"/>
                <a:ea typeface="Open Sans"/>
                <a:cs typeface="Open Sans"/>
                <a:sym typeface="Open Sans"/>
              </a:rPr>
              <a:t>. BREZ DOVOLJENJ</a:t>
            </a:r>
            <a:endParaRPr sz="2600" dirty="0"/>
          </a:p>
        </p:txBody>
      </p:sp>
      <p:sp>
        <p:nvSpPr>
          <p:cNvPr id="233" name="Google Shape;233;p18"/>
          <p:cNvSpPr txBox="1">
            <a:spLocks noGrp="1"/>
          </p:cNvSpPr>
          <p:nvPr>
            <p:ph type="body" idx="1"/>
          </p:nvPr>
        </p:nvSpPr>
        <p:spPr>
          <a:xfrm>
            <a:off x="58916" y="2436138"/>
            <a:ext cx="5206014" cy="2769989"/>
          </a:xfrm>
          <a:prstGeom prst="rect">
            <a:avLst/>
          </a:prstGeom>
          <a:noFill/>
          <a:ln>
            <a:noFill/>
          </a:ln>
        </p:spPr>
        <p:txBody>
          <a:bodyPr spcFirstLastPara="1" wrap="square" lIns="0" tIns="0" rIns="0" bIns="0" anchor="t" anchorCtr="0">
            <a:spAutoFit/>
          </a:bodyPr>
          <a:lstStyle/>
          <a:p>
            <a:pPr indent="-342900" algn="just">
              <a:buClr>
                <a:schemeClr val="dk1"/>
              </a:buClr>
              <a:buSzPts val="1800"/>
              <a:buFont typeface="Arial"/>
              <a:buChar char="●"/>
            </a:pPr>
            <a:r>
              <a:rPr lang="en-GB" sz="1800" b="0" dirty="0">
                <a:solidFill>
                  <a:schemeClr val="dk1"/>
                </a:solidFill>
              </a:rPr>
              <a:t>	</a:t>
            </a:r>
            <a:r>
              <a:rPr lang="en-US" sz="1800" dirty="0" err="1">
                <a:solidFill>
                  <a:schemeClr val="dk1"/>
                </a:solidFill>
              </a:rPr>
              <a:t>Blokovna</a:t>
            </a:r>
            <a:r>
              <a:rPr lang="en-US" sz="1800" dirty="0">
                <a:solidFill>
                  <a:schemeClr val="dk1"/>
                </a:solidFill>
              </a:rPr>
              <a:t> </a:t>
            </a:r>
            <a:r>
              <a:rPr lang="en-US" sz="1800" dirty="0" err="1">
                <a:solidFill>
                  <a:schemeClr val="dk1"/>
                </a:solidFill>
              </a:rPr>
              <a:t>veriga</a:t>
            </a:r>
            <a:r>
              <a:rPr lang="en-US" sz="1800" dirty="0">
                <a:solidFill>
                  <a:schemeClr val="dk1"/>
                </a:solidFill>
              </a:rPr>
              <a:t> s </a:t>
            </a:r>
            <a:r>
              <a:rPr lang="en-US" sz="1800" dirty="0" err="1">
                <a:solidFill>
                  <a:schemeClr val="dk1"/>
                </a:solidFill>
              </a:rPr>
              <a:t>pravicami</a:t>
            </a:r>
            <a:r>
              <a:rPr lang="en-US" sz="1800" dirty="0">
                <a:solidFill>
                  <a:schemeClr val="dk1"/>
                </a:solidFill>
              </a:rPr>
              <a:t>: </a:t>
            </a:r>
            <a:r>
              <a:rPr lang="en-US" sz="1800" b="0" dirty="0" err="1">
                <a:solidFill>
                  <a:schemeClr val="dk1"/>
                </a:solidFill>
              </a:rPr>
              <a:t>nadzoruje</a:t>
            </a:r>
            <a:r>
              <a:rPr lang="en-US" sz="1800" b="0" dirty="0">
                <a:solidFill>
                  <a:schemeClr val="dk1"/>
                </a:solidFill>
              </a:rPr>
              <a:t>, </a:t>
            </a:r>
            <a:r>
              <a:rPr lang="en-US" sz="1800" b="0" dirty="0" err="1">
                <a:solidFill>
                  <a:schemeClr val="dk1"/>
                </a:solidFill>
              </a:rPr>
              <a:t>kdo</a:t>
            </a:r>
            <a:r>
              <a:rPr lang="en-US" sz="1800" b="0" dirty="0">
                <a:solidFill>
                  <a:schemeClr val="dk1"/>
                </a:solidFill>
              </a:rPr>
              <a:t> </a:t>
            </a:r>
            <a:r>
              <a:rPr lang="en-US" sz="1800" b="0" dirty="0" err="1">
                <a:solidFill>
                  <a:schemeClr val="dk1"/>
                </a:solidFill>
              </a:rPr>
              <a:t>lahko</a:t>
            </a:r>
            <a:r>
              <a:rPr lang="en-US" sz="1800" b="0" dirty="0">
                <a:solidFill>
                  <a:schemeClr val="dk1"/>
                </a:solidFill>
              </a:rPr>
              <a:t> </a:t>
            </a:r>
            <a:r>
              <a:rPr lang="en-US" sz="1800" b="0" dirty="0" err="1">
                <a:solidFill>
                  <a:schemeClr val="dk1"/>
                </a:solidFill>
              </a:rPr>
              <a:t>sodeluje</a:t>
            </a:r>
            <a:r>
              <a:rPr lang="en-US" sz="1800" b="0" dirty="0">
                <a:solidFill>
                  <a:schemeClr val="dk1"/>
                </a:solidFill>
              </a:rPr>
              <a:t> v </a:t>
            </a:r>
            <a:r>
              <a:rPr lang="en-US" sz="1800" b="0" dirty="0" err="1">
                <a:solidFill>
                  <a:schemeClr val="dk1"/>
                </a:solidFill>
              </a:rPr>
              <a:t>omrežju</a:t>
            </a:r>
            <a:r>
              <a:rPr lang="en-US" sz="1800" b="0" dirty="0">
                <a:solidFill>
                  <a:schemeClr val="dk1"/>
                </a:solidFill>
              </a:rPr>
              <a:t>, in </a:t>
            </a:r>
            <a:r>
              <a:rPr lang="en-US" sz="1800" b="0" dirty="0" err="1">
                <a:solidFill>
                  <a:schemeClr val="dk1"/>
                </a:solidFill>
              </a:rPr>
              <a:t>preverja</a:t>
            </a:r>
            <a:r>
              <a:rPr lang="en-US" sz="1800" b="0" dirty="0">
                <a:solidFill>
                  <a:schemeClr val="dk1"/>
                </a:solidFill>
              </a:rPr>
              <a:t> </a:t>
            </a:r>
            <a:r>
              <a:rPr lang="en-US" sz="1800" b="0" dirty="0" err="1">
                <a:solidFill>
                  <a:schemeClr val="dk1"/>
                </a:solidFill>
              </a:rPr>
              <a:t>transakcije</a:t>
            </a:r>
            <a:r>
              <a:rPr lang="en-US" sz="1800" b="0" dirty="0">
                <a:solidFill>
                  <a:schemeClr val="dk1"/>
                </a:solidFill>
              </a:rPr>
              <a:t>; </a:t>
            </a:r>
            <a:r>
              <a:rPr lang="en-US" sz="1800" b="0" dirty="0" err="1">
                <a:solidFill>
                  <a:schemeClr val="dk1"/>
                </a:solidFill>
              </a:rPr>
              <a:t>udeleženci</a:t>
            </a:r>
            <a:r>
              <a:rPr lang="en-US" sz="1800" b="0" dirty="0">
                <a:solidFill>
                  <a:schemeClr val="dk1"/>
                </a:solidFill>
              </a:rPr>
              <a:t> so </a:t>
            </a:r>
            <a:r>
              <a:rPr lang="en-US" sz="1800" b="0" dirty="0" err="1">
                <a:solidFill>
                  <a:schemeClr val="dk1"/>
                </a:solidFill>
              </a:rPr>
              <a:t>vidni</a:t>
            </a:r>
            <a:r>
              <a:rPr lang="en-US" sz="1800" b="0" dirty="0">
                <a:solidFill>
                  <a:schemeClr val="dk1"/>
                </a:solidFill>
              </a:rPr>
              <a:t>; </a:t>
            </a:r>
            <a:r>
              <a:rPr lang="en-US" sz="1800" b="0" dirty="0" err="1">
                <a:solidFill>
                  <a:schemeClr val="dk1"/>
                </a:solidFill>
              </a:rPr>
              <a:t>Zunanji</a:t>
            </a:r>
            <a:r>
              <a:rPr lang="en-US" sz="1800" b="0" dirty="0">
                <a:solidFill>
                  <a:schemeClr val="dk1"/>
                </a:solidFill>
              </a:rPr>
              <a:t> </a:t>
            </a:r>
            <a:r>
              <a:rPr lang="en-US" sz="1800" b="0" dirty="0" err="1">
                <a:solidFill>
                  <a:schemeClr val="dk1"/>
                </a:solidFill>
              </a:rPr>
              <a:t>subjekti</a:t>
            </a:r>
            <a:r>
              <a:rPr lang="en-US" sz="1800" b="0" dirty="0">
                <a:solidFill>
                  <a:schemeClr val="dk1"/>
                </a:solidFill>
              </a:rPr>
              <a:t> </a:t>
            </a:r>
            <a:r>
              <a:rPr lang="en-US" sz="1800" b="0" dirty="0" err="1">
                <a:solidFill>
                  <a:schemeClr val="dk1"/>
                </a:solidFill>
              </a:rPr>
              <a:t>morda</a:t>
            </a:r>
            <a:r>
              <a:rPr lang="en-US" sz="1800" b="0" dirty="0">
                <a:solidFill>
                  <a:schemeClr val="dk1"/>
                </a:solidFill>
              </a:rPr>
              <a:t> </a:t>
            </a:r>
            <a:r>
              <a:rPr lang="en-US" sz="1800" b="0" dirty="0" err="1">
                <a:solidFill>
                  <a:schemeClr val="dk1"/>
                </a:solidFill>
              </a:rPr>
              <a:t>nimajo</a:t>
            </a:r>
            <a:r>
              <a:rPr lang="en-US" sz="1800" b="0" dirty="0">
                <a:solidFill>
                  <a:schemeClr val="dk1"/>
                </a:solidFill>
              </a:rPr>
              <a:t> </a:t>
            </a:r>
            <a:r>
              <a:rPr lang="en-US" sz="1800" b="0" dirty="0" err="1">
                <a:solidFill>
                  <a:schemeClr val="dk1"/>
                </a:solidFill>
              </a:rPr>
              <a:t>enake</a:t>
            </a:r>
            <a:r>
              <a:rPr lang="en-US" sz="1800" b="0" dirty="0">
                <a:solidFill>
                  <a:schemeClr val="dk1"/>
                </a:solidFill>
              </a:rPr>
              <a:t> </a:t>
            </a:r>
            <a:r>
              <a:rPr lang="en-US" sz="1800" b="0" dirty="0" err="1">
                <a:solidFill>
                  <a:schemeClr val="dk1"/>
                </a:solidFill>
              </a:rPr>
              <a:t>ravni</a:t>
            </a:r>
            <a:r>
              <a:rPr lang="en-US" sz="1800" b="0" dirty="0">
                <a:solidFill>
                  <a:schemeClr val="dk1"/>
                </a:solidFill>
              </a:rPr>
              <a:t> </a:t>
            </a:r>
            <a:r>
              <a:rPr lang="en-US" sz="1800" b="0" dirty="0" err="1">
                <a:solidFill>
                  <a:schemeClr val="dk1"/>
                </a:solidFill>
              </a:rPr>
              <a:t>preglednosti</a:t>
            </a:r>
            <a:endParaRPr lang="sl-SI" sz="1800" b="0" dirty="0">
              <a:solidFill>
                <a:schemeClr val="dk1"/>
              </a:solidFill>
            </a:endParaRPr>
          </a:p>
          <a:p>
            <a:pPr marL="114300" indent="0" algn="just">
              <a:buClr>
                <a:schemeClr val="dk1"/>
              </a:buClr>
              <a:buSzPts val="1800"/>
            </a:pPr>
            <a:r>
              <a:rPr lang="en-GB" sz="1800" b="0" dirty="0">
                <a:solidFill>
                  <a:schemeClr val="dk1"/>
                </a:solidFill>
              </a:rPr>
              <a:t>- </a:t>
            </a:r>
            <a:r>
              <a:rPr lang="en-US" sz="1800" b="0" dirty="0" err="1">
                <a:solidFill>
                  <a:schemeClr val="dk1"/>
                </a:solidFill>
              </a:rPr>
              <a:t>Blokovne</a:t>
            </a:r>
            <a:r>
              <a:rPr lang="en-US" sz="1800" b="0" dirty="0">
                <a:solidFill>
                  <a:schemeClr val="dk1"/>
                </a:solidFill>
              </a:rPr>
              <a:t> </a:t>
            </a:r>
            <a:r>
              <a:rPr lang="en-US" sz="1800" b="0" dirty="0" err="1">
                <a:solidFill>
                  <a:schemeClr val="dk1"/>
                </a:solidFill>
              </a:rPr>
              <a:t>verige</a:t>
            </a:r>
            <a:r>
              <a:rPr lang="en-US" sz="1800" b="0" dirty="0">
                <a:solidFill>
                  <a:schemeClr val="dk1"/>
                </a:solidFill>
              </a:rPr>
              <a:t> s </a:t>
            </a:r>
            <a:r>
              <a:rPr lang="en-US" sz="1800" b="0" dirty="0" err="1">
                <a:solidFill>
                  <a:schemeClr val="dk1"/>
                </a:solidFill>
              </a:rPr>
              <a:t>pravicami</a:t>
            </a:r>
            <a:r>
              <a:rPr lang="en-US" sz="1800" b="0" dirty="0">
                <a:solidFill>
                  <a:schemeClr val="dk1"/>
                </a:solidFill>
              </a:rPr>
              <a:t> </a:t>
            </a:r>
            <a:r>
              <a:rPr lang="en-US" sz="1800" b="0" dirty="0" err="1">
                <a:solidFill>
                  <a:schemeClr val="dk1"/>
                </a:solidFill>
              </a:rPr>
              <a:t>lahko</a:t>
            </a:r>
            <a:r>
              <a:rPr lang="en-US" sz="1800" b="0" dirty="0">
                <a:solidFill>
                  <a:schemeClr val="dk1"/>
                </a:solidFill>
              </a:rPr>
              <a:t> </a:t>
            </a:r>
            <a:r>
              <a:rPr lang="en-US" sz="1800" b="0" dirty="0" err="1">
                <a:solidFill>
                  <a:schemeClr val="dk1"/>
                </a:solidFill>
              </a:rPr>
              <a:t>izboljšajo</a:t>
            </a:r>
            <a:r>
              <a:rPr lang="en-US" sz="1800" b="0" dirty="0">
                <a:solidFill>
                  <a:schemeClr val="dk1"/>
                </a:solidFill>
              </a:rPr>
              <a:t> </a:t>
            </a:r>
            <a:r>
              <a:rPr lang="en-US" sz="1800" b="0" dirty="0" err="1">
                <a:solidFill>
                  <a:schemeClr val="dk1"/>
                </a:solidFill>
              </a:rPr>
              <a:t>zaupanje</a:t>
            </a:r>
            <a:r>
              <a:rPr lang="en-US" sz="1800" b="0" dirty="0">
                <a:solidFill>
                  <a:schemeClr val="dk1"/>
                </a:solidFill>
              </a:rPr>
              <a:t> v </a:t>
            </a:r>
            <a:r>
              <a:rPr lang="en-US" sz="1800" b="0" dirty="0" err="1">
                <a:solidFill>
                  <a:schemeClr val="dk1"/>
                </a:solidFill>
              </a:rPr>
              <a:t>zaprt</a:t>
            </a:r>
            <a:r>
              <a:rPr lang="en-US" sz="1800" b="0" dirty="0">
                <a:solidFill>
                  <a:schemeClr val="dk1"/>
                </a:solidFill>
              </a:rPr>
              <a:t> </a:t>
            </a:r>
            <a:r>
              <a:rPr lang="en-US" sz="1800" b="0" dirty="0" err="1">
                <a:solidFill>
                  <a:schemeClr val="dk1"/>
                </a:solidFill>
              </a:rPr>
              <a:t>ekosistem</a:t>
            </a:r>
            <a:r>
              <a:rPr lang="en-US" sz="1800" b="0" dirty="0">
                <a:solidFill>
                  <a:schemeClr val="dk1"/>
                </a:solidFill>
              </a:rPr>
              <a:t> </a:t>
            </a:r>
            <a:r>
              <a:rPr lang="en-US" sz="1800" b="0" dirty="0" err="1">
                <a:solidFill>
                  <a:schemeClr val="dk1"/>
                </a:solidFill>
              </a:rPr>
              <a:t>podjetij</a:t>
            </a:r>
            <a:r>
              <a:rPr lang="en-US" sz="1800" b="0" dirty="0">
                <a:solidFill>
                  <a:schemeClr val="dk1"/>
                </a:solidFill>
              </a:rPr>
              <a:t>, </a:t>
            </a:r>
            <a:r>
              <a:rPr lang="en-US" sz="1800" b="0" dirty="0" err="1">
                <a:solidFill>
                  <a:schemeClr val="dk1"/>
                </a:solidFill>
              </a:rPr>
              <a:t>saj</a:t>
            </a:r>
            <a:r>
              <a:rPr lang="en-US" sz="1800" b="0" dirty="0">
                <a:solidFill>
                  <a:schemeClr val="dk1"/>
                </a:solidFill>
              </a:rPr>
              <a:t> so </a:t>
            </a:r>
            <a:r>
              <a:rPr lang="en-US" sz="1800" b="0" dirty="0" err="1">
                <a:solidFill>
                  <a:schemeClr val="dk1"/>
                </a:solidFill>
              </a:rPr>
              <a:t>udeleženci</a:t>
            </a:r>
            <a:r>
              <a:rPr lang="en-US" sz="1800" b="0" dirty="0">
                <a:solidFill>
                  <a:schemeClr val="dk1"/>
                </a:solidFill>
              </a:rPr>
              <a:t> </a:t>
            </a:r>
            <a:r>
              <a:rPr lang="en-US" sz="1800" b="0" dirty="0" err="1">
                <a:solidFill>
                  <a:schemeClr val="dk1"/>
                </a:solidFill>
              </a:rPr>
              <a:t>znani</a:t>
            </a:r>
            <a:r>
              <a:rPr lang="en-US" sz="1800" b="0" dirty="0">
                <a:solidFill>
                  <a:schemeClr val="dk1"/>
                </a:solidFill>
              </a:rPr>
              <a:t> in </a:t>
            </a:r>
            <a:r>
              <a:rPr lang="en-US" sz="1800" b="0" dirty="0" err="1">
                <a:solidFill>
                  <a:schemeClr val="dk1"/>
                </a:solidFill>
              </a:rPr>
              <a:t>odgovorni</a:t>
            </a:r>
            <a:r>
              <a:rPr lang="en-US" sz="1800" b="0" dirty="0">
                <a:solidFill>
                  <a:schemeClr val="dk1"/>
                </a:solidFill>
              </a:rPr>
              <a:t>. </a:t>
            </a:r>
            <a:r>
              <a:rPr lang="en-US" sz="1800" b="0" dirty="0" err="1">
                <a:solidFill>
                  <a:schemeClr val="dk1"/>
                </a:solidFill>
              </a:rPr>
              <a:t>Vendar</a:t>
            </a:r>
            <a:r>
              <a:rPr lang="en-US" sz="1800" b="0" dirty="0">
                <a:solidFill>
                  <a:schemeClr val="dk1"/>
                </a:solidFill>
              </a:rPr>
              <a:t> je </a:t>
            </a:r>
            <a:r>
              <a:rPr lang="en-US" sz="1800" b="0" dirty="0" err="1">
                <a:solidFill>
                  <a:schemeClr val="dk1"/>
                </a:solidFill>
              </a:rPr>
              <a:t>preglednost</a:t>
            </a:r>
            <a:r>
              <a:rPr lang="en-US" sz="1800" b="0" dirty="0">
                <a:solidFill>
                  <a:schemeClr val="dk1"/>
                </a:solidFill>
              </a:rPr>
              <a:t> </a:t>
            </a:r>
            <a:r>
              <a:rPr lang="en-US" sz="1800" b="0" dirty="0" err="1">
                <a:solidFill>
                  <a:schemeClr val="dk1"/>
                </a:solidFill>
              </a:rPr>
              <a:t>pri</a:t>
            </a:r>
            <a:r>
              <a:rPr lang="en-US" sz="1800" b="0" dirty="0">
                <a:solidFill>
                  <a:schemeClr val="dk1"/>
                </a:solidFill>
              </a:rPr>
              <a:t> </a:t>
            </a:r>
            <a:r>
              <a:rPr lang="en-US" sz="1800" b="0" dirty="0" err="1">
                <a:solidFill>
                  <a:schemeClr val="dk1"/>
                </a:solidFill>
              </a:rPr>
              <a:t>interakciji</a:t>
            </a:r>
            <a:r>
              <a:rPr lang="en-US" sz="1800" b="0" dirty="0">
                <a:solidFill>
                  <a:schemeClr val="dk1"/>
                </a:solidFill>
              </a:rPr>
              <a:t> z </a:t>
            </a:r>
            <a:r>
              <a:rPr lang="en-US" sz="1800" b="0" dirty="0" err="1">
                <a:solidFill>
                  <a:schemeClr val="dk1"/>
                </a:solidFill>
              </a:rPr>
              <a:t>zunanjimi</a:t>
            </a:r>
            <a:r>
              <a:rPr lang="en-US" sz="1800" b="0" dirty="0">
                <a:solidFill>
                  <a:schemeClr val="dk1"/>
                </a:solidFill>
              </a:rPr>
              <a:t> </a:t>
            </a:r>
            <a:r>
              <a:rPr lang="en-US" sz="1800" b="0" dirty="0" err="1">
                <a:solidFill>
                  <a:schemeClr val="dk1"/>
                </a:solidFill>
              </a:rPr>
              <a:t>deležniki</a:t>
            </a:r>
            <a:r>
              <a:rPr lang="en-US" sz="1800" b="0" dirty="0">
                <a:solidFill>
                  <a:schemeClr val="dk1"/>
                </a:solidFill>
              </a:rPr>
              <a:t> </a:t>
            </a:r>
            <a:r>
              <a:rPr lang="en-US" sz="1800" b="0" dirty="0" err="1">
                <a:solidFill>
                  <a:schemeClr val="dk1"/>
                </a:solidFill>
              </a:rPr>
              <a:t>lahko</a:t>
            </a:r>
            <a:r>
              <a:rPr lang="en-US" sz="1800" b="0" dirty="0">
                <a:solidFill>
                  <a:schemeClr val="dk1"/>
                </a:solidFill>
              </a:rPr>
              <a:t> </a:t>
            </a:r>
            <a:r>
              <a:rPr lang="en-US" sz="1800" b="0" dirty="0" err="1">
                <a:solidFill>
                  <a:schemeClr val="dk1"/>
                </a:solidFill>
              </a:rPr>
              <a:t>omejena</a:t>
            </a:r>
            <a:r>
              <a:rPr lang="en-US" sz="1800" b="0" dirty="0">
                <a:solidFill>
                  <a:schemeClr val="dk1"/>
                </a:solidFill>
              </a:rPr>
              <a:t>.</a:t>
            </a:r>
            <a:endParaRPr sz="1800" b="0" dirty="0">
              <a:solidFill>
                <a:schemeClr val="dk1"/>
              </a:solidFill>
            </a:endParaRPr>
          </a:p>
        </p:txBody>
      </p:sp>
      <p:sp>
        <p:nvSpPr>
          <p:cNvPr id="2" name="Slide Number Placeholder 1">
            <a:extLst>
              <a:ext uri="{FF2B5EF4-FFF2-40B4-BE49-F238E27FC236}">
                <a16:creationId xmlns:a16="http://schemas.microsoft.com/office/drawing/2014/main" id="{3FDBB01F-1E4D-C294-2462-B7FC9D0AC01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29</a:t>
            </a:fld>
            <a:endParaRPr lang="en-GB"/>
          </a:p>
        </p:txBody>
      </p:sp>
      <p:pic>
        <p:nvPicPr>
          <p:cNvPr id="2058" name="Picture 10" descr="Permissioned vs Permissionless Blockchains: Which Is Better in 2023">
            <a:extLst>
              <a:ext uri="{FF2B5EF4-FFF2-40B4-BE49-F238E27FC236}">
                <a16:creationId xmlns:a16="http://schemas.microsoft.com/office/drawing/2014/main" id="{0917FACA-9AC6-7DCD-6B19-627A856656D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691"/>
          <a:stretch/>
        </p:blipFill>
        <p:spPr bwMode="auto">
          <a:xfrm>
            <a:off x="5471306" y="2840140"/>
            <a:ext cx="5078412" cy="2515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213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p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82" name="Google Shape;182;p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OPIS MODULA</a:t>
            </a:r>
            <a:endParaRPr dirty="0"/>
          </a:p>
        </p:txBody>
      </p:sp>
      <p:sp>
        <p:nvSpPr>
          <p:cNvPr id="183" name="Google Shape;183;p3"/>
          <p:cNvSpPr txBox="1"/>
          <p:nvPr/>
        </p:nvSpPr>
        <p:spPr>
          <a:xfrm>
            <a:off x="393700" y="2265416"/>
            <a:ext cx="8633568" cy="3000781"/>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Clr>
                <a:schemeClr val="dk1"/>
              </a:buClr>
              <a:buSzPts val="1800"/>
              <a:buFont typeface="Arial"/>
              <a:buChar char="•"/>
            </a:pPr>
            <a:r>
              <a:rPr lang="en-US" sz="1800" b="1" i="1" dirty="0">
                <a:solidFill>
                  <a:schemeClr val="dk1"/>
                </a:solidFill>
                <a:latin typeface="Open Sans"/>
                <a:ea typeface="Open Sans"/>
                <a:cs typeface="Open Sans"/>
                <a:sym typeface="Open Sans"/>
              </a:rPr>
              <a:t>Tema </a:t>
            </a:r>
            <a:r>
              <a:rPr lang="en-US" sz="1800" b="1" i="1" dirty="0" err="1">
                <a:solidFill>
                  <a:schemeClr val="dk1"/>
                </a:solidFill>
                <a:latin typeface="Open Sans"/>
                <a:ea typeface="Open Sans"/>
                <a:cs typeface="Open Sans"/>
                <a:sym typeface="Open Sans"/>
              </a:rPr>
              <a:t>modula</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Zaupanja</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vredni</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viri</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veriženja</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blokov</a:t>
            </a:r>
            <a:r>
              <a:rPr lang="en-US" sz="1800" i="1" dirty="0">
                <a:solidFill>
                  <a:schemeClr val="dk1"/>
                </a:solidFill>
                <a:latin typeface="Open Sans"/>
                <a:ea typeface="Open Sans"/>
                <a:cs typeface="Open Sans"/>
                <a:sym typeface="Open Sans"/>
              </a:rPr>
              <a:t> v </a:t>
            </a:r>
            <a:r>
              <a:rPr lang="en-US" sz="1800" i="1" dirty="0" err="1">
                <a:solidFill>
                  <a:schemeClr val="dk1"/>
                </a:solidFill>
                <a:latin typeface="Open Sans"/>
                <a:ea typeface="Open Sans"/>
                <a:cs typeface="Open Sans"/>
                <a:sym typeface="Open Sans"/>
              </a:rPr>
              <a:t>agroživilskem</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sektorju</a:t>
            </a:r>
            <a:r>
              <a:rPr lang="en-US" sz="1800" i="1" dirty="0">
                <a:solidFill>
                  <a:schemeClr val="dk1"/>
                </a:solidFill>
                <a:latin typeface="Open Sans"/>
                <a:ea typeface="Open Sans"/>
                <a:cs typeface="Open Sans"/>
                <a:sym typeface="Open Sans"/>
              </a:rPr>
              <a:t> – </a:t>
            </a:r>
            <a:r>
              <a:rPr lang="en-US" sz="1800" i="1" dirty="0" err="1">
                <a:solidFill>
                  <a:schemeClr val="dk1"/>
                </a:solidFill>
                <a:latin typeface="Open Sans"/>
                <a:ea typeface="Open Sans"/>
                <a:cs typeface="Open Sans"/>
                <a:sym typeface="Open Sans"/>
              </a:rPr>
              <a:t>komu</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zaupati</a:t>
            </a:r>
            <a:r>
              <a:rPr lang="en-US" sz="1800" i="1" dirty="0">
                <a:solidFill>
                  <a:schemeClr val="dk1"/>
                </a:solidFill>
                <a:latin typeface="Open Sans"/>
                <a:ea typeface="Open Sans"/>
                <a:cs typeface="Open Sans"/>
                <a:sym typeface="Open Sans"/>
              </a:rPr>
              <a:t>?«</a:t>
            </a:r>
          </a:p>
          <a:p>
            <a:pPr marL="285750" lvl="0" indent="-285750" algn="just">
              <a:lnSpc>
                <a:spcPct val="150000"/>
              </a:lnSpc>
              <a:buClr>
                <a:schemeClr val="dk1"/>
              </a:buClr>
              <a:buSzPts val="1800"/>
              <a:buFont typeface="Arial"/>
              <a:buChar char="•"/>
            </a:pPr>
            <a:r>
              <a:rPr lang="en-US" sz="1800" b="1" i="1" dirty="0" err="1">
                <a:solidFill>
                  <a:schemeClr val="dk1"/>
                </a:solidFill>
                <a:latin typeface="Open Sans"/>
                <a:ea typeface="Open Sans"/>
                <a:cs typeface="Open Sans"/>
                <a:sym typeface="Open Sans"/>
              </a:rPr>
              <a:t>Pomen</a:t>
            </a:r>
            <a:r>
              <a:rPr lang="en-US" sz="1800" b="1"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Potencial</a:t>
            </a:r>
            <a:r>
              <a:rPr lang="en-US" sz="1800" i="1" dirty="0">
                <a:solidFill>
                  <a:schemeClr val="dk1"/>
                </a:solidFill>
                <a:latin typeface="Open Sans"/>
                <a:ea typeface="Open Sans"/>
                <a:cs typeface="Open Sans"/>
                <a:sym typeface="Open Sans"/>
              </a:rPr>
              <a:t> za </a:t>
            </a:r>
            <a:r>
              <a:rPr lang="en-US" sz="1800" i="1" dirty="0" err="1">
                <a:solidFill>
                  <a:schemeClr val="dk1"/>
                </a:solidFill>
                <a:latin typeface="Open Sans"/>
                <a:ea typeface="Open Sans"/>
                <a:cs typeface="Open Sans"/>
                <a:sym typeface="Open Sans"/>
              </a:rPr>
              <a:t>ponazoritev</a:t>
            </a:r>
            <a:r>
              <a:rPr lang="en-US" sz="1800" i="1" dirty="0">
                <a:solidFill>
                  <a:schemeClr val="dk1"/>
                </a:solidFill>
                <a:latin typeface="Open Sans"/>
                <a:ea typeface="Open Sans"/>
                <a:cs typeface="Open Sans"/>
                <a:sym typeface="Open Sans"/>
              </a:rPr>
              <a:t>, v </a:t>
            </a:r>
            <a:r>
              <a:rPr lang="en-US" sz="1800" i="1" dirty="0" err="1">
                <a:solidFill>
                  <a:schemeClr val="dk1"/>
                </a:solidFill>
                <a:latin typeface="Open Sans"/>
                <a:ea typeface="Open Sans"/>
                <a:cs typeface="Open Sans"/>
                <a:sym typeface="Open Sans"/>
              </a:rPr>
              <a:t>kolikšni</a:t>
            </a:r>
            <a:r>
              <a:rPr lang="en-US" sz="1800" i="1" dirty="0">
                <a:solidFill>
                  <a:schemeClr val="dk1"/>
                </a:solidFill>
                <a:latin typeface="Open Sans"/>
                <a:ea typeface="Open Sans"/>
                <a:cs typeface="Open Sans"/>
                <a:sym typeface="Open Sans"/>
              </a:rPr>
              <a:t> meri je blockchain </a:t>
            </a:r>
            <a:r>
              <a:rPr lang="en-US" sz="1800" i="1" dirty="0" err="1">
                <a:solidFill>
                  <a:schemeClr val="dk1"/>
                </a:solidFill>
                <a:latin typeface="Open Sans"/>
                <a:ea typeface="Open Sans"/>
                <a:cs typeface="Open Sans"/>
                <a:sym typeface="Open Sans"/>
              </a:rPr>
              <a:t>mogoče</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obravnavati</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kot</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zaupanja</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vredno</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tehnologijo</a:t>
            </a:r>
            <a:r>
              <a:rPr lang="en-US" sz="1800" i="1" dirty="0">
                <a:solidFill>
                  <a:schemeClr val="dk1"/>
                </a:solidFill>
                <a:latin typeface="Open Sans"/>
                <a:ea typeface="Open Sans"/>
                <a:cs typeface="Open Sans"/>
                <a:sym typeface="Open Sans"/>
              </a:rPr>
              <a:t>.</a:t>
            </a:r>
            <a:endParaRPr lang="sl-SI" sz="1800" i="1" dirty="0">
              <a:solidFill>
                <a:schemeClr val="dk1"/>
              </a:solidFill>
              <a:latin typeface="Open Sans"/>
              <a:ea typeface="Open Sans"/>
              <a:cs typeface="Open Sans"/>
              <a:sym typeface="Open Sans"/>
            </a:endParaRPr>
          </a:p>
          <a:p>
            <a:pPr marL="285750" lvl="0" indent="-285750" algn="just">
              <a:lnSpc>
                <a:spcPct val="150000"/>
              </a:lnSpc>
              <a:buClr>
                <a:schemeClr val="dk1"/>
              </a:buClr>
              <a:buSzPts val="1800"/>
              <a:buFont typeface="Arial"/>
              <a:buChar char="•"/>
            </a:pPr>
            <a:r>
              <a:rPr lang="en-US" sz="1800" i="1" dirty="0" err="1">
                <a:solidFill>
                  <a:schemeClr val="dk1"/>
                </a:solidFill>
                <a:latin typeface="Open Sans"/>
                <a:ea typeface="Open Sans"/>
                <a:cs typeface="Open Sans"/>
                <a:sym typeface="Open Sans"/>
              </a:rPr>
              <a:t>Pomemben</a:t>
            </a:r>
            <a:r>
              <a:rPr lang="en-US" sz="1800" i="1" dirty="0">
                <a:solidFill>
                  <a:schemeClr val="dk1"/>
                </a:solidFill>
                <a:latin typeface="Open Sans"/>
                <a:ea typeface="Open Sans"/>
                <a:cs typeface="Open Sans"/>
                <a:sym typeface="Open Sans"/>
              </a:rPr>
              <a:t> v </a:t>
            </a:r>
            <a:r>
              <a:rPr lang="en-US" sz="1800" b="1" i="1" dirty="0" err="1">
                <a:solidFill>
                  <a:schemeClr val="dk1"/>
                </a:solidFill>
                <a:latin typeface="Open Sans"/>
                <a:ea typeface="Open Sans"/>
                <a:cs typeface="Open Sans"/>
                <a:sym typeface="Open Sans"/>
              </a:rPr>
              <a:t>akademski</a:t>
            </a:r>
            <a:r>
              <a:rPr lang="en-US" sz="1800" b="1" i="1" dirty="0">
                <a:solidFill>
                  <a:schemeClr val="dk1"/>
                </a:solidFill>
                <a:latin typeface="Open Sans"/>
                <a:ea typeface="Open Sans"/>
                <a:cs typeface="Open Sans"/>
                <a:sym typeface="Open Sans"/>
              </a:rPr>
              <a:t> </a:t>
            </a:r>
            <a:r>
              <a:rPr lang="en-US" sz="1800" b="1" i="1" dirty="0" err="1">
                <a:solidFill>
                  <a:schemeClr val="dk1"/>
                </a:solidFill>
                <a:latin typeface="Open Sans"/>
                <a:ea typeface="Open Sans"/>
                <a:cs typeface="Open Sans"/>
                <a:sym typeface="Open Sans"/>
              </a:rPr>
              <a:t>literaturi</a:t>
            </a:r>
            <a:r>
              <a:rPr lang="en-US" sz="1800" b="1" i="1" dirty="0">
                <a:solidFill>
                  <a:schemeClr val="dk1"/>
                </a:solidFill>
                <a:latin typeface="Open Sans"/>
                <a:ea typeface="Open Sans"/>
                <a:cs typeface="Open Sans"/>
                <a:sym typeface="Open Sans"/>
              </a:rPr>
              <a:t>.</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Odgovori</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na</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vprašanja</a:t>
            </a:r>
            <a:r>
              <a:rPr lang="en-US" sz="1800" i="1" dirty="0">
                <a:solidFill>
                  <a:schemeClr val="dk1"/>
                </a:solidFill>
                <a:latin typeface="Open Sans"/>
                <a:ea typeface="Open Sans"/>
                <a:cs typeface="Open Sans"/>
                <a:sym typeface="Open Sans"/>
              </a:rPr>
              <a:t>, v </a:t>
            </a:r>
            <a:r>
              <a:rPr lang="en-US" sz="1800" i="1" dirty="0" err="1">
                <a:solidFill>
                  <a:schemeClr val="dk1"/>
                </a:solidFill>
                <a:latin typeface="Open Sans"/>
                <a:ea typeface="Open Sans"/>
                <a:cs typeface="Open Sans"/>
                <a:sym typeface="Open Sans"/>
              </a:rPr>
              <a:t>kolikšni</a:t>
            </a:r>
            <a:r>
              <a:rPr lang="en-US" sz="1800" i="1" dirty="0">
                <a:solidFill>
                  <a:schemeClr val="dk1"/>
                </a:solidFill>
                <a:latin typeface="Open Sans"/>
                <a:ea typeface="Open Sans"/>
                <a:cs typeface="Open Sans"/>
                <a:sym typeface="Open Sans"/>
              </a:rPr>
              <a:t> meri je </a:t>
            </a:r>
            <a:r>
              <a:rPr lang="en-US" sz="1800" i="1" dirty="0" err="1">
                <a:solidFill>
                  <a:schemeClr val="dk1"/>
                </a:solidFill>
                <a:latin typeface="Open Sans"/>
                <a:ea typeface="Open Sans"/>
                <a:cs typeface="Open Sans"/>
                <a:sym typeface="Open Sans"/>
              </a:rPr>
              <a:t>uporaba</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blokovne</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verige</a:t>
            </a:r>
            <a:r>
              <a:rPr lang="en-US" sz="1800" i="1" dirty="0">
                <a:solidFill>
                  <a:schemeClr val="dk1"/>
                </a:solidFill>
                <a:latin typeface="Open Sans"/>
                <a:ea typeface="Open Sans"/>
                <a:cs typeface="Open Sans"/>
                <a:sym typeface="Open Sans"/>
              </a:rPr>
              <a:t> v </a:t>
            </a:r>
            <a:r>
              <a:rPr lang="en-US" sz="1800" i="1" dirty="0" err="1">
                <a:solidFill>
                  <a:schemeClr val="dk1"/>
                </a:solidFill>
                <a:latin typeface="Open Sans"/>
                <a:ea typeface="Open Sans"/>
                <a:cs typeface="Open Sans"/>
                <a:sym typeface="Open Sans"/>
              </a:rPr>
              <a:t>agroživilskem</a:t>
            </a:r>
            <a:r>
              <a:rPr lang="en-US" sz="1800" i="1" dirty="0">
                <a:solidFill>
                  <a:schemeClr val="dk1"/>
                </a:solidFill>
                <a:latin typeface="Open Sans"/>
                <a:ea typeface="Open Sans"/>
                <a:cs typeface="Open Sans"/>
                <a:sym typeface="Open Sans"/>
              </a:rPr>
              <a:t> </a:t>
            </a:r>
            <a:r>
              <a:rPr lang="en-US" sz="1800" i="1" dirty="0" err="1">
                <a:solidFill>
                  <a:schemeClr val="dk1"/>
                </a:solidFill>
                <a:latin typeface="Open Sans"/>
                <a:ea typeface="Open Sans"/>
                <a:cs typeface="Open Sans"/>
                <a:sym typeface="Open Sans"/>
              </a:rPr>
              <a:t>sektorju</a:t>
            </a:r>
            <a:r>
              <a:rPr lang="en-US" sz="1800" i="1" dirty="0">
                <a:solidFill>
                  <a:schemeClr val="dk1"/>
                </a:solidFill>
                <a:latin typeface="Open Sans"/>
                <a:ea typeface="Open Sans"/>
                <a:cs typeface="Open Sans"/>
                <a:sym typeface="Open Sans"/>
              </a:rPr>
              <a:t> </a:t>
            </a:r>
            <a:r>
              <a:rPr lang="en-US" sz="1800" b="1" i="1" dirty="0" err="1">
                <a:solidFill>
                  <a:schemeClr val="dk1"/>
                </a:solidFill>
                <a:latin typeface="Open Sans"/>
                <a:ea typeface="Open Sans"/>
                <a:cs typeface="Open Sans"/>
                <a:sym typeface="Open Sans"/>
              </a:rPr>
              <a:t>vredna</a:t>
            </a:r>
            <a:r>
              <a:rPr lang="en-US" sz="1800" b="1" i="1" dirty="0">
                <a:solidFill>
                  <a:schemeClr val="dk1"/>
                </a:solidFill>
                <a:latin typeface="Open Sans"/>
                <a:ea typeface="Open Sans"/>
                <a:cs typeface="Open Sans"/>
                <a:sym typeface="Open Sans"/>
              </a:rPr>
              <a:t> </a:t>
            </a:r>
            <a:r>
              <a:rPr lang="en-US" sz="1800" b="1" i="1" dirty="0" err="1">
                <a:solidFill>
                  <a:schemeClr val="dk1"/>
                </a:solidFill>
                <a:latin typeface="Open Sans"/>
                <a:ea typeface="Open Sans"/>
                <a:cs typeface="Open Sans"/>
                <a:sym typeface="Open Sans"/>
              </a:rPr>
              <a:t>zaupanja</a:t>
            </a:r>
            <a:r>
              <a:rPr lang="en-US" sz="1800" b="1" i="1" dirty="0">
                <a:solidFill>
                  <a:schemeClr val="dk1"/>
                </a:solidFill>
                <a:latin typeface="Open Sans"/>
                <a:ea typeface="Open Sans"/>
                <a:cs typeface="Open Sans"/>
                <a:sym typeface="Open Sans"/>
              </a:rPr>
              <a:t>.</a:t>
            </a:r>
            <a:endParaRPr lang="en-GB" sz="1800" b="1" i="1" dirty="0">
              <a:solidFill>
                <a:schemeClr val="dk1"/>
              </a:solidFill>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2" name="Google Shape;232;p18"/>
          <p:cNvSpPr txBox="1"/>
          <p:nvPr/>
        </p:nvSpPr>
        <p:spPr>
          <a:xfrm>
            <a:off x="393699" y="431877"/>
            <a:ext cx="10196963" cy="492402"/>
          </a:xfrm>
          <a:prstGeom prst="rect">
            <a:avLst/>
          </a:prstGeom>
          <a:noFill/>
          <a:ln>
            <a:noFill/>
          </a:ln>
        </p:spPr>
        <p:txBody>
          <a:bodyPr spcFirstLastPara="1" wrap="square" lIns="91425" tIns="45700" rIns="91425" bIns="45700" anchor="t" anchorCtr="0">
            <a:spAutoFit/>
          </a:bodyPr>
          <a:lstStyle/>
          <a:p>
            <a:pPr lvl="0"/>
            <a:r>
              <a:rPr lang="en-GB" sz="2600" dirty="0">
                <a:solidFill>
                  <a:schemeClr val="lt1"/>
                </a:solidFill>
                <a:latin typeface="Open Sans"/>
                <a:ea typeface="Open Sans"/>
                <a:cs typeface="Open Sans"/>
                <a:sym typeface="Open Sans"/>
              </a:rPr>
              <a:t>VRSTE BLOKOVNIH VERIG –DOVOLJENE </a:t>
            </a:r>
            <a:r>
              <a:rPr lang="sl-SI" sz="2600" dirty="0">
                <a:solidFill>
                  <a:schemeClr val="lt1"/>
                </a:solidFill>
                <a:latin typeface="Open Sans"/>
                <a:ea typeface="Open Sans"/>
                <a:cs typeface="Open Sans"/>
                <a:sym typeface="Open Sans"/>
              </a:rPr>
              <a:t>OZ</a:t>
            </a:r>
            <a:r>
              <a:rPr lang="en-GB" sz="2600" dirty="0">
                <a:solidFill>
                  <a:schemeClr val="lt1"/>
                </a:solidFill>
                <a:latin typeface="Open Sans"/>
                <a:ea typeface="Open Sans"/>
                <a:cs typeface="Open Sans"/>
                <a:sym typeface="Open Sans"/>
              </a:rPr>
              <a:t>. BREZ DOVOLJENJ</a:t>
            </a:r>
            <a:endParaRPr sz="2600" dirty="0"/>
          </a:p>
        </p:txBody>
      </p:sp>
      <p:sp>
        <p:nvSpPr>
          <p:cNvPr id="2" name="Slide Number Placeholder 1">
            <a:extLst>
              <a:ext uri="{FF2B5EF4-FFF2-40B4-BE49-F238E27FC236}">
                <a16:creationId xmlns:a16="http://schemas.microsoft.com/office/drawing/2014/main" id="{3FDBB01F-1E4D-C294-2462-B7FC9D0AC01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30</a:t>
            </a:fld>
            <a:endParaRPr lang="en-GB"/>
          </a:p>
        </p:txBody>
      </p:sp>
      <p:pic>
        <p:nvPicPr>
          <p:cNvPr id="2058" name="Picture 10" descr="Permissioned vs Permissionless Blockchains: Which Is Better in 2023">
            <a:extLst>
              <a:ext uri="{FF2B5EF4-FFF2-40B4-BE49-F238E27FC236}">
                <a16:creationId xmlns:a16="http://schemas.microsoft.com/office/drawing/2014/main" id="{0917FACA-9AC6-7DCD-6B19-627A856656D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691"/>
          <a:stretch/>
        </p:blipFill>
        <p:spPr bwMode="auto">
          <a:xfrm>
            <a:off x="2807494" y="1957286"/>
            <a:ext cx="5078412" cy="2515981"/>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233;p18">
            <a:extLst>
              <a:ext uri="{FF2B5EF4-FFF2-40B4-BE49-F238E27FC236}">
                <a16:creationId xmlns:a16="http://schemas.microsoft.com/office/drawing/2014/main" id="{241DF6EE-7CD4-B9CE-DBE0-5F476C725C96}"/>
              </a:ext>
            </a:extLst>
          </p:cNvPr>
          <p:cNvSpPr txBox="1">
            <a:spLocks/>
          </p:cNvSpPr>
          <p:nvPr/>
        </p:nvSpPr>
        <p:spPr>
          <a:xfrm>
            <a:off x="542468" y="5053167"/>
            <a:ext cx="9416767" cy="140038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indent="-342900" algn="just">
              <a:buClr>
                <a:schemeClr val="dk1"/>
              </a:buClr>
              <a:buSzPts val="1800"/>
              <a:buFont typeface="Arial"/>
              <a:buChar char="●"/>
            </a:pPr>
            <a:endParaRPr lang="en-US" sz="100" b="0" dirty="0">
              <a:solidFill>
                <a:schemeClr val="dk1"/>
              </a:solidFill>
            </a:endParaRPr>
          </a:p>
          <a:p>
            <a:pPr indent="-342900" algn="just">
              <a:buClr>
                <a:schemeClr val="dk1"/>
              </a:buClr>
              <a:buSzPts val="1800"/>
              <a:buFont typeface="Arial"/>
              <a:buChar char="●"/>
            </a:pPr>
            <a:r>
              <a:rPr lang="en-GB" sz="1800" dirty="0" err="1">
                <a:solidFill>
                  <a:schemeClr val="dk1"/>
                </a:solidFill>
              </a:rPr>
              <a:t>Blokovna</a:t>
            </a:r>
            <a:r>
              <a:rPr lang="en-GB" sz="1800" dirty="0">
                <a:solidFill>
                  <a:schemeClr val="dk1"/>
                </a:solidFill>
              </a:rPr>
              <a:t> </a:t>
            </a:r>
            <a:r>
              <a:rPr lang="en-GB" sz="1800" dirty="0" err="1">
                <a:solidFill>
                  <a:schemeClr val="dk1"/>
                </a:solidFill>
              </a:rPr>
              <a:t>veriga</a:t>
            </a:r>
            <a:r>
              <a:rPr lang="en-GB" sz="1800" dirty="0">
                <a:solidFill>
                  <a:schemeClr val="dk1"/>
                </a:solidFill>
              </a:rPr>
              <a:t> </a:t>
            </a:r>
            <a:r>
              <a:rPr lang="en-GB" sz="1800" dirty="0" err="1">
                <a:solidFill>
                  <a:schemeClr val="dk1"/>
                </a:solidFill>
              </a:rPr>
              <a:t>brez</a:t>
            </a:r>
            <a:r>
              <a:rPr lang="en-GB" sz="1800" dirty="0">
                <a:solidFill>
                  <a:schemeClr val="dk1"/>
                </a:solidFill>
              </a:rPr>
              <a:t> </a:t>
            </a:r>
            <a:r>
              <a:rPr lang="en-GB" sz="1800" dirty="0" err="1">
                <a:solidFill>
                  <a:schemeClr val="dk1"/>
                </a:solidFill>
              </a:rPr>
              <a:t>dovoljenj</a:t>
            </a:r>
            <a:r>
              <a:rPr lang="en-GB" sz="1800" dirty="0">
                <a:solidFill>
                  <a:schemeClr val="dk1"/>
                </a:solidFill>
              </a:rPr>
              <a:t>: </a:t>
            </a:r>
            <a:r>
              <a:rPr lang="en-GB" sz="1800" b="0" dirty="0" err="1">
                <a:solidFill>
                  <a:schemeClr val="dk1"/>
                </a:solidFill>
              </a:rPr>
              <a:t>omogočite</a:t>
            </a:r>
            <a:r>
              <a:rPr lang="en-GB" sz="1800" b="0" dirty="0">
                <a:solidFill>
                  <a:schemeClr val="dk1"/>
                </a:solidFill>
              </a:rPr>
              <a:t> </a:t>
            </a:r>
            <a:r>
              <a:rPr lang="en-GB" sz="1800" b="0" dirty="0" err="1">
                <a:solidFill>
                  <a:schemeClr val="dk1"/>
                </a:solidFill>
              </a:rPr>
              <a:t>sodelovanje</a:t>
            </a:r>
            <a:r>
              <a:rPr lang="en-GB" sz="1800" b="0" dirty="0">
                <a:solidFill>
                  <a:schemeClr val="dk1"/>
                </a:solidFill>
              </a:rPr>
              <a:t> </a:t>
            </a:r>
            <a:r>
              <a:rPr lang="en-GB" sz="1800" b="0" dirty="0" err="1">
                <a:solidFill>
                  <a:schemeClr val="dk1"/>
                </a:solidFill>
              </a:rPr>
              <a:t>vsakomur</a:t>
            </a:r>
            <a:r>
              <a:rPr lang="en-GB" sz="1800" b="0" dirty="0">
                <a:solidFill>
                  <a:schemeClr val="dk1"/>
                </a:solidFill>
              </a:rPr>
              <a:t>; </a:t>
            </a:r>
            <a:r>
              <a:rPr lang="en-GB" sz="1800" b="0" dirty="0" err="1">
                <a:solidFill>
                  <a:schemeClr val="dk1"/>
                </a:solidFill>
              </a:rPr>
              <a:t>pogosto</a:t>
            </a:r>
            <a:r>
              <a:rPr lang="en-GB" sz="1800" b="0" dirty="0">
                <a:solidFill>
                  <a:schemeClr val="dk1"/>
                </a:solidFill>
              </a:rPr>
              <a:t> </a:t>
            </a:r>
            <a:r>
              <a:rPr lang="en-GB" sz="1800" b="0" dirty="0" err="1">
                <a:solidFill>
                  <a:schemeClr val="dk1"/>
                </a:solidFill>
              </a:rPr>
              <a:t>povezani</a:t>
            </a:r>
            <a:r>
              <a:rPr lang="en-GB" sz="1800" b="0" dirty="0">
                <a:solidFill>
                  <a:schemeClr val="dk1"/>
                </a:solidFill>
              </a:rPr>
              <a:t> z </a:t>
            </a:r>
            <a:r>
              <a:rPr lang="en-GB" sz="1800" b="0" dirty="0" err="1">
                <a:solidFill>
                  <a:schemeClr val="dk1"/>
                </a:solidFill>
              </a:rPr>
              <a:t>javnimi</a:t>
            </a:r>
            <a:r>
              <a:rPr lang="en-GB" sz="1800" b="0" dirty="0">
                <a:solidFill>
                  <a:schemeClr val="dk1"/>
                </a:solidFill>
              </a:rPr>
              <a:t> </a:t>
            </a:r>
            <a:r>
              <a:rPr lang="en-GB" sz="1800" b="0" dirty="0" err="1">
                <a:solidFill>
                  <a:schemeClr val="dk1"/>
                </a:solidFill>
              </a:rPr>
              <a:t>blokovnimi</a:t>
            </a:r>
            <a:r>
              <a:rPr lang="en-GB" sz="1800" b="0" dirty="0">
                <a:solidFill>
                  <a:schemeClr val="dk1"/>
                </a:solidFill>
              </a:rPr>
              <a:t> </a:t>
            </a:r>
            <a:r>
              <a:rPr lang="en-GB" sz="1800" b="0" dirty="0" err="1">
                <a:solidFill>
                  <a:schemeClr val="dk1"/>
                </a:solidFill>
              </a:rPr>
              <a:t>verigami</a:t>
            </a:r>
            <a:r>
              <a:rPr lang="en-GB" sz="1800" b="0" dirty="0">
                <a:solidFill>
                  <a:schemeClr val="dk1"/>
                </a:solidFill>
              </a:rPr>
              <a:t>; </a:t>
            </a:r>
            <a:r>
              <a:rPr lang="en-GB" sz="1800" b="0" dirty="0" err="1">
                <a:solidFill>
                  <a:schemeClr val="dk1"/>
                </a:solidFill>
              </a:rPr>
              <a:t>visoka</a:t>
            </a:r>
            <a:r>
              <a:rPr lang="en-GB" sz="1800" b="0" dirty="0">
                <a:solidFill>
                  <a:schemeClr val="dk1"/>
                </a:solidFill>
              </a:rPr>
              <a:t> raven </a:t>
            </a:r>
            <a:r>
              <a:rPr lang="en-GB" sz="1800" b="0" dirty="0" err="1">
                <a:solidFill>
                  <a:schemeClr val="dk1"/>
                </a:solidFill>
              </a:rPr>
              <a:t>preglednosti</a:t>
            </a:r>
            <a:endParaRPr lang="sl-SI" sz="1800" b="0" dirty="0">
              <a:solidFill>
                <a:schemeClr val="dk1"/>
              </a:solidFill>
            </a:endParaRPr>
          </a:p>
          <a:p>
            <a:pPr marL="114300" indent="0" algn="just">
              <a:buClr>
                <a:schemeClr val="dk1"/>
              </a:buClr>
              <a:buSzPts val="1800"/>
            </a:pPr>
            <a:r>
              <a:rPr lang="en-US" sz="1800" b="0" dirty="0">
                <a:solidFill>
                  <a:schemeClr val="dk1"/>
                </a:solidFill>
              </a:rPr>
              <a:t>	- </a:t>
            </a:r>
            <a:r>
              <a:rPr lang="en-US" sz="1800" b="0" dirty="0" err="1">
                <a:solidFill>
                  <a:schemeClr val="dk1"/>
                </a:solidFill>
              </a:rPr>
              <a:t>Blokovne</a:t>
            </a:r>
            <a:r>
              <a:rPr lang="en-US" sz="1800" b="0" dirty="0">
                <a:solidFill>
                  <a:schemeClr val="dk1"/>
                </a:solidFill>
              </a:rPr>
              <a:t> </a:t>
            </a:r>
            <a:r>
              <a:rPr lang="en-US" sz="1800" b="0" dirty="0" err="1">
                <a:solidFill>
                  <a:schemeClr val="dk1"/>
                </a:solidFill>
              </a:rPr>
              <a:t>verige</a:t>
            </a:r>
            <a:r>
              <a:rPr lang="en-US" sz="1800" b="0" dirty="0">
                <a:solidFill>
                  <a:schemeClr val="dk1"/>
                </a:solidFill>
              </a:rPr>
              <a:t> </a:t>
            </a:r>
            <a:r>
              <a:rPr lang="en-US" sz="1800" b="0" dirty="0" err="1">
                <a:solidFill>
                  <a:schemeClr val="dk1"/>
                </a:solidFill>
              </a:rPr>
              <a:t>brez</a:t>
            </a:r>
            <a:r>
              <a:rPr lang="en-US" sz="1800" b="0" dirty="0">
                <a:solidFill>
                  <a:schemeClr val="dk1"/>
                </a:solidFill>
              </a:rPr>
              <a:t> </a:t>
            </a:r>
            <a:r>
              <a:rPr lang="en-US" sz="1800" b="0" dirty="0" err="1">
                <a:solidFill>
                  <a:schemeClr val="dk1"/>
                </a:solidFill>
              </a:rPr>
              <a:t>dovoljenj</a:t>
            </a:r>
            <a:r>
              <a:rPr lang="en-US" sz="1800" b="0" dirty="0">
                <a:solidFill>
                  <a:schemeClr val="dk1"/>
                </a:solidFill>
              </a:rPr>
              <a:t> so </a:t>
            </a:r>
            <a:r>
              <a:rPr lang="en-US" sz="1800" b="0" dirty="0" err="1">
                <a:solidFill>
                  <a:schemeClr val="dk1"/>
                </a:solidFill>
              </a:rPr>
              <a:t>lahko</a:t>
            </a:r>
            <a:r>
              <a:rPr lang="en-US" sz="1800" b="0" dirty="0">
                <a:solidFill>
                  <a:schemeClr val="dk1"/>
                </a:solidFill>
              </a:rPr>
              <a:t> </a:t>
            </a:r>
            <a:r>
              <a:rPr lang="en-US" sz="1800" b="0" dirty="0" err="1">
                <a:solidFill>
                  <a:schemeClr val="dk1"/>
                </a:solidFill>
              </a:rPr>
              <a:t>učinkovite</a:t>
            </a:r>
            <a:r>
              <a:rPr lang="en-US" sz="1800" b="0" dirty="0">
                <a:solidFill>
                  <a:schemeClr val="dk1"/>
                </a:solidFill>
              </a:rPr>
              <a:t> </a:t>
            </a:r>
            <a:r>
              <a:rPr lang="en-US" sz="1800" b="0" dirty="0" err="1">
                <a:solidFill>
                  <a:schemeClr val="dk1"/>
                </a:solidFill>
              </a:rPr>
              <a:t>pri</a:t>
            </a:r>
            <a:r>
              <a:rPr lang="en-US" sz="1800" b="0" dirty="0">
                <a:solidFill>
                  <a:schemeClr val="dk1"/>
                </a:solidFill>
              </a:rPr>
              <a:t> </a:t>
            </a:r>
            <a:r>
              <a:rPr lang="en-US" sz="1800" b="0" dirty="0" err="1">
                <a:solidFill>
                  <a:schemeClr val="dk1"/>
                </a:solidFill>
              </a:rPr>
              <a:t>izgradnji</a:t>
            </a:r>
            <a:r>
              <a:rPr lang="en-US" sz="1800" b="0" dirty="0">
                <a:solidFill>
                  <a:schemeClr val="dk1"/>
                </a:solidFill>
              </a:rPr>
              <a:t> </a:t>
            </a:r>
            <a:r>
              <a:rPr lang="en-US" sz="1800" b="0" dirty="0" err="1">
                <a:solidFill>
                  <a:schemeClr val="dk1"/>
                </a:solidFill>
              </a:rPr>
              <a:t>zaupanja</a:t>
            </a:r>
            <a:r>
              <a:rPr lang="en-US" sz="1800" b="0" dirty="0">
                <a:solidFill>
                  <a:schemeClr val="dk1"/>
                </a:solidFill>
              </a:rPr>
              <a:t>, </a:t>
            </a:r>
            <a:r>
              <a:rPr lang="en-US" sz="1800" b="0" dirty="0" err="1">
                <a:solidFill>
                  <a:schemeClr val="dk1"/>
                </a:solidFill>
              </a:rPr>
              <a:t>zlasti</a:t>
            </a:r>
            <a:r>
              <a:rPr lang="en-US" sz="1800" b="0" dirty="0">
                <a:solidFill>
                  <a:schemeClr val="dk1"/>
                </a:solidFill>
              </a:rPr>
              <a:t> v </a:t>
            </a:r>
            <a:r>
              <a:rPr lang="en-US" sz="1800" b="0" dirty="0" err="1">
                <a:solidFill>
                  <a:schemeClr val="dk1"/>
                </a:solidFill>
              </a:rPr>
              <a:t>scenarijih</a:t>
            </a:r>
            <a:r>
              <a:rPr lang="en-US" sz="1800" b="0" dirty="0">
                <a:solidFill>
                  <a:schemeClr val="dk1"/>
                </a:solidFill>
              </a:rPr>
              <a:t>, </a:t>
            </a:r>
            <a:r>
              <a:rPr lang="en-US" sz="1800" b="0" dirty="0" err="1">
                <a:solidFill>
                  <a:schemeClr val="dk1"/>
                </a:solidFill>
              </a:rPr>
              <a:t>kjer</a:t>
            </a:r>
            <a:r>
              <a:rPr lang="en-US" sz="1800" b="0" dirty="0">
                <a:solidFill>
                  <a:schemeClr val="dk1"/>
                </a:solidFill>
              </a:rPr>
              <a:t> </a:t>
            </a:r>
            <a:r>
              <a:rPr lang="en-US" sz="1800" b="0" dirty="0" err="1">
                <a:solidFill>
                  <a:schemeClr val="dk1"/>
                </a:solidFill>
              </a:rPr>
              <a:t>sta</a:t>
            </a:r>
            <a:r>
              <a:rPr lang="en-US" sz="1800" b="0" dirty="0">
                <a:solidFill>
                  <a:schemeClr val="dk1"/>
                </a:solidFill>
              </a:rPr>
              <a:t> </a:t>
            </a:r>
            <a:r>
              <a:rPr lang="en-US" sz="1800" b="0" dirty="0" err="1">
                <a:solidFill>
                  <a:schemeClr val="dk1"/>
                </a:solidFill>
              </a:rPr>
              <a:t>vključenost</a:t>
            </a:r>
            <a:r>
              <a:rPr lang="en-US" sz="1800" b="0" dirty="0">
                <a:solidFill>
                  <a:schemeClr val="dk1"/>
                </a:solidFill>
              </a:rPr>
              <a:t> in </a:t>
            </a:r>
            <a:r>
              <a:rPr lang="en-US" sz="1800" b="0" dirty="0" err="1">
                <a:solidFill>
                  <a:schemeClr val="dk1"/>
                </a:solidFill>
              </a:rPr>
              <a:t>odprtost</a:t>
            </a:r>
            <a:r>
              <a:rPr lang="en-US" sz="1800" b="0" dirty="0">
                <a:solidFill>
                  <a:schemeClr val="dk1"/>
                </a:solidFill>
              </a:rPr>
              <a:t> </a:t>
            </a:r>
            <a:r>
              <a:rPr lang="en-US" sz="1800" b="0" dirty="0" err="1">
                <a:solidFill>
                  <a:schemeClr val="dk1"/>
                </a:solidFill>
              </a:rPr>
              <a:t>bistvenega</a:t>
            </a:r>
            <a:r>
              <a:rPr lang="en-US" sz="1800" b="0" dirty="0">
                <a:solidFill>
                  <a:schemeClr val="dk1"/>
                </a:solidFill>
              </a:rPr>
              <a:t> </a:t>
            </a:r>
            <a:r>
              <a:rPr lang="en-US" sz="1800" b="0" dirty="0" err="1">
                <a:solidFill>
                  <a:schemeClr val="dk1"/>
                </a:solidFill>
              </a:rPr>
              <a:t>pomena</a:t>
            </a:r>
            <a:r>
              <a:rPr lang="en-US" sz="1800" b="0" dirty="0">
                <a:solidFill>
                  <a:schemeClr val="dk1"/>
                </a:solidFill>
              </a:rPr>
              <a:t>. </a:t>
            </a:r>
            <a:r>
              <a:rPr lang="en-US" sz="1800" b="0" dirty="0" err="1">
                <a:solidFill>
                  <a:schemeClr val="dk1"/>
                </a:solidFill>
              </a:rPr>
              <a:t>Potrošniki</a:t>
            </a:r>
            <a:r>
              <a:rPr lang="en-US" sz="1800" b="0" dirty="0">
                <a:solidFill>
                  <a:schemeClr val="dk1"/>
                </a:solidFill>
              </a:rPr>
              <a:t> </a:t>
            </a:r>
            <a:r>
              <a:rPr lang="en-US" sz="1800" b="0" dirty="0" err="1">
                <a:solidFill>
                  <a:schemeClr val="dk1"/>
                </a:solidFill>
              </a:rPr>
              <a:t>lahko</a:t>
            </a:r>
            <a:r>
              <a:rPr lang="en-US" sz="1800" b="0" dirty="0">
                <a:solidFill>
                  <a:schemeClr val="dk1"/>
                </a:solidFill>
              </a:rPr>
              <a:t> </a:t>
            </a:r>
            <a:r>
              <a:rPr lang="en-US" sz="1800" b="0" dirty="0" err="1">
                <a:solidFill>
                  <a:schemeClr val="dk1"/>
                </a:solidFill>
              </a:rPr>
              <a:t>sistemu</a:t>
            </a:r>
            <a:r>
              <a:rPr lang="en-US" sz="1800" b="0" dirty="0">
                <a:solidFill>
                  <a:schemeClr val="dk1"/>
                </a:solidFill>
              </a:rPr>
              <a:t> </a:t>
            </a:r>
            <a:r>
              <a:rPr lang="en-US" sz="1800" b="0" dirty="0" err="1">
                <a:solidFill>
                  <a:schemeClr val="dk1"/>
                </a:solidFill>
              </a:rPr>
              <a:t>bolj</a:t>
            </a:r>
            <a:r>
              <a:rPr lang="en-US" sz="1800" b="0" dirty="0">
                <a:solidFill>
                  <a:schemeClr val="dk1"/>
                </a:solidFill>
              </a:rPr>
              <a:t> </a:t>
            </a:r>
            <a:r>
              <a:rPr lang="en-US" sz="1800" b="0" dirty="0" err="1">
                <a:solidFill>
                  <a:schemeClr val="dk1"/>
                </a:solidFill>
              </a:rPr>
              <a:t>zaupajo</a:t>
            </a:r>
            <a:r>
              <a:rPr lang="en-US" sz="1800" b="0" dirty="0">
                <a:solidFill>
                  <a:schemeClr val="dk1"/>
                </a:solidFill>
              </a:rPr>
              <a:t>, </a:t>
            </a:r>
            <a:r>
              <a:rPr lang="en-US" sz="1800" b="0" dirty="0" err="1">
                <a:solidFill>
                  <a:schemeClr val="dk1"/>
                </a:solidFill>
              </a:rPr>
              <a:t>če</a:t>
            </a:r>
            <a:r>
              <a:rPr lang="en-US" sz="1800" b="0" dirty="0">
                <a:solidFill>
                  <a:schemeClr val="dk1"/>
                </a:solidFill>
              </a:rPr>
              <a:t> </a:t>
            </a:r>
            <a:r>
              <a:rPr lang="en-US" sz="1800" b="0" dirty="0" err="1">
                <a:solidFill>
                  <a:schemeClr val="dk1"/>
                </a:solidFill>
              </a:rPr>
              <a:t>vedo</a:t>
            </a:r>
            <a:r>
              <a:rPr lang="en-US" sz="1800" b="0" dirty="0">
                <a:solidFill>
                  <a:schemeClr val="dk1"/>
                </a:solidFill>
              </a:rPr>
              <a:t>, da ga ne </a:t>
            </a:r>
            <a:r>
              <a:rPr lang="en-US" sz="1800" b="0" dirty="0" err="1">
                <a:solidFill>
                  <a:schemeClr val="dk1"/>
                </a:solidFill>
              </a:rPr>
              <a:t>nadzoruje</a:t>
            </a:r>
            <a:r>
              <a:rPr lang="en-US" sz="1800" b="0" dirty="0">
                <a:solidFill>
                  <a:schemeClr val="dk1"/>
                </a:solidFill>
              </a:rPr>
              <a:t> </a:t>
            </a:r>
            <a:r>
              <a:rPr lang="en-US" sz="1800" b="0" dirty="0" err="1">
                <a:solidFill>
                  <a:schemeClr val="dk1"/>
                </a:solidFill>
              </a:rPr>
              <a:t>en</a:t>
            </a:r>
            <a:r>
              <a:rPr lang="en-US" sz="1800" b="0" dirty="0">
                <a:solidFill>
                  <a:schemeClr val="dk1"/>
                </a:solidFill>
              </a:rPr>
              <a:t> </a:t>
            </a:r>
            <a:r>
              <a:rPr lang="en-US" sz="1800" b="0" dirty="0" err="1">
                <a:solidFill>
                  <a:schemeClr val="dk1"/>
                </a:solidFill>
              </a:rPr>
              <a:t>sam</a:t>
            </a:r>
            <a:r>
              <a:rPr lang="en-US" sz="1800" b="0" dirty="0">
                <a:solidFill>
                  <a:schemeClr val="dk1"/>
                </a:solidFill>
              </a:rPr>
              <a:t> </a:t>
            </a:r>
            <a:r>
              <a:rPr lang="en-US" sz="1800" b="0" dirty="0" err="1">
                <a:solidFill>
                  <a:schemeClr val="dk1"/>
                </a:solidFill>
              </a:rPr>
              <a:t>subjekt</a:t>
            </a:r>
            <a:r>
              <a:rPr lang="en-US" sz="1800" b="0" dirty="0">
                <a:solidFill>
                  <a:schemeClr val="dk1"/>
                </a:solidFill>
              </a:rPr>
              <a: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2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48" name="Google Shape;248;p27"/>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PREDNOSTI </a:t>
            </a:r>
            <a:r>
              <a:rPr lang="sl-SI" sz="2800" dirty="0">
                <a:solidFill>
                  <a:schemeClr val="lt1"/>
                </a:solidFill>
                <a:latin typeface="Open Sans"/>
                <a:ea typeface="Open Sans"/>
                <a:cs typeface="Open Sans"/>
                <a:sym typeface="Open Sans"/>
              </a:rPr>
              <a:t>IN</a:t>
            </a:r>
            <a:r>
              <a:rPr lang="en-GB" sz="2800" dirty="0">
                <a:solidFill>
                  <a:schemeClr val="lt1"/>
                </a:solidFill>
                <a:latin typeface="Open Sans"/>
                <a:ea typeface="Open Sans"/>
                <a:cs typeface="Open Sans"/>
                <a:sym typeface="Open Sans"/>
              </a:rPr>
              <a:t> SLABOSTI</a:t>
            </a:r>
            <a:endParaRPr dirty="0"/>
          </a:p>
        </p:txBody>
      </p:sp>
      <p:sp>
        <p:nvSpPr>
          <p:cNvPr id="2" name="Rectangle 1">
            <a:extLst>
              <a:ext uri="{FF2B5EF4-FFF2-40B4-BE49-F238E27FC236}">
                <a16:creationId xmlns:a16="http://schemas.microsoft.com/office/drawing/2014/main" id="{6F878C24-4818-5CF7-B808-B00F8E414974}"/>
              </a:ext>
            </a:extLst>
          </p:cNvPr>
          <p:cNvSpPr/>
          <p:nvPr/>
        </p:nvSpPr>
        <p:spPr>
          <a:xfrm>
            <a:off x="393701" y="1455696"/>
            <a:ext cx="4845144" cy="5859504"/>
          </a:xfrm>
          <a:prstGeom prst="rect">
            <a:avLst/>
          </a:prstGeom>
          <a:noFill/>
          <a:ln>
            <a:solidFill>
              <a:srgbClr val="2A69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A8A7EB8-9470-B856-623E-0623D8795EC1}"/>
              </a:ext>
            </a:extLst>
          </p:cNvPr>
          <p:cNvSpPr/>
          <p:nvPr/>
        </p:nvSpPr>
        <p:spPr>
          <a:xfrm>
            <a:off x="5454555" y="1455697"/>
            <a:ext cx="4845144" cy="5859503"/>
          </a:xfrm>
          <a:prstGeom prst="rect">
            <a:avLst/>
          </a:prstGeom>
          <a:noFill/>
          <a:ln>
            <a:solidFill>
              <a:srgbClr val="2A69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Thumbs Down with solid fill">
            <a:extLst>
              <a:ext uri="{FF2B5EF4-FFF2-40B4-BE49-F238E27FC236}">
                <a16:creationId xmlns:a16="http://schemas.microsoft.com/office/drawing/2014/main" id="{B86E9DE9-8C82-0812-7729-42B5284844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33621" y="1032350"/>
            <a:ext cx="914400" cy="914400"/>
          </a:xfrm>
          <a:prstGeom prst="rect">
            <a:avLst/>
          </a:prstGeom>
        </p:spPr>
      </p:pic>
      <p:sp>
        <p:nvSpPr>
          <p:cNvPr id="12" name="TextBox 11">
            <a:extLst>
              <a:ext uri="{FF2B5EF4-FFF2-40B4-BE49-F238E27FC236}">
                <a16:creationId xmlns:a16="http://schemas.microsoft.com/office/drawing/2014/main" id="{24717C4D-4270-5A97-C334-8F937DEE29E0}"/>
              </a:ext>
            </a:extLst>
          </p:cNvPr>
          <p:cNvSpPr txBox="1"/>
          <p:nvPr/>
        </p:nvSpPr>
        <p:spPr>
          <a:xfrm>
            <a:off x="543067" y="1523126"/>
            <a:ext cx="4536933" cy="5170646"/>
          </a:xfrm>
          <a:prstGeom prst="rect">
            <a:avLst/>
          </a:prstGeom>
          <a:noFill/>
        </p:spPr>
        <p:txBody>
          <a:bodyPr wrap="square" rtlCol="0">
            <a:spAutoFit/>
          </a:bodyPr>
          <a:lstStyle/>
          <a:p>
            <a:pPr algn="just"/>
            <a:r>
              <a:rPr lang="en-GB" sz="1600" b="1" dirty="0" err="1">
                <a:latin typeface="Open Sans" panose="020B0606030504020204" pitchFamily="34" charset="0"/>
                <a:ea typeface="Open Sans" panose="020B0606030504020204" pitchFamily="34" charset="0"/>
                <a:cs typeface="Open Sans" panose="020B0606030504020204" pitchFamily="34" charset="0"/>
              </a:rPr>
              <a:t>Preglednost</a:t>
            </a:r>
            <a:r>
              <a:rPr lang="en-GB" sz="1600" b="1"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dirty="0" err="1">
                <a:latin typeface="Open Sans" panose="020B0606030504020204" pitchFamily="34" charset="0"/>
                <a:ea typeface="Open Sans" panose="020B0606030504020204" pitchFamily="34" charset="0"/>
                <a:cs typeface="Open Sans" panose="020B0606030504020204" pitchFamily="34" charset="0"/>
              </a:rPr>
              <a:t>Blokovna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povečuje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preglednost</a:t>
            </a:r>
            <a:r>
              <a:rPr lang="en-US" dirty="0">
                <a:latin typeface="Open Sans" panose="020B0606030504020204" pitchFamily="34" charset="0"/>
                <a:ea typeface="Open Sans" panose="020B0606030504020204" pitchFamily="34" charset="0"/>
                <a:cs typeface="Open Sans" panose="020B0606030504020204" pitchFamily="34" charset="0"/>
              </a:rPr>
              <a:t> z </a:t>
            </a:r>
            <a:r>
              <a:rPr lang="en-US" dirty="0" err="1">
                <a:latin typeface="Open Sans" panose="020B0606030504020204" pitchFamily="34" charset="0"/>
                <a:ea typeface="Open Sans" panose="020B0606030504020204" pitchFamily="34" charset="0"/>
                <a:cs typeface="Open Sans" panose="020B0606030504020204" pitchFamily="34" charset="0"/>
              </a:rPr>
              <a:t>zagotavljanjem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javno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dostopne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knjige</a:t>
            </a:r>
            <a:r>
              <a:rPr lang="en-US" dirty="0">
                <a:latin typeface="Open Sans" panose="020B0606030504020204" pitchFamily="34" charset="0"/>
                <a:ea typeface="Open Sans" panose="020B0606030504020204" pitchFamily="34" charset="0"/>
                <a:cs typeface="Open Sans" panose="020B0606030504020204" pitchFamily="34" charset="0"/>
              </a:rPr>
              <a:t>, ki </a:t>
            </a:r>
            <a:r>
              <a:rPr lang="en-US" dirty="0" err="1">
                <a:latin typeface="Open Sans" panose="020B0606030504020204" pitchFamily="34" charset="0"/>
                <a:ea typeface="Open Sans" panose="020B0606030504020204" pitchFamily="34" charset="0"/>
                <a:cs typeface="Open Sans" panose="020B0606030504020204" pitchFamily="34" charset="0"/>
              </a:rPr>
              <a:t>varuje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nedovoljene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posege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ter</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potrošnikom</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deležnikom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omogoča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sledenje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celotni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dobavni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verigi</a:t>
            </a:r>
            <a:r>
              <a:rPr lang="en-US" dirty="0">
                <a:latin typeface="Open Sans" panose="020B0606030504020204" pitchFamily="34" charset="0"/>
                <a:ea typeface="Open Sans" panose="020B0606030504020204" pitchFamily="34" charset="0"/>
                <a:cs typeface="Open Sans" panose="020B0606030504020204" pitchFamily="34" charset="0"/>
              </a:rPr>
              <a:t>, od </a:t>
            </a:r>
            <a:r>
              <a:rPr lang="en-US" dirty="0" err="1">
                <a:latin typeface="Open Sans" panose="020B0606030504020204" pitchFamily="34" charset="0"/>
                <a:ea typeface="Open Sans" panose="020B0606030504020204" pitchFamily="34" charset="0"/>
                <a:cs typeface="Open Sans" panose="020B0606030504020204" pitchFamily="34" charset="0"/>
              </a:rPr>
              <a:t>kmetije</a:t>
            </a:r>
            <a:r>
              <a:rPr lang="en-US" dirty="0">
                <a:latin typeface="Open Sans" panose="020B0606030504020204" pitchFamily="34" charset="0"/>
                <a:ea typeface="Open Sans" panose="020B0606030504020204" pitchFamily="34" charset="0"/>
                <a:cs typeface="Open Sans" panose="020B0606030504020204" pitchFamily="34" charset="0"/>
              </a:rPr>
              <a:t> do </a:t>
            </a:r>
            <a:r>
              <a:rPr lang="en-US" dirty="0" err="1">
                <a:latin typeface="Open Sans" panose="020B0606030504020204" pitchFamily="34" charset="0"/>
                <a:ea typeface="Open Sans" panose="020B0606030504020204" pitchFamily="34" charset="0"/>
                <a:cs typeface="Open Sans" panose="020B0606030504020204" pitchFamily="34" charset="0"/>
              </a:rPr>
              <a:t>mize</a:t>
            </a:r>
            <a:r>
              <a:rPr lang="en-US" dirty="0">
                <a:latin typeface="Open Sans" panose="020B0606030504020204" pitchFamily="34" charset="0"/>
                <a:ea typeface="Open Sans" panose="020B0606030504020204" pitchFamily="34" charset="0"/>
                <a:cs typeface="Open Sans" panose="020B0606030504020204" pitchFamily="34" charset="0"/>
              </a:rPr>
              <a:t>.</a:t>
            </a: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lgn="just"/>
            <a:r>
              <a:rPr lang="en-US" sz="1600" b="1" dirty="0" err="1">
                <a:latin typeface="Open Sans" panose="020B0606030504020204" pitchFamily="34" charset="0"/>
                <a:ea typeface="Open Sans" panose="020B0606030504020204" pitchFamily="34" charset="0"/>
                <a:cs typeface="Open Sans" panose="020B0606030504020204" pitchFamily="34" charset="0"/>
              </a:rPr>
              <a:t>Sledljivost</a:t>
            </a:r>
            <a:r>
              <a:rPr lang="en-US" sz="1600" b="1"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dirty="0" err="1">
                <a:latin typeface="Open Sans" panose="020B0606030504020204" pitchFamily="34" charset="0"/>
                <a:ea typeface="Open Sans" panose="020B0606030504020204" pitchFamily="34" charset="0"/>
                <a:cs typeface="Open Sans" panose="020B0606030504020204" pitchFamily="34" charset="0"/>
              </a:rPr>
              <a:t>Nespremenljivost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blokov</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zagotavlja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natančno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sledljivost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zaradi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česar</a:t>
            </a:r>
            <a:r>
              <a:rPr lang="en-US" dirty="0">
                <a:latin typeface="Open Sans" panose="020B0606030504020204" pitchFamily="34" charset="0"/>
                <a:ea typeface="Open Sans" panose="020B0606030504020204" pitchFamily="34" charset="0"/>
                <a:cs typeface="Open Sans" panose="020B0606030504020204" pitchFamily="34" charset="0"/>
              </a:rPr>
              <a:t> je </a:t>
            </a:r>
            <a:r>
              <a:rPr lang="en-US" dirty="0" err="1">
                <a:latin typeface="Open Sans" panose="020B0606030504020204" pitchFamily="34" charset="0"/>
                <a:ea typeface="Open Sans" panose="020B0606030504020204" pitchFamily="34" charset="0"/>
                <a:cs typeface="Open Sans" panose="020B0606030504020204" pitchFamily="34" charset="0"/>
              </a:rPr>
              <a:t>zelo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učinkovita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hitrem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prepoznavanju</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izvora</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poti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izdelkov</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kar</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vliva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zaupanje</a:t>
            </a:r>
            <a:r>
              <a:rPr lang="en-US" dirty="0">
                <a:latin typeface="Open Sans" panose="020B0606030504020204" pitchFamily="34" charset="0"/>
                <a:ea typeface="Open Sans" panose="020B0606030504020204" pitchFamily="34" charset="0"/>
                <a:cs typeface="Open Sans" panose="020B0606030504020204" pitchFamily="34" charset="0"/>
              </a:rPr>
              <a:t> v </a:t>
            </a:r>
            <a:r>
              <a:rPr lang="en-US" dirty="0" err="1">
                <a:latin typeface="Open Sans" panose="020B0606030504020204" pitchFamily="34" charset="0"/>
                <a:ea typeface="Open Sans" panose="020B0606030504020204" pitchFamily="34" charset="0"/>
                <a:cs typeface="Open Sans" panose="020B0606030504020204" pitchFamily="34" charset="0"/>
              </a:rPr>
              <a:t>dobavno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verigo</a:t>
            </a:r>
            <a:r>
              <a:rPr lang="en-US" dirty="0">
                <a:latin typeface="Open Sans" panose="020B0606030504020204" pitchFamily="34" charset="0"/>
                <a:ea typeface="Open Sans" panose="020B0606030504020204" pitchFamily="34" charset="0"/>
                <a:cs typeface="Open Sans" panose="020B0606030504020204" pitchFamily="34" charset="0"/>
              </a:rPr>
              <a:t>.</a:t>
            </a: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lgn="just"/>
            <a:r>
              <a:rPr lang="en-US" sz="1600" b="1" dirty="0" err="1">
                <a:latin typeface="Open Sans" panose="020B0606030504020204" pitchFamily="34" charset="0"/>
                <a:ea typeface="Open Sans" panose="020B0606030504020204" pitchFamily="34" charset="0"/>
                <a:cs typeface="Open Sans" panose="020B0606030504020204" pitchFamily="34" charset="0"/>
              </a:rPr>
              <a:t>Pametne</a:t>
            </a:r>
            <a:r>
              <a:rPr lang="en-US" sz="1600" b="1" dirty="0">
                <a:latin typeface="Open Sans" panose="020B0606030504020204" pitchFamily="34" charset="0"/>
                <a:ea typeface="Open Sans" panose="020B0606030504020204" pitchFamily="34" charset="0"/>
                <a:cs typeface="Open Sans" panose="020B0606030504020204" pitchFamily="34" charset="0"/>
              </a:rPr>
              <a:t> </a:t>
            </a:r>
            <a:r>
              <a:rPr lang="en-US" sz="1600" b="1" dirty="0" err="1">
                <a:latin typeface="Open Sans" panose="020B0606030504020204" pitchFamily="34" charset="0"/>
                <a:ea typeface="Open Sans" panose="020B0606030504020204" pitchFamily="34" charset="0"/>
                <a:cs typeface="Open Sans" panose="020B0606030504020204" pitchFamily="34" charset="0"/>
              </a:rPr>
              <a:t>pogodbe</a:t>
            </a:r>
            <a:r>
              <a:rPr lang="en-US" sz="1600" b="1"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dirty="0" err="1">
                <a:latin typeface="Open Sans" panose="020B0606030504020204" pitchFamily="34" charset="0"/>
                <a:ea typeface="Open Sans" panose="020B0606030504020204" pitchFamily="34" charset="0"/>
                <a:cs typeface="Open Sans" panose="020B0606030504020204" pitchFamily="34" charset="0"/>
              </a:rPr>
              <a:t>Izvajanje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pametnih</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pogodb</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avtomatizira</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izvršuje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sporazume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racionalizira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postopke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zmanjšuje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tveganje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sporov</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krepi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zaupanje</a:t>
            </a:r>
            <a:r>
              <a:rPr lang="en-US" dirty="0">
                <a:latin typeface="Open Sans" panose="020B0606030504020204" pitchFamily="34" charset="0"/>
                <a:ea typeface="Open Sans" panose="020B0606030504020204" pitchFamily="34" charset="0"/>
                <a:cs typeface="Open Sans" panose="020B0606030504020204" pitchFamily="34" charset="0"/>
              </a:rPr>
              <a:t> z </a:t>
            </a:r>
            <a:r>
              <a:rPr lang="en-US" dirty="0" err="1">
                <a:latin typeface="Open Sans" panose="020B0606030504020204" pitchFamily="34" charset="0"/>
                <a:ea typeface="Open Sans" panose="020B0606030504020204" pitchFamily="34" charset="0"/>
                <a:cs typeface="Open Sans" panose="020B0606030504020204" pitchFamily="34" charset="0"/>
              </a:rPr>
              <a:t>zagotavljanjem</a:t>
            </a:r>
            <a:r>
              <a:rPr lang="en-US" dirty="0">
                <a:latin typeface="Open Sans" panose="020B0606030504020204" pitchFamily="34" charset="0"/>
                <a:ea typeface="Open Sans" panose="020B0606030504020204" pitchFamily="34" charset="0"/>
                <a:cs typeface="Open Sans" panose="020B0606030504020204" pitchFamily="34" charset="0"/>
              </a:rPr>
              <a:t>, da so </a:t>
            </a:r>
            <a:r>
              <a:rPr lang="en-US" dirty="0" err="1">
                <a:latin typeface="Open Sans" panose="020B0606030504020204" pitchFamily="34" charset="0"/>
                <a:ea typeface="Open Sans" panose="020B0606030504020204" pitchFamily="34" charset="0"/>
                <a:cs typeface="Open Sans" panose="020B0606030504020204" pitchFamily="34" charset="0"/>
              </a:rPr>
              <a:t>izpolnjeni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vnaprej</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določeni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pogoji</a:t>
            </a:r>
            <a:r>
              <a:rPr lang="en-US" dirty="0">
                <a:latin typeface="Open Sans" panose="020B0606030504020204" pitchFamily="34" charset="0"/>
                <a:ea typeface="Open Sans" panose="020B0606030504020204" pitchFamily="34" charset="0"/>
                <a:cs typeface="Open Sans" panose="020B0606030504020204" pitchFamily="34" charset="0"/>
              </a:rPr>
              <a:t>.</a:t>
            </a:r>
          </a:p>
          <a:p>
            <a:pPr algn="just"/>
            <a:r>
              <a:rPr lang="en-US" sz="1600" b="1" dirty="0" err="1">
                <a:latin typeface="Open Sans" panose="020B0606030504020204" pitchFamily="34" charset="0"/>
                <a:ea typeface="Open Sans" panose="020B0606030504020204" pitchFamily="34" charset="0"/>
                <a:cs typeface="Open Sans" panose="020B0606030504020204" pitchFamily="34" charset="0"/>
              </a:rPr>
              <a:t>Zmanjšanje</a:t>
            </a:r>
            <a:r>
              <a:rPr lang="en-US" sz="1600" b="1" dirty="0">
                <a:latin typeface="Open Sans" panose="020B0606030504020204" pitchFamily="34" charset="0"/>
                <a:ea typeface="Open Sans" panose="020B0606030504020204" pitchFamily="34" charset="0"/>
                <a:cs typeface="Open Sans" panose="020B0606030504020204" pitchFamily="34" charset="0"/>
              </a:rPr>
              <a:t> </a:t>
            </a:r>
            <a:r>
              <a:rPr lang="en-US" sz="1600" b="1" dirty="0" err="1">
                <a:latin typeface="Open Sans" panose="020B0606030504020204" pitchFamily="34" charset="0"/>
                <a:ea typeface="Open Sans" panose="020B0606030504020204" pitchFamily="34" charset="0"/>
                <a:cs typeface="Open Sans" panose="020B0606030504020204" pitchFamily="34" charset="0"/>
              </a:rPr>
              <a:t>goljufij</a:t>
            </a:r>
            <a:r>
              <a:rPr lang="en-US" sz="1600" b="1"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dirty="0" err="1">
                <a:latin typeface="Open Sans" panose="020B0606030504020204" pitchFamily="34" charset="0"/>
                <a:ea typeface="Open Sans" panose="020B0606030504020204" pitchFamily="34" charset="0"/>
                <a:cs typeface="Open Sans" panose="020B0606030504020204" pitchFamily="34" charset="0"/>
              </a:rPr>
              <a:t>Decentralizirana</a:t>
            </a:r>
            <a:r>
              <a:rPr lang="en-US" dirty="0">
                <a:latin typeface="Open Sans" panose="020B0606030504020204" pitchFamily="34" charset="0"/>
                <a:ea typeface="Open Sans" panose="020B0606030504020204" pitchFamily="34" charset="0"/>
                <a:cs typeface="Open Sans" panose="020B0606030504020204" pitchFamily="34" charset="0"/>
              </a:rPr>
              <a:t> in varna </a:t>
            </a:r>
            <a:r>
              <a:rPr lang="en-US" dirty="0" err="1">
                <a:latin typeface="Open Sans" panose="020B0606030504020204" pitchFamily="34" charset="0"/>
                <a:ea typeface="Open Sans" panose="020B0606030504020204" pitchFamily="34" charset="0"/>
                <a:cs typeface="Open Sans" panose="020B0606030504020204" pitchFamily="34" charset="0"/>
              </a:rPr>
              <a:t>narava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blokovne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zmanjšuje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tveganje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goljufij</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ponarejanja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ter</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ustvarja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bolj</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zaupanja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vredno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okolje</a:t>
            </a:r>
            <a:r>
              <a:rPr lang="en-US" dirty="0">
                <a:latin typeface="Open Sans" panose="020B0606030504020204" pitchFamily="34" charset="0"/>
                <a:ea typeface="Open Sans" panose="020B0606030504020204" pitchFamily="34" charset="0"/>
                <a:cs typeface="Open Sans" panose="020B0606030504020204" pitchFamily="34" charset="0"/>
              </a:rPr>
              <a:t> za </a:t>
            </a:r>
            <a:r>
              <a:rPr lang="en-US" dirty="0" err="1">
                <a:latin typeface="Open Sans" panose="020B0606030504020204" pitchFamily="34" charset="0"/>
                <a:ea typeface="Open Sans" panose="020B0606030504020204" pitchFamily="34" charset="0"/>
                <a:cs typeface="Open Sans" panose="020B0606030504020204" pitchFamily="34" charset="0"/>
              </a:rPr>
              <a:t>potrošnike</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akterje</a:t>
            </a:r>
            <a:r>
              <a:rPr lang="en-US" dirty="0">
                <a:latin typeface="Open Sans" panose="020B0606030504020204" pitchFamily="34" charset="0"/>
                <a:ea typeface="Open Sans" panose="020B0606030504020204" pitchFamily="34" charset="0"/>
                <a:cs typeface="Open Sans" panose="020B0606030504020204" pitchFamily="34" charset="0"/>
              </a:rPr>
              <a:t> v </a:t>
            </a:r>
            <a:r>
              <a:rPr lang="en-US" dirty="0" err="1">
                <a:latin typeface="Open Sans" panose="020B0606030504020204" pitchFamily="34" charset="0"/>
                <a:ea typeface="Open Sans" panose="020B0606030504020204" pitchFamily="34" charset="0"/>
                <a:cs typeface="Open Sans" panose="020B0606030504020204" pitchFamily="34" charset="0"/>
              </a:rPr>
              <a:t>dobavni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verigi</a:t>
            </a:r>
            <a:r>
              <a:rPr lang="en-US" dirty="0">
                <a:latin typeface="Open Sans" panose="020B0606030504020204" pitchFamily="34" charset="0"/>
                <a:ea typeface="Open Sans" panose="020B0606030504020204" pitchFamily="34" charset="0"/>
                <a:cs typeface="Open Sans" panose="020B0606030504020204" pitchFamily="34" charset="0"/>
              </a:rPr>
              <a:t>.</a:t>
            </a:r>
          </a:p>
        </p:txBody>
      </p:sp>
      <p:pic>
        <p:nvPicPr>
          <p:cNvPr id="8" name="Graphic 7" descr="Thumbs Down with solid fill">
            <a:extLst>
              <a:ext uri="{FF2B5EF4-FFF2-40B4-BE49-F238E27FC236}">
                <a16:creationId xmlns:a16="http://schemas.microsoft.com/office/drawing/2014/main" id="{BB0DA69C-71AA-4D86-52E4-665883E309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0800000" flipH="1">
            <a:off x="4556461" y="1032350"/>
            <a:ext cx="914400" cy="914400"/>
          </a:xfrm>
          <a:prstGeom prst="rect">
            <a:avLst/>
          </a:prstGeom>
        </p:spPr>
      </p:pic>
      <p:sp>
        <p:nvSpPr>
          <p:cNvPr id="13" name="TextBox 12">
            <a:extLst>
              <a:ext uri="{FF2B5EF4-FFF2-40B4-BE49-F238E27FC236}">
                <a16:creationId xmlns:a16="http://schemas.microsoft.com/office/drawing/2014/main" id="{E0B7ADB7-7461-4710-08E3-B11020AE0DCB}"/>
              </a:ext>
            </a:extLst>
          </p:cNvPr>
          <p:cNvSpPr txBox="1"/>
          <p:nvPr/>
        </p:nvSpPr>
        <p:spPr>
          <a:xfrm>
            <a:off x="5553888" y="1534952"/>
            <a:ext cx="4536933" cy="5016758"/>
          </a:xfrm>
          <a:prstGeom prst="rect">
            <a:avLst/>
          </a:prstGeom>
          <a:noFill/>
        </p:spPr>
        <p:txBody>
          <a:bodyPr wrap="square" rtlCol="0">
            <a:spAutoFit/>
          </a:bodyPr>
          <a:lstStyle/>
          <a:p>
            <a:pPr algn="just"/>
            <a:r>
              <a:rPr lang="en-GB" sz="1600" b="1" dirty="0" err="1">
                <a:latin typeface="Open Sans" panose="020B0606030504020204" pitchFamily="34" charset="0"/>
                <a:ea typeface="Open Sans" panose="020B0606030504020204" pitchFamily="34" charset="0"/>
                <a:cs typeface="Open Sans" panose="020B0606030504020204" pitchFamily="34" charset="0"/>
              </a:rPr>
              <a:t>Izzivi</a:t>
            </a:r>
            <a:r>
              <a:rPr lang="en-GB" sz="1600" b="1" dirty="0">
                <a:latin typeface="Open Sans" panose="020B0606030504020204" pitchFamily="34" charset="0"/>
                <a:ea typeface="Open Sans" panose="020B0606030504020204" pitchFamily="34" charset="0"/>
                <a:cs typeface="Open Sans" panose="020B0606030504020204" pitchFamily="34" charset="0"/>
              </a:rPr>
              <a:t> </a:t>
            </a:r>
            <a:r>
              <a:rPr lang="en-GB" sz="1600" b="1" dirty="0" err="1">
                <a:latin typeface="Open Sans" panose="020B0606030504020204" pitchFamily="34" charset="0"/>
                <a:ea typeface="Open Sans" panose="020B0606030504020204" pitchFamily="34" charset="0"/>
                <a:cs typeface="Open Sans" panose="020B0606030504020204" pitchFamily="34" charset="0"/>
              </a:rPr>
              <a:t>razširljivosti</a:t>
            </a:r>
            <a:r>
              <a:rPr lang="en-GB" sz="1600" b="1"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dirty="0" err="1">
                <a:latin typeface="Open Sans" panose="020B0606030504020204" pitchFamily="34" charset="0"/>
                <a:ea typeface="Open Sans" panose="020B0606030504020204" pitchFamily="34" charset="0"/>
                <a:cs typeface="Open Sans" panose="020B0606030504020204" pitchFamily="34" charset="0"/>
              </a:rPr>
              <a:t>Omrežja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blokovnih</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a:t>
            </a:r>
            <a:r>
              <a:rPr lang="en-US" dirty="0">
                <a:latin typeface="Open Sans" panose="020B0606030504020204" pitchFamily="34" charset="0"/>
                <a:ea typeface="Open Sans" panose="020B0606030504020204" pitchFamily="34" charset="0"/>
                <a:cs typeface="Open Sans" panose="020B0606030504020204" pitchFamily="34" charset="0"/>
              </a:rPr>
              <a:t> se </a:t>
            </a:r>
            <a:r>
              <a:rPr lang="en-US" dirty="0" err="1">
                <a:latin typeface="Open Sans" panose="020B0606030504020204" pitchFamily="34" charset="0"/>
                <a:ea typeface="Open Sans" panose="020B0606030504020204" pitchFamily="34" charset="0"/>
                <a:cs typeface="Open Sans" panose="020B0606030504020204" pitchFamily="34" charset="0"/>
              </a:rPr>
              <a:t>lahko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soočajo</a:t>
            </a:r>
            <a:r>
              <a:rPr lang="en-US" dirty="0">
                <a:latin typeface="Open Sans" panose="020B0606030504020204" pitchFamily="34" charset="0"/>
                <a:ea typeface="Open Sans" panose="020B0606030504020204" pitchFamily="34" charset="0"/>
                <a:cs typeface="Open Sans" panose="020B0606030504020204" pitchFamily="34" charset="0"/>
              </a:rPr>
              <a:t> s </a:t>
            </a:r>
            <a:r>
              <a:rPr lang="en-US" dirty="0" err="1">
                <a:latin typeface="Open Sans" panose="020B0606030504020204" pitchFamily="34" charset="0"/>
                <a:ea typeface="Open Sans" panose="020B0606030504020204" pitchFamily="34" charset="0"/>
                <a:cs typeface="Open Sans" panose="020B0606030504020204" pitchFamily="34" charset="0"/>
              </a:rPr>
              <a:t>težavami</a:t>
            </a:r>
            <a:r>
              <a:rPr lang="en-US" dirty="0">
                <a:latin typeface="Open Sans" panose="020B0606030504020204" pitchFamily="34" charset="0"/>
                <a:ea typeface="Open Sans" panose="020B0606030504020204" pitchFamily="34" charset="0"/>
                <a:cs typeface="Open Sans" panose="020B0606030504020204" pitchFamily="34" charset="0"/>
              </a:rPr>
              <a:t> z </a:t>
            </a:r>
            <a:r>
              <a:rPr lang="en-US" dirty="0" err="1">
                <a:latin typeface="Open Sans" panose="020B0606030504020204" pitchFamily="34" charset="0"/>
                <a:ea typeface="Open Sans" panose="020B0606030504020204" pitchFamily="34" charset="0"/>
                <a:cs typeface="Open Sans" panose="020B0606030504020204" pitchFamily="34" charset="0"/>
              </a:rPr>
              <a:t>nadgradljivostjo</a:t>
            </a:r>
            <a:r>
              <a:rPr lang="en-US" dirty="0">
                <a:latin typeface="Open Sans" panose="020B0606030504020204" pitchFamily="34" charset="0"/>
                <a:ea typeface="Open Sans" panose="020B0606030504020204" pitchFamily="34" charset="0"/>
                <a:cs typeface="Open Sans" panose="020B0606030504020204" pitchFamily="34" charset="0"/>
              </a:rPr>
              <a:t>, ki bi, </a:t>
            </a:r>
            <a:r>
              <a:rPr lang="en-US" dirty="0" err="1">
                <a:latin typeface="Open Sans" panose="020B0606030504020204" pitchFamily="34" charset="0"/>
                <a:ea typeface="Open Sans" panose="020B0606030504020204" pitchFamily="34" charset="0"/>
                <a:cs typeface="Open Sans" panose="020B0606030504020204" pitchFamily="34" charset="0"/>
              </a:rPr>
              <a:t>če</a:t>
            </a:r>
            <a:r>
              <a:rPr lang="en-US" dirty="0">
                <a:latin typeface="Open Sans" panose="020B0606030504020204" pitchFamily="34" charset="0"/>
                <a:ea typeface="Open Sans" panose="020B0606030504020204" pitchFamily="34" charset="0"/>
                <a:cs typeface="Open Sans" panose="020B0606030504020204" pitchFamily="34" charset="0"/>
              </a:rPr>
              <a:t> ne bi bile </a:t>
            </a:r>
            <a:r>
              <a:rPr lang="en-US" dirty="0" err="1">
                <a:latin typeface="Open Sans" panose="020B0606030504020204" pitchFamily="34" charset="0"/>
                <a:ea typeface="Open Sans" panose="020B0606030504020204" pitchFamily="34" charset="0"/>
                <a:cs typeface="Open Sans" panose="020B0606030504020204" pitchFamily="34" charset="0"/>
              </a:rPr>
              <a:t>obravnavane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lahko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vplivale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na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hitrost</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učinkovitost</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transakcij</a:t>
            </a:r>
            <a:r>
              <a:rPr lang="en-US" dirty="0">
                <a:latin typeface="Open Sans" panose="020B0606030504020204" pitchFamily="34" charset="0"/>
                <a:ea typeface="Open Sans" panose="020B0606030504020204" pitchFamily="34" charset="0"/>
                <a:cs typeface="Open Sans" panose="020B0606030504020204" pitchFamily="34" charset="0"/>
              </a:rPr>
              <a:t> v </a:t>
            </a:r>
            <a:r>
              <a:rPr lang="en-US" dirty="0" err="1">
                <a:latin typeface="Open Sans" panose="020B0606030504020204" pitchFamily="34" charset="0"/>
                <a:ea typeface="Open Sans" panose="020B0606030504020204" pitchFamily="34" charset="0"/>
                <a:cs typeface="Open Sans" panose="020B0606030504020204" pitchFamily="34" charset="0"/>
              </a:rPr>
              <a:t>dobavni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verigi</a:t>
            </a:r>
            <a:r>
              <a:rPr lang="en-US" dirty="0">
                <a:latin typeface="Open Sans" panose="020B0606030504020204" pitchFamily="34" charset="0"/>
                <a:ea typeface="Open Sans" panose="020B0606030504020204" pitchFamily="34" charset="0"/>
                <a:cs typeface="Open Sans" panose="020B0606030504020204" pitchFamily="34" charset="0"/>
              </a:rPr>
              <a:t> v </a:t>
            </a:r>
            <a:r>
              <a:rPr lang="en-US" dirty="0" err="1">
                <a:latin typeface="Open Sans" panose="020B0606030504020204" pitchFamily="34" charset="0"/>
                <a:ea typeface="Open Sans" panose="020B0606030504020204" pitchFamily="34" charset="0"/>
                <a:cs typeface="Open Sans" panose="020B0606030504020204" pitchFamily="34" charset="0"/>
              </a:rPr>
              <a:t>agroživilskem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sektorju</a:t>
            </a:r>
            <a:r>
              <a:rPr lang="en-US" dirty="0">
                <a:latin typeface="Open Sans" panose="020B0606030504020204" pitchFamily="34" charset="0"/>
                <a:ea typeface="Open Sans" panose="020B0606030504020204" pitchFamily="34" charset="0"/>
                <a:cs typeface="Open Sans" panose="020B0606030504020204" pitchFamily="34" charset="0"/>
              </a:rPr>
              <a:t>.</a:t>
            </a: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lgn="just"/>
            <a:r>
              <a:rPr lang="en-US" sz="1600" b="1" dirty="0" err="1">
                <a:latin typeface="Open Sans" panose="020B0606030504020204" pitchFamily="34" charset="0"/>
                <a:ea typeface="Open Sans" panose="020B0606030504020204" pitchFamily="34" charset="0"/>
                <a:cs typeface="Open Sans" panose="020B0606030504020204" pitchFamily="34" charset="0"/>
              </a:rPr>
              <a:t>Pomisleki</a:t>
            </a:r>
            <a:r>
              <a:rPr lang="en-US" sz="1600" b="1" dirty="0">
                <a:latin typeface="Open Sans" panose="020B0606030504020204" pitchFamily="34" charset="0"/>
                <a:ea typeface="Open Sans" panose="020B0606030504020204" pitchFamily="34" charset="0"/>
                <a:cs typeface="Open Sans" panose="020B0606030504020204" pitchFamily="34" charset="0"/>
              </a:rPr>
              <a:t> glede </a:t>
            </a:r>
            <a:r>
              <a:rPr lang="en-US" sz="1600" b="1" dirty="0" err="1">
                <a:latin typeface="Open Sans" panose="020B0606030504020204" pitchFamily="34" charset="0"/>
                <a:ea typeface="Open Sans" panose="020B0606030504020204" pitchFamily="34" charset="0"/>
                <a:cs typeface="Open Sans" panose="020B0606030504020204" pitchFamily="34" charset="0"/>
              </a:rPr>
              <a:t>zasebnosti</a:t>
            </a:r>
            <a:r>
              <a:rPr lang="en-US" sz="1600" b="1" dirty="0">
                <a:latin typeface="Open Sans" panose="020B0606030504020204" pitchFamily="34" charset="0"/>
                <a:ea typeface="Open Sans" panose="020B0606030504020204" pitchFamily="34" charset="0"/>
                <a:cs typeface="Open Sans" panose="020B0606030504020204" pitchFamily="34" charset="0"/>
              </a:rPr>
              <a:t> </a:t>
            </a:r>
            <a:r>
              <a:rPr lang="en-US" sz="1600" b="1" dirty="0" err="1">
                <a:latin typeface="Open Sans" panose="020B0606030504020204" pitchFamily="34" charset="0"/>
                <a:ea typeface="Open Sans" panose="020B0606030504020204" pitchFamily="34" charset="0"/>
                <a:cs typeface="Open Sans" panose="020B0606030504020204" pitchFamily="34" charset="0"/>
              </a:rPr>
              <a:t>podatkov</a:t>
            </a:r>
            <a:r>
              <a:rPr lang="en-US" sz="1600" b="1"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dirty="0" err="1">
                <a:latin typeface="Open Sans" panose="020B0606030504020204" pitchFamily="34" charset="0"/>
                <a:ea typeface="Open Sans" panose="020B0606030504020204" pitchFamily="34" charset="0"/>
                <a:cs typeface="Open Sans" panose="020B0606030504020204" pitchFamily="34" charset="0"/>
              </a:rPr>
              <a:t>Kljub</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varnostnim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značilnostim</a:t>
            </a:r>
            <a:r>
              <a:rPr lang="en-US" dirty="0">
                <a:latin typeface="Open Sans" panose="020B0606030504020204" pitchFamily="34" charset="0"/>
                <a:ea typeface="Open Sans" panose="020B0606030504020204" pitchFamily="34" charset="0"/>
                <a:cs typeface="Open Sans" panose="020B0606030504020204" pitchFamily="34" charset="0"/>
              </a:rPr>
              <a:t> se </a:t>
            </a:r>
            <a:r>
              <a:rPr lang="en-US" dirty="0" err="1">
                <a:latin typeface="Open Sans" panose="020B0606030504020204" pitchFamily="34" charset="0"/>
                <a:ea typeface="Open Sans" panose="020B0606030504020204" pitchFamily="34" charset="0"/>
                <a:cs typeface="Open Sans" panose="020B0606030504020204" pitchFamily="34" charset="0"/>
              </a:rPr>
              <a:t>lahko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pojavijo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pomisleki</a:t>
            </a:r>
            <a:r>
              <a:rPr lang="en-US" dirty="0">
                <a:latin typeface="Open Sans" panose="020B0606030504020204" pitchFamily="34" charset="0"/>
                <a:ea typeface="Open Sans" panose="020B0606030504020204" pitchFamily="34" charset="0"/>
                <a:cs typeface="Open Sans" panose="020B0606030504020204" pitchFamily="34" charset="0"/>
              </a:rPr>
              <a:t> glede </a:t>
            </a:r>
            <a:r>
              <a:rPr lang="en-US" dirty="0" err="1">
                <a:latin typeface="Open Sans" panose="020B0606030504020204" pitchFamily="34" charset="0"/>
                <a:ea typeface="Open Sans" panose="020B0606030504020204" pitchFamily="34" charset="0"/>
                <a:cs typeface="Open Sans" panose="020B0606030504020204" pitchFamily="34" charset="0"/>
              </a:rPr>
              <a:t>zasebnosti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podatkov</a:t>
            </a:r>
            <a:r>
              <a:rPr lang="en-US" dirty="0">
                <a:latin typeface="Open Sans" panose="020B0606030504020204" pitchFamily="34" charset="0"/>
                <a:ea typeface="Open Sans" panose="020B0606030504020204" pitchFamily="34" charset="0"/>
                <a:cs typeface="Open Sans" panose="020B0606030504020204" pitchFamily="34" charset="0"/>
              </a:rPr>
              <a:t> v </a:t>
            </a:r>
            <a:r>
              <a:rPr lang="en-US" dirty="0" err="1">
                <a:latin typeface="Open Sans" panose="020B0606030504020204" pitchFamily="34" charset="0"/>
                <a:ea typeface="Open Sans" panose="020B0606030504020204" pitchFamily="34" charset="0"/>
                <a:cs typeface="Open Sans" panose="020B0606030504020204" pitchFamily="34" charset="0"/>
              </a:rPr>
              <a:t>decentralizirani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knjigi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zaradi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česar</a:t>
            </a:r>
            <a:r>
              <a:rPr lang="en-US" dirty="0">
                <a:latin typeface="Open Sans" panose="020B0606030504020204" pitchFamily="34" charset="0"/>
                <a:ea typeface="Open Sans" panose="020B0606030504020204" pitchFamily="34" charset="0"/>
                <a:cs typeface="Open Sans" panose="020B0606030504020204" pitchFamily="34" charset="0"/>
              </a:rPr>
              <a:t> je </a:t>
            </a:r>
            <a:r>
              <a:rPr lang="en-US" dirty="0" err="1">
                <a:latin typeface="Open Sans" panose="020B0606030504020204" pitchFamily="34" charset="0"/>
                <a:ea typeface="Open Sans" panose="020B0606030504020204" pitchFamily="34" charset="0"/>
                <a:cs typeface="Open Sans" panose="020B0606030504020204" pitchFamily="34" charset="0"/>
              </a:rPr>
              <a:t>treba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skrbno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upoštevati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predpise</a:t>
            </a:r>
            <a:r>
              <a:rPr lang="en-US" dirty="0">
                <a:latin typeface="Open Sans" panose="020B0606030504020204" pitchFamily="34" charset="0"/>
                <a:ea typeface="Open Sans" panose="020B0606030504020204" pitchFamily="34" charset="0"/>
                <a:cs typeface="Open Sans" panose="020B0606030504020204" pitchFamily="34" charset="0"/>
              </a:rPr>
              <a:t> o </a:t>
            </a:r>
            <a:r>
              <a:rPr lang="en-US" dirty="0" err="1">
                <a:latin typeface="Open Sans" panose="020B0606030504020204" pitchFamily="34" charset="0"/>
                <a:ea typeface="Open Sans" panose="020B0606030504020204" pitchFamily="34" charset="0"/>
                <a:cs typeface="Open Sans" panose="020B0606030504020204" pitchFamily="34" charset="0"/>
              </a:rPr>
              <a:t>varstvu</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podatkov</a:t>
            </a:r>
            <a:r>
              <a:rPr lang="sl-SI" dirty="0">
                <a:latin typeface="Open Sans" panose="020B0606030504020204" pitchFamily="34" charset="0"/>
                <a:ea typeface="Open Sans" panose="020B0606030504020204" pitchFamily="34" charset="0"/>
                <a:cs typeface="Open Sans" panose="020B0606030504020204" pitchFamily="34" charset="0"/>
              </a:rPr>
              <a:t>.</a:t>
            </a: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lgn="just"/>
            <a:r>
              <a:rPr lang="en-US" sz="1600" b="1" dirty="0" err="1">
                <a:latin typeface="Open Sans" panose="020B0606030504020204" pitchFamily="34" charset="0"/>
                <a:ea typeface="Open Sans" panose="020B0606030504020204" pitchFamily="34" charset="0"/>
                <a:cs typeface="Open Sans" panose="020B0606030504020204" pitchFamily="34" charset="0"/>
              </a:rPr>
              <a:t>Regulativna</a:t>
            </a:r>
            <a:r>
              <a:rPr lang="en-US" sz="1600" b="1" dirty="0">
                <a:latin typeface="Open Sans" panose="020B0606030504020204" pitchFamily="34" charset="0"/>
                <a:ea typeface="Open Sans" panose="020B0606030504020204" pitchFamily="34" charset="0"/>
                <a:cs typeface="Open Sans" panose="020B0606030504020204" pitchFamily="34" charset="0"/>
              </a:rPr>
              <a:t> </a:t>
            </a:r>
            <a:r>
              <a:rPr lang="en-US" sz="1600" b="1" dirty="0" err="1">
                <a:latin typeface="Open Sans" panose="020B0606030504020204" pitchFamily="34" charset="0"/>
                <a:ea typeface="Open Sans" panose="020B0606030504020204" pitchFamily="34" charset="0"/>
                <a:cs typeface="Open Sans" panose="020B0606030504020204" pitchFamily="34" charset="0"/>
              </a:rPr>
              <a:t>negotovost</a:t>
            </a:r>
            <a:r>
              <a:rPr lang="en-US" sz="1600" b="1"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dirty="0" err="1">
                <a:latin typeface="Open Sans" panose="020B0606030504020204" pitchFamily="34" charset="0"/>
                <a:ea typeface="Open Sans" panose="020B0606030504020204" pitchFamily="34" charset="0"/>
                <a:cs typeface="Open Sans" panose="020B0606030504020204" pitchFamily="34" charset="0"/>
              </a:rPr>
              <a:t>Spreminjajoče</a:t>
            </a:r>
            <a:r>
              <a:rPr lang="en-US" dirty="0">
                <a:latin typeface="Open Sans" panose="020B0606030504020204" pitchFamily="34" charset="0"/>
                <a:ea typeface="Open Sans" panose="020B0606030504020204" pitchFamily="34" charset="0"/>
                <a:cs typeface="Open Sans" panose="020B0606030504020204" pitchFamily="34" charset="0"/>
              </a:rPr>
              <a:t> se </a:t>
            </a:r>
            <a:r>
              <a:rPr lang="en-US" dirty="0" err="1">
                <a:latin typeface="Open Sans" panose="020B0606030504020204" pitchFamily="34" charset="0"/>
                <a:ea typeface="Open Sans" panose="020B0606030504020204" pitchFamily="34" charset="0"/>
                <a:cs typeface="Open Sans" panose="020B0606030504020204" pitchFamily="34" charset="0"/>
              </a:rPr>
              <a:t>regulativno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okolje</a:t>
            </a:r>
            <a:r>
              <a:rPr lang="en-US" dirty="0">
                <a:latin typeface="Open Sans" panose="020B0606030504020204" pitchFamily="34" charset="0"/>
                <a:ea typeface="Open Sans" panose="020B0606030504020204" pitchFamily="34" charset="0"/>
                <a:cs typeface="Open Sans" panose="020B0606030504020204" pitchFamily="34" charset="0"/>
              </a:rPr>
              <a:t> za </a:t>
            </a:r>
            <a:r>
              <a:rPr lang="en-US" dirty="0" err="1">
                <a:latin typeface="Open Sans" panose="020B0606030504020204" pitchFamily="34" charset="0"/>
                <a:ea typeface="Open Sans" panose="020B0606030504020204" pitchFamily="34" charset="0"/>
                <a:cs typeface="Open Sans" panose="020B0606030504020204" pitchFamily="34" charset="0"/>
              </a:rPr>
              <a:t>blokovne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verige</a:t>
            </a:r>
            <a:r>
              <a:rPr lang="en-US" dirty="0">
                <a:latin typeface="Open Sans" panose="020B0606030504020204" pitchFamily="34" charset="0"/>
                <a:ea typeface="Open Sans" panose="020B0606030504020204" pitchFamily="34" charset="0"/>
                <a:cs typeface="Open Sans" panose="020B0606030504020204" pitchFamily="34" charset="0"/>
              </a:rPr>
              <a:t> v </a:t>
            </a:r>
            <a:r>
              <a:rPr lang="en-US" dirty="0" err="1">
                <a:latin typeface="Open Sans" panose="020B0606030504020204" pitchFamily="34" charset="0"/>
                <a:ea typeface="Open Sans" panose="020B0606030504020204" pitchFamily="34" charset="0"/>
                <a:cs typeface="Open Sans" panose="020B0606030504020204" pitchFamily="34" charset="0"/>
              </a:rPr>
              <a:t>agroživilskem</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sektorju</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lahko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pripravi</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izvajanju</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predpisov</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povzroči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negotovost</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morebitne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težave</a:t>
            </a:r>
            <a:r>
              <a:rPr lang="en-US" dirty="0">
                <a:latin typeface="Open Sans" panose="020B0606030504020204" pitchFamily="34" charset="0"/>
                <a:ea typeface="Open Sans" panose="020B0606030504020204" pitchFamily="34" charset="0"/>
                <a:cs typeface="Open Sans" panose="020B0606030504020204" pitchFamily="34" charset="0"/>
              </a:rPr>
              <a:t> s </a:t>
            </a:r>
            <a:r>
              <a:rPr lang="en-US" dirty="0" err="1">
                <a:latin typeface="Open Sans" panose="020B0606030504020204" pitchFamily="34" charset="0"/>
                <a:ea typeface="Open Sans" panose="020B0606030504020204" pitchFamily="34" charset="0"/>
                <a:cs typeface="Open Sans" panose="020B0606030504020204" pitchFamily="34" charset="0"/>
              </a:rPr>
              <a:t>skladnostjo</a:t>
            </a:r>
            <a:r>
              <a:rPr lang="en-US" dirty="0">
                <a:latin typeface="Open Sans" panose="020B0606030504020204" pitchFamily="34" charset="0"/>
                <a:ea typeface="Open Sans" panose="020B0606030504020204" pitchFamily="34" charset="0"/>
                <a:cs typeface="Open Sans" panose="020B0606030504020204" pitchFamily="34" charset="0"/>
              </a:rPr>
              <a:t>.</a:t>
            </a:r>
          </a:p>
          <a:p>
            <a:pPr algn="just"/>
            <a:r>
              <a:rPr lang="en-US" sz="2000" b="1" dirty="0" err="1">
                <a:latin typeface="Söhne"/>
              </a:rPr>
              <a:t>Integracija</a:t>
            </a:r>
            <a:r>
              <a:rPr lang="en-US" sz="2000" b="1" dirty="0">
                <a:latin typeface="Söhne"/>
              </a:rPr>
              <a:t> z </a:t>
            </a:r>
            <a:r>
              <a:rPr lang="en-US" sz="2000" b="1" dirty="0" err="1">
                <a:latin typeface="Söhne"/>
              </a:rPr>
              <a:t>obstoječimi</a:t>
            </a:r>
            <a:r>
              <a:rPr lang="en-US" sz="2000" b="1" dirty="0">
                <a:latin typeface="Söhne"/>
              </a:rPr>
              <a:t> </a:t>
            </a:r>
            <a:r>
              <a:rPr lang="en-US" sz="2000" b="1" dirty="0" err="1">
                <a:latin typeface="Söhne"/>
              </a:rPr>
              <a:t>sistemi</a:t>
            </a:r>
            <a:r>
              <a:rPr lang="en-US" sz="1600" b="1"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Povezovanje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blokovne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verige</a:t>
            </a:r>
            <a:r>
              <a:rPr lang="en-US" dirty="0">
                <a:latin typeface="Open Sans" panose="020B0606030504020204" pitchFamily="34" charset="0"/>
                <a:ea typeface="Open Sans" panose="020B0606030504020204" pitchFamily="34" charset="0"/>
                <a:cs typeface="Open Sans" panose="020B0606030504020204" pitchFamily="34" charset="0"/>
              </a:rPr>
              <a:t> z </a:t>
            </a:r>
            <a:r>
              <a:rPr lang="en-US" dirty="0" err="1">
                <a:latin typeface="Open Sans" panose="020B0606030504020204" pitchFamily="34" charset="0"/>
                <a:ea typeface="Open Sans" panose="020B0606030504020204" pitchFamily="34" charset="0"/>
                <a:cs typeface="Open Sans" panose="020B0606030504020204" pitchFamily="34" charset="0"/>
              </a:rPr>
              <a:t>obstoječimi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agroživilskimi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sistemi</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tehnologijami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lahko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predstavlja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izzive</a:t>
            </a:r>
            <a:r>
              <a:rPr lang="en-US" dirty="0">
                <a:latin typeface="Open Sans" panose="020B0606030504020204" pitchFamily="34" charset="0"/>
                <a:ea typeface="Open Sans" panose="020B0606030504020204" pitchFamily="34" charset="0"/>
                <a:cs typeface="Open Sans" panose="020B0606030504020204" pitchFamily="34" charset="0"/>
              </a:rPr>
              <a:t>, ki </a:t>
            </a:r>
            <a:r>
              <a:rPr lang="en-US" dirty="0" err="1">
                <a:latin typeface="Open Sans" panose="020B0606030504020204" pitchFamily="34" charset="0"/>
                <a:ea typeface="Open Sans" panose="020B0606030504020204" pitchFamily="34" charset="0"/>
                <a:cs typeface="Open Sans" panose="020B0606030504020204" pitchFamily="34" charset="0"/>
              </a:rPr>
              <a:t>zahtevajo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skrbno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načrtovanje</a:t>
            </a:r>
            <a:r>
              <a:rPr lang="en-US" dirty="0">
                <a:latin typeface="Open Sans" panose="020B0606030504020204" pitchFamily="34" charset="0"/>
                <a:ea typeface="Open Sans" panose="020B0606030504020204" pitchFamily="34" charset="0"/>
                <a:cs typeface="Open Sans" panose="020B0606030504020204" pitchFamily="34" charset="0"/>
              </a:rPr>
              <a:t> in </a:t>
            </a:r>
            <a:r>
              <a:rPr lang="en-US" dirty="0" err="1">
                <a:latin typeface="Open Sans" panose="020B0606030504020204" pitchFamily="34" charset="0"/>
                <a:ea typeface="Open Sans" panose="020B0606030504020204" pitchFamily="34" charset="0"/>
                <a:cs typeface="Open Sans" panose="020B0606030504020204" pitchFamily="34" charset="0"/>
              </a:rPr>
              <a:t>morebitne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spremembe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sedanjih</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procesov</a:t>
            </a:r>
            <a:r>
              <a:rPr lang="en-US" dirty="0">
                <a:latin typeface="Open Sans" panose="020B0606030504020204" pitchFamily="34" charset="0"/>
                <a:ea typeface="Open Sans" panose="020B0606030504020204" pitchFamily="34" charset="0"/>
                <a:cs typeface="Open Sans" panose="020B0606030504020204" pitchFamily="34" charset="0"/>
              </a:rPr>
              <a:t>.</a:t>
            </a:r>
          </a:p>
        </p:txBody>
      </p:sp>
      <p:sp>
        <p:nvSpPr>
          <p:cNvPr id="14" name="Slide Number Placeholder 13">
            <a:extLst>
              <a:ext uri="{FF2B5EF4-FFF2-40B4-BE49-F238E27FC236}">
                <a16:creationId xmlns:a16="http://schemas.microsoft.com/office/drawing/2014/main" id="{EA45E0F7-721F-4FDA-F8A6-E8E151DA27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31</a:t>
            </a:fld>
            <a:endParaRPr lang="en-GB"/>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GB" dirty="0">
                <a:latin typeface="Open Sans" panose="020B0606030504020204" pitchFamily="34" charset="0"/>
                <a:ea typeface="Open Sans" panose="020B0606030504020204" pitchFamily="34" charset="0"/>
                <a:cs typeface="Open Sans" panose="020B0606030504020204" pitchFamily="34" charset="0"/>
              </a:rPr>
              <a:t>INTERAKTIVNI PRIMERI</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04</a:t>
            </a:r>
          </a:p>
        </p:txBody>
      </p:sp>
    </p:spTree>
    <p:extLst>
      <p:ext uri="{BB962C8B-B14F-4D97-AF65-F5344CB8AC3E}">
        <p14:creationId xmlns:p14="http://schemas.microsoft.com/office/powerpoint/2010/main" val="31108317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dirty="0" err="1">
                <a:latin typeface="Open Sans" panose="020B0606030504020204" pitchFamily="34" charset="0"/>
                <a:ea typeface="Open Sans" panose="020B0606030504020204" pitchFamily="34" charset="0"/>
                <a:cs typeface="Open Sans" panose="020B0606030504020204" pitchFamily="34" charset="0"/>
              </a:rPr>
              <a:t>Oportunizem</a:t>
            </a:r>
            <a:r>
              <a:rPr lang="en-US" dirty="0">
                <a:latin typeface="Open Sans" panose="020B0606030504020204" pitchFamily="34" charset="0"/>
                <a:ea typeface="Open Sans" panose="020B0606030504020204" pitchFamily="34" charset="0"/>
                <a:cs typeface="Open Sans" panose="020B0606030504020204" pitchFamily="34" charset="0"/>
              </a:rPr>
              <a:t> je </a:t>
            </a:r>
            <a:r>
              <a:rPr lang="en-US" dirty="0" err="1">
                <a:latin typeface="Open Sans" panose="020B0606030504020204" pitchFamily="34" charset="0"/>
                <a:ea typeface="Open Sans" panose="020B0606030504020204" pitchFamily="34" charset="0"/>
                <a:cs typeface="Open Sans" panose="020B0606030504020204" pitchFamily="34" charset="0"/>
              </a:rPr>
              <a:t>učinkovito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omejen</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upravljanju</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agroživilske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preskrbovalne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verige</a:t>
            </a:r>
            <a:r>
              <a:rPr lang="en-US" dirty="0">
                <a:latin typeface="Open Sans" panose="020B0606030504020204" pitchFamily="34" charset="0"/>
                <a:ea typeface="Open Sans" panose="020B0606030504020204" pitchFamily="34" charset="0"/>
                <a:cs typeface="Open Sans" panose="020B0606030504020204" pitchFamily="34" charset="0"/>
              </a:rPr>
              <a:t>, ki </a:t>
            </a:r>
            <a:r>
              <a:rPr lang="en-US" dirty="0" err="1">
                <a:latin typeface="Open Sans" panose="020B0606030504020204" pitchFamily="34" charset="0"/>
                <a:ea typeface="Open Sans" panose="020B0606030504020204" pitchFamily="34" charset="0"/>
                <a:cs typeface="Open Sans" panose="020B0606030504020204" pitchFamily="34" charset="0"/>
              </a:rPr>
              <a:t>temelji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na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blokovni</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verigi</a:t>
            </a:r>
            <a:endParaRPr lang="en-US" b="0" dirty="0">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13231436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pic>
        <p:nvPicPr>
          <p:cNvPr id="255" name="Google Shape;255;p31"/>
          <p:cNvPicPr preferRelativeResize="0"/>
          <p:nvPr/>
        </p:nvPicPr>
        <p:blipFill rotWithShape="1">
          <a:blip r:embed="rId4">
            <a:alphaModFix/>
          </a:blip>
          <a:srcRect/>
          <a:stretch/>
        </p:blipFill>
        <p:spPr>
          <a:xfrm>
            <a:off x="0" y="-8114"/>
            <a:ext cx="10693400" cy="1170928"/>
          </a:xfrm>
          <a:prstGeom prst="rect">
            <a:avLst/>
          </a:prstGeom>
          <a:noFill/>
          <a:ln>
            <a:noFill/>
          </a:ln>
        </p:spPr>
      </p:pic>
      <p:sp>
        <p:nvSpPr>
          <p:cNvPr id="256" name="Google Shape;256;p31"/>
          <p:cNvSpPr txBox="1"/>
          <p:nvPr/>
        </p:nvSpPr>
        <p:spPr>
          <a:xfrm>
            <a:off x="393700" y="431877"/>
            <a:ext cx="7315200" cy="52318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DEJAVNOST: BLOCKCHAIN BRAINSTORM</a:t>
            </a:r>
            <a:endParaRPr lang="en-GB" dirty="0"/>
          </a:p>
        </p:txBody>
      </p:sp>
      <p:sp>
        <p:nvSpPr>
          <p:cNvPr id="257" name="Google Shape;257;p31"/>
          <p:cNvSpPr txBox="1">
            <a:spLocks noGrp="1"/>
          </p:cNvSpPr>
          <p:nvPr>
            <p:ph type="body" idx="1"/>
          </p:nvPr>
        </p:nvSpPr>
        <p:spPr>
          <a:xfrm>
            <a:off x="546100" y="2985716"/>
            <a:ext cx="9601200" cy="2215991"/>
          </a:xfrm>
          <a:prstGeom prst="rect">
            <a:avLst/>
          </a:prstGeom>
          <a:noFill/>
          <a:ln>
            <a:noFill/>
          </a:ln>
        </p:spPr>
        <p:txBody>
          <a:bodyPr spcFirstLastPara="1" wrap="square" lIns="0" tIns="0" rIns="0" bIns="0" anchor="t" anchorCtr="0">
            <a:spAutoFit/>
          </a:bodyPr>
          <a:lstStyle/>
          <a:p>
            <a:pPr marL="0" lvl="0" indent="0" algn="ctr"/>
            <a:r>
              <a:rPr lang="en-GB" sz="3600" b="0" dirty="0" err="1">
                <a:solidFill>
                  <a:schemeClr val="dk1"/>
                </a:solidFill>
              </a:rPr>
              <a:t>Kakšne</a:t>
            </a:r>
            <a:r>
              <a:rPr lang="en-GB" sz="3600" b="0" dirty="0">
                <a:solidFill>
                  <a:schemeClr val="dk1"/>
                </a:solidFill>
              </a:rPr>
              <a:t> so </a:t>
            </a:r>
            <a:r>
              <a:rPr lang="en-GB" sz="3600" b="0" dirty="0" err="1">
                <a:solidFill>
                  <a:schemeClr val="dk1"/>
                </a:solidFill>
              </a:rPr>
              <a:t>potencialne</a:t>
            </a:r>
            <a:r>
              <a:rPr lang="en-GB" sz="3600" b="0" dirty="0">
                <a:solidFill>
                  <a:schemeClr val="dk1"/>
                </a:solidFill>
              </a:rPr>
              <a:t> </a:t>
            </a:r>
            <a:r>
              <a:rPr lang="en-GB" sz="3600" b="0" dirty="0" err="1">
                <a:solidFill>
                  <a:schemeClr val="dk1"/>
                </a:solidFill>
              </a:rPr>
              <a:t>uporabe</a:t>
            </a:r>
            <a:r>
              <a:rPr lang="en-GB" sz="3600" b="0" dirty="0">
                <a:solidFill>
                  <a:schemeClr val="dk1"/>
                </a:solidFill>
              </a:rPr>
              <a:t> </a:t>
            </a:r>
            <a:r>
              <a:rPr lang="en-GB" sz="3600" b="0" dirty="0" err="1">
                <a:solidFill>
                  <a:schemeClr val="dk1"/>
                </a:solidFill>
              </a:rPr>
              <a:t>blokovne</a:t>
            </a:r>
            <a:r>
              <a:rPr lang="en-GB" sz="3600" b="0" dirty="0">
                <a:solidFill>
                  <a:schemeClr val="dk1"/>
                </a:solidFill>
              </a:rPr>
              <a:t> </a:t>
            </a:r>
            <a:r>
              <a:rPr lang="en-GB" sz="3600" b="0" dirty="0" err="1">
                <a:solidFill>
                  <a:schemeClr val="dk1"/>
                </a:solidFill>
              </a:rPr>
              <a:t>verige</a:t>
            </a:r>
            <a:r>
              <a:rPr lang="en-GB" sz="3600" b="0" dirty="0">
                <a:solidFill>
                  <a:schemeClr val="dk1"/>
                </a:solidFill>
              </a:rPr>
              <a:t> v </a:t>
            </a:r>
            <a:r>
              <a:rPr lang="en-GB" sz="3600" b="0" dirty="0" err="1">
                <a:solidFill>
                  <a:schemeClr val="dk1"/>
                </a:solidFill>
              </a:rPr>
              <a:t>agroživilskem</a:t>
            </a:r>
            <a:r>
              <a:rPr lang="en-GB" sz="3600" b="0" dirty="0">
                <a:solidFill>
                  <a:schemeClr val="dk1"/>
                </a:solidFill>
              </a:rPr>
              <a:t> </a:t>
            </a:r>
            <a:r>
              <a:rPr lang="en-GB" sz="3600" b="0" dirty="0" err="1">
                <a:solidFill>
                  <a:schemeClr val="dk1"/>
                </a:solidFill>
              </a:rPr>
              <a:t>sektorju</a:t>
            </a:r>
            <a:r>
              <a:rPr lang="en-GB" sz="3600" b="0" dirty="0">
                <a:solidFill>
                  <a:schemeClr val="dk1"/>
                </a:solidFill>
              </a:rPr>
              <a:t>?</a:t>
            </a:r>
            <a:endParaRPr lang="en-GB" sz="3200" b="0" dirty="0">
              <a:solidFill>
                <a:schemeClr val="dk1"/>
              </a:solidFill>
            </a:endParaRPr>
          </a:p>
          <a:p>
            <a:pPr marL="0" lvl="0" indent="0" algn="ctr" rtl="0">
              <a:spcBef>
                <a:spcPts val="0"/>
              </a:spcBef>
              <a:spcAft>
                <a:spcPts val="0"/>
              </a:spcAft>
              <a:buNone/>
            </a:pPr>
            <a:endParaRPr lang="en-GB" sz="3200" b="0" dirty="0">
              <a:solidFill>
                <a:schemeClr val="dk1"/>
              </a:solidFill>
            </a:endParaRPr>
          </a:p>
          <a:p>
            <a:pPr marL="0" lvl="0" indent="0"/>
            <a:r>
              <a:rPr lang="en-US" sz="2000" b="0" dirty="0" err="1">
                <a:solidFill>
                  <a:schemeClr val="dk1"/>
                </a:solidFill>
              </a:rPr>
              <a:t>Razdelite</a:t>
            </a:r>
            <a:r>
              <a:rPr lang="en-US" sz="2000" b="0" dirty="0">
                <a:solidFill>
                  <a:schemeClr val="dk1"/>
                </a:solidFill>
              </a:rPr>
              <a:t> se v </a:t>
            </a:r>
            <a:r>
              <a:rPr lang="en-US" sz="2000" b="0" dirty="0" err="1">
                <a:solidFill>
                  <a:schemeClr val="dk1"/>
                </a:solidFill>
              </a:rPr>
              <a:t>majhne</a:t>
            </a:r>
            <a:r>
              <a:rPr lang="en-US" sz="2000" b="0" dirty="0">
                <a:solidFill>
                  <a:schemeClr val="dk1"/>
                </a:solidFill>
              </a:rPr>
              <a:t> </a:t>
            </a:r>
            <a:r>
              <a:rPr lang="en-US" sz="2000" b="0" dirty="0" err="1">
                <a:solidFill>
                  <a:schemeClr val="dk1"/>
                </a:solidFill>
              </a:rPr>
              <a:t>skupine</a:t>
            </a:r>
            <a:r>
              <a:rPr lang="en-US" sz="2000" b="0" dirty="0">
                <a:solidFill>
                  <a:schemeClr val="dk1"/>
                </a:solidFill>
              </a:rPr>
              <a:t> </a:t>
            </a:r>
            <a:r>
              <a:rPr lang="en-US" sz="2000" b="0" dirty="0" err="1">
                <a:solidFill>
                  <a:schemeClr val="dk1"/>
                </a:solidFill>
              </a:rPr>
              <a:t>ali</a:t>
            </a:r>
            <a:r>
              <a:rPr lang="en-US" sz="2000" b="0" dirty="0">
                <a:solidFill>
                  <a:schemeClr val="dk1"/>
                </a:solidFill>
              </a:rPr>
              <a:t> pare in 5 </a:t>
            </a:r>
            <a:r>
              <a:rPr lang="en-US" sz="2000" b="0" dirty="0" err="1">
                <a:solidFill>
                  <a:schemeClr val="dk1"/>
                </a:solidFill>
              </a:rPr>
              <a:t>minut</a:t>
            </a:r>
            <a:r>
              <a:rPr lang="en-US" sz="2000" b="0" dirty="0">
                <a:solidFill>
                  <a:schemeClr val="dk1"/>
                </a:solidFill>
              </a:rPr>
              <a:t> </a:t>
            </a:r>
            <a:r>
              <a:rPr lang="en-US" sz="2000" b="0" dirty="0" err="1">
                <a:solidFill>
                  <a:schemeClr val="dk1"/>
                </a:solidFill>
              </a:rPr>
              <a:t>poskusite</a:t>
            </a:r>
            <a:r>
              <a:rPr lang="en-US" sz="2000" b="0" dirty="0">
                <a:solidFill>
                  <a:schemeClr val="dk1"/>
                </a:solidFill>
              </a:rPr>
              <a:t> </a:t>
            </a:r>
            <a:r>
              <a:rPr lang="en-US" sz="2000" b="0" dirty="0" err="1">
                <a:solidFill>
                  <a:schemeClr val="dk1"/>
                </a:solidFill>
              </a:rPr>
              <a:t>zbrati</a:t>
            </a:r>
            <a:r>
              <a:rPr lang="en-US" sz="2000" b="0" dirty="0">
                <a:solidFill>
                  <a:schemeClr val="dk1"/>
                </a:solidFill>
              </a:rPr>
              <a:t> </a:t>
            </a:r>
            <a:r>
              <a:rPr lang="en-US" sz="2000" b="0" dirty="0" err="1">
                <a:solidFill>
                  <a:schemeClr val="dk1"/>
                </a:solidFill>
              </a:rPr>
              <a:t>čim</a:t>
            </a:r>
            <a:r>
              <a:rPr lang="en-US" sz="2000" b="0" dirty="0">
                <a:solidFill>
                  <a:schemeClr val="dk1"/>
                </a:solidFill>
              </a:rPr>
              <a:t> </a:t>
            </a:r>
            <a:r>
              <a:rPr lang="en-US" sz="2000" b="0" dirty="0" err="1">
                <a:solidFill>
                  <a:schemeClr val="dk1"/>
                </a:solidFill>
              </a:rPr>
              <a:t>več</a:t>
            </a:r>
            <a:r>
              <a:rPr lang="en-US" sz="2000" b="0" dirty="0">
                <a:solidFill>
                  <a:schemeClr val="dk1"/>
                </a:solidFill>
              </a:rPr>
              <a:t> </a:t>
            </a:r>
            <a:r>
              <a:rPr lang="en-US" sz="2000" b="0" dirty="0" err="1">
                <a:solidFill>
                  <a:schemeClr val="dk1"/>
                </a:solidFill>
              </a:rPr>
              <a:t>aplikacij</a:t>
            </a:r>
            <a:r>
              <a:rPr lang="en-US" sz="2000" b="0" dirty="0">
                <a:solidFill>
                  <a:schemeClr val="dk1"/>
                </a:solidFill>
              </a:rPr>
              <a:t> in </a:t>
            </a:r>
            <a:r>
              <a:rPr lang="en-US" sz="2000" b="0" dirty="0" err="1">
                <a:solidFill>
                  <a:schemeClr val="dk1"/>
                </a:solidFill>
              </a:rPr>
              <a:t>jih</a:t>
            </a:r>
            <a:r>
              <a:rPr lang="en-US" sz="2000" b="0" dirty="0">
                <a:solidFill>
                  <a:schemeClr val="dk1"/>
                </a:solidFill>
              </a:rPr>
              <a:t> </a:t>
            </a:r>
            <a:r>
              <a:rPr lang="en-US" sz="2000" b="0" dirty="0" err="1">
                <a:solidFill>
                  <a:schemeClr val="dk1"/>
                </a:solidFill>
              </a:rPr>
              <a:t>zapisati</a:t>
            </a:r>
            <a:r>
              <a:rPr lang="en-US" sz="2000" b="0" dirty="0">
                <a:solidFill>
                  <a:schemeClr val="dk1"/>
                </a:solidFill>
              </a:rPr>
              <a:t> </a:t>
            </a:r>
            <a:r>
              <a:rPr lang="en-US" sz="2000" b="0" dirty="0" err="1">
                <a:solidFill>
                  <a:schemeClr val="dk1"/>
                </a:solidFill>
              </a:rPr>
              <a:t>na</a:t>
            </a:r>
            <a:r>
              <a:rPr lang="en-US" sz="2000" b="0" dirty="0">
                <a:solidFill>
                  <a:schemeClr val="dk1"/>
                </a:solidFill>
              </a:rPr>
              <a:t> </a:t>
            </a:r>
            <a:r>
              <a:rPr lang="en-US" sz="2000" b="0" dirty="0" err="1">
                <a:solidFill>
                  <a:schemeClr val="dk1"/>
                </a:solidFill>
              </a:rPr>
              <a:t>priložene</a:t>
            </a:r>
            <a:r>
              <a:rPr lang="en-US" sz="2000" b="0" dirty="0">
                <a:solidFill>
                  <a:schemeClr val="dk1"/>
                </a:solidFill>
              </a:rPr>
              <a:t> </a:t>
            </a:r>
            <a:r>
              <a:rPr lang="en-US" sz="2000" b="0" dirty="0" err="1">
                <a:solidFill>
                  <a:schemeClr val="dk1"/>
                </a:solidFill>
              </a:rPr>
              <a:t>lepljive</a:t>
            </a:r>
            <a:r>
              <a:rPr lang="en-US" sz="2000" b="0" dirty="0">
                <a:solidFill>
                  <a:schemeClr val="dk1"/>
                </a:solidFill>
              </a:rPr>
              <a:t> </a:t>
            </a:r>
            <a:r>
              <a:rPr lang="en-US" sz="2000" b="0" dirty="0" err="1">
                <a:solidFill>
                  <a:schemeClr val="dk1"/>
                </a:solidFill>
              </a:rPr>
              <a:t>listke</a:t>
            </a:r>
            <a:r>
              <a:rPr lang="en-US" sz="2000" b="0" dirty="0">
                <a:solidFill>
                  <a:schemeClr val="dk1"/>
                </a:solidFill>
              </a:rPr>
              <a:t>.</a:t>
            </a:r>
          </a:p>
        </p:txBody>
      </p:sp>
      <p:pic>
        <p:nvPicPr>
          <p:cNvPr id="11" name="Graphic 10" descr="Person with idea outline">
            <a:extLst>
              <a:ext uri="{FF2B5EF4-FFF2-40B4-BE49-F238E27FC236}">
                <a16:creationId xmlns:a16="http://schemas.microsoft.com/office/drawing/2014/main" id="{52C9BD63-7FE3-97E8-1A24-628CF9E7BC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88545" y="1408995"/>
            <a:ext cx="1170928" cy="1170928"/>
          </a:xfrm>
          <a:prstGeom prst="rect">
            <a:avLst/>
          </a:prstGeom>
        </p:spPr>
      </p:pic>
      <p:pic>
        <p:nvPicPr>
          <p:cNvPr id="12" name="Graphic 11" descr="Puzzle pieces with solid fill">
            <a:extLst>
              <a:ext uri="{FF2B5EF4-FFF2-40B4-BE49-F238E27FC236}">
                <a16:creationId xmlns:a16="http://schemas.microsoft.com/office/drawing/2014/main" id="{4DA67F8C-2EA8-75C2-C412-4AD20C70780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2800" y="6064173"/>
            <a:ext cx="1066800" cy="1066800"/>
          </a:xfrm>
          <a:prstGeom prst="rect">
            <a:avLst/>
          </a:prstGeom>
        </p:spPr>
      </p:pic>
      <p:sp>
        <p:nvSpPr>
          <p:cNvPr id="2" name="Slide Number Placeholder 1">
            <a:extLst>
              <a:ext uri="{FF2B5EF4-FFF2-40B4-BE49-F238E27FC236}">
                <a16:creationId xmlns:a16="http://schemas.microsoft.com/office/drawing/2014/main" id="{B9A63D6A-69E2-326E-73CC-7D6177C9CA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34</a:t>
            </a:fld>
            <a:endParaRPr lang="en-GB"/>
          </a:p>
        </p:txBody>
      </p:sp>
    </p:spTree>
  </p:cSld>
  <p:clrMapOvr>
    <a:masterClrMapping/>
  </p:clrMapOvr>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34"/>
          <p:cNvPicPr preferRelativeResize="0"/>
          <p:nvPr/>
        </p:nvPicPr>
        <p:blipFill rotWithShape="1">
          <a:blip r:embed="rId4">
            <a:alphaModFix/>
          </a:blip>
          <a:srcRect/>
          <a:stretch/>
        </p:blipFill>
        <p:spPr>
          <a:xfrm>
            <a:off x="-2" y="0"/>
            <a:ext cx="10693400" cy="1170928"/>
          </a:xfrm>
          <a:prstGeom prst="rect">
            <a:avLst/>
          </a:prstGeom>
          <a:noFill/>
          <a:ln>
            <a:noFill/>
          </a:ln>
        </p:spPr>
      </p:pic>
      <p:sp>
        <p:nvSpPr>
          <p:cNvPr id="264" name="Google Shape;264;p34"/>
          <p:cNvSpPr txBox="1"/>
          <p:nvPr/>
        </p:nvSpPr>
        <p:spPr>
          <a:xfrm>
            <a:off x="393700" y="370749"/>
            <a:ext cx="9765030" cy="800179"/>
          </a:xfrm>
          <a:prstGeom prst="rect">
            <a:avLst/>
          </a:prstGeom>
          <a:noFill/>
          <a:ln>
            <a:noFill/>
          </a:ln>
        </p:spPr>
        <p:txBody>
          <a:bodyPr spcFirstLastPara="1" wrap="square" lIns="91425" tIns="45700" rIns="91425" bIns="45700" anchor="t" anchorCtr="0">
            <a:spAutoFit/>
          </a:bodyPr>
          <a:lstStyle/>
          <a:p>
            <a:pPr lvl="0" algn="ctr"/>
            <a:r>
              <a:rPr lang="en-US" sz="2300" dirty="0">
                <a:solidFill>
                  <a:schemeClr val="lt1"/>
                </a:solidFill>
                <a:latin typeface="Open Sans"/>
                <a:ea typeface="Open Sans"/>
                <a:cs typeface="Open Sans"/>
                <a:sym typeface="Open Sans"/>
              </a:rPr>
              <a:t>TEHNOLOGIJA VERIŽENJA PODATKOVNIH BLOKOV POMAGA KMETOM, DA SO BOLJ TRAJNOSTNI</a:t>
            </a:r>
            <a:endParaRPr lang="en-GB" sz="2300" dirty="0"/>
          </a:p>
        </p:txBody>
      </p:sp>
      <p:sp>
        <p:nvSpPr>
          <p:cNvPr id="265" name="Google Shape;265;p34"/>
          <p:cNvSpPr txBox="1">
            <a:spLocks noGrp="1"/>
          </p:cNvSpPr>
          <p:nvPr>
            <p:ph type="body" idx="1"/>
          </p:nvPr>
        </p:nvSpPr>
        <p:spPr>
          <a:xfrm>
            <a:off x="786730" y="6454854"/>
            <a:ext cx="9601200" cy="1107996"/>
          </a:xfrm>
          <a:prstGeom prst="rect">
            <a:avLst/>
          </a:prstGeom>
          <a:noFill/>
          <a:ln>
            <a:noFill/>
          </a:ln>
        </p:spPr>
        <p:txBody>
          <a:bodyPr spcFirstLastPara="1" wrap="square" lIns="0" tIns="0" rIns="0" bIns="0" anchor="t" anchorCtr="0">
            <a:spAutoFit/>
          </a:bodyPr>
          <a:lstStyle/>
          <a:p>
            <a:pPr marL="0" lvl="0" indent="0"/>
            <a:r>
              <a:rPr lang="en-GB" sz="1800" b="0" dirty="0">
                <a:solidFill>
                  <a:schemeClr val="dk1"/>
                </a:solidFill>
              </a:rPr>
              <a:t>Mashable. "</a:t>
            </a:r>
            <a:r>
              <a:rPr lang="en-GB" sz="1800" b="0" dirty="0" err="1">
                <a:solidFill>
                  <a:schemeClr val="dk1"/>
                </a:solidFill>
              </a:rPr>
              <a:t>Tehnologija</a:t>
            </a:r>
            <a:r>
              <a:rPr lang="en-GB" sz="1800" b="0" dirty="0">
                <a:solidFill>
                  <a:schemeClr val="dk1"/>
                </a:solidFill>
              </a:rPr>
              <a:t> </a:t>
            </a:r>
            <a:r>
              <a:rPr lang="en-GB" sz="1800" b="0" dirty="0" err="1">
                <a:solidFill>
                  <a:schemeClr val="dk1"/>
                </a:solidFill>
              </a:rPr>
              <a:t>veriženja</a:t>
            </a:r>
            <a:r>
              <a:rPr lang="en-GB" sz="1800" b="0" dirty="0">
                <a:solidFill>
                  <a:schemeClr val="dk1"/>
                </a:solidFill>
              </a:rPr>
              <a:t> </a:t>
            </a:r>
            <a:r>
              <a:rPr lang="en-GB" sz="1800" b="0" dirty="0" err="1">
                <a:solidFill>
                  <a:schemeClr val="dk1"/>
                </a:solidFill>
              </a:rPr>
              <a:t>blokov</a:t>
            </a:r>
            <a:r>
              <a:rPr lang="en-GB" sz="1800" b="0" dirty="0">
                <a:solidFill>
                  <a:schemeClr val="dk1"/>
                </a:solidFill>
              </a:rPr>
              <a:t> </a:t>
            </a:r>
            <a:r>
              <a:rPr lang="en-GB" sz="1800" b="0" dirty="0" err="1">
                <a:solidFill>
                  <a:schemeClr val="dk1"/>
                </a:solidFill>
              </a:rPr>
              <a:t>pomaga</a:t>
            </a:r>
            <a:r>
              <a:rPr lang="en-GB" sz="1800" b="0" dirty="0">
                <a:solidFill>
                  <a:schemeClr val="dk1"/>
                </a:solidFill>
              </a:rPr>
              <a:t> </a:t>
            </a:r>
            <a:r>
              <a:rPr lang="en-GB" sz="1800" b="0" dirty="0" err="1">
                <a:solidFill>
                  <a:schemeClr val="dk1"/>
                </a:solidFill>
              </a:rPr>
              <a:t>kmetom</a:t>
            </a:r>
            <a:r>
              <a:rPr lang="en-GB" sz="1800" b="0" dirty="0">
                <a:solidFill>
                  <a:schemeClr val="dk1"/>
                </a:solidFill>
              </a:rPr>
              <a:t>, da so </a:t>
            </a:r>
            <a:r>
              <a:rPr lang="en-GB" sz="1800" b="0" dirty="0" err="1">
                <a:solidFill>
                  <a:schemeClr val="dk1"/>
                </a:solidFill>
              </a:rPr>
              <a:t>bolj</a:t>
            </a:r>
            <a:r>
              <a:rPr lang="en-GB" sz="1800" b="0" dirty="0">
                <a:solidFill>
                  <a:schemeClr val="dk1"/>
                </a:solidFill>
              </a:rPr>
              <a:t> </a:t>
            </a:r>
            <a:r>
              <a:rPr lang="en-GB" sz="1800" b="0" dirty="0" err="1">
                <a:solidFill>
                  <a:schemeClr val="dk1"/>
                </a:solidFill>
              </a:rPr>
              <a:t>trajnostni</a:t>
            </a:r>
            <a:r>
              <a:rPr lang="en-GB" sz="1800" b="0" dirty="0">
                <a:solidFill>
                  <a:schemeClr val="dk1"/>
                </a:solidFill>
              </a:rPr>
              <a:t>." </a:t>
            </a:r>
            <a:r>
              <a:rPr lang="en-GB" sz="1800" b="0" dirty="0" err="1">
                <a:solidFill>
                  <a:schemeClr val="dk1"/>
                </a:solidFill>
              </a:rPr>
              <a:t>Spletni</a:t>
            </a:r>
            <a:r>
              <a:rPr lang="en-GB" sz="1800" b="0" dirty="0">
                <a:solidFill>
                  <a:schemeClr val="dk1"/>
                </a:solidFill>
              </a:rPr>
              <a:t> video </a:t>
            </a:r>
            <a:r>
              <a:rPr lang="en-GB" sz="1800" b="0" dirty="0" err="1">
                <a:solidFill>
                  <a:schemeClr val="dk1"/>
                </a:solidFill>
              </a:rPr>
              <a:t>posnetek</a:t>
            </a:r>
            <a:r>
              <a:rPr lang="en-GB" sz="1800" b="0" dirty="0">
                <a:solidFill>
                  <a:schemeClr val="dk1"/>
                </a:solidFill>
              </a:rPr>
              <a:t>. YouTube. YouTube, 18. </a:t>
            </a:r>
            <a:r>
              <a:rPr lang="en-GB" sz="1800" b="0" dirty="0" err="1">
                <a:solidFill>
                  <a:schemeClr val="dk1"/>
                </a:solidFill>
              </a:rPr>
              <a:t>julij</a:t>
            </a:r>
            <a:r>
              <a:rPr lang="en-GB" sz="1800" b="0" dirty="0">
                <a:solidFill>
                  <a:schemeClr val="dk1"/>
                </a:solidFill>
              </a:rPr>
              <a:t> 2020. </a:t>
            </a:r>
            <a:r>
              <a:rPr lang="en-GB" sz="1800" b="0" dirty="0" err="1">
                <a:solidFill>
                  <a:schemeClr val="dk1"/>
                </a:solidFill>
              </a:rPr>
              <a:t>Splet</a:t>
            </a:r>
            <a:r>
              <a:rPr lang="en-GB" sz="1800" b="0" dirty="0">
                <a:solidFill>
                  <a:schemeClr val="dk1"/>
                </a:solidFill>
              </a:rPr>
              <a:t>. 25. </a:t>
            </a:r>
            <a:r>
              <a:rPr lang="en-GB" sz="1800" b="0" dirty="0" err="1">
                <a:solidFill>
                  <a:schemeClr val="dk1"/>
                </a:solidFill>
              </a:rPr>
              <a:t>novembra</a:t>
            </a:r>
            <a:r>
              <a:rPr lang="en-GB" sz="1800" b="0" dirty="0">
                <a:solidFill>
                  <a:schemeClr val="dk1"/>
                </a:solidFill>
              </a:rPr>
              <a:t> 2023.</a:t>
            </a:r>
            <a:r>
              <a:rPr lang="sl-SI" sz="1800" b="0" dirty="0">
                <a:solidFill>
                  <a:schemeClr val="dk1"/>
                </a:solidFill>
              </a:rPr>
              <a:t> </a:t>
            </a:r>
            <a:r>
              <a:rPr lang="en-US" sz="1800" b="0" dirty="0">
                <a:solidFill>
                  <a:schemeClr val="dk1"/>
                </a:solidFill>
                <a:hlinkClick r:id="rId5"/>
              </a:rPr>
              <a:t>https://www.youtube.com/watch?v=P2izCyFt_d0</a:t>
            </a:r>
            <a:endParaRPr lang="en-US" sz="1800" b="0" dirty="0">
              <a:solidFill>
                <a:schemeClr val="dk1"/>
              </a:solidFill>
            </a:endParaRPr>
          </a:p>
          <a:p>
            <a:pPr marL="0" lvl="0" indent="0" algn="l" rtl="0">
              <a:spcBef>
                <a:spcPts val="0"/>
              </a:spcBef>
              <a:spcAft>
                <a:spcPts val="0"/>
              </a:spcAft>
              <a:buNone/>
            </a:pPr>
            <a:endParaRPr lang="en-GB" sz="1800" b="0" dirty="0">
              <a:solidFill>
                <a:schemeClr val="dk1"/>
              </a:solidFill>
            </a:endParaRPr>
          </a:p>
        </p:txBody>
      </p:sp>
      <p:pic>
        <p:nvPicPr>
          <p:cNvPr id="2" name="Online Media 1" title="Blockchain Technology Is Helping Farmers Be More Sustainable | Mashable">
            <a:hlinkClick r:id="" action="ppaction://media"/>
            <a:extLst>
              <a:ext uri="{FF2B5EF4-FFF2-40B4-BE49-F238E27FC236}">
                <a16:creationId xmlns:a16="http://schemas.microsoft.com/office/drawing/2014/main" id="{D34F4B7F-0700-F1C0-C7CD-4146FDABEF80}"/>
              </a:ext>
            </a:extLst>
          </p:cNvPr>
          <p:cNvPicPr>
            <a:picLocks noRot="1" noChangeAspect="1"/>
          </p:cNvPicPr>
          <p:nvPr>
            <a:videoFile r:link="rId1"/>
          </p:nvPr>
        </p:nvPicPr>
        <p:blipFill>
          <a:blip r:embed="rId6"/>
          <a:stretch>
            <a:fillRect/>
          </a:stretch>
        </p:blipFill>
        <p:spPr>
          <a:xfrm>
            <a:off x="1355565" y="1704480"/>
            <a:ext cx="7982267" cy="4509980"/>
          </a:xfrm>
          <a:prstGeom prst="rect">
            <a:avLst/>
          </a:prstGeom>
          <a:ln>
            <a:noFill/>
          </a:ln>
          <a:effectLst>
            <a:outerShdw blurRad="190500" algn="tl" rotWithShape="0">
              <a:srgbClr val="000000">
                <a:alpha val="70000"/>
              </a:srgbClr>
            </a:outerShdw>
          </a:effectLst>
        </p:spPr>
      </p:pic>
      <p:sp>
        <p:nvSpPr>
          <p:cNvPr id="3" name="Slide Number Placeholder 2">
            <a:extLst>
              <a:ext uri="{FF2B5EF4-FFF2-40B4-BE49-F238E27FC236}">
                <a16:creationId xmlns:a16="http://schemas.microsoft.com/office/drawing/2014/main" id="{1151B87A-195C-9B3B-4C4B-8F6461EB0FC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35</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34"/>
          <p:cNvPicPr preferRelativeResize="0"/>
          <p:nvPr/>
        </p:nvPicPr>
        <p:blipFill rotWithShape="1">
          <a:blip r:embed="rId4">
            <a:alphaModFix/>
          </a:blip>
          <a:srcRect/>
          <a:stretch/>
        </p:blipFill>
        <p:spPr>
          <a:xfrm>
            <a:off x="0" y="-8114"/>
            <a:ext cx="10693400" cy="1170928"/>
          </a:xfrm>
          <a:prstGeom prst="rect">
            <a:avLst/>
          </a:prstGeom>
          <a:noFill/>
          <a:ln>
            <a:noFill/>
          </a:ln>
        </p:spPr>
      </p:pic>
      <p:sp>
        <p:nvSpPr>
          <p:cNvPr id="264" name="Google Shape;264;p34"/>
          <p:cNvSpPr txBox="1"/>
          <p:nvPr/>
        </p:nvSpPr>
        <p:spPr>
          <a:xfrm>
            <a:off x="393700" y="431877"/>
            <a:ext cx="10693400" cy="492402"/>
          </a:xfrm>
          <a:prstGeom prst="rect">
            <a:avLst/>
          </a:prstGeom>
          <a:noFill/>
          <a:ln>
            <a:noFill/>
          </a:ln>
        </p:spPr>
        <p:txBody>
          <a:bodyPr spcFirstLastPara="1" wrap="square" lIns="91425" tIns="45700" rIns="91425" bIns="45700" anchor="t" anchorCtr="0">
            <a:spAutoFit/>
          </a:bodyPr>
          <a:lstStyle/>
          <a:p>
            <a:pPr lvl="0"/>
            <a:r>
              <a:rPr lang="en-US" sz="2600" dirty="0">
                <a:solidFill>
                  <a:schemeClr val="lt1"/>
                </a:solidFill>
                <a:latin typeface="Open Sans"/>
                <a:ea typeface="Open Sans"/>
                <a:cs typeface="Open Sans"/>
                <a:sym typeface="Open Sans"/>
              </a:rPr>
              <a:t>BLOKOVNA VERIGA ZA KMETIJSKO DOBAVNO VERIGO</a:t>
            </a:r>
            <a:endParaRPr lang="en-GB" sz="2600" dirty="0"/>
          </a:p>
        </p:txBody>
      </p:sp>
      <p:sp>
        <p:nvSpPr>
          <p:cNvPr id="265" name="Google Shape;265;p34"/>
          <p:cNvSpPr txBox="1">
            <a:spLocks noGrp="1"/>
          </p:cNvSpPr>
          <p:nvPr>
            <p:ph type="body" idx="1"/>
          </p:nvPr>
        </p:nvSpPr>
        <p:spPr>
          <a:xfrm>
            <a:off x="557530" y="6391524"/>
            <a:ext cx="9601200" cy="1107996"/>
          </a:xfrm>
          <a:prstGeom prst="rect">
            <a:avLst/>
          </a:prstGeom>
          <a:noFill/>
          <a:ln>
            <a:noFill/>
          </a:ln>
        </p:spPr>
        <p:txBody>
          <a:bodyPr spcFirstLastPara="1" wrap="square" lIns="0" tIns="0" rIns="0" bIns="0" anchor="t" anchorCtr="0">
            <a:spAutoFit/>
          </a:bodyPr>
          <a:lstStyle/>
          <a:p>
            <a:pPr marL="0" lvl="0" indent="0"/>
            <a:r>
              <a:rPr lang="en-GB" sz="1800" b="0" dirty="0">
                <a:solidFill>
                  <a:schemeClr val="dk1"/>
                </a:solidFill>
              </a:rPr>
              <a:t>Infosys. "Blockchain za </a:t>
            </a:r>
            <a:r>
              <a:rPr lang="en-GB" sz="1800" b="0" dirty="0" err="1">
                <a:solidFill>
                  <a:schemeClr val="dk1"/>
                </a:solidFill>
              </a:rPr>
              <a:t>kmetijsko</a:t>
            </a:r>
            <a:r>
              <a:rPr lang="en-GB" sz="1800" b="0" dirty="0">
                <a:solidFill>
                  <a:schemeClr val="dk1"/>
                </a:solidFill>
              </a:rPr>
              <a:t> </a:t>
            </a:r>
            <a:r>
              <a:rPr lang="en-GB" sz="1800" b="0" dirty="0" err="1">
                <a:solidFill>
                  <a:schemeClr val="dk1"/>
                </a:solidFill>
              </a:rPr>
              <a:t>dobavno</a:t>
            </a:r>
            <a:r>
              <a:rPr lang="en-GB" sz="1800" b="0" dirty="0">
                <a:solidFill>
                  <a:schemeClr val="dk1"/>
                </a:solidFill>
              </a:rPr>
              <a:t> </a:t>
            </a:r>
            <a:r>
              <a:rPr lang="en-GB" sz="1800" b="0" dirty="0" err="1">
                <a:solidFill>
                  <a:schemeClr val="dk1"/>
                </a:solidFill>
              </a:rPr>
              <a:t>verigo</a:t>
            </a:r>
            <a:r>
              <a:rPr lang="en-GB" sz="1800" b="0" dirty="0">
                <a:solidFill>
                  <a:schemeClr val="dk1"/>
                </a:solidFill>
              </a:rPr>
              <a:t>". </a:t>
            </a:r>
            <a:r>
              <a:rPr lang="en-GB" sz="1800" b="0" dirty="0" err="1">
                <a:solidFill>
                  <a:schemeClr val="dk1"/>
                </a:solidFill>
              </a:rPr>
              <a:t>Spletni</a:t>
            </a:r>
            <a:r>
              <a:rPr lang="en-GB" sz="1800" b="0" dirty="0">
                <a:solidFill>
                  <a:schemeClr val="dk1"/>
                </a:solidFill>
              </a:rPr>
              <a:t> video </a:t>
            </a:r>
            <a:r>
              <a:rPr lang="en-GB" sz="1800" b="0" dirty="0" err="1">
                <a:solidFill>
                  <a:schemeClr val="dk1"/>
                </a:solidFill>
              </a:rPr>
              <a:t>posnetek</a:t>
            </a:r>
            <a:r>
              <a:rPr lang="en-GB" sz="1800" b="0" dirty="0">
                <a:solidFill>
                  <a:schemeClr val="dk1"/>
                </a:solidFill>
              </a:rPr>
              <a:t>. YouTube. YouTube, 27. </a:t>
            </a:r>
            <a:r>
              <a:rPr lang="en-GB" sz="1800" b="0" dirty="0" err="1">
                <a:solidFill>
                  <a:schemeClr val="dk1"/>
                </a:solidFill>
              </a:rPr>
              <a:t>marec</a:t>
            </a:r>
            <a:r>
              <a:rPr lang="en-GB" sz="1800" b="0" dirty="0">
                <a:solidFill>
                  <a:schemeClr val="dk1"/>
                </a:solidFill>
              </a:rPr>
              <a:t> 2019. </a:t>
            </a:r>
            <a:r>
              <a:rPr lang="en-GB" sz="1800" b="0" dirty="0" err="1">
                <a:solidFill>
                  <a:schemeClr val="dk1"/>
                </a:solidFill>
              </a:rPr>
              <a:t>Splet</a:t>
            </a:r>
            <a:r>
              <a:rPr lang="en-GB" sz="1800" b="0" dirty="0">
                <a:solidFill>
                  <a:schemeClr val="dk1"/>
                </a:solidFill>
              </a:rPr>
              <a:t>. 25. </a:t>
            </a:r>
            <a:r>
              <a:rPr lang="en-GB" sz="1800" b="0" dirty="0" err="1">
                <a:solidFill>
                  <a:schemeClr val="dk1"/>
                </a:solidFill>
              </a:rPr>
              <a:t>novembra</a:t>
            </a:r>
            <a:r>
              <a:rPr lang="en-GB" sz="1800" b="0" dirty="0">
                <a:solidFill>
                  <a:schemeClr val="dk1"/>
                </a:solidFill>
              </a:rPr>
              <a:t> 2023</a:t>
            </a:r>
            <a:r>
              <a:rPr lang="en-US" sz="1800" b="0" dirty="0">
                <a:solidFill>
                  <a:schemeClr val="dk1"/>
                </a:solidFill>
              </a:rPr>
              <a:t>.</a:t>
            </a:r>
            <a:endParaRPr lang="sl-SI" sz="1800" b="0" dirty="0">
              <a:solidFill>
                <a:schemeClr val="dk1"/>
              </a:solidFill>
            </a:endParaRPr>
          </a:p>
          <a:p>
            <a:pPr marL="0" lvl="0" indent="0"/>
            <a:r>
              <a:rPr lang="en-US" sz="1800" b="0" dirty="0">
                <a:solidFill>
                  <a:schemeClr val="dk1"/>
                </a:solidFill>
                <a:hlinkClick r:id="rId5"/>
              </a:rPr>
              <a:t>https://www.youtube.com/watch?v=6ImFBrRuGG0</a:t>
            </a:r>
            <a:endParaRPr lang="en-US" sz="1800" b="0" dirty="0">
              <a:solidFill>
                <a:schemeClr val="dk1"/>
              </a:solidFill>
            </a:endParaRPr>
          </a:p>
          <a:p>
            <a:pPr marL="0" lvl="0" indent="0" algn="l" rtl="0">
              <a:spcBef>
                <a:spcPts val="0"/>
              </a:spcBef>
              <a:spcAft>
                <a:spcPts val="0"/>
              </a:spcAft>
              <a:buNone/>
            </a:pPr>
            <a:endParaRPr lang="en-GB" sz="1800" b="0" dirty="0">
              <a:solidFill>
                <a:schemeClr val="dk1"/>
              </a:solidFill>
            </a:endParaRPr>
          </a:p>
        </p:txBody>
      </p:sp>
      <p:pic>
        <p:nvPicPr>
          <p:cNvPr id="3" name="Online Media 2" title="Blockchain for agricultural supply chain">
            <a:hlinkClick r:id="" action="ppaction://media"/>
            <a:extLst>
              <a:ext uri="{FF2B5EF4-FFF2-40B4-BE49-F238E27FC236}">
                <a16:creationId xmlns:a16="http://schemas.microsoft.com/office/drawing/2014/main" id="{8A6B5A14-8804-2598-DDD5-660970997392}"/>
              </a:ext>
            </a:extLst>
          </p:cNvPr>
          <p:cNvPicPr>
            <a:picLocks noRot="1" noChangeAspect="1"/>
          </p:cNvPicPr>
          <p:nvPr>
            <a:videoFile r:link="rId1"/>
          </p:nvPr>
        </p:nvPicPr>
        <p:blipFill>
          <a:blip r:embed="rId6"/>
          <a:stretch>
            <a:fillRect/>
          </a:stretch>
        </p:blipFill>
        <p:spPr>
          <a:xfrm>
            <a:off x="1355565" y="1704479"/>
            <a:ext cx="7982267" cy="4509981"/>
          </a:xfrm>
          <a:prstGeom prst="rect">
            <a:avLst/>
          </a:prstGeom>
          <a:solidFill>
            <a:srgbClr val="FFFFFF">
              <a:shade val="85000"/>
            </a:srgbClr>
          </a:solidFill>
          <a:ln w="88900" cap="sq">
            <a:solidFill>
              <a:srgbClr val="FFFFFF"/>
            </a:solidFill>
            <a:prstDash val="solid"/>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Slide Number Placeholder 1">
            <a:extLst>
              <a:ext uri="{FF2B5EF4-FFF2-40B4-BE49-F238E27FC236}">
                <a16:creationId xmlns:a16="http://schemas.microsoft.com/office/drawing/2014/main" id="{41BC3978-EA1D-B15A-3CB3-976B7B06C42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36</a:t>
            </a:fld>
            <a:endParaRPr lang="en-GB"/>
          </a:p>
        </p:txBody>
      </p:sp>
    </p:spTree>
    <p:extLst>
      <p:ext uri="{BB962C8B-B14F-4D97-AF65-F5344CB8AC3E}">
        <p14:creationId xmlns:p14="http://schemas.microsoft.com/office/powerpoint/2010/main" val="2329852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dirty="0">
                <a:latin typeface="Open Sans" panose="020B0606030504020204" pitchFamily="34" charset="0"/>
                <a:ea typeface="Open Sans" panose="020B0606030504020204" pitchFamily="34" charset="0"/>
                <a:cs typeface="Open Sans" panose="020B0606030504020204" pitchFamily="34" charset="0"/>
              </a:rPr>
              <a:t>ŠTUDIJE PRIMEROV</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05</a:t>
            </a:r>
          </a:p>
        </p:txBody>
      </p:sp>
    </p:spTree>
    <p:extLst>
      <p:ext uri="{BB962C8B-B14F-4D97-AF65-F5344CB8AC3E}">
        <p14:creationId xmlns:p14="http://schemas.microsoft.com/office/powerpoint/2010/main" val="14527768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b="0" dirty="0" err="1">
                <a:latin typeface="Open Sans" panose="020B0606030504020204" pitchFamily="34" charset="0"/>
                <a:ea typeface="Open Sans" panose="020B0606030504020204" pitchFamily="34" charset="0"/>
                <a:cs typeface="Open Sans" panose="020B0606030504020204" pitchFamily="34" charset="0"/>
              </a:rPr>
              <a:t>Tehnologija</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veriženja</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blokov</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povezuje</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več</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subjektov</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agroživilske</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preskrbovalne</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verige</a:t>
            </a:r>
            <a:r>
              <a:rPr lang="en-US" b="0" dirty="0">
                <a:latin typeface="Open Sans" panose="020B0606030504020204" pitchFamily="34" charset="0"/>
                <a:ea typeface="Open Sans" panose="020B0606030504020204" pitchFamily="34" charset="0"/>
                <a:cs typeface="Open Sans" panose="020B0606030504020204" pitchFamily="34" charset="0"/>
              </a:rPr>
              <a:t> in </a:t>
            </a:r>
            <a:r>
              <a:rPr lang="en-US" b="0" dirty="0" err="1">
                <a:latin typeface="Open Sans" panose="020B0606030504020204" pitchFamily="34" charset="0"/>
                <a:ea typeface="Open Sans" panose="020B0606030504020204" pitchFamily="34" charset="0"/>
                <a:cs typeface="Open Sans" panose="020B0606030504020204" pitchFamily="34" charset="0"/>
              </a:rPr>
              <a:t>tvori</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enotno</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podatkovno</a:t>
            </a:r>
            <a:r>
              <a:rPr lang="en-US" b="0" dirty="0">
                <a:latin typeface="Open Sans" panose="020B0606030504020204" pitchFamily="34" charset="0"/>
                <a:ea typeface="Open Sans" panose="020B0606030504020204" pitchFamily="34" charset="0"/>
                <a:cs typeface="Open Sans" panose="020B0606030504020204" pitchFamily="34" charset="0"/>
              </a:rPr>
              <a:t> </a:t>
            </a:r>
            <a:r>
              <a:rPr lang="en-US" b="0" dirty="0" err="1">
                <a:latin typeface="Open Sans" panose="020B0606030504020204" pitchFamily="34" charset="0"/>
                <a:ea typeface="Open Sans" panose="020B0606030504020204" pitchFamily="34" charset="0"/>
                <a:cs typeface="Open Sans" panose="020B0606030504020204" pitchFamily="34" charset="0"/>
              </a:rPr>
              <a:t>zbirko</a:t>
            </a:r>
            <a:endParaRPr lang="en-US" b="0" dirty="0">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3332336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ŠTUDIJE PRIMEROV: PRIMER</a:t>
            </a:r>
            <a:r>
              <a:rPr lang="sl-SI" sz="2800" dirty="0">
                <a:solidFill>
                  <a:schemeClr val="lt1"/>
                </a:solidFill>
                <a:latin typeface="Open Sans"/>
                <a:ea typeface="Open Sans"/>
                <a:cs typeface="Open Sans"/>
                <a:sym typeface="Open Sans"/>
              </a:rPr>
              <a:t> </a:t>
            </a:r>
            <a:r>
              <a:rPr lang="en-GB" sz="2800" dirty="0">
                <a:solidFill>
                  <a:schemeClr val="lt1"/>
                </a:solidFill>
                <a:latin typeface="Open Sans"/>
                <a:ea typeface="Open Sans"/>
                <a:cs typeface="Open Sans"/>
                <a:sym typeface="Open Sans"/>
              </a:rPr>
              <a:t>1</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GB" dirty="0">
                <a:latin typeface="Open Sans"/>
                <a:ea typeface="Open Sans"/>
                <a:cs typeface="Open Sans"/>
                <a:sym typeface="Open Sans"/>
              </a:rPr>
              <a:t>- </a:t>
            </a:r>
            <a:r>
              <a:rPr lang="en-US" dirty="0">
                <a:latin typeface="Open Sans"/>
                <a:ea typeface="Open Sans"/>
                <a:cs typeface="Open Sans"/>
                <a:sym typeface="Open Sans"/>
              </a:rPr>
              <a:t>Case Study of a Traditional Bakery: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Case Study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Uncovering the potential of blockchain in the agri-food supply chain</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39</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553113" y="2647420"/>
            <a:ext cx="9559877" cy="2585323"/>
          </a:xfrm>
          <a:prstGeom prst="rect">
            <a:avLst/>
          </a:prstGeom>
          <a:noFill/>
        </p:spPr>
        <p:txBody>
          <a:bodyPr wrap="square">
            <a:spAutoFit/>
          </a:bodyPr>
          <a:lstStyle/>
          <a:p>
            <a:pPr>
              <a:buFont typeface="Arial" panose="020B0604020202020204" pitchFamily="34" charset="0"/>
              <a:buChar char="•"/>
            </a:pPr>
            <a:r>
              <a:rPr lang="en-US" sz="1800" dirty="0" err="1">
                <a:latin typeface="Open Sans" panose="020B0606030504020204" pitchFamily="34" charset="0"/>
                <a:ea typeface="Open Sans" panose="020B0606030504020204" pitchFamily="34" charset="0"/>
                <a:cs typeface="Open Sans" panose="020B0606030504020204" pitchFamily="34" charset="0"/>
              </a:rPr>
              <a:t>Projekt</a:t>
            </a:r>
            <a:r>
              <a:rPr lang="en-US" sz="1800" dirty="0">
                <a:latin typeface="Open Sans" panose="020B0606030504020204" pitchFamily="34" charset="0"/>
                <a:ea typeface="Open Sans" panose="020B0606030504020204" pitchFamily="34" charset="0"/>
                <a:cs typeface="Open Sans" panose="020B0606030504020204" pitchFamily="34" charset="0"/>
              </a:rPr>
              <a:t> "Bu </a:t>
            </a:r>
            <a:r>
              <a:rPr lang="en-US" sz="1800" dirty="0" err="1">
                <a:latin typeface="Open Sans" panose="020B0606030504020204" pitchFamily="34" charset="0"/>
                <a:ea typeface="Open Sans" panose="020B0606030504020204" pitchFamily="34" charset="0"/>
                <a:cs typeface="Open Sans" panose="020B0606030504020204" pitchFamily="34" charset="0"/>
              </a:rPr>
              <a:t>Bu</a:t>
            </a:r>
            <a:r>
              <a:rPr lang="en-US" sz="1800" dirty="0">
                <a:latin typeface="Open Sans" panose="020B0606030504020204" pitchFamily="34" charset="0"/>
                <a:ea typeface="Open Sans" panose="020B0606030504020204" pitchFamily="34" charset="0"/>
                <a:cs typeface="Open Sans" panose="020B0606030504020204" pitchFamily="34" charset="0"/>
              </a:rPr>
              <a:t> Chicken" </a:t>
            </a:r>
            <a:r>
              <a:rPr lang="en-US" sz="1800" dirty="0" err="1">
                <a:latin typeface="Open Sans" panose="020B0606030504020204" pitchFamily="34" charset="0"/>
                <a:ea typeface="Open Sans" panose="020B0606030504020204" pitchFamily="34" charset="0"/>
                <a:cs typeface="Open Sans" panose="020B0606030504020204" pitchFamily="34" charset="0"/>
              </a:rPr>
              <a:t>podjetja</a:t>
            </a:r>
            <a:r>
              <a:rPr lang="en-US" sz="1800" dirty="0">
                <a:latin typeface="Open Sans" panose="020B0606030504020204" pitchFamily="34" charset="0"/>
                <a:ea typeface="Open Sans" panose="020B0606030504020204" pitchFamily="34" charset="0"/>
                <a:cs typeface="Open Sans" panose="020B0606030504020204" pitchFamily="34" charset="0"/>
              </a:rPr>
              <a:t> Zhong An Technology </a:t>
            </a:r>
            <a:r>
              <a:rPr lang="en-US" sz="1800" dirty="0" err="1">
                <a:latin typeface="Open Sans" panose="020B0606030504020204" pitchFamily="34" charset="0"/>
                <a:ea typeface="Open Sans" panose="020B0606030504020204" pitchFamily="34" charset="0"/>
                <a:cs typeface="Open Sans" panose="020B0606030504020204" pitchFamily="34" charset="0"/>
              </a:rPr>
              <a:t>uporablja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posebno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tehnologijo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so </a:t>
            </a:r>
            <a:r>
              <a:rPr lang="en-US" sz="1800" dirty="0" err="1">
                <a:latin typeface="Open Sans" panose="020B0606030504020204" pitchFamily="34" charset="0"/>
                <a:ea typeface="Open Sans" panose="020B0606030504020204" pitchFamily="34" charset="0"/>
                <a:cs typeface="Open Sans" panose="020B0606030504020204" pitchFamily="34" charset="0"/>
              </a:rPr>
              <a:t>senzorji</a:t>
            </a:r>
            <a:r>
              <a:rPr lang="en-US" sz="1800" dirty="0">
                <a:latin typeface="Open Sans" panose="020B0606030504020204" pitchFamily="34" charset="0"/>
                <a:ea typeface="Open Sans" panose="020B0606030504020204" pitchFamily="34" charset="0"/>
                <a:cs typeface="Open Sans" panose="020B0606030504020204" pitchFamily="34" charset="0"/>
              </a:rPr>
              <a:t> in varna </a:t>
            </a:r>
            <a:r>
              <a:rPr lang="en-US" sz="1800" dirty="0" err="1">
                <a:latin typeface="Open Sans" panose="020B0606030504020204" pitchFamily="34" charset="0"/>
                <a:ea typeface="Open Sans" panose="020B0606030504020204" pitchFamily="34" charset="0"/>
                <a:cs typeface="Open Sans" panose="020B0606030504020204" pitchFamily="34" charset="0"/>
              </a:rPr>
              <a:t>baza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podatkov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imenovana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Verižni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oblak</a:t>
            </a:r>
            <a:r>
              <a:rPr lang="en-US" sz="1800" dirty="0">
                <a:latin typeface="Open Sans" panose="020B0606030504020204" pitchFamily="34" charset="0"/>
                <a:ea typeface="Open Sans" panose="020B0606030504020204" pitchFamily="34" charset="0"/>
                <a:cs typeface="Open Sans" panose="020B0606030504020204" pitchFamily="34" charset="0"/>
              </a:rPr>
              <a:t>", za </a:t>
            </a:r>
            <a:r>
              <a:rPr lang="en-US" sz="1800" dirty="0" err="1">
                <a:latin typeface="Open Sans" panose="020B0606030504020204" pitchFamily="34" charset="0"/>
                <a:ea typeface="Open Sans" panose="020B0606030504020204" pitchFamily="34" charset="0"/>
                <a:cs typeface="Open Sans" panose="020B0606030504020204" pitchFamily="34" charset="0"/>
              </a:rPr>
              <a:t>sledenje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potovanju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piščanca</a:t>
            </a:r>
            <a:r>
              <a:rPr lang="en-US" sz="1800" dirty="0">
                <a:latin typeface="Open Sans" panose="020B0606030504020204" pitchFamily="34" charset="0"/>
                <a:ea typeface="Open Sans" panose="020B0606030504020204" pitchFamily="34" charset="0"/>
                <a:cs typeface="Open Sans" panose="020B0606030504020204" pitchFamily="34" charset="0"/>
              </a:rPr>
              <a:t> od </a:t>
            </a:r>
            <a:r>
              <a:rPr lang="en-US" sz="1800" dirty="0" err="1">
                <a:latin typeface="Open Sans" panose="020B0606030504020204" pitchFamily="34" charset="0"/>
                <a:ea typeface="Open Sans" panose="020B0606030504020204" pitchFamily="34" charset="0"/>
                <a:cs typeface="Open Sans" panose="020B0606030504020204" pitchFamily="34" charset="0"/>
              </a:rPr>
              <a:t>kmetije</a:t>
            </a:r>
            <a:r>
              <a:rPr lang="en-US" sz="1800" dirty="0">
                <a:latin typeface="Open Sans" panose="020B0606030504020204" pitchFamily="34" charset="0"/>
                <a:ea typeface="Open Sans" panose="020B0606030504020204" pitchFamily="34" charset="0"/>
                <a:cs typeface="Open Sans" panose="020B0606030504020204" pitchFamily="34" charset="0"/>
              </a:rPr>
              <a:t> do </a:t>
            </a:r>
            <a:r>
              <a:rPr lang="en-US" sz="1800" dirty="0" err="1">
                <a:latin typeface="Open Sans" panose="020B0606030504020204" pitchFamily="34" charset="0"/>
                <a:ea typeface="Open Sans" panose="020B0606030504020204" pitchFamily="34" charset="0"/>
                <a:cs typeface="Open Sans" panose="020B0606030504020204" pitchFamily="34" charset="0"/>
              </a:rPr>
              <a:t>krožnika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potrošnika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Senzorji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nameščeni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piščanca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zbirajo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podatke</a:t>
            </a:r>
            <a:r>
              <a:rPr lang="en-US" sz="1800" dirty="0">
                <a:latin typeface="Open Sans" panose="020B0606030504020204" pitchFamily="34" charset="0"/>
                <a:ea typeface="Open Sans" panose="020B0606030504020204" pitchFamily="34" charset="0"/>
                <a:cs typeface="Open Sans" panose="020B0606030504020204" pitchFamily="34" charset="0"/>
              </a:rPr>
              <a:t> o </a:t>
            </a:r>
            <a:r>
              <a:rPr lang="en-US" sz="1800" dirty="0" err="1">
                <a:latin typeface="Open Sans" panose="020B0606030504020204" pitchFamily="34" charset="0"/>
                <a:ea typeface="Open Sans" panose="020B0606030504020204" pitchFamily="34" charset="0"/>
                <a:cs typeface="Open Sans" panose="020B0606030504020204" pitchFamily="34" charset="0"/>
              </a:rPr>
              <a:t>njegovi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lokaciji</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pogojih</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katerih</a:t>
            </a:r>
            <a:r>
              <a:rPr lang="en-US" sz="1800" dirty="0">
                <a:latin typeface="Open Sans" panose="020B0606030504020204" pitchFamily="34" charset="0"/>
                <a:ea typeface="Open Sans" panose="020B0606030504020204" pitchFamily="34" charset="0"/>
                <a:cs typeface="Open Sans" panose="020B0606030504020204" pitchFamily="34" charset="0"/>
              </a:rPr>
              <a:t> je </a:t>
            </a:r>
            <a:r>
              <a:rPr lang="en-US" sz="1800" dirty="0" err="1">
                <a:latin typeface="Open Sans" panose="020B0606030504020204" pitchFamily="34" charset="0"/>
                <a:ea typeface="Open Sans" panose="020B0606030504020204" pitchFamily="34" charset="0"/>
                <a:cs typeface="Open Sans" panose="020B0606030504020204" pitchFamily="34" charset="0"/>
              </a:rPr>
              <a:t>vzgojen</a:t>
            </a:r>
            <a:r>
              <a:rPr lang="en-US" sz="1800" dirty="0">
                <a:latin typeface="Open Sans" panose="020B0606030504020204" pitchFamily="34" charset="0"/>
                <a:ea typeface="Open Sans" panose="020B0606030504020204" pitchFamily="34" charset="0"/>
                <a:cs typeface="Open Sans" panose="020B0606030504020204" pitchFamily="34" charset="0"/>
              </a:rPr>
              <a:t>, ki se </a:t>
            </a:r>
            <a:r>
              <a:rPr lang="en-US" sz="1800" dirty="0" err="1">
                <a:latin typeface="Open Sans" panose="020B0606030504020204" pitchFamily="34" charset="0"/>
                <a:ea typeface="Open Sans" panose="020B0606030504020204" pitchFamily="34" charset="0"/>
                <a:cs typeface="Open Sans" panose="020B0606030504020204" pitchFamily="34" charset="0"/>
              </a:rPr>
              <a:t>nato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varno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shranijo</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bazo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podatkov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Potrošniki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lahko</a:t>
            </a:r>
            <a:r>
              <a:rPr lang="en-US" sz="1800" dirty="0">
                <a:latin typeface="Open Sans" panose="020B0606030504020204" pitchFamily="34" charset="0"/>
                <a:ea typeface="Open Sans" panose="020B0606030504020204" pitchFamily="34" charset="0"/>
                <a:cs typeface="Open Sans" panose="020B0606030504020204" pitchFamily="34" charset="0"/>
              </a:rPr>
              <a:t> do </a:t>
            </a:r>
            <a:r>
              <a:rPr lang="en-US" sz="1800" dirty="0" err="1">
                <a:latin typeface="Open Sans" panose="020B0606030504020204" pitchFamily="34" charset="0"/>
                <a:ea typeface="Open Sans" panose="020B0606030504020204" pitchFamily="34" charset="0"/>
                <a:cs typeface="Open Sans" panose="020B0606030504020204" pitchFamily="34" charset="0"/>
              </a:rPr>
              <a:t>teh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podatkov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dostopajo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prek</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mobilne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aplikacije</a:t>
            </a:r>
            <a:r>
              <a:rPr lang="en-US" sz="1800" dirty="0">
                <a:latin typeface="Open Sans" panose="020B0606030504020204" pitchFamily="34" charset="0"/>
                <a:ea typeface="Open Sans" panose="020B0606030504020204" pitchFamily="34" charset="0"/>
                <a:cs typeface="Open Sans" panose="020B0606030504020204" pitchFamily="34" charset="0"/>
              </a:rPr>
              <a:t>, ki </a:t>
            </a:r>
            <a:r>
              <a:rPr lang="en-US" sz="1800" dirty="0" err="1">
                <a:latin typeface="Open Sans" panose="020B0606030504020204" pitchFamily="34" charset="0"/>
                <a:ea typeface="Open Sans" panose="020B0606030504020204" pitchFamily="34" charset="0"/>
                <a:cs typeface="Open Sans" panose="020B0606030504020204" pitchFamily="34" charset="0"/>
              </a:rPr>
              <a:t>zagotavlja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podrobne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informacije</a:t>
            </a:r>
            <a:r>
              <a:rPr lang="en-US" sz="1800" dirty="0">
                <a:latin typeface="Open Sans" panose="020B0606030504020204" pitchFamily="34" charset="0"/>
                <a:ea typeface="Open Sans" panose="020B0606030504020204" pitchFamily="34" charset="0"/>
                <a:cs typeface="Open Sans" panose="020B0606030504020204" pitchFamily="34" charset="0"/>
              </a:rPr>
              <a:t> o </a:t>
            </a:r>
            <a:r>
              <a:rPr lang="en-US" sz="1800" dirty="0" err="1">
                <a:latin typeface="Open Sans" panose="020B0606030504020204" pitchFamily="34" charset="0"/>
                <a:ea typeface="Open Sans" panose="020B0606030504020204" pitchFamily="34" charset="0"/>
                <a:cs typeface="Open Sans" panose="020B0606030504020204" pitchFamily="34" charset="0"/>
              </a:rPr>
              <a:t>izvoru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ravnanju</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prevozu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piščanca</a:t>
            </a:r>
            <a:r>
              <a:rPr lang="en-US" sz="1800" dirty="0">
                <a:latin typeface="Open Sans" panose="020B0606030504020204" pitchFamily="34" charset="0"/>
                <a:ea typeface="Open Sans" panose="020B0606030504020204" pitchFamily="34" charset="0"/>
                <a:cs typeface="Open Sans" panose="020B0606030504020204" pitchFamily="34" charset="0"/>
              </a:rPr>
              <a:t>.
Da bi </a:t>
            </a:r>
            <a:r>
              <a:rPr lang="en-US" sz="1800" dirty="0" err="1">
                <a:latin typeface="Open Sans" panose="020B0606030504020204" pitchFamily="34" charset="0"/>
                <a:ea typeface="Open Sans" panose="020B0606030504020204" pitchFamily="34" charset="0"/>
                <a:cs typeface="Open Sans" panose="020B0606030504020204" pitchFamily="34" charset="0"/>
              </a:rPr>
              <a:t>zagotovili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zanesljivost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informacij</a:t>
            </a:r>
            <a:r>
              <a:rPr lang="en-US" sz="1800" dirty="0">
                <a:latin typeface="Open Sans" panose="020B0606030504020204" pitchFamily="34" charset="0"/>
                <a:ea typeface="Open Sans" panose="020B0606030504020204" pitchFamily="34" charset="0"/>
                <a:cs typeface="Open Sans" panose="020B0606030504020204" pitchFamily="34" charset="0"/>
              </a:rPr>
              <a:t>, se o </a:t>
            </a:r>
            <a:r>
              <a:rPr lang="en-US" sz="1800" dirty="0" err="1">
                <a:latin typeface="Open Sans" panose="020B0606030504020204" pitchFamily="34" charset="0"/>
                <a:ea typeface="Open Sans" panose="020B0606030504020204" pitchFamily="34" charset="0"/>
                <a:cs typeface="Open Sans" panose="020B0606030504020204" pitchFamily="34" charset="0"/>
              </a:rPr>
              <a:t>tem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strinja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več</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strank</a:t>
            </a:r>
            <a:r>
              <a:rPr lang="en-US" sz="1800" dirty="0">
                <a:latin typeface="Open Sans" panose="020B0606030504020204" pitchFamily="34" charset="0"/>
                <a:ea typeface="Open Sans" panose="020B0606030504020204" pitchFamily="34" charset="0"/>
                <a:cs typeface="Open Sans" panose="020B0606030504020204" pitchFamily="34" charset="0"/>
              </a:rPr>
              <a:t> z </a:t>
            </a:r>
            <a:r>
              <a:rPr lang="en-US" sz="1800" dirty="0" err="1">
                <a:latin typeface="Open Sans" panose="020B0606030504020204" pitchFamily="34" charset="0"/>
                <a:ea typeface="Open Sans" panose="020B0606030504020204" pitchFamily="34" charset="0"/>
                <a:cs typeface="Open Sans" panose="020B0606030504020204" pitchFamily="34" charset="0"/>
              </a:rPr>
              <a:t>uporabo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posebnega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sistema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kar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povečuje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zaupanje</a:t>
            </a:r>
            <a:r>
              <a:rPr lang="en-US" sz="1800" dirty="0">
                <a:latin typeface="Open Sans" panose="020B0606030504020204" pitchFamily="34" charset="0"/>
                <a:ea typeface="Open Sans" panose="020B0606030504020204" pitchFamily="34" charset="0"/>
                <a:cs typeface="Open Sans" panose="020B0606030504020204" pitchFamily="34" charset="0"/>
              </a:rPr>
              <a:t> med </a:t>
            </a:r>
            <a:r>
              <a:rPr lang="en-US" sz="1800" dirty="0" err="1">
                <a:latin typeface="Open Sans" panose="020B0606030504020204" pitchFamily="34" charset="0"/>
                <a:ea typeface="Open Sans" panose="020B0606030504020204" pitchFamily="34" charset="0"/>
                <a:cs typeface="Open Sans" panose="020B0606030504020204" pitchFamily="34" charset="0"/>
              </a:rPr>
              <a:t>potrošniki</a:t>
            </a:r>
            <a:r>
              <a:rPr lang="en-US" sz="1800" dirty="0">
                <a:latin typeface="Open Sans" panose="020B0606030504020204" pitchFamily="34" charset="0"/>
                <a:ea typeface="Open Sans" panose="020B0606030504020204" pitchFamily="34" charset="0"/>
                <a:cs typeface="Open Sans" panose="020B0606030504020204" pitchFamily="34" charset="0"/>
              </a:rPr>
              <a:t>.</a:t>
            </a:r>
          </a:p>
        </p:txBody>
      </p:sp>
      <p:sp>
        <p:nvSpPr>
          <p:cNvPr id="5" name="Textfeld 4">
            <a:extLst>
              <a:ext uri="{FF2B5EF4-FFF2-40B4-BE49-F238E27FC236}">
                <a16:creationId xmlns:a16="http://schemas.microsoft.com/office/drawing/2014/main" id="{0AE234F0-2CF9-4CDE-00F7-81AA7E6BD83E}"/>
              </a:ext>
            </a:extLst>
          </p:cNvPr>
          <p:cNvSpPr txBox="1"/>
          <p:nvPr/>
        </p:nvSpPr>
        <p:spPr>
          <a:xfrm>
            <a:off x="553113" y="1870086"/>
            <a:ext cx="9791890" cy="646331"/>
          </a:xfrm>
          <a:prstGeom prst="rect">
            <a:avLst/>
          </a:prstGeom>
          <a:noFill/>
        </p:spPr>
        <p:txBody>
          <a:bodyPr wrap="square">
            <a:spAutoFit/>
          </a:bodyPr>
          <a:lstStyle/>
          <a:p>
            <a:r>
              <a:rPr lang="en-US" sz="1800" b="1" dirty="0" err="1">
                <a:latin typeface="Open Sans" panose="020B0606030504020204" pitchFamily="34" charset="0"/>
                <a:ea typeface="Open Sans" panose="020B0606030504020204" pitchFamily="34" charset="0"/>
                <a:cs typeface="Open Sans" panose="020B0606030504020204" pitchFamily="34" charset="0"/>
              </a:rPr>
              <a:t>Prvi</a:t>
            </a:r>
            <a:r>
              <a:rPr lang="en-US" sz="1800" b="1" dirty="0">
                <a:latin typeface="Open Sans" panose="020B0606030504020204" pitchFamily="34" charset="0"/>
                <a:ea typeface="Open Sans" panose="020B0606030504020204" pitchFamily="34" charset="0"/>
                <a:cs typeface="Open Sans" panose="020B0606030504020204" pitchFamily="34" charset="0"/>
              </a:rPr>
              <a:t> primer1: </a:t>
            </a:r>
            <a:r>
              <a:rPr lang="en-US" sz="1800" b="1" dirty="0" err="1">
                <a:latin typeface="Open Sans" panose="020B0606030504020204" pitchFamily="34" charset="0"/>
                <a:ea typeface="Open Sans" panose="020B0606030504020204" pitchFamily="34" charset="0"/>
                <a:cs typeface="Open Sans" panose="020B0606030504020204" pitchFamily="34" charset="0"/>
              </a:rPr>
              <a:t>ekosistem</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perutninarstva</a:t>
            </a:r>
            <a:r>
              <a:rPr lang="en-US" sz="1800" b="1" dirty="0">
                <a:latin typeface="Open Sans" panose="020B0606030504020204" pitchFamily="34" charset="0"/>
                <a:ea typeface="Open Sans" panose="020B0606030504020204" pitchFamily="34" charset="0"/>
                <a:cs typeface="Open Sans" panose="020B0606030504020204" pitchFamily="34" charset="0"/>
              </a:rPr>
              <a:t>, ki </a:t>
            </a:r>
            <a:r>
              <a:rPr lang="en-US" sz="1800" b="1" dirty="0" err="1">
                <a:latin typeface="Open Sans" panose="020B0606030504020204" pitchFamily="34" charset="0"/>
                <a:ea typeface="Open Sans" panose="020B0606030504020204" pitchFamily="34" charset="0"/>
                <a:cs typeface="Open Sans" panose="020B0606030504020204" pitchFamily="34" charset="0"/>
              </a:rPr>
              <a:t>temelji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na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blokovnih</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verigah</a:t>
            </a:r>
            <a:r>
              <a:rPr lang="en-US" sz="1800" b="1" dirty="0">
                <a:latin typeface="Open Sans" panose="020B0606030504020204" pitchFamily="34" charset="0"/>
                <a:ea typeface="Open Sans" panose="020B0606030504020204" pitchFamily="34" charset="0"/>
                <a:cs typeface="Open Sans" panose="020B0606030504020204" pitchFamily="34" charset="0"/>
              </a:rPr>
              <a:t> – </a:t>
            </a:r>
            <a:r>
              <a:rPr lang="en-US" sz="1800" b="1" dirty="0" err="1">
                <a:latin typeface="Open Sans" panose="020B0606030504020204" pitchFamily="34" charset="0"/>
                <a:ea typeface="Open Sans" panose="020B0606030504020204" pitchFamily="34" charset="0"/>
                <a:cs typeface="Open Sans" panose="020B0606030504020204" pitchFamily="34" charset="0"/>
              </a:rPr>
              <a:t>projekt</a:t>
            </a:r>
            <a:r>
              <a:rPr lang="en-US" sz="1800" b="1" dirty="0">
                <a:latin typeface="Open Sans" panose="020B0606030504020204" pitchFamily="34" charset="0"/>
                <a:ea typeface="Open Sans" panose="020B0606030504020204" pitchFamily="34" charset="0"/>
                <a:cs typeface="Open Sans" panose="020B0606030504020204" pitchFamily="34" charset="0"/>
              </a:rPr>
              <a:t> "Bu </a:t>
            </a:r>
            <a:r>
              <a:rPr lang="en-US" sz="1800" b="1" dirty="0" err="1">
                <a:latin typeface="Open Sans" panose="020B0606030504020204" pitchFamily="34" charset="0"/>
                <a:ea typeface="Open Sans" panose="020B0606030504020204" pitchFamily="34" charset="0"/>
                <a:cs typeface="Open Sans" panose="020B0606030504020204" pitchFamily="34" charset="0"/>
              </a:rPr>
              <a:t>Bu</a:t>
            </a:r>
            <a:r>
              <a:rPr lang="en-US" sz="1800" b="1" dirty="0">
                <a:latin typeface="Open Sans" panose="020B0606030504020204" pitchFamily="34" charset="0"/>
                <a:ea typeface="Open Sans" panose="020B0606030504020204" pitchFamily="34" charset="0"/>
                <a:cs typeface="Open Sans" panose="020B0606030504020204" pitchFamily="34" charset="0"/>
              </a:rPr>
              <a:t> Chicken"</a:t>
            </a:r>
            <a:endParaRPr lang="en-AU" sz="18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27969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0" name="Google Shape;190;p4"/>
          <p:cNvSpPr txBox="1"/>
          <p:nvPr/>
        </p:nvSpPr>
        <p:spPr>
          <a:xfrm>
            <a:off x="668020" y="315740"/>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UČNI IZIDI</a:t>
            </a:r>
            <a:endParaRPr dirty="0"/>
          </a:p>
        </p:txBody>
      </p:sp>
      <p:sp>
        <p:nvSpPr>
          <p:cNvPr id="191" name="Google Shape;191;p4"/>
          <p:cNvSpPr txBox="1"/>
          <p:nvPr/>
        </p:nvSpPr>
        <p:spPr>
          <a:xfrm>
            <a:off x="393700" y="2350284"/>
            <a:ext cx="9220200" cy="3000781"/>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Clr>
                <a:schemeClr val="dk1"/>
              </a:buClr>
              <a:buSzPts val="1800"/>
              <a:buFont typeface="Arial"/>
              <a:buChar char="•"/>
            </a:pPr>
            <a:r>
              <a:rPr lang="en-GB" sz="1800" b="1" i="1" dirty="0" err="1">
                <a:solidFill>
                  <a:schemeClr val="dk1"/>
                </a:solidFill>
                <a:latin typeface="Open Sans"/>
                <a:ea typeface="Open Sans"/>
                <a:cs typeface="Open Sans"/>
                <a:sym typeface="Open Sans"/>
              </a:rPr>
              <a:t>Opredelite</a:t>
            </a:r>
            <a:r>
              <a:rPr lang="en-GB" sz="1800" b="1"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ključne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pojme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povezane</a:t>
            </a:r>
            <a:r>
              <a:rPr lang="en-GB" sz="1800" i="1" dirty="0">
                <a:solidFill>
                  <a:schemeClr val="dk1"/>
                </a:solidFill>
                <a:latin typeface="Open Sans"/>
                <a:ea typeface="Open Sans"/>
                <a:cs typeface="Open Sans"/>
                <a:sym typeface="Open Sans"/>
              </a:rPr>
              <a:t> s </a:t>
            </a:r>
            <a:r>
              <a:rPr lang="en-GB" sz="1800" i="1" dirty="0" err="1">
                <a:solidFill>
                  <a:schemeClr val="dk1"/>
                </a:solidFill>
                <a:latin typeface="Open Sans"/>
                <a:ea typeface="Open Sans"/>
                <a:cs typeface="Open Sans"/>
                <a:sym typeface="Open Sans"/>
              </a:rPr>
              <a:t>temo</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blockchaina</a:t>
            </a:r>
            <a:r>
              <a:rPr lang="en-GB" sz="1800" i="1" dirty="0">
                <a:solidFill>
                  <a:schemeClr val="dk1"/>
                </a:solidFill>
                <a:latin typeface="Open Sans"/>
                <a:ea typeface="Open Sans"/>
                <a:cs typeface="Open Sans"/>
                <a:sym typeface="Open Sans"/>
              </a:rPr>
              <a:t> v </a:t>
            </a:r>
            <a:r>
              <a:rPr lang="en-GB" sz="1800" i="1" dirty="0" err="1">
                <a:solidFill>
                  <a:schemeClr val="dk1"/>
                </a:solidFill>
                <a:latin typeface="Open Sans"/>
                <a:ea typeface="Open Sans"/>
                <a:cs typeface="Open Sans"/>
                <a:sym typeface="Open Sans"/>
              </a:rPr>
              <a:t>agroživilskem</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sektorju</a:t>
            </a:r>
            <a:r>
              <a:rPr lang="en-GB" sz="1800" i="1" dirty="0">
                <a:solidFill>
                  <a:schemeClr val="dk1"/>
                </a:solidFill>
                <a:latin typeface="Open Sans"/>
                <a:ea typeface="Open Sans"/>
                <a:cs typeface="Open Sans"/>
                <a:sym typeface="Open Sans"/>
              </a:rPr>
              <a:t>.</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Opišite</a:t>
            </a:r>
            <a:r>
              <a:rPr lang="en-GB" sz="1800" b="1"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kako</a:t>
            </a:r>
            <a:r>
              <a:rPr lang="en-GB" sz="1800" i="1" dirty="0">
                <a:solidFill>
                  <a:schemeClr val="dk1"/>
                </a:solidFill>
                <a:latin typeface="Open Sans"/>
                <a:ea typeface="Open Sans"/>
                <a:cs typeface="Open Sans"/>
                <a:sym typeface="Open Sans"/>
              </a:rPr>
              <a:t> se </a:t>
            </a:r>
            <a:r>
              <a:rPr lang="en-GB" sz="1800" i="1" dirty="0" err="1">
                <a:solidFill>
                  <a:schemeClr val="dk1"/>
                </a:solidFill>
                <a:latin typeface="Open Sans"/>
                <a:ea typeface="Open Sans"/>
                <a:cs typeface="Open Sans"/>
                <a:sym typeface="Open Sans"/>
              </a:rPr>
              <a:t>blokovna</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veriga</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uporablja</a:t>
            </a:r>
            <a:r>
              <a:rPr lang="en-GB" sz="1800" i="1" dirty="0">
                <a:solidFill>
                  <a:schemeClr val="dk1"/>
                </a:solidFill>
                <a:latin typeface="Open Sans"/>
                <a:ea typeface="Open Sans"/>
                <a:cs typeface="Open Sans"/>
                <a:sym typeface="Open Sans"/>
              </a:rPr>
              <a:t> v </a:t>
            </a:r>
            <a:r>
              <a:rPr lang="en-GB" sz="1800" i="1" dirty="0" err="1">
                <a:solidFill>
                  <a:schemeClr val="dk1"/>
                </a:solidFill>
                <a:latin typeface="Open Sans"/>
                <a:ea typeface="Open Sans"/>
                <a:cs typeface="Open Sans"/>
                <a:sym typeface="Open Sans"/>
              </a:rPr>
              <a:t>agroživilskem</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sektorju</a:t>
            </a:r>
            <a:r>
              <a:rPr lang="en-GB" sz="1800" i="1" dirty="0">
                <a:solidFill>
                  <a:schemeClr val="dk1"/>
                </a:solidFill>
                <a:latin typeface="Open Sans"/>
                <a:ea typeface="Open Sans"/>
                <a:cs typeface="Open Sans"/>
                <a:sym typeface="Open Sans"/>
              </a:rPr>
              <a:t>.</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Pokazati</a:t>
            </a:r>
            <a:r>
              <a:rPr lang="en-GB" sz="1800" b="1"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jasno</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razumevanje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ključnih</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značilnosti</a:t>
            </a:r>
            <a:r>
              <a:rPr lang="en-GB" sz="1800" i="1" dirty="0">
                <a:solidFill>
                  <a:schemeClr val="dk1"/>
                </a:solidFill>
                <a:latin typeface="Open Sans"/>
                <a:ea typeface="Open Sans"/>
                <a:cs typeface="Open Sans"/>
                <a:sym typeface="Open Sans"/>
              </a:rPr>
              <a:t> blockchain </a:t>
            </a:r>
            <a:r>
              <a:rPr lang="en-GB" sz="1800" i="1" dirty="0" err="1">
                <a:solidFill>
                  <a:schemeClr val="dk1"/>
                </a:solidFill>
                <a:latin typeface="Open Sans"/>
                <a:ea typeface="Open Sans"/>
                <a:cs typeface="Open Sans"/>
                <a:sym typeface="Open Sans"/>
              </a:rPr>
              <a:t>tehnologije</a:t>
            </a:r>
            <a:r>
              <a:rPr lang="en-GB" sz="1800" i="1" dirty="0">
                <a:solidFill>
                  <a:schemeClr val="dk1"/>
                </a:solidFill>
                <a:latin typeface="Open Sans"/>
                <a:ea typeface="Open Sans"/>
                <a:cs typeface="Open Sans"/>
                <a:sym typeface="Open Sans"/>
              </a:rPr>
              <a:t> in </a:t>
            </a:r>
            <a:r>
              <a:rPr lang="en-GB" sz="1800" i="1" dirty="0" err="1">
                <a:solidFill>
                  <a:schemeClr val="dk1"/>
                </a:solidFill>
                <a:latin typeface="Open Sans"/>
                <a:ea typeface="Open Sans"/>
                <a:cs typeface="Open Sans"/>
                <a:sym typeface="Open Sans"/>
              </a:rPr>
              <a:t>njene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zanesljivosti</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kot</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potencialne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rešitve</a:t>
            </a:r>
            <a:r>
              <a:rPr lang="en-GB" sz="1800" i="1" dirty="0">
                <a:solidFill>
                  <a:schemeClr val="dk1"/>
                </a:solidFill>
                <a:latin typeface="Open Sans"/>
                <a:ea typeface="Open Sans"/>
                <a:cs typeface="Open Sans"/>
                <a:sym typeface="Open Sans"/>
              </a:rPr>
              <a:t> za </a:t>
            </a:r>
            <a:r>
              <a:rPr lang="en-GB" sz="1800" i="1" dirty="0" err="1">
                <a:solidFill>
                  <a:schemeClr val="dk1"/>
                </a:solidFill>
                <a:latin typeface="Open Sans"/>
                <a:ea typeface="Open Sans"/>
                <a:cs typeface="Open Sans"/>
                <a:sym typeface="Open Sans"/>
              </a:rPr>
              <a:t>mnoge</a:t>
            </a:r>
            <a:r>
              <a:rPr lang="en-GB" sz="1800" i="1" dirty="0">
                <a:solidFill>
                  <a:schemeClr val="dk1"/>
                </a:solidFill>
                <a:latin typeface="Open Sans"/>
                <a:ea typeface="Open Sans"/>
                <a:cs typeface="Open Sans"/>
                <a:sym typeface="Open Sans"/>
              </a:rPr>
              <a:t> od </a:t>
            </a:r>
            <a:r>
              <a:rPr lang="en-GB" sz="1800" i="1" dirty="0" err="1">
                <a:solidFill>
                  <a:schemeClr val="dk1"/>
                </a:solidFill>
                <a:latin typeface="Open Sans"/>
                <a:ea typeface="Open Sans"/>
                <a:cs typeface="Open Sans"/>
                <a:sym typeface="Open Sans"/>
              </a:rPr>
              <a:t>teh</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problemov</a:t>
            </a:r>
            <a:r>
              <a:rPr lang="en-GB" sz="1800" i="1" dirty="0">
                <a:solidFill>
                  <a:schemeClr val="dk1"/>
                </a:solidFill>
                <a:latin typeface="Open Sans"/>
                <a:ea typeface="Open Sans"/>
                <a:cs typeface="Open Sans"/>
                <a:sym typeface="Open Sans"/>
              </a:rPr>
              <a:t>.</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Analizirajte</a:t>
            </a:r>
            <a:r>
              <a:rPr lang="en-GB" sz="1800" b="1"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vlogo</a:t>
            </a:r>
            <a:r>
              <a:rPr lang="en-GB" sz="1800" i="1" dirty="0">
                <a:solidFill>
                  <a:schemeClr val="dk1"/>
                </a:solidFill>
                <a:latin typeface="Open Sans"/>
                <a:ea typeface="Open Sans"/>
                <a:cs typeface="Open Sans"/>
                <a:sym typeface="Open Sans"/>
              </a:rPr>
              <a:t> blockchain </a:t>
            </a:r>
            <a:r>
              <a:rPr lang="en-GB" sz="1800" i="1" dirty="0" err="1">
                <a:solidFill>
                  <a:schemeClr val="dk1"/>
                </a:solidFill>
                <a:latin typeface="Open Sans"/>
                <a:ea typeface="Open Sans"/>
                <a:cs typeface="Open Sans"/>
                <a:sym typeface="Open Sans"/>
              </a:rPr>
              <a:t>tehnologije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kot</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zaupanja</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vredne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tehnologije</a:t>
            </a:r>
            <a:r>
              <a:rPr lang="en-GB" sz="1800" i="1" dirty="0">
                <a:solidFill>
                  <a:schemeClr val="dk1"/>
                </a:solidFill>
                <a:latin typeface="Open Sans"/>
                <a:ea typeface="Open Sans"/>
                <a:cs typeface="Open Sans"/>
                <a:sym typeface="Open Sans"/>
              </a:rPr>
              <a:t>.</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Ocena</a:t>
            </a:r>
            <a:r>
              <a:rPr lang="en-GB" sz="1800" b="1"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zanesljivosti</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tehnologij</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veriženja</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podatkovnih</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blokov</a:t>
            </a:r>
            <a:r>
              <a:rPr lang="en-GB" sz="1800" i="1" dirty="0">
                <a:solidFill>
                  <a:schemeClr val="dk1"/>
                </a:solidFill>
                <a:latin typeface="Open Sans"/>
                <a:ea typeface="Open Sans"/>
                <a:cs typeface="Open Sans"/>
                <a:sym typeface="Open Sans"/>
              </a:rPr>
              <a:t> v </a:t>
            </a:r>
            <a:r>
              <a:rPr lang="en-GB" sz="1800" i="1" dirty="0" err="1">
                <a:solidFill>
                  <a:schemeClr val="dk1"/>
                </a:solidFill>
                <a:latin typeface="Open Sans"/>
                <a:ea typeface="Open Sans"/>
                <a:cs typeface="Open Sans"/>
                <a:sym typeface="Open Sans"/>
              </a:rPr>
              <a:t>agroživilski</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dobavni</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verigi</a:t>
            </a:r>
            <a:r>
              <a:rPr lang="en-GB" sz="1800" i="1" dirty="0">
                <a:solidFill>
                  <a:schemeClr val="dk1"/>
                </a:solidFill>
                <a:latin typeface="Open Sans"/>
                <a:ea typeface="Open Sans"/>
                <a:cs typeface="Open Sans"/>
                <a:sym typeface="Open Sans"/>
              </a:rPr>
              <a:t>.</a:t>
            </a:r>
            <a:endParaRPr sz="1800" dirty="0">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ŠTUDIJE PRIMEROV: PRIMER</a:t>
            </a:r>
            <a:r>
              <a:rPr lang="sl-SI" sz="2800" dirty="0">
                <a:solidFill>
                  <a:schemeClr val="lt1"/>
                </a:solidFill>
                <a:latin typeface="Open Sans"/>
                <a:ea typeface="Open Sans"/>
                <a:cs typeface="Open Sans"/>
                <a:sym typeface="Open Sans"/>
              </a:rPr>
              <a:t> </a:t>
            </a:r>
            <a:r>
              <a:rPr lang="en-GB" sz="2800" dirty="0">
                <a:solidFill>
                  <a:schemeClr val="lt1"/>
                </a:solidFill>
                <a:latin typeface="Open Sans"/>
                <a:ea typeface="Open Sans"/>
                <a:cs typeface="Open Sans"/>
                <a:sym typeface="Open Sans"/>
              </a:rPr>
              <a:t>1</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GB" dirty="0">
                <a:latin typeface="Open Sans"/>
                <a:ea typeface="Open Sans"/>
                <a:cs typeface="Open Sans"/>
                <a:sym typeface="Open Sans"/>
              </a:rPr>
              <a:t>- </a:t>
            </a:r>
            <a:r>
              <a:rPr lang="en-US" dirty="0">
                <a:latin typeface="Open Sans"/>
                <a:ea typeface="Open Sans"/>
                <a:cs typeface="Open Sans"/>
                <a:sym typeface="Open Sans"/>
              </a:rPr>
              <a:t>Case Study of a Traditional Bakery: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Case Study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Uncovering the potential of blockchain in the agri-food supply chain</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40</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566761" y="2031701"/>
            <a:ext cx="9559877" cy="3416320"/>
          </a:xfrm>
          <a:prstGeom prst="rect">
            <a:avLst/>
          </a:prstGeom>
          <a:noFill/>
        </p:spPr>
        <p:txBody>
          <a:bodyPr wrap="square">
            <a:spAutoFit/>
          </a:bodyPr>
          <a:lstStyle/>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Zhong An Technology </a:t>
            </a:r>
            <a:r>
              <a:rPr lang="en-US" sz="1800" dirty="0" err="1">
                <a:latin typeface="Open Sans" panose="020B0606030504020204" pitchFamily="34" charset="0"/>
                <a:ea typeface="Open Sans" panose="020B0606030504020204" pitchFamily="34" charset="0"/>
                <a:cs typeface="Open Sans" panose="020B0606030504020204" pitchFamily="34" charset="0"/>
              </a:rPr>
              <a:t>sodeluje</a:t>
            </a:r>
            <a:r>
              <a:rPr lang="en-US" sz="1800" dirty="0">
                <a:latin typeface="Open Sans" panose="020B0606030504020204" pitchFamily="34" charset="0"/>
                <a:ea typeface="Open Sans" panose="020B0606030504020204" pitchFamily="34" charset="0"/>
                <a:cs typeface="Open Sans" panose="020B0606030504020204" pitchFamily="34" charset="0"/>
              </a:rPr>
              <a:t> s </a:t>
            </a:r>
            <a:r>
              <a:rPr lang="en-US" sz="1800" dirty="0" err="1">
                <a:latin typeface="Open Sans" panose="020B0606030504020204" pitchFamily="34" charset="0"/>
                <a:ea typeface="Open Sans" panose="020B0606030504020204" pitchFamily="34" charset="0"/>
                <a:cs typeface="Open Sans" panose="020B0606030504020204" pitchFamily="34" charset="0"/>
              </a:rPr>
              <a:t>kmeti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dostavnimi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podjetji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je SF EXPRESS, </a:t>
            </a:r>
            <a:r>
              <a:rPr lang="en-US" sz="1800" dirty="0" err="1">
                <a:latin typeface="Open Sans" panose="020B0606030504020204" pitchFamily="34" charset="0"/>
                <a:ea typeface="Open Sans" panose="020B0606030504020204" pitchFamily="34" charset="0"/>
                <a:cs typeface="Open Sans" panose="020B0606030504020204" pitchFamily="34" charset="0"/>
              </a:rPr>
              <a:t>predelovalnimi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obrati</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spletnimi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trgovinami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je JD.com za </a:t>
            </a:r>
            <a:r>
              <a:rPr lang="en-US" sz="1800" dirty="0" err="1">
                <a:latin typeface="Open Sans" panose="020B0606030504020204" pitchFamily="34" charset="0"/>
                <a:ea typeface="Open Sans" panose="020B0606030504020204" pitchFamily="34" charset="0"/>
                <a:cs typeface="Open Sans" panose="020B0606030504020204" pitchFamily="34" charset="0"/>
              </a:rPr>
              <a:t>izvajanje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projekta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Uporaba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tehnologije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veriženja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pomaga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sledenju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poti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piščanca</a:t>
            </a:r>
            <a:r>
              <a:rPr lang="en-US" sz="1800" dirty="0">
                <a:latin typeface="Open Sans" panose="020B0606030504020204" pitchFamily="34" charset="0"/>
                <a:ea typeface="Open Sans" panose="020B0606030504020204" pitchFamily="34" charset="0"/>
                <a:cs typeface="Open Sans" panose="020B0606030504020204" pitchFamily="34" charset="0"/>
              </a:rPr>
              <a:t> od </a:t>
            </a:r>
            <a:r>
              <a:rPr lang="en-US" sz="1800" dirty="0" err="1">
                <a:latin typeface="Open Sans" panose="020B0606030504020204" pitchFamily="34" charset="0"/>
                <a:ea typeface="Open Sans" panose="020B0606030504020204" pitchFamily="34" charset="0"/>
                <a:cs typeface="Open Sans" panose="020B0606030504020204" pitchFamily="34" charset="0"/>
              </a:rPr>
              <a:t>rojstva</a:t>
            </a:r>
            <a:r>
              <a:rPr lang="en-US" sz="1800" dirty="0">
                <a:latin typeface="Open Sans" panose="020B0606030504020204" pitchFamily="34" charset="0"/>
                <a:ea typeface="Open Sans" panose="020B0606030504020204" pitchFamily="34" charset="0"/>
                <a:cs typeface="Open Sans" panose="020B0606030504020204" pitchFamily="34" charset="0"/>
              </a:rPr>
              <a:t> do </a:t>
            </a:r>
            <a:r>
              <a:rPr lang="en-US" sz="1800" dirty="0" err="1">
                <a:latin typeface="Open Sans" panose="020B0606030504020204" pitchFamily="34" charset="0"/>
                <a:ea typeface="Open Sans" panose="020B0606030504020204" pitchFamily="34" charset="0"/>
                <a:cs typeface="Open Sans" panose="020B0606030504020204" pitchFamily="34" charset="0"/>
              </a:rPr>
              <a:t>prodaje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kar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olajša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preglednost</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zanesljivost</a:t>
            </a:r>
            <a:r>
              <a:rPr lang="en-US" sz="1800" dirty="0">
                <a:latin typeface="Open Sans" panose="020B0606030504020204" pitchFamily="34" charset="0"/>
                <a:ea typeface="Open Sans" panose="020B0606030504020204" pitchFamily="34" charset="0"/>
                <a:cs typeface="Open Sans" panose="020B0606030504020204" pitchFamily="34" charset="0"/>
              </a:rPr>
              <a:t>.
"Bu </a:t>
            </a:r>
            <a:r>
              <a:rPr lang="en-US" sz="1800" dirty="0" err="1">
                <a:latin typeface="Open Sans" panose="020B0606030504020204" pitchFamily="34" charset="0"/>
                <a:ea typeface="Open Sans" panose="020B0606030504020204" pitchFamily="34" charset="0"/>
                <a:cs typeface="Open Sans" panose="020B0606030504020204" pitchFamily="34" charset="0"/>
              </a:rPr>
              <a:t>Bu</a:t>
            </a:r>
            <a:r>
              <a:rPr lang="en-US" sz="1800" dirty="0">
                <a:latin typeface="Open Sans" panose="020B0606030504020204" pitchFamily="34" charset="0"/>
                <a:ea typeface="Open Sans" panose="020B0606030504020204" pitchFamily="34" charset="0"/>
                <a:cs typeface="Open Sans" panose="020B0606030504020204" pitchFamily="34" charset="0"/>
              </a:rPr>
              <a:t> Chicken" </a:t>
            </a:r>
            <a:r>
              <a:rPr lang="en-US" sz="1800" dirty="0" err="1">
                <a:latin typeface="Open Sans" panose="020B0606030504020204" pitchFamily="34" charset="0"/>
                <a:ea typeface="Open Sans" panose="020B0606030504020204" pitchFamily="34" charset="0"/>
                <a:cs typeface="Open Sans" panose="020B0606030504020204" pitchFamily="34" charset="0"/>
              </a:rPr>
              <a:t>ima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ceno</a:t>
            </a:r>
            <a:r>
              <a:rPr lang="en-US" sz="1800" dirty="0">
                <a:latin typeface="Open Sans" panose="020B0606030504020204" pitchFamily="34" charset="0"/>
                <a:ea typeface="Open Sans" panose="020B0606030504020204" pitchFamily="34" charset="0"/>
                <a:cs typeface="Open Sans" panose="020B0606030504020204" pitchFamily="34" charset="0"/>
              </a:rPr>
              <a:t> 33 USD in je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voljo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platformah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sta</a:t>
            </a:r>
            <a:r>
              <a:rPr lang="en-US" sz="1800" dirty="0">
                <a:latin typeface="Open Sans" panose="020B0606030504020204" pitchFamily="34" charset="0"/>
                <a:ea typeface="Open Sans" panose="020B0606030504020204" pitchFamily="34" charset="0"/>
                <a:cs typeface="Open Sans" panose="020B0606030504020204" pitchFamily="34" charset="0"/>
              </a:rPr>
              <a:t> SF Best Choice in JD.com.
</a:t>
            </a:r>
            <a:r>
              <a:rPr lang="en-US" sz="1800" dirty="0" err="1">
                <a:latin typeface="Open Sans" panose="020B0606030504020204" pitchFamily="34" charset="0"/>
                <a:ea typeface="Open Sans" panose="020B0606030504020204" pitchFamily="34" charset="0"/>
                <a:cs typeface="Open Sans" panose="020B0606030504020204" pitchFamily="34" charset="0"/>
              </a:rPr>
              <a:t>Trenutno</a:t>
            </a:r>
            <a:r>
              <a:rPr lang="en-US" sz="1800" dirty="0">
                <a:latin typeface="Open Sans" panose="020B0606030504020204" pitchFamily="34" charset="0"/>
                <a:ea typeface="Open Sans" panose="020B0606030504020204" pitchFamily="34" charset="0"/>
                <a:cs typeface="Open Sans" panose="020B0606030504020204" pitchFamily="34" charset="0"/>
              </a:rPr>
              <a:t> Zhong An Technology </a:t>
            </a:r>
            <a:r>
              <a:rPr lang="en-US" sz="1800" dirty="0" err="1">
                <a:latin typeface="Open Sans" panose="020B0606030504020204" pitchFamily="34" charset="0"/>
                <a:ea typeface="Open Sans" panose="020B0606030504020204" pitchFamily="34" charset="0"/>
                <a:cs typeface="Open Sans" panose="020B0606030504020204" pitchFamily="34" charset="0"/>
              </a:rPr>
              <a:t>sodeluje</a:t>
            </a:r>
            <a:r>
              <a:rPr lang="en-US" sz="1800" dirty="0">
                <a:latin typeface="Open Sans" panose="020B0606030504020204" pitchFamily="34" charset="0"/>
                <a:ea typeface="Open Sans" panose="020B0606030504020204" pitchFamily="34" charset="0"/>
                <a:cs typeface="Open Sans" panose="020B0606030504020204" pitchFamily="34" charset="0"/>
              </a:rPr>
              <a:t> z </a:t>
            </a:r>
            <a:r>
              <a:rPr lang="en-US" sz="1800" dirty="0" err="1">
                <a:latin typeface="Open Sans" panose="020B0606030504020204" pitchFamily="34" charset="0"/>
                <a:ea typeface="Open Sans" panose="020B0606030504020204" pitchFamily="34" charset="0"/>
                <a:cs typeface="Open Sans" panose="020B0606030504020204" pitchFamily="34" charset="0"/>
              </a:rPr>
              <a:t>več</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200 </a:t>
            </a:r>
            <a:r>
              <a:rPr lang="en-US" sz="1800" dirty="0" err="1">
                <a:latin typeface="Open Sans" panose="020B0606030504020204" pitchFamily="34" charset="0"/>
                <a:ea typeface="Open Sans" panose="020B0606030504020204" pitchFamily="34" charset="0"/>
                <a:cs typeface="Open Sans" panose="020B0606030504020204" pitchFamily="34" charset="0"/>
              </a:rPr>
              <a:t>kmetijami</a:t>
            </a:r>
            <a:r>
              <a:rPr lang="en-US" sz="1800" dirty="0">
                <a:latin typeface="Open Sans" panose="020B0606030504020204" pitchFamily="34" charset="0"/>
                <a:ea typeface="Open Sans" panose="020B0606030504020204" pitchFamily="34" charset="0"/>
                <a:cs typeface="Open Sans" panose="020B0606030504020204" pitchFamily="34" charset="0"/>
              </a:rPr>
              <a:t> po </a:t>
            </a:r>
            <a:r>
              <a:rPr lang="en-US" sz="1800" dirty="0" err="1">
                <a:latin typeface="Open Sans" panose="020B0606030504020204" pitchFamily="34" charset="0"/>
                <a:ea typeface="Open Sans" panose="020B0606030504020204" pitchFamily="34" charset="0"/>
                <a:cs typeface="Open Sans" panose="020B0606030504020204" pitchFamily="34" charset="0"/>
              </a:rPr>
              <a:t>vsej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Kitajski</a:t>
            </a:r>
            <a:r>
              <a:rPr lang="en-US" sz="1800" dirty="0">
                <a:latin typeface="Open Sans" panose="020B0606030504020204" pitchFamily="34" charset="0"/>
                <a:ea typeface="Open Sans" panose="020B0606030504020204" pitchFamily="34" charset="0"/>
                <a:cs typeface="Open Sans" panose="020B0606030504020204" pitchFamily="34" charset="0"/>
              </a:rPr>
              <a:t> in se </a:t>
            </a:r>
            <a:r>
              <a:rPr lang="en-US" sz="1800" dirty="0" err="1">
                <a:latin typeface="Open Sans" panose="020B0606030504020204" pitchFamily="34" charset="0"/>
                <a:ea typeface="Open Sans" panose="020B0606030504020204" pitchFamily="34" charset="0"/>
                <a:cs typeface="Open Sans" panose="020B0606030504020204" pitchFamily="34" charset="0"/>
              </a:rPr>
              <a:t>namerava</a:t>
            </a:r>
            <a:r>
              <a:rPr lang="en-US" sz="1800" dirty="0">
                <a:latin typeface="Open Sans" panose="020B0606030504020204" pitchFamily="34" charset="0"/>
                <a:ea typeface="Open Sans" panose="020B0606030504020204" pitchFamily="34" charset="0"/>
                <a:cs typeface="Open Sans" panose="020B0606030504020204" pitchFamily="34" charset="0"/>
              </a:rPr>
              <a:t> do </a:t>
            </a:r>
            <a:r>
              <a:rPr lang="en-US" sz="1800" dirty="0" err="1">
                <a:latin typeface="Open Sans" panose="020B0606030504020204" pitchFamily="34" charset="0"/>
                <a:ea typeface="Open Sans" panose="020B0606030504020204" pitchFamily="34" charset="0"/>
                <a:cs typeface="Open Sans" panose="020B0606030504020204" pitchFamily="34" charset="0"/>
              </a:rPr>
              <a:t>leta</a:t>
            </a:r>
            <a:r>
              <a:rPr lang="en-US" sz="1800" dirty="0">
                <a:latin typeface="Open Sans" panose="020B0606030504020204" pitchFamily="34" charset="0"/>
                <a:ea typeface="Open Sans" panose="020B0606030504020204" pitchFamily="34" charset="0"/>
                <a:cs typeface="Open Sans" panose="020B0606030504020204" pitchFamily="34" charset="0"/>
              </a:rPr>
              <a:t> 2020 </a:t>
            </a:r>
            <a:r>
              <a:rPr lang="en-US" sz="1800" dirty="0" err="1">
                <a:latin typeface="Open Sans" panose="020B0606030504020204" pitchFamily="34" charset="0"/>
                <a:ea typeface="Open Sans" panose="020B0606030504020204" pitchFamily="34" charset="0"/>
                <a:cs typeface="Open Sans" panose="020B0606030504020204" pitchFamily="34" charset="0"/>
              </a:rPr>
              <a:t>razširiti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2.500 </a:t>
            </a:r>
            <a:r>
              <a:rPr lang="en-US" sz="1800" dirty="0" err="1">
                <a:latin typeface="Open Sans" panose="020B0606030504020204" pitchFamily="34" charset="0"/>
                <a:ea typeface="Open Sans" panose="020B0606030504020204" pitchFamily="34" charset="0"/>
                <a:cs typeface="Open Sans" panose="020B0606030504020204" pitchFamily="34" charset="0"/>
              </a:rPr>
              <a:t>kmetij</a:t>
            </a:r>
            <a:r>
              <a:rPr lang="en-US" sz="1800" dirty="0">
                <a:latin typeface="Open Sans" panose="020B0606030504020204" pitchFamily="34" charset="0"/>
                <a:ea typeface="Open Sans" panose="020B0606030504020204" pitchFamily="34" charset="0"/>
                <a:cs typeface="Open Sans" panose="020B0606030504020204" pitchFamily="34" charset="0"/>
              </a:rPr>
              <a:t>.
Zhong An </a:t>
            </a:r>
            <a:r>
              <a:rPr lang="en-US" sz="1800" dirty="0" err="1">
                <a:latin typeface="Open Sans" panose="020B0606030504020204" pitchFamily="34" charset="0"/>
                <a:ea typeface="Open Sans" panose="020B0606030504020204" pitchFamily="34" charset="0"/>
                <a:cs typeface="Open Sans" panose="020B0606030504020204" pitchFamily="34" charset="0"/>
              </a:rPr>
              <a:t>ponuja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tudi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finančne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storitve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so </a:t>
            </a:r>
            <a:r>
              <a:rPr lang="en-US" sz="1800" dirty="0" err="1">
                <a:latin typeface="Open Sans" panose="020B0606030504020204" pitchFamily="34" charset="0"/>
                <a:ea typeface="Open Sans" panose="020B0606030504020204" pitchFamily="34" charset="0"/>
                <a:cs typeface="Open Sans" panose="020B0606030504020204" pitchFamily="34" charset="0"/>
              </a:rPr>
              <a:t>zavarovanje</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posojila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kmetom</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podjetjem</a:t>
            </a:r>
            <a:r>
              <a:rPr lang="en-US" sz="1800" dirty="0">
                <a:latin typeface="Open Sans" panose="020B0606030504020204" pitchFamily="34" charset="0"/>
                <a:ea typeface="Open Sans" panose="020B0606030504020204" pitchFamily="34" charset="0"/>
                <a:cs typeface="Open Sans" panose="020B0606030504020204" pitchFamily="34" charset="0"/>
              </a:rPr>
              <a:t>, ki so </a:t>
            </a:r>
            <a:r>
              <a:rPr lang="en-US" sz="1800" dirty="0" err="1">
                <a:latin typeface="Open Sans" panose="020B0606030504020204" pitchFamily="34" charset="0"/>
                <a:ea typeface="Open Sans" panose="020B0606030504020204" pitchFamily="34" charset="0"/>
                <a:cs typeface="Open Sans" panose="020B0606030504020204" pitchFamily="34" charset="0"/>
              </a:rPr>
              <a:t>vključena</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projekt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čemer</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izkorišča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podatke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iz</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sistema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veriženja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da </a:t>
            </a:r>
            <a:r>
              <a:rPr lang="en-US" sz="1800" dirty="0" err="1">
                <a:latin typeface="Open Sans" panose="020B0606030504020204" pitchFamily="34" charset="0"/>
                <a:ea typeface="Open Sans" panose="020B0606030504020204" pitchFamily="34" charset="0"/>
                <a:cs typeface="Open Sans" panose="020B0606030504020204" pitchFamily="34" charset="0"/>
              </a:rPr>
              <a:t>zagotovi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cenovno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dostopnost</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dostopnost</a:t>
            </a:r>
            <a:r>
              <a:rPr lang="en-US" sz="1800" dirty="0">
                <a:latin typeface="Open Sans" panose="020B0606030504020204" pitchFamily="34" charset="0"/>
                <a:ea typeface="Open Sans" panose="020B0606030504020204" pitchFamily="34" charset="0"/>
                <a:cs typeface="Open Sans" panose="020B0606030504020204" pitchFamily="34" charset="0"/>
              </a:rPr>
              <a:t>.</a:t>
            </a:r>
          </a:p>
          <a:p>
            <a:r>
              <a:rPr lang="en-US" sz="1800" dirty="0">
                <a:latin typeface="Open Sans" panose="020B0606030504020204" pitchFamily="34" charset="0"/>
                <a:ea typeface="Open Sans" panose="020B0606030504020204" pitchFamily="34" charset="0"/>
                <a:cs typeface="Open Sans" panose="020B0606030504020204" pitchFamily="34" charset="0"/>
              </a:rPr>
              <a:t>(Fu et al., 2020)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ŠTUDIJE PRIMEROV: PRIMER</a:t>
            </a:r>
            <a:r>
              <a:rPr lang="sl-SI" sz="2800" dirty="0">
                <a:solidFill>
                  <a:schemeClr val="lt1"/>
                </a:solidFill>
                <a:latin typeface="Open Sans"/>
                <a:ea typeface="Open Sans"/>
                <a:cs typeface="Open Sans"/>
                <a:sym typeface="Open Sans"/>
              </a:rPr>
              <a:t> </a:t>
            </a:r>
            <a:r>
              <a:rPr lang="en-GB" sz="2800" dirty="0">
                <a:solidFill>
                  <a:schemeClr val="lt1"/>
                </a:solidFill>
                <a:latin typeface="Open Sans"/>
                <a:ea typeface="Open Sans"/>
                <a:cs typeface="Open Sans"/>
                <a:sym typeface="Open Sans"/>
              </a:rPr>
              <a:t>2</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GB" dirty="0">
                <a:latin typeface="Open Sans"/>
                <a:ea typeface="Open Sans"/>
                <a:cs typeface="Open Sans"/>
                <a:sym typeface="Open Sans"/>
              </a:rPr>
              <a:t>- </a:t>
            </a:r>
            <a:r>
              <a:rPr lang="en-US" dirty="0">
                <a:latin typeface="Open Sans"/>
                <a:ea typeface="Open Sans"/>
                <a:cs typeface="Open Sans"/>
                <a:sym typeface="Open Sans"/>
              </a:rPr>
              <a:t>Case Study of a Traditional Bakery: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Case Study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Uncovering the potential of blockchain in the agri-food supply chain</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41</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735012" y="1487188"/>
            <a:ext cx="9559877" cy="4524315"/>
          </a:xfrm>
          <a:prstGeom prst="rect">
            <a:avLst/>
          </a:prstGeom>
          <a:noFill/>
        </p:spPr>
        <p:txBody>
          <a:bodyPr wrap="square">
            <a:spAutoFit/>
          </a:bodyPr>
          <a:lstStyle/>
          <a:p>
            <a:r>
              <a:rPr lang="en-US" sz="1800" b="1" dirty="0" err="1">
                <a:latin typeface="Open Sans" panose="020B0606030504020204" pitchFamily="34" charset="0"/>
                <a:ea typeface="Open Sans" panose="020B0606030504020204" pitchFamily="34" charset="0"/>
                <a:cs typeface="Open Sans" panose="020B0606030504020204" pitchFamily="34" charset="0"/>
              </a:rPr>
              <a:t>Drugi</a:t>
            </a:r>
            <a:r>
              <a:rPr lang="en-US" sz="1800" b="1" dirty="0">
                <a:latin typeface="Open Sans" panose="020B0606030504020204" pitchFamily="34" charset="0"/>
                <a:ea typeface="Open Sans" panose="020B0606030504020204" pitchFamily="34" charset="0"/>
                <a:cs typeface="Open Sans" panose="020B0606030504020204" pitchFamily="34" charset="0"/>
              </a:rPr>
              <a:t> primer2: "Shan Liang Taste" – </a:t>
            </a:r>
            <a:r>
              <a:rPr lang="en-US" sz="1800" b="1" dirty="0" err="1">
                <a:latin typeface="Open Sans" panose="020B0606030504020204" pitchFamily="34" charset="0"/>
                <a:ea typeface="Open Sans" panose="020B0606030504020204" pitchFamily="34" charset="0"/>
                <a:cs typeface="Open Sans" panose="020B0606030504020204" pitchFamily="34" charset="0"/>
              </a:rPr>
              <a:t>sistem</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agroživilske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dobavne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verige</a:t>
            </a:r>
            <a:r>
              <a:rPr lang="en-US" sz="1800" b="1" dirty="0">
                <a:latin typeface="Open Sans" panose="020B0606030504020204" pitchFamily="34" charset="0"/>
                <a:ea typeface="Open Sans" panose="020B0606030504020204" pitchFamily="34" charset="0"/>
                <a:cs typeface="Open Sans" panose="020B0606030504020204" pitchFamily="34" charset="0"/>
              </a:rPr>
              <a:t> v </a:t>
            </a:r>
            <a:r>
              <a:rPr lang="en-US" sz="1800" b="1" dirty="0" err="1">
                <a:latin typeface="Open Sans" panose="020B0606030504020204" pitchFamily="34" charset="0"/>
                <a:ea typeface="Open Sans" panose="020B0606030504020204" pitchFamily="34" charset="0"/>
                <a:cs typeface="Open Sans" panose="020B0606030504020204" pitchFamily="34" charset="0"/>
              </a:rPr>
              <a:t>okolju</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blokovne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verige</a:t>
            </a:r>
            <a:endParaRPr lang="en-US" sz="1800" b="1" dirty="0">
              <a:latin typeface="Open Sans" panose="020B0606030504020204" pitchFamily="34" charset="0"/>
              <a:ea typeface="Open Sans" panose="020B0606030504020204" pitchFamily="34" charset="0"/>
              <a:cs typeface="Open Sans" panose="020B0606030504020204" pitchFamily="34" charset="0"/>
            </a:endParaRPr>
          </a:p>
          <a:p>
            <a:endParaRPr lang="en-US" sz="1800" b="1" dirty="0">
              <a:latin typeface="Open Sans" panose="020B0606030504020204" pitchFamily="34" charset="0"/>
              <a:ea typeface="Open Sans" panose="020B0606030504020204" pitchFamily="34" charset="0"/>
              <a:cs typeface="Open Sans" panose="020B0606030504020204" pitchFamily="34" charset="0"/>
            </a:endParaRPr>
          </a:p>
          <a:p>
            <a:pPr lvl="0" eaLnBrk="0" fontAlgn="base" hangingPunct="0">
              <a:spcBef>
                <a:spcPct val="0"/>
              </a:spcBef>
              <a:spcAft>
                <a:spcPct val="0"/>
              </a:spcAft>
              <a:buClrTx/>
              <a:buFontTx/>
              <a:buChar char="•"/>
            </a:pPr>
            <a:r>
              <a:rPr lang="de-DE" altLang="de-DE" sz="1800" dirty="0">
                <a:solidFill>
                  <a:schemeClr val="tx1"/>
                </a:solidFill>
                <a:latin typeface="Arial" panose="020B0604020202020204" pitchFamily="34" charset="0"/>
              </a:rPr>
              <a:t>Shan Liang Taste </a:t>
            </a:r>
            <a:r>
              <a:rPr lang="de-DE" altLang="de-DE" sz="1800" dirty="0" err="1">
                <a:solidFill>
                  <a:schemeClr val="tx1"/>
                </a:solidFill>
                <a:latin typeface="Arial" panose="020B0604020202020204" pitchFamily="34" charset="0"/>
              </a:rPr>
              <a:t>združuje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internet</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stvari</a:t>
            </a:r>
            <a:r>
              <a:rPr lang="de-DE" altLang="de-DE" sz="1800" dirty="0">
                <a:solidFill>
                  <a:schemeClr val="tx1"/>
                </a:solidFill>
                <a:latin typeface="Arial" panose="020B0604020202020204" pitchFamily="34" charset="0"/>
              </a:rPr>
              <a:t> (IoT), </a:t>
            </a:r>
            <a:r>
              <a:rPr lang="de-DE" altLang="de-DE" sz="1800" dirty="0" err="1">
                <a:solidFill>
                  <a:schemeClr val="tx1"/>
                </a:solidFill>
                <a:latin typeface="Arial" panose="020B0604020202020204" pitchFamily="34" charset="0"/>
              </a:rPr>
              <a:t>blockchain</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velike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podatke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razvoj</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platforme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upravljanje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agroživilske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dobavne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verige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Digitalizirajo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sredstva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skupine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Beidahuang</a:t>
            </a:r>
            <a:r>
              <a:rPr lang="de-DE" altLang="de-DE" sz="1800" dirty="0">
                <a:solidFill>
                  <a:schemeClr val="tx1"/>
                </a:solidFill>
                <a:latin typeface="Arial" panose="020B0604020202020204" pitchFamily="34" charset="0"/>
              </a:rPr>
              <a:t> Farm Group in </a:t>
            </a:r>
            <a:r>
              <a:rPr lang="de-DE" altLang="de-DE" sz="1800" dirty="0" err="1">
                <a:solidFill>
                  <a:schemeClr val="tx1"/>
                </a:solidFill>
                <a:latin typeface="Arial" panose="020B0604020202020204" pitchFamily="34" charset="0"/>
              </a:rPr>
              <a:t>razdelijo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njeno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dobavno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verigo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žita</a:t>
            </a:r>
            <a:r>
              <a:rPr lang="de-DE" altLang="de-DE" sz="1800" dirty="0">
                <a:solidFill>
                  <a:schemeClr val="tx1"/>
                </a:solidFill>
                <a:latin typeface="Arial" panose="020B0604020202020204" pitchFamily="34" charset="0"/>
              </a:rPr>
              <a:t> na 1.639 </a:t>
            </a:r>
            <a:r>
              <a:rPr lang="de-DE" altLang="de-DE" sz="1800" dirty="0" err="1">
                <a:solidFill>
                  <a:schemeClr val="tx1"/>
                </a:solidFill>
                <a:latin typeface="Arial" panose="020B0604020202020204" pitchFamily="34" charset="0"/>
              </a:rPr>
              <a:t>poslovnih</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vozlišč</a:t>
            </a:r>
            <a:r>
              <a:rPr lang="de-DE" altLang="de-DE" sz="1800" dirty="0">
                <a:solidFill>
                  <a:schemeClr val="tx1"/>
                </a:solidFill>
                <a:latin typeface="Arial" panose="020B0604020202020204" pitchFamily="34" charset="0"/>
              </a:rPr>
              <a:t> na 3 </a:t>
            </a:r>
            <a:r>
              <a:rPr lang="de-DE" altLang="de-DE" sz="1800" dirty="0" err="1">
                <a:solidFill>
                  <a:schemeClr val="tx1"/>
                </a:solidFill>
                <a:latin typeface="Arial" panose="020B0604020202020204" pitchFamily="34" charset="0"/>
              </a:rPr>
              <a:t>kmetijah</a:t>
            </a:r>
            <a:r>
              <a:rPr lang="de-DE" altLang="de-DE" sz="1800" dirty="0">
                <a:solidFill>
                  <a:schemeClr val="tx1"/>
                </a:solidFill>
                <a:latin typeface="Arial" panose="020B0604020202020204" pitchFamily="34" charset="0"/>
              </a:rPr>
              <a:t>, 9 </a:t>
            </a:r>
            <a:r>
              <a:rPr lang="de-DE" altLang="de-DE" sz="1800" dirty="0" err="1">
                <a:solidFill>
                  <a:schemeClr val="tx1"/>
                </a:solidFill>
                <a:latin typeface="Arial" panose="020B0604020202020204" pitchFamily="34" charset="0"/>
              </a:rPr>
              <a:t>upravnih</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okrožjih</a:t>
            </a:r>
            <a:r>
              <a:rPr lang="de-DE" altLang="de-DE" sz="1800" dirty="0">
                <a:solidFill>
                  <a:schemeClr val="tx1"/>
                </a:solidFill>
                <a:latin typeface="Arial" panose="020B0604020202020204" pitchFamily="34" charset="0"/>
              </a:rPr>
              <a:t> in 33 </a:t>
            </a:r>
            <a:r>
              <a:rPr lang="de-DE" altLang="de-DE" sz="1800" dirty="0" err="1">
                <a:solidFill>
                  <a:schemeClr val="tx1"/>
                </a:solidFill>
                <a:latin typeface="Arial" panose="020B0604020202020204" pitchFamily="34" charset="0"/>
              </a:rPr>
              <a:t>delovnih</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postajah</a:t>
            </a:r>
            <a:r>
              <a:rPr lang="de-DE" altLang="de-DE" sz="1800" dirty="0">
                <a:solidFill>
                  <a:schemeClr val="tx1"/>
                </a:solidFill>
                <a:latin typeface="Arial" panose="020B0604020202020204" pitchFamily="34" charset="0"/>
              </a:rPr>
              <a:t>.
S </a:t>
            </a:r>
            <a:r>
              <a:rPr lang="de-DE" altLang="de-DE" sz="1800" dirty="0" err="1">
                <a:solidFill>
                  <a:schemeClr val="tx1"/>
                </a:solidFill>
                <a:latin typeface="Arial" panose="020B0604020202020204" pitchFamily="34" charset="0"/>
              </a:rPr>
              <a:t>sprejetjem</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standardiziranih</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obsežnih</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mehaniziranih</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proizvodnih</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metod</a:t>
            </a:r>
            <a:r>
              <a:rPr lang="de-DE" altLang="de-DE" sz="1800" dirty="0">
                <a:solidFill>
                  <a:schemeClr val="tx1"/>
                </a:solidFill>
                <a:latin typeface="Arial" panose="020B0604020202020204" pitchFamily="34" charset="0"/>
              </a:rPr>
              <a:t> Shan Liang Taste </a:t>
            </a:r>
            <a:r>
              <a:rPr lang="de-DE" altLang="de-DE" sz="1800" dirty="0" err="1">
                <a:solidFill>
                  <a:schemeClr val="tx1"/>
                </a:solidFill>
                <a:latin typeface="Arial" panose="020B0604020202020204" pitchFamily="34" charset="0"/>
              </a:rPr>
              <a:t>ustvarja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avtonomen</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kmetijski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sistem</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ga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poganja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inteligentna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oprema</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blockchain</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Različne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naprave</a:t>
            </a:r>
            <a:r>
              <a:rPr lang="de-DE" altLang="de-DE" sz="1800" dirty="0">
                <a:solidFill>
                  <a:schemeClr val="tx1"/>
                </a:solidFill>
                <a:latin typeface="Arial" panose="020B0604020202020204" pitchFamily="34" charset="0"/>
              </a:rPr>
              <a:t> IoT, </a:t>
            </a:r>
            <a:r>
              <a:rPr lang="de-DE" altLang="de-DE" sz="1800" dirty="0" err="1">
                <a:solidFill>
                  <a:schemeClr val="tx1"/>
                </a:solidFill>
                <a:latin typeface="Arial" panose="020B0604020202020204" pitchFamily="34" charset="0"/>
              </a:rPr>
              <a:t>nameščene</a:t>
            </a:r>
            <a:r>
              <a:rPr lang="de-DE" altLang="de-DE" sz="1800" dirty="0">
                <a:solidFill>
                  <a:schemeClr val="tx1"/>
                </a:solidFill>
                <a:latin typeface="Arial" panose="020B0604020202020204" pitchFamily="34" charset="0"/>
              </a:rPr>
              <a:t> na </a:t>
            </a:r>
            <a:r>
              <a:rPr lang="de-DE" altLang="de-DE" sz="1800" dirty="0" err="1">
                <a:solidFill>
                  <a:schemeClr val="tx1"/>
                </a:solidFill>
                <a:latin typeface="Arial" panose="020B0604020202020204" pitchFamily="34" charset="0"/>
              </a:rPr>
              <a:t>opremi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samodejno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zbirajo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podatke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kot</a:t>
            </a:r>
            <a:r>
              <a:rPr lang="de-DE" altLang="de-DE" sz="1800" dirty="0">
                <a:solidFill>
                  <a:schemeClr val="tx1"/>
                </a:solidFill>
                <a:latin typeface="Arial" panose="020B0604020202020204" pitchFamily="34" charset="0"/>
              </a:rPr>
              <a:t> so </a:t>
            </a:r>
            <a:r>
              <a:rPr lang="de-DE" altLang="de-DE" sz="1800" dirty="0" err="1">
                <a:solidFill>
                  <a:schemeClr val="tx1"/>
                </a:solidFill>
                <a:latin typeface="Arial" panose="020B0604020202020204" pitchFamily="34" charset="0"/>
              </a:rPr>
              <a:t>čas</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lokacija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podrobnosti</a:t>
            </a:r>
            <a:r>
              <a:rPr lang="de-DE" altLang="de-DE" sz="1800" dirty="0">
                <a:solidFill>
                  <a:schemeClr val="tx1"/>
                </a:solidFill>
                <a:latin typeface="Arial" panose="020B0604020202020204" pitchFamily="34" charset="0"/>
              </a:rPr>
              <a:t> o </a:t>
            </a:r>
            <a:r>
              <a:rPr lang="de-DE" altLang="de-DE" sz="1800" dirty="0" err="1">
                <a:solidFill>
                  <a:schemeClr val="tx1"/>
                </a:solidFill>
                <a:latin typeface="Arial" panose="020B0604020202020204" pitchFamily="34" charset="0"/>
              </a:rPr>
              <a:t>sajenju</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podatki</a:t>
            </a:r>
            <a:r>
              <a:rPr lang="de-DE" altLang="de-DE" sz="1800" dirty="0">
                <a:solidFill>
                  <a:schemeClr val="tx1"/>
                </a:solidFill>
                <a:latin typeface="Arial" panose="020B0604020202020204" pitchFamily="34" charset="0"/>
              </a:rPr>
              <a:t> o </a:t>
            </a:r>
            <a:r>
              <a:rPr lang="de-DE" altLang="de-DE" sz="1800" dirty="0" err="1">
                <a:solidFill>
                  <a:schemeClr val="tx1"/>
                </a:solidFill>
                <a:latin typeface="Arial" panose="020B0604020202020204" pitchFamily="34" charset="0"/>
              </a:rPr>
              <a:t>upravljanju</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ki</a:t>
            </a:r>
            <a:r>
              <a:rPr lang="de-DE" altLang="de-DE" sz="1800" dirty="0">
                <a:solidFill>
                  <a:schemeClr val="tx1"/>
                </a:solidFill>
                <a:latin typeface="Arial" panose="020B0604020202020204" pitchFamily="34" charset="0"/>
              </a:rPr>
              <a:t> se </a:t>
            </a:r>
            <a:r>
              <a:rPr lang="de-DE" altLang="de-DE" sz="1800" dirty="0" err="1">
                <a:solidFill>
                  <a:schemeClr val="tx1"/>
                </a:solidFill>
                <a:latin typeface="Arial" panose="020B0604020202020204" pitchFamily="34" charset="0"/>
              </a:rPr>
              <a:t>naložijo</a:t>
            </a:r>
            <a:r>
              <a:rPr lang="de-DE" altLang="de-DE" sz="1800" dirty="0">
                <a:solidFill>
                  <a:schemeClr val="tx1"/>
                </a:solidFill>
                <a:latin typeface="Arial" panose="020B0604020202020204" pitchFamily="34" charset="0"/>
              </a:rPr>
              <a:t> v </a:t>
            </a:r>
            <a:r>
              <a:rPr lang="de-DE" altLang="de-DE" sz="1800" dirty="0" err="1">
                <a:solidFill>
                  <a:schemeClr val="tx1"/>
                </a:solidFill>
                <a:latin typeface="Arial" panose="020B0604020202020204" pitchFamily="34" charset="0"/>
              </a:rPr>
              <a:t>sistem</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blockchain</a:t>
            </a:r>
            <a:r>
              <a:rPr lang="de-DE" altLang="de-DE" sz="1800" dirty="0">
                <a:solidFill>
                  <a:schemeClr val="tx1"/>
                </a:solidFill>
                <a:latin typeface="Arial" panose="020B0604020202020204" pitchFamily="34" charset="0"/>
              </a:rPr>
              <a:t>, da se </a:t>
            </a:r>
            <a:r>
              <a:rPr lang="de-DE" altLang="de-DE" sz="1800" dirty="0" err="1">
                <a:solidFill>
                  <a:schemeClr val="tx1"/>
                </a:solidFill>
                <a:latin typeface="Arial" panose="020B0604020202020204" pitchFamily="34" charset="0"/>
              </a:rPr>
              <a:t>zagotovi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pristnost</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Udeleženci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dobavne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verige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žita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beležijo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informacije</a:t>
            </a:r>
            <a:r>
              <a:rPr lang="de-DE" altLang="de-DE" sz="1800" dirty="0">
                <a:solidFill>
                  <a:schemeClr val="tx1"/>
                </a:solidFill>
                <a:latin typeface="Arial" panose="020B0604020202020204" pitchFamily="34" charset="0"/>
              </a:rPr>
              <a:t> o </a:t>
            </a:r>
            <a:r>
              <a:rPr lang="de-DE" altLang="de-DE" sz="1800" dirty="0" err="1">
                <a:solidFill>
                  <a:schemeClr val="tx1"/>
                </a:solidFill>
                <a:latin typeface="Arial" panose="020B0604020202020204" pitchFamily="34" charset="0"/>
              </a:rPr>
              <a:t>transakcijah</a:t>
            </a:r>
            <a:r>
              <a:rPr lang="de-DE" altLang="de-DE" sz="1800" dirty="0">
                <a:solidFill>
                  <a:schemeClr val="tx1"/>
                </a:solidFill>
                <a:latin typeface="Arial" panose="020B0604020202020204" pitchFamily="34" charset="0"/>
              </a:rPr>
              <a:t> v </a:t>
            </a:r>
            <a:r>
              <a:rPr lang="de-DE" altLang="de-DE" sz="1800" dirty="0" err="1">
                <a:solidFill>
                  <a:schemeClr val="tx1"/>
                </a:solidFill>
                <a:latin typeface="Arial" panose="020B0604020202020204" pitchFamily="34" charset="0"/>
              </a:rPr>
              <a:t>sistemu</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veriženja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blokov</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kar</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zagotavlja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varnost</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transakcij</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celovito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kartiranje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podatkov</a:t>
            </a:r>
            <a:r>
              <a:rPr lang="de-DE" altLang="de-DE" sz="1800" dirty="0">
                <a:solidFill>
                  <a:schemeClr val="tx1"/>
                </a:solidFill>
                <a:latin typeface="Arial" panose="020B0604020202020204" pitchFamily="34" charset="0"/>
              </a:rPr>
              <a:t>.</a:t>
            </a: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6377557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ŠTUDIJE PRIMEROV: PRIMER 2</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GB" dirty="0">
                <a:latin typeface="Open Sans"/>
                <a:ea typeface="Open Sans"/>
                <a:cs typeface="Open Sans"/>
                <a:sym typeface="Open Sans"/>
              </a:rPr>
              <a:t>- </a:t>
            </a:r>
            <a:r>
              <a:rPr lang="en-US" dirty="0">
                <a:latin typeface="Open Sans"/>
                <a:ea typeface="Open Sans"/>
                <a:cs typeface="Open Sans"/>
                <a:sym typeface="Open Sans"/>
              </a:rPr>
              <a:t>Case Study of a Traditional Bakery: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Case Study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Uncovering the potential of blockchain in the agri-food supply chain</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42</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566761" y="2079110"/>
            <a:ext cx="9559877" cy="4524315"/>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lvl="0" algn="just" eaLnBrk="0" fontAlgn="base" hangingPunct="0">
              <a:spcBef>
                <a:spcPct val="0"/>
              </a:spcBef>
              <a:spcAft>
                <a:spcPct val="0"/>
              </a:spcAft>
              <a:buClrTx/>
              <a:buFontTx/>
              <a:buChar char="•"/>
            </a:pPr>
            <a:r>
              <a:rPr lang="de-DE" altLang="de-DE" sz="1800" dirty="0">
                <a:solidFill>
                  <a:schemeClr val="tx1"/>
                </a:solidFill>
                <a:latin typeface="Arial" panose="020B0604020202020204" pitchFamily="34" charset="0"/>
              </a:rPr>
              <a:t>Shan Liang Taste </a:t>
            </a:r>
            <a:r>
              <a:rPr lang="de-DE" altLang="de-DE" sz="1800" dirty="0" err="1">
                <a:solidFill>
                  <a:schemeClr val="tx1"/>
                </a:solidFill>
                <a:latin typeface="Arial" panose="020B0604020202020204" pitchFamily="34" charset="0"/>
              </a:rPr>
              <a:t>razvija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različne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aplikacije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znotraj</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platforme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blockchain</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učinkovito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upravljanje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dobavne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verige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žita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Aplikacija</a:t>
            </a:r>
            <a:r>
              <a:rPr lang="de-DE" altLang="de-DE" sz="1800" dirty="0">
                <a:solidFill>
                  <a:schemeClr val="tx1"/>
                </a:solidFill>
                <a:latin typeface="Arial" panose="020B0604020202020204" pitchFamily="34" charset="0"/>
              </a:rPr>
              <a:t> Shan Liang Blockchain Food Tickets </a:t>
            </a:r>
            <a:r>
              <a:rPr lang="de-DE" altLang="de-DE" sz="1800" dirty="0" err="1">
                <a:solidFill>
                  <a:schemeClr val="tx1"/>
                </a:solidFill>
                <a:latin typeface="Arial" panose="020B0604020202020204" pitchFamily="34" charset="0"/>
              </a:rPr>
              <a:t>izdaja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prenosljive</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zavarovane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digitalne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naloge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sajenje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ustrezajo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zemljišču</a:t>
            </a:r>
            <a:r>
              <a:rPr lang="de-DE" altLang="de-DE" sz="1800" dirty="0">
                <a:solidFill>
                  <a:schemeClr val="tx1"/>
                </a:solidFill>
                <a:latin typeface="Arial" panose="020B0604020202020204" pitchFamily="34" charset="0"/>
              </a:rPr>
              <a:t>.
Shan Liang Blockchain Order </a:t>
            </a:r>
            <a:r>
              <a:rPr lang="de-DE" altLang="de-DE" sz="1800" dirty="0" err="1">
                <a:solidFill>
                  <a:schemeClr val="tx1"/>
                </a:solidFill>
                <a:latin typeface="Arial" panose="020B0604020202020204" pitchFamily="34" charset="0"/>
              </a:rPr>
              <a:t>prek</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WeChata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omogoča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strankam</a:t>
            </a:r>
            <a:r>
              <a:rPr lang="de-DE" altLang="de-DE" sz="1800" dirty="0">
                <a:solidFill>
                  <a:schemeClr val="tx1"/>
                </a:solidFill>
                <a:latin typeface="Arial" panose="020B0604020202020204" pitchFamily="34" charset="0"/>
              </a:rPr>
              <a:t>, da </a:t>
            </a:r>
            <a:r>
              <a:rPr lang="de-DE" altLang="de-DE" sz="1800" dirty="0" err="1">
                <a:solidFill>
                  <a:schemeClr val="tx1"/>
                </a:solidFill>
                <a:latin typeface="Arial" panose="020B0604020202020204" pitchFamily="34" charset="0"/>
              </a:rPr>
              <a:t>rezervirajo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zemljišče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proizvodnjo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riža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naročila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stanejo</a:t>
            </a:r>
            <a:r>
              <a:rPr lang="de-DE" altLang="de-DE" sz="1800" dirty="0">
                <a:solidFill>
                  <a:schemeClr val="tx1"/>
                </a:solidFill>
                <a:latin typeface="Arial" panose="020B0604020202020204" pitchFamily="34" charset="0"/>
              </a:rPr>
              <a:t> 1.150 </a:t>
            </a:r>
            <a:r>
              <a:rPr lang="de-DE" altLang="de-DE" sz="1800" dirty="0" err="1">
                <a:solidFill>
                  <a:schemeClr val="tx1"/>
                </a:solidFill>
                <a:latin typeface="Arial" panose="020B0604020202020204" pitchFamily="34" charset="0"/>
              </a:rPr>
              <a:t>dolarjev</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a:t>
            </a:r>
            <a:r>
              <a:rPr lang="de-DE" altLang="de-DE" sz="1800" dirty="0">
                <a:solidFill>
                  <a:schemeClr val="tx1"/>
                </a:solidFill>
                <a:latin typeface="Arial" panose="020B0604020202020204" pitchFamily="34" charset="0"/>
              </a:rPr>
              <a:t> 1 </a:t>
            </a:r>
            <a:r>
              <a:rPr lang="de-DE" altLang="de-DE" sz="1800" dirty="0" err="1">
                <a:solidFill>
                  <a:schemeClr val="tx1"/>
                </a:solidFill>
                <a:latin typeface="Arial" panose="020B0604020202020204" pitchFamily="34" charset="0"/>
              </a:rPr>
              <a:t>mu</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zemljišče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Aplikacija</a:t>
            </a:r>
            <a:r>
              <a:rPr lang="de-DE" altLang="de-DE" sz="1800" dirty="0">
                <a:solidFill>
                  <a:schemeClr val="tx1"/>
                </a:solidFill>
                <a:latin typeface="Arial" panose="020B0604020202020204" pitchFamily="34" charset="0"/>
              </a:rPr>
              <a:t> Shan Liang Smart </a:t>
            </a:r>
            <a:r>
              <a:rPr lang="de-DE" altLang="de-DE" sz="1800" dirty="0" err="1">
                <a:solidFill>
                  <a:schemeClr val="tx1"/>
                </a:solidFill>
                <a:latin typeface="Arial" panose="020B0604020202020204" pitchFamily="34" charset="0"/>
              </a:rPr>
              <a:t>Contract</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zagotavlja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pogodbe</a:t>
            </a:r>
            <a:r>
              <a:rPr lang="de-DE" altLang="de-DE" sz="1800" dirty="0">
                <a:solidFill>
                  <a:schemeClr val="tx1"/>
                </a:solidFill>
                <a:latin typeface="Arial" panose="020B0604020202020204" pitchFamily="34" charset="0"/>
              </a:rPr>
              <a:t> o </a:t>
            </a:r>
            <a:r>
              <a:rPr lang="de-DE" altLang="de-DE" sz="1800" dirty="0" err="1">
                <a:solidFill>
                  <a:schemeClr val="tx1"/>
                </a:solidFill>
                <a:latin typeface="Arial" panose="020B0604020202020204" pitchFamily="34" charset="0"/>
              </a:rPr>
              <a:t>naročilu</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dobavne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verige</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učinkovito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rešuje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vprašanja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zaupanja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Aplikacija</a:t>
            </a:r>
            <a:r>
              <a:rPr lang="de-DE" altLang="de-DE" sz="1800" dirty="0">
                <a:solidFill>
                  <a:schemeClr val="tx1"/>
                </a:solidFill>
                <a:latin typeface="Arial" panose="020B0604020202020204" pitchFamily="34" charset="0"/>
              </a:rPr>
              <a:t> Shan Liang Steward </a:t>
            </a:r>
            <a:r>
              <a:rPr lang="de-DE" altLang="de-DE" sz="1800" dirty="0" err="1">
                <a:solidFill>
                  <a:schemeClr val="tx1"/>
                </a:solidFill>
                <a:latin typeface="Arial" panose="020B0604020202020204" pitchFamily="34" charset="0"/>
              </a:rPr>
              <a:t>standardizira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proizvodne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storitve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vključno</a:t>
            </a:r>
            <a:r>
              <a:rPr lang="de-DE" altLang="de-DE" sz="1800" dirty="0">
                <a:solidFill>
                  <a:schemeClr val="tx1"/>
                </a:solidFill>
                <a:latin typeface="Arial" panose="020B0604020202020204" pitchFamily="34" charset="0"/>
              </a:rPr>
              <a:t> z </a:t>
            </a:r>
            <a:r>
              <a:rPr lang="de-DE" altLang="de-DE" sz="1800" dirty="0" err="1">
                <a:solidFill>
                  <a:schemeClr val="tx1"/>
                </a:solidFill>
                <a:latin typeface="Arial" panose="020B0604020202020204" pitchFamily="34" charset="0"/>
              </a:rPr>
              <a:t>vzrejo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nabavo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kmetijskih</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materialov</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načrtovanjem</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proizvodnje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Aplikacija</a:t>
            </a:r>
            <a:r>
              <a:rPr lang="de-DE" altLang="de-DE" sz="1800" dirty="0">
                <a:solidFill>
                  <a:schemeClr val="tx1"/>
                </a:solidFill>
                <a:latin typeface="Arial" panose="020B0604020202020204" pitchFamily="34" charset="0"/>
              </a:rPr>
              <a:t> Shan Liang Finance v </a:t>
            </a:r>
            <a:r>
              <a:rPr lang="de-DE" altLang="de-DE" sz="1800" dirty="0" err="1">
                <a:solidFill>
                  <a:schemeClr val="tx1"/>
                </a:solidFill>
                <a:latin typeface="Arial" panose="020B0604020202020204" pitchFamily="34" charset="0"/>
              </a:rPr>
              <a:t>sodelovanju</a:t>
            </a:r>
            <a:r>
              <a:rPr lang="de-DE" altLang="de-DE" sz="1800" dirty="0">
                <a:solidFill>
                  <a:schemeClr val="tx1"/>
                </a:solidFill>
                <a:latin typeface="Arial" panose="020B0604020202020204" pitchFamily="34" charset="0"/>
              </a:rPr>
              <a:t> s </a:t>
            </a:r>
            <a:r>
              <a:rPr lang="de-DE" altLang="de-DE" sz="1800" dirty="0" err="1">
                <a:solidFill>
                  <a:schemeClr val="tx1"/>
                </a:solidFill>
                <a:latin typeface="Arial" panose="020B0604020202020204" pitchFamily="34" charset="0"/>
              </a:rPr>
              <a:t>finančnimi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institucijami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partnerjem</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dobavne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verige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ponuja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nove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finančne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storitve</a:t>
            </a:r>
            <a:r>
              <a:rPr lang="de-DE" altLang="de-DE" sz="1800" dirty="0">
                <a:solidFill>
                  <a:schemeClr val="tx1"/>
                </a:solidFill>
                <a:latin typeface="Arial" panose="020B0604020202020204" pitchFamily="34" charset="0"/>
              </a:rPr>
              <a:t> na </a:t>
            </a:r>
            <a:r>
              <a:rPr lang="de-DE" altLang="de-DE" sz="1800" dirty="0" err="1">
                <a:solidFill>
                  <a:schemeClr val="tx1"/>
                </a:solidFill>
                <a:latin typeface="Arial" panose="020B0604020202020204" pitchFamily="34" charset="0"/>
              </a:rPr>
              <a:t>podlagi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podatkov</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blockchain</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podatkov</a:t>
            </a:r>
            <a:r>
              <a:rPr lang="de-DE" altLang="de-DE" sz="1800" dirty="0">
                <a:solidFill>
                  <a:schemeClr val="tx1"/>
                </a:solidFill>
                <a:latin typeface="Arial" panose="020B0604020202020204" pitchFamily="34" charset="0"/>
              </a:rPr>
              <a:t> o </a:t>
            </a:r>
            <a:r>
              <a:rPr lang="de-DE" altLang="de-DE" sz="1800" dirty="0" err="1">
                <a:solidFill>
                  <a:schemeClr val="tx1"/>
                </a:solidFill>
                <a:latin typeface="Arial" panose="020B0604020202020204" pitchFamily="34" charset="0"/>
              </a:rPr>
              <a:t>trgovanju</a:t>
            </a:r>
            <a:r>
              <a:rPr lang="de-DE" altLang="de-DE" sz="1800" dirty="0">
                <a:solidFill>
                  <a:schemeClr val="tx1"/>
                </a:solidFill>
                <a:latin typeface="Arial" panose="020B0604020202020204" pitchFamily="34" charset="0"/>
              </a:rPr>
              <a:t>.</a:t>
            </a: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457200" marR="0" lvl="1" indent="0" algn="just" defTabSz="914400" rtl="0" eaLnBrk="0" fontAlgn="base" latinLnBrk="0" hangingPunct="0">
              <a:lnSpc>
                <a:spcPct val="100000"/>
              </a:lnSpc>
              <a:spcBef>
                <a:spcPct val="0"/>
              </a:spcBef>
              <a:spcAft>
                <a:spcPct val="0"/>
              </a:spcAft>
              <a:buClrTx/>
              <a:buSzTx/>
              <a:buFontTx/>
              <a:buChar char="•"/>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algn="just"/>
            <a:endParaRPr lang="en-US" sz="18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065391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ŠTUDIJE PRIMEROV: PRIMER 2</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GB" dirty="0">
                <a:latin typeface="Open Sans"/>
                <a:ea typeface="Open Sans"/>
                <a:cs typeface="Open Sans"/>
                <a:sym typeface="Open Sans"/>
              </a:rPr>
              <a:t>- </a:t>
            </a:r>
            <a:r>
              <a:rPr lang="en-US" dirty="0">
                <a:latin typeface="Open Sans"/>
                <a:ea typeface="Open Sans"/>
                <a:cs typeface="Open Sans"/>
                <a:sym typeface="Open Sans"/>
              </a:rPr>
              <a:t>Case Study of a Traditional Bakery: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Case Study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Uncovering the potential of blockchain in the agri-food supply chain</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43</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566760" y="1760629"/>
            <a:ext cx="9559877" cy="2308324"/>
          </a:xfrm>
          <a:prstGeom prst="rect">
            <a:avLst/>
          </a:prstGeom>
          <a:noFill/>
        </p:spPr>
        <p:txBody>
          <a:bodyPr wrap="square">
            <a:spAutoFit/>
          </a:bodyPr>
          <a:lstStyle/>
          <a:p>
            <a:pPr marL="457200" marR="0" lvl="1" indent="0" algn="just" defTabSz="914400" rtl="0" eaLnBrk="0" fontAlgn="base" latinLnBrk="0" hangingPunct="0">
              <a:lnSpc>
                <a:spcPct val="100000"/>
              </a:lnSpc>
              <a:spcBef>
                <a:spcPct val="0"/>
              </a:spcBef>
              <a:spcAft>
                <a:spcPct val="0"/>
              </a:spcAft>
              <a:buClrTx/>
              <a:buSzTx/>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lvl="0" algn="just" eaLnBrk="0" fontAlgn="base" hangingPunct="0">
              <a:spcBef>
                <a:spcPct val="0"/>
              </a:spcBef>
              <a:spcAft>
                <a:spcPct val="0"/>
              </a:spcAft>
              <a:buClrTx/>
              <a:buFontTx/>
              <a:buChar char="•"/>
            </a:pPr>
            <a:r>
              <a:rPr lang="de-DE" altLang="de-DE" sz="1800" dirty="0">
                <a:solidFill>
                  <a:schemeClr val="tx1"/>
                </a:solidFill>
                <a:latin typeface="Arial" panose="020B0604020202020204" pitchFamily="34" charset="0"/>
              </a:rPr>
              <a:t>Shan Liang Taste </a:t>
            </a:r>
            <a:r>
              <a:rPr lang="de-DE" altLang="de-DE" sz="1800" dirty="0" err="1">
                <a:solidFill>
                  <a:schemeClr val="tx1"/>
                </a:solidFill>
                <a:latin typeface="Arial" panose="020B0604020202020204" pitchFamily="34" charset="0"/>
              </a:rPr>
              <a:t>sodeluje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tudi</a:t>
            </a:r>
            <a:r>
              <a:rPr lang="de-DE" altLang="de-DE" sz="1800" dirty="0">
                <a:solidFill>
                  <a:schemeClr val="tx1"/>
                </a:solidFill>
                <a:latin typeface="Arial" panose="020B0604020202020204" pitchFamily="34" charset="0"/>
              </a:rPr>
              <a:t> z </a:t>
            </a:r>
            <a:r>
              <a:rPr lang="de-DE" altLang="de-DE" sz="1800" dirty="0" err="1">
                <a:solidFill>
                  <a:schemeClr val="tx1"/>
                </a:solidFill>
                <a:latin typeface="Arial" panose="020B0604020202020204" pitchFamily="34" charset="0"/>
              </a:rPr>
              <a:t>različnimi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institucijami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pregled</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kakovosti</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tehnično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podporo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kar</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še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dodatno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izboljšuje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kakovost</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pridelave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žita</a:t>
            </a:r>
            <a:r>
              <a:rPr lang="de-DE" altLang="de-DE" sz="1800" dirty="0">
                <a:solidFill>
                  <a:schemeClr val="tx1"/>
                </a:solidFill>
                <a:latin typeface="Arial" panose="020B0604020202020204" pitchFamily="34" charset="0"/>
              </a:rPr>
              <a:t>.
Na </a:t>
            </a:r>
            <a:r>
              <a:rPr lang="de-DE" altLang="de-DE" sz="1800" dirty="0" err="1">
                <a:solidFill>
                  <a:schemeClr val="tx1"/>
                </a:solidFill>
                <a:latin typeface="Arial" panose="020B0604020202020204" pitchFamily="34" charset="0"/>
              </a:rPr>
              <a:t>splošno</a:t>
            </a:r>
            <a:r>
              <a:rPr lang="de-DE" altLang="de-DE" sz="1800" dirty="0">
                <a:solidFill>
                  <a:schemeClr val="tx1"/>
                </a:solidFill>
                <a:latin typeface="Arial" panose="020B0604020202020204" pitchFamily="34" charset="0"/>
              </a:rPr>
              <a:t> Shan Liang Taste </a:t>
            </a:r>
            <a:r>
              <a:rPr lang="de-DE" altLang="de-DE" sz="1800" dirty="0" err="1">
                <a:solidFill>
                  <a:schemeClr val="tx1"/>
                </a:solidFill>
                <a:latin typeface="Arial" panose="020B0604020202020204" pitchFamily="34" charset="0"/>
              </a:rPr>
              <a:t>revolucionira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tradicionalni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hierarhični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model</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agroživilske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dobavne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verige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čemer</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izkorišča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tehnologijo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za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nadgradnjo</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industrijskih</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procesov</a:t>
            </a:r>
            <a:r>
              <a:rPr lang="de-DE" altLang="de-DE" sz="1800" dirty="0">
                <a:solidFill>
                  <a:schemeClr val="tx1"/>
                </a:solidFill>
                <a:latin typeface="Arial" panose="020B0604020202020204" pitchFamily="34" charset="0"/>
              </a:rPr>
              <a:t> in </a:t>
            </a:r>
            <a:r>
              <a:rPr lang="de-DE" altLang="de-DE" sz="1800" dirty="0" err="1">
                <a:solidFill>
                  <a:schemeClr val="tx1"/>
                </a:solidFill>
                <a:latin typeface="Arial" panose="020B0604020202020204" pitchFamily="34" charset="0"/>
              </a:rPr>
              <a:t>zagotavljanje</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kakovosti</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žita</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iz</a:t>
            </a:r>
            <a:r>
              <a:rPr lang="de-DE" altLang="de-DE" sz="1800" dirty="0">
                <a:solidFill>
                  <a:schemeClr val="tx1"/>
                </a:solidFill>
                <a:latin typeface="Arial" panose="020B0604020202020204" pitchFamily="34" charset="0"/>
              </a:rPr>
              <a:t> </a:t>
            </a:r>
            <a:r>
              <a:rPr lang="de-DE" altLang="de-DE" sz="1800" dirty="0" err="1">
                <a:solidFill>
                  <a:schemeClr val="tx1"/>
                </a:solidFill>
                <a:latin typeface="Arial" panose="020B0604020202020204" pitchFamily="34" charset="0"/>
              </a:rPr>
              <a:t>vira</a:t>
            </a:r>
            <a:r>
              <a:rPr lang="de-DE" altLang="de-DE" sz="1800" dirty="0">
                <a:solidFill>
                  <a:schemeClr val="tx1"/>
                </a:solidFill>
                <a:latin typeface="Arial" panose="020B0604020202020204" pitchFamily="34" charset="0"/>
              </a:rPr>
              <a:t>.</a:t>
            </a: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lgn="just"/>
            <a:r>
              <a:rPr lang="en-US" sz="1800" dirty="0">
                <a:latin typeface="Open Sans" panose="020B0606030504020204" pitchFamily="34" charset="0"/>
                <a:ea typeface="Open Sans" panose="020B0606030504020204" pitchFamily="34" charset="0"/>
                <a:cs typeface="Open Sans" panose="020B0606030504020204" pitchFamily="34" charset="0"/>
              </a:rPr>
              <a:t>(Fu et al., 2020)</a:t>
            </a:r>
          </a:p>
          <a:p>
            <a:pPr algn="just"/>
            <a:endParaRPr lang="en-US" sz="18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6682191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ŠTUDIJE PRIMEROV: POVZETEK</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GB" dirty="0">
                <a:latin typeface="Open Sans"/>
                <a:ea typeface="Open Sans"/>
                <a:cs typeface="Open Sans"/>
                <a:sym typeface="Open Sans"/>
              </a:rPr>
              <a:t>- </a:t>
            </a:r>
            <a:r>
              <a:rPr lang="en-US" dirty="0">
                <a:latin typeface="Open Sans"/>
                <a:ea typeface="Open Sans"/>
                <a:cs typeface="Open Sans"/>
                <a:sym typeface="Open Sans"/>
              </a:rPr>
              <a:t>Case Study of a Traditional Bakery: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Case Study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Uncovering the potential of blockchain in the agri-food supply chain</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44</a:t>
            </a:fld>
            <a:endParaRPr lang="en-GB" sz="1800"/>
          </a:p>
        </p:txBody>
      </p:sp>
      <p:pic>
        <p:nvPicPr>
          <p:cNvPr id="7" name="Grafik 6">
            <a:extLst>
              <a:ext uri="{FF2B5EF4-FFF2-40B4-BE49-F238E27FC236}">
                <a16:creationId xmlns:a16="http://schemas.microsoft.com/office/drawing/2014/main" id="{335D1165-0E2C-1090-F3C4-E73D700864E0}"/>
              </a:ext>
            </a:extLst>
          </p:cNvPr>
          <p:cNvPicPr>
            <a:picLocks noChangeAspect="1"/>
          </p:cNvPicPr>
          <p:nvPr/>
        </p:nvPicPr>
        <p:blipFill>
          <a:blip r:embed="rId7"/>
          <a:stretch>
            <a:fillRect/>
          </a:stretch>
        </p:blipFill>
        <p:spPr>
          <a:xfrm>
            <a:off x="4144780" y="3620228"/>
            <a:ext cx="4235668" cy="2578233"/>
          </a:xfrm>
          <a:prstGeom prst="rect">
            <a:avLst/>
          </a:prstGeom>
        </p:spPr>
      </p:pic>
      <p:pic>
        <p:nvPicPr>
          <p:cNvPr id="9" name="Grafik 8">
            <a:extLst>
              <a:ext uri="{FF2B5EF4-FFF2-40B4-BE49-F238E27FC236}">
                <a16:creationId xmlns:a16="http://schemas.microsoft.com/office/drawing/2014/main" id="{AC898EF2-C5DC-0307-6817-420BE782CE50}"/>
              </a:ext>
            </a:extLst>
          </p:cNvPr>
          <p:cNvPicPr>
            <a:picLocks noChangeAspect="1"/>
          </p:cNvPicPr>
          <p:nvPr/>
        </p:nvPicPr>
        <p:blipFill>
          <a:blip r:embed="rId8"/>
          <a:stretch>
            <a:fillRect/>
          </a:stretch>
        </p:blipFill>
        <p:spPr>
          <a:xfrm>
            <a:off x="721246" y="2025887"/>
            <a:ext cx="6515435" cy="1124008"/>
          </a:xfrm>
          <a:prstGeom prst="rect">
            <a:avLst/>
          </a:prstGeom>
        </p:spPr>
      </p:pic>
      <p:sp>
        <p:nvSpPr>
          <p:cNvPr id="10" name="Textfeld 9">
            <a:extLst>
              <a:ext uri="{FF2B5EF4-FFF2-40B4-BE49-F238E27FC236}">
                <a16:creationId xmlns:a16="http://schemas.microsoft.com/office/drawing/2014/main" id="{C91DA363-BE74-E04A-BEF8-53E4BDCD8F9F}"/>
              </a:ext>
            </a:extLst>
          </p:cNvPr>
          <p:cNvSpPr txBox="1"/>
          <p:nvPr/>
        </p:nvSpPr>
        <p:spPr>
          <a:xfrm>
            <a:off x="956440" y="3057118"/>
            <a:ext cx="7638371" cy="646331"/>
          </a:xfrm>
          <a:prstGeom prst="rect">
            <a:avLst/>
          </a:prstGeom>
          <a:noFill/>
        </p:spPr>
        <p:txBody>
          <a:bodyPr wrap="square">
            <a:spAutoFit/>
          </a:bodyPr>
          <a:lstStyle/>
          <a:p>
            <a:r>
              <a:rPr lang="en-US" sz="1800" dirty="0" err="1">
                <a:latin typeface="Open Sans" panose="020B0606030504020204" pitchFamily="34" charset="0"/>
                <a:ea typeface="Open Sans" panose="020B0606030504020204" pitchFamily="34" charset="0"/>
                <a:cs typeface="Open Sans" panose="020B0606030504020204" pitchFamily="34" charset="0"/>
              </a:rPr>
              <a:t>Blokovna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veriga</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agroživilska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dobavna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veriga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povezani</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mehanizem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zaupanja</a:t>
            </a:r>
            <a:endParaRPr lang="en-AU" sz="1800"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extfeld 11">
            <a:extLst>
              <a:ext uri="{FF2B5EF4-FFF2-40B4-BE49-F238E27FC236}">
                <a16:creationId xmlns:a16="http://schemas.microsoft.com/office/drawing/2014/main" id="{59899EFC-F561-2DCA-4F92-AF4929573EC8}"/>
              </a:ext>
            </a:extLst>
          </p:cNvPr>
          <p:cNvSpPr txBox="1"/>
          <p:nvPr/>
        </p:nvSpPr>
        <p:spPr>
          <a:xfrm>
            <a:off x="2669628" y="6041091"/>
            <a:ext cx="7811851" cy="646331"/>
          </a:xfrm>
          <a:prstGeom prst="rect">
            <a:avLst/>
          </a:prstGeom>
          <a:noFill/>
        </p:spPr>
        <p:txBody>
          <a:bodyPr wrap="square">
            <a:spAutoFit/>
          </a:bodyPr>
          <a:lstStyle/>
          <a:p>
            <a:r>
              <a:rPr lang="en-US" sz="1800">
                <a:latin typeface="Open Sans" panose="020B0606030504020204" pitchFamily="34" charset="0"/>
                <a:ea typeface="Open Sans" panose="020B0606030504020204" pitchFamily="34" charset="0"/>
                <a:cs typeface="Open Sans" panose="020B0606030504020204" pitchFamily="34" charset="0"/>
              </a:rPr>
              <a:t>Blokovna veriga in agroživilska dobavna veriga sta povezani z upravljavsko strukturo</a:t>
            </a:r>
            <a:endParaRPr lang="en-AU" sz="1800" dirty="0">
              <a:latin typeface="Open Sans" panose="020B0606030504020204" pitchFamily="34" charset="0"/>
              <a:ea typeface="Open Sans" panose="020B0606030504020204" pitchFamily="34" charset="0"/>
              <a:cs typeface="Open Sans" panose="020B0606030504020204" pitchFamily="34" charset="0"/>
            </a:endParaRPr>
          </a:p>
        </p:txBody>
      </p:sp>
      <p:sp>
        <p:nvSpPr>
          <p:cNvPr id="14" name="Textfeld 13">
            <a:extLst>
              <a:ext uri="{FF2B5EF4-FFF2-40B4-BE49-F238E27FC236}">
                <a16:creationId xmlns:a16="http://schemas.microsoft.com/office/drawing/2014/main" id="{F064E34A-D85E-3612-F0BC-26779318C4E7}"/>
              </a:ext>
            </a:extLst>
          </p:cNvPr>
          <p:cNvSpPr txBox="1"/>
          <p:nvPr/>
        </p:nvSpPr>
        <p:spPr>
          <a:xfrm>
            <a:off x="393700" y="6776344"/>
            <a:ext cx="7417558" cy="369332"/>
          </a:xfrm>
          <a:prstGeom prst="rect">
            <a:avLst/>
          </a:prstGeom>
          <a:noFill/>
        </p:spPr>
        <p:txBody>
          <a:bodyPr wrap="square">
            <a:spAutoFit/>
          </a:bodyPr>
          <a:lstStyle/>
          <a:p>
            <a:r>
              <a:rPr lang="en-US" sz="1800" dirty="0">
                <a:latin typeface="Open Sans" panose="020B0606030504020204" pitchFamily="34" charset="0"/>
                <a:ea typeface="Open Sans" panose="020B0606030504020204" pitchFamily="34" charset="0"/>
                <a:cs typeface="Open Sans" panose="020B0606030504020204" pitchFamily="34" charset="0"/>
              </a:rPr>
              <a:t>(Fu et al., 2020)</a:t>
            </a:r>
          </a:p>
        </p:txBody>
      </p:sp>
    </p:spTree>
    <p:extLst>
      <p:ext uri="{BB962C8B-B14F-4D97-AF65-F5344CB8AC3E}">
        <p14:creationId xmlns:p14="http://schemas.microsoft.com/office/powerpoint/2010/main" val="10834356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lnSpcReduction="10000"/>
          </a:bodyPr>
          <a:lstStyle/>
          <a:p>
            <a:r>
              <a:rPr lang="en-US" dirty="0">
                <a:latin typeface="Open Sans" panose="020B0606030504020204" pitchFamily="34" charset="0"/>
                <a:ea typeface="Open Sans" panose="020B0606030504020204" pitchFamily="34" charset="0"/>
                <a:cs typeface="Open Sans" panose="020B0606030504020204" pitchFamily="34" charset="0"/>
              </a:rPr>
              <a:t>KAKŠNE SO TRENUTNE OMEJITVE BLOCKCHAINA?</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05</a:t>
            </a:r>
          </a:p>
        </p:txBody>
      </p:sp>
    </p:spTree>
    <p:extLst>
      <p:ext uri="{BB962C8B-B14F-4D97-AF65-F5344CB8AC3E}">
        <p14:creationId xmlns:p14="http://schemas.microsoft.com/office/powerpoint/2010/main" val="14536101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dirty="0" err="1">
                <a:latin typeface="Open Sans" panose="020B0606030504020204" pitchFamily="34" charset="0"/>
                <a:ea typeface="Open Sans" panose="020B0606030504020204" pitchFamily="34" charset="0"/>
                <a:cs typeface="Open Sans" panose="020B0606030504020204" pitchFamily="34" charset="0"/>
              </a:rPr>
              <a:t>Tehnologije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veriženja</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blokov</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imajo</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strukturne</a:t>
            </a:r>
            <a:r>
              <a:rPr lang="en-US" dirty="0">
                <a:latin typeface="Open Sans" panose="020B0606030504020204" pitchFamily="34" charset="0"/>
                <a:ea typeface="Open Sans" panose="020B0606030504020204" pitchFamily="34" charset="0"/>
                <a:cs typeface="Open Sans" panose="020B0606030504020204" pitchFamily="34" charset="0"/>
              </a:rPr>
              <a:t> </a:t>
            </a:r>
            <a:r>
              <a:rPr lang="en-US" dirty="0" err="1">
                <a:latin typeface="Open Sans" panose="020B0606030504020204" pitchFamily="34" charset="0"/>
                <a:ea typeface="Open Sans" panose="020B0606030504020204" pitchFamily="34" charset="0"/>
                <a:cs typeface="Open Sans" panose="020B0606030504020204" pitchFamily="34" charset="0"/>
              </a:rPr>
              <a:t>omejitve</a:t>
            </a:r>
            <a:r>
              <a:rPr lang="en-US" dirty="0">
                <a:latin typeface="Open Sans" panose="020B0606030504020204" pitchFamily="34" charset="0"/>
                <a:ea typeface="Open Sans" panose="020B0606030504020204" pitchFamily="34" charset="0"/>
                <a:cs typeface="Open Sans" panose="020B0606030504020204" pitchFamily="34" charset="0"/>
              </a:rPr>
              <a:t>.</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4230372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5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1" name="Google Shape;281;p55"/>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OMEJITVE</a:t>
            </a:r>
            <a:endParaRPr dirty="0"/>
          </a:p>
        </p:txBody>
      </p:sp>
      <p:sp>
        <p:nvSpPr>
          <p:cNvPr id="282" name="Google Shape;282;p55"/>
          <p:cNvSpPr txBox="1">
            <a:spLocks noGrp="1"/>
          </p:cNvSpPr>
          <p:nvPr>
            <p:ph type="body" idx="1"/>
          </p:nvPr>
        </p:nvSpPr>
        <p:spPr>
          <a:xfrm>
            <a:off x="633730" y="2990136"/>
            <a:ext cx="9136262" cy="1938992"/>
          </a:xfrm>
          <a:prstGeom prst="rect">
            <a:avLst/>
          </a:prstGeom>
          <a:noFill/>
          <a:ln>
            <a:noFill/>
          </a:ln>
        </p:spPr>
        <p:txBody>
          <a:bodyPr spcFirstLastPara="1" wrap="square" lIns="0" tIns="0" rIns="0" bIns="0" anchor="t" anchorCtr="0">
            <a:spAutoFit/>
          </a:bodyPr>
          <a:lstStyle/>
          <a:p>
            <a:pPr marL="400050" lvl="0" indent="-285750">
              <a:buClr>
                <a:schemeClr val="tx1"/>
              </a:buClr>
              <a:buSzPts val="1800"/>
              <a:buFont typeface="Arial" panose="020B0604020202020204" pitchFamily="34" charset="0"/>
              <a:buChar char="•"/>
            </a:pPr>
            <a:r>
              <a:rPr lang="en-US" sz="1800" b="0" dirty="0" err="1">
                <a:solidFill>
                  <a:schemeClr val="dk1"/>
                </a:solidFill>
              </a:rPr>
              <a:t>Videli</a:t>
            </a:r>
            <a:r>
              <a:rPr lang="en-US" sz="1800" b="0" dirty="0">
                <a:solidFill>
                  <a:schemeClr val="dk1"/>
                </a:solidFill>
              </a:rPr>
              <a:t> </a:t>
            </a:r>
            <a:r>
              <a:rPr lang="en-US" sz="1800" b="0" dirty="0" err="1">
                <a:solidFill>
                  <a:schemeClr val="dk1"/>
                </a:solidFill>
              </a:rPr>
              <a:t>smo</a:t>
            </a:r>
            <a:r>
              <a:rPr lang="en-US" sz="1800" b="0" dirty="0">
                <a:solidFill>
                  <a:schemeClr val="dk1"/>
                </a:solidFill>
              </a:rPr>
              <a:t>, da </a:t>
            </a:r>
            <a:r>
              <a:rPr lang="en-US" sz="1800" b="0" dirty="0" err="1">
                <a:solidFill>
                  <a:schemeClr val="dk1"/>
                </a:solidFill>
              </a:rPr>
              <a:t>imajo</a:t>
            </a:r>
            <a:r>
              <a:rPr lang="en-US" sz="1800" b="0" dirty="0">
                <a:solidFill>
                  <a:schemeClr val="dk1"/>
                </a:solidFill>
              </a:rPr>
              <a:t> </a:t>
            </a:r>
            <a:r>
              <a:rPr lang="en-US" sz="1800" b="0" dirty="0" err="1">
                <a:solidFill>
                  <a:schemeClr val="dk1"/>
                </a:solidFill>
              </a:rPr>
              <a:t>tehnologije</a:t>
            </a:r>
            <a:r>
              <a:rPr lang="en-US" sz="1800" b="0" dirty="0">
                <a:solidFill>
                  <a:schemeClr val="dk1"/>
                </a:solidFill>
              </a:rPr>
              <a:t> </a:t>
            </a:r>
            <a:r>
              <a:rPr lang="en-US" sz="1800" b="0" dirty="0" err="1">
                <a:solidFill>
                  <a:schemeClr val="dk1"/>
                </a:solidFill>
              </a:rPr>
              <a:t>veriženja</a:t>
            </a:r>
            <a:r>
              <a:rPr lang="en-US" sz="1800" b="0" dirty="0">
                <a:solidFill>
                  <a:schemeClr val="dk1"/>
                </a:solidFill>
              </a:rPr>
              <a:t> </a:t>
            </a:r>
            <a:r>
              <a:rPr lang="en-US" sz="1800" b="0" dirty="0" err="1">
                <a:solidFill>
                  <a:schemeClr val="dk1"/>
                </a:solidFill>
              </a:rPr>
              <a:t>blokov</a:t>
            </a:r>
            <a:r>
              <a:rPr lang="en-US" sz="1800" b="0" dirty="0">
                <a:solidFill>
                  <a:schemeClr val="dk1"/>
                </a:solidFill>
              </a:rPr>
              <a:t> </a:t>
            </a:r>
            <a:r>
              <a:rPr lang="en-US" sz="1800" b="0" dirty="0" err="1">
                <a:solidFill>
                  <a:schemeClr val="dk1"/>
                </a:solidFill>
              </a:rPr>
              <a:t>strukturne</a:t>
            </a:r>
            <a:r>
              <a:rPr lang="en-US" sz="1800" b="0" dirty="0">
                <a:solidFill>
                  <a:schemeClr val="dk1"/>
                </a:solidFill>
              </a:rPr>
              <a:t> </a:t>
            </a:r>
            <a:r>
              <a:rPr lang="en-US" sz="1800" b="0" dirty="0" err="1">
                <a:solidFill>
                  <a:schemeClr val="dk1"/>
                </a:solidFill>
              </a:rPr>
              <a:t>omejitve</a:t>
            </a:r>
            <a:r>
              <a:rPr lang="en-US" sz="1800" b="0" dirty="0">
                <a:solidFill>
                  <a:schemeClr val="dk1"/>
                </a:solidFill>
              </a:rPr>
              <a:t>. Ne </a:t>
            </a:r>
            <a:r>
              <a:rPr lang="en-US" sz="1800" b="0" dirty="0" err="1">
                <a:solidFill>
                  <a:schemeClr val="dk1"/>
                </a:solidFill>
              </a:rPr>
              <a:t>moremo</a:t>
            </a:r>
            <a:r>
              <a:rPr lang="en-US" sz="1800" b="0" dirty="0">
                <a:solidFill>
                  <a:schemeClr val="dk1"/>
                </a:solidFill>
              </a:rPr>
              <a:t> </a:t>
            </a:r>
            <a:r>
              <a:rPr lang="en-US" sz="1800" b="0" dirty="0" err="1">
                <a:solidFill>
                  <a:schemeClr val="dk1"/>
                </a:solidFill>
              </a:rPr>
              <a:t>jih</a:t>
            </a:r>
            <a:r>
              <a:rPr lang="en-US" sz="1800" b="0" dirty="0">
                <a:solidFill>
                  <a:schemeClr val="dk1"/>
                </a:solidFill>
              </a:rPr>
              <a:t> </a:t>
            </a:r>
            <a:r>
              <a:rPr lang="en-US" sz="1800" b="0" dirty="0" err="1">
                <a:solidFill>
                  <a:schemeClr val="dk1"/>
                </a:solidFill>
              </a:rPr>
              <a:t>obravnavati</a:t>
            </a:r>
            <a:r>
              <a:rPr lang="en-US" sz="1800" b="0" dirty="0">
                <a:solidFill>
                  <a:schemeClr val="dk1"/>
                </a:solidFill>
              </a:rPr>
              <a:t> </a:t>
            </a:r>
            <a:r>
              <a:rPr lang="en-US" sz="1800" b="0" dirty="0" err="1">
                <a:solidFill>
                  <a:schemeClr val="dk1"/>
                </a:solidFill>
              </a:rPr>
              <a:t>kot</a:t>
            </a:r>
            <a:r>
              <a:rPr lang="en-US" sz="1800" b="0" dirty="0">
                <a:solidFill>
                  <a:schemeClr val="dk1"/>
                </a:solidFill>
              </a:rPr>
              <a:t> </a:t>
            </a:r>
            <a:r>
              <a:rPr lang="en-US" sz="1800" b="0" dirty="0" err="1">
                <a:solidFill>
                  <a:schemeClr val="dk1"/>
                </a:solidFill>
              </a:rPr>
              <a:t>podlago</a:t>
            </a:r>
            <a:r>
              <a:rPr lang="en-US" sz="1800" b="0" dirty="0">
                <a:solidFill>
                  <a:schemeClr val="dk1"/>
                </a:solidFill>
              </a:rPr>
              <a:t> za </a:t>
            </a:r>
            <a:r>
              <a:rPr lang="en-US" sz="1800" b="0" dirty="0" err="1">
                <a:solidFill>
                  <a:schemeClr val="dk1"/>
                </a:solidFill>
              </a:rPr>
              <a:t>popolno</a:t>
            </a:r>
            <a:r>
              <a:rPr lang="en-US" sz="1800" b="0" dirty="0">
                <a:solidFill>
                  <a:schemeClr val="dk1"/>
                </a:solidFill>
              </a:rPr>
              <a:t> </a:t>
            </a:r>
            <a:r>
              <a:rPr lang="en-US" sz="1800" b="0" dirty="0" err="1">
                <a:solidFill>
                  <a:schemeClr val="dk1"/>
                </a:solidFill>
              </a:rPr>
              <a:t>zaupanje</a:t>
            </a:r>
            <a:r>
              <a:rPr lang="en-US" sz="1800" b="0" dirty="0">
                <a:solidFill>
                  <a:schemeClr val="dk1"/>
                </a:solidFill>
              </a:rPr>
              <a:t> in </a:t>
            </a:r>
            <a:r>
              <a:rPr lang="en-US" sz="1800" b="0" dirty="0" err="1">
                <a:solidFill>
                  <a:schemeClr val="dk1"/>
                </a:solidFill>
              </a:rPr>
              <a:t>zaupanje</a:t>
            </a:r>
            <a:r>
              <a:rPr lang="en-US" sz="1800" b="0" dirty="0">
                <a:solidFill>
                  <a:schemeClr val="dk1"/>
                </a:solidFill>
              </a:rPr>
              <a:t>, </a:t>
            </a:r>
            <a:r>
              <a:rPr lang="en-US" sz="1800" b="0" dirty="0" err="1">
                <a:solidFill>
                  <a:schemeClr val="dk1"/>
                </a:solidFill>
              </a:rPr>
              <a:t>niti</a:t>
            </a:r>
            <a:r>
              <a:rPr lang="en-US" sz="1800" b="0" dirty="0">
                <a:solidFill>
                  <a:schemeClr val="dk1"/>
                </a:solidFill>
              </a:rPr>
              <a:t> </a:t>
            </a:r>
            <a:r>
              <a:rPr lang="en-US" sz="1800" b="0" dirty="0" err="1">
                <a:solidFill>
                  <a:schemeClr val="dk1"/>
                </a:solidFill>
              </a:rPr>
              <a:t>jih</a:t>
            </a:r>
            <a:r>
              <a:rPr lang="en-US" sz="1800" b="0" dirty="0">
                <a:solidFill>
                  <a:schemeClr val="dk1"/>
                </a:solidFill>
              </a:rPr>
              <a:t> </a:t>
            </a:r>
            <a:r>
              <a:rPr lang="en-US" sz="1800" b="0" dirty="0" err="1">
                <a:solidFill>
                  <a:schemeClr val="dk1"/>
                </a:solidFill>
              </a:rPr>
              <a:t>zožiti</a:t>
            </a:r>
            <a:r>
              <a:rPr lang="en-US" sz="1800" b="0" dirty="0">
                <a:solidFill>
                  <a:schemeClr val="dk1"/>
                </a:solidFill>
              </a:rPr>
              <a:t> </a:t>
            </a:r>
            <a:r>
              <a:rPr lang="en-US" sz="1800" b="0" dirty="0" err="1">
                <a:solidFill>
                  <a:schemeClr val="dk1"/>
                </a:solidFill>
              </a:rPr>
              <a:t>na</a:t>
            </a:r>
            <a:r>
              <a:rPr lang="en-US" sz="1800" b="0" dirty="0">
                <a:solidFill>
                  <a:schemeClr val="dk1"/>
                </a:solidFill>
              </a:rPr>
              <a:t> </a:t>
            </a:r>
            <a:r>
              <a:rPr lang="en-US" sz="1800" b="0" dirty="0" err="1">
                <a:solidFill>
                  <a:schemeClr val="dk1"/>
                </a:solidFill>
              </a:rPr>
              <a:t>zaupanje</a:t>
            </a:r>
            <a:r>
              <a:rPr lang="en-US" sz="1800" b="0" dirty="0">
                <a:solidFill>
                  <a:schemeClr val="dk1"/>
                </a:solidFill>
              </a:rPr>
              <a:t>. </a:t>
            </a:r>
            <a:r>
              <a:rPr lang="en-US" sz="1800" b="0" dirty="0" err="1">
                <a:solidFill>
                  <a:schemeClr val="dk1"/>
                </a:solidFill>
              </a:rPr>
              <a:t>Zaradi</a:t>
            </a:r>
            <a:r>
              <a:rPr lang="en-US" sz="1800" b="0" dirty="0">
                <a:solidFill>
                  <a:schemeClr val="dk1"/>
                </a:solidFill>
              </a:rPr>
              <a:t> </a:t>
            </a:r>
            <a:r>
              <a:rPr lang="en-US" sz="1800" b="0" dirty="0" err="1">
                <a:solidFill>
                  <a:schemeClr val="dk1"/>
                </a:solidFill>
              </a:rPr>
              <a:t>organizacijskih</a:t>
            </a:r>
            <a:r>
              <a:rPr lang="en-US" sz="1800" b="0" dirty="0">
                <a:solidFill>
                  <a:schemeClr val="dk1"/>
                </a:solidFill>
              </a:rPr>
              <a:t> </a:t>
            </a:r>
            <a:r>
              <a:rPr lang="en-US" sz="1800" b="0" dirty="0" err="1">
                <a:solidFill>
                  <a:schemeClr val="dk1"/>
                </a:solidFill>
              </a:rPr>
              <a:t>vprašanj</a:t>
            </a:r>
            <a:r>
              <a:rPr lang="en-US" sz="1800" b="0" dirty="0">
                <a:solidFill>
                  <a:schemeClr val="dk1"/>
                </a:solidFill>
              </a:rPr>
              <a:t>, </a:t>
            </a:r>
            <a:r>
              <a:rPr lang="en-US" sz="1800" b="0" dirty="0" err="1">
                <a:solidFill>
                  <a:schemeClr val="dk1"/>
                </a:solidFill>
              </a:rPr>
              <a:t>povezanih</a:t>
            </a:r>
            <a:r>
              <a:rPr lang="en-US" sz="1800" b="0" dirty="0">
                <a:solidFill>
                  <a:schemeClr val="dk1"/>
                </a:solidFill>
              </a:rPr>
              <a:t> z </a:t>
            </a:r>
            <a:r>
              <a:rPr lang="en-US" sz="1800" b="0" dirty="0" err="1">
                <a:solidFill>
                  <a:schemeClr val="dk1"/>
                </a:solidFill>
              </a:rPr>
              <a:t>dinamiko</a:t>
            </a:r>
            <a:r>
              <a:rPr lang="en-US" sz="1800" b="0" dirty="0">
                <a:solidFill>
                  <a:schemeClr val="dk1"/>
                </a:solidFill>
              </a:rPr>
              <a:t> </a:t>
            </a:r>
            <a:r>
              <a:rPr lang="en-US" sz="1800" b="0" dirty="0" err="1">
                <a:solidFill>
                  <a:schemeClr val="dk1"/>
                </a:solidFill>
              </a:rPr>
              <a:t>moči</a:t>
            </a:r>
            <a:r>
              <a:rPr lang="en-US" sz="1800" b="0" dirty="0">
                <a:solidFill>
                  <a:schemeClr val="dk1"/>
                </a:solidFill>
              </a:rPr>
              <a:t> med </a:t>
            </a:r>
            <a:r>
              <a:rPr lang="en-US" sz="1800" b="0" dirty="0" err="1">
                <a:solidFill>
                  <a:schemeClr val="dk1"/>
                </a:solidFill>
              </a:rPr>
              <a:t>akterji</a:t>
            </a:r>
            <a:r>
              <a:rPr lang="en-US" sz="1800" b="0" dirty="0">
                <a:solidFill>
                  <a:schemeClr val="dk1"/>
                </a:solidFill>
              </a:rPr>
              <a:t> in </a:t>
            </a:r>
            <a:r>
              <a:rPr lang="en-US" sz="1800" b="0" dirty="0" err="1">
                <a:solidFill>
                  <a:schemeClr val="dk1"/>
                </a:solidFill>
              </a:rPr>
              <a:t>prisvojitvijo</a:t>
            </a:r>
            <a:r>
              <a:rPr lang="en-US" sz="1800" b="0" dirty="0">
                <a:solidFill>
                  <a:schemeClr val="dk1"/>
                </a:solidFill>
              </a:rPr>
              <a:t> </a:t>
            </a:r>
            <a:r>
              <a:rPr lang="en-US" sz="1800" b="0" dirty="0" err="1">
                <a:solidFill>
                  <a:schemeClr val="dk1"/>
                </a:solidFill>
              </a:rPr>
              <a:t>uporabnikov</a:t>
            </a:r>
            <a:r>
              <a:rPr lang="en-US" sz="1800" b="0" dirty="0">
                <a:solidFill>
                  <a:schemeClr val="dk1"/>
                </a:solidFill>
              </a:rPr>
              <a:t>, </a:t>
            </a:r>
            <a:r>
              <a:rPr lang="en-US" sz="1800" b="0" dirty="0" err="1">
                <a:solidFill>
                  <a:schemeClr val="dk1"/>
                </a:solidFill>
              </a:rPr>
              <a:t>ter</a:t>
            </a:r>
            <a:r>
              <a:rPr lang="en-US" sz="1800" b="0" dirty="0">
                <a:solidFill>
                  <a:schemeClr val="dk1"/>
                </a:solidFill>
              </a:rPr>
              <a:t> </a:t>
            </a:r>
            <a:r>
              <a:rPr lang="en-US" sz="1800" b="0" dirty="0" err="1">
                <a:solidFill>
                  <a:schemeClr val="dk1"/>
                </a:solidFill>
              </a:rPr>
              <a:t>tehničnih</a:t>
            </a:r>
            <a:r>
              <a:rPr lang="en-US" sz="1800" b="0" dirty="0">
                <a:solidFill>
                  <a:schemeClr val="dk1"/>
                </a:solidFill>
              </a:rPr>
              <a:t> </a:t>
            </a:r>
            <a:r>
              <a:rPr lang="en-US" sz="1800" b="0" dirty="0" err="1">
                <a:solidFill>
                  <a:schemeClr val="dk1"/>
                </a:solidFill>
              </a:rPr>
              <a:t>dejavnikov</a:t>
            </a:r>
            <a:r>
              <a:rPr lang="en-US" sz="1800" b="0" dirty="0">
                <a:solidFill>
                  <a:schemeClr val="dk1"/>
                </a:solidFill>
              </a:rPr>
              <a:t> je </a:t>
            </a:r>
            <a:r>
              <a:rPr lang="en-US" sz="1800" b="0" dirty="0" err="1">
                <a:solidFill>
                  <a:schemeClr val="dk1"/>
                </a:solidFill>
              </a:rPr>
              <a:t>preučevanje</a:t>
            </a:r>
            <a:r>
              <a:rPr lang="en-US" sz="1800" b="0" dirty="0">
                <a:solidFill>
                  <a:schemeClr val="dk1"/>
                </a:solidFill>
              </a:rPr>
              <a:t> </a:t>
            </a:r>
            <a:r>
              <a:rPr lang="en-US" sz="1800" b="0" dirty="0" err="1">
                <a:solidFill>
                  <a:schemeClr val="dk1"/>
                </a:solidFill>
              </a:rPr>
              <a:t>dejanskega</a:t>
            </a:r>
            <a:r>
              <a:rPr lang="en-US" sz="1800" b="0" dirty="0">
                <a:solidFill>
                  <a:schemeClr val="dk1"/>
                </a:solidFill>
              </a:rPr>
              <a:t> </a:t>
            </a:r>
            <a:r>
              <a:rPr lang="en-US" sz="1800" b="0" dirty="0" err="1">
                <a:solidFill>
                  <a:schemeClr val="dk1"/>
                </a:solidFill>
              </a:rPr>
              <a:t>obsega</a:t>
            </a:r>
            <a:r>
              <a:rPr lang="en-US" sz="1800" b="0" dirty="0">
                <a:solidFill>
                  <a:schemeClr val="dk1"/>
                </a:solidFill>
              </a:rPr>
              <a:t> </a:t>
            </a:r>
            <a:r>
              <a:rPr lang="en-US" sz="1800" b="0" dirty="0" err="1">
                <a:solidFill>
                  <a:schemeClr val="dk1"/>
                </a:solidFill>
              </a:rPr>
              <a:t>te</a:t>
            </a:r>
            <a:r>
              <a:rPr lang="en-US" sz="1800" b="0" dirty="0">
                <a:solidFill>
                  <a:schemeClr val="dk1"/>
                </a:solidFill>
              </a:rPr>
              <a:t> </a:t>
            </a:r>
            <a:r>
              <a:rPr lang="en-US" sz="1800" b="0" dirty="0" err="1">
                <a:solidFill>
                  <a:schemeClr val="dk1"/>
                </a:solidFill>
              </a:rPr>
              <a:t>tehnologije</a:t>
            </a:r>
            <a:r>
              <a:rPr lang="en-US" sz="1800" b="0" dirty="0">
                <a:solidFill>
                  <a:schemeClr val="dk1"/>
                </a:solidFill>
              </a:rPr>
              <a:t> </a:t>
            </a:r>
            <a:r>
              <a:rPr lang="en-US" sz="1800" b="0" dirty="0" err="1">
                <a:solidFill>
                  <a:schemeClr val="dk1"/>
                </a:solidFill>
              </a:rPr>
              <a:t>zelo</a:t>
            </a:r>
            <a:r>
              <a:rPr lang="en-US" sz="1800" b="0" dirty="0">
                <a:solidFill>
                  <a:schemeClr val="dk1"/>
                </a:solidFill>
              </a:rPr>
              <a:t> </a:t>
            </a:r>
            <a:r>
              <a:rPr lang="en-US" sz="1800" b="0" dirty="0" err="1">
                <a:solidFill>
                  <a:schemeClr val="dk1"/>
                </a:solidFill>
              </a:rPr>
              <a:t>zapleteno</a:t>
            </a:r>
            <a:r>
              <a:rPr lang="en-US" sz="1800" b="0" dirty="0">
                <a:solidFill>
                  <a:schemeClr val="dk1"/>
                </a:solidFill>
              </a:rPr>
              <a:t>. </a:t>
            </a:r>
            <a:r>
              <a:rPr lang="en-US" sz="1800" b="0" dirty="0" err="1">
                <a:solidFill>
                  <a:schemeClr val="dk1"/>
                </a:solidFill>
              </a:rPr>
              <a:t>Vendar</a:t>
            </a:r>
            <a:r>
              <a:rPr lang="en-US" sz="1800" b="0" dirty="0">
                <a:solidFill>
                  <a:schemeClr val="dk1"/>
                </a:solidFill>
              </a:rPr>
              <a:t> </a:t>
            </a:r>
            <a:r>
              <a:rPr lang="en-US" sz="1800" b="0" dirty="0" err="1">
                <a:solidFill>
                  <a:schemeClr val="dk1"/>
                </a:solidFill>
              </a:rPr>
              <a:t>ponovno</a:t>
            </a:r>
            <a:r>
              <a:rPr lang="en-US" sz="1800" b="0" dirty="0">
                <a:solidFill>
                  <a:schemeClr val="dk1"/>
                </a:solidFill>
              </a:rPr>
              <a:t> </a:t>
            </a:r>
            <a:r>
              <a:rPr lang="en-US" sz="1800" b="0" dirty="0" err="1">
                <a:solidFill>
                  <a:schemeClr val="dk1"/>
                </a:solidFill>
              </a:rPr>
              <a:t>navajajo</a:t>
            </a:r>
            <a:r>
              <a:rPr lang="en-US" sz="1800" b="0" dirty="0">
                <a:solidFill>
                  <a:schemeClr val="dk1"/>
                </a:solidFill>
              </a:rPr>
              <a:t>, da </a:t>
            </a:r>
            <a:r>
              <a:rPr lang="en-US" sz="1800" b="0" dirty="0" err="1">
                <a:solidFill>
                  <a:schemeClr val="dk1"/>
                </a:solidFill>
              </a:rPr>
              <a:t>zgolj</a:t>
            </a:r>
            <a:r>
              <a:rPr lang="en-US" sz="1800" b="0" dirty="0">
                <a:solidFill>
                  <a:schemeClr val="dk1"/>
                </a:solidFill>
              </a:rPr>
              <a:t> </a:t>
            </a:r>
            <a:r>
              <a:rPr lang="en-US" sz="1800" b="0" dirty="0" err="1">
                <a:solidFill>
                  <a:schemeClr val="dk1"/>
                </a:solidFill>
              </a:rPr>
              <a:t>preglednost</a:t>
            </a:r>
            <a:r>
              <a:rPr lang="en-US" sz="1800" b="0" dirty="0">
                <a:solidFill>
                  <a:schemeClr val="dk1"/>
                </a:solidFill>
              </a:rPr>
              <a:t> ne </a:t>
            </a:r>
            <a:r>
              <a:rPr lang="en-US" sz="1800" b="0" dirty="0" err="1">
                <a:solidFill>
                  <a:schemeClr val="dk1"/>
                </a:solidFill>
              </a:rPr>
              <a:t>pomeni</a:t>
            </a:r>
            <a:r>
              <a:rPr lang="en-US" sz="1800" b="0" dirty="0">
                <a:solidFill>
                  <a:schemeClr val="dk1"/>
                </a:solidFill>
              </a:rPr>
              <a:t> </a:t>
            </a:r>
            <a:r>
              <a:rPr lang="en-US" sz="1800" b="0" dirty="0" err="1">
                <a:solidFill>
                  <a:schemeClr val="dk1"/>
                </a:solidFill>
              </a:rPr>
              <a:t>nujno</a:t>
            </a:r>
            <a:r>
              <a:rPr lang="en-US" sz="1800" b="0" dirty="0">
                <a:solidFill>
                  <a:schemeClr val="dk1"/>
                </a:solidFill>
              </a:rPr>
              <a:t> </a:t>
            </a:r>
            <a:r>
              <a:rPr lang="en-US" sz="1800" b="0" dirty="0" err="1">
                <a:solidFill>
                  <a:schemeClr val="dk1"/>
                </a:solidFill>
              </a:rPr>
              <a:t>popolnega</a:t>
            </a:r>
            <a:r>
              <a:rPr lang="en-US" sz="1800" b="0" dirty="0">
                <a:solidFill>
                  <a:schemeClr val="dk1"/>
                </a:solidFill>
              </a:rPr>
              <a:t> </a:t>
            </a:r>
            <a:r>
              <a:rPr lang="en-US" sz="1800" b="0" dirty="0" err="1">
                <a:solidFill>
                  <a:schemeClr val="dk1"/>
                </a:solidFill>
              </a:rPr>
              <a:t>zaupanja</a:t>
            </a:r>
            <a:r>
              <a:rPr lang="en-US" sz="1800" b="0" dirty="0">
                <a:solidFill>
                  <a:schemeClr val="dk1"/>
                </a:solidFill>
              </a:rPr>
              <a:t> in </a:t>
            </a:r>
            <a:r>
              <a:rPr lang="en-US" sz="1800" b="0" dirty="0" err="1">
                <a:solidFill>
                  <a:schemeClr val="dk1"/>
                </a:solidFill>
              </a:rPr>
              <a:t>ustreznega</a:t>
            </a:r>
            <a:r>
              <a:rPr lang="en-US" sz="1800" b="0" dirty="0">
                <a:solidFill>
                  <a:schemeClr val="dk1"/>
                </a:solidFill>
              </a:rPr>
              <a:t> </a:t>
            </a:r>
            <a:r>
              <a:rPr lang="en-US" sz="1800" b="0" dirty="0" err="1">
                <a:solidFill>
                  <a:schemeClr val="dk1"/>
                </a:solidFill>
              </a:rPr>
              <a:t>varstva</a:t>
            </a:r>
            <a:r>
              <a:rPr lang="en-US" sz="1800" b="0" dirty="0">
                <a:solidFill>
                  <a:schemeClr val="dk1"/>
                </a:solidFill>
              </a:rPr>
              <a:t> </a:t>
            </a:r>
            <a:r>
              <a:rPr lang="en-US" sz="1800" b="0" dirty="0" err="1">
                <a:solidFill>
                  <a:schemeClr val="dk1"/>
                </a:solidFill>
              </a:rPr>
              <a:t>osebnih</a:t>
            </a:r>
            <a:r>
              <a:rPr lang="en-US" sz="1800" b="0" dirty="0">
                <a:solidFill>
                  <a:schemeClr val="dk1"/>
                </a:solidFill>
              </a:rPr>
              <a:t> </a:t>
            </a:r>
            <a:r>
              <a:rPr lang="en-US" sz="1800" b="0" dirty="0" err="1">
                <a:solidFill>
                  <a:schemeClr val="dk1"/>
                </a:solidFill>
              </a:rPr>
              <a:t>podatkov</a:t>
            </a:r>
            <a:endParaRPr sz="1800" b="0" dirty="0">
              <a:solidFill>
                <a:schemeClr val="dk1"/>
              </a:solidFill>
            </a:endParaRPr>
          </a:p>
        </p:txBody>
      </p:sp>
      <p:grpSp>
        <p:nvGrpSpPr>
          <p:cNvPr id="2" name="Graphic 231">
            <a:extLst>
              <a:ext uri="{FF2B5EF4-FFF2-40B4-BE49-F238E27FC236}">
                <a16:creationId xmlns:a16="http://schemas.microsoft.com/office/drawing/2014/main" id="{A7A482EA-2661-DDB5-CF52-94D0FED884E7}"/>
              </a:ext>
            </a:extLst>
          </p:cNvPr>
          <p:cNvGrpSpPr/>
          <p:nvPr/>
        </p:nvGrpSpPr>
        <p:grpSpPr>
          <a:xfrm rot="10800000" flipH="1" flipV="1">
            <a:off x="8890048" y="4753157"/>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0BD0FB34-0808-CB8A-DB0B-80DD28F6676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5">
              <a:extLst>
                <a:ext uri="{FF2B5EF4-FFF2-40B4-BE49-F238E27FC236}">
                  <a16:creationId xmlns:a16="http://schemas.microsoft.com/office/drawing/2014/main" id="{883ECB6C-38AC-6296-C8C6-105575880CD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6">
              <a:extLst>
                <a:ext uri="{FF2B5EF4-FFF2-40B4-BE49-F238E27FC236}">
                  <a16:creationId xmlns:a16="http://schemas.microsoft.com/office/drawing/2014/main" id="{883A5A9B-16AB-04AD-69CF-862A5A4FE6D6}"/>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7">
              <a:extLst>
                <a:ext uri="{FF2B5EF4-FFF2-40B4-BE49-F238E27FC236}">
                  <a16:creationId xmlns:a16="http://schemas.microsoft.com/office/drawing/2014/main" id="{A9D9933E-2541-3EF1-06E0-E0A8A8568846}"/>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8">
              <a:extLst>
                <a:ext uri="{FF2B5EF4-FFF2-40B4-BE49-F238E27FC236}">
                  <a16:creationId xmlns:a16="http://schemas.microsoft.com/office/drawing/2014/main" id="{FB5611DF-BEDF-C9D2-866B-E6E440C16BBF}"/>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8" name="Freeform 9">
              <a:extLst>
                <a:ext uri="{FF2B5EF4-FFF2-40B4-BE49-F238E27FC236}">
                  <a16:creationId xmlns:a16="http://schemas.microsoft.com/office/drawing/2014/main" id="{F2B84C34-111C-7336-9F41-7DFCB74E55A5}"/>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9" name="Slide Number Placeholder 8">
            <a:extLst>
              <a:ext uri="{FF2B5EF4-FFF2-40B4-BE49-F238E27FC236}">
                <a16:creationId xmlns:a16="http://schemas.microsoft.com/office/drawing/2014/main" id="{CF7DC94C-8841-8AF0-145C-97A033F452C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47</a:t>
            </a:fld>
            <a:endParaRPr lang="en-GB"/>
          </a:p>
        </p:txBody>
      </p:sp>
    </p:spTree>
    <p:extLst>
      <p:ext uri="{BB962C8B-B14F-4D97-AF65-F5344CB8AC3E}">
        <p14:creationId xmlns:p14="http://schemas.microsoft.com/office/powerpoint/2010/main" val="3554386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5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1" name="Google Shape;281;p55"/>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OMEJITVE</a:t>
            </a:r>
            <a:endParaRPr dirty="0"/>
          </a:p>
        </p:txBody>
      </p:sp>
      <p:sp>
        <p:nvSpPr>
          <p:cNvPr id="282" name="Google Shape;282;p55"/>
          <p:cNvSpPr txBox="1">
            <a:spLocks noGrp="1"/>
          </p:cNvSpPr>
          <p:nvPr>
            <p:ph type="body" idx="1"/>
          </p:nvPr>
        </p:nvSpPr>
        <p:spPr>
          <a:xfrm>
            <a:off x="633730" y="2877751"/>
            <a:ext cx="9136262" cy="1938992"/>
          </a:xfrm>
          <a:prstGeom prst="rect">
            <a:avLst/>
          </a:prstGeom>
          <a:noFill/>
          <a:ln>
            <a:noFill/>
          </a:ln>
        </p:spPr>
        <p:txBody>
          <a:bodyPr spcFirstLastPara="1" wrap="square" lIns="0" tIns="0" rIns="0" bIns="0" anchor="t" anchorCtr="0">
            <a:spAutoFit/>
          </a:bodyPr>
          <a:lstStyle/>
          <a:p>
            <a:pPr marL="400050" lvl="0" indent="-285750">
              <a:buClr>
                <a:schemeClr val="tx1"/>
              </a:buClr>
              <a:buSzPts val="1800"/>
              <a:buFont typeface="Arial" panose="020B0604020202020204" pitchFamily="34" charset="0"/>
              <a:buChar char="•"/>
            </a:pPr>
            <a:r>
              <a:rPr lang="en-US" sz="1800" b="0" dirty="0">
                <a:solidFill>
                  <a:schemeClr val="dk1"/>
                </a:solidFill>
              </a:rPr>
              <a:t>Na </a:t>
            </a:r>
            <a:r>
              <a:rPr lang="en-US" sz="1800" b="0" dirty="0" err="1">
                <a:solidFill>
                  <a:schemeClr val="dk1"/>
                </a:solidFill>
              </a:rPr>
              <a:t>koncu</a:t>
            </a:r>
            <a:r>
              <a:rPr lang="en-US" sz="1800" b="0" dirty="0">
                <a:solidFill>
                  <a:schemeClr val="dk1"/>
                </a:solidFill>
              </a:rPr>
              <a:t> </a:t>
            </a:r>
            <a:r>
              <a:rPr lang="en-US" sz="1800" b="0" dirty="0" err="1">
                <a:solidFill>
                  <a:schemeClr val="dk1"/>
                </a:solidFill>
              </a:rPr>
              <a:t>spomnimo</a:t>
            </a:r>
            <a:r>
              <a:rPr lang="en-US" sz="1800" b="0" dirty="0">
                <a:solidFill>
                  <a:schemeClr val="dk1"/>
                </a:solidFill>
              </a:rPr>
              <a:t>, da so bile </a:t>
            </a:r>
            <a:r>
              <a:rPr lang="en-US" sz="1800" b="0" dirty="0" err="1">
                <a:solidFill>
                  <a:schemeClr val="dk1"/>
                </a:solidFill>
              </a:rPr>
              <a:t>infrastrukture</a:t>
            </a:r>
            <a:r>
              <a:rPr lang="en-US" sz="1800" b="0" dirty="0">
                <a:solidFill>
                  <a:schemeClr val="dk1"/>
                </a:solidFill>
              </a:rPr>
              <a:t> </a:t>
            </a:r>
            <a:r>
              <a:rPr lang="en-US" sz="1800" b="0" dirty="0" err="1">
                <a:solidFill>
                  <a:schemeClr val="dk1"/>
                </a:solidFill>
              </a:rPr>
              <a:t>javnih</a:t>
            </a:r>
            <a:r>
              <a:rPr lang="en-US" sz="1800" b="0" dirty="0">
                <a:solidFill>
                  <a:schemeClr val="dk1"/>
                </a:solidFill>
              </a:rPr>
              <a:t> </a:t>
            </a:r>
            <a:r>
              <a:rPr lang="en-US" sz="1800" b="0" dirty="0" err="1">
                <a:solidFill>
                  <a:schemeClr val="dk1"/>
                </a:solidFill>
              </a:rPr>
              <a:t>ključev</a:t>
            </a:r>
            <a:r>
              <a:rPr lang="en-US" sz="1800" b="0" dirty="0">
                <a:solidFill>
                  <a:schemeClr val="dk1"/>
                </a:solidFill>
              </a:rPr>
              <a:t> (PKI) </a:t>
            </a:r>
            <a:r>
              <a:rPr lang="en-US" sz="1800" b="0" dirty="0" err="1">
                <a:solidFill>
                  <a:schemeClr val="dk1"/>
                </a:solidFill>
              </a:rPr>
              <a:t>nekoč</a:t>
            </a:r>
            <a:r>
              <a:rPr lang="en-US" sz="1800" b="0" dirty="0">
                <a:solidFill>
                  <a:schemeClr val="dk1"/>
                </a:solidFill>
              </a:rPr>
              <a:t> </a:t>
            </a:r>
            <a:r>
              <a:rPr lang="en-US" sz="1800" b="0" dirty="0" err="1">
                <a:solidFill>
                  <a:schemeClr val="dk1"/>
                </a:solidFill>
              </a:rPr>
              <a:t>podobno</a:t>
            </a:r>
            <a:r>
              <a:rPr lang="en-US" sz="1800" b="0" dirty="0">
                <a:solidFill>
                  <a:schemeClr val="dk1"/>
                </a:solidFill>
              </a:rPr>
              <a:t> </a:t>
            </a:r>
            <a:r>
              <a:rPr lang="en-US" sz="1800" b="0" dirty="0" err="1">
                <a:solidFill>
                  <a:schemeClr val="dk1"/>
                </a:solidFill>
              </a:rPr>
              <a:t>predstavljene</a:t>
            </a:r>
            <a:r>
              <a:rPr lang="en-US" sz="1800" b="0" dirty="0">
                <a:solidFill>
                  <a:schemeClr val="dk1"/>
                </a:solidFill>
              </a:rPr>
              <a:t> </a:t>
            </a:r>
            <a:r>
              <a:rPr lang="en-US" sz="1800" b="0" dirty="0" err="1">
                <a:solidFill>
                  <a:schemeClr val="dk1"/>
                </a:solidFill>
              </a:rPr>
              <a:t>kot</a:t>
            </a:r>
            <a:r>
              <a:rPr lang="en-US" sz="1800" b="0" dirty="0">
                <a:solidFill>
                  <a:schemeClr val="dk1"/>
                </a:solidFill>
              </a:rPr>
              <a:t> </a:t>
            </a:r>
            <a:r>
              <a:rPr lang="en-US" sz="1800" b="0" dirty="0" err="1">
                <a:solidFill>
                  <a:schemeClr val="dk1"/>
                </a:solidFill>
              </a:rPr>
              <a:t>revolucionarna</a:t>
            </a:r>
            <a:r>
              <a:rPr lang="en-US" sz="1800" b="0" dirty="0">
                <a:solidFill>
                  <a:schemeClr val="dk1"/>
                </a:solidFill>
              </a:rPr>
              <a:t> </a:t>
            </a:r>
            <a:r>
              <a:rPr lang="en-US" sz="1800" b="0" dirty="0" err="1">
                <a:solidFill>
                  <a:schemeClr val="dk1"/>
                </a:solidFill>
              </a:rPr>
              <a:t>tehnologija</a:t>
            </a:r>
            <a:r>
              <a:rPr lang="en-US" sz="1800" b="0" dirty="0">
                <a:solidFill>
                  <a:schemeClr val="dk1"/>
                </a:solidFill>
              </a:rPr>
              <a:t>, ki </a:t>
            </a:r>
            <a:r>
              <a:rPr lang="en-US" sz="1800" b="0" dirty="0" err="1">
                <a:solidFill>
                  <a:schemeClr val="dk1"/>
                </a:solidFill>
              </a:rPr>
              <a:t>spodbuja</a:t>
            </a:r>
            <a:r>
              <a:rPr lang="en-US" sz="1800" b="0" dirty="0">
                <a:solidFill>
                  <a:schemeClr val="dk1"/>
                </a:solidFill>
              </a:rPr>
              <a:t> </a:t>
            </a:r>
            <a:r>
              <a:rPr lang="en-US" sz="1800" b="0" dirty="0" err="1">
                <a:solidFill>
                  <a:schemeClr val="dk1"/>
                </a:solidFill>
              </a:rPr>
              <a:t>zaupanje</a:t>
            </a:r>
            <a:r>
              <a:rPr lang="en-US" sz="1800" b="0" dirty="0">
                <a:solidFill>
                  <a:schemeClr val="dk1"/>
                </a:solidFill>
              </a:rPr>
              <a:t>, </a:t>
            </a:r>
            <a:r>
              <a:rPr lang="en-US" sz="1800" b="0" dirty="0" err="1">
                <a:solidFill>
                  <a:schemeClr val="dk1"/>
                </a:solidFill>
              </a:rPr>
              <a:t>preden</a:t>
            </a:r>
            <a:r>
              <a:rPr lang="en-US" sz="1800" b="0" dirty="0">
                <a:solidFill>
                  <a:schemeClr val="dk1"/>
                </a:solidFill>
              </a:rPr>
              <a:t> </a:t>
            </a:r>
            <a:r>
              <a:rPr lang="en-US" sz="1800" b="0" dirty="0" err="1">
                <a:solidFill>
                  <a:schemeClr val="dk1"/>
                </a:solidFill>
              </a:rPr>
              <a:t>smo</a:t>
            </a:r>
            <a:r>
              <a:rPr lang="en-US" sz="1800" b="0" dirty="0">
                <a:solidFill>
                  <a:schemeClr val="dk1"/>
                </a:solidFill>
              </a:rPr>
              <a:t> </a:t>
            </a:r>
            <a:r>
              <a:rPr lang="en-US" sz="1800" b="0" dirty="0" err="1">
                <a:solidFill>
                  <a:schemeClr val="dk1"/>
                </a:solidFill>
              </a:rPr>
              <a:t>začeli</a:t>
            </a:r>
            <a:r>
              <a:rPr lang="en-US" sz="1800" b="0" dirty="0">
                <a:solidFill>
                  <a:schemeClr val="dk1"/>
                </a:solidFill>
              </a:rPr>
              <a:t> </a:t>
            </a:r>
            <a:r>
              <a:rPr lang="en-US" sz="1800" b="0" dirty="0" err="1">
                <a:solidFill>
                  <a:schemeClr val="dk1"/>
                </a:solidFill>
              </a:rPr>
              <a:t>razumeti</a:t>
            </a:r>
            <a:r>
              <a:rPr lang="en-US" sz="1800" b="0" dirty="0">
                <a:solidFill>
                  <a:schemeClr val="dk1"/>
                </a:solidFill>
              </a:rPr>
              <a:t> </a:t>
            </a:r>
            <a:r>
              <a:rPr lang="en-US" sz="1800" b="0" dirty="0" err="1">
                <a:solidFill>
                  <a:schemeClr val="dk1"/>
                </a:solidFill>
              </a:rPr>
              <a:t>njene</a:t>
            </a:r>
            <a:r>
              <a:rPr lang="en-US" sz="1800" b="0" dirty="0">
                <a:solidFill>
                  <a:schemeClr val="dk1"/>
                </a:solidFill>
              </a:rPr>
              <a:t> </a:t>
            </a:r>
            <a:r>
              <a:rPr lang="en-US" sz="1800" b="0" dirty="0" err="1">
                <a:solidFill>
                  <a:schemeClr val="dk1"/>
                </a:solidFill>
              </a:rPr>
              <a:t>omejitve</a:t>
            </a:r>
            <a:r>
              <a:rPr lang="en-US" sz="1800" b="0" dirty="0">
                <a:solidFill>
                  <a:schemeClr val="dk1"/>
                </a:solidFill>
              </a:rPr>
              <a:t>.
</a:t>
            </a:r>
            <a:r>
              <a:rPr lang="en-US" sz="1800" b="0" dirty="0" err="1">
                <a:solidFill>
                  <a:schemeClr val="dk1"/>
                </a:solidFill>
              </a:rPr>
              <a:t>Zato</a:t>
            </a:r>
            <a:r>
              <a:rPr lang="en-US" sz="1800" b="0" dirty="0">
                <a:solidFill>
                  <a:schemeClr val="dk1"/>
                </a:solidFill>
              </a:rPr>
              <a:t> in </a:t>
            </a:r>
            <a:r>
              <a:rPr lang="en-US" sz="1800" b="0" dirty="0" err="1">
                <a:solidFill>
                  <a:schemeClr val="dk1"/>
                </a:solidFill>
              </a:rPr>
              <a:t>kot</a:t>
            </a:r>
            <a:r>
              <a:rPr lang="en-US" sz="1800" b="0" dirty="0">
                <a:solidFill>
                  <a:schemeClr val="dk1"/>
                </a:solidFill>
              </a:rPr>
              <a:t> </a:t>
            </a:r>
            <a:r>
              <a:rPr lang="en-US" sz="1800" b="0" dirty="0" err="1">
                <a:solidFill>
                  <a:schemeClr val="dk1"/>
                </a:solidFill>
              </a:rPr>
              <a:t>velja</a:t>
            </a:r>
            <a:r>
              <a:rPr lang="en-US" sz="1800" b="0" dirty="0">
                <a:solidFill>
                  <a:schemeClr val="dk1"/>
                </a:solidFill>
              </a:rPr>
              <a:t> za </a:t>
            </a:r>
            <a:r>
              <a:rPr lang="en-US" sz="1800" b="0" dirty="0" err="1">
                <a:solidFill>
                  <a:schemeClr val="dk1"/>
                </a:solidFill>
              </a:rPr>
              <a:t>oznake</a:t>
            </a:r>
            <a:r>
              <a:rPr lang="en-US" sz="1800" b="0" dirty="0">
                <a:solidFill>
                  <a:schemeClr val="dk1"/>
                </a:solidFill>
              </a:rPr>
              <a:t> v </a:t>
            </a:r>
            <a:r>
              <a:rPr lang="en-US" sz="1800" b="0" dirty="0" err="1">
                <a:solidFill>
                  <a:schemeClr val="dk1"/>
                </a:solidFill>
              </a:rPr>
              <a:t>širšem</a:t>
            </a:r>
            <a:r>
              <a:rPr lang="en-US" sz="1800" b="0" dirty="0">
                <a:solidFill>
                  <a:schemeClr val="dk1"/>
                </a:solidFill>
              </a:rPr>
              <a:t> </a:t>
            </a:r>
            <a:r>
              <a:rPr lang="en-US" sz="1800" b="0" dirty="0" err="1">
                <a:solidFill>
                  <a:schemeClr val="dk1"/>
                </a:solidFill>
              </a:rPr>
              <a:t>smislu</a:t>
            </a:r>
            <a:r>
              <a:rPr lang="en-US" sz="1800" b="0" dirty="0">
                <a:solidFill>
                  <a:schemeClr val="dk1"/>
                </a:solidFill>
              </a:rPr>
              <a:t>, je </a:t>
            </a:r>
            <a:r>
              <a:rPr lang="en-US" sz="1800" b="0" dirty="0" err="1">
                <a:solidFill>
                  <a:schemeClr val="dk1"/>
                </a:solidFill>
              </a:rPr>
              <a:t>uporaba</a:t>
            </a:r>
            <a:r>
              <a:rPr lang="en-US" sz="1800" b="0" dirty="0">
                <a:solidFill>
                  <a:schemeClr val="dk1"/>
                </a:solidFill>
              </a:rPr>
              <a:t> </a:t>
            </a:r>
            <a:r>
              <a:rPr lang="en-US" sz="1800" b="0" dirty="0" err="1">
                <a:solidFill>
                  <a:schemeClr val="dk1"/>
                </a:solidFill>
              </a:rPr>
              <a:t>blockchaina</a:t>
            </a:r>
            <a:r>
              <a:rPr lang="en-US" sz="1800" b="0" dirty="0">
                <a:solidFill>
                  <a:schemeClr val="dk1"/>
                </a:solidFill>
              </a:rPr>
              <a:t> </a:t>
            </a:r>
            <a:r>
              <a:rPr lang="en-US" sz="1800" b="0" dirty="0" err="1">
                <a:solidFill>
                  <a:schemeClr val="dk1"/>
                </a:solidFill>
              </a:rPr>
              <a:t>jamstvo</a:t>
            </a:r>
            <a:r>
              <a:rPr lang="en-US" sz="1800" b="0" dirty="0">
                <a:solidFill>
                  <a:schemeClr val="dk1"/>
                </a:solidFill>
              </a:rPr>
              <a:t> za </a:t>
            </a:r>
            <a:r>
              <a:rPr lang="en-US" sz="1800" b="0" dirty="0" err="1">
                <a:solidFill>
                  <a:schemeClr val="dk1"/>
                </a:solidFill>
              </a:rPr>
              <a:t>določene</a:t>
            </a:r>
            <a:r>
              <a:rPr lang="en-US" sz="1800" b="0" dirty="0">
                <a:solidFill>
                  <a:schemeClr val="dk1"/>
                </a:solidFill>
              </a:rPr>
              <a:t> </a:t>
            </a:r>
            <a:r>
              <a:rPr lang="en-US" sz="1800" b="0" dirty="0" err="1">
                <a:solidFill>
                  <a:schemeClr val="dk1"/>
                </a:solidFill>
              </a:rPr>
              <a:t>lastnosti</a:t>
            </a:r>
            <a:r>
              <a:rPr lang="en-US" sz="1800" b="0" dirty="0">
                <a:solidFill>
                  <a:schemeClr val="dk1"/>
                </a:solidFill>
              </a:rPr>
              <a:t>, </a:t>
            </a:r>
            <a:r>
              <a:rPr lang="en-US" sz="1800" b="0" dirty="0" err="1">
                <a:solidFill>
                  <a:schemeClr val="dk1"/>
                </a:solidFill>
              </a:rPr>
              <a:t>vendar</a:t>
            </a:r>
            <a:r>
              <a:rPr lang="en-US" sz="1800" b="0" dirty="0">
                <a:solidFill>
                  <a:schemeClr val="dk1"/>
                </a:solidFill>
              </a:rPr>
              <a:t> jo je </a:t>
            </a:r>
            <a:r>
              <a:rPr lang="en-US" sz="1800" b="0" dirty="0" err="1">
                <a:solidFill>
                  <a:schemeClr val="dk1"/>
                </a:solidFill>
              </a:rPr>
              <a:t>treba</a:t>
            </a:r>
            <a:r>
              <a:rPr lang="en-US" sz="1800" b="0" dirty="0">
                <a:solidFill>
                  <a:schemeClr val="dk1"/>
                </a:solidFill>
              </a:rPr>
              <a:t> </a:t>
            </a:r>
            <a:r>
              <a:rPr lang="en-US" sz="1800" b="0" dirty="0" err="1">
                <a:solidFill>
                  <a:schemeClr val="dk1"/>
                </a:solidFill>
              </a:rPr>
              <a:t>obravnavati</a:t>
            </a:r>
            <a:r>
              <a:rPr lang="en-US" sz="1800" b="0" dirty="0">
                <a:solidFill>
                  <a:schemeClr val="dk1"/>
                </a:solidFill>
              </a:rPr>
              <a:t> </a:t>
            </a:r>
            <a:r>
              <a:rPr lang="en-US" sz="1800" b="0" dirty="0" err="1">
                <a:solidFill>
                  <a:schemeClr val="dk1"/>
                </a:solidFill>
              </a:rPr>
              <a:t>kot</a:t>
            </a:r>
            <a:r>
              <a:rPr lang="en-US" sz="1800" b="0" dirty="0">
                <a:solidFill>
                  <a:schemeClr val="dk1"/>
                </a:solidFill>
              </a:rPr>
              <a:t> </a:t>
            </a:r>
            <a:r>
              <a:rPr lang="en-US" sz="1800" b="0" dirty="0" err="1">
                <a:solidFill>
                  <a:schemeClr val="dk1"/>
                </a:solidFill>
              </a:rPr>
              <a:t>način</a:t>
            </a:r>
            <a:r>
              <a:rPr lang="en-US" sz="1800" b="0" dirty="0">
                <a:solidFill>
                  <a:schemeClr val="dk1"/>
                </a:solidFill>
              </a:rPr>
              <a:t> za </a:t>
            </a:r>
            <a:r>
              <a:rPr lang="en-US" sz="1800" b="0" dirty="0" err="1">
                <a:solidFill>
                  <a:schemeClr val="dk1"/>
                </a:solidFill>
              </a:rPr>
              <a:t>spodbujanje</a:t>
            </a:r>
            <a:r>
              <a:rPr lang="en-US" sz="1800" b="0" dirty="0">
                <a:solidFill>
                  <a:schemeClr val="dk1"/>
                </a:solidFill>
              </a:rPr>
              <a:t> </a:t>
            </a:r>
            <a:r>
              <a:rPr lang="en-US" sz="1800" b="0" dirty="0" err="1">
                <a:solidFill>
                  <a:schemeClr val="dk1"/>
                </a:solidFill>
              </a:rPr>
              <a:t>ali</a:t>
            </a:r>
            <a:r>
              <a:rPr lang="en-US" sz="1800" b="0" dirty="0">
                <a:solidFill>
                  <a:schemeClr val="dk1"/>
                </a:solidFill>
              </a:rPr>
              <a:t> </a:t>
            </a:r>
            <a:r>
              <a:rPr lang="en-US" sz="1800" b="0" dirty="0" err="1">
                <a:solidFill>
                  <a:schemeClr val="dk1"/>
                </a:solidFill>
              </a:rPr>
              <a:t>namigovanje</a:t>
            </a:r>
            <a:r>
              <a:rPr lang="en-US" sz="1800" b="0" dirty="0">
                <a:solidFill>
                  <a:schemeClr val="dk1"/>
                </a:solidFill>
              </a:rPr>
              <a:t> </a:t>
            </a:r>
            <a:r>
              <a:rPr lang="en-US" sz="1800" b="0" dirty="0" err="1">
                <a:solidFill>
                  <a:schemeClr val="dk1"/>
                </a:solidFill>
              </a:rPr>
              <a:t>zaupanja</a:t>
            </a:r>
            <a:r>
              <a:rPr lang="en-US" sz="1800" b="0" dirty="0">
                <a:solidFill>
                  <a:schemeClr val="dk1"/>
                </a:solidFill>
              </a:rPr>
              <a:t> </a:t>
            </a:r>
            <a:r>
              <a:rPr lang="en-US" sz="1800" b="0" dirty="0" err="1">
                <a:solidFill>
                  <a:schemeClr val="dk1"/>
                </a:solidFill>
              </a:rPr>
              <a:t>uporabnikov</a:t>
            </a:r>
            <a:r>
              <a:rPr lang="en-US" sz="1800" b="0" dirty="0">
                <a:solidFill>
                  <a:schemeClr val="dk1"/>
                </a:solidFill>
              </a:rPr>
              <a:t> s </a:t>
            </a:r>
            <a:r>
              <a:rPr lang="en-US" sz="1800" b="0" dirty="0" err="1">
                <a:solidFill>
                  <a:schemeClr val="dk1"/>
                </a:solidFill>
              </a:rPr>
              <a:t>poudarjanjem</a:t>
            </a:r>
            <a:r>
              <a:rPr lang="en-US" sz="1800" b="0" dirty="0">
                <a:solidFill>
                  <a:schemeClr val="dk1"/>
                </a:solidFill>
              </a:rPr>
              <a:t> </a:t>
            </a:r>
            <a:r>
              <a:rPr lang="en-US" sz="1800" b="0" dirty="0" err="1">
                <a:solidFill>
                  <a:schemeClr val="dk1"/>
                </a:solidFill>
              </a:rPr>
              <a:t>ustreznih</a:t>
            </a:r>
            <a:r>
              <a:rPr lang="en-US" sz="1800" b="0" dirty="0">
                <a:solidFill>
                  <a:schemeClr val="dk1"/>
                </a:solidFill>
              </a:rPr>
              <a:t> </a:t>
            </a:r>
            <a:r>
              <a:rPr lang="en-US" sz="1800" b="0" dirty="0" err="1">
                <a:solidFill>
                  <a:schemeClr val="dk1"/>
                </a:solidFill>
              </a:rPr>
              <a:t>značilnosti</a:t>
            </a:r>
            <a:r>
              <a:rPr lang="en-US" sz="1800" b="0" dirty="0">
                <a:solidFill>
                  <a:schemeClr val="dk1"/>
                </a:solidFill>
              </a:rPr>
              <a:t> </a:t>
            </a:r>
            <a:r>
              <a:rPr lang="en-US" sz="1800" b="0" dirty="0" err="1">
                <a:solidFill>
                  <a:schemeClr val="dk1"/>
                </a:solidFill>
              </a:rPr>
              <a:t>te</a:t>
            </a:r>
            <a:r>
              <a:rPr lang="en-US" sz="1800" b="0" dirty="0">
                <a:solidFill>
                  <a:schemeClr val="dk1"/>
                </a:solidFill>
              </a:rPr>
              <a:t> </a:t>
            </a:r>
            <a:r>
              <a:rPr lang="en-US" sz="1800" b="0" dirty="0" err="1">
                <a:solidFill>
                  <a:schemeClr val="dk1"/>
                </a:solidFill>
              </a:rPr>
              <a:t>tehnologije</a:t>
            </a:r>
            <a:r>
              <a:rPr lang="en-US" sz="1800" b="0" dirty="0">
                <a:solidFill>
                  <a:schemeClr val="dk1"/>
                </a:solidFill>
              </a:rPr>
              <a:t>.</a:t>
            </a:r>
            <a:endParaRPr sz="1800" b="0" dirty="0">
              <a:solidFill>
                <a:schemeClr val="dk1"/>
              </a:solidFill>
            </a:endParaRPr>
          </a:p>
        </p:txBody>
      </p:sp>
      <p:grpSp>
        <p:nvGrpSpPr>
          <p:cNvPr id="2" name="Graphic 231">
            <a:extLst>
              <a:ext uri="{FF2B5EF4-FFF2-40B4-BE49-F238E27FC236}">
                <a16:creationId xmlns:a16="http://schemas.microsoft.com/office/drawing/2014/main" id="{A7A482EA-2661-DDB5-CF52-94D0FED884E7}"/>
              </a:ext>
            </a:extLst>
          </p:cNvPr>
          <p:cNvGrpSpPr/>
          <p:nvPr/>
        </p:nvGrpSpPr>
        <p:grpSpPr>
          <a:xfrm rot="10800000" flipH="1" flipV="1">
            <a:off x="8890048" y="4753157"/>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0BD0FB34-0808-CB8A-DB0B-80DD28F6676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5">
              <a:extLst>
                <a:ext uri="{FF2B5EF4-FFF2-40B4-BE49-F238E27FC236}">
                  <a16:creationId xmlns:a16="http://schemas.microsoft.com/office/drawing/2014/main" id="{883ECB6C-38AC-6296-C8C6-105575880CD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6">
              <a:extLst>
                <a:ext uri="{FF2B5EF4-FFF2-40B4-BE49-F238E27FC236}">
                  <a16:creationId xmlns:a16="http://schemas.microsoft.com/office/drawing/2014/main" id="{883A5A9B-16AB-04AD-69CF-862A5A4FE6D6}"/>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7">
              <a:extLst>
                <a:ext uri="{FF2B5EF4-FFF2-40B4-BE49-F238E27FC236}">
                  <a16:creationId xmlns:a16="http://schemas.microsoft.com/office/drawing/2014/main" id="{A9D9933E-2541-3EF1-06E0-E0A8A8568846}"/>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8">
              <a:extLst>
                <a:ext uri="{FF2B5EF4-FFF2-40B4-BE49-F238E27FC236}">
                  <a16:creationId xmlns:a16="http://schemas.microsoft.com/office/drawing/2014/main" id="{FB5611DF-BEDF-C9D2-866B-E6E440C16BBF}"/>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8" name="Freeform 9">
              <a:extLst>
                <a:ext uri="{FF2B5EF4-FFF2-40B4-BE49-F238E27FC236}">
                  <a16:creationId xmlns:a16="http://schemas.microsoft.com/office/drawing/2014/main" id="{F2B84C34-111C-7336-9F41-7DFCB74E55A5}"/>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9" name="Slide Number Placeholder 8">
            <a:extLst>
              <a:ext uri="{FF2B5EF4-FFF2-40B4-BE49-F238E27FC236}">
                <a16:creationId xmlns:a16="http://schemas.microsoft.com/office/drawing/2014/main" id="{872C6AD1-F645-8D49-B2F5-3D56486975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48</a:t>
            </a:fld>
            <a:endParaRPr lang="en-GB"/>
          </a:p>
        </p:txBody>
      </p:sp>
    </p:spTree>
    <p:extLst>
      <p:ext uri="{BB962C8B-B14F-4D97-AF65-F5344CB8AC3E}">
        <p14:creationId xmlns:p14="http://schemas.microsoft.com/office/powerpoint/2010/main" val="415214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dirty="0">
                <a:latin typeface="Open Sans" panose="020B0606030504020204" pitchFamily="34" charset="0"/>
                <a:ea typeface="Open Sans" panose="020B0606030504020204" pitchFamily="34" charset="0"/>
                <a:cs typeface="Open Sans" panose="020B0606030504020204" pitchFamily="34" charset="0"/>
              </a:rPr>
              <a:t>SKLEPI</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06</a:t>
            </a:r>
          </a:p>
        </p:txBody>
      </p:sp>
    </p:spTree>
    <p:extLst>
      <p:ext uri="{BB962C8B-B14F-4D97-AF65-F5344CB8AC3E}">
        <p14:creationId xmlns:p14="http://schemas.microsoft.com/office/powerpoint/2010/main" val="2181366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dirty="0">
                <a:latin typeface="Open Sans" panose="020B0606030504020204" pitchFamily="34" charset="0"/>
                <a:ea typeface="Open Sans" panose="020B0606030504020204" pitchFamily="34" charset="0"/>
                <a:cs typeface="Open Sans" panose="020B0606030504020204" pitchFamily="34" charset="0"/>
              </a:rPr>
              <a:t>KLJUČNI POJMI</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01</a:t>
            </a:r>
          </a:p>
        </p:txBody>
      </p:sp>
    </p:spTree>
    <p:extLst>
      <p:ext uri="{BB962C8B-B14F-4D97-AF65-F5344CB8AC3E}">
        <p14:creationId xmlns:p14="http://schemas.microsoft.com/office/powerpoint/2010/main" val="35305379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8" name="Google Shape;288;p56"/>
          <p:cNvSpPr txBox="1"/>
          <p:nvPr/>
        </p:nvSpPr>
        <p:spPr>
          <a:xfrm>
            <a:off x="393699" y="217557"/>
            <a:ext cx="10093325" cy="830956"/>
          </a:xfrm>
          <a:prstGeom prst="rect">
            <a:avLst/>
          </a:prstGeom>
          <a:noFill/>
          <a:ln>
            <a:noFill/>
          </a:ln>
        </p:spPr>
        <p:txBody>
          <a:bodyPr spcFirstLastPara="1" wrap="square" lIns="91425" tIns="45700" rIns="91425" bIns="45700" anchor="t" anchorCtr="0">
            <a:spAutoFit/>
          </a:bodyPr>
          <a:lstStyle/>
          <a:p>
            <a:pPr lvl="0"/>
            <a:r>
              <a:rPr lang="en-US" sz="2400" dirty="0">
                <a:solidFill>
                  <a:schemeClr val="lt1"/>
                </a:solidFill>
                <a:latin typeface="Open Sans"/>
                <a:ea typeface="Open Sans"/>
                <a:cs typeface="Open Sans"/>
                <a:sym typeface="Open Sans"/>
              </a:rPr>
              <a:t>OCENA ZANESLJIVOSTI TEHNOLOGIJ VERIŽENJA PODATKOVNIH BLOKOV V AGROŽIVILSKI PRESKRBOVALNI VERIGI</a:t>
            </a:r>
          </a:p>
        </p:txBody>
      </p:sp>
      <p:sp>
        <p:nvSpPr>
          <p:cNvPr id="3" name="TextBox 2">
            <a:extLst>
              <a:ext uri="{FF2B5EF4-FFF2-40B4-BE49-F238E27FC236}">
                <a16:creationId xmlns:a16="http://schemas.microsoft.com/office/drawing/2014/main" id="{574316DA-971E-A452-9773-3E0CACE4C771}"/>
              </a:ext>
            </a:extLst>
          </p:cNvPr>
          <p:cNvSpPr txBox="1"/>
          <p:nvPr/>
        </p:nvSpPr>
        <p:spPr>
          <a:xfrm>
            <a:off x="452719" y="1997757"/>
            <a:ext cx="5961728" cy="3477875"/>
          </a:xfrm>
          <a:prstGeom prst="rect">
            <a:avLst/>
          </a:prstGeom>
          <a:noFill/>
        </p:spPr>
        <p:txBody>
          <a:bodyPr wrap="square" rtlCol="0">
            <a:spAutoFit/>
          </a:bodyPr>
          <a:lstStyle/>
          <a:p>
            <a:pPr marL="285750" indent="-285750" algn="just">
              <a:buFont typeface="Arial" panose="020B0604020202020204" pitchFamily="34" charset="0"/>
              <a:buChar char="•"/>
            </a:pPr>
            <a:r>
              <a:rPr lang="en-GB"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Kakovost</a:t>
            </a:r>
            <a:r>
              <a:rPr lang="en-GB"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GB"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izvedbe</a:t>
            </a:r>
            <a:r>
              <a:rPr lang="en-GB"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a:p>
            <a:pPr marL="800100" lvl="1" indent="-342900" algn="just">
              <a:buFont typeface="Wingdings" panose="05000000000000000000" pitchFamily="2" charset="2"/>
              <a:buChar char="Ø"/>
            </a:pPr>
            <a:r>
              <a:rPr lang="en-US" sz="1800" u="sng"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Ocena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Zanesljivost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blockchaina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v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agroživilskem</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sektorju</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je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odvisna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od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kakovosti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njegovega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izvajanja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Dobro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zasnovan</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strogo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implementiran</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sistem</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veriženja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je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bolj</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verjetno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vreden</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zaupanja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endParaRPr lang="en-GB" sz="2400" b="1" dirty="0">
              <a:solidFill>
                <a:srgbClr val="262626"/>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Preglednost</a:t>
            </a:r>
            <a:r>
              <a:rPr lang="en-US"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sledljivost</a:t>
            </a:r>
            <a:r>
              <a:rPr lang="en-US"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a:p>
            <a:pPr marL="800100" lvl="1" indent="-342900" algn="just">
              <a:buFont typeface="Wingdings" panose="05000000000000000000" pitchFamily="2" charset="2"/>
              <a:buChar char="Ø"/>
            </a:pPr>
            <a:r>
              <a:rPr lang="en-US" sz="1800" u="sng"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Ocena</a:t>
            </a:r>
            <a:r>
              <a:rPr lang="en-US" sz="1800" u="sng"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Vpliv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blokovne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verige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preglednost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sledljivost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je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ključni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dejavnik</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Če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implementacija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blokovne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verige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zagotavlja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pregleden</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sledljiv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zapis</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dobavne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verige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prispeva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k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zanesljivosti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p:txBody>
      </p:sp>
      <p:pic>
        <p:nvPicPr>
          <p:cNvPr id="2050" name="Picture 2" descr="Banner für Vertrauenswortkonzepte. Wohltätigkeit, Versicherung, Freundschaft. Präsentation, Webseite. isolierte beschriftungstypografieidee mit linearen symbolen. Vektor-Umriss-Illustration 5599663 Vektor Kunst bei Vecteezy">
            <a:extLst>
              <a:ext uri="{FF2B5EF4-FFF2-40B4-BE49-F238E27FC236}">
                <a16:creationId xmlns:a16="http://schemas.microsoft.com/office/drawing/2014/main" id="{899B3B4B-8221-C9E8-FA99-ECC855B30C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3684" y="2758376"/>
            <a:ext cx="3863339" cy="265978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DFD6C23E-C705-AE06-48E3-4F8F8304479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50</a:t>
            </a:fld>
            <a:endParaRPr lang="en-GB"/>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8" name="Google Shape;288;p56"/>
          <p:cNvSpPr txBox="1"/>
          <p:nvPr/>
        </p:nvSpPr>
        <p:spPr>
          <a:xfrm>
            <a:off x="393699" y="217557"/>
            <a:ext cx="10093325" cy="830956"/>
          </a:xfrm>
          <a:prstGeom prst="rect">
            <a:avLst/>
          </a:prstGeom>
          <a:noFill/>
          <a:ln>
            <a:noFill/>
          </a:ln>
        </p:spPr>
        <p:txBody>
          <a:bodyPr spcFirstLastPara="1" wrap="square" lIns="91425" tIns="45700" rIns="91425" bIns="45700" anchor="t" anchorCtr="0">
            <a:spAutoFit/>
          </a:bodyPr>
          <a:lstStyle/>
          <a:p>
            <a:pPr lvl="0"/>
            <a:r>
              <a:rPr lang="en-US" sz="2400" dirty="0">
                <a:solidFill>
                  <a:schemeClr val="lt1"/>
                </a:solidFill>
                <a:latin typeface="Open Sans"/>
                <a:ea typeface="Open Sans"/>
                <a:cs typeface="Open Sans"/>
                <a:sym typeface="Open Sans"/>
              </a:rPr>
              <a:t>OCENA ZANESLJIVOSTI TEHNOLOGIJ VERIŽENJA PODATKOVNIH BLOKOV V AGROŽIVILSKI PRESKRBOVALNI VERIGI</a:t>
            </a:r>
          </a:p>
        </p:txBody>
      </p:sp>
      <p:sp>
        <p:nvSpPr>
          <p:cNvPr id="3" name="TextBox 2">
            <a:extLst>
              <a:ext uri="{FF2B5EF4-FFF2-40B4-BE49-F238E27FC236}">
                <a16:creationId xmlns:a16="http://schemas.microsoft.com/office/drawing/2014/main" id="{574316DA-971E-A452-9773-3E0CACE4C771}"/>
              </a:ext>
            </a:extLst>
          </p:cNvPr>
          <p:cNvSpPr txBox="1"/>
          <p:nvPr/>
        </p:nvSpPr>
        <p:spPr>
          <a:xfrm>
            <a:off x="455113" y="2301959"/>
            <a:ext cx="6471126" cy="3200876"/>
          </a:xfrm>
          <a:prstGeom prst="rect">
            <a:avLst/>
          </a:prstGeom>
          <a:noFill/>
        </p:spPr>
        <p:txBody>
          <a:bodyPr wrap="square" rtlCol="0">
            <a:spAutoFit/>
          </a:bodyPr>
          <a:lstStyle/>
          <a:p>
            <a:pPr marL="285750" indent="-285750" algn="just">
              <a:buFont typeface="Arial" panose="020B0604020202020204" pitchFamily="34" charset="0"/>
              <a:buChar char="•"/>
            </a:pPr>
            <a:r>
              <a:rPr lang="en-GB"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Celovitost</a:t>
            </a:r>
            <a:r>
              <a:rPr lang="en-GB"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GB"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podatkov</a:t>
            </a:r>
            <a:r>
              <a:rPr lang="en-GB"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a:p>
            <a:pPr marL="800100" lvl="1" indent="-342900" algn="just">
              <a:buFont typeface="Wingdings" panose="05000000000000000000" pitchFamily="2" charset="2"/>
              <a:buChar char="Ø"/>
            </a:pPr>
            <a:r>
              <a:rPr lang="en-US" sz="1800" u="sng"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Ocena</a:t>
            </a:r>
            <a:r>
              <a:rPr lang="en-US" sz="1800" u="sng"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Nespremenljivost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podatkov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v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verigi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zagotavlja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celovitost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podatkov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Če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tehnologija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učinkovito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preprečuje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nepooblaščene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spremembe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podatkov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povečuje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zaupanje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v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točnost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informacij</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endParaRPr lang="en-GB" sz="2000" b="1" dirty="0">
              <a:solidFill>
                <a:srgbClr val="262626"/>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Varnostni</a:t>
            </a:r>
            <a:r>
              <a:rPr lang="en-US"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ukrepi</a:t>
            </a:r>
            <a:r>
              <a:rPr lang="en-US"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a:p>
            <a:pPr marL="800100" lvl="1" indent="-342900" algn="just">
              <a:buFont typeface="Wingdings" panose="05000000000000000000" pitchFamily="2" charset="2"/>
              <a:buChar char="Ø"/>
            </a:pPr>
            <a:r>
              <a:rPr lang="en-US" sz="1800" u="sng"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Ocena</a:t>
            </a:r>
            <a:r>
              <a:rPr lang="en-US" sz="1800" u="sng"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Varnostne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značilnosti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sistema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veriženja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igrajo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ključno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vlogo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Zanesljivo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šifriranje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varni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mehanizmi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soglasja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nadzor</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dostopa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prispevajo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k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splošni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varnosti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tehnologije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kar</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vpliva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njeno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zanesljivost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p:txBody>
      </p:sp>
      <p:pic>
        <p:nvPicPr>
          <p:cNvPr id="2050" name="Picture 2">
            <a:extLst>
              <a:ext uri="{FF2B5EF4-FFF2-40B4-BE49-F238E27FC236}">
                <a16:creationId xmlns:a16="http://schemas.microsoft.com/office/drawing/2014/main" id="{899B3B4B-8221-C9E8-FA99-ECC855B30CDA}"/>
              </a:ext>
            </a:extLst>
          </p:cNvPr>
          <p:cNvPicPr>
            <a:picLocks noChangeAspect="1" noChangeArrowheads="1"/>
          </p:cNvPicPr>
          <p:nvPr/>
        </p:nvPicPr>
        <p:blipFill rotWithShape="1">
          <a:blip r:embed="rId4"/>
          <a:srcRect l="25240" r="19055"/>
          <a:stretch/>
        </p:blipFill>
        <p:spPr bwMode="auto">
          <a:xfrm>
            <a:off x="7218007" y="2238623"/>
            <a:ext cx="3269017" cy="391232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7D1B786F-2943-93B4-1264-622B06E467E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51</a:t>
            </a:fld>
            <a:endParaRPr lang="en-GB"/>
          </a:p>
        </p:txBody>
      </p:sp>
    </p:spTree>
    <p:extLst>
      <p:ext uri="{BB962C8B-B14F-4D97-AF65-F5344CB8AC3E}">
        <p14:creationId xmlns:p14="http://schemas.microsoft.com/office/powerpoint/2010/main" val="33451483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8" name="Google Shape;288;p56"/>
          <p:cNvSpPr txBox="1"/>
          <p:nvPr/>
        </p:nvSpPr>
        <p:spPr>
          <a:xfrm>
            <a:off x="393699" y="217557"/>
            <a:ext cx="10093325" cy="830956"/>
          </a:xfrm>
          <a:prstGeom prst="rect">
            <a:avLst/>
          </a:prstGeom>
          <a:noFill/>
          <a:ln>
            <a:noFill/>
          </a:ln>
        </p:spPr>
        <p:txBody>
          <a:bodyPr spcFirstLastPara="1" wrap="square" lIns="91425" tIns="45700" rIns="91425" bIns="45700" anchor="t" anchorCtr="0">
            <a:spAutoFit/>
          </a:bodyPr>
          <a:lstStyle/>
          <a:p>
            <a:pPr lvl="0"/>
            <a:r>
              <a:rPr lang="en-US" sz="2400" dirty="0">
                <a:solidFill>
                  <a:schemeClr val="lt1"/>
                </a:solidFill>
                <a:latin typeface="Open Sans"/>
                <a:ea typeface="Open Sans"/>
                <a:cs typeface="Open Sans"/>
                <a:sym typeface="Open Sans"/>
              </a:rPr>
              <a:t>OCENA ZANESLJIVOSTI TEHNOLOGIJ VERIŽENJA PODATKOVNIH BLOKOV V AGROŽIVILSKI PRESKRBOVALNI VERIGI</a:t>
            </a:r>
          </a:p>
        </p:txBody>
      </p:sp>
      <p:sp>
        <p:nvSpPr>
          <p:cNvPr id="3" name="TextBox 2">
            <a:extLst>
              <a:ext uri="{FF2B5EF4-FFF2-40B4-BE49-F238E27FC236}">
                <a16:creationId xmlns:a16="http://schemas.microsoft.com/office/drawing/2014/main" id="{574316DA-971E-A452-9773-3E0CACE4C771}"/>
              </a:ext>
            </a:extLst>
          </p:cNvPr>
          <p:cNvSpPr txBox="1"/>
          <p:nvPr/>
        </p:nvSpPr>
        <p:spPr>
          <a:xfrm>
            <a:off x="455113" y="2274663"/>
            <a:ext cx="6471126" cy="3200876"/>
          </a:xfrm>
          <a:prstGeom prst="rect">
            <a:avLst/>
          </a:prstGeom>
          <a:noFill/>
        </p:spPr>
        <p:txBody>
          <a:bodyPr wrap="square" rtlCol="0">
            <a:spAutoFit/>
          </a:bodyPr>
          <a:lstStyle/>
          <a:p>
            <a:pPr marL="285750" indent="-285750" algn="just">
              <a:buFont typeface="Arial" panose="020B0604020202020204" pitchFamily="34" charset="0"/>
              <a:buChar char="•"/>
            </a:pPr>
            <a:r>
              <a:rPr lang="en-GB"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Razširljivost</a:t>
            </a:r>
            <a:r>
              <a:rPr lang="en-GB"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a:p>
            <a:pPr marL="800100" lvl="1" indent="-342900" algn="just">
              <a:buFont typeface="Wingdings" panose="05000000000000000000" pitchFamily="2" charset="2"/>
              <a:buChar char="Ø"/>
            </a:pPr>
            <a:r>
              <a:rPr lang="en-US" sz="1800" u="sng"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Ocena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Sposobnost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verige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da se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razširi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prilagodi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naraščajočemu</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obsegu</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transakcij</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je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ključnega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pomena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Prilagodljiva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rešitev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zagotavlja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stalno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delovanje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zanesljivost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kar</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vpliva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njeno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zanesljivost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endParaRPr lang="en-GB" sz="2000" b="1" dirty="0">
              <a:solidFill>
                <a:srgbClr val="262626"/>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Nenehne</a:t>
            </a:r>
            <a:r>
              <a:rPr lang="en-US"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2000" b="1"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izboljšave</a:t>
            </a:r>
            <a:r>
              <a:rPr lang="en-US" sz="20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a:p>
            <a:pPr marL="800100" lvl="1" indent="-342900" algn="just">
              <a:buFont typeface="Wingdings" panose="05000000000000000000" pitchFamily="2" charset="2"/>
              <a:buChar char="Ø"/>
            </a:pPr>
            <a:r>
              <a:rPr lang="en-US" sz="1800" u="sng"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Ocena</a:t>
            </a:r>
            <a:r>
              <a:rPr lang="en-US" sz="1800" u="sng"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Nenehen</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razvoj</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posodobitve</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zavezanost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nenehnim</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izboljšavam</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kažejo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dinamično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in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odzivno</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rešitev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veriženja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blokov</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Takšna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prilagodljivost</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sčasoma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prispeva</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k </a:t>
            </a:r>
            <a:r>
              <a:rPr lang="en-US" sz="1800" dirty="0" err="1">
                <a:solidFill>
                  <a:srgbClr val="262626"/>
                </a:solidFill>
                <a:latin typeface="Open Sans" panose="020B0606030504020204" pitchFamily="34" charset="0"/>
                <a:ea typeface="Open Sans" panose="020B0606030504020204" pitchFamily="34" charset="0"/>
                <a:cs typeface="Open Sans" panose="020B0606030504020204" pitchFamily="34" charset="0"/>
              </a:rPr>
              <a:t>zanesljivosti</a:t>
            </a: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a:t>
            </a:r>
          </a:p>
        </p:txBody>
      </p:sp>
      <p:pic>
        <p:nvPicPr>
          <p:cNvPr id="2050" name="Picture 2">
            <a:extLst>
              <a:ext uri="{FF2B5EF4-FFF2-40B4-BE49-F238E27FC236}">
                <a16:creationId xmlns:a16="http://schemas.microsoft.com/office/drawing/2014/main" id="{899B3B4B-8221-C9E8-FA99-ECC855B30CDA}"/>
              </a:ext>
            </a:extLst>
          </p:cNvPr>
          <p:cNvPicPr>
            <a:picLocks noChangeAspect="1" noChangeArrowheads="1"/>
          </p:cNvPicPr>
          <p:nvPr/>
        </p:nvPicPr>
        <p:blipFill rotWithShape="1">
          <a:blip r:embed="rId4"/>
          <a:srcRect l="16775" r="27480"/>
          <a:stretch/>
        </p:blipFill>
        <p:spPr bwMode="auto">
          <a:xfrm>
            <a:off x="7218007" y="2238623"/>
            <a:ext cx="3269017" cy="391232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92DD14F1-5A9D-19D6-D666-8D70AB5AC99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52</a:t>
            </a:fld>
            <a:endParaRPr lang="en-GB"/>
          </a:p>
        </p:txBody>
      </p:sp>
    </p:spTree>
    <p:extLst>
      <p:ext uri="{BB962C8B-B14F-4D97-AF65-F5344CB8AC3E}">
        <p14:creationId xmlns:p14="http://schemas.microsoft.com/office/powerpoint/2010/main" val="16796315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5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1" name="Google Shape;281;p55"/>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SKLEP</a:t>
            </a:r>
            <a:endParaRPr dirty="0"/>
          </a:p>
        </p:txBody>
      </p:sp>
      <p:sp>
        <p:nvSpPr>
          <p:cNvPr id="4" name="Text Placeholder 3">
            <a:extLst>
              <a:ext uri="{FF2B5EF4-FFF2-40B4-BE49-F238E27FC236}">
                <a16:creationId xmlns:a16="http://schemas.microsoft.com/office/drawing/2014/main" id="{FB8F7995-76A6-BEF3-7597-E0A7F1633B05}"/>
              </a:ext>
            </a:extLst>
          </p:cNvPr>
          <p:cNvSpPr txBox="1">
            <a:spLocks/>
          </p:cNvSpPr>
          <p:nvPr/>
        </p:nvSpPr>
        <p:spPr>
          <a:xfrm>
            <a:off x="398331" y="2761282"/>
            <a:ext cx="9182579" cy="2040286"/>
          </a:xfrm>
          <a:prstGeom prst="rect">
            <a:avLst/>
          </a:prstGeom>
          <a:ln w="57150">
            <a:noFill/>
            <a:prstDash val="solid"/>
          </a:ln>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 panose="020B0604020202020204" pitchFamily="34" charset="0"/>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Če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povzamemo</a:t>
            </a:r>
            <a:r>
              <a:rPr lang="en-US" sz="1800" b="1" dirty="0">
                <a:latin typeface="Open Sans" panose="020B0606030504020204" pitchFamily="34" charset="0"/>
                <a:ea typeface="Open Sans" panose="020B0606030504020204" pitchFamily="34" charset="0"/>
                <a:cs typeface="Open Sans" panose="020B0606030504020204" pitchFamily="34" charset="0"/>
              </a:rPr>
              <a:t>, v </a:t>
            </a:r>
            <a:r>
              <a:rPr lang="en-US" sz="1800" b="1" dirty="0" err="1">
                <a:latin typeface="Open Sans" panose="020B0606030504020204" pitchFamily="34" charset="0"/>
                <a:ea typeface="Open Sans" panose="020B0606030504020204" pitchFamily="34" charset="0"/>
                <a:cs typeface="Open Sans" panose="020B0606030504020204" pitchFamily="34" charset="0"/>
              </a:rPr>
              <a:t>kolikšni</a:t>
            </a:r>
            <a:r>
              <a:rPr lang="en-US" sz="1800" b="1" dirty="0">
                <a:latin typeface="Open Sans" panose="020B0606030504020204" pitchFamily="34" charset="0"/>
                <a:ea typeface="Open Sans" panose="020B0606030504020204" pitchFamily="34" charset="0"/>
                <a:cs typeface="Open Sans" panose="020B0606030504020204" pitchFamily="34" charset="0"/>
              </a:rPr>
              <a:t> meri je </a:t>
            </a:r>
            <a:r>
              <a:rPr lang="en-US" sz="1800" b="1" dirty="0" err="1">
                <a:latin typeface="Open Sans" panose="020B0606030504020204" pitchFamily="34" charset="0"/>
                <a:ea typeface="Open Sans" panose="020B0606030504020204" pitchFamily="34" charset="0"/>
                <a:cs typeface="Open Sans" panose="020B0606030504020204" pitchFamily="34" charset="0"/>
              </a:rPr>
              <a:t>uporaba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blokovne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verige</a:t>
            </a:r>
            <a:r>
              <a:rPr lang="en-US" sz="1800" b="1" dirty="0">
                <a:latin typeface="Open Sans" panose="020B0606030504020204" pitchFamily="34" charset="0"/>
                <a:ea typeface="Open Sans" panose="020B0606030504020204" pitchFamily="34" charset="0"/>
                <a:cs typeface="Open Sans" panose="020B0606030504020204" pitchFamily="34" charset="0"/>
              </a:rPr>
              <a:t> v </a:t>
            </a:r>
            <a:r>
              <a:rPr lang="en-US" sz="1800" b="1" dirty="0" err="1">
                <a:latin typeface="Open Sans" panose="020B0606030504020204" pitchFamily="34" charset="0"/>
                <a:ea typeface="Open Sans" panose="020B0606030504020204" pitchFamily="34" charset="0"/>
                <a:cs typeface="Open Sans" panose="020B0606030504020204" pitchFamily="34" charset="0"/>
              </a:rPr>
              <a:t>agroživilskem</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sektorju</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vredna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zaupanja</a:t>
            </a:r>
            <a:r>
              <a:rPr lang="en-US" sz="1800" b="1" dirty="0">
                <a:latin typeface="Open Sans" panose="020B0606030504020204" pitchFamily="34" charset="0"/>
                <a:ea typeface="Open Sans" panose="020B0606030504020204" pitchFamily="34" charset="0"/>
                <a:cs typeface="Open Sans" panose="020B0606030504020204" pitchFamily="34" charset="0"/>
              </a:rPr>
              <a:t>, je </a:t>
            </a:r>
            <a:r>
              <a:rPr lang="en-US" sz="1800" b="1" dirty="0" err="1">
                <a:latin typeface="Open Sans" panose="020B0606030504020204" pitchFamily="34" charset="0"/>
                <a:ea typeface="Open Sans" panose="020B0606030504020204" pitchFamily="34" charset="0"/>
                <a:cs typeface="Open Sans" panose="020B0606030504020204" pitchFamily="34" charset="0"/>
              </a:rPr>
              <a:t>odvisna</a:t>
            </a:r>
            <a:r>
              <a:rPr lang="en-US" sz="1800" b="1" dirty="0">
                <a:latin typeface="Open Sans" panose="020B0606030504020204" pitchFamily="34" charset="0"/>
                <a:ea typeface="Open Sans" panose="020B0606030504020204" pitchFamily="34" charset="0"/>
                <a:cs typeface="Open Sans" panose="020B0606030504020204" pitchFamily="34" charset="0"/>
              </a:rPr>
              <a:t> od </a:t>
            </a:r>
            <a:r>
              <a:rPr lang="en-US" sz="1800" b="1" dirty="0" err="1">
                <a:latin typeface="Open Sans" panose="020B0606030504020204" pitchFamily="34" charset="0"/>
                <a:ea typeface="Open Sans" panose="020B0606030504020204" pitchFamily="34" charset="0"/>
                <a:cs typeface="Open Sans" panose="020B0606030504020204" pitchFamily="34" charset="0"/>
              </a:rPr>
              <a:t>dejavnikov</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kot</a:t>
            </a:r>
            <a:r>
              <a:rPr lang="en-US" sz="1800" b="1" dirty="0">
                <a:latin typeface="Open Sans" panose="020B0606030504020204" pitchFamily="34" charset="0"/>
                <a:ea typeface="Open Sans" panose="020B0606030504020204" pitchFamily="34" charset="0"/>
                <a:cs typeface="Open Sans" panose="020B0606030504020204" pitchFamily="34" charset="0"/>
              </a:rPr>
              <a:t> so </a:t>
            </a:r>
            <a:r>
              <a:rPr lang="en-US" sz="1800" b="1" dirty="0" err="1">
                <a:latin typeface="Open Sans" panose="020B0606030504020204" pitchFamily="34" charset="0"/>
                <a:ea typeface="Open Sans" panose="020B0606030504020204" pitchFamily="34" charset="0"/>
                <a:cs typeface="Open Sans" panose="020B0606030504020204" pitchFamily="34" charset="0"/>
              </a:rPr>
              <a:t>kakovost</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izvajanja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njegov</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vpliv</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na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preglednost</a:t>
            </a:r>
            <a:r>
              <a:rPr lang="en-US" sz="1800" b="1" dirty="0">
                <a:latin typeface="Open Sans" panose="020B0606030504020204" pitchFamily="34" charset="0"/>
                <a:ea typeface="Open Sans" panose="020B0606030504020204" pitchFamily="34" charset="0"/>
                <a:cs typeface="Open Sans" panose="020B0606030504020204" pitchFamily="34" charset="0"/>
              </a:rPr>
              <a:t> in </a:t>
            </a:r>
            <a:r>
              <a:rPr lang="en-US" sz="1800" b="1" dirty="0" err="1">
                <a:latin typeface="Open Sans" panose="020B0606030504020204" pitchFamily="34" charset="0"/>
                <a:ea typeface="Open Sans" panose="020B0606030504020204" pitchFamily="34" charset="0"/>
                <a:cs typeface="Open Sans" panose="020B0606030504020204" pitchFamily="34" charset="0"/>
              </a:rPr>
              <a:t>sledljivost</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celovitost</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podatkov</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varnostni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ukrepi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nadgradljivost</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zavezanost</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nenehnemu</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izboljševanju</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podpora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skupnosti</a:t>
            </a:r>
            <a:r>
              <a:rPr lang="en-US" sz="1800" b="1" dirty="0">
                <a:latin typeface="Open Sans" panose="020B0606030504020204" pitchFamily="34" charset="0"/>
                <a:ea typeface="Open Sans" panose="020B0606030504020204" pitchFamily="34" charset="0"/>
                <a:cs typeface="Open Sans" panose="020B0606030504020204" pitchFamily="34" charset="0"/>
              </a:rPr>
              <a:t> in </a:t>
            </a:r>
            <a:r>
              <a:rPr lang="en-US" sz="1800" b="1" dirty="0" err="1">
                <a:latin typeface="Open Sans" panose="020B0606030504020204" pitchFamily="34" charset="0"/>
                <a:ea typeface="Open Sans" panose="020B0606030504020204" pitchFamily="34" charset="0"/>
                <a:cs typeface="Open Sans" panose="020B0606030504020204" pitchFamily="34" charset="0"/>
              </a:rPr>
              <a:t>industrije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skladnost</a:t>
            </a:r>
            <a:r>
              <a:rPr lang="en-US" sz="1800" b="1" dirty="0">
                <a:latin typeface="Open Sans" panose="020B0606030504020204" pitchFamily="34" charset="0"/>
                <a:ea typeface="Open Sans" panose="020B0606030504020204" pitchFamily="34" charset="0"/>
                <a:cs typeface="Open Sans" panose="020B0606030504020204" pitchFamily="34" charset="0"/>
              </a:rPr>
              <a:t> s </a:t>
            </a:r>
            <a:r>
              <a:rPr lang="en-US" sz="1800" b="1" dirty="0" err="1">
                <a:latin typeface="Open Sans" panose="020B0606030504020204" pitchFamily="34" charset="0"/>
                <a:ea typeface="Open Sans" panose="020B0606030504020204" pitchFamily="34" charset="0"/>
                <a:cs typeface="Open Sans" panose="020B0606030504020204" pitchFamily="34" charset="0"/>
              </a:rPr>
              <a:t>predpisi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povratne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informacije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uporabnikov</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izobraževalne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pobude</a:t>
            </a:r>
            <a:r>
              <a:rPr lang="en-US" sz="1800" b="1" dirty="0">
                <a:latin typeface="Open Sans" panose="020B0606030504020204" pitchFamily="34" charset="0"/>
                <a:ea typeface="Open Sans" panose="020B0606030504020204" pitchFamily="34" charset="0"/>
                <a:cs typeface="Open Sans" panose="020B0606030504020204" pitchFamily="34" charset="0"/>
              </a:rPr>
              <a:t> in </a:t>
            </a:r>
            <a:r>
              <a:rPr lang="en-US" sz="1800" b="1" dirty="0" err="1">
                <a:latin typeface="Open Sans" panose="020B0606030504020204" pitchFamily="34" charset="0"/>
                <a:ea typeface="Open Sans" panose="020B0606030504020204" pitchFamily="34" charset="0"/>
                <a:cs typeface="Open Sans" panose="020B0606030504020204" pitchFamily="34" charset="0"/>
              </a:rPr>
              <a:t>interoperabilnost</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Vsak</a:t>
            </a:r>
            <a:r>
              <a:rPr lang="en-US" sz="1800" b="1" dirty="0">
                <a:latin typeface="Open Sans" panose="020B0606030504020204" pitchFamily="34" charset="0"/>
                <a:ea typeface="Open Sans" panose="020B0606030504020204" pitchFamily="34" charset="0"/>
                <a:cs typeface="Open Sans" panose="020B0606030504020204" pitchFamily="34" charset="0"/>
              </a:rPr>
              <a:t> od </a:t>
            </a:r>
            <a:r>
              <a:rPr lang="en-US" sz="1800" b="1" dirty="0" err="1">
                <a:latin typeface="Open Sans" panose="020B0606030504020204" pitchFamily="34" charset="0"/>
                <a:ea typeface="Open Sans" panose="020B0606030504020204" pitchFamily="34" charset="0"/>
                <a:cs typeface="Open Sans" panose="020B0606030504020204" pitchFamily="34" charset="0"/>
              </a:rPr>
              <a:t>teh</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dejavnikov</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igra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vlogo</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pri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oblikovanju</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splošne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zanesljivosti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tehnologije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veriženja</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blokov</a:t>
            </a:r>
            <a:r>
              <a:rPr lang="en-US" sz="1800" b="1" dirty="0">
                <a:latin typeface="Open Sans" panose="020B0606030504020204" pitchFamily="34" charset="0"/>
                <a:ea typeface="Open Sans" panose="020B0606030504020204" pitchFamily="34" charset="0"/>
                <a:cs typeface="Open Sans" panose="020B0606030504020204" pitchFamily="34" charset="0"/>
              </a:rPr>
              <a:t> v </a:t>
            </a:r>
            <a:r>
              <a:rPr lang="en-US" sz="1800" b="1" dirty="0" err="1">
                <a:latin typeface="Open Sans" panose="020B0606030504020204" pitchFamily="34" charset="0"/>
                <a:ea typeface="Open Sans" panose="020B0606030504020204" pitchFamily="34" charset="0"/>
                <a:cs typeface="Open Sans" panose="020B0606030504020204" pitchFamily="34" charset="0"/>
              </a:rPr>
              <a:t>agroživilski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dobavni</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verigi</a:t>
            </a:r>
            <a:r>
              <a:rPr lang="en-US" sz="1800" b="1" dirty="0">
                <a:latin typeface="Open Sans" panose="020B0606030504020204" pitchFamily="34" charset="0"/>
                <a:ea typeface="Open Sans" panose="020B0606030504020204" pitchFamily="34" charset="0"/>
                <a:cs typeface="Open Sans" panose="020B0606030504020204" pitchFamily="34" charset="0"/>
              </a:rPr>
              <a:t>.</a:t>
            </a:r>
          </a:p>
        </p:txBody>
      </p:sp>
      <p:grpSp>
        <p:nvGrpSpPr>
          <p:cNvPr id="19" name="Graphic 231">
            <a:extLst>
              <a:ext uri="{FF2B5EF4-FFF2-40B4-BE49-F238E27FC236}">
                <a16:creationId xmlns:a16="http://schemas.microsoft.com/office/drawing/2014/main" id="{CD0C2AC5-27ED-3513-9765-69AA9BF70777}"/>
              </a:ext>
            </a:extLst>
          </p:cNvPr>
          <p:cNvGrpSpPr/>
          <p:nvPr/>
        </p:nvGrpSpPr>
        <p:grpSpPr>
          <a:xfrm rot="10800000" flipH="1" flipV="1">
            <a:off x="8890048" y="4753157"/>
            <a:ext cx="1803352" cy="2809693"/>
            <a:chOff x="12708052" y="5708395"/>
            <a:chExt cx="760809" cy="1185370"/>
          </a:xfrm>
          <a:gradFill>
            <a:gsLst>
              <a:gs pos="0">
                <a:srgbClr val="6A9D56"/>
              </a:gs>
              <a:gs pos="60540">
                <a:srgbClr val="2D8784"/>
              </a:gs>
              <a:gs pos="100000">
                <a:srgbClr val="263D94"/>
              </a:gs>
            </a:gsLst>
            <a:lin ang="5400000" scaled="0"/>
          </a:gradFill>
        </p:grpSpPr>
        <p:sp>
          <p:nvSpPr>
            <p:cNvPr id="20" name="Freeform 2">
              <a:extLst>
                <a:ext uri="{FF2B5EF4-FFF2-40B4-BE49-F238E27FC236}">
                  <a16:creationId xmlns:a16="http://schemas.microsoft.com/office/drawing/2014/main" id="{5F96FB9F-5828-D58E-6EF6-72A707C5987E}"/>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21" name="Freeform 5">
              <a:extLst>
                <a:ext uri="{FF2B5EF4-FFF2-40B4-BE49-F238E27FC236}">
                  <a16:creationId xmlns:a16="http://schemas.microsoft.com/office/drawing/2014/main" id="{86898949-6088-5DCE-DE5C-0097EBF28AE7}"/>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22" name="Freeform 6">
              <a:extLst>
                <a:ext uri="{FF2B5EF4-FFF2-40B4-BE49-F238E27FC236}">
                  <a16:creationId xmlns:a16="http://schemas.microsoft.com/office/drawing/2014/main" id="{3FB549BD-F17A-FE0D-6FF9-755B6F8076B3}"/>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23" name="Freeform 7">
              <a:extLst>
                <a:ext uri="{FF2B5EF4-FFF2-40B4-BE49-F238E27FC236}">
                  <a16:creationId xmlns:a16="http://schemas.microsoft.com/office/drawing/2014/main" id="{2D9C1027-C8B1-13D5-990A-669A571E511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24" name="Freeform 8">
              <a:extLst>
                <a:ext uri="{FF2B5EF4-FFF2-40B4-BE49-F238E27FC236}">
                  <a16:creationId xmlns:a16="http://schemas.microsoft.com/office/drawing/2014/main" id="{C846DEA3-42E9-502D-FC3A-EDC1871FA0B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25" name="Freeform 9">
              <a:extLst>
                <a:ext uri="{FF2B5EF4-FFF2-40B4-BE49-F238E27FC236}">
                  <a16:creationId xmlns:a16="http://schemas.microsoft.com/office/drawing/2014/main" id="{B05E17DE-043F-BA82-CE1E-481D64D502F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2" name="Slide Number Placeholder 1">
            <a:extLst>
              <a:ext uri="{FF2B5EF4-FFF2-40B4-BE49-F238E27FC236}">
                <a16:creationId xmlns:a16="http://schemas.microsoft.com/office/drawing/2014/main" id="{89AD824D-72B5-D6AE-0C64-51C74821EB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53</a:t>
            </a:fld>
            <a:endParaRPr lang="en-GB"/>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dirty="0">
                <a:latin typeface="Open Sans" panose="020B0606030504020204" pitchFamily="34" charset="0"/>
                <a:ea typeface="Open Sans" panose="020B0606030504020204" pitchFamily="34" charset="0"/>
                <a:cs typeface="Open Sans" panose="020B0606030504020204" pitchFamily="34" charset="0"/>
              </a:rPr>
              <a:t>NASLEDNJI MODUL</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07</a:t>
            </a:r>
          </a:p>
        </p:txBody>
      </p:sp>
    </p:spTree>
    <p:extLst>
      <p:ext uri="{BB962C8B-B14F-4D97-AF65-F5344CB8AC3E}">
        <p14:creationId xmlns:p14="http://schemas.microsoft.com/office/powerpoint/2010/main" val="39246607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0" name="Google Shape;280;p3"/>
          <p:cNvSpPr txBox="1"/>
          <p:nvPr/>
        </p:nvSpPr>
        <p:spPr>
          <a:xfrm>
            <a:off x="393700" y="431877"/>
            <a:ext cx="6096000" cy="52318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Calibri"/>
                <a:ea typeface="Calibri"/>
                <a:cs typeface="Calibri"/>
                <a:sym typeface="Calibri"/>
              </a:rPr>
              <a:t>OPIS MODULA – 6</a:t>
            </a:r>
            <a:endParaRPr dirty="0">
              <a:latin typeface="Calibri"/>
              <a:ea typeface="Calibri"/>
              <a:cs typeface="Calibri"/>
              <a:sym typeface="Calibri"/>
            </a:endParaRPr>
          </a:p>
        </p:txBody>
      </p:sp>
      <p:sp>
        <p:nvSpPr>
          <p:cNvPr id="281" name="Google Shape;281;p3"/>
          <p:cNvSpPr txBox="1"/>
          <p:nvPr/>
        </p:nvSpPr>
        <p:spPr>
          <a:xfrm>
            <a:off x="530177" y="2310859"/>
            <a:ext cx="9169500" cy="3416279"/>
          </a:xfrm>
          <a:prstGeom prst="rect">
            <a:avLst/>
          </a:prstGeom>
          <a:noFill/>
          <a:ln>
            <a:noFill/>
          </a:ln>
        </p:spPr>
        <p:txBody>
          <a:bodyPr spcFirstLastPara="1" wrap="square" lIns="91425" tIns="45700" rIns="91425" bIns="45700" anchor="t" anchorCtr="0">
            <a:spAutoFit/>
          </a:bodyPr>
          <a:lstStyle/>
          <a:p>
            <a:pPr marL="285750" lvl="0" indent="-311150">
              <a:lnSpc>
                <a:spcPct val="150000"/>
              </a:lnSpc>
              <a:buClr>
                <a:schemeClr val="dk1"/>
              </a:buClr>
              <a:buSzPts val="2200"/>
              <a:buFont typeface="Arial"/>
              <a:buChar char="•"/>
            </a:pP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Tema: </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Pregled</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blockchaina</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v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agroživilstvu</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Pomen</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Blockchain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kot</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del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digitalizacije</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agroživilskega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sektorja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potencialna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nova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rešitev</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za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nekatera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najbolj</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pereča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vprašanja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v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agroživilstvu</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danes</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npr</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zaupanje</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trajnost</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upravljanje</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dobavne</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verige</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Rastoča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tema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v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akademski</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literaturi</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Naslovite</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vprašanja</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o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blockchainu</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in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njegovi</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uporabi</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v </a:t>
            </a:r>
            <a:r>
              <a:rPr lang="en-GB" sz="1800"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kmetijstvu</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kaj</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kako</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in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zakaj</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Aplikacije</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v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resničnem</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svetu</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in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študije</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primerov</a:t>
            </a:r>
            <a:endParaRPr sz="1800" b="1" dirty="0">
              <a:latin typeface="Open Sans" panose="020B0606030504020204" pitchFamily="34" charset="0"/>
              <a:ea typeface="Open Sans" panose="020B0606030504020204" pitchFamily="34" charset="0"/>
              <a:cs typeface="Open Sans" panose="020B0606030504020204" pitchFamily="34" charset="0"/>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7"/>
          <p:cNvSpPr txBox="1">
            <a:spLocks noGrp="1"/>
          </p:cNvSpPr>
          <p:nvPr>
            <p:ph type="body" idx="1"/>
          </p:nvPr>
        </p:nvSpPr>
        <p:spPr>
          <a:xfrm>
            <a:off x="508000" y="1743641"/>
            <a:ext cx="9677400" cy="4708981"/>
          </a:xfrm>
          <a:prstGeom prst="rect">
            <a:avLst/>
          </a:prstGeom>
          <a:noFill/>
          <a:ln>
            <a:noFill/>
          </a:ln>
        </p:spPr>
        <p:txBody>
          <a:bodyPr spcFirstLastPara="1" wrap="square" lIns="0" tIns="0" rIns="0" bIns="0" anchor="t" anchorCtr="0">
            <a:spAutoFit/>
          </a:bodyPr>
          <a:lstStyle/>
          <a:p>
            <a:pPr marL="457200" lvl="0" indent="-342900" algn="l" rtl="0">
              <a:spcBef>
                <a:spcPts val="0"/>
              </a:spcBef>
              <a:spcAft>
                <a:spcPts val="0"/>
              </a:spcAft>
              <a:buClr>
                <a:schemeClr val="dk1"/>
              </a:buClr>
              <a:buSzPts val="1800"/>
              <a:buFont typeface="Open Sans"/>
              <a:buChar char="●"/>
            </a:pPr>
            <a:r>
              <a:rPr lang="en-GB" sz="1800" b="0" dirty="0">
                <a:solidFill>
                  <a:schemeClr val="tx1"/>
                </a:solidFill>
              </a:rPr>
              <a:t>IBM, What is Blockchain Security?</a:t>
            </a:r>
            <a:br>
              <a:rPr lang="en-GB" sz="1800" b="0" dirty="0">
                <a:solidFill>
                  <a:schemeClr val="tx1"/>
                </a:solidFill>
              </a:rPr>
            </a:br>
            <a:r>
              <a:rPr lang="en-GB" sz="1800" b="0" u="sng" dirty="0">
                <a:solidFill>
                  <a:srgbClr val="414042"/>
                </a:solidFill>
                <a:hlinkClick r:id="rId3">
                  <a:extLst>
                    <a:ext uri="{A12FA001-AC4F-418D-AE19-62706E023703}">
                      <ahyp:hlinkClr xmlns:ahyp="http://schemas.microsoft.com/office/drawing/2018/hyperlinkcolor" val="tx"/>
                    </a:ext>
                  </a:extLst>
                </a:hlinkClick>
              </a:rPr>
              <a:t>https</a:t>
            </a:r>
            <a:r>
              <a:rPr lang="en-GB" sz="1800" b="0" u="sng" dirty="0">
                <a:solidFill>
                  <a:schemeClr val="tx1"/>
                </a:solidFill>
                <a:hlinkClick r:id="rId3">
                  <a:extLst>
                    <a:ext uri="{A12FA001-AC4F-418D-AE19-62706E023703}">
                      <ahyp:hlinkClr xmlns:ahyp="http://schemas.microsoft.com/office/drawing/2018/hyperlinkcolor" val="tx"/>
                    </a:ext>
                  </a:extLst>
                </a:hlinkClick>
              </a:rPr>
              <a:t>://www.ibm.com/topics/blockchain-security</a:t>
            </a:r>
            <a:endParaRPr sz="1800" b="0" dirty="0">
              <a:solidFill>
                <a:schemeClr val="tx1"/>
              </a:solidFill>
            </a:endParaRPr>
          </a:p>
          <a:p>
            <a:pPr indent="-342900">
              <a:buClr>
                <a:schemeClr val="dk1"/>
              </a:buClr>
              <a:buSzPts val="1800"/>
              <a:buFont typeface="Arial"/>
              <a:buChar char="●"/>
            </a:pPr>
            <a:r>
              <a:rPr lang="en-US" sz="1800" b="0" dirty="0">
                <a:solidFill>
                  <a:schemeClr val="tx1"/>
                </a:solidFill>
              </a:rPr>
              <a:t>Blockchain as a confidence machine: The problem of trust &amp; challenges of governance </a:t>
            </a:r>
            <a:r>
              <a:rPr lang="en-GB" sz="1800" b="0" u="sng" dirty="0">
                <a:solidFill>
                  <a:srgbClr val="800080"/>
                </a:solidFill>
                <a:hlinkClick r:id="rId4">
                  <a:extLst>
                    <a:ext uri="{A12FA001-AC4F-418D-AE19-62706E023703}">
                      <ahyp:hlinkClr xmlns:ahyp="http://schemas.microsoft.com/office/drawing/2018/hyperlinkcolor" val="tx"/>
                    </a:ext>
                  </a:extLst>
                </a:hlinkClick>
              </a:rPr>
              <a:t>https</a:t>
            </a:r>
            <a:r>
              <a:rPr lang="en-GB" sz="1800" b="0" u="sng" dirty="0">
                <a:solidFill>
                  <a:schemeClr val="tx1"/>
                </a:solidFill>
                <a:hlinkClick r:id="rId4">
                  <a:extLst>
                    <a:ext uri="{A12FA001-AC4F-418D-AE19-62706E023703}">
                      <ahyp:hlinkClr xmlns:ahyp="http://schemas.microsoft.com/office/drawing/2018/hyperlinkcolor" val="tx"/>
                    </a:ext>
                  </a:extLst>
                </a:hlinkClick>
              </a:rPr>
              <a:t>://www.sciencedirect.com/science/article/pii/S0160791X20303067</a:t>
            </a:r>
            <a:endParaRPr sz="1800" b="0" dirty="0">
              <a:solidFill>
                <a:schemeClr val="tx1"/>
              </a:solidFill>
            </a:endParaRPr>
          </a:p>
          <a:p>
            <a:pPr indent="-342900">
              <a:buClr>
                <a:schemeClr val="dk1"/>
              </a:buClr>
              <a:buSzPts val="1800"/>
              <a:buFont typeface="Arial"/>
              <a:buChar char="●"/>
            </a:pPr>
            <a:r>
              <a:rPr lang="en-US" sz="1800" b="0" dirty="0">
                <a:solidFill>
                  <a:schemeClr val="tx1"/>
                </a:solidFill>
              </a:rPr>
              <a:t>Towards trustworthy blockchains: normative reflections on blockchain-enabled virtual institutions</a:t>
            </a:r>
          </a:p>
          <a:p>
            <a:pPr marL="457200" lvl="0" indent="-342900" algn="l" rtl="0">
              <a:spcBef>
                <a:spcPts val="0"/>
              </a:spcBef>
              <a:spcAft>
                <a:spcPts val="0"/>
              </a:spcAft>
              <a:buClr>
                <a:schemeClr val="dk1"/>
              </a:buClr>
              <a:buSzPts val="1800"/>
              <a:buChar char="●"/>
            </a:pPr>
            <a:r>
              <a:rPr lang="en-GB" sz="1800" b="0" u="sng" dirty="0">
                <a:solidFill>
                  <a:srgbClr val="414042"/>
                </a:solidFill>
                <a:hlinkClick r:id="rId5">
                  <a:extLst>
                    <a:ext uri="{A12FA001-AC4F-418D-AE19-62706E023703}">
                      <ahyp:hlinkClr xmlns:ahyp="http://schemas.microsoft.com/office/drawing/2018/hyperlinkcolor" val="tx"/>
                    </a:ext>
                  </a:extLst>
                </a:hlinkClick>
              </a:rPr>
              <a:t>https://link.springer.com/article/10.1007/</a:t>
            </a:r>
            <a:r>
              <a:rPr lang="en-GB" sz="1800" b="0" u="sng" dirty="0">
                <a:solidFill>
                  <a:schemeClr val="tx1"/>
                </a:solidFill>
                <a:hlinkClick r:id="rId5">
                  <a:extLst>
                    <a:ext uri="{A12FA001-AC4F-418D-AE19-62706E023703}">
                      <ahyp:hlinkClr xmlns:ahyp="http://schemas.microsoft.com/office/drawing/2018/hyperlinkcolor" val="tx"/>
                    </a:ext>
                  </a:extLst>
                </a:hlinkClick>
              </a:rPr>
              <a:t>s10676-021-09581-3</a:t>
            </a:r>
            <a:endParaRPr lang="en-GB" sz="1800" b="0" u="sng" dirty="0">
              <a:solidFill>
                <a:schemeClr val="tx1"/>
              </a:solidFill>
            </a:endParaRPr>
          </a:p>
          <a:p>
            <a:pPr indent="-342900">
              <a:buClr>
                <a:schemeClr val="dk1"/>
              </a:buClr>
              <a:buSzPts val="1800"/>
              <a:buFont typeface="Arial"/>
              <a:buChar char="●"/>
            </a:pPr>
            <a:r>
              <a:rPr lang="en-US" sz="1800" b="0" dirty="0">
                <a:solidFill>
                  <a:schemeClr val="tx1"/>
                </a:solidFill>
              </a:rPr>
              <a:t>A general definition of trust </a:t>
            </a:r>
            <a:br>
              <a:rPr lang="en-GB" sz="1800" b="0" u="sng" dirty="0">
                <a:solidFill>
                  <a:schemeClr val="tx1"/>
                </a:solidFill>
              </a:rPr>
            </a:br>
            <a:r>
              <a:rPr lang="en-GB" sz="1800" b="0" u="sng" dirty="0">
                <a:solidFill>
                  <a:srgbClr val="414042"/>
                </a:solidFill>
                <a:hlinkClick r:id="rId6">
                  <a:extLst>
                    <a:ext uri="{A12FA001-AC4F-418D-AE19-62706E023703}">
                      <ahyp:hlinkClr xmlns:ahyp="http://schemas.microsoft.com/office/drawing/2018/hyperlinkcolor" val="tx"/>
                    </a:ext>
                  </a:extLst>
                </a:hlinkClick>
              </a:rPr>
              <a:t>https://eprints.soton.ac.uk/341800</a:t>
            </a:r>
            <a:r>
              <a:rPr lang="en-GB" sz="1800" b="0" u="sng" dirty="0">
                <a:solidFill>
                  <a:schemeClr val="tx1"/>
                </a:solidFill>
                <a:hlinkClick r:id="rId6">
                  <a:extLst>
                    <a:ext uri="{A12FA001-AC4F-418D-AE19-62706E023703}">
                      <ahyp:hlinkClr xmlns:ahyp="http://schemas.microsoft.com/office/drawing/2018/hyperlinkcolor" val="tx"/>
                    </a:ext>
                  </a:extLst>
                </a:hlinkClick>
              </a:rPr>
              <a:t>/</a:t>
            </a:r>
            <a:endParaRPr lang="en-GB" sz="1800" b="0" u="sng" dirty="0">
              <a:solidFill>
                <a:schemeClr val="tx1"/>
              </a:solidFill>
            </a:endParaRPr>
          </a:p>
          <a:p>
            <a:pPr indent="-342900">
              <a:buClr>
                <a:schemeClr val="dk1"/>
              </a:buClr>
              <a:buSzPts val="1800"/>
              <a:buFont typeface="Arial"/>
              <a:buChar char="●"/>
            </a:pPr>
            <a:r>
              <a:rPr lang="en-US" sz="1800" b="0" dirty="0">
                <a:solidFill>
                  <a:schemeClr val="tx1"/>
                </a:solidFill>
              </a:rPr>
              <a:t>A Blockchain-Based Traceability System in Agri-Food SME: Case Study of a Traditional Bakery</a:t>
            </a:r>
            <a:br>
              <a:rPr lang="en-US" sz="1800" b="0" dirty="0">
                <a:solidFill>
                  <a:schemeClr val="tx1"/>
                </a:solidFill>
              </a:rPr>
            </a:br>
            <a:r>
              <a:rPr lang="en-US" sz="1800" b="0" u="sng" dirty="0">
                <a:solidFill>
                  <a:srgbClr val="414042"/>
                </a:solidFill>
                <a:hlinkClick r:id="rId7">
                  <a:extLst>
                    <a:ext uri="{A12FA001-AC4F-418D-AE19-62706E023703}">
                      <ahyp:hlinkClr xmlns:ahyp="http://schemas.microsoft.com/office/drawing/2018/hyperlinkcolor" val="tx"/>
                    </a:ext>
                  </a:extLst>
                </a:hlinkClick>
              </a:rPr>
              <a:t>https://ieeexplore.ieee.org/abstract/document/</a:t>
            </a:r>
            <a:r>
              <a:rPr lang="en-US" sz="1800" b="0" u="sng" dirty="0">
                <a:solidFill>
                  <a:schemeClr val="tx1"/>
                </a:solidFill>
                <a:hlinkClick r:id="rId7">
                  <a:extLst>
                    <a:ext uri="{A12FA001-AC4F-418D-AE19-62706E023703}">
                      <ahyp:hlinkClr xmlns:ahyp="http://schemas.microsoft.com/office/drawing/2018/hyperlinkcolor" val="tx"/>
                    </a:ext>
                  </a:extLst>
                </a:hlinkClick>
              </a:rPr>
              <a:t>9410538</a:t>
            </a:r>
            <a:endParaRPr lang="en-US" sz="1800" b="0" u="sng" dirty="0">
              <a:solidFill>
                <a:schemeClr val="tx1"/>
              </a:solidFill>
            </a:endParaRPr>
          </a:p>
          <a:p>
            <a:pPr indent="-342900">
              <a:buClr>
                <a:schemeClr val="dk1"/>
              </a:buClr>
              <a:buSzPts val="1800"/>
              <a:buFont typeface="Arial"/>
              <a:buChar char="●"/>
            </a:pPr>
            <a:r>
              <a:rPr lang="en-US" sz="1800" b="0" dirty="0">
                <a:solidFill>
                  <a:schemeClr val="tx1"/>
                </a:solidFill>
              </a:rPr>
              <a:t>Uncovering the potential of blockchain in the agri-food supply chain: An interdisciplinary case study</a:t>
            </a:r>
            <a:br>
              <a:rPr lang="en-US" sz="1800" b="0" dirty="0">
                <a:solidFill>
                  <a:schemeClr val="tx1"/>
                </a:solidFill>
              </a:rPr>
            </a:br>
            <a:r>
              <a:rPr lang="en-US" sz="1800" b="0" u="sng" dirty="0">
                <a:solidFill>
                  <a:srgbClr val="414042"/>
                </a:solidFill>
                <a:hlinkClick r:id="rId8">
                  <a:extLst>
                    <a:ext uri="{A12FA001-AC4F-418D-AE19-62706E023703}">
                      <ahyp:hlinkClr xmlns:ahyp="http://schemas.microsoft.com/office/drawing/2018/hyperlinkcolor" val="tx"/>
                    </a:ext>
                  </a:extLst>
                </a:hlinkClick>
              </a:rPr>
              <a:t>https://www.sciencedirect.com/science/article/pii/</a:t>
            </a:r>
            <a:r>
              <a:rPr lang="en-US" sz="1800" b="0" u="sng" dirty="0">
                <a:solidFill>
                  <a:schemeClr val="tx1"/>
                </a:solidFill>
                <a:hlinkClick r:id="rId8">
                  <a:extLst>
                    <a:ext uri="{A12FA001-AC4F-418D-AE19-62706E023703}">
                      <ahyp:hlinkClr xmlns:ahyp="http://schemas.microsoft.com/office/drawing/2018/hyperlinkcolor" val="tx"/>
                    </a:ext>
                  </a:extLst>
                </a:hlinkClick>
              </a:rPr>
              <a:t>S0923474822000303</a:t>
            </a:r>
            <a:endParaRPr lang="en-US" sz="1800" b="0" u="sng" dirty="0">
              <a:solidFill>
                <a:schemeClr val="tx1"/>
              </a:solidFill>
            </a:endParaRPr>
          </a:p>
          <a:p>
            <a:pPr indent="-342900">
              <a:buClr>
                <a:schemeClr val="dk1"/>
              </a:buClr>
              <a:buSzPts val="1800"/>
              <a:buFont typeface="Arial"/>
              <a:buChar char="●"/>
            </a:pPr>
            <a:r>
              <a:rPr lang="en-US" sz="1800" b="0" dirty="0">
                <a:solidFill>
                  <a:schemeClr val="tx1"/>
                </a:solidFill>
                <a:hlinkClick r:id="rId9">
                  <a:extLst>
                    <a:ext uri="{A12FA001-AC4F-418D-AE19-62706E023703}">
                      <ahyp:hlinkClr xmlns:ahyp="http://schemas.microsoft.com/office/drawing/2018/hyperlinkcolor" val="tx"/>
                    </a:ext>
                  </a:extLst>
                </a:hlinkClick>
              </a:rPr>
              <a:t>International Food and Agribusiness Management Review</a:t>
            </a:r>
            <a:br>
              <a:rPr lang="en-US" sz="1800" b="0" u="sng" dirty="0">
                <a:solidFill>
                  <a:schemeClr val="tx1"/>
                </a:solidFill>
              </a:rPr>
            </a:br>
            <a:r>
              <a:rPr lang="en-US" sz="1800" b="0" u="sng" dirty="0">
                <a:solidFill>
                  <a:srgbClr val="800080"/>
                </a:solidFill>
                <a:hlinkClick r:id="rId10">
                  <a:extLst>
                    <a:ext uri="{A12FA001-AC4F-418D-AE19-62706E023703}">
                      <ahyp:hlinkClr xmlns:ahyp="http://schemas.microsoft.com/office/drawing/2018/hyperlinkcolor" val="tx"/>
                    </a:ext>
                  </a:extLst>
                </a:hlinkClick>
              </a:rPr>
              <a:t>https://www.wageningenacademic.com/doi/epdf/10.22434/IFAMR2019.0152?role=</a:t>
            </a:r>
            <a:r>
              <a:rPr lang="en-US" sz="1800" b="0" u="sng" dirty="0">
                <a:solidFill>
                  <a:schemeClr val="tx1"/>
                </a:solidFill>
                <a:hlinkClick r:id="rId10">
                  <a:extLst>
                    <a:ext uri="{A12FA001-AC4F-418D-AE19-62706E023703}">
                      <ahyp:hlinkClr xmlns:ahyp="http://schemas.microsoft.com/office/drawing/2018/hyperlinkcolor" val="tx"/>
                    </a:ext>
                  </a:extLst>
                </a:hlinkClick>
              </a:rPr>
              <a:t>tab</a:t>
            </a:r>
            <a:endParaRPr lang="en-US" sz="1800" b="0" u="sng" dirty="0">
              <a:solidFill>
                <a:schemeClr val="tx1"/>
              </a:solidFill>
            </a:endParaRPr>
          </a:p>
        </p:txBody>
      </p:sp>
      <p:pic>
        <p:nvPicPr>
          <p:cNvPr id="295" name="Google Shape;295;p57"/>
          <p:cNvPicPr preferRelativeResize="0"/>
          <p:nvPr/>
        </p:nvPicPr>
        <p:blipFill rotWithShape="1">
          <a:blip r:embed="rId11">
            <a:alphaModFix/>
          </a:blip>
          <a:srcRect/>
          <a:stretch/>
        </p:blipFill>
        <p:spPr>
          <a:xfrm>
            <a:off x="0" y="-8114"/>
            <a:ext cx="10693400" cy="1170928"/>
          </a:xfrm>
          <a:prstGeom prst="rect">
            <a:avLst/>
          </a:prstGeom>
          <a:noFill/>
          <a:ln>
            <a:noFill/>
          </a:ln>
        </p:spPr>
      </p:pic>
      <p:sp>
        <p:nvSpPr>
          <p:cNvPr id="296" name="Google Shape;296;p57"/>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POVEZAVE DO NADALJNJIH GRADIV</a:t>
            </a:r>
            <a:endParaRPr sz="2800" dirty="0">
              <a:solidFill>
                <a:schemeClr val="lt1"/>
              </a:solidFill>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95D367F4-3CA4-05F5-885C-9A4045EE405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56</a:t>
            </a:fld>
            <a:endParaRPr lang="en-GB"/>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7"/>
          <p:cNvSpPr txBox="1">
            <a:spLocks noGrp="1"/>
          </p:cNvSpPr>
          <p:nvPr>
            <p:ph type="body" idx="1"/>
          </p:nvPr>
        </p:nvSpPr>
        <p:spPr>
          <a:xfrm>
            <a:off x="603534" y="2396430"/>
            <a:ext cx="9677400" cy="2769989"/>
          </a:xfrm>
          <a:prstGeom prst="rect">
            <a:avLst/>
          </a:prstGeom>
          <a:noFill/>
          <a:ln>
            <a:noFill/>
          </a:ln>
        </p:spPr>
        <p:txBody>
          <a:bodyPr spcFirstLastPara="1" wrap="square" lIns="0" tIns="0" rIns="0" bIns="0" anchor="t" anchorCtr="0">
            <a:spAutoFit/>
          </a:bodyPr>
          <a:lstStyle/>
          <a:p>
            <a:pPr marL="457200" lvl="0" indent="-342900" algn="l" rtl="0">
              <a:spcBef>
                <a:spcPts val="0"/>
              </a:spcBef>
              <a:spcAft>
                <a:spcPts val="0"/>
              </a:spcAft>
              <a:buClr>
                <a:schemeClr val="dk1"/>
              </a:buClr>
              <a:buSzPts val="1800"/>
              <a:buFont typeface="Open Sans"/>
              <a:buChar char="●"/>
            </a:pPr>
            <a:r>
              <a:rPr lang="en-US" sz="1800" b="0" u="sng" dirty="0">
                <a:solidFill>
                  <a:srgbClr val="800080"/>
                </a:solidFill>
                <a:hlinkClick r:id="rId3">
                  <a:extLst>
                    <a:ext uri="{A12FA001-AC4F-418D-AE19-62706E023703}">
                      <ahyp:hlinkClr xmlns:ahyp="http://schemas.microsoft.com/office/drawing/2018/hyperlinkcolor" val="tx"/>
                    </a:ext>
                  </a:extLst>
                </a:hlinkClick>
              </a:rPr>
              <a:t>https://www.wageningenacademic.com/doi/epdf/10.22434/IFAMR2019.0152?role=</a:t>
            </a:r>
            <a:r>
              <a:rPr lang="en-US" sz="1800" b="0" u="sng" dirty="0">
                <a:solidFill>
                  <a:schemeClr val="tx1"/>
                </a:solidFill>
                <a:hlinkClick r:id="rId3">
                  <a:extLst>
                    <a:ext uri="{A12FA001-AC4F-418D-AE19-62706E023703}">
                      <ahyp:hlinkClr xmlns:ahyp="http://schemas.microsoft.com/office/drawing/2018/hyperlinkcolor" val="tx"/>
                    </a:ext>
                  </a:extLst>
                </a:hlinkClick>
              </a:rPr>
              <a:t>tab</a:t>
            </a:r>
            <a:endParaRPr lang="en-US" sz="1800" b="0" u="sng" dirty="0">
              <a:solidFill>
                <a:schemeClr val="tx1"/>
              </a:solidFill>
            </a:endParaRPr>
          </a:p>
          <a:p>
            <a:pPr indent="-342900">
              <a:buClr>
                <a:schemeClr val="dk1"/>
              </a:buClr>
              <a:buSzPts val="1800"/>
              <a:buFont typeface="Arial"/>
              <a:buChar char="●"/>
            </a:pPr>
            <a:r>
              <a:rPr lang="en-US" sz="1800" b="0" dirty="0">
                <a:solidFill>
                  <a:schemeClr val="tx1"/>
                </a:solidFill>
              </a:rPr>
              <a:t>The Role of System Trust in Business-to-Consumer Transactions</a:t>
            </a:r>
            <a:br>
              <a:rPr lang="en-US" sz="1800" b="0" u="sng" dirty="0">
                <a:solidFill>
                  <a:schemeClr val="tx1"/>
                </a:solidFill>
              </a:rPr>
            </a:br>
            <a:r>
              <a:rPr lang="en-US" sz="1800" b="0" dirty="0">
                <a:solidFill>
                  <a:srgbClr val="414042"/>
                </a:solidFill>
                <a:hlinkClick r:id="rId4">
                  <a:extLst>
                    <a:ext uri="{A12FA001-AC4F-418D-AE19-62706E023703}">
                      <ahyp:hlinkClr xmlns:ahyp="http://schemas.microsoft.com/office/drawing/2018/hyperlinkcolor" val="tx"/>
                    </a:ext>
                  </a:extLst>
                </a:hlinkClick>
              </a:rPr>
              <a:t>https://www.tandfonline.com/doi/abs/</a:t>
            </a:r>
            <a:r>
              <a:rPr lang="en-US" sz="1800" b="0" dirty="0">
                <a:solidFill>
                  <a:schemeClr val="tx1"/>
                </a:solidFill>
                <a:hlinkClick r:id="rId4">
                  <a:extLst>
                    <a:ext uri="{A12FA001-AC4F-418D-AE19-62706E023703}">
                      <ahyp:hlinkClr xmlns:ahyp="http://schemas.microsoft.com/office/drawing/2018/hyperlinkcolor" val="tx"/>
                    </a:ext>
                  </a:extLst>
                </a:hlinkClick>
              </a:rPr>
              <a:t>10.1080/07421222.2003.11045777</a:t>
            </a:r>
            <a:endParaRPr lang="en-US" sz="1800" b="0" dirty="0">
              <a:solidFill>
                <a:schemeClr val="tx1"/>
              </a:solidFill>
            </a:endParaRPr>
          </a:p>
          <a:p>
            <a:pPr indent="-342900">
              <a:buClr>
                <a:schemeClr val="dk1"/>
              </a:buClr>
              <a:buSzPts val="1800"/>
              <a:buFont typeface="Arial"/>
              <a:buChar char="●"/>
            </a:pPr>
            <a:r>
              <a:rPr lang="en-US" sz="1800" b="0" dirty="0">
                <a:solidFill>
                  <a:schemeClr val="tx1"/>
                </a:solidFill>
              </a:rPr>
              <a:t>The impact of a blockchain platform on trust in established relationships: a case study of wine supply chains</a:t>
            </a:r>
            <a:br>
              <a:rPr lang="en-US" sz="1800" b="0" dirty="0">
                <a:solidFill>
                  <a:schemeClr val="tx1"/>
                </a:solidFill>
              </a:rPr>
            </a:br>
            <a:r>
              <a:rPr lang="en-GB" sz="1800" b="0" u="sng" dirty="0">
                <a:solidFill>
                  <a:srgbClr val="414042"/>
                </a:solidFill>
                <a:hlinkClick r:id="rId5">
                  <a:extLst>
                    <a:ext uri="{A12FA001-AC4F-418D-AE19-62706E023703}">
                      <ahyp:hlinkClr xmlns:ahyp="http://schemas.microsoft.com/office/drawing/2018/hyperlinkcolor" val="tx"/>
                    </a:ext>
                  </a:extLst>
                </a:hlinkClick>
              </a:rPr>
              <a:t>https://www.emerald.com/insight/content/doi/10.1108/SCM-05-2021-0227/full/</a:t>
            </a:r>
            <a:r>
              <a:rPr lang="en-GB" sz="1800" b="0" u="sng" dirty="0">
                <a:solidFill>
                  <a:schemeClr val="tx1"/>
                </a:solidFill>
                <a:hlinkClick r:id="rId5">
                  <a:extLst>
                    <a:ext uri="{A12FA001-AC4F-418D-AE19-62706E023703}">
                      <ahyp:hlinkClr xmlns:ahyp="http://schemas.microsoft.com/office/drawing/2018/hyperlinkcolor" val="tx"/>
                    </a:ext>
                  </a:extLst>
                </a:hlinkClick>
              </a:rPr>
              <a:t>html</a:t>
            </a:r>
            <a:endParaRPr lang="en-GB" sz="1800" b="0" u="sng" dirty="0">
              <a:solidFill>
                <a:schemeClr val="tx1"/>
              </a:solidFill>
            </a:endParaRPr>
          </a:p>
          <a:p>
            <a:pPr indent="-342900">
              <a:buClr>
                <a:schemeClr val="dk1"/>
              </a:buClr>
              <a:buSzPts val="1800"/>
              <a:buFont typeface="Arial"/>
              <a:buChar char="●"/>
            </a:pPr>
            <a:r>
              <a:rPr lang="en-US" sz="1800" b="0" dirty="0">
                <a:solidFill>
                  <a:schemeClr val="tx1"/>
                </a:solidFill>
              </a:rPr>
              <a:t>Designing for Trust in Blockchain Platforms</a:t>
            </a:r>
            <a:br>
              <a:rPr lang="en-US" sz="1800" b="0" dirty="0">
                <a:solidFill>
                  <a:schemeClr val="tx1"/>
                </a:solidFill>
              </a:rPr>
            </a:br>
            <a:r>
              <a:rPr lang="en-GB" sz="1800" b="0" u="sng" dirty="0">
                <a:solidFill>
                  <a:srgbClr val="800080"/>
                </a:solidFill>
                <a:hlinkClick r:id="rId6">
                  <a:extLst>
                    <a:ext uri="{A12FA001-AC4F-418D-AE19-62706E023703}">
                      <ahyp:hlinkClr xmlns:ahyp="http://schemas.microsoft.com/office/drawing/2018/hyperlinkcolor" val="tx"/>
                    </a:ext>
                  </a:extLst>
                </a:hlinkClick>
              </a:rPr>
              <a:t>https</a:t>
            </a:r>
            <a:r>
              <a:rPr lang="en-GB" sz="1800" b="0" u="sng" dirty="0">
                <a:solidFill>
                  <a:schemeClr val="tx1"/>
                </a:solidFill>
                <a:hlinkClick r:id="rId6">
                  <a:extLst>
                    <a:ext uri="{A12FA001-AC4F-418D-AE19-62706E023703}">
                      <ahyp:hlinkClr xmlns:ahyp="http://schemas.microsoft.com/office/drawing/2018/hyperlinkcolor" val="tx"/>
                    </a:ext>
                  </a:extLst>
                </a:hlinkClick>
              </a:rPr>
              <a:t>://www.zora.uzh.ch/id/eprint/190479/1/IEEE_TEM_Design_For_Trust_researchgate.pdf</a:t>
            </a:r>
            <a:endParaRPr sz="1800" b="0" dirty="0">
              <a:solidFill>
                <a:schemeClr val="tx1"/>
              </a:solidFill>
            </a:endParaRPr>
          </a:p>
          <a:p>
            <a:pPr marL="457200" lvl="0" indent="-342900" algn="l" rtl="0">
              <a:spcBef>
                <a:spcPts val="0"/>
              </a:spcBef>
              <a:spcAft>
                <a:spcPts val="0"/>
              </a:spcAft>
              <a:buClr>
                <a:schemeClr val="dk1"/>
              </a:buClr>
              <a:buSzPts val="1800"/>
              <a:buChar char="●"/>
            </a:pPr>
            <a:r>
              <a:rPr lang="en-GB" sz="1800" b="0" dirty="0">
                <a:solidFill>
                  <a:schemeClr val="tx1"/>
                </a:solidFill>
              </a:rPr>
              <a:t>PwC’s Trust in US Business Survey, 2021</a:t>
            </a:r>
          </a:p>
        </p:txBody>
      </p:sp>
      <p:pic>
        <p:nvPicPr>
          <p:cNvPr id="295" name="Google Shape;295;p57"/>
          <p:cNvPicPr preferRelativeResize="0"/>
          <p:nvPr/>
        </p:nvPicPr>
        <p:blipFill rotWithShape="1">
          <a:blip r:embed="rId7">
            <a:alphaModFix/>
          </a:blip>
          <a:srcRect/>
          <a:stretch/>
        </p:blipFill>
        <p:spPr>
          <a:xfrm>
            <a:off x="0" y="-8114"/>
            <a:ext cx="10693400" cy="1170928"/>
          </a:xfrm>
          <a:prstGeom prst="rect">
            <a:avLst/>
          </a:prstGeom>
          <a:noFill/>
          <a:ln>
            <a:noFill/>
          </a:ln>
        </p:spPr>
      </p:pic>
      <p:sp>
        <p:nvSpPr>
          <p:cNvPr id="296" name="Google Shape;296;p57"/>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POVEZAVE DO NADALJNJIH GRADIV</a:t>
            </a:r>
            <a:endParaRPr sz="2800" dirty="0">
              <a:solidFill>
                <a:schemeClr val="lt1"/>
              </a:solidFill>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95D367F4-3CA4-05F5-885C-9A4045EE405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57</a:t>
            </a:fld>
            <a:endParaRPr lang="en-GB"/>
          </a:p>
        </p:txBody>
      </p:sp>
    </p:spTree>
    <p:extLst>
      <p:ext uri="{BB962C8B-B14F-4D97-AF65-F5344CB8AC3E}">
        <p14:creationId xmlns:p14="http://schemas.microsoft.com/office/powerpoint/2010/main" val="26576047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0" name="Google Shape;190;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KVIZ ZA SAMOTESTIRANJE</a:t>
            </a:r>
            <a:endParaRPr lang="en-GB" sz="2800" dirty="0"/>
          </a:p>
        </p:txBody>
      </p:sp>
      <p:sp>
        <p:nvSpPr>
          <p:cNvPr id="191" name="Google Shape;191;p4"/>
          <p:cNvSpPr txBox="1"/>
          <p:nvPr/>
        </p:nvSpPr>
        <p:spPr>
          <a:xfrm>
            <a:off x="550110" y="2350284"/>
            <a:ext cx="9220200" cy="3000781"/>
          </a:xfrm>
          <a:prstGeom prst="rect">
            <a:avLst/>
          </a:prstGeom>
          <a:noFill/>
          <a:ln>
            <a:noFill/>
          </a:ln>
        </p:spPr>
        <p:txBody>
          <a:bodyPr spcFirstLastPara="1" wrap="square" lIns="91425" tIns="45700" rIns="91425" bIns="45700" anchor="t" anchorCtr="0">
            <a:spAutoFit/>
          </a:bodyPr>
          <a:lstStyle/>
          <a:p>
            <a:pPr marL="285750" lvl="0" indent="-285750">
              <a:lnSpc>
                <a:spcPct val="150000"/>
              </a:lnSpc>
              <a:buClr>
                <a:schemeClr val="dk1"/>
              </a:buClr>
              <a:buSzPts val="1800"/>
              <a:buFont typeface="Arial"/>
              <a:buChar char="•"/>
            </a:pPr>
            <a:r>
              <a:rPr lang="en-GB" sz="1800" b="1" i="1" dirty="0" err="1">
                <a:solidFill>
                  <a:schemeClr val="dk1"/>
                </a:solidFill>
                <a:latin typeface="Open Sans"/>
                <a:ea typeface="Open Sans"/>
                <a:cs typeface="Open Sans"/>
                <a:sym typeface="Open Sans"/>
              </a:rPr>
              <a:t>Opredelite</a:t>
            </a:r>
            <a:r>
              <a:rPr lang="en-GB" sz="1800" b="1"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zaupanje</a:t>
            </a:r>
            <a:r>
              <a:rPr lang="en-GB" sz="1800" i="1" dirty="0">
                <a:solidFill>
                  <a:schemeClr val="dk1"/>
                </a:solidFill>
                <a:latin typeface="Open Sans"/>
                <a:ea typeface="Open Sans"/>
                <a:cs typeface="Open Sans"/>
                <a:sym typeface="Open Sans"/>
              </a:rPr>
              <a:t> in </a:t>
            </a:r>
            <a:r>
              <a:rPr lang="en-GB" sz="1800" i="1" dirty="0" err="1">
                <a:solidFill>
                  <a:schemeClr val="dk1"/>
                </a:solidFill>
                <a:latin typeface="Open Sans"/>
                <a:ea typeface="Open Sans"/>
                <a:cs typeface="Open Sans"/>
                <a:sym typeface="Open Sans"/>
              </a:rPr>
              <a:t>pametne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pogodbe</a:t>
            </a:r>
            <a:r>
              <a:rPr lang="en-GB" sz="1800" i="1" dirty="0">
                <a:solidFill>
                  <a:schemeClr val="dk1"/>
                </a:solidFill>
                <a:latin typeface="Open Sans"/>
                <a:ea typeface="Open Sans"/>
                <a:cs typeface="Open Sans"/>
                <a:sym typeface="Open Sans"/>
              </a:rPr>
              <a:t>.</a:t>
            </a:r>
            <a:r>
              <a:rPr lang="en-GB" sz="1800" b="1" i="1" dirty="0">
                <a:solidFill>
                  <a:schemeClr val="dk1"/>
                </a:solidFill>
                <a:latin typeface="Open Sans"/>
                <a:ea typeface="Open Sans"/>
                <a:cs typeface="Open Sans"/>
                <a:sym typeface="Open Sans"/>
              </a:rPr>
              <a:t>
</a:t>
            </a:r>
            <a:r>
              <a:rPr lang="en-GB" sz="1800" i="1" dirty="0">
                <a:solidFill>
                  <a:schemeClr val="dk1"/>
                </a:solidFill>
                <a:latin typeface="Open Sans"/>
                <a:ea typeface="Open Sans"/>
                <a:cs typeface="Open Sans"/>
                <a:sym typeface="Open Sans"/>
              </a:rPr>
              <a:t>Na </a:t>
            </a:r>
            <a:r>
              <a:rPr lang="en-GB" sz="1800" i="1" dirty="0" err="1">
                <a:solidFill>
                  <a:schemeClr val="dk1"/>
                </a:solidFill>
                <a:latin typeface="Open Sans"/>
                <a:ea typeface="Open Sans"/>
                <a:cs typeface="Open Sans"/>
                <a:sym typeface="Open Sans"/>
              </a:rPr>
              <a:t>kratko</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opišite</a:t>
            </a:r>
            <a:r>
              <a:rPr lang="en-GB" sz="1800"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dve</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praktični</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uporabi</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blokovne</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verige</a:t>
            </a:r>
            <a:r>
              <a:rPr lang="en-GB" sz="1800" b="1" i="1" dirty="0">
                <a:solidFill>
                  <a:schemeClr val="dk1"/>
                </a:solidFill>
                <a:latin typeface="Open Sans"/>
                <a:ea typeface="Open Sans"/>
                <a:cs typeface="Open Sans"/>
                <a:sym typeface="Open Sans"/>
              </a:rPr>
              <a:t> v </a:t>
            </a:r>
            <a:r>
              <a:rPr lang="en-GB" sz="1800" b="1" i="1" dirty="0" err="1">
                <a:solidFill>
                  <a:schemeClr val="dk1"/>
                </a:solidFill>
                <a:latin typeface="Open Sans"/>
                <a:ea typeface="Open Sans"/>
                <a:cs typeface="Open Sans"/>
                <a:sym typeface="Open Sans"/>
              </a:rPr>
              <a:t>agroživilskem</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sektorju</a:t>
            </a:r>
            <a:r>
              <a:rPr lang="en-GB" sz="1800" b="1"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Navedite</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eno</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ključno</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značilnost</a:t>
            </a:r>
            <a:r>
              <a:rPr lang="en-GB" sz="1800" b="1"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tehnologije</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veriženja</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blokov</a:t>
            </a:r>
            <a:r>
              <a:rPr lang="en-GB" sz="1800" b="1" i="1" dirty="0">
                <a:solidFill>
                  <a:schemeClr val="dk1"/>
                </a:solidFill>
                <a:latin typeface="Open Sans"/>
                <a:ea typeface="Open Sans"/>
                <a:cs typeface="Open Sans"/>
                <a:sym typeface="Open Sans"/>
              </a:rPr>
              <a:t>.
</a:t>
            </a:r>
            <a:r>
              <a:rPr lang="en-GB" sz="1800" i="1" dirty="0">
                <a:solidFill>
                  <a:schemeClr val="dk1"/>
                </a:solidFill>
                <a:latin typeface="Open Sans"/>
                <a:ea typeface="Open Sans"/>
                <a:cs typeface="Open Sans"/>
                <a:sym typeface="Open Sans"/>
              </a:rPr>
              <a:t>Na </a:t>
            </a:r>
            <a:r>
              <a:rPr lang="en-GB" sz="1800" i="1" dirty="0" err="1">
                <a:solidFill>
                  <a:schemeClr val="dk1"/>
                </a:solidFill>
                <a:latin typeface="Open Sans"/>
                <a:ea typeface="Open Sans"/>
                <a:cs typeface="Open Sans"/>
                <a:sym typeface="Open Sans"/>
              </a:rPr>
              <a:t>kratko</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navedite</a:t>
            </a:r>
            <a:r>
              <a:rPr lang="en-GB" sz="1800"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vlogo</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blockchaina</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pri</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vzpostavljanju</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zaupanja</a:t>
            </a:r>
            <a:r>
              <a:rPr lang="en-GB" sz="1800" b="1" i="1" dirty="0">
                <a:solidFill>
                  <a:schemeClr val="dk1"/>
                </a:solidFill>
                <a:latin typeface="Open Sans"/>
                <a:ea typeface="Open Sans"/>
                <a:cs typeface="Open Sans"/>
                <a:sym typeface="Open Sans"/>
              </a:rPr>
              <a:t> v </a:t>
            </a:r>
            <a:r>
              <a:rPr lang="en-GB" sz="1800" b="1" i="1" dirty="0" err="1">
                <a:solidFill>
                  <a:schemeClr val="dk1"/>
                </a:solidFill>
                <a:latin typeface="Open Sans"/>
                <a:ea typeface="Open Sans"/>
                <a:cs typeface="Open Sans"/>
                <a:sym typeface="Open Sans"/>
              </a:rPr>
              <a:t>agroživilsko</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preskrbovalno</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verigo</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Oceniti</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zanesljivost</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tehnologij</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veriženja</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podatkovnih</a:t>
            </a:r>
            <a:r>
              <a:rPr lang="en-GB" sz="1800" b="1" i="1" dirty="0">
                <a:solidFill>
                  <a:schemeClr val="dk1"/>
                </a:solidFill>
                <a:latin typeface="Open Sans"/>
                <a:ea typeface="Open Sans"/>
                <a:cs typeface="Open Sans"/>
                <a:sym typeface="Open Sans"/>
              </a:rPr>
              <a:t> </a:t>
            </a:r>
            <a:r>
              <a:rPr lang="en-GB" sz="1800" b="1" i="1" dirty="0" err="1">
                <a:solidFill>
                  <a:schemeClr val="dk1"/>
                </a:solidFill>
                <a:latin typeface="Open Sans"/>
                <a:ea typeface="Open Sans"/>
                <a:cs typeface="Open Sans"/>
                <a:sym typeface="Open Sans"/>
              </a:rPr>
              <a:t>blokov</a:t>
            </a:r>
            <a:r>
              <a:rPr lang="en-GB" sz="1800" b="1" i="1" dirty="0">
                <a:solidFill>
                  <a:schemeClr val="dk1"/>
                </a:solidFill>
                <a:latin typeface="Open Sans"/>
                <a:ea typeface="Open Sans"/>
                <a:cs typeface="Open Sans"/>
                <a:sym typeface="Open Sans"/>
              </a:rPr>
              <a:t> </a:t>
            </a:r>
            <a:r>
              <a:rPr lang="en-GB" sz="1800" i="1" dirty="0">
                <a:solidFill>
                  <a:schemeClr val="dk1"/>
                </a:solidFill>
                <a:latin typeface="Open Sans"/>
                <a:ea typeface="Open Sans"/>
                <a:cs typeface="Open Sans"/>
                <a:sym typeface="Open Sans"/>
              </a:rPr>
              <a:t>v </a:t>
            </a:r>
            <a:r>
              <a:rPr lang="en-GB" sz="1800" i="1" dirty="0" err="1">
                <a:solidFill>
                  <a:schemeClr val="dk1"/>
                </a:solidFill>
                <a:latin typeface="Open Sans"/>
                <a:ea typeface="Open Sans"/>
                <a:cs typeface="Open Sans"/>
                <a:sym typeface="Open Sans"/>
              </a:rPr>
              <a:t>agroživilski</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preskrbovalni</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verigi</a:t>
            </a:r>
            <a:r>
              <a:rPr lang="en-GB" sz="1800" i="1" dirty="0">
                <a:solidFill>
                  <a:schemeClr val="dk1"/>
                </a:solidFill>
                <a:latin typeface="Open Sans"/>
                <a:ea typeface="Open Sans"/>
                <a:cs typeface="Open Sans"/>
                <a:sym typeface="Open Sans"/>
              </a:rPr>
              <a:t> z </a:t>
            </a:r>
            <a:r>
              <a:rPr lang="en-GB" sz="1800" i="1" dirty="0" err="1">
                <a:solidFill>
                  <a:schemeClr val="dk1"/>
                </a:solidFill>
                <a:latin typeface="Open Sans"/>
                <a:ea typeface="Open Sans"/>
                <a:cs typeface="Open Sans"/>
                <a:sym typeface="Open Sans"/>
              </a:rPr>
              <a:t>opredelitvijo</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ene</a:t>
            </a:r>
            <a:r>
              <a:rPr lang="en-GB" sz="1800" i="1" dirty="0">
                <a:solidFill>
                  <a:schemeClr val="dk1"/>
                </a:solidFill>
                <a:latin typeface="Open Sans"/>
                <a:ea typeface="Open Sans"/>
                <a:cs typeface="Open Sans"/>
                <a:sym typeface="Open Sans"/>
              </a:rPr>
              <a:t> od </a:t>
            </a:r>
            <a:r>
              <a:rPr lang="en-GB" sz="1800" i="1" dirty="0" err="1">
                <a:solidFill>
                  <a:schemeClr val="dk1"/>
                </a:solidFill>
                <a:latin typeface="Open Sans"/>
                <a:ea typeface="Open Sans"/>
                <a:cs typeface="Open Sans"/>
                <a:sym typeface="Open Sans"/>
              </a:rPr>
              <a:t>možnih</a:t>
            </a:r>
            <a:r>
              <a:rPr lang="en-GB" sz="1800" i="1" dirty="0">
                <a:solidFill>
                  <a:schemeClr val="dk1"/>
                </a:solidFill>
                <a:latin typeface="Open Sans"/>
                <a:ea typeface="Open Sans"/>
                <a:cs typeface="Open Sans"/>
                <a:sym typeface="Open Sans"/>
              </a:rPr>
              <a:t> </a:t>
            </a:r>
            <a:r>
              <a:rPr lang="en-GB" sz="1800" i="1" dirty="0" err="1">
                <a:solidFill>
                  <a:schemeClr val="dk1"/>
                </a:solidFill>
                <a:latin typeface="Open Sans"/>
                <a:ea typeface="Open Sans"/>
                <a:cs typeface="Open Sans"/>
                <a:sym typeface="Open Sans"/>
              </a:rPr>
              <a:t>kritik</a:t>
            </a:r>
            <a:r>
              <a:rPr lang="en-GB" sz="1800" i="1" dirty="0">
                <a:solidFill>
                  <a:schemeClr val="dk1"/>
                </a:solidFill>
                <a:latin typeface="Open Sans"/>
                <a:ea typeface="Open Sans"/>
                <a:cs typeface="Open Sans"/>
                <a:sym typeface="Open Sans"/>
              </a:rPr>
              <a:t>.</a:t>
            </a:r>
            <a:endParaRPr sz="1800" dirty="0">
              <a:solidFill>
                <a:schemeClr val="dk1"/>
              </a:solidFill>
              <a:latin typeface="Open Sans"/>
              <a:ea typeface="Open Sans"/>
              <a:cs typeface="Open Sans"/>
              <a:sym typeface="Open Sans"/>
            </a:endParaRPr>
          </a:p>
        </p:txBody>
      </p:sp>
    </p:spTree>
    <p:extLst>
      <p:ext uri="{BB962C8B-B14F-4D97-AF65-F5344CB8AC3E}">
        <p14:creationId xmlns:p14="http://schemas.microsoft.com/office/powerpoint/2010/main" val="23322528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BB8792-3710-6E77-3C70-4BBE4847773E}"/>
              </a:ext>
            </a:extLst>
          </p:cNvPr>
          <p:cNvSpPr>
            <a:spLocks noGrp="1"/>
          </p:cNvSpPr>
          <p:nvPr>
            <p:ph type="body" sz="quarter" idx="14"/>
          </p:nvPr>
        </p:nvSpPr>
        <p:spPr>
          <a:xfrm>
            <a:off x="3071596" y="4012956"/>
            <a:ext cx="6009397" cy="290850"/>
          </a:xfrm>
        </p:spPr>
        <p:txBody>
          <a:bodyPr spcFirstLastPara="1" wrap="square" lIns="80201" tIns="40100" rIns="80201" bIns="40100" anchor="ctr" anchorCtr="0">
            <a:noAutofit/>
          </a:body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N. Lankton, D.H. McKnight, J. Tripp Technology, humanness, and trust: rethinking trust in technology Journal of the Association for Information Systems, 16 (10) (2015), pp. 880-918, </a:t>
            </a:r>
            <a:r>
              <a:rPr lang="en-US" sz="1228">
                <a:latin typeface="Open Sans" panose="020B0606030504020204" pitchFamily="34" charset="0"/>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rPr>
              <a:t>10.17705/1jais.00411</a:t>
            </a:r>
            <a:endParaRPr lang="en-US">
              <a:latin typeface="Open Sans" panose="020B0606030504020204" pitchFamily="34" charset="0"/>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endParaRPr>
          </a:p>
          <a:p>
            <a:pPr algn="just"/>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12" name="Text Placeholder 11">
            <a:extLst>
              <a:ext uri="{FF2B5EF4-FFF2-40B4-BE49-F238E27FC236}">
                <a16:creationId xmlns:a16="http://schemas.microsoft.com/office/drawing/2014/main" id="{25E1AA09-3390-E0DD-E596-093798510FF7}"/>
              </a:ext>
            </a:extLst>
          </p:cNvPr>
          <p:cNvSpPr>
            <a:spLocks noGrp="1"/>
          </p:cNvSpPr>
          <p:nvPr>
            <p:ph type="body" sz="quarter" idx="27"/>
          </p:nvPr>
        </p:nvSpPr>
        <p:spPr/>
        <p:txBody>
          <a:bodyPr spcFirstLastPara="1" wrap="square" lIns="80201" tIns="40100" rIns="80201" bIns="40100" anchor="ctr" anchorCtr="0">
            <a:noAutofit/>
          </a:bodyPr>
          <a:lstStyle/>
          <a:p>
            <a:r>
              <a:rPr lang="en-US" dirty="0" err="1">
                <a:latin typeface="Open Sans" panose="020B0606030504020204" pitchFamily="34" charset="0"/>
                <a:ea typeface="Open Sans" panose="020B0606030504020204" pitchFamily="34" charset="0"/>
                <a:cs typeface="Open Sans" panose="020B0606030504020204" pitchFamily="34" charset="0"/>
              </a:rPr>
              <a:t>Literatur</a:t>
            </a:r>
            <a:r>
              <a:rPr lang="sl-SI" dirty="0">
                <a:latin typeface="Open Sans" panose="020B0606030504020204" pitchFamily="34" charset="0"/>
                <a:ea typeface="Open Sans" panose="020B0606030504020204" pitchFamily="34" charset="0"/>
                <a:cs typeface="Open Sans" panose="020B0606030504020204" pitchFamily="34" charset="0"/>
              </a:rPr>
              <a:t>a</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2">
            <a:extLst>
              <a:ext uri="{FF2B5EF4-FFF2-40B4-BE49-F238E27FC236}">
                <a16:creationId xmlns:a16="http://schemas.microsoft.com/office/drawing/2014/main" id="{A0240C41-33ED-061C-A11A-20A23BC0985C}"/>
              </a:ext>
            </a:extLst>
          </p:cNvPr>
          <p:cNvSpPr txBox="1">
            <a:spLocks/>
          </p:cNvSpPr>
          <p:nvPr/>
        </p:nvSpPr>
        <p:spPr>
          <a:xfrm>
            <a:off x="3071596" y="1967609"/>
            <a:ext cx="6120787"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28">
                <a:latin typeface="Open Sans" panose="020B0606030504020204" pitchFamily="34" charset="0"/>
                <a:ea typeface="Open Sans" panose="020B0606030504020204" pitchFamily="34" charset="0"/>
                <a:cs typeface="Open Sans" panose="020B0606030504020204" pitchFamily="34" charset="0"/>
              </a:rPr>
              <a:t>Laurent M. “Is blockchain a trustworthy technology?”, in Signs of trust – The impact of seals on personal data management, Paris, Handbook 2 Chair </a:t>
            </a:r>
            <a:r>
              <a:rPr lang="en-US" sz="1228" err="1">
                <a:latin typeface="Open Sans" panose="020B0606030504020204" pitchFamily="34" charset="0"/>
                <a:ea typeface="Open Sans" panose="020B0606030504020204" pitchFamily="34" charset="0"/>
                <a:cs typeface="Open Sans" panose="020B0606030504020204" pitchFamily="34" charset="0"/>
              </a:rPr>
              <a:t>alues</a:t>
            </a:r>
            <a:r>
              <a:rPr lang="en-US" sz="1228">
                <a:latin typeface="Open Sans" panose="020B0606030504020204" pitchFamily="34" charset="0"/>
                <a:ea typeface="Open Sans" panose="020B0606030504020204" pitchFamily="34" charset="0"/>
                <a:cs typeface="Open Sans" panose="020B0606030504020204" pitchFamily="34" charset="0"/>
              </a:rPr>
              <a:t> and Policies of Personal Information, Coordinated by Claire Levallois-Barth, January, 2018, chapter 11, pages 179–197.</a:t>
            </a:r>
          </a:p>
        </p:txBody>
      </p:sp>
      <p:sp>
        <p:nvSpPr>
          <p:cNvPr id="7" name="Text Placeholder 2">
            <a:extLst>
              <a:ext uri="{FF2B5EF4-FFF2-40B4-BE49-F238E27FC236}">
                <a16:creationId xmlns:a16="http://schemas.microsoft.com/office/drawing/2014/main" id="{91D4570B-A822-01B8-3E9E-60A65351B3D5}"/>
              </a:ext>
            </a:extLst>
          </p:cNvPr>
          <p:cNvSpPr txBox="1">
            <a:spLocks/>
          </p:cNvSpPr>
          <p:nvPr/>
        </p:nvSpPr>
        <p:spPr>
          <a:xfrm>
            <a:off x="3071596" y="2922127"/>
            <a:ext cx="6019524"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I. </a:t>
            </a:r>
            <a:r>
              <a:rPr lang="en-US" sz="1228" err="1">
                <a:latin typeface="Open Sans" panose="020B0606030504020204" pitchFamily="34" charset="0"/>
                <a:ea typeface="Open Sans" panose="020B0606030504020204" pitchFamily="34" charset="0"/>
                <a:cs typeface="Open Sans" panose="020B0606030504020204" pitchFamily="34" charset="0"/>
              </a:rPr>
              <a:t>Benbasat</a:t>
            </a:r>
            <a:r>
              <a:rPr lang="en-US" sz="1228">
                <a:latin typeface="Open Sans" panose="020B0606030504020204" pitchFamily="34" charset="0"/>
                <a:ea typeface="Open Sans" panose="020B0606030504020204" pitchFamily="34" charset="0"/>
                <a:cs typeface="Open Sans" panose="020B0606030504020204" pitchFamily="34" charset="0"/>
              </a:rPr>
              <a:t>, D. Gefen, P. Pavlou Introduction to the special issue on novel perspectives on trust in information systems MIS Quarterly, 34 (2) (2010), pp. 367-371, 10.2307/20721432 </a:t>
            </a:r>
            <a:endParaRPr lang="en-US" sz="1930">
              <a:latin typeface="Open Sans" panose="020B0606030504020204" pitchFamily="34" charset="0"/>
              <a:ea typeface="Open Sans" panose="020B0606030504020204" pitchFamily="34" charset="0"/>
              <a:cs typeface="Open Sans" panose="020B0606030504020204" pitchFamily="34" charset="0"/>
            </a:endParaRPr>
          </a:p>
          <a:p>
            <a:pPr algn="just"/>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9" name="Text Placeholder 2">
            <a:extLst>
              <a:ext uri="{FF2B5EF4-FFF2-40B4-BE49-F238E27FC236}">
                <a16:creationId xmlns:a16="http://schemas.microsoft.com/office/drawing/2014/main" id="{9817263E-00A2-84E5-222B-F98FD909E324}"/>
              </a:ext>
            </a:extLst>
          </p:cNvPr>
          <p:cNvSpPr txBox="1">
            <a:spLocks/>
          </p:cNvSpPr>
          <p:nvPr/>
        </p:nvSpPr>
        <p:spPr>
          <a:xfrm>
            <a:off x="3077672" y="4696876"/>
            <a:ext cx="6303060"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228">
              <a:latin typeface="Open Sans" panose="020B0606030504020204" pitchFamily="34" charset="0"/>
              <a:ea typeface="Open Sans" panose="020B0606030504020204" pitchFamily="34" charset="0"/>
              <a:cs typeface="Open Sans" panose="020B0606030504020204" pitchFamily="34" charset="0"/>
            </a:endParaRPr>
          </a:p>
          <a:p>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2">
            <a:extLst>
              <a:ext uri="{FF2B5EF4-FFF2-40B4-BE49-F238E27FC236}">
                <a16:creationId xmlns:a16="http://schemas.microsoft.com/office/drawing/2014/main" id="{E21DD1BA-9B5B-C7C7-092D-19F36A5D07EE}"/>
              </a:ext>
            </a:extLst>
          </p:cNvPr>
          <p:cNvSpPr txBox="1">
            <a:spLocks/>
          </p:cNvSpPr>
          <p:nvPr/>
        </p:nvSpPr>
        <p:spPr>
          <a:xfrm>
            <a:off x="3071596" y="4603319"/>
            <a:ext cx="5918261" cy="452871"/>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Söllner, M. (2015). Understanding trust in information systems - the impact of trust in the system and in the provider. In </a:t>
            </a:r>
            <a:r>
              <a:rPr lang="en-US" sz="1228" i="1">
                <a:latin typeface="Open Sans" panose="020B0606030504020204" pitchFamily="34" charset="0"/>
                <a:ea typeface="Open Sans" panose="020B0606030504020204" pitchFamily="34" charset="0"/>
                <a:cs typeface="Open Sans" panose="020B0606030504020204" pitchFamily="34" charset="0"/>
              </a:rPr>
              <a:t>Proceedings of the seventy fifth annual meeting of the academy of management.</a:t>
            </a:r>
            <a:r>
              <a:rPr lang="en-US" sz="1228">
                <a:latin typeface="Open Sans" panose="020B0606030504020204" pitchFamily="34" charset="0"/>
                <a:ea typeface="Open Sans" panose="020B0606030504020204" pitchFamily="34" charset="0"/>
                <a:cs typeface="Open Sans" panose="020B0606030504020204" pitchFamily="34" charset="0"/>
              </a:rPr>
              <a:t> AOM. </a:t>
            </a:r>
            <a:endParaRPr lang="en-US" sz="193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78848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0" name="Google Shape;190;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KLJUČNI POJMI</a:t>
            </a:r>
            <a:endParaRPr dirty="0"/>
          </a:p>
        </p:txBody>
      </p:sp>
      <p:sp>
        <p:nvSpPr>
          <p:cNvPr id="191" name="Google Shape;191;p4"/>
          <p:cNvSpPr txBox="1"/>
          <p:nvPr/>
        </p:nvSpPr>
        <p:spPr>
          <a:xfrm>
            <a:off x="557473" y="1708840"/>
            <a:ext cx="9220200" cy="6186269"/>
          </a:xfrm>
          <a:prstGeom prst="rect">
            <a:avLst/>
          </a:prstGeom>
          <a:noFill/>
          <a:ln>
            <a:noFill/>
          </a:ln>
        </p:spPr>
        <p:txBody>
          <a:bodyPr spcFirstLastPara="1" wrap="square" lIns="91425" tIns="45700" rIns="91425" bIns="45700" anchor="t" anchorCtr="0">
            <a:spAutoFit/>
          </a:bodyPr>
          <a:lstStyle/>
          <a:p>
            <a:pPr marL="285750" lvl="0" indent="-285750" algn="just">
              <a:lnSpc>
                <a:spcPct val="150000"/>
              </a:lnSpc>
              <a:buClr>
                <a:schemeClr val="dk1"/>
              </a:buClr>
              <a:buSzPts val="1800"/>
              <a:buFont typeface="Arial"/>
              <a:buChar char="•"/>
            </a:pPr>
            <a:r>
              <a:rPr lang="en-US" sz="1800" b="1" dirty="0" err="1">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Zaupanje</a:t>
            </a:r>
            <a:r>
              <a:rPr lang="en-US"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Zaupanje</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je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kompleksen</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pojem</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ki ga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lahko</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opredelimo</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kot</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trdno</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prepričanje</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ali</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zaupanje</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v </a:t>
            </a:r>
            <a:r>
              <a:rPr lang="en-US" sz="1800" dirty="0" err="1">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zanesljivost</a:t>
            </a: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lang="sl-SI" sz="180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285750" lvl="0" indent="-285750" algn="just">
              <a:lnSpc>
                <a:spcPct val="150000"/>
              </a:lnSpc>
              <a:buClr>
                <a:schemeClr val="dk1"/>
              </a:buClr>
              <a:buSzPts val="1800"/>
              <a:buFont typeface="Arial"/>
              <a:buChar char="•"/>
            </a:pPr>
            <a:r>
              <a:rPr lang="en-US" sz="1800" b="1" dirty="0">
                <a:latin typeface="Open Sans" panose="020B0606030504020204" pitchFamily="34" charset="0"/>
                <a:ea typeface="Open Sans" panose="020B0606030504020204" pitchFamily="34" charset="0"/>
                <a:cs typeface="Open Sans" panose="020B0606030504020204" pitchFamily="34" charset="0"/>
                <a:sym typeface="Open Sans"/>
              </a:rPr>
              <a:t>“</a:t>
            </a:r>
            <a:r>
              <a:rPr lang="en-US" sz="1800" b="1" dirty="0" err="1">
                <a:latin typeface="Open Sans" panose="020B0606030504020204" pitchFamily="34" charset="0"/>
                <a:ea typeface="Open Sans" panose="020B0606030504020204" pitchFamily="34" charset="0"/>
                <a:cs typeface="Open Sans" panose="020B0606030504020204" pitchFamily="34" charset="0"/>
                <a:sym typeface="Open Sans"/>
              </a:rPr>
              <a:t>Računalniki</a:t>
            </a:r>
            <a:r>
              <a:rPr lang="en-US" sz="1800" b="1"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b="1" dirty="0" err="1">
                <a:latin typeface="Open Sans" panose="020B0606030504020204" pitchFamily="34" charset="0"/>
                <a:ea typeface="Open Sans" panose="020B0606030504020204" pitchFamily="34" charset="0"/>
                <a:cs typeface="Open Sans" panose="020B0606030504020204" pitchFamily="34" charset="0"/>
                <a:sym typeface="Open Sans"/>
              </a:rPr>
              <a:t>kot</a:t>
            </a:r>
            <a:r>
              <a:rPr lang="en-US" sz="1800" b="1"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b="1" dirty="0" err="1">
                <a:latin typeface="Open Sans" panose="020B0606030504020204" pitchFamily="34" charset="0"/>
                <a:ea typeface="Open Sans" panose="020B0606030504020204" pitchFamily="34" charset="0"/>
                <a:cs typeface="Open Sans" panose="020B0606030504020204" pitchFamily="34" charset="0"/>
                <a:sym typeface="Open Sans"/>
              </a:rPr>
              <a:t>družbeni</a:t>
            </a:r>
            <a:r>
              <a:rPr lang="en-US" sz="1800" b="1"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b="1" dirty="0" err="1">
                <a:latin typeface="Open Sans" panose="020B0606030504020204" pitchFamily="34" charset="0"/>
                <a:ea typeface="Open Sans" panose="020B0606030504020204" pitchFamily="34" charset="0"/>
                <a:cs typeface="Open Sans" panose="020B0606030504020204" pitchFamily="34" charset="0"/>
                <a:sym typeface="Open Sans"/>
              </a:rPr>
              <a:t>akterji</a:t>
            </a:r>
            <a:r>
              <a:rPr lang="en-US" sz="1800" b="1" dirty="0">
                <a:latin typeface="Open Sans" panose="020B0606030504020204" pitchFamily="34" charset="0"/>
                <a:ea typeface="Open Sans" panose="020B0606030504020204" pitchFamily="34" charset="0"/>
                <a:cs typeface="Open Sans" panose="020B0606030504020204" pitchFamily="34" charset="0"/>
                <a:sym typeface="Open Sans"/>
              </a:rPr>
              <a:t>":</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Paradigma</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CSA)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temelji</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na</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opažanju</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da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ljudje</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gledajo</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na</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računalnike</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kot</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na</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soigralce</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in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jim</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pripisujejo</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osebnostne</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lastnosti</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kot</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sta</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koristnost</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ali</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a:t>
            </a:r>
            <a:r>
              <a:rPr lang="en-US" sz="1800" dirty="0" err="1">
                <a:latin typeface="Open Sans" panose="020B0606030504020204" pitchFamily="34" charset="0"/>
                <a:ea typeface="Open Sans" panose="020B0606030504020204" pitchFamily="34" charset="0"/>
                <a:cs typeface="Open Sans" panose="020B0606030504020204" pitchFamily="34" charset="0"/>
                <a:sym typeface="Open Sans"/>
              </a:rPr>
              <a:t>prevlada</a:t>
            </a:r>
            <a:r>
              <a:rPr lang="en-US" sz="1800" dirty="0">
                <a:latin typeface="Open Sans" panose="020B0606030504020204" pitchFamily="34" charset="0"/>
                <a:ea typeface="Open Sans" panose="020B0606030504020204" pitchFamily="34" charset="0"/>
                <a:cs typeface="Open Sans" panose="020B0606030504020204" pitchFamily="34" charset="0"/>
                <a:sym typeface="Open Sans"/>
              </a:rPr>
              <a:t> (Reeves &amp; Nass, 1996).</a:t>
            </a:r>
            <a:endParaRPr lang="sl-SI" sz="1800" dirty="0">
              <a:latin typeface="Open Sans" panose="020B0606030504020204" pitchFamily="34" charset="0"/>
              <a:ea typeface="Open Sans" panose="020B0606030504020204" pitchFamily="34" charset="0"/>
              <a:cs typeface="Open Sans" panose="020B0606030504020204" pitchFamily="34" charset="0"/>
              <a:sym typeface="Open Sans"/>
            </a:endParaRPr>
          </a:p>
          <a:p>
            <a:pPr marL="285750" lvl="0" indent="-285750" algn="just">
              <a:lnSpc>
                <a:spcPct val="150000"/>
              </a:lnSpc>
              <a:buClr>
                <a:schemeClr val="dk1"/>
              </a:buClr>
              <a:buSzPts val="1800"/>
              <a:buFont typeface="Arial"/>
              <a:buChar char="•"/>
            </a:pPr>
            <a:r>
              <a:rPr lang="en-US" sz="1800" b="1" dirty="0" err="1">
                <a:latin typeface="Open Sans"/>
                <a:ea typeface="Open Sans"/>
                <a:cs typeface="Open Sans"/>
                <a:sym typeface="Open Sans"/>
              </a:rPr>
              <a:t>Informacijski</a:t>
            </a:r>
            <a:r>
              <a:rPr lang="en-US" sz="1800" b="1" dirty="0">
                <a:latin typeface="Open Sans"/>
                <a:ea typeface="Open Sans"/>
                <a:cs typeface="Open Sans"/>
                <a:sym typeface="Open Sans"/>
              </a:rPr>
              <a:t> </a:t>
            </a:r>
            <a:r>
              <a:rPr lang="en-US" sz="1800" b="1" dirty="0" err="1">
                <a:latin typeface="Open Sans"/>
                <a:ea typeface="Open Sans"/>
                <a:cs typeface="Open Sans"/>
                <a:sym typeface="Open Sans"/>
              </a:rPr>
              <a:t>sistemi</a:t>
            </a:r>
            <a:r>
              <a:rPr lang="en-US" sz="1800" b="1" dirty="0">
                <a:latin typeface="Open Sans"/>
                <a:ea typeface="Open Sans"/>
                <a:cs typeface="Open Sans"/>
                <a:sym typeface="Open Sans"/>
              </a:rPr>
              <a:t>(IS): </a:t>
            </a:r>
            <a:r>
              <a:rPr lang="en-US" sz="1800" dirty="0" err="1">
                <a:latin typeface="Open Sans"/>
                <a:ea typeface="Open Sans"/>
                <a:cs typeface="Open Sans"/>
                <a:sym typeface="Open Sans"/>
              </a:rPr>
              <a:t>Raziskave</a:t>
            </a:r>
            <a:r>
              <a:rPr lang="en-US" sz="1800" dirty="0">
                <a:latin typeface="Open Sans"/>
                <a:ea typeface="Open Sans"/>
                <a:cs typeface="Open Sans"/>
                <a:sym typeface="Open Sans"/>
              </a:rPr>
              <a:t> </a:t>
            </a:r>
            <a:r>
              <a:rPr lang="en-US" sz="1800" dirty="0" err="1">
                <a:latin typeface="Open Sans"/>
                <a:ea typeface="Open Sans"/>
                <a:cs typeface="Open Sans"/>
                <a:sym typeface="Open Sans"/>
              </a:rPr>
              <a:t>informacijskih</a:t>
            </a:r>
            <a:r>
              <a:rPr lang="en-US" sz="1800" dirty="0">
                <a:latin typeface="Open Sans"/>
                <a:ea typeface="Open Sans"/>
                <a:cs typeface="Open Sans"/>
                <a:sym typeface="Open Sans"/>
              </a:rPr>
              <a:t> </a:t>
            </a:r>
            <a:r>
              <a:rPr lang="en-US" sz="1800" dirty="0" err="1">
                <a:latin typeface="Open Sans"/>
                <a:ea typeface="Open Sans"/>
                <a:cs typeface="Open Sans"/>
                <a:sym typeface="Open Sans"/>
              </a:rPr>
              <a:t>sistemov</a:t>
            </a:r>
            <a:r>
              <a:rPr lang="en-US" sz="1800" dirty="0">
                <a:latin typeface="Open Sans"/>
                <a:ea typeface="Open Sans"/>
                <a:cs typeface="Open Sans"/>
                <a:sym typeface="Open Sans"/>
              </a:rPr>
              <a:t> (IS) </a:t>
            </a:r>
            <a:r>
              <a:rPr lang="en-US" sz="1800" dirty="0" err="1">
                <a:latin typeface="Open Sans"/>
                <a:ea typeface="Open Sans"/>
                <a:cs typeface="Open Sans"/>
                <a:sym typeface="Open Sans"/>
              </a:rPr>
              <a:t>opisujejo</a:t>
            </a:r>
            <a:r>
              <a:rPr lang="en-US" sz="1800" dirty="0">
                <a:latin typeface="Open Sans"/>
                <a:ea typeface="Open Sans"/>
                <a:cs typeface="Open Sans"/>
                <a:sym typeface="Open Sans"/>
              </a:rPr>
              <a:t> </a:t>
            </a:r>
            <a:r>
              <a:rPr lang="en-US" sz="1800" dirty="0" err="1">
                <a:latin typeface="Open Sans"/>
                <a:ea typeface="Open Sans"/>
                <a:cs typeface="Open Sans"/>
                <a:sym typeface="Open Sans"/>
              </a:rPr>
              <a:t>zanesljivost</a:t>
            </a:r>
            <a:r>
              <a:rPr lang="en-US" sz="1800" dirty="0">
                <a:latin typeface="Open Sans"/>
                <a:ea typeface="Open Sans"/>
                <a:cs typeface="Open Sans"/>
                <a:sym typeface="Open Sans"/>
              </a:rPr>
              <a:t> IT </a:t>
            </a:r>
            <a:r>
              <a:rPr lang="en-US" sz="1800" dirty="0" err="1">
                <a:latin typeface="Open Sans"/>
                <a:ea typeface="Open Sans"/>
                <a:cs typeface="Open Sans"/>
                <a:sym typeface="Open Sans"/>
              </a:rPr>
              <a:t>artefaktov</a:t>
            </a:r>
            <a:r>
              <a:rPr lang="en-US" sz="1800" dirty="0">
                <a:latin typeface="Open Sans"/>
                <a:ea typeface="Open Sans"/>
                <a:cs typeface="Open Sans"/>
                <a:sym typeface="Open Sans"/>
              </a:rPr>
              <a:t> (</a:t>
            </a:r>
            <a:r>
              <a:rPr lang="en-US" sz="1800" dirty="0" err="1">
                <a:latin typeface="Open Sans"/>
                <a:ea typeface="Open Sans"/>
                <a:cs typeface="Open Sans"/>
                <a:sym typeface="Open Sans"/>
              </a:rPr>
              <a:t>Benbasat</a:t>
            </a:r>
            <a:r>
              <a:rPr lang="en-US" sz="1800" dirty="0">
                <a:latin typeface="Open Sans"/>
                <a:ea typeface="Open Sans"/>
                <a:cs typeface="Open Sans"/>
                <a:sym typeface="Open Sans"/>
              </a:rPr>
              <a:t> in Wang, 2005)</a:t>
            </a:r>
          </a:p>
          <a:p>
            <a:pPr marL="285750" indent="-285750" algn="just">
              <a:lnSpc>
                <a:spcPct val="150000"/>
              </a:lnSpc>
              <a:buClr>
                <a:schemeClr val="dk1"/>
              </a:buClr>
              <a:buSzPts val="1800"/>
              <a:buFont typeface="Arial"/>
              <a:buChar char="•"/>
            </a:pPr>
            <a:r>
              <a:rPr lang="sv-SE" sz="1800" b="1" dirty="0">
                <a:latin typeface="Open Sans" panose="020B0606030504020204" pitchFamily="34" charset="0"/>
                <a:ea typeface="Open Sans" panose="020B0606030504020204" pitchFamily="34" charset="0"/>
                <a:cs typeface="Open Sans" panose="020B0606030504020204" pitchFamily="34" charset="0"/>
              </a:rPr>
              <a:t>Toga veriga, zaščitena pred posegi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Tako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vsebina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v </a:t>
            </a:r>
            <a:r>
              <a:rPr lang="en-US" sz="1800" dirty="0" err="1">
                <a:latin typeface="Open Sans" panose="020B0606030504020204" pitchFamily="34" charset="0"/>
                <a:ea typeface="Open Sans" panose="020B0606030504020204" pitchFamily="34" charset="0"/>
                <a:cs typeface="Open Sans" panose="020B0606030504020204" pitchFamily="34" charset="0"/>
              </a:rPr>
              <a:t>verigi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kot</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njihov</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vrstni</a:t>
            </a:r>
            <a:r>
              <a:rPr lang="en-US" sz="1800" dirty="0">
                <a:latin typeface="Open Sans" panose="020B0606030504020204" pitchFamily="34" charset="0"/>
                <a:ea typeface="Open Sans" panose="020B0606030504020204" pitchFamily="34" charset="0"/>
                <a:cs typeface="Open Sans" panose="020B0606030504020204" pitchFamily="34" charset="0"/>
              </a:rPr>
              <a:t> red </a:t>
            </a:r>
            <a:r>
              <a:rPr lang="en-US" sz="1800" dirty="0" err="1">
                <a:latin typeface="Open Sans" panose="020B0606030504020204" pitchFamily="34" charset="0"/>
                <a:ea typeface="Open Sans" panose="020B0606030504020204" pitchFamily="34" charset="0"/>
                <a:cs typeface="Open Sans" panose="020B0606030504020204" pitchFamily="34" charset="0"/>
              </a:rPr>
              <a:t>sta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zaščitena</a:t>
            </a:r>
            <a:r>
              <a:rPr lang="en-US" sz="1800" dirty="0">
                <a:latin typeface="Open Sans" panose="020B0606030504020204" pitchFamily="34" charset="0"/>
                <a:ea typeface="Open Sans" panose="020B0606030504020204" pitchFamily="34" charset="0"/>
                <a:cs typeface="Open Sans" panose="020B0606030504020204" pitchFamily="34" charset="0"/>
              </a:rPr>
              <a:t> pred </a:t>
            </a:r>
            <a:r>
              <a:rPr lang="en-US" sz="1800" dirty="0" err="1">
                <a:latin typeface="Open Sans" panose="020B0606030504020204" pitchFamily="34" charset="0"/>
                <a:ea typeface="Open Sans" panose="020B0606030504020204" pitchFamily="34" charset="0"/>
                <a:cs typeface="Open Sans" panose="020B0606030504020204" pitchFamily="34" charset="0"/>
              </a:rPr>
              <a:t>nedovoljenimi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posegi</a:t>
            </a:r>
            <a:r>
              <a:rPr lang="en-US" sz="1800" dirty="0">
                <a:latin typeface="Open Sans" panose="020B0606030504020204" pitchFamily="34" charset="0"/>
                <a:ea typeface="Open Sans" panose="020B0606030504020204" pitchFamily="34" charset="0"/>
                <a:cs typeface="Open Sans" panose="020B0606030504020204" pitchFamily="34" charset="0"/>
              </a:rPr>
              <a:t>. To </a:t>
            </a:r>
            <a:r>
              <a:rPr lang="en-US" sz="1800" dirty="0" err="1">
                <a:latin typeface="Open Sans" panose="020B0606030504020204" pitchFamily="34" charset="0"/>
                <a:ea typeface="Open Sans" panose="020B0606030504020204" pitchFamily="34" charset="0"/>
                <a:cs typeface="Open Sans" panose="020B0606030504020204" pitchFamily="34" charset="0"/>
              </a:rPr>
              <a:t>temelji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na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decentralizirani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arhitekturi</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načelu</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soglasja</a:t>
            </a:r>
            <a:r>
              <a:rPr lang="en-US" sz="1800" dirty="0">
                <a:latin typeface="Open Sans" panose="020B0606030504020204" pitchFamily="34" charset="0"/>
                <a:ea typeface="Open Sans" panose="020B0606030504020204" pitchFamily="34" charset="0"/>
                <a:cs typeface="Open Sans" panose="020B0606030504020204" pitchFamily="34" charset="0"/>
              </a:rPr>
              <a:t>.</a:t>
            </a:r>
          </a:p>
          <a:p>
            <a:pPr marL="285750" indent="-285750" algn="just">
              <a:lnSpc>
                <a:spcPct val="150000"/>
              </a:lnSpc>
              <a:buClr>
                <a:schemeClr val="dk1"/>
              </a:buClr>
              <a:buSzPts val="1800"/>
              <a:buFont typeface="Arial"/>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Učinkovito</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upravljanje</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b="1" dirty="0" err="1">
                <a:latin typeface="Open Sans" panose="020B0606030504020204" pitchFamily="34" charset="0"/>
                <a:ea typeface="Open Sans" panose="020B0606030504020204" pitchFamily="34" charset="0"/>
                <a:cs typeface="Open Sans" panose="020B0606030504020204" pitchFamily="34" charset="0"/>
              </a:rPr>
              <a:t>tveganj</a:t>
            </a:r>
            <a:r>
              <a:rPr lang="en-US" sz="1800" b="1"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Učinkovite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strategije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obvladovanja</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tveganj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vključno</a:t>
            </a:r>
            <a:r>
              <a:rPr lang="en-US" sz="1800" dirty="0">
                <a:latin typeface="Open Sans" panose="020B0606030504020204" pitchFamily="34" charset="0"/>
                <a:ea typeface="Open Sans" panose="020B0606030504020204" pitchFamily="34" charset="0"/>
                <a:cs typeface="Open Sans" panose="020B0606030504020204" pitchFamily="34" charset="0"/>
              </a:rPr>
              <a:t> z </a:t>
            </a:r>
            <a:r>
              <a:rPr lang="en-US" sz="1800" dirty="0" err="1">
                <a:latin typeface="Open Sans" panose="020B0606030504020204" pitchFamily="34" charset="0"/>
                <a:ea typeface="Open Sans" panose="020B0606030504020204" pitchFamily="34" charset="0"/>
                <a:cs typeface="Open Sans" panose="020B0606030504020204" pitchFamily="34" charset="0"/>
              </a:rPr>
              <a:t>ugotavljanjem</a:t>
            </a:r>
            <a:r>
              <a:rPr lang="en-US" sz="1800" dirty="0">
                <a:latin typeface="Open Sans" panose="020B0606030504020204" pitchFamily="34" charset="0"/>
                <a:ea typeface="Open Sans" panose="020B0606030504020204" pitchFamily="34" charset="0"/>
                <a:cs typeface="Open Sans" panose="020B0606030504020204" pitchFamily="34" charset="0"/>
              </a:rPr>
              <a:t> in </a:t>
            </a:r>
            <a:r>
              <a:rPr lang="en-US" sz="1800" dirty="0" err="1">
                <a:latin typeface="Open Sans" panose="020B0606030504020204" pitchFamily="34" charset="0"/>
                <a:ea typeface="Open Sans" panose="020B0606030504020204" pitchFamily="34" charset="0"/>
                <a:cs typeface="Open Sans" panose="020B0606030504020204" pitchFamily="34" charset="0"/>
              </a:rPr>
              <a:t>blažitvijo</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morebitnih</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tveganj</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povezanih</a:t>
            </a:r>
            <a:r>
              <a:rPr lang="en-US" sz="1800" dirty="0">
                <a:latin typeface="Open Sans" panose="020B0606030504020204" pitchFamily="34" charset="0"/>
                <a:ea typeface="Open Sans" panose="020B0606030504020204" pitchFamily="34" charset="0"/>
                <a:cs typeface="Open Sans" panose="020B0606030504020204" pitchFamily="34" charset="0"/>
              </a:rPr>
              <a:t> z </a:t>
            </a:r>
            <a:r>
              <a:rPr lang="en-US" sz="1800" dirty="0" err="1">
                <a:latin typeface="Open Sans" panose="020B0606030504020204" pitchFamily="34" charset="0"/>
                <a:ea typeface="Open Sans" panose="020B0606030504020204" pitchFamily="34" charset="0"/>
                <a:cs typeface="Open Sans" panose="020B0606030504020204" pitchFamily="34" charset="0"/>
              </a:rPr>
              <a:t>izvajanjem</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blokovne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verige</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prispevajo</a:t>
            </a:r>
            <a:r>
              <a:rPr lang="en-US" sz="1800" dirty="0">
                <a:latin typeface="Open Sans" panose="020B0606030504020204" pitchFamily="34" charset="0"/>
                <a:ea typeface="Open Sans" panose="020B0606030504020204" pitchFamily="34" charset="0"/>
                <a:cs typeface="Open Sans" panose="020B0606030504020204" pitchFamily="34" charset="0"/>
              </a:rPr>
              <a:t> k </a:t>
            </a:r>
            <a:r>
              <a:rPr lang="en-US" sz="1800" dirty="0" err="1">
                <a:latin typeface="Open Sans" panose="020B0606030504020204" pitchFamily="34" charset="0"/>
                <a:ea typeface="Open Sans" panose="020B0606030504020204" pitchFamily="34" charset="0"/>
                <a:cs typeface="Open Sans" panose="020B0606030504020204" pitchFamily="34" charset="0"/>
              </a:rPr>
              <a:t>splošni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zanesljivosti</a:t>
            </a:r>
            <a:r>
              <a:rPr lang="en-US" sz="1800" dirty="0">
                <a:latin typeface="Open Sans" panose="020B0606030504020204" pitchFamily="34" charset="0"/>
                <a:ea typeface="Open Sans" panose="020B0606030504020204" pitchFamily="34" charset="0"/>
                <a:cs typeface="Open Sans" panose="020B0606030504020204" pitchFamily="34" charset="0"/>
              </a:rPr>
              <a:t> </a:t>
            </a:r>
            <a:r>
              <a:rPr lang="en-US" sz="1800" dirty="0" err="1">
                <a:latin typeface="Open Sans" panose="020B0606030504020204" pitchFamily="34" charset="0"/>
                <a:ea typeface="Open Sans" panose="020B0606030504020204" pitchFamily="34" charset="0"/>
                <a:cs typeface="Open Sans" panose="020B0606030504020204" pitchFamily="34" charset="0"/>
              </a:rPr>
              <a:t>tehnologije</a:t>
            </a:r>
            <a:endParaRPr lang="en-US" sz="1800" dirty="0">
              <a:latin typeface="Open Sans"/>
              <a:ea typeface="Open Sans"/>
              <a:cs typeface="Open Sans"/>
              <a:sym typeface="Open Sans"/>
            </a:endParaRPr>
          </a:p>
          <a:p>
            <a:pPr marL="285750" marR="0" lvl="0" indent="-285750" algn="just" rtl="0">
              <a:lnSpc>
                <a:spcPct val="150000"/>
              </a:lnSpc>
              <a:spcBef>
                <a:spcPts val="0"/>
              </a:spcBef>
              <a:spcAft>
                <a:spcPts val="0"/>
              </a:spcAft>
              <a:buClr>
                <a:schemeClr val="dk1"/>
              </a:buClr>
              <a:buSzPts val="1800"/>
              <a:buFont typeface="Arial"/>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marL="285750" marR="0" lvl="0" indent="-171450" algn="just" rtl="0">
              <a:spcBef>
                <a:spcPts val="0"/>
              </a:spcBef>
              <a:spcAft>
                <a:spcPts val="0"/>
              </a:spcAft>
              <a:buClr>
                <a:schemeClr val="dk1"/>
              </a:buClr>
              <a:buSzPts val="1800"/>
              <a:buFont typeface="Arial"/>
              <a:buNone/>
            </a:pPr>
            <a:endParaRPr lang="en-US"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spTree>
    <p:extLst>
      <p:ext uri="{BB962C8B-B14F-4D97-AF65-F5344CB8AC3E}">
        <p14:creationId xmlns:p14="http://schemas.microsoft.com/office/powerpoint/2010/main" val="26539604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BB8792-3710-6E77-3C70-4BBE4847773E}"/>
              </a:ext>
            </a:extLst>
          </p:cNvPr>
          <p:cNvSpPr>
            <a:spLocks noGrp="1"/>
          </p:cNvSpPr>
          <p:nvPr>
            <p:ph type="body" sz="quarter" idx="14"/>
          </p:nvPr>
        </p:nvSpPr>
        <p:spPr>
          <a:xfrm>
            <a:off x="3020965" y="3939427"/>
            <a:ext cx="6019523" cy="412365"/>
          </a:xfrm>
        </p:spPr>
        <p:txBody>
          <a:bodyPr spcFirstLastPara="1" wrap="square" lIns="80201" tIns="40100" rIns="80201" bIns="40100" anchor="ctr" anchorCtr="0">
            <a:noAutofit/>
          </a:body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B. Reeves, C. Nass The media equation: How people treat computers Television, and new media like real people and places, Cambridge University Press (1996)</a:t>
            </a:r>
            <a:endParaRPr lang="en-US">
              <a:latin typeface="Open Sans" panose="020B0606030504020204" pitchFamily="34" charset="0"/>
              <a:ea typeface="Open Sans" panose="020B0606030504020204" pitchFamily="34" charset="0"/>
              <a:cs typeface="Open Sans" panose="020B0606030504020204" pitchFamily="34" charset="0"/>
            </a:endParaRPr>
          </a:p>
          <a:p>
            <a:pPr algn="just"/>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12" name="Text Placeholder 11">
            <a:extLst>
              <a:ext uri="{FF2B5EF4-FFF2-40B4-BE49-F238E27FC236}">
                <a16:creationId xmlns:a16="http://schemas.microsoft.com/office/drawing/2014/main" id="{25E1AA09-3390-E0DD-E596-093798510FF7}"/>
              </a:ext>
            </a:extLst>
          </p:cNvPr>
          <p:cNvSpPr>
            <a:spLocks noGrp="1"/>
          </p:cNvSpPr>
          <p:nvPr>
            <p:ph type="body" sz="quarter" idx="27"/>
          </p:nvPr>
        </p:nvSpPr>
        <p:spPr/>
        <p:txBody>
          <a:bodyPr spcFirstLastPara="1" wrap="square" lIns="80201" tIns="40100" rIns="80201" bIns="40100" anchor="ctr" anchorCtr="0">
            <a:noAutofit/>
          </a:bodyPr>
          <a:lstStyle/>
          <a:p>
            <a:r>
              <a:rPr lang="en-US" dirty="0" err="1">
                <a:latin typeface="Open Sans" panose="020B0606030504020204" pitchFamily="34" charset="0"/>
                <a:ea typeface="Open Sans" panose="020B0606030504020204" pitchFamily="34" charset="0"/>
                <a:cs typeface="Open Sans" panose="020B0606030504020204" pitchFamily="34" charset="0"/>
              </a:rPr>
              <a:t>Literatur</a:t>
            </a:r>
            <a:r>
              <a:rPr lang="sl-SI" dirty="0">
                <a:latin typeface="Open Sans" panose="020B0606030504020204" pitchFamily="34" charset="0"/>
                <a:ea typeface="Open Sans" panose="020B0606030504020204" pitchFamily="34" charset="0"/>
                <a:cs typeface="Open Sans" panose="020B0606030504020204" pitchFamily="34" charset="0"/>
              </a:rPr>
              <a:t>a</a:t>
            </a: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2">
            <a:extLst>
              <a:ext uri="{FF2B5EF4-FFF2-40B4-BE49-F238E27FC236}">
                <a16:creationId xmlns:a16="http://schemas.microsoft.com/office/drawing/2014/main" id="{A0240C41-33ED-061C-A11A-20A23BC0985C}"/>
              </a:ext>
            </a:extLst>
          </p:cNvPr>
          <p:cNvSpPr txBox="1">
            <a:spLocks/>
          </p:cNvSpPr>
          <p:nvPr/>
        </p:nvSpPr>
        <p:spPr>
          <a:xfrm>
            <a:off x="3025015" y="2217329"/>
            <a:ext cx="6120787"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28">
                <a:latin typeface="Open Sans" panose="020B0606030504020204" pitchFamily="34" charset="0"/>
                <a:ea typeface="Open Sans" panose="020B0606030504020204" pitchFamily="34" charset="0"/>
                <a:cs typeface="Open Sans" panose="020B0606030504020204" pitchFamily="34" charset="0"/>
              </a:rPr>
              <a:t>B.Q. Liu, D.L. Goodhue Two worlds of trust for potential E-commerce users: Humans as cognitive misers Information Systems Research, 23 (4) (2012), pp. 1246-1262, </a:t>
            </a:r>
            <a:endParaRPr lang="en-US" sz="1930">
              <a:latin typeface="Open Sans" panose="020B0606030504020204" pitchFamily="34" charset="0"/>
              <a:ea typeface="Open Sans" panose="020B0606030504020204" pitchFamily="34" charset="0"/>
              <a:cs typeface="Open Sans" panose="020B0606030504020204" pitchFamily="34" charset="0"/>
            </a:endParaRPr>
          </a:p>
          <a:p>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2">
            <a:extLst>
              <a:ext uri="{FF2B5EF4-FFF2-40B4-BE49-F238E27FC236}">
                <a16:creationId xmlns:a16="http://schemas.microsoft.com/office/drawing/2014/main" id="{91D4570B-A822-01B8-3E9E-60A65351B3D5}"/>
              </a:ext>
            </a:extLst>
          </p:cNvPr>
          <p:cNvSpPr txBox="1">
            <a:spLocks/>
          </p:cNvSpPr>
          <p:nvPr/>
        </p:nvSpPr>
        <p:spPr>
          <a:xfrm>
            <a:off x="3020964" y="3256296"/>
            <a:ext cx="6019524" cy="422491"/>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D. Gefen, P.A. Pavlou The boundaries of trust and risk: The quadratic moderating role of institutional structures Information Systems Research, 23 (3) (2012), pp. 940-959</a:t>
            </a:r>
            <a:endParaRPr lang="en-US" sz="1930">
              <a:latin typeface="Open Sans" panose="020B0606030504020204" pitchFamily="34" charset="0"/>
              <a:ea typeface="Open Sans" panose="020B0606030504020204" pitchFamily="34" charset="0"/>
              <a:cs typeface="Open Sans" panose="020B0606030504020204" pitchFamily="34" charset="0"/>
            </a:endParaRPr>
          </a:p>
          <a:p>
            <a:pPr algn="just"/>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9" name="Text Placeholder 2">
            <a:extLst>
              <a:ext uri="{FF2B5EF4-FFF2-40B4-BE49-F238E27FC236}">
                <a16:creationId xmlns:a16="http://schemas.microsoft.com/office/drawing/2014/main" id="{9817263E-00A2-84E5-222B-F98FD909E324}"/>
              </a:ext>
            </a:extLst>
          </p:cNvPr>
          <p:cNvSpPr txBox="1">
            <a:spLocks/>
          </p:cNvSpPr>
          <p:nvPr/>
        </p:nvSpPr>
        <p:spPr>
          <a:xfrm>
            <a:off x="3077672" y="4696876"/>
            <a:ext cx="6303060"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228">
              <a:latin typeface="Open Sans" panose="020B0606030504020204" pitchFamily="34" charset="0"/>
              <a:ea typeface="Open Sans" panose="020B0606030504020204" pitchFamily="34" charset="0"/>
              <a:cs typeface="Open Sans" panose="020B0606030504020204" pitchFamily="34" charset="0"/>
            </a:endParaRPr>
          </a:p>
          <a:p>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2">
            <a:extLst>
              <a:ext uri="{FF2B5EF4-FFF2-40B4-BE49-F238E27FC236}">
                <a16:creationId xmlns:a16="http://schemas.microsoft.com/office/drawing/2014/main" id="{E21DD1BA-9B5B-C7C7-092D-19F36A5D07EE}"/>
              </a:ext>
            </a:extLst>
          </p:cNvPr>
          <p:cNvSpPr txBox="1">
            <a:spLocks/>
          </p:cNvSpPr>
          <p:nvPr/>
        </p:nvSpPr>
        <p:spPr>
          <a:xfrm>
            <a:off x="3020964" y="4612432"/>
            <a:ext cx="5918261" cy="452871"/>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Fussell, S. R., Kiesler, S., Setlock, L. D., &amp; Yew, V. (2008). How people anthropomorphize robots. In </a:t>
            </a:r>
            <a:r>
              <a:rPr lang="en-US" sz="1228" i="1">
                <a:latin typeface="Open Sans" panose="020B0606030504020204" pitchFamily="34" charset="0"/>
                <a:ea typeface="Open Sans" panose="020B0606030504020204" pitchFamily="34" charset="0"/>
                <a:cs typeface="Open Sans" panose="020B0606030504020204" pitchFamily="34" charset="0"/>
              </a:rPr>
              <a:t>Proceedings of the third ACM/IEEE international conference on human robot interaction</a:t>
            </a:r>
            <a:r>
              <a:rPr lang="en-US" sz="1228">
                <a:latin typeface="Open Sans" panose="020B0606030504020204" pitchFamily="34" charset="0"/>
                <a:ea typeface="Open Sans" panose="020B0606030504020204" pitchFamily="34" charset="0"/>
                <a:cs typeface="Open Sans" panose="020B0606030504020204" pitchFamily="34" charset="0"/>
              </a:rPr>
              <a:t> (pp. 145–152). Association for Computing Machinery. Retrieved from </a:t>
            </a:r>
            <a:endParaRPr lang="en-US" sz="193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2425560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Shape 306"/>
        <p:cNvGrpSpPr/>
        <p:nvPr/>
      </p:nvGrpSpPr>
      <p:grpSpPr>
        <a:xfrm>
          <a:off x="0" y="0"/>
          <a:ext cx="0" cy="0"/>
          <a:chOff x="0" y="0"/>
          <a:chExt cx="0" cy="0"/>
        </a:xfrm>
      </p:grpSpPr>
      <p:sp>
        <p:nvSpPr>
          <p:cNvPr id="307" name="Google Shape;307;p62"/>
          <p:cNvSpPr/>
          <p:nvPr/>
        </p:nvSpPr>
        <p:spPr>
          <a:xfrm>
            <a:off x="2940" y="885826"/>
            <a:ext cx="10712264" cy="4816082"/>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09" name="Google Shape;309;p62"/>
          <p:cNvGrpSpPr/>
          <p:nvPr/>
        </p:nvGrpSpPr>
        <p:grpSpPr>
          <a:xfrm>
            <a:off x="4341884" y="1462964"/>
            <a:ext cx="2886317" cy="2813653"/>
            <a:chOff x="2262504" y="2609557"/>
            <a:chExt cx="1345882" cy="1311999"/>
          </a:xfrm>
        </p:grpSpPr>
        <p:grpSp>
          <p:nvGrpSpPr>
            <p:cNvPr id="310" name="Google Shape;310;p62"/>
            <p:cNvGrpSpPr/>
            <p:nvPr/>
          </p:nvGrpSpPr>
          <p:grpSpPr>
            <a:xfrm>
              <a:off x="2847815" y="2734283"/>
              <a:ext cx="760571" cy="1187273"/>
              <a:chOff x="2847815" y="2734283"/>
              <a:chExt cx="760571" cy="1187273"/>
            </a:xfrm>
          </p:grpSpPr>
          <p:grpSp>
            <p:nvGrpSpPr>
              <p:cNvPr id="311" name="Google Shape;311;p62"/>
              <p:cNvGrpSpPr/>
              <p:nvPr/>
            </p:nvGrpSpPr>
            <p:grpSpPr>
              <a:xfrm>
                <a:off x="3093560" y="2734283"/>
                <a:ext cx="373380" cy="316098"/>
                <a:chOff x="3093560" y="2734283"/>
                <a:chExt cx="373380" cy="316098"/>
              </a:xfrm>
            </p:grpSpPr>
            <p:sp>
              <p:nvSpPr>
                <p:cNvPr id="312" name="Google Shape;312;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3" name="Google Shape;313;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4" name="Google Shape;314;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15" name="Google Shape;315;p62"/>
              <p:cNvGrpSpPr/>
              <p:nvPr/>
            </p:nvGrpSpPr>
            <p:grpSpPr>
              <a:xfrm>
                <a:off x="2847815" y="3185580"/>
                <a:ext cx="373380" cy="316099"/>
                <a:chOff x="2847815" y="3185580"/>
                <a:chExt cx="373380" cy="316099"/>
              </a:xfrm>
            </p:grpSpPr>
            <p:sp>
              <p:nvSpPr>
                <p:cNvPr id="316" name="Google Shape;316;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7" name="Google Shape;317;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8" name="Google Shape;318;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19" name="Google Shape;319;p62"/>
              <p:cNvGrpSpPr/>
              <p:nvPr/>
            </p:nvGrpSpPr>
            <p:grpSpPr>
              <a:xfrm>
                <a:off x="3385025" y="3181772"/>
                <a:ext cx="222409" cy="316098"/>
                <a:chOff x="3385025" y="3181772"/>
                <a:chExt cx="222409" cy="316098"/>
              </a:xfrm>
            </p:grpSpPr>
            <p:sp>
              <p:nvSpPr>
                <p:cNvPr id="320" name="Google Shape;320;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1" name="Google Shape;321;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2" name="Google Shape;322;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23" name="Google Shape;323;p62"/>
              <p:cNvGrpSpPr/>
              <p:nvPr/>
            </p:nvGrpSpPr>
            <p:grpSpPr>
              <a:xfrm>
                <a:off x="3139042" y="3633069"/>
                <a:ext cx="373618" cy="288487"/>
                <a:chOff x="3139042" y="3633069"/>
                <a:chExt cx="373618" cy="288487"/>
              </a:xfrm>
            </p:grpSpPr>
            <p:sp>
              <p:nvSpPr>
                <p:cNvPr id="324" name="Google Shape;324;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5" name="Google Shape;325;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6" name="Google Shape;326;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327" name="Google Shape;327;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8" name="Google Shape;328;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9" name="Google Shape;329;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0" name="Google Shape;330;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1" name="Google Shape;331;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2" name="Google Shape;332;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33" name="Google Shape;333;p62"/>
            <p:cNvGrpSpPr/>
            <p:nvPr/>
          </p:nvGrpSpPr>
          <p:grpSpPr>
            <a:xfrm>
              <a:off x="2262504" y="2609557"/>
              <a:ext cx="912494" cy="1194890"/>
              <a:chOff x="2262504" y="2609557"/>
              <a:chExt cx="912494" cy="1194890"/>
            </a:xfrm>
          </p:grpSpPr>
          <p:grpSp>
            <p:nvGrpSpPr>
              <p:cNvPr id="334" name="Google Shape;334;p62"/>
              <p:cNvGrpSpPr/>
              <p:nvPr/>
            </p:nvGrpSpPr>
            <p:grpSpPr>
              <a:xfrm>
                <a:off x="2262504" y="3184628"/>
                <a:ext cx="751522" cy="619819"/>
                <a:chOff x="2262504" y="3184628"/>
                <a:chExt cx="751522" cy="619819"/>
              </a:xfrm>
            </p:grpSpPr>
            <p:sp>
              <p:nvSpPr>
                <p:cNvPr id="335" name="Google Shape;335;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6" name="Google Shape;336;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7" name="Google Shape;337;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8" name="Google Shape;338;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9" name="Google Shape;339;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0" name="Google Shape;340;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1" name="Google Shape;341;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2" name="Google Shape;342;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3" name="Google Shape;343;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4" name="Google Shape;344;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5" name="Google Shape;345;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46" name="Google Shape;346;p62"/>
              <p:cNvGrpSpPr/>
              <p:nvPr/>
            </p:nvGrpSpPr>
            <p:grpSpPr>
              <a:xfrm>
                <a:off x="2270124" y="2609557"/>
                <a:ext cx="904874" cy="408453"/>
                <a:chOff x="2270124" y="2609557"/>
                <a:chExt cx="904874" cy="408453"/>
              </a:xfrm>
            </p:grpSpPr>
            <p:sp>
              <p:nvSpPr>
                <p:cNvPr id="347" name="Google Shape;347;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8" name="Google Shape;348;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9" name="Google Shape;349;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0" name="Google Shape;350;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1" name="Google Shape;351;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2" name="Google Shape;352;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3" name="Google Shape;353;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4" name="Google Shape;354;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5" name="Google Shape;355;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6" name="Google Shape;356;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57" name="Google Shape;357;p62"/>
              <p:cNvGrpSpPr/>
              <p:nvPr/>
            </p:nvGrpSpPr>
            <p:grpSpPr>
              <a:xfrm>
                <a:off x="2307271" y="3065615"/>
                <a:ext cx="207645" cy="85689"/>
                <a:chOff x="2307271" y="3065615"/>
                <a:chExt cx="207645" cy="85689"/>
              </a:xfrm>
            </p:grpSpPr>
            <p:sp>
              <p:nvSpPr>
                <p:cNvPr id="358" name="Google Shape;358;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9" name="Google Shape;359;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0" name="Google Shape;360;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3" name="Google Shape;322;p1">
            <a:extLst>
              <a:ext uri="{FF2B5EF4-FFF2-40B4-BE49-F238E27FC236}">
                <a16:creationId xmlns:a16="http://schemas.microsoft.com/office/drawing/2014/main" id="{F9DE62B5-895D-4B72-E3D2-880038D29724}"/>
              </a:ext>
            </a:extLst>
          </p:cNvPr>
          <p:cNvPicPr preferRelativeResize="0"/>
          <p:nvPr/>
        </p:nvPicPr>
        <p:blipFill rotWithShape="1">
          <a:blip r:embed="rId3">
            <a:alphaModFix/>
          </a:blip>
          <a:srcRect/>
          <a:stretch/>
        </p:blipFill>
        <p:spPr>
          <a:xfrm>
            <a:off x="8931098" y="6584798"/>
            <a:ext cx="1638095" cy="342857"/>
          </a:xfrm>
          <a:prstGeom prst="rect">
            <a:avLst/>
          </a:prstGeom>
          <a:noFill/>
          <a:ln>
            <a:noFill/>
          </a:ln>
        </p:spPr>
      </p:pic>
      <p:sp>
        <p:nvSpPr>
          <p:cNvPr id="4" name="Google Shape;328;p1">
            <a:extLst>
              <a:ext uri="{FF2B5EF4-FFF2-40B4-BE49-F238E27FC236}">
                <a16:creationId xmlns:a16="http://schemas.microsoft.com/office/drawing/2014/main" id="{CA54ED4F-09EF-6EA9-2BCD-CA026CC2DC09}"/>
              </a:ext>
            </a:extLst>
          </p:cNvPr>
          <p:cNvSpPr/>
          <p:nvPr/>
        </p:nvSpPr>
        <p:spPr>
          <a:xfrm>
            <a:off x="7248492" y="6927655"/>
            <a:ext cx="3320701" cy="52318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GB" sz="700" b="0" i="0" dirty="0" err="1">
                <a:solidFill>
                  <a:srgbClr val="26324B"/>
                </a:solidFill>
                <a:effectLst/>
                <a:latin typeface="arial" panose="020B0604020202020204" pitchFamily="34" charset="0"/>
              </a:rPr>
              <a:t>Financirano</a:t>
            </a:r>
            <a:r>
              <a:rPr lang="en-GB" sz="700" b="0" i="0" dirty="0">
                <a:solidFill>
                  <a:srgbClr val="26324B"/>
                </a:solidFill>
                <a:effectLst/>
                <a:latin typeface="arial" panose="020B0604020202020204" pitchFamily="34" charset="0"/>
              </a:rPr>
              <a:t> s </a:t>
            </a:r>
            <a:r>
              <a:rPr lang="en-GB" sz="700" b="0" i="0" dirty="0" err="1">
                <a:solidFill>
                  <a:srgbClr val="26324B"/>
                </a:solidFill>
                <a:effectLst/>
                <a:latin typeface="arial" panose="020B0604020202020204" pitchFamily="34" charset="0"/>
              </a:rPr>
              <a:t>strani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Izražena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so </a:t>
            </a:r>
            <a:r>
              <a:rPr lang="en-GB" sz="700" b="0" i="0" dirty="0" err="1">
                <a:solidFill>
                  <a:srgbClr val="26324B"/>
                </a:solidFill>
                <a:effectLst/>
                <a:latin typeface="arial" panose="020B0604020202020204" pitchFamily="34" charset="0"/>
              </a:rPr>
              <a:t>zgolj</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avtorja</a:t>
            </a:r>
            <a:r>
              <a:rPr lang="en-GB" sz="700" b="0" i="0" dirty="0">
                <a:solidFill>
                  <a:srgbClr val="26324B"/>
                </a:solidFill>
                <a:effectLst/>
                <a:latin typeface="arial" panose="020B0604020202020204" pitchFamily="34" charset="0"/>
              </a:rPr>
              <a:t>(-</a:t>
            </a:r>
            <a:r>
              <a:rPr lang="en-GB" sz="700" b="0" i="0" dirty="0" err="1">
                <a:solidFill>
                  <a:srgbClr val="26324B"/>
                </a:solidFill>
                <a:effectLst/>
                <a:latin typeface="arial" panose="020B0604020202020204" pitchFamily="34" charset="0"/>
              </a:rPr>
              <a:t>ev</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ni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nujno</a:t>
            </a:r>
            <a:r>
              <a:rPr lang="en-GB" sz="700" b="0" i="0" dirty="0">
                <a:solidFill>
                  <a:srgbClr val="26324B"/>
                </a:solidFill>
                <a:effectLst/>
                <a:latin typeface="arial" panose="020B0604020202020204" pitchFamily="34" charset="0"/>
              </a:rPr>
              <a:t>, da </a:t>
            </a:r>
            <a:r>
              <a:rPr lang="en-GB" sz="700" b="0" i="0" dirty="0" err="1">
                <a:solidFill>
                  <a:srgbClr val="26324B"/>
                </a:solidFill>
                <a:effectLst/>
                <a:latin typeface="arial" panose="020B0604020202020204" pitchFamily="34" charset="0"/>
              </a:rPr>
              <a:t>odražajo</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stališča</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mnenja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ali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izvajalske</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agencije</a:t>
            </a:r>
            <a:r>
              <a:rPr lang="en-GB" sz="700" b="0" i="0" dirty="0">
                <a:solidFill>
                  <a:srgbClr val="26324B"/>
                </a:solidFill>
                <a:effectLst/>
                <a:latin typeface="arial" panose="020B0604020202020204" pitchFamily="34" charset="0"/>
              </a:rPr>
              <a:t> za </a:t>
            </a:r>
            <a:r>
              <a:rPr lang="en-GB" sz="700" b="0" i="0" dirty="0" err="1">
                <a:solidFill>
                  <a:srgbClr val="26324B"/>
                </a:solidFill>
                <a:effectLst/>
                <a:latin typeface="arial" panose="020B0604020202020204" pitchFamily="34" charset="0"/>
              </a:rPr>
              <a:t>izobraževanje</a:t>
            </a:r>
            <a:r>
              <a:rPr lang="en-GB" sz="700" b="0" i="0" dirty="0">
                <a:solidFill>
                  <a:srgbClr val="26324B"/>
                </a:solidFill>
                <a:effectLst/>
                <a:latin typeface="arial" panose="020B0604020202020204" pitchFamily="34" charset="0"/>
              </a:rPr>
              <a:t> in </a:t>
            </a:r>
            <a:r>
              <a:rPr lang="en-GB" sz="700" b="0" i="0" dirty="0" err="1">
                <a:solidFill>
                  <a:srgbClr val="26324B"/>
                </a:solidFill>
                <a:effectLst/>
                <a:latin typeface="arial" panose="020B0604020202020204" pitchFamily="34" charset="0"/>
              </a:rPr>
              <a:t>kulturo</a:t>
            </a:r>
            <a:r>
              <a:rPr lang="en-GB" sz="700" b="0" i="0" dirty="0">
                <a:solidFill>
                  <a:srgbClr val="26324B"/>
                </a:solidFill>
                <a:effectLst/>
                <a:latin typeface="arial" panose="020B0604020202020204" pitchFamily="34" charset="0"/>
              </a:rPr>
              <a:t> (EACEA). </a:t>
            </a:r>
            <a:r>
              <a:rPr lang="en-GB" sz="700" b="0" i="0" dirty="0" err="1">
                <a:solidFill>
                  <a:srgbClr val="26324B"/>
                </a:solidFill>
                <a:effectLst/>
                <a:latin typeface="arial" panose="020B0604020202020204" pitchFamily="34" charset="0"/>
              </a:rPr>
              <a:t>Zanje</a:t>
            </a:r>
            <a:r>
              <a:rPr lang="en-GB" sz="700" b="0" i="0" dirty="0">
                <a:solidFill>
                  <a:srgbClr val="26324B"/>
                </a:solidFill>
                <a:effectLst/>
                <a:latin typeface="arial" panose="020B0604020202020204" pitchFamily="34" charset="0"/>
              </a:rPr>
              <a:t> ne </a:t>
            </a:r>
            <a:r>
              <a:rPr lang="en-GB" sz="700" b="0" i="0" dirty="0" err="1">
                <a:solidFill>
                  <a:srgbClr val="26324B"/>
                </a:solidFill>
                <a:effectLst/>
                <a:latin typeface="arial" panose="020B0604020202020204" pitchFamily="34" charset="0"/>
              </a:rPr>
              <a:t>moreta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biti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odgovorna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Evropska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unija</a:t>
            </a:r>
            <a:r>
              <a:rPr lang="en-GB" sz="700" b="0" i="0" dirty="0">
                <a:solidFill>
                  <a:srgbClr val="26324B"/>
                </a:solidFill>
                <a:effectLst/>
                <a:latin typeface="arial" panose="020B0604020202020204" pitchFamily="34" charset="0"/>
              </a:rPr>
              <a:t> </a:t>
            </a:r>
            <a:r>
              <a:rPr lang="en-GB" sz="700" b="0" i="0" dirty="0" err="1">
                <a:solidFill>
                  <a:srgbClr val="26324B"/>
                </a:solidFill>
                <a:effectLst/>
                <a:latin typeface="arial" panose="020B0604020202020204" pitchFamily="34" charset="0"/>
              </a:rPr>
              <a:t>niti</a:t>
            </a:r>
            <a:r>
              <a:rPr lang="en-GB" sz="700" b="0" i="0" dirty="0">
                <a:solidFill>
                  <a:srgbClr val="26324B"/>
                </a:solidFill>
                <a:effectLst/>
                <a:latin typeface="arial" panose="020B0604020202020204" pitchFamily="34" charset="0"/>
              </a:rPr>
              <a:t> EACEA</a:t>
            </a:r>
            <a:endParaRPr sz="800" b="0" i="0" u="none" strike="noStrike" cap="none" dirty="0">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dirty="0">
                <a:latin typeface="Open Sans" panose="020B0606030504020204" pitchFamily="34" charset="0"/>
                <a:ea typeface="Open Sans" panose="020B0606030504020204" pitchFamily="34" charset="0"/>
                <a:cs typeface="Open Sans" panose="020B0606030504020204" pitchFamily="34" charset="0"/>
              </a:rPr>
              <a:t>UVOD V MODUL 5</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02</a:t>
            </a:r>
          </a:p>
        </p:txBody>
      </p:sp>
    </p:spTree>
    <p:extLst>
      <p:ext uri="{BB962C8B-B14F-4D97-AF65-F5344CB8AC3E}">
        <p14:creationId xmlns:p14="http://schemas.microsoft.com/office/powerpoint/2010/main" val="1329186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8" name="Google Shape;198;p5"/>
          <p:cNvSpPr txBox="1"/>
          <p:nvPr/>
        </p:nvSpPr>
        <p:spPr>
          <a:xfrm>
            <a:off x="393700" y="431877"/>
            <a:ext cx="7391400" cy="523220"/>
          </a:xfrm>
          <a:prstGeom prst="rect">
            <a:avLst/>
          </a:prstGeom>
          <a:noFill/>
          <a:ln>
            <a:noFill/>
          </a:ln>
        </p:spPr>
        <p:txBody>
          <a:bodyPr spcFirstLastPara="1" wrap="square" lIns="91425" tIns="45700" rIns="91425" bIns="45700" anchor="t" anchorCtr="0">
            <a:spAutoFit/>
          </a:bodyPr>
          <a:lstStyle/>
          <a:p>
            <a:pPr lvl="0"/>
            <a:r>
              <a:rPr lang="en-GB" sz="2800" dirty="0">
                <a:solidFill>
                  <a:schemeClr val="lt1"/>
                </a:solidFill>
                <a:latin typeface="Open Sans"/>
                <a:ea typeface="Open Sans"/>
                <a:cs typeface="Open Sans"/>
                <a:sym typeface="Open Sans"/>
              </a:rPr>
              <a:t>ZAUPANJE</a:t>
            </a:r>
            <a:endParaRPr dirty="0"/>
          </a:p>
        </p:txBody>
      </p:sp>
      <p:sp>
        <p:nvSpPr>
          <p:cNvPr id="199" name="Google Shape;199;p5"/>
          <p:cNvSpPr txBox="1"/>
          <p:nvPr/>
        </p:nvSpPr>
        <p:spPr>
          <a:xfrm>
            <a:off x="4872490" y="3347711"/>
            <a:ext cx="5583677" cy="1926259"/>
          </a:xfrm>
          <a:prstGeom prst="rect">
            <a:avLst/>
          </a:prstGeom>
          <a:noFill/>
          <a:ln>
            <a:noFill/>
          </a:ln>
        </p:spPr>
        <p:txBody>
          <a:bodyPr spcFirstLastPara="1" wrap="square" lIns="91425" tIns="91425" rIns="91425" bIns="91425" anchor="t" anchorCtr="0">
            <a:noAutofit/>
          </a:bodyPr>
          <a:lstStyle/>
          <a:p>
            <a:pPr marL="457200" lvl="0" indent="-317500" algn="just">
              <a:buSzPts val="1400"/>
              <a:buFont typeface="Open Sans"/>
              <a:buChar char="●"/>
            </a:pPr>
            <a:r>
              <a:rPr lang="en-US" sz="1800" dirty="0" err="1">
                <a:solidFill>
                  <a:schemeClr val="tx1"/>
                </a:solidFill>
                <a:latin typeface="Open Sans"/>
                <a:ea typeface="Open Sans"/>
                <a:cs typeface="Open Sans"/>
                <a:sym typeface="Open Sans"/>
              </a:rPr>
              <a:t>Zaupanje</a:t>
            </a:r>
            <a:r>
              <a:rPr lang="en-US" sz="1800" dirty="0">
                <a:solidFill>
                  <a:schemeClr val="tx1"/>
                </a:solidFill>
                <a:latin typeface="Open Sans"/>
                <a:ea typeface="Open Sans"/>
                <a:cs typeface="Open Sans"/>
                <a:sym typeface="Open Sans"/>
              </a:rPr>
              <a:t> je </a:t>
            </a:r>
            <a:r>
              <a:rPr lang="en-US" sz="1800" dirty="0" err="1">
                <a:solidFill>
                  <a:schemeClr val="tx1"/>
                </a:solidFill>
                <a:latin typeface="Open Sans"/>
                <a:ea typeface="Open Sans"/>
                <a:cs typeface="Open Sans"/>
                <a:sym typeface="Open Sans"/>
              </a:rPr>
              <a:t>kompleksen</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pojem</a:t>
            </a:r>
            <a:r>
              <a:rPr lang="en-US" sz="1800" dirty="0">
                <a:solidFill>
                  <a:schemeClr val="tx1"/>
                </a:solidFill>
                <a:latin typeface="Open Sans"/>
                <a:ea typeface="Open Sans"/>
                <a:cs typeface="Open Sans"/>
                <a:sym typeface="Open Sans"/>
              </a:rPr>
              <a:t>, ki ga </a:t>
            </a:r>
            <a:r>
              <a:rPr lang="en-US" sz="1800" dirty="0" err="1">
                <a:solidFill>
                  <a:schemeClr val="tx1"/>
                </a:solidFill>
                <a:latin typeface="Open Sans"/>
                <a:ea typeface="Open Sans"/>
                <a:cs typeface="Open Sans"/>
                <a:sym typeface="Open Sans"/>
              </a:rPr>
              <a:t>lahko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opredelimo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kot</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trdno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prepričanje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ali</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zaupanje</a:t>
            </a:r>
            <a:r>
              <a:rPr lang="en-US" sz="1800" dirty="0">
                <a:solidFill>
                  <a:schemeClr val="tx1"/>
                </a:solidFill>
                <a:latin typeface="Open Sans"/>
                <a:ea typeface="Open Sans"/>
                <a:cs typeface="Open Sans"/>
                <a:sym typeface="Open Sans"/>
              </a:rPr>
              <a:t> v </a:t>
            </a:r>
            <a:r>
              <a:rPr lang="en-US" sz="1800" dirty="0" err="1">
                <a:solidFill>
                  <a:schemeClr val="tx1"/>
                </a:solidFill>
                <a:latin typeface="Open Sans"/>
                <a:ea typeface="Open Sans"/>
                <a:cs typeface="Open Sans"/>
                <a:sym typeface="Open Sans"/>
              </a:rPr>
              <a:t>zanesljivost</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integriteto</a:t>
            </a:r>
            <a:r>
              <a:rPr lang="en-US" sz="1800" dirty="0">
                <a:solidFill>
                  <a:schemeClr val="tx1"/>
                </a:solidFill>
                <a:latin typeface="Open Sans"/>
                <a:ea typeface="Open Sans"/>
                <a:cs typeface="Open Sans"/>
                <a:sym typeface="Open Sans"/>
              </a:rPr>
              <a:t> in </a:t>
            </a:r>
            <a:r>
              <a:rPr lang="en-US" sz="1800" dirty="0" err="1">
                <a:solidFill>
                  <a:schemeClr val="tx1"/>
                </a:solidFill>
                <a:latin typeface="Open Sans"/>
                <a:ea typeface="Open Sans"/>
                <a:cs typeface="Open Sans"/>
                <a:sym typeface="Open Sans"/>
              </a:rPr>
              <a:t>sposobnost</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osebe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institucije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sistema</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ali</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procesa</a:t>
            </a:r>
            <a:r>
              <a:rPr lang="en-US" sz="1800" dirty="0">
                <a:solidFill>
                  <a:schemeClr val="tx1"/>
                </a:solidFill>
                <a:latin typeface="Open Sans"/>
                <a:ea typeface="Open Sans"/>
                <a:cs typeface="Open Sans"/>
                <a:sym typeface="Open Sans"/>
              </a:rPr>
              <a:t> (O'Hara, 2012, str. 19).</a:t>
            </a:r>
            <a:endParaRPr sz="1800" dirty="0">
              <a:solidFill>
                <a:schemeClr val="tx1"/>
              </a:solidFill>
              <a:latin typeface="Open Sans"/>
              <a:ea typeface="Open Sans"/>
              <a:cs typeface="Open Sans"/>
              <a:sym typeface="Open Sans"/>
            </a:endParaRPr>
          </a:p>
          <a:p>
            <a:pPr marL="457200" lvl="0" indent="0" algn="just" rtl="0">
              <a:spcBef>
                <a:spcPts val="0"/>
              </a:spcBef>
              <a:spcAft>
                <a:spcPts val="0"/>
              </a:spcAft>
              <a:buNone/>
            </a:pPr>
            <a:endParaRPr sz="1800" dirty="0">
              <a:solidFill>
                <a:schemeClr val="tx1"/>
              </a:solidFill>
              <a:latin typeface="Open Sans"/>
              <a:ea typeface="Open Sans"/>
              <a:cs typeface="Open Sans"/>
              <a:sym typeface="Open Sans"/>
            </a:endParaRPr>
          </a:p>
        </p:txBody>
      </p:sp>
      <p:pic>
        <p:nvPicPr>
          <p:cNvPr id="9" name="Picture 8">
            <a:extLst>
              <a:ext uri="{FF2B5EF4-FFF2-40B4-BE49-F238E27FC236}">
                <a16:creationId xmlns:a16="http://schemas.microsoft.com/office/drawing/2014/main" id="{8CE43A17-2AD8-FCE5-A140-2519CDEF8F3A}"/>
              </a:ext>
            </a:extLst>
          </p:cNvPr>
          <p:cNvPicPr>
            <a:picLocks noChangeAspect="1"/>
          </p:cNvPicPr>
          <p:nvPr/>
        </p:nvPicPr>
        <p:blipFill rotWithShape="1">
          <a:blip r:embed="rId4"/>
          <a:srcRect l="3576" t="15976" r="29196" b="11083"/>
          <a:stretch/>
        </p:blipFill>
        <p:spPr>
          <a:xfrm flipH="1">
            <a:off x="-77490" y="1951622"/>
            <a:ext cx="5583677" cy="5928155"/>
          </a:xfrm>
          <a:prstGeom prst="rect">
            <a:avLst/>
          </a:prstGeom>
        </p:spPr>
      </p:pic>
      <p:pic>
        <p:nvPicPr>
          <p:cNvPr id="1028" name="Picture 4" descr="The Importance of Trust in Digital Transactions">
            <a:extLst>
              <a:ext uri="{FF2B5EF4-FFF2-40B4-BE49-F238E27FC236}">
                <a16:creationId xmlns:a16="http://schemas.microsoft.com/office/drawing/2014/main" id="{F094AC47-91E4-3024-B10E-79EC709BC8E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0128" r="23829"/>
          <a:stretch/>
        </p:blipFill>
        <p:spPr bwMode="auto">
          <a:xfrm>
            <a:off x="-92988" y="2183450"/>
            <a:ext cx="4556499" cy="425478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ED4B9CD-DE86-D120-2EE7-65D68A2925E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a:t>
            </a:fld>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5"/>
          <p:cNvPicPr preferRelativeResize="0"/>
          <p:nvPr/>
        </p:nvPicPr>
        <p:blipFill rotWithShape="1">
          <a:blip r:embed="rId3">
            <a:alphaModFix/>
          </a:blip>
          <a:srcRect/>
          <a:stretch/>
        </p:blipFill>
        <p:spPr>
          <a:xfrm>
            <a:off x="0" y="0"/>
            <a:ext cx="10693400" cy="1170928"/>
          </a:xfrm>
          <a:prstGeom prst="rect">
            <a:avLst/>
          </a:prstGeom>
          <a:noFill/>
          <a:ln>
            <a:noFill/>
          </a:ln>
        </p:spPr>
      </p:pic>
      <p:sp>
        <p:nvSpPr>
          <p:cNvPr id="198" name="Google Shape;198;p5"/>
          <p:cNvSpPr txBox="1"/>
          <p:nvPr/>
        </p:nvSpPr>
        <p:spPr>
          <a:xfrm>
            <a:off x="393700" y="431877"/>
            <a:ext cx="7391400" cy="523220"/>
          </a:xfrm>
          <a:prstGeom prst="rect">
            <a:avLst/>
          </a:prstGeom>
          <a:noFill/>
          <a:ln>
            <a:noFill/>
          </a:ln>
        </p:spPr>
        <p:txBody>
          <a:bodyPr spcFirstLastPara="1" wrap="square" lIns="91425" tIns="45700" rIns="91425" bIns="45700" anchor="t" anchorCtr="0">
            <a:spAutoFit/>
          </a:bodyPr>
          <a:lstStyle/>
          <a:p>
            <a:pPr lvl="0"/>
            <a:r>
              <a:rPr lang="en-GB" sz="2800">
                <a:solidFill>
                  <a:schemeClr val="lt1"/>
                </a:solidFill>
                <a:latin typeface="Open Sans"/>
                <a:ea typeface="Open Sans"/>
                <a:cs typeface="Open Sans"/>
                <a:sym typeface="Open Sans"/>
              </a:rPr>
              <a:t>ZAUPANJE</a:t>
            </a:r>
            <a:endParaRPr dirty="0"/>
          </a:p>
        </p:txBody>
      </p:sp>
      <p:sp>
        <p:nvSpPr>
          <p:cNvPr id="199" name="Google Shape;199;p5"/>
          <p:cNvSpPr txBox="1"/>
          <p:nvPr/>
        </p:nvSpPr>
        <p:spPr>
          <a:xfrm>
            <a:off x="4855237" y="2514269"/>
            <a:ext cx="5583677" cy="3593144"/>
          </a:xfrm>
          <a:prstGeom prst="rect">
            <a:avLst/>
          </a:prstGeom>
          <a:noFill/>
          <a:ln>
            <a:noFill/>
          </a:ln>
        </p:spPr>
        <p:txBody>
          <a:bodyPr spcFirstLastPara="1" wrap="square" lIns="91425" tIns="91425" rIns="91425" bIns="91425" anchor="t" anchorCtr="0">
            <a:noAutofit/>
          </a:bodyPr>
          <a:lstStyle/>
          <a:p>
            <a:pPr marL="457200" lvl="0" indent="-317500" algn="just">
              <a:buSzPts val="1400"/>
              <a:buFont typeface="Open Sans"/>
              <a:buChar char="●"/>
            </a:pPr>
            <a:r>
              <a:rPr lang="en-US" sz="1800" dirty="0">
                <a:solidFill>
                  <a:schemeClr val="tx1"/>
                </a:solidFill>
                <a:latin typeface="Open Sans"/>
                <a:ea typeface="Open Sans"/>
                <a:cs typeface="Open Sans"/>
                <a:sym typeface="Open Sans"/>
              </a:rPr>
              <a:t>To je </a:t>
            </a:r>
            <a:r>
              <a:rPr lang="en-US" sz="1800" dirty="0" err="1">
                <a:solidFill>
                  <a:schemeClr val="tx1"/>
                </a:solidFill>
                <a:latin typeface="Open Sans"/>
                <a:ea typeface="Open Sans"/>
                <a:cs typeface="Open Sans"/>
                <a:sym typeface="Open Sans"/>
              </a:rPr>
              <a:t>še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posebej</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pomembno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pri</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poslovnih</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transakcijah</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saj</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služi</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kot</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temelj</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zaradi</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katerega</a:t>
            </a:r>
            <a:r>
              <a:rPr lang="en-US" sz="1800" dirty="0">
                <a:solidFill>
                  <a:schemeClr val="tx1"/>
                </a:solidFill>
                <a:latin typeface="Open Sans"/>
                <a:ea typeface="Open Sans"/>
                <a:cs typeface="Open Sans"/>
                <a:sym typeface="Open Sans"/>
              </a:rPr>
              <a:t> se </a:t>
            </a:r>
            <a:r>
              <a:rPr lang="en-US" sz="1800" dirty="0" err="1">
                <a:solidFill>
                  <a:schemeClr val="tx1"/>
                </a:solidFill>
                <a:latin typeface="Open Sans"/>
                <a:ea typeface="Open Sans"/>
                <a:cs typeface="Open Sans"/>
                <a:sym typeface="Open Sans"/>
              </a:rPr>
              <a:t>ljudje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počutijo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prepričani</a:t>
            </a:r>
            <a:r>
              <a:rPr lang="en-US" sz="1800" dirty="0">
                <a:solidFill>
                  <a:schemeClr val="tx1"/>
                </a:solidFill>
                <a:latin typeface="Open Sans"/>
                <a:ea typeface="Open Sans"/>
                <a:cs typeface="Open Sans"/>
                <a:sym typeface="Open Sans"/>
              </a:rPr>
              <a:t>, da </a:t>
            </a:r>
            <a:r>
              <a:rPr lang="en-US" sz="1800" dirty="0" err="1">
                <a:solidFill>
                  <a:schemeClr val="tx1"/>
                </a:solidFill>
                <a:latin typeface="Open Sans"/>
                <a:ea typeface="Open Sans"/>
                <a:cs typeface="Open Sans"/>
                <a:sym typeface="Open Sans"/>
              </a:rPr>
              <a:t>bo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druga</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stranka</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storila</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kar</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pravijo</a:t>
            </a:r>
            <a:r>
              <a:rPr lang="en-US" sz="1800" dirty="0">
                <a:solidFill>
                  <a:schemeClr val="tx1"/>
                </a:solidFill>
                <a:latin typeface="Open Sans"/>
                <a:ea typeface="Open Sans"/>
                <a:cs typeface="Open Sans"/>
                <a:sym typeface="Open Sans"/>
              </a:rPr>
              <a:t>, in </a:t>
            </a:r>
            <a:r>
              <a:rPr lang="en-US" sz="1800" dirty="0" err="1">
                <a:solidFill>
                  <a:schemeClr val="tx1"/>
                </a:solidFill>
                <a:latin typeface="Open Sans"/>
                <a:ea typeface="Open Sans"/>
                <a:cs typeface="Open Sans"/>
                <a:sym typeface="Open Sans"/>
              </a:rPr>
              <a:t>ustvarila</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uspešnejše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izmenjave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Zaupanje</a:t>
            </a:r>
            <a:r>
              <a:rPr lang="en-US" sz="1800" dirty="0">
                <a:solidFill>
                  <a:schemeClr val="tx1"/>
                </a:solidFill>
                <a:latin typeface="Open Sans"/>
                <a:ea typeface="Open Sans"/>
                <a:cs typeface="Open Sans"/>
                <a:sym typeface="Open Sans"/>
              </a:rPr>
              <a:t> v </a:t>
            </a:r>
            <a:r>
              <a:rPr lang="en-US" sz="1800" dirty="0" err="1">
                <a:solidFill>
                  <a:schemeClr val="tx1"/>
                </a:solidFill>
                <a:latin typeface="Open Sans"/>
                <a:ea typeface="Open Sans"/>
                <a:cs typeface="Open Sans"/>
                <a:sym typeface="Open Sans"/>
              </a:rPr>
              <a:t>odnos</a:t>
            </a:r>
            <a:r>
              <a:rPr lang="en-US" sz="1800" dirty="0">
                <a:solidFill>
                  <a:schemeClr val="tx1"/>
                </a:solidFill>
                <a:latin typeface="Open Sans"/>
                <a:ea typeface="Open Sans"/>
                <a:cs typeface="Open Sans"/>
                <a:sym typeface="Open Sans"/>
              </a:rPr>
              <a:t> med </a:t>
            </a:r>
            <a:r>
              <a:rPr lang="en-US" sz="1800" dirty="0" err="1">
                <a:solidFill>
                  <a:schemeClr val="tx1"/>
                </a:solidFill>
                <a:latin typeface="Open Sans"/>
                <a:ea typeface="Open Sans"/>
                <a:cs typeface="Open Sans"/>
                <a:sym typeface="Open Sans"/>
              </a:rPr>
              <a:t>podjetjem</a:t>
            </a:r>
            <a:r>
              <a:rPr lang="en-US" sz="1800" dirty="0">
                <a:solidFill>
                  <a:schemeClr val="tx1"/>
                </a:solidFill>
                <a:latin typeface="Open Sans"/>
                <a:ea typeface="Open Sans"/>
                <a:cs typeface="Open Sans"/>
                <a:sym typeface="Open Sans"/>
              </a:rPr>
              <a:t> in </a:t>
            </a:r>
            <a:r>
              <a:rPr lang="en-US" sz="1800" dirty="0" err="1">
                <a:solidFill>
                  <a:schemeClr val="tx1"/>
                </a:solidFill>
                <a:latin typeface="Open Sans"/>
                <a:ea typeface="Open Sans"/>
                <a:cs typeface="Open Sans"/>
                <a:sym typeface="Open Sans"/>
              </a:rPr>
              <a:t>potrošnikom</a:t>
            </a:r>
            <a:r>
              <a:rPr lang="en-US" sz="1800" dirty="0">
                <a:solidFill>
                  <a:schemeClr val="tx1"/>
                </a:solidFill>
                <a:latin typeface="Open Sans"/>
                <a:ea typeface="Open Sans"/>
                <a:cs typeface="Open Sans"/>
                <a:sym typeface="Open Sans"/>
              </a:rPr>
              <a:t> je </a:t>
            </a:r>
            <a:r>
              <a:rPr lang="en-US" sz="1800" dirty="0" err="1">
                <a:solidFill>
                  <a:schemeClr val="tx1"/>
                </a:solidFill>
                <a:latin typeface="Open Sans"/>
                <a:ea typeface="Open Sans"/>
                <a:cs typeface="Open Sans"/>
                <a:sym typeface="Open Sans"/>
              </a:rPr>
              <a:t>temeljnega</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pomena</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saj</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spodbuja</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varnost</a:t>
            </a:r>
            <a:r>
              <a:rPr lang="en-US" sz="1800" dirty="0">
                <a:solidFill>
                  <a:schemeClr val="tx1"/>
                </a:solidFill>
                <a:latin typeface="Open Sans"/>
                <a:ea typeface="Open Sans"/>
                <a:cs typeface="Open Sans"/>
                <a:sym typeface="Open Sans"/>
              </a:rPr>
              <a:t>, da </a:t>
            </a:r>
            <a:r>
              <a:rPr lang="en-US" sz="1800" dirty="0" err="1">
                <a:solidFill>
                  <a:schemeClr val="tx1"/>
                </a:solidFill>
                <a:latin typeface="Open Sans"/>
                <a:ea typeface="Open Sans"/>
                <a:cs typeface="Open Sans"/>
                <a:sym typeface="Open Sans"/>
              </a:rPr>
              <a:t>bo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podjetje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delovalo</a:t>
            </a:r>
            <a:r>
              <a:rPr lang="en-US" sz="1800" dirty="0">
                <a:solidFill>
                  <a:schemeClr val="tx1"/>
                </a:solidFill>
                <a:latin typeface="Open Sans"/>
                <a:ea typeface="Open Sans"/>
                <a:cs typeface="Open Sans"/>
                <a:sym typeface="Open Sans"/>
              </a:rPr>
              <a:t> z </a:t>
            </a:r>
            <a:r>
              <a:rPr lang="en-US" sz="1800" dirty="0" err="1">
                <a:solidFill>
                  <a:schemeClr val="tx1"/>
                </a:solidFill>
                <a:latin typeface="Open Sans"/>
                <a:ea typeface="Open Sans"/>
                <a:cs typeface="Open Sans"/>
                <a:sym typeface="Open Sans"/>
              </a:rPr>
              <a:t>integriteto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zagotavljalo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zanesljive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izdelke</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ali</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storitve</a:t>
            </a:r>
            <a:r>
              <a:rPr lang="en-US" sz="1800" dirty="0">
                <a:solidFill>
                  <a:schemeClr val="tx1"/>
                </a:solidFill>
                <a:latin typeface="Open Sans"/>
                <a:ea typeface="Open Sans"/>
                <a:cs typeface="Open Sans"/>
                <a:sym typeface="Open Sans"/>
              </a:rPr>
              <a:t> in </a:t>
            </a:r>
            <a:r>
              <a:rPr lang="en-US" sz="1800" dirty="0" err="1">
                <a:solidFill>
                  <a:schemeClr val="tx1"/>
                </a:solidFill>
                <a:latin typeface="Open Sans"/>
                <a:ea typeface="Open Sans"/>
                <a:cs typeface="Open Sans"/>
                <a:sym typeface="Open Sans"/>
              </a:rPr>
              <a:t>dajalo</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prednost</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interesom</a:t>
            </a:r>
            <a:r>
              <a:rPr lang="en-US" sz="1800" dirty="0">
                <a:solidFill>
                  <a:schemeClr val="tx1"/>
                </a:solidFill>
                <a:latin typeface="Open Sans"/>
                <a:ea typeface="Open Sans"/>
                <a:cs typeface="Open Sans"/>
                <a:sym typeface="Open Sans"/>
              </a:rPr>
              <a:t> </a:t>
            </a:r>
            <a:r>
              <a:rPr lang="en-US" sz="1800" dirty="0" err="1">
                <a:solidFill>
                  <a:schemeClr val="tx1"/>
                </a:solidFill>
                <a:latin typeface="Open Sans"/>
                <a:ea typeface="Open Sans"/>
                <a:cs typeface="Open Sans"/>
                <a:sym typeface="Open Sans"/>
              </a:rPr>
              <a:t>strank</a:t>
            </a:r>
            <a:r>
              <a:rPr lang="en-US" sz="1800" dirty="0">
                <a:solidFill>
                  <a:schemeClr val="tx1"/>
                </a:solidFill>
                <a:latin typeface="Open Sans"/>
                <a:ea typeface="Open Sans"/>
                <a:cs typeface="Open Sans"/>
                <a:sym typeface="Open Sans"/>
              </a:rPr>
              <a:t> (Pennington et al., 2003).</a:t>
            </a:r>
            <a:endParaRPr sz="1800" dirty="0">
              <a:solidFill>
                <a:schemeClr val="tx1"/>
              </a:solidFill>
              <a:latin typeface="Open Sans"/>
              <a:ea typeface="Open Sans"/>
              <a:cs typeface="Open Sans"/>
              <a:sym typeface="Open Sans"/>
            </a:endParaRPr>
          </a:p>
        </p:txBody>
      </p:sp>
      <p:pic>
        <p:nvPicPr>
          <p:cNvPr id="9" name="Picture 8">
            <a:extLst>
              <a:ext uri="{FF2B5EF4-FFF2-40B4-BE49-F238E27FC236}">
                <a16:creationId xmlns:a16="http://schemas.microsoft.com/office/drawing/2014/main" id="{8CE43A17-2AD8-FCE5-A140-2519CDEF8F3A}"/>
              </a:ext>
            </a:extLst>
          </p:cNvPr>
          <p:cNvPicPr>
            <a:picLocks noChangeAspect="1"/>
          </p:cNvPicPr>
          <p:nvPr/>
        </p:nvPicPr>
        <p:blipFill rotWithShape="1">
          <a:blip r:embed="rId4"/>
          <a:srcRect l="3576" t="15976" r="29196" b="11083"/>
          <a:stretch/>
        </p:blipFill>
        <p:spPr>
          <a:xfrm flipH="1">
            <a:off x="-77490" y="1951622"/>
            <a:ext cx="5583677" cy="5928155"/>
          </a:xfrm>
          <a:prstGeom prst="rect">
            <a:avLst/>
          </a:prstGeom>
        </p:spPr>
      </p:pic>
      <p:pic>
        <p:nvPicPr>
          <p:cNvPr id="1028" name="Picture 4">
            <a:extLst>
              <a:ext uri="{FF2B5EF4-FFF2-40B4-BE49-F238E27FC236}">
                <a16:creationId xmlns:a16="http://schemas.microsoft.com/office/drawing/2014/main" id="{F094AC47-91E4-3024-B10E-79EC709BC8E5}"/>
              </a:ext>
            </a:extLst>
          </p:cNvPr>
          <p:cNvPicPr>
            <a:picLocks noChangeAspect="1" noChangeArrowheads="1"/>
          </p:cNvPicPr>
          <p:nvPr/>
        </p:nvPicPr>
        <p:blipFill>
          <a:blip r:embed="rId5"/>
          <a:srcRect l="16802" r="16802"/>
          <a:stretch/>
        </p:blipFill>
        <p:spPr bwMode="auto">
          <a:xfrm>
            <a:off x="-92988" y="2183450"/>
            <a:ext cx="4556499" cy="425478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B94BF2A3-9419-CD1C-EFAC-BA2752E61E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a:t>
            </a:fld>
            <a:endParaRPr lang="en-GB"/>
          </a:p>
        </p:txBody>
      </p:sp>
    </p:spTree>
    <p:extLst>
      <p:ext uri="{BB962C8B-B14F-4D97-AF65-F5344CB8AC3E}">
        <p14:creationId xmlns:p14="http://schemas.microsoft.com/office/powerpoint/2010/main" val="515904311"/>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8CD9FFBF167504091ADB0A958B57D7A" ma:contentTypeVersion="12" ma:contentTypeDescription="Ustvari nov dokument." ma:contentTypeScope="" ma:versionID="7d4267a407f67140567c4778ab18d050">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b31574c273d239d2a7b44444a88e1973"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Oznake slike"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655F054-C0EE-486D-96F0-619E80B021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EDD902-F220-4720-A9B1-51E68FE6BCCD}">
  <ds:schemaRefs>
    <ds:schemaRef ds:uri="http://schemas.microsoft.com/sharepoint/v3/contenttype/forms"/>
  </ds:schemaRefs>
</ds:datastoreItem>
</file>

<file path=customXml/itemProps3.xml><?xml version="1.0" encoding="utf-8"?>
<ds:datastoreItem xmlns:ds="http://schemas.openxmlformats.org/officeDocument/2006/customXml" ds:itemID="{C6784BBA-8AAE-4769-A090-4C0E3E720943}">
  <ds:schemaRefs>
    <ds:schemaRef ds:uri="5f499425-232d-46a9-a4b2-ccd4a8f006e6"/>
    <ds:schemaRef ds:uri="70c7cfa0-a170-42e4-a713-239d21ceefc5"/>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33</TotalTime>
  <Words>6241</Words>
  <Application>Microsoft Office PowerPoint</Application>
  <PresentationFormat>Custom</PresentationFormat>
  <Paragraphs>380</Paragraphs>
  <Slides>61</Slides>
  <Notes>53</Notes>
  <HiddenSlides>0</HiddenSlides>
  <MMClips>2</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61</vt:i4>
      </vt:variant>
    </vt:vector>
  </HeadingPairs>
  <TitlesOfParts>
    <vt:vector size="71" baseType="lpstr">
      <vt:lpstr>Arial,Sans-Serif</vt:lpstr>
      <vt:lpstr>Arial</vt:lpstr>
      <vt:lpstr>Wingdings</vt:lpstr>
      <vt:lpstr>Söhne</vt:lpstr>
      <vt:lpstr>Montserrat</vt:lpstr>
      <vt:lpstr>Open Sans</vt:lpstr>
      <vt:lpstr>Arial</vt:lpstr>
      <vt:lpstr>Calibri</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lastModifiedBy>canice euei</cp:lastModifiedBy>
  <cp:revision>21</cp:revision>
  <dcterms:created xsi:type="dcterms:W3CDTF">2021-04-30T15:12:21Z</dcterms:created>
  <dcterms:modified xsi:type="dcterms:W3CDTF">2024-10-09T15:50:38Z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