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52" r:id="rId5"/>
  </p:sldMasterIdLst>
  <p:notesMasterIdLst>
    <p:notesMasterId r:id="rId78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</p:sldIdLst>
  <p:sldSz cx="10693400" cy="7562850"/>
  <p:notesSz cx="10693400" cy="7562850"/>
  <p:embeddedFontLst>
    <p:embeddedFont>
      <p:font typeface="Open Sans" panose="020B0606030504020204" pitchFamily="34" charset="0"/>
      <p:regular r:id="rId79"/>
      <p:bold r:id="rId80"/>
      <p:italic r:id="rId81"/>
      <p:boldItalic r:id="rId8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83" roundtripDataSignature="AMtx7mhhwsI4O68Fdjj4+ZNyTAlDQ+qsW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2" autoAdjust="0"/>
    <p:restoredTop sz="94660"/>
  </p:normalViewPr>
  <p:slideViewPr>
    <p:cSldViewPr snapToGrid="0">
      <p:cViewPr>
        <p:scale>
          <a:sx n="75" d="100"/>
          <a:sy n="75" d="100"/>
        </p:scale>
        <p:origin x="1686" y="58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presProps" Target="presProp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font" Target="fonts/font1.fntdata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font" Target="fonts/font2.fntdata"/><Relationship Id="rId85" Type="http://schemas.openxmlformats.org/officeDocument/2006/relationships/viewProps" Target="view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customschemas.google.com/relationships/presentationmetadata" Target="meta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notesMaster" Target="notesMasters/notesMaster1.xml"/><Relationship Id="rId81" Type="http://schemas.openxmlformats.org/officeDocument/2006/relationships/font" Target="fonts/font3.fntdata"/><Relationship Id="rId86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tableStyles" Target="tableStyles.xml"/><Relationship Id="rId61" Type="http://schemas.openxmlformats.org/officeDocument/2006/relationships/slide" Target="slides/slide56.xml"/><Relationship Id="rId8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4633913" cy="379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6057900" y="0"/>
            <a:ext cx="4632325" cy="379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7183438"/>
            <a:ext cx="4633913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" name="Google Shape;10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5" name="Google Shape;245;p1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6" name="Google Shape;246;p1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5" name="Google Shape;255;p7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1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4" name="Google Shape;264;p10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6e12bcc226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" name="Google Shape;272;g26e12bcc226_0_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3" name="Google Shape;273;g26e12bcc226_0_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2" name="Google Shape;282;p1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3" name="Google Shape;283;p12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1" name="Google Shape;291;p13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92" name="Google Shape;292;p13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275c4de7356_0_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g275c4de7356_0_4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0" name="Google Shape;300;g275c4de7356_0_47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9" name="Google Shape;309;p1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0" name="Google Shape;310;p15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9" name="Google Shape;319;p1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0" name="Google Shape;320;p19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26e12bcc226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8" name="Google Shape;328;g26e12bcc226_0_1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9" name="Google Shape;329;g26e12bcc226_0_14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2" name="Google Shape;172;p2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7" name="Google Shape;337;p1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8" name="Google Shape;338;p1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7" name="Google Shape;347;p2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8" name="Google Shape;348;p2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7" name="Google Shape;357;p23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8" name="Google Shape;358;p23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6" name="Google Shape;366;p2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67" name="Google Shape;367;p22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5" name="Google Shape;375;p2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6" name="Google Shape;376;p24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85" name="Google Shape;385;p2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6" name="Google Shape;386;p25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94" name="Google Shape;394;p2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5" name="Google Shape;395;p26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3" name="Google Shape;403;p2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4" name="Google Shape;404;p27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11" name="Google Shape;411;p2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12" name="Google Shape;412;p2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20" name="Google Shape;420;p2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1" name="Google Shape;421;p29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29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p3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3" name="Google Shape;183;p3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g27542cab73c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0" name="Google Shape;430;g27542cab73c_0_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1" name="Google Shape;431;g27542cab73c_0_7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30</a:t>
            </a:fld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27542cab73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0" name="Google Shape;440;g27542cab73c_0_2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1" name="Google Shape;441;g27542cab73c_0_2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0" name="Google Shape;450;p3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1" name="Google Shape;451;p30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32</a:t>
            </a:fld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0" name="Google Shape;460;p3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1" name="Google Shape;461;p3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33</a:t>
            </a:fld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27542cab73c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0" name="Google Shape;470;g27542cab73c_0_4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1" name="Google Shape;471;g27542cab73c_0_44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34</a:t>
            </a:fld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27542cab73c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0" name="Google Shape;480;g27542cab73c_0_5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81" name="Google Shape;481;g27542cab73c_0_56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35</a:t>
            </a:fld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9" name="Google Shape;489;p3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0" name="Google Shape;490;p35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36</a:t>
            </a:fld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98" name="Google Shape;498;p3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9" name="Google Shape;499;p36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07" name="Google Shape;507;p3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8" name="Google Shape;508;p37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38</a:t>
            </a:fld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6" name="Google Shape;516;p3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17" name="Google Shape;517;p3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39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0" name="Google Shape;190;p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1" name="Google Shape;191;p4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26111f4c0a8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7" name="Google Shape;527;g26111f4c0a8_0_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8" name="Google Shape;528;g26111f4c0a8_0_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40</a:t>
            </a:fld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g26111f4c0a8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0" name="Google Shape;540;g26111f4c0a8_0_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1" name="Google Shape;541;g26111f4c0a8_0_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41</a:t>
            </a:fld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0" name="Google Shape;550;p3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1" name="Google Shape;551;p39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Google Shape;557;g1e57d31ba4a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58" name="Google Shape;558;g1e57d31ba4a_0_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9" name="Google Shape;559;g1e57d31ba4a_0_9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43</a:t>
            </a:fld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8" name="Google Shape;568;p4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69" name="Google Shape;569;p4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44</a:t>
            </a:fld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7" name="Google Shape;577;p4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8" name="Google Shape;578;p42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45</a:t>
            </a:fld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6" name="Google Shape;586;p4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7" name="Google Shape;587;p45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46</a:t>
            </a:fld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g1e57d31ba4a_0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6" name="Google Shape;596;g1e57d31ba4a_0_2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7" name="Google Shape;597;g1e57d31ba4a_0_24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275c4de7356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7" name="Google Shape;607;g275c4de7356_0_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08" name="Google Shape;608;g275c4de7356_0_9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48</a:t>
            </a:fld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g275c4de7356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18" name="Google Shape;618;g275c4de7356_0_6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9" name="Google Shape;619;g275c4de7356_0_61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8" name="Google Shape;198;p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p6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g275c4de7356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7" name="Google Shape;627;g275c4de7356_0_7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28" name="Google Shape;628;g275c4de7356_0_70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50</a:t>
            </a:fld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5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35" name="Google Shape;635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g25c52fc29ab_0_159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2" name="Google Shape;642;g25c52fc29ab_0_15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5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9" name="Google Shape;649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26103101649_0_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6" name="Google Shape;656;g2610310164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g26103101649_0_1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5" name="Google Shape;665;g26103101649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26103101649_0_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6" name="Google Shape;676;g26103101649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25c52fc29ab_0_160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83" name="Google Shape;683;g25c52fc29ab_0_16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25c52fc29ab_0_161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90" name="Google Shape;690;g25c52fc29ab_0_16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5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98" name="Google Shape;698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75c4de7356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8" name="Google Shape;208;g275c4de7356_0_2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09" name="Google Shape;209;g275c4de7356_0_22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5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05" name="Google Shape;705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5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3" name="Google Shape;713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p6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0" name="Google Shape;720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9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27" name="Google Shape;72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p61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4" name="Google Shape;734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1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1" name="Google Shape;74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16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8" name="Google Shape;74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17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5" name="Google Shape;75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20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62" name="Google Shape;762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Google Shape;768;p3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69" name="Google Shape;769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8" name="Google Shape;218;p5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9" name="Google Shape;219;p5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33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6" name="Google Shape;776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34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3" name="Google Shape;783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62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90" name="Google Shape;790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275c4de7356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6" name="Google Shape;226;g275c4de7356_0_33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600" cy="29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7" name="Google Shape;227;g275c4de7356_0_33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543300" y="946150"/>
            <a:ext cx="3606800" cy="25511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7" name="Google Shape;237;p8:notes"/>
          <p:cNvSpPr txBox="1">
            <a:spLocks noGrp="1"/>
          </p:cNvSpPr>
          <p:nvPr>
            <p:ph type="body" idx="1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8" name="Google Shape;238;p8:notes"/>
          <p:cNvSpPr txBox="1">
            <a:spLocks noGrp="1"/>
          </p:cNvSpPr>
          <p:nvPr>
            <p:ph type="sldNum" idx="12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64"/>
          <p:cNvSpPr txBox="1">
            <a:spLocks noGrp="1"/>
          </p:cNvSpPr>
          <p:nvPr>
            <p:ph type="title"/>
          </p:nvPr>
        </p:nvSpPr>
        <p:spPr>
          <a:xfrm>
            <a:off x="1697529" y="1586347"/>
            <a:ext cx="7298341" cy="307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600" b="1" i="0">
                <a:solidFill>
                  <a:srgbClr val="7CACD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64"/>
          <p:cNvSpPr txBox="1">
            <a:spLocks noGrp="1"/>
          </p:cNvSpPr>
          <p:nvPr>
            <p:ph type="body" idx="1"/>
          </p:nvPr>
        </p:nvSpPr>
        <p:spPr>
          <a:xfrm>
            <a:off x="1697529" y="1586347"/>
            <a:ext cx="7298341" cy="307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600" b="1" i="0">
                <a:solidFill>
                  <a:srgbClr val="7CACD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64"/>
          <p:cNvSpPr txBox="1">
            <a:spLocks noGrp="1"/>
          </p:cNvSpPr>
          <p:nvPr>
            <p:ph type="ftr" idx="11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64"/>
          <p:cNvSpPr txBox="1">
            <a:spLocks noGrp="1"/>
          </p:cNvSpPr>
          <p:nvPr>
            <p:ph type="dt" idx="10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64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4"/>
          <p:cNvSpPr txBox="1">
            <a:spLocks noGrp="1"/>
          </p:cNvSpPr>
          <p:nvPr>
            <p:ph type="title"/>
          </p:nvPr>
        </p:nvSpPr>
        <p:spPr>
          <a:xfrm>
            <a:off x="735013" y="403225"/>
            <a:ext cx="9223375" cy="1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74"/>
          <p:cNvSpPr txBox="1">
            <a:spLocks noGrp="1"/>
          </p:cNvSpPr>
          <p:nvPr>
            <p:ph type="body" idx="1"/>
          </p:nvPr>
        </p:nvSpPr>
        <p:spPr>
          <a:xfrm>
            <a:off x="735013" y="2012950"/>
            <a:ext cx="4535487" cy="4799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3" name="Google Shape;73;p74"/>
          <p:cNvSpPr txBox="1">
            <a:spLocks noGrp="1"/>
          </p:cNvSpPr>
          <p:nvPr>
            <p:ph type="body" idx="2"/>
          </p:nvPr>
        </p:nvSpPr>
        <p:spPr>
          <a:xfrm>
            <a:off x="5422900" y="2012950"/>
            <a:ext cx="4535488" cy="4799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74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74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74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75"/>
          <p:cNvSpPr txBox="1">
            <a:spLocks noGrp="1"/>
          </p:cNvSpPr>
          <p:nvPr>
            <p:ph type="title"/>
          </p:nvPr>
        </p:nvSpPr>
        <p:spPr>
          <a:xfrm>
            <a:off x="736600" y="403225"/>
            <a:ext cx="9223375" cy="1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75"/>
          <p:cNvSpPr txBox="1">
            <a:spLocks noGrp="1"/>
          </p:cNvSpPr>
          <p:nvPr>
            <p:ph type="body" idx="1"/>
          </p:nvPr>
        </p:nvSpPr>
        <p:spPr>
          <a:xfrm>
            <a:off x="736600" y="1854200"/>
            <a:ext cx="4524375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0" name="Google Shape;80;p75"/>
          <p:cNvSpPr txBox="1">
            <a:spLocks noGrp="1"/>
          </p:cNvSpPr>
          <p:nvPr>
            <p:ph type="body" idx="2"/>
          </p:nvPr>
        </p:nvSpPr>
        <p:spPr>
          <a:xfrm>
            <a:off x="736600" y="2762250"/>
            <a:ext cx="4524375" cy="40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75"/>
          <p:cNvSpPr txBox="1">
            <a:spLocks noGrp="1"/>
          </p:cNvSpPr>
          <p:nvPr>
            <p:ph type="body" idx="3"/>
          </p:nvPr>
        </p:nvSpPr>
        <p:spPr>
          <a:xfrm>
            <a:off x="5413375" y="1854200"/>
            <a:ext cx="4546600" cy="908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82" name="Google Shape;82;p75"/>
          <p:cNvSpPr txBox="1">
            <a:spLocks noGrp="1"/>
          </p:cNvSpPr>
          <p:nvPr>
            <p:ph type="body" idx="4"/>
          </p:nvPr>
        </p:nvSpPr>
        <p:spPr>
          <a:xfrm>
            <a:off x="5413375" y="2762250"/>
            <a:ext cx="4546600" cy="40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3" name="Google Shape;83;p75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75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75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76"/>
          <p:cNvSpPr txBox="1">
            <a:spLocks noGrp="1"/>
          </p:cNvSpPr>
          <p:nvPr>
            <p:ph type="title"/>
          </p:nvPr>
        </p:nvSpPr>
        <p:spPr>
          <a:xfrm>
            <a:off x="735013" y="403225"/>
            <a:ext cx="9223375" cy="1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76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76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76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77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77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77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78"/>
          <p:cNvSpPr txBox="1">
            <a:spLocks noGrp="1"/>
          </p:cNvSpPr>
          <p:nvPr>
            <p:ph type="title"/>
          </p:nvPr>
        </p:nvSpPr>
        <p:spPr>
          <a:xfrm>
            <a:off x="735013" y="403225"/>
            <a:ext cx="9223375" cy="1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78"/>
          <p:cNvSpPr txBox="1">
            <a:spLocks noGrp="1"/>
          </p:cNvSpPr>
          <p:nvPr>
            <p:ph type="body" idx="1"/>
          </p:nvPr>
        </p:nvSpPr>
        <p:spPr>
          <a:xfrm rot="5400000">
            <a:off x="2947194" y="-199231"/>
            <a:ext cx="4799013" cy="9223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78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78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78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79"/>
          <p:cNvSpPr txBox="1">
            <a:spLocks noGrp="1"/>
          </p:cNvSpPr>
          <p:nvPr>
            <p:ph type="title"/>
          </p:nvPr>
        </p:nvSpPr>
        <p:spPr>
          <a:xfrm rot="5400000">
            <a:off x="5601494" y="2455069"/>
            <a:ext cx="6408738" cy="2305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79"/>
          <p:cNvSpPr txBox="1">
            <a:spLocks noGrp="1"/>
          </p:cNvSpPr>
          <p:nvPr>
            <p:ph type="body" idx="1"/>
          </p:nvPr>
        </p:nvSpPr>
        <p:spPr>
          <a:xfrm rot="5400000">
            <a:off x="913607" y="224632"/>
            <a:ext cx="6408738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79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79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79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>
  <p:cSld name="Blank">
    <p:bg>
      <p:bgPr>
        <a:solidFill>
          <a:schemeClr val="lt1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70"/>
          <p:cNvSpPr txBox="1">
            <a:spLocks noGrp="1"/>
          </p:cNvSpPr>
          <p:nvPr>
            <p:ph type="title"/>
          </p:nvPr>
        </p:nvSpPr>
        <p:spPr>
          <a:xfrm>
            <a:off x="1697529" y="1586347"/>
            <a:ext cx="7298341" cy="307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600" b="1" i="0">
                <a:solidFill>
                  <a:srgbClr val="7CACD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70"/>
          <p:cNvSpPr txBox="1">
            <a:spLocks noGrp="1"/>
          </p:cNvSpPr>
          <p:nvPr>
            <p:ph type="ftr" idx="11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70"/>
          <p:cNvSpPr txBox="1">
            <a:spLocks noGrp="1"/>
          </p:cNvSpPr>
          <p:nvPr>
            <p:ph type="dt" idx="10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70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ster Page">
  <p:cSld name="Master Page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6"/>
          <p:cNvSpPr/>
          <p:nvPr/>
        </p:nvSpPr>
        <p:spPr>
          <a:xfrm>
            <a:off x="0" y="-1"/>
            <a:ext cx="10693400" cy="1114425"/>
          </a:xfrm>
          <a:custGeom>
            <a:avLst/>
            <a:gdLst/>
            <a:ahLst/>
            <a:cxnLst/>
            <a:rect l="l" t="t" r="r" b="b"/>
            <a:pathLst>
              <a:path w="10368280" h="5749290" extrusionOk="0">
                <a:moveTo>
                  <a:pt x="10368000" y="0"/>
                </a:moveTo>
                <a:lnTo>
                  <a:pt x="0" y="0"/>
                </a:lnTo>
                <a:lnTo>
                  <a:pt x="0" y="5749201"/>
                </a:lnTo>
                <a:lnTo>
                  <a:pt x="10368000" y="5749201"/>
                </a:lnTo>
                <a:lnTo>
                  <a:pt x="10368000" y="0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66"/>
          <p:cNvSpPr txBox="1">
            <a:spLocks noGrp="1"/>
          </p:cNvSpPr>
          <p:nvPr>
            <p:ph type="body" idx="1"/>
          </p:nvPr>
        </p:nvSpPr>
        <p:spPr>
          <a:xfrm>
            <a:off x="436616" y="1771654"/>
            <a:ext cx="4583112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66"/>
          <p:cNvSpPr txBox="1"/>
          <p:nvPr/>
        </p:nvSpPr>
        <p:spPr>
          <a:xfrm>
            <a:off x="544512" y="577350"/>
            <a:ext cx="3125788" cy="1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Brand manual for </a:t>
            </a:r>
            <a:r>
              <a:rPr lang="en-GB" sz="1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Blockchain for Agri Food  Edu</a:t>
            </a:r>
            <a:endParaRPr sz="1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" name="Google Shape;37;p66"/>
          <p:cNvSpPr txBox="1">
            <a:spLocks noGrp="1"/>
          </p:cNvSpPr>
          <p:nvPr>
            <p:ph type="body" idx="2"/>
          </p:nvPr>
        </p:nvSpPr>
        <p:spPr>
          <a:xfrm>
            <a:off x="8151812" y="577350"/>
            <a:ext cx="1919288" cy="232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67"/>
          <p:cNvSpPr txBox="1"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67"/>
          <p:cNvSpPr txBox="1">
            <a:spLocks noGrp="1"/>
          </p:cNvSpPr>
          <p:nvPr>
            <p:ph type="body" idx="1"/>
          </p:nvPr>
        </p:nvSpPr>
        <p:spPr>
          <a:xfrm>
            <a:off x="4546600" y="1089025"/>
            <a:ext cx="5413375" cy="5373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41" name="Google Shape;41;p67"/>
          <p:cNvSpPr txBox="1">
            <a:spLocks noGrp="1"/>
          </p:cNvSpPr>
          <p:nvPr>
            <p:ph type="body" idx="2"/>
          </p:nvPr>
        </p:nvSpPr>
        <p:spPr>
          <a:xfrm>
            <a:off x="736600" y="2268538"/>
            <a:ext cx="3449638" cy="42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2" name="Google Shape;42;p67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7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7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8"/>
          <p:cNvSpPr txBox="1">
            <a:spLocks noGrp="1"/>
          </p:cNvSpPr>
          <p:nvPr>
            <p:ph type="title"/>
          </p:nvPr>
        </p:nvSpPr>
        <p:spPr>
          <a:xfrm>
            <a:off x="736600" y="504825"/>
            <a:ext cx="3449638" cy="1763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8"/>
          <p:cNvSpPr>
            <a:spLocks noGrp="1"/>
          </p:cNvSpPr>
          <p:nvPr>
            <p:ph type="pic" idx="2"/>
          </p:nvPr>
        </p:nvSpPr>
        <p:spPr>
          <a:xfrm>
            <a:off x="4546600" y="1089025"/>
            <a:ext cx="5413375" cy="5373688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68"/>
          <p:cNvSpPr txBox="1">
            <a:spLocks noGrp="1"/>
          </p:cNvSpPr>
          <p:nvPr>
            <p:ph type="body" idx="1"/>
          </p:nvPr>
        </p:nvSpPr>
        <p:spPr>
          <a:xfrm>
            <a:off x="736600" y="2268538"/>
            <a:ext cx="3449638" cy="420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9" name="Google Shape;49;p68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68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68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ster Page">
  <p:cSld name="1_Master Pag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1"/>
          <p:cNvSpPr/>
          <p:nvPr/>
        </p:nvSpPr>
        <p:spPr>
          <a:xfrm>
            <a:off x="0" y="-1"/>
            <a:ext cx="10693400" cy="1114425"/>
          </a:xfrm>
          <a:custGeom>
            <a:avLst/>
            <a:gdLst/>
            <a:ahLst/>
            <a:cxnLst/>
            <a:rect l="l" t="t" r="r" b="b"/>
            <a:pathLst>
              <a:path w="10368280" h="5749290" extrusionOk="0">
                <a:moveTo>
                  <a:pt x="10368000" y="0"/>
                </a:moveTo>
                <a:lnTo>
                  <a:pt x="0" y="0"/>
                </a:lnTo>
                <a:lnTo>
                  <a:pt x="0" y="5749201"/>
                </a:lnTo>
                <a:lnTo>
                  <a:pt x="10368000" y="5749201"/>
                </a:lnTo>
                <a:lnTo>
                  <a:pt x="10368000" y="0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71"/>
          <p:cNvSpPr txBox="1"/>
          <p:nvPr/>
        </p:nvSpPr>
        <p:spPr>
          <a:xfrm>
            <a:off x="544512" y="577350"/>
            <a:ext cx="3125788" cy="166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700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0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Brand manual for </a:t>
            </a:r>
            <a:r>
              <a:rPr lang="en-GB" sz="1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Blockchain for Agri Food Edu</a:t>
            </a:r>
            <a:endParaRPr sz="1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5" name="Google Shape;55;p71"/>
          <p:cNvSpPr txBox="1">
            <a:spLocks noGrp="1"/>
          </p:cNvSpPr>
          <p:nvPr>
            <p:ph type="body" idx="1"/>
          </p:nvPr>
        </p:nvSpPr>
        <p:spPr>
          <a:xfrm>
            <a:off x="8151812" y="577350"/>
            <a:ext cx="1919288" cy="232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 b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2pPr>
            <a:lvl3pPr marL="1371600" lvl="2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3pPr>
            <a:lvl4pPr marL="1828800" lvl="3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56" name="Google Shape;56;p71"/>
          <p:cNvGrpSpPr/>
          <p:nvPr/>
        </p:nvGrpSpPr>
        <p:grpSpPr>
          <a:xfrm flipH="1">
            <a:off x="3895" y="4753157"/>
            <a:ext cx="1803350" cy="2809693"/>
            <a:chOff x="12708052" y="5708395"/>
            <a:chExt cx="760808" cy="1185370"/>
          </a:xfrm>
        </p:grpSpPr>
        <p:sp>
          <p:nvSpPr>
            <p:cNvPr id="57" name="Google Shape;57;p71"/>
            <p:cNvSpPr/>
            <p:nvPr/>
          </p:nvSpPr>
          <p:spPr>
            <a:xfrm>
              <a:off x="12953796" y="5708395"/>
              <a:ext cx="372189" cy="429161"/>
            </a:xfrm>
            <a:custGeom>
              <a:avLst/>
              <a:gdLst/>
              <a:ahLst/>
              <a:cxnLst/>
              <a:rect l="l" t="t" r="r" b="b"/>
              <a:pathLst>
                <a:path w="372189" h="429161" extrusionOk="0">
                  <a:moveTo>
                    <a:pt x="97870" y="311338"/>
                  </a:moveTo>
                  <a:cubicBezTo>
                    <a:pt x="98822" y="312291"/>
                    <a:pt x="99774" y="313242"/>
                    <a:pt x="100727" y="314195"/>
                  </a:cubicBezTo>
                  <a:cubicBezTo>
                    <a:pt x="101679" y="315147"/>
                    <a:pt x="102632" y="315147"/>
                    <a:pt x="104537" y="315147"/>
                  </a:cubicBezTo>
                  <a:cubicBezTo>
                    <a:pt x="104537" y="315147"/>
                    <a:pt x="104537" y="315147"/>
                    <a:pt x="104537" y="315147"/>
                  </a:cubicBezTo>
                  <a:lnTo>
                    <a:pt x="280749" y="315147"/>
                  </a:lnTo>
                  <a:lnTo>
                    <a:pt x="348377" y="425591"/>
                  </a:lnTo>
                  <a:cubicBezTo>
                    <a:pt x="349329" y="426543"/>
                    <a:pt x="350282" y="427495"/>
                    <a:pt x="351235" y="428447"/>
                  </a:cubicBezTo>
                  <a:cubicBezTo>
                    <a:pt x="354092" y="429399"/>
                    <a:pt x="356949" y="429399"/>
                    <a:pt x="359807" y="428447"/>
                  </a:cubicBezTo>
                  <a:cubicBezTo>
                    <a:pt x="363617" y="425591"/>
                    <a:pt x="364570" y="420830"/>
                    <a:pt x="362665" y="416070"/>
                  </a:cubicBezTo>
                  <a:lnTo>
                    <a:pt x="293132" y="303721"/>
                  </a:lnTo>
                  <a:lnTo>
                    <a:pt x="371237" y="160906"/>
                  </a:lnTo>
                  <a:cubicBezTo>
                    <a:pt x="372190" y="159954"/>
                    <a:pt x="372190" y="158049"/>
                    <a:pt x="372190" y="157097"/>
                  </a:cubicBezTo>
                  <a:cubicBezTo>
                    <a:pt x="372190" y="157097"/>
                    <a:pt x="372190" y="156145"/>
                    <a:pt x="372190" y="156145"/>
                  </a:cubicBezTo>
                  <a:cubicBezTo>
                    <a:pt x="372190" y="155193"/>
                    <a:pt x="372190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cubicBezTo>
                    <a:pt x="371237" y="154241"/>
                    <a:pt x="371237" y="154241"/>
                    <a:pt x="371237" y="154241"/>
                  </a:cubicBezTo>
                  <a:lnTo>
                    <a:pt x="275035" y="3808"/>
                  </a:lnTo>
                  <a:cubicBezTo>
                    <a:pt x="274082" y="1904"/>
                    <a:pt x="271224" y="0"/>
                    <a:pt x="268367" y="0"/>
                  </a:cubicBezTo>
                  <a:lnTo>
                    <a:pt x="89297" y="0"/>
                  </a:ln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9297" y="0"/>
                    <a:pt x="89297" y="0"/>
                    <a:pt x="89297" y="0"/>
                  </a:cubicBezTo>
                  <a:cubicBezTo>
                    <a:pt x="88345" y="0"/>
                    <a:pt x="86440" y="0"/>
                    <a:pt x="85487" y="952"/>
                  </a:cubicBezTo>
                  <a:cubicBezTo>
                    <a:pt x="85487" y="952"/>
                    <a:pt x="85487" y="952"/>
                    <a:pt x="85487" y="952"/>
                  </a:cubicBezTo>
                  <a:cubicBezTo>
                    <a:pt x="84535" y="1904"/>
                    <a:pt x="83582" y="2856"/>
                    <a:pt x="82629" y="3808"/>
                  </a:cubicBezTo>
                  <a:lnTo>
                    <a:pt x="715" y="154241"/>
                  </a:lnTo>
                  <a:cubicBezTo>
                    <a:pt x="-238" y="157097"/>
                    <a:pt x="-238" y="159954"/>
                    <a:pt x="715" y="161858"/>
                  </a:cubicBezTo>
                  <a:lnTo>
                    <a:pt x="97870" y="311338"/>
                  </a:lnTo>
                  <a:close/>
                  <a:moveTo>
                    <a:pt x="284560" y="287536"/>
                  </a:moveTo>
                  <a:lnTo>
                    <a:pt x="247412" y="227553"/>
                  </a:lnTo>
                  <a:cubicBezTo>
                    <a:pt x="246460" y="226601"/>
                    <a:pt x="245507" y="225649"/>
                    <a:pt x="244554" y="224697"/>
                  </a:cubicBezTo>
                  <a:cubicBezTo>
                    <a:pt x="241697" y="223745"/>
                    <a:pt x="238840" y="223745"/>
                    <a:pt x="235982" y="224697"/>
                  </a:cubicBezTo>
                  <a:cubicBezTo>
                    <a:pt x="232172" y="227553"/>
                    <a:pt x="231220" y="232313"/>
                    <a:pt x="233124" y="237074"/>
                  </a:cubicBezTo>
                  <a:lnTo>
                    <a:pt x="271224" y="298961"/>
                  </a:lnTo>
                  <a:lnTo>
                    <a:pt x="116920" y="298961"/>
                  </a:lnTo>
                  <a:lnTo>
                    <a:pt x="191215" y="163762"/>
                  </a:lnTo>
                  <a:lnTo>
                    <a:pt x="327422" y="163762"/>
                  </a:lnTo>
                  <a:lnTo>
                    <a:pt x="352187" y="163762"/>
                  </a:lnTo>
                  <a:lnTo>
                    <a:pt x="284560" y="287536"/>
                  </a:lnTo>
                  <a:close/>
                  <a:moveTo>
                    <a:pt x="351235" y="148528"/>
                  </a:moveTo>
                  <a:lnTo>
                    <a:pt x="190262" y="148528"/>
                  </a:lnTo>
                  <a:lnTo>
                    <a:pt x="152162" y="88546"/>
                  </a:lnTo>
                  <a:lnTo>
                    <a:pt x="103585" y="13329"/>
                  </a:lnTo>
                  <a:lnTo>
                    <a:pt x="264557" y="13329"/>
                  </a:lnTo>
                  <a:lnTo>
                    <a:pt x="351235" y="148528"/>
                  </a:lnTo>
                  <a:close/>
                  <a:moveTo>
                    <a:pt x="90249" y="20946"/>
                  </a:moveTo>
                  <a:lnTo>
                    <a:pt x="163592" y="134247"/>
                  </a:lnTo>
                  <a:lnTo>
                    <a:pt x="177879" y="157097"/>
                  </a:lnTo>
                  <a:lnTo>
                    <a:pt x="103585" y="292296"/>
                  </a:lnTo>
                  <a:lnTo>
                    <a:pt x="15954" y="156145"/>
                  </a:lnTo>
                  <a:lnTo>
                    <a:pt x="90249" y="20946"/>
                  </a:ln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71"/>
            <p:cNvSpPr/>
            <p:nvPr/>
          </p:nvSpPr>
          <p:spPr>
            <a:xfrm>
              <a:off x="13245262" y="6153980"/>
              <a:ext cx="221694" cy="317050"/>
            </a:xfrm>
            <a:custGeom>
              <a:avLst/>
              <a:gdLst/>
              <a:ahLst/>
              <a:cxnLst/>
              <a:rect l="l" t="t" r="r" b="b"/>
              <a:pathLst>
                <a:path w="221694" h="317050" extrusionOk="0">
                  <a:moveTo>
                    <a:pt x="89297" y="952"/>
                  </a:moveTo>
                  <a:cubicBezTo>
                    <a:pt x="89297" y="952"/>
                    <a:pt x="89297" y="952"/>
                    <a:pt x="89297" y="952"/>
                  </a:cubicBezTo>
                  <a:cubicBezTo>
                    <a:pt x="89297" y="952"/>
                    <a:pt x="89297" y="952"/>
                    <a:pt x="89297" y="952"/>
                  </a:cubicBezTo>
                  <a:cubicBezTo>
                    <a:pt x="87392" y="952"/>
                    <a:pt x="86439" y="952"/>
                    <a:pt x="85487" y="1904"/>
                  </a:cubicBezTo>
                  <a:cubicBezTo>
                    <a:pt x="85487" y="1904"/>
                    <a:pt x="85487" y="1904"/>
                    <a:pt x="85487" y="1904"/>
                  </a:cubicBezTo>
                  <a:cubicBezTo>
                    <a:pt x="84534" y="2856"/>
                    <a:pt x="83582" y="3808"/>
                    <a:pt x="82630" y="4761"/>
                  </a:cubicBezTo>
                  <a:cubicBezTo>
                    <a:pt x="82630" y="4761"/>
                    <a:pt x="82630" y="4761"/>
                    <a:pt x="82630" y="4761"/>
                  </a:cubicBezTo>
                  <a:lnTo>
                    <a:pt x="714" y="155193"/>
                  </a:lnTo>
                  <a:cubicBezTo>
                    <a:pt x="-238" y="158049"/>
                    <a:pt x="-238" y="160906"/>
                    <a:pt x="714" y="162810"/>
                  </a:cubicBezTo>
                  <a:lnTo>
                    <a:pt x="96917" y="313242"/>
                  </a:lnTo>
                  <a:cubicBezTo>
                    <a:pt x="97869" y="314195"/>
                    <a:pt x="98822" y="315146"/>
                    <a:pt x="99774" y="316099"/>
                  </a:cubicBezTo>
                  <a:cubicBezTo>
                    <a:pt x="100727" y="317051"/>
                    <a:pt x="101680" y="317051"/>
                    <a:pt x="103584" y="317051"/>
                  </a:cubicBezTo>
                  <a:cubicBezTo>
                    <a:pt x="103584" y="317051"/>
                    <a:pt x="103584" y="317051"/>
                    <a:pt x="103584" y="317051"/>
                  </a:cubicBezTo>
                  <a:lnTo>
                    <a:pt x="221694" y="317051"/>
                  </a:lnTo>
                  <a:lnTo>
                    <a:pt x="221694" y="301817"/>
                  </a:lnTo>
                  <a:lnTo>
                    <a:pt x="115967" y="301817"/>
                  </a:lnTo>
                  <a:lnTo>
                    <a:pt x="190262" y="166618"/>
                  </a:lnTo>
                  <a:lnTo>
                    <a:pt x="221694" y="166618"/>
                  </a:lnTo>
                  <a:lnTo>
                    <a:pt x="221694" y="150432"/>
                  </a:lnTo>
                  <a:lnTo>
                    <a:pt x="221694" y="150432"/>
                  </a:lnTo>
                  <a:lnTo>
                    <a:pt x="189309" y="150432"/>
                  </a:lnTo>
                  <a:lnTo>
                    <a:pt x="102632" y="15233"/>
                  </a:lnTo>
                  <a:lnTo>
                    <a:pt x="221694" y="15233"/>
                  </a:lnTo>
                  <a:lnTo>
                    <a:pt x="221694" y="0"/>
                  </a:lnTo>
                  <a:lnTo>
                    <a:pt x="89297" y="952"/>
                  </a:lnTo>
                  <a:cubicBezTo>
                    <a:pt x="90249" y="952"/>
                    <a:pt x="89297" y="952"/>
                    <a:pt x="89297" y="952"/>
                  </a:cubicBezTo>
                  <a:close/>
                  <a:moveTo>
                    <a:pt x="90249" y="22850"/>
                  </a:moveTo>
                  <a:lnTo>
                    <a:pt x="175974" y="156145"/>
                  </a:lnTo>
                  <a:lnTo>
                    <a:pt x="177880" y="159001"/>
                  </a:lnTo>
                  <a:lnTo>
                    <a:pt x="123587" y="258972"/>
                  </a:lnTo>
                  <a:lnTo>
                    <a:pt x="104537" y="294200"/>
                  </a:lnTo>
                  <a:lnTo>
                    <a:pt x="16907" y="158049"/>
                  </a:lnTo>
                  <a:lnTo>
                    <a:pt x="90249" y="22850"/>
                  </a:ln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71"/>
            <p:cNvSpPr/>
            <p:nvPr/>
          </p:nvSpPr>
          <p:spPr>
            <a:xfrm>
              <a:off x="12999517" y="6484393"/>
              <a:ext cx="372189" cy="409372"/>
            </a:xfrm>
            <a:custGeom>
              <a:avLst/>
              <a:gdLst/>
              <a:ahLst/>
              <a:cxnLst/>
              <a:rect l="l" t="t" r="r" b="b"/>
              <a:pathLst>
                <a:path w="372189" h="409372" extrusionOk="0">
                  <a:moveTo>
                    <a:pt x="372189" y="278934"/>
                  </a:moveTo>
                  <a:cubicBezTo>
                    <a:pt x="372189" y="278934"/>
                    <a:pt x="372189" y="277982"/>
                    <a:pt x="372189" y="277982"/>
                  </a:cubicBezTo>
                  <a:cubicBezTo>
                    <a:pt x="372189" y="277030"/>
                    <a:pt x="372189" y="276078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cubicBezTo>
                    <a:pt x="371237" y="275126"/>
                    <a:pt x="371237" y="275126"/>
                    <a:pt x="371237" y="275126"/>
                  </a:cubicBezTo>
                  <a:lnTo>
                    <a:pt x="276939" y="128502"/>
                  </a:lnTo>
                  <a:lnTo>
                    <a:pt x="340757" y="12345"/>
                  </a:lnTo>
                  <a:cubicBezTo>
                    <a:pt x="342662" y="8536"/>
                    <a:pt x="341709" y="3776"/>
                    <a:pt x="336947" y="920"/>
                  </a:cubicBezTo>
                  <a:cubicBezTo>
                    <a:pt x="336947" y="920"/>
                    <a:pt x="336947" y="920"/>
                    <a:pt x="336947" y="920"/>
                  </a:cubicBezTo>
                  <a:cubicBezTo>
                    <a:pt x="333137" y="-985"/>
                    <a:pt x="327422" y="-33"/>
                    <a:pt x="325516" y="4728"/>
                  </a:cubicBezTo>
                  <a:lnTo>
                    <a:pt x="260747" y="121837"/>
                  </a:lnTo>
                  <a:lnTo>
                    <a:pt x="89297" y="121837"/>
                  </a:ln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9297" y="121837"/>
                    <a:pt x="89297" y="121837"/>
                    <a:pt x="89297" y="121837"/>
                  </a:cubicBezTo>
                  <a:cubicBezTo>
                    <a:pt x="88344" y="121837"/>
                    <a:pt x="86439" y="121837"/>
                    <a:pt x="85487" y="122789"/>
                  </a:cubicBezTo>
                  <a:cubicBezTo>
                    <a:pt x="85487" y="122789"/>
                    <a:pt x="85487" y="122789"/>
                    <a:pt x="85487" y="122789"/>
                  </a:cubicBezTo>
                  <a:cubicBezTo>
                    <a:pt x="84534" y="123741"/>
                    <a:pt x="83582" y="124693"/>
                    <a:pt x="82629" y="125645"/>
                  </a:cubicBezTo>
                  <a:cubicBezTo>
                    <a:pt x="82629" y="125645"/>
                    <a:pt x="82629" y="125645"/>
                    <a:pt x="82629" y="125645"/>
                  </a:cubicBezTo>
                  <a:lnTo>
                    <a:pt x="714" y="276078"/>
                  </a:lnTo>
                  <a:cubicBezTo>
                    <a:pt x="-238" y="278934"/>
                    <a:pt x="-238" y="281790"/>
                    <a:pt x="714" y="283695"/>
                  </a:cubicBezTo>
                  <a:lnTo>
                    <a:pt x="80724" y="408420"/>
                  </a:lnTo>
                  <a:lnTo>
                    <a:pt x="98822" y="408420"/>
                  </a:lnTo>
                  <a:lnTo>
                    <a:pt x="15954" y="278934"/>
                  </a:lnTo>
                  <a:lnTo>
                    <a:pt x="90249" y="143735"/>
                  </a:lnTo>
                  <a:lnTo>
                    <a:pt x="177879" y="279886"/>
                  </a:lnTo>
                  <a:lnTo>
                    <a:pt x="107394" y="409372"/>
                  </a:lnTo>
                  <a:lnTo>
                    <a:pt x="124539" y="409372"/>
                  </a:lnTo>
                  <a:lnTo>
                    <a:pt x="191214" y="287503"/>
                  </a:lnTo>
                  <a:lnTo>
                    <a:pt x="346472" y="287503"/>
                  </a:lnTo>
                  <a:lnTo>
                    <a:pt x="353139" y="287503"/>
                  </a:lnTo>
                  <a:lnTo>
                    <a:pt x="286464" y="409372"/>
                  </a:lnTo>
                  <a:lnTo>
                    <a:pt x="303609" y="409372"/>
                  </a:lnTo>
                  <a:lnTo>
                    <a:pt x="372189" y="283695"/>
                  </a:ln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3695"/>
                    <a:pt x="372189" y="283695"/>
                    <a:pt x="372189" y="283695"/>
                  </a:cubicBezTo>
                  <a:cubicBezTo>
                    <a:pt x="372189" y="281790"/>
                    <a:pt x="372189" y="279886"/>
                    <a:pt x="372189" y="278934"/>
                  </a:cubicBezTo>
                  <a:close/>
                  <a:moveTo>
                    <a:pt x="222647" y="207526"/>
                  </a:moveTo>
                  <a:cubicBezTo>
                    <a:pt x="222647" y="207526"/>
                    <a:pt x="222647" y="207526"/>
                    <a:pt x="222647" y="207526"/>
                  </a:cubicBezTo>
                  <a:cubicBezTo>
                    <a:pt x="227409" y="209430"/>
                    <a:pt x="232172" y="208478"/>
                    <a:pt x="235029" y="203718"/>
                  </a:cubicBezTo>
                  <a:lnTo>
                    <a:pt x="268366" y="142783"/>
                  </a:lnTo>
                  <a:lnTo>
                    <a:pt x="351234" y="271317"/>
                  </a:lnTo>
                  <a:lnTo>
                    <a:pt x="190262" y="271317"/>
                  </a:lnTo>
                  <a:lnTo>
                    <a:pt x="103584" y="136119"/>
                  </a:lnTo>
                  <a:lnTo>
                    <a:pt x="253127" y="136119"/>
                  </a:lnTo>
                  <a:lnTo>
                    <a:pt x="219789" y="196101"/>
                  </a:lnTo>
                  <a:cubicBezTo>
                    <a:pt x="218837" y="197053"/>
                    <a:pt x="218837" y="198957"/>
                    <a:pt x="218837" y="199909"/>
                  </a:cubicBezTo>
                  <a:cubicBezTo>
                    <a:pt x="218837" y="203718"/>
                    <a:pt x="219789" y="206574"/>
                    <a:pt x="222647" y="207526"/>
                  </a:cubicBez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71"/>
            <p:cNvSpPr/>
            <p:nvPr/>
          </p:nvSpPr>
          <p:spPr>
            <a:xfrm>
              <a:off x="13344083" y="5857876"/>
              <a:ext cx="124777" cy="19994"/>
            </a:xfrm>
            <a:custGeom>
              <a:avLst/>
              <a:gdLst/>
              <a:ahLst/>
              <a:cxnLst/>
              <a:rect l="l" t="t" r="r" b="b"/>
              <a:pathLst>
                <a:path w="124777" h="19994" extrusionOk="0">
                  <a:moveTo>
                    <a:pt x="8573" y="2856"/>
                  </a:move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3" y="19994"/>
                  </a:cubicBezTo>
                  <a:lnTo>
                    <a:pt x="124778" y="17138"/>
                  </a:lnTo>
                  <a:lnTo>
                    <a:pt x="124778" y="0"/>
                  </a:lnTo>
                  <a:lnTo>
                    <a:pt x="8573" y="2856"/>
                  </a:ln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" name="Google Shape;61;p71"/>
            <p:cNvSpPr/>
            <p:nvPr/>
          </p:nvSpPr>
          <p:spPr>
            <a:xfrm>
              <a:off x="13413616" y="6760471"/>
              <a:ext cx="54292" cy="18089"/>
            </a:xfrm>
            <a:custGeom>
              <a:avLst/>
              <a:gdLst/>
              <a:ahLst/>
              <a:cxnLst/>
              <a:rect l="l" t="t" r="r" b="b"/>
              <a:pathLst>
                <a:path w="54292" h="18089" extrusionOk="0">
                  <a:moveTo>
                    <a:pt x="0" y="9521"/>
                  </a:moveTo>
                  <a:cubicBezTo>
                    <a:pt x="0" y="12378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2" y="18090"/>
                  </a:cubicBezTo>
                  <a:lnTo>
                    <a:pt x="54292" y="17138"/>
                  </a:lnTo>
                  <a:lnTo>
                    <a:pt x="54292" y="0"/>
                  </a:lnTo>
                  <a:lnTo>
                    <a:pt x="8572" y="952"/>
                  </a:lnTo>
                  <a:cubicBezTo>
                    <a:pt x="3810" y="952"/>
                    <a:pt x="0" y="4761"/>
                    <a:pt x="0" y="9521"/>
                  </a:cubicBez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71"/>
            <p:cNvSpPr/>
            <p:nvPr/>
          </p:nvSpPr>
          <p:spPr>
            <a:xfrm>
              <a:off x="12708052" y="6043569"/>
              <a:ext cx="371236" cy="540524"/>
            </a:xfrm>
            <a:custGeom>
              <a:avLst/>
              <a:gdLst/>
              <a:ahLst/>
              <a:cxnLst/>
              <a:rect l="l" t="t" r="r" b="b"/>
              <a:pathLst>
                <a:path w="371236" h="540524" extrusionOk="0">
                  <a:moveTo>
                    <a:pt x="350282" y="536954"/>
                  </a:moveTo>
                  <a:cubicBezTo>
                    <a:pt x="351235" y="537907"/>
                    <a:pt x="352187" y="538859"/>
                    <a:pt x="353140" y="539811"/>
                  </a:cubicBezTo>
                  <a:cubicBezTo>
                    <a:pt x="355997" y="540763"/>
                    <a:pt x="358854" y="540763"/>
                    <a:pt x="361712" y="539811"/>
                  </a:cubicBezTo>
                  <a:cubicBezTo>
                    <a:pt x="365522" y="536954"/>
                    <a:pt x="366474" y="532194"/>
                    <a:pt x="364569" y="527433"/>
                  </a:cubicBezTo>
                  <a:lnTo>
                    <a:pt x="295037" y="415085"/>
                  </a:lnTo>
                  <a:lnTo>
                    <a:pt x="370285" y="277030"/>
                  </a:lnTo>
                  <a:cubicBezTo>
                    <a:pt x="371237" y="276078"/>
                    <a:pt x="371237" y="274173"/>
                    <a:pt x="371237" y="273221"/>
                  </a:cubicBezTo>
                  <a:cubicBezTo>
                    <a:pt x="371237" y="273221"/>
                    <a:pt x="371237" y="272269"/>
                    <a:pt x="371237" y="272269"/>
                  </a:cubicBezTo>
                  <a:cubicBezTo>
                    <a:pt x="371237" y="271317"/>
                    <a:pt x="371237" y="270365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cubicBezTo>
                    <a:pt x="370285" y="269413"/>
                    <a:pt x="370285" y="269413"/>
                    <a:pt x="370285" y="269413"/>
                  </a:cubicBezTo>
                  <a:lnTo>
                    <a:pt x="276940" y="123741"/>
                  </a:lnTo>
                  <a:lnTo>
                    <a:pt x="337899" y="12345"/>
                  </a:lnTo>
                  <a:cubicBezTo>
                    <a:pt x="339804" y="8536"/>
                    <a:pt x="338852" y="3776"/>
                    <a:pt x="334090" y="920"/>
                  </a:cubicBezTo>
                  <a:cubicBezTo>
                    <a:pt x="334090" y="920"/>
                    <a:pt x="334090" y="920"/>
                    <a:pt x="334090" y="920"/>
                  </a:cubicBezTo>
                  <a:cubicBezTo>
                    <a:pt x="330279" y="-985"/>
                    <a:pt x="324565" y="-33"/>
                    <a:pt x="322660" y="4728"/>
                  </a:cubicBezTo>
                  <a:lnTo>
                    <a:pt x="261699" y="115172"/>
                  </a:lnTo>
                  <a:lnTo>
                    <a:pt x="89297" y="115172"/>
                  </a:ln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9297" y="115172"/>
                    <a:pt x="89297" y="115172"/>
                    <a:pt x="89297" y="115172"/>
                  </a:cubicBezTo>
                  <a:cubicBezTo>
                    <a:pt x="88344" y="115172"/>
                    <a:pt x="86440" y="115172"/>
                    <a:pt x="85487" y="116124"/>
                  </a:cubicBezTo>
                  <a:cubicBezTo>
                    <a:pt x="85487" y="116124"/>
                    <a:pt x="85487" y="116124"/>
                    <a:pt x="85487" y="116124"/>
                  </a:cubicBezTo>
                  <a:cubicBezTo>
                    <a:pt x="84535" y="117076"/>
                    <a:pt x="83582" y="118028"/>
                    <a:pt x="82629" y="118980"/>
                  </a:cubicBezTo>
                  <a:lnTo>
                    <a:pt x="715" y="269413"/>
                  </a:lnTo>
                  <a:cubicBezTo>
                    <a:pt x="-238" y="272269"/>
                    <a:pt x="-238" y="275126"/>
                    <a:pt x="715" y="277030"/>
                  </a:cubicBezTo>
                  <a:lnTo>
                    <a:pt x="96917" y="427462"/>
                  </a:lnTo>
                  <a:cubicBezTo>
                    <a:pt x="97869" y="428414"/>
                    <a:pt x="98822" y="429367"/>
                    <a:pt x="99774" y="430319"/>
                  </a:cubicBezTo>
                  <a:cubicBezTo>
                    <a:pt x="100727" y="431271"/>
                    <a:pt x="101679" y="431271"/>
                    <a:pt x="103585" y="431271"/>
                  </a:cubicBezTo>
                  <a:cubicBezTo>
                    <a:pt x="103585" y="431271"/>
                    <a:pt x="103585" y="431271"/>
                    <a:pt x="103585" y="431271"/>
                  </a:cubicBezTo>
                  <a:lnTo>
                    <a:pt x="282654" y="431271"/>
                  </a:lnTo>
                  <a:cubicBezTo>
                    <a:pt x="283607" y="431271"/>
                    <a:pt x="284560" y="431271"/>
                    <a:pt x="284560" y="431271"/>
                  </a:cubicBezTo>
                  <a:lnTo>
                    <a:pt x="350282" y="536954"/>
                  </a:lnTo>
                  <a:close/>
                  <a:moveTo>
                    <a:pt x="220742" y="207526"/>
                  </a:moveTo>
                  <a:cubicBezTo>
                    <a:pt x="220742" y="207526"/>
                    <a:pt x="220742" y="207526"/>
                    <a:pt x="220742" y="207526"/>
                  </a:cubicBezTo>
                  <a:cubicBezTo>
                    <a:pt x="225504" y="209430"/>
                    <a:pt x="230267" y="208478"/>
                    <a:pt x="233124" y="203718"/>
                  </a:cubicBezTo>
                  <a:lnTo>
                    <a:pt x="269319" y="138023"/>
                  </a:lnTo>
                  <a:lnTo>
                    <a:pt x="351235" y="264652"/>
                  </a:lnTo>
                  <a:lnTo>
                    <a:pt x="190262" y="264652"/>
                  </a:lnTo>
                  <a:lnTo>
                    <a:pt x="152162" y="204670"/>
                  </a:lnTo>
                  <a:lnTo>
                    <a:pt x="103585" y="129454"/>
                  </a:lnTo>
                  <a:lnTo>
                    <a:pt x="254079" y="129454"/>
                  </a:lnTo>
                  <a:lnTo>
                    <a:pt x="216932" y="196101"/>
                  </a:lnTo>
                  <a:cubicBezTo>
                    <a:pt x="215979" y="197053"/>
                    <a:pt x="215979" y="198957"/>
                    <a:pt x="215979" y="199909"/>
                  </a:cubicBezTo>
                  <a:cubicBezTo>
                    <a:pt x="215979" y="202766"/>
                    <a:pt x="217885" y="205622"/>
                    <a:pt x="220742" y="207526"/>
                  </a:cubicBezTo>
                  <a:close/>
                  <a:moveTo>
                    <a:pt x="90249" y="137070"/>
                  </a:moveTo>
                  <a:lnTo>
                    <a:pt x="166449" y="256083"/>
                  </a:lnTo>
                  <a:lnTo>
                    <a:pt x="176927" y="273221"/>
                  </a:lnTo>
                  <a:lnTo>
                    <a:pt x="122635" y="373192"/>
                  </a:lnTo>
                  <a:lnTo>
                    <a:pt x="103585" y="408420"/>
                  </a:lnTo>
                  <a:lnTo>
                    <a:pt x="15954" y="272269"/>
                  </a:lnTo>
                  <a:lnTo>
                    <a:pt x="90249" y="137070"/>
                  </a:lnTo>
                  <a:close/>
                  <a:moveTo>
                    <a:pt x="116919" y="416037"/>
                  </a:moveTo>
                  <a:lnTo>
                    <a:pt x="191215" y="280838"/>
                  </a:lnTo>
                  <a:lnTo>
                    <a:pt x="327422" y="280838"/>
                  </a:lnTo>
                  <a:lnTo>
                    <a:pt x="352187" y="280838"/>
                  </a:lnTo>
                  <a:lnTo>
                    <a:pt x="286465" y="400804"/>
                  </a:lnTo>
                  <a:lnTo>
                    <a:pt x="249317" y="340821"/>
                  </a:lnTo>
                  <a:cubicBezTo>
                    <a:pt x="248365" y="339869"/>
                    <a:pt x="247412" y="338917"/>
                    <a:pt x="246460" y="337965"/>
                  </a:cubicBezTo>
                  <a:cubicBezTo>
                    <a:pt x="243602" y="337012"/>
                    <a:pt x="240744" y="337012"/>
                    <a:pt x="237887" y="337965"/>
                  </a:cubicBezTo>
                  <a:cubicBezTo>
                    <a:pt x="234077" y="340821"/>
                    <a:pt x="233124" y="345581"/>
                    <a:pt x="235029" y="350342"/>
                  </a:cubicBezTo>
                  <a:lnTo>
                    <a:pt x="275035" y="416037"/>
                  </a:lnTo>
                  <a:lnTo>
                    <a:pt x="116919" y="416037"/>
                  </a:lnTo>
                  <a:close/>
                </a:path>
              </a:pathLst>
            </a:custGeom>
            <a:gradFill>
              <a:gsLst>
                <a:gs pos="0">
                  <a:srgbClr val="6A9D56"/>
                </a:gs>
                <a:gs pos="60540">
                  <a:srgbClr val="2D8784"/>
                </a:gs>
                <a:gs pos="100000">
                  <a:srgbClr val="263D94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73"/>
          <p:cNvSpPr txBox="1">
            <a:spLocks noGrp="1"/>
          </p:cNvSpPr>
          <p:nvPr>
            <p:ph type="title"/>
          </p:nvPr>
        </p:nvSpPr>
        <p:spPr>
          <a:xfrm>
            <a:off x="730250" y="1885950"/>
            <a:ext cx="9221788" cy="3144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73"/>
          <p:cNvSpPr txBox="1">
            <a:spLocks noGrp="1"/>
          </p:cNvSpPr>
          <p:nvPr>
            <p:ph type="body" idx="1"/>
          </p:nvPr>
        </p:nvSpPr>
        <p:spPr>
          <a:xfrm>
            <a:off x="730250" y="5060950"/>
            <a:ext cx="9221788" cy="1654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7" name="Google Shape;67;p73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73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73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3"/>
          <p:cNvSpPr txBox="1">
            <a:spLocks noGrp="1"/>
          </p:cNvSpPr>
          <p:nvPr>
            <p:ph type="title"/>
          </p:nvPr>
        </p:nvSpPr>
        <p:spPr>
          <a:xfrm>
            <a:off x="1697529" y="1586347"/>
            <a:ext cx="7298341" cy="307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600" b="1" i="0" u="none" strike="noStrike" cap="none">
                <a:solidFill>
                  <a:srgbClr val="7CACD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63"/>
          <p:cNvSpPr txBox="1">
            <a:spLocks noGrp="1"/>
          </p:cNvSpPr>
          <p:nvPr>
            <p:ph type="body" idx="1"/>
          </p:nvPr>
        </p:nvSpPr>
        <p:spPr>
          <a:xfrm>
            <a:off x="1697529" y="1586347"/>
            <a:ext cx="7298341" cy="30727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600" b="1" i="0" u="none" strike="noStrike" cap="none">
                <a:solidFill>
                  <a:srgbClr val="7CACD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63"/>
          <p:cNvSpPr txBox="1">
            <a:spLocks noGrp="1"/>
          </p:cNvSpPr>
          <p:nvPr>
            <p:ph type="ftr" idx="11"/>
          </p:nvPr>
        </p:nvSpPr>
        <p:spPr>
          <a:xfrm>
            <a:off x="3635756" y="7033450"/>
            <a:ext cx="3421888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63"/>
          <p:cNvSpPr txBox="1">
            <a:spLocks noGrp="1"/>
          </p:cNvSpPr>
          <p:nvPr>
            <p:ph type="dt" idx="10"/>
          </p:nvPr>
        </p:nvSpPr>
        <p:spPr>
          <a:xfrm>
            <a:off x="534670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63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82" cy="378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5"/>
          <p:cNvSpPr txBox="1">
            <a:spLocks noGrp="1"/>
          </p:cNvSpPr>
          <p:nvPr>
            <p:ph type="title"/>
          </p:nvPr>
        </p:nvSpPr>
        <p:spPr>
          <a:xfrm>
            <a:off x="735013" y="403225"/>
            <a:ext cx="9223375" cy="146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Google Shape;29;p65"/>
          <p:cNvSpPr txBox="1">
            <a:spLocks noGrp="1"/>
          </p:cNvSpPr>
          <p:nvPr>
            <p:ph type="body" idx="1"/>
          </p:nvPr>
        </p:nvSpPr>
        <p:spPr>
          <a:xfrm>
            <a:off x="735013" y="2012950"/>
            <a:ext cx="9223375" cy="4799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65"/>
          <p:cNvSpPr txBox="1">
            <a:spLocks noGrp="1"/>
          </p:cNvSpPr>
          <p:nvPr>
            <p:ph type="dt" idx="10"/>
          </p:nvPr>
        </p:nvSpPr>
        <p:spPr>
          <a:xfrm>
            <a:off x="735013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5"/>
          <p:cNvSpPr txBox="1">
            <a:spLocks noGrp="1"/>
          </p:cNvSpPr>
          <p:nvPr>
            <p:ph type="ftr" idx="11"/>
          </p:nvPr>
        </p:nvSpPr>
        <p:spPr>
          <a:xfrm>
            <a:off x="3541713" y="7010400"/>
            <a:ext cx="3609975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5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50" cy="401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https://creativecommons.org/licenses/by-sa/4.0/?ref=chooser-v1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ediacenter.ibm.com/media/Atea%20+%20IBM:%20Setting%C3%A2%C2%80%C2%8B%20the%20industry%20standard%20for%20seafood%C3%A2%C2%80%C2%8B%20%C3%A2%C2%80%C2%8Bproducts%20with%20blockchain/1_6xdqoo4x" TargetMode="Externa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upload.wikimedia.org/wikipedia/en/2/24/WWF_logo.svg" TargetMode="Externa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google.com/url?sa=i&amp;url=https%3A%2F%2Ffishcoin.co%2F&amp;psig=AOvVaw1sFFk2H9DjN8Wx3mVbhzX6&amp;ust=1692447824358000&amp;source=images&amp;cd=vfe&amp;opi=89978449&amp;ved=0CBIQjhxqFwoTCIDG_MyZ5oADFQAAAAAdAAAAABAJ" TargetMode="External"/><Relationship Id="rId4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carrefour.com/en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lacidovolpone.it/en/" TargetMode="External"/><Relationship Id="rId5" Type="http://schemas.openxmlformats.org/officeDocument/2006/relationships/image" Target="../media/image34.jpg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google.com/url?sa=i&amp;url=https%3A%2F%2Fmoyeecoffee.ie%2F&amp;psig=AOvVaw37FdnD0mxwZhqhgNAbc2Di&amp;ust=1692701868267000&amp;source=images&amp;cd=vfe&amp;opi=89978449&amp;ved=0CBIQjhxqFwoTCLimkf_L7YADFQAAAAAdAAAAABAl" TargetMode="External"/><Relationship Id="rId4" Type="http://schemas.openxmlformats.org/officeDocument/2006/relationships/image" Target="../media/image4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emakegood.ie/cdn/shop/products/Semira_Burjajo-_sorting_woman_1200x_92228584-0c42-4bd6-9e08-39b56ad7b004.webp?v=1672851193&amp;width=1445" TargetMode="External"/><Relationship Id="rId4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www.linkedin.com/pulse/why-i-started-moyee-coffee-ireland-killian-stokes/" TargetMode="External"/><Relationship Id="rId4" Type="http://schemas.openxmlformats.org/officeDocument/2006/relationships/image" Target="../media/image42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hyperlink" Target="https://papers.ssrn.com/sol3/papers.cfm?abstract_id=3028164" TargetMode="External"/><Relationship Id="rId13" Type="http://schemas.openxmlformats.org/officeDocument/2006/relationships/hyperlink" Target="https://www.frontiersin.org/articles/10.3389/fbloc.2020.00007/full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s://www.undp.org/sites/g/files/zskgke326/files/2021-11/UNDP-Blockchain-for-Agri-Food-Traceability.pdf" TargetMode="External"/><Relationship Id="rId7" Type="http://schemas.openxmlformats.org/officeDocument/2006/relationships/hyperlink" Target="https://www.researchgate.net/publication/343090613_Improving_Farmers'_Participation_in_Agri_Supply_Chains_with_Blockchain_and_Smart_Contracts" TargetMode="External"/><Relationship Id="rId12" Type="http://schemas.openxmlformats.org/officeDocument/2006/relationships/hyperlink" Target="https://www.mdpi.com/2077-0472/12/1/40" TargetMode="External"/><Relationship Id="rId17" Type="http://schemas.openxmlformats.org/officeDocument/2006/relationships/hyperlink" Target="https://onlinelibrary.wiley.com/doi/abs/10.1002/bse.2882" TargetMode="External"/><Relationship Id="rId2" Type="http://schemas.openxmlformats.org/officeDocument/2006/relationships/notesSlide" Target="../notesSlides/notesSlide59.xml"/><Relationship Id="rId16" Type="http://schemas.openxmlformats.org/officeDocument/2006/relationships/hyperlink" Target="https://www.researchgate.net/publication/335290647_The_Rise_of_Blockchain_Technology_in_Agriculture_and_Food_Supply_Chains/fulltext/5d5cb986299bf1b97cfa281c/The-Rise-of-Blockchain-Technology-in-Agriculture-and-Food-Supply-Chains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nature.com/articles/s41599-023-01658-2.pdf" TargetMode="External"/><Relationship Id="rId11" Type="http://schemas.openxmlformats.org/officeDocument/2006/relationships/hyperlink" Target="https://www.mdpi.com/2077-0472/13/6/1173" TargetMode="External"/><Relationship Id="rId5" Type="http://schemas.openxmlformats.org/officeDocument/2006/relationships/hyperlink" Target="https://www.sciencedirect.com/science/article/pii/S2772390922000609" TargetMode="External"/><Relationship Id="rId15" Type="http://schemas.openxmlformats.org/officeDocument/2006/relationships/hyperlink" Target="https://www.mdpi.com/2071-1050/14/6/3321" TargetMode="External"/><Relationship Id="rId10" Type="http://schemas.openxmlformats.org/officeDocument/2006/relationships/hyperlink" Target="https://www.researchpublish.com/upload/book/The%20Role%20of%20Blockchain-04122021-1.pdf" TargetMode="External"/><Relationship Id="rId4" Type="http://schemas.openxmlformats.org/officeDocument/2006/relationships/hyperlink" Target="https://www.sciencedirect.com/science/article/abs/pii/S0959652620347752" TargetMode="External"/><Relationship Id="rId9" Type="http://schemas.openxmlformats.org/officeDocument/2006/relationships/hyperlink" Target="http://ieomsociety.org/pilsen2019/papers/256.pdf" TargetMode="External"/><Relationship Id="rId14" Type="http://schemas.openxmlformats.org/officeDocument/2006/relationships/hyperlink" Target="https://www.pwc.com/gx/en/services/sustainability/building-blockchains-for-the-earth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o.org/fao-stories/article/en/c/1599315/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arxiv.org/pdf/2212.03302" TargetMode="Externa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sciencedirect.com/science/article/abs/pii/S026483772100260X" TargetMode="External"/><Relationship Id="rId5" Type="http://schemas.openxmlformats.org/officeDocument/2006/relationships/hyperlink" Target="https://www.mdpi.com/1424-8220/23/11/5342" TargetMode="External"/><Relationship Id="rId4" Type="http://schemas.openxmlformats.org/officeDocument/2006/relationships/hyperlink" Target="https://www.frontiersin.org/articles/10.3389/fbloc.2021.653128/full" TargetMode="External"/><Relationship Id="rId9" Type="http://schemas.openxmlformats.org/officeDocument/2006/relationships/hyperlink" Target="https://www.knowledgehut.com/blog/blockchain/blockchain-technology-in-agriculture#what-are-the%C2%A0challenges-of-blockchain-technology%C2%A0in%C2%A0agriculture?%C2%A0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https://generationblockchain.eu/bachelors-curriculum-en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"/>
          <p:cNvSpPr txBox="1"/>
          <p:nvPr/>
        </p:nvSpPr>
        <p:spPr>
          <a:xfrm>
            <a:off x="646406" y="5091824"/>
            <a:ext cx="8569331" cy="1219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5080" lvl="0" indent="0" rtl="0">
              <a:lnSpc>
                <a:spcPct val="10913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KAKO UPORABLJATI BLOCKCHAIN TEHNOLOGIJO V AGROŽIVILSKEM SEKTORJU</a:t>
            </a:r>
            <a:endParaRPr sz="36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13" name="Google Shape;113;p1"/>
          <p:cNvGrpSpPr/>
          <p:nvPr/>
        </p:nvGrpSpPr>
        <p:grpSpPr>
          <a:xfrm>
            <a:off x="546277" y="2274246"/>
            <a:ext cx="2886317" cy="2813653"/>
            <a:chOff x="2262504" y="2609557"/>
            <a:chExt cx="1345882" cy="1311999"/>
          </a:xfrm>
        </p:grpSpPr>
        <p:grpSp>
          <p:nvGrpSpPr>
            <p:cNvPr id="114" name="Google Shape;114;p1"/>
            <p:cNvGrpSpPr/>
            <p:nvPr/>
          </p:nvGrpSpPr>
          <p:grpSpPr>
            <a:xfrm>
              <a:off x="2847815" y="2734283"/>
              <a:ext cx="760571" cy="1187273"/>
              <a:chOff x="2847815" y="2734283"/>
              <a:chExt cx="760571" cy="1187273"/>
            </a:xfrm>
          </p:grpSpPr>
          <p:grpSp>
            <p:nvGrpSpPr>
              <p:cNvPr id="115" name="Google Shape;115;p1"/>
              <p:cNvGrpSpPr/>
              <p:nvPr/>
            </p:nvGrpSpPr>
            <p:grpSpPr>
              <a:xfrm>
                <a:off x="3093560" y="2734283"/>
                <a:ext cx="373380" cy="316098"/>
                <a:chOff x="3093560" y="2734283"/>
                <a:chExt cx="373380" cy="316098"/>
              </a:xfrm>
            </p:grpSpPr>
            <p:sp>
              <p:nvSpPr>
                <p:cNvPr id="116" name="Google Shape;116;p1"/>
                <p:cNvSpPr/>
                <p:nvPr/>
              </p:nvSpPr>
              <p:spPr>
                <a:xfrm>
                  <a:off x="3190477" y="2884715"/>
                  <a:ext cx="275748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48" h="165666" extrusionOk="0">
                      <a:moveTo>
                        <a:pt x="3572" y="164714"/>
                      </a:moveTo>
                      <a:cubicBezTo>
                        <a:pt x="2619" y="163762"/>
                        <a:pt x="1667" y="162810"/>
                        <a:pt x="714" y="161858"/>
                      </a:cubicBezTo>
                      <a:cubicBezTo>
                        <a:pt x="-238" y="159954"/>
                        <a:pt x="-238" y="157097"/>
                        <a:pt x="714" y="154241"/>
                      </a:cubicBezTo>
                      <a:lnTo>
                        <a:pt x="82629" y="3808"/>
                      </a:lnTo>
                      <a:cubicBezTo>
                        <a:pt x="83582" y="952"/>
                        <a:pt x="86439" y="0"/>
                        <a:pt x="89297" y="0"/>
                      </a:cubicBezTo>
                      <a:lnTo>
                        <a:pt x="268367" y="0"/>
                      </a:lnTo>
                      <a:cubicBezTo>
                        <a:pt x="271224" y="0"/>
                        <a:pt x="273129" y="952"/>
                        <a:pt x="275034" y="3808"/>
                      </a:cubicBezTo>
                      <a:cubicBezTo>
                        <a:pt x="275987" y="5713"/>
                        <a:pt x="275987" y="8569"/>
                        <a:pt x="275034" y="11425"/>
                      </a:cubicBezTo>
                      <a:lnTo>
                        <a:pt x="193119" y="161858"/>
                      </a:lnTo>
                      <a:cubicBezTo>
                        <a:pt x="192167" y="164714"/>
                        <a:pt x="189309" y="165666"/>
                        <a:pt x="186452" y="165666"/>
                      </a:cubicBezTo>
                      <a:lnTo>
                        <a:pt x="7382" y="165666"/>
                      </a:lnTo>
                      <a:cubicBezTo>
                        <a:pt x="5477" y="165666"/>
                        <a:pt x="4524" y="164714"/>
                        <a:pt x="3572" y="164714"/>
                      </a:cubicBezTo>
                      <a:close/>
                      <a:moveTo>
                        <a:pt x="94059" y="15234"/>
                      </a:moveTo>
                      <a:lnTo>
                        <a:pt x="19764" y="150433"/>
                      </a:lnTo>
                      <a:lnTo>
                        <a:pt x="181689" y="150433"/>
                      </a:lnTo>
                      <a:lnTo>
                        <a:pt x="255984" y="15234"/>
                      </a:lnTo>
                      <a:lnTo>
                        <a:pt x="94059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7" name="Google Shape;117;p1"/>
                <p:cNvSpPr/>
                <p:nvPr/>
              </p:nvSpPr>
              <p:spPr>
                <a:xfrm>
                  <a:off x="3093560" y="2734283"/>
                  <a:ext cx="194310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10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3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4"/>
                        <a:pt x="-476" y="156145"/>
                        <a:pt x="1429" y="154241"/>
                      </a:cubicBezTo>
                      <a:lnTo>
                        <a:pt x="83344" y="3808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8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4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3346" y="316099"/>
                        <a:pt x="101441" y="315147"/>
                        <a:pt x="100489" y="315147"/>
                      </a:cubicBezTo>
                      <a:close/>
                      <a:moveTo>
                        <a:pt x="16669" y="158049"/>
                      </a:moveTo>
                      <a:lnTo>
                        <a:pt x="104299" y="294200"/>
                      </a:lnTo>
                      <a:lnTo>
                        <a:pt x="178594" y="159001"/>
                      </a:lnTo>
                      <a:lnTo>
                        <a:pt x="90964" y="22851"/>
                      </a:lnTo>
                      <a:lnTo>
                        <a:pt x="16669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8" name="Google Shape;118;p1"/>
                <p:cNvSpPr/>
                <p:nvPr/>
              </p:nvSpPr>
              <p:spPr>
                <a:xfrm>
                  <a:off x="3175475" y="2734283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4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3346" y="165666"/>
                        <a:pt x="101441" y="164714"/>
                        <a:pt x="100489" y="164714"/>
                      </a:cubicBezTo>
                      <a:close/>
                      <a:moveTo>
                        <a:pt x="21431" y="15234"/>
                      </a:moveTo>
                      <a:lnTo>
                        <a:pt x="108109" y="150433"/>
                      </a:lnTo>
                      <a:lnTo>
                        <a:pt x="269081" y="150433"/>
                      </a:lnTo>
                      <a:lnTo>
                        <a:pt x="182404" y="15234"/>
                      </a:lnTo>
                      <a:lnTo>
                        <a:pt x="21431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9" name="Google Shape;119;p1"/>
              <p:cNvGrpSpPr/>
              <p:nvPr/>
            </p:nvGrpSpPr>
            <p:grpSpPr>
              <a:xfrm>
                <a:off x="2847815" y="3185580"/>
                <a:ext cx="373380" cy="316099"/>
                <a:chOff x="2847815" y="3185580"/>
                <a:chExt cx="373380" cy="316099"/>
              </a:xfrm>
            </p:grpSpPr>
            <p:sp>
              <p:nvSpPr>
                <p:cNvPr id="120" name="Google Shape;120;p1"/>
                <p:cNvSpPr/>
                <p:nvPr/>
              </p:nvSpPr>
              <p:spPr>
                <a:xfrm>
                  <a:off x="2944732" y="3336013"/>
                  <a:ext cx="275748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48" h="165666" extrusionOk="0">
                      <a:moveTo>
                        <a:pt x="3572" y="164714"/>
                      </a:moveTo>
                      <a:cubicBezTo>
                        <a:pt x="2619" y="163762"/>
                        <a:pt x="1667" y="162810"/>
                        <a:pt x="714" y="161858"/>
                      </a:cubicBezTo>
                      <a:cubicBezTo>
                        <a:pt x="-238" y="159954"/>
                        <a:pt x="-238" y="157097"/>
                        <a:pt x="714" y="154241"/>
                      </a:cubicBezTo>
                      <a:lnTo>
                        <a:pt x="82629" y="3809"/>
                      </a:lnTo>
                      <a:cubicBezTo>
                        <a:pt x="83582" y="952"/>
                        <a:pt x="86439" y="0"/>
                        <a:pt x="89297" y="0"/>
                      </a:cubicBezTo>
                      <a:lnTo>
                        <a:pt x="268367" y="0"/>
                      </a:lnTo>
                      <a:cubicBezTo>
                        <a:pt x="271224" y="0"/>
                        <a:pt x="273129" y="952"/>
                        <a:pt x="275034" y="3809"/>
                      </a:cubicBezTo>
                      <a:cubicBezTo>
                        <a:pt x="275987" y="5713"/>
                        <a:pt x="275987" y="8569"/>
                        <a:pt x="275034" y="11425"/>
                      </a:cubicBezTo>
                      <a:lnTo>
                        <a:pt x="193119" y="161858"/>
                      </a:lnTo>
                      <a:cubicBezTo>
                        <a:pt x="192167" y="164714"/>
                        <a:pt x="189309" y="165666"/>
                        <a:pt x="186452" y="165666"/>
                      </a:cubicBezTo>
                      <a:lnTo>
                        <a:pt x="7382" y="165666"/>
                      </a:lnTo>
                      <a:cubicBezTo>
                        <a:pt x="5477" y="165666"/>
                        <a:pt x="4524" y="165666"/>
                        <a:pt x="3572" y="164714"/>
                      </a:cubicBezTo>
                      <a:close/>
                      <a:moveTo>
                        <a:pt x="93107" y="15234"/>
                      </a:moveTo>
                      <a:lnTo>
                        <a:pt x="18812" y="150433"/>
                      </a:lnTo>
                      <a:lnTo>
                        <a:pt x="180737" y="150433"/>
                      </a:lnTo>
                      <a:lnTo>
                        <a:pt x="255032" y="15234"/>
                      </a:lnTo>
                      <a:lnTo>
                        <a:pt x="93107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1" name="Google Shape;121;p1"/>
                <p:cNvSpPr/>
                <p:nvPr/>
              </p:nvSpPr>
              <p:spPr>
                <a:xfrm>
                  <a:off x="2847815" y="3185580"/>
                  <a:ext cx="194309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09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2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3"/>
                        <a:pt x="-476" y="156145"/>
                        <a:pt x="1429" y="154241"/>
                      </a:cubicBezTo>
                      <a:lnTo>
                        <a:pt x="83344" y="3808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8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3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2394" y="316099"/>
                        <a:pt x="101441" y="316099"/>
                        <a:pt x="100489" y="315147"/>
                      </a:cubicBezTo>
                      <a:close/>
                      <a:moveTo>
                        <a:pt x="15716" y="158049"/>
                      </a:moveTo>
                      <a:lnTo>
                        <a:pt x="103346" y="294200"/>
                      </a:lnTo>
                      <a:lnTo>
                        <a:pt x="177641" y="159001"/>
                      </a:lnTo>
                      <a:lnTo>
                        <a:pt x="90011" y="22850"/>
                      </a:lnTo>
                      <a:lnTo>
                        <a:pt x="15716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" name="Google Shape;122;p1"/>
                <p:cNvSpPr/>
                <p:nvPr/>
              </p:nvSpPr>
              <p:spPr>
                <a:xfrm>
                  <a:off x="2929730" y="3185580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3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2394" y="165666"/>
                        <a:pt x="101441" y="164714"/>
                        <a:pt x="100489" y="164714"/>
                      </a:cubicBezTo>
                      <a:close/>
                      <a:moveTo>
                        <a:pt x="21431" y="15234"/>
                      </a:moveTo>
                      <a:lnTo>
                        <a:pt x="108109" y="150432"/>
                      </a:lnTo>
                      <a:lnTo>
                        <a:pt x="269081" y="150432"/>
                      </a:lnTo>
                      <a:lnTo>
                        <a:pt x="182404" y="15234"/>
                      </a:lnTo>
                      <a:lnTo>
                        <a:pt x="21431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3" name="Google Shape;123;p1"/>
              <p:cNvGrpSpPr/>
              <p:nvPr/>
            </p:nvGrpSpPr>
            <p:grpSpPr>
              <a:xfrm>
                <a:off x="3385025" y="3181772"/>
                <a:ext cx="222409" cy="316098"/>
                <a:chOff x="3385025" y="3181772"/>
                <a:chExt cx="222409" cy="316098"/>
              </a:xfrm>
            </p:grpSpPr>
            <p:sp>
              <p:nvSpPr>
                <p:cNvPr id="124" name="Google Shape;124;p1"/>
                <p:cNvSpPr/>
                <p:nvPr/>
              </p:nvSpPr>
              <p:spPr>
                <a:xfrm>
                  <a:off x="3385025" y="3181772"/>
                  <a:ext cx="194309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09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3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4"/>
                        <a:pt x="-476" y="156145"/>
                        <a:pt x="1429" y="154241"/>
                      </a:cubicBezTo>
                      <a:lnTo>
                        <a:pt x="83344" y="3809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9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4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3346" y="316099"/>
                        <a:pt x="101441" y="316099"/>
                        <a:pt x="100489" y="315147"/>
                      </a:cubicBezTo>
                      <a:close/>
                      <a:moveTo>
                        <a:pt x="15716" y="158049"/>
                      </a:moveTo>
                      <a:lnTo>
                        <a:pt x="103346" y="294200"/>
                      </a:lnTo>
                      <a:lnTo>
                        <a:pt x="177641" y="159001"/>
                      </a:lnTo>
                      <a:lnTo>
                        <a:pt x="90011" y="22851"/>
                      </a:lnTo>
                      <a:lnTo>
                        <a:pt x="15716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5" name="Google Shape;125;p1"/>
                <p:cNvSpPr/>
                <p:nvPr/>
              </p:nvSpPr>
              <p:spPr>
                <a:xfrm>
                  <a:off x="3481942" y="3332204"/>
                  <a:ext cx="125491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491" h="165666" extrusionOk="0">
                      <a:moveTo>
                        <a:pt x="125492" y="150433"/>
                      </a:moveTo>
                      <a:lnTo>
                        <a:pt x="19764" y="150433"/>
                      </a:lnTo>
                      <a:lnTo>
                        <a:pt x="94059" y="15234"/>
                      </a:lnTo>
                      <a:lnTo>
                        <a:pt x="125492" y="15234"/>
                      </a:lnTo>
                      <a:lnTo>
                        <a:pt x="125492" y="0"/>
                      </a:lnTo>
                      <a:lnTo>
                        <a:pt x="89297" y="0"/>
                      </a:lnTo>
                      <a:cubicBezTo>
                        <a:pt x="86439" y="0"/>
                        <a:pt x="83582" y="1904"/>
                        <a:pt x="82629" y="3808"/>
                      </a:cubicBezTo>
                      <a:lnTo>
                        <a:pt x="714" y="154241"/>
                      </a:lnTo>
                      <a:cubicBezTo>
                        <a:pt x="-238" y="156145"/>
                        <a:pt x="-238" y="159001"/>
                        <a:pt x="714" y="161858"/>
                      </a:cubicBezTo>
                      <a:cubicBezTo>
                        <a:pt x="1667" y="162810"/>
                        <a:pt x="2619" y="163762"/>
                        <a:pt x="3572" y="164714"/>
                      </a:cubicBezTo>
                      <a:cubicBezTo>
                        <a:pt x="4524" y="165666"/>
                        <a:pt x="5477" y="165666"/>
                        <a:pt x="7382" y="165666"/>
                      </a:cubicBezTo>
                      <a:lnTo>
                        <a:pt x="125492" y="165666"/>
                      </a:lnTo>
                      <a:lnTo>
                        <a:pt x="125492" y="1504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6" name="Google Shape;126;p1"/>
                <p:cNvSpPr/>
                <p:nvPr/>
              </p:nvSpPr>
              <p:spPr>
                <a:xfrm>
                  <a:off x="3467655" y="3181772"/>
                  <a:ext cx="139779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779" h="165666" extrusionOk="0">
                      <a:moveTo>
                        <a:pt x="139779" y="150433"/>
                      </a:moveTo>
                      <a:lnTo>
                        <a:pt x="107394" y="150433"/>
                      </a:lnTo>
                      <a:lnTo>
                        <a:pt x="20717" y="15234"/>
                      </a:lnTo>
                      <a:lnTo>
                        <a:pt x="139779" y="15234"/>
                      </a:lnTo>
                      <a:lnTo>
                        <a:pt x="139779" y="0"/>
                      </a:lnTo>
                      <a:lnTo>
                        <a:pt x="7382" y="0"/>
                      </a:lnTo>
                      <a:cubicBezTo>
                        <a:pt x="4524" y="0"/>
                        <a:pt x="1667" y="1904"/>
                        <a:pt x="714" y="3809"/>
                      </a:cubicBezTo>
                      <a:cubicBezTo>
                        <a:pt x="-238" y="6665"/>
                        <a:pt x="-238" y="9521"/>
                        <a:pt x="714" y="11425"/>
                      </a:cubicBezTo>
                      <a:lnTo>
                        <a:pt x="96917" y="161858"/>
                      </a:lnTo>
                      <a:cubicBezTo>
                        <a:pt x="97869" y="162810"/>
                        <a:pt x="98822" y="163762"/>
                        <a:pt x="99774" y="164714"/>
                      </a:cubicBezTo>
                      <a:cubicBezTo>
                        <a:pt x="100727" y="165666"/>
                        <a:pt x="101679" y="165666"/>
                        <a:pt x="103584" y="165666"/>
                      </a:cubicBezTo>
                      <a:lnTo>
                        <a:pt x="139779" y="165666"/>
                      </a:lnTo>
                      <a:lnTo>
                        <a:pt x="139779" y="1504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7" name="Google Shape;127;p1"/>
              <p:cNvGrpSpPr/>
              <p:nvPr/>
            </p:nvGrpSpPr>
            <p:grpSpPr>
              <a:xfrm>
                <a:off x="3139042" y="3633069"/>
                <a:ext cx="373618" cy="288487"/>
                <a:chOff x="3139042" y="3633069"/>
                <a:chExt cx="373618" cy="288487"/>
              </a:xfrm>
            </p:grpSpPr>
            <p:sp>
              <p:nvSpPr>
                <p:cNvPr id="128" name="Google Shape;128;p1"/>
                <p:cNvSpPr/>
                <p:nvPr/>
              </p:nvSpPr>
              <p:spPr>
                <a:xfrm>
                  <a:off x="3139042" y="3633069"/>
                  <a:ext cx="194786" cy="288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786" h="288487" extrusionOk="0">
                      <a:moveTo>
                        <a:pt x="81677" y="287536"/>
                      </a:moveTo>
                      <a:lnTo>
                        <a:pt x="99774" y="287536"/>
                      </a:lnTo>
                      <a:lnTo>
                        <a:pt x="16907" y="158049"/>
                      </a:lnTo>
                      <a:lnTo>
                        <a:pt x="91202" y="22850"/>
                      </a:lnTo>
                      <a:lnTo>
                        <a:pt x="178832" y="159001"/>
                      </a:lnTo>
                      <a:lnTo>
                        <a:pt x="108347" y="288488"/>
                      </a:lnTo>
                      <a:lnTo>
                        <a:pt x="125492" y="288488"/>
                      </a:lnTo>
                      <a:lnTo>
                        <a:pt x="194072" y="162810"/>
                      </a:lnTo>
                      <a:cubicBezTo>
                        <a:pt x="195024" y="159953"/>
                        <a:pt x="195024" y="157097"/>
                        <a:pt x="194072" y="155193"/>
                      </a:cubicBezTo>
                      <a:lnTo>
                        <a:pt x="95964" y="3808"/>
                      </a:lnTo>
                      <a:cubicBezTo>
                        <a:pt x="94059" y="1904"/>
                        <a:pt x="92154" y="0"/>
                        <a:pt x="89297" y="0"/>
                      </a:cubicBezTo>
                      <a:cubicBezTo>
                        <a:pt x="86439" y="0"/>
                        <a:pt x="84534" y="1904"/>
                        <a:pt x="82629" y="3808"/>
                      </a:cubicBezTo>
                      <a:lnTo>
                        <a:pt x="714" y="154241"/>
                      </a:lnTo>
                      <a:cubicBezTo>
                        <a:pt x="-238" y="157097"/>
                        <a:pt x="-238" y="159953"/>
                        <a:pt x="714" y="161858"/>
                      </a:cubicBezTo>
                      <a:lnTo>
                        <a:pt x="81677" y="2875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9" name="Google Shape;129;p1"/>
                <p:cNvSpPr/>
                <p:nvPr/>
              </p:nvSpPr>
              <p:spPr>
                <a:xfrm>
                  <a:off x="3245484" y="3783502"/>
                  <a:ext cx="265509" cy="137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509" h="137103" extrusionOk="0">
                      <a:moveTo>
                        <a:pt x="17145" y="137103"/>
                      </a:moveTo>
                      <a:lnTo>
                        <a:pt x="83820" y="15234"/>
                      </a:lnTo>
                      <a:lnTo>
                        <a:pt x="245745" y="15234"/>
                      </a:lnTo>
                      <a:lnTo>
                        <a:pt x="179070" y="137103"/>
                      </a:lnTo>
                      <a:lnTo>
                        <a:pt x="196215" y="137103"/>
                      </a:lnTo>
                      <a:lnTo>
                        <a:pt x="264795" y="11425"/>
                      </a:lnTo>
                      <a:cubicBezTo>
                        <a:pt x="265747" y="9521"/>
                        <a:pt x="265747" y="6665"/>
                        <a:pt x="264795" y="3809"/>
                      </a:cubicBezTo>
                      <a:cubicBezTo>
                        <a:pt x="263843" y="1904"/>
                        <a:pt x="260985" y="0"/>
                        <a:pt x="258128" y="0"/>
                      </a:cubicBezTo>
                      <a:lnTo>
                        <a:pt x="79058" y="0"/>
                      </a:lnTo>
                      <a:cubicBezTo>
                        <a:pt x="76200" y="0"/>
                        <a:pt x="73343" y="1904"/>
                        <a:pt x="72390" y="3809"/>
                      </a:cubicBezTo>
                      <a:lnTo>
                        <a:pt x="0" y="137103"/>
                      </a:lnTo>
                      <a:lnTo>
                        <a:pt x="17145" y="1371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0" name="Google Shape;130;p1"/>
                <p:cNvSpPr/>
                <p:nvPr/>
              </p:nvSpPr>
              <p:spPr>
                <a:xfrm>
                  <a:off x="3221195" y="3633069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3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2394" y="165666"/>
                        <a:pt x="101441" y="165666"/>
                        <a:pt x="100489" y="164714"/>
                      </a:cubicBezTo>
                      <a:close/>
                      <a:moveTo>
                        <a:pt x="20479" y="15234"/>
                      </a:moveTo>
                      <a:lnTo>
                        <a:pt x="107156" y="150432"/>
                      </a:lnTo>
                      <a:lnTo>
                        <a:pt x="268129" y="150432"/>
                      </a:lnTo>
                      <a:lnTo>
                        <a:pt x="181451" y="15234"/>
                      </a:lnTo>
                      <a:lnTo>
                        <a:pt x="20479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31" name="Google Shape;131;p1"/>
              <p:cNvSpPr/>
              <p:nvPr/>
            </p:nvSpPr>
            <p:spPr>
              <a:xfrm>
                <a:off x="3358831" y="3511762"/>
                <a:ext cx="122667" cy="209647"/>
              </a:xfrm>
              <a:custGeom>
                <a:avLst/>
                <a:gdLst/>
                <a:ahLst/>
                <a:cxnLst/>
                <a:rect l="l" t="t" r="r" b="b"/>
                <a:pathLst>
                  <a:path w="122667" h="209647" extrusionOk="0">
                    <a:moveTo>
                      <a:pt x="118110" y="1342"/>
                    </a:moveTo>
                    <a:cubicBezTo>
                      <a:pt x="121920" y="3246"/>
                      <a:pt x="123825" y="8959"/>
                      <a:pt x="121920" y="12767"/>
                    </a:cubicBezTo>
                    <a:lnTo>
                      <a:pt x="16193" y="205092"/>
                    </a:lnTo>
                    <a:cubicBezTo>
                      <a:pt x="14288" y="208901"/>
                      <a:pt x="8573" y="210805"/>
                      <a:pt x="4763" y="208901"/>
                    </a:cubicBezTo>
                    <a:cubicBezTo>
                      <a:pt x="4763" y="208901"/>
                      <a:pt x="4763" y="208901"/>
                      <a:pt x="4763" y="208901"/>
                    </a:cubicBezTo>
                    <a:cubicBezTo>
                      <a:pt x="1905" y="206997"/>
                      <a:pt x="0" y="205092"/>
                      <a:pt x="0" y="201284"/>
                    </a:cubicBezTo>
                    <a:cubicBezTo>
                      <a:pt x="0" y="200332"/>
                      <a:pt x="0" y="198428"/>
                      <a:pt x="953" y="197476"/>
                    </a:cubicBezTo>
                    <a:lnTo>
                      <a:pt x="106680" y="5150"/>
                    </a:lnTo>
                    <a:cubicBezTo>
                      <a:pt x="107633" y="390"/>
                      <a:pt x="113348" y="-1514"/>
                      <a:pt x="118110" y="1342"/>
                    </a:cubicBezTo>
                    <a:cubicBezTo>
                      <a:pt x="117158" y="390"/>
                      <a:pt x="117158" y="1342"/>
                      <a:pt x="118110" y="13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2" name="Google Shape;132;p1"/>
              <p:cNvSpPr/>
              <p:nvPr/>
            </p:nvSpPr>
            <p:spPr>
              <a:xfrm>
                <a:off x="3063557" y="3070408"/>
                <a:ext cx="123619" cy="209225"/>
              </a:xfrm>
              <a:custGeom>
                <a:avLst/>
                <a:gdLst/>
                <a:ahLst/>
                <a:cxnLst/>
                <a:rect l="l" t="t" r="r" b="b"/>
                <a:pathLst>
                  <a:path w="123619" h="209225" extrusionOk="0">
                    <a:moveTo>
                      <a:pt x="119062" y="920"/>
                    </a:moveTo>
                    <a:cubicBezTo>
                      <a:pt x="122873" y="2824"/>
                      <a:pt x="124777" y="8536"/>
                      <a:pt x="122873" y="12345"/>
                    </a:cubicBezTo>
                    <a:lnTo>
                      <a:pt x="16192" y="204670"/>
                    </a:lnTo>
                    <a:cubicBezTo>
                      <a:pt x="14288" y="208478"/>
                      <a:pt x="8572" y="210383"/>
                      <a:pt x="4763" y="208478"/>
                    </a:cubicBezTo>
                    <a:cubicBezTo>
                      <a:pt x="4763" y="208478"/>
                      <a:pt x="4763" y="208478"/>
                      <a:pt x="4763" y="208478"/>
                    </a:cubicBezTo>
                    <a:cubicBezTo>
                      <a:pt x="1905" y="206574"/>
                      <a:pt x="0" y="204670"/>
                      <a:pt x="0" y="200862"/>
                    </a:cubicBezTo>
                    <a:cubicBezTo>
                      <a:pt x="0" y="199909"/>
                      <a:pt x="0" y="198005"/>
                      <a:pt x="952" y="197053"/>
                    </a:cubicBezTo>
                    <a:lnTo>
                      <a:pt x="106680" y="4728"/>
                    </a:lnTo>
                    <a:cubicBezTo>
                      <a:pt x="109537" y="-33"/>
                      <a:pt x="115252" y="-985"/>
                      <a:pt x="119062" y="920"/>
                    </a:cubicBezTo>
                    <a:cubicBezTo>
                      <a:pt x="119062" y="920"/>
                      <a:pt x="119062" y="920"/>
                      <a:pt x="119062" y="9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3" name="Google Shape;133;p1"/>
              <p:cNvSpPr/>
              <p:nvPr/>
            </p:nvSpPr>
            <p:spPr>
              <a:xfrm>
                <a:off x="3483609" y="2884715"/>
                <a:ext cx="124777" cy="19994"/>
              </a:xfrm>
              <a:custGeom>
                <a:avLst/>
                <a:gdLst/>
                <a:ahLst/>
                <a:cxnLst/>
                <a:rect l="l" t="t" r="r" b="b"/>
                <a:pathLst>
                  <a:path w="124777" h="19994" extrusionOk="0">
                    <a:moveTo>
                      <a:pt x="123825" y="0"/>
                    </a:moveTo>
                    <a:lnTo>
                      <a:pt x="8572" y="2856"/>
                    </a:lnTo>
                    <a:cubicBezTo>
                      <a:pt x="3810" y="2856"/>
                      <a:pt x="0" y="6665"/>
                      <a:pt x="0" y="11425"/>
                    </a:cubicBezTo>
                    <a:cubicBezTo>
                      <a:pt x="0" y="14282"/>
                      <a:pt x="1905" y="17138"/>
                      <a:pt x="4763" y="19042"/>
                    </a:cubicBezTo>
                    <a:cubicBezTo>
                      <a:pt x="5715" y="19994"/>
                      <a:pt x="7620" y="19994"/>
                      <a:pt x="8572" y="19994"/>
                    </a:cubicBezTo>
                    <a:lnTo>
                      <a:pt x="124778" y="17138"/>
                    </a:lnTo>
                    <a:lnTo>
                      <a:pt x="12477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134;p1"/>
              <p:cNvSpPr/>
              <p:nvPr/>
            </p:nvSpPr>
            <p:spPr>
              <a:xfrm>
                <a:off x="3553142" y="3787310"/>
                <a:ext cx="54292" cy="18089"/>
              </a:xfrm>
              <a:custGeom>
                <a:avLst/>
                <a:gdLst/>
                <a:ahLst/>
                <a:cxnLst/>
                <a:rect l="l" t="t" r="r" b="b"/>
                <a:pathLst>
                  <a:path w="54292" h="18089" extrusionOk="0">
                    <a:moveTo>
                      <a:pt x="54292" y="0"/>
                    </a:moveTo>
                    <a:lnTo>
                      <a:pt x="8572" y="952"/>
                    </a:lnTo>
                    <a:cubicBezTo>
                      <a:pt x="3810" y="952"/>
                      <a:pt x="0" y="4761"/>
                      <a:pt x="0" y="9521"/>
                    </a:cubicBezTo>
                    <a:cubicBezTo>
                      <a:pt x="0" y="12377"/>
                      <a:pt x="1905" y="15234"/>
                      <a:pt x="4763" y="17138"/>
                    </a:cubicBezTo>
                    <a:cubicBezTo>
                      <a:pt x="5715" y="18090"/>
                      <a:pt x="7620" y="18090"/>
                      <a:pt x="8572" y="18090"/>
                    </a:cubicBezTo>
                    <a:lnTo>
                      <a:pt x="54292" y="17138"/>
                    </a:lnTo>
                    <a:lnTo>
                      <a:pt x="542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1"/>
              <p:cNvSpPr/>
              <p:nvPr/>
            </p:nvSpPr>
            <p:spPr>
              <a:xfrm>
                <a:off x="3081231" y="3406944"/>
                <a:ext cx="132291" cy="205654"/>
              </a:xfrm>
              <a:custGeom>
                <a:avLst/>
                <a:gdLst/>
                <a:ahLst/>
                <a:cxnLst/>
                <a:rect l="l" t="t" r="r" b="b"/>
                <a:pathLst>
                  <a:path w="132291" h="205654" extrusionOk="0">
                    <a:moveTo>
                      <a:pt x="12806" y="1428"/>
                    </a:moveTo>
                    <a:cubicBezTo>
                      <a:pt x="13758" y="2380"/>
                      <a:pt x="14711" y="3332"/>
                      <a:pt x="15663" y="4284"/>
                    </a:cubicBezTo>
                    <a:lnTo>
                      <a:pt x="130916" y="191849"/>
                    </a:lnTo>
                    <a:cubicBezTo>
                      <a:pt x="133773" y="195657"/>
                      <a:pt x="131868" y="201370"/>
                      <a:pt x="128058" y="204226"/>
                    </a:cubicBezTo>
                    <a:cubicBezTo>
                      <a:pt x="125201" y="206131"/>
                      <a:pt x="122343" y="206131"/>
                      <a:pt x="119486" y="204226"/>
                    </a:cubicBezTo>
                    <a:cubicBezTo>
                      <a:pt x="118533" y="203274"/>
                      <a:pt x="117581" y="202322"/>
                      <a:pt x="116628" y="201370"/>
                    </a:cubicBezTo>
                    <a:lnTo>
                      <a:pt x="1376" y="13806"/>
                    </a:lnTo>
                    <a:cubicBezTo>
                      <a:pt x="-1482" y="9997"/>
                      <a:pt x="423" y="4284"/>
                      <a:pt x="4233" y="1428"/>
                    </a:cubicBezTo>
                    <a:cubicBezTo>
                      <a:pt x="7091" y="-476"/>
                      <a:pt x="10901" y="-476"/>
                      <a:pt x="12806" y="142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136;p1"/>
              <p:cNvSpPr/>
              <p:nvPr/>
            </p:nvSpPr>
            <p:spPr>
              <a:xfrm>
                <a:off x="3325071" y="2959455"/>
                <a:ext cx="132291" cy="205654"/>
              </a:xfrm>
              <a:custGeom>
                <a:avLst/>
                <a:gdLst/>
                <a:ahLst/>
                <a:cxnLst/>
                <a:rect l="l" t="t" r="r" b="b"/>
                <a:pathLst>
                  <a:path w="132291" h="205654" extrusionOk="0">
                    <a:moveTo>
                      <a:pt x="12806" y="1428"/>
                    </a:moveTo>
                    <a:cubicBezTo>
                      <a:pt x="13758" y="2380"/>
                      <a:pt x="14711" y="3332"/>
                      <a:pt x="15663" y="4284"/>
                    </a:cubicBezTo>
                    <a:lnTo>
                      <a:pt x="130916" y="191849"/>
                    </a:lnTo>
                    <a:cubicBezTo>
                      <a:pt x="133773" y="195657"/>
                      <a:pt x="131868" y="201370"/>
                      <a:pt x="128058" y="204226"/>
                    </a:cubicBezTo>
                    <a:cubicBezTo>
                      <a:pt x="125201" y="206131"/>
                      <a:pt x="122343" y="206131"/>
                      <a:pt x="119486" y="204226"/>
                    </a:cubicBezTo>
                    <a:cubicBezTo>
                      <a:pt x="118533" y="203274"/>
                      <a:pt x="117581" y="202322"/>
                      <a:pt x="116628" y="201370"/>
                    </a:cubicBezTo>
                    <a:lnTo>
                      <a:pt x="1376" y="13806"/>
                    </a:lnTo>
                    <a:cubicBezTo>
                      <a:pt x="-1482" y="9997"/>
                      <a:pt x="423" y="4284"/>
                      <a:pt x="4233" y="1428"/>
                    </a:cubicBezTo>
                    <a:cubicBezTo>
                      <a:pt x="7091" y="-476"/>
                      <a:pt x="10901" y="-476"/>
                      <a:pt x="12806" y="142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7" name="Google Shape;137;p1"/>
            <p:cNvGrpSpPr/>
            <p:nvPr/>
          </p:nvGrpSpPr>
          <p:grpSpPr>
            <a:xfrm>
              <a:off x="2262504" y="2609557"/>
              <a:ext cx="912494" cy="1194890"/>
              <a:chOff x="2262504" y="2609557"/>
              <a:chExt cx="912494" cy="1194890"/>
            </a:xfrm>
          </p:grpSpPr>
          <p:grpSp>
            <p:nvGrpSpPr>
              <p:cNvPr id="138" name="Google Shape;138;p1"/>
              <p:cNvGrpSpPr/>
              <p:nvPr/>
            </p:nvGrpSpPr>
            <p:grpSpPr>
              <a:xfrm>
                <a:off x="2262504" y="3184628"/>
                <a:ext cx="751522" cy="619819"/>
                <a:chOff x="2262504" y="3184628"/>
                <a:chExt cx="751522" cy="619819"/>
              </a:xfrm>
            </p:grpSpPr>
            <p:sp>
              <p:nvSpPr>
                <p:cNvPr id="139" name="Google Shape;139;p1"/>
                <p:cNvSpPr/>
                <p:nvPr/>
              </p:nvSpPr>
              <p:spPr>
                <a:xfrm>
                  <a:off x="2262504" y="3189389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8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8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0" name="Google Shape;140;p1"/>
                <p:cNvSpPr/>
                <p:nvPr/>
              </p:nvSpPr>
              <p:spPr>
                <a:xfrm>
                  <a:off x="2473959" y="3184628"/>
                  <a:ext cx="181927" cy="190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90420" extrusionOk="0">
                      <a:moveTo>
                        <a:pt x="119063" y="67599"/>
                      </a:moveTo>
                      <a:cubicBezTo>
                        <a:pt x="117158" y="63791"/>
                        <a:pt x="113348" y="60935"/>
                        <a:pt x="109538" y="59030"/>
                      </a:cubicBezTo>
                      <a:cubicBezTo>
                        <a:pt x="105728" y="57126"/>
                        <a:pt x="100013" y="56174"/>
                        <a:pt x="94298" y="56174"/>
                      </a:cubicBezTo>
                      <a:cubicBezTo>
                        <a:pt x="82868" y="56174"/>
                        <a:pt x="74295" y="59983"/>
                        <a:pt x="68580" y="66647"/>
                      </a:cubicBezTo>
                      <a:cubicBezTo>
                        <a:pt x="62865" y="73312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3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1"/>
                      </a:cubicBezTo>
                      <a:lnTo>
                        <a:pt x="86678" y="122821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59"/>
                      </a:lnTo>
                      <a:cubicBezTo>
                        <a:pt x="174308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8" y="190421"/>
                      </a:cubicBezTo>
                      <a:cubicBezTo>
                        <a:pt x="75248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1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0467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3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1" name="Google Shape;141;p1"/>
                <p:cNvSpPr/>
                <p:nvPr/>
              </p:nvSpPr>
              <p:spPr>
                <a:xfrm>
                  <a:off x="2676841" y="3188436"/>
                  <a:ext cx="157162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162" h="186612" extrusionOk="0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7" y="0"/>
                        <a:pt x="114300" y="2856"/>
                        <a:pt x="125730" y="7617"/>
                      </a:cubicBezTo>
                      <a:cubicBezTo>
                        <a:pt x="136208" y="13330"/>
                        <a:pt x="144780" y="19994"/>
                        <a:pt x="149542" y="29515"/>
                      </a:cubicBezTo>
                      <a:cubicBezTo>
                        <a:pt x="154305" y="39036"/>
                        <a:pt x="157163" y="49510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7" y="103779"/>
                        <a:pt x="129540" y="110444"/>
                        <a:pt x="117158" y="115205"/>
                      </a:cubicBezTo>
                      <a:lnTo>
                        <a:pt x="157163" y="186613"/>
                      </a:lnTo>
                      <a:lnTo>
                        <a:pt x="93345" y="186613"/>
                      </a:lnTo>
                      <a:close/>
                      <a:moveTo>
                        <a:pt x="58103" y="80929"/>
                      </a:moveTo>
                      <a:lnTo>
                        <a:pt x="80963" y="80929"/>
                      </a:lnTo>
                      <a:cubicBezTo>
                        <a:pt x="86678" y="80929"/>
                        <a:pt x="90488" y="79977"/>
                        <a:pt x="93345" y="77121"/>
                      </a:cubicBezTo>
                      <a:cubicBezTo>
                        <a:pt x="96203" y="74264"/>
                        <a:pt x="97155" y="70456"/>
                        <a:pt x="97155" y="64743"/>
                      </a:cubicBezTo>
                      <a:cubicBezTo>
                        <a:pt x="97155" y="59983"/>
                        <a:pt x="95250" y="56174"/>
                        <a:pt x="92392" y="53318"/>
                      </a:cubicBezTo>
                      <a:cubicBezTo>
                        <a:pt x="89535" y="50462"/>
                        <a:pt x="85725" y="49510"/>
                        <a:pt x="80010" y="49510"/>
                      </a:cubicBezTo>
                      <a:lnTo>
                        <a:pt x="57150" y="49510"/>
                      </a:lnTo>
                      <a:lnTo>
                        <a:pt x="57150" y="809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2" name="Google Shape;142;p1"/>
                <p:cNvSpPr/>
                <p:nvPr/>
              </p:nvSpPr>
              <p:spPr>
                <a:xfrm>
                  <a:off x="2853054" y="3188436"/>
                  <a:ext cx="5810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02" h="185660" extrusionOk="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3" name="Google Shape;143;p1"/>
                <p:cNvSpPr/>
                <p:nvPr/>
              </p:nvSpPr>
              <p:spPr>
                <a:xfrm>
                  <a:off x="2275839" y="3402660"/>
                  <a:ext cx="131444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44" h="186612" extrusionOk="0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2" y="46653"/>
                      </a:lnTo>
                      <a:lnTo>
                        <a:pt x="58102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2" y="116157"/>
                      </a:ln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4" name="Google Shape;144;p1"/>
                <p:cNvSpPr/>
                <p:nvPr/>
              </p:nvSpPr>
              <p:spPr>
                <a:xfrm>
                  <a:off x="2420619" y="3397899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8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8" y="32372"/>
                        <a:pt x="33338" y="20946"/>
                        <a:pt x="48577" y="12377"/>
                      </a:cubicBezTo>
                      <a:cubicBezTo>
                        <a:pt x="62865" y="3809"/>
                        <a:pt x="79058" y="0"/>
                        <a:pt x="97155" y="0"/>
                      </a:cubicBezTo>
                      <a:cubicBezTo>
                        <a:pt x="114300" y="0"/>
                        <a:pt x="130492" y="3809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1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3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8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3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8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5" name="Google Shape;145;p1"/>
                <p:cNvSpPr/>
                <p:nvPr/>
              </p:nvSpPr>
              <p:spPr>
                <a:xfrm>
                  <a:off x="2628264" y="3397899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2"/>
                        <a:pt x="33338" y="20946"/>
                        <a:pt x="48577" y="12377"/>
                      </a:cubicBezTo>
                      <a:cubicBezTo>
                        <a:pt x="62865" y="3809"/>
                        <a:pt x="79057" y="0"/>
                        <a:pt x="97155" y="0"/>
                      </a:cubicBezTo>
                      <a:cubicBezTo>
                        <a:pt x="114300" y="0"/>
                        <a:pt x="130492" y="3809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1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7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2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2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6" name="Google Shape;146;p1"/>
                <p:cNvSpPr/>
                <p:nvPr/>
              </p:nvSpPr>
              <p:spPr>
                <a:xfrm>
                  <a:off x="2840671" y="3401708"/>
                  <a:ext cx="173355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5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9030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3" y="123774"/>
                      </a:moveTo>
                      <a:cubicBezTo>
                        <a:pt x="111443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3" y="69504"/>
                        <a:pt x="103823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3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7" name="Google Shape;147;p1"/>
                <p:cNvSpPr/>
                <p:nvPr/>
              </p:nvSpPr>
              <p:spPr>
                <a:xfrm>
                  <a:off x="2275839" y="3616883"/>
                  <a:ext cx="123825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25" h="185660" extrusionOk="0">
                      <a:moveTo>
                        <a:pt x="58102" y="45701"/>
                      </a:moveTo>
                      <a:lnTo>
                        <a:pt x="58102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2" y="112348"/>
                      </a:lnTo>
                      <a:lnTo>
                        <a:pt x="58102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2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8" name="Google Shape;148;p1"/>
                <p:cNvSpPr/>
                <p:nvPr/>
              </p:nvSpPr>
              <p:spPr>
                <a:xfrm>
                  <a:off x="2422524" y="3615931"/>
                  <a:ext cx="1733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4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9030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6203" y="0"/>
                        <a:pt x="113347" y="4761"/>
                        <a:pt x="128588" y="12377"/>
                      </a:cubicBezTo>
                      <a:close/>
                      <a:moveTo>
                        <a:pt x="102870" y="123774"/>
                      </a:moveTo>
                      <a:cubicBezTo>
                        <a:pt x="110490" y="116157"/>
                        <a:pt x="114300" y="106636"/>
                        <a:pt x="114300" y="93306"/>
                      </a:cubicBezTo>
                      <a:cubicBezTo>
                        <a:pt x="114300" y="79977"/>
                        <a:pt x="110490" y="69504"/>
                        <a:pt x="102870" y="62839"/>
                      </a:cubicBezTo>
                      <a:cubicBezTo>
                        <a:pt x="95250" y="55222"/>
                        <a:pt x="84772" y="52366"/>
                        <a:pt x="71438" y="52366"/>
                      </a:cubicBezTo>
                      <a:lnTo>
                        <a:pt x="57150" y="52366"/>
                      </a:lnTo>
                      <a:lnTo>
                        <a:pt x="57150" y="135199"/>
                      </a:lnTo>
                      <a:lnTo>
                        <a:pt x="71438" y="135199"/>
                      </a:lnTo>
                      <a:cubicBezTo>
                        <a:pt x="84772" y="134247"/>
                        <a:pt x="95250" y="130438"/>
                        <a:pt x="102870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9" name="Google Shape;149;p1"/>
                <p:cNvSpPr/>
                <p:nvPr/>
              </p:nvSpPr>
              <p:spPr>
                <a:xfrm>
                  <a:off x="2614929" y="3615931"/>
                  <a:ext cx="165735" cy="1885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735" h="188516" extrusionOk="0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0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2"/>
                        <a:pt x="82867" y="132342"/>
                      </a:cubicBezTo>
                      <a:cubicBezTo>
                        <a:pt x="91440" y="132342"/>
                        <a:pt x="97155" y="129486"/>
                        <a:pt x="101917" y="124726"/>
                      </a:cubicBezTo>
                      <a:cubicBezTo>
                        <a:pt x="105728" y="119965"/>
                        <a:pt x="107633" y="113300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1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2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1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50" name="Google Shape;150;p1"/>
              <p:cNvGrpSpPr/>
              <p:nvPr/>
            </p:nvGrpSpPr>
            <p:grpSpPr>
              <a:xfrm>
                <a:off x="2270124" y="2609557"/>
                <a:ext cx="904874" cy="408453"/>
                <a:chOff x="2270124" y="2609557"/>
                <a:chExt cx="904874" cy="408453"/>
              </a:xfrm>
            </p:grpSpPr>
            <p:sp>
              <p:nvSpPr>
                <p:cNvPr id="151" name="Google Shape;151;p1"/>
                <p:cNvSpPr/>
                <p:nvPr/>
              </p:nvSpPr>
              <p:spPr>
                <a:xfrm>
                  <a:off x="2275839" y="2615269"/>
                  <a:ext cx="160019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019" h="185660" extrusionOk="0">
                      <a:moveTo>
                        <a:pt x="150495" y="105684"/>
                      </a:moveTo>
                      <a:cubicBezTo>
                        <a:pt x="157163" y="114253"/>
                        <a:pt x="160020" y="122822"/>
                        <a:pt x="160020" y="134247"/>
                      </a:cubicBezTo>
                      <a:cubicBezTo>
                        <a:pt x="160020" y="150433"/>
                        <a:pt x="154305" y="162810"/>
                        <a:pt x="143827" y="172331"/>
                      </a:cubicBezTo>
                      <a:cubicBezTo>
                        <a:pt x="133350" y="180900"/>
                        <a:pt x="117157" y="185660"/>
                        <a:pt x="97155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7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1"/>
                        <a:pt x="153352" y="68552"/>
                        <a:pt x="147638" y="76168"/>
                      </a:cubicBezTo>
                      <a:cubicBezTo>
                        <a:pt x="141922" y="83785"/>
                        <a:pt x="134302" y="88546"/>
                        <a:pt x="124777" y="91402"/>
                      </a:cubicBezTo>
                      <a:cubicBezTo>
                        <a:pt x="136207" y="92354"/>
                        <a:pt x="144780" y="97115"/>
                        <a:pt x="150495" y="105684"/>
                      </a:cubicBezTo>
                      <a:close/>
                      <a:moveTo>
                        <a:pt x="58102" y="71408"/>
                      </a:moveTo>
                      <a:lnTo>
                        <a:pt x="80963" y="71408"/>
                      </a:lnTo>
                      <a:cubicBezTo>
                        <a:pt x="86677" y="71408"/>
                        <a:pt x="90488" y="70456"/>
                        <a:pt x="92392" y="68552"/>
                      </a:cubicBezTo>
                      <a:cubicBezTo>
                        <a:pt x="94297" y="66647"/>
                        <a:pt x="96202" y="62839"/>
                        <a:pt x="96202" y="59031"/>
                      </a:cubicBezTo>
                      <a:cubicBezTo>
                        <a:pt x="96202" y="54270"/>
                        <a:pt x="95250" y="51414"/>
                        <a:pt x="92392" y="48557"/>
                      </a:cubicBezTo>
                      <a:cubicBezTo>
                        <a:pt x="89535" y="45701"/>
                        <a:pt x="85725" y="45701"/>
                        <a:pt x="80963" y="45701"/>
                      </a:cubicBezTo>
                      <a:lnTo>
                        <a:pt x="58102" y="45701"/>
                      </a:lnTo>
                      <a:lnTo>
                        <a:pt x="58102" y="71408"/>
                      </a:lnTo>
                      <a:close/>
                      <a:moveTo>
                        <a:pt x="96202" y="135199"/>
                      </a:moveTo>
                      <a:cubicBezTo>
                        <a:pt x="99060" y="133295"/>
                        <a:pt x="100013" y="129486"/>
                        <a:pt x="100013" y="125678"/>
                      </a:cubicBezTo>
                      <a:cubicBezTo>
                        <a:pt x="100013" y="117109"/>
                        <a:pt x="95250" y="112348"/>
                        <a:pt x="84772" y="112348"/>
                      </a:cubicBezTo>
                      <a:lnTo>
                        <a:pt x="58102" y="112348"/>
                      </a:lnTo>
                      <a:lnTo>
                        <a:pt x="58102" y="139007"/>
                      </a:lnTo>
                      <a:lnTo>
                        <a:pt x="84772" y="139007"/>
                      </a:lnTo>
                      <a:cubicBezTo>
                        <a:pt x="90488" y="138055"/>
                        <a:pt x="94297" y="137103"/>
                        <a:pt x="96202" y="1351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2" name="Google Shape;152;p1"/>
                <p:cNvSpPr/>
                <p:nvPr/>
              </p:nvSpPr>
              <p:spPr>
                <a:xfrm>
                  <a:off x="2455862" y="2614317"/>
                  <a:ext cx="114300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185660" extrusionOk="0">
                      <a:moveTo>
                        <a:pt x="58103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3" name="Google Shape;153;p1"/>
                <p:cNvSpPr/>
                <p:nvPr/>
              </p:nvSpPr>
              <p:spPr>
                <a:xfrm>
                  <a:off x="2582544" y="2609557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8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8" y="32372"/>
                        <a:pt x="33338" y="20946"/>
                        <a:pt x="48577" y="12377"/>
                      </a:cubicBezTo>
                      <a:cubicBezTo>
                        <a:pt x="62865" y="3808"/>
                        <a:pt x="79058" y="0"/>
                        <a:pt x="97155" y="0"/>
                      </a:cubicBezTo>
                      <a:cubicBezTo>
                        <a:pt x="114300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79058" y="192325"/>
                        <a:pt x="62865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3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8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3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8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" name="Google Shape;154;p1"/>
                <p:cNvSpPr/>
                <p:nvPr/>
              </p:nvSpPr>
              <p:spPr>
                <a:xfrm>
                  <a:off x="2790189" y="2612413"/>
                  <a:ext cx="182879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79" h="192325" extrusionOk="0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3815" y="12377"/>
                      </a:cubicBezTo>
                      <a:cubicBezTo>
                        <a:pt x="58102" y="4761"/>
                        <a:pt x="74295" y="0"/>
                        <a:pt x="92392" y="0"/>
                      </a:cubicBezTo>
                      <a:cubicBezTo>
                        <a:pt x="108585" y="0"/>
                        <a:pt x="122872" y="2856"/>
                        <a:pt x="135255" y="9521"/>
                      </a:cubicBezTo>
                      <a:cubicBezTo>
                        <a:pt x="147638" y="16186"/>
                        <a:pt x="158115" y="23803"/>
                        <a:pt x="166688" y="35228"/>
                      </a:cubicBezTo>
                      <a:cubicBezTo>
                        <a:pt x="174307" y="46653"/>
                        <a:pt x="180022" y="59030"/>
                        <a:pt x="182880" y="74264"/>
                      </a:cubicBezTo>
                      <a:lnTo>
                        <a:pt x="120967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2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2" y="59030"/>
                        <a:pt x="67627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7" y="125678"/>
                      </a:cubicBezTo>
                      <a:cubicBezTo>
                        <a:pt x="73342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7" y="128534"/>
                        <a:pt x="118110" y="123774"/>
                        <a:pt x="120967" y="118061"/>
                      </a:cubicBezTo>
                      <a:lnTo>
                        <a:pt x="182880" y="118061"/>
                      </a:lnTo>
                      <a:cubicBezTo>
                        <a:pt x="180022" y="132343"/>
                        <a:pt x="175260" y="145672"/>
                        <a:pt x="166688" y="157097"/>
                      </a:cubicBezTo>
                      <a:cubicBezTo>
                        <a:pt x="159067" y="168523"/>
                        <a:pt x="148590" y="177091"/>
                        <a:pt x="135255" y="182804"/>
                      </a:cubicBezTo>
                      <a:cubicBezTo>
                        <a:pt x="122872" y="188517"/>
                        <a:pt x="108585" y="192325"/>
                        <a:pt x="92392" y="192325"/>
                      </a:cubicBezTo>
                      <a:cubicBezTo>
                        <a:pt x="73342" y="192325"/>
                        <a:pt x="57150" y="188517"/>
                        <a:pt x="43815" y="179948"/>
                      </a:cubicBezTo>
                      <a:cubicBezTo>
                        <a:pt x="29527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5" name="Google Shape;155;p1"/>
                <p:cNvSpPr/>
                <p:nvPr/>
              </p:nvSpPr>
              <p:spPr>
                <a:xfrm>
                  <a:off x="2993071" y="2614317"/>
                  <a:ext cx="181927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86612" extrusionOk="0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3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2"/>
                      </a:lnTo>
                      <a:lnTo>
                        <a:pt x="112395" y="1866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6" name="Google Shape;156;p1"/>
                <p:cNvSpPr/>
                <p:nvPr/>
              </p:nvSpPr>
              <p:spPr>
                <a:xfrm>
                  <a:off x="2270124" y="2825685"/>
                  <a:ext cx="182879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79" h="192325" extrusionOk="0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2" y="0"/>
                      </a:cubicBezTo>
                      <a:cubicBezTo>
                        <a:pt x="108585" y="0"/>
                        <a:pt x="122872" y="2856"/>
                        <a:pt x="135255" y="9521"/>
                      </a:cubicBezTo>
                      <a:cubicBezTo>
                        <a:pt x="147638" y="16186"/>
                        <a:pt x="158115" y="23803"/>
                        <a:pt x="166688" y="35228"/>
                      </a:cubicBezTo>
                      <a:cubicBezTo>
                        <a:pt x="174308" y="46653"/>
                        <a:pt x="180022" y="59030"/>
                        <a:pt x="182880" y="74264"/>
                      </a:cubicBezTo>
                      <a:lnTo>
                        <a:pt x="120967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2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2" y="59030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2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2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2"/>
                      </a:cubicBezTo>
                      <a:cubicBezTo>
                        <a:pt x="113347" y="128534"/>
                        <a:pt x="118110" y="123774"/>
                        <a:pt x="120967" y="118061"/>
                      </a:cubicBezTo>
                      <a:lnTo>
                        <a:pt x="182880" y="118061"/>
                      </a:lnTo>
                      <a:cubicBezTo>
                        <a:pt x="180022" y="132342"/>
                        <a:pt x="175260" y="145672"/>
                        <a:pt x="166688" y="157097"/>
                      </a:cubicBezTo>
                      <a:cubicBezTo>
                        <a:pt x="159067" y="168522"/>
                        <a:pt x="148590" y="177091"/>
                        <a:pt x="135255" y="182804"/>
                      </a:cubicBezTo>
                      <a:cubicBezTo>
                        <a:pt x="122872" y="188517"/>
                        <a:pt x="108585" y="192325"/>
                        <a:pt x="92392" y="192325"/>
                      </a:cubicBezTo>
                      <a:cubicBezTo>
                        <a:pt x="73342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2"/>
                        <a:pt x="0" y="116157"/>
                        <a:pt x="0" y="97115"/>
                      </a:cubicBezTo>
                      <a:cubicBezTo>
                        <a:pt x="953" y="77120"/>
                        <a:pt x="4763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7" name="Google Shape;157;p1"/>
                <p:cNvSpPr/>
                <p:nvPr/>
              </p:nvSpPr>
              <p:spPr>
                <a:xfrm>
                  <a:off x="2473959" y="2827589"/>
                  <a:ext cx="171450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186612" extrusionOk="0">
                      <a:moveTo>
                        <a:pt x="171450" y="0"/>
                      </a:moveTo>
                      <a:lnTo>
                        <a:pt x="171450" y="185660"/>
                      </a:lnTo>
                      <a:lnTo>
                        <a:pt x="113348" y="185660"/>
                      </a:lnTo>
                      <a:lnTo>
                        <a:pt x="113348" y="114253"/>
                      </a:lnTo>
                      <a:lnTo>
                        <a:pt x="58103" y="114253"/>
                      </a:lnTo>
                      <a:lnTo>
                        <a:pt x="58103" y="186613"/>
                      </a:ln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66647"/>
                      </a:lnTo>
                      <a:lnTo>
                        <a:pt x="113348" y="66647"/>
                      </a:lnTo>
                      <a:lnTo>
                        <a:pt x="113348" y="0"/>
                      </a:lnTo>
                      <a:lnTo>
                        <a:pt x="17145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8" name="Google Shape;158;p1"/>
                <p:cNvSpPr/>
                <p:nvPr/>
              </p:nvSpPr>
              <p:spPr>
                <a:xfrm>
                  <a:off x="2658744" y="2828541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7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" name="Google Shape;159;p1"/>
                <p:cNvSpPr/>
                <p:nvPr/>
              </p:nvSpPr>
              <p:spPr>
                <a:xfrm>
                  <a:off x="2874962" y="2827589"/>
                  <a:ext cx="590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54" h="185660" extrusionOk="0">
                      <a:moveTo>
                        <a:pt x="59055" y="0"/>
                      </a:moveTo>
                      <a:lnTo>
                        <a:pt x="5905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" name="Google Shape;160;p1"/>
                <p:cNvSpPr/>
                <p:nvPr/>
              </p:nvSpPr>
              <p:spPr>
                <a:xfrm>
                  <a:off x="2959734" y="2827589"/>
                  <a:ext cx="178117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117" h="186612" extrusionOk="0">
                      <a:moveTo>
                        <a:pt x="178118" y="186613"/>
                      </a:moveTo>
                      <a:lnTo>
                        <a:pt x="120015" y="186613"/>
                      </a:lnTo>
                      <a:lnTo>
                        <a:pt x="58103" y="93306"/>
                      </a:lnTo>
                      <a:lnTo>
                        <a:pt x="58103" y="186613"/>
                      </a:ln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8" y="0"/>
                      </a:lnTo>
                      <a:lnTo>
                        <a:pt x="178118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61" name="Google Shape;161;p1"/>
              <p:cNvGrpSpPr/>
              <p:nvPr/>
            </p:nvGrpSpPr>
            <p:grpSpPr>
              <a:xfrm>
                <a:off x="2307271" y="3065615"/>
                <a:ext cx="207645" cy="85689"/>
                <a:chOff x="2307271" y="3065615"/>
                <a:chExt cx="207645" cy="85689"/>
              </a:xfrm>
            </p:grpSpPr>
            <p:sp>
              <p:nvSpPr>
                <p:cNvPr id="162" name="Google Shape;162;p1"/>
                <p:cNvSpPr/>
                <p:nvPr/>
              </p:nvSpPr>
              <p:spPr>
                <a:xfrm>
                  <a:off x="2307271" y="3068471"/>
                  <a:ext cx="45720" cy="81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20" h="81880" extrusionOk="0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3" name="Google Shape;163;p1"/>
                <p:cNvSpPr/>
                <p:nvPr/>
              </p:nvSpPr>
              <p:spPr>
                <a:xfrm>
                  <a:off x="2361564" y="3065615"/>
                  <a:ext cx="83819" cy="85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819" h="85689" extrusionOk="0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5689"/>
                        <a:pt x="26670" y="83785"/>
                        <a:pt x="20955" y="79977"/>
                      </a:cubicBezTo>
                      <a:close/>
                      <a:moveTo>
                        <a:pt x="57150" y="72360"/>
                      </a:moveTo>
                      <a:cubicBezTo>
                        <a:pt x="61913" y="69504"/>
                        <a:pt x="65722" y="65695"/>
                        <a:pt x="67627" y="60935"/>
                      </a:cubicBezTo>
                      <a:cubicBezTo>
                        <a:pt x="70485" y="56174"/>
                        <a:pt x="71438" y="50462"/>
                        <a:pt x="71438" y="43797"/>
                      </a:cubicBezTo>
                      <a:cubicBezTo>
                        <a:pt x="71438" y="37132"/>
                        <a:pt x="70485" y="31419"/>
                        <a:pt x="67627" y="26659"/>
                      </a:cubicBezTo>
                      <a:cubicBezTo>
                        <a:pt x="64770" y="21898"/>
                        <a:pt x="60960" y="18090"/>
                        <a:pt x="57150" y="15234"/>
                      </a:cubicBezTo>
                      <a:cubicBezTo>
                        <a:pt x="52388" y="12377"/>
                        <a:pt x="47625" y="11425"/>
                        <a:pt x="41910" y="11425"/>
                      </a:cubicBezTo>
                      <a:cubicBezTo>
                        <a:pt x="36195" y="11425"/>
                        <a:pt x="30480" y="12377"/>
                        <a:pt x="26670" y="15234"/>
                      </a:cubicBezTo>
                      <a:cubicBezTo>
                        <a:pt x="21907" y="18090"/>
                        <a:pt x="18097" y="21898"/>
                        <a:pt x="16192" y="26659"/>
                      </a:cubicBezTo>
                      <a:cubicBezTo>
                        <a:pt x="13335" y="31419"/>
                        <a:pt x="12382" y="37132"/>
                        <a:pt x="12382" y="43797"/>
                      </a:cubicBezTo>
                      <a:cubicBezTo>
                        <a:pt x="12382" y="50462"/>
                        <a:pt x="13335" y="56174"/>
                        <a:pt x="16192" y="60935"/>
                      </a:cubicBezTo>
                      <a:cubicBezTo>
                        <a:pt x="19050" y="65695"/>
                        <a:pt x="22860" y="69504"/>
                        <a:pt x="26670" y="72360"/>
                      </a:cubicBezTo>
                      <a:cubicBezTo>
                        <a:pt x="31432" y="75216"/>
                        <a:pt x="36195" y="76168"/>
                        <a:pt x="41910" y="76168"/>
                      </a:cubicBezTo>
                      <a:cubicBezTo>
                        <a:pt x="47625" y="76168"/>
                        <a:pt x="52388" y="74264"/>
                        <a:pt x="57150" y="723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4" name="Google Shape;164;p1"/>
                <p:cNvSpPr/>
                <p:nvPr/>
              </p:nvSpPr>
              <p:spPr>
                <a:xfrm>
                  <a:off x="2458719" y="3068471"/>
                  <a:ext cx="56197" cy="81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7" h="81880" extrusionOk="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7" y="48557"/>
                      </a:lnTo>
                      <a:lnTo>
                        <a:pt x="10477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2" y="19042"/>
                        <a:pt x="54292" y="23803"/>
                      </a:cubicBezTo>
                      <a:cubicBezTo>
                        <a:pt x="54292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8" y="46653"/>
                        <a:pt x="35242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7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7" y="29515"/>
                        <a:pt x="44767" y="24755"/>
                      </a:cubicBezTo>
                      <a:cubicBezTo>
                        <a:pt x="44767" y="19994"/>
                        <a:pt x="42863" y="16186"/>
                        <a:pt x="40005" y="13329"/>
                      </a:cubicBezTo>
                      <a:cubicBezTo>
                        <a:pt x="37147" y="10473"/>
                        <a:pt x="32385" y="9521"/>
                        <a:pt x="26670" y="9521"/>
                      </a:cubicBezTo>
                      <a:lnTo>
                        <a:pt x="10477" y="9521"/>
                      </a:lnTo>
                      <a:lnTo>
                        <a:pt x="10477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pic>
        <p:nvPicPr>
          <p:cNvPr id="2" name="Google Shape;319;p1">
            <a:extLst>
              <a:ext uri="{FF2B5EF4-FFF2-40B4-BE49-F238E27FC236}">
                <a16:creationId xmlns:a16="http://schemas.microsoft.com/office/drawing/2014/main" id="{123DC1BB-CCD6-9015-BEAF-313B91CF37B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3">
            <a:alphaModFix/>
          </a:blip>
          <a:srcRect t="19079" b="19075"/>
          <a:stretch/>
        </p:blipFill>
        <p:spPr>
          <a:xfrm>
            <a:off x="0" y="702371"/>
            <a:ext cx="10663661" cy="3836433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pic>
      <p:sp>
        <p:nvSpPr>
          <p:cNvPr id="3" name="Google Shape;320;p1">
            <a:extLst>
              <a:ext uri="{FF2B5EF4-FFF2-40B4-BE49-F238E27FC236}">
                <a16:creationId xmlns:a16="http://schemas.microsoft.com/office/drawing/2014/main" id="{81552D37-E65E-C326-D08A-73C2E0D171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56536" y="4209710"/>
            <a:ext cx="3335229" cy="756631"/>
          </a:xfrm>
          <a:prstGeom prst="rect">
            <a:avLst/>
          </a:prstGeom>
          <a:gradFill>
            <a:gsLst>
              <a:gs pos="0">
                <a:srgbClr val="6A9D56"/>
              </a:gs>
              <a:gs pos="56000">
                <a:srgbClr val="2D8784"/>
              </a:gs>
              <a:gs pos="100000">
                <a:srgbClr val="263D94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900"/>
              <a:buNone/>
            </a:pPr>
            <a:r>
              <a:rPr lang="sk-SK" sz="36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Modul </a:t>
            </a:r>
            <a:r>
              <a:rPr lang="en-US" sz="36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endParaRPr sz="3600" b="0" dirty="0">
              <a:solidFill>
                <a:schemeClr val="bg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pic>
        <p:nvPicPr>
          <p:cNvPr id="4" name="Google Shape;322;p1">
            <a:extLst>
              <a:ext uri="{FF2B5EF4-FFF2-40B4-BE49-F238E27FC236}">
                <a16:creationId xmlns:a16="http://schemas.microsoft.com/office/drawing/2014/main" id="{784BC653-7C0A-038C-8AE7-DD82A3BF7999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25566" y="6575975"/>
            <a:ext cx="1638095" cy="3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323;p1">
            <a:extLst>
              <a:ext uri="{FF2B5EF4-FFF2-40B4-BE49-F238E27FC236}">
                <a16:creationId xmlns:a16="http://schemas.microsoft.com/office/drawing/2014/main" id="{EBC7F60B-54FD-C01A-5C49-BF03733FB943}"/>
              </a:ext>
            </a:extLst>
          </p:cNvPr>
          <p:cNvSpPr/>
          <p:nvPr/>
        </p:nvSpPr>
        <p:spPr>
          <a:xfrm>
            <a:off x="419210" y="6949610"/>
            <a:ext cx="3180284" cy="46162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k-SK" sz="800" b="0" i="0" u="none" strike="noStrike" cap="none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Blockchain for AgriFood Open Educational Resources © 2023/2Uvod v blockchain v agroživilski verigi024 by Blockchain for AgriFood Consortium is licensed under </a:t>
            </a:r>
            <a:r>
              <a:rPr lang="sk-SK" sz="800" b="0" i="0" u="sng" strike="noStrike" cap="none" dirty="0">
                <a:solidFill>
                  <a:srgbClr val="D14500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 4.0  </a:t>
            </a:r>
            <a:r>
              <a:rPr lang="sk-SK" sz="800" b="0" i="0" u="none" strike="noStrike" cap="none" dirty="0">
                <a:solidFill>
                  <a:srgbClr val="D14500"/>
                </a:solidFill>
                <a:latin typeface="Arial"/>
                <a:ea typeface="Arial"/>
                <a:cs typeface="Arial"/>
                <a:sym typeface="Arial"/>
              </a:rPr>
              <a:t>  </a:t>
            </a:r>
            <a:r>
              <a:rPr lang="sk-SK" sz="3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05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Google Shape;327;p1">
            <a:extLst>
              <a:ext uri="{FF2B5EF4-FFF2-40B4-BE49-F238E27FC236}">
                <a16:creationId xmlns:a16="http://schemas.microsoft.com/office/drawing/2014/main" id="{E0E9503D-D0B9-01B9-3255-93752E150B40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599494" y="7094988"/>
            <a:ext cx="903881" cy="31624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328;p1">
            <a:extLst>
              <a:ext uri="{FF2B5EF4-FFF2-40B4-BE49-F238E27FC236}">
                <a16:creationId xmlns:a16="http://schemas.microsoft.com/office/drawing/2014/main" id="{47C1DF76-17B5-FCC9-33F9-461184AC3F56}"/>
              </a:ext>
            </a:extLst>
          </p:cNvPr>
          <p:cNvSpPr/>
          <p:nvPr/>
        </p:nvSpPr>
        <p:spPr>
          <a:xfrm>
            <a:off x="7291287" y="6918832"/>
            <a:ext cx="33207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Financirano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s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strani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Izražena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so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zgolj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avtorja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(-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)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nujno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, da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odražajo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ali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izvajalske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agencije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za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izobraževanje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kulturo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(EACEA).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Zanje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ne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moreta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biti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odgovorna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EACEA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4;p77">
            <a:extLst>
              <a:ext uri="{FF2B5EF4-FFF2-40B4-BE49-F238E27FC236}">
                <a16:creationId xmlns:a16="http://schemas.microsoft.com/office/drawing/2014/main" id="{62BC6E73-80F3-8C8B-0EDC-75563ED3CEF6}"/>
              </a:ext>
            </a:extLst>
          </p:cNvPr>
          <p:cNvSpPr/>
          <p:nvPr/>
        </p:nvSpPr>
        <p:spPr>
          <a:xfrm>
            <a:off x="7549198" y="0"/>
            <a:ext cx="2653409" cy="2662521"/>
          </a:xfrm>
          <a:custGeom>
            <a:avLst/>
            <a:gdLst/>
            <a:ahLst/>
            <a:cxnLst/>
            <a:rect l="l" t="t" r="r" b="b"/>
            <a:pathLst>
              <a:path w="1483995" h="1489091" extrusionOk="0">
                <a:moveTo>
                  <a:pt x="0" y="0"/>
                </a:moveTo>
                <a:lnTo>
                  <a:pt x="1483995" y="0"/>
                </a:lnTo>
                <a:lnTo>
                  <a:pt x="1483995" y="1489092"/>
                </a:lnTo>
                <a:lnTo>
                  <a:pt x="0" y="1489092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" name="Google Shape;15;p77">
            <a:extLst>
              <a:ext uri="{FF2B5EF4-FFF2-40B4-BE49-F238E27FC236}">
                <a16:creationId xmlns:a16="http://schemas.microsoft.com/office/drawing/2014/main" id="{7401F677-FD6C-E054-B47A-E7C87EE93A1A}"/>
              </a:ext>
            </a:extLst>
          </p:cNvPr>
          <p:cNvGrpSpPr/>
          <p:nvPr/>
        </p:nvGrpSpPr>
        <p:grpSpPr>
          <a:xfrm>
            <a:off x="8143205" y="412591"/>
            <a:ext cx="2050690" cy="2000480"/>
            <a:chOff x="10968672" y="5214269"/>
            <a:chExt cx="1344930" cy="1312000"/>
          </a:xfrm>
        </p:grpSpPr>
        <p:grpSp>
          <p:nvGrpSpPr>
            <p:cNvPr id="10" name="Google Shape;16;p77">
              <a:extLst>
                <a:ext uri="{FF2B5EF4-FFF2-40B4-BE49-F238E27FC236}">
                  <a16:creationId xmlns:a16="http://schemas.microsoft.com/office/drawing/2014/main" id="{19B0A4DE-A795-C3A6-5D2F-9D5D4FE19694}"/>
                </a:ext>
              </a:extLst>
            </p:cNvPr>
            <p:cNvGrpSpPr/>
            <p:nvPr/>
          </p:nvGrpSpPr>
          <p:grpSpPr>
            <a:xfrm>
              <a:off x="11799728" y="5338043"/>
              <a:ext cx="373379" cy="317051"/>
              <a:chOff x="11799728" y="5338043"/>
              <a:chExt cx="373379" cy="317051"/>
            </a:xfrm>
          </p:grpSpPr>
          <p:sp>
            <p:nvSpPr>
              <p:cNvPr id="57" name="Google Shape;17;p77">
                <a:extLst>
                  <a:ext uri="{FF2B5EF4-FFF2-40B4-BE49-F238E27FC236}">
                    <a16:creationId xmlns:a16="http://schemas.microsoft.com/office/drawing/2014/main" id="{B92DB1B0-9D42-8F9D-3418-47164C5AD3B0}"/>
                  </a:ext>
                </a:extLst>
              </p:cNvPr>
              <p:cNvSpPr/>
              <p:nvPr/>
            </p:nvSpPr>
            <p:spPr>
              <a:xfrm>
                <a:off x="11896645" y="5489428"/>
                <a:ext cx="275748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275748" h="165666" extrusionOk="0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9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5" y="3809"/>
                    </a:cubicBezTo>
                    <a:cubicBezTo>
                      <a:pt x="275987" y="5713"/>
                      <a:pt x="275987" y="8569"/>
                      <a:pt x="275035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10" y="165666"/>
                      <a:pt x="186452" y="165666"/>
                    </a:cubicBezTo>
                    <a:lnTo>
                      <a:pt x="7382" y="165666"/>
                    </a:lnTo>
                    <a:cubicBezTo>
                      <a:pt x="5477" y="164714"/>
                      <a:pt x="4524" y="164714"/>
                      <a:pt x="3572" y="164714"/>
                    </a:cubicBezTo>
                    <a:close/>
                    <a:moveTo>
                      <a:pt x="93107" y="14282"/>
                    </a:moveTo>
                    <a:lnTo>
                      <a:pt x="18812" y="149481"/>
                    </a:lnTo>
                    <a:lnTo>
                      <a:pt x="180737" y="149481"/>
                    </a:lnTo>
                    <a:lnTo>
                      <a:pt x="255032" y="14282"/>
                    </a:lnTo>
                    <a:lnTo>
                      <a:pt x="93107" y="142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Google Shape;18;p77">
                <a:extLst>
                  <a:ext uri="{FF2B5EF4-FFF2-40B4-BE49-F238E27FC236}">
                    <a16:creationId xmlns:a16="http://schemas.microsoft.com/office/drawing/2014/main" id="{A1F63DA0-9679-4B18-F158-8F48A8008BA8}"/>
                  </a:ext>
                </a:extLst>
              </p:cNvPr>
              <p:cNvSpPr/>
              <p:nvPr/>
            </p:nvSpPr>
            <p:spPr>
              <a:xfrm>
                <a:off x="11799728" y="5338995"/>
                <a:ext cx="194310" cy="316098"/>
              </a:xfrm>
              <a:custGeom>
                <a:avLst/>
                <a:gdLst/>
                <a:ahLst/>
                <a:cxnLst/>
                <a:rect l="l" t="t" r="r" b="b"/>
                <a:pathLst>
                  <a:path w="194310" h="316098" extrusionOk="0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7097"/>
                    </a:moveTo>
                    <a:lnTo>
                      <a:pt x="103346" y="293248"/>
                    </a:lnTo>
                    <a:lnTo>
                      <a:pt x="177641" y="158049"/>
                    </a:lnTo>
                    <a:lnTo>
                      <a:pt x="90011" y="21898"/>
                    </a:lnTo>
                    <a:lnTo>
                      <a:pt x="15716" y="15709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19;p77">
                <a:extLst>
                  <a:ext uri="{FF2B5EF4-FFF2-40B4-BE49-F238E27FC236}">
                    <a16:creationId xmlns:a16="http://schemas.microsoft.com/office/drawing/2014/main" id="{98995B8E-A43B-8625-1AEA-3927668648F9}"/>
                  </a:ext>
                </a:extLst>
              </p:cNvPr>
              <p:cNvSpPr/>
              <p:nvPr/>
            </p:nvSpPr>
            <p:spPr>
              <a:xfrm>
                <a:off x="11881643" y="5338043"/>
                <a:ext cx="291464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291464" h="165666" extrusionOk="0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2394" y="165666"/>
                      <a:pt x="101441" y="165666"/>
                      <a:pt x="100489" y="164714"/>
                    </a:cubicBezTo>
                    <a:close/>
                    <a:moveTo>
                      <a:pt x="21431" y="16186"/>
                    </a:moveTo>
                    <a:lnTo>
                      <a:pt x="108109" y="151385"/>
                    </a:lnTo>
                    <a:lnTo>
                      <a:pt x="269081" y="151385"/>
                    </a:lnTo>
                    <a:lnTo>
                      <a:pt x="182404" y="16186"/>
                    </a:lnTo>
                    <a:lnTo>
                      <a:pt x="21431" y="1618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" name="Google Shape;20;p77">
              <a:extLst>
                <a:ext uri="{FF2B5EF4-FFF2-40B4-BE49-F238E27FC236}">
                  <a16:creationId xmlns:a16="http://schemas.microsoft.com/office/drawing/2014/main" id="{52E8783A-8ED0-52E6-EDD4-F7F17A007AF1}"/>
                </a:ext>
              </a:extLst>
            </p:cNvPr>
            <p:cNvGrpSpPr/>
            <p:nvPr/>
          </p:nvGrpSpPr>
          <p:grpSpPr>
            <a:xfrm>
              <a:off x="11553031" y="5790293"/>
              <a:ext cx="373380" cy="316098"/>
              <a:chOff x="11553031" y="5790293"/>
              <a:chExt cx="373380" cy="316098"/>
            </a:xfrm>
          </p:grpSpPr>
          <p:sp>
            <p:nvSpPr>
              <p:cNvPr id="54" name="Google Shape;21;p77">
                <a:extLst>
                  <a:ext uri="{FF2B5EF4-FFF2-40B4-BE49-F238E27FC236}">
                    <a16:creationId xmlns:a16="http://schemas.microsoft.com/office/drawing/2014/main" id="{E52206B3-96B4-06B9-E88B-8CD0249D8190}"/>
                  </a:ext>
                </a:extLst>
              </p:cNvPr>
              <p:cNvSpPr/>
              <p:nvPr/>
            </p:nvSpPr>
            <p:spPr>
              <a:xfrm>
                <a:off x="11649948" y="5940725"/>
                <a:ext cx="275748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275748" h="165666" extrusionOk="0">
                    <a:moveTo>
                      <a:pt x="3572" y="164714"/>
                    </a:moveTo>
                    <a:cubicBezTo>
                      <a:pt x="2620" y="163762"/>
                      <a:pt x="1667" y="162810"/>
                      <a:pt x="714" y="161858"/>
                    </a:cubicBezTo>
                    <a:cubicBezTo>
                      <a:pt x="-238" y="159954"/>
                      <a:pt x="-238" y="157097"/>
                      <a:pt x="714" y="154241"/>
                    </a:cubicBezTo>
                    <a:lnTo>
                      <a:pt x="82629" y="3808"/>
                    </a:lnTo>
                    <a:cubicBezTo>
                      <a:pt x="83582" y="952"/>
                      <a:pt x="86439" y="0"/>
                      <a:pt x="89297" y="0"/>
                    </a:cubicBezTo>
                    <a:lnTo>
                      <a:pt x="268367" y="0"/>
                    </a:lnTo>
                    <a:cubicBezTo>
                      <a:pt x="271224" y="0"/>
                      <a:pt x="273129" y="952"/>
                      <a:pt x="275034" y="3808"/>
                    </a:cubicBezTo>
                    <a:cubicBezTo>
                      <a:pt x="275987" y="5713"/>
                      <a:pt x="275987" y="8569"/>
                      <a:pt x="275034" y="11425"/>
                    </a:cubicBezTo>
                    <a:lnTo>
                      <a:pt x="193120" y="161858"/>
                    </a:lnTo>
                    <a:cubicBezTo>
                      <a:pt x="192167" y="164714"/>
                      <a:pt x="189309" y="165666"/>
                      <a:pt x="186452" y="165666"/>
                    </a:cubicBezTo>
                    <a:lnTo>
                      <a:pt x="7382" y="165666"/>
                    </a:lnTo>
                    <a:cubicBezTo>
                      <a:pt x="6429" y="165666"/>
                      <a:pt x="4524" y="164714"/>
                      <a:pt x="3572" y="164714"/>
                    </a:cubicBezTo>
                    <a:close/>
                    <a:moveTo>
                      <a:pt x="94059" y="15234"/>
                    </a:moveTo>
                    <a:lnTo>
                      <a:pt x="19764" y="150433"/>
                    </a:lnTo>
                    <a:lnTo>
                      <a:pt x="181689" y="150433"/>
                    </a:lnTo>
                    <a:lnTo>
                      <a:pt x="255984" y="15234"/>
                    </a:lnTo>
                    <a:lnTo>
                      <a:pt x="94059" y="152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22;p77">
                <a:extLst>
                  <a:ext uri="{FF2B5EF4-FFF2-40B4-BE49-F238E27FC236}">
                    <a16:creationId xmlns:a16="http://schemas.microsoft.com/office/drawing/2014/main" id="{743CCEB6-E6B8-621C-598A-E92C27B1378D}"/>
                  </a:ext>
                </a:extLst>
              </p:cNvPr>
              <p:cNvSpPr/>
              <p:nvPr/>
            </p:nvSpPr>
            <p:spPr>
              <a:xfrm>
                <a:off x="11553031" y="5790293"/>
                <a:ext cx="194310" cy="316098"/>
              </a:xfrm>
              <a:custGeom>
                <a:avLst/>
                <a:gdLst/>
                <a:ahLst/>
                <a:cxnLst/>
                <a:rect l="l" t="t" r="r" b="b"/>
                <a:pathLst>
                  <a:path w="194310" h="316098" extrusionOk="0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4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4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3346" y="316099"/>
                      <a:pt x="101441" y="315147"/>
                      <a:pt x="100489" y="315147"/>
                    </a:cubicBezTo>
                    <a:close/>
                    <a:moveTo>
                      <a:pt x="16669" y="158049"/>
                    </a:moveTo>
                    <a:lnTo>
                      <a:pt x="104299" y="294200"/>
                    </a:lnTo>
                    <a:lnTo>
                      <a:pt x="178594" y="159001"/>
                    </a:lnTo>
                    <a:lnTo>
                      <a:pt x="90964" y="22850"/>
                    </a:lnTo>
                    <a:lnTo>
                      <a:pt x="16669" y="1580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23;p77">
                <a:extLst>
                  <a:ext uri="{FF2B5EF4-FFF2-40B4-BE49-F238E27FC236}">
                    <a16:creationId xmlns:a16="http://schemas.microsoft.com/office/drawing/2014/main" id="{4062E504-48AF-4287-27A3-6B84CD541459}"/>
                  </a:ext>
                </a:extLst>
              </p:cNvPr>
              <p:cNvSpPr/>
              <p:nvPr/>
            </p:nvSpPr>
            <p:spPr>
              <a:xfrm>
                <a:off x="11634946" y="5790293"/>
                <a:ext cx="291465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291465" h="165666" extrusionOk="0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2394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2" name="Google Shape;24;p77">
              <a:extLst>
                <a:ext uri="{FF2B5EF4-FFF2-40B4-BE49-F238E27FC236}">
                  <a16:creationId xmlns:a16="http://schemas.microsoft.com/office/drawing/2014/main" id="{E6C1E819-FC24-0722-A28D-6BF4B5515B6C}"/>
                </a:ext>
              </a:extLst>
            </p:cNvPr>
            <p:cNvGrpSpPr/>
            <p:nvPr/>
          </p:nvGrpSpPr>
          <p:grpSpPr>
            <a:xfrm>
              <a:off x="12091193" y="5786484"/>
              <a:ext cx="221456" cy="316099"/>
              <a:chOff x="12091193" y="5786484"/>
              <a:chExt cx="221456" cy="316099"/>
            </a:xfrm>
          </p:grpSpPr>
          <p:sp>
            <p:nvSpPr>
              <p:cNvPr id="51" name="Google Shape;25;p77">
                <a:extLst>
                  <a:ext uri="{FF2B5EF4-FFF2-40B4-BE49-F238E27FC236}">
                    <a16:creationId xmlns:a16="http://schemas.microsoft.com/office/drawing/2014/main" id="{5DF228CF-5A1D-A018-507A-40F79729AD7A}"/>
                  </a:ext>
                </a:extLst>
              </p:cNvPr>
              <p:cNvSpPr/>
              <p:nvPr/>
            </p:nvSpPr>
            <p:spPr>
              <a:xfrm>
                <a:off x="12091193" y="5786484"/>
                <a:ext cx="194310" cy="316098"/>
              </a:xfrm>
              <a:custGeom>
                <a:avLst/>
                <a:gdLst/>
                <a:ahLst/>
                <a:cxnLst/>
                <a:rect l="l" t="t" r="r" b="b"/>
                <a:pathLst>
                  <a:path w="194310" h="316098" extrusionOk="0">
                    <a:moveTo>
                      <a:pt x="100489" y="315147"/>
                    </a:moveTo>
                    <a:cubicBezTo>
                      <a:pt x="99536" y="314195"/>
                      <a:pt x="98584" y="313242"/>
                      <a:pt x="97631" y="312290"/>
                    </a:cubicBezTo>
                    <a:lnTo>
                      <a:pt x="1429" y="161858"/>
                    </a:lnTo>
                    <a:cubicBezTo>
                      <a:pt x="-476" y="159953"/>
                      <a:pt x="-476" y="156145"/>
                      <a:pt x="1429" y="154241"/>
                    </a:cubicBezTo>
                    <a:lnTo>
                      <a:pt x="83344" y="3808"/>
                    </a:lnTo>
                    <a:cubicBezTo>
                      <a:pt x="84296" y="1904"/>
                      <a:pt x="87154" y="0"/>
                      <a:pt x="90011" y="0"/>
                    </a:cubicBezTo>
                    <a:cubicBezTo>
                      <a:pt x="92869" y="0"/>
                      <a:pt x="94774" y="952"/>
                      <a:pt x="96679" y="3808"/>
                    </a:cubicBezTo>
                    <a:lnTo>
                      <a:pt x="192881" y="154241"/>
                    </a:lnTo>
                    <a:cubicBezTo>
                      <a:pt x="194786" y="156145"/>
                      <a:pt x="194786" y="159953"/>
                      <a:pt x="192881" y="161858"/>
                    </a:cubicBezTo>
                    <a:lnTo>
                      <a:pt x="110966" y="312290"/>
                    </a:lnTo>
                    <a:cubicBezTo>
                      <a:pt x="110014" y="314195"/>
                      <a:pt x="107156" y="316099"/>
                      <a:pt x="104299" y="316099"/>
                    </a:cubicBezTo>
                    <a:cubicBezTo>
                      <a:pt x="102394" y="316099"/>
                      <a:pt x="101441" y="315147"/>
                      <a:pt x="100489" y="315147"/>
                    </a:cubicBezTo>
                    <a:close/>
                    <a:moveTo>
                      <a:pt x="15716" y="158049"/>
                    </a:moveTo>
                    <a:lnTo>
                      <a:pt x="103346" y="294200"/>
                    </a:lnTo>
                    <a:lnTo>
                      <a:pt x="177641" y="159001"/>
                    </a:lnTo>
                    <a:lnTo>
                      <a:pt x="90011" y="22850"/>
                    </a:lnTo>
                    <a:lnTo>
                      <a:pt x="15716" y="1580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26;p77">
                <a:extLst>
                  <a:ext uri="{FF2B5EF4-FFF2-40B4-BE49-F238E27FC236}">
                    <a16:creationId xmlns:a16="http://schemas.microsoft.com/office/drawing/2014/main" id="{78F588C2-B8EC-21DA-61A9-0E02E03327CF}"/>
                  </a:ext>
                </a:extLst>
              </p:cNvPr>
              <p:cNvSpPr/>
              <p:nvPr/>
            </p:nvSpPr>
            <p:spPr>
              <a:xfrm>
                <a:off x="12187158" y="5936917"/>
                <a:ext cx="125491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125491" h="165666" extrusionOk="0">
                    <a:moveTo>
                      <a:pt x="125492" y="150433"/>
                    </a:moveTo>
                    <a:lnTo>
                      <a:pt x="19764" y="150433"/>
                    </a:lnTo>
                    <a:lnTo>
                      <a:pt x="94060" y="15234"/>
                    </a:lnTo>
                    <a:lnTo>
                      <a:pt x="125492" y="15234"/>
                    </a:lnTo>
                    <a:lnTo>
                      <a:pt x="125492" y="0"/>
                    </a:lnTo>
                    <a:lnTo>
                      <a:pt x="89297" y="0"/>
                    </a:lnTo>
                    <a:cubicBezTo>
                      <a:pt x="86439" y="0"/>
                      <a:pt x="83582" y="1904"/>
                      <a:pt x="82629" y="3809"/>
                    </a:cubicBezTo>
                    <a:lnTo>
                      <a:pt x="714" y="154241"/>
                    </a:lnTo>
                    <a:cubicBezTo>
                      <a:pt x="-238" y="156145"/>
                      <a:pt x="-238" y="159002"/>
                      <a:pt x="714" y="161858"/>
                    </a:cubicBezTo>
                    <a:cubicBezTo>
                      <a:pt x="1667" y="162810"/>
                      <a:pt x="2620" y="163762"/>
                      <a:pt x="3572" y="164714"/>
                    </a:cubicBezTo>
                    <a:cubicBezTo>
                      <a:pt x="4524" y="165666"/>
                      <a:pt x="5477" y="165666"/>
                      <a:pt x="7382" y="165666"/>
                    </a:cubicBezTo>
                    <a:lnTo>
                      <a:pt x="125492" y="165666"/>
                    </a:lnTo>
                    <a:lnTo>
                      <a:pt x="125492" y="1504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27;p77">
                <a:extLst>
                  <a:ext uri="{FF2B5EF4-FFF2-40B4-BE49-F238E27FC236}">
                    <a16:creationId xmlns:a16="http://schemas.microsoft.com/office/drawing/2014/main" id="{9D5A40E2-9367-EBE1-8CC7-25D91FE62063}"/>
                  </a:ext>
                </a:extLst>
              </p:cNvPr>
              <p:cNvSpPr/>
              <p:nvPr/>
            </p:nvSpPr>
            <p:spPr>
              <a:xfrm>
                <a:off x="12172870" y="5786484"/>
                <a:ext cx="139779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139779" h="165666" extrusionOk="0">
                    <a:moveTo>
                      <a:pt x="139779" y="150432"/>
                    </a:moveTo>
                    <a:lnTo>
                      <a:pt x="107395" y="150432"/>
                    </a:lnTo>
                    <a:lnTo>
                      <a:pt x="20717" y="15234"/>
                    </a:lnTo>
                    <a:lnTo>
                      <a:pt x="139779" y="15234"/>
                    </a:lnTo>
                    <a:lnTo>
                      <a:pt x="139779" y="0"/>
                    </a:lnTo>
                    <a:lnTo>
                      <a:pt x="7382" y="0"/>
                    </a:lnTo>
                    <a:cubicBezTo>
                      <a:pt x="4524" y="0"/>
                      <a:pt x="1667" y="1904"/>
                      <a:pt x="714" y="3808"/>
                    </a:cubicBezTo>
                    <a:cubicBezTo>
                      <a:pt x="-238" y="6665"/>
                      <a:pt x="-238" y="9521"/>
                      <a:pt x="714" y="11425"/>
                    </a:cubicBezTo>
                    <a:lnTo>
                      <a:pt x="96917" y="161858"/>
                    </a:lnTo>
                    <a:cubicBezTo>
                      <a:pt x="97870" y="162810"/>
                      <a:pt x="98822" y="163762"/>
                      <a:pt x="99774" y="164714"/>
                    </a:cubicBezTo>
                    <a:cubicBezTo>
                      <a:pt x="100727" y="165666"/>
                      <a:pt x="101679" y="165666"/>
                      <a:pt x="103585" y="165666"/>
                    </a:cubicBezTo>
                    <a:lnTo>
                      <a:pt x="139779" y="165666"/>
                    </a:lnTo>
                    <a:lnTo>
                      <a:pt x="139779" y="1504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" name="Google Shape;28;p77">
              <a:extLst>
                <a:ext uri="{FF2B5EF4-FFF2-40B4-BE49-F238E27FC236}">
                  <a16:creationId xmlns:a16="http://schemas.microsoft.com/office/drawing/2014/main" id="{9CB81D79-5AF6-4C98-70CF-2984E96E0E03}"/>
                </a:ext>
              </a:extLst>
            </p:cNvPr>
            <p:cNvGrpSpPr/>
            <p:nvPr/>
          </p:nvGrpSpPr>
          <p:grpSpPr>
            <a:xfrm>
              <a:off x="11846163" y="6237782"/>
              <a:ext cx="371713" cy="288487"/>
              <a:chOff x="11846163" y="6237782"/>
              <a:chExt cx="371713" cy="288487"/>
            </a:xfrm>
          </p:grpSpPr>
          <p:sp>
            <p:nvSpPr>
              <p:cNvPr id="48" name="Google Shape;29;p77">
                <a:extLst>
                  <a:ext uri="{FF2B5EF4-FFF2-40B4-BE49-F238E27FC236}">
                    <a16:creationId xmlns:a16="http://schemas.microsoft.com/office/drawing/2014/main" id="{024A4063-F02A-B0ED-8E70-FF812D5F26EB}"/>
                  </a:ext>
                </a:extLst>
              </p:cNvPr>
              <p:cNvSpPr/>
              <p:nvPr/>
            </p:nvSpPr>
            <p:spPr>
              <a:xfrm>
                <a:off x="11846163" y="6238734"/>
                <a:ext cx="192881" cy="287535"/>
              </a:xfrm>
              <a:custGeom>
                <a:avLst/>
                <a:gdLst/>
                <a:ahLst/>
                <a:cxnLst/>
                <a:rect l="l" t="t" r="r" b="b"/>
                <a:pathLst>
                  <a:path w="192881" h="287535" extrusionOk="0">
                    <a:moveTo>
                      <a:pt x="79772" y="286583"/>
                    </a:moveTo>
                    <a:lnTo>
                      <a:pt x="97869" y="286583"/>
                    </a:lnTo>
                    <a:lnTo>
                      <a:pt x="15002" y="157097"/>
                    </a:lnTo>
                    <a:lnTo>
                      <a:pt x="89297" y="21898"/>
                    </a:lnTo>
                    <a:lnTo>
                      <a:pt x="176927" y="158049"/>
                    </a:lnTo>
                    <a:lnTo>
                      <a:pt x="106442" y="287536"/>
                    </a:lnTo>
                    <a:lnTo>
                      <a:pt x="123587" y="287536"/>
                    </a:lnTo>
                    <a:lnTo>
                      <a:pt x="192167" y="161858"/>
                    </a:lnTo>
                    <a:cubicBezTo>
                      <a:pt x="193119" y="159001"/>
                      <a:pt x="193119" y="156145"/>
                      <a:pt x="192167" y="154241"/>
                    </a:cubicBezTo>
                    <a:lnTo>
                      <a:pt x="95964" y="3808"/>
                    </a:lnTo>
                    <a:cubicBezTo>
                      <a:pt x="94059" y="1904"/>
                      <a:pt x="92154" y="0"/>
                      <a:pt x="89297" y="0"/>
                    </a:cubicBezTo>
                    <a:cubicBezTo>
                      <a:pt x="86439" y="0"/>
                      <a:pt x="84534" y="1904"/>
                      <a:pt x="82629" y="3808"/>
                    </a:cubicBezTo>
                    <a:lnTo>
                      <a:pt x="714" y="154241"/>
                    </a:lnTo>
                    <a:cubicBezTo>
                      <a:pt x="-238" y="157097"/>
                      <a:pt x="-238" y="159953"/>
                      <a:pt x="714" y="161858"/>
                    </a:cubicBezTo>
                    <a:lnTo>
                      <a:pt x="79772" y="2865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30;p77">
                <a:extLst>
                  <a:ext uri="{FF2B5EF4-FFF2-40B4-BE49-F238E27FC236}">
                    <a16:creationId xmlns:a16="http://schemas.microsoft.com/office/drawing/2014/main" id="{CEDC687C-9130-5D10-C589-4EA208B4F22C}"/>
                  </a:ext>
                </a:extLst>
              </p:cNvPr>
              <p:cNvSpPr/>
              <p:nvPr/>
            </p:nvSpPr>
            <p:spPr>
              <a:xfrm>
                <a:off x="11951652" y="6388214"/>
                <a:ext cx="265509" cy="137103"/>
              </a:xfrm>
              <a:custGeom>
                <a:avLst/>
                <a:gdLst/>
                <a:ahLst/>
                <a:cxnLst/>
                <a:rect l="l" t="t" r="r" b="b"/>
                <a:pathLst>
                  <a:path w="265509" h="137103" extrusionOk="0">
                    <a:moveTo>
                      <a:pt x="17145" y="137103"/>
                    </a:moveTo>
                    <a:lnTo>
                      <a:pt x="83820" y="15234"/>
                    </a:lnTo>
                    <a:lnTo>
                      <a:pt x="245745" y="15234"/>
                    </a:lnTo>
                    <a:lnTo>
                      <a:pt x="179070" y="137103"/>
                    </a:lnTo>
                    <a:lnTo>
                      <a:pt x="196215" y="137103"/>
                    </a:lnTo>
                    <a:lnTo>
                      <a:pt x="264795" y="11425"/>
                    </a:lnTo>
                    <a:cubicBezTo>
                      <a:pt x="265747" y="9521"/>
                      <a:pt x="265747" y="6665"/>
                      <a:pt x="264795" y="3808"/>
                    </a:cubicBezTo>
                    <a:cubicBezTo>
                      <a:pt x="263842" y="1904"/>
                      <a:pt x="260985" y="0"/>
                      <a:pt x="258128" y="0"/>
                    </a:cubicBezTo>
                    <a:lnTo>
                      <a:pt x="79057" y="0"/>
                    </a:lnTo>
                    <a:cubicBezTo>
                      <a:pt x="76200" y="0"/>
                      <a:pt x="73342" y="1904"/>
                      <a:pt x="72390" y="3808"/>
                    </a:cubicBezTo>
                    <a:lnTo>
                      <a:pt x="0" y="137103"/>
                    </a:lnTo>
                    <a:lnTo>
                      <a:pt x="17145" y="137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31;p77">
                <a:extLst>
                  <a:ext uri="{FF2B5EF4-FFF2-40B4-BE49-F238E27FC236}">
                    <a16:creationId xmlns:a16="http://schemas.microsoft.com/office/drawing/2014/main" id="{FC4A9CD7-A3C1-AF05-EC6B-249A53A169AE}"/>
                  </a:ext>
                </a:extLst>
              </p:cNvPr>
              <p:cNvSpPr/>
              <p:nvPr/>
            </p:nvSpPr>
            <p:spPr>
              <a:xfrm>
                <a:off x="11926411" y="6237782"/>
                <a:ext cx="291465" cy="165666"/>
              </a:xfrm>
              <a:custGeom>
                <a:avLst/>
                <a:gdLst/>
                <a:ahLst/>
                <a:cxnLst/>
                <a:rect l="l" t="t" r="r" b="b"/>
                <a:pathLst>
                  <a:path w="291465" h="165666" extrusionOk="0">
                    <a:moveTo>
                      <a:pt x="100489" y="164714"/>
                    </a:moveTo>
                    <a:cubicBezTo>
                      <a:pt x="99536" y="163762"/>
                      <a:pt x="98584" y="162810"/>
                      <a:pt x="97631" y="161858"/>
                    </a:cubicBezTo>
                    <a:lnTo>
                      <a:pt x="1429" y="11425"/>
                    </a:lnTo>
                    <a:cubicBezTo>
                      <a:pt x="-476" y="9521"/>
                      <a:pt x="-476" y="5713"/>
                      <a:pt x="1429" y="3808"/>
                    </a:cubicBezTo>
                    <a:cubicBezTo>
                      <a:pt x="2381" y="952"/>
                      <a:pt x="5239" y="0"/>
                      <a:pt x="8096" y="0"/>
                    </a:cubicBezTo>
                    <a:lnTo>
                      <a:pt x="187166" y="0"/>
                    </a:lnTo>
                    <a:cubicBezTo>
                      <a:pt x="190024" y="0"/>
                      <a:pt x="191929" y="952"/>
                      <a:pt x="193834" y="3808"/>
                    </a:cubicBezTo>
                    <a:lnTo>
                      <a:pt x="290036" y="154241"/>
                    </a:lnTo>
                    <a:cubicBezTo>
                      <a:pt x="291941" y="156145"/>
                      <a:pt x="291941" y="159954"/>
                      <a:pt x="290036" y="161858"/>
                    </a:cubicBezTo>
                    <a:cubicBezTo>
                      <a:pt x="289084" y="164714"/>
                      <a:pt x="286226" y="165666"/>
                      <a:pt x="283369" y="165666"/>
                    </a:cubicBezTo>
                    <a:lnTo>
                      <a:pt x="104299" y="165666"/>
                    </a:lnTo>
                    <a:cubicBezTo>
                      <a:pt x="103346" y="165666"/>
                      <a:pt x="101441" y="164714"/>
                      <a:pt x="100489" y="164714"/>
                    </a:cubicBezTo>
                    <a:close/>
                    <a:moveTo>
                      <a:pt x="21431" y="15234"/>
                    </a:moveTo>
                    <a:lnTo>
                      <a:pt x="108109" y="150433"/>
                    </a:lnTo>
                    <a:lnTo>
                      <a:pt x="269081" y="150433"/>
                    </a:lnTo>
                    <a:lnTo>
                      <a:pt x="182404" y="15234"/>
                    </a:lnTo>
                    <a:lnTo>
                      <a:pt x="21431" y="152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4" name="Google Shape;32;p77">
              <a:extLst>
                <a:ext uri="{FF2B5EF4-FFF2-40B4-BE49-F238E27FC236}">
                  <a16:creationId xmlns:a16="http://schemas.microsoft.com/office/drawing/2014/main" id="{0AA183B1-6A32-B05D-8D99-13B5451D2299}"/>
                </a:ext>
              </a:extLst>
            </p:cNvPr>
            <p:cNvSpPr/>
            <p:nvPr/>
          </p:nvSpPr>
          <p:spPr>
            <a:xfrm>
              <a:off x="12064047" y="6116118"/>
              <a:ext cx="122667" cy="209052"/>
            </a:xfrm>
            <a:custGeom>
              <a:avLst/>
              <a:gdLst/>
              <a:ahLst/>
              <a:cxnLst/>
              <a:rect l="l" t="t" r="r" b="b"/>
              <a:pathLst>
                <a:path w="122667" h="209052" extrusionOk="0">
                  <a:moveTo>
                    <a:pt x="118110" y="747"/>
                  </a:moveTo>
                  <a:cubicBezTo>
                    <a:pt x="121920" y="2651"/>
                    <a:pt x="123825" y="8364"/>
                    <a:pt x="121920" y="12172"/>
                  </a:cubicBezTo>
                  <a:lnTo>
                    <a:pt x="16193" y="204497"/>
                  </a:lnTo>
                  <a:cubicBezTo>
                    <a:pt x="14288" y="208306"/>
                    <a:pt x="8572" y="210210"/>
                    <a:pt x="4763" y="208306"/>
                  </a:cubicBezTo>
                  <a:cubicBezTo>
                    <a:pt x="4763" y="208306"/>
                    <a:pt x="4763" y="208306"/>
                    <a:pt x="4763" y="208306"/>
                  </a:cubicBezTo>
                  <a:cubicBezTo>
                    <a:pt x="1905" y="206402"/>
                    <a:pt x="0" y="204497"/>
                    <a:pt x="0" y="200689"/>
                  </a:cubicBezTo>
                  <a:cubicBezTo>
                    <a:pt x="0" y="199737"/>
                    <a:pt x="0" y="197833"/>
                    <a:pt x="953" y="196880"/>
                  </a:cubicBezTo>
                  <a:lnTo>
                    <a:pt x="106680" y="4555"/>
                  </a:lnTo>
                  <a:cubicBezTo>
                    <a:pt x="108585" y="747"/>
                    <a:pt x="113347" y="-1157"/>
                    <a:pt x="118110" y="747"/>
                  </a:cubicBezTo>
                  <a:cubicBezTo>
                    <a:pt x="118110" y="747"/>
                    <a:pt x="118110" y="747"/>
                    <a:pt x="118110" y="74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33;p77">
              <a:extLst>
                <a:ext uri="{FF2B5EF4-FFF2-40B4-BE49-F238E27FC236}">
                  <a16:creationId xmlns:a16="http://schemas.microsoft.com/office/drawing/2014/main" id="{41C4EF3E-DD56-7019-0AB7-86A03889370B}"/>
                </a:ext>
              </a:extLst>
            </p:cNvPr>
            <p:cNvSpPr/>
            <p:nvPr/>
          </p:nvSpPr>
          <p:spPr>
            <a:xfrm>
              <a:off x="11770677" y="5674698"/>
              <a:ext cx="122667" cy="209647"/>
            </a:xfrm>
            <a:custGeom>
              <a:avLst/>
              <a:gdLst/>
              <a:ahLst/>
              <a:cxnLst/>
              <a:rect l="l" t="t" r="r" b="b"/>
              <a:pathLst>
                <a:path w="122667" h="209647" extrusionOk="0">
                  <a:moveTo>
                    <a:pt x="118110" y="1342"/>
                  </a:moveTo>
                  <a:cubicBezTo>
                    <a:pt x="121920" y="3246"/>
                    <a:pt x="123825" y="8959"/>
                    <a:pt x="121920" y="12767"/>
                  </a:cubicBezTo>
                  <a:lnTo>
                    <a:pt x="16192" y="205092"/>
                  </a:lnTo>
                  <a:cubicBezTo>
                    <a:pt x="14288" y="208901"/>
                    <a:pt x="8572" y="210805"/>
                    <a:pt x="4763" y="208901"/>
                  </a:cubicBezTo>
                  <a:cubicBezTo>
                    <a:pt x="4763" y="208901"/>
                    <a:pt x="4763" y="208901"/>
                    <a:pt x="4763" y="208901"/>
                  </a:cubicBezTo>
                  <a:cubicBezTo>
                    <a:pt x="1905" y="206997"/>
                    <a:pt x="0" y="205092"/>
                    <a:pt x="0" y="201284"/>
                  </a:cubicBezTo>
                  <a:cubicBezTo>
                    <a:pt x="0" y="200332"/>
                    <a:pt x="0" y="198428"/>
                    <a:pt x="953" y="197476"/>
                  </a:cubicBezTo>
                  <a:lnTo>
                    <a:pt x="106680" y="5150"/>
                  </a:lnTo>
                  <a:cubicBezTo>
                    <a:pt x="108585" y="390"/>
                    <a:pt x="113347" y="-1514"/>
                    <a:pt x="118110" y="1342"/>
                  </a:cubicBezTo>
                  <a:cubicBezTo>
                    <a:pt x="118110" y="1342"/>
                    <a:pt x="118110" y="1342"/>
                    <a:pt x="118110" y="13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34;p77">
              <a:extLst>
                <a:ext uri="{FF2B5EF4-FFF2-40B4-BE49-F238E27FC236}">
                  <a16:creationId xmlns:a16="http://schemas.microsoft.com/office/drawing/2014/main" id="{83B80D86-FDE6-CACB-EB32-FE0057E2296F}"/>
                </a:ext>
              </a:extLst>
            </p:cNvPr>
            <p:cNvSpPr/>
            <p:nvPr/>
          </p:nvSpPr>
          <p:spPr>
            <a:xfrm>
              <a:off x="12188825" y="5489428"/>
              <a:ext cx="124777" cy="19994"/>
            </a:xfrm>
            <a:custGeom>
              <a:avLst/>
              <a:gdLst/>
              <a:ahLst/>
              <a:cxnLst/>
              <a:rect l="l" t="t" r="r" b="b"/>
              <a:pathLst>
                <a:path w="124777" h="19994" extrusionOk="0">
                  <a:moveTo>
                    <a:pt x="123825" y="0"/>
                  </a:moveTo>
                  <a:lnTo>
                    <a:pt x="8572" y="2856"/>
                  </a:lnTo>
                  <a:cubicBezTo>
                    <a:pt x="3810" y="2856"/>
                    <a:pt x="0" y="6665"/>
                    <a:pt x="0" y="11425"/>
                  </a:cubicBezTo>
                  <a:cubicBezTo>
                    <a:pt x="0" y="14282"/>
                    <a:pt x="1905" y="17138"/>
                    <a:pt x="4763" y="19042"/>
                  </a:cubicBezTo>
                  <a:cubicBezTo>
                    <a:pt x="5715" y="19994"/>
                    <a:pt x="7620" y="19994"/>
                    <a:pt x="8572" y="19994"/>
                  </a:cubicBezTo>
                  <a:lnTo>
                    <a:pt x="124778" y="17138"/>
                  </a:lnTo>
                  <a:lnTo>
                    <a:pt x="12477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35;p77">
              <a:extLst>
                <a:ext uri="{FF2B5EF4-FFF2-40B4-BE49-F238E27FC236}">
                  <a16:creationId xmlns:a16="http://schemas.microsoft.com/office/drawing/2014/main" id="{DC329916-F32C-12F0-391B-29B86D0116AB}"/>
                </a:ext>
              </a:extLst>
            </p:cNvPr>
            <p:cNvSpPr/>
            <p:nvPr/>
          </p:nvSpPr>
          <p:spPr>
            <a:xfrm>
              <a:off x="12258357" y="6392023"/>
              <a:ext cx="54292" cy="18090"/>
            </a:xfrm>
            <a:custGeom>
              <a:avLst/>
              <a:gdLst/>
              <a:ahLst/>
              <a:cxnLst/>
              <a:rect l="l" t="t" r="r" b="b"/>
              <a:pathLst>
                <a:path w="54292" h="18090" extrusionOk="0">
                  <a:moveTo>
                    <a:pt x="54293" y="0"/>
                  </a:moveTo>
                  <a:lnTo>
                    <a:pt x="8573" y="952"/>
                  </a:lnTo>
                  <a:cubicBezTo>
                    <a:pt x="3810" y="952"/>
                    <a:pt x="0" y="4761"/>
                    <a:pt x="0" y="9521"/>
                  </a:cubicBezTo>
                  <a:cubicBezTo>
                    <a:pt x="0" y="12377"/>
                    <a:pt x="1905" y="15234"/>
                    <a:pt x="4763" y="17138"/>
                  </a:cubicBezTo>
                  <a:cubicBezTo>
                    <a:pt x="5715" y="18090"/>
                    <a:pt x="7620" y="18090"/>
                    <a:pt x="8573" y="18090"/>
                  </a:cubicBezTo>
                  <a:lnTo>
                    <a:pt x="54293" y="17138"/>
                  </a:lnTo>
                  <a:lnTo>
                    <a:pt x="54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" name="Google Shape;36;p77">
              <a:extLst>
                <a:ext uri="{FF2B5EF4-FFF2-40B4-BE49-F238E27FC236}">
                  <a16:creationId xmlns:a16="http://schemas.microsoft.com/office/drawing/2014/main" id="{8313B6E0-B195-BC0B-3B22-D24A15FB83DD}"/>
                </a:ext>
              </a:extLst>
            </p:cNvPr>
            <p:cNvSpPr/>
            <p:nvPr/>
          </p:nvSpPr>
          <p:spPr>
            <a:xfrm>
              <a:off x="11787399" y="6011419"/>
              <a:ext cx="132291" cy="204940"/>
            </a:xfrm>
            <a:custGeom>
              <a:avLst/>
              <a:gdLst/>
              <a:ahLst/>
              <a:cxnLst/>
              <a:rect l="l" t="t" r="r" b="b"/>
              <a:pathLst>
                <a:path w="132291" h="204940" extrusionOk="0">
                  <a:moveTo>
                    <a:pt x="12806" y="714"/>
                  </a:moveTo>
                  <a:cubicBezTo>
                    <a:pt x="13758" y="1666"/>
                    <a:pt x="14711" y="2618"/>
                    <a:pt x="15663" y="3570"/>
                  </a:cubicBezTo>
                  <a:lnTo>
                    <a:pt x="130916" y="191135"/>
                  </a:lnTo>
                  <a:cubicBezTo>
                    <a:pt x="133773" y="194943"/>
                    <a:pt x="131868" y="200656"/>
                    <a:pt x="128058" y="203512"/>
                  </a:cubicBezTo>
                  <a:cubicBezTo>
                    <a:pt x="125201" y="205417"/>
                    <a:pt x="122343" y="205417"/>
                    <a:pt x="119486" y="203512"/>
                  </a:cubicBezTo>
                  <a:cubicBezTo>
                    <a:pt x="118533" y="202560"/>
                    <a:pt x="117581" y="201608"/>
                    <a:pt x="116628" y="200656"/>
                  </a:cubicBezTo>
                  <a:lnTo>
                    <a:pt x="1376" y="13092"/>
                  </a:lnTo>
                  <a:cubicBezTo>
                    <a:pt x="-1482" y="9283"/>
                    <a:pt x="423" y="3570"/>
                    <a:pt x="4233" y="714"/>
                  </a:cubicBezTo>
                  <a:cubicBezTo>
                    <a:pt x="7091" y="-238"/>
                    <a:pt x="9948" y="-238"/>
                    <a:pt x="12806" y="7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" name="Google Shape;37;p77">
              <a:extLst>
                <a:ext uri="{FF2B5EF4-FFF2-40B4-BE49-F238E27FC236}">
                  <a16:creationId xmlns:a16="http://schemas.microsoft.com/office/drawing/2014/main" id="{2F313586-A98D-3DF1-BA66-F489EF1F4EB7}"/>
                </a:ext>
              </a:extLst>
            </p:cNvPr>
            <p:cNvSpPr/>
            <p:nvPr/>
          </p:nvSpPr>
          <p:spPr>
            <a:xfrm>
              <a:off x="12031239" y="5564168"/>
              <a:ext cx="132291" cy="205654"/>
            </a:xfrm>
            <a:custGeom>
              <a:avLst/>
              <a:gdLst/>
              <a:ahLst/>
              <a:cxnLst/>
              <a:rect l="l" t="t" r="r" b="b"/>
              <a:pathLst>
                <a:path w="132291" h="205654" extrusionOk="0">
                  <a:moveTo>
                    <a:pt x="12806" y="1428"/>
                  </a:moveTo>
                  <a:cubicBezTo>
                    <a:pt x="13758" y="2380"/>
                    <a:pt x="14711" y="3332"/>
                    <a:pt x="15663" y="4284"/>
                  </a:cubicBezTo>
                  <a:lnTo>
                    <a:pt x="130916" y="191849"/>
                  </a:lnTo>
                  <a:cubicBezTo>
                    <a:pt x="133773" y="195658"/>
                    <a:pt x="131868" y="201370"/>
                    <a:pt x="128058" y="204226"/>
                  </a:cubicBezTo>
                  <a:cubicBezTo>
                    <a:pt x="125201" y="206131"/>
                    <a:pt x="122343" y="206131"/>
                    <a:pt x="119486" y="204226"/>
                  </a:cubicBezTo>
                  <a:cubicBezTo>
                    <a:pt x="118533" y="203274"/>
                    <a:pt x="117581" y="202322"/>
                    <a:pt x="116628" y="201370"/>
                  </a:cubicBezTo>
                  <a:lnTo>
                    <a:pt x="1376" y="13806"/>
                  </a:lnTo>
                  <a:cubicBezTo>
                    <a:pt x="-1482" y="9997"/>
                    <a:pt x="423" y="4284"/>
                    <a:pt x="4233" y="1428"/>
                  </a:cubicBezTo>
                  <a:cubicBezTo>
                    <a:pt x="7091" y="-476"/>
                    <a:pt x="9948" y="-476"/>
                    <a:pt x="12806" y="142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0" name="Google Shape;38;p77">
              <a:extLst>
                <a:ext uri="{FF2B5EF4-FFF2-40B4-BE49-F238E27FC236}">
                  <a16:creationId xmlns:a16="http://schemas.microsoft.com/office/drawing/2014/main" id="{E00EA7EA-6882-57ED-77D6-FF1AB07B9A0E}"/>
                </a:ext>
              </a:extLst>
            </p:cNvPr>
            <p:cNvGrpSpPr/>
            <p:nvPr/>
          </p:nvGrpSpPr>
          <p:grpSpPr>
            <a:xfrm>
              <a:off x="10968672" y="5214269"/>
              <a:ext cx="912495" cy="1194891"/>
              <a:chOff x="10968672" y="5214269"/>
              <a:chExt cx="912495" cy="1194891"/>
            </a:xfrm>
          </p:grpSpPr>
          <p:grpSp>
            <p:nvGrpSpPr>
              <p:cNvPr id="21" name="Google Shape;39;p77">
                <a:extLst>
                  <a:ext uri="{FF2B5EF4-FFF2-40B4-BE49-F238E27FC236}">
                    <a16:creationId xmlns:a16="http://schemas.microsoft.com/office/drawing/2014/main" id="{A9D03AA3-556F-C536-E3DA-60A8E483B7BE}"/>
                  </a:ext>
                </a:extLst>
              </p:cNvPr>
              <p:cNvGrpSpPr/>
              <p:nvPr/>
            </p:nvGrpSpPr>
            <p:grpSpPr>
              <a:xfrm>
                <a:off x="10968672" y="5789340"/>
                <a:ext cx="751522" cy="619820"/>
                <a:chOff x="10968672" y="5789340"/>
                <a:chExt cx="751522" cy="619820"/>
              </a:xfrm>
            </p:grpSpPr>
            <p:sp>
              <p:nvSpPr>
                <p:cNvPr id="37" name="Google Shape;40;p77">
                  <a:extLst>
                    <a:ext uri="{FF2B5EF4-FFF2-40B4-BE49-F238E27FC236}">
                      <a16:creationId xmlns:a16="http://schemas.microsoft.com/office/drawing/2014/main" id="{E68FBC75-BC89-C6EC-B879-D02D41CB7203}"/>
                    </a:ext>
                  </a:extLst>
                </p:cNvPr>
                <p:cNvSpPr/>
                <p:nvPr/>
              </p:nvSpPr>
              <p:spPr>
                <a:xfrm>
                  <a:off x="10968672" y="5794101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1"/>
                      </a:moveTo>
                      <a:lnTo>
                        <a:pt x="100965" y="61887"/>
                      </a:lnTo>
                      <a:lnTo>
                        <a:pt x="83820" y="113301"/>
                      </a:lnTo>
                      <a:lnTo>
                        <a:pt x="118110" y="1133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8" name="Google Shape;41;p77">
                  <a:extLst>
                    <a:ext uri="{FF2B5EF4-FFF2-40B4-BE49-F238E27FC236}">
                      <a16:creationId xmlns:a16="http://schemas.microsoft.com/office/drawing/2014/main" id="{24758A43-5EBC-4FA0-7CC2-80E2A3646708}"/>
                    </a:ext>
                  </a:extLst>
                </p:cNvPr>
                <p:cNvSpPr/>
                <p:nvPr/>
              </p:nvSpPr>
              <p:spPr>
                <a:xfrm>
                  <a:off x="11180127" y="5789340"/>
                  <a:ext cx="181927" cy="190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90420" extrusionOk="0">
                      <a:moveTo>
                        <a:pt x="119063" y="67599"/>
                      </a:moveTo>
                      <a:cubicBezTo>
                        <a:pt x="117157" y="63791"/>
                        <a:pt x="113347" y="60935"/>
                        <a:pt x="109538" y="59031"/>
                      </a:cubicBezTo>
                      <a:cubicBezTo>
                        <a:pt x="105728" y="57126"/>
                        <a:pt x="100013" y="56174"/>
                        <a:pt x="94297" y="56174"/>
                      </a:cubicBezTo>
                      <a:cubicBezTo>
                        <a:pt x="82867" y="56174"/>
                        <a:pt x="74295" y="59983"/>
                        <a:pt x="68580" y="66647"/>
                      </a:cubicBezTo>
                      <a:cubicBezTo>
                        <a:pt x="62865" y="74264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2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2"/>
                      </a:cubicBezTo>
                      <a:lnTo>
                        <a:pt x="86678" y="122822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60"/>
                      </a:lnTo>
                      <a:cubicBezTo>
                        <a:pt x="174307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7" y="190421"/>
                      </a:cubicBezTo>
                      <a:cubicBezTo>
                        <a:pt x="75247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2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2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9" name="Google Shape;42;p77">
                  <a:extLst>
                    <a:ext uri="{FF2B5EF4-FFF2-40B4-BE49-F238E27FC236}">
                      <a16:creationId xmlns:a16="http://schemas.microsoft.com/office/drawing/2014/main" id="{B5AD2482-EEB2-4B0C-999D-C0B36A3FDD22}"/>
                    </a:ext>
                  </a:extLst>
                </p:cNvPr>
                <p:cNvSpPr/>
                <p:nvPr/>
              </p:nvSpPr>
              <p:spPr>
                <a:xfrm>
                  <a:off x="11383009" y="5793149"/>
                  <a:ext cx="157162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162" h="186612" extrusionOk="0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8" y="0"/>
                        <a:pt x="114300" y="2856"/>
                        <a:pt x="125730" y="7617"/>
                      </a:cubicBezTo>
                      <a:cubicBezTo>
                        <a:pt x="136208" y="13329"/>
                        <a:pt x="144780" y="19994"/>
                        <a:pt x="149543" y="29515"/>
                      </a:cubicBezTo>
                      <a:cubicBezTo>
                        <a:pt x="154305" y="39036"/>
                        <a:pt x="157163" y="49509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8" y="103779"/>
                        <a:pt x="129540" y="110444"/>
                        <a:pt x="117158" y="115205"/>
                      </a:cubicBezTo>
                      <a:lnTo>
                        <a:pt x="157163" y="186612"/>
                      </a:lnTo>
                      <a:lnTo>
                        <a:pt x="93345" y="186612"/>
                      </a:lnTo>
                      <a:close/>
                      <a:moveTo>
                        <a:pt x="58103" y="79977"/>
                      </a:moveTo>
                      <a:lnTo>
                        <a:pt x="80963" y="79977"/>
                      </a:lnTo>
                      <a:cubicBezTo>
                        <a:pt x="86678" y="79977"/>
                        <a:pt x="90488" y="79025"/>
                        <a:pt x="93345" y="76168"/>
                      </a:cubicBezTo>
                      <a:cubicBezTo>
                        <a:pt x="96203" y="73312"/>
                        <a:pt x="97155" y="69504"/>
                        <a:pt x="97155" y="63791"/>
                      </a:cubicBezTo>
                      <a:cubicBezTo>
                        <a:pt x="97155" y="59030"/>
                        <a:pt x="95250" y="55222"/>
                        <a:pt x="92393" y="52366"/>
                      </a:cubicBezTo>
                      <a:cubicBezTo>
                        <a:pt x="89535" y="49509"/>
                        <a:pt x="85725" y="48557"/>
                        <a:pt x="80010" y="48557"/>
                      </a:cubicBezTo>
                      <a:lnTo>
                        <a:pt x="57150" y="48557"/>
                      </a:lnTo>
                      <a:lnTo>
                        <a:pt x="57150" y="799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" name="Google Shape;43;p77">
                  <a:extLst>
                    <a:ext uri="{FF2B5EF4-FFF2-40B4-BE49-F238E27FC236}">
                      <a16:creationId xmlns:a16="http://schemas.microsoft.com/office/drawing/2014/main" id="{C8D83B7F-4EC3-23DF-B657-0D964D4385A5}"/>
                    </a:ext>
                  </a:extLst>
                </p:cNvPr>
                <p:cNvSpPr/>
                <p:nvPr/>
              </p:nvSpPr>
              <p:spPr>
                <a:xfrm>
                  <a:off x="11558269" y="5793149"/>
                  <a:ext cx="5810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02" h="185660" extrusionOk="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" name="Google Shape;44;p77">
                  <a:extLst>
                    <a:ext uri="{FF2B5EF4-FFF2-40B4-BE49-F238E27FC236}">
                      <a16:creationId xmlns:a16="http://schemas.microsoft.com/office/drawing/2014/main" id="{2C8B0464-F21F-6CFF-11AE-673A05C9AF60}"/>
                    </a:ext>
                  </a:extLst>
                </p:cNvPr>
                <p:cNvSpPr/>
                <p:nvPr/>
              </p:nvSpPr>
              <p:spPr>
                <a:xfrm>
                  <a:off x="10982007" y="6007373"/>
                  <a:ext cx="131445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45" h="186612" extrusionOk="0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3" y="46653"/>
                      </a:lnTo>
                      <a:lnTo>
                        <a:pt x="58103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3" y="116157"/>
                      </a:lnTo>
                      <a:lnTo>
                        <a:pt x="58103" y="186612"/>
                      </a:lnTo>
                      <a:lnTo>
                        <a:pt x="0" y="186612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" name="Google Shape;45;p77">
                  <a:extLst>
                    <a:ext uri="{FF2B5EF4-FFF2-40B4-BE49-F238E27FC236}">
                      <a16:creationId xmlns:a16="http://schemas.microsoft.com/office/drawing/2014/main" id="{D731E9B0-9007-338B-F13F-2CA6704521CD}"/>
                    </a:ext>
                  </a:extLst>
                </p:cNvPr>
                <p:cNvSpPr/>
                <p:nvPr/>
              </p:nvSpPr>
              <p:spPr>
                <a:xfrm>
                  <a:off x="11126787" y="6002612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3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0935"/>
                        <a:pt x="191453" y="77120"/>
                        <a:pt x="191453" y="96162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59954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3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3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8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8" y="119013"/>
                        <a:pt x="70485" y="126630"/>
                      </a:cubicBezTo>
                      <a:cubicBezTo>
                        <a:pt x="77153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" name="Google Shape;46;p77">
                  <a:extLst>
                    <a:ext uri="{FF2B5EF4-FFF2-40B4-BE49-F238E27FC236}">
                      <a16:creationId xmlns:a16="http://schemas.microsoft.com/office/drawing/2014/main" id="{74958C4F-F861-1BCE-F49D-2A7442F9B550}"/>
                    </a:ext>
                  </a:extLst>
                </p:cNvPr>
                <p:cNvSpPr/>
                <p:nvPr/>
              </p:nvSpPr>
              <p:spPr>
                <a:xfrm>
                  <a:off x="11333480" y="6002612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2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1"/>
                        <a:pt x="33338" y="20946"/>
                        <a:pt x="48577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5252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2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2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7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2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7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4" name="Google Shape;47;p77">
                  <a:extLst>
                    <a:ext uri="{FF2B5EF4-FFF2-40B4-BE49-F238E27FC236}">
                      <a16:creationId xmlns:a16="http://schemas.microsoft.com/office/drawing/2014/main" id="{A9C5A991-0529-6450-C89F-8318B4AC1A0E}"/>
                    </a:ext>
                  </a:extLst>
                </p:cNvPr>
                <p:cNvSpPr/>
                <p:nvPr/>
              </p:nvSpPr>
              <p:spPr>
                <a:xfrm>
                  <a:off x="11546840" y="6006420"/>
                  <a:ext cx="1733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4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5" name="Google Shape;48;p77">
                  <a:extLst>
                    <a:ext uri="{FF2B5EF4-FFF2-40B4-BE49-F238E27FC236}">
                      <a16:creationId xmlns:a16="http://schemas.microsoft.com/office/drawing/2014/main" id="{2F688ABC-AE57-F308-942B-21009A3BA9C6}"/>
                    </a:ext>
                  </a:extLst>
                </p:cNvPr>
                <p:cNvSpPr/>
                <p:nvPr/>
              </p:nvSpPr>
              <p:spPr>
                <a:xfrm>
                  <a:off x="10982007" y="6221596"/>
                  <a:ext cx="123825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25" h="185660" extrusionOk="0">
                      <a:moveTo>
                        <a:pt x="58103" y="45701"/>
                      </a:moveTo>
                      <a:lnTo>
                        <a:pt x="58103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3" y="112348"/>
                      </a:lnTo>
                      <a:lnTo>
                        <a:pt x="58103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3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6" name="Google Shape;49;p77">
                  <a:extLst>
                    <a:ext uri="{FF2B5EF4-FFF2-40B4-BE49-F238E27FC236}">
                      <a16:creationId xmlns:a16="http://schemas.microsoft.com/office/drawing/2014/main" id="{21EA0C28-CC22-5B38-230A-618C4A31EE52}"/>
                    </a:ext>
                  </a:extLst>
                </p:cNvPr>
                <p:cNvSpPr/>
                <p:nvPr/>
              </p:nvSpPr>
              <p:spPr>
                <a:xfrm>
                  <a:off x="11127740" y="6220644"/>
                  <a:ext cx="1733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4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8078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0"/>
                        <a:pt x="114300" y="3809"/>
                        <a:pt x="128588" y="12377"/>
                      </a:cubicBezTo>
                      <a:close/>
                      <a:moveTo>
                        <a:pt x="103822" y="123774"/>
                      </a:moveTo>
                      <a:cubicBezTo>
                        <a:pt x="111442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2" y="69504"/>
                        <a:pt x="103822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0438"/>
                        <a:pt x="103822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7" name="Google Shape;50;p77">
                  <a:extLst>
                    <a:ext uri="{FF2B5EF4-FFF2-40B4-BE49-F238E27FC236}">
                      <a16:creationId xmlns:a16="http://schemas.microsoft.com/office/drawing/2014/main" id="{DD23BB97-D692-2CF6-F6C8-0059F001048A}"/>
                    </a:ext>
                  </a:extLst>
                </p:cNvPr>
                <p:cNvSpPr/>
                <p:nvPr/>
              </p:nvSpPr>
              <p:spPr>
                <a:xfrm>
                  <a:off x="11321097" y="6220644"/>
                  <a:ext cx="165734" cy="1885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734" h="188516" extrusionOk="0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1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3"/>
                        <a:pt x="82868" y="132343"/>
                      </a:cubicBezTo>
                      <a:cubicBezTo>
                        <a:pt x="91440" y="132343"/>
                        <a:pt x="97155" y="129486"/>
                        <a:pt x="101918" y="124726"/>
                      </a:cubicBezTo>
                      <a:cubicBezTo>
                        <a:pt x="105728" y="119965"/>
                        <a:pt x="107633" y="113301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2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3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2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2" name="Google Shape;51;p77">
                <a:extLst>
                  <a:ext uri="{FF2B5EF4-FFF2-40B4-BE49-F238E27FC236}">
                    <a16:creationId xmlns:a16="http://schemas.microsoft.com/office/drawing/2014/main" id="{909C56E2-7FF3-C07F-3830-36EAF13ED193}"/>
                  </a:ext>
                </a:extLst>
              </p:cNvPr>
              <p:cNvGrpSpPr/>
              <p:nvPr/>
            </p:nvGrpSpPr>
            <p:grpSpPr>
              <a:xfrm>
                <a:off x="10976292" y="5214269"/>
                <a:ext cx="904875" cy="408453"/>
                <a:chOff x="10976292" y="5214269"/>
                <a:chExt cx="904875" cy="408453"/>
              </a:xfrm>
            </p:grpSpPr>
            <p:sp>
              <p:nvSpPr>
                <p:cNvPr id="27" name="Google Shape;52;p77">
                  <a:extLst>
                    <a:ext uri="{FF2B5EF4-FFF2-40B4-BE49-F238E27FC236}">
                      <a16:creationId xmlns:a16="http://schemas.microsoft.com/office/drawing/2014/main" id="{245988BB-81C2-F8C1-44FD-E7409106C86B}"/>
                    </a:ext>
                  </a:extLst>
                </p:cNvPr>
                <p:cNvSpPr/>
                <p:nvPr/>
              </p:nvSpPr>
              <p:spPr>
                <a:xfrm>
                  <a:off x="10982007" y="5219030"/>
                  <a:ext cx="160020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020" h="186612" extrusionOk="0">
                      <a:moveTo>
                        <a:pt x="150495" y="106636"/>
                      </a:moveTo>
                      <a:cubicBezTo>
                        <a:pt x="157163" y="115205"/>
                        <a:pt x="160020" y="123774"/>
                        <a:pt x="160020" y="135199"/>
                      </a:cubicBezTo>
                      <a:cubicBezTo>
                        <a:pt x="160020" y="151385"/>
                        <a:pt x="154305" y="163762"/>
                        <a:pt x="143828" y="173283"/>
                      </a:cubicBezTo>
                      <a:cubicBezTo>
                        <a:pt x="133350" y="181852"/>
                        <a:pt x="117158" y="186613"/>
                        <a:pt x="97155" y="186613"/>
                      </a:cubicBez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8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0"/>
                        <a:pt x="153353" y="68552"/>
                        <a:pt x="147638" y="76168"/>
                      </a:cubicBezTo>
                      <a:cubicBezTo>
                        <a:pt x="141923" y="83785"/>
                        <a:pt x="134303" y="88546"/>
                        <a:pt x="124778" y="91402"/>
                      </a:cubicBezTo>
                      <a:cubicBezTo>
                        <a:pt x="135255" y="93306"/>
                        <a:pt x="143828" y="98067"/>
                        <a:pt x="150495" y="106636"/>
                      </a:cubicBezTo>
                      <a:close/>
                      <a:moveTo>
                        <a:pt x="58103" y="72360"/>
                      </a:moveTo>
                      <a:lnTo>
                        <a:pt x="80963" y="72360"/>
                      </a:lnTo>
                      <a:cubicBezTo>
                        <a:pt x="86678" y="72360"/>
                        <a:pt x="90488" y="71408"/>
                        <a:pt x="92393" y="69504"/>
                      </a:cubicBezTo>
                      <a:cubicBezTo>
                        <a:pt x="95250" y="67599"/>
                        <a:pt x="96203" y="63791"/>
                        <a:pt x="96203" y="59983"/>
                      </a:cubicBezTo>
                      <a:cubicBezTo>
                        <a:pt x="96203" y="55222"/>
                        <a:pt x="95250" y="52366"/>
                        <a:pt x="92393" y="49509"/>
                      </a:cubicBezTo>
                      <a:cubicBezTo>
                        <a:pt x="89535" y="47605"/>
                        <a:pt x="85725" y="46653"/>
                        <a:pt x="80963" y="46653"/>
                      </a:cubicBezTo>
                      <a:lnTo>
                        <a:pt x="58103" y="46653"/>
                      </a:lnTo>
                      <a:lnTo>
                        <a:pt x="58103" y="72360"/>
                      </a:lnTo>
                      <a:close/>
                      <a:moveTo>
                        <a:pt x="96203" y="136151"/>
                      </a:moveTo>
                      <a:cubicBezTo>
                        <a:pt x="99060" y="134247"/>
                        <a:pt x="100013" y="130438"/>
                        <a:pt x="100013" y="126630"/>
                      </a:cubicBezTo>
                      <a:cubicBezTo>
                        <a:pt x="100013" y="118061"/>
                        <a:pt x="95250" y="113300"/>
                        <a:pt x="84773" y="113300"/>
                      </a:cubicBezTo>
                      <a:lnTo>
                        <a:pt x="58103" y="113300"/>
                      </a:lnTo>
                      <a:lnTo>
                        <a:pt x="58103" y="139959"/>
                      </a:lnTo>
                      <a:lnTo>
                        <a:pt x="84773" y="139959"/>
                      </a:lnTo>
                      <a:cubicBezTo>
                        <a:pt x="89535" y="139007"/>
                        <a:pt x="93345" y="138055"/>
                        <a:pt x="96203" y="13615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8" name="Google Shape;53;p77">
                  <a:extLst>
                    <a:ext uri="{FF2B5EF4-FFF2-40B4-BE49-F238E27FC236}">
                      <a16:creationId xmlns:a16="http://schemas.microsoft.com/office/drawing/2014/main" id="{587DABED-711A-563C-0F88-FADD127521B9}"/>
                    </a:ext>
                  </a:extLst>
                </p:cNvPr>
                <p:cNvSpPr/>
                <p:nvPr/>
              </p:nvSpPr>
              <p:spPr>
                <a:xfrm>
                  <a:off x="11162030" y="5219030"/>
                  <a:ext cx="114300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185660" extrusionOk="0">
                      <a:moveTo>
                        <a:pt x="58102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2" y="0"/>
                      </a:lnTo>
                      <a:lnTo>
                        <a:pt x="58102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9" name="Google Shape;54;p77">
                  <a:extLst>
                    <a:ext uri="{FF2B5EF4-FFF2-40B4-BE49-F238E27FC236}">
                      <a16:creationId xmlns:a16="http://schemas.microsoft.com/office/drawing/2014/main" id="{30183882-AB78-0246-FEE0-ACEC79B66C29}"/>
                    </a:ext>
                  </a:extLst>
                </p:cNvPr>
                <p:cNvSpPr/>
                <p:nvPr/>
              </p:nvSpPr>
              <p:spPr>
                <a:xfrm>
                  <a:off x="11288712" y="5214269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8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1419"/>
                        <a:pt x="33338" y="20946"/>
                        <a:pt x="48578" y="12377"/>
                      </a:cubicBezTo>
                      <a:cubicBezTo>
                        <a:pt x="62865" y="3808"/>
                        <a:pt x="79057" y="0"/>
                        <a:pt x="97155" y="0"/>
                      </a:cubicBezTo>
                      <a:cubicBezTo>
                        <a:pt x="114300" y="0"/>
                        <a:pt x="130493" y="3808"/>
                        <a:pt x="144780" y="12377"/>
                      </a:cubicBezTo>
                      <a:cubicBezTo>
                        <a:pt x="159068" y="20946"/>
                        <a:pt x="170497" y="31419"/>
                        <a:pt x="179070" y="46653"/>
                      </a:cubicBezTo>
                      <a:cubicBezTo>
                        <a:pt x="187643" y="61887"/>
                        <a:pt x="191453" y="77120"/>
                        <a:pt x="191453" y="96163"/>
                      </a:cubicBezTo>
                      <a:cubicBezTo>
                        <a:pt x="191453" y="114253"/>
                        <a:pt x="187643" y="130438"/>
                        <a:pt x="179070" y="145672"/>
                      </a:cubicBezTo>
                      <a:cubicBezTo>
                        <a:pt x="170497" y="160906"/>
                        <a:pt x="159068" y="171379"/>
                        <a:pt x="144780" y="179948"/>
                      </a:cubicBezTo>
                      <a:cubicBezTo>
                        <a:pt x="130493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8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3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3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" name="Google Shape;55;p77">
                  <a:extLst>
                    <a:ext uri="{FF2B5EF4-FFF2-40B4-BE49-F238E27FC236}">
                      <a16:creationId xmlns:a16="http://schemas.microsoft.com/office/drawing/2014/main" id="{B330360A-2422-E02C-2090-67D3DB6DD5AC}"/>
                    </a:ext>
                  </a:extLst>
                </p:cNvPr>
                <p:cNvSpPr/>
                <p:nvPr/>
              </p:nvSpPr>
              <p:spPr>
                <a:xfrm>
                  <a:off x="11496357" y="5216174"/>
                  <a:ext cx="182880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80" h="192325" extrusionOk="0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3" y="0"/>
                      </a:cubicBezTo>
                      <a:cubicBezTo>
                        <a:pt x="108585" y="0"/>
                        <a:pt x="122873" y="2856"/>
                        <a:pt x="135255" y="9521"/>
                      </a:cubicBezTo>
                      <a:cubicBezTo>
                        <a:pt x="147638" y="15234"/>
                        <a:pt x="158115" y="23803"/>
                        <a:pt x="166688" y="35228"/>
                      </a:cubicBezTo>
                      <a:cubicBezTo>
                        <a:pt x="174308" y="46653"/>
                        <a:pt x="180023" y="59031"/>
                        <a:pt x="182880" y="74264"/>
                      </a:cubicBezTo>
                      <a:lnTo>
                        <a:pt x="120968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3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3" y="59031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3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8" y="128534"/>
                        <a:pt x="118110" y="123774"/>
                        <a:pt x="120968" y="118061"/>
                      </a:cubicBezTo>
                      <a:lnTo>
                        <a:pt x="182880" y="118061"/>
                      </a:lnTo>
                      <a:cubicBezTo>
                        <a:pt x="180023" y="132343"/>
                        <a:pt x="175260" y="145672"/>
                        <a:pt x="166688" y="157097"/>
                      </a:cubicBezTo>
                      <a:cubicBezTo>
                        <a:pt x="159068" y="168522"/>
                        <a:pt x="148590" y="177092"/>
                        <a:pt x="135255" y="182804"/>
                      </a:cubicBezTo>
                      <a:cubicBezTo>
                        <a:pt x="122873" y="188517"/>
                        <a:pt x="108585" y="192325"/>
                        <a:pt x="92393" y="192325"/>
                      </a:cubicBezTo>
                      <a:cubicBezTo>
                        <a:pt x="73343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" name="Google Shape;56;p77">
                  <a:extLst>
                    <a:ext uri="{FF2B5EF4-FFF2-40B4-BE49-F238E27FC236}">
                      <a16:creationId xmlns:a16="http://schemas.microsoft.com/office/drawing/2014/main" id="{32D7268B-CE90-2738-65F5-7C7A3112B5C4}"/>
                    </a:ext>
                  </a:extLst>
                </p:cNvPr>
                <p:cNvSpPr/>
                <p:nvPr/>
              </p:nvSpPr>
              <p:spPr>
                <a:xfrm>
                  <a:off x="11699240" y="5219030"/>
                  <a:ext cx="181927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86612" extrusionOk="0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2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3"/>
                      </a:lnTo>
                      <a:lnTo>
                        <a:pt x="112395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" name="Google Shape;57;p77">
                  <a:extLst>
                    <a:ext uri="{FF2B5EF4-FFF2-40B4-BE49-F238E27FC236}">
                      <a16:creationId xmlns:a16="http://schemas.microsoft.com/office/drawing/2014/main" id="{784C2979-D58E-C154-0919-0F5935125115}"/>
                    </a:ext>
                  </a:extLst>
                </p:cNvPr>
                <p:cNvSpPr/>
                <p:nvPr/>
              </p:nvSpPr>
              <p:spPr>
                <a:xfrm>
                  <a:off x="10976292" y="5430397"/>
                  <a:ext cx="181927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92325" extrusionOk="0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2863" y="12377"/>
                      </a:cubicBezTo>
                      <a:cubicBezTo>
                        <a:pt x="57150" y="4761"/>
                        <a:pt x="73342" y="0"/>
                        <a:pt x="91440" y="0"/>
                      </a:cubicBezTo>
                      <a:cubicBezTo>
                        <a:pt x="107632" y="0"/>
                        <a:pt x="121920" y="2856"/>
                        <a:pt x="134302" y="9521"/>
                      </a:cubicBezTo>
                      <a:cubicBezTo>
                        <a:pt x="146685" y="15234"/>
                        <a:pt x="157163" y="23803"/>
                        <a:pt x="165735" y="35228"/>
                      </a:cubicBezTo>
                      <a:cubicBezTo>
                        <a:pt x="173355" y="46653"/>
                        <a:pt x="179070" y="59030"/>
                        <a:pt x="181927" y="74264"/>
                      </a:cubicBezTo>
                      <a:lnTo>
                        <a:pt x="120015" y="74264"/>
                      </a:lnTo>
                      <a:cubicBezTo>
                        <a:pt x="117157" y="68552"/>
                        <a:pt x="113347" y="63791"/>
                        <a:pt x="107632" y="59983"/>
                      </a:cubicBezTo>
                      <a:cubicBezTo>
                        <a:pt x="101917" y="56174"/>
                        <a:pt x="96202" y="55222"/>
                        <a:pt x="89535" y="55222"/>
                      </a:cubicBezTo>
                      <a:cubicBezTo>
                        <a:pt x="80010" y="55222"/>
                        <a:pt x="72390" y="59030"/>
                        <a:pt x="66675" y="66647"/>
                      </a:cubicBezTo>
                      <a:cubicBezTo>
                        <a:pt x="60960" y="74264"/>
                        <a:pt x="58102" y="83785"/>
                        <a:pt x="58102" y="96163"/>
                      </a:cubicBezTo>
                      <a:cubicBezTo>
                        <a:pt x="58102" y="108540"/>
                        <a:pt x="60960" y="118061"/>
                        <a:pt x="66675" y="125678"/>
                      </a:cubicBezTo>
                      <a:cubicBezTo>
                        <a:pt x="72390" y="133295"/>
                        <a:pt x="80010" y="137103"/>
                        <a:pt x="89535" y="137103"/>
                      </a:cubicBezTo>
                      <a:cubicBezTo>
                        <a:pt x="96202" y="137103"/>
                        <a:pt x="101917" y="135199"/>
                        <a:pt x="107632" y="132343"/>
                      </a:cubicBezTo>
                      <a:cubicBezTo>
                        <a:pt x="112395" y="128534"/>
                        <a:pt x="117157" y="123774"/>
                        <a:pt x="120015" y="118061"/>
                      </a:cubicBezTo>
                      <a:lnTo>
                        <a:pt x="181927" y="118061"/>
                      </a:lnTo>
                      <a:cubicBezTo>
                        <a:pt x="179070" y="132343"/>
                        <a:pt x="174307" y="145672"/>
                        <a:pt x="165735" y="157097"/>
                      </a:cubicBezTo>
                      <a:cubicBezTo>
                        <a:pt x="158115" y="168522"/>
                        <a:pt x="147638" y="177092"/>
                        <a:pt x="134302" y="182804"/>
                      </a:cubicBezTo>
                      <a:cubicBezTo>
                        <a:pt x="121920" y="188517"/>
                        <a:pt x="107632" y="192325"/>
                        <a:pt x="91440" y="192325"/>
                      </a:cubicBezTo>
                      <a:cubicBezTo>
                        <a:pt x="72390" y="192325"/>
                        <a:pt x="56197" y="188517"/>
                        <a:pt x="42863" y="179948"/>
                      </a:cubicBezTo>
                      <a:cubicBezTo>
                        <a:pt x="28575" y="172331"/>
                        <a:pt x="18097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" name="Google Shape;58;p77">
                  <a:extLst>
                    <a:ext uri="{FF2B5EF4-FFF2-40B4-BE49-F238E27FC236}">
                      <a16:creationId xmlns:a16="http://schemas.microsoft.com/office/drawing/2014/main" id="{272FDE7C-B18F-4434-EEBD-1B38F01FCFAB}"/>
                    </a:ext>
                  </a:extLst>
                </p:cNvPr>
                <p:cNvSpPr/>
                <p:nvPr/>
              </p:nvSpPr>
              <p:spPr>
                <a:xfrm>
                  <a:off x="11179175" y="5432301"/>
                  <a:ext cx="172402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402" h="186612" extrusionOk="0">
                      <a:moveTo>
                        <a:pt x="172403" y="0"/>
                      </a:moveTo>
                      <a:lnTo>
                        <a:pt x="172403" y="186613"/>
                      </a:lnTo>
                      <a:lnTo>
                        <a:pt x="114300" y="186613"/>
                      </a:lnTo>
                      <a:lnTo>
                        <a:pt x="114300" y="114253"/>
                      </a:lnTo>
                      <a:lnTo>
                        <a:pt x="59055" y="114253"/>
                      </a:lnTo>
                      <a:lnTo>
                        <a:pt x="59055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3" y="952"/>
                      </a:lnTo>
                      <a:lnTo>
                        <a:pt x="58103" y="67599"/>
                      </a:lnTo>
                      <a:lnTo>
                        <a:pt x="113347" y="67599"/>
                      </a:lnTo>
                      <a:lnTo>
                        <a:pt x="113347" y="952"/>
                      </a:lnTo>
                      <a:lnTo>
                        <a:pt x="172403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" name="Google Shape;59;p77">
                  <a:extLst>
                    <a:ext uri="{FF2B5EF4-FFF2-40B4-BE49-F238E27FC236}">
                      <a16:creationId xmlns:a16="http://schemas.microsoft.com/office/drawing/2014/main" id="{D45C430B-7A54-00C1-D1A1-A2D155B2E90F}"/>
                    </a:ext>
                  </a:extLst>
                </p:cNvPr>
                <p:cNvSpPr/>
                <p:nvPr/>
              </p:nvSpPr>
              <p:spPr>
                <a:xfrm>
                  <a:off x="11364912" y="5433253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2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" name="Google Shape;60;p77">
                  <a:extLst>
                    <a:ext uri="{FF2B5EF4-FFF2-40B4-BE49-F238E27FC236}">
                      <a16:creationId xmlns:a16="http://schemas.microsoft.com/office/drawing/2014/main" id="{6FA7B2E9-EBDF-22C3-9792-64E2225F62E5}"/>
                    </a:ext>
                  </a:extLst>
                </p:cNvPr>
                <p:cNvSpPr/>
                <p:nvPr/>
              </p:nvSpPr>
              <p:spPr>
                <a:xfrm>
                  <a:off x="11581130" y="5432301"/>
                  <a:ext cx="58102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02" h="186612" extrusionOk="0">
                      <a:moveTo>
                        <a:pt x="58102" y="0"/>
                      </a:move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58102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6" name="Google Shape;61;p77">
                  <a:extLst>
                    <a:ext uri="{FF2B5EF4-FFF2-40B4-BE49-F238E27FC236}">
                      <a16:creationId xmlns:a16="http://schemas.microsoft.com/office/drawing/2014/main" id="{F7561457-1B60-8EAF-A50B-CDF2C41F0E99}"/>
                    </a:ext>
                  </a:extLst>
                </p:cNvPr>
                <p:cNvSpPr/>
                <p:nvPr/>
              </p:nvSpPr>
              <p:spPr>
                <a:xfrm>
                  <a:off x="11665902" y="5433253"/>
                  <a:ext cx="178117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117" h="185660" extrusionOk="0">
                      <a:moveTo>
                        <a:pt x="178117" y="185660"/>
                      </a:moveTo>
                      <a:lnTo>
                        <a:pt x="120015" y="185660"/>
                      </a:lnTo>
                      <a:lnTo>
                        <a:pt x="58103" y="92354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7" y="0"/>
                      </a:lnTo>
                      <a:lnTo>
                        <a:pt x="178117" y="1856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3" name="Google Shape;62;p77">
                <a:extLst>
                  <a:ext uri="{FF2B5EF4-FFF2-40B4-BE49-F238E27FC236}">
                    <a16:creationId xmlns:a16="http://schemas.microsoft.com/office/drawing/2014/main" id="{27A7F9CD-891A-B58F-9403-787E78824FEE}"/>
                  </a:ext>
                </a:extLst>
              </p:cNvPr>
              <p:cNvGrpSpPr/>
              <p:nvPr/>
            </p:nvGrpSpPr>
            <p:grpSpPr>
              <a:xfrm>
                <a:off x="11013440" y="5670327"/>
                <a:ext cx="207644" cy="85689"/>
                <a:chOff x="11013440" y="5670327"/>
                <a:chExt cx="207644" cy="85689"/>
              </a:xfrm>
            </p:grpSpPr>
            <p:sp>
              <p:nvSpPr>
                <p:cNvPr id="24" name="Google Shape;63;p77">
                  <a:extLst>
                    <a:ext uri="{FF2B5EF4-FFF2-40B4-BE49-F238E27FC236}">
                      <a16:creationId xmlns:a16="http://schemas.microsoft.com/office/drawing/2014/main" id="{777240BD-77FF-87B6-357E-68238A560132}"/>
                    </a:ext>
                  </a:extLst>
                </p:cNvPr>
                <p:cNvSpPr/>
                <p:nvPr/>
              </p:nvSpPr>
              <p:spPr>
                <a:xfrm>
                  <a:off x="11013440" y="5673184"/>
                  <a:ext cx="45719" cy="818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19" h="81881" extrusionOk="0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" name="Google Shape;64;p77">
                  <a:extLst>
                    <a:ext uri="{FF2B5EF4-FFF2-40B4-BE49-F238E27FC236}">
                      <a16:creationId xmlns:a16="http://schemas.microsoft.com/office/drawing/2014/main" id="{B3E55516-ED84-3D77-93A1-74A58810A511}"/>
                    </a:ext>
                  </a:extLst>
                </p:cNvPr>
                <p:cNvSpPr/>
                <p:nvPr/>
              </p:nvSpPr>
              <p:spPr>
                <a:xfrm>
                  <a:off x="11066780" y="5670327"/>
                  <a:ext cx="83819" cy="85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819" h="85689" extrusionOk="0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4737"/>
                        <a:pt x="27622" y="82833"/>
                        <a:pt x="20955" y="79977"/>
                      </a:cubicBezTo>
                      <a:close/>
                      <a:moveTo>
                        <a:pt x="58102" y="71408"/>
                      </a:moveTo>
                      <a:cubicBezTo>
                        <a:pt x="62865" y="68552"/>
                        <a:pt x="66675" y="64743"/>
                        <a:pt x="68580" y="59983"/>
                      </a:cubicBezTo>
                      <a:cubicBezTo>
                        <a:pt x="71438" y="55222"/>
                        <a:pt x="72390" y="49510"/>
                        <a:pt x="72390" y="42845"/>
                      </a:cubicBezTo>
                      <a:cubicBezTo>
                        <a:pt x="72390" y="36180"/>
                        <a:pt x="71438" y="30467"/>
                        <a:pt x="68580" y="25707"/>
                      </a:cubicBezTo>
                      <a:cubicBezTo>
                        <a:pt x="65722" y="20946"/>
                        <a:pt x="61913" y="17138"/>
                        <a:pt x="58102" y="14282"/>
                      </a:cubicBezTo>
                      <a:cubicBezTo>
                        <a:pt x="53340" y="11425"/>
                        <a:pt x="48577" y="10473"/>
                        <a:pt x="42863" y="10473"/>
                      </a:cubicBezTo>
                      <a:cubicBezTo>
                        <a:pt x="37147" y="10473"/>
                        <a:pt x="31432" y="11425"/>
                        <a:pt x="27622" y="14282"/>
                      </a:cubicBezTo>
                      <a:cubicBezTo>
                        <a:pt x="22860" y="17138"/>
                        <a:pt x="19050" y="20946"/>
                        <a:pt x="17145" y="25707"/>
                      </a:cubicBezTo>
                      <a:cubicBezTo>
                        <a:pt x="14288" y="30467"/>
                        <a:pt x="13335" y="36180"/>
                        <a:pt x="13335" y="42845"/>
                      </a:cubicBezTo>
                      <a:cubicBezTo>
                        <a:pt x="13335" y="49510"/>
                        <a:pt x="14288" y="55222"/>
                        <a:pt x="17145" y="59983"/>
                      </a:cubicBezTo>
                      <a:cubicBezTo>
                        <a:pt x="20002" y="64743"/>
                        <a:pt x="23813" y="68552"/>
                        <a:pt x="27622" y="71408"/>
                      </a:cubicBezTo>
                      <a:cubicBezTo>
                        <a:pt x="32385" y="74264"/>
                        <a:pt x="37147" y="75216"/>
                        <a:pt x="42863" y="75216"/>
                      </a:cubicBezTo>
                      <a:cubicBezTo>
                        <a:pt x="48577" y="75216"/>
                        <a:pt x="53340" y="74264"/>
                        <a:pt x="58102" y="714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6" name="Google Shape;65;p77">
                  <a:extLst>
                    <a:ext uri="{FF2B5EF4-FFF2-40B4-BE49-F238E27FC236}">
                      <a16:creationId xmlns:a16="http://schemas.microsoft.com/office/drawing/2014/main" id="{EAB7684C-50B7-CD2F-0722-A237E0C054A1}"/>
                    </a:ext>
                  </a:extLst>
                </p:cNvPr>
                <p:cNvSpPr/>
                <p:nvPr/>
              </p:nvSpPr>
              <p:spPr>
                <a:xfrm>
                  <a:off x="11164887" y="5672232"/>
                  <a:ext cx="56197" cy="81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7" h="81880" extrusionOk="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8" y="48557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3" y="19042"/>
                        <a:pt x="54293" y="23803"/>
                      </a:cubicBezTo>
                      <a:cubicBezTo>
                        <a:pt x="54293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7" y="46653"/>
                        <a:pt x="35243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8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8" y="29515"/>
                        <a:pt x="44768" y="24755"/>
                      </a:cubicBezTo>
                      <a:cubicBezTo>
                        <a:pt x="44768" y="19994"/>
                        <a:pt x="42863" y="16186"/>
                        <a:pt x="40957" y="13329"/>
                      </a:cubicBezTo>
                      <a:cubicBezTo>
                        <a:pt x="38100" y="10473"/>
                        <a:pt x="33338" y="9521"/>
                        <a:pt x="27622" y="9521"/>
                      </a:cubicBezTo>
                      <a:lnTo>
                        <a:pt x="11430" y="9521"/>
                      </a:lnTo>
                      <a:lnTo>
                        <a:pt x="11430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6778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1"/>
          <p:cNvSpPr txBox="1"/>
          <p:nvPr/>
        </p:nvSpPr>
        <p:spPr>
          <a:xfrm>
            <a:off x="196900" y="134336"/>
            <a:ext cx="10299600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DIGITALIZACIJA DOBAVNE VERIGE Z UPORABO BLOKOVNE VERIGE</a:t>
            </a:r>
            <a:endParaRPr sz="33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1"/>
          <p:cNvSpPr txBox="1"/>
          <p:nvPr/>
        </p:nvSpPr>
        <p:spPr>
          <a:xfrm>
            <a:off x="844450" y="7146875"/>
            <a:ext cx="7534500" cy="2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6AA84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200" b="0" i="0" u="none" strike="noStrike" cap="none">
              <a:solidFill>
                <a:srgbClr val="6AA84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51" name="Google Shape;251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4801" y="1551466"/>
            <a:ext cx="10388599" cy="52862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26778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58" name="Google Shape;258;p7"/>
          <p:cNvSpPr txBox="1"/>
          <p:nvPr/>
        </p:nvSpPr>
        <p:spPr>
          <a:xfrm>
            <a:off x="196900" y="134336"/>
            <a:ext cx="10299600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DIGITALIZACIJA DOBAVNE VERIGE Z UPORABO BLOKOVNE VERIGE</a:t>
            </a:r>
            <a:endParaRPr sz="33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7"/>
          <p:cNvSpPr txBox="1"/>
          <p:nvPr/>
        </p:nvSpPr>
        <p:spPr>
          <a:xfrm>
            <a:off x="1575180" y="1904101"/>
            <a:ext cx="7069907" cy="957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Kliknite videoposnetek in si oglejte, kako lahko blockchain implementirate v kmetijsko dobavno verigo</a:t>
            </a:r>
            <a:endParaRPr sz="24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0" name="Google Shape;260;p7" title="Blockchain for agricultural supply chai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11746" y="3243360"/>
            <a:ext cx="7069907" cy="39915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10"/>
          <p:cNvSpPr txBox="1"/>
          <p:nvPr/>
        </p:nvSpPr>
        <p:spPr>
          <a:xfrm>
            <a:off x="393700" y="384250"/>
            <a:ext cx="88140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IN UPRAVLJANJE DOBAVNE VERIGE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0"/>
          <p:cNvSpPr txBox="1">
            <a:spLocks noGrp="1"/>
          </p:cNvSpPr>
          <p:nvPr>
            <p:ph type="body" idx="1"/>
          </p:nvPr>
        </p:nvSpPr>
        <p:spPr>
          <a:xfrm>
            <a:off x="479424" y="1585800"/>
            <a:ext cx="4587427" cy="5693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Težave v obstoječih dobavnih verigah: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Veliko število globalno porazdeljenih deležnikov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Pomanjkanje izmenjanih informacij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Nizka raven zaupanja – potreba po posrednikih tretjih oseb, kar povzroča dodatne stroške in zamude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nizka stopnja digitalizacije – večina podatkov o skladnosti in informacij, shranjenih na papirju ali v centralizirani podatkovni zbirki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Človeška napaka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Manipulacija s podatki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Neučinkovit, drag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</a:endParaRPr>
          </a:p>
        </p:txBody>
      </p:sp>
      <p:pic>
        <p:nvPicPr>
          <p:cNvPr id="269" name="Google Shape;269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00750" y="2525124"/>
            <a:ext cx="5198899" cy="346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26e12bcc226_0_1"/>
          <p:cNvSpPr txBox="1">
            <a:spLocks noGrp="1"/>
          </p:cNvSpPr>
          <p:nvPr>
            <p:ph type="title"/>
          </p:nvPr>
        </p:nvSpPr>
        <p:spPr>
          <a:xfrm>
            <a:off x="630725" y="1611075"/>
            <a:ext cx="8199000" cy="3385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kot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potencialna rešitev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 mnoge od teh težav v agroživilski preskrbovalni verigi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Ključ: Blockchain kot porazdeljena, decentralizirana knjiga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Vsi na blockchainu (vozliščih) prejmejo identično, sinhronizirano kopijo informacij o blockchainu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Podatke, vnesene v blockchain, morajo preveriti in potrditi vsi udeleženci (soglasje)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Podatki, vneseni v blockchain, so nespremenljivi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Oglejmo si, kakšne deležnike in informacije bi bilo treba vključiti v agroživilsko dobavno verigo, ki jo podpira blockchain</a:t>
            </a:r>
            <a:endParaRPr sz="1800" b="0">
              <a:solidFill>
                <a:schemeClr val="dk1"/>
              </a:solidFill>
            </a:endParaRPr>
          </a:p>
        </p:txBody>
      </p:sp>
      <p:pic>
        <p:nvPicPr>
          <p:cNvPr id="276" name="Google Shape;276;g26e12bcc226_0_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g26e12bcc226_0_1"/>
          <p:cNvSpPr txBox="1"/>
          <p:nvPr/>
        </p:nvSpPr>
        <p:spPr>
          <a:xfrm>
            <a:off x="266700" y="269550"/>
            <a:ext cx="93345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IN UPRAVLJANJE DOBAVNE VERIGE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g26e12bcc226_0_1"/>
          <p:cNvSpPr/>
          <p:nvPr/>
        </p:nvSpPr>
        <p:spPr>
          <a:xfrm>
            <a:off x="4810025" y="6300325"/>
            <a:ext cx="5591100" cy="962700"/>
          </a:xfrm>
          <a:prstGeom prst="rect">
            <a:avLst/>
          </a:prstGeom>
          <a:solidFill>
            <a:srgbClr val="B6D7A8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g26e12bcc226_0_1"/>
          <p:cNvSpPr txBox="1"/>
          <p:nvPr/>
        </p:nvSpPr>
        <p:spPr>
          <a:xfrm>
            <a:off x="4933950" y="6300324"/>
            <a:ext cx="5467175" cy="7029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Glej modul 2 za več informacij o vozliščih, soglasju in drugih gradnikih blokovne verige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" name="Google Shape;285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Google Shape;286;p12"/>
          <p:cNvSpPr txBox="1"/>
          <p:nvPr/>
        </p:nvSpPr>
        <p:spPr>
          <a:xfrm>
            <a:off x="365125" y="277200"/>
            <a:ext cx="92043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IN UPRAVLJANJE DOBAVNE VERIGE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12"/>
          <p:cNvSpPr txBox="1">
            <a:spLocks noGrp="1"/>
          </p:cNvSpPr>
          <p:nvPr>
            <p:ph type="body" idx="1"/>
          </p:nvPr>
        </p:nvSpPr>
        <p:spPr>
          <a:xfrm>
            <a:off x="546100" y="1704975"/>
            <a:ext cx="5406900" cy="5755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Prednosti agroživilske dobavne verige, podprte z blokovno verigo: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Hitrejši in natančnejši pretok informacij med zainteresiranimi stranmi v dobavni verigi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Opuščanje posrednikov – porazdeljena, decentralizirana knjiga, v kateri informacije preverjajo vse zainteresirane strani, odpravlja potrebo, da bi to nalogo opravljali tretji posredniki, s čimer je izključen "posrednik"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Manj prostora za človeške napake, manipulacijo s podatki ali napačno komunikacijo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Večja preglednost</a:t>
            </a:r>
            <a:b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Večja učinkovitost</a:t>
            </a:r>
            <a:b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Nižji stroški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8" name="Google Shape;288;p12"/>
          <p:cNvPicPr preferRelativeResize="0"/>
          <p:nvPr/>
        </p:nvPicPr>
        <p:blipFill rotWithShape="1">
          <a:blip r:embed="rId4">
            <a:alphaModFix/>
          </a:blip>
          <a:srcRect l="13534" r="11771"/>
          <a:stretch/>
        </p:blipFill>
        <p:spPr>
          <a:xfrm>
            <a:off x="6296025" y="1557500"/>
            <a:ext cx="4267203" cy="57129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13"/>
          <p:cNvSpPr txBox="1"/>
          <p:nvPr/>
        </p:nvSpPr>
        <p:spPr>
          <a:xfrm>
            <a:off x="231775" y="277200"/>
            <a:ext cx="89298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IN UPRAVLJANJE DOBAVNE VERIGE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6" name="Google Shape;296;p13"/>
          <p:cNvSpPr txBox="1">
            <a:spLocks noGrp="1"/>
          </p:cNvSpPr>
          <p:nvPr>
            <p:ph type="body" idx="1"/>
          </p:nvPr>
        </p:nvSpPr>
        <p:spPr>
          <a:xfrm>
            <a:off x="546100" y="1800225"/>
            <a:ext cx="9601200" cy="3385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Večja preglednost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sledljivost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zahvaljujoč blokovni verigi lahko pomaga zmanjšati možnosti za človeške napake in s tem povezane živilske odpadke, vendar ne more odpraviti vseh tveganj kontaminacije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Toda tudi v primerih, ko blockchain ne more preprečiti kontaminacije v dobavni verigi, lahko še vedno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pomaga zmanjšati negativni vpliv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Podrobne informacije o izvoru izdelka in poti skozi dobavno verigo lahko trgovcem na drobno pomagajo natančno ugotoviti, kateri izdelki so bili kontaminirani, kdaj in kje, da bi lahko hitro in ciljno odpoklicali izdelek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Blokovna veriga lahko s povečanjem sledljivosti dobavne verige pomaga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izboljšati varnost hrane in zmanjšati živilske odpadke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Google Shape;302;g275c4de7356_0_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g275c4de7356_0_47"/>
          <p:cNvSpPr txBox="1"/>
          <p:nvPr/>
        </p:nvSpPr>
        <p:spPr>
          <a:xfrm>
            <a:off x="336550" y="277202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KRATKA VAJA V RAZREDU: KVIZ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g275c4de7356_0_47"/>
          <p:cNvSpPr txBox="1">
            <a:spLocks noGrp="1"/>
          </p:cNvSpPr>
          <p:nvPr>
            <p:ph type="body" idx="1"/>
          </p:nvPr>
        </p:nvSpPr>
        <p:spPr>
          <a:xfrm>
            <a:off x="546100" y="1514475"/>
            <a:ext cx="9601200" cy="4062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 2016 sta Walmart in IBM izvedla študijo primera, v kateri sta spremljala izvor paketa narezanega manga, ki je naprodaj v eni od ameriških trgovin Walmarta.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Pred uvedbo blockchaina v svojo dobavno verigo je Walmartova ekipa za varnost hrane potrebovala 6 dni, 18 ur in 26 minut, da je izsledila izvor manga.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Koliko časa je trajalo, da smo po partnerstvu z IBM-om ustvarili sistem sledljivosti živil (Hyperledger), ki temelji na tehnologiji veriženja blokov, sledili istemu mangu?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24-48 ur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12-24 ur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0-12 ur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Manj kot eno uro</a:t>
            </a:r>
            <a:endParaRPr sz="1800" b="0">
              <a:solidFill>
                <a:schemeClr val="dk1"/>
              </a:solidFill>
            </a:endParaRPr>
          </a:p>
        </p:txBody>
      </p:sp>
      <p:pic>
        <p:nvPicPr>
          <p:cNvPr id="305" name="Google Shape;305;g275c4de7356_0_47"/>
          <p:cNvPicPr preferRelativeResize="0"/>
          <p:nvPr/>
        </p:nvPicPr>
        <p:blipFill rotWithShape="1">
          <a:blip r:embed="rId4">
            <a:alphaModFix/>
          </a:blip>
          <a:srcRect t="11386"/>
          <a:stretch/>
        </p:blipFill>
        <p:spPr>
          <a:xfrm>
            <a:off x="5867399" y="4625037"/>
            <a:ext cx="4440799" cy="260750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g275c4de7356_0_47"/>
          <p:cNvSpPr txBox="1"/>
          <p:nvPr/>
        </p:nvSpPr>
        <p:spPr>
          <a:xfrm>
            <a:off x="491475" y="6011100"/>
            <a:ext cx="3928200" cy="6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uporabo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blockchaina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je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bil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izvor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manga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zasledovan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samo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2,2 </a:t>
            </a:r>
            <a:r>
              <a:rPr lang="en-GB" sz="2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sekundah</a:t>
            </a:r>
            <a:r>
              <a:rPr lang="en-GB" sz="2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Google Shape;312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15"/>
          <p:cNvSpPr txBox="1"/>
          <p:nvPr/>
        </p:nvSpPr>
        <p:spPr>
          <a:xfrm>
            <a:off x="336550" y="277202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KRATKA VAJA V RAZREDU: KVIZ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15"/>
          <p:cNvSpPr txBox="1">
            <a:spLocks noGrp="1"/>
          </p:cNvSpPr>
          <p:nvPr>
            <p:ph type="body" idx="1"/>
          </p:nvPr>
        </p:nvSpPr>
        <p:spPr>
          <a:xfrm>
            <a:off x="546100" y="1514475"/>
            <a:ext cx="9601200" cy="4062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 2016 sta Walmart in IBM izvedla študijo primera, v kateri sta spremljala izvor paketa narezanega manga, ki je naprodaj v eni od ameriških trgovin Walmarta.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Pred uvedbo blockchaina v svojo dobavno verigo je Walmartova ekipa za varnost hrane potrebovala 6 dni, 18 ur in 26 minut, da je izsledila izvor manga.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Koliko časa je trajalo, da smo po partnerstvu z IBM-om ustvarili sistem sledljivosti živil (Hyperledger), ki temelji na tehnologiji veriženja blokov, sledili istemu mangu?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24-48 ur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12-24 ur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0-12 ur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Manj kot eno uro</a:t>
            </a:r>
            <a:endParaRPr sz="1800" b="0">
              <a:solidFill>
                <a:schemeClr val="dk1"/>
              </a:solidFill>
            </a:endParaRPr>
          </a:p>
        </p:txBody>
      </p:sp>
      <p:pic>
        <p:nvPicPr>
          <p:cNvPr id="315" name="Google Shape;315;p15"/>
          <p:cNvPicPr preferRelativeResize="0"/>
          <p:nvPr/>
        </p:nvPicPr>
        <p:blipFill rotWithShape="1">
          <a:blip r:embed="rId4">
            <a:alphaModFix/>
          </a:blip>
          <a:srcRect t="11386"/>
          <a:stretch/>
        </p:blipFill>
        <p:spPr>
          <a:xfrm>
            <a:off x="6223000" y="4744706"/>
            <a:ext cx="3831198" cy="2361337"/>
          </a:xfrm>
          <a:prstGeom prst="rect">
            <a:avLst/>
          </a:prstGeom>
          <a:noFill/>
          <a:ln>
            <a:noFill/>
          </a:ln>
        </p:spPr>
      </p:pic>
      <p:sp>
        <p:nvSpPr>
          <p:cNvPr id="316" name="Google Shape;316;p15"/>
          <p:cNvSpPr txBox="1"/>
          <p:nvPr/>
        </p:nvSpPr>
        <p:spPr>
          <a:xfrm>
            <a:off x="481950" y="5925375"/>
            <a:ext cx="3009900" cy="66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Glasujte z dvigovanjem rok!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19"/>
          <p:cNvSpPr txBox="1"/>
          <p:nvPr/>
        </p:nvSpPr>
        <p:spPr>
          <a:xfrm>
            <a:off x="327025" y="277200"/>
            <a:ext cx="9774406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IN REŠITVE, OSREDOTOČENE NA KMETA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19"/>
          <p:cNvSpPr txBox="1">
            <a:spLocks noGrp="1"/>
          </p:cNvSpPr>
          <p:nvPr>
            <p:ph type="body" idx="1"/>
          </p:nvPr>
        </p:nvSpPr>
        <p:spPr>
          <a:xfrm>
            <a:off x="6523350" y="1716300"/>
            <a:ext cx="3935100" cy="4739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Implementacija blokovne verige ima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jasne prednosti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 smislu splošnega upravljanja dobavne verige, lahko pa ima tudi bolj neposredne koristi za kmete, zlasti: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Boljše sodelovanje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 dobavnih verigah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Nižji transakcijski stroški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Podpora zadrugam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kmetov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Podpiranje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poštenih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delovnih praks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Takojšnje plačilo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storitev in zavarovalnih zahtevkov</a:t>
            </a:r>
            <a:endParaRPr sz="1800" b="0">
              <a:solidFill>
                <a:schemeClr val="dk1"/>
              </a:solidFill>
            </a:endParaRPr>
          </a:p>
        </p:txBody>
      </p:sp>
      <p:pic>
        <p:nvPicPr>
          <p:cNvPr id="325" name="Google Shape;325;p19"/>
          <p:cNvPicPr preferRelativeResize="0"/>
          <p:nvPr/>
        </p:nvPicPr>
        <p:blipFill rotWithShape="1">
          <a:blip r:embed="rId4">
            <a:alphaModFix/>
          </a:blip>
          <a:srcRect l="-3423"/>
          <a:stretch/>
        </p:blipFill>
        <p:spPr>
          <a:xfrm>
            <a:off x="-219075" y="1973483"/>
            <a:ext cx="6618598" cy="44113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26e12bcc226_0_14"/>
          <p:cNvSpPr txBox="1">
            <a:spLocks noGrp="1"/>
          </p:cNvSpPr>
          <p:nvPr>
            <p:ph type="body" idx="1"/>
          </p:nvPr>
        </p:nvSpPr>
        <p:spPr>
          <a:xfrm>
            <a:off x="478324" y="1595875"/>
            <a:ext cx="9123000" cy="4739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Kmetje, zlasti mali kmetje, so običajno lahko izključeni iz sodelovanja v dobavnih verigah zaradi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stroškov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(npr. stroški trženja, transakcijski stroški, stroški pogajanj itd.) zaradi pomanjkanja preglednosti informacij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Implementacija blokovne verige v agroživilski dobavni verigi je lahko koristna za kmete, saj: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89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-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Omogočanje sodelovanja med partnerji v dobavni verigi s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krepitvijo zaupanja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Boljše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poznavanje trga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razumevanje zahtev kupcev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Nižji transakcijski stroški (npr. zaradi opuščanja posrednikov) lahko kmetom omogočijo dostop do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novih trgov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Večja preglednost in bolj neposreden stik s potrošniki lahko kmetom v prikrajšanih skupnostih omogočita, da zahtevajo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pravičnejše plače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g26e12bcc226_0_14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  <p:pic>
        <p:nvPicPr>
          <p:cNvPr id="333" name="Google Shape;333;g26e12bcc226_0_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34" name="Google Shape;334;g26e12bcc226_0_14"/>
          <p:cNvSpPr txBox="1"/>
          <p:nvPr/>
        </p:nvSpPr>
        <p:spPr>
          <a:xfrm>
            <a:off x="200025" y="269550"/>
            <a:ext cx="95442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IN REŠITVE, OSREDOTOČENE NA KMETA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"/>
          <p:cNvSpPr/>
          <p:nvPr/>
        </p:nvSpPr>
        <p:spPr>
          <a:xfrm flipH="1">
            <a:off x="9870" y="0"/>
            <a:ext cx="2669832" cy="7560316"/>
          </a:xfrm>
          <a:custGeom>
            <a:avLst/>
            <a:gdLst/>
            <a:ahLst/>
            <a:cxnLst/>
            <a:rect l="l" t="t" r="r" b="b"/>
            <a:pathLst>
              <a:path w="10368280" h="5749290" extrusionOk="0">
                <a:moveTo>
                  <a:pt x="10368000" y="0"/>
                </a:moveTo>
                <a:lnTo>
                  <a:pt x="0" y="0"/>
                </a:lnTo>
                <a:lnTo>
                  <a:pt x="0" y="5749201"/>
                </a:lnTo>
                <a:lnTo>
                  <a:pt x="10368000" y="5749201"/>
                </a:lnTo>
                <a:lnTo>
                  <a:pt x="10368000" y="0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540000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2"/>
          <p:cNvSpPr txBox="1"/>
          <p:nvPr/>
        </p:nvSpPr>
        <p:spPr>
          <a:xfrm rot="-5400000">
            <a:off x="-1010450" y="3014666"/>
            <a:ext cx="3194400" cy="9179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050" rIns="0" bIns="0" anchor="t" anchorCtr="0">
            <a:spAutoFit/>
          </a:bodyPr>
          <a:lstStyle/>
          <a:p>
            <a:pPr marL="12700" marR="5080" lvl="0" indent="0" algn="l" rtl="0">
              <a:lnSpc>
                <a:spcPct val="1087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4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VSEBINA</a:t>
            </a:r>
            <a:endParaRPr sz="5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2"/>
          <p:cNvSpPr txBox="1"/>
          <p:nvPr/>
        </p:nvSpPr>
        <p:spPr>
          <a:xfrm>
            <a:off x="1355725" y="1685169"/>
            <a:ext cx="9450600" cy="9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08575" rIns="0" bIns="0" anchor="t" anchorCtr="0">
            <a:spAutoFit/>
          </a:bodyPr>
          <a:lstStyle/>
          <a:p>
            <a:pPr marL="127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		</a:t>
            </a:r>
            <a:endParaRPr sz="1400" b="1" i="0" u="none" strike="noStrike" cap="none">
              <a:solidFill>
                <a:srgbClr val="2C87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855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1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12700" marR="0" lvl="0" indent="0" algn="l" rtl="0">
              <a:lnSpc>
                <a:spcPct val="100000"/>
              </a:lnSpc>
              <a:spcBef>
                <a:spcPts val="855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		</a:t>
            </a:r>
            <a:endParaRPr sz="1400" b="1" i="0" u="none" strike="noStrike" cap="none">
              <a:solidFill>
                <a:srgbClr val="2C878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7" name="Google Shape;177;p2"/>
          <p:cNvSpPr txBox="1"/>
          <p:nvPr/>
        </p:nvSpPr>
        <p:spPr>
          <a:xfrm>
            <a:off x="1008400" y="1346443"/>
            <a:ext cx="9759900" cy="284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l-SI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SKLOP</a:t>
            </a:r>
            <a:r>
              <a:rPr lang="en-GB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01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sl-SI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UVOD</a:t>
            </a: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l-SI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SKLOP</a:t>
            </a:r>
            <a:r>
              <a:rPr lang="en-GB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02 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</a:t>
            </a:r>
            <a:r>
              <a:rPr lang="sl-SI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BLOCKCHAIN IN UPRAVLJANJE DOBAVNE VERIGE</a:t>
            </a: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l-SI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SKLOP</a:t>
            </a:r>
            <a:r>
              <a:rPr lang="en-GB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03     </a:t>
            </a:r>
            <a:r>
              <a:rPr lang="sl-SI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en-GB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BLOCKCHAIN IN REŠITVE, OSREDOTOČENE NA KMETA</a:t>
            </a: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l-SI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SKLOP</a:t>
            </a:r>
            <a:r>
              <a:rPr lang="en-GB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04 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r>
              <a:rPr lang="sl-SI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BLOCKCHAIN IN REŠITVE, OSREDOTOČENE NA OKOLJE</a:t>
            </a: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l-SI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SKLOP</a:t>
            </a:r>
            <a:r>
              <a:rPr lang="en-GB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05     </a:t>
            </a:r>
            <a:r>
              <a:rPr lang="sl-SI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en-GB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BLOCKCHAIN IN ODNOSI S POTROŠNIKI</a:t>
            </a: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l-SI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SKLOP</a:t>
            </a:r>
            <a:r>
              <a:rPr lang="en-GB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06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</a:t>
            </a:r>
            <a:r>
              <a:rPr lang="sl-SI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OMEJITVE UPORABE BLOKOVNE VERIGE V AGROŽIVILSTVU</a:t>
            </a: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sl-SI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SKLOP</a:t>
            </a:r>
            <a:r>
              <a:rPr lang="en-GB" sz="22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07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</a:t>
            </a:r>
            <a:r>
              <a:rPr lang="sl-SI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en-GB" sz="22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SKLEPI</a:t>
            </a:r>
            <a:endParaRPr sz="2200" b="1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322;p1">
            <a:extLst>
              <a:ext uri="{FF2B5EF4-FFF2-40B4-BE49-F238E27FC236}">
                <a16:creationId xmlns:a16="http://schemas.microsoft.com/office/drawing/2014/main" id="{DC529D75-C9B5-62F8-AEF3-EF9B6D5E136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025566" y="6575975"/>
            <a:ext cx="1638095" cy="3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328;p1">
            <a:extLst>
              <a:ext uri="{FF2B5EF4-FFF2-40B4-BE49-F238E27FC236}">
                <a16:creationId xmlns:a16="http://schemas.microsoft.com/office/drawing/2014/main" id="{1471CCBD-E8DC-72CC-D2B3-65BEACF95A84}"/>
              </a:ext>
            </a:extLst>
          </p:cNvPr>
          <p:cNvSpPr/>
          <p:nvPr/>
        </p:nvSpPr>
        <p:spPr>
          <a:xfrm>
            <a:off x="7291287" y="6918832"/>
            <a:ext cx="33207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Financirano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s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strani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Izražena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so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zgolj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avtorja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(-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)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nujno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, da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odražajo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ali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izvajalske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agencije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za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izobraževanje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kulturo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(EACEA).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Zanje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ne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moreta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biti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odgovorna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EACEA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Google Shape;340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18"/>
          <p:cNvSpPr txBox="1"/>
          <p:nvPr/>
        </p:nvSpPr>
        <p:spPr>
          <a:xfrm>
            <a:off x="431799" y="355677"/>
            <a:ext cx="8927353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VERIŽENJE BLOKOV IN PAMETNE POGODBE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18"/>
          <p:cNvSpPr txBox="1">
            <a:spLocks noGrp="1"/>
          </p:cNvSpPr>
          <p:nvPr>
            <p:ph type="body" idx="1"/>
          </p:nvPr>
        </p:nvSpPr>
        <p:spPr>
          <a:xfrm>
            <a:off x="5934075" y="1619250"/>
            <a:ext cx="4543500" cy="507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Eden od načinov, kako lahko rešitve, ki temeljijo na blokovnih verigah, koristijo kmetom, je uporaba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pametnih pogodb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Blockchain, je mogoče integrirati z napravami IoT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Prednosti: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krajši časovni zamik, spodbujanje zaupanja,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nespremenljivost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Zmanjšanje potrebe po posrednikih, npr. odvetnikih, bankah, ki običajno izvršujejo pogodbene pogoje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Odvračajte kupce od odpovedi plačilu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3" name="Google Shape;343;p18"/>
          <p:cNvPicPr preferRelativeResize="0"/>
          <p:nvPr/>
        </p:nvPicPr>
        <p:blipFill rotWithShape="1">
          <a:blip r:embed="rId4">
            <a:alphaModFix/>
          </a:blip>
          <a:srcRect l="1161" r="1248" b="1224"/>
          <a:stretch/>
        </p:blipFill>
        <p:spPr>
          <a:xfrm>
            <a:off x="209013" y="1800225"/>
            <a:ext cx="5553625" cy="365915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18"/>
          <p:cNvSpPr txBox="1"/>
          <p:nvPr/>
        </p:nvSpPr>
        <p:spPr>
          <a:xfrm>
            <a:off x="215825" y="5613017"/>
            <a:ext cx="5553624" cy="1723697"/>
          </a:xfrm>
          <a:prstGeom prst="rect">
            <a:avLst/>
          </a:prstGeom>
          <a:solidFill>
            <a:srgbClr val="93C47D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Opomba: </a:t>
            </a:r>
            <a:r>
              <a:rPr lang="en-GB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samostojne pametne pogodbe, ki uporabljajo samo kodo</a:t>
            </a:r>
            <a:r>
              <a:rPr lang="en-GB"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niso </a:t>
            </a:r>
            <a:r>
              <a:rPr lang="en-GB"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pravno izvršljive; Pametne pogodbe so najučinkovitejše kot pomožne storitve pri izvajanju določb tradicionalne pravno zavezujoče pogodbe, ki temelji na besedilu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" name="Google Shape;350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21"/>
          <p:cNvSpPr txBox="1"/>
          <p:nvPr/>
        </p:nvSpPr>
        <p:spPr>
          <a:xfrm>
            <a:off x="393700" y="431877"/>
            <a:ext cx="977227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PAMETNE POGODBE ZA AGROŽIVILSKE PROIZVODE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2" name="Google Shape;352;p21"/>
          <p:cNvPicPr preferRelativeResize="0"/>
          <p:nvPr/>
        </p:nvPicPr>
        <p:blipFill rotWithShape="1">
          <a:blip r:embed="rId4">
            <a:alphaModFix/>
          </a:blip>
          <a:srcRect l="3277" t="4011" r="2816" b="6254"/>
          <a:stretch/>
        </p:blipFill>
        <p:spPr>
          <a:xfrm>
            <a:off x="4684850" y="2076450"/>
            <a:ext cx="5840277" cy="3944574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53" name="Google Shape;353;p21"/>
          <p:cNvSpPr txBox="1">
            <a:spLocks noGrp="1"/>
          </p:cNvSpPr>
          <p:nvPr>
            <p:ph type="body" idx="1"/>
          </p:nvPr>
        </p:nvSpPr>
        <p:spPr>
          <a:xfrm>
            <a:off x="184150" y="1590225"/>
            <a:ext cx="4178400" cy="507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Primer: Kmet, ki prideluje pšenico, želi pridelek za naslednje leto prodati proizvajalcu, ki jo želi spremeniti v moko.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Kmet in proizvajalec ustvarita pametno pogodbo, v skladu s katero bo kmet plačan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 prejemu pšenice.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Naslednje leto se pšenica pobere in dostavi v industrijski mlin, kmet pa plačilo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samodejno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prejme prek pametne pogodbe ob prenosu lastništva premoženja.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21"/>
          <p:cNvSpPr txBox="1"/>
          <p:nvPr/>
        </p:nvSpPr>
        <p:spPr>
          <a:xfrm>
            <a:off x="7708900" y="6021025"/>
            <a:ext cx="2984400" cy="1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1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Agri-food smart contract example</a:t>
            </a:r>
            <a:endParaRPr sz="1100" b="1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23"/>
          <p:cNvSpPr txBox="1"/>
          <p:nvPr/>
        </p:nvSpPr>
        <p:spPr>
          <a:xfrm>
            <a:off x="307975" y="277202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KRATKA VADBA V RAZREDU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23"/>
          <p:cNvSpPr txBox="1">
            <a:spLocks noGrp="1"/>
          </p:cNvSpPr>
          <p:nvPr>
            <p:ph type="body" idx="1"/>
          </p:nvPr>
        </p:nvSpPr>
        <p:spPr>
          <a:xfrm>
            <a:off x="546100" y="1781175"/>
            <a:ext cx="9601200" cy="135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Doslej smo izpostavili številne prednosti pametnih pogodb, toda kakšne so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potencialne slabosti pametnih pogodb?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Razdelite se v skupine po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in razpravljajte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 minut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Kot del te vaje ustvarite seznam prednosti in slabosti, ki jih boste delili z razredom.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3" name="Google Shape;363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51100" y="3468750"/>
            <a:ext cx="5791201" cy="386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Google Shape;369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22"/>
          <p:cNvSpPr txBox="1"/>
          <p:nvPr/>
        </p:nvSpPr>
        <p:spPr>
          <a:xfrm>
            <a:off x="279400" y="277202"/>
            <a:ext cx="101346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PAMETNE POGODBE ZA KMETIJSKA ZAVAROVANJA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1" name="Google Shape;371;p22"/>
          <p:cNvSpPr txBox="1">
            <a:spLocks noGrp="1"/>
          </p:cNvSpPr>
          <p:nvPr>
            <p:ph type="body" idx="1"/>
          </p:nvPr>
        </p:nvSpPr>
        <p:spPr>
          <a:xfrm>
            <a:off x="402626" y="1364470"/>
            <a:ext cx="6397500" cy="507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Zavarovanje pridelkov je na svetovni ravni premalo izkoriščeno, deloma zato, ker je lahko postopek v zvezi z zahtevki zapleten in/ali v nekaterih državah koruptiven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Pametne zavarovalne pogodbe, ki temeljijo na indeksu: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izplačilo sproži merljiv indeks in ne sama izguba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Primer: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pametno pogodbo za kmetijstvo lahko sprožijo vremenski podatki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npr. če je več kot teden dni vroča od 40 stopinj, bodo kmetje s tem zavarovalnim paketom samodejno prejeli izplačilo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Prednosti: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pravočasno izplačilo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minimalna človeška interakcija, simetrične informacije med kmetom in ponudnikom zavarovanja, izogibanje dragi oceni škode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2" name="Google Shape;372;p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97900" y="2143125"/>
            <a:ext cx="3616126" cy="3992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24"/>
          <p:cNvSpPr txBox="1"/>
          <p:nvPr/>
        </p:nvSpPr>
        <p:spPr>
          <a:xfrm>
            <a:off x="212725" y="277202"/>
            <a:ext cx="9181016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PAMETNE POGODBE: PREDNOSTI IN SLABOSTI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24"/>
          <p:cNvSpPr txBox="1">
            <a:spLocks noGrp="1"/>
          </p:cNvSpPr>
          <p:nvPr>
            <p:ph type="body" idx="1"/>
          </p:nvPr>
        </p:nvSpPr>
        <p:spPr>
          <a:xfrm>
            <a:off x="593725" y="1962150"/>
            <a:ext cx="4445100" cy="372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u="sng">
                <a:solidFill>
                  <a:srgbClr val="38761D"/>
                </a:solidFill>
                <a:latin typeface="Calibri"/>
                <a:ea typeface="Calibri"/>
                <a:cs typeface="Calibri"/>
                <a:sym typeface="Calibri"/>
              </a:rPr>
              <a:t>PREDNOSTI</a:t>
            </a:r>
            <a:endParaRPr sz="2200">
              <a:solidFill>
                <a:srgbClr val="38761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Takojšnje plačilo, krajši časovni zamik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Nižji stroški zaradi opuščanja posrednikov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Preglednost in nespremenljivost spodbujata zaupanje med akterji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Manjša verjetnost kršitve pogodbe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Obetavna uporaba pri zavarovanju pridelkov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Učinkovito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1" name="Google Shape;381;p24"/>
          <p:cNvCxnSpPr/>
          <p:nvPr/>
        </p:nvCxnSpPr>
        <p:spPr>
          <a:xfrm flipH="1">
            <a:off x="5267175" y="1790700"/>
            <a:ext cx="19200" cy="5457900"/>
          </a:xfrm>
          <a:prstGeom prst="straightConnector1">
            <a:avLst/>
          </a:prstGeom>
          <a:noFill/>
          <a:ln w="28575" cap="flat" cmpd="sng">
            <a:solidFill>
              <a:srgbClr val="38761D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82" name="Google Shape;382;p24"/>
          <p:cNvSpPr txBox="1">
            <a:spLocks noGrp="1"/>
          </p:cNvSpPr>
          <p:nvPr>
            <p:ph type="body" idx="1"/>
          </p:nvPr>
        </p:nvSpPr>
        <p:spPr>
          <a:xfrm>
            <a:off x="5680075" y="1962150"/>
            <a:ext cx="4794300" cy="33855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2200" u="sng">
                <a:solidFill>
                  <a:srgbClr val="1155CC"/>
                </a:solidFill>
                <a:latin typeface="Calibri"/>
                <a:ea typeface="Calibri"/>
                <a:cs typeface="Calibri"/>
                <a:sym typeface="Calibri"/>
              </a:rPr>
              <a:t>SLABOSTI</a:t>
            </a:r>
            <a:endParaRPr sz="2200">
              <a:solidFill>
                <a:srgbClr val="1155C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Pametne pogodbe (same po sebi) niso pravno izvršljive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Tehnični strokovnjak je moral napisati pametno pogodbeno kodo - novega posrednika?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 izvajanje sta potrebni infrastruktura in visoka raven digitalne zrelosti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Neprilagodljiv</a:t>
            </a:r>
            <a:endParaRPr sz="1800" b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Google Shape;388;p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25"/>
          <p:cNvSpPr txBox="1"/>
          <p:nvPr/>
        </p:nvSpPr>
        <p:spPr>
          <a:xfrm>
            <a:off x="158600" y="315750"/>
            <a:ext cx="105348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OMEJITVE REŠITEV, OSREDOTOČENIH NA KMETA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25"/>
          <p:cNvSpPr txBox="1">
            <a:spLocks noGrp="1"/>
          </p:cNvSpPr>
          <p:nvPr>
            <p:ph type="body" idx="1"/>
          </p:nvPr>
        </p:nvSpPr>
        <p:spPr>
          <a:xfrm>
            <a:off x="5781675" y="1687200"/>
            <a:ext cx="4676700" cy="507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Čeprav je v literaturi opredeljenih veliko potencialnih prednosti implementacije blokovne verige za kmete,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pomanjkanje digitalnih zmogljivosti in začetni stroški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sprejetja ostajajo stalne težave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Nizka stopnja digitalizacije, zlasti v državah v razvoju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Potencialno bi lahko povečala finančni in digitalni razkorak med velikimi in malimi zainteresiranimi stranmi, kmeti v razvitih državah in državah v razvoju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Pomen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usposabljanja kmetov in razvoja spretnosti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91" name="Google Shape;391;p2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2200275"/>
            <a:ext cx="5565327" cy="3714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Google Shape;397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26"/>
          <p:cNvSpPr txBox="1"/>
          <p:nvPr/>
        </p:nvSpPr>
        <p:spPr>
          <a:xfrm>
            <a:off x="200000" y="277200"/>
            <a:ext cx="104934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VERIŽENJE BLOKOV IN REŠITVE, OSREDOTOČENE NA OKOLJE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26"/>
          <p:cNvSpPr txBox="1">
            <a:spLocks noGrp="1"/>
          </p:cNvSpPr>
          <p:nvPr>
            <p:ph type="body" idx="1"/>
          </p:nvPr>
        </p:nvSpPr>
        <p:spPr>
          <a:xfrm>
            <a:off x="450850" y="1552575"/>
            <a:ext cx="9601200" cy="1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Zaradi negativnega vpliva sedanjih kmetijskih praks na okolje je potreben nov pristop k agroživilski proizvodnji, ki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temelji na trajnosti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Nove tehnologije, vključno z rešitvami, ki temeljijo na blokovnih verigah, lahko pripomorejo k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učinkovitejši uporabi omejenih virov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zmanjšanju živilskih odpadkov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00" name="Google Shape;400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63566" y="3245775"/>
            <a:ext cx="6966267" cy="3918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6" name="Google Shape;406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1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07" name="Google Shape;407;p27"/>
          <p:cNvSpPr txBox="1"/>
          <p:nvPr/>
        </p:nvSpPr>
        <p:spPr>
          <a:xfrm>
            <a:off x="297851" y="97330"/>
            <a:ext cx="10036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IN OKOLJSKO USMERJENE REŠITVE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27"/>
          <p:cNvSpPr txBox="1">
            <a:spLocks noGrp="1"/>
          </p:cNvSpPr>
          <p:nvPr>
            <p:ph type="body" idx="1"/>
          </p:nvPr>
        </p:nvSpPr>
        <p:spPr>
          <a:xfrm>
            <a:off x="658825" y="1809750"/>
            <a:ext cx="9601200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Potencial blokovne verige za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zmanjšanje živilskih odpadkov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je pomemben tudi z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okoljskega vidika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Vsako leto se zaradi neučinkovitosti v dobavni verigi zavrže približno 1/3 hrane, proizvedene po vsem svetu, kar pomeni ogromno tratenje virov (npr. vode, energije v rastlinjakih, goriva za prevoz) in hrane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 zmanjšanjem števila posrednikov in povečanjem sledljivosti (npr. pogoji sledenja z internetom stvari/RFID s podatki, shranjenimi v blokovni verigi) lahko uvedba blokovne verige v agroživilskih dobavnih verigah zmanjša živilske odpadke in s tem povezan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vpliv na okolje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saj proizvajalcem in trgovcem na drobno omogoči, da hitreje prepoznajo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pojave kontaminacije in se odzovejo nanje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Pametni sistemi za obvladovanje izgub hrane in prodaja presežkov hrane (npr. dobrodelne ustanove, gostinstvo, kompost, bioplin itd.)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Google Shape;414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28"/>
          <p:cNvSpPr txBox="1"/>
          <p:nvPr/>
        </p:nvSpPr>
        <p:spPr>
          <a:xfrm>
            <a:off x="0" y="277288"/>
            <a:ext cx="10785283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VERIŽENJE BLOKOV IN REŠITVE, OSREDOTOČENE NA OKOLJE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28"/>
          <p:cNvSpPr txBox="1">
            <a:spLocks noGrp="1"/>
          </p:cNvSpPr>
          <p:nvPr>
            <p:ph type="body" idx="1"/>
          </p:nvPr>
        </p:nvSpPr>
        <p:spPr>
          <a:xfrm>
            <a:off x="479425" y="1621663"/>
            <a:ext cx="9601200" cy="372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Pritisk potrošnikov in vlagateljev je številna agroživilska podjetja spodbudil k ambicioznim javnim zavezam in zavezam (npr. ničelno krčenje gozdov, 100-odstotna obnovljiva energija, 100-odstotno reciklirani materiali)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Vendar lahko zapletene in nepregledne svetovne dobavne verige celo podjetjem z dobrimi nameni otežijo izpolnjevanje zavez in izkazovanje merljivih rezultatov 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Nezmožnost izpolnjevanja okoljskih zavez škoduje verodostojnosti in ugledu podjetja 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Certifikati tretjih oseb kot rešitev? 1) Nejasno širjenje orožja, 2) lažno zeleno oglaševanje, 3) revizijske goljufije, 4) drage 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kot način za dokazovanje izpolnjenih zavez / alternativa certificiranju tretjih oseb: preglednost, preverljive dobavne verige in zaupanje</a:t>
            </a:r>
            <a:endParaRPr sz="1800" b="0">
              <a:solidFill>
                <a:schemeClr val="dk1"/>
              </a:solidFill>
            </a:endParaRPr>
          </a:p>
        </p:txBody>
      </p:sp>
      <p:sp>
        <p:nvSpPr>
          <p:cNvPr id="417" name="Google Shape;417;p28"/>
          <p:cNvSpPr txBox="1"/>
          <p:nvPr/>
        </p:nvSpPr>
        <p:spPr>
          <a:xfrm>
            <a:off x="2181100" y="6421200"/>
            <a:ext cx="8096400" cy="1029711"/>
          </a:xfrm>
          <a:prstGeom prst="rect">
            <a:avLst/>
          </a:prstGeom>
          <a:solidFill>
            <a:srgbClr val="93C47D"/>
          </a:solidFill>
          <a:ln w="1905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Opomba: vloga vlad in regulativnih organov je ključna za to, da se od podjetij zahteva odgovornost – povpraševanje potrošnikov morda samo po sebi ni zadosten motivator</a:t>
            </a:r>
            <a:endParaRPr sz="20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3" name="Google Shape;423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2475"/>
            <a:ext cx="5851425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29"/>
          <p:cNvSpPr txBox="1"/>
          <p:nvPr/>
        </p:nvSpPr>
        <p:spPr>
          <a:xfrm>
            <a:off x="393700" y="431875"/>
            <a:ext cx="45687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ŠTUDIJA PRIMERA: RIBIŠKA INDUSTRIJA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29"/>
          <p:cNvSpPr txBox="1">
            <a:spLocks noGrp="1"/>
          </p:cNvSpPr>
          <p:nvPr>
            <p:ph type="body" idx="1"/>
          </p:nvPr>
        </p:nvSpPr>
        <p:spPr>
          <a:xfrm>
            <a:off x="6216350" y="1386175"/>
            <a:ext cx="4279800" cy="40626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Ribiško industrijo pogosto povezujejo z netrajnostnimi praksami, kot je prelov, ki resno ogrožajo ohranjanje morja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Uporaba tehnologije blokovne verige za podporo bolj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trajnostnim ribolovnim praksam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Primer: Atea in IBM Food Trust</a:t>
            </a:r>
            <a:endParaRPr sz="1800" b="0">
              <a:solidFill>
                <a:schemeClr val="dk1"/>
              </a:solidFill>
            </a:endParaRPr>
          </a:p>
        </p:txBody>
      </p:sp>
      <p:pic>
        <p:nvPicPr>
          <p:cNvPr id="426" name="Google Shape;426;p2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2021350"/>
            <a:ext cx="5851427" cy="3236449"/>
          </a:xfrm>
          <a:prstGeom prst="rect">
            <a:avLst/>
          </a:prstGeom>
          <a:noFill/>
          <a:ln>
            <a:noFill/>
          </a:ln>
        </p:spPr>
      </p:pic>
      <p:sp>
        <p:nvSpPr>
          <p:cNvPr id="427" name="Google Shape;427;p29"/>
          <p:cNvSpPr txBox="1"/>
          <p:nvPr/>
        </p:nvSpPr>
        <p:spPr>
          <a:xfrm>
            <a:off x="133350" y="5372100"/>
            <a:ext cx="3981600" cy="51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GB" sz="2200" b="0" i="0" u="sng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Video: Atea + IBM Food Trust</a:t>
            </a:r>
            <a:endParaRPr sz="2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OPIS MODULA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3"/>
          <p:cNvSpPr txBox="1"/>
          <p:nvPr/>
        </p:nvSpPr>
        <p:spPr>
          <a:xfrm>
            <a:off x="552725" y="2033400"/>
            <a:ext cx="8608800" cy="3139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•"/>
            </a:pP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Tema: Kako uporabljati blockchain tehnologijo v agroživilskem sektorju.</a:t>
            </a:r>
            <a:b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Pomen: potencial za izboljšanje učinkovitosti, donosnosti in trajnosti agroživilskega sektorja</a:t>
            </a:r>
            <a:b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Viden v znanstveni literaturi </a:t>
            </a:r>
            <a:b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Naslovite vprašanja o tem, zakaj in kako implementirati uporabo blockchaina v agroživilskem sektorju, kdo lahko koristi ali izgubi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322;p1">
            <a:extLst>
              <a:ext uri="{FF2B5EF4-FFF2-40B4-BE49-F238E27FC236}">
                <a16:creationId xmlns:a16="http://schemas.microsoft.com/office/drawing/2014/main" id="{89338503-6E40-84B5-A7B6-1DD8CA44023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25566" y="6575975"/>
            <a:ext cx="1638095" cy="3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328;p1">
            <a:extLst>
              <a:ext uri="{FF2B5EF4-FFF2-40B4-BE49-F238E27FC236}">
                <a16:creationId xmlns:a16="http://schemas.microsoft.com/office/drawing/2014/main" id="{4BE0E9AB-1E7D-1E6D-B1CB-19F3489B360A}"/>
              </a:ext>
            </a:extLst>
          </p:cNvPr>
          <p:cNvSpPr/>
          <p:nvPr/>
        </p:nvSpPr>
        <p:spPr>
          <a:xfrm>
            <a:off x="7291287" y="6918832"/>
            <a:ext cx="33207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Financirano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s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strani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Izražena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so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zgolj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avtorja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(-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)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nujno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, da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odražajo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ali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izvajalske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agencije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za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izobraževanje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kulturo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(EACEA).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Zanje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ne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moreta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biti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odgovorna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EACEA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27542cab73c_0_7"/>
          <p:cNvSpPr txBox="1"/>
          <p:nvPr/>
        </p:nvSpPr>
        <p:spPr>
          <a:xfrm>
            <a:off x="342900" y="1332828"/>
            <a:ext cx="5229300" cy="6771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Drugi primeri uporabe blokovne verige za trajnostni ribolov: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Svetovni sklad za prostoživeče živali (WWF)</a:t>
            </a:r>
            <a:b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Pilotni program za leto 2018, blokovna veriga v </a:t>
            </a: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industriji tuna na pacifiških otokih</a:t>
            </a:r>
            <a:b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Prizadevati si za izkoreninjenje nezakonitega, nereguliranega in neprijavljenega ribolova tunov ter nepoštenih delovnih praks</a:t>
            </a:r>
            <a:b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Rezultat: </a:t>
            </a: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uvedba spletne platforme OpenSC, ki uporablja blockchain za preverjanje trajnostne proizvodnje, sledenje hrani vzdolž dobavne verige in pomoč ljudem, da se izognejo nezakonitim, </a:t>
            </a: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okolju škodljivim ali neetičnim izdelkom</a:t>
            </a:r>
            <a:endParaRPr sz="1600" b="1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252525"/>
              </a:solidFill>
              <a:highlight>
                <a:srgbClr val="FFFFFF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marL="9144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34" name="Google Shape;434;g27542cab73c_0_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35" name="Google Shape;435;g27542cab73c_0_7"/>
          <p:cNvSpPr txBox="1"/>
          <p:nvPr/>
        </p:nvSpPr>
        <p:spPr>
          <a:xfrm>
            <a:off x="342900" y="269550"/>
            <a:ext cx="77535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ŠTUDIJA PRIMERA: RIBIŠKA INDUSTRIJA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6" name="Google Shape;436;g27542cab73c_0_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720300" y="1641242"/>
            <a:ext cx="3314526" cy="4913794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g27542cab73c_0_7"/>
          <p:cNvSpPr txBox="1"/>
          <p:nvPr/>
        </p:nvSpPr>
        <p:spPr>
          <a:xfrm>
            <a:off x="9620250" y="7096125"/>
            <a:ext cx="885900" cy="25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Source: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Wikimedia</a:t>
            </a:r>
            <a:endParaRPr sz="6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3" name="Google Shape;443;g27542cab73c_0_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44" name="Google Shape;444;g27542cab73c_0_28"/>
          <p:cNvSpPr txBox="1"/>
          <p:nvPr/>
        </p:nvSpPr>
        <p:spPr>
          <a:xfrm>
            <a:off x="342900" y="1447463"/>
            <a:ext cx="8848800" cy="3570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Drugi primeri uporabe blokovne verige v trajnostnem ribolovu: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FishCoin</a:t>
            </a:r>
            <a:endParaRPr sz="2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Open Sans"/>
              <a:buChar char="-"/>
            </a:pP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Odprtokodna, decentralizirana blockchain platforma, zasnovana za spodbujanje izmenjave podatkov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Open Sans"/>
              <a:buChar char="-"/>
            </a:pP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Aplikacija Fishcoin: ribičem omogoča prodajo informacij o svojem ulovu potencialnim kupcem. Ko se kupec odloči za nakup podatkov, je ribič takoj nagrajen z žetoni za kriptovalute (FishCoins), ki jih je mogoče unovčiti za e-bone, minute mobilnega načrta, dobropis za račune za komunalne storitve ali neposredno plačilo, kjer je to primerno, za vsako državo posebej</a:t>
            </a:r>
            <a:endParaRPr sz="2200" b="0" i="0" u="none" strike="noStrike" cap="none">
              <a:solidFill>
                <a:srgbClr val="252525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5" name="Google Shape;445;g27542cab73c_0_28"/>
          <p:cNvSpPr txBox="1"/>
          <p:nvPr/>
        </p:nvSpPr>
        <p:spPr>
          <a:xfrm>
            <a:off x="342900" y="269550"/>
            <a:ext cx="77535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ŠTUDIJA PRIMERA: RIBIŠKA INDUSTRIJA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46" name="Google Shape;446;g27542cab73c_0_2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4374" y="5557100"/>
            <a:ext cx="5112550" cy="1665150"/>
          </a:xfrm>
          <a:prstGeom prst="rect">
            <a:avLst/>
          </a:prstGeom>
          <a:noFill/>
          <a:ln>
            <a:noFill/>
          </a:ln>
        </p:spPr>
      </p:pic>
      <p:sp>
        <p:nvSpPr>
          <p:cNvPr id="447" name="Google Shape;447;g27542cab73c_0_28"/>
          <p:cNvSpPr txBox="1"/>
          <p:nvPr/>
        </p:nvSpPr>
        <p:spPr>
          <a:xfrm>
            <a:off x="9420225" y="7094475"/>
            <a:ext cx="933600" cy="32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Source: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fishcoin.co</a:t>
            </a:r>
            <a:endParaRPr sz="6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Google Shape;453;p3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30"/>
          <p:cNvSpPr txBox="1"/>
          <p:nvPr/>
        </p:nvSpPr>
        <p:spPr>
          <a:xfrm>
            <a:off x="152400" y="315750"/>
            <a:ext cx="110871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OMEJITVE OKOLJSKO USMERJENIH REŠITEV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5" name="Google Shape;455;p30"/>
          <p:cNvSpPr txBox="1">
            <a:spLocks noGrp="1"/>
          </p:cNvSpPr>
          <p:nvPr>
            <p:ph type="body" idx="1"/>
          </p:nvPr>
        </p:nvSpPr>
        <p:spPr>
          <a:xfrm>
            <a:off x="546100" y="1800225"/>
            <a:ext cx="9601200" cy="27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Blokovna veriga lahko zagotovi radikalno okoljsko preglednost, vendar tega morda ne želijo vsi akterji agroživilstva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Proizvajalci imajo tudi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spodbude, da ne razkrijejo informacij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sedanje pomanjkanje predpisov, visoki izdatki, konkurenca, škoda ugledu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Selektivna izmenjava informacij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– razkrijte le pozitivne vidike, medtem ko ignorirate negativne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spodbujanje večje preglednosti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(z uporabo blokovne verige ali drugače) je ključnega pomena vladni in družbeni pritisk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6" name="Google Shape;456;p3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23975" y="4462950"/>
            <a:ext cx="2995123" cy="2995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3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70787" y="4509225"/>
            <a:ext cx="4059715" cy="3094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" name="Google Shape;463;p3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64" name="Google Shape;464;p31"/>
          <p:cNvSpPr txBox="1"/>
          <p:nvPr/>
        </p:nvSpPr>
        <p:spPr>
          <a:xfrm>
            <a:off x="262000" y="277200"/>
            <a:ext cx="101694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OMEJITVE OKOLJSKO USMERJENIH REŠITEV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5" name="Google Shape;465;p31"/>
          <p:cNvSpPr txBox="1">
            <a:spLocks noGrp="1"/>
          </p:cNvSpPr>
          <p:nvPr>
            <p:ph type="body" idx="1"/>
          </p:nvPr>
        </p:nvSpPr>
        <p:spPr>
          <a:xfrm>
            <a:off x="546100" y="1800225"/>
            <a:ext cx="9601200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Vprašanje v zvezi s trajnostjo same tehnologije veriženja blokov?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Najbolj znan mehanizem soglasja o blockchainu: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dokaz dela (PoW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PoW pogosto zahteva visoko računsko moč in posledično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visoko porabo energije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Leta 2022 je bil Bitcoinov ocenjeni ogljični odtis primerljiv z emisijami Grčije na ravni države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6" name="Google Shape;466;p31"/>
          <p:cNvPicPr preferRelativeResize="0"/>
          <p:nvPr/>
        </p:nvPicPr>
        <p:blipFill rotWithShape="1">
          <a:blip r:embed="rId4">
            <a:alphaModFix/>
          </a:blip>
          <a:srcRect l="14846" t="11372" r="14620" b="23896"/>
          <a:stretch/>
        </p:blipFill>
        <p:spPr>
          <a:xfrm>
            <a:off x="5600700" y="4062088"/>
            <a:ext cx="3476623" cy="3190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31"/>
          <p:cNvPicPr preferRelativeResize="0"/>
          <p:nvPr/>
        </p:nvPicPr>
        <p:blipFill rotWithShape="1">
          <a:blip r:embed="rId5">
            <a:alphaModFix/>
          </a:blip>
          <a:srcRect l="13255" t="9384" r="14068" b="14319"/>
          <a:stretch/>
        </p:blipFill>
        <p:spPr>
          <a:xfrm>
            <a:off x="1838325" y="4313750"/>
            <a:ext cx="3200399" cy="26871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27542cab73c_0_44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GB"/>
              <a:t>34</a:t>
            </a:fld>
            <a:endParaRPr/>
          </a:p>
        </p:txBody>
      </p:sp>
      <p:pic>
        <p:nvPicPr>
          <p:cNvPr id="474" name="Google Shape;474;g27542cab73c_0_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g27542cab73c_0_44"/>
          <p:cNvSpPr txBox="1"/>
          <p:nvPr/>
        </p:nvSpPr>
        <p:spPr>
          <a:xfrm>
            <a:off x="224150" y="269550"/>
            <a:ext cx="99345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OMEJITVE OKOLJSKO USMERJENIH REŠITEV</a:t>
            </a:r>
            <a:endParaRPr sz="19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6" name="Google Shape;476;g27542cab73c_0_44"/>
          <p:cNvSpPr txBox="1"/>
          <p:nvPr/>
        </p:nvSpPr>
        <p:spPr>
          <a:xfrm>
            <a:off x="805450" y="1719225"/>
            <a:ext cx="8930100" cy="412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Možna rešitev: alternative PoW? Razvitih je bilo veliko alternativ, tukaj sta dve najpogosteje uporabljeni: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Open Sans"/>
              <a:buChar char="●"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Dokazilo o deležu (PoS)- </a:t>
            </a: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namesto reševanja računskih težav za preverjanje transakcij so validatorji izbrani za preverjanje transakcij = manjša poraba energije kot PoW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89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Validatorji, izbrani na podlagi količine deleža, ki ga imajo v omrežju 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Slabost: potencialni problem monopolizacije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Open Sans"/>
              <a:buChar char="●"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Dokazilo o avtoriteti (PoA) - </a:t>
            </a: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tako kot PoS, transakcije preverjajo validatorji, ki so izbrani na podlagi njihove zanesljivosti = manjša poraba energije kot PoW ali PoS</a:t>
            </a:r>
            <a:b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Pomanjkljivost: centraliziran mehanizem soglasja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7" name="Google Shape;477;g27542cab73c_0_44"/>
          <p:cNvSpPr txBox="1"/>
          <p:nvPr/>
        </p:nvSpPr>
        <p:spPr>
          <a:xfrm>
            <a:off x="747950" y="5560275"/>
            <a:ext cx="8886900" cy="43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27542cab73c_0_56"/>
          <p:cNvSpPr txBox="1">
            <a:spLocks noGrp="1"/>
          </p:cNvSpPr>
          <p:nvPr>
            <p:ph type="sldNum" idx="12"/>
          </p:nvPr>
        </p:nvSpPr>
        <p:spPr>
          <a:xfrm>
            <a:off x="7699248" y="7033450"/>
            <a:ext cx="24594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lang="en-GB"/>
              <a:t>35</a:t>
            </a:fld>
            <a:endParaRPr/>
          </a:p>
        </p:txBody>
      </p:sp>
      <p:sp>
        <p:nvSpPr>
          <p:cNvPr id="484" name="Google Shape;484;g27542cab73c_0_56"/>
          <p:cNvSpPr txBox="1"/>
          <p:nvPr/>
        </p:nvSpPr>
        <p:spPr>
          <a:xfrm>
            <a:off x="476250" y="1619250"/>
            <a:ext cx="9534600" cy="458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Open Sans"/>
              <a:buChar char="●"/>
            </a:pP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Trajnost tehnologije veriženja blokov je zapleteno vprašanje in nobena različica blockchaina doslej ni brez pomanjkljivosti, čeprav se tehnologija nenehno razvija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Kaj meniš? (30 min)</a:t>
            </a:r>
            <a:endParaRPr sz="22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889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Razred razdelite v tri skupine, tiste, ki menijo, da je blockchain trajnostna tehnologija (DA), tiste, ki ne (NE), in tiste, ki niso prepričani (NE VEM).  </a:t>
            </a:r>
            <a:b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Skupini DA in NE bi morali stati na nasprotnih straneh sobe z NE VEM na sredini. </a:t>
            </a:r>
            <a:b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Učitelj bo izmenično prosil naključne člane vsake skupine, da pojasnijo svoje stališče. </a:t>
            </a:r>
            <a:b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Med razpravo imajo učenci, ki jih prepričajo argumenti drugih, priložnost, da zapustijo svojo skupino in se pridružijo drugi ("glasovanje z nogami"). Študenti, ki zamenjajo skupine, bodo morali pojasniti, kateri argument jih je najbolj prepričal, da spremenijo svoje stališče.</a:t>
            </a: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5" name="Google Shape;485;g27542cab73c_0_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g27542cab73c_0_56"/>
          <p:cNvSpPr txBox="1"/>
          <p:nvPr/>
        </p:nvSpPr>
        <p:spPr>
          <a:xfrm>
            <a:off x="295275" y="269550"/>
            <a:ext cx="92868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KRATKA VADBA V RAZREDU</a:t>
            </a:r>
            <a:endParaRPr sz="33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" name="Google Shape;492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493" name="Google Shape;493;p35"/>
          <p:cNvSpPr txBox="1"/>
          <p:nvPr/>
        </p:nvSpPr>
        <p:spPr>
          <a:xfrm>
            <a:off x="0" y="277288"/>
            <a:ext cx="10935335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VERIŽENJE PODATKOVNIH BLOKOV IN ODNOSI S POTROŠNIKI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4" name="Google Shape;494;p35"/>
          <p:cNvSpPr txBox="1">
            <a:spLocks noGrp="1"/>
          </p:cNvSpPr>
          <p:nvPr>
            <p:ph type="body" idx="1"/>
          </p:nvPr>
        </p:nvSpPr>
        <p:spPr>
          <a:xfrm>
            <a:off x="269875" y="1708575"/>
            <a:ext cx="4006800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•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Spreminjanje preferenc potrošnikov –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kakovost, varnost, trajnost, odgovornost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Več kot 70 % jih je pripravljenih plačati višjo ceno za preglednost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kot priložnost za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povečanje zaupanja potrošnikov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privabljanje novih strank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Preglednost kot edinstvena prodajna točka: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nova konkurenčna prednost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5" name="Google Shape;495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76825" y="2051463"/>
            <a:ext cx="6216576" cy="4143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Google Shape;501;p3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36"/>
          <p:cNvSpPr txBox="1"/>
          <p:nvPr/>
        </p:nvSpPr>
        <p:spPr>
          <a:xfrm>
            <a:off x="0" y="277288"/>
            <a:ext cx="10848041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VERIŽENJE PODATKOVNIH BLOKOV IN ODNOSI S POTROŠNIKI</a:t>
            </a:r>
            <a:endParaRPr sz="19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3" name="Google Shape;503;p36"/>
          <p:cNvSpPr txBox="1">
            <a:spLocks noGrp="1"/>
          </p:cNvSpPr>
          <p:nvPr>
            <p:ph type="body" idx="1"/>
          </p:nvPr>
        </p:nvSpPr>
        <p:spPr>
          <a:xfrm>
            <a:off x="469900" y="1676400"/>
            <a:ext cx="96012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Mehanizem: QR kode na proizvodih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4" name="Google Shape;504;p3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9900" y="2259950"/>
            <a:ext cx="9921874" cy="428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0" name="Google Shape;510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37"/>
          <p:cNvSpPr txBox="1"/>
          <p:nvPr/>
        </p:nvSpPr>
        <p:spPr>
          <a:xfrm>
            <a:off x="250824" y="277202"/>
            <a:ext cx="9896475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VERIŽENJE BLOKOV IN ZAGOTAVLJANJE KAKOVOSTI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Google Shape;512;p37"/>
          <p:cNvSpPr txBox="1">
            <a:spLocks noGrp="1"/>
          </p:cNvSpPr>
          <p:nvPr>
            <p:ph type="body" idx="1"/>
          </p:nvPr>
        </p:nvSpPr>
        <p:spPr>
          <a:xfrm>
            <a:off x="546100" y="1695450"/>
            <a:ext cx="9601200" cy="237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Nekateri proizvodi, pri katerih sta cena in izvor tesno povezani, na primer proizvodi z ZOP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vino, ekološka živila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Potrošniki so pripravljeni plačati premijo, vendar potrebujejo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zagotovilo, da je izdelek pristen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Primeri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goljufij s hrano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rešitev: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sledite izdelku na blockchainu od vira in dajte te informacije na voljo potrošniku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3" name="Google Shape;513;p37"/>
          <p:cNvPicPr preferRelativeResize="0"/>
          <p:nvPr/>
        </p:nvPicPr>
        <p:blipFill rotWithShape="1">
          <a:blip r:embed="rId4">
            <a:alphaModFix/>
          </a:blip>
          <a:srcRect l="20858" t="22205" r="15741" b="17906"/>
          <a:stretch/>
        </p:blipFill>
        <p:spPr>
          <a:xfrm>
            <a:off x="3570600" y="3930292"/>
            <a:ext cx="3552200" cy="33553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9" name="Google Shape;519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2475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p38"/>
          <p:cNvSpPr txBox="1"/>
          <p:nvPr/>
        </p:nvSpPr>
        <p:spPr>
          <a:xfrm>
            <a:off x="251425" y="898602"/>
            <a:ext cx="7315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PRIMER: CARREFOUR BIO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38"/>
          <p:cNvSpPr txBox="1">
            <a:spLocks noGrp="1"/>
          </p:cNvSpPr>
          <p:nvPr>
            <p:ph type="body" idx="1"/>
          </p:nvPr>
        </p:nvSpPr>
        <p:spPr>
          <a:xfrm>
            <a:off x="5600700" y="604050"/>
            <a:ext cx="4953300" cy="6093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Sporočilo za javnost 2022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‘Carrefour je prvi trgovec na drobno, ki uporablja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tehnologijo veriženja blokov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 ekološkimi proizvodi lastne blagovne znamke, kar potrošnikom zagotavlja večjo preglednost."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Pilotni proizvod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ekološke pomaranče za sladice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"Koda QR za ponovitev načrta poti vsake serije":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Njegovo poreklo in pot, po kateri je šel: ime proizvajalca, lokacija polja, lokacija embalaže, prevozna sredstva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Njegova kakovost: datum žetve, rezultati analize, sorta in sezonskost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Ekološko certificiranje: datum preusmeritve, uradno spričevalo, dodatne pobude proizvajalca.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2" name="Google Shape;522;p38"/>
          <p:cNvPicPr preferRelativeResize="0"/>
          <p:nvPr/>
        </p:nvPicPr>
        <p:blipFill rotWithShape="1">
          <a:blip r:embed="rId4">
            <a:alphaModFix/>
          </a:blip>
          <a:srcRect l="13666"/>
          <a:stretch/>
        </p:blipFill>
        <p:spPr>
          <a:xfrm>
            <a:off x="0" y="1965825"/>
            <a:ext cx="5454650" cy="3631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3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4287" y="6013526"/>
            <a:ext cx="1103677" cy="880999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Google Shape;524;p38"/>
          <p:cNvSpPr txBox="1"/>
          <p:nvPr/>
        </p:nvSpPr>
        <p:spPr>
          <a:xfrm>
            <a:off x="9277350" y="7277100"/>
            <a:ext cx="1333800" cy="1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Source credits: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Carrefour Group</a:t>
            </a:r>
            <a:r>
              <a:rPr lang="en-GB" sz="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6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4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UČNI </a:t>
            </a:r>
            <a:r>
              <a:rPr lang="sl-SI" sz="2800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CILJI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4"/>
          <p:cNvSpPr txBox="1"/>
          <p:nvPr/>
        </p:nvSpPr>
        <p:spPr>
          <a:xfrm>
            <a:off x="469900" y="1495425"/>
            <a:ext cx="9220200" cy="44319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Pokazati </a:t>
            </a: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jasno razumevanje glavnih težav, s katerimi se danes sooča agroživilski sektor, in pomembnost blokovne verige kot potencialne rešitve za mnoge od teh težav</a:t>
            </a:r>
            <a:b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Analizirajte </a:t>
            </a: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vlogo tehnologije veriženja blokov pri upravljanju dobavne verige ter rešitvah za kmete, okolje in potrošnike</a:t>
            </a:r>
            <a:b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Ocena </a:t>
            </a:r>
            <a:r>
              <a:rPr lang="en-GB" sz="2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relativnih prednosti in slabosti uvedbe tehnologij veriženja podatkovnih blokov v agroživilski dobavni verigi</a:t>
            </a:r>
            <a:endParaRPr sz="1400" b="0" i="0" u="none" strike="noStrike" cap="none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Google Shape;322;p1">
            <a:extLst>
              <a:ext uri="{FF2B5EF4-FFF2-40B4-BE49-F238E27FC236}">
                <a16:creationId xmlns:a16="http://schemas.microsoft.com/office/drawing/2014/main" id="{CFF7C7B2-8E52-6DCE-8167-B03F099BDE4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025566" y="6575975"/>
            <a:ext cx="1638095" cy="3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328;p1">
            <a:extLst>
              <a:ext uri="{FF2B5EF4-FFF2-40B4-BE49-F238E27FC236}">
                <a16:creationId xmlns:a16="http://schemas.microsoft.com/office/drawing/2014/main" id="{31D5D735-290B-1BAF-0A25-F0BF54C3A085}"/>
              </a:ext>
            </a:extLst>
          </p:cNvPr>
          <p:cNvSpPr/>
          <p:nvPr/>
        </p:nvSpPr>
        <p:spPr>
          <a:xfrm>
            <a:off x="7291287" y="6918832"/>
            <a:ext cx="33207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Financirano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s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strani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Izražena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so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zgolj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avtorja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(-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)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nujno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, da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odražajo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ali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izvajalske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agencije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za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izobraževanje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kulturo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(EACEA).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Zanje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ne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moreta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biti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odgovorna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EACEA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EDDF"/>
        </a:solidFill>
        <a:effectLst/>
      </p:bgPr>
    </p:bg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g26111f4c0a8_0_1"/>
          <p:cNvSpPr txBox="1">
            <a:spLocks noGrp="1"/>
          </p:cNvSpPr>
          <p:nvPr>
            <p:ph type="title"/>
          </p:nvPr>
        </p:nvSpPr>
        <p:spPr>
          <a:xfrm>
            <a:off x="1697529" y="1586347"/>
            <a:ext cx="7298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31" name="Google Shape;531;g26111f4c0a8_0_1"/>
          <p:cNvSpPr txBox="1">
            <a:spLocks noGrp="1"/>
          </p:cNvSpPr>
          <p:nvPr>
            <p:ph type="body" idx="1"/>
          </p:nvPr>
        </p:nvSpPr>
        <p:spPr>
          <a:xfrm>
            <a:off x="1697529" y="1586347"/>
            <a:ext cx="7298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pic>
        <p:nvPicPr>
          <p:cNvPr id="533" name="Google Shape;533;g26111f4c0a8_0_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534" name="Google Shape;534;g26111f4c0a8_0_1"/>
          <p:cNvSpPr txBox="1"/>
          <p:nvPr/>
        </p:nvSpPr>
        <p:spPr>
          <a:xfrm>
            <a:off x="228600" y="364800"/>
            <a:ext cx="73914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PRIMER: PLACIDO VOLPONE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5" name="Google Shape;535;g26111f4c0a8_0_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" y="1210018"/>
            <a:ext cx="10693398" cy="5580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g26111f4c0a8_0_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421375" y="1162825"/>
            <a:ext cx="2272029" cy="1464290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Google Shape;537;g26111f4c0a8_0_1"/>
          <p:cNvSpPr txBox="1"/>
          <p:nvPr/>
        </p:nvSpPr>
        <p:spPr>
          <a:xfrm>
            <a:off x="104775" y="7229475"/>
            <a:ext cx="1343100" cy="1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Source credits: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Placido Volpone</a:t>
            </a:r>
            <a:endParaRPr sz="6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Google Shape;543;g26111f4c0a8_0_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38750" y="0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g26111f4c0a8_0_8"/>
          <p:cNvSpPr txBox="1"/>
          <p:nvPr/>
        </p:nvSpPr>
        <p:spPr>
          <a:xfrm>
            <a:off x="5534025" y="517200"/>
            <a:ext cx="49119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PRIMER: NAVIDUL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45" name="Google Shape;545;g26111f4c0a8_0_8"/>
          <p:cNvPicPr preferRelativeResize="0"/>
          <p:nvPr/>
        </p:nvPicPr>
        <p:blipFill rotWithShape="1">
          <a:blip r:embed="rId4">
            <a:alphaModFix/>
          </a:blip>
          <a:srcRect l="19955" r="22865"/>
          <a:stretch/>
        </p:blipFill>
        <p:spPr>
          <a:xfrm>
            <a:off x="-126325" y="1592075"/>
            <a:ext cx="5365074" cy="4378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Google Shape;546;g26111f4c0a8_0_8"/>
          <p:cNvPicPr preferRelativeResize="0"/>
          <p:nvPr/>
        </p:nvPicPr>
        <p:blipFill rotWithShape="1">
          <a:blip r:embed="rId5">
            <a:alphaModFix/>
          </a:blip>
          <a:srcRect l="17599" t="12357" r="17598" b="13243"/>
          <a:stretch/>
        </p:blipFill>
        <p:spPr>
          <a:xfrm>
            <a:off x="2095500" y="5234750"/>
            <a:ext cx="1150750" cy="1327975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Google Shape;547;g26111f4c0a8_0_8"/>
          <p:cNvSpPr txBox="1"/>
          <p:nvPr/>
        </p:nvSpPr>
        <p:spPr>
          <a:xfrm>
            <a:off x="5534025" y="1790700"/>
            <a:ext cx="4677000" cy="519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Calibri"/>
              <a:buChar char="●"/>
            </a:pPr>
            <a:r>
              <a:rPr lang="en-GB"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Ramena iberske šunke (DO)</a:t>
            </a:r>
            <a:br>
              <a:rPr lang="en-GB"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Barvno kodirane oznake in veriženje blokov</a:t>
            </a:r>
            <a:br>
              <a:rPr lang="en-GB"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Informacije o prehrani živali, teži, procesu sušenja itd.</a:t>
            </a:r>
            <a:br>
              <a:rPr lang="en-GB"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»Resnični, popolni in nespremenljivi« podatki</a:t>
            </a:r>
            <a:endParaRPr sz="2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" name="Google Shape;553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39"/>
          <p:cNvSpPr txBox="1"/>
          <p:nvPr/>
        </p:nvSpPr>
        <p:spPr>
          <a:xfrm>
            <a:off x="279400" y="277202"/>
            <a:ext cx="101346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VERIŽENJE BLOKOV IN ZAGOTAVLJANJE KAKOVOSTI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5" name="Google Shape;555;p39"/>
          <p:cNvSpPr txBox="1">
            <a:spLocks noGrp="1"/>
          </p:cNvSpPr>
          <p:nvPr>
            <p:ph type="body" idx="1"/>
          </p:nvPr>
        </p:nvSpPr>
        <p:spPr>
          <a:xfrm>
            <a:off x="546100" y="1800225"/>
            <a:ext cx="9601200" cy="44012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Drug način, kako bi lahko bile blockchain rešitve uporabne v smislu odnosov s potrošniki, je v primeru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odpoklica izdelka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Odpoklici izdelkov predstavljajo izgubo za podjetje v smislu neprodanih izdelkov, še večja izguba pa lahko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škoduje ugledu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podjetja in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izgubi zaupanja potrošnikov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Integrirane tehnologije veriženja blokov in interneta stvari / RFID lahko pomagajo zmanjšati verjetnost odpoklica izdelkov s pozornim spremljanjem kakovosti izdelkov v celotni dobavni verigi - vendar tudi v primerih, ko se kontaminaciji ni mogoče uspešno izogniti, lahko sledljivost, ki temelji na tehnologiji veriženja blokov, podjetjem pomaga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ublažiti škodo zaradi ugleda odpoklica izdelka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Natančno vedeti, kateri izdelki so bili onesnaženi, kako, kdaj in kje lahko podjetjem pomagajo pri hitrem in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ciljno usmerjenem odpoklicu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izdelkov, ki lahko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pomagajo preprečiti morebiten škandal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Google Shape;561;g1e57d31ba4a_0_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562" name="Google Shape;562;g1e57d31ba4a_0_9"/>
          <p:cNvSpPr txBox="1"/>
          <p:nvPr/>
        </p:nvSpPr>
        <p:spPr>
          <a:xfrm>
            <a:off x="206201" y="331517"/>
            <a:ext cx="5248449" cy="1615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KRATKA VADBA V RAZREDU: ŠKANDAL S KONJSKIM MESOM TESCO, 2013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63" name="Google Shape;563;g1e57d31ba4a_0_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2189292"/>
            <a:ext cx="5454650" cy="3515784"/>
          </a:xfrm>
          <a:prstGeom prst="rect">
            <a:avLst/>
          </a:prstGeom>
          <a:noFill/>
          <a:ln>
            <a:noFill/>
          </a:ln>
        </p:spPr>
      </p:pic>
      <p:sp>
        <p:nvSpPr>
          <p:cNvPr id="564" name="Google Shape;564;g1e57d31ba4a_0_9"/>
          <p:cNvSpPr txBox="1"/>
          <p:nvPr/>
        </p:nvSpPr>
        <p:spPr>
          <a:xfrm>
            <a:off x="5943600" y="2027363"/>
            <a:ext cx="4095900" cy="42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Preberite članek Guardian iz leta 2013 o škandalu s konjskim mesom Tesco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Vdrejte v skupine po 4 in razpravljajte o tem, kako bi lahko uporaba sodobne tehnologije veriženja blokov pomagala preprečiti in / ali ublažiti škandal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5" name="Google Shape;565;g1e57d31ba4a_0_9"/>
          <p:cNvSpPr txBox="1"/>
          <p:nvPr/>
        </p:nvSpPr>
        <p:spPr>
          <a:xfrm>
            <a:off x="133350" y="6077100"/>
            <a:ext cx="49689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‘</a:t>
            </a:r>
            <a:r>
              <a:rPr lang="en-GB" sz="2200" b="0" i="0" u="sng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Škandal s konjskim mesom: od kod je prišel 29% konj v vašem burgerju Tesco?", The Guardian, 2013</a:t>
            </a:r>
            <a:endParaRPr sz="2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1" name="Google Shape;571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572" name="Google Shape;572;p41"/>
          <p:cNvSpPr txBox="1"/>
          <p:nvPr/>
        </p:nvSpPr>
        <p:spPr>
          <a:xfrm>
            <a:off x="231775" y="277202"/>
            <a:ext cx="9364046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VERIŽENJE PODATKOVNIH BLOKOV IN TRAJNOST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3" name="Google Shape;573;p41"/>
          <p:cNvSpPr txBox="1">
            <a:spLocks noGrp="1"/>
          </p:cNvSpPr>
          <p:nvPr>
            <p:ph type="body" idx="1"/>
          </p:nvPr>
        </p:nvSpPr>
        <p:spPr>
          <a:xfrm>
            <a:off x="346075" y="1874813"/>
            <a:ext cx="4178400" cy="54168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Potrošnike skrbi okoljska trajnost -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ogljični odtis, krčenje gozdov, izčrpavanje naravnih virov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Širjenje certifikatov -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vir jasnosti ali zmede?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Previdnost potrošnikov glede lažnega oglaševanja prijaznosti do okolja (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GREENWASHING)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Potencialna rešitev: v blokovno verigo vključite informacije o porabi vode, pesticidih, potovalnih kilometrih, virih energije itd.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Informirano odločanje potrošnikov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4" name="Google Shape;574;p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43400" y="2158950"/>
            <a:ext cx="5693288" cy="379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0" name="Google Shape;580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581" name="Google Shape;581;p42"/>
          <p:cNvSpPr txBox="1"/>
          <p:nvPr/>
        </p:nvSpPr>
        <p:spPr>
          <a:xfrm>
            <a:off x="298449" y="277202"/>
            <a:ext cx="9361917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VERIŽENJE PODATKOVNIH BLOKOV IN TRAJNOST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2" name="Google Shape;582;p42"/>
          <p:cNvSpPr txBox="1">
            <a:spLocks noGrp="1"/>
          </p:cNvSpPr>
          <p:nvPr>
            <p:ph type="body" idx="1"/>
          </p:nvPr>
        </p:nvSpPr>
        <p:spPr>
          <a:xfrm>
            <a:off x="536575" y="1597438"/>
            <a:ext cx="4711800" cy="575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Potrošnike skrbi tudi socialni vidik trajnosti - sodobno suženjstvo, slabi delovni pogoji, izkoriščevalski poslovni modeli, neenakost spolov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Povpraševanje po izdelkih pravične trgovine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Potencialna rešitev: vključite informacije o posameznih kmetih/proizvajalcih v blokovni verigi, vključno s plačami, odstotkom dobička in delovnimi pogoji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Zagotavljanje teh informacij v blokovni verigi ni koristno le za potrošnika, temveč lahko preglednost lokalnim kmetom omogoči, da se bolje pogajajo o poštenem dogovoru zase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3" name="Google Shape;583;p42"/>
          <p:cNvPicPr preferRelativeResize="0"/>
          <p:nvPr/>
        </p:nvPicPr>
        <p:blipFill rotWithShape="1">
          <a:blip r:embed="rId4">
            <a:alphaModFix/>
          </a:blip>
          <a:srcRect r="26583"/>
          <a:stretch/>
        </p:blipFill>
        <p:spPr>
          <a:xfrm>
            <a:off x="5981700" y="1162825"/>
            <a:ext cx="4711700" cy="640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9" name="Google Shape;589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38750" y="0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590" name="Google Shape;590;p45"/>
          <p:cNvSpPr txBox="1"/>
          <p:nvPr/>
        </p:nvSpPr>
        <p:spPr>
          <a:xfrm>
            <a:off x="5369275" y="650950"/>
            <a:ext cx="5136900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ŠTUDIJA PRIMERA: KAVA MOYEE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1" name="Google Shape;591;p45"/>
          <p:cNvSpPr txBox="1">
            <a:spLocks noGrp="1"/>
          </p:cNvSpPr>
          <p:nvPr>
            <p:ph type="body" idx="1"/>
          </p:nvPr>
        </p:nvSpPr>
        <p:spPr>
          <a:xfrm>
            <a:off x="203950" y="650950"/>
            <a:ext cx="4911000" cy="670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25000" lnSpcReduction="20000"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●"/>
            </a:pPr>
            <a:r>
              <a:rPr lang="en-GB" sz="8800" b="1"/>
              <a:t>Izzivi v industriji kave</a:t>
            </a:r>
            <a:r>
              <a:rPr lang="en-GB" sz="8800"/>
              <a:t>:</a:t>
            </a:r>
            <a:endParaRPr sz="88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pen Sans"/>
              <a:buChar char="-"/>
            </a:pPr>
            <a:r>
              <a:rPr lang="en-GB" sz="8800"/>
              <a:t>"Velika kava", neenakomerna porazdelitev dobička - samo 10 % vrednosti kave ostane v državi izvora</a:t>
            </a:r>
            <a:br>
              <a:rPr lang="en-GB" sz="8800"/>
            </a:br>
            <a:r>
              <a:rPr lang="en-GB" sz="8800"/>
              <a:t>Revščina – 90 % pridelovalcev kave zasluži manj kot 2 evra na dan</a:t>
            </a:r>
            <a:br>
              <a:rPr lang="en-GB" sz="8800"/>
            </a:br>
            <a:r>
              <a:rPr lang="en-GB" sz="8800"/>
              <a:t>Vpliv na okolje – uničevanje habitatov in krčenje gozdov</a:t>
            </a:r>
            <a:endParaRPr sz="8800"/>
          </a:p>
          <a:p>
            <a:pPr marL="8890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sz="88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pen Sans"/>
              <a:buChar char="●"/>
            </a:pPr>
            <a:r>
              <a:rPr lang="en-GB" sz="8800" b="1"/>
              <a:t>Moyeejev pristop</a:t>
            </a:r>
            <a:r>
              <a:rPr lang="en-GB" sz="8800"/>
              <a:t>: "Radikalno dobra kava z radikalnim vplivom”</a:t>
            </a:r>
            <a:endParaRPr sz="88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pen Sans"/>
              <a:buChar char="●"/>
            </a:pPr>
            <a:r>
              <a:rPr lang="en-GB" sz="8800" b="1"/>
              <a:t>"FairChain’ </a:t>
            </a:r>
            <a:r>
              <a:rPr lang="en-GB" sz="8800"/>
              <a:t>Poslovni model: Delite več vrednosti kave z državami, ki pridelujejo kavo</a:t>
            </a:r>
            <a:endParaRPr sz="88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Calibri"/>
              <a:buChar char="-"/>
            </a:pPr>
            <a:r>
              <a:rPr lang="en-GB" sz="8800"/>
              <a:t>Ključ: praženje, pakiranje in blagovna znamka kave v državi izvora.</a:t>
            </a:r>
            <a:endParaRPr sz="88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Open Sans"/>
              <a:buChar char="●"/>
            </a:pPr>
            <a:r>
              <a:rPr lang="en-GB" sz="8800" b="1"/>
              <a:t>Osredotočenost na socialno in okoljsko trajnost – </a:t>
            </a:r>
            <a:r>
              <a:rPr lang="en-GB" sz="8800"/>
              <a:t>pomoč pridelovalcem kave, da zaslužijo plačo, primerno za življenje, in prispeva k pogozdovanju v državah, ki proizvajajo kavo</a:t>
            </a:r>
            <a:br>
              <a:rPr lang="en-GB" sz="8800"/>
            </a:br>
            <a:r>
              <a:rPr lang="en-GB" sz="8800" b="1"/>
              <a:t>Blockchain tehnologija je osrednjega pomena za poslovni model Moyee in identiteto blagovne znamke</a:t>
            </a:r>
            <a:r>
              <a:rPr lang="en-GB" b="1"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b="1"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592" name="Google Shape;592;p45"/>
          <p:cNvPicPr preferRelativeResize="0"/>
          <p:nvPr/>
        </p:nvPicPr>
        <p:blipFill rotWithShape="1">
          <a:blip r:embed="rId4">
            <a:alphaModFix/>
          </a:blip>
          <a:srcRect l="2940" t="5419"/>
          <a:stretch/>
        </p:blipFill>
        <p:spPr>
          <a:xfrm>
            <a:off x="5238750" y="1943225"/>
            <a:ext cx="5454650" cy="3502092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45"/>
          <p:cNvSpPr txBox="1"/>
          <p:nvPr/>
        </p:nvSpPr>
        <p:spPr>
          <a:xfrm>
            <a:off x="9372775" y="7134250"/>
            <a:ext cx="1133400" cy="2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Source: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Moyee Coffee</a:t>
            </a:r>
            <a:endParaRPr sz="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" name="Google Shape;599;g1e57d31ba4a_0_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600" name="Google Shape;600;g1e57d31ba4a_0_24"/>
          <p:cNvSpPr txBox="1"/>
          <p:nvPr/>
        </p:nvSpPr>
        <p:spPr>
          <a:xfrm>
            <a:off x="5369275" y="650950"/>
            <a:ext cx="51369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CASE STUDY: MOYEE COFFEE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1" name="Google Shape;601;g1e57d31ba4a_0_24"/>
          <p:cNvSpPr txBox="1">
            <a:spLocks noGrp="1"/>
          </p:cNvSpPr>
          <p:nvPr>
            <p:ph type="body" idx="1"/>
          </p:nvPr>
        </p:nvSpPr>
        <p:spPr>
          <a:xfrm>
            <a:off x="5869975" y="907450"/>
            <a:ext cx="4217100" cy="60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GB" sz="2200"/>
              <a:t>Uporaba blockchaina v Moyee kavi: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GB" sz="2200"/>
              <a:t>Digitalizirana vrednostna veriga kave od konca do konca – </a:t>
            </a:r>
            <a:r>
              <a:rPr lang="en-GB" sz="2200" b="1"/>
              <a:t>100-odstotna preglednost</a:t>
            </a:r>
            <a:br>
              <a:rPr lang="en-GB" sz="2200"/>
            </a:br>
            <a:r>
              <a:rPr lang="en-GB" sz="2200"/>
              <a:t>Kmetje podjetja Moyee dobijo mobilne denarnice, kartice na dotik, edinstvene identifikacijske številke in črtne kode - plačane digitalno</a:t>
            </a:r>
            <a:br>
              <a:rPr lang="en-GB" sz="2200"/>
            </a:br>
            <a:r>
              <a:rPr lang="en-GB" sz="2200"/>
              <a:t>Kmetije z geografskim označevanjem in pralna postaja za dokazovanje lokacije</a:t>
            </a:r>
            <a:br>
              <a:rPr lang="en-GB" sz="2200"/>
            </a:br>
            <a:r>
              <a:rPr lang="en-GB" sz="2200" b="1"/>
              <a:t>QR kode na stranskih vrečkah za kavo </a:t>
            </a:r>
            <a:r>
              <a:rPr lang="en-GB" sz="2200"/>
              <a:t>– potrošniki lahko skenirajo z mobilnimi telefoni in dostopajo do informacij o kmetih in drugih akterjih v dobavni verigi, vključno s tem, kdo je kaj plačan</a:t>
            </a:r>
            <a:endParaRPr sz="2200"/>
          </a:p>
        </p:txBody>
      </p:sp>
      <p:pic>
        <p:nvPicPr>
          <p:cNvPr id="602" name="Google Shape;602;g1e57d31ba4a_0_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2038350"/>
            <a:ext cx="5454651" cy="3636450"/>
          </a:xfrm>
          <a:prstGeom prst="rect">
            <a:avLst/>
          </a:prstGeom>
          <a:noFill/>
          <a:ln>
            <a:noFill/>
          </a:ln>
        </p:spPr>
      </p:pic>
      <p:sp>
        <p:nvSpPr>
          <p:cNvPr id="603" name="Google Shape;603;g1e57d31ba4a_0_24"/>
          <p:cNvSpPr txBox="1"/>
          <p:nvPr/>
        </p:nvSpPr>
        <p:spPr>
          <a:xfrm>
            <a:off x="133675" y="703525"/>
            <a:ext cx="5235600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ŠTUDIJA PRIMERA: KAVA MOYEE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4" name="Google Shape;604;g1e57d31ba4a_0_24"/>
          <p:cNvSpPr txBox="1"/>
          <p:nvPr/>
        </p:nvSpPr>
        <p:spPr>
          <a:xfrm>
            <a:off x="9610675" y="7162800"/>
            <a:ext cx="895500" cy="2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Source: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Moyee Coffee</a:t>
            </a:r>
            <a:endParaRPr sz="6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275c4de7356_0_9"/>
          <p:cNvSpPr txBox="1">
            <a:spLocks noGrp="1"/>
          </p:cNvSpPr>
          <p:nvPr>
            <p:ph type="body" idx="1"/>
          </p:nvPr>
        </p:nvSpPr>
        <p:spPr>
          <a:xfrm>
            <a:off x="431800" y="1359450"/>
            <a:ext cx="4378200" cy="42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Char char="●"/>
            </a:pPr>
            <a:r>
              <a:rPr lang="en-GB" sz="2200"/>
              <a:t>Poleg tega potrošniki ob nakupu kave Moyee prejmejo digitalni žeton v vrednosti 50c</a:t>
            </a:r>
            <a:br>
              <a:rPr lang="en-GB" sz="2200"/>
            </a:br>
            <a:r>
              <a:rPr lang="en-GB" sz="2200"/>
              <a:t>Potrošniki lahko::</a:t>
            </a:r>
            <a:endParaRPr sz="2200"/>
          </a:p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8108"/>
              <a:buChar char="-"/>
            </a:pPr>
            <a:r>
              <a:rPr lang="en-GB" sz="2200"/>
              <a:t>Obdržite žeton in prejmite denar nazaj od naslednjega nakupa</a:t>
            </a:r>
            <a:br>
              <a:rPr lang="en-GB" sz="2200"/>
            </a:br>
            <a:r>
              <a:rPr lang="en-GB" sz="2200"/>
              <a:t>Z žetonom napotite kmeta </a:t>
            </a:r>
            <a:br>
              <a:rPr lang="en-GB" sz="2200"/>
            </a:br>
            <a:r>
              <a:rPr lang="en-GB" sz="2200"/>
              <a:t>Pomoč pri financiranju socialnih projektov v skupnostih, ki pridelujejo kavo</a:t>
            </a:r>
            <a:endParaRPr sz="2200"/>
          </a:p>
          <a:p>
            <a:pPr marL="457200" lvl="0" indent="-368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ct val="108108"/>
              <a:buChar char="●"/>
            </a:pPr>
            <a:r>
              <a:rPr lang="en-GB" sz="2200"/>
              <a:t>Digitalna plačila so sledljiva – blokovna veriga pomaga kmetom narediti dobičkonosne in dostopati do mikroposojil, ki temeljijo na tehnologiji veriženja blokov</a:t>
            </a:r>
            <a:endParaRPr sz="2200"/>
          </a:p>
        </p:txBody>
      </p:sp>
      <p:sp>
        <p:nvSpPr>
          <p:cNvPr id="611" name="Google Shape;611;g275c4de7356_0_9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48</a:t>
            </a:fld>
            <a:endParaRPr/>
          </a:p>
        </p:txBody>
      </p:sp>
      <p:pic>
        <p:nvPicPr>
          <p:cNvPr id="612" name="Google Shape;612;g275c4de7356_0_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38750" y="0"/>
            <a:ext cx="5454650" cy="7562851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g275c4de7356_0_9"/>
          <p:cNvSpPr txBox="1"/>
          <p:nvPr/>
        </p:nvSpPr>
        <p:spPr>
          <a:xfrm>
            <a:off x="5408575" y="666750"/>
            <a:ext cx="5208600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ŠTUDIJA PRIMERA: KAVA MOYEE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14" name="Google Shape;614;g275c4de7356_0_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38750" y="1963637"/>
            <a:ext cx="5454648" cy="3635575"/>
          </a:xfrm>
          <a:prstGeom prst="rect">
            <a:avLst/>
          </a:prstGeom>
          <a:noFill/>
          <a:ln>
            <a:noFill/>
          </a:ln>
        </p:spPr>
      </p:pic>
      <p:sp>
        <p:nvSpPr>
          <p:cNvPr id="615" name="Google Shape;615;g275c4de7356_0_9"/>
          <p:cNvSpPr txBox="1"/>
          <p:nvPr/>
        </p:nvSpPr>
        <p:spPr>
          <a:xfrm>
            <a:off x="9439275" y="7010400"/>
            <a:ext cx="10764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GB" sz="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</a:t>
            </a:r>
            <a:r>
              <a:rPr lang="en-GB" sz="600" b="0" i="0" u="sng" strike="noStrike" cap="none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Moyee Coffee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275c4de7356_0_61"/>
          <p:cNvSpPr txBox="1">
            <a:spLocks noGrp="1"/>
          </p:cNvSpPr>
          <p:nvPr>
            <p:ph type="title"/>
          </p:nvPr>
        </p:nvSpPr>
        <p:spPr>
          <a:xfrm>
            <a:off x="640250" y="1624450"/>
            <a:ext cx="9326100" cy="20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Doslej se je ta modul osredotočal predvsem na to, kako uporabljati blockchain tehnologijo v agroživilskem sektorju in potencialne prednosti, povezane s to tehnologijo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Pomembno pa je tudi vedeti, da ima tehnologija veriženja blokov tudi določene omejitve in slabosti - bistveno je, da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ni splošno uporabna rešitev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22" name="Google Shape;622;g275c4de7356_0_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23" name="Google Shape;623;g275c4de7356_0_61"/>
          <p:cNvSpPr txBox="1"/>
          <p:nvPr/>
        </p:nvSpPr>
        <p:spPr>
          <a:xfrm>
            <a:off x="489549" y="431875"/>
            <a:ext cx="11236285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OMEJITVE UPORABE BLOKOVNE VERIGE V AGROŽIVILSTVU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24" name="Google Shape;624;g275c4de7356_0_6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31725" y="4234075"/>
            <a:ext cx="5629972" cy="3166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6"/>
          <p:cNvSpPr txBox="1"/>
          <p:nvPr/>
        </p:nvSpPr>
        <p:spPr>
          <a:xfrm>
            <a:off x="317500" y="277200"/>
            <a:ext cx="98730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DIGITALIZACIJA V AGROŽIVILSKEM SEKTORJU</a:t>
            </a:r>
            <a:endParaRPr sz="19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6"/>
          <p:cNvSpPr txBox="1">
            <a:spLocks noGrp="1"/>
          </p:cNvSpPr>
          <p:nvPr>
            <p:ph type="body" idx="2"/>
          </p:nvPr>
        </p:nvSpPr>
        <p:spPr>
          <a:xfrm>
            <a:off x="150175" y="2466975"/>
            <a:ext cx="4840800" cy="43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GB" sz="2200"/>
              <a:t>Trenutni izzivi v agroživilskem sektorju:</a:t>
            </a:r>
            <a:br>
              <a:rPr lang="en-GB" sz="2200"/>
            </a:br>
            <a:r>
              <a:rPr lang="en-GB" sz="2200"/>
              <a:t>Podpora hitro rastočemu prebivalstvu: 9,7 milijarde do leta 2050</a:t>
            </a:r>
            <a:br>
              <a:rPr lang="en-GB" sz="2200"/>
            </a:br>
            <a:r>
              <a:rPr lang="en-GB" sz="2200"/>
              <a:t>Več kot tretjina vse proizvedene hrane se vsako leto izgubi ali zavrže</a:t>
            </a:r>
            <a:br>
              <a:rPr lang="en-GB" sz="2200"/>
            </a:br>
            <a:r>
              <a:rPr lang="en-GB" sz="2200"/>
              <a:t>26 % svetovnih emisij toplogrednih plinov izvira iz proizvodnje hrane</a:t>
            </a:r>
            <a:br>
              <a:rPr lang="en-GB" sz="2200"/>
            </a:br>
            <a:r>
              <a:rPr lang="en-GB" sz="2200"/>
              <a:t>Finančne izgube, povezane z živilskimi odpadki (več kot 230 milijard USD) in goljufijami s hrano (do 40 milijard USD)</a:t>
            </a:r>
            <a:endParaRPr sz="2200"/>
          </a:p>
        </p:txBody>
      </p:sp>
      <p:pic>
        <p:nvPicPr>
          <p:cNvPr id="204" name="Google Shape;204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78500" y="2151925"/>
            <a:ext cx="5314900" cy="419430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6"/>
          <p:cNvSpPr txBox="1"/>
          <p:nvPr/>
        </p:nvSpPr>
        <p:spPr>
          <a:xfrm>
            <a:off x="429775" y="1798825"/>
            <a:ext cx="4413000" cy="3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Zakaj digitalizirati?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275c4de7356_0_70"/>
          <p:cNvSpPr txBox="1">
            <a:spLocks noGrp="1"/>
          </p:cNvSpPr>
          <p:nvPr>
            <p:ph type="body" idx="1"/>
          </p:nvPr>
        </p:nvSpPr>
        <p:spPr>
          <a:xfrm>
            <a:off x="640250" y="1700650"/>
            <a:ext cx="8913300" cy="40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Vsak študent mora izbrati naključni agroživilski proizvod, osebo v dobavni verigi (ponudnik, proizvajalec, predelovalec, distributer ali trgovec na drobno) in težavo, ki bi jo ta oseba lahko imela.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Primer: Predstavljajte si, da ste vodja obrata za predelavo mesa, ki poskuša zmanjšati primere kontaminacije.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 drevesom odločanja </a:t>
            </a:r>
            <a:r>
              <a:rPr lang="en-GB" sz="22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Svetovnega gospodarskega foruma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odgovorite na teh 11 vprašanj, da ugotovite, ali je blockchain prava rešitev problema, s katerim se soočate.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 vsi učenci končajo z odgovarjanjem na vprašanja, pokažite roke, koliko težav ne bi mogli / ne bi mogli rešiti z blockchainom. Naključno izberite nekaj učencev, da pojasnite svoj izdelek / osebo / problem in svoje rezultate.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1" name="Google Shape;631;g275c4de7356_0_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32" name="Google Shape;632;g275c4de7356_0_70"/>
          <p:cNvSpPr txBox="1"/>
          <p:nvPr/>
        </p:nvSpPr>
        <p:spPr>
          <a:xfrm>
            <a:off x="489550" y="431875"/>
            <a:ext cx="9326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KRATKA VADBA V RAZREDU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7" name="Google Shape;637;p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38" name="Google Shape;638;p55"/>
          <p:cNvSpPr txBox="1"/>
          <p:nvPr/>
        </p:nvSpPr>
        <p:spPr>
          <a:xfrm>
            <a:off x="508600" y="315750"/>
            <a:ext cx="93261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KRATKA VADBA V RAZREDU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9" name="Google Shape;639;p5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90650" y="1162825"/>
            <a:ext cx="8077199" cy="6345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4" name="Google Shape;644;g25c52fc29ab_0_159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45" name="Google Shape;645;g25c52fc29ab_0_1594"/>
          <p:cNvSpPr txBox="1"/>
          <p:nvPr/>
        </p:nvSpPr>
        <p:spPr>
          <a:xfrm>
            <a:off x="393699" y="431875"/>
            <a:ext cx="10693399" cy="600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OMEJITVE UPORABE BLOKOVNE VERIGE V AGROŽIVILSTVU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6" name="Google Shape;646;g25c52fc29ab_0_1594"/>
          <p:cNvSpPr txBox="1"/>
          <p:nvPr/>
        </p:nvSpPr>
        <p:spPr>
          <a:xfrm>
            <a:off x="687850" y="1704625"/>
            <a:ext cx="9486900" cy="4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Izzivi pri uvajanju: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Kompleksni vmesniki veriženja blokovnih knjig - uporabniku niso prijazni za splošno sprejetje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razmeroma </a:t>
            </a: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visoka raven digitalizacije in digitalne infrastrukture </a:t>
            </a: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(npr. zanesljiva internetna povezava, pokritost z mobilnim omrežjem) kot predpogoj za uspešno sprejetje blokovne verige; Zlasti problematično za kmete v državah v razvoju.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pomanjkanje tehničnega strokovnega znanja/</a:t>
            </a: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digitalne pismenosti kmetov; potencialno nezaupanje, odpor ali odpor</a:t>
            </a:r>
            <a:b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Zahteve glede infrastrukture in izpopolnjevanja = visoki vnaprejšnji stroški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Trenutni primeri blokovne verige v agroživilstvu so še vedno v zgodnjih fazah izvajanja, zaradi česar je težko oceniti dolgoročno donosnost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1" name="Google Shape;651;p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52" name="Google Shape;652;p56"/>
          <p:cNvSpPr txBox="1"/>
          <p:nvPr/>
        </p:nvSpPr>
        <p:spPr>
          <a:xfrm>
            <a:off x="488871" y="62973"/>
            <a:ext cx="9525000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OMEJITVE UPORABE BLOKOVNE VERIGE V AGROŽIVILSTVU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3" name="Google Shape;653;p56"/>
          <p:cNvSpPr txBox="1">
            <a:spLocks noGrp="1"/>
          </p:cNvSpPr>
          <p:nvPr>
            <p:ph type="body" idx="1"/>
          </p:nvPr>
        </p:nvSpPr>
        <p:spPr>
          <a:xfrm>
            <a:off x="584200" y="1749675"/>
            <a:ext cx="9525000" cy="40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Možnost napak in manipulacij;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Informacije o blokovni verigi so nespremenljive, vendar ne nezmotljive: Blockchain nima načina preverjanja, ali so prvotno vnesene informacije točne - prostor za goljufije in napake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Preteklih napak, vnesenih v blockchain, ni mogoče popraviti zaradi nespremenljivosti blockchaina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sam po sebi ne more zagotoviti varnosti izdelkov med tranzitom - npr.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originalni izdelki, ki se med prevozom zamenjajo za slabše izdelke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 rešitev: uporabite Blockchain v povezavi z nadzorom interneta stvari / senzorja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Pomanjkljivost: Blockchain podatki so lahko šifrirani, vendar so naprave IoT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bolj ranljive za nedovoljene posege,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vdiranje ali okvaro - to lahko ogrozi celovitost in natančnost podatkov Blockchain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8" name="Google Shape;658;g26103101649_0_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59" name="Google Shape;659;g26103101649_0_0"/>
          <p:cNvSpPr txBox="1"/>
          <p:nvPr/>
        </p:nvSpPr>
        <p:spPr>
          <a:xfrm>
            <a:off x="393700" y="277200"/>
            <a:ext cx="104760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OMEJITVE UPORABE BLOKOVNE VERIGE V AGROŽIVILSTVU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0" name="Google Shape;660;g26103101649_0_0"/>
          <p:cNvSpPr txBox="1">
            <a:spLocks noGrp="1"/>
          </p:cNvSpPr>
          <p:nvPr>
            <p:ph type="body" idx="1"/>
          </p:nvPr>
        </p:nvSpPr>
        <p:spPr>
          <a:xfrm>
            <a:off x="584200" y="1527975"/>
            <a:ext cx="9525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</a:endParaRPr>
          </a:p>
        </p:txBody>
      </p:sp>
      <p:sp>
        <p:nvSpPr>
          <p:cNvPr id="661" name="Google Shape;661;g26103101649_0_0"/>
          <p:cNvSpPr txBox="1"/>
          <p:nvPr/>
        </p:nvSpPr>
        <p:spPr>
          <a:xfrm>
            <a:off x="584200" y="1714650"/>
            <a:ext cx="9170400" cy="4409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Pomanjkanje predpisov: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Veriženje podatkovnih blokov kot nova tehnologija – </a:t>
            </a: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zakonodaja še ni dohitela tehnološkega razvoja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Npr. pametne pogodbe samo s kodo niso pravno izvršljive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Čezmejne transakcije blokovne verige in vprašanja v zvezi z jurisdikcijo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Blockchain in zasebnost podatkov?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62" name="Google Shape;662;g26103101649_0_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1284" y="4281150"/>
            <a:ext cx="9677030" cy="2981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7" name="Google Shape;667;g26103101649_0_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68" name="Google Shape;668;g26103101649_0_12"/>
          <p:cNvSpPr txBox="1"/>
          <p:nvPr/>
        </p:nvSpPr>
        <p:spPr>
          <a:xfrm>
            <a:off x="393700" y="431875"/>
            <a:ext cx="104913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OMEJITVE UPORABE BLOKOVNE VERIGE V AGROŽIVILSTVU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9" name="Google Shape;669;g26103101649_0_12"/>
          <p:cNvSpPr txBox="1">
            <a:spLocks noGrp="1"/>
          </p:cNvSpPr>
          <p:nvPr>
            <p:ph type="body" idx="1"/>
          </p:nvPr>
        </p:nvSpPr>
        <p:spPr>
          <a:xfrm>
            <a:off x="584200" y="1800225"/>
            <a:ext cx="95250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</a:endParaRPr>
          </a:p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</a:endParaRPr>
          </a:p>
        </p:txBody>
      </p:sp>
      <p:pic>
        <p:nvPicPr>
          <p:cNvPr id="670" name="Google Shape;670;g26103101649_0_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960787" y="2032863"/>
            <a:ext cx="4474675" cy="3729624"/>
          </a:xfrm>
          <a:prstGeom prst="rect">
            <a:avLst/>
          </a:prstGeom>
          <a:noFill/>
          <a:ln>
            <a:noFill/>
          </a:ln>
        </p:spPr>
      </p:pic>
      <p:sp>
        <p:nvSpPr>
          <p:cNvPr id="671" name="Google Shape;671;g26103101649_0_12"/>
          <p:cNvSpPr txBox="1"/>
          <p:nvPr/>
        </p:nvSpPr>
        <p:spPr>
          <a:xfrm>
            <a:off x="210000" y="1800225"/>
            <a:ext cx="5465400" cy="419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●"/>
            </a:pP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Omejena interoperabilnost: 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Char char="-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Različni sistemi veriženja blokov, ki so jih ustvarila različna podjetja, morda niso interoperabilni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Blokovne verige in drugi informacijski sistemi prav tako morda niso interoperabilni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Zlasti problematično v okviru agroživilskega sektorja - veliko različnih akterjev v svetovni dobavni verigi, ki vsi uporabljajo potencialno različne sisteme upravljanja;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Integracija je lahko </a:t>
            </a: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draga in zapletena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Potreba po </a:t>
            </a:r>
            <a:r>
              <a:rPr lang="en-GB" sz="22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enotnem tehnološkem standardu</a:t>
            </a:r>
            <a:endParaRPr sz="2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672" name="Google Shape;672;g26103101649_0_12"/>
          <p:cNvCxnSpPr/>
          <p:nvPr/>
        </p:nvCxnSpPr>
        <p:spPr>
          <a:xfrm>
            <a:off x="7486300" y="3352750"/>
            <a:ext cx="1561500" cy="151560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673" name="Google Shape;673;g26103101649_0_12"/>
          <p:cNvCxnSpPr/>
          <p:nvPr/>
        </p:nvCxnSpPr>
        <p:spPr>
          <a:xfrm flipH="1">
            <a:off x="7440425" y="3368075"/>
            <a:ext cx="1546200" cy="1469700"/>
          </a:xfrm>
          <a:prstGeom prst="straightConnector1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8" name="Google Shape;678;g26103101649_0_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79" name="Google Shape;679;g26103101649_0_6"/>
          <p:cNvSpPr txBox="1"/>
          <p:nvPr/>
        </p:nvSpPr>
        <p:spPr>
          <a:xfrm>
            <a:off x="445450" y="54859"/>
            <a:ext cx="9802500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OMEJITVE UPORABE BLOKOVNE VERIGE V AGROŽIVILSTVU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0" name="Google Shape;680;g26103101649_0_6"/>
          <p:cNvSpPr txBox="1">
            <a:spLocks noGrp="1"/>
          </p:cNvSpPr>
          <p:nvPr>
            <p:ph type="body" idx="1"/>
          </p:nvPr>
        </p:nvSpPr>
        <p:spPr>
          <a:xfrm>
            <a:off x="584200" y="1599725"/>
            <a:ext cx="9525000" cy="40010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Okoljska vprašanja: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Potrebna visoka računska moč = visoka poraba energije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Pomanjkanje motivacije?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-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Proizvajalci morda ne želijo popolne preglednosti – izguba konkurenčne prednosti, škoda ugledu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Samo povpraševanje potrošnikov morda ne bo zadostovalo kot gonilo sprememb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Pomanjkanje motivacij, ki temeljijo na politikah, npr. obdavčitev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Koristi za kmete se lahko razlikujejo glede na velikost kmetije - odvračajo male kmete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Blockchain, povezan s kriptovalutami, nestanoviten ugled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5" name="Google Shape;685;g25c52fc29ab_0_160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86" name="Google Shape;686;g25c52fc29ab_0_1606"/>
          <p:cNvSpPr txBox="1"/>
          <p:nvPr/>
        </p:nvSpPr>
        <p:spPr>
          <a:xfrm>
            <a:off x="393700" y="431877"/>
            <a:ext cx="6096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SKLEPI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7" name="Google Shape;687;g25c52fc29ab_0_1606"/>
          <p:cNvSpPr txBox="1">
            <a:spLocks noGrp="1"/>
          </p:cNvSpPr>
          <p:nvPr>
            <p:ph type="body" idx="1"/>
          </p:nvPr>
        </p:nvSpPr>
        <p:spPr>
          <a:xfrm>
            <a:off x="584200" y="1795682"/>
            <a:ext cx="9525000" cy="2708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tehnologija ima veliko potencialnih aplikacij v agroživilskem sektorju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Prednosti blockchaina so predvsem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preglednost, sledljivost in zaupanje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Blokovna veriga ponuja potencialne prednosti številnim akterjem v dobavni verigi, od kmetov do proizvajalcev in potrošnikov, vendar te prednosti morda niso enakomerno porazdeljene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Vendar pa je blockchain obkrožen tudi s "hype" in ima tudi izrazite omejitve in slabosti. Vsaka odločitev o uvedbi blokovne verige v določeni dobavni verigi bi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morala temeljiti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raziskavah in skrbnem premisleku.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2" name="Google Shape;692;g25c52fc29ab_0_16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693" name="Google Shape;693;g25c52fc29ab_0_1612"/>
          <p:cNvSpPr txBox="1"/>
          <p:nvPr/>
        </p:nvSpPr>
        <p:spPr>
          <a:xfrm>
            <a:off x="393700" y="431877"/>
            <a:ext cx="6096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SKLEPI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4" name="Google Shape;694;g25c52fc29ab_0_1612"/>
          <p:cNvSpPr txBox="1">
            <a:spLocks noGrp="1"/>
          </p:cNvSpPr>
          <p:nvPr>
            <p:ph type="body" idx="1"/>
          </p:nvPr>
        </p:nvSpPr>
        <p:spPr>
          <a:xfrm>
            <a:off x="584200" y="1800225"/>
            <a:ext cx="5983500" cy="47397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Char char="●"/>
            </a:pP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kot relativno nova tehnologija, ki je bila šele pred kratkim uvedena v agroživilskem sektorju - težko je oceniti celoten obseg njegovih prednosti in omejitev, vendar začetni rezultati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kažejo na velik potencial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 uresničitev tega potenciala bo potrebna višja splošna </a:t>
            </a: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raven digitalizacije in tehničnega izpopolnjevanja v agroživilskem sektorju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Blockchain tehnologija kot orodje in ne cilj - doseganje družbene in okoljske trajnosti zahteva spremembo odnosa in obetov ter sprejetje novih tehnologij 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Hitro razvijajoča se tehnologija – bodite na tekočem s stalnim razvojem</a:t>
            </a:r>
            <a:endParaRPr sz="2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95" name="Google Shape;695;g25c52fc29ab_0_16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99327" y="1162825"/>
            <a:ext cx="5071849" cy="6400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Google Shape;700;p58"/>
          <p:cNvSpPr txBox="1">
            <a:spLocks noGrp="1"/>
          </p:cNvSpPr>
          <p:nvPr>
            <p:ph type="body" idx="1"/>
          </p:nvPr>
        </p:nvSpPr>
        <p:spPr>
          <a:xfrm>
            <a:off x="508000" y="1602805"/>
            <a:ext cx="9677400" cy="51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3"/>
              </a:rPr>
              <a:t>UNDP, ‘Blockchain for Agri-food Traceability’, 2021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4"/>
              </a:rPr>
              <a:t>Saurabh and Dey, ‘Blockchain technology adoption, architecture, and sustainable agrifood supply chains’, 2020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5"/>
              </a:rPr>
              <a:t>Okorie et al, ‘Removing barriers to Blockchain use in circular food supply chains: Practitioner views on achieving operational effectiveness’, 2022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6"/>
              </a:rPr>
              <a:t>Tyagi, ‘A global blockchain-based agro-food value chain to facilitate trade and sustainable blocks of healthy lives and food for all’, 2023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7"/>
              </a:rPr>
              <a:t>Kumarathunga, ‘Improving Farmers’ Participation in Agri Supply Chains with Blockchain and Smart Contracts’, 2020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8"/>
              </a:rPr>
              <a:t>Kim and Laskowski, ‘Agriculture on the Blockchain: Sustainable Solutions for Food, Farmers, and Financing’, 2017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9"/>
              </a:rPr>
              <a:t>Yadav and Singh, ‘A Systematic Literature Review of Blockchain Technology in Agriculture’, 2019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0"/>
              </a:rPr>
              <a:t>Mattila, Dwivedi, Gauri, and Ahbab, ‘The Role of Blockchain in Sustainable Development Goals (SDGs) ‘, 2022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1"/>
              </a:rPr>
              <a:t>Yogarajan et al, ‘Exploring the Hype of Blockchain Adoption in Agri-Food Supply Chain: A Systematic Literature Review’, 2023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2"/>
              </a:rPr>
              <a:t>Bhat, Huang, Sofi, and Sultan, ‘Agriculture-Food Supply Chain Management Based on Blockchain and IoT: A Narrative on Enterprise Blockchain Interoperability’, 2022</a:t>
            </a:r>
            <a:endParaRPr sz="1400" b="0" u="sng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3"/>
              </a:rPr>
              <a:t>Xiong, Dalhous, Wang, and Huang, ‘Blockchain Technology for Agriculture: Applications and Rationale’, 2020</a:t>
            </a:r>
            <a:endParaRPr sz="1400" b="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4"/>
              </a:rPr>
              <a:t>PwC, ‘Building block(chain)s for a better planet’, 2018</a:t>
            </a:r>
            <a:endParaRPr sz="1400" b="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5"/>
              </a:rPr>
              <a:t>Varavallo et al, ‘Traceability Platform Based on Green Blockchain: An Application Case Study in Dairy Supply Chain, 2022</a:t>
            </a:r>
            <a:endParaRPr sz="1400" b="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6"/>
              </a:rPr>
              <a:t>Kamilaris, Fonts, and Prenafeta-Boldu, ‘The Rise of Blockchain Technology in Agriculture and Food Supply Chains’, 2019</a:t>
            </a:r>
            <a:endParaRPr sz="1400" b="0">
              <a:solidFill>
                <a:schemeClr val="dk1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 sz="1400" b="0" u="sng">
                <a:solidFill>
                  <a:schemeClr val="hlink"/>
                </a:solidFill>
                <a:hlinkClick r:id="rId17"/>
              </a:rPr>
              <a:t>Parmentola, Petrillo, Tutore, and De Felice, ‘Is blockchain able to enhance environmental sustainability? A systematic review and research agenda from the perspective of Sustainable Development Goals (SDGs)’, 2021</a:t>
            </a:r>
            <a:endParaRPr sz="1400" b="0">
              <a:solidFill>
                <a:schemeClr val="dk1"/>
              </a:solidFill>
            </a:endParaRPr>
          </a:p>
        </p:txBody>
      </p:sp>
      <p:pic>
        <p:nvPicPr>
          <p:cNvPr id="701" name="Google Shape;701;p58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02" name="Google Shape;702;p58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POVEZAVE DO NADALJNJIH GRADIV</a:t>
            </a:r>
            <a:endParaRPr sz="2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75c4de7356_0_22"/>
          <p:cNvSpPr txBox="1">
            <a:spLocks noGrp="1"/>
          </p:cNvSpPr>
          <p:nvPr>
            <p:ph type="body" idx="1"/>
          </p:nvPr>
        </p:nvSpPr>
        <p:spPr>
          <a:xfrm>
            <a:off x="317500" y="2034375"/>
            <a:ext cx="4600500" cy="369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68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00"/>
              <a:buFont typeface="Calibri"/>
              <a:buChar char="●"/>
            </a:pPr>
            <a:r>
              <a:rPr lang="en-GB" sz="2200"/>
              <a:t>Digitalizacija in potencialne rešitve</a:t>
            </a:r>
            <a:br>
              <a:rPr lang="en-GB" sz="2200"/>
            </a:br>
            <a:r>
              <a:rPr lang="en-GB" sz="2200"/>
              <a:t>Povečana produktivnost</a:t>
            </a:r>
            <a:br>
              <a:rPr lang="en-GB" sz="2200"/>
            </a:br>
            <a:r>
              <a:rPr lang="en-GB" sz="2200"/>
              <a:t>Odločanje na podlagi podatkov</a:t>
            </a:r>
            <a:br>
              <a:rPr lang="en-GB" sz="2200"/>
            </a:br>
            <a:r>
              <a:rPr lang="en-GB" sz="2200"/>
              <a:t>Učinkovitejše in preglednejše dobavne verige</a:t>
            </a:r>
            <a:br>
              <a:rPr lang="en-GB" sz="2200"/>
            </a:br>
            <a:r>
              <a:rPr lang="en-GB" sz="2200"/>
              <a:t>Ravnanje z odpadki in njihovo zmanjševanje</a:t>
            </a:r>
            <a:br>
              <a:rPr lang="en-GB" sz="2200"/>
            </a:br>
            <a:r>
              <a:rPr lang="en-GB" sz="2200"/>
              <a:t>Bolj trajnostne in pravične kmetijske prakse</a:t>
            </a:r>
            <a:endParaRPr/>
          </a:p>
        </p:txBody>
      </p:sp>
      <p:sp>
        <p:nvSpPr>
          <p:cNvPr id="212" name="Google Shape;212;g275c4de7356_0_22"/>
          <p:cNvSpPr txBox="1">
            <a:spLocks noGrp="1"/>
          </p:cNvSpPr>
          <p:nvPr>
            <p:ph type="sldNum" idx="12"/>
          </p:nvPr>
        </p:nvSpPr>
        <p:spPr>
          <a:xfrm>
            <a:off x="7551738" y="7010400"/>
            <a:ext cx="2406600" cy="40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pic>
        <p:nvPicPr>
          <p:cNvPr id="213" name="Google Shape;213;g275c4de7356_0_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g275c4de7356_0_22"/>
          <p:cNvSpPr txBox="1"/>
          <p:nvPr/>
        </p:nvSpPr>
        <p:spPr>
          <a:xfrm>
            <a:off x="317500" y="277200"/>
            <a:ext cx="98730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DIGITALIZACIJA V AGROŽIVILSKEM SEKTORJU</a:t>
            </a:r>
            <a:endParaRPr sz="19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5" name="Google Shape;215;g275c4de7356_0_2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00700" y="2034375"/>
            <a:ext cx="5092701" cy="402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57"/>
          <p:cNvSpPr txBox="1">
            <a:spLocks noGrp="1"/>
          </p:cNvSpPr>
          <p:nvPr>
            <p:ph type="body" idx="1"/>
          </p:nvPr>
        </p:nvSpPr>
        <p:spPr>
          <a:xfrm>
            <a:off x="393700" y="5889055"/>
            <a:ext cx="96774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400" b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sz="1800" b="0">
              <a:solidFill>
                <a:schemeClr val="dk1"/>
              </a:solidFill>
            </a:endParaRPr>
          </a:p>
        </p:txBody>
      </p:sp>
      <p:pic>
        <p:nvPicPr>
          <p:cNvPr id="708" name="Google Shape;708;p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09" name="Google Shape;709;p57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POVEZAVE DO NADALJNJIH GRADIV</a:t>
            </a:r>
            <a:endParaRPr sz="28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10" name="Google Shape;710;p57"/>
          <p:cNvSpPr txBox="1"/>
          <p:nvPr/>
        </p:nvSpPr>
        <p:spPr>
          <a:xfrm>
            <a:off x="533400" y="1619250"/>
            <a:ext cx="9553500" cy="42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Van Wassenaer, Verdouw, and Wolfert, ‘What Blockchain Are We Talking About? An Analytical Framework for Understanding Blockchain Applications in Agriculture and Food’, 2021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Bosona and Gebresenbet, ‘The Role of Blockchain Technology in Promoting Traceability Systems in Agri-Food Production and Supply Chains’, 2023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Parra-Lopez et al, ‘Digital transformation of the agrifood system: Quantifying the conditioning factors to inform policy planning in the olive sector’, 2021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7"/>
              </a:rPr>
              <a:t>Cuellar and Johnson, ‘Barriers to implementation of blockchain technology in agricultural supply chain’, 2022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8"/>
              </a:rPr>
              <a:t>Food and Agriculture Association of the United Nations, ‘Exploring blockchain technology to transform agrifood systems’, 2022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Char char="●"/>
            </a:pPr>
            <a:r>
              <a:rPr lang="en-GB" sz="1400" b="0" i="0" u="sng" strike="noStrike" cap="none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9"/>
              </a:rPr>
              <a:t>Knowledgehut, ‘Blockchain Technology in Agriculture: Application Techniques’, 2023</a:t>
            </a: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Open Sans"/>
              <a:buNone/>
            </a:pPr>
            <a:endParaRPr sz="1400" b="0" i="0" u="none" strike="noStrike" cap="non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5" name="Google Shape;715;p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16" name="Google Shape;716;p59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KVIZ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7" name="Google Shape;717;p59"/>
          <p:cNvSpPr txBox="1"/>
          <p:nvPr/>
        </p:nvSpPr>
        <p:spPr>
          <a:xfrm>
            <a:off x="579700" y="1917467"/>
            <a:ext cx="9462480" cy="2416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Q1.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Kolikšen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odstotek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proizvedene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hrane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trenutno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vsako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leto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izgubi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zavrže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dirty="0"/>
          </a:p>
          <a:p>
            <a:pPr marL="317500"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</a:pP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A. 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Približno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15%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B. 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Približno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25%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Približno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30%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D. 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Več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kot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45%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2" name="Google Shape;722;p6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23" name="Google Shape;723;p60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KVIZ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4" name="Google Shape;724;p60"/>
          <p:cNvSpPr txBox="1"/>
          <p:nvPr/>
        </p:nvSpPr>
        <p:spPr>
          <a:xfrm>
            <a:off x="579700" y="1917467"/>
            <a:ext cx="9462480" cy="2877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Q2.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dobavni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shranjene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blokov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se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istočasno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izmenjujejo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med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člani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upoštevanju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soglasja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in so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nespremenljive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razlogov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tehnologija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veriženja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blokov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včasih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opisana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kot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dirty="0"/>
          </a:p>
          <a:p>
            <a:pPr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</a:pP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Porazdeljena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centralizirana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knjiga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Porazdeljena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decentralizirana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knjiga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transakcij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Ločena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deregulirana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knjiga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Moteča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razgrajena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knjiga</a:t>
            </a:r>
            <a:endParaRPr lang="en-GB"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9" name="Google Shape;729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30" name="Google Shape;730;p9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KVIZ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1" name="Google Shape;731;p9"/>
          <p:cNvSpPr txBox="1"/>
          <p:nvPr/>
        </p:nvSpPr>
        <p:spPr>
          <a:xfrm>
            <a:off x="732100" y="2069867"/>
            <a:ext cx="9462480" cy="2200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Q3.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Katera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težav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pogosta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svetovnih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verigah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preskrbe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hrano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dirty="0"/>
          </a:p>
          <a:p>
            <a:pPr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</a:pP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Nizka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raven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zaupanja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Pomanjkanje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izmenjanih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informacij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Nizka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stopnja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digitalizacije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Vse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našteto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6" name="Google Shape;736;p6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37" name="Google Shape;737;p61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KVIZ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8" name="Google Shape;738;p61"/>
          <p:cNvSpPr txBox="1"/>
          <p:nvPr/>
        </p:nvSpPr>
        <p:spPr>
          <a:xfrm>
            <a:off x="579700" y="1917467"/>
            <a:ext cx="9462480" cy="4908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Q4.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Kaj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pametna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pogodba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dirty="0"/>
          </a:p>
          <a:p>
            <a:pPr marL="457200" marR="0" lvl="1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</a:pP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Samoizvršljiva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pogodba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pogoji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pogodbe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med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kupcem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prodajalcem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zapisanimi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neposredno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vrstice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kode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Pravno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zavezujoča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pogodba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med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dvema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inteligentnima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posameznikoma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Samopopravljalna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pogodba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ki se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realnem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času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samodejno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posodablja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da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odraža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spreminjajoče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okoliščine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med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kupcem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prodajalcem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Digitalna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pogodba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ki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vključuje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podatke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zbrane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pametnimi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napravami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kot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senzorji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RFID in internet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stvari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(IoT)</a:t>
            </a:r>
            <a:endParaRPr dirty="0"/>
          </a:p>
          <a:p>
            <a:pPr marL="457200" marR="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3" name="Google Shape;743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44" name="Google Shape;744;p14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KVIZ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5" name="Google Shape;745;p14"/>
          <p:cNvSpPr txBox="1"/>
          <p:nvPr/>
        </p:nvSpPr>
        <p:spPr>
          <a:xfrm>
            <a:off x="732100" y="2069867"/>
            <a:ext cx="9462480" cy="3177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Q5.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Kaj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je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okviru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agroživilskih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preskrbovalnih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"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opuščanje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posrednikov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"?</a:t>
            </a:r>
            <a:endParaRPr dirty="0"/>
          </a:p>
          <a:p>
            <a:pPr marL="457200" marR="0" lvl="1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</a:pP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Vključenost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večjega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števila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posrednikov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agroživilsko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preskrbovalno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verigo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Šifriranje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občutljivih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podatkov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dobavni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strani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tretjih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oseb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Odstranitev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nebistvenih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"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posrednikov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agroživilske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preskrbovalne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verige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Potreba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najemu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posrednikov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tretjih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strank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reševanje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sporov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med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kmeti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proizvajalci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0" name="Google Shape;75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51" name="Google Shape;751;p16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KVIZ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" name="Google Shape;752;p16"/>
          <p:cNvSpPr txBox="1"/>
          <p:nvPr/>
        </p:nvSpPr>
        <p:spPr>
          <a:xfrm>
            <a:off x="732100" y="2069867"/>
            <a:ext cx="9462480" cy="4531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Q6.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Kako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se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lahko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izvajanje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odpoklica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proizvoda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razlikuje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med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preskrbe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hrano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preskrbe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hrano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ki jo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omogoča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blokovna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dirty="0"/>
          </a:p>
          <a:p>
            <a:pPr marL="457200"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</a:pP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Odpoklic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izdelka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dobavitelja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verjetno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dražji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če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bodo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zadevni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izdelki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zabeleženi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blokovni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verigi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Odpoklic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izdelka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verjetno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hitrejši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bolj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ciljno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usmerjen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če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bodo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zadevni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izdelki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zabeleženi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blokovni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verigi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preskrbe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hrano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lahko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bolje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omeji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kontaminacijo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primeru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odpoklica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proizvoda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kot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dobavna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ki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podpira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blokovno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verigo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D. 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Blockchain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popolnoma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odpravlja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možnost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kontaminacije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vzdolž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preskrbe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hrano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kar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pomeni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da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odpoklic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izdelka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nikoli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potreben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" name="Google Shape;75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58" name="Google Shape;758;p17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KVIZ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9" name="Google Shape;759;p17"/>
          <p:cNvSpPr txBox="1"/>
          <p:nvPr/>
        </p:nvSpPr>
        <p:spPr>
          <a:xfrm>
            <a:off x="732100" y="2069867"/>
            <a:ext cx="9462480" cy="3854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Q7.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Kaj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je "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lažno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zeleno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oglaševanje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"?</a:t>
            </a:r>
            <a:endParaRPr dirty="0"/>
          </a:p>
          <a:p>
            <a:pPr marL="457200"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</a:pP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Lažno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zeleno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oglaševanje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je, ko se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podjetja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zavežejo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da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bodo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zmanjšala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porabo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vode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okoljskih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razlogov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Lažno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oglaševanje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prijaznosti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okolja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je, ko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podjetja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sprejmejo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pomembne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ukrepe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izboljšanje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svoje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trajnosti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kot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odziv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pritisk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potrošnikov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Lažno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zeleno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oglaševanje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je, ko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podjetja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lažejo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svojim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delničarjem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da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ustvarijo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videz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finančnega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uspeha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Lažno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oglaševanje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prijaznosti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okolja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je,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kadar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podjetja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javnosti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vlagateljem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posredujejo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napačne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zavajajoče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vplivu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svojih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izdelkov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dejavnosti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okolje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4" name="Google Shape;764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65" name="Google Shape;765;p20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KVIZ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6" name="Google Shape;766;p20"/>
          <p:cNvSpPr txBox="1"/>
          <p:nvPr/>
        </p:nvSpPr>
        <p:spPr>
          <a:xfrm>
            <a:off x="732100" y="2069867"/>
            <a:ext cx="9462480" cy="2162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Q8.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Dodajanje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QR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kod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embalažo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izdelka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lahko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pomaga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izboljšati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odnose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strankami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tako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da:</a:t>
            </a:r>
            <a:endParaRPr dirty="0"/>
          </a:p>
          <a:p>
            <a:pPr marL="457200"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</a:pP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Povečanje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preglednosti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Zmanjšanje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pogostosti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goljufij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hrano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Gradimo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zvestobo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blagovni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znamki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Vse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našteto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" name="Google Shape;771;p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32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KVIZ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3" name="Google Shape;773;p32"/>
          <p:cNvSpPr txBox="1"/>
          <p:nvPr/>
        </p:nvSpPr>
        <p:spPr>
          <a:xfrm>
            <a:off x="615460" y="1854715"/>
            <a:ext cx="9462480" cy="2539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Q9.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Katerega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naslednjih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mehanizmov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soglasja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blokovni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najpogosteje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kritizirajo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ker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zahtevajo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netrajnostne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ravni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porabe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energije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dirty="0"/>
          </a:p>
          <a:p>
            <a:pPr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</a:pP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Dokazilo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pooblastilu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Dokazilo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deležu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Dokazilo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opeklinah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PoB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Dokazilo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delu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PoW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5"/>
          <p:cNvSpPr txBox="1"/>
          <p:nvPr/>
        </p:nvSpPr>
        <p:spPr>
          <a:xfrm>
            <a:off x="393700" y="431875"/>
            <a:ext cx="82848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BLOCKCHAIN IN AGROŽIVILSKA DIGITALIZACIJA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5"/>
          <p:cNvSpPr txBox="1"/>
          <p:nvPr/>
        </p:nvSpPr>
        <p:spPr>
          <a:xfrm>
            <a:off x="438850" y="1835000"/>
            <a:ext cx="9815700" cy="17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68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Open Sans"/>
              <a:buChar char="●"/>
            </a:pP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Ta modul se osredotoča na tehnologijo veriženja blokov, vendar si je pomembno zapomniti, da blockchain predstavlja le eno uporabno orodje v širši digitalizaciji agroživilskega sektorja 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Dejansko je določena raven digitalizacije (npr. raven tehnične pismenosti, zanesljiva internetna povezava) predpogoj za sprejetje tehnologije veriženja podatkovnih blokov</a:t>
            </a:r>
            <a:b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Veriženje blokov je pogosto najučinkovitejše, kadar se uporablja v povezavi z drugimi naprednimi tehnologijami (npr. IoT, senzorji, računalništvo v oblaku, strojno učenje)</a:t>
            </a: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" name="Google Shape;778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79" name="Google Shape;779;p33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KVIZ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0" name="Google Shape;780;p33"/>
          <p:cNvSpPr txBox="1"/>
          <p:nvPr/>
        </p:nvSpPr>
        <p:spPr>
          <a:xfrm>
            <a:off x="732100" y="2069867"/>
            <a:ext cx="9462480" cy="4908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Q10.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Katera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od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naslednjih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trditev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napačna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</a:pP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A. 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Informacije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shranjene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verigi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blokov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so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nespremenljive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šifrirane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B. 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"Blockchain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ima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vgrajen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mehanizem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za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samodejno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preverjanje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točnosti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vnesenih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informacij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C. 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Uspešno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sprejetje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tehnologije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veriženja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podatkovnih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blokov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je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bistveno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bolj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verjetno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agroživilskih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sistemih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kjer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stopnje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digitalizacije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razmeroma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visoke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in dobra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digitalna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infrastruktura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že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vzpostavljene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."</a:t>
            </a:r>
            <a:b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sl-SI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D. 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"Do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danes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predpisov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v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zvezi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z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blockchainom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saj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zakonodaja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še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ni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dohitela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najnovejšega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tehnološkega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2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razvoja</a:t>
            </a:r>
            <a:r>
              <a:rPr lang="en-GB" sz="2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."</a:t>
            </a:r>
            <a:endParaRPr dirty="0"/>
          </a:p>
          <a:p>
            <a:pPr marL="457200" marR="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5" name="Google Shape;785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786" name="Google Shape;786;p34"/>
          <p:cNvSpPr txBox="1"/>
          <p:nvPr/>
        </p:nvSpPr>
        <p:spPr>
          <a:xfrm>
            <a:off x="393700" y="431877"/>
            <a:ext cx="6096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KVIZ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" name="Google Shape;787;p34"/>
          <p:cNvSpPr txBox="1"/>
          <p:nvPr/>
        </p:nvSpPr>
        <p:spPr>
          <a:xfrm>
            <a:off x="704557" y="1783691"/>
            <a:ext cx="9248438" cy="4370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Odgovori:</a:t>
            </a: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Q1.   C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Q2.   B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Q3.   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Q4.   A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Q5.   C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Q6.   B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Q7.   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Q8.   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Q9.   D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Q10. C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p62"/>
          <p:cNvSpPr/>
          <p:nvPr/>
        </p:nvSpPr>
        <p:spPr>
          <a:xfrm>
            <a:off x="2940" y="885826"/>
            <a:ext cx="10712264" cy="4816082"/>
          </a:xfrm>
          <a:custGeom>
            <a:avLst/>
            <a:gdLst/>
            <a:ahLst/>
            <a:cxnLst/>
            <a:rect l="l" t="t" r="r" b="b"/>
            <a:pathLst>
              <a:path w="10692130" h="5749290" extrusionOk="0">
                <a:moveTo>
                  <a:pt x="10692003" y="0"/>
                </a:moveTo>
                <a:lnTo>
                  <a:pt x="0" y="0"/>
                </a:lnTo>
                <a:lnTo>
                  <a:pt x="0" y="5749201"/>
                </a:lnTo>
                <a:lnTo>
                  <a:pt x="10692003" y="5749201"/>
                </a:lnTo>
                <a:lnTo>
                  <a:pt x="10692003" y="0"/>
                </a:lnTo>
                <a:close/>
              </a:path>
            </a:pathLst>
          </a:custGeom>
          <a:gradFill>
            <a:gsLst>
              <a:gs pos="0">
                <a:srgbClr val="6A9D56"/>
              </a:gs>
              <a:gs pos="60540">
                <a:srgbClr val="2D8784"/>
              </a:gs>
              <a:gs pos="100000">
                <a:srgbClr val="263D94"/>
              </a:gs>
            </a:gsLst>
            <a:lin ang="0" scaled="0"/>
          </a:gra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93" name="Google Shape;793;p62"/>
          <p:cNvGrpSpPr/>
          <p:nvPr/>
        </p:nvGrpSpPr>
        <p:grpSpPr>
          <a:xfrm>
            <a:off x="4341884" y="1462964"/>
            <a:ext cx="2886317" cy="2813653"/>
            <a:chOff x="2262504" y="2609557"/>
            <a:chExt cx="1345882" cy="1311999"/>
          </a:xfrm>
        </p:grpSpPr>
        <p:grpSp>
          <p:nvGrpSpPr>
            <p:cNvPr id="794" name="Google Shape;794;p62"/>
            <p:cNvGrpSpPr/>
            <p:nvPr/>
          </p:nvGrpSpPr>
          <p:grpSpPr>
            <a:xfrm>
              <a:off x="2847815" y="2734283"/>
              <a:ext cx="760571" cy="1187273"/>
              <a:chOff x="2847815" y="2734283"/>
              <a:chExt cx="760571" cy="1187273"/>
            </a:xfrm>
          </p:grpSpPr>
          <p:grpSp>
            <p:nvGrpSpPr>
              <p:cNvPr id="795" name="Google Shape;795;p62"/>
              <p:cNvGrpSpPr/>
              <p:nvPr/>
            </p:nvGrpSpPr>
            <p:grpSpPr>
              <a:xfrm>
                <a:off x="3093560" y="2734283"/>
                <a:ext cx="373380" cy="316098"/>
                <a:chOff x="3093560" y="2734283"/>
                <a:chExt cx="373380" cy="316098"/>
              </a:xfrm>
            </p:grpSpPr>
            <p:sp>
              <p:nvSpPr>
                <p:cNvPr id="796" name="Google Shape;796;p62"/>
                <p:cNvSpPr/>
                <p:nvPr/>
              </p:nvSpPr>
              <p:spPr>
                <a:xfrm>
                  <a:off x="3190477" y="2884715"/>
                  <a:ext cx="275748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48" h="165666" extrusionOk="0">
                      <a:moveTo>
                        <a:pt x="3572" y="164714"/>
                      </a:moveTo>
                      <a:cubicBezTo>
                        <a:pt x="2619" y="163762"/>
                        <a:pt x="1667" y="162810"/>
                        <a:pt x="714" y="161858"/>
                      </a:cubicBezTo>
                      <a:cubicBezTo>
                        <a:pt x="-238" y="159954"/>
                        <a:pt x="-238" y="157097"/>
                        <a:pt x="714" y="154241"/>
                      </a:cubicBezTo>
                      <a:lnTo>
                        <a:pt x="82629" y="3808"/>
                      </a:lnTo>
                      <a:cubicBezTo>
                        <a:pt x="83582" y="952"/>
                        <a:pt x="86439" y="0"/>
                        <a:pt x="89297" y="0"/>
                      </a:cubicBezTo>
                      <a:lnTo>
                        <a:pt x="268367" y="0"/>
                      </a:lnTo>
                      <a:cubicBezTo>
                        <a:pt x="271224" y="0"/>
                        <a:pt x="273129" y="952"/>
                        <a:pt x="275034" y="3808"/>
                      </a:cubicBezTo>
                      <a:cubicBezTo>
                        <a:pt x="275987" y="5713"/>
                        <a:pt x="275987" y="8569"/>
                        <a:pt x="275034" y="11425"/>
                      </a:cubicBezTo>
                      <a:lnTo>
                        <a:pt x="193119" y="161858"/>
                      </a:lnTo>
                      <a:cubicBezTo>
                        <a:pt x="192167" y="164714"/>
                        <a:pt x="189309" y="165666"/>
                        <a:pt x="186452" y="165666"/>
                      </a:cubicBezTo>
                      <a:lnTo>
                        <a:pt x="7382" y="165666"/>
                      </a:lnTo>
                      <a:cubicBezTo>
                        <a:pt x="5477" y="165666"/>
                        <a:pt x="4524" y="164714"/>
                        <a:pt x="3572" y="164714"/>
                      </a:cubicBezTo>
                      <a:close/>
                      <a:moveTo>
                        <a:pt x="94059" y="15234"/>
                      </a:moveTo>
                      <a:lnTo>
                        <a:pt x="19764" y="150433"/>
                      </a:lnTo>
                      <a:lnTo>
                        <a:pt x="181689" y="150433"/>
                      </a:lnTo>
                      <a:lnTo>
                        <a:pt x="255984" y="15234"/>
                      </a:lnTo>
                      <a:lnTo>
                        <a:pt x="94059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7" name="Google Shape;797;p62"/>
                <p:cNvSpPr/>
                <p:nvPr/>
              </p:nvSpPr>
              <p:spPr>
                <a:xfrm>
                  <a:off x="3093560" y="2734283"/>
                  <a:ext cx="194310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10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3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4"/>
                        <a:pt x="-476" y="156145"/>
                        <a:pt x="1429" y="154241"/>
                      </a:cubicBezTo>
                      <a:lnTo>
                        <a:pt x="83344" y="3808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8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4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3346" y="316099"/>
                        <a:pt x="101441" y="315147"/>
                        <a:pt x="100489" y="315147"/>
                      </a:cubicBezTo>
                      <a:close/>
                      <a:moveTo>
                        <a:pt x="16669" y="158049"/>
                      </a:moveTo>
                      <a:lnTo>
                        <a:pt x="104299" y="294200"/>
                      </a:lnTo>
                      <a:lnTo>
                        <a:pt x="178594" y="159001"/>
                      </a:lnTo>
                      <a:lnTo>
                        <a:pt x="90964" y="22851"/>
                      </a:lnTo>
                      <a:lnTo>
                        <a:pt x="16669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98" name="Google Shape;798;p62"/>
                <p:cNvSpPr/>
                <p:nvPr/>
              </p:nvSpPr>
              <p:spPr>
                <a:xfrm>
                  <a:off x="3175475" y="2734283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4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3346" y="165666"/>
                        <a:pt x="101441" y="164714"/>
                        <a:pt x="100489" y="164714"/>
                      </a:cubicBezTo>
                      <a:close/>
                      <a:moveTo>
                        <a:pt x="21431" y="15234"/>
                      </a:moveTo>
                      <a:lnTo>
                        <a:pt x="108109" y="150433"/>
                      </a:lnTo>
                      <a:lnTo>
                        <a:pt x="269081" y="150433"/>
                      </a:lnTo>
                      <a:lnTo>
                        <a:pt x="182404" y="15234"/>
                      </a:lnTo>
                      <a:lnTo>
                        <a:pt x="21431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799" name="Google Shape;799;p62"/>
              <p:cNvGrpSpPr/>
              <p:nvPr/>
            </p:nvGrpSpPr>
            <p:grpSpPr>
              <a:xfrm>
                <a:off x="2847815" y="3185580"/>
                <a:ext cx="373380" cy="316099"/>
                <a:chOff x="2847815" y="3185580"/>
                <a:chExt cx="373380" cy="316099"/>
              </a:xfrm>
            </p:grpSpPr>
            <p:sp>
              <p:nvSpPr>
                <p:cNvPr id="800" name="Google Shape;800;p62"/>
                <p:cNvSpPr/>
                <p:nvPr/>
              </p:nvSpPr>
              <p:spPr>
                <a:xfrm>
                  <a:off x="2944732" y="3336013"/>
                  <a:ext cx="275748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5748" h="165666" extrusionOk="0">
                      <a:moveTo>
                        <a:pt x="3572" y="164714"/>
                      </a:moveTo>
                      <a:cubicBezTo>
                        <a:pt x="2619" y="163762"/>
                        <a:pt x="1667" y="162810"/>
                        <a:pt x="714" y="161858"/>
                      </a:cubicBezTo>
                      <a:cubicBezTo>
                        <a:pt x="-238" y="159954"/>
                        <a:pt x="-238" y="157097"/>
                        <a:pt x="714" y="154241"/>
                      </a:cubicBezTo>
                      <a:lnTo>
                        <a:pt x="82629" y="3809"/>
                      </a:lnTo>
                      <a:cubicBezTo>
                        <a:pt x="83582" y="952"/>
                        <a:pt x="86439" y="0"/>
                        <a:pt x="89297" y="0"/>
                      </a:cubicBezTo>
                      <a:lnTo>
                        <a:pt x="268367" y="0"/>
                      </a:lnTo>
                      <a:cubicBezTo>
                        <a:pt x="271224" y="0"/>
                        <a:pt x="273129" y="952"/>
                        <a:pt x="275034" y="3809"/>
                      </a:cubicBezTo>
                      <a:cubicBezTo>
                        <a:pt x="275987" y="5713"/>
                        <a:pt x="275987" y="8569"/>
                        <a:pt x="275034" y="11425"/>
                      </a:cubicBezTo>
                      <a:lnTo>
                        <a:pt x="193119" y="161858"/>
                      </a:lnTo>
                      <a:cubicBezTo>
                        <a:pt x="192167" y="164714"/>
                        <a:pt x="189309" y="165666"/>
                        <a:pt x="186452" y="165666"/>
                      </a:cubicBezTo>
                      <a:lnTo>
                        <a:pt x="7382" y="165666"/>
                      </a:lnTo>
                      <a:cubicBezTo>
                        <a:pt x="5477" y="165666"/>
                        <a:pt x="4524" y="165666"/>
                        <a:pt x="3572" y="164714"/>
                      </a:cubicBezTo>
                      <a:close/>
                      <a:moveTo>
                        <a:pt x="93107" y="15234"/>
                      </a:moveTo>
                      <a:lnTo>
                        <a:pt x="18812" y="150433"/>
                      </a:lnTo>
                      <a:lnTo>
                        <a:pt x="180737" y="150433"/>
                      </a:lnTo>
                      <a:lnTo>
                        <a:pt x="255032" y="15234"/>
                      </a:lnTo>
                      <a:lnTo>
                        <a:pt x="93107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1" name="Google Shape;801;p62"/>
                <p:cNvSpPr/>
                <p:nvPr/>
              </p:nvSpPr>
              <p:spPr>
                <a:xfrm>
                  <a:off x="2847815" y="3185580"/>
                  <a:ext cx="194309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09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2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3"/>
                        <a:pt x="-476" y="156145"/>
                        <a:pt x="1429" y="154241"/>
                      </a:cubicBezTo>
                      <a:lnTo>
                        <a:pt x="83344" y="3808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8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3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2394" y="316099"/>
                        <a:pt x="101441" y="316099"/>
                        <a:pt x="100489" y="315147"/>
                      </a:cubicBezTo>
                      <a:close/>
                      <a:moveTo>
                        <a:pt x="15716" y="158049"/>
                      </a:moveTo>
                      <a:lnTo>
                        <a:pt x="103346" y="294200"/>
                      </a:lnTo>
                      <a:lnTo>
                        <a:pt x="177641" y="159001"/>
                      </a:lnTo>
                      <a:lnTo>
                        <a:pt x="90011" y="22850"/>
                      </a:lnTo>
                      <a:lnTo>
                        <a:pt x="15716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2" name="Google Shape;802;p62"/>
                <p:cNvSpPr/>
                <p:nvPr/>
              </p:nvSpPr>
              <p:spPr>
                <a:xfrm>
                  <a:off x="2929730" y="3185580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3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2394" y="165666"/>
                        <a:pt x="101441" y="164714"/>
                        <a:pt x="100489" y="164714"/>
                      </a:cubicBezTo>
                      <a:close/>
                      <a:moveTo>
                        <a:pt x="21431" y="15234"/>
                      </a:moveTo>
                      <a:lnTo>
                        <a:pt x="108109" y="150432"/>
                      </a:lnTo>
                      <a:lnTo>
                        <a:pt x="269081" y="150432"/>
                      </a:lnTo>
                      <a:lnTo>
                        <a:pt x="182404" y="15234"/>
                      </a:lnTo>
                      <a:lnTo>
                        <a:pt x="21431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03" name="Google Shape;803;p62"/>
              <p:cNvGrpSpPr/>
              <p:nvPr/>
            </p:nvGrpSpPr>
            <p:grpSpPr>
              <a:xfrm>
                <a:off x="3385025" y="3181772"/>
                <a:ext cx="222409" cy="316098"/>
                <a:chOff x="3385025" y="3181772"/>
                <a:chExt cx="222409" cy="316098"/>
              </a:xfrm>
            </p:grpSpPr>
            <p:sp>
              <p:nvSpPr>
                <p:cNvPr id="804" name="Google Shape;804;p62"/>
                <p:cNvSpPr/>
                <p:nvPr/>
              </p:nvSpPr>
              <p:spPr>
                <a:xfrm>
                  <a:off x="3385025" y="3181772"/>
                  <a:ext cx="194309" cy="316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309" h="316098" extrusionOk="0">
                      <a:moveTo>
                        <a:pt x="100489" y="315147"/>
                      </a:moveTo>
                      <a:cubicBezTo>
                        <a:pt x="99536" y="314195"/>
                        <a:pt x="98584" y="313243"/>
                        <a:pt x="97631" y="312290"/>
                      </a:cubicBezTo>
                      <a:lnTo>
                        <a:pt x="1429" y="161858"/>
                      </a:lnTo>
                      <a:cubicBezTo>
                        <a:pt x="-476" y="159954"/>
                        <a:pt x="-476" y="156145"/>
                        <a:pt x="1429" y="154241"/>
                      </a:cubicBezTo>
                      <a:lnTo>
                        <a:pt x="83344" y="3809"/>
                      </a:lnTo>
                      <a:cubicBezTo>
                        <a:pt x="84296" y="1904"/>
                        <a:pt x="87154" y="0"/>
                        <a:pt x="90011" y="0"/>
                      </a:cubicBezTo>
                      <a:cubicBezTo>
                        <a:pt x="92869" y="0"/>
                        <a:pt x="94774" y="952"/>
                        <a:pt x="96679" y="3809"/>
                      </a:cubicBezTo>
                      <a:lnTo>
                        <a:pt x="192881" y="154241"/>
                      </a:lnTo>
                      <a:cubicBezTo>
                        <a:pt x="194786" y="156145"/>
                        <a:pt x="194786" y="159954"/>
                        <a:pt x="192881" y="161858"/>
                      </a:cubicBezTo>
                      <a:lnTo>
                        <a:pt x="110966" y="312290"/>
                      </a:lnTo>
                      <a:cubicBezTo>
                        <a:pt x="110014" y="314195"/>
                        <a:pt x="107156" y="316099"/>
                        <a:pt x="104299" y="316099"/>
                      </a:cubicBezTo>
                      <a:cubicBezTo>
                        <a:pt x="103346" y="316099"/>
                        <a:pt x="101441" y="316099"/>
                        <a:pt x="100489" y="315147"/>
                      </a:cubicBezTo>
                      <a:close/>
                      <a:moveTo>
                        <a:pt x="15716" y="158049"/>
                      </a:moveTo>
                      <a:lnTo>
                        <a:pt x="103346" y="294200"/>
                      </a:lnTo>
                      <a:lnTo>
                        <a:pt x="177641" y="159001"/>
                      </a:lnTo>
                      <a:lnTo>
                        <a:pt x="90011" y="22851"/>
                      </a:lnTo>
                      <a:lnTo>
                        <a:pt x="15716" y="15804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5" name="Google Shape;805;p62"/>
                <p:cNvSpPr/>
                <p:nvPr/>
              </p:nvSpPr>
              <p:spPr>
                <a:xfrm>
                  <a:off x="3481942" y="3332204"/>
                  <a:ext cx="125491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491" h="165666" extrusionOk="0">
                      <a:moveTo>
                        <a:pt x="125492" y="150433"/>
                      </a:moveTo>
                      <a:lnTo>
                        <a:pt x="19764" y="150433"/>
                      </a:lnTo>
                      <a:lnTo>
                        <a:pt x="94059" y="15234"/>
                      </a:lnTo>
                      <a:lnTo>
                        <a:pt x="125492" y="15234"/>
                      </a:lnTo>
                      <a:lnTo>
                        <a:pt x="125492" y="0"/>
                      </a:lnTo>
                      <a:lnTo>
                        <a:pt x="89297" y="0"/>
                      </a:lnTo>
                      <a:cubicBezTo>
                        <a:pt x="86439" y="0"/>
                        <a:pt x="83582" y="1904"/>
                        <a:pt x="82629" y="3808"/>
                      </a:cubicBezTo>
                      <a:lnTo>
                        <a:pt x="714" y="154241"/>
                      </a:lnTo>
                      <a:cubicBezTo>
                        <a:pt x="-238" y="156145"/>
                        <a:pt x="-238" y="159001"/>
                        <a:pt x="714" y="161858"/>
                      </a:cubicBezTo>
                      <a:cubicBezTo>
                        <a:pt x="1667" y="162810"/>
                        <a:pt x="2619" y="163762"/>
                        <a:pt x="3572" y="164714"/>
                      </a:cubicBezTo>
                      <a:cubicBezTo>
                        <a:pt x="4524" y="165666"/>
                        <a:pt x="5477" y="165666"/>
                        <a:pt x="7382" y="165666"/>
                      </a:cubicBezTo>
                      <a:lnTo>
                        <a:pt x="125492" y="165666"/>
                      </a:lnTo>
                      <a:lnTo>
                        <a:pt x="125492" y="1504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6" name="Google Shape;806;p62"/>
                <p:cNvSpPr/>
                <p:nvPr/>
              </p:nvSpPr>
              <p:spPr>
                <a:xfrm>
                  <a:off x="3467655" y="3181772"/>
                  <a:ext cx="139779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779" h="165666" extrusionOk="0">
                      <a:moveTo>
                        <a:pt x="139779" y="150433"/>
                      </a:moveTo>
                      <a:lnTo>
                        <a:pt x="107394" y="150433"/>
                      </a:lnTo>
                      <a:lnTo>
                        <a:pt x="20717" y="15234"/>
                      </a:lnTo>
                      <a:lnTo>
                        <a:pt x="139779" y="15234"/>
                      </a:lnTo>
                      <a:lnTo>
                        <a:pt x="139779" y="0"/>
                      </a:lnTo>
                      <a:lnTo>
                        <a:pt x="7382" y="0"/>
                      </a:lnTo>
                      <a:cubicBezTo>
                        <a:pt x="4524" y="0"/>
                        <a:pt x="1667" y="1904"/>
                        <a:pt x="714" y="3809"/>
                      </a:cubicBezTo>
                      <a:cubicBezTo>
                        <a:pt x="-238" y="6665"/>
                        <a:pt x="-238" y="9521"/>
                        <a:pt x="714" y="11425"/>
                      </a:cubicBezTo>
                      <a:lnTo>
                        <a:pt x="96917" y="161858"/>
                      </a:lnTo>
                      <a:cubicBezTo>
                        <a:pt x="97869" y="162810"/>
                        <a:pt x="98822" y="163762"/>
                        <a:pt x="99774" y="164714"/>
                      </a:cubicBezTo>
                      <a:cubicBezTo>
                        <a:pt x="100727" y="165666"/>
                        <a:pt x="101679" y="165666"/>
                        <a:pt x="103584" y="165666"/>
                      </a:cubicBezTo>
                      <a:lnTo>
                        <a:pt x="139779" y="165666"/>
                      </a:lnTo>
                      <a:lnTo>
                        <a:pt x="139779" y="15043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07" name="Google Shape;807;p62"/>
              <p:cNvGrpSpPr/>
              <p:nvPr/>
            </p:nvGrpSpPr>
            <p:grpSpPr>
              <a:xfrm>
                <a:off x="3139042" y="3633069"/>
                <a:ext cx="373618" cy="288487"/>
                <a:chOff x="3139042" y="3633069"/>
                <a:chExt cx="373618" cy="288487"/>
              </a:xfrm>
            </p:grpSpPr>
            <p:sp>
              <p:nvSpPr>
                <p:cNvPr id="808" name="Google Shape;808;p62"/>
                <p:cNvSpPr/>
                <p:nvPr/>
              </p:nvSpPr>
              <p:spPr>
                <a:xfrm>
                  <a:off x="3139042" y="3633069"/>
                  <a:ext cx="194786" cy="2884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786" h="288487" extrusionOk="0">
                      <a:moveTo>
                        <a:pt x="81677" y="287536"/>
                      </a:moveTo>
                      <a:lnTo>
                        <a:pt x="99774" y="287536"/>
                      </a:lnTo>
                      <a:lnTo>
                        <a:pt x="16907" y="158049"/>
                      </a:lnTo>
                      <a:lnTo>
                        <a:pt x="91202" y="22850"/>
                      </a:lnTo>
                      <a:lnTo>
                        <a:pt x="178832" y="159001"/>
                      </a:lnTo>
                      <a:lnTo>
                        <a:pt x="108347" y="288488"/>
                      </a:lnTo>
                      <a:lnTo>
                        <a:pt x="125492" y="288488"/>
                      </a:lnTo>
                      <a:lnTo>
                        <a:pt x="194072" y="162810"/>
                      </a:lnTo>
                      <a:cubicBezTo>
                        <a:pt x="195024" y="159953"/>
                        <a:pt x="195024" y="157097"/>
                        <a:pt x="194072" y="155193"/>
                      </a:cubicBezTo>
                      <a:lnTo>
                        <a:pt x="95964" y="3808"/>
                      </a:lnTo>
                      <a:cubicBezTo>
                        <a:pt x="94059" y="1904"/>
                        <a:pt x="92154" y="0"/>
                        <a:pt x="89297" y="0"/>
                      </a:cubicBezTo>
                      <a:cubicBezTo>
                        <a:pt x="86439" y="0"/>
                        <a:pt x="84534" y="1904"/>
                        <a:pt x="82629" y="3808"/>
                      </a:cubicBezTo>
                      <a:lnTo>
                        <a:pt x="714" y="154241"/>
                      </a:lnTo>
                      <a:cubicBezTo>
                        <a:pt x="-238" y="157097"/>
                        <a:pt x="-238" y="159953"/>
                        <a:pt x="714" y="161858"/>
                      </a:cubicBezTo>
                      <a:lnTo>
                        <a:pt x="81677" y="2875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09" name="Google Shape;809;p62"/>
                <p:cNvSpPr/>
                <p:nvPr/>
              </p:nvSpPr>
              <p:spPr>
                <a:xfrm>
                  <a:off x="3245484" y="3783502"/>
                  <a:ext cx="265509" cy="1371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5509" h="137103" extrusionOk="0">
                      <a:moveTo>
                        <a:pt x="17145" y="137103"/>
                      </a:moveTo>
                      <a:lnTo>
                        <a:pt x="83820" y="15234"/>
                      </a:lnTo>
                      <a:lnTo>
                        <a:pt x="245745" y="15234"/>
                      </a:lnTo>
                      <a:lnTo>
                        <a:pt x="179070" y="137103"/>
                      </a:lnTo>
                      <a:lnTo>
                        <a:pt x="196215" y="137103"/>
                      </a:lnTo>
                      <a:lnTo>
                        <a:pt x="264795" y="11425"/>
                      </a:lnTo>
                      <a:cubicBezTo>
                        <a:pt x="265747" y="9521"/>
                        <a:pt x="265747" y="6665"/>
                        <a:pt x="264795" y="3809"/>
                      </a:cubicBezTo>
                      <a:cubicBezTo>
                        <a:pt x="263843" y="1904"/>
                        <a:pt x="260985" y="0"/>
                        <a:pt x="258128" y="0"/>
                      </a:cubicBezTo>
                      <a:lnTo>
                        <a:pt x="79058" y="0"/>
                      </a:lnTo>
                      <a:cubicBezTo>
                        <a:pt x="76200" y="0"/>
                        <a:pt x="73343" y="1904"/>
                        <a:pt x="72390" y="3809"/>
                      </a:cubicBezTo>
                      <a:lnTo>
                        <a:pt x="0" y="137103"/>
                      </a:lnTo>
                      <a:lnTo>
                        <a:pt x="17145" y="13710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10" name="Google Shape;810;p62"/>
                <p:cNvSpPr/>
                <p:nvPr/>
              </p:nvSpPr>
              <p:spPr>
                <a:xfrm>
                  <a:off x="3221195" y="3633069"/>
                  <a:ext cx="291465" cy="1656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1465" h="165666" extrusionOk="0">
                      <a:moveTo>
                        <a:pt x="100489" y="164714"/>
                      </a:moveTo>
                      <a:cubicBezTo>
                        <a:pt x="99536" y="163762"/>
                        <a:pt x="98584" y="162810"/>
                        <a:pt x="97631" y="161858"/>
                      </a:cubicBezTo>
                      <a:lnTo>
                        <a:pt x="1429" y="11425"/>
                      </a:lnTo>
                      <a:cubicBezTo>
                        <a:pt x="-476" y="9521"/>
                        <a:pt x="-476" y="5713"/>
                        <a:pt x="1429" y="3808"/>
                      </a:cubicBezTo>
                      <a:cubicBezTo>
                        <a:pt x="2381" y="952"/>
                        <a:pt x="5239" y="0"/>
                        <a:pt x="8096" y="0"/>
                      </a:cubicBezTo>
                      <a:lnTo>
                        <a:pt x="187166" y="0"/>
                      </a:lnTo>
                      <a:cubicBezTo>
                        <a:pt x="190024" y="0"/>
                        <a:pt x="191929" y="952"/>
                        <a:pt x="193834" y="3808"/>
                      </a:cubicBezTo>
                      <a:lnTo>
                        <a:pt x="290036" y="154241"/>
                      </a:lnTo>
                      <a:cubicBezTo>
                        <a:pt x="291941" y="156145"/>
                        <a:pt x="291941" y="159953"/>
                        <a:pt x="290036" y="161858"/>
                      </a:cubicBezTo>
                      <a:cubicBezTo>
                        <a:pt x="289084" y="164714"/>
                        <a:pt x="286226" y="165666"/>
                        <a:pt x="283369" y="165666"/>
                      </a:cubicBezTo>
                      <a:lnTo>
                        <a:pt x="104299" y="165666"/>
                      </a:lnTo>
                      <a:cubicBezTo>
                        <a:pt x="102394" y="165666"/>
                        <a:pt x="101441" y="165666"/>
                        <a:pt x="100489" y="164714"/>
                      </a:cubicBezTo>
                      <a:close/>
                      <a:moveTo>
                        <a:pt x="20479" y="15234"/>
                      </a:moveTo>
                      <a:lnTo>
                        <a:pt x="107156" y="150432"/>
                      </a:lnTo>
                      <a:lnTo>
                        <a:pt x="268129" y="150432"/>
                      </a:lnTo>
                      <a:lnTo>
                        <a:pt x="181451" y="15234"/>
                      </a:lnTo>
                      <a:lnTo>
                        <a:pt x="20479" y="1523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811" name="Google Shape;811;p62"/>
              <p:cNvSpPr/>
              <p:nvPr/>
            </p:nvSpPr>
            <p:spPr>
              <a:xfrm>
                <a:off x="3358831" y="3511762"/>
                <a:ext cx="122667" cy="209647"/>
              </a:xfrm>
              <a:custGeom>
                <a:avLst/>
                <a:gdLst/>
                <a:ahLst/>
                <a:cxnLst/>
                <a:rect l="l" t="t" r="r" b="b"/>
                <a:pathLst>
                  <a:path w="122667" h="209647" extrusionOk="0">
                    <a:moveTo>
                      <a:pt x="118110" y="1342"/>
                    </a:moveTo>
                    <a:cubicBezTo>
                      <a:pt x="121920" y="3246"/>
                      <a:pt x="123825" y="8959"/>
                      <a:pt x="121920" y="12767"/>
                    </a:cubicBezTo>
                    <a:lnTo>
                      <a:pt x="16193" y="205092"/>
                    </a:lnTo>
                    <a:cubicBezTo>
                      <a:pt x="14288" y="208901"/>
                      <a:pt x="8573" y="210805"/>
                      <a:pt x="4763" y="208901"/>
                    </a:cubicBezTo>
                    <a:cubicBezTo>
                      <a:pt x="4763" y="208901"/>
                      <a:pt x="4763" y="208901"/>
                      <a:pt x="4763" y="208901"/>
                    </a:cubicBezTo>
                    <a:cubicBezTo>
                      <a:pt x="1905" y="206997"/>
                      <a:pt x="0" y="205092"/>
                      <a:pt x="0" y="201284"/>
                    </a:cubicBezTo>
                    <a:cubicBezTo>
                      <a:pt x="0" y="200332"/>
                      <a:pt x="0" y="198428"/>
                      <a:pt x="953" y="197476"/>
                    </a:cubicBezTo>
                    <a:lnTo>
                      <a:pt x="106680" y="5150"/>
                    </a:lnTo>
                    <a:cubicBezTo>
                      <a:pt x="107633" y="390"/>
                      <a:pt x="113348" y="-1514"/>
                      <a:pt x="118110" y="1342"/>
                    </a:cubicBezTo>
                    <a:cubicBezTo>
                      <a:pt x="117158" y="390"/>
                      <a:pt x="117158" y="1342"/>
                      <a:pt x="118110" y="13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2" name="Google Shape;812;p62"/>
              <p:cNvSpPr/>
              <p:nvPr/>
            </p:nvSpPr>
            <p:spPr>
              <a:xfrm>
                <a:off x="3063557" y="3070408"/>
                <a:ext cx="123619" cy="209225"/>
              </a:xfrm>
              <a:custGeom>
                <a:avLst/>
                <a:gdLst/>
                <a:ahLst/>
                <a:cxnLst/>
                <a:rect l="l" t="t" r="r" b="b"/>
                <a:pathLst>
                  <a:path w="123619" h="209225" extrusionOk="0">
                    <a:moveTo>
                      <a:pt x="119062" y="920"/>
                    </a:moveTo>
                    <a:cubicBezTo>
                      <a:pt x="122873" y="2824"/>
                      <a:pt x="124777" y="8536"/>
                      <a:pt x="122873" y="12345"/>
                    </a:cubicBezTo>
                    <a:lnTo>
                      <a:pt x="16192" y="204670"/>
                    </a:lnTo>
                    <a:cubicBezTo>
                      <a:pt x="14288" y="208478"/>
                      <a:pt x="8572" y="210383"/>
                      <a:pt x="4763" y="208478"/>
                    </a:cubicBezTo>
                    <a:cubicBezTo>
                      <a:pt x="4763" y="208478"/>
                      <a:pt x="4763" y="208478"/>
                      <a:pt x="4763" y="208478"/>
                    </a:cubicBezTo>
                    <a:cubicBezTo>
                      <a:pt x="1905" y="206574"/>
                      <a:pt x="0" y="204670"/>
                      <a:pt x="0" y="200862"/>
                    </a:cubicBezTo>
                    <a:cubicBezTo>
                      <a:pt x="0" y="199909"/>
                      <a:pt x="0" y="198005"/>
                      <a:pt x="952" y="197053"/>
                    </a:cubicBezTo>
                    <a:lnTo>
                      <a:pt x="106680" y="4728"/>
                    </a:lnTo>
                    <a:cubicBezTo>
                      <a:pt x="109537" y="-33"/>
                      <a:pt x="115252" y="-985"/>
                      <a:pt x="119062" y="920"/>
                    </a:cubicBezTo>
                    <a:cubicBezTo>
                      <a:pt x="119062" y="920"/>
                      <a:pt x="119062" y="920"/>
                      <a:pt x="119062" y="92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3" name="Google Shape;813;p62"/>
              <p:cNvSpPr/>
              <p:nvPr/>
            </p:nvSpPr>
            <p:spPr>
              <a:xfrm>
                <a:off x="3483609" y="2884715"/>
                <a:ext cx="124777" cy="19994"/>
              </a:xfrm>
              <a:custGeom>
                <a:avLst/>
                <a:gdLst/>
                <a:ahLst/>
                <a:cxnLst/>
                <a:rect l="l" t="t" r="r" b="b"/>
                <a:pathLst>
                  <a:path w="124777" h="19994" extrusionOk="0">
                    <a:moveTo>
                      <a:pt x="123825" y="0"/>
                    </a:moveTo>
                    <a:lnTo>
                      <a:pt x="8572" y="2856"/>
                    </a:lnTo>
                    <a:cubicBezTo>
                      <a:pt x="3810" y="2856"/>
                      <a:pt x="0" y="6665"/>
                      <a:pt x="0" y="11425"/>
                    </a:cubicBezTo>
                    <a:cubicBezTo>
                      <a:pt x="0" y="14282"/>
                      <a:pt x="1905" y="17138"/>
                      <a:pt x="4763" y="19042"/>
                    </a:cubicBezTo>
                    <a:cubicBezTo>
                      <a:pt x="5715" y="19994"/>
                      <a:pt x="7620" y="19994"/>
                      <a:pt x="8572" y="19994"/>
                    </a:cubicBezTo>
                    <a:lnTo>
                      <a:pt x="124778" y="17138"/>
                    </a:lnTo>
                    <a:lnTo>
                      <a:pt x="12477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4" name="Google Shape;814;p62"/>
              <p:cNvSpPr/>
              <p:nvPr/>
            </p:nvSpPr>
            <p:spPr>
              <a:xfrm>
                <a:off x="3553142" y="3787310"/>
                <a:ext cx="54292" cy="18089"/>
              </a:xfrm>
              <a:custGeom>
                <a:avLst/>
                <a:gdLst/>
                <a:ahLst/>
                <a:cxnLst/>
                <a:rect l="l" t="t" r="r" b="b"/>
                <a:pathLst>
                  <a:path w="54292" h="18089" extrusionOk="0">
                    <a:moveTo>
                      <a:pt x="54292" y="0"/>
                    </a:moveTo>
                    <a:lnTo>
                      <a:pt x="8572" y="952"/>
                    </a:lnTo>
                    <a:cubicBezTo>
                      <a:pt x="3810" y="952"/>
                      <a:pt x="0" y="4761"/>
                      <a:pt x="0" y="9521"/>
                    </a:cubicBezTo>
                    <a:cubicBezTo>
                      <a:pt x="0" y="12377"/>
                      <a:pt x="1905" y="15234"/>
                      <a:pt x="4763" y="17138"/>
                    </a:cubicBezTo>
                    <a:cubicBezTo>
                      <a:pt x="5715" y="18090"/>
                      <a:pt x="7620" y="18090"/>
                      <a:pt x="8572" y="18090"/>
                    </a:cubicBezTo>
                    <a:lnTo>
                      <a:pt x="54292" y="17138"/>
                    </a:lnTo>
                    <a:lnTo>
                      <a:pt x="5429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5" name="Google Shape;815;p62"/>
              <p:cNvSpPr/>
              <p:nvPr/>
            </p:nvSpPr>
            <p:spPr>
              <a:xfrm>
                <a:off x="3081231" y="3406944"/>
                <a:ext cx="132291" cy="205654"/>
              </a:xfrm>
              <a:custGeom>
                <a:avLst/>
                <a:gdLst/>
                <a:ahLst/>
                <a:cxnLst/>
                <a:rect l="l" t="t" r="r" b="b"/>
                <a:pathLst>
                  <a:path w="132291" h="205654" extrusionOk="0">
                    <a:moveTo>
                      <a:pt x="12806" y="1428"/>
                    </a:moveTo>
                    <a:cubicBezTo>
                      <a:pt x="13758" y="2380"/>
                      <a:pt x="14711" y="3332"/>
                      <a:pt x="15663" y="4284"/>
                    </a:cubicBezTo>
                    <a:lnTo>
                      <a:pt x="130916" y="191849"/>
                    </a:lnTo>
                    <a:cubicBezTo>
                      <a:pt x="133773" y="195657"/>
                      <a:pt x="131868" y="201370"/>
                      <a:pt x="128058" y="204226"/>
                    </a:cubicBezTo>
                    <a:cubicBezTo>
                      <a:pt x="125201" y="206131"/>
                      <a:pt x="122343" y="206131"/>
                      <a:pt x="119486" y="204226"/>
                    </a:cubicBezTo>
                    <a:cubicBezTo>
                      <a:pt x="118533" y="203274"/>
                      <a:pt x="117581" y="202322"/>
                      <a:pt x="116628" y="201370"/>
                    </a:cubicBezTo>
                    <a:lnTo>
                      <a:pt x="1376" y="13806"/>
                    </a:lnTo>
                    <a:cubicBezTo>
                      <a:pt x="-1482" y="9997"/>
                      <a:pt x="423" y="4284"/>
                      <a:pt x="4233" y="1428"/>
                    </a:cubicBezTo>
                    <a:cubicBezTo>
                      <a:pt x="7091" y="-476"/>
                      <a:pt x="10901" y="-476"/>
                      <a:pt x="12806" y="142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6" name="Google Shape;816;p62"/>
              <p:cNvSpPr/>
              <p:nvPr/>
            </p:nvSpPr>
            <p:spPr>
              <a:xfrm>
                <a:off x="3325071" y="2959455"/>
                <a:ext cx="132291" cy="205654"/>
              </a:xfrm>
              <a:custGeom>
                <a:avLst/>
                <a:gdLst/>
                <a:ahLst/>
                <a:cxnLst/>
                <a:rect l="l" t="t" r="r" b="b"/>
                <a:pathLst>
                  <a:path w="132291" h="205654" extrusionOk="0">
                    <a:moveTo>
                      <a:pt x="12806" y="1428"/>
                    </a:moveTo>
                    <a:cubicBezTo>
                      <a:pt x="13758" y="2380"/>
                      <a:pt x="14711" y="3332"/>
                      <a:pt x="15663" y="4284"/>
                    </a:cubicBezTo>
                    <a:lnTo>
                      <a:pt x="130916" y="191849"/>
                    </a:lnTo>
                    <a:cubicBezTo>
                      <a:pt x="133773" y="195657"/>
                      <a:pt x="131868" y="201370"/>
                      <a:pt x="128058" y="204226"/>
                    </a:cubicBezTo>
                    <a:cubicBezTo>
                      <a:pt x="125201" y="206131"/>
                      <a:pt x="122343" y="206131"/>
                      <a:pt x="119486" y="204226"/>
                    </a:cubicBezTo>
                    <a:cubicBezTo>
                      <a:pt x="118533" y="203274"/>
                      <a:pt x="117581" y="202322"/>
                      <a:pt x="116628" y="201370"/>
                    </a:cubicBezTo>
                    <a:lnTo>
                      <a:pt x="1376" y="13806"/>
                    </a:lnTo>
                    <a:cubicBezTo>
                      <a:pt x="-1482" y="9997"/>
                      <a:pt x="423" y="4284"/>
                      <a:pt x="4233" y="1428"/>
                    </a:cubicBezTo>
                    <a:cubicBezTo>
                      <a:pt x="7091" y="-476"/>
                      <a:pt x="10901" y="-476"/>
                      <a:pt x="12806" y="142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endParaRPr sz="1800" b="0" i="0" u="none" strike="noStrike" cap="non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817" name="Google Shape;817;p62"/>
            <p:cNvGrpSpPr/>
            <p:nvPr/>
          </p:nvGrpSpPr>
          <p:grpSpPr>
            <a:xfrm>
              <a:off x="2262504" y="2609557"/>
              <a:ext cx="912494" cy="1194890"/>
              <a:chOff x="2262504" y="2609557"/>
              <a:chExt cx="912494" cy="1194890"/>
            </a:xfrm>
          </p:grpSpPr>
          <p:grpSp>
            <p:nvGrpSpPr>
              <p:cNvPr id="818" name="Google Shape;818;p62"/>
              <p:cNvGrpSpPr/>
              <p:nvPr/>
            </p:nvGrpSpPr>
            <p:grpSpPr>
              <a:xfrm>
                <a:off x="2262504" y="3184628"/>
                <a:ext cx="751522" cy="619819"/>
                <a:chOff x="2262504" y="3184628"/>
                <a:chExt cx="751522" cy="619819"/>
              </a:xfrm>
            </p:grpSpPr>
            <p:sp>
              <p:nvSpPr>
                <p:cNvPr id="819" name="Google Shape;819;p62"/>
                <p:cNvSpPr/>
                <p:nvPr/>
              </p:nvSpPr>
              <p:spPr>
                <a:xfrm>
                  <a:off x="2262504" y="3189389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8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8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8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0" name="Google Shape;820;p62"/>
                <p:cNvSpPr/>
                <p:nvPr/>
              </p:nvSpPr>
              <p:spPr>
                <a:xfrm>
                  <a:off x="2473959" y="3184628"/>
                  <a:ext cx="181927" cy="190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90420" extrusionOk="0">
                      <a:moveTo>
                        <a:pt x="119063" y="67599"/>
                      </a:moveTo>
                      <a:cubicBezTo>
                        <a:pt x="117158" y="63791"/>
                        <a:pt x="113348" y="60935"/>
                        <a:pt x="109538" y="59030"/>
                      </a:cubicBezTo>
                      <a:cubicBezTo>
                        <a:pt x="105728" y="57126"/>
                        <a:pt x="100013" y="56174"/>
                        <a:pt x="94298" y="56174"/>
                      </a:cubicBezTo>
                      <a:cubicBezTo>
                        <a:pt x="82868" y="56174"/>
                        <a:pt x="74295" y="59983"/>
                        <a:pt x="68580" y="66647"/>
                      </a:cubicBezTo>
                      <a:cubicBezTo>
                        <a:pt x="62865" y="73312"/>
                        <a:pt x="59055" y="83785"/>
                        <a:pt x="59055" y="96163"/>
                      </a:cubicBezTo>
                      <a:cubicBezTo>
                        <a:pt x="59055" y="110444"/>
                        <a:pt x="62865" y="121869"/>
                        <a:pt x="69533" y="128534"/>
                      </a:cubicBezTo>
                      <a:cubicBezTo>
                        <a:pt x="76200" y="136151"/>
                        <a:pt x="86678" y="139007"/>
                        <a:pt x="100965" y="139007"/>
                      </a:cubicBezTo>
                      <a:cubicBezTo>
                        <a:pt x="114300" y="139007"/>
                        <a:pt x="125730" y="133295"/>
                        <a:pt x="133350" y="122821"/>
                      </a:cubicBezTo>
                      <a:lnTo>
                        <a:pt x="86678" y="122821"/>
                      </a:lnTo>
                      <a:lnTo>
                        <a:pt x="86678" y="81881"/>
                      </a:lnTo>
                      <a:lnTo>
                        <a:pt x="181928" y="81881"/>
                      </a:lnTo>
                      <a:lnTo>
                        <a:pt x="181928" y="139959"/>
                      </a:lnTo>
                      <a:cubicBezTo>
                        <a:pt x="174308" y="154241"/>
                        <a:pt x="162878" y="165666"/>
                        <a:pt x="148590" y="175187"/>
                      </a:cubicBezTo>
                      <a:cubicBezTo>
                        <a:pt x="134303" y="184708"/>
                        <a:pt x="116205" y="190421"/>
                        <a:pt x="94298" y="190421"/>
                      </a:cubicBezTo>
                      <a:cubicBezTo>
                        <a:pt x="75248" y="190421"/>
                        <a:pt x="58103" y="186613"/>
                        <a:pt x="43815" y="178044"/>
                      </a:cubicBezTo>
                      <a:cubicBezTo>
                        <a:pt x="29528" y="170427"/>
                        <a:pt x="19050" y="159001"/>
                        <a:pt x="11430" y="144720"/>
                      </a:cubicBezTo>
                      <a:cubicBezTo>
                        <a:pt x="3810" y="130438"/>
                        <a:pt x="0" y="114253"/>
                        <a:pt x="0" y="95210"/>
                      </a:cubicBezTo>
                      <a:cubicBezTo>
                        <a:pt x="0" y="77121"/>
                        <a:pt x="3810" y="60935"/>
                        <a:pt x="11430" y="45701"/>
                      </a:cubicBezTo>
                      <a:cubicBezTo>
                        <a:pt x="19050" y="30467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3345" y="0"/>
                      </a:cubicBezTo>
                      <a:cubicBezTo>
                        <a:pt x="118110" y="0"/>
                        <a:pt x="137160" y="5713"/>
                        <a:pt x="152400" y="17138"/>
                      </a:cubicBezTo>
                      <a:cubicBezTo>
                        <a:pt x="167640" y="28563"/>
                        <a:pt x="177165" y="44749"/>
                        <a:pt x="180023" y="64743"/>
                      </a:cubicBezTo>
                      <a:lnTo>
                        <a:pt x="119063" y="6474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1" name="Google Shape;821;p62"/>
                <p:cNvSpPr/>
                <p:nvPr/>
              </p:nvSpPr>
              <p:spPr>
                <a:xfrm>
                  <a:off x="2676841" y="3188436"/>
                  <a:ext cx="157162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7162" h="186612" extrusionOk="0">
                      <a:moveTo>
                        <a:pt x="93345" y="185660"/>
                      </a:moveTo>
                      <a:lnTo>
                        <a:pt x="58103" y="119013"/>
                      </a:lnTo>
                      <a:lnTo>
                        <a:pt x="58103" y="119013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86678" y="0"/>
                      </a:lnTo>
                      <a:cubicBezTo>
                        <a:pt x="101917" y="0"/>
                        <a:pt x="114300" y="2856"/>
                        <a:pt x="125730" y="7617"/>
                      </a:cubicBezTo>
                      <a:cubicBezTo>
                        <a:pt x="136208" y="13330"/>
                        <a:pt x="144780" y="19994"/>
                        <a:pt x="149542" y="29515"/>
                      </a:cubicBezTo>
                      <a:cubicBezTo>
                        <a:pt x="154305" y="39036"/>
                        <a:pt x="157163" y="49510"/>
                        <a:pt x="157163" y="60935"/>
                      </a:cubicBezTo>
                      <a:cubicBezTo>
                        <a:pt x="157163" y="73312"/>
                        <a:pt x="153353" y="84737"/>
                        <a:pt x="146685" y="94258"/>
                      </a:cubicBezTo>
                      <a:cubicBezTo>
                        <a:pt x="140017" y="103779"/>
                        <a:pt x="129540" y="110444"/>
                        <a:pt x="117158" y="115205"/>
                      </a:cubicBezTo>
                      <a:lnTo>
                        <a:pt x="157163" y="186613"/>
                      </a:lnTo>
                      <a:lnTo>
                        <a:pt x="93345" y="186613"/>
                      </a:lnTo>
                      <a:close/>
                      <a:moveTo>
                        <a:pt x="58103" y="80929"/>
                      </a:moveTo>
                      <a:lnTo>
                        <a:pt x="80963" y="80929"/>
                      </a:lnTo>
                      <a:cubicBezTo>
                        <a:pt x="86678" y="80929"/>
                        <a:pt x="90488" y="79977"/>
                        <a:pt x="93345" y="77121"/>
                      </a:cubicBezTo>
                      <a:cubicBezTo>
                        <a:pt x="96203" y="74264"/>
                        <a:pt x="97155" y="70456"/>
                        <a:pt x="97155" y="64743"/>
                      </a:cubicBezTo>
                      <a:cubicBezTo>
                        <a:pt x="97155" y="59983"/>
                        <a:pt x="95250" y="56174"/>
                        <a:pt x="92392" y="53318"/>
                      </a:cubicBezTo>
                      <a:cubicBezTo>
                        <a:pt x="89535" y="50462"/>
                        <a:pt x="85725" y="49510"/>
                        <a:pt x="80010" y="49510"/>
                      </a:cubicBezTo>
                      <a:lnTo>
                        <a:pt x="57150" y="49510"/>
                      </a:lnTo>
                      <a:lnTo>
                        <a:pt x="57150" y="809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2" name="Google Shape;822;p62"/>
                <p:cNvSpPr/>
                <p:nvPr/>
              </p:nvSpPr>
              <p:spPr>
                <a:xfrm>
                  <a:off x="2853054" y="3188436"/>
                  <a:ext cx="5810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102" h="185660" extrusionOk="0">
                      <a:moveTo>
                        <a:pt x="58103" y="0"/>
                      </a:move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3" name="Google Shape;823;p62"/>
                <p:cNvSpPr/>
                <p:nvPr/>
              </p:nvSpPr>
              <p:spPr>
                <a:xfrm>
                  <a:off x="2275839" y="3402660"/>
                  <a:ext cx="131444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1444" h="186612" extrusionOk="0">
                      <a:moveTo>
                        <a:pt x="131445" y="0"/>
                      </a:moveTo>
                      <a:lnTo>
                        <a:pt x="131445" y="46653"/>
                      </a:lnTo>
                      <a:lnTo>
                        <a:pt x="58102" y="46653"/>
                      </a:lnTo>
                      <a:lnTo>
                        <a:pt x="58102" y="72360"/>
                      </a:lnTo>
                      <a:lnTo>
                        <a:pt x="110490" y="72360"/>
                      </a:lnTo>
                      <a:lnTo>
                        <a:pt x="110490" y="116157"/>
                      </a:lnTo>
                      <a:lnTo>
                        <a:pt x="58102" y="116157"/>
                      </a:lnTo>
                      <a:lnTo>
                        <a:pt x="58102" y="186613"/>
                      </a:lnTo>
                      <a:lnTo>
                        <a:pt x="0" y="186613"/>
                      </a:lnTo>
                      <a:lnTo>
                        <a:pt x="0" y="952"/>
                      </a:lnTo>
                      <a:lnTo>
                        <a:pt x="131445" y="9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4" name="Google Shape;824;p62"/>
                <p:cNvSpPr/>
                <p:nvPr/>
              </p:nvSpPr>
              <p:spPr>
                <a:xfrm>
                  <a:off x="2420619" y="3397899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8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8" y="32372"/>
                        <a:pt x="33338" y="20946"/>
                        <a:pt x="48577" y="12377"/>
                      </a:cubicBezTo>
                      <a:cubicBezTo>
                        <a:pt x="62865" y="3809"/>
                        <a:pt x="79058" y="0"/>
                        <a:pt x="97155" y="0"/>
                      </a:cubicBezTo>
                      <a:cubicBezTo>
                        <a:pt x="114300" y="0"/>
                        <a:pt x="130492" y="3809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1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80010" y="192325"/>
                        <a:pt x="63817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3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8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3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8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5" name="Google Shape;825;p62"/>
                <p:cNvSpPr/>
                <p:nvPr/>
              </p:nvSpPr>
              <p:spPr>
                <a:xfrm>
                  <a:off x="2628264" y="3397899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7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7" y="32372"/>
                        <a:pt x="33338" y="20946"/>
                        <a:pt x="48577" y="12377"/>
                      </a:cubicBezTo>
                      <a:cubicBezTo>
                        <a:pt x="62865" y="3809"/>
                        <a:pt x="79057" y="0"/>
                        <a:pt x="97155" y="0"/>
                      </a:cubicBezTo>
                      <a:cubicBezTo>
                        <a:pt x="114300" y="0"/>
                        <a:pt x="130492" y="3809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1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79057" y="192325"/>
                        <a:pt x="62865" y="188517"/>
                        <a:pt x="48577" y="179948"/>
                      </a:cubicBezTo>
                      <a:close/>
                      <a:moveTo>
                        <a:pt x="122872" y="126630"/>
                      </a:moveTo>
                      <a:cubicBezTo>
                        <a:pt x="129540" y="119013"/>
                        <a:pt x="132397" y="109492"/>
                        <a:pt x="132397" y="96163"/>
                      </a:cubicBezTo>
                      <a:cubicBezTo>
                        <a:pt x="132397" y="83785"/>
                        <a:pt x="129540" y="73312"/>
                        <a:pt x="122872" y="65695"/>
                      </a:cubicBezTo>
                      <a:cubicBezTo>
                        <a:pt x="116205" y="58078"/>
                        <a:pt x="107632" y="54270"/>
                        <a:pt x="96202" y="54270"/>
                      </a:cubicBezTo>
                      <a:cubicBezTo>
                        <a:pt x="84772" y="54270"/>
                        <a:pt x="75247" y="58078"/>
                        <a:pt x="69532" y="65695"/>
                      </a:cubicBezTo>
                      <a:cubicBezTo>
                        <a:pt x="62865" y="73312"/>
                        <a:pt x="60007" y="82833"/>
                        <a:pt x="60007" y="96163"/>
                      </a:cubicBezTo>
                      <a:cubicBezTo>
                        <a:pt x="60007" y="108540"/>
                        <a:pt x="62865" y="119013"/>
                        <a:pt x="69532" y="126630"/>
                      </a:cubicBezTo>
                      <a:cubicBezTo>
                        <a:pt x="76200" y="134247"/>
                        <a:pt x="84772" y="138055"/>
                        <a:pt x="96202" y="138055"/>
                      </a:cubicBezTo>
                      <a:cubicBezTo>
                        <a:pt x="107632" y="138055"/>
                        <a:pt x="117157" y="134247"/>
                        <a:pt x="122872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6" name="Google Shape;826;p62"/>
                <p:cNvSpPr/>
                <p:nvPr/>
              </p:nvSpPr>
              <p:spPr>
                <a:xfrm>
                  <a:off x="2840671" y="3401708"/>
                  <a:ext cx="173355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5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9030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7155" y="952"/>
                        <a:pt x="114300" y="4761"/>
                        <a:pt x="128588" y="12377"/>
                      </a:cubicBezTo>
                      <a:close/>
                      <a:moveTo>
                        <a:pt x="103823" y="123774"/>
                      </a:moveTo>
                      <a:cubicBezTo>
                        <a:pt x="111443" y="116157"/>
                        <a:pt x="115253" y="106636"/>
                        <a:pt x="115253" y="93306"/>
                      </a:cubicBezTo>
                      <a:cubicBezTo>
                        <a:pt x="115253" y="79977"/>
                        <a:pt x="111443" y="69504"/>
                        <a:pt x="103823" y="62839"/>
                      </a:cubicBezTo>
                      <a:cubicBezTo>
                        <a:pt x="96203" y="55222"/>
                        <a:pt x="85725" y="52366"/>
                        <a:pt x="72390" y="52366"/>
                      </a:cubicBezTo>
                      <a:lnTo>
                        <a:pt x="58103" y="52366"/>
                      </a:lnTo>
                      <a:lnTo>
                        <a:pt x="58103" y="135199"/>
                      </a:lnTo>
                      <a:lnTo>
                        <a:pt x="72390" y="135199"/>
                      </a:lnTo>
                      <a:cubicBezTo>
                        <a:pt x="85725" y="134247"/>
                        <a:pt x="96203" y="131390"/>
                        <a:pt x="103823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7" name="Google Shape;827;p62"/>
                <p:cNvSpPr/>
                <p:nvPr/>
              </p:nvSpPr>
              <p:spPr>
                <a:xfrm>
                  <a:off x="2275839" y="3616883"/>
                  <a:ext cx="123825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825" h="185660" extrusionOk="0">
                      <a:moveTo>
                        <a:pt x="58102" y="45701"/>
                      </a:moveTo>
                      <a:lnTo>
                        <a:pt x="58102" y="68552"/>
                      </a:lnTo>
                      <a:lnTo>
                        <a:pt x="116205" y="68552"/>
                      </a:lnTo>
                      <a:lnTo>
                        <a:pt x="116205" y="112348"/>
                      </a:lnTo>
                      <a:lnTo>
                        <a:pt x="58102" y="112348"/>
                      </a:lnTo>
                      <a:lnTo>
                        <a:pt x="58102" y="139007"/>
                      </a:lnTo>
                      <a:lnTo>
                        <a:pt x="123825" y="139007"/>
                      </a:lnTo>
                      <a:lnTo>
                        <a:pt x="12382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123825" y="0"/>
                      </a:lnTo>
                      <a:lnTo>
                        <a:pt x="123825" y="46653"/>
                      </a:lnTo>
                      <a:lnTo>
                        <a:pt x="58102" y="466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8" name="Google Shape;828;p62"/>
                <p:cNvSpPr/>
                <p:nvPr/>
              </p:nvSpPr>
              <p:spPr>
                <a:xfrm>
                  <a:off x="2422524" y="3615931"/>
                  <a:ext cx="1733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3354" h="185660" extrusionOk="0">
                      <a:moveTo>
                        <a:pt x="128588" y="12377"/>
                      </a:moveTo>
                      <a:cubicBezTo>
                        <a:pt x="142875" y="19994"/>
                        <a:pt x="154305" y="31419"/>
                        <a:pt x="161925" y="44749"/>
                      </a:cubicBezTo>
                      <a:cubicBezTo>
                        <a:pt x="169545" y="59030"/>
                        <a:pt x="173355" y="74264"/>
                        <a:pt x="173355" y="92354"/>
                      </a:cubicBezTo>
                      <a:cubicBezTo>
                        <a:pt x="173355" y="110444"/>
                        <a:pt x="169545" y="125678"/>
                        <a:pt x="161925" y="139959"/>
                      </a:cubicBezTo>
                      <a:cubicBezTo>
                        <a:pt x="154305" y="154241"/>
                        <a:pt x="142875" y="165666"/>
                        <a:pt x="128588" y="173283"/>
                      </a:cubicBezTo>
                      <a:cubicBezTo>
                        <a:pt x="114300" y="180900"/>
                        <a:pt x="97155" y="185660"/>
                        <a:pt x="77153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77153" y="0"/>
                      </a:lnTo>
                      <a:cubicBezTo>
                        <a:pt x="96203" y="0"/>
                        <a:pt x="113347" y="4761"/>
                        <a:pt x="128588" y="12377"/>
                      </a:cubicBezTo>
                      <a:close/>
                      <a:moveTo>
                        <a:pt x="102870" y="123774"/>
                      </a:moveTo>
                      <a:cubicBezTo>
                        <a:pt x="110490" y="116157"/>
                        <a:pt x="114300" y="106636"/>
                        <a:pt x="114300" y="93306"/>
                      </a:cubicBezTo>
                      <a:cubicBezTo>
                        <a:pt x="114300" y="79977"/>
                        <a:pt x="110490" y="69504"/>
                        <a:pt x="102870" y="62839"/>
                      </a:cubicBezTo>
                      <a:cubicBezTo>
                        <a:pt x="95250" y="55222"/>
                        <a:pt x="84772" y="52366"/>
                        <a:pt x="71438" y="52366"/>
                      </a:cubicBezTo>
                      <a:lnTo>
                        <a:pt x="57150" y="52366"/>
                      </a:lnTo>
                      <a:lnTo>
                        <a:pt x="57150" y="135199"/>
                      </a:lnTo>
                      <a:lnTo>
                        <a:pt x="71438" y="135199"/>
                      </a:lnTo>
                      <a:cubicBezTo>
                        <a:pt x="84772" y="134247"/>
                        <a:pt x="95250" y="130438"/>
                        <a:pt x="102870" y="12377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29" name="Google Shape;829;p62"/>
                <p:cNvSpPr/>
                <p:nvPr/>
              </p:nvSpPr>
              <p:spPr>
                <a:xfrm>
                  <a:off x="2614929" y="3615931"/>
                  <a:ext cx="165735" cy="1885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735" h="188516" extrusionOk="0">
                      <a:moveTo>
                        <a:pt x="59055" y="0"/>
                      </a:moveTo>
                      <a:lnTo>
                        <a:pt x="59055" y="104732"/>
                      </a:lnTo>
                      <a:cubicBezTo>
                        <a:pt x="59055" y="113300"/>
                        <a:pt x="60960" y="119965"/>
                        <a:pt x="64770" y="124726"/>
                      </a:cubicBezTo>
                      <a:cubicBezTo>
                        <a:pt x="68580" y="129486"/>
                        <a:pt x="74295" y="132342"/>
                        <a:pt x="82867" y="132342"/>
                      </a:cubicBezTo>
                      <a:cubicBezTo>
                        <a:pt x="91440" y="132342"/>
                        <a:pt x="97155" y="129486"/>
                        <a:pt x="101917" y="124726"/>
                      </a:cubicBezTo>
                      <a:cubicBezTo>
                        <a:pt x="105728" y="119965"/>
                        <a:pt x="107633" y="113300"/>
                        <a:pt x="107633" y="104732"/>
                      </a:cubicBezTo>
                      <a:lnTo>
                        <a:pt x="107633" y="0"/>
                      </a:lnTo>
                      <a:lnTo>
                        <a:pt x="165735" y="0"/>
                      </a:lnTo>
                      <a:lnTo>
                        <a:pt x="165735" y="104732"/>
                      </a:lnTo>
                      <a:cubicBezTo>
                        <a:pt x="165735" y="122821"/>
                        <a:pt x="161925" y="137103"/>
                        <a:pt x="154305" y="150433"/>
                      </a:cubicBezTo>
                      <a:cubicBezTo>
                        <a:pt x="146685" y="162810"/>
                        <a:pt x="137160" y="172331"/>
                        <a:pt x="123825" y="178996"/>
                      </a:cubicBezTo>
                      <a:cubicBezTo>
                        <a:pt x="111442" y="185660"/>
                        <a:pt x="97155" y="188517"/>
                        <a:pt x="80963" y="188517"/>
                      </a:cubicBezTo>
                      <a:cubicBezTo>
                        <a:pt x="64770" y="188517"/>
                        <a:pt x="51435" y="185660"/>
                        <a:pt x="39053" y="178996"/>
                      </a:cubicBezTo>
                      <a:cubicBezTo>
                        <a:pt x="26670" y="172331"/>
                        <a:pt x="17145" y="163762"/>
                        <a:pt x="10478" y="150433"/>
                      </a:cubicBezTo>
                      <a:cubicBezTo>
                        <a:pt x="3810" y="138055"/>
                        <a:pt x="0" y="122821"/>
                        <a:pt x="0" y="104732"/>
                      </a:cubicBez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30" name="Google Shape;830;p62"/>
              <p:cNvGrpSpPr/>
              <p:nvPr/>
            </p:nvGrpSpPr>
            <p:grpSpPr>
              <a:xfrm>
                <a:off x="2270124" y="2609557"/>
                <a:ext cx="904874" cy="408453"/>
                <a:chOff x="2270124" y="2609557"/>
                <a:chExt cx="904874" cy="408453"/>
              </a:xfrm>
            </p:grpSpPr>
            <p:sp>
              <p:nvSpPr>
                <p:cNvPr id="831" name="Google Shape;831;p62"/>
                <p:cNvSpPr/>
                <p:nvPr/>
              </p:nvSpPr>
              <p:spPr>
                <a:xfrm>
                  <a:off x="2275839" y="2615269"/>
                  <a:ext cx="160019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0019" h="185660" extrusionOk="0">
                      <a:moveTo>
                        <a:pt x="150495" y="105684"/>
                      </a:moveTo>
                      <a:cubicBezTo>
                        <a:pt x="157163" y="114253"/>
                        <a:pt x="160020" y="122822"/>
                        <a:pt x="160020" y="134247"/>
                      </a:cubicBezTo>
                      <a:cubicBezTo>
                        <a:pt x="160020" y="150433"/>
                        <a:pt x="154305" y="162810"/>
                        <a:pt x="143827" y="172331"/>
                      </a:cubicBezTo>
                      <a:cubicBezTo>
                        <a:pt x="133350" y="180900"/>
                        <a:pt x="117157" y="185660"/>
                        <a:pt x="97155" y="185660"/>
                      </a:cubicBez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95250" y="0"/>
                      </a:lnTo>
                      <a:cubicBezTo>
                        <a:pt x="114300" y="0"/>
                        <a:pt x="128588" y="3808"/>
                        <a:pt x="140017" y="12377"/>
                      </a:cubicBezTo>
                      <a:cubicBezTo>
                        <a:pt x="150495" y="20946"/>
                        <a:pt x="156210" y="32372"/>
                        <a:pt x="156210" y="48557"/>
                      </a:cubicBezTo>
                      <a:cubicBezTo>
                        <a:pt x="156210" y="59031"/>
                        <a:pt x="153352" y="68552"/>
                        <a:pt x="147638" y="76168"/>
                      </a:cubicBezTo>
                      <a:cubicBezTo>
                        <a:pt x="141922" y="83785"/>
                        <a:pt x="134302" y="88546"/>
                        <a:pt x="124777" y="91402"/>
                      </a:cubicBezTo>
                      <a:cubicBezTo>
                        <a:pt x="136207" y="92354"/>
                        <a:pt x="144780" y="97115"/>
                        <a:pt x="150495" y="105684"/>
                      </a:cubicBezTo>
                      <a:close/>
                      <a:moveTo>
                        <a:pt x="58102" y="71408"/>
                      </a:moveTo>
                      <a:lnTo>
                        <a:pt x="80963" y="71408"/>
                      </a:lnTo>
                      <a:cubicBezTo>
                        <a:pt x="86677" y="71408"/>
                        <a:pt x="90488" y="70456"/>
                        <a:pt x="92392" y="68552"/>
                      </a:cubicBezTo>
                      <a:cubicBezTo>
                        <a:pt x="94297" y="66647"/>
                        <a:pt x="96202" y="62839"/>
                        <a:pt x="96202" y="59031"/>
                      </a:cubicBezTo>
                      <a:cubicBezTo>
                        <a:pt x="96202" y="54270"/>
                        <a:pt x="95250" y="51414"/>
                        <a:pt x="92392" y="48557"/>
                      </a:cubicBezTo>
                      <a:cubicBezTo>
                        <a:pt x="89535" y="45701"/>
                        <a:pt x="85725" y="45701"/>
                        <a:pt x="80963" y="45701"/>
                      </a:cubicBezTo>
                      <a:lnTo>
                        <a:pt x="58102" y="45701"/>
                      </a:lnTo>
                      <a:lnTo>
                        <a:pt x="58102" y="71408"/>
                      </a:lnTo>
                      <a:close/>
                      <a:moveTo>
                        <a:pt x="96202" y="135199"/>
                      </a:moveTo>
                      <a:cubicBezTo>
                        <a:pt x="99060" y="133295"/>
                        <a:pt x="100013" y="129486"/>
                        <a:pt x="100013" y="125678"/>
                      </a:cubicBezTo>
                      <a:cubicBezTo>
                        <a:pt x="100013" y="117109"/>
                        <a:pt x="95250" y="112348"/>
                        <a:pt x="84772" y="112348"/>
                      </a:cubicBezTo>
                      <a:lnTo>
                        <a:pt x="58102" y="112348"/>
                      </a:lnTo>
                      <a:lnTo>
                        <a:pt x="58102" y="139007"/>
                      </a:lnTo>
                      <a:lnTo>
                        <a:pt x="84772" y="139007"/>
                      </a:lnTo>
                      <a:cubicBezTo>
                        <a:pt x="90488" y="138055"/>
                        <a:pt x="94297" y="137103"/>
                        <a:pt x="96202" y="1351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2" name="Google Shape;832;p62"/>
                <p:cNvSpPr/>
                <p:nvPr/>
              </p:nvSpPr>
              <p:spPr>
                <a:xfrm>
                  <a:off x="2455862" y="2614317"/>
                  <a:ext cx="114300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300" h="185660" extrusionOk="0">
                      <a:moveTo>
                        <a:pt x="58103" y="141864"/>
                      </a:moveTo>
                      <a:lnTo>
                        <a:pt x="114300" y="141864"/>
                      </a:lnTo>
                      <a:lnTo>
                        <a:pt x="114300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1418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3" name="Google Shape;833;p62"/>
                <p:cNvSpPr/>
                <p:nvPr/>
              </p:nvSpPr>
              <p:spPr>
                <a:xfrm>
                  <a:off x="2582544" y="2609557"/>
                  <a:ext cx="191452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452" h="192325" extrusionOk="0">
                      <a:moveTo>
                        <a:pt x="48577" y="179948"/>
                      </a:moveTo>
                      <a:cubicBezTo>
                        <a:pt x="34290" y="171379"/>
                        <a:pt x="21908" y="159954"/>
                        <a:pt x="13335" y="145672"/>
                      </a:cubicBezTo>
                      <a:cubicBezTo>
                        <a:pt x="4763" y="131390"/>
                        <a:pt x="0" y="115205"/>
                        <a:pt x="0" y="96163"/>
                      </a:cubicBezTo>
                      <a:cubicBezTo>
                        <a:pt x="0" y="78073"/>
                        <a:pt x="4763" y="61887"/>
                        <a:pt x="13335" y="46653"/>
                      </a:cubicBezTo>
                      <a:cubicBezTo>
                        <a:pt x="21908" y="32372"/>
                        <a:pt x="33338" y="20946"/>
                        <a:pt x="48577" y="12377"/>
                      </a:cubicBezTo>
                      <a:cubicBezTo>
                        <a:pt x="62865" y="3808"/>
                        <a:pt x="79058" y="0"/>
                        <a:pt x="97155" y="0"/>
                      </a:cubicBezTo>
                      <a:cubicBezTo>
                        <a:pt x="114300" y="0"/>
                        <a:pt x="130492" y="3808"/>
                        <a:pt x="144780" y="12377"/>
                      </a:cubicBezTo>
                      <a:cubicBezTo>
                        <a:pt x="159067" y="20946"/>
                        <a:pt x="170497" y="31419"/>
                        <a:pt x="179070" y="46653"/>
                      </a:cubicBezTo>
                      <a:cubicBezTo>
                        <a:pt x="187642" y="60935"/>
                        <a:pt x="191452" y="77120"/>
                        <a:pt x="191452" y="96163"/>
                      </a:cubicBezTo>
                      <a:cubicBezTo>
                        <a:pt x="191452" y="114253"/>
                        <a:pt x="187642" y="130438"/>
                        <a:pt x="179070" y="145672"/>
                      </a:cubicBezTo>
                      <a:cubicBezTo>
                        <a:pt x="170497" y="159954"/>
                        <a:pt x="159067" y="171379"/>
                        <a:pt x="144780" y="179948"/>
                      </a:cubicBezTo>
                      <a:cubicBezTo>
                        <a:pt x="130492" y="188517"/>
                        <a:pt x="114300" y="192325"/>
                        <a:pt x="97155" y="192325"/>
                      </a:cubicBezTo>
                      <a:cubicBezTo>
                        <a:pt x="79058" y="192325"/>
                        <a:pt x="62865" y="188517"/>
                        <a:pt x="48577" y="179948"/>
                      </a:cubicBezTo>
                      <a:close/>
                      <a:moveTo>
                        <a:pt x="123825" y="126630"/>
                      </a:moveTo>
                      <a:cubicBezTo>
                        <a:pt x="130492" y="119013"/>
                        <a:pt x="133350" y="109492"/>
                        <a:pt x="133350" y="96163"/>
                      </a:cubicBezTo>
                      <a:cubicBezTo>
                        <a:pt x="133350" y="83785"/>
                        <a:pt x="130492" y="73312"/>
                        <a:pt x="123825" y="65695"/>
                      </a:cubicBezTo>
                      <a:cubicBezTo>
                        <a:pt x="117158" y="58078"/>
                        <a:pt x="108585" y="54270"/>
                        <a:pt x="97155" y="54270"/>
                      </a:cubicBezTo>
                      <a:cubicBezTo>
                        <a:pt x="85725" y="54270"/>
                        <a:pt x="76200" y="58078"/>
                        <a:pt x="70485" y="65695"/>
                      </a:cubicBezTo>
                      <a:cubicBezTo>
                        <a:pt x="63817" y="73312"/>
                        <a:pt x="60960" y="82833"/>
                        <a:pt x="60960" y="96163"/>
                      </a:cubicBezTo>
                      <a:cubicBezTo>
                        <a:pt x="60960" y="108540"/>
                        <a:pt x="63817" y="119013"/>
                        <a:pt x="70485" y="126630"/>
                      </a:cubicBezTo>
                      <a:cubicBezTo>
                        <a:pt x="77152" y="134247"/>
                        <a:pt x="85725" y="138055"/>
                        <a:pt x="97155" y="138055"/>
                      </a:cubicBezTo>
                      <a:cubicBezTo>
                        <a:pt x="108585" y="138055"/>
                        <a:pt x="117158" y="134247"/>
                        <a:pt x="123825" y="12663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4" name="Google Shape;834;p62"/>
                <p:cNvSpPr/>
                <p:nvPr/>
              </p:nvSpPr>
              <p:spPr>
                <a:xfrm>
                  <a:off x="2790189" y="2612413"/>
                  <a:ext cx="182879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79" h="192325" extrusionOk="0">
                      <a:moveTo>
                        <a:pt x="11430" y="45701"/>
                      </a:moveTo>
                      <a:cubicBezTo>
                        <a:pt x="19050" y="31419"/>
                        <a:pt x="29527" y="19994"/>
                        <a:pt x="43815" y="12377"/>
                      </a:cubicBezTo>
                      <a:cubicBezTo>
                        <a:pt x="58102" y="4761"/>
                        <a:pt x="74295" y="0"/>
                        <a:pt x="92392" y="0"/>
                      </a:cubicBezTo>
                      <a:cubicBezTo>
                        <a:pt x="108585" y="0"/>
                        <a:pt x="122872" y="2856"/>
                        <a:pt x="135255" y="9521"/>
                      </a:cubicBezTo>
                      <a:cubicBezTo>
                        <a:pt x="147638" y="16186"/>
                        <a:pt x="158115" y="23803"/>
                        <a:pt x="166688" y="35228"/>
                      </a:cubicBezTo>
                      <a:cubicBezTo>
                        <a:pt x="174307" y="46653"/>
                        <a:pt x="180022" y="59030"/>
                        <a:pt x="182880" y="74264"/>
                      </a:cubicBezTo>
                      <a:lnTo>
                        <a:pt x="120967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2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2" y="59030"/>
                        <a:pt x="67627" y="66647"/>
                      </a:cubicBezTo>
                      <a:cubicBezTo>
                        <a:pt x="61913" y="74264"/>
                        <a:pt x="59055" y="83785"/>
                        <a:pt x="59055" y="96163"/>
                      </a:cubicBezTo>
                      <a:cubicBezTo>
                        <a:pt x="59055" y="108540"/>
                        <a:pt x="61913" y="118061"/>
                        <a:pt x="67627" y="125678"/>
                      </a:cubicBezTo>
                      <a:cubicBezTo>
                        <a:pt x="73342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3"/>
                      </a:cubicBezTo>
                      <a:cubicBezTo>
                        <a:pt x="113347" y="128534"/>
                        <a:pt x="118110" y="123774"/>
                        <a:pt x="120967" y="118061"/>
                      </a:cubicBezTo>
                      <a:lnTo>
                        <a:pt x="182880" y="118061"/>
                      </a:lnTo>
                      <a:cubicBezTo>
                        <a:pt x="180022" y="132343"/>
                        <a:pt x="175260" y="145672"/>
                        <a:pt x="166688" y="157097"/>
                      </a:cubicBezTo>
                      <a:cubicBezTo>
                        <a:pt x="159067" y="168523"/>
                        <a:pt x="148590" y="177091"/>
                        <a:pt x="135255" y="182804"/>
                      </a:cubicBezTo>
                      <a:cubicBezTo>
                        <a:pt x="122872" y="188517"/>
                        <a:pt x="108585" y="192325"/>
                        <a:pt x="92392" y="192325"/>
                      </a:cubicBezTo>
                      <a:cubicBezTo>
                        <a:pt x="73342" y="192325"/>
                        <a:pt x="57150" y="188517"/>
                        <a:pt x="43815" y="179948"/>
                      </a:cubicBezTo>
                      <a:cubicBezTo>
                        <a:pt x="29527" y="172331"/>
                        <a:pt x="19050" y="160906"/>
                        <a:pt x="11430" y="146624"/>
                      </a:cubicBezTo>
                      <a:cubicBezTo>
                        <a:pt x="3810" y="132343"/>
                        <a:pt x="0" y="116157"/>
                        <a:pt x="0" y="97115"/>
                      </a:cubicBezTo>
                      <a:cubicBezTo>
                        <a:pt x="0" y="76168"/>
                        <a:pt x="3810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5" name="Google Shape;835;p62"/>
                <p:cNvSpPr/>
                <p:nvPr/>
              </p:nvSpPr>
              <p:spPr>
                <a:xfrm>
                  <a:off x="2993071" y="2614317"/>
                  <a:ext cx="181927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1927" h="186612" extrusionOk="0">
                      <a:moveTo>
                        <a:pt x="112395" y="185660"/>
                      </a:moveTo>
                      <a:lnTo>
                        <a:pt x="58103" y="104732"/>
                      </a:lnTo>
                      <a:lnTo>
                        <a:pt x="58103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78073"/>
                      </a:lnTo>
                      <a:lnTo>
                        <a:pt x="111443" y="0"/>
                      </a:lnTo>
                      <a:lnTo>
                        <a:pt x="177165" y="0"/>
                      </a:lnTo>
                      <a:lnTo>
                        <a:pt x="113347" y="89498"/>
                      </a:lnTo>
                      <a:lnTo>
                        <a:pt x="181928" y="186612"/>
                      </a:lnTo>
                      <a:lnTo>
                        <a:pt x="112395" y="1866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6" name="Google Shape;836;p62"/>
                <p:cNvSpPr/>
                <p:nvPr/>
              </p:nvSpPr>
              <p:spPr>
                <a:xfrm>
                  <a:off x="2270124" y="2825685"/>
                  <a:ext cx="182879" cy="192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2879" h="192325" extrusionOk="0">
                      <a:moveTo>
                        <a:pt x="11430" y="45701"/>
                      </a:moveTo>
                      <a:cubicBezTo>
                        <a:pt x="19050" y="31419"/>
                        <a:pt x="29528" y="19994"/>
                        <a:pt x="43815" y="12377"/>
                      </a:cubicBezTo>
                      <a:cubicBezTo>
                        <a:pt x="58103" y="4761"/>
                        <a:pt x="74295" y="0"/>
                        <a:pt x="92392" y="0"/>
                      </a:cubicBezTo>
                      <a:cubicBezTo>
                        <a:pt x="108585" y="0"/>
                        <a:pt x="122872" y="2856"/>
                        <a:pt x="135255" y="9521"/>
                      </a:cubicBezTo>
                      <a:cubicBezTo>
                        <a:pt x="147638" y="16186"/>
                        <a:pt x="158115" y="23803"/>
                        <a:pt x="166688" y="35228"/>
                      </a:cubicBezTo>
                      <a:cubicBezTo>
                        <a:pt x="174308" y="46653"/>
                        <a:pt x="180022" y="59030"/>
                        <a:pt x="182880" y="74264"/>
                      </a:cubicBezTo>
                      <a:lnTo>
                        <a:pt x="120967" y="74264"/>
                      </a:lnTo>
                      <a:cubicBezTo>
                        <a:pt x="118110" y="68552"/>
                        <a:pt x="114300" y="63791"/>
                        <a:pt x="108585" y="59983"/>
                      </a:cubicBezTo>
                      <a:cubicBezTo>
                        <a:pt x="103822" y="56174"/>
                        <a:pt x="97155" y="55222"/>
                        <a:pt x="90488" y="55222"/>
                      </a:cubicBezTo>
                      <a:cubicBezTo>
                        <a:pt x="80963" y="55222"/>
                        <a:pt x="73342" y="59030"/>
                        <a:pt x="67628" y="66647"/>
                      </a:cubicBezTo>
                      <a:cubicBezTo>
                        <a:pt x="61913" y="74264"/>
                        <a:pt x="59055" y="83785"/>
                        <a:pt x="59055" y="96162"/>
                      </a:cubicBezTo>
                      <a:cubicBezTo>
                        <a:pt x="59055" y="108540"/>
                        <a:pt x="61913" y="118061"/>
                        <a:pt x="67628" y="125678"/>
                      </a:cubicBezTo>
                      <a:cubicBezTo>
                        <a:pt x="73342" y="133295"/>
                        <a:pt x="80963" y="137103"/>
                        <a:pt x="90488" y="137103"/>
                      </a:cubicBezTo>
                      <a:cubicBezTo>
                        <a:pt x="97155" y="137103"/>
                        <a:pt x="102870" y="135199"/>
                        <a:pt x="108585" y="132342"/>
                      </a:cubicBezTo>
                      <a:cubicBezTo>
                        <a:pt x="113347" y="128534"/>
                        <a:pt x="118110" y="123774"/>
                        <a:pt x="120967" y="118061"/>
                      </a:cubicBezTo>
                      <a:lnTo>
                        <a:pt x="182880" y="118061"/>
                      </a:lnTo>
                      <a:cubicBezTo>
                        <a:pt x="180022" y="132342"/>
                        <a:pt x="175260" y="145672"/>
                        <a:pt x="166688" y="157097"/>
                      </a:cubicBezTo>
                      <a:cubicBezTo>
                        <a:pt x="159067" y="168522"/>
                        <a:pt x="148590" y="177091"/>
                        <a:pt x="135255" y="182804"/>
                      </a:cubicBezTo>
                      <a:cubicBezTo>
                        <a:pt x="122872" y="188517"/>
                        <a:pt x="108585" y="192325"/>
                        <a:pt x="92392" y="192325"/>
                      </a:cubicBezTo>
                      <a:cubicBezTo>
                        <a:pt x="73342" y="192325"/>
                        <a:pt x="57150" y="188517"/>
                        <a:pt x="43815" y="179948"/>
                      </a:cubicBezTo>
                      <a:cubicBezTo>
                        <a:pt x="29528" y="172331"/>
                        <a:pt x="19050" y="160906"/>
                        <a:pt x="11430" y="146624"/>
                      </a:cubicBezTo>
                      <a:cubicBezTo>
                        <a:pt x="3810" y="132342"/>
                        <a:pt x="0" y="116157"/>
                        <a:pt x="0" y="97115"/>
                      </a:cubicBezTo>
                      <a:cubicBezTo>
                        <a:pt x="953" y="77120"/>
                        <a:pt x="4763" y="59983"/>
                        <a:pt x="11430" y="4570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7" name="Google Shape;837;p62"/>
                <p:cNvSpPr/>
                <p:nvPr/>
              </p:nvSpPr>
              <p:spPr>
                <a:xfrm>
                  <a:off x="2473959" y="2827589"/>
                  <a:ext cx="171450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450" h="186612" extrusionOk="0">
                      <a:moveTo>
                        <a:pt x="171450" y="0"/>
                      </a:moveTo>
                      <a:lnTo>
                        <a:pt x="171450" y="185660"/>
                      </a:lnTo>
                      <a:lnTo>
                        <a:pt x="113348" y="185660"/>
                      </a:lnTo>
                      <a:lnTo>
                        <a:pt x="113348" y="114253"/>
                      </a:lnTo>
                      <a:lnTo>
                        <a:pt x="58103" y="114253"/>
                      </a:lnTo>
                      <a:lnTo>
                        <a:pt x="58103" y="186613"/>
                      </a:ln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58103" y="66647"/>
                      </a:lnTo>
                      <a:lnTo>
                        <a:pt x="113348" y="66647"/>
                      </a:lnTo>
                      <a:lnTo>
                        <a:pt x="113348" y="0"/>
                      </a:lnTo>
                      <a:lnTo>
                        <a:pt x="17145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8" name="Google Shape;838;p62"/>
                <p:cNvSpPr/>
                <p:nvPr/>
              </p:nvSpPr>
              <p:spPr>
                <a:xfrm>
                  <a:off x="2658744" y="2828541"/>
                  <a:ext cx="202882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882" h="185660" extrusionOk="0">
                      <a:moveTo>
                        <a:pt x="132397" y="157097"/>
                      </a:moveTo>
                      <a:lnTo>
                        <a:pt x="70485" y="157097"/>
                      </a:lnTo>
                      <a:lnTo>
                        <a:pt x="60960" y="185660"/>
                      </a:lnTo>
                      <a:lnTo>
                        <a:pt x="0" y="185660"/>
                      </a:lnTo>
                      <a:lnTo>
                        <a:pt x="67627" y="0"/>
                      </a:lnTo>
                      <a:lnTo>
                        <a:pt x="135255" y="0"/>
                      </a:lnTo>
                      <a:lnTo>
                        <a:pt x="202883" y="185660"/>
                      </a:lnTo>
                      <a:lnTo>
                        <a:pt x="140970" y="185660"/>
                      </a:lnTo>
                      <a:lnTo>
                        <a:pt x="132397" y="157097"/>
                      </a:lnTo>
                      <a:close/>
                      <a:moveTo>
                        <a:pt x="118110" y="113300"/>
                      </a:moveTo>
                      <a:lnTo>
                        <a:pt x="100965" y="61887"/>
                      </a:lnTo>
                      <a:lnTo>
                        <a:pt x="83820" y="113300"/>
                      </a:lnTo>
                      <a:lnTo>
                        <a:pt x="118110" y="1133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39" name="Google Shape;839;p62"/>
                <p:cNvSpPr/>
                <p:nvPr/>
              </p:nvSpPr>
              <p:spPr>
                <a:xfrm>
                  <a:off x="2874962" y="2827589"/>
                  <a:ext cx="59054" cy="1856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9054" h="185660" extrusionOk="0">
                      <a:moveTo>
                        <a:pt x="59055" y="0"/>
                      </a:moveTo>
                      <a:lnTo>
                        <a:pt x="59055" y="185660"/>
                      </a:lnTo>
                      <a:lnTo>
                        <a:pt x="0" y="185660"/>
                      </a:lnTo>
                      <a:lnTo>
                        <a:pt x="0" y="0"/>
                      </a:lnTo>
                      <a:lnTo>
                        <a:pt x="5905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0" name="Google Shape;840;p62"/>
                <p:cNvSpPr/>
                <p:nvPr/>
              </p:nvSpPr>
              <p:spPr>
                <a:xfrm>
                  <a:off x="2959734" y="2827589"/>
                  <a:ext cx="178117" cy="1866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117" h="186612" extrusionOk="0">
                      <a:moveTo>
                        <a:pt x="178118" y="186613"/>
                      </a:moveTo>
                      <a:lnTo>
                        <a:pt x="120015" y="186613"/>
                      </a:lnTo>
                      <a:lnTo>
                        <a:pt x="58103" y="93306"/>
                      </a:lnTo>
                      <a:lnTo>
                        <a:pt x="58103" y="186613"/>
                      </a:lnTo>
                      <a:lnTo>
                        <a:pt x="0" y="186613"/>
                      </a:lnTo>
                      <a:lnTo>
                        <a:pt x="0" y="0"/>
                      </a:lnTo>
                      <a:lnTo>
                        <a:pt x="58103" y="0"/>
                      </a:lnTo>
                      <a:lnTo>
                        <a:pt x="120015" y="95210"/>
                      </a:lnTo>
                      <a:lnTo>
                        <a:pt x="120015" y="0"/>
                      </a:lnTo>
                      <a:lnTo>
                        <a:pt x="178118" y="0"/>
                      </a:lnTo>
                      <a:lnTo>
                        <a:pt x="178118" y="1866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841" name="Google Shape;841;p62"/>
              <p:cNvGrpSpPr/>
              <p:nvPr/>
            </p:nvGrpSpPr>
            <p:grpSpPr>
              <a:xfrm>
                <a:off x="2307271" y="3065615"/>
                <a:ext cx="207645" cy="85689"/>
                <a:chOff x="2307271" y="3065615"/>
                <a:chExt cx="207645" cy="85689"/>
              </a:xfrm>
            </p:grpSpPr>
            <p:sp>
              <p:nvSpPr>
                <p:cNvPr id="842" name="Google Shape;842;p62"/>
                <p:cNvSpPr/>
                <p:nvPr/>
              </p:nvSpPr>
              <p:spPr>
                <a:xfrm>
                  <a:off x="2307271" y="3068471"/>
                  <a:ext cx="45720" cy="81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720" h="81880" extrusionOk="0">
                      <a:moveTo>
                        <a:pt x="45720" y="0"/>
                      </a:moveTo>
                      <a:lnTo>
                        <a:pt x="45720" y="8569"/>
                      </a:lnTo>
                      <a:lnTo>
                        <a:pt x="10478" y="8569"/>
                      </a:lnTo>
                      <a:lnTo>
                        <a:pt x="10478" y="36180"/>
                      </a:lnTo>
                      <a:lnTo>
                        <a:pt x="39053" y="36180"/>
                      </a:lnTo>
                      <a:lnTo>
                        <a:pt x="39053" y="44749"/>
                      </a:lnTo>
                      <a:lnTo>
                        <a:pt x="10478" y="44749"/>
                      </a:lnTo>
                      <a:lnTo>
                        <a:pt x="10478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4572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3" name="Google Shape;843;p62"/>
                <p:cNvSpPr/>
                <p:nvPr/>
              </p:nvSpPr>
              <p:spPr>
                <a:xfrm>
                  <a:off x="2361564" y="3065615"/>
                  <a:ext cx="83819" cy="85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3819" h="85689" extrusionOk="0">
                      <a:moveTo>
                        <a:pt x="20955" y="79977"/>
                      </a:moveTo>
                      <a:cubicBezTo>
                        <a:pt x="14288" y="76168"/>
                        <a:pt x="9525" y="71408"/>
                        <a:pt x="5715" y="64743"/>
                      </a:cubicBezTo>
                      <a:cubicBezTo>
                        <a:pt x="1905" y="58078"/>
                        <a:pt x="0" y="51414"/>
                        <a:pt x="0" y="42845"/>
                      </a:cubicBezTo>
                      <a:cubicBezTo>
                        <a:pt x="0" y="35228"/>
                        <a:pt x="1905" y="27611"/>
                        <a:pt x="5715" y="20946"/>
                      </a:cubicBezTo>
                      <a:cubicBezTo>
                        <a:pt x="9525" y="14282"/>
                        <a:pt x="14288" y="9521"/>
                        <a:pt x="20955" y="5713"/>
                      </a:cubicBezTo>
                      <a:cubicBezTo>
                        <a:pt x="27622" y="1904"/>
                        <a:pt x="34290" y="0"/>
                        <a:pt x="41910" y="0"/>
                      </a:cubicBezTo>
                      <a:cubicBezTo>
                        <a:pt x="49530" y="0"/>
                        <a:pt x="56197" y="1904"/>
                        <a:pt x="62865" y="5713"/>
                      </a:cubicBezTo>
                      <a:cubicBezTo>
                        <a:pt x="69532" y="9521"/>
                        <a:pt x="74295" y="14282"/>
                        <a:pt x="78105" y="20946"/>
                      </a:cubicBezTo>
                      <a:cubicBezTo>
                        <a:pt x="81915" y="27611"/>
                        <a:pt x="83820" y="34276"/>
                        <a:pt x="83820" y="42845"/>
                      </a:cubicBezTo>
                      <a:cubicBezTo>
                        <a:pt x="83820" y="51414"/>
                        <a:pt x="81915" y="58078"/>
                        <a:pt x="78105" y="64743"/>
                      </a:cubicBezTo>
                      <a:cubicBezTo>
                        <a:pt x="74295" y="71408"/>
                        <a:pt x="69532" y="76168"/>
                        <a:pt x="62865" y="79977"/>
                      </a:cubicBezTo>
                      <a:cubicBezTo>
                        <a:pt x="56197" y="83785"/>
                        <a:pt x="49530" y="85689"/>
                        <a:pt x="41910" y="85689"/>
                      </a:cubicBezTo>
                      <a:cubicBezTo>
                        <a:pt x="34290" y="85689"/>
                        <a:pt x="26670" y="83785"/>
                        <a:pt x="20955" y="79977"/>
                      </a:cubicBezTo>
                      <a:close/>
                      <a:moveTo>
                        <a:pt x="57150" y="72360"/>
                      </a:moveTo>
                      <a:cubicBezTo>
                        <a:pt x="61913" y="69504"/>
                        <a:pt x="65722" y="65695"/>
                        <a:pt x="67627" y="60935"/>
                      </a:cubicBezTo>
                      <a:cubicBezTo>
                        <a:pt x="70485" y="56174"/>
                        <a:pt x="71438" y="50462"/>
                        <a:pt x="71438" y="43797"/>
                      </a:cubicBezTo>
                      <a:cubicBezTo>
                        <a:pt x="71438" y="37132"/>
                        <a:pt x="70485" y="31419"/>
                        <a:pt x="67627" y="26659"/>
                      </a:cubicBezTo>
                      <a:cubicBezTo>
                        <a:pt x="64770" y="21898"/>
                        <a:pt x="60960" y="18090"/>
                        <a:pt x="57150" y="15234"/>
                      </a:cubicBezTo>
                      <a:cubicBezTo>
                        <a:pt x="52388" y="12377"/>
                        <a:pt x="47625" y="11425"/>
                        <a:pt x="41910" y="11425"/>
                      </a:cubicBezTo>
                      <a:cubicBezTo>
                        <a:pt x="36195" y="11425"/>
                        <a:pt x="30480" y="12377"/>
                        <a:pt x="26670" y="15234"/>
                      </a:cubicBezTo>
                      <a:cubicBezTo>
                        <a:pt x="21907" y="18090"/>
                        <a:pt x="18097" y="21898"/>
                        <a:pt x="16192" y="26659"/>
                      </a:cubicBezTo>
                      <a:cubicBezTo>
                        <a:pt x="13335" y="31419"/>
                        <a:pt x="12382" y="37132"/>
                        <a:pt x="12382" y="43797"/>
                      </a:cubicBezTo>
                      <a:cubicBezTo>
                        <a:pt x="12382" y="50462"/>
                        <a:pt x="13335" y="56174"/>
                        <a:pt x="16192" y="60935"/>
                      </a:cubicBezTo>
                      <a:cubicBezTo>
                        <a:pt x="19050" y="65695"/>
                        <a:pt x="22860" y="69504"/>
                        <a:pt x="26670" y="72360"/>
                      </a:cubicBezTo>
                      <a:cubicBezTo>
                        <a:pt x="31432" y="75216"/>
                        <a:pt x="36195" y="76168"/>
                        <a:pt x="41910" y="76168"/>
                      </a:cubicBezTo>
                      <a:cubicBezTo>
                        <a:pt x="47625" y="76168"/>
                        <a:pt x="52388" y="74264"/>
                        <a:pt x="57150" y="7236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844" name="Google Shape;844;p62"/>
                <p:cNvSpPr/>
                <p:nvPr/>
              </p:nvSpPr>
              <p:spPr>
                <a:xfrm>
                  <a:off x="2458719" y="3068471"/>
                  <a:ext cx="56197" cy="818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197" h="81880" extrusionOk="0">
                      <a:moveTo>
                        <a:pt x="42863" y="81881"/>
                      </a:moveTo>
                      <a:lnTo>
                        <a:pt x="23813" y="48557"/>
                      </a:lnTo>
                      <a:lnTo>
                        <a:pt x="10477" y="48557"/>
                      </a:lnTo>
                      <a:lnTo>
                        <a:pt x="10477" y="81881"/>
                      </a:lnTo>
                      <a:lnTo>
                        <a:pt x="0" y="81881"/>
                      </a:lnTo>
                      <a:lnTo>
                        <a:pt x="0" y="0"/>
                      </a:lnTo>
                      <a:lnTo>
                        <a:pt x="26670" y="0"/>
                      </a:lnTo>
                      <a:cubicBezTo>
                        <a:pt x="32385" y="0"/>
                        <a:pt x="38100" y="952"/>
                        <a:pt x="41910" y="2856"/>
                      </a:cubicBezTo>
                      <a:cubicBezTo>
                        <a:pt x="45720" y="4761"/>
                        <a:pt x="49530" y="7617"/>
                        <a:pt x="51435" y="11425"/>
                      </a:cubicBezTo>
                      <a:cubicBezTo>
                        <a:pt x="53340" y="15234"/>
                        <a:pt x="54292" y="19042"/>
                        <a:pt x="54292" y="23803"/>
                      </a:cubicBezTo>
                      <a:cubicBezTo>
                        <a:pt x="54292" y="29515"/>
                        <a:pt x="52388" y="34276"/>
                        <a:pt x="49530" y="39036"/>
                      </a:cubicBezTo>
                      <a:cubicBezTo>
                        <a:pt x="46672" y="43797"/>
                        <a:pt x="40958" y="46653"/>
                        <a:pt x="35242" y="47605"/>
                      </a:cubicBezTo>
                      <a:lnTo>
                        <a:pt x="56197" y="81881"/>
                      </a:lnTo>
                      <a:lnTo>
                        <a:pt x="42863" y="81881"/>
                      </a:lnTo>
                      <a:close/>
                      <a:moveTo>
                        <a:pt x="10477" y="39988"/>
                      </a:moveTo>
                      <a:lnTo>
                        <a:pt x="26670" y="39988"/>
                      </a:lnTo>
                      <a:cubicBezTo>
                        <a:pt x="32385" y="39988"/>
                        <a:pt x="37147" y="39036"/>
                        <a:pt x="40005" y="36180"/>
                      </a:cubicBezTo>
                      <a:cubicBezTo>
                        <a:pt x="42863" y="33324"/>
                        <a:pt x="44767" y="29515"/>
                        <a:pt x="44767" y="24755"/>
                      </a:cubicBezTo>
                      <a:cubicBezTo>
                        <a:pt x="44767" y="19994"/>
                        <a:pt x="42863" y="16186"/>
                        <a:pt x="40005" y="13329"/>
                      </a:cubicBezTo>
                      <a:cubicBezTo>
                        <a:pt x="37147" y="10473"/>
                        <a:pt x="32385" y="9521"/>
                        <a:pt x="26670" y="9521"/>
                      </a:cubicBezTo>
                      <a:lnTo>
                        <a:pt x="10477" y="9521"/>
                      </a:lnTo>
                      <a:lnTo>
                        <a:pt x="10477" y="3998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endPara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</p:grpSp>
      <p:pic>
        <p:nvPicPr>
          <p:cNvPr id="845" name="Google Shape;845;p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7397" y="6425853"/>
            <a:ext cx="2019089" cy="42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28;p1">
            <a:extLst>
              <a:ext uri="{FF2B5EF4-FFF2-40B4-BE49-F238E27FC236}">
                <a16:creationId xmlns:a16="http://schemas.microsoft.com/office/drawing/2014/main" id="{026BA431-77CA-38DD-11D2-10C8C825792C}"/>
              </a:ext>
            </a:extLst>
          </p:cNvPr>
          <p:cNvSpPr/>
          <p:nvPr/>
        </p:nvSpPr>
        <p:spPr>
          <a:xfrm>
            <a:off x="2566486" y="6341598"/>
            <a:ext cx="332070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Financirano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s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strani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Izražena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so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zgolj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avtorja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(-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)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nujno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, da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odražajo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stališča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mnenja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ali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izvajalske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agencije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za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izobraževanje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in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kulturo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(EACEA).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Zanje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ne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moreta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biti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odgovorna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Evropska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unija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700" b="0" i="0" dirty="0" err="1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niti</a:t>
            </a:r>
            <a:r>
              <a:rPr lang="en-GB" sz="700" b="0" i="0" dirty="0">
                <a:solidFill>
                  <a:srgbClr val="26324B"/>
                </a:solidFill>
                <a:effectLst/>
                <a:latin typeface="arial" panose="020B0604020202020204" pitchFamily="34" charset="0"/>
              </a:rPr>
              <a:t> EACEA</a:t>
            </a:r>
            <a:endParaRPr sz="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75c4de7356_0_33"/>
          <p:cNvSpPr txBox="1">
            <a:spLocks noGrp="1"/>
          </p:cNvSpPr>
          <p:nvPr>
            <p:ph type="title"/>
          </p:nvPr>
        </p:nvSpPr>
        <p:spPr>
          <a:xfrm>
            <a:off x="1697529" y="1586347"/>
            <a:ext cx="7298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0" name="Google Shape;230;g275c4de7356_0_33"/>
          <p:cNvSpPr txBox="1">
            <a:spLocks noGrp="1"/>
          </p:cNvSpPr>
          <p:nvPr>
            <p:ph type="body" idx="1"/>
          </p:nvPr>
        </p:nvSpPr>
        <p:spPr>
          <a:xfrm>
            <a:off x="1697529" y="1586347"/>
            <a:ext cx="7298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pic>
        <p:nvPicPr>
          <p:cNvPr id="231" name="Google Shape;231;g275c4de7356_0_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09650" y="1333050"/>
            <a:ext cx="9002549" cy="5858325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g275c4de7356_0_33"/>
          <p:cNvSpPr txBox="1"/>
          <p:nvPr/>
        </p:nvSpPr>
        <p:spPr>
          <a:xfrm>
            <a:off x="7486650" y="7191375"/>
            <a:ext cx="3000000" cy="2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85750" marR="0" lvl="0" indent="-17145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lang="en-GB" sz="5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Source: </a:t>
            </a:r>
            <a:r>
              <a:rPr lang="en-GB" sz="500" b="0" i="0" u="sng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Generation Blockchain</a:t>
            </a:r>
            <a:endParaRPr sz="5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33" name="Google Shape;233;g275c4de7356_0_3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g275c4de7356_0_33"/>
          <p:cNvSpPr txBox="1"/>
          <p:nvPr/>
        </p:nvSpPr>
        <p:spPr>
          <a:xfrm>
            <a:off x="295275" y="269550"/>
            <a:ext cx="95535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BLOCKCHAIN IN AGROŽIVILSKA DIGITALIZACIJA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8114"/>
            <a:ext cx="10693400" cy="1170928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8"/>
          <p:cNvSpPr txBox="1"/>
          <p:nvPr/>
        </p:nvSpPr>
        <p:spPr>
          <a:xfrm>
            <a:off x="393700" y="431877"/>
            <a:ext cx="60960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KLJUČNI POJMI</a:t>
            </a:r>
            <a:endParaRPr sz="33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8"/>
          <p:cNvSpPr txBox="1">
            <a:spLocks noGrp="1"/>
          </p:cNvSpPr>
          <p:nvPr>
            <p:ph type="body" idx="1"/>
          </p:nvPr>
        </p:nvSpPr>
        <p:spPr>
          <a:xfrm>
            <a:off x="546100" y="1800225"/>
            <a:ext cx="9601200" cy="372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457200" lvl="0" indent="-355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●"/>
            </a:pP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Digitalizacija: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uporaba digitalnih tehnologij za spremembo poslovnega modela ter zagotavljanje novih priložnosti za ustvarjanje prihodkov in vrednosti. </a:t>
            </a:r>
            <a:b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Internet stvari (IoT):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omrežje fizičnih naprav, vozil, naprav in drugih fizičnih predmetov, ki so vgrajeni v senzorje, programsko opremo in omrežno povezljivost, ki jim omogoča zbiranje in izmenjavo podatkov</a:t>
            </a:r>
            <a:b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Opuščanje posrednikov: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odstranitev posrednikov iz dobavne verige.</a:t>
            </a:r>
            <a:b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Pametna pogodba: samoizvršljiva pogodba, pri kateri so pogoji pogodbe med obema strankama neposredno zapisani v vrstice kode. </a:t>
            </a:r>
            <a:b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lažno oglaševanje prijaznosti do okolja: </a:t>
            </a:r>
            <a:r>
              <a:rPr lang="en-GB" sz="2200" b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zagotavljanje zavajajočih ali odkritih napačnih informacij javnosti ali vlagateljem o vplivu izdelkov ali dejavnosti podjetja na okolje.</a:t>
            </a:r>
            <a:endParaRPr sz="1800" b="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14042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f499425-232d-46a9-a4b2-ccd4a8f006e6" xsi:nil="true"/>
    <lcf76f155ced4ddcb4097134ff3c332f xmlns="70c7cfa0-a170-42e4-a713-239d21ceefc5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8CD9FFBF167504091ADB0A958B57D7A" ma:contentTypeVersion="12" ma:contentTypeDescription="Ustvari nov dokument." ma:contentTypeScope="" ma:versionID="7d4267a407f67140567c4778ab18d050">
  <xsd:schema xmlns:xsd="http://www.w3.org/2001/XMLSchema" xmlns:xs="http://www.w3.org/2001/XMLSchema" xmlns:p="http://schemas.microsoft.com/office/2006/metadata/properties" xmlns:ns2="70c7cfa0-a170-42e4-a713-239d21ceefc5" xmlns:ns3="5f499425-232d-46a9-a4b2-ccd4a8f006e6" targetNamespace="http://schemas.microsoft.com/office/2006/metadata/properties" ma:root="true" ma:fieldsID="b31574c273d239d2a7b44444a88e1973" ns2:_="" ns3:_="">
    <xsd:import namespace="70c7cfa0-a170-42e4-a713-239d21ceefc5"/>
    <xsd:import namespace="5f499425-232d-46a9-a4b2-ccd4a8f006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c7cfa0-a170-42e4-a713-239d21ceef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Oznake slike" ma:readOnly="false" ma:fieldId="{5cf76f15-5ced-4ddc-b409-7134ff3c332f}" ma:taxonomyMulti="true" ma:sspId="6badb5f0-a2b0-4fa5-985f-380381272c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499425-232d-46a9-a4b2-ccd4a8f006e6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8a5635f8-627e-48fc-93dc-0e5eac168b7e}" ma:internalName="TaxCatchAll" ma:showField="CatchAllData" ma:web="5f499425-232d-46a9-a4b2-ccd4a8f006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Vrsta vsebine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7979DF5-B873-4ADD-8FA8-4B4A6AD7C8E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3991B6D-2C89-4F01-B1A2-7C5A3E8BF660}">
  <ds:schemaRefs>
    <ds:schemaRef ds:uri="http://schemas.microsoft.com/office/2006/metadata/properties"/>
    <ds:schemaRef ds:uri="http://schemas.microsoft.com/office/infopath/2007/PartnerControls"/>
    <ds:schemaRef ds:uri="5f499425-232d-46a9-a4b2-ccd4a8f006e6"/>
    <ds:schemaRef ds:uri="70c7cfa0-a170-42e4-a713-239d21ceefc5"/>
  </ds:schemaRefs>
</ds:datastoreItem>
</file>

<file path=customXml/itemProps3.xml><?xml version="1.0" encoding="utf-8"?>
<ds:datastoreItem xmlns:ds="http://schemas.openxmlformats.org/officeDocument/2006/customXml" ds:itemID="{9BE35884-E883-4109-A163-C8923DFB3B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c7cfa0-a170-42e4-a713-239d21ceefc5"/>
    <ds:schemaRef ds:uri="5f499425-232d-46a9-a4b2-ccd4a8f006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5990</Words>
  <Application>Microsoft Office PowerPoint</Application>
  <PresentationFormat>Custom</PresentationFormat>
  <Paragraphs>323</Paragraphs>
  <Slides>72</Slides>
  <Notes>72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72</vt:i4>
      </vt:variant>
    </vt:vector>
  </HeadingPairs>
  <TitlesOfParts>
    <vt:vector size="79" baseType="lpstr">
      <vt:lpstr>Arial</vt:lpstr>
      <vt:lpstr>Times New Roman</vt:lpstr>
      <vt:lpstr>Arial</vt:lpstr>
      <vt:lpstr>Open Sans</vt:lpstr>
      <vt:lpstr>Calibri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Blockchain kot potencialna rešitev za mnoge od teh težav v agroživilski preskrbovalni verigi Ključ: Blockchain kot porazdeljena, decentralizirana knjiga - Vsi na blockchainu (vozliščih) prejmejo identično, sinhronizirano kopijo informacij o blockchainu - Podatke, vnesene v blockchain, morajo preveriti in potrditi vsi udeleženci (soglasje) - Podatki, vneseni v blockchain, so nespremenljivi Oglejmo si, kakšne deležnike in informacije bi bilo treba vključiti v agroživilsko dobavno verigo, ki jo podpira blockchain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Doslej se je ta modul osredotočal predvsem na to, kako uporabljati blockchain tehnologijo v agroživilskem sektorju in potencialne prednosti, povezane s to tehnologijo Pomembno pa je tudi vedeti, da ima tehnologija veriženja blokov tudi določene omejitve in slabosti - bistveno je, da blockchain ni splošno uporabna rešitev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Orla Casey</dc:creator>
  <cp:lastModifiedBy>canice euei</cp:lastModifiedBy>
  <cp:revision>4</cp:revision>
  <dcterms:created xsi:type="dcterms:W3CDTF">2021-04-30T15:12:21Z</dcterms:created>
  <dcterms:modified xsi:type="dcterms:W3CDTF">2024-10-09T15:41:27Z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2021-04-30T00:00:00Z</vt:filetime>
  </property>
  <property fmtid="{D5CDD505-2E9C-101B-9397-08002B2CF9AE}" pid="3" name="Creator">
    <vt:lpwstr>Adobe InDesign 16.1 (Macintosh)</vt:lpwstr>
  </property>
  <property fmtid="{D5CDD505-2E9C-101B-9397-08002B2CF9AE}" pid="4" name="LastSaved">
    <vt:filetime>2021-04-30T00:00:00Z</vt:filetime>
  </property>
  <property fmtid="{D5CDD505-2E9C-101B-9397-08002B2CF9AE}" pid="5" name="ContentTypeId">
    <vt:lpwstr>0x010100C8CD9FFBF167504091ADB0A958B57D7A</vt:lpwstr>
  </property>
  <property fmtid="{D5CDD505-2E9C-101B-9397-08002B2CF9AE}" pid="6" name="MediaServiceImageTags">
    <vt:lpwstr/>
  </property>
</Properties>
</file>