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Lst>
  <p:sldSz cx="12192000" cy="6858000"/>
  <p:notesSz cx="6858000" cy="9144000"/>
  <p:embeddedFontLst>
    <p:embeddedFont>
      <p:font typeface="Montserrat" panose="00000500000000000000" pitchFamily="2" charset="0"/>
      <p:regular r:id="rId81"/>
      <p:bold r:id="rId82"/>
      <p:italic r:id="rId83"/>
      <p:boldItalic r:id="rId84"/>
    </p:embeddedFont>
    <p:embeddedFont>
      <p:font typeface="Montserrat Light" panose="00000400000000000000" pitchFamily="2" charset="0"/>
      <p:regular r:id="rId85"/>
      <p:bold r:id="rId86"/>
      <p:italic r:id="rId87"/>
      <p:boldItalic r:id="rId8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9" roundtripDataSignature="AMtx7mjiNkGSWgDX1RVnI19ODGnMr7nyi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102" autoAdjust="0"/>
    <p:restoredTop sz="94660"/>
  </p:normalViewPr>
  <p:slideViewPr>
    <p:cSldViewPr snapToGrid="0">
      <p:cViewPr>
        <p:scale>
          <a:sx n="75" d="100"/>
          <a:sy n="75" d="100"/>
        </p:scale>
        <p:origin x="300" y="7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4.fntdata"/><Relationship Id="rId89" Type="http://customschemas.google.com/relationships/presentationmetadata" Target="meta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notesMaster" Target="notesMasters/notesMaster1.xml"/><Relationship Id="rId85" Type="http://schemas.openxmlformats.org/officeDocument/2006/relationships/font" Target="fonts/font5.fntdata"/><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font" Target="fonts/font1.fntdata"/><Relationship Id="rId86"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7.fntdata"/><Relationship Id="rId61" Type="http://schemas.openxmlformats.org/officeDocument/2006/relationships/slide" Target="slides/slide57.xml"/><Relationship Id="rId82" Type="http://schemas.openxmlformats.org/officeDocument/2006/relationships/font" Target="fonts/font2.fntdata"/><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sk-SK"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7" name="Google Shape;31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5" name="Google Shape;43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8" name="Google Shape;44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3" name="Google Shape;47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6" name="Google Shape;4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9" name="Google Shape;49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2" name="Google Shape;51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5" name="Google Shape;52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8" name="Google Shape;53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1" name="Google Shape;551;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4" name="Google Shape;56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7" name="Google Shape;577;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0" name="Google Shape;590;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3" name="Google Shape;60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6" name="Google Shape;616;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Google Shape;64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2" name="Google Shape;642;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3" name="Google Shape;643;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9" name="Google Shape;64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2" name="Google Shape;662;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5" name="Google Shape;67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8" name="Google Shape;688;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 name="Google Shape;34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1" name="Google Shape;70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4" name="Google Shape;714;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7" name="Google Shape;72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0" name="Google Shape;740;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1"/>
        <p:cNvGrpSpPr/>
        <p:nvPr/>
      </p:nvGrpSpPr>
      <p:grpSpPr>
        <a:xfrm>
          <a:off x="0" y="0"/>
          <a:ext cx="0" cy="0"/>
          <a:chOff x="0" y="0"/>
          <a:chExt cx="0" cy="0"/>
        </a:xfrm>
      </p:grpSpPr>
      <p:sp>
        <p:nvSpPr>
          <p:cNvPr id="752" name="Google Shape;752;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3" name="Google Shape;753;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6" name="Google Shape;766;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7" name="Google Shape;767;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Google Shape;772;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3" name="Google Shape;773;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6" name="Google Shape;786;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9" name="Google Shape;79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2" name="Google Shape;81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3" name="Google Shape;81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8" name="Google Shape;35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9" name="Google Shape;819;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52" name="Google Shape;852;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4" name="Google Shape;864;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5" name="Google Shape;865;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6"/>
        <p:cNvGrpSpPr/>
        <p:nvPr/>
      </p:nvGrpSpPr>
      <p:grpSpPr>
        <a:xfrm>
          <a:off x="0" y="0"/>
          <a:ext cx="0" cy="0"/>
          <a:chOff x="0" y="0"/>
          <a:chExt cx="0" cy="0"/>
        </a:xfrm>
      </p:grpSpPr>
      <p:sp>
        <p:nvSpPr>
          <p:cNvPr id="877" name="Google Shape;8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8" name="Google Shape;878;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1" name="Google Shape;891;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5" name="Google Shape;905;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6"/>
        <p:cNvGrpSpPr/>
        <p:nvPr/>
      </p:nvGrpSpPr>
      <p:grpSpPr>
        <a:xfrm>
          <a:off x="0" y="0"/>
          <a:ext cx="0" cy="0"/>
          <a:chOff x="0" y="0"/>
          <a:chExt cx="0" cy="0"/>
        </a:xfrm>
      </p:grpSpPr>
      <p:sp>
        <p:nvSpPr>
          <p:cNvPr id="917" name="Google Shape;917;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8" name="Google Shape;918;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Google Shape;930;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1" name="Google Shape;931;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2" name="Google Shape;932;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8" name="Google Shape;938;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1" name="Google Shape;951;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3"/>
        <p:cNvGrpSpPr/>
        <p:nvPr/>
      </p:nvGrpSpPr>
      <p:grpSpPr>
        <a:xfrm>
          <a:off x="0" y="0"/>
          <a:ext cx="0" cy="0"/>
          <a:chOff x="0" y="0"/>
          <a:chExt cx="0" cy="0"/>
        </a:xfrm>
      </p:grpSpPr>
      <p:sp>
        <p:nvSpPr>
          <p:cNvPr id="964" name="Google Shape;964;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5" name="Google Shape;965;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8" name="Google Shape;978;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1" name="Google Shape;991;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2" name="Google Shape;992;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52</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8" name="Google Shape;998;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4" name="Google Shape;1004;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0" name="Google Shape;1010;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6" name="Google Shape;1016;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7" name="Google Shape;1017;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56</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3" name="Google Shape;1023;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4"/>
        <p:cNvGrpSpPr/>
        <p:nvPr/>
      </p:nvGrpSpPr>
      <p:grpSpPr>
        <a:xfrm>
          <a:off x="0" y="0"/>
          <a:ext cx="0" cy="0"/>
          <a:chOff x="0" y="0"/>
          <a:chExt cx="0" cy="0"/>
        </a:xfrm>
      </p:grpSpPr>
      <p:sp>
        <p:nvSpPr>
          <p:cNvPr id="1035" name="Google Shape;1035;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6" name="Google Shape;1036;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7"/>
        <p:cNvGrpSpPr/>
        <p:nvPr/>
      </p:nvGrpSpPr>
      <p:grpSpPr>
        <a:xfrm>
          <a:off x="0" y="0"/>
          <a:ext cx="0" cy="0"/>
          <a:chOff x="0" y="0"/>
          <a:chExt cx="0" cy="0"/>
        </a:xfrm>
      </p:grpSpPr>
      <p:sp>
        <p:nvSpPr>
          <p:cNvPr id="1048" name="Google Shape;1048;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9" name="Google Shape;1049;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0" name="Google Shape;1050;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59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0" name="Google Shape;39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4"/>
        <p:cNvGrpSpPr/>
        <p:nvPr/>
      </p:nvGrpSpPr>
      <p:grpSpPr>
        <a:xfrm>
          <a:off x="0" y="0"/>
          <a:ext cx="0" cy="0"/>
          <a:chOff x="0" y="0"/>
          <a:chExt cx="0" cy="0"/>
        </a:xfrm>
      </p:grpSpPr>
      <p:sp>
        <p:nvSpPr>
          <p:cNvPr id="1055" name="Google Shape;1055;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6" name="Google Shape;1056;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9" name="Google Shape;1069;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0"/>
        <p:cNvGrpSpPr/>
        <p:nvPr/>
      </p:nvGrpSpPr>
      <p:grpSpPr>
        <a:xfrm>
          <a:off x="0" y="0"/>
          <a:ext cx="0" cy="0"/>
          <a:chOff x="0" y="0"/>
          <a:chExt cx="0" cy="0"/>
        </a:xfrm>
      </p:grpSpPr>
      <p:sp>
        <p:nvSpPr>
          <p:cNvPr id="1081" name="Google Shape;1081;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2" name="Google Shape;1082;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5" name="Google Shape;1095;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6" name="Google Shape;1096;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63</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0"/>
        <p:cNvGrpSpPr/>
        <p:nvPr/>
      </p:nvGrpSpPr>
      <p:grpSpPr>
        <a:xfrm>
          <a:off x="0" y="0"/>
          <a:ext cx="0" cy="0"/>
          <a:chOff x="0" y="0"/>
          <a:chExt cx="0" cy="0"/>
        </a:xfrm>
      </p:grpSpPr>
      <p:sp>
        <p:nvSpPr>
          <p:cNvPr id="1101" name="Google Shape;1101;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2" name="Google Shape;1102;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3" name="Google Shape;1103;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Google Shape;1115;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6" name="Google Shape;1116;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9" name="Google Shape;1129;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0"/>
        <p:cNvGrpSpPr/>
        <p:nvPr/>
      </p:nvGrpSpPr>
      <p:grpSpPr>
        <a:xfrm>
          <a:off x="0" y="0"/>
          <a:ext cx="0" cy="0"/>
          <a:chOff x="0" y="0"/>
          <a:chExt cx="0" cy="0"/>
        </a:xfrm>
      </p:grpSpPr>
      <p:sp>
        <p:nvSpPr>
          <p:cNvPr id="1141" name="Google Shape;1141;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2" name="Google Shape;1142;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3"/>
        <p:cNvGrpSpPr/>
        <p:nvPr/>
      </p:nvGrpSpPr>
      <p:grpSpPr>
        <a:xfrm>
          <a:off x="0" y="0"/>
          <a:ext cx="0" cy="0"/>
          <a:chOff x="0" y="0"/>
          <a:chExt cx="0" cy="0"/>
        </a:xfrm>
      </p:grpSpPr>
      <p:sp>
        <p:nvSpPr>
          <p:cNvPr id="1154" name="Google Shape;1154;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5" name="Google Shape;1155;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8" name="Google Shape;1168;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6" name="Google Shape;3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1" name="Google Shape;1181;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2"/>
        <p:cNvGrpSpPr/>
        <p:nvPr/>
      </p:nvGrpSpPr>
      <p:grpSpPr>
        <a:xfrm>
          <a:off x="0" y="0"/>
          <a:ext cx="0" cy="0"/>
          <a:chOff x="0" y="0"/>
          <a:chExt cx="0" cy="0"/>
        </a:xfrm>
      </p:grpSpPr>
      <p:sp>
        <p:nvSpPr>
          <p:cNvPr id="1193" name="Google Shape;1193;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4" name="Google Shape;1194;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5"/>
        <p:cNvGrpSpPr/>
        <p:nvPr/>
      </p:nvGrpSpPr>
      <p:grpSpPr>
        <a:xfrm>
          <a:off x="0" y="0"/>
          <a:ext cx="0" cy="0"/>
          <a:chOff x="0" y="0"/>
          <a:chExt cx="0" cy="0"/>
        </a:xfrm>
      </p:grpSpPr>
      <p:sp>
        <p:nvSpPr>
          <p:cNvPr id="1206" name="Google Shape;1206;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07" name="Google Shape;1207;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8"/>
        <p:cNvGrpSpPr/>
        <p:nvPr/>
      </p:nvGrpSpPr>
      <p:grpSpPr>
        <a:xfrm>
          <a:off x="0" y="0"/>
          <a:ext cx="0" cy="0"/>
          <a:chOff x="0" y="0"/>
          <a:chExt cx="0" cy="0"/>
        </a:xfrm>
      </p:grpSpPr>
      <p:sp>
        <p:nvSpPr>
          <p:cNvPr id="1219" name="Google Shape;1219;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0" name="Google Shape;1220;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1" name="Google Shape;1221;p7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73</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2"/>
        <p:cNvGrpSpPr/>
        <p:nvPr/>
      </p:nvGrpSpPr>
      <p:grpSpPr>
        <a:xfrm>
          <a:off x="0" y="0"/>
          <a:ext cx="0" cy="0"/>
          <a:chOff x="0" y="0"/>
          <a:chExt cx="0" cy="0"/>
        </a:xfrm>
      </p:grpSpPr>
      <p:sp>
        <p:nvSpPr>
          <p:cNvPr id="1233" name="Google Shape;1233;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4" name="Google Shape;1234;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8"/>
        <p:cNvGrpSpPr/>
        <p:nvPr/>
      </p:nvGrpSpPr>
      <p:grpSpPr>
        <a:xfrm>
          <a:off x="0" y="0"/>
          <a:ext cx="0" cy="0"/>
          <a:chOff x="0" y="0"/>
          <a:chExt cx="0" cy="0"/>
        </a:xfrm>
      </p:grpSpPr>
      <p:sp>
        <p:nvSpPr>
          <p:cNvPr id="1239" name="Google Shape;1239;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0" name="Google Shape;1240;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1" name="Google Shape;1241;p7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sk-SK"/>
              <a:t>75</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9" name="Google Shape;40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2" name="Google Shape;42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77"/>
          <p:cNvSpPr>
            <a:spLocks noGrp="1"/>
          </p:cNvSpPr>
          <p:nvPr>
            <p:ph type="pic" idx="2"/>
          </p:nvPr>
        </p:nvSpPr>
        <p:spPr>
          <a:xfrm>
            <a:off x="487463" y="656405"/>
            <a:ext cx="11318019" cy="3936378"/>
          </a:xfrm>
          <a:prstGeom prst="rect">
            <a:avLst/>
          </a:prstGeom>
          <a:solidFill>
            <a:srgbClr val="F2F2F2"/>
          </a:solidFill>
          <a:ln>
            <a:noFill/>
          </a:ln>
        </p:spPr>
      </p:sp>
      <p:sp>
        <p:nvSpPr>
          <p:cNvPr id="66" name="Google Shape;66;p77"/>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77"/>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74"/>
        <p:cNvGrpSpPr/>
        <p:nvPr/>
      </p:nvGrpSpPr>
      <p:grpSpPr>
        <a:xfrm>
          <a:off x="0" y="0"/>
          <a:ext cx="0" cy="0"/>
          <a:chOff x="0" y="0"/>
          <a:chExt cx="0" cy="0"/>
        </a:xfrm>
      </p:grpSpPr>
      <p:sp>
        <p:nvSpPr>
          <p:cNvPr id="275" name="Google Shape;275;p86"/>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6" name="Google Shape;276;p86"/>
          <p:cNvSpPr>
            <a:spLocks noGrp="1"/>
          </p:cNvSpPr>
          <p:nvPr>
            <p:ph type="pic" idx="2"/>
          </p:nvPr>
        </p:nvSpPr>
        <p:spPr>
          <a:xfrm>
            <a:off x="5888002" y="439730"/>
            <a:ext cx="5660531" cy="6045736"/>
          </a:xfrm>
          <a:prstGeom prst="rect">
            <a:avLst/>
          </a:prstGeom>
          <a:solidFill>
            <a:srgbClr val="F2F2F2"/>
          </a:solidFill>
          <a:ln>
            <a:noFill/>
          </a:ln>
        </p:spPr>
      </p:sp>
      <p:sp>
        <p:nvSpPr>
          <p:cNvPr id="277" name="Google Shape;277;p86"/>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8" name="Google Shape;278;p86"/>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279"/>
        <p:cNvGrpSpPr/>
        <p:nvPr/>
      </p:nvGrpSpPr>
      <p:grpSpPr>
        <a:xfrm>
          <a:off x="0" y="0"/>
          <a:ext cx="0" cy="0"/>
          <a:chOff x="0" y="0"/>
          <a:chExt cx="0" cy="0"/>
        </a:xfrm>
      </p:grpSpPr>
      <p:sp>
        <p:nvSpPr>
          <p:cNvPr id="280" name="Google Shape;280;p8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1" name="Google Shape;281;p8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2" name="Google Shape;282;p87"/>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83" name="Google Shape;283;p87"/>
          <p:cNvGrpSpPr/>
          <p:nvPr/>
        </p:nvGrpSpPr>
        <p:grpSpPr>
          <a:xfrm flipH="1">
            <a:off x="13557" y="4319078"/>
            <a:ext cx="1654533" cy="2577830"/>
            <a:chOff x="12708052" y="5708395"/>
            <a:chExt cx="760808" cy="1185370"/>
          </a:xfrm>
        </p:grpSpPr>
        <p:sp>
          <p:nvSpPr>
            <p:cNvPr id="284" name="Google Shape;284;p8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5" name="Google Shape;285;p8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6" name="Google Shape;286;p8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7" name="Google Shape;287;p8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p8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9" name="Google Shape;289;p8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0"/>
        <p:cNvGrpSpPr/>
        <p:nvPr/>
      </p:nvGrpSpPr>
      <p:grpSpPr>
        <a:xfrm>
          <a:off x="0" y="0"/>
          <a:ext cx="0" cy="0"/>
          <a:chOff x="0" y="0"/>
          <a:chExt cx="0" cy="0"/>
        </a:xfrm>
      </p:grpSpPr>
      <p:sp>
        <p:nvSpPr>
          <p:cNvPr id="291" name="Google Shape;291;p88"/>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2" name="Google Shape;292;p88"/>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93" name="Google Shape;293;p88"/>
          <p:cNvGrpSpPr/>
          <p:nvPr/>
        </p:nvGrpSpPr>
        <p:grpSpPr>
          <a:xfrm flipH="1">
            <a:off x="3" y="148421"/>
            <a:ext cx="2360746" cy="3678139"/>
            <a:chOff x="12708052" y="5708395"/>
            <a:chExt cx="760808" cy="1185370"/>
          </a:xfrm>
        </p:grpSpPr>
        <p:sp>
          <p:nvSpPr>
            <p:cNvPr id="294" name="Google Shape;294;p8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5" name="Google Shape;295;p8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6" name="Google Shape;296;p8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7" name="Google Shape;297;p8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8" name="Google Shape;298;p8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9" name="Google Shape;299;p8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pic>
        <p:nvPicPr>
          <p:cNvPr id="300" name="Google Shape;300;p88"/>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01" name="Google Shape;301;p88"/>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02"/>
        <p:cNvGrpSpPr/>
        <p:nvPr/>
      </p:nvGrpSpPr>
      <p:grpSpPr>
        <a:xfrm>
          <a:off x="0" y="0"/>
          <a:ext cx="0" cy="0"/>
          <a:chOff x="0" y="0"/>
          <a:chExt cx="0" cy="0"/>
        </a:xfrm>
      </p:grpSpPr>
      <p:grpSp>
        <p:nvGrpSpPr>
          <p:cNvPr id="303" name="Google Shape;303;p89"/>
          <p:cNvGrpSpPr/>
          <p:nvPr/>
        </p:nvGrpSpPr>
        <p:grpSpPr>
          <a:xfrm rot="10800000" flipH="1">
            <a:off x="9804365" y="0"/>
            <a:ext cx="2360746" cy="3678139"/>
            <a:chOff x="12708052" y="5708395"/>
            <a:chExt cx="760808" cy="1185370"/>
          </a:xfrm>
        </p:grpSpPr>
        <p:sp>
          <p:nvSpPr>
            <p:cNvPr id="304" name="Google Shape;304;p8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5" name="Google Shape;305;p8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6" name="Google Shape;306;p8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7" name="Google Shape;307;p8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8" name="Google Shape;308;p8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9" name="Google Shape;309;p8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10" name="Google Shape;310;p89"/>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1" name="Google Shape;311;p89"/>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12" name="Google Shape;312;p89"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13" name="Google Shape;313;p89"/>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68"/>
        <p:cNvGrpSpPr/>
        <p:nvPr/>
      </p:nvGrpSpPr>
      <p:grpSpPr>
        <a:xfrm>
          <a:off x="0" y="0"/>
          <a:ext cx="0" cy="0"/>
          <a:chOff x="0" y="0"/>
          <a:chExt cx="0" cy="0"/>
        </a:xfrm>
      </p:grpSpPr>
      <p:sp>
        <p:nvSpPr>
          <p:cNvPr id="69" name="Google Shape;69;p78"/>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0" name="Google Shape;70;p78"/>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78"/>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72"/>
        <p:cNvGrpSpPr/>
        <p:nvPr/>
      </p:nvGrpSpPr>
      <p:grpSpPr>
        <a:xfrm>
          <a:off x="0" y="0"/>
          <a:ext cx="0" cy="0"/>
          <a:chOff x="0" y="0"/>
          <a:chExt cx="0" cy="0"/>
        </a:xfrm>
      </p:grpSpPr>
      <p:sp>
        <p:nvSpPr>
          <p:cNvPr id="73" name="Google Shape;73;p79"/>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79"/>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79"/>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79"/>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79"/>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79"/>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79"/>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79"/>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79"/>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79"/>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79"/>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79"/>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6" name="Google Shape;86;p79"/>
          <p:cNvGrpSpPr/>
          <p:nvPr/>
        </p:nvGrpSpPr>
        <p:grpSpPr>
          <a:xfrm>
            <a:off x="2600040" y="2646874"/>
            <a:ext cx="7753586" cy="2110705"/>
            <a:chOff x="1265109" y="2728756"/>
            <a:chExt cx="4752000" cy="1567084"/>
          </a:xfrm>
        </p:grpSpPr>
        <p:sp>
          <p:nvSpPr>
            <p:cNvPr id="87" name="Google Shape;87;p79"/>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10101"/>
                </a:solidFill>
                <a:latin typeface="Montserrat"/>
                <a:ea typeface="Montserrat"/>
                <a:cs typeface="Montserrat"/>
                <a:sym typeface="Montserrat"/>
              </a:endParaRPr>
            </a:p>
          </p:txBody>
        </p:sp>
        <p:sp>
          <p:nvSpPr>
            <p:cNvPr id="88" name="Google Shape;88;p79"/>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10101"/>
                </a:solidFill>
                <a:latin typeface="Montserrat"/>
                <a:ea typeface="Montserrat"/>
                <a:cs typeface="Montserrat"/>
                <a:sym typeface="Montserrat"/>
              </a:endParaRPr>
            </a:p>
          </p:txBody>
        </p:sp>
        <p:sp>
          <p:nvSpPr>
            <p:cNvPr id="89" name="Google Shape;89;p79"/>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10101"/>
                </a:solidFill>
                <a:latin typeface="Montserrat"/>
                <a:ea typeface="Montserrat"/>
                <a:cs typeface="Montserrat"/>
                <a:sym typeface="Montserrat"/>
              </a:endParaRPr>
            </a:p>
          </p:txBody>
        </p:sp>
        <p:sp>
          <p:nvSpPr>
            <p:cNvPr id="90" name="Google Shape;90;p79"/>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10101"/>
                </a:solidFill>
                <a:latin typeface="Montserrat"/>
                <a:ea typeface="Montserrat"/>
                <a:cs typeface="Montserrat"/>
                <a:sym typeface="Montserrat"/>
              </a:endParaRPr>
            </a:p>
          </p:txBody>
        </p:sp>
      </p:grpSp>
      <p:grpSp>
        <p:nvGrpSpPr>
          <p:cNvPr id="91" name="Google Shape;91;p79"/>
          <p:cNvGrpSpPr/>
          <p:nvPr/>
        </p:nvGrpSpPr>
        <p:grpSpPr>
          <a:xfrm>
            <a:off x="343586" y="4825263"/>
            <a:ext cx="1579575" cy="1540900"/>
            <a:chOff x="10968672" y="5214269"/>
            <a:chExt cx="1344930" cy="1312000"/>
          </a:xfrm>
        </p:grpSpPr>
        <p:grpSp>
          <p:nvGrpSpPr>
            <p:cNvPr id="92" name="Google Shape;92;p79"/>
            <p:cNvGrpSpPr/>
            <p:nvPr/>
          </p:nvGrpSpPr>
          <p:grpSpPr>
            <a:xfrm>
              <a:off x="11799728" y="5338043"/>
              <a:ext cx="373379" cy="317051"/>
              <a:chOff x="11799728" y="5338043"/>
              <a:chExt cx="373379" cy="317051"/>
            </a:xfrm>
          </p:grpSpPr>
          <p:sp>
            <p:nvSpPr>
              <p:cNvPr id="93" name="Google Shape;93;p79"/>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 name="Google Shape;94;p79"/>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5" name="Google Shape;95;p79"/>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6" name="Google Shape;96;p79"/>
            <p:cNvGrpSpPr/>
            <p:nvPr/>
          </p:nvGrpSpPr>
          <p:grpSpPr>
            <a:xfrm>
              <a:off x="11553031" y="5790293"/>
              <a:ext cx="373380" cy="316098"/>
              <a:chOff x="11553031" y="5790293"/>
              <a:chExt cx="373380" cy="316098"/>
            </a:xfrm>
          </p:grpSpPr>
          <p:sp>
            <p:nvSpPr>
              <p:cNvPr id="97" name="Google Shape;97;p79"/>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 name="Google Shape;98;p79"/>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9" name="Google Shape;99;p79"/>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00" name="Google Shape;100;p79"/>
            <p:cNvGrpSpPr/>
            <p:nvPr/>
          </p:nvGrpSpPr>
          <p:grpSpPr>
            <a:xfrm>
              <a:off x="12091193" y="5786484"/>
              <a:ext cx="221456" cy="316099"/>
              <a:chOff x="12091193" y="5786484"/>
              <a:chExt cx="221456" cy="316099"/>
            </a:xfrm>
          </p:grpSpPr>
          <p:sp>
            <p:nvSpPr>
              <p:cNvPr id="101" name="Google Shape;101;p79"/>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2" name="Google Shape;102;p79"/>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 name="Google Shape;103;p79"/>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04" name="Google Shape;104;p79"/>
            <p:cNvGrpSpPr/>
            <p:nvPr/>
          </p:nvGrpSpPr>
          <p:grpSpPr>
            <a:xfrm>
              <a:off x="11846163" y="6237782"/>
              <a:ext cx="371713" cy="288487"/>
              <a:chOff x="11846163" y="6237782"/>
              <a:chExt cx="371713" cy="288487"/>
            </a:xfrm>
          </p:grpSpPr>
          <p:sp>
            <p:nvSpPr>
              <p:cNvPr id="105" name="Google Shape;105;p79"/>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 name="Google Shape;106;p79"/>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 name="Google Shape;107;p79"/>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08" name="Google Shape;108;p79"/>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 name="Google Shape;109;p79"/>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0" name="Google Shape;110;p79"/>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 name="Google Shape;111;p79"/>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 name="Google Shape;112;p79"/>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 name="Google Shape;113;p79"/>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14" name="Google Shape;114;p79"/>
            <p:cNvGrpSpPr/>
            <p:nvPr/>
          </p:nvGrpSpPr>
          <p:grpSpPr>
            <a:xfrm>
              <a:off x="10968672" y="5214269"/>
              <a:ext cx="912495" cy="1194891"/>
              <a:chOff x="10968672" y="5214269"/>
              <a:chExt cx="912495" cy="1194891"/>
            </a:xfrm>
          </p:grpSpPr>
          <p:grpSp>
            <p:nvGrpSpPr>
              <p:cNvPr id="115" name="Google Shape;115;p79"/>
              <p:cNvGrpSpPr/>
              <p:nvPr/>
            </p:nvGrpSpPr>
            <p:grpSpPr>
              <a:xfrm>
                <a:off x="10968672" y="5789340"/>
                <a:ext cx="751522" cy="619820"/>
                <a:chOff x="10968672" y="5789340"/>
                <a:chExt cx="751522" cy="619820"/>
              </a:xfrm>
            </p:grpSpPr>
            <p:sp>
              <p:nvSpPr>
                <p:cNvPr id="116" name="Google Shape;116;p79"/>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 name="Google Shape;117;p79"/>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79"/>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9" name="Google Shape;119;p79"/>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 name="Google Shape;120;p79"/>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 name="Google Shape;121;p79"/>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2" name="Google Shape;122;p79"/>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3" name="Google Shape;123;p79"/>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4" name="Google Shape;124;p79"/>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5" name="Google Shape;125;p79"/>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6" name="Google Shape;126;p79"/>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27" name="Google Shape;127;p79"/>
              <p:cNvGrpSpPr/>
              <p:nvPr/>
            </p:nvGrpSpPr>
            <p:grpSpPr>
              <a:xfrm>
                <a:off x="10976292" y="5214269"/>
                <a:ext cx="904875" cy="408453"/>
                <a:chOff x="10976292" y="5214269"/>
                <a:chExt cx="904875" cy="408453"/>
              </a:xfrm>
            </p:grpSpPr>
            <p:sp>
              <p:nvSpPr>
                <p:cNvPr id="128" name="Google Shape;128;p79"/>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9" name="Google Shape;129;p79"/>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0" name="Google Shape;130;p79"/>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1" name="Google Shape;131;p79"/>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2" name="Google Shape;132;p79"/>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3" name="Google Shape;133;p79"/>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4" name="Google Shape;134;p79"/>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5" name="Google Shape;135;p79"/>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6" name="Google Shape;136;p79"/>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7" name="Google Shape;137;p79"/>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38" name="Google Shape;138;p79"/>
              <p:cNvGrpSpPr/>
              <p:nvPr/>
            </p:nvGrpSpPr>
            <p:grpSpPr>
              <a:xfrm>
                <a:off x="11013440" y="5670327"/>
                <a:ext cx="207644" cy="85689"/>
                <a:chOff x="11013440" y="5670327"/>
                <a:chExt cx="207644" cy="85689"/>
              </a:xfrm>
            </p:grpSpPr>
            <p:sp>
              <p:nvSpPr>
                <p:cNvPr id="139" name="Google Shape;139;p79"/>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0" name="Google Shape;140;p79"/>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1" name="Google Shape;141;p79"/>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grpSp>
        <p:nvGrpSpPr>
          <p:cNvPr id="142" name="Google Shape;142;p79"/>
          <p:cNvGrpSpPr/>
          <p:nvPr/>
        </p:nvGrpSpPr>
        <p:grpSpPr>
          <a:xfrm rot="10800000" flipH="1">
            <a:off x="10347469" y="0"/>
            <a:ext cx="1803350" cy="2809693"/>
            <a:chOff x="12708052" y="5708395"/>
            <a:chExt cx="760808" cy="1185370"/>
          </a:xfrm>
        </p:grpSpPr>
        <p:sp>
          <p:nvSpPr>
            <p:cNvPr id="143" name="Google Shape;143;p7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4" name="Google Shape;144;p7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5" name="Google Shape;145;p7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6" name="Google Shape;146;p7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7" name="Google Shape;147;p7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8" name="Google Shape;148;p7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49"/>
        <p:cNvGrpSpPr/>
        <p:nvPr/>
      </p:nvGrpSpPr>
      <p:grpSpPr>
        <a:xfrm>
          <a:off x="0" y="0"/>
          <a:ext cx="0" cy="0"/>
          <a:chOff x="0" y="0"/>
          <a:chExt cx="0" cy="0"/>
        </a:xfrm>
      </p:grpSpPr>
      <p:sp>
        <p:nvSpPr>
          <p:cNvPr id="150" name="Google Shape;150;p80"/>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1" name="Google Shape;151;p8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2" name="Google Shape;152;p8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3" name="Google Shape;153;p80"/>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4" name="Google Shape;154;p80"/>
          <p:cNvGrpSpPr/>
          <p:nvPr/>
        </p:nvGrpSpPr>
        <p:grpSpPr>
          <a:xfrm rot="10800000" flipH="1">
            <a:off x="10358238" y="644626"/>
            <a:ext cx="1803350" cy="2809693"/>
            <a:chOff x="12708052" y="5708395"/>
            <a:chExt cx="760808" cy="1185370"/>
          </a:xfrm>
        </p:grpSpPr>
        <p:sp>
          <p:nvSpPr>
            <p:cNvPr id="155" name="Google Shape;155;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6" name="Google Shape;156;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7" name="Google Shape;157;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8" name="Google Shape;158;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9" name="Google Shape;159;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0" name="Google Shape;160;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47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61" name="Google Shape;161;p80"/>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
              <a:buFont typeface="Arial"/>
              <a:buNone/>
            </a:pPr>
            <a:r>
              <a:rPr lang="sk-SK" sz="400" b="0" i="0" u="none" strike="noStrike" cap="none">
                <a:solidFill>
                  <a:schemeClr val="lt1"/>
                </a:solidFill>
                <a:latin typeface="Calibri"/>
                <a:ea typeface="Calibri"/>
                <a:cs typeface="Calibri"/>
                <a:sym typeface="Calibri"/>
              </a:rPr>
              <a:t>BLOCKCHAIN FOR AGRI FOOD EDU</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62"/>
        <p:cNvGrpSpPr/>
        <p:nvPr/>
      </p:nvGrpSpPr>
      <p:grpSpPr>
        <a:xfrm>
          <a:off x="0" y="0"/>
          <a:ext cx="0" cy="0"/>
          <a:chOff x="0" y="0"/>
          <a:chExt cx="0" cy="0"/>
        </a:xfrm>
      </p:grpSpPr>
      <p:sp>
        <p:nvSpPr>
          <p:cNvPr id="163" name="Google Shape;163;p81"/>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4" name="Google Shape;164;p81"/>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81"/>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 name="Google Shape;166;p81"/>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67" name="Google Shape;167;p81"/>
          <p:cNvGrpSpPr/>
          <p:nvPr/>
        </p:nvGrpSpPr>
        <p:grpSpPr>
          <a:xfrm>
            <a:off x="9842233" y="3266018"/>
            <a:ext cx="2050690" cy="2000480"/>
            <a:chOff x="10968672" y="5214269"/>
            <a:chExt cx="1344930" cy="1312000"/>
          </a:xfrm>
        </p:grpSpPr>
        <p:grpSp>
          <p:nvGrpSpPr>
            <p:cNvPr id="168" name="Google Shape;168;p81"/>
            <p:cNvGrpSpPr/>
            <p:nvPr/>
          </p:nvGrpSpPr>
          <p:grpSpPr>
            <a:xfrm>
              <a:off x="11799728" y="5338043"/>
              <a:ext cx="373379" cy="317051"/>
              <a:chOff x="11799728" y="5338043"/>
              <a:chExt cx="373379" cy="317051"/>
            </a:xfrm>
          </p:grpSpPr>
          <p:sp>
            <p:nvSpPr>
              <p:cNvPr id="169" name="Google Shape;169;p81"/>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0" name="Google Shape;170;p81"/>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1" name="Google Shape;171;p81"/>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72" name="Google Shape;172;p81"/>
            <p:cNvGrpSpPr/>
            <p:nvPr/>
          </p:nvGrpSpPr>
          <p:grpSpPr>
            <a:xfrm>
              <a:off x="11553031" y="5790293"/>
              <a:ext cx="373380" cy="316098"/>
              <a:chOff x="11553031" y="5790293"/>
              <a:chExt cx="373380" cy="316098"/>
            </a:xfrm>
          </p:grpSpPr>
          <p:sp>
            <p:nvSpPr>
              <p:cNvPr id="173" name="Google Shape;173;p81"/>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4" name="Google Shape;174;p81"/>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5" name="Google Shape;175;p81"/>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76" name="Google Shape;176;p81"/>
            <p:cNvGrpSpPr/>
            <p:nvPr/>
          </p:nvGrpSpPr>
          <p:grpSpPr>
            <a:xfrm>
              <a:off x="12091193" y="5786484"/>
              <a:ext cx="221456" cy="316099"/>
              <a:chOff x="12091193" y="5786484"/>
              <a:chExt cx="221456" cy="316099"/>
            </a:xfrm>
          </p:grpSpPr>
          <p:sp>
            <p:nvSpPr>
              <p:cNvPr id="177" name="Google Shape;177;p81"/>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8" name="Google Shape;178;p81"/>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9" name="Google Shape;179;p81"/>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80" name="Google Shape;180;p81"/>
            <p:cNvGrpSpPr/>
            <p:nvPr/>
          </p:nvGrpSpPr>
          <p:grpSpPr>
            <a:xfrm>
              <a:off x="11846163" y="6237782"/>
              <a:ext cx="371713" cy="288487"/>
              <a:chOff x="11846163" y="6237782"/>
              <a:chExt cx="371713" cy="288487"/>
            </a:xfrm>
          </p:grpSpPr>
          <p:sp>
            <p:nvSpPr>
              <p:cNvPr id="181" name="Google Shape;181;p81"/>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2" name="Google Shape;182;p81"/>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3" name="Google Shape;183;p81"/>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84" name="Google Shape;184;p81"/>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5" name="Google Shape;185;p81"/>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6" name="Google Shape;186;p81"/>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7" name="Google Shape;187;p81"/>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8" name="Google Shape;188;p81"/>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9" name="Google Shape;189;p81"/>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90" name="Google Shape;190;p81"/>
            <p:cNvGrpSpPr/>
            <p:nvPr/>
          </p:nvGrpSpPr>
          <p:grpSpPr>
            <a:xfrm>
              <a:off x="10968672" y="5214269"/>
              <a:ext cx="912495" cy="1194891"/>
              <a:chOff x="10968672" y="5214269"/>
              <a:chExt cx="912495" cy="1194891"/>
            </a:xfrm>
          </p:grpSpPr>
          <p:grpSp>
            <p:nvGrpSpPr>
              <p:cNvPr id="191" name="Google Shape;191;p81"/>
              <p:cNvGrpSpPr/>
              <p:nvPr/>
            </p:nvGrpSpPr>
            <p:grpSpPr>
              <a:xfrm>
                <a:off x="10968672" y="5789340"/>
                <a:ext cx="751522" cy="619820"/>
                <a:chOff x="10968672" y="5789340"/>
                <a:chExt cx="751522" cy="619820"/>
              </a:xfrm>
            </p:grpSpPr>
            <p:sp>
              <p:nvSpPr>
                <p:cNvPr id="192" name="Google Shape;192;p81"/>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3" name="Google Shape;193;p81"/>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4" name="Google Shape;194;p81"/>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p81"/>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6" name="Google Shape;196;p81"/>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7" name="Google Shape;197;p81"/>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8" name="Google Shape;198;p81"/>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1"/>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1"/>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1" name="Google Shape;201;p81"/>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2" name="Google Shape;202;p81"/>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203" name="Google Shape;203;p81"/>
              <p:cNvGrpSpPr/>
              <p:nvPr/>
            </p:nvGrpSpPr>
            <p:grpSpPr>
              <a:xfrm>
                <a:off x="10976292" y="5214269"/>
                <a:ext cx="904875" cy="408453"/>
                <a:chOff x="10976292" y="5214269"/>
                <a:chExt cx="904875" cy="408453"/>
              </a:xfrm>
            </p:grpSpPr>
            <p:sp>
              <p:nvSpPr>
                <p:cNvPr id="204" name="Google Shape;204;p81"/>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5" name="Google Shape;205;p81"/>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6" name="Google Shape;206;p81"/>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7" name="Google Shape;207;p81"/>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8" name="Google Shape;208;p81"/>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9" name="Google Shape;209;p81"/>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0" name="Google Shape;210;p81"/>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1" name="Google Shape;211;p81"/>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2" name="Google Shape;212;p81"/>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3" name="Google Shape;213;p81"/>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214" name="Google Shape;214;p81"/>
              <p:cNvGrpSpPr/>
              <p:nvPr/>
            </p:nvGrpSpPr>
            <p:grpSpPr>
              <a:xfrm>
                <a:off x="11013440" y="5670327"/>
                <a:ext cx="207644" cy="85689"/>
                <a:chOff x="11013440" y="5670327"/>
                <a:chExt cx="207644" cy="85689"/>
              </a:xfrm>
            </p:grpSpPr>
            <p:sp>
              <p:nvSpPr>
                <p:cNvPr id="215" name="Google Shape;215;p81"/>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6" name="Google Shape;216;p81"/>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7" name="Google Shape;217;p81"/>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grpSp>
        <p:nvGrpSpPr>
          <p:cNvPr id="218" name="Google Shape;218;p81"/>
          <p:cNvGrpSpPr/>
          <p:nvPr/>
        </p:nvGrpSpPr>
        <p:grpSpPr>
          <a:xfrm rot="5400000" flipH="1">
            <a:off x="627357" y="-645893"/>
            <a:ext cx="2360746" cy="3678139"/>
            <a:chOff x="12708052" y="5708395"/>
            <a:chExt cx="760808" cy="1185370"/>
          </a:xfrm>
        </p:grpSpPr>
        <p:sp>
          <p:nvSpPr>
            <p:cNvPr id="219" name="Google Shape;219;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0" name="Google Shape;220;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1" name="Google Shape;221;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2" name="Google Shape;222;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4" name="Google Shape;224;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25" name="Google Shape;225;p81"/>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26"/>
        <p:cNvGrpSpPr/>
        <p:nvPr/>
      </p:nvGrpSpPr>
      <p:grpSpPr>
        <a:xfrm>
          <a:off x="0" y="0"/>
          <a:ext cx="0" cy="0"/>
          <a:chOff x="0" y="0"/>
          <a:chExt cx="0" cy="0"/>
        </a:xfrm>
      </p:grpSpPr>
      <p:sp>
        <p:nvSpPr>
          <p:cNvPr id="227" name="Google Shape;227;p82"/>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8" name="Google Shape;228;p82"/>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sk-SK" sz="4400" b="0" i="0" u="none" strike="noStrike" cap="none">
                <a:solidFill>
                  <a:schemeClr val="lt1"/>
                </a:solidFill>
                <a:latin typeface="Calibri"/>
                <a:ea typeface="Calibri"/>
                <a:cs typeface="Calibri"/>
                <a:sym typeface="Calibri"/>
              </a:rPr>
              <a:t>FONT TYPEFACE &amp; SIZE</a:t>
            </a:r>
            <a:endParaRPr sz="3600" b="0" i="0" u="none" strike="noStrike" cap="none">
              <a:solidFill>
                <a:schemeClr val="lt1"/>
              </a:solidFill>
              <a:latin typeface="Calibri"/>
              <a:ea typeface="Calibri"/>
              <a:cs typeface="Calibri"/>
              <a:sym typeface="Calibri"/>
            </a:endParaRPr>
          </a:p>
        </p:txBody>
      </p:sp>
      <p:sp>
        <p:nvSpPr>
          <p:cNvPr id="229" name="Google Shape;229;p82"/>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000"/>
              <a:buFont typeface="Arial"/>
              <a:buNone/>
            </a:pPr>
            <a:r>
              <a:rPr lang="sk-SK" sz="3000" b="0" i="0" u="none" strike="noStrike" cap="none">
                <a:solidFill>
                  <a:schemeClr val="lt1"/>
                </a:solidFill>
                <a:latin typeface="Calibri"/>
                <a:ea typeface="Calibri"/>
                <a:cs typeface="Calibri"/>
                <a:sym typeface="Calibri"/>
              </a:rPr>
              <a:t>PLEASE ENSURE TO KEEP FONTS AS PER THE LAYOUT</a:t>
            </a:r>
            <a:endParaRPr sz="30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000"/>
              <a:buFont typeface="Arial"/>
              <a:buNone/>
            </a:pPr>
            <a:endParaRPr sz="30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sk-SK" sz="3000" b="0" i="0" u="none" strike="noStrike" cap="none">
                <a:solidFill>
                  <a:schemeClr val="lt1"/>
                </a:solidFill>
                <a:latin typeface="Calibri"/>
                <a:ea typeface="Calibri"/>
                <a:cs typeface="Calibri"/>
                <a:sym typeface="Calibri"/>
              </a:rPr>
              <a:t>48 point  -  Divider Slides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b="1"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sk-SK" sz="3000" b="0" i="0" u="none" strike="noStrike" cap="none">
                <a:solidFill>
                  <a:schemeClr val="lt1"/>
                </a:solidFill>
                <a:latin typeface="Calibri"/>
                <a:ea typeface="Calibri"/>
                <a:cs typeface="Calibri"/>
                <a:sym typeface="Calibri"/>
              </a:rPr>
              <a:t>36 point  -  Title Heading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sk-SK" sz="3000" b="0" i="0" u="none" strike="noStrike" cap="none">
                <a:solidFill>
                  <a:schemeClr val="lt1"/>
                </a:solidFill>
                <a:latin typeface="Calibri"/>
                <a:ea typeface="Calibri"/>
                <a:cs typeface="Calibri"/>
                <a:sym typeface="Calibri"/>
              </a:rPr>
              <a:t>30 point  -  Sub-Titles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sk-SK" sz="3000" b="0" i="0" u="none" strike="noStrike" cap="none">
                <a:solidFill>
                  <a:schemeClr val="lt1"/>
                </a:solidFill>
                <a:latin typeface="Calibri"/>
                <a:ea typeface="Calibri"/>
                <a:cs typeface="Calibri"/>
                <a:sym typeface="Calibri"/>
              </a:rPr>
              <a:t>	       - Quotes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sk-SK" sz="3000" b="0" i="0" u="none" strike="noStrike" cap="none">
                <a:solidFill>
                  <a:schemeClr val="lt1"/>
                </a:solidFill>
                <a:latin typeface="Calibri"/>
                <a:ea typeface="Calibri"/>
                <a:cs typeface="Calibri"/>
                <a:sym typeface="Calibri"/>
              </a:rPr>
              <a:t>24 point  -  Main Text Body </a:t>
            </a:r>
            <a:endParaRPr sz="30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000"/>
              <a:buFont typeface="Arial"/>
              <a:buNone/>
            </a:pPr>
            <a:endParaRPr sz="3000" b="0" i="0" u="none" strike="noStrike" cap="none">
              <a:solidFill>
                <a:schemeClr val="lt1"/>
              </a:solidFill>
              <a:latin typeface="Calibri"/>
              <a:ea typeface="Calibri"/>
              <a:cs typeface="Calibri"/>
              <a:sym typeface="Calibri"/>
            </a:endParaRPr>
          </a:p>
        </p:txBody>
      </p:sp>
      <p:sp>
        <p:nvSpPr>
          <p:cNvPr id="230" name="Google Shape;230;p82"/>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sk-SK" sz="2400" b="0" i="0" u="none" strike="noStrike" cap="none">
                <a:solidFill>
                  <a:schemeClr val="lt1"/>
                </a:solidFill>
                <a:latin typeface="Calibri"/>
                <a:ea typeface="Calibri"/>
                <a:cs typeface="Calibri"/>
                <a:sym typeface="Calibri"/>
              </a:rPr>
              <a:t>Please ensure to keep the font sizes set as per the slide layouts. The font used throughout the </a:t>
            </a:r>
            <a:r>
              <a:rPr lang="sk-SK" sz="2400" b="1" i="0" u="none" strike="noStrike" cap="none">
                <a:solidFill>
                  <a:schemeClr val="lt1"/>
                </a:solidFill>
                <a:latin typeface="Calibri"/>
                <a:ea typeface="Calibri"/>
                <a:cs typeface="Calibri"/>
                <a:sym typeface="Calibri"/>
              </a:rPr>
              <a:t>Blockchain for Agri Edu </a:t>
            </a:r>
            <a:r>
              <a:rPr lang="sk-SK" sz="2400" b="0" i="0" u="none" strike="noStrike" cap="none">
                <a:solidFill>
                  <a:schemeClr val="lt1"/>
                </a:solidFill>
                <a:latin typeface="Calibri"/>
                <a:ea typeface="Calibri"/>
                <a:cs typeface="Calibri"/>
                <a:sym typeface="Calibri"/>
              </a:rPr>
              <a:t>PowerPoint is….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600"/>
              <a:buFont typeface="Arial"/>
              <a:buNone/>
            </a:pPr>
            <a:r>
              <a:rPr lang="sk-SK" sz="3600" b="1" i="1" u="none" strike="noStrike" cap="none">
                <a:solidFill>
                  <a:schemeClr val="lt1"/>
                </a:solidFill>
                <a:latin typeface="Calibri"/>
                <a:ea typeface="Calibri"/>
                <a:cs typeface="Calibri"/>
                <a:sym typeface="Calibri"/>
              </a:rPr>
              <a:t>Calibri</a:t>
            </a:r>
            <a:endParaRPr sz="3600" b="0" i="0" u="none" strike="noStrike" cap="none">
              <a:solidFill>
                <a:schemeClr val="lt1"/>
              </a:solidFill>
              <a:latin typeface="Calibri"/>
              <a:ea typeface="Calibri"/>
              <a:cs typeface="Calibri"/>
              <a:sym typeface="Calibri"/>
            </a:endParaRPr>
          </a:p>
        </p:txBody>
      </p:sp>
      <p:cxnSp>
        <p:nvCxnSpPr>
          <p:cNvPr id="231" name="Google Shape;231;p82"/>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32" name="Google Shape;232;p82"/>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33" name="Google Shape;233;p82"/>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sk-SK" sz="2400" b="0" i="0" u="none" strike="noStrike" cap="none">
                <a:solidFill>
                  <a:schemeClr val="lt1"/>
                </a:solidFill>
                <a:latin typeface="Calibri"/>
                <a:ea typeface="Calibri"/>
                <a:cs typeface="Calibri"/>
                <a:sym typeface="Calibri"/>
              </a:rPr>
              <a:t>*** </a:t>
            </a:r>
            <a:r>
              <a:rPr lang="sk-SK" sz="2400" b="1" i="0" u="none" strike="noStrike" cap="none">
                <a:solidFill>
                  <a:schemeClr val="lt1"/>
                </a:solidFill>
                <a:latin typeface="Calibri"/>
                <a:ea typeface="Calibri"/>
                <a:cs typeface="Calibri"/>
                <a:sym typeface="Calibri"/>
              </a:rPr>
              <a:t>PLEASE DELETE THIS INSTRUCTION SLIDE BEFORE PRESENTING FINAL PRESENTATION </a:t>
            </a:r>
            <a:r>
              <a:rPr lang="sk-SK" sz="2400" b="0" i="0" u="none" strike="noStrike" cap="none">
                <a:solidFill>
                  <a:schemeClr val="lt1"/>
                </a:solidFill>
                <a:latin typeface="Calibri"/>
                <a:ea typeface="Calibri"/>
                <a:cs typeface="Calibri"/>
                <a:sym typeface="Calibri"/>
              </a:rPr>
              <a:t>*** </a:t>
            </a:r>
            <a:endParaRPr sz="2400" b="0" i="0" u="none" strike="noStrike" cap="none">
              <a:solidFill>
                <a:schemeClr val="lt1"/>
              </a:solidFill>
              <a:latin typeface="Calibri"/>
              <a:ea typeface="Calibri"/>
              <a:cs typeface="Calibri"/>
              <a:sym typeface="Calibri"/>
            </a:endParaRPr>
          </a:p>
        </p:txBody>
      </p:sp>
      <p:cxnSp>
        <p:nvCxnSpPr>
          <p:cNvPr id="234" name="Google Shape;234;p82"/>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235"/>
        <p:cNvGrpSpPr/>
        <p:nvPr/>
      </p:nvGrpSpPr>
      <p:grpSpPr>
        <a:xfrm>
          <a:off x="0" y="0"/>
          <a:ext cx="0" cy="0"/>
          <a:chOff x="0" y="0"/>
          <a:chExt cx="0" cy="0"/>
        </a:xfrm>
      </p:grpSpPr>
      <p:sp>
        <p:nvSpPr>
          <p:cNvPr id="236" name="Google Shape;236;p83"/>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7" name="Google Shape;237;p83"/>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8" name="Google Shape;238;p83"/>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39"/>
        <p:cNvGrpSpPr/>
        <p:nvPr/>
      </p:nvGrpSpPr>
      <p:grpSpPr>
        <a:xfrm>
          <a:off x="0" y="0"/>
          <a:ext cx="0" cy="0"/>
          <a:chOff x="0" y="0"/>
          <a:chExt cx="0" cy="0"/>
        </a:xfrm>
      </p:grpSpPr>
      <p:sp>
        <p:nvSpPr>
          <p:cNvPr id="240" name="Google Shape;240;p84"/>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41" name="Google Shape;241;p84"/>
          <p:cNvSpPr>
            <a:spLocks noGrp="1"/>
          </p:cNvSpPr>
          <p:nvPr>
            <p:ph type="pic" idx="2"/>
          </p:nvPr>
        </p:nvSpPr>
        <p:spPr>
          <a:xfrm>
            <a:off x="0" y="0"/>
            <a:ext cx="12192000" cy="6858000"/>
          </a:xfrm>
          <a:prstGeom prst="rect">
            <a:avLst/>
          </a:prstGeom>
          <a:solidFill>
            <a:srgbClr val="F2F2F2"/>
          </a:solidFill>
          <a:ln>
            <a:noFill/>
          </a:ln>
        </p:spPr>
      </p:sp>
      <p:sp>
        <p:nvSpPr>
          <p:cNvPr id="242" name="Google Shape;242;p84"/>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43"/>
        <p:cNvGrpSpPr/>
        <p:nvPr/>
      </p:nvGrpSpPr>
      <p:grpSpPr>
        <a:xfrm>
          <a:off x="0" y="0"/>
          <a:ext cx="0" cy="0"/>
          <a:chOff x="0" y="0"/>
          <a:chExt cx="0" cy="0"/>
        </a:xfrm>
      </p:grpSpPr>
      <p:sp>
        <p:nvSpPr>
          <p:cNvPr id="244" name="Google Shape;244;p85"/>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45" name="Google Shape;245;p85"/>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6" name="Google Shape;246;p85"/>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7" name="Google Shape;247;p85"/>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8" name="Google Shape;248;p85"/>
          <p:cNvSpPr>
            <a:spLocks noGrp="1"/>
          </p:cNvSpPr>
          <p:nvPr>
            <p:ph type="pic" idx="4"/>
          </p:nvPr>
        </p:nvSpPr>
        <p:spPr>
          <a:xfrm>
            <a:off x="-126342" y="0"/>
            <a:ext cx="3669321" cy="6858000"/>
          </a:xfrm>
          <a:prstGeom prst="rect">
            <a:avLst/>
          </a:prstGeom>
          <a:solidFill>
            <a:srgbClr val="D8D8D8"/>
          </a:solidFill>
          <a:ln>
            <a:noFill/>
          </a:ln>
        </p:spPr>
      </p:sp>
      <p:sp>
        <p:nvSpPr>
          <p:cNvPr id="249" name="Google Shape;249;p85"/>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0" name="Google Shape;250;p85"/>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1" name="Google Shape;251;p85"/>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2" name="Google Shape;252;p85"/>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3" name="Google Shape;253;p85"/>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4" name="Google Shape;254;p85"/>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55" name="Google Shape;255;p85"/>
          <p:cNvGrpSpPr/>
          <p:nvPr/>
        </p:nvGrpSpPr>
        <p:grpSpPr>
          <a:xfrm>
            <a:off x="4125567" y="726071"/>
            <a:ext cx="7578908" cy="5461417"/>
            <a:chOff x="4054159" y="721803"/>
            <a:chExt cx="7578908" cy="5461417"/>
          </a:xfrm>
        </p:grpSpPr>
        <p:grpSp>
          <p:nvGrpSpPr>
            <p:cNvPr id="256" name="Google Shape;256;p85"/>
            <p:cNvGrpSpPr/>
            <p:nvPr/>
          </p:nvGrpSpPr>
          <p:grpSpPr>
            <a:xfrm>
              <a:off x="4054161" y="721803"/>
              <a:ext cx="7547911" cy="1674487"/>
              <a:chOff x="4061909" y="1565906"/>
              <a:chExt cx="7547911" cy="1882781"/>
            </a:xfrm>
          </p:grpSpPr>
          <p:cxnSp>
            <p:nvCxnSpPr>
              <p:cNvPr id="257" name="Google Shape;257;p85"/>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58" name="Google Shape;258;p85"/>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59" name="Google Shape;259;p85"/>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60" name="Google Shape;260;p85"/>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1" name="Google Shape;261;p85"/>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62" name="Google Shape;262;p85"/>
            <p:cNvGrpSpPr/>
            <p:nvPr/>
          </p:nvGrpSpPr>
          <p:grpSpPr>
            <a:xfrm>
              <a:off x="4054160" y="2644936"/>
              <a:ext cx="7547911" cy="1674487"/>
              <a:chOff x="4061909" y="1565906"/>
              <a:chExt cx="7547911" cy="1882781"/>
            </a:xfrm>
          </p:grpSpPr>
          <p:cxnSp>
            <p:nvCxnSpPr>
              <p:cNvPr id="263" name="Google Shape;263;p85"/>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4" name="Google Shape;264;p85"/>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5" name="Google Shape;265;p85"/>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66" name="Google Shape;266;p85"/>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7" name="Google Shape;267;p85"/>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68" name="Google Shape;268;p85"/>
            <p:cNvGrpSpPr/>
            <p:nvPr/>
          </p:nvGrpSpPr>
          <p:grpSpPr>
            <a:xfrm>
              <a:off x="4069658" y="4508733"/>
              <a:ext cx="7547911" cy="1674487"/>
              <a:chOff x="4061909" y="1565906"/>
              <a:chExt cx="7547911" cy="1882781"/>
            </a:xfrm>
          </p:grpSpPr>
          <p:cxnSp>
            <p:nvCxnSpPr>
              <p:cNvPr id="269" name="Google Shape;269;p85"/>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0" name="Google Shape;270;p85"/>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1" name="Google Shape;271;p85"/>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72" name="Google Shape;272;p85"/>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3" name="Google Shape;273;p85"/>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76"/>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76"/>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
              <a:buFont typeface="Arial"/>
              <a:buNone/>
            </a:pPr>
            <a:r>
              <a:rPr lang="sk-SK" sz="400" b="0" i="0" u="none" strike="noStrike" cap="none">
                <a:solidFill>
                  <a:srgbClr val="010101"/>
                </a:solidFill>
                <a:latin typeface="Calibri"/>
                <a:ea typeface="Calibri"/>
                <a:cs typeface="Calibri"/>
                <a:sym typeface="Calibri"/>
              </a:rPr>
              <a:t>BLOCKCHAIN FOR AGRI FOOD EDU</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hindawi.com/journals/cin/2022/1296993/fig3/"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youtube.com/watch?v=aNf699UWnNw"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https://youtube.com/watch?v=Rnsru-gT3Mw" TargetMode="External"/><Relationship Id="rId4" Type="http://schemas.openxmlformats.org/officeDocument/2006/relationships/hyperlink" Target="https://youtube.com/watch?v=g2dZxGvcLN8"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youtube.com/watch?v=6ImFBrRuGG0"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hyperlink" Target="https://www.fao.org/agroecology/overview/overview10elements/en/"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8" Type="http://schemas.openxmlformats.org/officeDocument/2006/relationships/hyperlink" Target="https://intellipaat.com/blog/blockchain-in-agriculture/" TargetMode="External"/><Relationship Id="rId3" Type="http://schemas.openxmlformats.org/officeDocument/2006/relationships/hyperlink" Target="https://www.pcmag.com/how-to/what-is-the-blockchain-and-whats-it-used-for" TargetMode="External"/><Relationship Id="rId7" Type="http://schemas.openxmlformats.org/officeDocument/2006/relationships/hyperlink" Target="https://intellipaat.com/blog/blockchain-in-agriculture/#no2"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agridigital.io/" TargetMode="External"/><Relationship Id="rId5" Type="http://schemas.openxmlformats.org/officeDocument/2006/relationships/hyperlink" Target="https://www.scnsoft.com/blockchain/food-supply-chain" TargetMode="External"/><Relationship Id="rId4" Type="http://schemas.openxmlformats.org/officeDocument/2006/relationships/hyperlink" Target="https://www.agmatix.com/blog/importance-of-data-standardization-and-harmonization-in-agriculture/"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doi.org/10.1155/2022/8011525"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hyperlink" Target="https://doi.org/10.3390/bdcc7020086" TargetMode="External"/><Relationship Id="rId4" Type="http://schemas.openxmlformats.org/officeDocument/2006/relationships/hyperlink" Target="https://doi.org/10.3390/agriculture12091333"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7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19" name="Google Shape;319;p1"/>
          <p:cNvPicPr preferRelativeResize="0">
            <a:picLocks noGrp="1"/>
          </p:cNvPicPr>
          <p:nvPr>
            <p:ph type="pic" idx="2"/>
          </p:nvPr>
        </p:nvPicPr>
        <p:blipFill rotWithShape="1">
          <a:blip r:embed="rId3">
            <a:alphaModFix/>
          </a:blip>
          <a:srcRect t="19079" b="19075"/>
          <a:stretch/>
        </p:blipFill>
        <p:spPr>
          <a:xfrm>
            <a:off x="269988" y="703455"/>
            <a:ext cx="11318019" cy="3936378"/>
          </a:xfrm>
          <a:prstGeom prst="rect">
            <a:avLst/>
          </a:prstGeom>
          <a:solidFill>
            <a:srgbClr val="F2F2F2"/>
          </a:solidFill>
          <a:ln>
            <a:noFill/>
          </a:ln>
        </p:spPr>
      </p:pic>
      <p:sp>
        <p:nvSpPr>
          <p:cNvPr id="320" name="Google Shape;320;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3900"/>
              <a:buNone/>
            </a:pPr>
            <a:r>
              <a:rPr lang="sk-SK"/>
              <a:t>Modul 1</a:t>
            </a:r>
            <a:endParaRPr b="0">
              <a:latin typeface="Calibri"/>
              <a:ea typeface="Calibri"/>
              <a:cs typeface="Calibri"/>
              <a:sym typeface="Calibri"/>
            </a:endParaRPr>
          </a:p>
        </p:txBody>
      </p:sp>
      <p:sp>
        <p:nvSpPr>
          <p:cNvPr id="321" name="Google Shape;321;p1"/>
          <p:cNvSpPr txBox="1">
            <a:spLocks noGrp="1"/>
          </p:cNvSpPr>
          <p:nvPr>
            <p:ph type="body" idx="3"/>
          </p:nvPr>
        </p:nvSpPr>
        <p:spPr>
          <a:xfrm>
            <a:off x="926524" y="5116464"/>
            <a:ext cx="8627400" cy="10383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3900"/>
              <a:buNone/>
            </a:pPr>
            <a:r>
              <a:rPr lang="sk-SK"/>
              <a:t>Uvod v blockchain v agroživilski verigi</a:t>
            </a:r>
            <a:endParaRPr>
              <a:latin typeface="Calibri"/>
              <a:ea typeface="Calibri"/>
              <a:cs typeface="Calibri"/>
              <a:sym typeface="Calibri"/>
            </a:endParaRPr>
          </a:p>
        </p:txBody>
      </p:sp>
      <p:pic>
        <p:nvPicPr>
          <p:cNvPr id="322" name="Google Shape;322;p1"/>
          <p:cNvPicPr preferRelativeResize="0"/>
          <p:nvPr/>
        </p:nvPicPr>
        <p:blipFill rotWithShape="1">
          <a:blip r:embed="rId4">
            <a:alphaModFix/>
          </a:blip>
          <a:srcRect/>
          <a:stretch/>
        </p:blipFill>
        <p:spPr>
          <a:xfrm>
            <a:off x="10252448" y="5811688"/>
            <a:ext cx="1638095" cy="342857"/>
          </a:xfrm>
          <a:prstGeom prst="rect">
            <a:avLst/>
          </a:prstGeom>
          <a:noFill/>
          <a:ln>
            <a:noFill/>
          </a:ln>
        </p:spPr>
      </p:pic>
      <p:sp>
        <p:nvSpPr>
          <p:cNvPr id="323" name="Google Shape;323;p1"/>
          <p:cNvSpPr/>
          <p:nvPr/>
        </p:nvSpPr>
        <p:spPr>
          <a:xfrm>
            <a:off x="969506" y="5763121"/>
            <a:ext cx="3180284" cy="938678"/>
          </a:xfrm>
          <a:prstGeom prst="rect">
            <a:avLst/>
          </a:prstGeom>
          <a:solidFill>
            <a:srgbClr val="FFFFFF"/>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r>
              <a:rPr lang="sk-SK" sz="1100" b="0" i="0" u="none" strike="noStrike" cap="none" dirty="0">
                <a:solidFill>
                  <a:srgbClr val="333333"/>
                </a:solidFill>
                <a:latin typeface="Arial"/>
                <a:ea typeface="Arial"/>
                <a:cs typeface="Arial"/>
                <a:sym typeface="Arial"/>
              </a:rPr>
              <a:t>Blockchain for AgriFood Open Educational Resources © 2023/2Uvod v blockchain v agroživilski verigi024 by Blockchain for AgriFood Consortium is licensed under </a:t>
            </a:r>
            <a:r>
              <a:rPr lang="sk-SK" sz="1100" b="0" i="0" u="sng" strike="noStrike" cap="none" dirty="0">
                <a:solidFill>
                  <a:srgbClr val="D14500"/>
                </a:solidFill>
                <a:latin typeface="Arial"/>
                <a:ea typeface="Arial"/>
                <a:cs typeface="Arial"/>
                <a:sym typeface="Arial"/>
                <a:hlinkClick r:id="rId5">
                  <a:extLst>
                    <a:ext uri="{A12FA001-AC4F-418D-AE19-62706E023703}">
                      <ahyp:hlinkClr xmlns:ahyp="http://schemas.microsoft.com/office/drawing/2018/hyperlinkcolor" val="tx"/>
                    </a:ext>
                  </a:extLst>
                </a:hlinkClick>
              </a:rPr>
              <a:t>CC BY-SA 4.0  </a:t>
            </a:r>
            <a:r>
              <a:rPr lang="sk-SK" sz="1100" b="0" i="0" u="none" strike="noStrike" cap="none" dirty="0">
                <a:solidFill>
                  <a:srgbClr val="D14500"/>
                </a:solidFill>
                <a:latin typeface="Arial"/>
                <a:ea typeface="Arial"/>
                <a:cs typeface="Arial"/>
                <a:sym typeface="Arial"/>
              </a:rPr>
              <a:t>  </a:t>
            </a:r>
            <a:r>
              <a:rPr lang="sk-SK" sz="700" b="0" i="0" u="none" strike="noStrike" cap="none" dirty="0">
                <a:solidFill>
                  <a:schemeClr val="dk1"/>
                </a:solidFill>
                <a:latin typeface="Arial"/>
                <a:ea typeface="Arial"/>
                <a:cs typeface="Arial"/>
                <a:sym typeface="Arial"/>
              </a:rPr>
              <a:t> </a:t>
            </a:r>
            <a:endParaRPr sz="1600" b="0" i="0" u="none" strike="noStrike" cap="none" dirty="0">
              <a:solidFill>
                <a:schemeClr val="dk1"/>
              </a:solidFill>
              <a:latin typeface="Arial"/>
              <a:ea typeface="Arial"/>
              <a:cs typeface="Arial"/>
              <a:sym typeface="Arial"/>
            </a:endParaRPr>
          </a:p>
        </p:txBody>
      </p:sp>
      <p:sp>
        <p:nvSpPr>
          <p:cNvPr id="324" name="Google Shape;324;p1">
            <a:hlinkClick r:id="rId5"/>
          </p:cNvPr>
          <p:cNvSpPr/>
          <p:nvPr/>
        </p:nvSpPr>
        <p:spPr>
          <a:xfrm rot="10800000" flipH="1">
            <a:off x="6233371" y="3107436"/>
            <a:ext cx="49692" cy="457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25" name="Google Shape;325;p1"/>
          <p:cNvSpPr/>
          <p:nvPr/>
        </p:nvSpPr>
        <p:spPr>
          <a:xfrm rot="10800000" flipH="1">
            <a:off x="6504834" y="3107436"/>
            <a:ext cx="49692" cy="457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26" name="Google Shape;326;p1"/>
          <p:cNvSpPr/>
          <p:nvPr/>
        </p:nvSpPr>
        <p:spPr>
          <a:xfrm rot="10800000" flipH="1">
            <a:off x="6776296" y="3107436"/>
            <a:ext cx="49692" cy="457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7" name="Google Shape;327;p1"/>
          <p:cNvPicPr preferRelativeResize="0"/>
          <p:nvPr/>
        </p:nvPicPr>
        <p:blipFill rotWithShape="1">
          <a:blip r:embed="rId6">
            <a:alphaModFix/>
          </a:blip>
          <a:srcRect/>
          <a:stretch/>
        </p:blipFill>
        <p:spPr>
          <a:xfrm>
            <a:off x="4261752" y="6362124"/>
            <a:ext cx="903881" cy="316246"/>
          </a:xfrm>
          <a:prstGeom prst="rect">
            <a:avLst/>
          </a:prstGeom>
          <a:noFill/>
          <a:ln>
            <a:noFill/>
          </a:ln>
        </p:spPr>
      </p:pic>
      <p:sp>
        <p:nvSpPr>
          <p:cNvPr id="328" name="Google Shape;328;p1"/>
          <p:cNvSpPr/>
          <p:nvPr/>
        </p:nvSpPr>
        <p:spPr>
          <a:xfrm>
            <a:off x="8569842" y="6154545"/>
            <a:ext cx="3320701" cy="52318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700" b="0" i="0" dirty="0" err="1">
                <a:solidFill>
                  <a:srgbClr val="26324B"/>
                </a:solidFill>
                <a:effectLst/>
                <a:latin typeface="arial" panose="020B0604020202020204" pitchFamily="34" charset="0"/>
              </a:rPr>
              <a:t>Financirano</a:t>
            </a:r>
            <a:r>
              <a:rPr lang="en-GB" sz="700" b="0" i="0" dirty="0">
                <a:solidFill>
                  <a:srgbClr val="26324B"/>
                </a:solidFill>
                <a:effectLst/>
                <a:latin typeface="arial" panose="020B0604020202020204" pitchFamily="34" charset="0"/>
              </a:rPr>
              <a:t> s </a:t>
            </a:r>
            <a:r>
              <a:rPr lang="en-GB" sz="700" b="0" i="0" dirty="0" err="1">
                <a:solidFill>
                  <a:srgbClr val="26324B"/>
                </a:solidFill>
                <a:effectLst/>
                <a:latin typeface="arial" panose="020B0604020202020204" pitchFamily="34" charset="0"/>
              </a:rPr>
              <a:t>strani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Izražena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so </a:t>
            </a:r>
            <a:r>
              <a:rPr lang="en-GB" sz="700" b="0" i="0" dirty="0" err="1">
                <a:solidFill>
                  <a:srgbClr val="26324B"/>
                </a:solidFill>
                <a:effectLst/>
                <a:latin typeface="arial" panose="020B0604020202020204" pitchFamily="34" charset="0"/>
              </a:rPr>
              <a:t>zgolj</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avtorja</a:t>
            </a:r>
            <a:r>
              <a:rPr lang="en-GB" sz="700" b="0" i="0" dirty="0">
                <a:solidFill>
                  <a:srgbClr val="26324B"/>
                </a:solidFill>
                <a:effectLst/>
                <a:latin typeface="arial" panose="020B0604020202020204" pitchFamily="34" charset="0"/>
              </a:rPr>
              <a:t>(-</a:t>
            </a:r>
            <a:r>
              <a:rPr lang="en-GB" sz="700" b="0" i="0" dirty="0" err="1">
                <a:solidFill>
                  <a:srgbClr val="26324B"/>
                </a:solidFill>
                <a:effectLst/>
                <a:latin typeface="arial" panose="020B0604020202020204" pitchFamily="34" charset="0"/>
              </a:rPr>
              <a:t>ev</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ni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nujno</a:t>
            </a:r>
            <a:r>
              <a:rPr lang="en-GB" sz="700" b="0" i="0" dirty="0">
                <a:solidFill>
                  <a:srgbClr val="26324B"/>
                </a:solidFill>
                <a:effectLst/>
                <a:latin typeface="arial" panose="020B0604020202020204" pitchFamily="34" charset="0"/>
              </a:rPr>
              <a:t>, da </a:t>
            </a:r>
            <a:r>
              <a:rPr lang="en-GB" sz="700" b="0" i="0" dirty="0" err="1">
                <a:solidFill>
                  <a:srgbClr val="26324B"/>
                </a:solidFill>
                <a:effectLst/>
                <a:latin typeface="arial" panose="020B0604020202020204" pitchFamily="34" charset="0"/>
              </a:rPr>
              <a:t>odražajo</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stališča</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mnenja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ali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izvajalske</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agencije</a:t>
            </a:r>
            <a:r>
              <a:rPr lang="en-GB" sz="700" b="0" i="0" dirty="0">
                <a:solidFill>
                  <a:srgbClr val="26324B"/>
                </a:solidFill>
                <a:effectLst/>
                <a:latin typeface="arial" panose="020B0604020202020204" pitchFamily="34" charset="0"/>
              </a:rPr>
              <a:t> za </a:t>
            </a:r>
            <a:r>
              <a:rPr lang="en-GB" sz="700" b="0" i="0" dirty="0" err="1">
                <a:solidFill>
                  <a:srgbClr val="26324B"/>
                </a:solidFill>
                <a:effectLst/>
                <a:latin typeface="arial" panose="020B0604020202020204" pitchFamily="34" charset="0"/>
              </a:rPr>
              <a:t>izobraževanje</a:t>
            </a:r>
            <a:r>
              <a:rPr lang="en-GB" sz="700" b="0" i="0" dirty="0">
                <a:solidFill>
                  <a:srgbClr val="26324B"/>
                </a:solidFill>
                <a:effectLst/>
                <a:latin typeface="arial" panose="020B0604020202020204" pitchFamily="34" charset="0"/>
              </a:rPr>
              <a:t> in </a:t>
            </a:r>
            <a:r>
              <a:rPr lang="en-GB" sz="700" b="0" i="0" dirty="0" err="1">
                <a:solidFill>
                  <a:srgbClr val="26324B"/>
                </a:solidFill>
                <a:effectLst/>
                <a:latin typeface="arial" panose="020B0604020202020204" pitchFamily="34" charset="0"/>
              </a:rPr>
              <a:t>kulturo</a:t>
            </a:r>
            <a:r>
              <a:rPr lang="en-GB" sz="700" b="0" i="0" dirty="0">
                <a:solidFill>
                  <a:srgbClr val="26324B"/>
                </a:solidFill>
                <a:effectLst/>
                <a:latin typeface="arial" panose="020B0604020202020204" pitchFamily="34" charset="0"/>
              </a:rPr>
              <a:t> (EACEA). </a:t>
            </a:r>
            <a:r>
              <a:rPr lang="en-GB" sz="700" b="0" i="0" dirty="0" err="1">
                <a:solidFill>
                  <a:srgbClr val="26324B"/>
                </a:solidFill>
                <a:effectLst/>
                <a:latin typeface="arial" panose="020B0604020202020204" pitchFamily="34" charset="0"/>
              </a:rPr>
              <a:t>Zanje</a:t>
            </a:r>
            <a:r>
              <a:rPr lang="en-GB" sz="700" b="0" i="0" dirty="0">
                <a:solidFill>
                  <a:srgbClr val="26324B"/>
                </a:solidFill>
                <a:effectLst/>
                <a:latin typeface="arial" panose="020B0604020202020204" pitchFamily="34" charset="0"/>
              </a:rPr>
              <a:t> ne </a:t>
            </a:r>
            <a:r>
              <a:rPr lang="en-GB" sz="700" b="0" i="0" dirty="0" err="1">
                <a:solidFill>
                  <a:srgbClr val="26324B"/>
                </a:solidFill>
                <a:effectLst/>
                <a:latin typeface="arial" panose="020B0604020202020204" pitchFamily="34" charset="0"/>
              </a:rPr>
              <a:t>moreta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biti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odgovorna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Evropska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unija</a:t>
            </a:r>
            <a:r>
              <a:rPr lang="en-GB" sz="700" b="0" i="0" dirty="0">
                <a:solidFill>
                  <a:srgbClr val="26324B"/>
                </a:solidFill>
                <a:effectLst/>
                <a:latin typeface="arial" panose="020B0604020202020204" pitchFamily="34" charset="0"/>
              </a:rPr>
              <a:t> </a:t>
            </a:r>
            <a:r>
              <a:rPr lang="en-GB" sz="700" b="0" i="0" dirty="0" err="1">
                <a:solidFill>
                  <a:srgbClr val="26324B"/>
                </a:solidFill>
                <a:effectLst/>
                <a:latin typeface="arial" panose="020B0604020202020204" pitchFamily="34" charset="0"/>
              </a:rPr>
              <a:t>niti</a:t>
            </a:r>
            <a:r>
              <a:rPr lang="en-GB" sz="700" b="0" i="0" dirty="0">
                <a:solidFill>
                  <a:srgbClr val="26324B"/>
                </a:solidFill>
                <a:effectLst/>
                <a:latin typeface="arial" panose="020B0604020202020204" pitchFamily="34" charset="0"/>
              </a:rPr>
              <a:t> EACEA</a:t>
            </a:r>
            <a:endParaRPr sz="800" b="0" i="0" u="none" strike="noStrike" cap="none" dirty="0">
              <a:solidFill>
                <a:srgbClr val="000000"/>
              </a:solidFill>
              <a:latin typeface="Arial"/>
              <a:ea typeface="Arial"/>
              <a:cs typeface="Arial"/>
              <a:sym typeface="Arial"/>
            </a:endParaRPr>
          </a:p>
        </p:txBody>
      </p:sp>
      <p:sp>
        <p:nvSpPr>
          <p:cNvPr id="2" name="Google Shape;14;p77">
            <a:extLst>
              <a:ext uri="{FF2B5EF4-FFF2-40B4-BE49-F238E27FC236}">
                <a16:creationId xmlns:a16="http://schemas.microsoft.com/office/drawing/2014/main" id="{2BBADBC8-FB7C-E6D5-7D44-0C84D33E9FC3}"/>
              </a:ext>
            </a:extLst>
          </p:cNvPr>
          <p:cNvSpPr/>
          <p:nvPr/>
        </p:nvSpPr>
        <p:spPr>
          <a:xfrm>
            <a:off x="8586746"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3" name="Google Shape;15;p77">
            <a:extLst>
              <a:ext uri="{FF2B5EF4-FFF2-40B4-BE49-F238E27FC236}">
                <a16:creationId xmlns:a16="http://schemas.microsoft.com/office/drawing/2014/main" id="{6E326DDC-EE6F-EE39-F0DF-0BECEE93B28A}"/>
              </a:ext>
            </a:extLst>
          </p:cNvPr>
          <p:cNvGrpSpPr/>
          <p:nvPr/>
        </p:nvGrpSpPr>
        <p:grpSpPr>
          <a:xfrm>
            <a:off x="9180753" y="412591"/>
            <a:ext cx="2050690" cy="2000480"/>
            <a:chOff x="10968672" y="5214269"/>
            <a:chExt cx="1344930" cy="1312000"/>
          </a:xfrm>
        </p:grpSpPr>
        <p:grpSp>
          <p:nvGrpSpPr>
            <p:cNvPr id="4" name="Google Shape;16;p77">
              <a:extLst>
                <a:ext uri="{FF2B5EF4-FFF2-40B4-BE49-F238E27FC236}">
                  <a16:creationId xmlns:a16="http://schemas.microsoft.com/office/drawing/2014/main" id="{71A39D8C-B5AC-DAA2-3C1D-274F38FBC0AB}"/>
                </a:ext>
              </a:extLst>
            </p:cNvPr>
            <p:cNvGrpSpPr/>
            <p:nvPr/>
          </p:nvGrpSpPr>
          <p:grpSpPr>
            <a:xfrm>
              <a:off x="11799728" y="5338043"/>
              <a:ext cx="373379" cy="317051"/>
              <a:chOff x="11799728" y="5338043"/>
              <a:chExt cx="373379" cy="317051"/>
            </a:xfrm>
          </p:grpSpPr>
          <p:sp>
            <p:nvSpPr>
              <p:cNvPr id="51" name="Google Shape;17;p77">
                <a:extLst>
                  <a:ext uri="{FF2B5EF4-FFF2-40B4-BE49-F238E27FC236}">
                    <a16:creationId xmlns:a16="http://schemas.microsoft.com/office/drawing/2014/main" id="{1C66ADCF-EF32-92F6-1AFF-7FA019B457A7}"/>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2" name="Google Shape;18;p77">
                <a:extLst>
                  <a:ext uri="{FF2B5EF4-FFF2-40B4-BE49-F238E27FC236}">
                    <a16:creationId xmlns:a16="http://schemas.microsoft.com/office/drawing/2014/main" id="{B10AE564-ACC8-57DA-7319-7AA8755C3871}"/>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 name="Google Shape;19;p77">
                <a:extLst>
                  <a:ext uri="{FF2B5EF4-FFF2-40B4-BE49-F238E27FC236}">
                    <a16:creationId xmlns:a16="http://schemas.microsoft.com/office/drawing/2014/main" id="{6DFB3C00-0AC5-FC74-18D9-6D73122449DD}"/>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5" name="Google Shape;20;p77">
              <a:extLst>
                <a:ext uri="{FF2B5EF4-FFF2-40B4-BE49-F238E27FC236}">
                  <a16:creationId xmlns:a16="http://schemas.microsoft.com/office/drawing/2014/main" id="{F0C518DB-1FD1-F68C-7DCF-10666012AA6B}"/>
                </a:ext>
              </a:extLst>
            </p:cNvPr>
            <p:cNvGrpSpPr/>
            <p:nvPr/>
          </p:nvGrpSpPr>
          <p:grpSpPr>
            <a:xfrm>
              <a:off x="11553031" y="5790293"/>
              <a:ext cx="373380" cy="316098"/>
              <a:chOff x="11553031" y="5790293"/>
              <a:chExt cx="373380" cy="316098"/>
            </a:xfrm>
          </p:grpSpPr>
          <p:sp>
            <p:nvSpPr>
              <p:cNvPr id="48" name="Google Shape;21;p77">
                <a:extLst>
                  <a:ext uri="{FF2B5EF4-FFF2-40B4-BE49-F238E27FC236}">
                    <a16:creationId xmlns:a16="http://schemas.microsoft.com/office/drawing/2014/main" id="{48590D72-F186-8495-20C3-A322FA3FF93B}"/>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 name="Google Shape;22;p77">
                <a:extLst>
                  <a:ext uri="{FF2B5EF4-FFF2-40B4-BE49-F238E27FC236}">
                    <a16:creationId xmlns:a16="http://schemas.microsoft.com/office/drawing/2014/main" id="{41F0B1AF-D24F-DBB8-D314-C1484BFF7E89}"/>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 name="Google Shape;23;p77">
                <a:extLst>
                  <a:ext uri="{FF2B5EF4-FFF2-40B4-BE49-F238E27FC236}">
                    <a16:creationId xmlns:a16="http://schemas.microsoft.com/office/drawing/2014/main" id="{62226665-BEF0-76D1-595A-7803BA631A0F}"/>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6" name="Google Shape;24;p77">
              <a:extLst>
                <a:ext uri="{FF2B5EF4-FFF2-40B4-BE49-F238E27FC236}">
                  <a16:creationId xmlns:a16="http://schemas.microsoft.com/office/drawing/2014/main" id="{6183C0CF-EDB8-2DAD-6A02-EDCE174EE1F5}"/>
                </a:ext>
              </a:extLst>
            </p:cNvPr>
            <p:cNvGrpSpPr/>
            <p:nvPr/>
          </p:nvGrpSpPr>
          <p:grpSpPr>
            <a:xfrm>
              <a:off x="12091193" y="5786484"/>
              <a:ext cx="221456" cy="316099"/>
              <a:chOff x="12091193" y="5786484"/>
              <a:chExt cx="221456" cy="316099"/>
            </a:xfrm>
          </p:grpSpPr>
          <p:sp>
            <p:nvSpPr>
              <p:cNvPr id="45" name="Google Shape;25;p77">
                <a:extLst>
                  <a:ext uri="{FF2B5EF4-FFF2-40B4-BE49-F238E27FC236}">
                    <a16:creationId xmlns:a16="http://schemas.microsoft.com/office/drawing/2014/main" id="{1A36C2E5-7733-1CDA-7999-2FF1595F62B3}"/>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6" name="Google Shape;26;p77">
                <a:extLst>
                  <a:ext uri="{FF2B5EF4-FFF2-40B4-BE49-F238E27FC236}">
                    <a16:creationId xmlns:a16="http://schemas.microsoft.com/office/drawing/2014/main" id="{F1CCDA77-3ECD-FE8E-2C29-375BC68098B5}"/>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7" name="Google Shape;27;p77">
                <a:extLst>
                  <a:ext uri="{FF2B5EF4-FFF2-40B4-BE49-F238E27FC236}">
                    <a16:creationId xmlns:a16="http://schemas.microsoft.com/office/drawing/2014/main" id="{120E3657-3470-44B8-D5A5-1653F4EA8F2A}"/>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7" name="Google Shape;28;p77">
              <a:extLst>
                <a:ext uri="{FF2B5EF4-FFF2-40B4-BE49-F238E27FC236}">
                  <a16:creationId xmlns:a16="http://schemas.microsoft.com/office/drawing/2014/main" id="{4CE46CD6-5FCB-63A5-7466-0D29AAFA567E}"/>
                </a:ext>
              </a:extLst>
            </p:cNvPr>
            <p:cNvGrpSpPr/>
            <p:nvPr/>
          </p:nvGrpSpPr>
          <p:grpSpPr>
            <a:xfrm>
              <a:off x="11846163" y="6237782"/>
              <a:ext cx="371713" cy="288487"/>
              <a:chOff x="11846163" y="6237782"/>
              <a:chExt cx="371713" cy="288487"/>
            </a:xfrm>
          </p:grpSpPr>
          <p:sp>
            <p:nvSpPr>
              <p:cNvPr id="42" name="Google Shape;29;p77">
                <a:extLst>
                  <a:ext uri="{FF2B5EF4-FFF2-40B4-BE49-F238E27FC236}">
                    <a16:creationId xmlns:a16="http://schemas.microsoft.com/office/drawing/2014/main" id="{D92D319D-178F-1461-A5D0-5201DC35E5D8}"/>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3" name="Google Shape;30;p77">
                <a:extLst>
                  <a:ext uri="{FF2B5EF4-FFF2-40B4-BE49-F238E27FC236}">
                    <a16:creationId xmlns:a16="http://schemas.microsoft.com/office/drawing/2014/main" id="{9A90AC1B-0735-3960-1B6A-F12B64596242}"/>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 name="Google Shape;31;p77">
                <a:extLst>
                  <a:ext uri="{FF2B5EF4-FFF2-40B4-BE49-F238E27FC236}">
                    <a16:creationId xmlns:a16="http://schemas.microsoft.com/office/drawing/2014/main" id="{366BEA88-C4D8-A9F0-97A7-70F074E9E337}"/>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8" name="Google Shape;32;p77">
              <a:extLst>
                <a:ext uri="{FF2B5EF4-FFF2-40B4-BE49-F238E27FC236}">
                  <a16:creationId xmlns:a16="http://schemas.microsoft.com/office/drawing/2014/main" id="{90170765-836D-9B2E-4CBD-8D20F0B968FC}"/>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 name="Google Shape;33;p77">
              <a:extLst>
                <a:ext uri="{FF2B5EF4-FFF2-40B4-BE49-F238E27FC236}">
                  <a16:creationId xmlns:a16="http://schemas.microsoft.com/office/drawing/2014/main" id="{D0C1885D-C514-7A97-0632-4C4F288D8995}"/>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 name="Google Shape;34;p77">
              <a:extLst>
                <a:ext uri="{FF2B5EF4-FFF2-40B4-BE49-F238E27FC236}">
                  <a16:creationId xmlns:a16="http://schemas.microsoft.com/office/drawing/2014/main" id="{A27A727B-5FCE-9C9F-6512-9E59D2773963}"/>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 name="Google Shape;35;p77">
              <a:extLst>
                <a:ext uri="{FF2B5EF4-FFF2-40B4-BE49-F238E27FC236}">
                  <a16:creationId xmlns:a16="http://schemas.microsoft.com/office/drawing/2014/main" id="{BD86DA29-BCB3-5A40-6E9D-B7B133115498}"/>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 name="Google Shape;36;p77">
              <a:extLst>
                <a:ext uri="{FF2B5EF4-FFF2-40B4-BE49-F238E27FC236}">
                  <a16:creationId xmlns:a16="http://schemas.microsoft.com/office/drawing/2014/main" id="{F6538B12-3E04-BD9A-6F37-0CADFC5BF132}"/>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 name="Google Shape;37;p77">
              <a:extLst>
                <a:ext uri="{FF2B5EF4-FFF2-40B4-BE49-F238E27FC236}">
                  <a16:creationId xmlns:a16="http://schemas.microsoft.com/office/drawing/2014/main" id="{DE604841-CF8B-D4ED-E737-9D21F0834DBA}"/>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4" name="Google Shape;38;p77">
              <a:extLst>
                <a:ext uri="{FF2B5EF4-FFF2-40B4-BE49-F238E27FC236}">
                  <a16:creationId xmlns:a16="http://schemas.microsoft.com/office/drawing/2014/main" id="{4D200721-95DC-7251-72AB-28D3FBB3D58A}"/>
                </a:ext>
              </a:extLst>
            </p:cNvPr>
            <p:cNvGrpSpPr/>
            <p:nvPr/>
          </p:nvGrpSpPr>
          <p:grpSpPr>
            <a:xfrm>
              <a:off x="10968672" y="5214269"/>
              <a:ext cx="912495" cy="1194891"/>
              <a:chOff x="10968672" y="5214269"/>
              <a:chExt cx="912495" cy="1194891"/>
            </a:xfrm>
          </p:grpSpPr>
          <p:grpSp>
            <p:nvGrpSpPr>
              <p:cNvPr id="15" name="Google Shape;39;p77">
                <a:extLst>
                  <a:ext uri="{FF2B5EF4-FFF2-40B4-BE49-F238E27FC236}">
                    <a16:creationId xmlns:a16="http://schemas.microsoft.com/office/drawing/2014/main" id="{54A961D6-05AF-BAD6-4C75-DB8745A3ACB8}"/>
                  </a:ext>
                </a:extLst>
              </p:cNvPr>
              <p:cNvGrpSpPr/>
              <p:nvPr/>
            </p:nvGrpSpPr>
            <p:grpSpPr>
              <a:xfrm>
                <a:off x="10968672" y="5789340"/>
                <a:ext cx="751522" cy="619820"/>
                <a:chOff x="10968672" y="5789340"/>
                <a:chExt cx="751522" cy="619820"/>
              </a:xfrm>
            </p:grpSpPr>
            <p:sp>
              <p:nvSpPr>
                <p:cNvPr id="31" name="Google Shape;40;p77">
                  <a:extLst>
                    <a:ext uri="{FF2B5EF4-FFF2-40B4-BE49-F238E27FC236}">
                      <a16:creationId xmlns:a16="http://schemas.microsoft.com/office/drawing/2014/main" id="{572071BA-EA38-47CF-75A4-E2964BE544AD}"/>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2" name="Google Shape;41;p77">
                  <a:extLst>
                    <a:ext uri="{FF2B5EF4-FFF2-40B4-BE49-F238E27FC236}">
                      <a16:creationId xmlns:a16="http://schemas.microsoft.com/office/drawing/2014/main" id="{C626B4D8-904B-7BAF-BCB6-C9C21939B6AA}"/>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 name="Google Shape;42;p77">
                  <a:extLst>
                    <a:ext uri="{FF2B5EF4-FFF2-40B4-BE49-F238E27FC236}">
                      <a16:creationId xmlns:a16="http://schemas.microsoft.com/office/drawing/2014/main" id="{52CE7C5B-FE92-7859-5D17-43B8E6CCD5DC}"/>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 name="Google Shape;43;p77">
                  <a:extLst>
                    <a:ext uri="{FF2B5EF4-FFF2-40B4-BE49-F238E27FC236}">
                      <a16:creationId xmlns:a16="http://schemas.microsoft.com/office/drawing/2014/main" id="{1F999BA0-323F-395B-BB28-0F164964A785}"/>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 name="Google Shape;44;p77">
                  <a:extLst>
                    <a:ext uri="{FF2B5EF4-FFF2-40B4-BE49-F238E27FC236}">
                      <a16:creationId xmlns:a16="http://schemas.microsoft.com/office/drawing/2014/main" id="{DF6303CE-5902-5A31-11F0-BC4DDC46965A}"/>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 name="Google Shape;45;p77">
                  <a:extLst>
                    <a:ext uri="{FF2B5EF4-FFF2-40B4-BE49-F238E27FC236}">
                      <a16:creationId xmlns:a16="http://schemas.microsoft.com/office/drawing/2014/main" id="{1D8E0C0B-A8FD-F345-FF09-83144153C86E}"/>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 name="Google Shape;46;p77">
                  <a:extLst>
                    <a:ext uri="{FF2B5EF4-FFF2-40B4-BE49-F238E27FC236}">
                      <a16:creationId xmlns:a16="http://schemas.microsoft.com/office/drawing/2014/main" id="{8BDD41B9-82BD-F9C6-B83A-250240F8E787}"/>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8" name="Google Shape;47;p77">
                  <a:extLst>
                    <a:ext uri="{FF2B5EF4-FFF2-40B4-BE49-F238E27FC236}">
                      <a16:creationId xmlns:a16="http://schemas.microsoft.com/office/drawing/2014/main" id="{46152127-1897-4EEF-2C5E-8351D771D3E8}"/>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9" name="Google Shape;48;p77">
                  <a:extLst>
                    <a:ext uri="{FF2B5EF4-FFF2-40B4-BE49-F238E27FC236}">
                      <a16:creationId xmlns:a16="http://schemas.microsoft.com/office/drawing/2014/main" id="{F903DEB8-5153-D238-D509-8AC42B452D72}"/>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 name="Google Shape;49;p77">
                  <a:extLst>
                    <a:ext uri="{FF2B5EF4-FFF2-40B4-BE49-F238E27FC236}">
                      <a16:creationId xmlns:a16="http://schemas.microsoft.com/office/drawing/2014/main" id="{F0AC2E51-879C-D8DD-2726-01F7E6F23725}"/>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 name="Google Shape;50;p77">
                  <a:extLst>
                    <a:ext uri="{FF2B5EF4-FFF2-40B4-BE49-F238E27FC236}">
                      <a16:creationId xmlns:a16="http://schemas.microsoft.com/office/drawing/2014/main" id="{077C92D7-F70F-539D-5AA1-68D98A3BECEE}"/>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6" name="Google Shape;51;p77">
                <a:extLst>
                  <a:ext uri="{FF2B5EF4-FFF2-40B4-BE49-F238E27FC236}">
                    <a16:creationId xmlns:a16="http://schemas.microsoft.com/office/drawing/2014/main" id="{1EF43852-6EF7-CD63-A96D-5D2CC48FD7EB}"/>
                  </a:ext>
                </a:extLst>
              </p:cNvPr>
              <p:cNvGrpSpPr/>
              <p:nvPr/>
            </p:nvGrpSpPr>
            <p:grpSpPr>
              <a:xfrm>
                <a:off x="10976292" y="5214269"/>
                <a:ext cx="904875" cy="408453"/>
                <a:chOff x="10976292" y="5214269"/>
                <a:chExt cx="904875" cy="408453"/>
              </a:xfrm>
            </p:grpSpPr>
            <p:sp>
              <p:nvSpPr>
                <p:cNvPr id="21" name="Google Shape;52;p77">
                  <a:extLst>
                    <a:ext uri="{FF2B5EF4-FFF2-40B4-BE49-F238E27FC236}">
                      <a16:creationId xmlns:a16="http://schemas.microsoft.com/office/drawing/2014/main" id="{8EC5F0B2-E2E3-20CB-4799-C59E23C06EC1}"/>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 name="Google Shape;53;p77">
                  <a:extLst>
                    <a:ext uri="{FF2B5EF4-FFF2-40B4-BE49-F238E27FC236}">
                      <a16:creationId xmlns:a16="http://schemas.microsoft.com/office/drawing/2014/main" id="{61BD9400-9383-1143-6EE3-36F738E4893E}"/>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 name="Google Shape;54;p77">
                  <a:extLst>
                    <a:ext uri="{FF2B5EF4-FFF2-40B4-BE49-F238E27FC236}">
                      <a16:creationId xmlns:a16="http://schemas.microsoft.com/office/drawing/2014/main" id="{967733EB-E4F5-2F7F-8FEA-B708DCAA06E9}"/>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4" name="Google Shape;55;p77">
                  <a:extLst>
                    <a:ext uri="{FF2B5EF4-FFF2-40B4-BE49-F238E27FC236}">
                      <a16:creationId xmlns:a16="http://schemas.microsoft.com/office/drawing/2014/main" id="{D1E7C851-5BE2-D8C4-9E51-F166A2EFDE76}"/>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5" name="Google Shape;56;p77">
                  <a:extLst>
                    <a:ext uri="{FF2B5EF4-FFF2-40B4-BE49-F238E27FC236}">
                      <a16:creationId xmlns:a16="http://schemas.microsoft.com/office/drawing/2014/main" id="{DA56C193-1BE3-0250-E0B5-B13062F89C75}"/>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 name="Google Shape;57;p77">
                  <a:extLst>
                    <a:ext uri="{FF2B5EF4-FFF2-40B4-BE49-F238E27FC236}">
                      <a16:creationId xmlns:a16="http://schemas.microsoft.com/office/drawing/2014/main" id="{2D1CD5ED-EFAB-A9BE-73C1-818E27F6204D}"/>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 name="Google Shape;58;p77">
                  <a:extLst>
                    <a:ext uri="{FF2B5EF4-FFF2-40B4-BE49-F238E27FC236}">
                      <a16:creationId xmlns:a16="http://schemas.microsoft.com/office/drawing/2014/main" id="{5D9836C5-13B4-D4B5-878F-43AC1E468D46}"/>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 name="Google Shape;59;p77">
                  <a:extLst>
                    <a:ext uri="{FF2B5EF4-FFF2-40B4-BE49-F238E27FC236}">
                      <a16:creationId xmlns:a16="http://schemas.microsoft.com/office/drawing/2014/main" id="{56E2EDF6-3903-8F71-C02B-C263767A8DCD}"/>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 name="Google Shape;60;p77">
                  <a:extLst>
                    <a:ext uri="{FF2B5EF4-FFF2-40B4-BE49-F238E27FC236}">
                      <a16:creationId xmlns:a16="http://schemas.microsoft.com/office/drawing/2014/main" id="{127282EC-E2D4-CF09-F9E7-9CA410A36826}"/>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0" name="Google Shape;61;p77">
                  <a:extLst>
                    <a:ext uri="{FF2B5EF4-FFF2-40B4-BE49-F238E27FC236}">
                      <a16:creationId xmlns:a16="http://schemas.microsoft.com/office/drawing/2014/main" id="{BA7D23B9-3531-AA8D-E161-3F13BEECEC3C}"/>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7" name="Google Shape;62;p77">
                <a:extLst>
                  <a:ext uri="{FF2B5EF4-FFF2-40B4-BE49-F238E27FC236}">
                    <a16:creationId xmlns:a16="http://schemas.microsoft.com/office/drawing/2014/main" id="{7F2BA10E-B698-A9D8-FFA5-FA43405DEF36}"/>
                  </a:ext>
                </a:extLst>
              </p:cNvPr>
              <p:cNvGrpSpPr/>
              <p:nvPr/>
            </p:nvGrpSpPr>
            <p:grpSpPr>
              <a:xfrm>
                <a:off x="11013440" y="5670327"/>
                <a:ext cx="207644" cy="85689"/>
                <a:chOff x="11013440" y="5670327"/>
                <a:chExt cx="207644" cy="85689"/>
              </a:xfrm>
            </p:grpSpPr>
            <p:sp>
              <p:nvSpPr>
                <p:cNvPr id="18" name="Google Shape;63;p77">
                  <a:extLst>
                    <a:ext uri="{FF2B5EF4-FFF2-40B4-BE49-F238E27FC236}">
                      <a16:creationId xmlns:a16="http://schemas.microsoft.com/office/drawing/2014/main" id="{C48C9CED-854B-5B44-8AE3-581892926F40}"/>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 name="Google Shape;64;p77">
                  <a:extLst>
                    <a:ext uri="{FF2B5EF4-FFF2-40B4-BE49-F238E27FC236}">
                      <a16:creationId xmlns:a16="http://schemas.microsoft.com/office/drawing/2014/main" id="{CFC917A2-645B-77F1-3052-3F4B29207125}"/>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 name="Google Shape;65;p77">
                  <a:extLst>
                    <a:ext uri="{FF2B5EF4-FFF2-40B4-BE49-F238E27FC236}">
                      <a16:creationId xmlns:a16="http://schemas.microsoft.com/office/drawing/2014/main" id="{C4F74AB1-3F9F-C6DF-E5B2-D4A45218939B}"/>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SzPts val="2400"/>
              <a:buFont typeface="Arial"/>
              <a:buChar char="•"/>
            </a:pPr>
            <a:r>
              <a:rPr lang="sk-SK"/>
              <a:t>Decentralizirana narava blockchaina pomeni tudi, da ni ene same točke neuspeha, ki bi lahko uničila celotno bazo podatkov</a:t>
            </a:r>
            <a:br>
              <a:rPr lang="sk-SK"/>
            </a:br>
            <a:r>
              <a:rPr lang="sk-SK"/>
              <a:t>Podjetje, ki shranjuje vse podatke svojih strank na strežniški kmetiji v eni stavbi, bi lahko te podatke izgubilo, če bi bila stavba uničena. </a:t>
            </a:r>
            <a:br>
              <a:rPr lang="sk-SK"/>
            </a:br>
            <a:r>
              <a:rPr lang="sk-SK"/>
              <a:t>Ker kopija verige blokov obstaja na vsakem računalniku v omrežju hkrati, lahko še naprej deluje, če eno ali celo več vozlišč ostane brez povezave.</a:t>
            </a:r>
            <a:endParaRPr>
              <a:latin typeface="Calibri"/>
              <a:ea typeface="Calibri"/>
              <a:cs typeface="Calibri"/>
              <a:sym typeface="Calibri"/>
            </a:endParaRPr>
          </a:p>
        </p:txBody>
      </p:sp>
      <p:sp>
        <p:nvSpPr>
          <p:cNvPr id="438" name="Google Shape;438;p1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Kaj je tehnologija veriženja blokov?</a:t>
            </a:r>
            <a:endParaRPr sz="2800"/>
          </a:p>
        </p:txBody>
      </p:sp>
      <p:grpSp>
        <p:nvGrpSpPr>
          <p:cNvPr id="439" name="Google Shape;439;p10"/>
          <p:cNvGrpSpPr/>
          <p:nvPr/>
        </p:nvGrpSpPr>
        <p:grpSpPr>
          <a:xfrm rot="10800000" flipH="1">
            <a:off x="10388648" y="0"/>
            <a:ext cx="1803350" cy="2809693"/>
            <a:chOff x="12708052" y="5708395"/>
            <a:chExt cx="760808" cy="1185370"/>
          </a:xfrm>
        </p:grpSpPr>
        <p:sp>
          <p:nvSpPr>
            <p:cNvPr id="440" name="Google Shape;440;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1" name="Google Shape;441;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2" name="Google Shape;442;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3" name="Google Shape;443;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4" name="Google Shape;444;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5" name="Google Shape;445;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Ključne ugotovitve</a:t>
            </a:r>
            <a:endParaRPr sz="2800"/>
          </a:p>
        </p:txBody>
      </p:sp>
      <p:grpSp>
        <p:nvGrpSpPr>
          <p:cNvPr id="451" name="Google Shape;451;p11"/>
          <p:cNvGrpSpPr/>
          <p:nvPr/>
        </p:nvGrpSpPr>
        <p:grpSpPr>
          <a:xfrm rot="10800000" flipH="1">
            <a:off x="10388648" y="0"/>
            <a:ext cx="1803350" cy="2809693"/>
            <a:chOff x="12708052" y="5708395"/>
            <a:chExt cx="760808" cy="1185370"/>
          </a:xfrm>
        </p:grpSpPr>
        <p:sp>
          <p:nvSpPr>
            <p:cNvPr id="452" name="Google Shape;452;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3" name="Google Shape;453;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4" name="Google Shape;454;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5" name="Google Shape;455;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6" name="Google Shape;456;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57" name="Google Shape;457;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458" name="Google Shape;458;p11"/>
          <p:cNvGrpSpPr/>
          <p:nvPr/>
        </p:nvGrpSpPr>
        <p:grpSpPr>
          <a:xfrm>
            <a:off x="3216817" y="1903467"/>
            <a:ext cx="7128933" cy="4749836"/>
            <a:chOff x="0" y="0"/>
            <a:chExt cx="7128933" cy="4749836"/>
          </a:xfrm>
        </p:grpSpPr>
        <p:sp>
          <p:nvSpPr>
            <p:cNvPr id="459" name="Google Shape;459;p11"/>
            <p:cNvSpPr/>
            <p:nvPr/>
          </p:nvSpPr>
          <p:spPr>
            <a:xfrm>
              <a:off x="0" y="0"/>
              <a:ext cx="7128933" cy="1104613"/>
            </a:xfrm>
            <a:prstGeom prst="roundRect">
              <a:avLst>
                <a:gd name="adj" fmla="val 10000"/>
              </a:avLst>
            </a:prstGeom>
            <a:gradFill>
              <a:gsLst>
                <a:gs pos="0">
                  <a:srgbClr val="F8DDA9"/>
                </a:gs>
                <a:gs pos="50000">
                  <a:srgbClr val="F6D59A"/>
                </a:gs>
                <a:gs pos="100000">
                  <a:srgbClr val="F8D288"/>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11"/>
            <p:cNvSpPr txBox="1"/>
            <p:nvPr/>
          </p:nvSpPr>
          <p:spPr>
            <a:xfrm>
              <a:off x="1536247" y="0"/>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None/>
              </a:pPr>
              <a:r>
                <a:rPr lang="sk-SK" sz="1700" b="0" i="0" u="none" strike="noStrike" cap="none">
                  <a:solidFill>
                    <a:schemeClr val="dk1"/>
                  </a:solidFill>
                  <a:latin typeface="Calibri"/>
                  <a:ea typeface="Calibri"/>
                  <a:cs typeface="Calibri"/>
                  <a:sym typeface="Calibri"/>
                </a:rPr>
                <a:t>Blockchain je vrsta skupne baze podatkov, ki se od običajne baze podatkov razlikuje po načinu shranjevanja informacij; Blokovne verige shranjujejo podatke v blokih, ki so med seboj povezani s kriptografijo.</a:t>
              </a:r>
              <a:endParaRPr sz="1700" b="0" i="0" u="none" strike="noStrike" cap="none">
                <a:solidFill>
                  <a:schemeClr val="dk1"/>
                </a:solidFill>
                <a:latin typeface="Calibri"/>
                <a:ea typeface="Calibri"/>
                <a:cs typeface="Calibri"/>
                <a:sym typeface="Calibri"/>
              </a:endParaRPr>
            </a:p>
          </p:txBody>
        </p:sp>
        <p:sp>
          <p:nvSpPr>
            <p:cNvPr id="461" name="Google Shape;461;p11"/>
            <p:cNvSpPr/>
            <p:nvPr/>
          </p:nvSpPr>
          <p:spPr>
            <a:xfrm>
              <a:off x="110461" y="110461"/>
              <a:ext cx="1425786" cy="883690"/>
            </a:xfrm>
            <a:prstGeom prst="roundRect">
              <a:avLst>
                <a:gd name="adj" fmla="val 10000"/>
              </a:avLst>
            </a:prstGeom>
            <a:blipFill rotWithShape="1">
              <a:blip r:embed="rId3">
                <a:alphaModFix/>
              </a:blip>
              <a:stretch>
                <a:fillRect t="-30994" b="-30993"/>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11"/>
            <p:cNvSpPr/>
            <p:nvPr/>
          </p:nvSpPr>
          <p:spPr>
            <a:xfrm>
              <a:off x="0" y="1215074"/>
              <a:ext cx="7128933" cy="1104613"/>
            </a:xfrm>
            <a:prstGeom prst="roundRect">
              <a:avLst>
                <a:gd name="adj" fmla="val 10000"/>
              </a:avLst>
            </a:prstGeom>
            <a:gradFill>
              <a:gsLst>
                <a:gs pos="0">
                  <a:srgbClr val="F6E5B2"/>
                </a:gs>
                <a:gs pos="50000">
                  <a:srgbClr val="F3DFA3"/>
                </a:gs>
                <a:gs pos="100000">
                  <a:srgbClr val="F5DD9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3" name="Google Shape;463;p11"/>
            <p:cNvSpPr txBox="1"/>
            <p:nvPr/>
          </p:nvSpPr>
          <p:spPr>
            <a:xfrm>
              <a:off x="1536247" y="1215074"/>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None/>
              </a:pPr>
              <a:r>
                <a:rPr lang="sk-SK" sz="1700" b="0" i="0" u="none" strike="noStrike" cap="none">
                  <a:solidFill>
                    <a:schemeClr val="dk1"/>
                  </a:solidFill>
                  <a:latin typeface="Calibri"/>
                  <a:ea typeface="Calibri"/>
                  <a:cs typeface="Calibri"/>
                  <a:sym typeface="Calibri"/>
                </a:rPr>
                <a:t>V verigi blokov se lahko shranijo različne vrste informacij.</a:t>
              </a:r>
              <a:endParaRPr sz="1700" b="0" i="0" u="none" strike="noStrike" cap="none">
                <a:solidFill>
                  <a:schemeClr val="dk1"/>
                </a:solidFill>
                <a:latin typeface="Calibri"/>
                <a:ea typeface="Calibri"/>
                <a:cs typeface="Calibri"/>
                <a:sym typeface="Calibri"/>
              </a:endParaRPr>
            </a:p>
          </p:txBody>
        </p:sp>
        <p:sp>
          <p:nvSpPr>
            <p:cNvPr id="464" name="Google Shape;464;p11"/>
            <p:cNvSpPr/>
            <p:nvPr/>
          </p:nvSpPr>
          <p:spPr>
            <a:xfrm>
              <a:off x="110461" y="1325535"/>
              <a:ext cx="1425786" cy="883690"/>
            </a:xfrm>
            <a:prstGeom prst="roundRect">
              <a:avLst>
                <a:gd name="adj" fmla="val 10000"/>
              </a:avLst>
            </a:prstGeom>
            <a:blipFill rotWithShape="1">
              <a:blip r:embed="rId4">
                <a:alphaModFix/>
              </a:blip>
              <a:stretch>
                <a:fillRect t="-30994" b="-30993"/>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p11"/>
            <p:cNvSpPr/>
            <p:nvPr/>
          </p:nvSpPr>
          <p:spPr>
            <a:xfrm>
              <a:off x="0" y="2430149"/>
              <a:ext cx="7128933" cy="1104613"/>
            </a:xfrm>
            <a:prstGeom prst="roundRect">
              <a:avLst>
                <a:gd name="adj" fmla="val 10000"/>
              </a:avLst>
            </a:prstGeom>
            <a:gradFill>
              <a:gsLst>
                <a:gs pos="0">
                  <a:srgbClr val="F6EBBC"/>
                </a:gs>
                <a:gs pos="50000">
                  <a:srgbClr val="F3E7AD"/>
                </a:gs>
                <a:gs pos="100000">
                  <a:srgbClr val="F5E59F"/>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6" name="Google Shape;466;p11"/>
            <p:cNvSpPr txBox="1"/>
            <p:nvPr/>
          </p:nvSpPr>
          <p:spPr>
            <a:xfrm>
              <a:off x="1536247" y="2430149"/>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None/>
              </a:pPr>
              <a:r>
                <a:rPr lang="sk-SK" sz="1700" b="0" i="0" u="none" strike="noStrike" cap="none">
                  <a:solidFill>
                    <a:schemeClr val="dk1"/>
                  </a:solidFill>
                  <a:latin typeface="Calibri"/>
                  <a:ea typeface="Calibri"/>
                  <a:cs typeface="Calibri"/>
                  <a:sym typeface="Calibri"/>
                </a:rPr>
                <a:t>V mnogih primerih je blockchain decentraliziran, tako da nobena oseba ali skupina nima nadzora - namesto tega vsi uporabniki skupaj ohranijo nadzor.</a:t>
              </a:r>
              <a:endParaRPr sz="1700" b="0" i="0" u="none" strike="noStrike" cap="none">
                <a:solidFill>
                  <a:schemeClr val="dk1"/>
                </a:solidFill>
                <a:latin typeface="Calibri"/>
                <a:ea typeface="Calibri"/>
                <a:cs typeface="Calibri"/>
                <a:sym typeface="Calibri"/>
              </a:endParaRPr>
            </a:p>
          </p:txBody>
        </p:sp>
        <p:sp>
          <p:nvSpPr>
            <p:cNvPr id="467" name="Google Shape;467;p11"/>
            <p:cNvSpPr/>
            <p:nvPr/>
          </p:nvSpPr>
          <p:spPr>
            <a:xfrm>
              <a:off x="110461" y="2540610"/>
              <a:ext cx="1425786" cy="883690"/>
            </a:xfrm>
            <a:prstGeom prst="roundRect">
              <a:avLst>
                <a:gd name="adj" fmla="val 10000"/>
              </a:avLst>
            </a:prstGeom>
            <a:blipFill rotWithShape="1">
              <a:blip r:embed="rId5">
                <a:alphaModFix/>
              </a:blip>
              <a:stretch>
                <a:fillRect t="-30994" b="-30993"/>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11"/>
            <p:cNvSpPr/>
            <p:nvPr/>
          </p:nvSpPr>
          <p:spPr>
            <a:xfrm>
              <a:off x="0" y="3645223"/>
              <a:ext cx="7128933" cy="1104613"/>
            </a:xfrm>
            <a:prstGeom prst="roundRect">
              <a:avLst>
                <a:gd name="adj" fmla="val 10000"/>
              </a:avLst>
            </a:prstGeom>
            <a:gradFill>
              <a:gsLst>
                <a:gs pos="0">
                  <a:srgbClr val="F6F1C7"/>
                </a:gs>
                <a:gs pos="50000">
                  <a:srgbClr val="F4EDB8"/>
                </a:gs>
                <a:gs pos="100000">
                  <a:srgbClr val="F5EDAC"/>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Google Shape;469;p11"/>
            <p:cNvSpPr txBox="1"/>
            <p:nvPr/>
          </p:nvSpPr>
          <p:spPr>
            <a:xfrm>
              <a:off x="1536247" y="3645223"/>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None/>
              </a:pPr>
              <a:r>
                <a:rPr lang="sk-SK" sz="1700" b="0" i="0" u="none" strike="noStrike" cap="none">
                  <a:solidFill>
                    <a:schemeClr val="dk1"/>
                  </a:solidFill>
                  <a:latin typeface="Calibri"/>
                  <a:ea typeface="Calibri"/>
                  <a:cs typeface="Calibri"/>
                  <a:sym typeface="Calibri"/>
                </a:rPr>
                <a:t>Decentralizirane verige blokov so nespremenljive, kar pomeni, da so vneseni podatki nepovratni.</a:t>
              </a:r>
              <a:endParaRPr sz="1700" b="0" i="0" u="none" strike="noStrike" cap="none">
                <a:solidFill>
                  <a:schemeClr val="dk1"/>
                </a:solidFill>
                <a:latin typeface="Calibri"/>
                <a:ea typeface="Calibri"/>
                <a:cs typeface="Calibri"/>
                <a:sym typeface="Calibri"/>
              </a:endParaRPr>
            </a:p>
          </p:txBody>
        </p:sp>
        <p:sp>
          <p:nvSpPr>
            <p:cNvPr id="470" name="Google Shape;470;p11"/>
            <p:cNvSpPr/>
            <p:nvPr/>
          </p:nvSpPr>
          <p:spPr>
            <a:xfrm>
              <a:off x="110461" y="3755685"/>
              <a:ext cx="1425786" cy="883690"/>
            </a:xfrm>
            <a:prstGeom prst="roundRect">
              <a:avLst>
                <a:gd name="adj" fmla="val 10000"/>
              </a:avLst>
            </a:prstGeom>
            <a:blipFill rotWithShape="1">
              <a:blip r:embed="rId6">
                <a:alphaModFix/>
              </a:blip>
              <a:stretch>
                <a:fillRect t="-30994" b="-30993"/>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Zakaj je blockchain pomemben?</a:t>
            </a:r>
            <a:endParaRPr sz="2800"/>
          </a:p>
        </p:txBody>
      </p:sp>
      <p:grpSp>
        <p:nvGrpSpPr>
          <p:cNvPr id="476" name="Google Shape;476;p12"/>
          <p:cNvGrpSpPr/>
          <p:nvPr/>
        </p:nvGrpSpPr>
        <p:grpSpPr>
          <a:xfrm rot="10800000" flipH="1">
            <a:off x="10388648" y="0"/>
            <a:ext cx="1803350" cy="2809693"/>
            <a:chOff x="12708052" y="5708395"/>
            <a:chExt cx="760808" cy="1185370"/>
          </a:xfrm>
        </p:grpSpPr>
        <p:sp>
          <p:nvSpPr>
            <p:cNvPr id="477" name="Google Shape;477;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78" name="Google Shape;478;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79" name="Google Shape;479;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80" name="Google Shape;480;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81" name="Google Shape;481;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82" name="Google Shape;482;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483" name="Google Shape;483;p12"/>
          <p:cNvSpPr txBox="1"/>
          <p:nvPr/>
        </p:nvSpPr>
        <p:spPr>
          <a:xfrm>
            <a:off x="2204884" y="2081740"/>
            <a:ext cx="8295968" cy="4400179"/>
          </a:xfrm>
          <a:prstGeom prst="rect">
            <a:avLst/>
          </a:prstGeom>
          <a:gradFill>
            <a:gsLst>
              <a:gs pos="0">
                <a:srgbClr val="99C5B8"/>
              </a:gs>
              <a:gs pos="50000">
                <a:srgbClr val="C1D9D1"/>
              </a:gs>
              <a:gs pos="100000">
                <a:srgbClr val="E0ECE8"/>
              </a:gs>
            </a:gsLst>
            <a:lin ang="13500000" scaled="0"/>
          </a:gradFill>
          <a:ln w="9525" cap="flat" cmpd="sng">
            <a:solidFill>
              <a:srgbClr val="3C8C79"/>
            </a:solidFill>
            <a:prstDash val="solid"/>
            <a:round/>
            <a:headEnd type="none" w="sm" len="sm"/>
            <a:tailEnd type="none" w="sm" len="sm"/>
          </a:ln>
        </p:spPr>
        <p:txBody>
          <a:bodyPr spcFirstLastPara="1" wrap="square" lIns="91425" tIns="45700" rIns="91425" bIns="45700" anchor="t" anchorCtr="0">
            <a:spAutoFit/>
          </a:bodyPr>
          <a:lstStyle/>
          <a:p>
            <a:pPr marL="457200" marR="0" lvl="0" indent="-457200" algn="l" rtl="0">
              <a:lnSpc>
                <a:spcPct val="107000"/>
              </a:lnSpc>
              <a:spcBef>
                <a:spcPts val="0"/>
              </a:spcBef>
              <a:spcAft>
                <a:spcPts val="0"/>
              </a:spcAft>
              <a:buClr>
                <a:schemeClr val="dk1"/>
              </a:buClr>
              <a:buSzPts val="2800"/>
              <a:buFont typeface="Arial"/>
              <a:buChar char="•"/>
            </a:pPr>
            <a:r>
              <a:rPr lang="sk-SK" sz="2800" b="0" i="0" u="none" strike="noStrike" cap="none" dirty="0">
                <a:solidFill>
                  <a:schemeClr val="dk1"/>
                </a:solidFill>
                <a:latin typeface="Calibri"/>
                <a:ea typeface="Calibri"/>
                <a:cs typeface="Calibri"/>
                <a:sym typeface="Calibri"/>
              </a:rPr>
              <a:t>Razmislite o primeru</a:t>
            </a:r>
            <a:r>
              <a:rPr lang="sk-SK" sz="2800" dirty="0">
                <a:solidFill>
                  <a:schemeClr val="dk1"/>
                </a:solidFill>
                <a:latin typeface="Calibri"/>
                <a:ea typeface="Calibri"/>
                <a:cs typeface="Calibri"/>
                <a:sym typeface="Calibri"/>
              </a:rPr>
              <a:t> </a:t>
            </a:r>
            <a:r>
              <a:rPr lang="sk-SK" sz="2800" b="0" i="0" u="none" strike="noStrike" cap="none" dirty="0">
                <a:solidFill>
                  <a:schemeClr val="dk1"/>
                </a:solidFill>
                <a:latin typeface="Calibri"/>
                <a:ea typeface="Calibri"/>
                <a:cs typeface="Calibri"/>
                <a:sym typeface="Calibri"/>
              </a:rPr>
              <a:t>prodaje nepremičnine </a:t>
            </a:r>
            <a:br>
              <a:rPr lang="sk-SK" sz="2800" b="0" i="0" u="none" strike="noStrike" cap="none" dirty="0">
                <a:solidFill>
                  <a:schemeClr val="dk1"/>
                </a:solidFill>
                <a:latin typeface="Calibri"/>
                <a:ea typeface="Calibri"/>
                <a:cs typeface="Calibri"/>
                <a:sym typeface="Calibri"/>
              </a:rPr>
            </a:br>
            <a:r>
              <a:rPr lang="sk-SK" sz="2800" b="0" i="0" u="none" strike="noStrike" cap="none" dirty="0">
                <a:solidFill>
                  <a:schemeClr val="dk1"/>
                </a:solidFill>
                <a:latin typeface="Calibri"/>
                <a:ea typeface="Calibri"/>
                <a:cs typeface="Calibri"/>
                <a:sym typeface="Calibri"/>
              </a:rPr>
              <a:t>Ko se denar zamenja, se lastništvo nepremičnine prenese na kupca. </a:t>
            </a:r>
            <a:br>
              <a:rPr lang="sk-SK" sz="2800" b="0" i="0" u="none" strike="noStrike" cap="none" dirty="0">
                <a:solidFill>
                  <a:schemeClr val="dk1"/>
                </a:solidFill>
                <a:latin typeface="Calibri"/>
                <a:ea typeface="Calibri"/>
                <a:cs typeface="Calibri"/>
                <a:sym typeface="Calibri"/>
              </a:rPr>
            </a:br>
            <a:r>
              <a:rPr lang="sk-SK" sz="2800" b="0" i="0" u="none" strike="noStrike" cap="none" dirty="0">
                <a:solidFill>
                  <a:schemeClr val="dk1"/>
                </a:solidFill>
                <a:latin typeface="Calibri"/>
                <a:ea typeface="Calibri"/>
                <a:cs typeface="Calibri"/>
                <a:sym typeface="Calibri"/>
              </a:rPr>
              <a:t>Posamezno lahko kupec in prodajalec beležita denarne transakcije, vendar nobenemu viru ni mogoče zaupati. </a:t>
            </a:r>
            <a:br>
              <a:rPr lang="sk-SK" sz="2800" b="0" i="0" u="none" strike="noStrike" cap="none" dirty="0">
                <a:solidFill>
                  <a:schemeClr val="dk1"/>
                </a:solidFill>
                <a:latin typeface="Calibri"/>
                <a:ea typeface="Calibri"/>
                <a:cs typeface="Calibri"/>
                <a:sym typeface="Calibri"/>
              </a:rPr>
            </a:br>
            <a:r>
              <a:rPr lang="sk-SK" sz="2800" b="0" i="0" u="none" strike="noStrike" cap="none" dirty="0">
                <a:solidFill>
                  <a:schemeClr val="dk1"/>
                </a:solidFill>
                <a:latin typeface="Calibri"/>
                <a:ea typeface="Calibri"/>
                <a:cs typeface="Calibri"/>
                <a:sym typeface="Calibri"/>
              </a:rPr>
              <a:t>Prodajalec lahko zlahka trdi, da denarja ni prejel, čeprav ga ima, kupec pa lahko prav tako trdi, da je plačal denar, tudi če ga ni.</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1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SzPts val="2400"/>
              <a:buFont typeface="Arial"/>
              <a:buChar char="•"/>
            </a:pPr>
            <a:r>
              <a:rPr lang="sk-SK" dirty="0"/>
              <a:t>Tradicionalne tehnologije podatkovnih zbirk predstavljajo več izzivov za beleženje finančnih transakcij</a:t>
            </a:r>
            <a:br>
              <a:rPr lang="sk-SK" dirty="0"/>
            </a:br>
            <a:r>
              <a:rPr lang="sk-SK" dirty="0"/>
              <a:t>Da bi se izognili morebitnim pravnim težavam, mora zaupanja vredna tretja oseba nadzorovati in potrditi transakcije </a:t>
            </a:r>
            <a:br>
              <a:rPr lang="sk-SK" dirty="0"/>
            </a:br>
            <a:r>
              <a:rPr lang="sk-SK" b="1" dirty="0"/>
              <a:t>TODA</a:t>
            </a:r>
            <a:br>
              <a:rPr lang="sk-SK" dirty="0"/>
            </a:br>
            <a:r>
              <a:rPr lang="sk-SK" dirty="0"/>
              <a:t>Prisotnost tega osrednjega organa ne le otežuje transakcijo, ampak ustvarja tudi enotno točko ranljivosti</a:t>
            </a:r>
            <a:br>
              <a:rPr lang="sk-SK" dirty="0"/>
            </a:br>
            <a:r>
              <a:rPr lang="sk-SK" dirty="0"/>
              <a:t>Če bi bila osrednja podatkovna zbirka ogrožena, bi lahko trpeli obe strani</a:t>
            </a:r>
            <a:endParaRPr dirty="0">
              <a:latin typeface="Calibri"/>
              <a:ea typeface="Calibri"/>
              <a:cs typeface="Calibri"/>
              <a:sym typeface="Calibri"/>
            </a:endParaRPr>
          </a:p>
        </p:txBody>
      </p:sp>
      <p:sp>
        <p:nvSpPr>
          <p:cNvPr id="489" name="Google Shape;489;p1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Zakaj je blockchain pomemben?</a:t>
            </a:r>
            <a:endParaRPr sz="2800"/>
          </a:p>
        </p:txBody>
      </p:sp>
      <p:grpSp>
        <p:nvGrpSpPr>
          <p:cNvPr id="490" name="Google Shape;490;p13"/>
          <p:cNvGrpSpPr/>
          <p:nvPr/>
        </p:nvGrpSpPr>
        <p:grpSpPr>
          <a:xfrm rot="10800000" flipH="1">
            <a:off x="10388648" y="0"/>
            <a:ext cx="1803350" cy="2809693"/>
            <a:chOff x="12708052" y="5708395"/>
            <a:chExt cx="760808" cy="1185370"/>
          </a:xfrm>
        </p:grpSpPr>
        <p:sp>
          <p:nvSpPr>
            <p:cNvPr id="491" name="Google Shape;491;p1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2" name="Google Shape;492;p1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3" name="Google Shape;493;p1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4" name="Google Shape;494;p1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5" name="Google Shape;495;p1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96" name="Google Shape;496;p1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14"/>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Energija</a:t>
            </a:r>
            <a:br>
              <a:rPr lang="sk-SK" b="1"/>
            </a:br>
            <a:r>
              <a:rPr lang="sk-SK"/>
              <a:t>Energetska podjetja uporabljajo tehnologijo veriženja blokov za ustvarjanje platform za medsebojno trgovanje z energijo in racionalizacijo dostopa do energije iz obnovljivih virov. Upoštevajte na primer te uporabe:</a:t>
            </a:r>
            <a:br>
              <a:rPr lang="sk-SK"/>
            </a:br>
            <a:r>
              <a:rPr lang="sk-SK"/>
              <a:t>Energetska podjetja, ki temeljijo na blockchainu, so ustvarila trgovalno platformo za prodajo električne energije med posamezniki. Lastniki stanovanj s sončnimi kolektorji uporabljajo to platformo za prodajo presežne sončne energije sosedom. Postopek je v veliki meri avtomatiziran: pametni števci ustvarjajo transakcije, blockchain pa jih beleži.</a:t>
            </a:r>
            <a:endParaRPr/>
          </a:p>
        </p:txBody>
      </p:sp>
      <p:sp>
        <p:nvSpPr>
          <p:cNvPr id="502" name="Google Shape;502;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03" name="Google Shape;503;p14"/>
          <p:cNvGrpSpPr/>
          <p:nvPr/>
        </p:nvGrpSpPr>
        <p:grpSpPr>
          <a:xfrm rot="10800000" flipH="1">
            <a:off x="10388648" y="0"/>
            <a:ext cx="1803350" cy="2809693"/>
            <a:chOff x="12708052" y="5708395"/>
            <a:chExt cx="760808" cy="1185370"/>
          </a:xfrm>
        </p:grpSpPr>
        <p:sp>
          <p:nvSpPr>
            <p:cNvPr id="504" name="Google Shape;504;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5" name="Google Shape;505;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6" name="Google Shape;506;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7" name="Google Shape;507;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8" name="Google Shape;508;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09" name="Google Shape;509;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1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pPr>
            <a:r>
              <a:rPr lang="sk-SK" dirty="0"/>
              <a:t>Blockchain je nastajajoča tehnologija, ki jo na inovativen način sprejemajo različne industrije. Nekatere primere uporabe v različnih panogah opisujemo v naslednjih pododdelkih:</a:t>
            </a:r>
          </a:p>
          <a:p>
            <a:pPr marL="342900" lvl="0" indent="-342900" algn="l" rtl="0">
              <a:lnSpc>
                <a:spcPct val="107000"/>
              </a:lnSpc>
              <a:spcBef>
                <a:spcPts val="0"/>
              </a:spcBef>
              <a:spcAft>
                <a:spcPts val="0"/>
              </a:spcAft>
              <a:buSzPts val="2400"/>
              <a:buFont typeface="Arial" panose="020B0604020202020204" pitchFamily="34" charset="0"/>
              <a:buChar char="•"/>
            </a:pPr>
            <a:r>
              <a:rPr lang="sk-SK" b="1" dirty="0"/>
              <a:t>energija</a:t>
            </a:r>
          </a:p>
          <a:p>
            <a:pPr marL="342900" lvl="0" indent="-342900" algn="l" rtl="0">
              <a:lnSpc>
                <a:spcPct val="107000"/>
              </a:lnSpc>
              <a:spcBef>
                <a:spcPts val="0"/>
              </a:spcBef>
              <a:spcAft>
                <a:spcPts val="0"/>
              </a:spcAft>
              <a:buSzPts val="2400"/>
              <a:buFont typeface="Arial" panose="020B0604020202020204" pitchFamily="34" charset="0"/>
              <a:buChar char="•"/>
            </a:pPr>
            <a:r>
              <a:rPr lang="sk-SK" b="1" dirty="0"/>
              <a:t>finance</a:t>
            </a:r>
          </a:p>
          <a:p>
            <a:pPr marL="342900" lvl="0" indent="-342900" algn="l" rtl="0">
              <a:lnSpc>
                <a:spcPct val="107000"/>
              </a:lnSpc>
              <a:spcBef>
                <a:spcPts val="0"/>
              </a:spcBef>
              <a:spcAft>
                <a:spcPts val="0"/>
              </a:spcAft>
              <a:buSzPts val="2400"/>
              <a:buFont typeface="Arial" panose="020B0604020202020204" pitchFamily="34" charset="0"/>
              <a:buChar char="•"/>
            </a:pPr>
            <a:r>
              <a:rPr lang="sk-SK" b="1" dirty="0"/>
              <a:t>Mediji in zabava </a:t>
            </a:r>
          </a:p>
          <a:p>
            <a:pPr marL="342900" lvl="0" indent="-342900" algn="l" rtl="0">
              <a:lnSpc>
                <a:spcPct val="107000"/>
              </a:lnSpc>
              <a:spcBef>
                <a:spcPts val="0"/>
              </a:spcBef>
              <a:spcAft>
                <a:spcPts val="0"/>
              </a:spcAft>
              <a:buSzPts val="2400"/>
              <a:buFont typeface="Arial" panose="020B0604020202020204" pitchFamily="34" charset="0"/>
              <a:buChar char="•"/>
            </a:pPr>
            <a:r>
              <a:rPr lang="sk-SK" b="1" dirty="0"/>
              <a:t>Maloprodajnih</a:t>
            </a:r>
          </a:p>
          <a:p>
            <a:pPr marL="342900" lvl="0" indent="-342900" algn="l" rtl="0">
              <a:lnSpc>
                <a:spcPct val="107000"/>
              </a:lnSpc>
              <a:spcBef>
                <a:spcPts val="0"/>
              </a:spcBef>
              <a:spcAft>
                <a:spcPts val="0"/>
              </a:spcAft>
              <a:buSzPts val="2400"/>
              <a:buFont typeface="Arial" panose="020B0604020202020204" pitchFamily="34" charset="0"/>
              <a:buChar char="•"/>
            </a:pPr>
            <a:r>
              <a:rPr lang="sk-SK" b="1" dirty="0"/>
              <a:t>kmetijstvo</a:t>
            </a:r>
            <a:endParaRPr sz="2400" b="1" dirty="0">
              <a:solidFill>
                <a:srgbClr val="262626"/>
              </a:solidFill>
              <a:latin typeface="Calibri"/>
              <a:ea typeface="Calibri"/>
              <a:cs typeface="Calibri"/>
              <a:sym typeface="Calibri"/>
            </a:endParaRPr>
          </a:p>
        </p:txBody>
      </p:sp>
      <p:sp>
        <p:nvSpPr>
          <p:cNvPr id="515" name="Google Shape;515;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16" name="Google Shape;516;p15"/>
          <p:cNvGrpSpPr/>
          <p:nvPr/>
        </p:nvGrpSpPr>
        <p:grpSpPr>
          <a:xfrm rot="10800000" flipH="1">
            <a:off x="10388648" y="0"/>
            <a:ext cx="1803350" cy="2809693"/>
            <a:chOff x="12708052" y="5708395"/>
            <a:chExt cx="760808" cy="1185370"/>
          </a:xfrm>
        </p:grpSpPr>
        <p:sp>
          <p:nvSpPr>
            <p:cNvPr id="517" name="Google Shape;517;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18" name="Google Shape;518;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19" name="Google Shape;519;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20" name="Google Shape;520;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21" name="Google Shape;521;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22" name="Google Shape;522;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16"/>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Energija</a:t>
            </a:r>
            <a:br>
              <a:rPr lang="sk-SK" b="1"/>
            </a:br>
            <a:r>
              <a:rPr lang="sk-SK"/>
              <a:t>Energetska podjetja uporabljajo tehnologijo veriženja blokov za ustvarjanje platform za medsebojno trgovanje z energijo in racionalizacijo dostopa do energije iz obnovljivih virov. Upoštevajte na primer te uporabe:</a:t>
            </a:r>
            <a:br>
              <a:rPr lang="sk-SK"/>
            </a:br>
            <a:r>
              <a:rPr lang="sk-SK"/>
              <a:t>S pobudami za množično financiranje, ki temeljijo na blockchainu, lahko uporabniki sponzorirajo in imajo v lasti sončne kolektorje v skupnostih, ki nimajo dostopa do energije. Sponzorji lahko prejmejo najemnino tudi za te skupnosti, ko bodo zgrajeni sončni kolektorji.</a:t>
            </a:r>
            <a:endParaRPr sz="2400">
              <a:solidFill>
                <a:srgbClr val="262626"/>
              </a:solidFill>
              <a:latin typeface="Calibri"/>
              <a:ea typeface="Calibri"/>
              <a:cs typeface="Calibri"/>
              <a:sym typeface="Calibri"/>
            </a:endParaRPr>
          </a:p>
        </p:txBody>
      </p:sp>
      <p:sp>
        <p:nvSpPr>
          <p:cNvPr id="528" name="Google Shape;528;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29" name="Google Shape;529;p16"/>
          <p:cNvGrpSpPr/>
          <p:nvPr/>
        </p:nvGrpSpPr>
        <p:grpSpPr>
          <a:xfrm rot="10800000" flipH="1">
            <a:off x="10388648" y="0"/>
            <a:ext cx="1803350" cy="2809693"/>
            <a:chOff x="12708052" y="5708395"/>
            <a:chExt cx="760808" cy="1185370"/>
          </a:xfrm>
        </p:grpSpPr>
        <p:sp>
          <p:nvSpPr>
            <p:cNvPr id="530" name="Google Shape;530;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1" name="Google Shape;531;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2" name="Google Shape;532;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3" name="Google Shape;533;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4" name="Google Shape;534;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35" name="Google Shape;535;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17"/>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400"/>
              <a:buFont typeface="Arial"/>
              <a:buChar char="•"/>
            </a:pPr>
            <a:r>
              <a:rPr lang="sk-SK" b="1"/>
              <a:t>Finance</a:t>
            </a:r>
            <a:br>
              <a:rPr lang="sk-SK" b="1"/>
            </a:br>
            <a:r>
              <a:rPr lang="sk-SK"/>
              <a:t>Tradicionalni finančni sistemi, kot so banke in borze, uporabljajo storitve veriženja blokov za upravljanje spletnih plačil, računov in tržnega trgovanja. </a:t>
            </a:r>
            <a:br>
              <a:rPr lang="sk-SK"/>
            </a:br>
            <a:r>
              <a:rPr lang="sk-SK"/>
              <a:t>Na primer, Singapore Exchange Limited, investicijski holding, ki ponuja storitve finančnega trgovanja po vsej Aziji, uporablja tehnologijo veriženja blokov za izgradnjo učinkovitejšega medbančnega plačilnega računa. </a:t>
            </a:r>
            <a:br>
              <a:rPr lang="sk-SK"/>
            </a:br>
            <a:r>
              <a:rPr lang="sk-SK"/>
              <a:t>S sprejetjem blockchaina so rešili več izzivov, med drugim:</a:t>
            </a:r>
            <a:br>
              <a:rPr lang="sk-SK"/>
            </a:br>
            <a:r>
              <a:rPr lang="sk-SK"/>
              <a:t>serijska obdelava in</a:t>
            </a:r>
            <a:br>
              <a:rPr lang="sk-SK"/>
            </a:br>
            <a:r>
              <a:rPr lang="sk-SK"/>
              <a:t>ročna uskladitev več tisoč finančnih transakcij</a:t>
            </a:r>
            <a:endParaRPr sz="2400">
              <a:solidFill>
                <a:srgbClr val="262626"/>
              </a:solidFill>
              <a:latin typeface="Calibri"/>
              <a:ea typeface="Calibri"/>
              <a:cs typeface="Calibri"/>
              <a:sym typeface="Calibri"/>
            </a:endParaRPr>
          </a:p>
        </p:txBody>
      </p:sp>
      <p:sp>
        <p:nvSpPr>
          <p:cNvPr id="541" name="Google Shape;541;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42" name="Google Shape;542;p17"/>
          <p:cNvGrpSpPr/>
          <p:nvPr/>
        </p:nvGrpSpPr>
        <p:grpSpPr>
          <a:xfrm rot="10800000" flipH="1">
            <a:off x="10388648" y="0"/>
            <a:ext cx="1803350" cy="2809693"/>
            <a:chOff x="12708052" y="5708395"/>
            <a:chExt cx="760808" cy="1185370"/>
          </a:xfrm>
        </p:grpSpPr>
        <p:sp>
          <p:nvSpPr>
            <p:cNvPr id="543" name="Google Shape;543;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4" name="Google Shape;544;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5" name="Google Shape;545;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6" name="Google Shape;546;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7" name="Google Shape;547;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48" name="Google Shape;548;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18"/>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400"/>
              <a:buFont typeface="Arial"/>
              <a:buChar char="•"/>
            </a:pPr>
            <a:r>
              <a:rPr lang="sk-SK" b="1"/>
              <a:t>Mediji in zabava</a:t>
            </a:r>
            <a:br>
              <a:rPr lang="sk-SK" b="1"/>
            </a:br>
            <a:r>
              <a:rPr lang="sk-SK"/>
              <a:t>Podjetja v medijih in zabavi uporabljajo blockchain sisteme za upravljanje podatkov o avtorskih pravicah. </a:t>
            </a:r>
            <a:br>
              <a:rPr lang="sk-SK"/>
            </a:br>
            <a:r>
              <a:rPr lang="sk-SK"/>
              <a:t>Preverjanje avtorskih pravic je ključnega pomena za pravično nadomestilo umetnikom. </a:t>
            </a:r>
            <a:br>
              <a:rPr lang="sk-SK"/>
            </a:br>
            <a:r>
              <a:rPr lang="sk-SK"/>
              <a:t>Za beleženje prodaje ali prenosa avtorsko zaščitenih vsebin je potrebnih več transakcij. </a:t>
            </a:r>
            <a:br>
              <a:rPr lang="sk-SK"/>
            </a:br>
            <a:r>
              <a:rPr lang="sk-SK"/>
              <a:t>Sony Music Entertainment Japan uporablja storitve veriženja blokov za učinkovitejše upravljanje digitalnih pravic. </a:t>
            </a:r>
            <a:br>
              <a:rPr lang="sk-SK"/>
            </a:br>
            <a:r>
              <a:rPr lang="sk-SK"/>
              <a:t>Uspešno uporabljajo blockchain strategijo za izboljšanje produktivnosti in zmanjšanje stroškov pri obdelavi avtorskih pravic</a:t>
            </a:r>
            <a:endParaRPr sz="2400">
              <a:solidFill>
                <a:srgbClr val="262626"/>
              </a:solidFill>
              <a:latin typeface="Calibri"/>
              <a:ea typeface="Calibri"/>
              <a:cs typeface="Calibri"/>
              <a:sym typeface="Calibri"/>
            </a:endParaRPr>
          </a:p>
        </p:txBody>
      </p:sp>
      <p:sp>
        <p:nvSpPr>
          <p:cNvPr id="554" name="Google Shape;554;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55" name="Google Shape;555;p18"/>
          <p:cNvGrpSpPr/>
          <p:nvPr/>
        </p:nvGrpSpPr>
        <p:grpSpPr>
          <a:xfrm rot="10800000" flipH="1">
            <a:off x="10388648" y="0"/>
            <a:ext cx="1803350" cy="2809693"/>
            <a:chOff x="12708052" y="5708395"/>
            <a:chExt cx="760808" cy="1185370"/>
          </a:xfrm>
        </p:grpSpPr>
        <p:sp>
          <p:nvSpPr>
            <p:cNvPr id="556" name="Google Shape;556;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7" name="Google Shape;557;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8" name="Google Shape;558;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9" name="Google Shape;559;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60" name="Google Shape;560;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61" name="Google Shape;561;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19"/>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Kmetijstvo</a:t>
            </a:r>
            <a:br>
              <a:rPr lang="sk-SK" b="1"/>
            </a:br>
            <a:r>
              <a:rPr lang="sk-SK"/>
              <a:t>Blockchain tehnologija v kmetijski proizvodnji prinaša številne prednosti in možnosti za posodobitev in izboljšanje celotne industrije.</a:t>
            </a:r>
            <a:endParaRPr/>
          </a:p>
        </p:txBody>
      </p:sp>
      <p:sp>
        <p:nvSpPr>
          <p:cNvPr id="567" name="Google Shape;567;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68" name="Google Shape;568;p19"/>
          <p:cNvGrpSpPr/>
          <p:nvPr/>
        </p:nvGrpSpPr>
        <p:grpSpPr>
          <a:xfrm rot="10800000" flipH="1">
            <a:off x="10388648" y="0"/>
            <a:ext cx="1803350" cy="2809693"/>
            <a:chOff x="12708052" y="5708395"/>
            <a:chExt cx="760808" cy="1185370"/>
          </a:xfrm>
        </p:grpSpPr>
        <p:sp>
          <p:nvSpPr>
            <p:cNvPr id="569" name="Google Shape;569;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70" name="Google Shape;570;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71" name="Google Shape;571;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72" name="Google Shape;572;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73" name="Google Shape;573;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74" name="Google Shape;574;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
          <p:cNvSpPr txBox="1">
            <a:spLocks noGrp="1"/>
          </p:cNvSpPr>
          <p:nvPr>
            <p:ph type="body" idx="1"/>
          </p:nvPr>
        </p:nvSpPr>
        <p:spPr>
          <a:xfrm>
            <a:off x="798381" y="2123349"/>
            <a:ext cx="10281130"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SzPts val="2400"/>
              <a:buNone/>
            </a:pPr>
            <a:r>
              <a:rPr lang="sk-SK" dirty="0"/>
              <a:t>Modul "Uvod v blockchain v agroživilski verigi" vključuje uvod v tehnologijo veriženja blokov, izzive in priložnosti, ki jih blockchain lahko odpre v agroživilskem sektorju, in kako se lahko ti agroživilski izzivi obravnavajo. Vključeni so tudi primeri resničnih aplikacij blockchaina v AgriFood. Glavna prednost modula je predstavitev morebitnih ovir in premislekov.</a:t>
            </a:r>
            <a:endParaRPr dirty="0"/>
          </a:p>
        </p:txBody>
      </p:sp>
      <p:sp>
        <p:nvSpPr>
          <p:cNvPr id="334" name="Google Shape;334;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Opis modula</a:t>
            </a:r>
            <a:endParaRPr/>
          </a:p>
        </p:txBody>
      </p:sp>
      <p:grpSp>
        <p:nvGrpSpPr>
          <p:cNvPr id="335" name="Google Shape;335;p2"/>
          <p:cNvGrpSpPr/>
          <p:nvPr/>
        </p:nvGrpSpPr>
        <p:grpSpPr>
          <a:xfrm rot="10800000" flipH="1">
            <a:off x="10388648" y="0"/>
            <a:ext cx="1803350" cy="2809693"/>
            <a:chOff x="12708052" y="5708395"/>
            <a:chExt cx="760808" cy="1185370"/>
          </a:xfrm>
        </p:grpSpPr>
        <p:sp>
          <p:nvSpPr>
            <p:cNvPr id="336" name="Google Shape;336;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7" name="Google Shape;337;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8" name="Google Shape;338;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9" name="Google Shape;339;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0" name="Google Shape;340;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0"/>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Maloprodaja</a:t>
            </a:r>
            <a:br>
              <a:rPr lang="sk-SK" b="1"/>
            </a:br>
            <a:r>
              <a:rPr lang="sk-SK"/>
              <a:t>Maloprodajna podjetja uporabljajo blockchain za sledenje pretoku blaga med dobavitelji in kupci.</a:t>
            </a:r>
            <a:br>
              <a:rPr lang="sk-SK"/>
            </a:br>
            <a:r>
              <a:rPr lang="sk-SK"/>
              <a:t>Na primer, maloprodaja Amazon je vložila patent za tehnološki sistem distribuirane knjige, ki bo s tehnologijo veriženja blokov preveril, ali je vse blago, prodano na platformi, verodostojno.</a:t>
            </a:r>
            <a:br>
              <a:rPr lang="sk-SK"/>
            </a:br>
            <a:r>
              <a:rPr lang="sk-SK"/>
              <a:t>Prodajalci Amazona lahko kartirajo svoje globalne dobavne verige tako, da udeležencem, kot so proizvajalci, kurirji, distributerji, končni uporabniki in sekundarni uporabniki, omogočijo, da po registraciji pri overitelju potrdil dodajo dogodke v knjigo.</a:t>
            </a:r>
            <a:endParaRPr/>
          </a:p>
        </p:txBody>
      </p:sp>
      <p:sp>
        <p:nvSpPr>
          <p:cNvPr id="580" name="Google Shape;580;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81" name="Google Shape;581;p20"/>
          <p:cNvGrpSpPr/>
          <p:nvPr/>
        </p:nvGrpSpPr>
        <p:grpSpPr>
          <a:xfrm rot="10800000" flipH="1">
            <a:off x="10388648" y="0"/>
            <a:ext cx="1803350" cy="2809693"/>
            <a:chOff x="12708052" y="5708395"/>
            <a:chExt cx="760808" cy="1185370"/>
          </a:xfrm>
        </p:grpSpPr>
        <p:sp>
          <p:nvSpPr>
            <p:cNvPr id="582" name="Google Shape;582;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3" name="Google Shape;583;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4" name="Google Shape;584;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5" name="Google Shape;585;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6" name="Google Shape;586;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7" name="Google Shape;587;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21"/>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400"/>
              <a:buFont typeface="Arial"/>
              <a:buChar char="•"/>
            </a:pPr>
            <a:r>
              <a:rPr lang="sk-SK" b="1"/>
              <a:t>Kmetijstvo</a:t>
            </a:r>
            <a:br>
              <a:rPr lang="sk-SK" b="1"/>
            </a:br>
            <a:r>
              <a:rPr lang="sk-SK"/>
              <a:t>Ta inovacija omogoča pregledno in zanesljivo beleženje podatkov, kar prinaša naslednje prednosti: </a:t>
            </a:r>
            <a:br>
              <a:rPr lang="sk-SK"/>
            </a:br>
            <a:r>
              <a:rPr lang="sk-SK"/>
              <a:t>Preglednost dobavne verige: Blockchain omogoča beleženje in sledenje vsakemu koraku v dobavni verigi, od semena do končnih izdelkov. To povečuje zaupanje potrošnikov v izvor in kakovost živil. </a:t>
            </a:r>
            <a:br>
              <a:rPr lang="sk-SK"/>
            </a:br>
            <a:r>
              <a:rPr lang="sk-SK"/>
              <a:t>Sledljivost živil: Zahvaljujoč blockchainu je mogoče hitro in natančno določiti, od kod prihaja hrana. To je ključnega pomena za zagotavljanje varnosti hrane in odpoklic proizvodov z napako.</a:t>
            </a:r>
            <a:endParaRPr/>
          </a:p>
        </p:txBody>
      </p:sp>
      <p:sp>
        <p:nvSpPr>
          <p:cNvPr id="593" name="Google Shape;593;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594" name="Google Shape;594;p21"/>
          <p:cNvGrpSpPr/>
          <p:nvPr/>
        </p:nvGrpSpPr>
        <p:grpSpPr>
          <a:xfrm rot="10800000" flipH="1">
            <a:off x="10388648" y="0"/>
            <a:ext cx="1803350" cy="2809693"/>
            <a:chOff x="12708052" y="5708395"/>
            <a:chExt cx="760808" cy="1185370"/>
          </a:xfrm>
        </p:grpSpPr>
        <p:sp>
          <p:nvSpPr>
            <p:cNvPr id="595" name="Google Shape;595;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96" name="Google Shape;596;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97" name="Google Shape;597;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98" name="Google Shape;598;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99" name="Google Shape;599;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00" name="Google Shape;600;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22"/>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400"/>
              <a:buFont typeface="Arial"/>
              <a:buChar char="•"/>
            </a:pPr>
            <a:r>
              <a:rPr lang="sk-SK" b="1"/>
              <a:t>Kmetijstvo</a:t>
            </a:r>
            <a:br>
              <a:rPr lang="sk-SK" b="1"/>
            </a:br>
            <a:r>
              <a:rPr lang="sk-SK"/>
              <a:t>Ta inovacija omogoča pregledno in zanesljivo beleženje podatkov, kar prinaša naslednje prednosti: </a:t>
            </a:r>
            <a:br>
              <a:rPr lang="sk-SK"/>
            </a:br>
            <a:r>
              <a:rPr lang="sk-SK"/>
              <a:t>Večja učinkovitost upravljanja: Blockchain omogoča lažje beleženje informacij o tleh, pridelkih, vremenu in drugih agronomskih podatkih. To kmetom pomaga bolje načrtovati in optimizirati proizvodnjo. </a:t>
            </a:r>
            <a:br>
              <a:rPr lang="sk-SK"/>
            </a:br>
            <a:r>
              <a:rPr lang="sk-SK"/>
              <a:t>Hitrejša in varnejša plačila: plačila za kmetijske proizvode in storitve se lahko izvedejo prek kriptovalut v verigi blokov, kar olajša in pospeši transakcije. </a:t>
            </a:r>
            <a:br>
              <a:rPr lang="sk-SK"/>
            </a:br>
            <a:r>
              <a:rPr lang="sk-SK"/>
              <a:t>Certificiranje in regulacija: Zeleni in ekološki certifikati se lahko shranijo v verigo blokov, kar omogoča lažje preverjanje in skladnost.</a:t>
            </a:r>
            <a:endParaRPr/>
          </a:p>
        </p:txBody>
      </p:sp>
      <p:sp>
        <p:nvSpPr>
          <p:cNvPr id="606" name="Google Shape;606;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607" name="Google Shape;607;p22"/>
          <p:cNvGrpSpPr/>
          <p:nvPr/>
        </p:nvGrpSpPr>
        <p:grpSpPr>
          <a:xfrm rot="10800000" flipH="1">
            <a:off x="10388648" y="0"/>
            <a:ext cx="1803350" cy="2809693"/>
            <a:chOff x="12708052" y="5708395"/>
            <a:chExt cx="760808" cy="1185370"/>
          </a:xfrm>
        </p:grpSpPr>
        <p:sp>
          <p:nvSpPr>
            <p:cNvPr id="608" name="Google Shape;608;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09" name="Google Shape;609;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10" name="Google Shape;610;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11" name="Google Shape;611;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12" name="Google Shape;612;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13" name="Google Shape;613;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23"/>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Kmetijstvo</a:t>
            </a:r>
            <a:br>
              <a:rPr lang="sk-SK" b="1"/>
            </a:br>
            <a:r>
              <a:rPr lang="sk-SK"/>
              <a:t>Ta inovacija omogoča pregledno in zanesljivo beleženje podatkov, kar prinaša naslednje prednosti: </a:t>
            </a:r>
            <a:br>
              <a:rPr lang="sk-SK"/>
            </a:br>
            <a:r>
              <a:rPr lang="sk-SK"/>
              <a:t>Mikrofinanciranje: Mali kmetje lahko dostopajo do mikrofinanciranja prek blokovne verige, ki podpira razvoj kmetijskih skupnosti. </a:t>
            </a:r>
            <a:br>
              <a:rPr lang="sk-SK"/>
            </a:br>
            <a:r>
              <a:rPr lang="sk-SK"/>
              <a:t>Spremljanje vode in namakanja: Blockchain lahko pomaga spremljati in optimizirati porabo vode na kmetijah, kar je še posebej pomembno v sušnih regijah. </a:t>
            </a:r>
            <a:br>
              <a:rPr lang="sk-SK"/>
            </a:br>
            <a:r>
              <a:rPr lang="sk-SK"/>
              <a:t>Boj proti goljufijam: blokovna veriga otežuje ponarejanje certifikatov in oznak, kar pomaga odpraviti goljufije v kmetijstvu.</a:t>
            </a:r>
            <a:endParaRPr/>
          </a:p>
        </p:txBody>
      </p:sp>
      <p:sp>
        <p:nvSpPr>
          <p:cNvPr id="619" name="Google Shape;619;p2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620" name="Google Shape;620;p23"/>
          <p:cNvGrpSpPr/>
          <p:nvPr/>
        </p:nvGrpSpPr>
        <p:grpSpPr>
          <a:xfrm rot="10800000" flipH="1">
            <a:off x="10388648" y="0"/>
            <a:ext cx="1803350" cy="2809693"/>
            <a:chOff x="12708052" y="5708395"/>
            <a:chExt cx="760808" cy="1185370"/>
          </a:xfrm>
        </p:grpSpPr>
        <p:sp>
          <p:nvSpPr>
            <p:cNvPr id="621" name="Google Shape;621;p2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22" name="Google Shape;622;p2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23" name="Google Shape;623;p2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24" name="Google Shape;624;p2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25" name="Google Shape;625;p2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26" name="Google Shape;626;p2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24"/>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b="1"/>
              <a:t>Kmetijstvo</a:t>
            </a:r>
            <a:br>
              <a:rPr lang="sk-SK" b="1"/>
            </a:br>
            <a:r>
              <a:rPr lang="sk-SK"/>
              <a:t>Ta inovacija omogoča pregledno in zanesljivo beleženje podatkov, kar prinaša naslednje prednosti: </a:t>
            </a:r>
            <a:br>
              <a:rPr lang="sk-SK"/>
            </a:br>
            <a:r>
              <a:rPr lang="sk-SK"/>
              <a:t>Izboljšano sodelovanje: Kmetje, proizvajalci in trgovci lahko enostavno izmenjujejo podatke in informacije, kar podpira sodelovanje industrije in inovacije. </a:t>
            </a:r>
            <a:br>
              <a:rPr lang="sk-SK"/>
            </a:br>
            <a:r>
              <a:rPr lang="sk-SK"/>
              <a:t>Blaženje posledic podnebnih sprememb: Blokovna veriga omogoča sledenje ogljičnemu odtisu in ekološkim vidikom kmetijske proizvodnje ter s tem prispeva k bolj trajnostnemu kmetijstvu.</a:t>
            </a:r>
            <a:endParaRPr sz="2400">
              <a:latin typeface="Calibri"/>
              <a:ea typeface="Calibri"/>
              <a:cs typeface="Calibri"/>
              <a:sym typeface="Calibri"/>
            </a:endParaRPr>
          </a:p>
        </p:txBody>
      </p:sp>
      <p:sp>
        <p:nvSpPr>
          <p:cNvPr id="632" name="Google Shape;632;p2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Kako različne industrije uporabljajo blockchain?</a:t>
            </a:r>
            <a:endParaRPr sz="2800"/>
          </a:p>
        </p:txBody>
      </p:sp>
      <p:grpSp>
        <p:nvGrpSpPr>
          <p:cNvPr id="633" name="Google Shape;633;p24"/>
          <p:cNvGrpSpPr/>
          <p:nvPr/>
        </p:nvGrpSpPr>
        <p:grpSpPr>
          <a:xfrm rot="10800000" flipH="1">
            <a:off x="10388648" y="0"/>
            <a:ext cx="1803350" cy="2809693"/>
            <a:chOff x="12708052" y="5708395"/>
            <a:chExt cx="760808" cy="1185370"/>
          </a:xfrm>
        </p:grpSpPr>
        <p:sp>
          <p:nvSpPr>
            <p:cNvPr id="634" name="Google Shape;634;p2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35" name="Google Shape;635;p2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36" name="Google Shape;636;p2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37" name="Google Shape;637;p2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38" name="Google Shape;638;p2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39" name="Google Shape;639;p2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25"/>
          <p:cNvSpPr txBox="1">
            <a:spLocks noGrp="1"/>
          </p:cNvSpPr>
          <p:nvPr>
            <p:ph type="body" idx="1"/>
          </p:nvPr>
        </p:nvSpPr>
        <p:spPr>
          <a:xfrm>
            <a:off x="5267331" y="3040505"/>
            <a:ext cx="6226464"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Agroživilska veriga: izzivi in priložnosti</a:t>
            </a:r>
            <a:endParaRPr sz="3900"/>
          </a:p>
        </p:txBody>
      </p:sp>
      <p:sp>
        <p:nvSpPr>
          <p:cNvPr id="646" name="Google Shape;646;p25"/>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02</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26"/>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Sodelovanje med zainteresiranimi stranmi, vključno z vladami, kmetijskimi organizacijami in ponudniki tehnologije, je ključnega pomena za premagovanje teh izzivov in spodbujanje sprejetja blockchaina v agrosektorju.</a:t>
            </a:r>
            <a:endParaRPr/>
          </a:p>
        </p:txBody>
      </p:sp>
      <p:sp>
        <p:nvSpPr>
          <p:cNvPr id="652" name="Google Shape;652;p2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Agroživilska veriga: izzivi in priložnosti</a:t>
            </a:r>
            <a:endParaRPr/>
          </a:p>
        </p:txBody>
      </p:sp>
      <p:grpSp>
        <p:nvGrpSpPr>
          <p:cNvPr id="653" name="Google Shape;653;p26"/>
          <p:cNvGrpSpPr/>
          <p:nvPr/>
        </p:nvGrpSpPr>
        <p:grpSpPr>
          <a:xfrm rot="10800000" flipH="1">
            <a:off x="10388648" y="0"/>
            <a:ext cx="1803350" cy="2809693"/>
            <a:chOff x="12708052" y="5708395"/>
            <a:chExt cx="760808" cy="1185370"/>
          </a:xfrm>
        </p:grpSpPr>
        <p:sp>
          <p:nvSpPr>
            <p:cNvPr id="654" name="Google Shape;654;p2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55" name="Google Shape;655;p2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56" name="Google Shape;656;p2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57" name="Google Shape;657;p2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58" name="Google Shape;658;p2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59" name="Google Shape;659;p2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Google Shape;664;p27"/>
          <p:cNvSpPr txBox="1">
            <a:spLocks noGrp="1"/>
          </p:cNvSpPr>
          <p:nvPr>
            <p:ph type="body" idx="1"/>
          </p:nvPr>
        </p:nvSpPr>
        <p:spPr>
          <a:xfrm>
            <a:off x="925375" y="2123349"/>
            <a:ext cx="10154136"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dirty="0"/>
              <a:t>Standardizacija podatkov: </a:t>
            </a:r>
            <a:r>
              <a:rPr lang="sk-SK" dirty="0"/>
              <a:t>Kmetijski podatki se lahko po obliki in kakovosti zelo razlikujejo. Zagotavljanje, da se lahko podatki iz različnih virov standardizirajo in integrirajo v verigo blokov, je lahko izziv.</a:t>
            </a:r>
            <a:br>
              <a:rPr lang="sk-SK" dirty="0"/>
            </a:br>
            <a:r>
              <a:rPr lang="sk-SK" b="1" dirty="0"/>
              <a:t>Zasebnost in varnost podatkov: </a:t>
            </a:r>
            <a:r>
              <a:rPr lang="sk-SK" dirty="0"/>
              <a:t>Zaščita občutljivih kmetijskih podatkov v blokovni verigi je ključnega pomena. Bistveno je zagotoviti, da so zasebni podatki ustrezno šifrirani in dostopni samo pooblaščenim osebam.</a:t>
            </a:r>
            <a:br>
              <a:rPr lang="sk-SK" dirty="0"/>
            </a:br>
            <a:r>
              <a:rPr lang="sk-SK" b="1" dirty="0"/>
              <a:t>Infrastruktura in povezljivost: </a:t>
            </a:r>
            <a:r>
              <a:rPr lang="sk-SK" dirty="0"/>
              <a:t>Dostop do zanesljive internetne in tehnološke infrastrukture je lahko na nekaterih podeželskih kmetijskih območjih omejen. Blockchain rešitve lahko zahtevajo robustno povezljivost, ki morda ni na voljo povsod.</a:t>
            </a:r>
            <a:endParaRPr dirty="0">
              <a:latin typeface="Calibri"/>
              <a:ea typeface="Calibri"/>
              <a:cs typeface="Calibri"/>
              <a:sym typeface="Calibri"/>
            </a:endParaRPr>
          </a:p>
        </p:txBody>
      </p:sp>
      <p:sp>
        <p:nvSpPr>
          <p:cNvPr id="665" name="Google Shape;665;p2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Izzivi</a:t>
            </a:r>
            <a:endParaRPr/>
          </a:p>
        </p:txBody>
      </p:sp>
      <p:grpSp>
        <p:nvGrpSpPr>
          <p:cNvPr id="666" name="Google Shape;666;p27"/>
          <p:cNvGrpSpPr/>
          <p:nvPr/>
        </p:nvGrpSpPr>
        <p:grpSpPr>
          <a:xfrm rot="10800000" flipH="1">
            <a:off x="10388648" y="0"/>
            <a:ext cx="1803350" cy="2809693"/>
            <a:chOff x="12708052" y="5708395"/>
            <a:chExt cx="760808" cy="1185370"/>
          </a:xfrm>
        </p:grpSpPr>
        <p:sp>
          <p:nvSpPr>
            <p:cNvPr id="667" name="Google Shape;667;p2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68" name="Google Shape;668;p2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69" name="Google Shape;669;p2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70" name="Google Shape;670;p2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71" name="Google Shape;671;p2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72" name="Google Shape;672;p2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28"/>
          <p:cNvSpPr txBox="1">
            <a:spLocks noGrp="1"/>
          </p:cNvSpPr>
          <p:nvPr>
            <p:ph type="body" idx="1"/>
          </p:nvPr>
        </p:nvSpPr>
        <p:spPr>
          <a:xfrm>
            <a:off x="925374" y="2123349"/>
            <a:ext cx="9972781"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dirty="0"/>
              <a:t>Stroški izvajanja: </a:t>
            </a:r>
            <a:r>
              <a:rPr lang="sk-SK" dirty="0"/>
              <a:t>Integracija tehnologije veriženja blokov je lahko draga, zlasti za male kmete in kmetijska podjetja. Iskanje stroškovno učinkovitih rešitev je bistveno za široko sprejetje.</a:t>
            </a:r>
            <a:br>
              <a:rPr lang="sk-SK" b="1" dirty="0"/>
            </a:br>
            <a:r>
              <a:rPr lang="sk-SK" b="1" dirty="0"/>
              <a:t>Izobraževanje in usposabljanje: </a:t>
            </a:r>
            <a:r>
              <a:rPr lang="sk-SK" dirty="0"/>
              <a:t>Številni kmetje in deležniki v kmetijskem sektorju morda niso seznanjeni s tehnologijo veriženja blokov. Ključnega pomena je izobraževanje in usposabljanje o učinkoviti uporabi blokovne verige.</a:t>
            </a:r>
            <a:br>
              <a:rPr lang="sk-SK" b="1" dirty="0"/>
            </a:br>
            <a:r>
              <a:rPr lang="sk-SK" b="1" dirty="0"/>
              <a:t>Interoperabilnost: </a:t>
            </a:r>
            <a:r>
              <a:rPr lang="sk-SK" dirty="0"/>
              <a:t>zagotavljanje nemotene interoperabilnosti in izmenjave podatkov med različnimi platformami blokovnih verig je stalen izziv. Za reševanje tega vprašanja je treba vzpostaviti standarde in protokole.</a:t>
            </a:r>
            <a:endParaRPr dirty="0">
              <a:latin typeface="Calibri"/>
              <a:ea typeface="Calibri"/>
              <a:cs typeface="Calibri"/>
              <a:sym typeface="Calibri"/>
            </a:endParaRPr>
          </a:p>
        </p:txBody>
      </p:sp>
      <p:sp>
        <p:nvSpPr>
          <p:cNvPr id="678" name="Google Shape;678;p2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Izzivi</a:t>
            </a:r>
            <a:endParaRPr/>
          </a:p>
        </p:txBody>
      </p:sp>
      <p:grpSp>
        <p:nvGrpSpPr>
          <p:cNvPr id="679" name="Google Shape;679;p28"/>
          <p:cNvGrpSpPr/>
          <p:nvPr/>
        </p:nvGrpSpPr>
        <p:grpSpPr>
          <a:xfrm rot="10800000" flipH="1">
            <a:off x="10388648" y="0"/>
            <a:ext cx="1803350" cy="2809693"/>
            <a:chOff x="12708052" y="5708395"/>
            <a:chExt cx="760808" cy="1185370"/>
          </a:xfrm>
        </p:grpSpPr>
        <p:sp>
          <p:nvSpPr>
            <p:cNvPr id="680" name="Google Shape;680;p2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81" name="Google Shape;681;p2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82" name="Google Shape;682;p2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83" name="Google Shape;683;p2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84" name="Google Shape;684;p2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85" name="Google Shape;685;p2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29"/>
          <p:cNvSpPr txBox="1">
            <a:spLocks noGrp="1"/>
          </p:cNvSpPr>
          <p:nvPr>
            <p:ph type="body" idx="1"/>
          </p:nvPr>
        </p:nvSpPr>
        <p:spPr>
          <a:xfrm>
            <a:off x="925374" y="2123349"/>
            <a:ext cx="10595237" cy="45220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a:t>Preglednost dobavne verige: </a:t>
            </a:r>
            <a:r>
              <a:rPr lang="sk-SK"/>
              <a:t>blokovna veriga lahko zagotovi preglednost dobavne verige od konca do konca, kar potrošnikom omogoča, da izsledijo poreklo svojih živil in preverijo njihovo pristnost. Ta preglednost lahko pomaga vzpostaviti zaupanje v kmetijsko industrijo.</a:t>
            </a:r>
            <a:br>
              <a:rPr lang="sk-SK"/>
            </a:br>
            <a:r>
              <a:rPr lang="sk-SK" b="1"/>
              <a:t>Izvor in zagotavljanje kakovosti: </a:t>
            </a:r>
            <a:r>
              <a:rPr lang="sk-SK"/>
              <a:t>Blockchain lahko beleži ključne informacije o kmetijskih proizvodih, kot so njihove proizvodne metode, kakovost in certifikati. To lahko pomaga zagotoviti, da potrošniki prejmejo varne in visokokakovostne proizvode.</a:t>
            </a:r>
            <a:br>
              <a:rPr lang="sk-SK"/>
            </a:br>
            <a:r>
              <a:rPr lang="sk-SK" b="1"/>
              <a:t>Učinkovita sledljivost: </a:t>
            </a:r>
            <a:r>
              <a:rPr lang="sk-SK"/>
              <a:t>V primeru odpoklica ali izbruha hrane lahko tehnologija blokovne verige omogoči hitro in natančno sledljivost, kar organom oblasti omogoča učinkovitejše prepoznavanje in odpoklic okuženih proizvodov.</a:t>
            </a:r>
            <a:endParaRPr>
              <a:latin typeface="Calibri"/>
              <a:ea typeface="Calibri"/>
              <a:cs typeface="Calibri"/>
              <a:sym typeface="Calibri"/>
            </a:endParaRPr>
          </a:p>
        </p:txBody>
      </p:sp>
      <p:sp>
        <p:nvSpPr>
          <p:cNvPr id="691" name="Google Shape;691;p2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Možnosti</a:t>
            </a:r>
            <a:endParaRPr/>
          </a:p>
        </p:txBody>
      </p:sp>
      <p:grpSp>
        <p:nvGrpSpPr>
          <p:cNvPr id="692" name="Google Shape;692;p29"/>
          <p:cNvGrpSpPr/>
          <p:nvPr/>
        </p:nvGrpSpPr>
        <p:grpSpPr>
          <a:xfrm rot="10800000" flipH="1">
            <a:off x="10388648" y="0"/>
            <a:ext cx="1803350" cy="2809693"/>
            <a:chOff x="12708052" y="5708395"/>
            <a:chExt cx="760808" cy="1185370"/>
          </a:xfrm>
        </p:grpSpPr>
        <p:sp>
          <p:nvSpPr>
            <p:cNvPr id="693" name="Google Shape;693;p2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4" name="Google Shape;694;p2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5" name="Google Shape;695;p2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6" name="Google Shape;696;p2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7" name="Google Shape;697;p2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698" name="Google Shape;698;p2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dirty="0"/>
              <a:t>Diplomanti modula bodo pridobili temeljna teoretična znanja s področja blockchain tehnologije in njenega potenciala za agroživilski sektor. Znanje je določeno s študijo primera, potrjeno s kvizom.</a:t>
            </a:r>
            <a:endParaRPr dirty="0"/>
          </a:p>
          <a:p>
            <a:pPr marL="0" lvl="0" indent="0" algn="l" rtl="0">
              <a:lnSpc>
                <a:spcPct val="107000"/>
              </a:lnSpc>
              <a:spcBef>
                <a:spcPts val="0"/>
              </a:spcBef>
              <a:spcAft>
                <a:spcPts val="0"/>
              </a:spcAft>
              <a:buSzPts val="2400"/>
              <a:buNone/>
            </a:pPr>
            <a:endParaRPr dirty="0"/>
          </a:p>
          <a:p>
            <a:pPr marL="0" lvl="0" indent="0" algn="l" rtl="0">
              <a:lnSpc>
                <a:spcPct val="107000"/>
              </a:lnSpc>
              <a:spcBef>
                <a:spcPts val="0"/>
              </a:spcBef>
              <a:spcAft>
                <a:spcPts val="0"/>
              </a:spcAft>
              <a:buSzPts val="2400"/>
              <a:buNone/>
            </a:pPr>
            <a:r>
              <a:rPr lang="sk-SK" dirty="0"/>
              <a:t>Rezultati so:</a:t>
            </a:r>
            <a:br>
              <a:rPr lang="sk-SK" dirty="0"/>
            </a:br>
            <a:r>
              <a:rPr lang="sk-SK" dirty="0"/>
              <a:t>Modul z učnim gradivom</a:t>
            </a:r>
            <a:br>
              <a:rPr lang="sk-SK" dirty="0"/>
            </a:br>
            <a:r>
              <a:rPr lang="sk-SK" dirty="0"/>
              <a:t>Študija primera</a:t>
            </a:r>
            <a:br>
              <a:rPr lang="sk-SK" dirty="0"/>
            </a:br>
            <a:r>
              <a:rPr lang="sk-SK" dirty="0"/>
              <a:t>Interaktivna dejavnost</a:t>
            </a:r>
            <a:br>
              <a:rPr lang="sk-SK" dirty="0"/>
            </a:br>
            <a:r>
              <a:rPr lang="sk-SK" dirty="0"/>
              <a:t>Kviz</a:t>
            </a:r>
            <a:endParaRPr dirty="0"/>
          </a:p>
        </p:txBody>
      </p:sp>
      <p:sp>
        <p:nvSpPr>
          <p:cNvPr id="347" name="Google Shape;347;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dirty="0"/>
              <a:t>Učni cilji</a:t>
            </a:r>
            <a:endParaRPr dirty="0"/>
          </a:p>
        </p:txBody>
      </p:sp>
      <p:grpSp>
        <p:nvGrpSpPr>
          <p:cNvPr id="348" name="Google Shape;348;p3"/>
          <p:cNvGrpSpPr/>
          <p:nvPr/>
        </p:nvGrpSpPr>
        <p:grpSpPr>
          <a:xfrm rot="10800000" flipH="1">
            <a:off x="10388648" y="0"/>
            <a:ext cx="1803350" cy="2809693"/>
            <a:chOff x="12708052" y="5708395"/>
            <a:chExt cx="760808" cy="1185370"/>
          </a:xfrm>
        </p:grpSpPr>
        <p:sp>
          <p:nvSpPr>
            <p:cNvPr id="349" name="Google Shape;349;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1" name="Google Shape;351;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2" name="Google Shape;352;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3" name="Google Shape;353;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4" name="Google Shape;354;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30"/>
          <p:cNvSpPr txBox="1">
            <a:spLocks noGrp="1"/>
          </p:cNvSpPr>
          <p:nvPr>
            <p:ph type="body" idx="1"/>
          </p:nvPr>
        </p:nvSpPr>
        <p:spPr>
          <a:xfrm>
            <a:off x="925374" y="2123349"/>
            <a:ext cx="10595237" cy="428808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a:t>Pametne pogodbe: </a:t>
            </a:r>
            <a:r>
              <a:rPr lang="sk-SK"/>
              <a:t>pametne pogodbe v blokovni verigi lahko avtomatizirajo različne procese v kmetijskem sektorju, kot so plačila kmetom na podlagi vnaprej določenih pogojev (npr. donos pridelka). To lahko zmanjša upravne režijske stroške in racionalizira transakcije.</a:t>
            </a:r>
            <a:br>
              <a:rPr lang="sk-SK" b="1"/>
            </a:br>
            <a:r>
              <a:rPr lang="sk-SK" b="1"/>
              <a:t>Dostop do financiranja: </a:t>
            </a:r>
            <a:r>
              <a:rPr lang="sk-SK"/>
              <a:t>Platforme, ki temeljijo na blokovnih verigah, lahko kmetom olajšajo dostop do finančnih storitev in kreditov, saj se lahko njihova zgodovina transakcij in sredstva evidentirajo v blokovni verigi.</a:t>
            </a:r>
            <a:br>
              <a:rPr lang="sk-SK" b="1"/>
            </a:br>
            <a:r>
              <a:rPr lang="sk-SK" b="1"/>
              <a:t>Zmanjševanje živilskih odpadkov: </a:t>
            </a:r>
            <a:r>
              <a:rPr lang="sk-SK"/>
              <a:t>Blokovna veriga lahko z zagotavljanjem podatkov v realnem času o stanju in lokaciji kmetijskih proizvodov pomaga zmanjšati živilske odpadke z optimizacijo logistike dobavne verige.</a:t>
            </a:r>
            <a:endParaRPr>
              <a:latin typeface="Calibri"/>
              <a:ea typeface="Calibri"/>
              <a:cs typeface="Calibri"/>
              <a:sym typeface="Calibri"/>
            </a:endParaRPr>
          </a:p>
        </p:txBody>
      </p:sp>
      <p:sp>
        <p:nvSpPr>
          <p:cNvPr id="704" name="Google Shape;704;p3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Možnosti</a:t>
            </a:r>
            <a:endParaRPr/>
          </a:p>
        </p:txBody>
      </p:sp>
      <p:grpSp>
        <p:nvGrpSpPr>
          <p:cNvPr id="705" name="Google Shape;705;p30"/>
          <p:cNvGrpSpPr/>
          <p:nvPr/>
        </p:nvGrpSpPr>
        <p:grpSpPr>
          <a:xfrm rot="10800000" flipH="1">
            <a:off x="10388648" y="0"/>
            <a:ext cx="1803350" cy="2809693"/>
            <a:chOff x="12708052" y="5708395"/>
            <a:chExt cx="760808" cy="1185370"/>
          </a:xfrm>
        </p:grpSpPr>
        <p:sp>
          <p:nvSpPr>
            <p:cNvPr id="706" name="Google Shape;706;p3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07" name="Google Shape;707;p3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08" name="Google Shape;708;p3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09" name="Google Shape;709;p3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10" name="Google Shape;710;p3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11" name="Google Shape;711;p3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31"/>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a:t>Trajnostno kmetijstvo: </a:t>
            </a:r>
            <a:r>
              <a:rPr lang="sk-SK"/>
              <a:t>Blokovne verige se lahko uporabljajo za sledenje in nagrajevanje trajnostnih kmetijskih praks ter spodbujanje okolju prijaznega in družbeno odgovornega kmetijstva.</a:t>
            </a:r>
            <a:br>
              <a:rPr lang="sk-SK" b="1"/>
            </a:br>
            <a:r>
              <a:rPr lang="sk-SK" b="1"/>
              <a:t>Dostop do trga: </a:t>
            </a:r>
            <a:r>
              <a:rPr lang="sk-SK"/>
              <a:t>mali kmetje in proizvajalci na oddaljenih območjih lahko pridobijo dostop do širših trgov prek platform, ki temeljijo na blokovnih verigah, s čimer se zmanjša potreba po posrednikih.</a:t>
            </a:r>
            <a:endParaRPr>
              <a:latin typeface="Calibri"/>
              <a:ea typeface="Calibri"/>
              <a:cs typeface="Calibri"/>
              <a:sym typeface="Calibri"/>
            </a:endParaRPr>
          </a:p>
        </p:txBody>
      </p:sp>
      <p:sp>
        <p:nvSpPr>
          <p:cNvPr id="717" name="Google Shape;717;p3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Možnosti</a:t>
            </a:r>
            <a:endParaRPr/>
          </a:p>
        </p:txBody>
      </p:sp>
      <p:grpSp>
        <p:nvGrpSpPr>
          <p:cNvPr id="718" name="Google Shape;718;p31"/>
          <p:cNvGrpSpPr/>
          <p:nvPr/>
        </p:nvGrpSpPr>
        <p:grpSpPr>
          <a:xfrm rot="10800000" flipH="1">
            <a:off x="10388648" y="0"/>
            <a:ext cx="1803350" cy="2809693"/>
            <a:chOff x="12708052" y="5708395"/>
            <a:chExt cx="760808" cy="1185370"/>
          </a:xfrm>
        </p:grpSpPr>
        <p:sp>
          <p:nvSpPr>
            <p:cNvPr id="719" name="Google Shape;719;p3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20" name="Google Shape;720;p3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21" name="Google Shape;721;p3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22" name="Google Shape;722;p3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23" name="Google Shape;723;p3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24" name="Google Shape;724;p3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2"/>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Kmetijstvo je v središču naše svetovne preskrbe s hrano, saj zagotavlja hrano milijardam ljudi. V zadnjih letih je bil kmetijski sektor priča preobrazbi, ki jo je spodbudil tehnološki napredek. Med temi inovacijami se je tehnologija veriženja blokov pojavila kot obetavno orodje, ki lahko revolucionira način upravljanja in izmenjave podatkov v kmetijstvu. Vendar pa je ključni izziv, ki ga je treba obravnavati, standardizacija podatkov. </a:t>
            </a:r>
            <a:br>
              <a:rPr lang="sk-SK"/>
            </a:br>
            <a:r>
              <a:rPr lang="sk-SK"/>
              <a:t>Standardizacija podatkov v kmetijstvu se nanaša na proces ustvarjanja enotnih struktur in formatov za zbiranje, shranjevanje in izmenjavo kmetijskih podatkov. Ima ključno vlogo pri izboljšanju učinkovitosti, natančnosti in preglednosti v industriji.</a:t>
            </a:r>
            <a:endParaRPr>
              <a:latin typeface="Calibri"/>
              <a:ea typeface="Calibri"/>
              <a:cs typeface="Calibri"/>
              <a:sym typeface="Calibri"/>
            </a:endParaRPr>
          </a:p>
        </p:txBody>
      </p:sp>
      <p:sp>
        <p:nvSpPr>
          <p:cNvPr id="730" name="Google Shape;730;p3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Standardizacija podatkov</a:t>
            </a:r>
            <a:endParaRPr/>
          </a:p>
        </p:txBody>
      </p:sp>
      <p:grpSp>
        <p:nvGrpSpPr>
          <p:cNvPr id="731" name="Google Shape;731;p32"/>
          <p:cNvGrpSpPr/>
          <p:nvPr/>
        </p:nvGrpSpPr>
        <p:grpSpPr>
          <a:xfrm rot="10800000" flipH="1">
            <a:off x="10388648" y="0"/>
            <a:ext cx="1803350" cy="2809693"/>
            <a:chOff x="12708052" y="5708395"/>
            <a:chExt cx="760808" cy="1185370"/>
          </a:xfrm>
        </p:grpSpPr>
        <p:sp>
          <p:nvSpPr>
            <p:cNvPr id="732" name="Google Shape;732;p3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33" name="Google Shape;733;p3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34" name="Google Shape;734;p3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35" name="Google Shape;735;p3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36" name="Google Shape;736;p3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37" name="Google Shape;737;p3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33"/>
          <p:cNvSpPr txBox="1">
            <a:spLocks noGrp="1"/>
          </p:cNvSpPr>
          <p:nvPr>
            <p:ph type="body" idx="1"/>
          </p:nvPr>
        </p:nvSpPr>
        <p:spPr>
          <a:xfrm>
            <a:off x="841279" y="1915579"/>
            <a:ext cx="10595237" cy="4208403"/>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SzPts val="2400"/>
              <a:buNone/>
            </a:pPr>
            <a:r>
              <a:rPr lang="sk-SK" b="1"/>
              <a:t>Več dejavnikov poudarja pomen standardizacije podatkov v kmetijstvu:</a:t>
            </a:r>
            <a:br>
              <a:rPr lang="sk-SK"/>
            </a:br>
            <a:r>
              <a:rPr lang="sk-SK" b="1"/>
              <a:t>Interoperabilnost: </a:t>
            </a:r>
            <a:r>
              <a:rPr lang="sk-SK"/>
              <a:t>kmetijstvo vključuje širok spekter deležnikov, vključno s kmeti, kmetijskimi podjetji, vladnimi agencijami in potrošniki. Da bi ti subjekti lahko učinkovito sodelovali in izmenjevali informacije, morajo biti podatki standardizirani, da se zagotovita združljivost in interoperabilnost med različnimi sistemi in platformami.</a:t>
            </a:r>
            <a:br>
              <a:rPr lang="sk-SK"/>
            </a:br>
            <a:r>
              <a:rPr lang="sk-SK" b="1"/>
              <a:t>Odločanje: </a:t>
            </a:r>
            <a:r>
              <a:rPr lang="sk-SK"/>
              <a:t>Kmetje in kmetijski strokovnjaki se zanašajo na podatke za kritično odločanje, kot so načrti sajenja, upravljanje namakanja in zatiranje škodljivcev. Standardizirani podatki zagotavljajo, da te odločitve temeljijo na točnih in doslednih informacijah, kar izboljšuje kmetijske prakse in donos.</a:t>
            </a:r>
            <a:endParaRPr>
              <a:latin typeface="Calibri"/>
              <a:ea typeface="Calibri"/>
              <a:cs typeface="Calibri"/>
              <a:sym typeface="Calibri"/>
            </a:endParaRPr>
          </a:p>
        </p:txBody>
      </p:sp>
      <p:sp>
        <p:nvSpPr>
          <p:cNvPr id="743" name="Google Shape;743;p3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Standardizacija podatkov</a:t>
            </a:r>
            <a:endParaRPr/>
          </a:p>
        </p:txBody>
      </p:sp>
      <p:grpSp>
        <p:nvGrpSpPr>
          <p:cNvPr id="744" name="Google Shape;744;p33"/>
          <p:cNvGrpSpPr/>
          <p:nvPr/>
        </p:nvGrpSpPr>
        <p:grpSpPr>
          <a:xfrm rot="10800000" flipH="1">
            <a:off x="10388648" y="0"/>
            <a:ext cx="1803350" cy="2809693"/>
            <a:chOff x="12708052" y="5708395"/>
            <a:chExt cx="760808" cy="1185370"/>
          </a:xfrm>
        </p:grpSpPr>
        <p:sp>
          <p:nvSpPr>
            <p:cNvPr id="745" name="Google Shape;745;p3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46" name="Google Shape;746;p3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47" name="Google Shape;747;p3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48" name="Google Shape;748;p3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49" name="Google Shape;749;p3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50" name="Google Shape;750;p3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4"/>
        <p:cNvGrpSpPr/>
        <p:nvPr/>
      </p:nvGrpSpPr>
      <p:grpSpPr>
        <a:xfrm>
          <a:off x="0" y="0"/>
          <a:ext cx="0" cy="0"/>
          <a:chOff x="0" y="0"/>
          <a:chExt cx="0" cy="0"/>
        </a:xfrm>
      </p:grpSpPr>
      <p:sp>
        <p:nvSpPr>
          <p:cNvPr id="755" name="Google Shape;755;p34"/>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000"/>
              <a:buFont typeface="Arial"/>
              <a:buChar char="•"/>
            </a:pPr>
            <a:r>
              <a:rPr lang="sk-SK" sz="2000"/>
              <a:t>Več dejavnikov poudarja pomen standardizacije podatkov v kmetijstvu:</a:t>
            </a:r>
            <a:br>
              <a:rPr lang="sk-SK" sz="2000"/>
            </a:br>
            <a:r>
              <a:rPr lang="sk-SK" sz="2000" b="1"/>
              <a:t>Učinkovitost dobavne verige: </a:t>
            </a:r>
            <a:r>
              <a:rPr lang="sk-SK" sz="2000"/>
              <a:t>Kmetijska dobavna veriga je zapletena in vključuje številne faze od vil do vilic. Standardizirani podatki omogočajo nemoteno sledenje in sledljivost izdelkov, zmanjšujejo zamude, napake in tveganja za varnost hrane.</a:t>
            </a:r>
            <a:br>
              <a:rPr lang="sk-SK" sz="2000"/>
            </a:br>
            <a:r>
              <a:rPr lang="sk-SK" sz="2000" b="1"/>
              <a:t>Dostop do trga: </a:t>
            </a:r>
            <a:r>
              <a:rPr lang="sk-SK" sz="2000"/>
              <a:t>Dostop do svetovnih trgov je bistvenega pomena za številne kmetijske proizvajalce. Standardizirani podatki lahko poenostavijo skladnost z mednarodnimi trgovinskimi predpisi in zahtevami za certificiranje, olajšajo dostop do trga in izvozne priložnosti.</a:t>
            </a:r>
            <a:br>
              <a:rPr lang="sk-SK" sz="2000"/>
            </a:br>
            <a:r>
              <a:rPr lang="sk-SK" sz="2000" b="1"/>
              <a:t>Raziskave in razvoj: </a:t>
            </a:r>
            <a:r>
              <a:rPr lang="sk-SK" sz="2000"/>
              <a:t>Raziskave v kmetijstvu temeljijo na podatkih za razvoj inovativnih rešitev, kot so poljščine, odporne na sušo, ali trajnostne kmetijske prakse. Standardizirani podatki pospešujejo raziskovalna prizadevanja in spodbujajo izmenjavo znanja.</a:t>
            </a:r>
            <a:endParaRPr sz="2000">
              <a:latin typeface="Calibri"/>
              <a:ea typeface="Calibri"/>
              <a:cs typeface="Calibri"/>
              <a:sym typeface="Calibri"/>
            </a:endParaRPr>
          </a:p>
        </p:txBody>
      </p:sp>
      <p:sp>
        <p:nvSpPr>
          <p:cNvPr id="756" name="Google Shape;756;p3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Standardizacija podatkov</a:t>
            </a:r>
            <a:endParaRPr/>
          </a:p>
        </p:txBody>
      </p:sp>
      <p:grpSp>
        <p:nvGrpSpPr>
          <p:cNvPr id="757" name="Google Shape;757;p34"/>
          <p:cNvGrpSpPr/>
          <p:nvPr/>
        </p:nvGrpSpPr>
        <p:grpSpPr>
          <a:xfrm rot="10800000" flipH="1">
            <a:off x="10388648" y="0"/>
            <a:ext cx="1803350" cy="2809693"/>
            <a:chOff x="12708052" y="5708395"/>
            <a:chExt cx="760808" cy="1185370"/>
          </a:xfrm>
        </p:grpSpPr>
        <p:sp>
          <p:nvSpPr>
            <p:cNvPr id="758" name="Google Shape;758;p3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59" name="Google Shape;759;p3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60" name="Google Shape;760;p3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61" name="Google Shape;761;p3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62" name="Google Shape;762;p3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63" name="Google Shape;763;p3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35"/>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Kako blockchain naslavlja izzive agroživilstva?</a:t>
            </a:r>
            <a:endParaRPr sz="3900"/>
          </a:p>
        </p:txBody>
      </p:sp>
      <p:sp>
        <p:nvSpPr>
          <p:cNvPr id="770" name="Google Shape;770;p35"/>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03</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74"/>
        <p:cNvGrpSpPr/>
        <p:nvPr/>
      </p:nvGrpSpPr>
      <p:grpSpPr>
        <a:xfrm>
          <a:off x="0" y="0"/>
          <a:ext cx="0" cy="0"/>
          <a:chOff x="0" y="0"/>
          <a:chExt cx="0" cy="0"/>
        </a:xfrm>
      </p:grpSpPr>
      <p:sp>
        <p:nvSpPr>
          <p:cNvPr id="775" name="Google Shape;775;p3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Kmetijstvo je eden najpomembnejših sektorjev, kjer ima tehnologija veriženja blokov potencial za reševanje obsežnih pomislekov glede kraje izdelkov, sledljivosti, goljufij s cenami in nezaupanja strank. </a:t>
            </a:r>
            <a:br>
              <a:rPr lang="sk-SK"/>
            </a:br>
            <a:r>
              <a:rPr lang="sk-SK"/>
              <a:t>Razvoj zanesljivejšega, trajnostnega in varnejšega agroživilskega sistema je mogoč z uporabo tehnologije veriženja blokov.</a:t>
            </a:r>
            <a:endParaRPr b="1">
              <a:solidFill>
                <a:srgbClr val="000000"/>
              </a:solidFill>
            </a:endParaRPr>
          </a:p>
        </p:txBody>
      </p:sp>
      <p:sp>
        <p:nvSpPr>
          <p:cNvPr id="776" name="Google Shape;776;p3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Katere so ključne komponente blockchain tehnologije?</a:t>
            </a:r>
            <a:endParaRPr/>
          </a:p>
        </p:txBody>
      </p:sp>
      <p:grpSp>
        <p:nvGrpSpPr>
          <p:cNvPr id="777" name="Google Shape;777;p36"/>
          <p:cNvGrpSpPr/>
          <p:nvPr/>
        </p:nvGrpSpPr>
        <p:grpSpPr>
          <a:xfrm rot="10800000" flipH="1">
            <a:off x="10388648" y="0"/>
            <a:ext cx="1803350" cy="2809693"/>
            <a:chOff x="12708052" y="5708395"/>
            <a:chExt cx="760808" cy="1185370"/>
          </a:xfrm>
        </p:grpSpPr>
        <p:sp>
          <p:nvSpPr>
            <p:cNvPr id="778" name="Google Shape;778;p3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79" name="Google Shape;779;p3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80" name="Google Shape;780;p3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81" name="Google Shape;781;p3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82" name="Google Shape;782;p3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83" name="Google Shape;783;p3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3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Možnosti blockchaina so se hitro razvijale, pri čemer se blockchain uporablja na področjih, ki niso kriptovalute, pametne pogodbe pa igrajo osrednjo vlogo in ustvarjajo ogromen potencial. </a:t>
            </a:r>
            <a:br>
              <a:rPr lang="sk-SK"/>
            </a:br>
            <a:r>
              <a:rPr lang="sk-SK"/>
              <a:t>Blokovna veriga lahko na primer poveča preglednost in odgovornost v mrežah dobavne verige ter pomaga pri enostavnem odkrivanju ponarejenih izdelkov, zmanjša število posrednikov in olajša sledljivost izdelkov. </a:t>
            </a:r>
            <a:br>
              <a:rPr lang="sk-SK"/>
            </a:br>
            <a:r>
              <a:rPr lang="sk-SK"/>
              <a:t>Kakovost in digitalna identiteta blaga (sejanje, obdelava, pridelek, internet stvari, predelava, skladiščenje, distribucija itd.) se lahko certificira s tem integriranim sistemom, ki končnim uporabnikom zagotavlja pristnost in krepi kakovost agroživilske industrije itd.</a:t>
            </a:r>
            <a:endParaRPr b="1">
              <a:solidFill>
                <a:srgbClr val="000000"/>
              </a:solidFill>
            </a:endParaRPr>
          </a:p>
        </p:txBody>
      </p:sp>
      <p:sp>
        <p:nvSpPr>
          <p:cNvPr id="789" name="Google Shape;789;p3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Katere so ključne komponente blockchain tehnologije?</a:t>
            </a:r>
            <a:endParaRPr/>
          </a:p>
        </p:txBody>
      </p:sp>
      <p:grpSp>
        <p:nvGrpSpPr>
          <p:cNvPr id="790" name="Google Shape;790;p37"/>
          <p:cNvGrpSpPr/>
          <p:nvPr/>
        </p:nvGrpSpPr>
        <p:grpSpPr>
          <a:xfrm rot="10800000" flipH="1">
            <a:off x="10388648" y="0"/>
            <a:ext cx="1803350" cy="2809693"/>
            <a:chOff x="12708052" y="5708395"/>
            <a:chExt cx="760808" cy="1185370"/>
          </a:xfrm>
        </p:grpSpPr>
        <p:sp>
          <p:nvSpPr>
            <p:cNvPr id="791" name="Google Shape;791;p3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2" name="Google Shape;792;p3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3" name="Google Shape;793;p3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4" name="Google Shape;794;p3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5" name="Google Shape;795;p3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96" name="Google Shape;796;p3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3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Takšne značilnosti bi lahko koristile kmetijskemu sektorju. </a:t>
            </a:r>
            <a:br>
              <a:rPr lang="sk-SK"/>
            </a:br>
            <a:r>
              <a:rPr lang="sk-SK"/>
              <a:t>Kmetijsko dobavno verigo sestavlja več različnih strani (npr. kmetov in preprodajalcev), ki se običajno ne nahajajo na istem geografskem območju in se ukvarjajo z naravnimi proizvodi ali storitvami, ne da bi poznali vse druge partnerje. </a:t>
            </a:r>
            <a:br>
              <a:rPr lang="sk-SK"/>
            </a:br>
            <a:r>
              <a:rPr lang="sk-SK" b="1"/>
              <a:t>Ta zapletenost dobavne verige je lahko problematična in ovira sodelovanje med stranmi. </a:t>
            </a:r>
            <a:br>
              <a:rPr lang="sk-SK"/>
            </a:br>
            <a:r>
              <a:rPr lang="sk-SK"/>
              <a:t>Blokovna veriga lahko ponudi možno rešitev za to z izboljšanjem stopnje zaupanja med udeleženci dobavne verige. </a:t>
            </a:r>
            <a:br>
              <a:rPr lang="sk-SK"/>
            </a:br>
            <a:r>
              <a:rPr lang="sk-SK"/>
              <a:t>Poleg tega lahko veriga blokov zagotavlja preglednost v celotni kmetijski verigi, kar bo posredno pripomoglo k izgradnji zaupanja.</a:t>
            </a:r>
            <a:endParaRPr b="1">
              <a:solidFill>
                <a:srgbClr val="000000"/>
              </a:solidFill>
            </a:endParaRPr>
          </a:p>
        </p:txBody>
      </p:sp>
      <p:sp>
        <p:nvSpPr>
          <p:cNvPr id="802" name="Google Shape;802;p3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Katere so ključne komponente blockchain tehnologije?</a:t>
            </a:r>
            <a:endParaRPr/>
          </a:p>
        </p:txBody>
      </p:sp>
      <p:grpSp>
        <p:nvGrpSpPr>
          <p:cNvPr id="803" name="Google Shape;803;p38"/>
          <p:cNvGrpSpPr/>
          <p:nvPr/>
        </p:nvGrpSpPr>
        <p:grpSpPr>
          <a:xfrm rot="10800000" flipH="1">
            <a:off x="10388648" y="0"/>
            <a:ext cx="1803350" cy="2809693"/>
            <a:chOff x="12708052" y="5708395"/>
            <a:chExt cx="760808" cy="1185370"/>
          </a:xfrm>
        </p:grpSpPr>
        <p:sp>
          <p:nvSpPr>
            <p:cNvPr id="804" name="Google Shape;804;p3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05" name="Google Shape;805;p3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06" name="Google Shape;806;p3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07" name="Google Shape;807;p3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08" name="Google Shape;808;p3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09" name="Google Shape;809;p3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p39"/>
          <p:cNvSpPr txBox="1">
            <a:spLocks noGrp="1"/>
          </p:cNvSpPr>
          <p:nvPr>
            <p:ph type="body" idx="1"/>
          </p:nvPr>
        </p:nvSpPr>
        <p:spPr>
          <a:xfrm>
            <a:off x="5267331" y="2721528"/>
            <a:ext cx="5418389"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Uporaba blockchaina v resničnem svetu v AgriFood</a:t>
            </a:r>
            <a:endParaRPr sz="3900"/>
          </a:p>
        </p:txBody>
      </p:sp>
      <p:sp>
        <p:nvSpPr>
          <p:cNvPr id="816" name="Google Shape;816;p39"/>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04</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01</a:t>
            </a:r>
            <a:endParaRPr/>
          </a:p>
        </p:txBody>
      </p:sp>
      <p:sp>
        <p:nvSpPr>
          <p:cNvPr id="361" name="Google Shape;361;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Uvod v tehnologijo veriženja blokov</a:t>
            </a:r>
            <a:endParaRPr/>
          </a:p>
        </p:txBody>
      </p:sp>
      <p:sp>
        <p:nvSpPr>
          <p:cNvPr id="362" name="Google Shape;362;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02</a:t>
            </a:r>
            <a:endParaRPr/>
          </a:p>
        </p:txBody>
      </p:sp>
      <p:sp>
        <p:nvSpPr>
          <p:cNvPr id="363" name="Google Shape;363;p4"/>
          <p:cNvSpPr txBox="1">
            <a:spLocks noGrp="1"/>
          </p:cNvSpPr>
          <p:nvPr>
            <p:ph type="body" idx="4"/>
          </p:nvPr>
        </p:nvSpPr>
        <p:spPr>
          <a:xfrm>
            <a:off x="3478966" y="2649153"/>
            <a:ext cx="6874660" cy="68951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Agroživilska veriga: izzivi in priložnosti</a:t>
            </a:r>
            <a:endParaRPr/>
          </a:p>
        </p:txBody>
      </p:sp>
      <p:sp>
        <p:nvSpPr>
          <p:cNvPr id="364" name="Google Shape;364;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03</a:t>
            </a:r>
            <a:endParaRPr/>
          </a:p>
        </p:txBody>
      </p:sp>
      <p:sp>
        <p:nvSpPr>
          <p:cNvPr id="365" name="Google Shape;365;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Kako blockchain naslavlja agroživilske izzive</a:t>
            </a:r>
            <a:endParaRPr/>
          </a:p>
        </p:txBody>
      </p:sp>
      <p:sp>
        <p:nvSpPr>
          <p:cNvPr id="366" name="Google Shape;366;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04</a:t>
            </a:r>
            <a:endParaRPr/>
          </a:p>
        </p:txBody>
      </p:sp>
      <p:sp>
        <p:nvSpPr>
          <p:cNvPr id="367" name="Google Shape;367;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Resnične aplikacije blockchaina v AgriFood</a:t>
            </a:r>
            <a:endParaRPr/>
          </a:p>
        </p:txBody>
      </p:sp>
      <p:sp>
        <p:nvSpPr>
          <p:cNvPr id="368" name="Google Shape;368;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05</a:t>
            </a:r>
            <a:endParaRPr/>
          </a:p>
        </p:txBody>
      </p:sp>
      <p:sp>
        <p:nvSpPr>
          <p:cNvPr id="369" name="Google Shape;369;p4"/>
          <p:cNvSpPr txBox="1">
            <a:spLocks noGrp="1"/>
          </p:cNvSpPr>
          <p:nvPr>
            <p:ph type="body" idx="13"/>
          </p:nvPr>
        </p:nvSpPr>
        <p:spPr>
          <a:xfrm>
            <a:off x="3478966" y="476109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Študije primerov uspešnega izvajanja</a:t>
            </a:r>
            <a:endParaRPr sz="2400">
              <a:latin typeface="Calibri"/>
              <a:ea typeface="Calibri"/>
              <a:cs typeface="Calibri"/>
              <a:sym typeface="Calibri"/>
            </a:endParaRPr>
          </a:p>
        </p:txBody>
      </p:sp>
      <p:sp>
        <p:nvSpPr>
          <p:cNvPr id="370" name="Google Shape;370;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sk-SK"/>
              <a:t>Vsebina</a:t>
            </a:r>
            <a:endParaRPr/>
          </a:p>
        </p:txBody>
      </p:sp>
      <p:pic>
        <p:nvPicPr>
          <p:cNvPr id="371" name="Google Shape;371;p4"/>
          <p:cNvPicPr preferRelativeResize="0"/>
          <p:nvPr/>
        </p:nvPicPr>
        <p:blipFill rotWithShape="1">
          <a:blip r:embed="rId3">
            <a:alphaModFix/>
          </a:blip>
          <a:srcRect/>
          <a:stretch/>
        </p:blipFill>
        <p:spPr>
          <a:xfrm>
            <a:off x="2659918" y="5952554"/>
            <a:ext cx="1638095" cy="342857"/>
          </a:xfrm>
          <a:prstGeom prst="rect">
            <a:avLst/>
          </a:prstGeom>
          <a:noFill/>
          <a:ln>
            <a:noFill/>
          </a:ln>
        </p:spPr>
      </p:pic>
      <p:sp>
        <p:nvSpPr>
          <p:cNvPr id="3" name="TextBox 2">
            <a:extLst>
              <a:ext uri="{FF2B5EF4-FFF2-40B4-BE49-F238E27FC236}">
                <a16:creationId xmlns:a16="http://schemas.microsoft.com/office/drawing/2014/main" id="{106B243A-D230-55C1-832D-763535C52E01}"/>
              </a:ext>
            </a:extLst>
          </p:cNvPr>
          <p:cNvSpPr txBox="1"/>
          <p:nvPr/>
        </p:nvSpPr>
        <p:spPr>
          <a:xfrm>
            <a:off x="4256072" y="5906892"/>
            <a:ext cx="6097554" cy="507831"/>
          </a:xfrm>
          <a:prstGeom prst="rect">
            <a:avLst/>
          </a:prstGeom>
          <a:noFill/>
        </p:spPr>
        <p:txBody>
          <a:bodyPr wrap="square">
            <a:spAutoFit/>
          </a:bodyPr>
          <a:lstStyle/>
          <a:p>
            <a:r>
              <a:rPr lang="en-GB" sz="900" b="0" i="0" dirty="0" err="1">
                <a:solidFill>
                  <a:srgbClr val="26324B"/>
                </a:solidFill>
                <a:effectLst/>
                <a:latin typeface="arial" panose="020B0604020202020204" pitchFamily="34" charset="0"/>
              </a:rPr>
              <a:t>Financirano</a:t>
            </a:r>
            <a:r>
              <a:rPr lang="en-GB" sz="900" b="0" i="0" dirty="0">
                <a:solidFill>
                  <a:srgbClr val="26324B"/>
                </a:solidFill>
                <a:effectLst/>
                <a:latin typeface="arial" panose="020B0604020202020204" pitchFamily="34" charset="0"/>
              </a:rPr>
              <a:t> s </a:t>
            </a:r>
            <a:r>
              <a:rPr lang="en-GB" sz="900" b="0" i="0" dirty="0" err="1">
                <a:solidFill>
                  <a:srgbClr val="26324B"/>
                </a:solidFill>
                <a:effectLst/>
                <a:latin typeface="arial" panose="020B0604020202020204" pitchFamily="34" charset="0"/>
              </a:rPr>
              <a:t>strani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Izražena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so </a:t>
            </a:r>
            <a:r>
              <a:rPr lang="en-GB" sz="900" b="0" i="0" dirty="0" err="1">
                <a:solidFill>
                  <a:srgbClr val="26324B"/>
                </a:solidFill>
                <a:effectLst/>
                <a:latin typeface="arial" panose="020B0604020202020204" pitchFamily="34" charset="0"/>
              </a:rPr>
              <a:t>zgolj</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avtorja</a:t>
            </a:r>
            <a:r>
              <a:rPr lang="en-GB" sz="900" b="0" i="0" dirty="0">
                <a:solidFill>
                  <a:srgbClr val="26324B"/>
                </a:solidFill>
                <a:effectLst/>
                <a:latin typeface="arial" panose="020B0604020202020204" pitchFamily="34" charset="0"/>
              </a:rPr>
              <a:t>(-</a:t>
            </a:r>
            <a:r>
              <a:rPr lang="en-GB" sz="900" b="0" i="0" dirty="0" err="1">
                <a:solidFill>
                  <a:srgbClr val="26324B"/>
                </a:solidFill>
                <a:effectLst/>
                <a:latin typeface="arial" panose="020B0604020202020204" pitchFamily="34" charset="0"/>
              </a:rPr>
              <a:t>ev</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nujno</a:t>
            </a:r>
            <a:r>
              <a:rPr lang="en-GB" sz="900" b="0" i="0" dirty="0">
                <a:solidFill>
                  <a:srgbClr val="26324B"/>
                </a:solidFill>
                <a:effectLst/>
                <a:latin typeface="arial" panose="020B0604020202020204" pitchFamily="34" charset="0"/>
              </a:rPr>
              <a:t>, da </a:t>
            </a:r>
            <a:r>
              <a:rPr lang="en-GB" sz="900" b="0" i="0" dirty="0" err="1">
                <a:solidFill>
                  <a:srgbClr val="26324B"/>
                </a:solidFill>
                <a:effectLst/>
                <a:latin typeface="arial" panose="020B0604020202020204" pitchFamily="34" charset="0"/>
              </a:rPr>
              <a:t>odražajo</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ali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izvajalske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agencije</a:t>
            </a:r>
            <a:r>
              <a:rPr lang="en-GB" sz="900" b="0" i="0" dirty="0">
                <a:solidFill>
                  <a:srgbClr val="26324B"/>
                </a:solidFill>
                <a:effectLst/>
                <a:latin typeface="arial" panose="020B0604020202020204" pitchFamily="34" charset="0"/>
              </a:rPr>
              <a:t> za </a:t>
            </a:r>
            <a:r>
              <a:rPr lang="en-GB" sz="900" b="0" i="0" dirty="0" err="1">
                <a:solidFill>
                  <a:srgbClr val="26324B"/>
                </a:solidFill>
                <a:effectLst/>
                <a:latin typeface="arial" panose="020B0604020202020204" pitchFamily="34" charset="0"/>
              </a:rPr>
              <a:t>izobraževanje</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kulturo</a:t>
            </a:r>
            <a:r>
              <a:rPr lang="en-GB" sz="900" b="0" i="0" dirty="0">
                <a:solidFill>
                  <a:srgbClr val="26324B"/>
                </a:solidFill>
                <a:effectLst/>
                <a:latin typeface="arial" panose="020B0604020202020204" pitchFamily="34" charset="0"/>
              </a:rPr>
              <a:t> (EACEA). </a:t>
            </a:r>
            <a:r>
              <a:rPr lang="en-GB" sz="900" b="0" i="0" dirty="0" err="1">
                <a:solidFill>
                  <a:srgbClr val="26324B"/>
                </a:solidFill>
                <a:effectLst/>
                <a:latin typeface="arial" panose="020B0604020202020204" pitchFamily="34" charset="0"/>
              </a:rPr>
              <a:t>Zanje</a:t>
            </a:r>
            <a:r>
              <a:rPr lang="en-GB" sz="900" b="0" i="0" dirty="0">
                <a:solidFill>
                  <a:srgbClr val="26324B"/>
                </a:solidFill>
                <a:effectLst/>
                <a:latin typeface="arial" panose="020B0604020202020204" pitchFamily="34" charset="0"/>
              </a:rPr>
              <a:t> ne </a:t>
            </a:r>
            <a:r>
              <a:rPr lang="en-GB" sz="900" b="0" i="0" dirty="0" err="1">
                <a:solidFill>
                  <a:srgbClr val="26324B"/>
                </a:solidFill>
                <a:effectLst/>
                <a:latin typeface="arial" panose="020B0604020202020204" pitchFamily="34" charset="0"/>
              </a:rPr>
              <a:t>moreta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biti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odgovorna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EACEA</a:t>
            </a:r>
            <a:endParaRPr lang="en-GB" sz="9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Noto Sans Symbols"/>
              <a:buChar char="∙"/>
            </a:pPr>
            <a:r>
              <a:rPr lang="sk-SK"/>
              <a:t>Da bi bile kmetijske aplikacije učinkovitejše in zanesljivejše, lahko aplikacije veriženja blokov razdelimo v štiri kategorije</a:t>
            </a:r>
            <a:endParaRPr/>
          </a:p>
        </p:txBody>
      </p:sp>
      <p:sp>
        <p:nvSpPr>
          <p:cNvPr id="822" name="Google Shape;822;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resničnem svetu v AgriFood</a:t>
            </a:r>
            <a:endParaRPr/>
          </a:p>
        </p:txBody>
      </p:sp>
      <p:grpSp>
        <p:nvGrpSpPr>
          <p:cNvPr id="823" name="Google Shape;823;p40"/>
          <p:cNvGrpSpPr/>
          <p:nvPr/>
        </p:nvGrpSpPr>
        <p:grpSpPr>
          <a:xfrm rot="10800000" flipH="1">
            <a:off x="10388648" y="0"/>
            <a:ext cx="1803350" cy="2809693"/>
            <a:chOff x="12708052" y="5708395"/>
            <a:chExt cx="760808" cy="1185370"/>
          </a:xfrm>
        </p:grpSpPr>
        <p:sp>
          <p:nvSpPr>
            <p:cNvPr id="824" name="Google Shape;824;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5" name="Google Shape;825;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6" name="Google Shape;826;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7" name="Google Shape;827;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8" name="Google Shape;828;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29" name="Google Shape;829;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30" name="Google Shape;830;p40"/>
          <p:cNvGrpSpPr/>
          <p:nvPr/>
        </p:nvGrpSpPr>
        <p:grpSpPr>
          <a:xfrm>
            <a:off x="1429233" y="3777208"/>
            <a:ext cx="8121421" cy="2374107"/>
            <a:chOff x="3289" y="1522279"/>
            <a:chExt cx="8121421" cy="2374107"/>
          </a:xfrm>
        </p:grpSpPr>
        <p:sp>
          <p:nvSpPr>
            <p:cNvPr id="831" name="Google Shape;831;p40"/>
            <p:cNvSpPr/>
            <p:nvPr/>
          </p:nvSpPr>
          <p:spPr>
            <a:xfrm>
              <a:off x="3289" y="1522280"/>
              <a:ext cx="1978421" cy="2374106"/>
            </a:xfrm>
            <a:prstGeom prst="roundRect">
              <a:avLst>
                <a:gd name="adj" fmla="val 5000"/>
              </a:avLst>
            </a:prstGeom>
            <a:gradFill>
              <a:gsLst>
                <a:gs pos="0">
                  <a:srgbClr val="47A09A"/>
                </a:gs>
                <a:gs pos="50000">
                  <a:srgbClr val="029994"/>
                </a:gs>
                <a:gs pos="100000">
                  <a:srgbClr val="008D87"/>
                </a:gs>
              </a:gsLst>
              <a:lin ang="5400000" scaled="0"/>
            </a:grad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2" name="Google Shape;832;p40"/>
            <p:cNvSpPr txBox="1"/>
            <p:nvPr/>
          </p:nvSpPr>
          <p:spPr>
            <a:xfrm rot="-5400000">
              <a:off x="-772252"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sk-SK" sz="2200" b="0" i="0" u="none" strike="noStrike" cap="none">
                  <a:solidFill>
                    <a:schemeClr val="lt1"/>
                  </a:solidFill>
                  <a:latin typeface="Calibri"/>
                  <a:ea typeface="Calibri"/>
                  <a:cs typeface="Calibri"/>
                  <a:sym typeface="Calibri"/>
                </a:rPr>
                <a:t>1</a:t>
              </a:r>
              <a:endParaRPr sz="2200" b="0" i="0" u="none" strike="noStrike" cap="none">
                <a:solidFill>
                  <a:schemeClr val="lt1"/>
                </a:solidFill>
                <a:latin typeface="Calibri"/>
                <a:ea typeface="Calibri"/>
                <a:cs typeface="Calibri"/>
                <a:sym typeface="Calibri"/>
              </a:endParaRPr>
            </a:p>
          </p:txBody>
        </p:sp>
        <p:sp>
          <p:nvSpPr>
            <p:cNvPr id="833" name="Google Shape;833;p40"/>
            <p:cNvSpPr/>
            <p:nvPr/>
          </p:nvSpPr>
          <p:spPr>
            <a:xfrm>
              <a:off x="398973" y="1522280"/>
              <a:ext cx="1473924" cy="2374106"/>
            </a:xfrm>
            <a:prstGeom prst="rect">
              <a:avLst/>
            </a:prstGeom>
            <a:no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4" name="Google Shape;834;p40"/>
            <p:cNvSpPr txBox="1"/>
            <p:nvPr/>
          </p:nvSpPr>
          <p:spPr>
            <a:xfrm>
              <a:off x="398973" y="1522280"/>
              <a:ext cx="1473924" cy="2374106"/>
            </a:xfrm>
            <a:prstGeom prst="rect">
              <a:avLst/>
            </a:prstGeom>
            <a:noFill/>
            <a:ln>
              <a:noFill/>
            </a:ln>
          </p:spPr>
          <p:txBody>
            <a:bodyPr spcFirstLastPara="1" wrap="square" lIns="0" tIns="68575" rIns="0" bIns="0" anchor="t" anchorCtr="0">
              <a:noAutofit/>
            </a:bodyPr>
            <a:lstStyle/>
            <a:p>
              <a:pPr marL="0" marR="0" lvl="0" indent="0" algn="l" rtl="0">
                <a:lnSpc>
                  <a:spcPct val="90000"/>
                </a:lnSpc>
                <a:spcBef>
                  <a:spcPts val="0"/>
                </a:spcBef>
                <a:spcAft>
                  <a:spcPts val="0"/>
                </a:spcAft>
                <a:buNone/>
              </a:pPr>
              <a:r>
                <a:rPr lang="sk-SK" sz="2000" b="0" i="0" u="none" strike="noStrike" cap="none">
                  <a:solidFill>
                    <a:schemeClr val="lt1"/>
                  </a:solidFill>
                  <a:latin typeface="Calibri"/>
                  <a:ea typeface="Calibri"/>
                  <a:cs typeface="Calibri"/>
                  <a:sym typeface="Calibri"/>
                </a:rPr>
                <a:t>Prvi je izvor sledljivosti in pristnosti živil.</a:t>
              </a:r>
              <a:endParaRPr sz="2000" b="0" i="0" u="none" strike="noStrike" cap="none">
                <a:solidFill>
                  <a:schemeClr val="lt1"/>
                </a:solidFill>
                <a:latin typeface="Calibri"/>
                <a:ea typeface="Calibri"/>
                <a:cs typeface="Calibri"/>
                <a:sym typeface="Calibri"/>
              </a:endParaRPr>
            </a:p>
          </p:txBody>
        </p:sp>
        <p:sp>
          <p:nvSpPr>
            <p:cNvPr id="835" name="Google Shape;835;p40"/>
            <p:cNvSpPr/>
            <p:nvPr/>
          </p:nvSpPr>
          <p:spPr>
            <a:xfrm>
              <a:off x="2050955" y="1522280"/>
              <a:ext cx="1978421" cy="2374106"/>
            </a:xfrm>
            <a:prstGeom prst="roundRect">
              <a:avLst>
                <a:gd name="adj" fmla="val 5000"/>
              </a:avLst>
            </a:prstGeom>
            <a:gradFill>
              <a:gsLst>
                <a:gs pos="0">
                  <a:srgbClr val="4CAE73"/>
                </a:gs>
                <a:gs pos="50000">
                  <a:srgbClr val="19A961"/>
                </a:gs>
                <a:gs pos="100000">
                  <a:srgbClr val="109A56"/>
                </a:gs>
              </a:gsLst>
              <a:lin ang="5400000" scaled="0"/>
            </a:grad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6" name="Google Shape;836;p40"/>
            <p:cNvSpPr txBox="1"/>
            <p:nvPr/>
          </p:nvSpPr>
          <p:spPr>
            <a:xfrm rot="-5400000">
              <a:off x="1275414"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sk-SK" sz="2200" b="0" i="0" u="none" strike="noStrike" cap="none">
                  <a:solidFill>
                    <a:schemeClr val="lt1"/>
                  </a:solidFill>
                  <a:latin typeface="Calibri"/>
                  <a:ea typeface="Calibri"/>
                  <a:cs typeface="Calibri"/>
                  <a:sym typeface="Calibri"/>
                </a:rPr>
                <a:t>2</a:t>
              </a:r>
              <a:endParaRPr sz="2200" b="0" i="0" u="none" strike="noStrike" cap="none">
                <a:solidFill>
                  <a:schemeClr val="lt1"/>
                </a:solidFill>
                <a:latin typeface="Calibri"/>
                <a:ea typeface="Calibri"/>
                <a:cs typeface="Calibri"/>
                <a:sym typeface="Calibri"/>
              </a:endParaRPr>
            </a:p>
          </p:txBody>
        </p:sp>
        <p:sp>
          <p:nvSpPr>
            <p:cNvPr id="837" name="Google Shape;837;p40"/>
            <p:cNvSpPr/>
            <p:nvPr/>
          </p:nvSpPr>
          <p:spPr>
            <a:xfrm rot="5400000">
              <a:off x="1886412" y="3408973"/>
              <a:ext cx="348869" cy="296763"/>
            </a:xfrm>
            <a:prstGeom prst="flowChartExtract">
              <a:avLst/>
            </a:prstGeom>
            <a:solidFill>
              <a:schemeClr val="lt1"/>
            </a:solidFill>
            <a:ln w="9525" cap="flat" cmpd="sng">
              <a:solidFill>
                <a:srgbClr val="0A938E"/>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8" name="Google Shape;838;p40"/>
            <p:cNvSpPr/>
            <p:nvPr/>
          </p:nvSpPr>
          <p:spPr>
            <a:xfrm>
              <a:off x="2446640" y="1522280"/>
              <a:ext cx="1473924" cy="2374106"/>
            </a:xfrm>
            <a:prstGeom prst="rect">
              <a:avLst/>
            </a:prstGeom>
            <a:no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9" name="Google Shape;839;p40"/>
            <p:cNvSpPr txBox="1"/>
            <p:nvPr/>
          </p:nvSpPr>
          <p:spPr>
            <a:xfrm>
              <a:off x="2446640" y="1522280"/>
              <a:ext cx="1473924" cy="2374106"/>
            </a:xfrm>
            <a:prstGeom prst="rect">
              <a:avLst/>
            </a:prstGeom>
            <a:noFill/>
            <a:ln>
              <a:noFill/>
            </a:ln>
          </p:spPr>
          <p:txBody>
            <a:bodyPr spcFirstLastPara="1" wrap="square" lIns="0" tIns="68575" rIns="0" bIns="0" anchor="t" anchorCtr="0">
              <a:noAutofit/>
            </a:bodyPr>
            <a:lstStyle/>
            <a:p>
              <a:pPr marL="0" marR="0" lvl="0" indent="0" algn="l" rtl="0">
                <a:lnSpc>
                  <a:spcPct val="90000"/>
                </a:lnSpc>
                <a:spcBef>
                  <a:spcPts val="0"/>
                </a:spcBef>
                <a:spcAft>
                  <a:spcPts val="0"/>
                </a:spcAft>
                <a:buNone/>
              </a:pPr>
              <a:r>
                <a:rPr lang="sk-SK" sz="2000" b="0" i="0" u="none" strike="noStrike" cap="none">
                  <a:solidFill>
                    <a:schemeClr val="lt1"/>
                  </a:solidFill>
                  <a:latin typeface="Calibri"/>
                  <a:ea typeface="Calibri"/>
                  <a:cs typeface="Calibri"/>
                  <a:sym typeface="Calibri"/>
                </a:rPr>
                <a:t>Druga kategorija je pametno upravljanje kmetijskih podatkov.</a:t>
              </a:r>
              <a:endParaRPr sz="2000" b="0" i="0" u="none" strike="noStrike" cap="none">
                <a:solidFill>
                  <a:schemeClr val="lt1"/>
                </a:solidFill>
                <a:latin typeface="Calibri"/>
                <a:ea typeface="Calibri"/>
                <a:cs typeface="Calibri"/>
                <a:sym typeface="Calibri"/>
              </a:endParaRPr>
            </a:p>
          </p:txBody>
        </p:sp>
        <p:sp>
          <p:nvSpPr>
            <p:cNvPr id="840" name="Google Shape;840;p40"/>
            <p:cNvSpPr/>
            <p:nvPr/>
          </p:nvSpPr>
          <p:spPr>
            <a:xfrm>
              <a:off x="4098622" y="1522280"/>
              <a:ext cx="1978421" cy="2374106"/>
            </a:xfrm>
            <a:prstGeom prst="roundRect">
              <a:avLst>
                <a:gd name="adj" fmla="val 5000"/>
              </a:avLst>
            </a:prstGeom>
            <a:gradFill>
              <a:gsLst>
                <a:gs pos="0">
                  <a:srgbClr val="5BB55D"/>
                </a:gs>
                <a:gs pos="50000">
                  <a:srgbClr val="39B03D"/>
                </a:gs>
                <a:gs pos="100000">
                  <a:srgbClr val="2E9F32"/>
                </a:gs>
              </a:gsLst>
              <a:lin ang="5400000" scaled="0"/>
            </a:grad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1" name="Google Shape;841;p40"/>
            <p:cNvSpPr txBox="1"/>
            <p:nvPr/>
          </p:nvSpPr>
          <p:spPr>
            <a:xfrm rot="-5400000">
              <a:off x="3323081"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sk-SK" sz="2200" b="0" i="0" u="none" strike="noStrike" cap="none">
                  <a:solidFill>
                    <a:schemeClr val="lt1"/>
                  </a:solidFill>
                  <a:latin typeface="Calibri"/>
                  <a:ea typeface="Calibri"/>
                  <a:cs typeface="Calibri"/>
                  <a:sym typeface="Calibri"/>
                </a:rPr>
                <a:t>3</a:t>
              </a:r>
              <a:endParaRPr sz="2200" b="0" i="0" u="none" strike="noStrike" cap="none">
                <a:solidFill>
                  <a:schemeClr val="lt1"/>
                </a:solidFill>
                <a:latin typeface="Calibri"/>
                <a:ea typeface="Calibri"/>
                <a:cs typeface="Calibri"/>
                <a:sym typeface="Calibri"/>
              </a:endParaRPr>
            </a:p>
          </p:txBody>
        </p:sp>
        <p:sp>
          <p:nvSpPr>
            <p:cNvPr id="842" name="Google Shape;842;p40"/>
            <p:cNvSpPr/>
            <p:nvPr/>
          </p:nvSpPr>
          <p:spPr>
            <a:xfrm rot="5400000">
              <a:off x="3934079" y="3408973"/>
              <a:ext cx="348869" cy="296763"/>
            </a:xfrm>
            <a:prstGeom prst="flowChartExtract">
              <a:avLst/>
            </a:prstGeom>
            <a:solidFill>
              <a:schemeClr val="lt1"/>
            </a:solidFill>
            <a:ln w="9525" cap="flat" cmpd="sng">
              <a:solidFill>
                <a:srgbClr val="2FA850"/>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3" name="Google Shape;843;p40"/>
            <p:cNvSpPr/>
            <p:nvPr/>
          </p:nvSpPr>
          <p:spPr>
            <a:xfrm>
              <a:off x="4494306" y="1522280"/>
              <a:ext cx="1473924" cy="2374106"/>
            </a:xfrm>
            <a:prstGeom prst="rect">
              <a:avLst/>
            </a:prstGeom>
            <a:no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4" name="Google Shape;844;p40"/>
            <p:cNvSpPr txBox="1"/>
            <p:nvPr/>
          </p:nvSpPr>
          <p:spPr>
            <a:xfrm>
              <a:off x="4494306" y="1522280"/>
              <a:ext cx="1473924" cy="2374106"/>
            </a:xfrm>
            <a:prstGeom prst="rect">
              <a:avLst/>
            </a:prstGeom>
            <a:noFill/>
            <a:ln>
              <a:noFill/>
            </a:ln>
          </p:spPr>
          <p:txBody>
            <a:bodyPr spcFirstLastPara="1" wrap="square" lIns="0" tIns="68575" rIns="0" bIns="0" anchor="t" anchorCtr="0">
              <a:noAutofit/>
            </a:bodyPr>
            <a:lstStyle/>
            <a:p>
              <a:pPr marL="0" marR="0" lvl="0" indent="0" algn="l" rtl="0">
                <a:lnSpc>
                  <a:spcPct val="90000"/>
                </a:lnSpc>
                <a:spcBef>
                  <a:spcPts val="0"/>
                </a:spcBef>
                <a:spcAft>
                  <a:spcPts val="0"/>
                </a:spcAft>
                <a:buNone/>
              </a:pPr>
              <a:r>
                <a:rPr lang="sk-SK" sz="2000" b="0" i="0" u="none" strike="noStrike" cap="none">
                  <a:solidFill>
                    <a:schemeClr val="lt1"/>
                  </a:solidFill>
                  <a:latin typeface="Calibri"/>
                  <a:ea typeface="Calibri"/>
                  <a:cs typeface="Calibri"/>
                  <a:sym typeface="Calibri"/>
                </a:rPr>
                <a:t>Tretja kategorija je trgovanje s financami pri upravljanju dobavne verige.</a:t>
              </a:r>
              <a:endParaRPr sz="2000" b="0" i="0" u="none" strike="noStrike" cap="none">
                <a:solidFill>
                  <a:schemeClr val="lt1"/>
                </a:solidFill>
                <a:latin typeface="Calibri"/>
                <a:ea typeface="Calibri"/>
                <a:cs typeface="Calibri"/>
                <a:sym typeface="Calibri"/>
              </a:endParaRPr>
            </a:p>
          </p:txBody>
        </p:sp>
        <p:sp>
          <p:nvSpPr>
            <p:cNvPr id="845" name="Google Shape;845;p40"/>
            <p:cNvSpPr/>
            <p:nvPr/>
          </p:nvSpPr>
          <p:spPr>
            <a:xfrm>
              <a:off x="6146289" y="1522280"/>
              <a:ext cx="1978421" cy="2374106"/>
            </a:xfrm>
            <a:prstGeom prst="roundRect">
              <a:avLst>
                <a:gd name="adj" fmla="val 5000"/>
              </a:avLst>
            </a:prstGeom>
            <a:gradFill>
              <a:gsLst>
                <a:gs pos="0">
                  <a:srgbClr val="92AF7C"/>
                </a:gs>
                <a:gs pos="50000">
                  <a:srgbClr val="85A868"/>
                </a:gs>
                <a:gs pos="100000">
                  <a:srgbClr val="759658"/>
                </a:gs>
              </a:gsLst>
              <a:lin ang="5400000" scaled="0"/>
            </a:grad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6" name="Google Shape;846;p40"/>
            <p:cNvSpPr txBox="1"/>
            <p:nvPr/>
          </p:nvSpPr>
          <p:spPr>
            <a:xfrm rot="-5400000">
              <a:off x="5370747"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sk-SK" sz="2200" b="0" i="0" u="none" strike="noStrike" cap="none">
                  <a:solidFill>
                    <a:schemeClr val="lt1"/>
                  </a:solidFill>
                  <a:latin typeface="Calibri"/>
                  <a:ea typeface="Calibri"/>
                  <a:cs typeface="Calibri"/>
                  <a:sym typeface="Calibri"/>
                </a:rPr>
                <a:t>4</a:t>
              </a:r>
              <a:endParaRPr sz="2200" b="0" i="0" u="none" strike="noStrike" cap="none">
                <a:solidFill>
                  <a:schemeClr val="lt1"/>
                </a:solidFill>
                <a:latin typeface="Calibri"/>
                <a:ea typeface="Calibri"/>
                <a:cs typeface="Calibri"/>
                <a:sym typeface="Calibri"/>
              </a:endParaRPr>
            </a:p>
          </p:txBody>
        </p:sp>
        <p:sp>
          <p:nvSpPr>
            <p:cNvPr id="847" name="Google Shape;847;p40"/>
            <p:cNvSpPr/>
            <p:nvPr/>
          </p:nvSpPr>
          <p:spPr>
            <a:xfrm rot="5400000">
              <a:off x="5981746" y="3408973"/>
              <a:ext cx="348869" cy="296763"/>
            </a:xfrm>
            <a:prstGeom prst="flowChartExtract">
              <a:avLst/>
            </a:prstGeom>
            <a:solidFill>
              <a:schemeClr val="lt1"/>
            </a:solidFill>
            <a:ln w="9525" cap="flat" cmpd="sng">
              <a:solidFill>
                <a:srgbClr val="86A66B"/>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8" name="Google Shape;848;p40"/>
            <p:cNvSpPr/>
            <p:nvPr/>
          </p:nvSpPr>
          <p:spPr>
            <a:xfrm>
              <a:off x="6541973" y="1522280"/>
              <a:ext cx="1473924" cy="2374106"/>
            </a:xfrm>
            <a:prstGeom prst="rect">
              <a:avLst/>
            </a:prstGeom>
            <a:noFill/>
            <a:ln>
              <a:noFill/>
            </a:ln>
            <a:effectLst>
              <a:outerShdw blurRad="57150" dist="19050" dir="5400000" algn="ctr" rotWithShape="0">
                <a:srgbClr val="000000">
                  <a:alpha val="62352"/>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9" name="Google Shape;849;p40"/>
            <p:cNvSpPr txBox="1"/>
            <p:nvPr/>
          </p:nvSpPr>
          <p:spPr>
            <a:xfrm>
              <a:off x="6541973" y="1522280"/>
              <a:ext cx="1473924" cy="2374106"/>
            </a:xfrm>
            <a:prstGeom prst="rect">
              <a:avLst/>
            </a:prstGeom>
            <a:noFill/>
            <a:ln>
              <a:noFill/>
            </a:ln>
          </p:spPr>
          <p:txBody>
            <a:bodyPr spcFirstLastPara="1" wrap="square" lIns="0" tIns="68575" rIns="0" bIns="0" anchor="t" anchorCtr="0">
              <a:noAutofit/>
            </a:bodyPr>
            <a:lstStyle/>
            <a:p>
              <a:pPr marL="0" marR="0" lvl="0" indent="0" algn="l" rtl="0">
                <a:lnSpc>
                  <a:spcPct val="90000"/>
                </a:lnSpc>
                <a:spcBef>
                  <a:spcPts val="0"/>
                </a:spcBef>
                <a:spcAft>
                  <a:spcPts val="0"/>
                </a:spcAft>
                <a:buNone/>
              </a:pPr>
              <a:r>
                <a:rPr lang="sk-SK" sz="2000" b="0" i="0" u="none" strike="noStrike" cap="none">
                  <a:solidFill>
                    <a:schemeClr val="lt1"/>
                  </a:solidFill>
                  <a:latin typeface="Calibri"/>
                  <a:ea typeface="Calibri"/>
                  <a:cs typeface="Calibri"/>
                  <a:sym typeface="Calibri"/>
                </a:rPr>
                <a:t>Zadnja je kategorija drugih sistemov za upravljanje informacij.</a:t>
              </a:r>
              <a:endParaRPr sz="20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a:t>Upravljanje dobavne verige: </a:t>
            </a:r>
            <a:r>
              <a:rPr lang="sk-SK"/>
              <a:t>Kmetijskim proizvodom je mogoče slediti z uporabo blokovnih verig, da se zagotovi učinkovita in pregledna dobavna veriga v kmetijskem sektorju. Blockchain tehnologija ima možnost beleženja vsake transakcije in gibanja blaga.</a:t>
            </a:r>
            <a:br>
              <a:rPr lang="sk-SK" b="1"/>
            </a:br>
            <a:r>
              <a:rPr lang="sk-SK" b="1"/>
              <a:t>Varnost hrane: </a:t>
            </a:r>
            <a:r>
              <a:rPr lang="sk-SK"/>
              <a:t>Blokovna veriga lahko s ponudbo varnega in nespremenljivega zapisa o poti izdelka od kmetije do mize pomaga povečati varnost hrane. To omogoča ciljno usmerjene odpoklice onesnaženih predmetov in lahko pomaga pri iskanju vira kakršne koli kontaminacije.</a:t>
            </a:r>
            <a:endParaRPr>
              <a:latin typeface="Calibri"/>
              <a:ea typeface="Calibri"/>
              <a:cs typeface="Calibri"/>
              <a:sym typeface="Calibri"/>
            </a:endParaRPr>
          </a:p>
        </p:txBody>
      </p:sp>
      <p:sp>
        <p:nvSpPr>
          <p:cNvPr id="855" name="Google Shape;855;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agroživilstvu</a:t>
            </a:r>
            <a:endParaRPr/>
          </a:p>
        </p:txBody>
      </p:sp>
      <p:grpSp>
        <p:nvGrpSpPr>
          <p:cNvPr id="856" name="Google Shape;856;p41"/>
          <p:cNvGrpSpPr/>
          <p:nvPr/>
        </p:nvGrpSpPr>
        <p:grpSpPr>
          <a:xfrm rot="10800000" flipH="1">
            <a:off x="10388648" y="0"/>
            <a:ext cx="1803350" cy="2809693"/>
            <a:chOff x="12708052" y="5708395"/>
            <a:chExt cx="760808" cy="1185370"/>
          </a:xfrm>
        </p:grpSpPr>
        <p:sp>
          <p:nvSpPr>
            <p:cNvPr id="857" name="Google Shape;857;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58" name="Google Shape;858;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59" name="Google Shape;859;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60" name="Google Shape;860;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61" name="Google Shape;861;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62" name="Google Shape;862;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867" name="Google Shape;867;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Računalniška baza podatkov upravlja in spremlja digitalne in fizične vire. Uporaba tehnologije veriženja blokov izboljšuje kakovost transakcij. </a:t>
            </a:r>
            <a:br>
              <a:rPr lang="sk-SK"/>
            </a:br>
            <a:r>
              <a:rPr lang="sk-SK"/>
              <a:t>Stranke lahko uporabijo verigo blokov za preverjanje pristnosti in zakonitosti izdelka.</a:t>
            </a:r>
            <a:endParaRPr>
              <a:latin typeface="Calibri"/>
              <a:ea typeface="Calibri"/>
              <a:cs typeface="Calibri"/>
              <a:sym typeface="Calibri"/>
            </a:endParaRPr>
          </a:p>
        </p:txBody>
      </p:sp>
      <p:sp>
        <p:nvSpPr>
          <p:cNvPr id="868" name="Google Shape;868;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agroživilstvu</a:t>
            </a:r>
            <a:endParaRPr/>
          </a:p>
        </p:txBody>
      </p:sp>
      <p:grpSp>
        <p:nvGrpSpPr>
          <p:cNvPr id="869" name="Google Shape;869;p42"/>
          <p:cNvGrpSpPr/>
          <p:nvPr/>
        </p:nvGrpSpPr>
        <p:grpSpPr>
          <a:xfrm rot="10800000" flipH="1">
            <a:off x="10388648" y="0"/>
            <a:ext cx="1803350" cy="2809693"/>
            <a:chOff x="12708052" y="5708395"/>
            <a:chExt cx="760808" cy="1185370"/>
          </a:xfrm>
        </p:grpSpPr>
        <p:sp>
          <p:nvSpPr>
            <p:cNvPr id="870" name="Google Shape;870;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1" name="Google Shape;871;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2" name="Google Shape;872;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3" name="Google Shape;873;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4" name="Google Shape;874;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75" name="Google Shape;875;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79"/>
        <p:cNvGrpSpPr/>
        <p:nvPr/>
      </p:nvGrpSpPr>
      <p:grpSpPr>
        <a:xfrm>
          <a:off x="0" y="0"/>
          <a:ext cx="0" cy="0"/>
          <a:chOff x="0" y="0"/>
          <a:chExt cx="0" cy="0"/>
        </a:xfrm>
      </p:grpSpPr>
      <p:sp>
        <p:nvSpPr>
          <p:cNvPr id="880" name="Google Shape;880;p4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b="1"/>
              <a:t>Zemljiška knjiga: </a:t>
            </a:r>
            <a:r>
              <a:rPr lang="sk-SK"/>
              <a:t>blokovna veriga se lahko uporabi za vzpostavitev varne in pregledne zemljiške knjige z zmanjšanjem tveganja zemljiških sporov in izboljšanjem dostopa kmetov do posojil.</a:t>
            </a:r>
            <a:br>
              <a:rPr lang="sk-SK" b="1"/>
            </a:br>
            <a:r>
              <a:rPr lang="sk-SK" b="1"/>
              <a:t>Plačilni sistemi: </a:t>
            </a:r>
            <a:r>
              <a:rPr lang="sk-SK"/>
              <a:t>Blockchain tehnologija zagotavlja varne in učinkovite plačilne sisteme za vse kmetijske transakcije. Z uporabo kriptovalut lahko kmetje in kupci zlahka zanemarijo visoke provizije, ki jih ponujajo tradicionalni plačilni sistemi, kar lahko zmanjša verjetnost goljufije.</a:t>
            </a:r>
            <a:endParaRPr>
              <a:latin typeface="Calibri"/>
              <a:ea typeface="Calibri"/>
              <a:cs typeface="Calibri"/>
              <a:sym typeface="Calibri"/>
            </a:endParaRPr>
          </a:p>
        </p:txBody>
      </p:sp>
      <p:sp>
        <p:nvSpPr>
          <p:cNvPr id="881" name="Google Shape;881;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agroživilstvu</a:t>
            </a:r>
            <a:endParaRPr/>
          </a:p>
        </p:txBody>
      </p:sp>
      <p:grpSp>
        <p:nvGrpSpPr>
          <p:cNvPr id="882" name="Google Shape;882;p43"/>
          <p:cNvGrpSpPr/>
          <p:nvPr/>
        </p:nvGrpSpPr>
        <p:grpSpPr>
          <a:xfrm rot="10800000" flipH="1">
            <a:off x="10388648" y="0"/>
            <a:ext cx="1803350" cy="2809693"/>
            <a:chOff x="12708052" y="5708395"/>
            <a:chExt cx="760808" cy="1185370"/>
          </a:xfrm>
        </p:grpSpPr>
        <p:sp>
          <p:nvSpPr>
            <p:cNvPr id="883" name="Google Shape;883;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84" name="Google Shape;884;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85" name="Google Shape;885;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86" name="Google Shape;886;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87" name="Google Shape;887;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88" name="Google Shape;888;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893" name="Google Shape;893;p44"/>
          <p:cNvSpPr txBox="1">
            <a:spLocks noGrp="1"/>
          </p:cNvSpPr>
          <p:nvPr>
            <p:ph type="body" idx="1"/>
          </p:nvPr>
        </p:nvSpPr>
        <p:spPr>
          <a:xfrm>
            <a:off x="509679" y="2431680"/>
            <a:ext cx="5715000"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Calibri"/>
              <a:buChar char="•"/>
            </a:pPr>
            <a:r>
              <a:rPr lang="sk-SK"/>
              <a:t>Sposobnost sledenja poti izdelka pomaga pri regulaciji in pravni odgovornosti. </a:t>
            </a:r>
            <a:br>
              <a:rPr lang="sk-SK"/>
            </a:br>
            <a:r>
              <a:rPr lang="sk-SK"/>
              <a:t>Ne glede na način prenosa imajo pametne pogodbe v tem scenariju ključno vlogo. </a:t>
            </a:r>
            <a:br>
              <a:rPr lang="sk-SK"/>
            </a:br>
            <a:r>
              <a:rPr lang="sk-SK"/>
              <a:t>Ko dobavna veriga preide od končnih uporabnikov do trgovcev, jo nato nadzoruje sistem dobavne verige, ki temelji na verigi blokov, s certifikatorji iz znanih skupin.</a:t>
            </a:r>
            <a:endParaRPr>
              <a:latin typeface="Calibri"/>
              <a:ea typeface="Calibri"/>
              <a:cs typeface="Calibri"/>
              <a:sym typeface="Calibri"/>
            </a:endParaRPr>
          </a:p>
        </p:txBody>
      </p:sp>
      <p:sp>
        <p:nvSpPr>
          <p:cNvPr id="894" name="Google Shape;894;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agroživilstvu</a:t>
            </a:r>
            <a:br>
              <a:rPr lang="sk-SK"/>
            </a:br>
            <a:r>
              <a:rPr lang="sk-SK"/>
              <a:t>Kako je blokovna veriga lahko povezana s prehransko verigo</a:t>
            </a:r>
            <a:endParaRPr/>
          </a:p>
        </p:txBody>
      </p:sp>
      <p:grpSp>
        <p:nvGrpSpPr>
          <p:cNvPr id="895" name="Google Shape;895;p44"/>
          <p:cNvGrpSpPr/>
          <p:nvPr/>
        </p:nvGrpSpPr>
        <p:grpSpPr>
          <a:xfrm rot="10800000" flipH="1">
            <a:off x="10388648" y="0"/>
            <a:ext cx="1803350" cy="2809693"/>
            <a:chOff x="12708052" y="5708395"/>
            <a:chExt cx="760808" cy="1185370"/>
          </a:xfrm>
        </p:grpSpPr>
        <p:sp>
          <p:nvSpPr>
            <p:cNvPr id="896" name="Google Shape;896;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97" name="Google Shape;897;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98" name="Google Shape;898;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99" name="Google Shape;899;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00" name="Google Shape;900;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01" name="Google Shape;901;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pic>
        <p:nvPicPr>
          <p:cNvPr id="902" name="Google Shape;902;p44" descr="Obrázok, na ktorom je text, diagram, snímka obrazovky&#10;&#10;Automaticky generovaný popis">
            <a:hlinkClick r:id="rId3"/>
          </p:cNvPr>
          <p:cNvPicPr preferRelativeResize="0"/>
          <p:nvPr/>
        </p:nvPicPr>
        <p:blipFill rotWithShape="1">
          <a:blip r:embed="rId4">
            <a:alphaModFix/>
          </a:blip>
          <a:srcRect/>
          <a:stretch/>
        </p:blipFill>
        <p:spPr>
          <a:xfrm>
            <a:off x="5966794" y="2908348"/>
            <a:ext cx="6057192" cy="3694887"/>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4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Integracija blockchain tehnologije v pametne kmetijske prakse odpira številne možnosti. Nekatere pomembne aplikacije vključujejo:</a:t>
            </a:r>
            <a:br>
              <a:rPr lang="sk-SK"/>
            </a:br>
            <a:r>
              <a:rPr lang="sk-SK" b="1"/>
              <a:t>Pametne pogodbe za avtomatizirane pogodbe so samoizvršljive pogodbe </a:t>
            </a:r>
            <a:r>
              <a:rPr lang="sk-SK"/>
              <a:t>s pogoji, ki so neposredno zapisani v kodo. V kmetijstvu lahko te pogodbe avtomatizirajo sporazume med kmeti in distributerji ter zagotovijo pravočasna plačila in spoštovanje standardov kakovosti.</a:t>
            </a:r>
            <a:br>
              <a:rPr lang="sk-SK"/>
            </a:br>
            <a:r>
              <a:rPr lang="sk-SK" b="1"/>
              <a:t>Naprave interneta stvari (IoT) in upravljanje podatkov na pametnih kmetijah </a:t>
            </a:r>
            <a:r>
              <a:rPr lang="sk-SK"/>
              <a:t>ustvarjajo ogromne količine podatkov. Blockchain zagotavlja varno in decentralizirano platformo za upravljanje in izmenjavo teh podatkov, kar olajša odločanje na podlagi podatkov za optimalne kmetijske rezultate.</a:t>
            </a:r>
            <a:endParaRPr/>
          </a:p>
        </p:txBody>
      </p:sp>
      <p:sp>
        <p:nvSpPr>
          <p:cNvPr id="908" name="Google Shape;908;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pametnem kmetijstvu</a:t>
            </a:r>
            <a:endParaRPr/>
          </a:p>
        </p:txBody>
      </p:sp>
      <p:grpSp>
        <p:nvGrpSpPr>
          <p:cNvPr id="909" name="Google Shape;909;p45"/>
          <p:cNvGrpSpPr/>
          <p:nvPr/>
        </p:nvGrpSpPr>
        <p:grpSpPr>
          <a:xfrm rot="10800000" flipH="1">
            <a:off x="10388648" y="0"/>
            <a:ext cx="1803350" cy="2809693"/>
            <a:chOff x="12708052" y="5708395"/>
            <a:chExt cx="760808" cy="1185370"/>
          </a:xfrm>
        </p:grpSpPr>
        <p:sp>
          <p:nvSpPr>
            <p:cNvPr id="910" name="Google Shape;910;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1" name="Google Shape;911;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2" name="Google Shape;912;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3" name="Google Shape;913;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4" name="Google Shape;914;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5" name="Google Shape;915;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sp>
        <p:nvSpPr>
          <p:cNvPr id="920" name="Google Shape;920;p4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Integracija blockchain tehnologije v pametne kmetijske prakse odpira številne možnosti. Nekatere pomembne aplikacije vključujejo:</a:t>
            </a:r>
            <a:br>
              <a:rPr lang="sk-SK"/>
            </a:br>
            <a:r>
              <a:rPr lang="sk-SK" b="1"/>
              <a:t>Spremljanje pridelkov in nadzor kakovosti </a:t>
            </a:r>
            <a:r>
              <a:rPr lang="sk-SK"/>
              <a:t>z združevanjem blockchaina s senzorji interneta stvari, kmetje lahko spremljajo pridelke v realnem času, prejemajo podatke o temperaturi, vlažnosti, vlažnosti tal, in še več. Te informacije kmetom pomagajo pri sprejemanju informiranih odločitev in ohranjanju optimalne kakovosti pridelkov.</a:t>
            </a:r>
            <a:br>
              <a:rPr lang="sk-SK"/>
            </a:br>
            <a:r>
              <a:rPr lang="sk-SK" b="1"/>
              <a:t>Pravična trgovina in etično označevanje</a:t>
            </a:r>
            <a:r>
              <a:rPr lang="sk-SK"/>
              <a:t>, kjer se blockchain lahko uporablja za preverjanje poštenih trgovinskih praks in etičnega pridobivanja kmetijskih proizvodov. Potrošniki lahko skenirajo QR kode na izdelkih, da dostopajo do informacij o potovanju izdelka in preverijo njegovo pristnost.</a:t>
            </a:r>
            <a:br>
              <a:rPr lang="sk-SK"/>
            </a:br>
            <a:r>
              <a:rPr lang="sk-SK" b="1"/>
              <a:t>Certificiranje in skladnost </a:t>
            </a:r>
            <a:r>
              <a:rPr lang="sk-SK"/>
              <a:t>- blockchain poenostavlja postopek pridobivanja certifikatov za ekološke in trajnostne prakse. Certifikati se lahko shranijo v verigo blokov, kar regulatorjem in potrošnikom omogoča enostaven dostop.</a:t>
            </a:r>
            <a:endParaRPr/>
          </a:p>
        </p:txBody>
      </p:sp>
      <p:sp>
        <p:nvSpPr>
          <p:cNvPr id="921" name="Google Shape;921;p4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Uporaba blockchaina v pametnem kmetijstvu</a:t>
            </a:r>
            <a:endParaRPr/>
          </a:p>
        </p:txBody>
      </p:sp>
      <p:grpSp>
        <p:nvGrpSpPr>
          <p:cNvPr id="922" name="Google Shape;922;p46"/>
          <p:cNvGrpSpPr/>
          <p:nvPr/>
        </p:nvGrpSpPr>
        <p:grpSpPr>
          <a:xfrm rot="10800000" flipH="1">
            <a:off x="10388648" y="0"/>
            <a:ext cx="1803350" cy="2809693"/>
            <a:chOff x="12708052" y="5708395"/>
            <a:chExt cx="760808" cy="1185370"/>
          </a:xfrm>
        </p:grpSpPr>
        <p:sp>
          <p:nvSpPr>
            <p:cNvPr id="923" name="Google Shape;923;p4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4" name="Google Shape;924;p4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5" name="Google Shape;925;p4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6" name="Google Shape;926;p4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7" name="Google Shape;927;p4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8" name="Google Shape;928;p4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33"/>
        <p:cNvGrpSpPr/>
        <p:nvPr/>
      </p:nvGrpSpPr>
      <p:grpSpPr>
        <a:xfrm>
          <a:off x="0" y="0"/>
          <a:ext cx="0" cy="0"/>
          <a:chOff x="0" y="0"/>
          <a:chExt cx="0" cy="0"/>
        </a:xfrm>
      </p:grpSpPr>
      <p:sp>
        <p:nvSpPr>
          <p:cNvPr id="934" name="Google Shape;934;p4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Študije primerov uspešnega izvajanja</a:t>
            </a:r>
            <a:endParaRPr sz="3900"/>
          </a:p>
        </p:txBody>
      </p:sp>
      <p:sp>
        <p:nvSpPr>
          <p:cNvPr id="935" name="Google Shape;935;p4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05</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940" name="Google Shape;940;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Noto Sans Symbols"/>
              <a:buChar char="∙"/>
            </a:pPr>
            <a:r>
              <a:rPr lang="sk-SK"/>
              <a:t>Uspeh podjetja AgriDigital se uporablja kot motivacija za prihodnjo uporabo te tehnologije v kmetijski dobavni verigi. AgriDigital si zdaj prizadeva razviti zanesljiva in učinkovita kmetijska oskrbovalna omrežja z uporabo tehnologije veriženja blokov. Prav zaradi tega lahko povpraševanje po tehnologiji veriženja blokov opazi postopno rast na kmetijskem področju.</a:t>
            </a:r>
            <a:endParaRPr>
              <a:latin typeface="Calibri"/>
              <a:ea typeface="Calibri"/>
              <a:cs typeface="Calibri"/>
              <a:sym typeface="Calibri"/>
            </a:endParaRPr>
          </a:p>
        </p:txBody>
      </p:sp>
      <p:sp>
        <p:nvSpPr>
          <p:cNvPr id="941" name="Google Shape;941;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AgriDigital</a:t>
            </a:r>
            <a:endParaRPr sz="3600"/>
          </a:p>
        </p:txBody>
      </p:sp>
      <p:grpSp>
        <p:nvGrpSpPr>
          <p:cNvPr id="942" name="Google Shape;942;p48"/>
          <p:cNvGrpSpPr/>
          <p:nvPr/>
        </p:nvGrpSpPr>
        <p:grpSpPr>
          <a:xfrm rot="10800000" flipH="1">
            <a:off x="10388648" y="0"/>
            <a:ext cx="1803350" cy="2809693"/>
            <a:chOff x="12708052" y="5708395"/>
            <a:chExt cx="760808" cy="1185370"/>
          </a:xfrm>
        </p:grpSpPr>
        <p:sp>
          <p:nvSpPr>
            <p:cNvPr id="943" name="Google Shape;943;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4" name="Google Shape;944;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5" name="Google Shape;945;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6" name="Google Shape;946;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7" name="Google Shape;947;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8" name="Google Shape;948;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953" name="Google Shape;953;p4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Noto Sans Symbols"/>
              <a:buChar char="∙"/>
            </a:pPr>
            <a:r>
              <a:rPr lang="sk-SK"/>
              <a:t>AgriDigital, vodilno neodvisno digitalno žitno podjetje, je zaključilo prvo poravnalno prodajo 23,46 tone žita na svetu na blockchainu. Od takrat je več kot 1.300 strank uporabljalo sistem v oblaku za predelavo približno 1,6 milijona ton žita in 360 milijonov dolarjev plačil proizvajalcev.</a:t>
            </a:r>
            <a:endParaRPr>
              <a:latin typeface="Calibri"/>
              <a:ea typeface="Calibri"/>
              <a:cs typeface="Calibri"/>
              <a:sym typeface="Calibri"/>
            </a:endParaRPr>
          </a:p>
        </p:txBody>
      </p:sp>
      <p:sp>
        <p:nvSpPr>
          <p:cNvPr id="954" name="Google Shape;954;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sk-SK" sz="3600"/>
              <a:t>AgriDigital</a:t>
            </a:r>
            <a:endParaRPr sz="3600"/>
          </a:p>
        </p:txBody>
      </p:sp>
      <p:grpSp>
        <p:nvGrpSpPr>
          <p:cNvPr id="955" name="Google Shape;955;p49"/>
          <p:cNvGrpSpPr/>
          <p:nvPr/>
        </p:nvGrpSpPr>
        <p:grpSpPr>
          <a:xfrm rot="10800000" flipH="1">
            <a:off x="10388648" y="0"/>
            <a:ext cx="1803350" cy="2809693"/>
            <a:chOff x="12708052" y="5708395"/>
            <a:chExt cx="760808" cy="1185370"/>
          </a:xfrm>
        </p:grpSpPr>
        <p:sp>
          <p:nvSpPr>
            <p:cNvPr id="956" name="Google Shape;956;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57" name="Google Shape;957;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58" name="Google Shape;958;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59" name="Google Shape;959;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60" name="Google Shape;960;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61" name="Google Shape;961;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pic>
        <p:nvPicPr>
          <p:cNvPr id="962" name="Google Shape;962;p49"/>
          <p:cNvPicPr preferRelativeResize="0"/>
          <p:nvPr/>
        </p:nvPicPr>
        <p:blipFill rotWithShape="1">
          <a:blip r:embed="rId3">
            <a:alphaModFix/>
          </a:blip>
          <a:srcRect/>
          <a:stretch/>
        </p:blipFill>
        <p:spPr>
          <a:xfrm>
            <a:off x="3383666" y="3639565"/>
            <a:ext cx="5424668" cy="30621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sk-SK"/>
              <a:t>06</a:t>
            </a:r>
            <a:endParaRPr/>
          </a:p>
        </p:txBody>
      </p:sp>
      <p:sp>
        <p:nvSpPr>
          <p:cNvPr id="378" name="Google Shape;378;p5"/>
          <p:cNvSpPr txBox="1">
            <a:spLocks noGrp="1"/>
          </p:cNvSpPr>
          <p:nvPr>
            <p:ph type="body" idx="2"/>
          </p:nvPr>
        </p:nvSpPr>
        <p:spPr>
          <a:xfrm>
            <a:off x="3478966" y="1920178"/>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sk-SK" sz="2400"/>
              <a:t>Sklep</a:t>
            </a:r>
            <a:endParaRPr sz="2400">
              <a:latin typeface="Calibri"/>
              <a:ea typeface="Calibri"/>
              <a:cs typeface="Calibri"/>
              <a:sym typeface="Calibri"/>
            </a:endParaRPr>
          </a:p>
        </p:txBody>
      </p:sp>
      <p:sp>
        <p:nvSpPr>
          <p:cNvPr id="379" name="Google Shape;379;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sk-SK"/>
              <a:t>Vsebina</a:t>
            </a:r>
            <a:endParaRPr/>
          </a:p>
        </p:txBody>
      </p:sp>
      <p:sp>
        <p:nvSpPr>
          <p:cNvPr id="380" name="Google Shape;380;p5"/>
          <p:cNvSpPr txBox="1"/>
          <p:nvPr/>
        </p:nvSpPr>
        <p:spPr>
          <a:xfrm>
            <a:off x="2643669" y="271612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sk-SK" sz="3200" b="1" i="0" u="none" strike="noStrike" cap="none">
                <a:solidFill>
                  <a:srgbClr val="262626"/>
                </a:solidFill>
                <a:latin typeface="Calibri"/>
                <a:ea typeface="Calibri"/>
                <a:cs typeface="Calibri"/>
                <a:sym typeface="Calibri"/>
              </a:rPr>
              <a:t>07</a:t>
            </a:r>
            <a:endParaRPr sz="3200" b="1" i="0" u="none" strike="noStrike" cap="none">
              <a:solidFill>
                <a:srgbClr val="262626"/>
              </a:solidFill>
              <a:latin typeface="Calibri"/>
              <a:ea typeface="Calibri"/>
              <a:cs typeface="Calibri"/>
              <a:sym typeface="Calibri"/>
            </a:endParaRPr>
          </a:p>
        </p:txBody>
      </p:sp>
      <p:sp>
        <p:nvSpPr>
          <p:cNvPr id="381" name="Google Shape;381;p5"/>
          <p:cNvSpPr txBox="1"/>
          <p:nvPr/>
        </p:nvSpPr>
        <p:spPr>
          <a:xfrm>
            <a:off x="3478966" y="2698941"/>
            <a:ext cx="6874660" cy="6895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sk-SK" sz="2400" b="0" i="0" u="none" strike="noStrike" cap="none">
                <a:solidFill>
                  <a:srgbClr val="262626"/>
                </a:solidFill>
                <a:latin typeface="Calibri"/>
                <a:ea typeface="Calibri"/>
                <a:cs typeface="Calibri"/>
                <a:sym typeface="Calibri"/>
              </a:rPr>
              <a:t>Reference in dodatno branje</a:t>
            </a:r>
            <a:endParaRPr sz="2400" b="0" i="0" u="none" strike="noStrike" cap="none">
              <a:solidFill>
                <a:srgbClr val="262626"/>
              </a:solidFill>
              <a:latin typeface="Calibri"/>
              <a:ea typeface="Calibri"/>
              <a:cs typeface="Calibri"/>
              <a:sym typeface="Calibri"/>
            </a:endParaRPr>
          </a:p>
        </p:txBody>
      </p:sp>
      <p:sp>
        <p:nvSpPr>
          <p:cNvPr id="382" name="Google Shape;382;p5"/>
          <p:cNvSpPr txBox="1"/>
          <p:nvPr/>
        </p:nvSpPr>
        <p:spPr>
          <a:xfrm>
            <a:off x="2661159" y="3405010"/>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sk-SK" sz="3200" b="1" i="0" u="none" strike="noStrike" cap="none">
                <a:solidFill>
                  <a:srgbClr val="262626"/>
                </a:solidFill>
                <a:latin typeface="Calibri"/>
                <a:ea typeface="Calibri"/>
                <a:cs typeface="Calibri"/>
                <a:sym typeface="Calibri"/>
              </a:rPr>
              <a:t>08</a:t>
            </a:r>
            <a:endParaRPr sz="3200" b="1" i="0" u="none" strike="noStrike" cap="none">
              <a:solidFill>
                <a:srgbClr val="262626"/>
              </a:solidFill>
              <a:latin typeface="Calibri"/>
              <a:ea typeface="Calibri"/>
              <a:cs typeface="Calibri"/>
              <a:sym typeface="Calibri"/>
            </a:endParaRPr>
          </a:p>
        </p:txBody>
      </p:sp>
      <p:sp>
        <p:nvSpPr>
          <p:cNvPr id="383" name="Google Shape;383;p5"/>
          <p:cNvSpPr txBox="1"/>
          <p:nvPr/>
        </p:nvSpPr>
        <p:spPr>
          <a:xfrm>
            <a:off x="3496456" y="3387825"/>
            <a:ext cx="6874660" cy="6895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sk-SK" sz="2400" b="0" i="0" u="none" strike="noStrike" cap="none">
                <a:solidFill>
                  <a:srgbClr val="262626"/>
                </a:solidFill>
                <a:latin typeface="Calibri"/>
                <a:ea typeface="Calibri"/>
                <a:cs typeface="Calibri"/>
                <a:sym typeface="Calibri"/>
              </a:rPr>
              <a:t>Interaktivna učna dejavnost</a:t>
            </a:r>
            <a:endParaRPr sz="2400" b="0" i="0" u="none" strike="noStrike" cap="none">
              <a:solidFill>
                <a:srgbClr val="262626"/>
              </a:solidFill>
              <a:latin typeface="Calibri"/>
              <a:ea typeface="Calibri"/>
              <a:cs typeface="Calibri"/>
              <a:sym typeface="Calibri"/>
            </a:endParaRPr>
          </a:p>
        </p:txBody>
      </p:sp>
      <p:sp>
        <p:nvSpPr>
          <p:cNvPr id="384" name="Google Shape;384;p5"/>
          <p:cNvSpPr txBox="1"/>
          <p:nvPr/>
        </p:nvSpPr>
        <p:spPr>
          <a:xfrm>
            <a:off x="2678649" y="4094529"/>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sk-SK" sz="3200" b="1" i="0" u="none" strike="noStrike" cap="none">
                <a:solidFill>
                  <a:srgbClr val="262626"/>
                </a:solidFill>
                <a:latin typeface="Calibri"/>
                <a:ea typeface="Calibri"/>
                <a:cs typeface="Calibri"/>
                <a:sym typeface="Calibri"/>
              </a:rPr>
              <a:t>09</a:t>
            </a:r>
            <a:endParaRPr sz="3200" b="1" i="0" u="none" strike="noStrike" cap="none">
              <a:solidFill>
                <a:srgbClr val="262626"/>
              </a:solidFill>
              <a:latin typeface="Calibri"/>
              <a:ea typeface="Calibri"/>
              <a:cs typeface="Calibri"/>
              <a:sym typeface="Calibri"/>
            </a:endParaRPr>
          </a:p>
        </p:txBody>
      </p:sp>
      <p:sp>
        <p:nvSpPr>
          <p:cNvPr id="385" name="Google Shape;385;p5"/>
          <p:cNvSpPr txBox="1"/>
          <p:nvPr/>
        </p:nvSpPr>
        <p:spPr>
          <a:xfrm>
            <a:off x="3513946" y="4077344"/>
            <a:ext cx="6874660" cy="6895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sk-SK" sz="2400" b="0" i="0" u="none" strike="noStrike" cap="none">
                <a:solidFill>
                  <a:srgbClr val="262626"/>
                </a:solidFill>
                <a:latin typeface="Calibri"/>
                <a:ea typeface="Calibri"/>
                <a:cs typeface="Calibri"/>
                <a:sym typeface="Calibri"/>
              </a:rPr>
              <a:t>Kviz</a:t>
            </a:r>
            <a:endParaRPr sz="2400" b="0" i="0" u="none" strike="noStrike" cap="none">
              <a:solidFill>
                <a:srgbClr val="262626"/>
              </a:solidFill>
              <a:latin typeface="Calibri"/>
              <a:ea typeface="Calibri"/>
              <a:cs typeface="Calibri"/>
              <a:sym typeface="Calibri"/>
            </a:endParaRPr>
          </a:p>
        </p:txBody>
      </p:sp>
      <p:pic>
        <p:nvPicPr>
          <p:cNvPr id="386" name="Google Shape;386;p5"/>
          <p:cNvPicPr preferRelativeResize="0"/>
          <p:nvPr/>
        </p:nvPicPr>
        <p:blipFill rotWithShape="1">
          <a:blip r:embed="rId3">
            <a:alphaModFix/>
          </a:blip>
          <a:srcRect/>
          <a:stretch/>
        </p:blipFill>
        <p:spPr>
          <a:xfrm>
            <a:off x="2643669" y="6027585"/>
            <a:ext cx="1638095" cy="342857"/>
          </a:xfrm>
          <a:prstGeom prst="rect">
            <a:avLst/>
          </a:prstGeom>
          <a:noFill/>
          <a:ln>
            <a:noFill/>
          </a:ln>
        </p:spPr>
      </p:pic>
      <p:sp>
        <p:nvSpPr>
          <p:cNvPr id="2" name="TextBox 1">
            <a:extLst>
              <a:ext uri="{FF2B5EF4-FFF2-40B4-BE49-F238E27FC236}">
                <a16:creationId xmlns:a16="http://schemas.microsoft.com/office/drawing/2014/main" id="{CD0FD8DB-C188-88BD-70E9-279A211FDC73}"/>
              </a:ext>
            </a:extLst>
          </p:cNvPr>
          <p:cNvSpPr txBox="1"/>
          <p:nvPr/>
        </p:nvSpPr>
        <p:spPr>
          <a:xfrm>
            <a:off x="4256072" y="5906892"/>
            <a:ext cx="6097554" cy="507831"/>
          </a:xfrm>
          <a:prstGeom prst="rect">
            <a:avLst/>
          </a:prstGeom>
          <a:noFill/>
        </p:spPr>
        <p:txBody>
          <a:bodyPr wrap="square">
            <a:spAutoFit/>
          </a:bodyPr>
          <a:lstStyle/>
          <a:p>
            <a:r>
              <a:rPr lang="en-GB" sz="900" b="0" i="0" dirty="0" err="1">
                <a:solidFill>
                  <a:srgbClr val="26324B"/>
                </a:solidFill>
                <a:effectLst/>
                <a:latin typeface="arial" panose="020B0604020202020204" pitchFamily="34" charset="0"/>
              </a:rPr>
              <a:t>Financirano</a:t>
            </a:r>
            <a:r>
              <a:rPr lang="en-GB" sz="900" b="0" i="0" dirty="0">
                <a:solidFill>
                  <a:srgbClr val="26324B"/>
                </a:solidFill>
                <a:effectLst/>
                <a:latin typeface="arial" panose="020B0604020202020204" pitchFamily="34" charset="0"/>
              </a:rPr>
              <a:t> s </a:t>
            </a:r>
            <a:r>
              <a:rPr lang="en-GB" sz="900" b="0" i="0" dirty="0" err="1">
                <a:solidFill>
                  <a:srgbClr val="26324B"/>
                </a:solidFill>
                <a:effectLst/>
                <a:latin typeface="arial" panose="020B0604020202020204" pitchFamily="34" charset="0"/>
              </a:rPr>
              <a:t>strani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Izražena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so </a:t>
            </a:r>
            <a:r>
              <a:rPr lang="en-GB" sz="900" b="0" i="0" dirty="0" err="1">
                <a:solidFill>
                  <a:srgbClr val="26324B"/>
                </a:solidFill>
                <a:effectLst/>
                <a:latin typeface="arial" panose="020B0604020202020204" pitchFamily="34" charset="0"/>
              </a:rPr>
              <a:t>zgolj</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avtorja</a:t>
            </a:r>
            <a:r>
              <a:rPr lang="en-GB" sz="900" b="0" i="0" dirty="0">
                <a:solidFill>
                  <a:srgbClr val="26324B"/>
                </a:solidFill>
                <a:effectLst/>
                <a:latin typeface="arial" panose="020B0604020202020204" pitchFamily="34" charset="0"/>
              </a:rPr>
              <a:t>(-</a:t>
            </a:r>
            <a:r>
              <a:rPr lang="en-GB" sz="900" b="0" i="0" dirty="0" err="1">
                <a:solidFill>
                  <a:srgbClr val="26324B"/>
                </a:solidFill>
                <a:effectLst/>
                <a:latin typeface="arial" panose="020B0604020202020204" pitchFamily="34" charset="0"/>
              </a:rPr>
              <a:t>ev</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nujno</a:t>
            </a:r>
            <a:r>
              <a:rPr lang="en-GB" sz="900" b="0" i="0" dirty="0">
                <a:solidFill>
                  <a:srgbClr val="26324B"/>
                </a:solidFill>
                <a:effectLst/>
                <a:latin typeface="arial" panose="020B0604020202020204" pitchFamily="34" charset="0"/>
              </a:rPr>
              <a:t>, da </a:t>
            </a:r>
            <a:r>
              <a:rPr lang="en-GB" sz="900" b="0" i="0" dirty="0" err="1">
                <a:solidFill>
                  <a:srgbClr val="26324B"/>
                </a:solidFill>
                <a:effectLst/>
                <a:latin typeface="arial" panose="020B0604020202020204" pitchFamily="34" charset="0"/>
              </a:rPr>
              <a:t>odražajo</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ali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izvajalske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agencije</a:t>
            </a:r>
            <a:r>
              <a:rPr lang="en-GB" sz="900" b="0" i="0" dirty="0">
                <a:solidFill>
                  <a:srgbClr val="26324B"/>
                </a:solidFill>
                <a:effectLst/>
                <a:latin typeface="arial" panose="020B0604020202020204" pitchFamily="34" charset="0"/>
              </a:rPr>
              <a:t> za </a:t>
            </a:r>
            <a:r>
              <a:rPr lang="en-GB" sz="900" b="0" i="0" dirty="0" err="1">
                <a:solidFill>
                  <a:srgbClr val="26324B"/>
                </a:solidFill>
                <a:effectLst/>
                <a:latin typeface="arial" panose="020B0604020202020204" pitchFamily="34" charset="0"/>
              </a:rPr>
              <a:t>izobraževanje</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kulturo</a:t>
            </a:r>
            <a:r>
              <a:rPr lang="en-GB" sz="900" b="0" i="0" dirty="0">
                <a:solidFill>
                  <a:srgbClr val="26324B"/>
                </a:solidFill>
                <a:effectLst/>
                <a:latin typeface="arial" panose="020B0604020202020204" pitchFamily="34" charset="0"/>
              </a:rPr>
              <a:t> (EACEA). </a:t>
            </a:r>
            <a:r>
              <a:rPr lang="en-GB" sz="900" b="0" i="0" dirty="0" err="1">
                <a:solidFill>
                  <a:srgbClr val="26324B"/>
                </a:solidFill>
                <a:effectLst/>
                <a:latin typeface="arial" panose="020B0604020202020204" pitchFamily="34" charset="0"/>
              </a:rPr>
              <a:t>Zanje</a:t>
            </a:r>
            <a:r>
              <a:rPr lang="en-GB" sz="900" b="0" i="0" dirty="0">
                <a:solidFill>
                  <a:srgbClr val="26324B"/>
                </a:solidFill>
                <a:effectLst/>
                <a:latin typeface="arial" panose="020B0604020202020204" pitchFamily="34" charset="0"/>
              </a:rPr>
              <a:t> ne </a:t>
            </a:r>
            <a:r>
              <a:rPr lang="en-GB" sz="900" b="0" i="0" dirty="0" err="1">
                <a:solidFill>
                  <a:srgbClr val="26324B"/>
                </a:solidFill>
                <a:effectLst/>
                <a:latin typeface="arial" panose="020B0604020202020204" pitchFamily="34" charset="0"/>
              </a:rPr>
              <a:t>moreta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biti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odgovorna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EACEA</a:t>
            </a:r>
            <a:endParaRPr lang="en-GB" sz="9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66"/>
        <p:cNvGrpSpPr/>
        <p:nvPr/>
      </p:nvGrpSpPr>
      <p:grpSpPr>
        <a:xfrm>
          <a:off x="0" y="0"/>
          <a:ext cx="0" cy="0"/>
          <a:chOff x="0" y="0"/>
          <a:chExt cx="0" cy="0"/>
        </a:xfrm>
      </p:grpSpPr>
      <p:sp>
        <p:nvSpPr>
          <p:cNvPr id="967" name="Google Shape;967;p50"/>
          <p:cNvSpPr txBox="1">
            <a:spLocks noGrp="1"/>
          </p:cNvSpPr>
          <p:nvPr>
            <p:ph type="body" idx="1"/>
          </p:nvPr>
        </p:nvSpPr>
        <p:spPr>
          <a:xfrm>
            <a:off x="798380" y="2123349"/>
            <a:ext cx="10595237" cy="4423056"/>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u="sng">
                <a:solidFill>
                  <a:schemeClr val="hlink"/>
                </a:solidFill>
                <a:hlinkClick r:id="rId3"/>
              </a:rPr>
              <a:t>Blockchain Technology Transforming the Agriculture and Food Supply Chain - Webinar</a:t>
            </a:r>
            <a:r>
              <a:rPr lang="sk-SK"/>
              <a:t>: Ta spletni seminar razpravlja o potencialu tehnologije veriženja blokov za revolucioniranje agroživilskega trga v naslednjih 10 letih.</a:t>
            </a:r>
            <a:endParaRPr/>
          </a:p>
          <a:p>
            <a:pPr marL="342900" lvl="0" indent="-342900" algn="l" rtl="0">
              <a:lnSpc>
                <a:spcPct val="107000"/>
              </a:lnSpc>
              <a:spcBef>
                <a:spcPts val="0"/>
              </a:spcBef>
              <a:spcAft>
                <a:spcPts val="0"/>
              </a:spcAft>
              <a:buSzPts val="2400"/>
              <a:buFont typeface="Arial"/>
              <a:buChar char="•"/>
            </a:pPr>
            <a:r>
              <a:rPr lang="sk-SK" u="sng">
                <a:solidFill>
                  <a:schemeClr val="hlink"/>
                </a:solidFill>
                <a:hlinkClick r:id="rId4"/>
              </a:rPr>
              <a:t>How Blockchain can enable traceability and transparency in the agri food supply chain</a:t>
            </a:r>
            <a:r>
              <a:rPr lang="sk-SK"/>
              <a:t>: Ta videoposnetek raziskuje, kako lahko blokovna veriga zagotovi sledljivost in preglednost od konca do konca v agroživilski preskrbovalni verigi, kar koristi kmetom, podjetjem in potrošnikom.</a:t>
            </a:r>
            <a:endParaRPr/>
          </a:p>
          <a:p>
            <a:pPr marL="342900" lvl="0" indent="-342900" algn="l" rtl="0">
              <a:lnSpc>
                <a:spcPct val="107000"/>
              </a:lnSpc>
              <a:spcBef>
                <a:spcPts val="0"/>
              </a:spcBef>
              <a:spcAft>
                <a:spcPts val="0"/>
              </a:spcAft>
              <a:buSzPts val="2400"/>
              <a:buFont typeface="Arial"/>
              <a:buChar char="•"/>
            </a:pPr>
            <a:r>
              <a:rPr lang="sk-SK" u="sng">
                <a:solidFill>
                  <a:schemeClr val="hlink"/>
                </a:solidFill>
                <a:hlinkClick r:id="rId5"/>
              </a:rPr>
              <a:t>Automatic Generation of Blockchain Agri-food Traceability Systems</a:t>
            </a:r>
            <a:r>
              <a:rPr lang="sk-SK"/>
              <a:t>: Ta videoposnetek se osredotoča na uporabo blokovne verige za upravljanje dobavne verige, izvor izdelkov in sledljivost v agroživilskem sektorju.</a:t>
            </a:r>
            <a:endParaRPr/>
          </a:p>
        </p:txBody>
      </p:sp>
      <p:sp>
        <p:nvSpPr>
          <p:cNvPr id="968" name="Google Shape;968;p5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sk-SK"/>
              <a:t>Video</a:t>
            </a:r>
            <a:endParaRPr/>
          </a:p>
        </p:txBody>
      </p:sp>
      <p:grpSp>
        <p:nvGrpSpPr>
          <p:cNvPr id="969" name="Google Shape;969;p50"/>
          <p:cNvGrpSpPr/>
          <p:nvPr/>
        </p:nvGrpSpPr>
        <p:grpSpPr>
          <a:xfrm rot="10800000" flipH="1">
            <a:off x="10388648" y="0"/>
            <a:ext cx="1803350" cy="2809693"/>
            <a:chOff x="12708052" y="5708395"/>
            <a:chExt cx="760808" cy="1185370"/>
          </a:xfrm>
        </p:grpSpPr>
        <p:sp>
          <p:nvSpPr>
            <p:cNvPr id="970" name="Google Shape;970;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71" name="Google Shape;971;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72" name="Google Shape;972;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73" name="Google Shape;973;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74" name="Google Shape;974;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75" name="Google Shape;975;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0" name="Google Shape;980;p5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u="sng">
                <a:solidFill>
                  <a:schemeClr val="hlink"/>
                </a:solidFill>
                <a:hlinkClick r:id="rId3"/>
              </a:rPr>
              <a:t>Blockchain for agricultural supply chain</a:t>
            </a:r>
            <a:r>
              <a:rPr lang="sk-SK"/>
              <a:t>: Ta videoposnetek prikazuje, kako lahko rešitve veriženja blokov Infosys pomagajo izboljšati učinkovitost in preglednost kmetijskih dobavnih verig.</a:t>
            </a:r>
            <a:endParaRPr/>
          </a:p>
          <a:p>
            <a:pPr marL="342900" lvl="0" indent="-342900" algn="l" rtl="0">
              <a:lnSpc>
                <a:spcPct val="107000"/>
              </a:lnSpc>
              <a:spcBef>
                <a:spcPts val="0"/>
              </a:spcBef>
              <a:spcAft>
                <a:spcPts val="0"/>
              </a:spcAft>
              <a:buSzPts val="2400"/>
              <a:buFont typeface="Arial"/>
              <a:buChar char="•"/>
            </a:pPr>
            <a:r>
              <a:rPr lang="sk-SK" u="sng">
                <a:solidFill>
                  <a:schemeClr val="hlink"/>
                </a:solidFill>
                <a:hlinkClick r:id="rId4"/>
              </a:rPr>
              <a:t>Blockchain in Post-Harvest Handling and Grading</a:t>
            </a:r>
            <a:r>
              <a:rPr lang="sk-SK"/>
              <a:t>: Ta videoposnetek obravnava potencial blokovne verige pri izboljšanju učinkovitosti in preglednosti postopkov ravnanja in razvrščanja po žetvi.</a:t>
            </a:r>
            <a:endParaRPr/>
          </a:p>
        </p:txBody>
      </p:sp>
      <p:sp>
        <p:nvSpPr>
          <p:cNvPr id="981" name="Google Shape;981;p5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sk-SK"/>
              <a:t>Video</a:t>
            </a:r>
            <a:endParaRPr/>
          </a:p>
        </p:txBody>
      </p:sp>
      <p:grpSp>
        <p:nvGrpSpPr>
          <p:cNvPr id="982" name="Google Shape;982;p51"/>
          <p:cNvGrpSpPr/>
          <p:nvPr/>
        </p:nvGrpSpPr>
        <p:grpSpPr>
          <a:xfrm rot="10800000" flipH="1">
            <a:off x="10388648" y="0"/>
            <a:ext cx="1803350" cy="2809693"/>
            <a:chOff x="12708052" y="5708395"/>
            <a:chExt cx="760808" cy="1185370"/>
          </a:xfrm>
        </p:grpSpPr>
        <p:sp>
          <p:nvSpPr>
            <p:cNvPr id="983" name="Google Shape;983;p5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4" name="Google Shape;984;p5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5" name="Google Shape;985;p5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6" name="Google Shape;986;p5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7" name="Google Shape;987;p5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8" name="Google Shape;988;p5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52"/>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Sklep</a:t>
            </a:r>
            <a:endParaRPr sz="3900"/>
          </a:p>
        </p:txBody>
      </p:sp>
      <p:sp>
        <p:nvSpPr>
          <p:cNvPr id="995" name="Google Shape;995;p52"/>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06</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53"/>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Ta modul je zagotovil celovit pregled tehnologije veriženja blokov in njenih aplikacij v verigi AgriFood. </a:t>
            </a:r>
            <a:br>
              <a:rPr lang="sk-SK"/>
            </a:br>
            <a:r>
              <a:rPr lang="sk-SK"/>
              <a:t>Raziskali smo temeljne koncepte blockchaina, njegovo decentralizirano naravo in transformativni potencial, ki ga ima za različne industrije, vključno s kmetijstvom.</a:t>
            </a:r>
            <a:br>
              <a:rPr lang="sk-SK"/>
            </a:br>
            <a:r>
              <a:rPr lang="sk-SK"/>
              <a:t>S poglabljanjem v primere iz resničnega sveta in študije primerov smo bili priča, kako blockchain revolucionira upravljanje dobavne verige, zagotavlja varnost hrane, povečuje preglednost in spodbuja inovacije v kmetijskem sektorju.</a:t>
            </a:r>
            <a:endParaRPr/>
          </a:p>
        </p:txBody>
      </p:sp>
      <p:sp>
        <p:nvSpPr>
          <p:cNvPr id="1001" name="Google Shape;1001;p53"/>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Sklep</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sp>
        <p:nvSpPr>
          <p:cNvPr id="1006" name="Google Shape;1006;p54"/>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Z razumevanjem izzivov in priložnosti, ki jih predstavlja tehnologija veriženja blokov, lahko deležniki v verigi AgriFood bolje krmarijo po zapletenosti standardizacije podatkov, zasebnosti, infrastrukture in stroškov izvajanja. </a:t>
            </a:r>
            <a:br>
              <a:rPr lang="sk-SK"/>
            </a:br>
            <a:r>
              <a:rPr lang="sk-SK"/>
              <a:t>Poleg tega smo poudarili ključno vlogo sodelovanja med vladami, kmetijskimi organizacijami in ponudniki tehnologije pri spodbujanju sprejetja blockchaina in uresničevanju njegovega polnega potenciala pri napredovanju agroživilske industrije.</a:t>
            </a:r>
            <a:endParaRPr/>
          </a:p>
        </p:txBody>
      </p:sp>
      <p:sp>
        <p:nvSpPr>
          <p:cNvPr id="1007" name="Google Shape;1007;p54"/>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Sklep</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1012" name="Google Shape;1012;p55"/>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Font typeface="Arial"/>
              <a:buChar char="•"/>
            </a:pPr>
            <a:r>
              <a:rPr lang="sk-SK"/>
              <a:t>Kmetom in deležnikom je nujno treba zagotoviti znanje in spretnosti, potrebne za učinkovito izkoriščanje blokovne verige. </a:t>
            </a:r>
            <a:br>
              <a:rPr lang="sk-SK"/>
            </a:br>
            <a:r>
              <a:rPr lang="sk-SK"/>
              <a:t>S sprejetjem tehnologije veriženja blokov lahko ustvarimo odpornejši, bolj trajnosten in pregleden ekosistem AgriFood, ki krepi zaupanje, izboljšuje učinkovitost in na koncu koristi potrošnikom, proizvajalcem in okolju.</a:t>
            </a:r>
            <a:endParaRPr/>
          </a:p>
        </p:txBody>
      </p:sp>
      <p:sp>
        <p:nvSpPr>
          <p:cNvPr id="1013" name="Google Shape;1013;p55"/>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Sklep</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18"/>
        <p:cNvGrpSpPr/>
        <p:nvPr/>
      </p:nvGrpSpPr>
      <p:grpSpPr>
        <a:xfrm>
          <a:off x="0" y="0"/>
          <a:ext cx="0" cy="0"/>
          <a:chOff x="0" y="0"/>
          <a:chExt cx="0" cy="0"/>
        </a:xfrm>
      </p:grpSpPr>
      <p:sp>
        <p:nvSpPr>
          <p:cNvPr id="1019" name="Google Shape;1019;p5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Reference in dodatno branje</a:t>
            </a:r>
            <a:endParaRPr sz="3900"/>
          </a:p>
        </p:txBody>
      </p:sp>
      <p:sp>
        <p:nvSpPr>
          <p:cNvPr id="1020" name="Google Shape;1020;p5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07</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sp>
        <p:nvSpPr>
          <p:cNvPr id="1025" name="Google Shape;1025;p5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sk-SK" u="sng">
                <a:solidFill>
                  <a:schemeClr val="hlink"/>
                </a:solidFill>
                <a:hlinkClick r:id="rId3"/>
              </a:rPr>
              <a:t>https://www.pcmag.com/how-to/what-is-the-blockchain-and-whats-it-used-for</a:t>
            </a:r>
            <a:r>
              <a:rPr lang="sk-SK"/>
              <a:t> </a:t>
            </a:r>
            <a:endParaRPr/>
          </a:p>
          <a:p>
            <a:pPr marL="342900" lvl="0" indent="-342900" algn="l" rtl="0">
              <a:lnSpc>
                <a:spcPct val="107000"/>
              </a:lnSpc>
              <a:spcBef>
                <a:spcPts val="1800"/>
              </a:spcBef>
              <a:spcAft>
                <a:spcPts val="0"/>
              </a:spcAft>
              <a:buClr>
                <a:srgbClr val="262626"/>
              </a:buClr>
              <a:buSzPts val="2400"/>
              <a:buFont typeface="Arial"/>
              <a:buChar char="•"/>
            </a:pPr>
            <a:r>
              <a:rPr lang="sk-SK" u="sng">
                <a:solidFill>
                  <a:schemeClr val="hlink"/>
                </a:solidFill>
                <a:hlinkClick r:id="rId4"/>
              </a:rPr>
              <a:t>https://www.agmatix.com/blog/importance-of-data-standardization-and-harmonization-in-agriculture/</a:t>
            </a:r>
            <a:r>
              <a:rPr lang="sk-SK"/>
              <a:t>   </a:t>
            </a:r>
            <a:endParaRPr/>
          </a:p>
          <a:p>
            <a:pPr marL="342900" lvl="0" indent="-342900" algn="l" rtl="0">
              <a:lnSpc>
                <a:spcPct val="107000"/>
              </a:lnSpc>
              <a:spcBef>
                <a:spcPts val="1800"/>
              </a:spcBef>
              <a:spcAft>
                <a:spcPts val="0"/>
              </a:spcAft>
              <a:buClr>
                <a:srgbClr val="262626"/>
              </a:buClr>
              <a:buSzPts val="2400"/>
              <a:buFont typeface="Arial"/>
              <a:buChar char="•"/>
            </a:pPr>
            <a:r>
              <a:rPr lang="sk-SK" u="sng">
                <a:solidFill>
                  <a:schemeClr val="hlink"/>
                </a:solidFill>
                <a:hlinkClick r:id="rId5"/>
              </a:rPr>
              <a:t>https://www.scnsoft.com/blockchain/food-supply-chain</a:t>
            </a:r>
            <a:endParaRPr/>
          </a:p>
          <a:p>
            <a:pPr marL="342900" lvl="0" indent="-342900" algn="l" rtl="0">
              <a:lnSpc>
                <a:spcPct val="90000"/>
              </a:lnSpc>
              <a:spcBef>
                <a:spcPts val="1800"/>
              </a:spcBef>
              <a:spcAft>
                <a:spcPts val="0"/>
              </a:spcAft>
              <a:buClr>
                <a:srgbClr val="262626"/>
              </a:buClr>
              <a:buSzPts val="2400"/>
              <a:buFont typeface="Arial"/>
              <a:buChar char="•"/>
            </a:pPr>
            <a:r>
              <a:rPr lang="sk-SK" u="sng">
                <a:solidFill>
                  <a:schemeClr val="hlink"/>
                </a:solidFill>
                <a:hlinkClick r:id="rId6"/>
              </a:rPr>
              <a:t>https://www.agridigital.io</a:t>
            </a:r>
            <a:r>
              <a:rPr lang="sk-SK"/>
              <a:t> </a:t>
            </a:r>
            <a:endParaRPr/>
          </a:p>
          <a:p>
            <a:pPr marL="342900" lvl="0" indent="-342900" algn="l" rtl="0">
              <a:lnSpc>
                <a:spcPct val="90000"/>
              </a:lnSpc>
              <a:spcBef>
                <a:spcPts val="1000"/>
              </a:spcBef>
              <a:spcAft>
                <a:spcPts val="0"/>
              </a:spcAft>
              <a:buClr>
                <a:srgbClr val="262626"/>
              </a:buClr>
              <a:buSzPts val="2400"/>
              <a:buFont typeface="Arial"/>
              <a:buChar char="•"/>
            </a:pPr>
            <a:r>
              <a:rPr lang="sk-SK" u="sng">
                <a:solidFill>
                  <a:schemeClr val="hlink"/>
                </a:solidFill>
                <a:hlinkClick r:id="rId7"/>
              </a:rPr>
              <a:t>https://intellipaat.com/blog/blockchain-in-agriculture/#no2</a:t>
            </a:r>
            <a:r>
              <a:rPr lang="sk-SK"/>
              <a:t> </a:t>
            </a:r>
            <a:endParaRPr/>
          </a:p>
          <a:p>
            <a:pPr marL="342900" lvl="0" indent="-342900" algn="l" rtl="0">
              <a:lnSpc>
                <a:spcPct val="90000"/>
              </a:lnSpc>
              <a:spcBef>
                <a:spcPts val="1000"/>
              </a:spcBef>
              <a:spcAft>
                <a:spcPts val="0"/>
              </a:spcAft>
              <a:buClr>
                <a:srgbClr val="262626"/>
              </a:buClr>
              <a:buSzPts val="2400"/>
              <a:buFont typeface="Arial"/>
              <a:buChar char="•"/>
            </a:pPr>
            <a:r>
              <a:rPr lang="sk-SK" u="sng">
                <a:solidFill>
                  <a:schemeClr val="hlink"/>
                </a:solidFill>
                <a:hlinkClick r:id="rId8"/>
              </a:rPr>
              <a:t>https://intellipaat.com/blog/blockchain-in-agriculture/</a:t>
            </a:r>
            <a:r>
              <a:rPr lang="sk-SK"/>
              <a:t> </a:t>
            </a:r>
            <a:endParaRPr/>
          </a:p>
        </p:txBody>
      </p:sp>
      <p:sp>
        <p:nvSpPr>
          <p:cNvPr id="1026" name="Google Shape;1026;p5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Reference in dodatno branje</a:t>
            </a:r>
            <a:endParaRPr sz="3600"/>
          </a:p>
        </p:txBody>
      </p:sp>
      <p:grpSp>
        <p:nvGrpSpPr>
          <p:cNvPr id="1027" name="Google Shape;1027;p57"/>
          <p:cNvGrpSpPr/>
          <p:nvPr/>
        </p:nvGrpSpPr>
        <p:grpSpPr>
          <a:xfrm rot="10800000" flipH="1">
            <a:off x="10388648" y="0"/>
            <a:ext cx="1803350" cy="2809693"/>
            <a:chOff x="12708052" y="5708395"/>
            <a:chExt cx="760808" cy="1185370"/>
          </a:xfrm>
        </p:grpSpPr>
        <p:sp>
          <p:nvSpPr>
            <p:cNvPr id="1028" name="Google Shape;1028;p5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29" name="Google Shape;1029;p5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0" name="Google Shape;1030;p5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1" name="Google Shape;1031;p5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2" name="Google Shape;1032;p5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3" name="Google Shape;1033;p5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37"/>
        <p:cNvGrpSpPr/>
        <p:nvPr/>
      </p:nvGrpSpPr>
      <p:grpSpPr>
        <a:xfrm>
          <a:off x="0" y="0"/>
          <a:ext cx="0" cy="0"/>
          <a:chOff x="0" y="0"/>
          <a:chExt cx="0" cy="0"/>
        </a:xfrm>
      </p:grpSpPr>
      <p:sp>
        <p:nvSpPr>
          <p:cNvPr id="1038" name="Google Shape;1038;p58"/>
          <p:cNvSpPr txBox="1">
            <a:spLocks noGrp="1"/>
          </p:cNvSpPr>
          <p:nvPr>
            <p:ph type="body" idx="1"/>
          </p:nvPr>
        </p:nvSpPr>
        <p:spPr>
          <a:xfrm>
            <a:off x="587141" y="179244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sk-SK" dirty="0">
                <a:latin typeface="Calibri"/>
                <a:ea typeface="Calibri"/>
                <a:cs typeface="Calibri"/>
                <a:sym typeface="Calibri"/>
              </a:rPr>
              <a:t>Adil El Mane, Younes Chihab, Khalid Tatane, Redouan Korchiyne, "Agriculture Supply Chain Management Based on Blockchain Architecture and Smart Contracts", </a:t>
            </a:r>
            <a:r>
              <a:rPr lang="sk-SK" i="1" dirty="0">
                <a:latin typeface="Calibri"/>
                <a:ea typeface="Calibri"/>
                <a:cs typeface="Calibri"/>
                <a:sym typeface="Calibri"/>
              </a:rPr>
              <a:t>Applied Computational Intelligence and Soft Computing</a:t>
            </a:r>
            <a:r>
              <a:rPr lang="sk-SK" dirty="0">
                <a:latin typeface="Calibri"/>
                <a:ea typeface="Calibri"/>
                <a:cs typeface="Calibri"/>
                <a:sym typeface="Calibri"/>
              </a:rPr>
              <a:t>, vol. 2022, Article ID 8011525, 23 pages, 2022.  </a:t>
            </a:r>
            <a:r>
              <a:rPr lang="sk-SK" u="sng" dirty="0">
                <a:solidFill>
                  <a:schemeClr val="hlink"/>
                </a:solidFill>
                <a:latin typeface="Calibri"/>
                <a:ea typeface="Calibri"/>
                <a:cs typeface="Calibri"/>
                <a:sym typeface="Calibri"/>
                <a:hlinkClick r:id="rId3"/>
              </a:rPr>
              <a:t>https://doi.org/10.1155/2022/8011525</a:t>
            </a:r>
            <a:r>
              <a:rPr lang="sk-SK" dirty="0">
                <a:latin typeface="Calibri"/>
                <a:ea typeface="Calibri"/>
                <a:cs typeface="Calibri"/>
                <a:sym typeface="Calibri"/>
              </a:rPr>
              <a:t>  </a:t>
            </a:r>
            <a:endParaRPr dirty="0">
              <a:latin typeface="Calibri"/>
              <a:ea typeface="Calibri"/>
              <a:cs typeface="Calibri"/>
              <a:sym typeface="Calibri"/>
            </a:endParaRPr>
          </a:p>
          <a:p>
            <a:pPr marL="342900" lvl="0" indent="-342900" algn="l" rtl="0">
              <a:lnSpc>
                <a:spcPct val="107000"/>
              </a:lnSpc>
              <a:spcBef>
                <a:spcPts val="1800"/>
              </a:spcBef>
              <a:spcAft>
                <a:spcPts val="0"/>
              </a:spcAft>
              <a:buClr>
                <a:srgbClr val="222222"/>
              </a:buClr>
              <a:buSzPts val="2400"/>
              <a:buFont typeface="Arial"/>
              <a:buChar char="•"/>
            </a:pPr>
            <a:r>
              <a:rPr lang="sk-SK" b="0" i="0" dirty="0">
                <a:solidFill>
                  <a:srgbClr val="222222"/>
                </a:solidFill>
                <a:latin typeface="Calibri"/>
                <a:ea typeface="Calibri"/>
                <a:cs typeface="Calibri"/>
                <a:sym typeface="Calibri"/>
              </a:rPr>
              <a:t>L.B., K. Survey on the Applications of Blockchain in Agriculture. </a:t>
            </a:r>
            <a:r>
              <a:rPr lang="sk-SK" b="0" i="1" dirty="0">
                <a:solidFill>
                  <a:srgbClr val="222222"/>
                </a:solidFill>
                <a:latin typeface="Calibri"/>
                <a:ea typeface="Calibri"/>
                <a:cs typeface="Calibri"/>
                <a:sym typeface="Calibri"/>
              </a:rPr>
              <a:t>Agriculture</a:t>
            </a:r>
            <a:r>
              <a:rPr lang="sk-SK" b="0" i="0" dirty="0">
                <a:solidFill>
                  <a:srgbClr val="222222"/>
                </a:solidFill>
                <a:latin typeface="Calibri"/>
                <a:ea typeface="Calibri"/>
                <a:cs typeface="Calibri"/>
                <a:sym typeface="Calibri"/>
              </a:rPr>
              <a:t> </a:t>
            </a:r>
            <a:r>
              <a:rPr lang="sk-SK" b="1" i="0" dirty="0">
                <a:solidFill>
                  <a:srgbClr val="222222"/>
                </a:solidFill>
                <a:latin typeface="Calibri"/>
                <a:ea typeface="Calibri"/>
                <a:cs typeface="Calibri"/>
                <a:sym typeface="Calibri"/>
              </a:rPr>
              <a:t>2022</a:t>
            </a:r>
            <a:r>
              <a:rPr lang="sk-SK" b="0" i="0" dirty="0">
                <a:solidFill>
                  <a:srgbClr val="222222"/>
                </a:solidFill>
                <a:latin typeface="Calibri"/>
                <a:ea typeface="Calibri"/>
                <a:cs typeface="Calibri"/>
                <a:sym typeface="Calibri"/>
              </a:rPr>
              <a:t>, </a:t>
            </a:r>
            <a:r>
              <a:rPr lang="sk-SK" b="0" i="1" dirty="0">
                <a:solidFill>
                  <a:srgbClr val="222222"/>
                </a:solidFill>
                <a:latin typeface="Calibri"/>
                <a:ea typeface="Calibri"/>
                <a:cs typeface="Calibri"/>
                <a:sym typeface="Calibri"/>
              </a:rPr>
              <a:t>12</a:t>
            </a:r>
            <a:r>
              <a:rPr lang="sk-SK" b="0" i="0" dirty="0">
                <a:solidFill>
                  <a:srgbClr val="222222"/>
                </a:solidFill>
                <a:latin typeface="Calibri"/>
                <a:ea typeface="Calibri"/>
                <a:cs typeface="Calibri"/>
                <a:sym typeface="Calibri"/>
              </a:rPr>
              <a:t>, 1333. </a:t>
            </a:r>
            <a:r>
              <a:rPr lang="sk-SK" b="0" i="0" u="sng" dirty="0">
                <a:solidFill>
                  <a:srgbClr val="222222"/>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https://doi.org/10.3390/agriculture12091333</a:t>
            </a:r>
            <a:r>
              <a:rPr lang="sk-SK" b="0" i="0" dirty="0">
                <a:solidFill>
                  <a:srgbClr val="222222"/>
                </a:solidFill>
                <a:latin typeface="Calibri"/>
                <a:ea typeface="Calibri"/>
                <a:cs typeface="Calibri"/>
                <a:sym typeface="Calibri"/>
              </a:rPr>
              <a:t> </a:t>
            </a:r>
            <a:endParaRPr dirty="0"/>
          </a:p>
          <a:p>
            <a:pPr marL="342900" lvl="0" indent="-342900" algn="l" rtl="0">
              <a:lnSpc>
                <a:spcPct val="107000"/>
              </a:lnSpc>
              <a:spcBef>
                <a:spcPts val="1800"/>
              </a:spcBef>
              <a:spcAft>
                <a:spcPts val="0"/>
              </a:spcAft>
              <a:buClr>
                <a:srgbClr val="222222"/>
              </a:buClr>
              <a:buSzPts val="2400"/>
              <a:buFont typeface="Arial"/>
              <a:buChar char="•"/>
            </a:pPr>
            <a:r>
              <a:rPr lang="sk-SK" b="0" i="0" dirty="0">
                <a:solidFill>
                  <a:srgbClr val="222222"/>
                </a:solidFill>
                <a:latin typeface="Calibri"/>
                <a:ea typeface="Calibri"/>
                <a:cs typeface="Calibri"/>
                <a:sym typeface="Calibri"/>
              </a:rPr>
              <a:t>Akella, G.K.; Wibowo, S.; Grandhi, S.; Mubarak, S. A Systematic Review of Blockchain Technology Adoption Barriers and Enablers for Smart and Sustainable Agriculture. </a:t>
            </a:r>
            <a:r>
              <a:rPr lang="sk-SK" b="0" i="1" dirty="0">
                <a:solidFill>
                  <a:srgbClr val="222222"/>
                </a:solidFill>
                <a:latin typeface="Calibri"/>
                <a:ea typeface="Calibri"/>
                <a:cs typeface="Calibri"/>
                <a:sym typeface="Calibri"/>
              </a:rPr>
              <a:t>Big Data Cogn. Comput.</a:t>
            </a:r>
            <a:r>
              <a:rPr lang="sk-SK" b="0" i="0" dirty="0">
                <a:solidFill>
                  <a:srgbClr val="222222"/>
                </a:solidFill>
                <a:latin typeface="Calibri"/>
                <a:ea typeface="Calibri"/>
                <a:cs typeface="Calibri"/>
                <a:sym typeface="Calibri"/>
              </a:rPr>
              <a:t> </a:t>
            </a:r>
            <a:r>
              <a:rPr lang="sk-SK" b="1" i="0" dirty="0">
                <a:solidFill>
                  <a:srgbClr val="222222"/>
                </a:solidFill>
                <a:latin typeface="Calibri"/>
                <a:ea typeface="Calibri"/>
                <a:cs typeface="Calibri"/>
                <a:sym typeface="Calibri"/>
              </a:rPr>
              <a:t>2023</a:t>
            </a:r>
            <a:r>
              <a:rPr lang="sk-SK" b="0" i="0" dirty="0">
                <a:solidFill>
                  <a:srgbClr val="222222"/>
                </a:solidFill>
                <a:latin typeface="Calibri"/>
                <a:ea typeface="Calibri"/>
                <a:cs typeface="Calibri"/>
                <a:sym typeface="Calibri"/>
              </a:rPr>
              <a:t>, </a:t>
            </a:r>
            <a:r>
              <a:rPr lang="sk-SK" b="0" i="1" dirty="0">
                <a:solidFill>
                  <a:srgbClr val="222222"/>
                </a:solidFill>
                <a:latin typeface="Calibri"/>
                <a:ea typeface="Calibri"/>
                <a:cs typeface="Calibri"/>
                <a:sym typeface="Calibri"/>
              </a:rPr>
              <a:t>7</a:t>
            </a:r>
            <a:r>
              <a:rPr lang="sk-SK" b="0" i="0" dirty="0">
                <a:solidFill>
                  <a:srgbClr val="222222"/>
                </a:solidFill>
                <a:latin typeface="Calibri"/>
                <a:ea typeface="Calibri"/>
                <a:cs typeface="Calibri"/>
                <a:sym typeface="Calibri"/>
              </a:rPr>
              <a:t>, 86. </a:t>
            </a:r>
            <a:r>
              <a:rPr lang="sk-SK" b="0" i="0" u="sng" dirty="0">
                <a:solidFill>
                  <a:srgbClr val="222222"/>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https://doi.org/10.3390/bdcc7020086</a:t>
            </a:r>
            <a:r>
              <a:rPr lang="sk-SK" dirty="0">
                <a:solidFill>
                  <a:srgbClr val="222222"/>
                </a:solidFill>
                <a:latin typeface="Calibri"/>
                <a:ea typeface="Calibri"/>
                <a:cs typeface="Calibri"/>
                <a:sym typeface="Calibri"/>
              </a:rPr>
              <a:t> </a:t>
            </a:r>
            <a:endParaRPr dirty="0">
              <a:latin typeface="Calibri"/>
              <a:ea typeface="Calibri"/>
              <a:cs typeface="Calibri"/>
              <a:sym typeface="Calibri"/>
            </a:endParaRPr>
          </a:p>
        </p:txBody>
      </p:sp>
      <p:sp>
        <p:nvSpPr>
          <p:cNvPr id="1039" name="Google Shape;1039;p5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Reference in dodatno branje</a:t>
            </a:r>
            <a:endParaRPr sz="3600"/>
          </a:p>
        </p:txBody>
      </p:sp>
      <p:grpSp>
        <p:nvGrpSpPr>
          <p:cNvPr id="1040" name="Google Shape;1040;p58"/>
          <p:cNvGrpSpPr/>
          <p:nvPr/>
        </p:nvGrpSpPr>
        <p:grpSpPr>
          <a:xfrm rot="10800000" flipH="1">
            <a:off x="10388648" y="0"/>
            <a:ext cx="1803350" cy="2809693"/>
            <a:chOff x="12708052" y="5708395"/>
            <a:chExt cx="760808" cy="1185370"/>
          </a:xfrm>
        </p:grpSpPr>
        <p:sp>
          <p:nvSpPr>
            <p:cNvPr id="1041" name="Google Shape;1041;p5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42" name="Google Shape;1042;p5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43" name="Google Shape;1043;p5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44" name="Google Shape;1044;p5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45" name="Google Shape;1045;p5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46" name="Google Shape;1046;p5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59"/>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Interaktivna učna dejavnost</a:t>
            </a:r>
            <a:endParaRPr sz="3900"/>
          </a:p>
        </p:txBody>
      </p:sp>
      <p:sp>
        <p:nvSpPr>
          <p:cNvPr id="1053" name="Google Shape;1053;p59"/>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08</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4800"/>
              <a:buNone/>
            </a:pPr>
            <a:r>
              <a:rPr lang="sk-SK"/>
              <a:t>UVOD V TEHNOLOGIJO VERIŽENJA BLOKOV</a:t>
            </a:r>
            <a:endParaRPr sz="1100"/>
          </a:p>
        </p:txBody>
      </p:sp>
      <p:sp>
        <p:nvSpPr>
          <p:cNvPr id="393" name="Google Shape;393;p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01</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57"/>
        <p:cNvGrpSpPr/>
        <p:nvPr/>
      </p:nvGrpSpPr>
      <p:grpSpPr>
        <a:xfrm>
          <a:off x="0" y="0"/>
          <a:ext cx="0" cy="0"/>
          <a:chOff x="0" y="0"/>
          <a:chExt cx="0" cy="0"/>
        </a:xfrm>
      </p:grpSpPr>
      <p:sp>
        <p:nvSpPr>
          <p:cNvPr id="1058" name="Google Shape;1058;p6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sk-SK" sz="2400">
                <a:solidFill>
                  <a:srgbClr val="262626"/>
                </a:solidFill>
                <a:latin typeface="Calibri"/>
                <a:ea typeface="Calibri"/>
                <a:cs typeface="Calibri"/>
                <a:sym typeface="Calibri"/>
              </a:rPr>
              <a:t>Simulirajte postopek evidence dobavne verige z uporabo blokovne verige za določeno živilo (npr. kavo, med, sadje itd.).</a:t>
            </a:r>
            <a:br>
              <a:rPr lang="sk-SK" sz="2400">
                <a:solidFill>
                  <a:srgbClr val="262626"/>
                </a:solidFill>
                <a:latin typeface="Calibri"/>
                <a:ea typeface="Calibri"/>
                <a:cs typeface="Calibri"/>
                <a:sym typeface="Calibri"/>
              </a:rPr>
            </a:br>
            <a:r>
              <a:rPr lang="sk-SK" sz="2400">
                <a:solidFill>
                  <a:srgbClr val="262626"/>
                </a:solidFill>
                <a:latin typeface="Calibri"/>
                <a:ea typeface="Calibri"/>
                <a:cs typeface="Calibri"/>
                <a:sym typeface="Calibri"/>
              </a:rPr>
              <a:t>Opredelite vsak korak v verigi proizvodnje in distribucije izdelka in uporabite tehnologijo veriženja blokov za beleženje teh korakov.</a:t>
            </a:r>
            <a:br>
              <a:rPr lang="sk-SK" sz="2400">
                <a:solidFill>
                  <a:srgbClr val="262626"/>
                </a:solidFill>
                <a:latin typeface="Calibri"/>
                <a:ea typeface="Calibri"/>
                <a:cs typeface="Calibri"/>
                <a:sym typeface="Calibri"/>
              </a:rPr>
            </a:br>
            <a:r>
              <a:rPr lang="sk-SK" sz="2400">
                <a:solidFill>
                  <a:srgbClr val="262626"/>
                </a:solidFill>
                <a:latin typeface="Calibri"/>
                <a:ea typeface="Calibri"/>
                <a:cs typeface="Calibri"/>
                <a:sym typeface="Calibri"/>
              </a:rPr>
              <a:t>Prikazati preglednost in nespremenljivost blockchain zapisov z vizualnimi sredstvi.</a:t>
            </a:r>
            <a:endParaRPr/>
          </a:p>
        </p:txBody>
      </p:sp>
      <p:sp>
        <p:nvSpPr>
          <p:cNvPr id="1059" name="Google Shape;1059;p6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Simulacija veriženja blokovnih verig dobavne verige</a:t>
            </a:r>
            <a:endParaRPr/>
          </a:p>
        </p:txBody>
      </p:sp>
      <p:grpSp>
        <p:nvGrpSpPr>
          <p:cNvPr id="1060" name="Google Shape;1060;p60"/>
          <p:cNvGrpSpPr/>
          <p:nvPr/>
        </p:nvGrpSpPr>
        <p:grpSpPr>
          <a:xfrm rot="10800000" flipH="1">
            <a:off x="10388648" y="0"/>
            <a:ext cx="1803350" cy="2809693"/>
            <a:chOff x="12708052" y="5708395"/>
            <a:chExt cx="760808" cy="1185370"/>
          </a:xfrm>
        </p:grpSpPr>
        <p:sp>
          <p:nvSpPr>
            <p:cNvPr id="1061" name="Google Shape;1061;p6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2" name="Google Shape;1062;p6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3" name="Google Shape;1063;p6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4" name="Google Shape;1064;p6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5" name="Google Shape;1065;p6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66" name="Google Shape;1066;p6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70"/>
        <p:cNvGrpSpPr/>
        <p:nvPr/>
      </p:nvGrpSpPr>
      <p:grpSpPr>
        <a:xfrm>
          <a:off x="0" y="0"/>
          <a:ext cx="0" cy="0"/>
          <a:chOff x="0" y="0"/>
          <a:chExt cx="0" cy="0"/>
        </a:xfrm>
      </p:grpSpPr>
      <p:sp>
        <p:nvSpPr>
          <p:cNvPr id="1071" name="Google Shape;1071;p6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sk-SK" sz="2400">
                <a:solidFill>
                  <a:srgbClr val="262626"/>
                </a:solidFill>
                <a:latin typeface="Calibri"/>
                <a:ea typeface="Calibri"/>
                <a:cs typeface="Calibri"/>
                <a:sym typeface="Calibri"/>
              </a:rPr>
              <a:t>Poiščite pametne pogodbe v agroživilskem sektorju, kot so pogodbe med kmetijami in distributerji ali evidence o nadzoru kakovosti hrane.</a:t>
            </a:r>
            <a:br>
              <a:rPr lang="sk-SK" sz="2400">
                <a:solidFill>
                  <a:srgbClr val="262626"/>
                </a:solidFill>
                <a:latin typeface="Calibri"/>
                <a:ea typeface="Calibri"/>
                <a:cs typeface="Calibri"/>
                <a:sym typeface="Calibri"/>
              </a:rPr>
            </a:br>
            <a:r>
              <a:rPr lang="sk-SK" sz="2400">
                <a:solidFill>
                  <a:srgbClr val="262626"/>
                </a:solidFill>
                <a:latin typeface="Calibri"/>
                <a:ea typeface="Calibri"/>
                <a:cs typeface="Calibri"/>
                <a:sym typeface="Calibri"/>
              </a:rPr>
              <a:t>Ustvarite preprosto pametno pogodbo s predlogo in preverite njeno delovanje.</a:t>
            </a:r>
            <a:endParaRPr/>
          </a:p>
        </p:txBody>
      </p:sp>
      <p:sp>
        <p:nvSpPr>
          <p:cNvPr id="1072" name="Google Shape;1072;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Ustvarjanje pametnih pogodb</a:t>
            </a:r>
            <a:endParaRPr/>
          </a:p>
        </p:txBody>
      </p:sp>
      <p:grpSp>
        <p:nvGrpSpPr>
          <p:cNvPr id="1073" name="Google Shape;1073;p61"/>
          <p:cNvGrpSpPr/>
          <p:nvPr/>
        </p:nvGrpSpPr>
        <p:grpSpPr>
          <a:xfrm rot="10800000" flipH="1">
            <a:off x="10388648" y="0"/>
            <a:ext cx="1803350" cy="2809693"/>
            <a:chOff x="12708052" y="5708395"/>
            <a:chExt cx="760808" cy="1185370"/>
          </a:xfrm>
        </p:grpSpPr>
        <p:sp>
          <p:nvSpPr>
            <p:cNvPr id="1074" name="Google Shape;1074;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5" name="Google Shape;1075;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6" name="Google Shape;1076;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7" name="Google Shape;1077;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8" name="Google Shape;1078;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9" name="Google Shape;1079;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6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sk-SK" sz="2400">
                <a:solidFill>
                  <a:srgbClr val="262626"/>
                </a:solidFill>
                <a:latin typeface="Calibri"/>
                <a:ea typeface="Calibri"/>
                <a:cs typeface="Calibri"/>
                <a:sym typeface="Calibri"/>
              </a:rPr>
              <a:t>Ustvarite kartice s slikami ali informacijami o korakih v dobavni verigi agroživilskega proizvoda.</a:t>
            </a:r>
            <a:br>
              <a:rPr lang="sk-SK" sz="2400">
                <a:solidFill>
                  <a:srgbClr val="262626"/>
                </a:solidFill>
                <a:latin typeface="Calibri"/>
                <a:ea typeface="Calibri"/>
                <a:cs typeface="Calibri"/>
                <a:sym typeface="Calibri"/>
              </a:rPr>
            </a:br>
            <a:r>
              <a:rPr lang="sk-SK" sz="2400">
                <a:solidFill>
                  <a:srgbClr val="262626"/>
                </a:solidFill>
                <a:latin typeface="Calibri"/>
                <a:ea typeface="Calibri"/>
                <a:cs typeface="Calibri"/>
                <a:sym typeface="Calibri"/>
              </a:rPr>
              <a:t>Vsak korak v verigi predstavlja eno kartico. Razporedite te kartice, da ustvarite celoten proces od proizvodnje do distribucije z uporabo tehnologije veriženja blokov.</a:t>
            </a:r>
            <a:br>
              <a:rPr lang="sk-SK" sz="2400">
                <a:solidFill>
                  <a:srgbClr val="262626"/>
                </a:solidFill>
                <a:latin typeface="Calibri"/>
                <a:ea typeface="Calibri"/>
                <a:cs typeface="Calibri"/>
                <a:sym typeface="Calibri"/>
              </a:rPr>
            </a:br>
            <a:r>
              <a:rPr lang="sk-SK" sz="2400">
                <a:solidFill>
                  <a:srgbClr val="262626"/>
                </a:solidFill>
                <a:latin typeface="Calibri"/>
                <a:ea typeface="Calibri"/>
                <a:cs typeface="Calibri"/>
                <a:sym typeface="Calibri"/>
              </a:rPr>
              <a:t>Cilj je razumeti, kako blockchain beleži vsak korak pregledno in brez možnosti manipulacije s podatki.</a:t>
            </a:r>
            <a:endParaRPr/>
          </a:p>
        </p:txBody>
      </p:sp>
      <p:sp>
        <p:nvSpPr>
          <p:cNvPr id="1085" name="Google Shape;1085;p6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Uganka s procesom veriženja blokov</a:t>
            </a:r>
            <a:endParaRPr/>
          </a:p>
        </p:txBody>
      </p:sp>
      <p:grpSp>
        <p:nvGrpSpPr>
          <p:cNvPr id="1086" name="Google Shape;1086;p62"/>
          <p:cNvGrpSpPr/>
          <p:nvPr/>
        </p:nvGrpSpPr>
        <p:grpSpPr>
          <a:xfrm rot="10800000" flipH="1">
            <a:off x="10388648" y="0"/>
            <a:ext cx="1803350" cy="2809693"/>
            <a:chOff x="12708052" y="5708395"/>
            <a:chExt cx="760808" cy="1185370"/>
          </a:xfrm>
        </p:grpSpPr>
        <p:sp>
          <p:nvSpPr>
            <p:cNvPr id="1087" name="Google Shape;1087;p6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88" name="Google Shape;1088;p6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89" name="Google Shape;1089;p6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0" name="Google Shape;1090;p6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1" name="Google Shape;1091;p6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2" name="Google Shape;1092;p6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sp>
        <p:nvSpPr>
          <p:cNvPr id="1098" name="Google Shape;1098;p6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3900"/>
              <a:buNone/>
            </a:pPr>
            <a:r>
              <a:rPr lang="sk-SK" sz="3900"/>
              <a:t>Kviz</a:t>
            </a:r>
            <a:endParaRPr sz="3900"/>
          </a:p>
        </p:txBody>
      </p:sp>
      <p:sp>
        <p:nvSpPr>
          <p:cNvPr id="1099" name="Google Shape;1099;p63"/>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sk-SK"/>
              <a:t>09</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sp>
        <p:nvSpPr>
          <p:cNvPr id="1105" name="Google Shape;1105;p64"/>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400"/>
              <a:buNone/>
            </a:pPr>
            <a:r>
              <a:rPr lang="sk-SK"/>
              <a:t>Kakšna je definicija tehnologije veriženja blokov?</a:t>
            </a:r>
            <a:br>
              <a:rPr lang="sk-SK"/>
            </a:br>
            <a:r>
              <a:rPr lang="sk-SK"/>
              <a:t>A) Gre za centralizirano bazo podatkov, ki jo nadzira posamezen subjekt.</a:t>
            </a:r>
            <a:br>
              <a:rPr lang="sk-SK"/>
            </a:br>
            <a:r>
              <a:rPr lang="sk-SK"/>
              <a:t>B) To je zapis, ki ga je mogoče spremeniti in ga nadzoruje ena oseba.</a:t>
            </a:r>
            <a:br>
              <a:rPr lang="sk-SK"/>
            </a:br>
            <a:r>
              <a:rPr lang="sk-SK"/>
              <a:t>C) To je porazdeljen zapis, ki ga nihče ne more spremeniti in ki ga ne nadzoruje ena oseba ali subjekt.</a:t>
            </a:r>
            <a:br>
              <a:rPr lang="sk-SK"/>
            </a:br>
            <a:r>
              <a:rPr lang="sk-SK"/>
              <a:t>D) To je sistem, v katerem so zapisi transakcij shranjeni na več lokacijah in jih osrednji organ posodablja v realnem času.</a:t>
            </a:r>
            <a:endParaRPr>
              <a:solidFill>
                <a:srgbClr val="262626"/>
              </a:solidFill>
            </a:endParaRPr>
          </a:p>
        </p:txBody>
      </p:sp>
      <p:sp>
        <p:nvSpPr>
          <p:cNvPr id="1106" name="Google Shape;1106;p6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07" name="Google Shape;1107;p64"/>
          <p:cNvGrpSpPr/>
          <p:nvPr/>
        </p:nvGrpSpPr>
        <p:grpSpPr>
          <a:xfrm rot="10800000" flipH="1">
            <a:off x="10388648" y="0"/>
            <a:ext cx="1803350" cy="2809693"/>
            <a:chOff x="12708052" y="5708395"/>
            <a:chExt cx="760808" cy="1185370"/>
          </a:xfrm>
        </p:grpSpPr>
        <p:sp>
          <p:nvSpPr>
            <p:cNvPr id="1108" name="Google Shape;1108;p6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09" name="Google Shape;1109;p6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0" name="Google Shape;1110;p6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1" name="Google Shape;1111;p6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2" name="Google Shape;1112;p6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3" name="Google Shape;1113;p6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17"/>
        <p:cNvGrpSpPr/>
        <p:nvPr/>
      </p:nvGrpSpPr>
      <p:grpSpPr>
        <a:xfrm>
          <a:off x="0" y="0"/>
          <a:ext cx="0" cy="0"/>
          <a:chOff x="0" y="0"/>
          <a:chExt cx="0" cy="0"/>
        </a:xfrm>
      </p:grpSpPr>
      <p:sp>
        <p:nvSpPr>
          <p:cNvPr id="1118" name="Google Shape;1118;p6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SzPts val="2400"/>
              <a:buNone/>
            </a:pPr>
            <a:r>
              <a:rPr lang="sk-SK"/>
              <a:t>Zakaj je tehnologija veriženja blokov pomembna v primerjavi s tradicionalnimi bazami podatkov?</a:t>
            </a:r>
            <a:br>
              <a:rPr lang="sk-SK"/>
            </a:br>
            <a:r>
              <a:rPr lang="sk-SK"/>
              <a:t>A) Poenostavi in centralizira zapise transakcij.</a:t>
            </a:r>
            <a:br>
              <a:rPr lang="sk-SK"/>
            </a:br>
            <a:r>
              <a:rPr lang="sk-SK"/>
              <a:t>B) Zagotavlja decentralizirano in nespremenljivo evidenco transakcij brez osrednjega organa.</a:t>
            </a:r>
            <a:br>
              <a:rPr lang="sk-SK"/>
            </a:br>
            <a:r>
              <a:rPr lang="sk-SK"/>
              <a:t>C) Omogoča lažje spreminjanje transakcijskih evidenc s strani pooblaščenega osebja.</a:t>
            </a:r>
            <a:br>
              <a:rPr lang="sk-SK"/>
            </a:br>
            <a:r>
              <a:rPr lang="sk-SK"/>
              <a:t>D) Poveča stroške upravljanja in zavarovanja transakcij.</a:t>
            </a:r>
            <a:endParaRPr/>
          </a:p>
        </p:txBody>
      </p:sp>
      <p:sp>
        <p:nvSpPr>
          <p:cNvPr id="1119" name="Google Shape;1119;p6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20" name="Google Shape;1120;p65"/>
          <p:cNvGrpSpPr/>
          <p:nvPr/>
        </p:nvGrpSpPr>
        <p:grpSpPr>
          <a:xfrm rot="10800000" flipH="1">
            <a:off x="10388648" y="0"/>
            <a:ext cx="1803350" cy="2809693"/>
            <a:chOff x="12708052" y="5708395"/>
            <a:chExt cx="760808" cy="1185370"/>
          </a:xfrm>
        </p:grpSpPr>
        <p:sp>
          <p:nvSpPr>
            <p:cNvPr id="1121" name="Google Shape;1121;p6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2" name="Google Shape;1122;p6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3" name="Google Shape;1123;p6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4" name="Google Shape;1124;p6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5" name="Google Shape;1125;p6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6" name="Google Shape;1126;p6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sp>
        <p:nvSpPr>
          <p:cNvPr id="1131" name="Google Shape;1131;p6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SzPts val="2400"/>
              <a:buNone/>
            </a:pPr>
            <a:r>
              <a:rPr lang="sk-SK"/>
              <a:t>Kako lahko tehnologija veriženja blokov pomaga energetskemu sektorju?</a:t>
            </a:r>
            <a:br>
              <a:rPr lang="sk-SK"/>
            </a:br>
            <a:r>
              <a:rPr lang="sk-SK"/>
              <a:t>A) Omogoča enostavno distribucijo energije iz centralnega vira.</a:t>
            </a:r>
            <a:br>
              <a:rPr lang="sk-SK"/>
            </a:br>
            <a:r>
              <a:rPr lang="sk-SK"/>
              <a:t>B) Zagotavlja platformo za medsebojno trgovanje z energijo in dostop do obnovljivih virov energije. </a:t>
            </a:r>
            <a:br>
              <a:rPr lang="sk-SK"/>
            </a:br>
            <a:r>
              <a:rPr lang="sk-SK"/>
              <a:t>C) Centralizira trgovanje z energijo, zaradi česar je nadzor trga za velike javne službe učinkovitejši.</a:t>
            </a:r>
            <a:br>
              <a:rPr lang="sk-SK"/>
            </a:br>
            <a:r>
              <a:rPr lang="sk-SK"/>
              <a:t>D) Poenostavi plačila za električno energijo na centralni ravni.</a:t>
            </a:r>
            <a:endParaRPr/>
          </a:p>
        </p:txBody>
      </p:sp>
      <p:sp>
        <p:nvSpPr>
          <p:cNvPr id="1132" name="Google Shape;1132;p6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33" name="Google Shape;1133;p66"/>
          <p:cNvGrpSpPr/>
          <p:nvPr/>
        </p:nvGrpSpPr>
        <p:grpSpPr>
          <a:xfrm rot="10800000" flipH="1">
            <a:off x="10388648" y="0"/>
            <a:ext cx="1803350" cy="2809693"/>
            <a:chOff x="12708052" y="5708395"/>
            <a:chExt cx="760808" cy="1185370"/>
          </a:xfrm>
        </p:grpSpPr>
        <p:sp>
          <p:nvSpPr>
            <p:cNvPr id="1134" name="Google Shape;1134;p6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5" name="Google Shape;1135;p6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6" name="Google Shape;1136;p6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7" name="Google Shape;1137;p6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8" name="Google Shape;1138;p6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9" name="Google Shape;1139;p6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43"/>
        <p:cNvGrpSpPr/>
        <p:nvPr/>
      </p:nvGrpSpPr>
      <p:grpSpPr>
        <a:xfrm>
          <a:off x="0" y="0"/>
          <a:ext cx="0" cy="0"/>
          <a:chOff x="0" y="0"/>
          <a:chExt cx="0" cy="0"/>
        </a:xfrm>
      </p:grpSpPr>
      <p:sp>
        <p:nvSpPr>
          <p:cNvPr id="1144" name="Google Shape;1144;p6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V kateri panogi blockchain uporablja upravljanje avtorskih pravic?</a:t>
            </a:r>
            <a:br>
              <a:rPr lang="sk-SK"/>
            </a:br>
            <a:r>
              <a:rPr lang="sk-SK"/>
              <a:t>A) V finančnem sektorju.</a:t>
            </a:r>
            <a:br>
              <a:rPr lang="sk-SK"/>
            </a:br>
            <a:r>
              <a:rPr lang="sk-SK"/>
              <a:t>B) V maloprodajnem sektorju.</a:t>
            </a:r>
            <a:br>
              <a:rPr lang="sk-SK"/>
            </a:br>
            <a:r>
              <a:rPr lang="sk-SK"/>
              <a:t>C) V medijih in zabavi.</a:t>
            </a:r>
            <a:br>
              <a:rPr lang="sk-SK"/>
            </a:br>
            <a:r>
              <a:rPr lang="sk-SK"/>
              <a:t>D) V zdravstvenem sektorju za upravljanje evidenc in podatkov pacientov.</a:t>
            </a:r>
            <a:endParaRPr/>
          </a:p>
        </p:txBody>
      </p:sp>
      <p:sp>
        <p:nvSpPr>
          <p:cNvPr id="1145" name="Google Shape;1145;p6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46" name="Google Shape;1146;p67"/>
          <p:cNvGrpSpPr/>
          <p:nvPr/>
        </p:nvGrpSpPr>
        <p:grpSpPr>
          <a:xfrm rot="10800000" flipH="1">
            <a:off x="10388648" y="0"/>
            <a:ext cx="1803350" cy="2809693"/>
            <a:chOff x="12708052" y="5708395"/>
            <a:chExt cx="760808" cy="1185370"/>
          </a:xfrm>
        </p:grpSpPr>
        <p:sp>
          <p:nvSpPr>
            <p:cNvPr id="1147" name="Google Shape;1147;p6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48" name="Google Shape;1148;p6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49" name="Google Shape;1149;p6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50" name="Google Shape;1150;p6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51" name="Google Shape;1151;p6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52" name="Google Shape;1152;p6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56"/>
        <p:cNvGrpSpPr/>
        <p:nvPr/>
      </p:nvGrpSpPr>
      <p:grpSpPr>
        <a:xfrm>
          <a:off x="0" y="0"/>
          <a:ext cx="0" cy="0"/>
          <a:chOff x="0" y="0"/>
          <a:chExt cx="0" cy="0"/>
        </a:xfrm>
      </p:grpSpPr>
      <p:sp>
        <p:nvSpPr>
          <p:cNvPr id="1157" name="Google Shape;1157;p6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Katera od naslednjih izjav najbolje opisuje koristi, ki jih tehnologija veriženja blokov prinaša kmetijskemu sektorju?</a:t>
            </a:r>
            <a:br>
              <a:rPr lang="sk-SK"/>
            </a:br>
            <a:r>
              <a:rPr lang="sk-SK"/>
              <a:t>A) Centralizira nadzor nad verigami preskrbe s hrano, kar velikim korporacijam olajša prevlado na trgu.</a:t>
            </a:r>
            <a:br>
              <a:rPr lang="sk-SK"/>
            </a:br>
            <a:r>
              <a:rPr lang="sk-SK"/>
              <a:t>B) Povečuje preglednost dobavne verige, omogoča sledljivost izvora živil in spodbuja varnost hrane.</a:t>
            </a:r>
            <a:br>
              <a:rPr lang="sk-SK"/>
            </a:br>
            <a:r>
              <a:rPr lang="sk-SK"/>
              <a:t>C) Dostop do financiranja omogoča le velikim kmetijam.</a:t>
            </a:r>
            <a:br>
              <a:rPr lang="sk-SK"/>
            </a:br>
            <a:r>
              <a:rPr lang="sk-SK"/>
              <a:t>D) Zmanjšuje učinkovitost upravljanja informacij o tleh in podnebju</a:t>
            </a:r>
            <a:endParaRPr/>
          </a:p>
        </p:txBody>
      </p:sp>
      <p:sp>
        <p:nvSpPr>
          <p:cNvPr id="1158" name="Google Shape;1158;p6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59" name="Google Shape;1159;p68"/>
          <p:cNvGrpSpPr/>
          <p:nvPr/>
        </p:nvGrpSpPr>
        <p:grpSpPr>
          <a:xfrm rot="10800000" flipH="1">
            <a:off x="10388648" y="0"/>
            <a:ext cx="1803350" cy="2809693"/>
            <a:chOff x="12708052" y="5708395"/>
            <a:chExt cx="760808" cy="1185370"/>
          </a:xfrm>
        </p:grpSpPr>
        <p:sp>
          <p:nvSpPr>
            <p:cNvPr id="1160" name="Google Shape;1160;p6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1" name="Google Shape;1161;p6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2" name="Google Shape;1162;p6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3" name="Google Shape;1163;p6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4" name="Google Shape;1164;p6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5" name="Google Shape;1165;p6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69"/>
        <p:cNvGrpSpPr/>
        <p:nvPr/>
      </p:nvGrpSpPr>
      <p:grpSpPr>
        <a:xfrm>
          <a:off x="0" y="0"/>
          <a:ext cx="0" cy="0"/>
          <a:chOff x="0" y="0"/>
          <a:chExt cx="0" cy="0"/>
        </a:xfrm>
      </p:grpSpPr>
      <p:sp>
        <p:nvSpPr>
          <p:cNvPr id="1170" name="Google Shape;1170;p6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Kaj pomeni, da je blockchain "nespremenljiv"?</a:t>
            </a:r>
            <a:br>
              <a:rPr lang="sk-SK"/>
            </a:br>
            <a:r>
              <a:rPr lang="sk-SK"/>
              <a:t>A) Centraliziran dostop do vseh informacij.</a:t>
            </a:r>
            <a:br>
              <a:rPr lang="sk-SK"/>
            </a:br>
            <a:r>
              <a:rPr lang="sk-SK"/>
              <a:t>B) Možnost izvajanja transakcij brez preverjanja s strani drugih udeležencev omrežja.</a:t>
            </a:r>
            <a:br>
              <a:rPr lang="sk-SK"/>
            </a:br>
            <a:r>
              <a:rPr lang="sk-SK"/>
              <a:t>C) To pomeni, da lahko blockchain urejajo in posodabljajo izbrani posamezniki z administrativnim dostopom.</a:t>
            </a:r>
            <a:br>
              <a:rPr lang="sk-SK"/>
            </a:br>
            <a:r>
              <a:rPr lang="sk-SK"/>
              <a:t>D) Postopek preverjanja transakcij v omrežju enako iz vseh vozlišč.</a:t>
            </a:r>
            <a:endParaRPr>
              <a:solidFill>
                <a:srgbClr val="262626"/>
              </a:solidFill>
            </a:endParaRPr>
          </a:p>
        </p:txBody>
      </p:sp>
      <p:sp>
        <p:nvSpPr>
          <p:cNvPr id="1171" name="Google Shape;1171;p6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72" name="Google Shape;1172;p69"/>
          <p:cNvGrpSpPr/>
          <p:nvPr/>
        </p:nvGrpSpPr>
        <p:grpSpPr>
          <a:xfrm rot="10800000" flipH="1">
            <a:off x="10388648" y="0"/>
            <a:ext cx="1803350" cy="2809693"/>
            <a:chOff x="12708052" y="5708395"/>
            <a:chExt cx="760808" cy="1185370"/>
          </a:xfrm>
        </p:grpSpPr>
        <p:sp>
          <p:nvSpPr>
            <p:cNvPr id="1173" name="Google Shape;1173;p6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4" name="Google Shape;1174;p6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5" name="Google Shape;1175;p6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6" name="Google Shape;1176;p6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7" name="Google Shape;1177;p6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8" name="Google Shape;1178;p6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a:t>Veriga blokov, znana tudi kot tehnologija distribuirane knjige transakcij (DLT), je zapis, ki ga lahko vsakdo doda, ki ga nihče ne more spremeniti in ki ga ne nadzoruje nobena oseba ali subjekt. Osnovni koncept je javna knjiga s kopijami, razporejenimi med več lokacijami, imenovanimi vozlišča, ki se običajno nanašajo na posamezne računalnike s kopijami knjige. </a:t>
            </a:r>
            <a:br>
              <a:rPr lang="sk-SK"/>
            </a:br>
            <a:r>
              <a:rPr lang="sk-SK"/>
              <a:t>Z drugimi besedami, blockchain je porazdeljena baza podatkov, ki si jo delijo vozlišča računalniškega omrežja.</a:t>
            </a:r>
            <a:endParaRPr/>
          </a:p>
        </p:txBody>
      </p:sp>
      <p:sp>
        <p:nvSpPr>
          <p:cNvPr id="399" name="Google Shape;399;p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Opredelitev blokovne verige</a:t>
            </a:r>
            <a:endParaRPr sz="2800"/>
          </a:p>
        </p:txBody>
      </p:sp>
      <p:grpSp>
        <p:nvGrpSpPr>
          <p:cNvPr id="400" name="Google Shape;400;p7"/>
          <p:cNvGrpSpPr/>
          <p:nvPr/>
        </p:nvGrpSpPr>
        <p:grpSpPr>
          <a:xfrm rot="10800000" flipH="1">
            <a:off x="10388648" y="0"/>
            <a:ext cx="1803350" cy="2809693"/>
            <a:chOff x="12708052" y="5708395"/>
            <a:chExt cx="760808" cy="1185370"/>
          </a:xfrm>
        </p:grpSpPr>
        <p:sp>
          <p:nvSpPr>
            <p:cNvPr id="401" name="Google Shape;401;p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2" name="Google Shape;402;p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3" name="Google Shape;403;p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4" name="Google Shape;404;p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5" name="Google Shape;405;p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6" name="Google Shape;406;p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7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Kaj povzroča nastanek novega bloka v tehnologiji veriženja blokov?</a:t>
            </a:r>
            <a:br>
              <a:rPr lang="sk-SK"/>
            </a:br>
            <a:r>
              <a:rPr lang="sk-SK"/>
              <a:t>A) Odobritev transakcij s strani vsakega posameznega vozlišča v omrežju.</a:t>
            </a:r>
            <a:br>
              <a:rPr lang="sk-SK"/>
            </a:br>
            <a:r>
              <a:rPr lang="sk-SK"/>
              <a:t>B) Samodejno ustvarjanje bloka po časovnem razporedu.</a:t>
            </a:r>
            <a:br>
              <a:rPr lang="sk-SK"/>
            </a:br>
            <a:r>
              <a:rPr lang="sk-SK"/>
              <a:t>C) Zahteva po novem bloku s strani osrednjega organa.</a:t>
            </a:r>
            <a:br>
              <a:rPr lang="sk-SK"/>
            </a:br>
            <a:r>
              <a:rPr lang="sk-SK"/>
              <a:t>D) Nov blok se ustvari vsakič, ko se uporabnik z zadostnimi poverilnicami odloči posodobiti verigo.</a:t>
            </a:r>
            <a:endParaRPr sz="2000" b="0" i="0">
              <a:solidFill>
                <a:srgbClr val="262626"/>
              </a:solidFill>
              <a:latin typeface="Montserrat Light"/>
              <a:ea typeface="Montserrat Light"/>
              <a:cs typeface="Montserrat Light"/>
              <a:sym typeface="Montserrat Light"/>
            </a:endParaRPr>
          </a:p>
        </p:txBody>
      </p:sp>
      <p:sp>
        <p:nvSpPr>
          <p:cNvPr id="1184" name="Google Shape;1184;p7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85" name="Google Shape;1185;p70"/>
          <p:cNvGrpSpPr/>
          <p:nvPr/>
        </p:nvGrpSpPr>
        <p:grpSpPr>
          <a:xfrm rot="10800000" flipH="1">
            <a:off x="10388648" y="0"/>
            <a:ext cx="1803350" cy="2809693"/>
            <a:chOff x="12708052" y="5708395"/>
            <a:chExt cx="760808" cy="1185370"/>
          </a:xfrm>
        </p:grpSpPr>
        <p:sp>
          <p:nvSpPr>
            <p:cNvPr id="1186" name="Google Shape;1186;p7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7" name="Google Shape;1187;p7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8" name="Google Shape;1188;p7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9" name="Google Shape;1189;p7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90" name="Google Shape;1190;p7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91" name="Google Shape;1191;p7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195"/>
        <p:cNvGrpSpPr/>
        <p:nvPr/>
      </p:nvGrpSpPr>
      <p:grpSpPr>
        <a:xfrm>
          <a:off x="0" y="0"/>
          <a:ext cx="0" cy="0"/>
          <a:chOff x="0" y="0"/>
          <a:chExt cx="0" cy="0"/>
        </a:xfrm>
      </p:grpSpPr>
      <p:sp>
        <p:nvSpPr>
          <p:cNvPr id="1196" name="Google Shape;1196;p7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Kakšne koristi blockchain prinaša kmetijski industriji?</a:t>
            </a:r>
            <a:br>
              <a:rPr lang="sk-SK"/>
            </a:br>
            <a:r>
              <a:rPr lang="sk-SK"/>
              <a:t>A) Povečuje kompleksnost in stroške izpolnjevanja proizvodnih standardov.</a:t>
            </a:r>
            <a:br>
              <a:rPr lang="sk-SK"/>
            </a:br>
            <a:r>
              <a:rPr lang="sk-SK"/>
              <a:t>B) Omogoča hitro in natančno identifikacijo izvora živil ter povečuje učinkovitost upravljanja podnebnih informacij.</a:t>
            </a:r>
            <a:br>
              <a:rPr lang="sk-SK"/>
            </a:br>
            <a:r>
              <a:rPr lang="sk-SK"/>
              <a:t>C) Omejuje dostop malih kmetov do financiranja.</a:t>
            </a:r>
            <a:br>
              <a:rPr lang="sk-SK"/>
            </a:br>
            <a:r>
              <a:rPr lang="sk-SK"/>
              <a:t>D) Poenostavlja skladnost s predpisi s centralizacijo vseh evidenc za vladni nadzor.</a:t>
            </a:r>
            <a:endParaRPr/>
          </a:p>
        </p:txBody>
      </p:sp>
      <p:sp>
        <p:nvSpPr>
          <p:cNvPr id="1197" name="Google Shape;1197;p7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198" name="Google Shape;1198;p71"/>
          <p:cNvGrpSpPr/>
          <p:nvPr/>
        </p:nvGrpSpPr>
        <p:grpSpPr>
          <a:xfrm rot="10800000" flipH="1">
            <a:off x="10388648" y="0"/>
            <a:ext cx="1803350" cy="2809693"/>
            <a:chOff x="12708052" y="5708395"/>
            <a:chExt cx="760808" cy="1185370"/>
          </a:xfrm>
        </p:grpSpPr>
        <p:sp>
          <p:nvSpPr>
            <p:cNvPr id="1199" name="Google Shape;1199;p7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0" name="Google Shape;1200;p7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1" name="Google Shape;1201;p7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2" name="Google Shape;1202;p7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3" name="Google Shape;1203;p7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4" name="Google Shape;1204;p7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208"/>
        <p:cNvGrpSpPr/>
        <p:nvPr/>
      </p:nvGrpSpPr>
      <p:grpSpPr>
        <a:xfrm>
          <a:off x="0" y="0"/>
          <a:ext cx="0" cy="0"/>
          <a:chOff x="0" y="0"/>
          <a:chExt cx="0" cy="0"/>
        </a:xfrm>
      </p:grpSpPr>
      <p:sp>
        <p:nvSpPr>
          <p:cNvPr id="1209" name="Google Shape;1209;p72"/>
          <p:cNvSpPr txBox="1">
            <a:spLocks noGrp="1"/>
          </p:cNvSpPr>
          <p:nvPr>
            <p:ph type="body" idx="1"/>
          </p:nvPr>
        </p:nvSpPr>
        <p:spPr>
          <a:xfrm>
            <a:off x="798380" y="1792448"/>
            <a:ext cx="10595237" cy="5167423"/>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Kako blockchain vpliva na način upravljanja dobavne verige v kmetijski industriji?</a:t>
            </a:r>
            <a:br>
              <a:rPr lang="sk-SK"/>
            </a:br>
            <a:r>
              <a:rPr lang="sk-SK"/>
              <a:t>A) Omogoča pregledno beleženje vseh transakcij in pretok blaga od dobavitelja do  kupcev, kar zmanjšuje napake in tveganja, povezana z varnostjo.</a:t>
            </a:r>
            <a:br>
              <a:rPr lang="sk-SK"/>
            </a:br>
            <a:r>
              <a:rPr lang="sk-SK"/>
              <a:t>B) Povečuje odvisnost od papirnih evidenc za večjo varnost in tradicionalno revizijo.</a:t>
            </a:r>
            <a:br>
              <a:rPr lang="sk-SK"/>
            </a:br>
            <a:r>
              <a:rPr lang="sk-SK"/>
              <a:t>C) Ne zagotavlja standardnih operativnih postopkov za kmetijska podjetja, kar otežuje dobavno verigo.</a:t>
            </a:r>
            <a:br>
              <a:rPr lang="sk-SK"/>
            </a:br>
            <a:r>
              <a:rPr lang="sk-SK"/>
              <a:t>D) Zagotavlja objavo vseh transakcij v verigi in varuje poslovne skrivnosti.</a:t>
            </a:r>
            <a:endParaRPr>
              <a:solidFill>
                <a:srgbClr val="262626"/>
              </a:solidFill>
            </a:endParaRPr>
          </a:p>
        </p:txBody>
      </p:sp>
      <p:sp>
        <p:nvSpPr>
          <p:cNvPr id="1210" name="Google Shape;1210;p7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211" name="Google Shape;1211;p72"/>
          <p:cNvGrpSpPr/>
          <p:nvPr/>
        </p:nvGrpSpPr>
        <p:grpSpPr>
          <a:xfrm rot="10800000" flipH="1">
            <a:off x="10388648" y="0"/>
            <a:ext cx="1803350" cy="2809693"/>
            <a:chOff x="12708052" y="5708395"/>
            <a:chExt cx="760808" cy="1185370"/>
          </a:xfrm>
        </p:grpSpPr>
        <p:sp>
          <p:nvSpPr>
            <p:cNvPr id="1212" name="Google Shape;1212;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3" name="Google Shape;1213;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4" name="Google Shape;1214;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5" name="Google Shape;1215;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6" name="Google Shape;1216;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17" name="Google Shape;1217;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222"/>
        <p:cNvGrpSpPr/>
        <p:nvPr/>
      </p:nvGrpSpPr>
      <p:grpSpPr>
        <a:xfrm>
          <a:off x="0" y="0"/>
          <a:ext cx="0" cy="0"/>
          <a:chOff x="0" y="0"/>
          <a:chExt cx="0" cy="0"/>
        </a:xfrm>
      </p:grpSpPr>
      <p:sp>
        <p:nvSpPr>
          <p:cNvPr id="1223" name="Google Shape;1223;p73"/>
          <p:cNvSpPr txBox="1">
            <a:spLocks noGrp="1"/>
          </p:cNvSpPr>
          <p:nvPr>
            <p:ph type="body" idx="1"/>
          </p:nvPr>
        </p:nvSpPr>
        <p:spPr>
          <a:xfrm>
            <a:off x="798380" y="1792448"/>
            <a:ext cx="10595237" cy="5167423"/>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2400"/>
              <a:buNone/>
            </a:pPr>
            <a:r>
              <a:rPr lang="sk-SK"/>
              <a:t>Kaj je "pametna pogodba" v kontekstu blockchain tehnologije?</a:t>
            </a:r>
            <a:br>
              <a:rPr lang="sk-SK"/>
            </a:br>
            <a:r>
              <a:rPr lang="sk-SK"/>
              <a:t>A) Gre za samoizvršljivo pogodbo s pogoji pogodbe, ki so neposredno zapisani v kodo, ki samodejno uveljavi ali izvrši pogoje pogodbe.</a:t>
            </a:r>
            <a:br>
              <a:rPr lang="sk-SK"/>
            </a:br>
            <a:r>
              <a:rPr lang="sk-SK"/>
              <a:t>B) Gre za sistem, ki temelji na umetni inteligenci in se samodejno pogaja o pogodbenih pogojih v imenu strank brez potrebe po blokovni verigi</a:t>
            </a:r>
            <a:br>
              <a:rPr lang="sk-SK"/>
            </a:br>
            <a:r>
              <a:rPr lang="sk-SK"/>
              <a:t>C) Gre za digitalno pogodbo, ki jo skrbniki omrežij blockchain ročno posodabljajo, da zagotovijo skladnost s spreminjajočimi se zakoni.</a:t>
            </a:r>
            <a:br>
              <a:rPr lang="sk-SK"/>
            </a:br>
            <a:r>
              <a:rPr lang="sk-SK"/>
              <a:t>D) Gre za kompleksen algoritem znotraj verige blokov, ki napoveduje prihodnje tržne trende in ustrezno prilagaja pogodbe brez neposredne človeške udeležbe.</a:t>
            </a:r>
            <a:endParaRPr>
              <a:solidFill>
                <a:srgbClr val="262626"/>
              </a:solidFill>
            </a:endParaRPr>
          </a:p>
        </p:txBody>
      </p:sp>
      <p:sp>
        <p:nvSpPr>
          <p:cNvPr id="1224" name="Google Shape;1224;p7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Kviz</a:t>
            </a:r>
            <a:endParaRPr/>
          </a:p>
        </p:txBody>
      </p:sp>
      <p:grpSp>
        <p:nvGrpSpPr>
          <p:cNvPr id="1225" name="Google Shape;1225;p73"/>
          <p:cNvGrpSpPr/>
          <p:nvPr/>
        </p:nvGrpSpPr>
        <p:grpSpPr>
          <a:xfrm rot="10800000" flipH="1">
            <a:off x="10388648" y="0"/>
            <a:ext cx="1803350" cy="2809693"/>
            <a:chOff x="12708052" y="5708395"/>
            <a:chExt cx="760808" cy="1185370"/>
          </a:xfrm>
        </p:grpSpPr>
        <p:sp>
          <p:nvSpPr>
            <p:cNvPr id="1226" name="Google Shape;1226;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27" name="Google Shape;1227;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28" name="Google Shape;1228;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29" name="Google Shape;1229;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30" name="Google Shape;1230;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31" name="Google Shape;1231;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235"/>
        <p:cNvGrpSpPr/>
        <p:nvPr/>
      </p:nvGrpSpPr>
      <p:grpSpPr>
        <a:xfrm>
          <a:off x="0" y="0"/>
          <a:ext cx="0" cy="0"/>
          <a:chOff x="0" y="0"/>
          <a:chExt cx="0" cy="0"/>
        </a:xfrm>
      </p:grpSpPr>
      <p:sp>
        <p:nvSpPr>
          <p:cNvPr id="1236" name="Google Shape;1236;p74"/>
          <p:cNvSpPr txBox="1">
            <a:spLocks noGrp="1"/>
          </p:cNvSpPr>
          <p:nvPr>
            <p:ph type="body" idx="1"/>
          </p:nvPr>
        </p:nvSpPr>
        <p:spPr>
          <a:xfrm>
            <a:off x="798380" y="2045704"/>
            <a:ext cx="10595237" cy="4530942"/>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262626"/>
              </a:buClr>
              <a:buSzPts val="2400"/>
              <a:buAutoNum type="arabicPeriod"/>
            </a:pPr>
            <a:r>
              <a:rPr lang="sk-SK"/>
              <a:t>C</a:t>
            </a:r>
            <a:endParaRPr/>
          </a:p>
          <a:p>
            <a:pPr marL="457200" lvl="0" indent="-457200" algn="l" rtl="0">
              <a:lnSpc>
                <a:spcPct val="90000"/>
              </a:lnSpc>
              <a:spcBef>
                <a:spcPts val="1000"/>
              </a:spcBef>
              <a:spcAft>
                <a:spcPts val="0"/>
              </a:spcAft>
              <a:buClr>
                <a:srgbClr val="262626"/>
              </a:buClr>
              <a:buSzPts val="2400"/>
              <a:buAutoNum type="arabicPeriod"/>
            </a:pPr>
            <a:r>
              <a:rPr lang="sk-SK"/>
              <a:t>B</a:t>
            </a:r>
            <a:endParaRPr/>
          </a:p>
          <a:p>
            <a:pPr marL="457200" lvl="0" indent="-457200" algn="l" rtl="0">
              <a:lnSpc>
                <a:spcPct val="90000"/>
              </a:lnSpc>
              <a:spcBef>
                <a:spcPts val="1000"/>
              </a:spcBef>
              <a:spcAft>
                <a:spcPts val="0"/>
              </a:spcAft>
              <a:buClr>
                <a:srgbClr val="262626"/>
              </a:buClr>
              <a:buSzPts val="2400"/>
              <a:buAutoNum type="arabicPeriod"/>
            </a:pPr>
            <a:r>
              <a:rPr lang="sk-SK"/>
              <a:t>A</a:t>
            </a:r>
            <a:endParaRPr/>
          </a:p>
          <a:p>
            <a:pPr marL="457200" lvl="0" indent="-457200" algn="l" rtl="0">
              <a:lnSpc>
                <a:spcPct val="90000"/>
              </a:lnSpc>
              <a:spcBef>
                <a:spcPts val="1000"/>
              </a:spcBef>
              <a:spcAft>
                <a:spcPts val="0"/>
              </a:spcAft>
              <a:buClr>
                <a:srgbClr val="262626"/>
              </a:buClr>
              <a:buSzPts val="2400"/>
              <a:buAutoNum type="arabicPeriod"/>
            </a:pPr>
            <a:r>
              <a:rPr lang="sk-SK"/>
              <a:t>C</a:t>
            </a:r>
            <a:endParaRPr/>
          </a:p>
          <a:p>
            <a:pPr marL="457200" lvl="0" indent="-457200" algn="l" rtl="0">
              <a:lnSpc>
                <a:spcPct val="90000"/>
              </a:lnSpc>
              <a:spcBef>
                <a:spcPts val="1000"/>
              </a:spcBef>
              <a:spcAft>
                <a:spcPts val="0"/>
              </a:spcAft>
              <a:buClr>
                <a:srgbClr val="262626"/>
              </a:buClr>
              <a:buSzPts val="2400"/>
              <a:buAutoNum type="arabicPeriod"/>
            </a:pPr>
            <a:r>
              <a:rPr lang="sk-SK"/>
              <a:t>B</a:t>
            </a:r>
            <a:endParaRPr/>
          </a:p>
          <a:p>
            <a:pPr marL="457200" lvl="0" indent="-457200" algn="l" rtl="0">
              <a:lnSpc>
                <a:spcPct val="90000"/>
              </a:lnSpc>
              <a:spcBef>
                <a:spcPts val="1000"/>
              </a:spcBef>
              <a:spcAft>
                <a:spcPts val="0"/>
              </a:spcAft>
              <a:buClr>
                <a:srgbClr val="262626"/>
              </a:buClr>
              <a:buSzPts val="2400"/>
              <a:buAutoNum type="arabicPeriod"/>
            </a:pPr>
            <a:r>
              <a:rPr lang="sk-SK"/>
              <a:t>A</a:t>
            </a:r>
            <a:endParaRPr/>
          </a:p>
          <a:p>
            <a:pPr marL="457200" lvl="0" indent="-457200" algn="l" rtl="0">
              <a:lnSpc>
                <a:spcPct val="90000"/>
              </a:lnSpc>
              <a:spcBef>
                <a:spcPts val="1000"/>
              </a:spcBef>
              <a:spcAft>
                <a:spcPts val="0"/>
              </a:spcAft>
              <a:buClr>
                <a:srgbClr val="262626"/>
              </a:buClr>
              <a:buSzPts val="2400"/>
              <a:buAutoNum type="arabicPeriod"/>
            </a:pPr>
            <a:r>
              <a:rPr lang="sk-SK"/>
              <a:t>C</a:t>
            </a:r>
            <a:endParaRPr/>
          </a:p>
          <a:p>
            <a:pPr marL="457200" lvl="0" indent="-457200" algn="l" rtl="0">
              <a:lnSpc>
                <a:spcPct val="90000"/>
              </a:lnSpc>
              <a:spcBef>
                <a:spcPts val="1000"/>
              </a:spcBef>
              <a:spcAft>
                <a:spcPts val="0"/>
              </a:spcAft>
              <a:buClr>
                <a:srgbClr val="262626"/>
              </a:buClr>
              <a:buSzPts val="2400"/>
              <a:buAutoNum type="arabicPeriod"/>
            </a:pPr>
            <a:r>
              <a:rPr lang="sk-SK"/>
              <a:t>A</a:t>
            </a:r>
            <a:endParaRPr/>
          </a:p>
          <a:p>
            <a:pPr marL="457200" lvl="0" indent="-457200" algn="l" rtl="0">
              <a:lnSpc>
                <a:spcPct val="90000"/>
              </a:lnSpc>
              <a:spcBef>
                <a:spcPts val="1000"/>
              </a:spcBef>
              <a:spcAft>
                <a:spcPts val="0"/>
              </a:spcAft>
              <a:buClr>
                <a:srgbClr val="262626"/>
              </a:buClr>
              <a:buSzPts val="2400"/>
              <a:buAutoNum type="arabicPeriod"/>
            </a:pPr>
            <a:r>
              <a:rPr lang="sk-SK"/>
              <a:t>D</a:t>
            </a:r>
            <a:endParaRPr/>
          </a:p>
          <a:p>
            <a:pPr marL="457200" lvl="0" indent="-457200" algn="l" rtl="0">
              <a:lnSpc>
                <a:spcPct val="90000"/>
              </a:lnSpc>
              <a:spcBef>
                <a:spcPts val="1000"/>
              </a:spcBef>
              <a:spcAft>
                <a:spcPts val="0"/>
              </a:spcAft>
              <a:buClr>
                <a:srgbClr val="262626"/>
              </a:buClr>
              <a:buSzPts val="2400"/>
              <a:buAutoNum type="arabicPeriod"/>
            </a:pPr>
            <a:r>
              <a:rPr lang="sk-SK"/>
              <a:t>A</a:t>
            </a:r>
            <a:endParaRPr/>
          </a:p>
        </p:txBody>
      </p:sp>
      <p:sp>
        <p:nvSpPr>
          <p:cNvPr id="1237" name="Google Shape;1237;p74"/>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Pravilni odgovori na kviz</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3" name="Google Shape;1243;p75"/>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sk-SK"/>
              <a:t>Imate vprašanja?</a:t>
            </a:r>
            <a:endParaRPr/>
          </a:p>
        </p:txBody>
      </p:sp>
      <p:sp>
        <p:nvSpPr>
          <p:cNvPr id="1244" name="Google Shape;1244;p75"/>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000"/>
              <a:buNone/>
            </a:pPr>
            <a:r>
              <a:rPr lang="sk-SK"/>
              <a:t>Hvala</a:t>
            </a:r>
            <a:endParaRPr/>
          </a:p>
        </p:txBody>
      </p:sp>
      <p:sp>
        <p:nvSpPr>
          <p:cNvPr id="1245" name="Google Shape;1245;p75"/>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sk-SK" u="sng">
                <a:solidFill>
                  <a:schemeClr val="hlink"/>
                </a:solidFill>
                <a:hlinkClick r:id="rId3"/>
              </a:rPr>
              <a:t>https://blockchainforagrifood.eu/</a:t>
            </a:r>
            <a:r>
              <a:rPr lang="sk-SK"/>
              <a:t> </a:t>
            </a:r>
            <a:endParaRPr/>
          </a:p>
        </p:txBody>
      </p:sp>
      <p:pic>
        <p:nvPicPr>
          <p:cNvPr id="1246" name="Google Shape;1246;p75"/>
          <p:cNvPicPr preferRelativeResize="0"/>
          <p:nvPr/>
        </p:nvPicPr>
        <p:blipFill rotWithShape="1">
          <a:blip r:embed="rId4">
            <a:alphaModFix/>
          </a:blip>
          <a:srcRect/>
          <a:stretch/>
        </p:blipFill>
        <p:spPr>
          <a:xfrm>
            <a:off x="605556" y="6160259"/>
            <a:ext cx="1638095" cy="342857"/>
          </a:xfrm>
          <a:prstGeom prst="rect">
            <a:avLst/>
          </a:prstGeom>
          <a:noFill/>
          <a:ln>
            <a:noFill/>
          </a:ln>
        </p:spPr>
      </p:pic>
      <p:sp>
        <p:nvSpPr>
          <p:cNvPr id="3" name="TextBox 2">
            <a:extLst>
              <a:ext uri="{FF2B5EF4-FFF2-40B4-BE49-F238E27FC236}">
                <a16:creationId xmlns:a16="http://schemas.microsoft.com/office/drawing/2014/main" id="{108FBAA0-8B4A-7A98-4F60-05B2266A8681}"/>
              </a:ext>
            </a:extLst>
          </p:cNvPr>
          <p:cNvSpPr txBox="1"/>
          <p:nvPr/>
        </p:nvSpPr>
        <p:spPr>
          <a:xfrm>
            <a:off x="2243651" y="6077771"/>
            <a:ext cx="6097554" cy="507831"/>
          </a:xfrm>
          <a:prstGeom prst="rect">
            <a:avLst/>
          </a:prstGeom>
          <a:noFill/>
        </p:spPr>
        <p:txBody>
          <a:bodyPr wrap="square">
            <a:spAutoFit/>
          </a:bodyPr>
          <a:lstStyle/>
          <a:p>
            <a:r>
              <a:rPr lang="en-GB" sz="900" b="0" i="0" dirty="0" err="1">
                <a:solidFill>
                  <a:srgbClr val="26324B"/>
                </a:solidFill>
                <a:effectLst/>
                <a:latin typeface="arial" panose="020B0604020202020204" pitchFamily="34" charset="0"/>
              </a:rPr>
              <a:t>Financirano</a:t>
            </a:r>
            <a:r>
              <a:rPr lang="en-GB" sz="900" b="0" i="0" dirty="0">
                <a:solidFill>
                  <a:srgbClr val="26324B"/>
                </a:solidFill>
                <a:effectLst/>
                <a:latin typeface="arial" panose="020B0604020202020204" pitchFamily="34" charset="0"/>
              </a:rPr>
              <a:t> s </a:t>
            </a:r>
            <a:r>
              <a:rPr lang="en-GB" sz="900" b="0" i="0" dirty="0" err="1">
                <a:solidFill>
                  <a:srgbClr val="26324B"/>
                </a:solidFill>
                <a:effectLst/>
                <a:latin typeface="arial" panose="020B0604020202020204" pitchFamily="34" charset="0"/>
              </a:rPr>
              <a:t>strani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Izražena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so </a:t>
            </a:r>
            <a:r>
              <a:rPr lang="en-GB" sz="900" b="0" i="0" dirty="0" err="1">
                <a:solidFill>
                  <a:srgbClr val="26324B"/>
                </a:solidFill>
                <a:effectLst/>
                <a:latin typeface="arial" panose="020B0604020202020204" pitchFamily="34" charset="0"/>
              </a:rPr>
              <a:t>zgolj</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avtorja</a:t>
            </a:r>
            <a:r>
              <a:rPr lang="en-GB" sz="900" b="0" i="0" dirty="0">
                <a:solidFill>
                  <a:srgbClr val="26324B"/>
                </a:solidFill>
                <a:effectLst/>
                <a:latin typeface="arial" panose="020B0604020202020204" pitchFamily="34" charset="0"/>
              </a:rPr>
              <a:t>(-</a:t>
            </a:r>
            <a:r>
              <a:rPr lang="en-GB" sz="900" b="0" i="0" dirty="0" err="1">
                <a:solidFill>
                  <a:srgbClr val="26324B"/>
                </a:solidFill>
                <a:effectLst/>
                <a:latin typeface="arial" panose="020B0604020202020204" pitchFamily="34" charset="0"/>
              </a:rPr>
              <a:t>ev</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ni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nujno</a:t>
            </a:r>
            <a:r>
              <a:rPr lang="en-GB" sz="900" b="0" i="0" dirty="0">
                <a:solidFill>
                  <a:srgbClr val="26324B"/>
                </a:solidFill>
                <a:effectLst/>
                <a:latin typeface="arial" panose="020B0604020202020204" pitchFamily="34" charset="0"/>
              </a:rPr>
              <a:t>, da </a:t>
            </a:r>
            <a:r>
              <a:rPr lang="en-GB" sz="900" b="0" i="0" dirty="0" err="1">
                <a:solidFill>
                  <a:srgbClr val="26324B"/>
                </a:solidFill>
                <a:effectLst/>
                <a:latin typeface="arial" panose="020B0604020202020204" pitchFamily="34" charset="0"/>
              </a:rPr>
              <a:t>odražajo</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stališča</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mnenja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ali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izvajalske</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agencije</a:t>
            </a:r>
            <a:r>
              <a:rPr lang="en-GB" sz="900" b="0" i="0" dirty="0">
                <a:solidFill>
                  <a:srgbClr val="26324B"/>
                </a:solidFill>
                <a:effectLst/>
                <a:latin typeface="arial" panose="020B0604020202020204" pitchFamily="34" charset="0"/>
              </a:rPr>
              <a:t> za </a:t>
            </a:r>
            <a:r>
              <a:rPr lang="en-GB" sz="900" b="0" i="0" dirty="0" err="1">
                <a:solidFill>
                  <a:srgbClr val="26324B"/>
                </a:solidFill>
                <a:effectLst/>
                <a:latin typeface="arial" panose="020B0604020202020204" pitchFamily="34" charset="0"/>
              </a:rPr>
              <a:t>izobraževanje</a:t>
            </a:r>
            <a:r>
              <a:rPr lang="en-GB" sz="900" b="0" i="0" dirty="0">
                <a:solidFill>
                  <a:srgbClr val="26324B"/>
                </a:solidFill>
                <a:effectLst/>
                <a:latin typeface="arial" panose="020B0604020202020204" pitchFamily="34" charset="0"/>
              </a:rPr>
              <a:t> in </a:t>
            </a:r>
            <a:r>
              <a:rPr lang="en-GB" sz="900" b="0" i="0" dirty="0" err="1">
                <a:solidFill>
                  <a:srgbClr val="26324B"/>
                </a:solidFill>
                <a:effectLst/>
                <a:latin typeface="arial" panose="020B0604020202020204" pitchFamily="34" charset="0"/>
              </a:rPr>
              <a:t>kulturo</a:t>
            </a:r>
            <a:r>
              <a:rPr lang="en-GB" sz="900" b="0" i="0" dirty="0">
                <a:solidFill>
                  <a:srgbClr val="26324B"/>
                </a:solidFill>
                <a:effectLst/>
                <a:latin typeface="arial" panose="020B0604020202020204" pitchFamily="34" charset="0"/>
              </a:rPr>
              <a:t> (EACEA). </a:t>
            </a:r>
            <a:r>
              <a:rPr lang="en-GB" sz="900" b="0" i="0" dirty="0" err="1">
                <a:solidFill>
                  <a:srgbClr val="26324B"/>
                </a:solidFill>
                <a:effectLst/>
                <a:latin typeface="arial" panose="020B0604020202020204" pitchFamily="34" charset="0"/>
              </a:rPr>
              <a:t>Zanje</a:t>
            </a:r>
            <a:r>
              <a:rPr lang="en-GB" sz="900" b="0" i="0" dirty="0">
                <a:solidFill>
                  <a:srgbClr val="26324B"/>
                </a:solidFill>
                <a:effectLst/>
                <a:latin typeface="arial" panose="020B0604020202020204" pitchFamily="34" charset="0"/>
              </a:rPr>
              <a:t> ne </a:t>
            </a:r>
            <a:r>
              <a:rPr lang="en-GB" sz="900" b="0" i="0" dirty="0" err="1">
                <a:solidFill>
                  <a:srgbClr val="26324B"/>
                </a:solidFill>
                <a:effectLst/>
                <a:latin typeface="arial" panose="020B0604020202020204" pitchFamily="34" charset="0"/>
              </a:rPr>
              <a:t>moreta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biti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odgovorna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Evropska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unija</a:t>
            </a:r>
            <a:r>
              <a:rPr lang="en-GB" sz="900" b="0" i="0" dirty="0">
                <a:solidFill>
                  <a:srgbClr val="26324B"/>
                </a:solidFill>
                <a:effectLst/>
                <a:latin typeface="arial" panose="020B0604020202020204" pitchFamily="34" charset="0"/>
              </a:rPr>
              <a:t> </a:t>
            </a:r>
            <a:r>
              <a:rPr lang="en-GB" sz="900" b="0" i="0" dirty="0" err="1">
                <a:solidFill>
                  <a:srgbClr val="26324B"/>
                </a:solidFill>
                <a:effectLst/>
                <a:latin typeface="arial" panose="020B0604020202020204" pitchFamily="34" charset="0"/>
              </a:rPr>
              <a:t>niti</a:t>
            </a:r>
            <a:r>
              <a:rPr lang="en-GB" sz="900" b="0" i="0" dirty="0">
                <a:solidFill>
                  <a:srgbClr val="26324B"/>
                </a:solidFill>
                <a:effectLst/>
                <a:latin typeface="arial" panose="020B0604020202020204" pitchFamily="34" charset="0"/>
              </a:rPr>
              <a:t> EACEA</a:t>
            </a:r>
            <a:endParaRPr lang="en-GB" sz="9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SzPts val="2400"/>
              <a:buFont typeface="Arial"/>
              <a:buChar char="•"/>
            </a:pPr>
            <a:r>
              <a:rPr lang="sk-SK"/>
              <a:t>Najbolj znan po svoji ključni vlogi v sistemih kriptovalut za vzdrževanje varne in decentralizirane evidence transakcij</a:t>
            </a:r>
            <a:br>
              <a:rPr lang="sk-SK"/>
            </a:br>
            <a:r>
              <a:rPr lang="sk-SK"/>
              <a:t>Ni omejeno na uporabo kriptovalut</a:t>
            </a:r>
            <a:br>
              <a:rPr lang="sk-SK"/>
            </a:br>
            <a:r>
              <a:rPr lang="sk-SK"/>
              <a:t>Blokovne verige se lahko uporabljajo za to, da so podatki v kateri koli industriji nespremenljivi - izraz, ki se uporablja za opis nezmožnosti spreminjanja.</a:t>
            </a:r>
            <a:endParaRPr>
              <a:latin typeface="Calibri"/>
              <a:ea typeface="Calibri"/>
              <a:cs typeface="Calibri"/>
              <a:sym typeface="Calibri"/>
            </a:endParaRPr>
          </a:p>
        </p:txBody>
      </p:sp>
      <p:sp>
        <p:nvSpPr>
          <p:cNvPr id="412" name="Google Shape;412;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Kaj je tehnologija veriženja blokov?</a:t>
            </a:r>
            <a:endParaRPr sz="2800"/>
          </a:p>
        </p:txBody>
      </p:sp>
      <p:grpSp>
        <p:nvGrpSpPr>
          <p:cNvPr id="413" name="Google Shape;413;p8"/>
          <p:cNvGrpSpPr/>
          <p:nvPr/>
        </p:nvGrpSpPr>
        <p:grpSpPr>
          <a:xfrm rot="10800000" flipH="1">
            <a:off x="10388648" y="0"/>
            <a:ext cx="1803350" cy="2809693"/>
            <a:chOff x="12708052" y="5708395"/>
            <a:chExt cx="760808" cy="1185370"/>
          </a:xfrm>
        </p:grpSpPr>
        <p:sp>
          <p:nvSpPr>
            <p:cNvPr id="414" name="Google Shape;414;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5" name="Google Shape;415;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6" name="Google Shape;416;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7" name="Google Shape;417;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8" name="Google Shape;418;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19" name="Google Shape;419;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SzPts val="2400"/>
              <a:buFont typeface="Arial"/>
              <a:buChar char="•"/>
            </a:pPr>
            <a:r>
              <a:rPr lang="sk-SK"/>
              <a:t>Zelo pogosto imenovani kot decentralizirani:</a:t>
            </a:r>
            <a:br>
              <a:rPr lang="sk-SK"/>
            </a:br>
            <a:r>
              <a:rPr lang="sk-SK"/>
              <a:t>Nobena oseba ali subjekt nima nadzora nad informacijami, ki se hranijo v evidenci</a:t>
            </a:r>
            <a:br>
              <a:rPr lang="sk-SK"/>
            </a:br>
            <a:r>
              <a:rPr lang="sk-SK"/>
              <a:t>Porazdeljen je med številna vozlišča, ki sestavljajo omrežje</a:t>
            </a:r>
            <a:br>
              <a:rPr lang="sk-SK"/>
            </a:br>
            <a:r>
              <a:rPr lang="sk-SK"/>
              <a:t>Če želite spremeniti zapis, morajo te spremembe najprej preveriti vsi v omrežju</a:t>
            </a:r>
            <a:br>
              <a:rPr lang="sk-SK"/>
            </a:br>
            <a:r>
              <a:rPr lang="sk-SK"/>
              <a:t>Dokler se vse kopije zapisa ujemajo, sistem ve, da lahko posodobi informacije</a:t>
            </a:r>
            <a:br>
              <a:rPr lang="sk-SK"/>
            </a:br>
            <a:r>
              <a:rPr lang="sk-SK"/>
              <a:t>To povečuje težave pri spreminjanju vsega, kar je shranjeno v verigi blokov, hkrati pa gradi zaupanje v zabeležene informacije</a:t>
            </a:r>
            <a:endParaRPr sz="2400">
              <a:solidFill>
                <a:srgbClr val="262626"/>
              </a:solidFill>
              <a:latin typeface="Calibri"/>
              <a:ea typeface="Calibri"/>
              <a:cs typeface="Calibri"/>
              <a:sym typeface="Calibri"/>
            </a:endParaRPr>
          </a:p>
        </p:txBody>
      </p:sp>
      <p:sp>
        <p:nvSpPr>
          <p:cNvPr id="425" name="Google Shape;425;p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600"/>
              <a:buNone/>
            </a:pPr>
            <a:r>
              <a:rPr lang="sk-SK"/>
              <a:t>Uvod </a:t>
            </a:r>
            <a:br>
              <a:rPr lang="sk-SK"/>
            </a:br>
            <a:r>
              <a:rPr lang="sk-SK"/>
              <a:t>Kaj je tehnologija veriženja blokov?</a:t>
            </a:r>
            <a:endParaRPr sz="2800"/>
          </a:p>
        </p:txBody>
      </p:sp>
      <p:grpSp>
        <p:nvGrpSpPr>
          <p:cNvPr id="426" name="Google Shape;426;p9"/>
          <p:cNvGrpSpPr/>
          <p:nvPr/>
        </p:nvGrpSpPr>
        <p:grpSpPr>
          <a:xfrm rot="10800000" flipH="1">
            <a:off x="10388648" y="0"/>
            <a:ext cx="1803350" cy="2809693"/>
            <a:chOff x="12708052" y="5708395"/>
            <a:chExt cx="760808" cy="1185370"/>
          </a:xfrm>
        </p:grpSpPr>
        <p:sp>
          <p:nvSpPr>
            <p:cNvPr id="427" name="Google Shape;427;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8" name="Google Shape;428;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9" name="Google Shape;429;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30" name="Google Shape;430;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31" name="Google Shape;431;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32" name="Google Shape;432;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C8CD9FFBF167504091ADB0A958B57D7A" ma:contentTypeVersion="12" ma:contentTypeDescription="Ustvari nov dokument." ma:contentTypeScope="" ma:versionID="7d4267a407f67140567c4778ab18d050">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b31574c273d239d2a7b44444a88e1973"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Oznake slike"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6D8664-F341-43BC-8348-340ED9E8E71D}">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3CC65247-BC84-4868-BCFE-980B7EADD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18F4E01-DD61-4E82-9440-42CD0B9CA7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TotalTime>
  <Words>5125</Words>
  <Application>Microsoft Office PowerPoint</Application>
  <PresentationFormat>Widescreen</PresentationFormat>
  <Paragraphs>224</Paragraphs>
  <Slides>75</Slides>
  <Notes>75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75</vt:i4>
      </vt:variant>
    </vt:vector>
  </HeadingPairs>
  <TitlesOfParts>
    <vt:vector size="82" baseType="lpstr">
      <vt:lpstr>Noto Sans Symbols</vt:lpstr>
      <vt:lpstr>Arial</vt:lpstr>
      <vt:lpstr>Montserrat Light</vt:lpstr>
      <vt:lpstr>Montserrat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canice euei</cp:lastModifiedBy>
  <cp:revision>4</cp:revision>
  <dcterms:created xsi:type="dcterms:W3CDTF">2022-05-09T10:29:33Z</dcterms:created>
  <dcterms:modified xsi:type="dcterms:W3CDTF">2024-10-09T15:23:20Z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