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2" r:id="rId5"/>
    <p:sldMasterId id="2147483665" r:id="rId6"/>
    <p:sldMasterId id="2147483669" r:id="rId7"/>
  </p:sldMasterIdLst>
  <p:notesMasterIdLst>
    <p:notesMasterId r:id="rId77"/>
  </p:notesMasterIdLst>
  <p:sldIdLst>
    <p:sldId id="256" r:id="rId8"/>
    <p:sldId id="257" r:id="rId9"/>
    <p:sldId id="258" r:id="rId10"/>
    <p:sldId id="259" r:id="rId11"/>
    <p:sldId id="260" r:id="rId12"/>
    <p:sldId id="261" r:id="rId13"/>
    <p:sldId id="262" r:id="rId14"/>
    <p:sldId id="264" r:id="rId15"/>
    <p:sldId id="263"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3" r:id="rId34"/>
    <p:sldId id="282"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20" r:id="rId69"/>
    <p:sldId id="321" r:id="rId70"/>
    <p:sldId id="322" r:id="rId71"/>
    <p:sldId id="323" r:id="rId72"/>
    <p:sldId id="324" r:id="rId73"/>
    <p:sldId id="325" r:id="rId74"/>
    <p:sldId id="326" r:id="rId75"/>
    <p:sldId id="319" r:id="rId76"/>
  </p:sldIdLst>
  <p:sldSz cx="10693400" cy="7562850"/>
  <p:notesSz cx="10693400" cy="7562850"/>
  <p:embeddedFontLst>
    <p:embeddedFont>
      <p:font typeface="Open Sans" panose="020B0606030504020204" pitchFamily="34" charset="0"/>
      <p:regular r:id="rId78"/>
      <p:bold r:id="rId79"/>
      <p:italic r:id="rId80"/>
      <p:boldItalic r:id="rId81"/>
    </p:embeddedFont>
    <p:embeddedFont>
      <p:font typeface="Roboto" panose="02000000000000000000" pitchFamily="2" charset="0"/>
      <p:regular r:id="rId82"/>
      <p:bold r:id="rId83"/>
      <p:italic r:id="rId84"/>
      <p:boldItalic r:id="rId85"/>
    </p:embeddedFont>
    <p:embeddedFont>
      <p:font typeface="Source Sans Pro" panose="020B0503030403020204" pitchFamily="34" charset="0"/>
      <p:regular r:id="rId86"/>
      <p:bold r:id="rId87"/>
      <p:italic r:id="rId88"/>
      <p:boldItalic r:id="rId8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90" roundtripDataSignature="AMtx7mgHM9baPZEmEcq0hDPTzqFg9gX1M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69" autoAdjust="0"/>
    <p:restoredTop sz="94694"/>
  </p:normalViewPr>
  <p:slideViewPr>
    <p:cSldViewPr snapToGrid="0">
      <p:cViewPr varScale="1">
        <p:scale>
          <a:sx n="96" d="100"/>
          <a:sy n="96" d="100"/>
        </p:scale>
        <p:origin x="1740" y="90"/>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font" Target="fonts/font7.fntdata"/><Relationship Id="rId89" Type="http://schemas.openxmlformats.org/officeDocument/2006/relationships/font" Target="fonts/font12.fntdata"/><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font" Target="fonts/font2.fntdata"/><Relationship Id="rId5" Type="http://schemas.openxmlformats.org/officeDocument/2006/relationships/slideMaster" Target="slideMasters/slideMaster2.xml"/><Relationship Id="rId90" Type="http://customschemas.google.com/relationships/presentationmetadata" Target="metadata"/><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font" Target="fonts/font3.fntdata"/><Relationship Id="rId85" Type="http://schemas.openxmlformats.org/officeDocument/2006/relationships/font" Target="fonts/font8.fntdata"/><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font" Target="fonts/font6.fntdata"/><Relationship Id="rId88" Type="http://schemas.openxmlformats.org/officeDocument/2006/relationships/font" Target="fonts/font11.fntdata"/><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font" Target="fonts/font1.fntdata"/><Relationship Id="rId81" Type="http://schemas.openxmlformats.org/officeDocument/2006/relationships/font" Target="fonts/font4.fntdata"/><Relationship Id="rId86" Type="http://schemas.openxmlformats.org/officeDocument/2006/relationships/font" Target="fonts/font9.fntdata"/><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font" Target="fonts/font10.fntdata"/><Relationship Id="rId61" Type="http://schemas.openxmlformats.org/officeDocument/2006/relationships/slide" Target="slides/slide54.xml"/><Relationship Id="rId82" Type="http://schemas.openxmlformats.org/officeDocument/2006/relationships/font" Target="fonts/font5.fntdata"/><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633913" cy="37941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6057900" y="0"/>
            <a:ext cx="4632325" cy="379413"/>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7183438"/>
            <a:ext cx="4633913" cy="379412"/>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7" name="Google Shape;207;p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283a1922f65_0_9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g283a1922f65_0_9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8" name="Google Shape;388;g283a1922f65_0_9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283a1922f65_0_10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g283a1922f65_0_10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7" name="Google Shape;397;g283a1922f65_0_10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283a1922f65_0_11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g283a1922f65_0_11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6" name="Google Shape;406;g283a1922f65_0_11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83a1922f65_0_13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3" name="Google Shape;413;g283a1922f65_0_13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4" name="Google Shape;414;g283a1922f65_0_13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283a1922f65_0_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4" name="Google Shape;424;g283a1922f65_0_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281fc3c1766_0_32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g281fc3c1766_0_32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6" name="Google Shape;486;g281fc3c1766_0_32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283a1922f65_2_7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3" name="Google Shape;493;g283a1922f65_2_7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4" name="Google Shape;494;g283a1922f65_2_7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283a1922f65_2_12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2" name="Google Shape;502;g283a1922f65_2_12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3" name="Google Shape;503;g283a1922f65_2_12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283a1922f65_2_8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0" name="Google Shape;510;g283a1922f65_2_85: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1" name="Google Shape;511;g283a1922f65_2_85: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283a1922f65_2_10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1" name="Google Shape;521;g283a1922f65_2_10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2" name="Google Shape;522;g283a1922f65_2_10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283a1922f65_2_9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g283a1922f65_2_9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2" name="Google Shape;532;g283a1922f65_2_9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g283a1922f65_2_13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9" name="Google Shape;539;g283a1922f65_2_13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0" name="Google Shape;540;g283a1922f65_2_13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283a1922f65_2_14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9" name="Google Shape;549;g283a1922f65_2_14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0" name="Google Shape;550;g283a1922f65_2_14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283a1922f65_2_15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9" name="Google Shape;559;g283a1922f65_2_15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0" name="Google Shape;560;g283a1922f65_2_15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283a1922f65_0_15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7" name="Google Shape;567;g283a1922f65_0_15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283a1922f65_2_6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8" name="Google Shape;628;g283a1922f65_2_6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9" name="Google Shape;629;g283a1922f65_2_63: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281fc3c1766_0_33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6" name="Google Shape;636;g281fc3c1766_0_33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7" name="Google Shape;637;g281fc3c1766_0_33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g281fc3c1766_0_34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4" name="Google Shape;654;g281fc3c1766_0_347: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5" name="Google Shape;655;g281fc3c1766_0_347: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g281fc3c1766_0_34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6" name="Google Shape;646;g281fc3c1766_0_34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7" name="Google Shape;647;g281fc3c1766_0_34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g281fc3c1766_0_35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g281fc3c1766_0_35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7" name="Google Shape;667;g281fc3c1766_0_358: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285750" lvl="0" indent="-285750" algn="l" rtl="0">
              <a:spcBef>
                <a:spcPts val="0"/>
              </a:spcBef>
              <a:spcAft>
                <a:spcPts val="0"/>
              </a:spcAft>
              <a:buClr>
                <a:srgbClr val="000000"/>
              </a:buClr>
              <a:buSzPts val="1800"/>
              <a:buFont typeface="Calibri"/>
              <a:buChar char="-"/>
            </a:pPr>
            <a:r>
              <a:rPr lang="en-GB" sz="1800" b="0" i="0" u="none" strike="noStrike">
                <a:solidFill>
                  <a:srgbClr val="000000"/>
                </a:solidFill>
                <a:latin typeface="Calibri"/>
                <a:ea typeface="Calibri"/>
                <a:cs typeface="Calibri"/>
                <a:sym typeface="Calibri"/>
              </a:rPr>
              <a:t>Stručne vysvetlite, čoho sa modul týka a ako celkový modul podporí vzdelávanie študentov v príslušnom odbore. V tejto časti môžete opísať podrobnosti o pozadí modulu a jeho celkových cieľoch a o predchádzajúcich vedomostiach, ktoré by mali mať účastníci vzdelávania. Môžete tiež uviesť informácie o tom, ako modul súvisí s ostatnými modulmi v učebnom pláne. Uvedené otázky sú určené ako podnety a po vyplnení by sa mali nahradiť. </a:t>
            </a:r>
            <a:endParaRPr/>
          </a:p>
        </p:txBody>
      </p:sp>
      <p:sp>
        <p:nvSpPr>
          <p:cNvPr id="277" name="Google Shape;277;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281fc3c1766_0_36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5" name="Google Shape;675;g281fc3c1766_0_36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6" name="Google Shape;676;g281fc3c1766_0_36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281fc3c1766_0_37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g281fc3c1766_0_37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4" name="Google Shape;684;g281fc3c1766_0_373: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281fc3c1766_0_38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3" name="Google Shape;693;g281fc3c1766_0_38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4" name="Google Shape;694;g281fc3c1766_0_38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281fc3c1766_0_38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1" name="Google Shape;701;g281fc3c1766_0_38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2" name="Google Shape;702;g281fc3c1766_0_38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281fc3c1766_0_39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1" name="Google Shape;711;g281fc3c1766_0_39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2" name="Google Shape;712;g281fc3c1766_0_398: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81fc3c1766_0_40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2" name="Google Shape;722;g281fc3c1766_0_40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g281fc3c1766_0_51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9" name="Google Shape;729;g281fc3c1766_0_51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p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0" name="Google Shape;790;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Uveďte úvod/prehľad kľúčových koncepcií, históriu/ doterajší vývoj, hlavný problém/výzvou, ak je to relevantné.</a:t>
            </a:r>
            <a:endParaRPr/>
          </a:p>
          <a:p>
            <a:pPr marL="171450" lvl="0" indent="-171450" algn="l" rtl="0">
              <a:spcBef>
                <a:spcPts val="0"/>
              </a:spcBef>
              <a:spcAft>
                <a:spcPts val="0"/>
              </a:spcAft>
              <a:buClr>
                <a:schemeClr val="dk1"/>
              </a:buClr>
              <a:buSzPts val="1200"/>
              <a:buFont typeface="Calibri"/>
              <a:buChar char="-"/>
            </a:pPr>
            <a:r>
              <a:rPr lang="en-GB"/>
              <a:t>Premenovanie snímky s príslušným názvom</a:t>
            </a:r>
            <a:endParaRPr/>
          </a:p>
          <a:p>
            <a:pPr marL="171450" lvl="0" indent="-171450" algn="l" rtl="0">
              <a:spcBef>
                <a:spcPts val="0"/>
              </a:spcBef>
              <a:spcAft>
                <a:spcPts val="0"/>
              </a:spcAft>
              <a:buClr>
                <a:schemeClr val="dk1"/>
              </a:buClr>
              <a:buSzPts val="1200"/>
              <a:buFont typeface="Calibri"/>
              <a:buChar char="-"/>
            </a:pPr>
            <a:r>
              <a:rPr lang="en-GB"/>
              <a:t>Uistite sa, že ste zahrnuli obrázky a vizuálne pomôcky, ktoré študentov zaujmú.</a:t>
            </a:r>
            <a:endParaRPr/>
          </a:p>
        </p:txBody>
      </p:sp>
      <p:sp>
        <p:nvSpPr>
          <p:cNvPr id="791" name="Google Shape;791;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8" name="Google Shape;798;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Na tejto prezentácii by mali byť uvedené a definované všetky kľúčové pojmy, ktoré by študenti mali poznať a ktoré možno nepoznajú. Kľúčové pojmy by mali byť napísané </a:t>
            </a:r>
            <a:r>
              <a:rPr lang="en-GB" b="1"/>
              <a:t>tučným písmom. </a:t>
            </a:r>
            <a:endParaRPr/>
          </a:p>
        </p:txBody>
      </p:sp>
      <p:sp>
        <p:nvSpPr>
          <p:cNvPr id="799" name="Google Shape;799;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p1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9" name="Google Shape;809;p1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810" name="Google Shape;810;p1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Clr>
                <a:schemeClr val="dk1"/>
              </a:buClr>
              <a:buSzPts val="1200"/>
              <a:buFont typeface="Arial"/>
              <a:buNone/>
            </a:pPr>
            <a:r>
              <a:rPr lang="en-GB" sz="1200" b="0" i="0" u="none" strike="noStrike">
                <a:solidFill>
                  <a:srgbClr val="000000"/>
                </a:solidFill>
                <a:latin typeface="Calibri"/>
                <a:ea typeface="Calibri"/>
                <a:cs typeface="Calibri"/>
                <a:sym typeface="Calibri"/>
              </a:rPr>
              <a:t>- Výsledky vzdelávania sa konkrétne týkajú toho, čo by mali študenti dosiahnuť alebo sa naučiť na konci kurzu. Na určenie slovies na opis učenia sa študentov môžete použiť Bloomovu taxonómiu. Príklady slovies výsledkov vzdelávania pre výučbu v knižnici zahŕňajú:</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Vedomosti/pamäť: definovať, vymenovať, rozpoznať;</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Porozumenie: charakterizovať, opísať, vysvetliť, identifikovať, lokalizovať, rozpoznať, triediť;</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Aplikácia/uplatňovanie: vybrať, predviesť, implementovať, vykonať;</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Analýza/Analyzovanie: analyzovať, kategorizovať, porovnávať, rozlišovať;</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Hodnotenie/Evaluating: posudzovať, kritizovať, hodnotiť, klasifikovať, hodnotiť;</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Syntéza/tvorba: konštruovať, navrhovať, formulovať, organizovať, syntetizovať.</a:t>
            </a:r>
            <a:endParaRPr/>
          </a:p>
          <a:p>
            <a:pPr marL="0" lvl="0" indent="0" algn="l" rtl="0">
              <a:spcBef>
                <a:spcPts val="600"/>
              </a:spcBef>
              <a:spcAft>
                <a:spcPts val="0"/>
              </a:spcAft>
              <a:buNone/>
            </a:pPr>
            <a:endParaRPr/>
          </a:p>
        </p:txBody>
      </p:sp>
      <p:sp>
        <p:nvSpPr>
          <p:cNvPr id="285" name="Google Shape;285;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1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7" name="Google Shape;817;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818" name="Google Shape;818;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3"/>
        <p:cNvGrpSpPr/>
        <p:nvPr/>
      </p:nvGrpSpPr>
      <p:grpSpPr>
        <a:xfrm>
          <a:off x="0" y="0"/>
          <a:ext cx="0" cy="0"/>
          <a:chOff x="0" y="0"/>
          <a:chExt cx="0" cy="0"/>
        </a:xfrm>
      </p:grpSpPr>
      <p:sp>
        <p:nvSpPr>
          <p:cNvPr id="824" name="Google Shape;824;p1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5" name="Google Shape;825;p1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826" name="Google Shape;826;p1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1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4" name="Google Shape;834;p1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835" name="Google Shape;835;p1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g281fc3c1766_0_58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4" name="Google Shape;844;g281fc3c1766_0_58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Na tejto prezentácii by mali byť uvedené a definované všetky kľúčové pojmy, ktoré by študenti mali poznať a ktoré možno nepoznajú. Kľúčové pojmy by mali byť napísané </a:t>
            </a:r>
            <a:r>
              <a:rPr lang="en-GB" b="1"/>
              <a:t>tučným písmom. </a:t>
            </a:r>
            <a:endParaRPr/>
          </a:p>
        </p:txBody>
      </p:sp>
      <p:sp>
        <p:nvSpPr>
          <p:cNvPr id="845" name="Google Shape;845;g281fc3c1766_0_58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5" name="Google Shape;855;p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Na tejto prezentácii by mali byť uvedené a definované všetky kľúčové pojmy, ktoré by študenti mali poznať a ktoré možno nepoznajú. Kľúčové pojmy by mali byť napísané </a:t>
            </a:r>
            <a:r>
              <a:rPr lang="en-GB" b="1"/>
              <a:t>tučným písmom. </a:t>
            </a:r>
            <a:endParaRPr/>
          </a:p>
        </p:txBody>
      </p:sp>
      <p:sp>
        <p:nvSpPr>
          <p:cNvPr id="856" name="Google Shape;856;p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1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3" name="Google Shape;863;p1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Odporúča sa uviesť aspoň jednu vizuálnu pomôcku (graf, schéma, diagram, ilustračná fotografia atď.) na každú podkapitolu.</a:t>
            </a:r>
            <a:endParaRPr/>
          </a:p>
        </p:txBody>
      </p:sp>
      <p:sp>
        <p:nvSpPr>
          <p:cNvPr id="864" name="Google Shape;864;p1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1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1" name="Google Shape;871;p1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Cieľom týchto krátkych cvičení v triede je prinútiť študentov zastaviť sa, zamyslieť sa a komunikovať s doterajším obsahom. Zároveň poskytujú učiteľovi príležitosť zistiť, čo si žiaci osvojili alebo s čím majú problémy. Odpovede môžu mať podobu ankety, mraku slov, myšlienkovej mapy atď. Prípadne to môže byť príležitosť, aby sa študenti rozdelili do malých skupín a spoločne diskutovali o danej téme.</a:t>
            </a:r>
            <a:endParaRPr/>
          </a:p>
        </p:txBody>
      </p:sp>
      <p:sp>
        <p:nvSpPr>
          <p:cNvPr id="872" name="Google Shape;872;p1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1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0" name="Google Shape;880;p1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881" name="Google Shape;881;p1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p1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0" name="Google Shape;890;p1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891" name="Google Shape;891;p1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0" name="Google Shape;900;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901" name="Google Shape;901;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281fc3c1766_0_26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2" name="Google Shape;292;g281fc3c1766_0_26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p1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8" name="Google Shape;908;p1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909" name="Google Shape;909;p1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g283a1922f65_2_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16" name="Google Shape;916;g283a1922f65_2_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2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7" name="Google Shape;977;p2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978" name="Google Shape;978;p2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2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6" name="Google Shape;986;p2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987" name="Google Shape;987;p2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2"/>
        <p:cNvGrpSpPr/>
        <p:nvPr/>
      </p:nvGrpSpPr>
      <p:grpSpPr>
        <a:xfrm>
          <a:off x="0" y="0"/>
          <a:ext cx="0" cy="0"/>
          <a:chOff x="0" y="0"/>
          <a:chExt cx="0" cy="0"/>
        </a:xfrm>
      </p:grpSpPr>
      <p:sp>
        <p:nvSpPr>
          <p:cNvPr id="993" name="Google Shape;993;p2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4" name="Google Shape;994;p2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Odporúča sa uviesť aspoň jednu vizuálnu pomôcku (graf, schéma, diagram, ilustračná fotografia atď.) na každú podkapitolu.</a:t>
            </a:r>
            <a:endParaRPr/>
          </a:p>
        </p:txBody>
      </p:sp>
      <p:sp>
        <p:nvSpPr>
          <p:cNvPr id="995" name="Google Shape;995;p2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2"/>
        <p:cNvGrpSpPr/>
        <p:nvPr/>
      </p:nvGrpSpPr>
      <p:grpSpPr>
        <a:xfrm>
          <a:off x="0" y="0"/>
          <a:ext cx="0" cy="0"/>
          <a:chOff x="0" y="0"/>
          <a:chExt cx="0" cy="0"/>
        </a:xfrm>
      </p:grpSpPr>
      <p:sp>
        <p:nvSpPr>
          <p:cNvPr id="1003" name="Google Shape;1003;p2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4" name="Google Shape;1004;p2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Cieľom týchto krátkych cvičení v triede je prinútiť študentov zastaviť sa, zamyslieť sa a komunikovať s doterajším obsahom. Zároveň poskytujú učiteľovi príležitosť zistiť, čo si žiaci osvojili alebo s čím majú problémy. Odpovede môžu mať podobu ankety, mraku slov, myšlienkovej mapy atď. Prípadne to môže byť príležitosť, aby sa študenti rozdelili do malých skupín a spoločne diskutovali o danej téme.</a:t>
            </a:r>
            <a:endParaRPr/>
          </a:p>
        </p:txBody>
      </p:sp>
      <p:sp>
        <p:nvSpPr>
          <p:cNvPr id="1005" name="Google Shape;1005;p2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p2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2" name="Google Shape;1012;p2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1013" name="Google Shape;1013;p2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2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1" name="Google Shape;1021;p2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1022" name="Google Shape;1022;p2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Google Shape;1029;p2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0" name="Google Shape;1030;p2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1031" name="Google Shape;1031;p2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6"/>
        <p:cNvGrpSpPr/>
        <p:nvPr/>
      </p:nvGrpSpPr>
      <p:grpSpPr>
        <a:xfrm>
          <a:off x="0" y="0"/>
          <a:ext cx="0" cy="0"/>
          <a:chOff x="0" y="0"/>
          <a:chExt cx="0" cy="0"/>
        </a:xfrm>
      </p:grpSpPr>
      <p:sp>
        <p:nvSpPr>
          <p:cNvPr id="1037" name="Google Shape;1037;p2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8" name="Google Shape;1038;p2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1039" name="Google Shape;1039;p2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283a1922f65_0_6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3" name="Google Shape;353;g283a1922f65_0_6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g283a1922f65_0_6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4"/>
        <p:cNvGrpSpPr/>
        <p:nvPr/>
      </p:nvGrpSpPr>
      <p:grpSpPr>
        <a:xfrm>
          <a:off x="0" y="0"/>
          <a:ext cx="0" cy="0"/>
          <a:chOff x="0" y="0"/>
          <a:chExt cx="0" cy="0"/>
        </a:xfrm>
      </p:grpSpPr>
      <p:sp>
        <p:nvSpPr>
          <p:cNvPr id="1045" name="Google Shape;1045;p2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6" name="Google Shape;1046;p2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Tieto prezentácie by mali obsahovať hlavný obsah modulu, ktorý je kvôli prehľadnosti rozdelený do podsekcií. Obsah sa bude líšiť v závislosti od modulu, ale mal by zahŕňať témy, ako sú trendy v priemyselnej/akademickej literatúre, výhody a nevýhody tejto konkrétnej aplikácie technológie blockchain, praktické/etické dilemy a úvahy, otázky na zamyslenie atď.</a:t>
            </a:r>
            <a:endParaRPr/>
          </a:p>
        </p:txBody>
      </p:sp>
      <p:sp>
        <p:nvSpPr>
          <p:cNvPr id="1047" name="Google Shape;1047;p2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49892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05654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95339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39384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7556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28186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916118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0"/>
        <p:cNvGrpSpPr/>
        <p:nvPr/>
      </p:nvGrpSpPr>
      <p:grpSpPr>
        <a:xfrm>
          <a:off x="0" y="0"/>
          <a:ext cx="0" cy="0"/>
          <a:chOff x="0" y="0"/>
          <a:chExt cx="0" cy="0"/>
        </a:xfrm>
      </p:grpSpPr>
      <p:sp>
        <p:nvSpPr>
          <p:cNvPr id="1071" name="Google Shape;1071;p62: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2" name="Google Shape;1072;p6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283a1922f65_0_7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g283a1922f65_0_7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3" name="Google Shape;363;g283a1922f65_0_7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283a1922f65_0_9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g283a1922f65_0_9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0" name="Google Shape;380;g283a1922f65_0_9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283a1922f65_0_8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g283a1922f65_0_8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2" name="Google Shape;372;g283a1922f65_0_8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64"/>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600"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64"/>
          <p:cNvSpPr txBox="1">
            <a:spLocks noGrp="1"/>
          </p:cNvSpPr>
          <p:nvPr>
            <p:ph type="body" idx="1"/>
          </p:nvPr>
        </p:nvSpPr>
        <p:spPr>
          <a:xfrm>
            <a:off x="1697529" y="1586347"/>
            <a:ext cx="7298341" cy="3072765"/>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sz="4600" b="1" i="0">
                <a:solidFill>
                  <a:srgbClr val="7CACD2"/>
                </a:solidFill>
                <a:latin typeface="Open Sans"/>
                <a:ea typeface="Open Sans"/>
                <a:cs typeface="Open Sans"/>
                <a:sym typeface="Open Sans"/>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 name="Google Shape;18;p64"/>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4"/>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64"/>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lvl="0" indent="0" algn="r">
              <a:spcBef>
                <a:spcPts val="0"/>
              </a:spcBef>
              <a:buNone/>
              <a:defRPr sz="1800" b="0" i="0" u="none" strike="noStrike" cap="none">
                <a:solidFill>
                  <a:srgbClr val="888888"/>
                </a:solidFill>
                <a:latin typeface="Calibri"/>
                <a:ea typeface="Calibri"/>
                <a:cs typeface="Calibri"/>
                <a:sym typeface="Calibri"/>
              </a:defRPr>
            </a:lvl1pPr>
            <a:lvl2pPr marL="0" lvl="1" indent="0" algn="r">
              <a:spcBef>
                <a:spcPts val="0"/>
              </a:spcBef>
              <a:buNone/>
              <a:defRPr sz="1800" b="0" i="0" u="none" strike="noStrike" cap="none">
                <a:solidFill>
                  <a:srgbClr val="888888"/>
                </a:solidFill>
                <a:latin typeface="Calibri"/>
                <a:ea typeface="Calibri"/>
                <a:cs typeface="Calibri"/>
                <a:sym typeface="Calibri"/>
              </a:defRPr>
            </a:lvl2pPr>
            <a:lvl3pPr marL="0" lvl="2" indent="0" algn="r">
              <a:spcBef>
                <a:spcPts val="0"/>
              </a:spcBef>
              <a:buNone/>
              <a:defRPr sz="1800" b="0" i="0" u="none" strike="noStrike" cap="none">
                <a:solidFill>
                  <a:srgbClr val="888888"/>
                </a:solidFill>
                <a:latin typeface="Calibri"/>
                <a:ea typeface="Calibri"/>
                <a:cs typeface="Calibri"/>
                <a:sym typeface="Calibri"/>
              </a:defRPr>
            </a:lvl3pPr>
            <a:lvl4pPr marL="0" lvl="3" indent="0" algn="r">
              <a:spcBef>
                <a:spcPts val="0"/>
              </a:spcBef>
              <a:buNone/>
              <a:defRPr sz="1800" b="0" i="0" u="none" strike="noStrike" cap="none">
                <a:solidFill>
                  <a:srgbClr val="888888"/>
                </a:solidFill>
                <a:latin typeface="Calibri"/>
                <a:ea typeface="Calibri"/>
                <a:cs typeface="Calibri"/>
                <a:sym typeface="Calibri"/>
              </a:defRPr>
            </a:lvl4pPr>
            <a:lvl5pPr marL="0" lvl="4" indent="0" algn="r">
              <a:spcBef>
                <a:spcPts val="0"/>
              </a:spcBef>
              <a:buNone/>
              <a:defRPr sz="1800" b="0" i="0" u="none" strike="noStrike" cap="none">
                <a:solidFill>
                  <a:srgbClr val="888888"/>
                </a:solidFill>
                <a:latin typeface="Calibri"/>
                <a:ea typeface="Calibri"/>
                <a:cs typeface="Calibri"/>
                <a:sym typeface="Calibri"/>
              </a:defRPr>
            </a:lvl5pPr>
            <a:lvl6pPr marL="0" lvl="5" indent="0" algn="r">
              <a:spcBef>
                <a:spcPts val="0"/>
              </a:spcBef>
              <a:buNone/>
              <a:defRPr sz="1800" b="0" i="0" u="none" strike="noStrike" cap="none">
                <a:solidFill>
                  <a:srgbClr val="888888"/>
                </a:solidFill>
                <a:latin typeface="Calibri"/>
                <a:ea typeface="Calibri"/>
                <a:cs typeface="Calibri"/>
                <a:sym typeface="Calibri"/>
              </a:defRPr>
            </a:lvl6pPr>
            <a:lvl7pPr marL="0" lvl="6" indent="0" algn="r">
              <a:spcBef>
                <a:spcPts val="0"/>
              </a:spcBef>
              <a:buNone/>
              <a:defRPr sz="1800" b="0" i="0" u="none" strike="noStrike" cap="none">
                <a:solidFill>
                  <a:srgbClr val="888888"/>
                </a:solidFill>
                <a:latin typeface="Calibri"/>
                <a:ea typeface="Calibri"/>
                <a:cs typeface="Calibri"/>
                <a:sym typeface="Calibri"/>
              </a:defRPr>
            </a:lvl7pPr>
            <a:lvl8pPr marL="0" lvl="7" indent="0" algn="r">
              <a:spcBef>
                <a:spcPts val="0"/>
              </a:spcBef>
              <a:buNone/>
              <a:defRPr sz="1800" b="0" i="0" u="none" strike="noStrike" cap="none">
                <a:solidFill>
                  <a:srgbClr val="888888"/>
                </a:solidFill>
                <a:latin typeface="Calibri"/>
                <a:ea typeface="Calibri"/>
                <a:cs typeface="Calibri"/>
                <a:sym typeface="Calibri"/>
              </a:defRPr>
            </a:lvl8pPr>
            <a:lvl9pPr marL="0" lvl="8" indent="0" algn="r">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0"/>
        <p:cNvGrpSpPr/>
        <p:nvPr/>
      </p:nvGrpSpPr>
      <p:grpSpPr>
        <a:xfrm>
          <a:off x="0" y="0"/>
          <a:ext cx="0" cy="0"/>
          <a:chOff x="0" y="0"/>
          <a:chExt cx="0" cy="0"/>
        </a:xfrm>
      </p:grpSpPr>
      <p:sp>
        <p:nvSpPr>
          <p:cNvPr id="71" name="Google Shape;71;p74"/>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74"/>
          <p:cNvSpPr txBox="1">
            <a:spLocks noGrp="1"/>
          </p:cNvSpPr>
          <p:nvPr>
            <p:ph type="body" idx="1"/>
          </p:nvPr>
        </p:nvSpPr>
        <p:spPr>
          <a:xfrm>
            <a:off x="735013" y="2012950"/>
            <a:ext cx="4535487" cy="4799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74"/>
          <p:cNvSpPr txBox="1">
            <a:spLocks noGrp="1"/>
          </p:cNvSpPr>
          <p:nvPr>
            <p:ph type="body" idx="2"/>
          </p:nvPr>
        </p:nvSpPr>
        <p:spPr>
          <a:xfrm>
            <a:off x="5422900" y="2012950"/>
            <a:ext cx="4535488" cy="4799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74"/>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74"/>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74"/>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7"/>
        <p:cNvGrpSpPr/>
        <p:nvPr/>
      </p:nvGrpSpPr>
      <p:grpSpPr>
        <a:xfrm>
          <a:off x="0" y="0"/>
          <a:ext cx="0" cy="0"/>
          <a:chOff x="0" y="0"/>
          <a:chExt cx="0" cy="0"/>
        </a:xfrm>
      </p:grpSpPr>
      <p:sp>
        <p:nvSpPr>
          <p:cNvPr id="78" name="Google Shape;78;p75"/>
          <p:cNvSpPr txBox="1">
            <a:spLocks noGrp="1"/>
          </p:cNvSpPr>
          <p:nvPr>
            <p:ph type="title"/>
          </p:nvPr>
        </p:nvSpPr>
        <p:spPr>
          <a:xfrm>
            <a:off x="736600"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75"/>
          <p:cNvSpPr txBox="1">
            <a:spLocks noGrp="1"/>
          </p:cNvSpPr>
          <p:nvPr>
            <p:ph type="body" idx="1"/>
          </p:nvPr>
        </p:nvSpPr>
        <p:spPr>
          <a:xfrm>
            <a:off x="736600" y="1854200"/>
            <a:ext cx="4524375" cy="9080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0" name="Google Shape;80;p75"/>
          <p:cNvSpPr txBox="1">
            <a:spLocks noGrp="1"/>
          </p:cNvSpPr>
          <p:nvPr>
            <p:ph type="body" idx="2"/>
          </p:nvPr>
        </p:nvSpPr>
        <p:spPr>
          <a:xfrm>
            <a:off x="736600" y="2762250"/>
            <a:ext cx="4524375" cy="4064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75"/>
          <p:cNvSpPr txBox="1">
            <a:spLocks noGrp="1"/>
          </p:cNvSpPr>
          <p:nvPr>
            <p:ph type="body" idx="3"/>
          </p:nvPr>
        </p:nvSpPr>
        <p:spPr>
          <a:xfrm>
            <a:off x="5413375" y="1854200"/>
            <a:ext cx="4546600" cy="9080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2" name="Google Shape;82;p75"/>
          <p:cNvSpPr txBox="1">
            <a:spLocks noGrp="1"/>
          </p:cNvSpPr>
          <p:nvPr>
            <p:ph type="body" idx="4"/>
          </p:nvPr>
        </p:nvSpPr>
        <p:spPr>
          <a:xfrm>
            <a:off x="5413375" y="2762250"/>
            <a:ext cx="4546600" cy="4064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75"/>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75"/>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75"/>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6"/>
        <p:cNvGrpSpPr/>
        <p:nvPr/>
      </p:nvGrpSpPr>
      <p:grpSpPr>
        <a:xfrm>
          <a:off x="0" y="0"/>
          <a:ext cx="0" cy="0"/>
          <a:chOff x="0" y="0"/>
          <a:chExt cx="0" cy="0"/>
        </a:xfrm>
      </p:grpSpPr>
      <p:sp>
        <p:nvSpPr>
          <p:cNvPr id="87" name="Google Shape;87;p76"/>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76"/>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76"/>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76"/>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
        <p:nvSpPr>
          <p:cNvPr id="92" name="Google Shape;92;p77"/>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77"/>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77"/>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5"/>
        <p:cNvGrpSpPr/>
        <p:nvPr/>
      </p:nvGrpSpPr>
      <p:grpSpPr>
        <a:xfrm>
          <a:off x="0" y="0"/>
          <a:ext cx="0" cy="0"/>
          <a:chOff x="0" y="0"/>
          <a:chExt cx="0" cy="0"/>
        </a:xfrm>
      </p:grpSpPr>
      <p:sp>
        <p:nvSpPr>
          <p:cNvPr id="96" name="Google Shape;96;p78"/>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78"/>
          <p:cNvSpPr txBox="1">
            <a:spLocks noGrp="1"/>
          </p:cNvSpPr>
          <p:nvPr>
            <p:ph type="body" idx="1"/>
          </p:nvPr>
        </p:nvSpPr>
        <p:spPr>
          <a:xfrm rot="5400000">
            <a:off x="2947194" y="-199231"/>
            <a:ext cx="4799013" cy="922337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78"/>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78"/>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78"/>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1"/>
        <p:cNvGrpSpPr/>
        <p:nvPr/>
      </p:nvGrpSpPr>
      <p:grpSpPr>
        <a:xfrm>
          <a:off x="0" y="0"/>
          <a:ext cx="0" cy="0"/>
          <a:chOff x="0" y="0"/>
          <a:chExt cx="0" cy="0"/>
        </a:xfrm>
      </p:grpSpPr>
      <p:sp>
        <p:nvSpPr>
          <p:cNvPr id="102" name="Google Shape;102;p79"/>
          <p:cNvSpPr txBox="1">
            <a:spLocks noGrp="1"/>
          </p:cNvSpPr>
          <p:nvPr>
            <p:ph type="title"/>
          </p:nvPr>
        </p:nvSpPr>
        <p:spPr>
          <a:xfrm rot="5400000">
            <a:off x="5601494" y="2455069"/>
            <a:ext cx="6408738" cy="23050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79"/>
          <p:cNvSpPr txBox="1">
            <a:spLocks noGrp="1"/>
          </p:cNvSpPr>
          <p:nvPr>
            <p:ph type="body" idx="1"/>
          </p:nvPr>
        </p:nvSpPr>
        <p:spPr>
          <a:xfrm rot="5400000">
            <a:off x="913607" y="224632"/>
            <a:ext cx="6408738" cy="67659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79"/>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79"/>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79"/>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g281fc3c1766_0_420"/>
          <p:cNvSpPr txBox="1">
            <a:spLocks noGrp="1"/>
          </p:cNvSpPr>
          <p:nvPr>
            <p:ph type="title"/>
          </p:nvPr>
        </p:nvSpPr>
        <p:spPr>
          <a:xfrm>
            <a:off x="1697529" y="1586347"/>
            <a:ext cx="7298400" cy="3072900"/>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sz="4600" b="1" i="0">
                <a:solidFill>
                  <a:srgbClr val="7CACD2"/>
                </a:solidFill>
                <a:latin typeface="Open Sans"/>
                <a:ea typeface="Open Sans"/>
                <a:cs typeface="Open Sans"/>
                <a:sym typeface="Open Sans"/>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5" name="Google Shape;115;g281fc3c1766_0_420"/>
          <p:cNvSpPr txBox="1">
            <a:spLocks noGrp="1"/>
          </p:cNvSpPr>
          <p:nvPr>
            <p:ph type="body" idx="1"/>
          </p:nvPr>
        </p:nvSpPr>
        <p:spPr>
          <a:xfrm>
            <a:off x="1697529" y="1586347"/>
            <a:ext cx="7298400" cy="3072900"/>
          </a:xfrm>
          <a:prstGeom prst="rect">
            <a:avLst/>
          </a:prstGeom>
          <a:noFill/>
          <a:ln>
            <a:noFill/>
          </a:ln>
        </p:spPr>
        <p:txBody>
          <a:bodyPr spcFirstLastPara="1" wrap="square" lIns="0" tIns="0" rIns="0" bIns="0" anchor="t" anchorCtr="0">
            <a:spAutoFit/>
          </a:bodyPr>
          <a:lstStyle>
            <a:lvl1pPr marL="457200" lvl="0" indent="-228600" algn="l" rtl="0">
              <a:lnSpc>
                <a:spcPct val="100000"/>
              </a:lnSpc>
              <a:spcBef>
                <a:spcPts val="0"/>
              </a:spcBef>
              <a:spcAft>
                <a:spcPts val="0"/>
              </a:spcAft>
              <a:buSzPts val="1400"/>
              <a:buNone/>
              <a:defRPr sz="4600" b="1" i="0">
                <a:solidFill>
                  <a:srgbClr val="7CACD2"/>
                </a:solidFill>
                <a:latin typeface="Open Sans"/>
                <a:ea typeface="Open Sans"/>
                <a:cs typeface="Open Sans"/>
                <a:sym typeface="Open Sans"/>
              </a:defRPr>
            </a:lvl1pPr>
            <a:lvl2pPr marL="914400" lvl="1" indent="-228600" algn="l" rtl="0">
              <a:lnSpc>
                <a:spcPct val="100000"/>
              </a:lnSpc>
              <a:spcBef>
                <a:spcPts val="0"/>
              </a:spcBef>
              <a:spcAft>
                <a:spcPts val="0"/>
              </a:spcAft>
              <a:buSzPts val="1400"/>
              <a:buNone/>
              <a:defRPr/>
            </a:lvl2pPr>
            <a:lvl3pPr marL="1371600" lvl="2" indent="-228600" algn="l" rtl="0">
              <a:lnSpc>
                <a:spcPct val="100000"/>
              </a:lnSpc>
              <a:spcBef>
                <a:spcPts val="0"/>
              </a:spcBef>
              <a:spcAft>
                <a:spcPts val="0"/>
              </a:spcAft>
              <a:buSzPts val="1400"/>
              <a:buNone/>
              <a:defRPr/>
            </a:lvl3pPr>
            <a:lvl4pPr marL="1828800" lvl="3" indent="-228600" algn="l" rtl="0">
              <a:lnSpc>
                <a:spcPct val="100000"/>
              </a:lnSpc>
              <a:spcBef>
                <a:spcPts val="0"/>
              </a:spcBef>
              <a:spcAft>
                <a:spcPts val="0"/>
              </a:spcAft>
              <a:buSzPts val="1400"/>
              <a:buNone/>
              <a:defRPr/>
            </a:lvl4pPr>
            <a:lvl5pPr marL="2286000" lvl="4" indent="-228600" algn="l" rtl="0">
              <a:lnSpc>
                <a:spcPct val="100000"/>
              </a:lnSpc>
              <a:spcBef>
                <a:spcPts val="0"/>
              </a:spcBef>
              <a:spcAft>
                <a:spcPts val="0"/>
              </a:spcAft>
              <a:buSzPts val="1400"/>
              <a:buNone/>
              <a:defRPr/>
            </a:lvl5pPr>
            <a:lvl6pPr marL="2743200" lvl="5" indent="-228600" algn="l" rtl="0">
              <a:lnSpc>
                <a:spcPct val="100000"/>
              </a:lnSpc>
              <a:spcBef>
                <a:spcPts val="0"/>
              </a:spcBef>
              <a:spcAft>
                <a:spcPts val="0"/>
              </a:spcAft>
              <a:buSzPts val="1400"/>
              <a:buNone/>
              <a:defRPr/>
            </a:lvl6pPr>
            <a:lvl7pPr marL="3200400" lvl="6" indent="-228600" algn="l" rtl="0">
              <a:lnSpc>
                <a:spcPct val="100000"/>
              </a:lnSpc>
              <a:spcBef>
                <a:spcPts val="0"/>
              </a:spcBef>
              <a:spcAft>
                <a:spcPts val="0"/>
              </a:spcAft>
              <a:buSzPts val="1400"/>
              <a:buNone/>
              <a:defRPr/>
            </a:lvl7pPr>
            <a:lvl8pPr marL="3657600" lvl="7" indent="-228600" algn="l" rtl="0">
              <a:lnSpc>
                <a:spcPct val="100000"/>
              </a:lnSpc>
              <a:spcBef>
                <a:spcPts val="0"/>
              </a:spcBef>
              <a:spcAft>
                <a:spcPts val="0"/>
              </a:spcAft>
              <a:buSzPts val="1400"/>
              <a:buNone/>
              <a:defRPr/>
            </a:lvl8pPr>
            <a:lvl9pPr marL="4114800" lvl="8" indent="-228600" algn="l" rtl="0">
              <a:lnSpc>
                <a:spcPct val="100000"/>
              </a:lnSpc>
              <a:spcBef>
                <a:spcPts val="0"/>
              </a:spcBef>
              <a:spcAft>
                <a:spcPts val="0"/>
              </a:spcAft>
              <a:buSzPts val="1400"/>
              <a:buNone/>
              <a:defRPr/>
            </a:lvl9pPr>
          </a:lstStyle>
          <a:p>
            <a:endParaRPr/>
          </a:p>
        </p:txBody>
      </p:sp>
      <p:sp>
        <p:nvSpPr>
          <p:cNvPr id="116" name="Google Shape;116;g281fc3c1766_0_420"/>
          <p:cNvSpPr txBox="1">
            <a:spLocks noGrp="1"/>
          </p:cNvSpPr>
          <p:nvPr>
            <p:ph type="ftr" idx="11"/>
          </p:nvPr>
        </p:nvSpPr>
        <p:spPr>
          <a:xfrm>
            <a:off x="3635756" y="7033450"/>
            <a:ext cx="3421800" cy="378000"/>
          </a:xfrm>
          <a:prstGeom prst="rect">
            <a:avLst/>
          </a:prstGeom>
          <a:noFill/>
          <a:ln>
            <a:noFill/>
          </a:ln>
        </p:spPr>
        <p:txBody>
          <a:bodyPr spcFirstLastPara="1" wrap="square" lIns="0" tIns="0" rIns="0" bIns="0" anchor="t" anchorCtr="0">
            <a:spAutoFit/>
          </a:bodyPr>
          <a:lstStyle>
            <a:lvl1pPr lvl="0" algn="ctr"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7" name="Google Shape;117;g281fc3c1766_0_420"/>
          <p:cNvSpPr txBox="1">
            <a:spLocks noGrp="1"/>
          </p:cNvSpPr>
          <p:nvPr>
            <p:ph type="dt" idx="10"/>
          </p:nvPr>
        </p:nvSpPr>
        <p:spPr>
          <a:xfrm>
            <a:off x="534670" y="7033450"/>
            <a:ext cx="2459400" cy="378000"/>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8" name="Google Shape;118;g281fc3c1766_0_420"/>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119"/>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20"/>
        <p:cNvGrpSpPr/>
        <p:nvPr/>
      </p:nvGrpSpPr>
      <p:grpSpPr>
        <a:xfrm>
          <a:off x="0" y="0"/>
          <a:ext cx="0" cy="0"/>
          <a:chOff x="0" y="0"/>
          <a:chExt cx="0" cy="0"/>
        </a:xfrm>
      </p:grpSpPr>
      <p:sp>
        <p:nvSpPr>
          <p:cNvPr id="121" name="Google Shape;121;g281fc3c1766_0_427"/>
          <p:cNvSpPr txBox="1">
            <a:spLocks noGrp="1"/>
          </p:cNvSpPr>
          <p:nvPr>
            <p:ph type="title"/>
          </p:nvPr>
        </p:nvSpPr>
        <p:spPr>
          <a:xfrm>
            <a:off x="1697529" y="1586347"/>
            <a:ext cx="7298400" cy="3072900"/>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sz="4600" b="1" i="0">
                <a:solidFill>
                  <a:srgbClr val="7CACD2"/>
                </a:solidFill>
                <a:latin typeface="Open Sans"/>
                <a:ea typeface="Open Sans"/>
                <a:cs typeface="Open Sans"/>
                <a:sym typeface="Open Sans"/>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2" name="Google Shape;122;g281fc3c1766_0_427"/>
          <p:cNvSpPr txBox="1">
            <a:spLocks noGrp="1"/>
          </p:cNvSpPr>
          <p:nvPr>
            <p:ph type="ftr" idx="11"/>
          </p:nvPr>
        </p:nvSpPr>
        <p:spPr>
          <a:xfrm>
            <a:off x="3635756" y="7033450"/>
            <a:ext cx="3421800" cy="378000"/>
          </a:xfrm>
          <a:prstGeom prst="rect">
            <a:avLst/>
          </a:prstGeom>
          <a:noFill/>
          <a:ln>
            <a:noFill/>
          </a:ln>
        </p:spPr>
        <p:txBody>
          <a:bodyPr spcFirstLastPara="1" wrap="square" lIns="0" tIns="0" rIns="0" bIns="0" anchor="t" anchorCtr="0">
            <a:spAutoFit/>
          </a:bodyPr>
          <a:lstStyle>
            <a:lvl1pPr lvl="0" algn="ctr"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3" name="Google Shape;123;g281fc3c1766_0_427"/>
          <p:cNvSpPr txBox="1">
            <a:spLocks noGrp="1"/>
          </p:cNvSpPr>
          <p:nvPr>
            <p:ph type="dt" idx="10"/>
          </p:nvPr>
        </p:nvSpPr>
        <p:spPr>
          <a:xfrm>
            <a:off x="534670" y="7033450"/>
            <a:ext cx="2459400" cy="378000"/>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4" name="Google Shape;124;g281fc3c1766_0_427"/>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131"/>
        <p:cNvGrpSpPr/>
        <p:nvPr/>
      </p:nvGrpSpPr>
      <p:grpSpPr>
        <a:xfrm>
          <a:off x="0" y="0"/>
          <a:ext cx="0" cy="0"/>
          <a:chOff x="0" y="0"/>
          <a:chExt cx="0" cy="0"/>
        </a:xfrm>
      </p:grpSpPr>
      <p:sp>
        <p:nvSpPr>
          <p:cNvPr id="132" name="Google Shape;132;g281fc3c1766_0_438"/>
          <p:cNvSpPr/>
          <p:nvPr/>
        </p:nvSpPr>
        <p:spPr>
          <a:xfrm>
            <a:off x="0" y="-1"/>
            <a:ext cx="10705249" cy="1121112"/>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3" name="Google Shape;133;g281fc3c1766_0_438"/>
          <p:cNvSpPr txBox="1">
            <a:spLocks noGrp="1"/>
          </p:cNvSpPr>
          <p:nvPr>
            <p:ph type="body" idx="1"/>
          </p:nvPr>
        </p:nvSpPr>
        <p:spPr>
          <a:xfrm>
            <a:off x="436616" y="1771654"/>
            <a:ext cx="4583100" cy="2769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800"/>
              <a:buNone/>
              <a:defRPr sz="1800" b="1">
                <a:solidFill>
                  <a:schemeClr val="dk1"/>
                </a:solidFill>
                <a:latin typeface="Open Sans"/>
                <a:ea typeface="Open Sans"/>
                <a:cs typeface="Open Sans"/>
                <a:sym typeface="Open Sans"/>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34" name="Google Shape;134;g281fc3c1766_0_438"/>
          <p:cNvSpPr txBox="1"/>
          <p:nvPr/>
        </p:nvSpPr>
        <p:spPr>
          <a:xfrm>
            <a:off x="544512" y="577350"/>
            <a:ext cx="3125700" cy="166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lt1"/>
                </a:solidFill>
                <a:latin typeface="Open Sans"/>
                <a:ea typeface="Open Sans"/>
                <a:cs typeface="Open Sans"/>
                <a:sym typeface="Open Sans"/>
              </a:rPr>
              <a:t>Brand manual for </a:t>
            </a:r>
            <a:r>
              <a:rPr lang="en-GB" sz="1000" b="1" i="0" u="none" strike="noStrike" cap="none">
                <a:solidFill>
                  <a:schemeClr val="lt1"/>
                </a:solidFill>
                <a:latin typeface="Open Sans"/>
                <a:ea typeface="Open Sans"/>
                <a:cs typeface="Open Sans"/>
                <a:sym typeface="Open Sans"/>
              </a:rPr>
              <a:t>Blockchain for Agri Food  Edu</a:t>
            </a:r>
            <a:endParaRPr sz="1000" b="1" i="0" u="none" strike="noStrike" cap="none">
              <a:solidFill>
                <a:schemeClr val="lt1"/>
              </a:solidFill>
              <a:latin typeface="Open Sans"/>
              <a:ea typeface="Open Sans"/>
              <a:cs typeface="Open Sans"/>
              <a:sym typeface="Open Sans"/>
            </a:endParaRPr>
          </a:p>
        </p:txBody>
      </p:sp>
      <p:sp>
        <p:nvSpPr>
          <p:cNvPr id="135" name="Google Shape;135;g281fc3c1766_0_438"/>
          <p:cNvSpPr txBox="1">
            <a:spLocks noGrp="1"/>
          </p:cNvSpPr>
          <p:nvPr>
            <p:ph type="body" idx="2"/>
          </p:nvPr>
        </p:nvSpPr>
        <p:spPr>
          <a:xfrm>
            <a:off x="8151812" y="577350"/>
            <a:ext cx="1919400" cy="232200"/>
          </a:xfrm>
          <a:prstGeom prst="rect">
            <a:avLst/>
          </a:prstGeom>
          <a:noFill/>
          <a:ln>
            <a:noFill/>
          </a:ln>
        </p:spPr>
        <p:txBody>
          <a:bodyPr spcFirstLastPara="1" wrap="square" lIns="91425" tIns="45700" rIns="91425" bIns="45700" anchor="t" anchorCtr="0">
            <a:noAutofit/>
          </a:bodyPr>
          <a:lstStyle>
            <a:lvl1pPr marL="457200" lvl="0" indent="-228600" algn="r" rtl="0">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rtl="0">
              <a:lnSpc>
                <a:spcPct val="90000"/>
              </a:lnSpc>
              <a:spcBef>
                <a:spcPts val="500"/>
              </a:spcBef>
              <a:spcAft>
                <a:spcPts val="0"/>
              </a:spcAft>
              <a:buClr>
                <a:schemeClr val="dk1"/>
              </a:buClr>
              <a:buSzPts val="800"/>
              <a:buNone/>
              <a:defRPr sz="800"/>
            </a:lvl2pPr>
            <a:lvl3pPr marL="1371600" lvl="2" indent="-228600" algn="r" rtl="0">
              <a:lnSpc>
                <a:spcPct val="90000"/>
              </a:lnSpc>
              <a:spcBef>
                <a:spcPts val="500"/>
              </a:spcBef>
              <a:spcAft>
                <a:spcPts val="0"/>
              </a:spcAft>
              <a:buClr>
                <a:schemeClr val="dk1"/>
              </a:buClr>
              <a:buSzPts val="800"/>
              <a:buNone/>
              <a:defRPr sz="800"/>
            </a:lvl3pPr>
            <a:lvl4pPr marL="1828800" lvl="3" indent="-228600" algn="r" rtl="0">
              <a:lnSpc>
                <a:spcPct val="90000"/>
              </a:lnSpc>
              <a:spcBef>
                <a:spcPts val="500"/>
              </a:spcBef>
              <a:spcAft>
                <a:spcPts val="0"/>
              </a:spcAft>
              <a:buClr>
                <a:schemeClr val="dk1"/>
              </a:buClr>
              <a:buSzPts val="800"/>
              <a:buNone/>
              <a:defRPr sz="800"/>
            </a:lvl4pPr>
            <a:lvl5pPr marL="2286000" lvl="4" indent="-228600" algn="r" rtl="0">
              <a:lnSpc>
                <a:spcPct val="90000"/>
              </a:lnSpc>
              <a:spcBef>
                <a:spcPts val="500"/>
              </a:spcBef>
              <a:spcAft>
                <a:spcPts val="0"/>
              </a:spcAft>
              <a:buClr>
                <a:schemeClr val="dk1"/>
              </a:buClr>
              <a:buSzPts val="800"/>
              <a:buNone/>
              <a:defRPr sz="8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21"/>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6"/>
        <p:cNvGrpSpPr/>
        <p:nvPr/>
      </p:nvGrpSpPr>
      <p:grpSpPr>
        <a:xfrm>
          <a:off x="0" y="0"/>
          <a:ext cx="0" cy="0"/>
          <a:chOff x="0" y="0"/>
          <a:chExt cx="0" cy="0"/>
        </a:xfrm>
      </p:grpSpPr>
      <p:sp>
        <p:nvSpPr>
          <p:cNvPr id="137" name="Google Shape;137;g281fc3c1766_0_443"/>
          <p:cNvSpPr txBox="1">
            <a:spLocks noGrp="1"/>
          </p:cNvSpPr>
          <p:nvPr>
            <p:ph type="title"/>
          </p:nvPr>
        </p:nvSpPr>
        <p:spPr>
          <a:xfrm>
            <a:off x="736600" y="504825"/>
            <a:ext cx="3449700" cy="1763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8" name="Google Shape;138;g281fc3c1766_0_443"/>
          <p:cNvSpPr txBox="1">
            <a:spLocks noGrp="1"/>
          </p:cNvSpPr>
          <p:nvPr>
            <p:ph type="body" idx="1"/>
          </p:nvPr>
        </p:nvSpPr>
        <p:spPr>
          <a:xfrm>
            <a:off x="4546600" y="1089025"/>
            <a:ext cx="5413500" cy="53736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0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139" name="Google Shape;139;g281fc3c1766_0_443"/>
          <p:cNvSpPr txBox="1">
            <a:spLocks noGrp="1"/>
          </p:cNvSpPr>
          <p:nvPr>
            <p:ph type="body" idx="2"/>
          </p:nvPr>
        </p:nvSpPr>
        <p:spPr>
          <a:xfrm>
            <a:off x="736600" y="2268538"/>
            <a:ext cx="3449700" cy="42036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140" name="Google Shape;140;g281fc3c1766_0_443"/>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1" name="Google Shape;141;g281fc3c1766_0_443"/>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2" name="Google Shape;142;g281fc3c1766_0_443"/>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3"/>
        <p:cNvGrpSpPr/>
        <p:nvPr/>
      </p:nvGrpSpPr>
      <p:grpSpPr>
        <a:xfrm>
          <a:off x="0" y="0"/>
          <a:ext cx="0" cy="0"/>
          <a:chOff x="0" y="0"/>
          <a:chExt cx="0" cy="0"/>
        </a:xfrm>
      </p:grpSpPr>
      <p:sp>
        <p:nvSpPr>
          <p:cNvPr id="144" name="Google Shape;144;g281fc3c1766_0_450"/>
          <p:cNvSpPr txBox="1">
            <a:spLocks noGrp="1"/>
          </p:cNvSpPr>
          <p:nvPr>
            <p:ph type="title"/>
          </p:nvPr>
        </p:nvSpPr>
        <p:spPr>
          <a:xfrm>
            <a:off x="736600" y="504825"/>
            <a:ext cx="3449700" cy="1763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5" name="Google Shape;145;g281fc3c1766_0_450"/>
          <p:cNvSpPr>
            <a:spLocks noGrp="1"/>
          </p:cNvSpPr>
          <p:nvPr>
            <p:ph type="pic" idx="2"/>
          </p:nvPr>
        </p:nvSpPr>
        <p:spPr>
          <a:xfrm>
            <a:off x="4546600" y="1089025"/>
            <a:ext cx="5413500" cy="5373600"/>
          </a:xfrm>
          <a:prstGeom prst="rect">
            <a:avLst/>
          </a:prstGeom>
          <a:noFill/>
          <a:ln>
            <a:noFill/>
          </a:ln>
        </p:spPr>
      </p:sp>
      <p:sp>
        <p:nvSpPr>
          <p:cNvPr id="146" name="Google Shape;146;g281fc3c1766_0_450"/>
          <p:cNvSpPr txBox="1">
            <a:spLocks noGrp="1"/>
          </p:cNvSpPr>
          <p:nvPr>
            <p:ph type="body" idx="1"/>
          </p:nvPr>
        </p:nvSpPr>
        <p:spPr>
          <a:xfrm>
            <a:off x="736600" y="2268538"/>
            <a:ext cx="3449700" cy="42036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147" name="Google Shape;147;g281fc3c1766_0_450"/>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8" name="Google Shape;148;g281fc3c1766_0_450"/>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9" name="Google Shape;149;g281fc3c1766_0_450"/>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150"/>
        <p:cNvGrpSpPr/>
        <p:nvPr/>
      </p:nvGrpSpPr>
      <p:grpSpPr>
        <a:xfrm>
          <a:off x="0" y="0"/>
          <a:ext cx="0" cy="0"/>
          <a:chOff x="0" y="0"/>
          <a:chExt cx="0" cy="0"/>
        </a:xfrm>
      </p:grpSpPr>
      <p:sp>
        <p:nvSpPr>
          <p:cNvPr id="151" name="Google Shape;151;g281fc3c1766_0_457"/>
          <p:cNvSpPr/>
          <p:nvPr/>
        </p:nvSpPr>
        <p:spPr>
          <a:xfrm>
            <a:off x="0" y="-1"/>
            <a:ext cx="10705249" cy="1121112"/>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2" name="Google Shape;152;g281fc3c1766_0_457"/>
          <p:cNvSpPr txBox="1"/>
          <p:nvPr/>
        </p:nvSpPr>
        <p:spPr>
          <a:xfrm>
            <a:off x="544512" y="577350"/>
            <a:ext cx="3125700" cy="166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lt1"/>
                </a:solidFill>
                <a:latin typeface="Open Sans"/>
                <a:ea typeface="Open Sans"/>
                <a:cs typeface="Open Sans"/>
                <a:sym typeface="Open Sans"/>
              </a:rPr>
              <a:t>Brand manual for </a:t>
            </a:r>
            <a:r>
              <a:rPr lang="en-GB" sz="1000" b="1" i="0" u="none" strike="noStrike" cap="none">
                <a:solidFill>
                  <a:schemeClr val="lt1"/>
                </a:solidFill>
                <a:latin typeface="Open Sans"/>
                <a:ea typeface="Open Sans"/>
                <a:cs typeface="Open Sans"/>
                <a:sym typeface="Open Sans"/>
              </a:rPr>
              <a:t>Blockchain for Agri Food Edu</a:t>
            </a:r>
            <a:endParaRPr sz="1000" b="1" i="0" u="none" strike="noStrike" cap="none">
              <a:solidFill>
                <a:schemeClr val="lt1"/>
              </a:solidFill>
              <a:latin typeface="Open Sans"/>
              <a:ea typeface="Open Sans"/>
              <a:cs typeface="Open Sans"/>
              <a:sym typeface="Open Sans"/>
            </a:endParaRPr>
          </a:p>
        </p:txBody>
      </p:sp>
      <p:sp>
        <p:nvSpPr>
          <p:cNvPr id="153" name="Google Shape;153;g281fc3c1766_0_457"/>
          <p:cNvSpPr txBox="1">
            <a:spLocks noGrp="1"/>
          </p:cNvSpPr>
          <p:nvPr>
            <p:ph type="body" idx="1"/>
          </p:nvPr>
        </p:nvSpPr>
        <p:spPr>
          <a:xfrm>
            <a:off x="8151812" y="577350"/>
            <a:ext cx="1919400" cy="232200"/>
          </a:xfrm>
          <a:prstGeom prst="rect">
            <a:avLst/>
          </a:prstGeom>
          <a:noFill/>
          <a:ln>
            <a:noFill/>
          </a:ln>
        </p:spPr>
        <p:txBody>
          <a:bodyPr spcFirstLastPara="1" wrap="square" lIns="91425" tIns="45700" rIns="91425" bIns="45700" anchor="t" anchorCtr="0">
            <a:noAutofit/>
          </a:bodyPr>
          <a:lstStyle>
            <a:lvl1pPr marL="457200" lvl="0" indent="-228600" algn="r" rtl="0">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rtl="0">
              <a:lnSpc>
                <a:spcPct val="90000"/>
              </a:lnSpc>
              <a:spcBef>
                <a:spcPts val="500"/>
              </a:spcBef>
              <a:spcAft>
                <a:spcPts val="0"/>
              </a:spcAft>
              <a:buClr>
                <a:schemeClr val="dk1"/>
              </a:buClr>
              <a:buSzPts val="800"/>
              <a:buNone/>
              <a:defRPr sz="800"/>
            </a:lvl2pPr>
            <a:lvl3pPr marL="1371600" lvl="2" indent="-228600" algn="r" rtl="0">
              <a:lnSpc>
                <a:spcPct val="90000"/>
              </a:lnSpc>
              <a:spcBef>
                <a:spcPts val="500"/>
              </a:spcBef>
              <a:spcAft>
                <a:spcPts val="0"/>
              </a:spcAft>
              <a:buClr>
                <a:schemeClr val="dk1"/>
              </a:buClr>
              <a:buSzPts val="800"/>
              <a:buNone/>
              <a:defRPr sz="800"/>
            </a:lvl3pPr>
            <a:lvl4pPr marL="1828800" lvl="3" indent="-228600" algn="r" rtl="0">
              <a:lnSpc>
                <a:spcPct val="90000"/>
              </a:lnSpc>
              <a:spcBef>
                <a:spcPts val="500"/>
              </a:spcBef>
              <a:spcAft>
                <a:spcPts val="0"/>
              </a:spcAft>
              <a:buClr>
                <a:schemeClr val="dk1"/>
              </a:buClr>
              <a:buSzPts val="800"/>
              <a:buNone/>
              <a:defRPr sz="800"/>
            </a:lvl4pPr>
            <a:lvl5pPr marL="2286000" lvl="4" indent="-228600" algn="r" rtl="0">
              <a:lnSpc>
                <a:spcPct val="90000"/>
              </a:lnSpc>
              <a:spcBef>
                <a:spcPts val="500"/>
              </a:spcBef>
              <a:spcAft>
                <a:spcPts val="0"/>
              </a:spcAft>
              <a:buClr>
                <a:schemeClr val="dk1"/>
              </a:buClr>
              <a:buSzPts val="800"/>
              <a:buNone/>
              <a:defRPr sz="800"/>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grpSp>
        <p:nvGrpSpPr>
          <p:cNvPr id="154" name="Google Shape;154;g281fc3c1766_0_457"/>
          <p:cNvGrpSpPr/>
          <p:nvPr/>
        </p:nvGrpSpPr>
        <p:grpSpPr>
          <a:xfrm flipH="1">
            <a:off x="4015" y="4753106"/>
            <a:ext cx="1803343" cy="2809683"/>
            <a:chOff x="12708052" y="5708395"/>
            <a:chExt cx="760808" cy="1185370"/>
          </a:xfrm>
        </p:grpSpPr>
        <p:sp>
          <p:nvSpPr>
            <p:cNvPr id="155" name="Google Shape;155;g281fc3c1766_0_457"/>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6" name="Google Shape;156;g281fc3c1766_0_457"/>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7" name="Google Shape;157;g281fc3c1766_0_457"/>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8" name="Google Shape;158;g281fc3c1766_0_457"/>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59" name="Google Shape;159;g281fc3c1766_0_457"/>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60" name="Google Shape;160;g281fc3c1766_0_457"/>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61"/>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2"/>
        <p:cNvGrpSpPr/>
        <p:nvPr/>
      </p:nvGrpSpPr>
      <p:grpSpPr>
        <a:xfrm>
          <a:off x="0" y="0"/>
          <a:ext cx="0" cy="0"/>
          <a:chOff x="0" y="0"/>
          <a:chExt cx="0" cy="0"/>
        </a:xfrm>
      </p:grpSpPr>
      <p:sp>
        <p:nvSpPr>
          <p:cNvPr id="163" name="Google Shape;163;g281fc3c1766_0_469"/>
          <p:cNvSpPr txBox="1">
            <a:spLocks noGrp="1"/>
          </p:cNvSpPr>
          <p:nvPr>
            <p:ph type="title"/>
          </p:nvPr>
        </p:nvSpPr>
        <p:spPr>
          <a:xfrm>
            <a:off x="730250" y="1885950"/>
            <a:ext cx="9221700" cy="31449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libri"/>
              <a:buNone/>
              <a:defRPr sz="60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4" name="Google Shape;164;g281fc3c1766_0_469"/>
          <p:cNvSpPr txBox="1">
            <a:spLocks noGrp="1"/>
          </p:cNvSpPr>
          <p:nvPr>
            <p:ph type="body" idx="1"/>
          </p:nvPr>
        </p:nvSpPr>
        <p:spPr>
          <a:xfrm>
            <a:off x="730250" y="5060950"/>
            <a:ext cx="9221700" cy="16542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rgbClr val="888888"/>
              </a:buClr>
              <a:buSzPts val="2400"/>
              <a:buNone/>
              <a:defRPr sz="2400">
                <a:solidFill>
                  <a:srgbClr val="888888"/>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800"/>
              <a:buNone/>
              <a:defRPr sz="18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65" name="Google Shape;165;g281fc3c1766_0_469"/>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6" name="Google Shape;166;g281fc3c1766_0_469"/>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7" name="Google Shape;167;g281fc3c1766_0_469"/>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8"/>
        <p:cNvGrpSpPr/>
        <p:nvPr/>
      </p:nvGrpSpPr>
      <p:grpSpPr>
        <a:xfrm>
          <a:off x="0" y="0"/>
          <a:ext cx="0" cy="0"/>
          <a:chOff x="0" y="0"/>
          <a:chExt cx="0" cy="0"/>
        </a:xfrm>
      </p:grpSpPr>
      <p:sp>
        <p:nvSpPr>
          <p:cNvPr id="169" name="Google Shape;169;g281fc3c1766_0_475"/>
          <p:cNvSpPr txBox="1">
            <a:spLocks noGrp="1"/>
          </p:cNvSpPr>
          <p:nvPr>
            <p:ph type="title"/>
          </p:nvPr>
        </p:nvSpPr>
        <p:spPr>
          <a:xfrm>
            <a:off x="735013" y="403225"/>
            <a:ext cx="9223500" cy="1460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0" name="Google Shape;170;g281fc3c1766_0_475"/>
          <p:cNvSpPr txBox="1">
            <a:spLocks noGrp="1"/>
          </p:cNvSpPr>
          <p:nvPr>
            <p:ph type="body" idx="1"/>
          </p:nvPr>
        </p:nvSpPr>
        <p:spPr>
          <a:xfrm>
            <a:off x="735013" y="2012950"/>
            <a:ext cx="4535400" cy="47991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71" name="Google Shape;171;g281fc3c1766_0_475"/>
          <p:cNvSpPr txBox="1">
            <a:spLocks noGrp="1"/>
          </p:cNvSpPr>
          <p:nvPr>
            <p:ph type="body" idx="2"/>
          </p:nvPr>
        </p:nvSpPr>
        <p:spPr>
          <a:xfrm>
            <a:off x="5422900" y="2012950"/>
            <a:ext cx="4535400" cy="47991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72" name="Google Shape;172;g281fc3c1766_0_475"/>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3" name="Google Shape;173;g281fc3c1766_0_475"/>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4" name="Google Shape;174;g281fc3c1766_0_475"/>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5"/>
        <p:cNvGrpSpPr/>
        <p:nvPr/>
      </p:nvGrpSpPr>
      <p:grpSpPr>
        <a:xfrm>
          <a:off x="0" y="0"/>
          <a:ext cx="0" cy="0"/>
          <a:chOff x="0" y="0"/>
          <a:chExt cx="0" cy="0"/>
        </a:xfrm>
      </p:grpSpPr>
      <p:sp>
        <p:nvSpPr>
          <p:cNvPr id="176" name="Google Shape;176;g281fc3c1766_0_482"/>
          <p:cNvSpPr txBox="1">
            <a:spLocks noGrp="1"/>
          </p:cNvSpPr>
          <p:nvPr>
            <p:ph type="title"/>
          </p:nvPr>
        </p:nvSpPr>
        <p:spPr>
          <a:xfrm>
            <a:off x="736600" y="403225"/>
            <a:ext cx="9223500" cy="1460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7" name="Google Shape;177;g281fc3c1766_0_482"/>
          <p:cNvSpPr txBox="1">
            <a:spLocks noGrp="1"/>
          </p:cNvSpPr>
          <p:nvPr>
            <p:ph type="body" idx="1"/>
          </p:nvPr>
        </p:nvSpPr>
        <p:spPr>
          <a:xfrm>
            <a:off x="736600" y="1854200"/>
            <a:ext cx="4524300" cy="908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178" name="Google Shape;178;g281fc3c1766_0_482"/>
          <p:cNvSpPr txBox="1">
            <a:spLocks noGrp="1"/>
          </p:cNvSpPr>
          <p:nvPr>
            <p:ph type="body" idx="2"/>
          </p:nvPr>
        </p:nvSpPr>
        <p:spPr>
          <a:xfrm>
            <a:off x="736600" y="2762250"/>
            <a:ext cx="4524300" cy="40641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79" name="Google Shape;179;g281fc3c1766_0_482"/>
          <p:cNvSpPr txBox="1">
            <a:spLocks noGrp="1"/>
          </p:cNvSpPr>
          <p:nvPr>
            <p:ph type="body" idx="3"/>
          </p:nvPr>
        </p:nvSpPr>
        <p:spPr>
          <a:xfrm>
            <a:off x="5413375" y="1854200"/>
            <a:ext cx="4546500" cy="9081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180" name="Google Shape;180;g281fc3c1766_0_482"/>
          <p:cNvSpPr txBox="1">
            <a:spLocks noGrp="1"/>
          </p:cNvSpPr>
          <p:nvPr>
            <p:ph type="body" idx="4"/>
          </p:nvPr>
        </p:nvSpPr>
        <p:spPr>
          <a:xfrm>
            <a:off x="5413375" y="2762250"/>
            <a:ext cx="4546500" cy="40641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81" name="Google Shape;181;g281fc3c1766_0_482"/>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2" name="Google Shape;182;g281fc3c1766_0_482"/>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3" name="Google Shape;183;g281fc3c1766_0_482"/>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4"/>
        <p:cNvGrpSpPr/>
        <p:nvPr/>
      </p:nvGrpSpPr>
      <p:grpSpPr>
        <a:xfrm>
          <a:off x="0" y="0"/>
          <a:ext cx="0" cy="0"/>
          <a:chOff x="0" y="0"/>
          <a:chExt cx="0" cy="0"/>
        </a:xfrm>
      </p:grpSpPr>
      <p:sp>
        <p:nvSpPr>
          <p:cNvPr id="185" name="Google Shape;185;g281fc3c1766_0_491"/>
          <p:cNvSpPr txBox="1">
            <a:spLocks noGrp="1"/>
          </p:cNvSpPr>
          <p:nvPr>
            <p:ph type="title"/>
          </p:nvPr>
        </p:nvSpPr>
        <p:spPr>
          <a:xfrm>
            <a:off x="735013" y="403225"/>
            <a:ext cx="9223500" cy="1460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6" name="Google Shape;186;g281fc3c1766_0_491"/>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7" name="Google Shape;187;g281fc3c1766_0_491"/>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8" name="Google Shape;188;g281fc3c1766_0_491"/>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9"/>
        <p:cNvGrpSpPr/>
        <p:nvPr/>
      </p:nvGrpSpPr>
      <p:grpSpPr>
        <a:xfrm>
          <a:off x="0" y="0"/>
          <a:ext cx="0" cy="0"/>
          <a:chOff x="0" y="0"/>
          <a:chExt cx="0" cy="0"/>
        </a:xfrm>
      </p:grpSpPr>
      <p:sp>
        <p:nvSpPr>
          <p:cNvPr id="190" name="Google Shape;190;g281fc3c1766_0_496"/>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1" name="Google Shape;191;g281fc3c1766_0_496"/>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2" name="Google Shape;192;g281fc3c1766_0_496"/>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3"/>
        <p:cNvGrpSpPr/>
        <p:nvPr/>
      </p:nvGrpSpPr>
      <p:grpSpPr>
        <a:xfrm>
          <a:off x="0" y="0"/>
          <a:ext cx="0" cy="0"/>
          <a:chOff x="0" y="0"/>
          <a:chExt cx="0" cy="0"/>
        </a:xfrm>
      </p:grpSpPr>
      <p:sp>
        <p:nvSpPr>
          <p:cNvPr id="194" name="Google Shape;194;g281fc3c1766_0_500"/>
          <p:cNvSpPr txBox="1">
            <a:spLocks noGrp="1"/>
          </p:cNvSpPr>
          <p:nvPr>
            <p:ph type="title"/>
          </p:nvPr>
        </p:nvSpPr>
        <p:spPr>
          <a:xfrm>
            <a:off x="735013" y="403225"/>
            <a:ext cx="9223500" cy="14604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5" name="Google Shape;195;g281fc3c1766_0_500"/>
          <p:cNvSpPr txBox="1">
            <a:spLocks noGrp="1"/>
          </p:cNvSpPr>
          <p:nvPr>
            <p:ph type="body" idx="1"/>
          </p:nvPr>
        </p:nvSpPr>
        <p:spPr>
          <a:xfrm rot="5400000">
            <a:off x="2947088" y="-199250"/>
            <a:ext cx="4799100" cy="92235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96" name="Google Shape;196;g281fc3c1766_0_500"/>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7" name="Google Shape;197;g281fc3c1766_0_500"/>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8" name="Google Shape;198;g281fc3c1766_0_500"/>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2"/>
        <p:cNvGrpSpPr/>
        <p:nvPr/>
      </p:nvGrpSpPr>
      <p:grpSpPr>
        <a:xfrm>
          <a:off x="0" y="0"/>
          <a:ext cx="0" cy="0"/>
          <a:chOff x="0" y="0"/>
          <a:chExt cx="0" cy="0"/>
        </a:xfrm>
      </p:grpSpPr>
      <p:sp>
        <p:nvSpPr>
          <p:cNvPr id="23" name="Google Shape;23;p70"/>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600"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70"/>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70"/>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0"/>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lvl="0" indent="0" algn="r">
              <a:spcBef>
                <a:spcPts val="0"/>
              </a:spcBef>
              <a:buNone/>
              <a:defRPr sz="1800">
                <a:solidFill>
                  <a:srgbClr val="888888"/>
                </a:solidFill>
                <a:latin typeface="Calibri"/>
                <a:ea typeface="Calibri"/>
                <a:cs typeface="Calibri"/>
                <a:sym typeface="Calibri"/>
              </a:defRPr>
            </a:lvl1pPr>
            <a:lvl2pPr marL="0" lvl="1" indent="0" algn="r">
              <a:spcBef>
                <a:spcPts val="0"/>
              </a:spcBef>
              <a:buNone/>
              <a:defRPr sz="1800">
                <a:solidFill>
                  <a:srgbClr val="888888"/>
                </a:solidFill>
                <a:latin typeface="Calibri"/>
                <a:ea typeface="Calibri"/>
                <a:cs typeface="Calibri"/>
                <a:sym typeface="Calibri"/>
              </a:defRPr>
            </a:lvl2pPr>
            <a:lvl3pPr marL="0" lvl="2" indent="0" algn="r">
              <a:spcBef>
                <a:spcPts val="0"/>
              </a:spcBef>
              <a:buNone/>
              <a:defRPr sz="1800">
                <a:solidFill>
                  <a:srgbClr val="888888"/>
                </a:solidFill>
                <a:latin typeface="Calibri"/>
                <a:ea typeface="Calibri"/>
                <a:cs typeface="Calibri"/>
                <a:sym typeface="Calibri"/>
              </a:defRPr>
            </a:lvl3pPr>
            <a:lvl4pPr marL="0" lvl="3" indent="0" algn="r">
              <a:spcBef>
                <a:spcPts val="0"/>
              </a:spcBef>
              <a:buNone/>
              <a:defRPr sz="1800">
                <a:solidFill>
                  <a:srgbClr val="888888"/>
                </a:solidFill>
                <a:latin typeface="Calibri"/>
                <a:ea typeface="Calibri"/>
                <a:cs typeface="Calibri"/>
                <a:sym typeface="Calibri"/>
              </a:defRPr>
            </a:lvl4pPr>
            <a:lvl5pPr marL="0" lvl="4" indent="0" algn="r">
              <a:spcBef>
                <a:spcPts val="0"/>
              </a:spcBef>
              <a:buNone/>
              <a:defRPr sz="1800">
                <a:solidFill>
                  <a:srgbClr val="888888"/>
                </a:solidFill>
                <a:latin typeface="Calibri"/>
                <a:ea typeface="Calibri"/>
                <a:cs typeface="Calibri"/>
                <a:sym typeface="Calibri"/>
              </a:defRPr>
            </a:lvl5pPr>
            <a:lvl6pPr marL="0" lvl="5" indent="0" algn="r">
              <a:spcBef>
                <a:spcPts val="0"/>
              </a:spcBef>
              <a:buNone/>
              <a:defRPr sz="1800">
                <a:solidFill>
                  <a:srgbClr val="888888"/>
                </a:solidFill>
                <a:latin typeface="Calibri"/>
                <a:ea typeface="Calibri"/>
                <a:cs typeface="Calibri"/>
                <a:sym typeface="Calibri"/>
              </a:defRPr>
            </a:lvl6pPr>
            <a:lvl7pPr marL="0" lvl="6" indent="0" algn="r">
              <a:spcBef>
                <a:spcPts val="0"/>
              </a:spcBef>
              <a:buNone/>
              <a:defRPr sz="1800">
                <a:solidFill>
                  <a:srgbClr val="888888"/>
                </a:solidFill>
                <a:latin typeface="Calibri"/>
                <a:ea typeface="Calibri"/>
                <a:cs typeface="Calibri"/>
                <a:sym typeface="Calibri"/>
              </a:defRPr>
            </a:lvl7pPr>
            <a:lvl8pPr marL="0" lvl="7" indent="0" algn="r">
              <a:spcBef>
                <a:spcPts val="0"/>
              </a:spcBef>
              <a:buNone/>
              <a:defRPr sz="1800">
                <a:solidFill>
                  <a:srgbClr val="888888"/>
                </a:solidFill>
                <a:latin typeface="Calibri"/>
                <a:ea typeface="Calibri"/>
                <a:cs typeface="Calibri"/>
                <a:sym typeface="Calibri"/>
              </a:defRPr>
            </a:lvl8pPr>
            <a:lvl9pPr marL="0" lvl="8" indent="0" algn="r">
              <a:spcBef>
                <a:spcPts val="0"/>
              </a:spcBef>
              <a:buNone/>
              <a:defRPr sz="18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9"/>
        <p:cNvGrpSpPr/>
        <p:nvPr/>
      </p:nvGrpSpPr>
      <p:grpSpPr>
        <a:xfrm>
          <a:off x="0" y="0"/>
          <a:ext cx="0" cy="0"/>
          <a:chOff x="0" y="0"/>
          <a:chExt cx="0" cy="0"/>
        </a:xfrm>
      </p:grpSpPr>
      <p:sp>
        <p:nvSpPr>
          <p:cNvPr id="200" name="Google Shape;200;g281fc3c1766_0_506"/>
          <p:cNvSpPr txBox="1">
            <a:spLocks noGrp="1"/>
          </p:cNvSpPr>
          <p:nvPr>
            <p:ph type="title"/>
          </p:nvPr>
        </p:nvSpPr>
        <p:spPr>
          <a:xfrm rot="5400000">
            <a:off x="5601638" y="2455075"/>
            <a:ext cx="6408600" cy="2304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1" name="Google Shape;201;g281fc3c1766_0_506"/>
          <p:cNvSpPr txBox="1">
            <a:spLocks noGrp="1"/>
          </p:cNvSpPr>
          <p:nvPr>
            <p:ph type="body" idx="1"/>
          </p:nvPr>
        </p:nvSpPr>
        <p:spPr>
          <a:xfrm rot="5400000">
            <a:off x="913688" y="224575"/>
            <a:ext cx="6408600" cy="67659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202" name="Google Shape;202;g281fc3c1766_0_506"/>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3" name="Google Shape;203;g281fc3c1766_0_506"/>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4" name="Google Shape;204;g281fc3c1766_0_506"/>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33"/>
        <p:cNvGrpSpPr/>
        <p:nvPr/>
      </p:nvGrpSpPr>
      <p:grpSpPr>
        <a:xfrm>
          <a:off x="0" y="0"/>
          <a:ext cx="0" cy="0"/>
          <a:chOff x="0" y="0"/>
          <a:chExt cx="0" cy="0"/>
        </a:xfrm>
      </p:grpSpPr>
      <p:sp>
        <p:nvSpPr>
          <p:cNvPr id="34" name="Google Shape;34;p66"/>
          <p:cNvSpPr/>
          <p:nvPr/>
        </p:nvSpPr>
        <p:spPr>
          <a:xfrm>
            <a:off x="0" y="-1"/>
            <a:ext cx="10693400" cy="11144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35;p66"/>
          <p:cNvSpPr txBox="1">
            <a:spLocks noGrp="1"/>
          </p:cNvSpPr>
          <p:nvPr>
            <p:ph type="body" idx="1"/>
          </p:nvPr>
        </p:nvSpPr>
        <p:spPr>
          <a:xfrm>
            <a:off x="436616" y="1771654"/>
            <a:ext cx="4583112" cy="27699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b="1">
                <a:solidFill>
                  <a:schemeClr val="dk1"/>
                </a:solidFill>
                <a:latin typeface="Open Sans"/>
                <a:ea typeface="Open Sans"/>
                <a:cs typeface="Open Sans"/>
                <a:sym typeface="Open Sans"/>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66"/>
          <p:cNvSpPr txBox="1"/>
          <p:nvPr/>
        </p:nvSpPr>
        <p:spPr>
          <a:xfrm>
            <a:off x="544512" y="577350"/>
            <a:ext cx="3125788"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000" b="0">
                <a:solidFill>
                  <a:schemeClr val="lt1"/>
                </a:solidFill>
                <a:latin typeface="Open Sans"/>
                <a:ea typeface="Open Sans"/>
                <a:cs typeface="Open Sans"/>
                <a:sym typeface="Open Sans"/>
              </a:rPr>
              <a:t>Brand manual for </a:t>
            </a:r>
            <a:r>
              <a:rPr lang="en-GB" sz="1000" b="1">
                <a:solidFill>
                  <a:schemeClr val="lt1"/>
                </a:solidFill>
                <a:latin typeface="Open Sans"/>
                <a:ea typeface="Open Sans"/>
                <a:cs typeface="Open Sans"/>
                <a:sym typeface="Open Sans"/>
              </a:rPr>
              <a:t>Blockchain for Agri Food  Edu</a:t>
            </a:r>
            <a:endParaRPr sz="1000" b="1">
              <a:solidFill>
                <a:schemeClr val="lt1"/>
              </a:solidFill>
              <a:latin typeface="Open Sans"/>
              <a:ea typeface="Open Sans"/>
              <a:cs typeface="Open Sans"/>
              <a:sym typeface="Open Sans"/>
            </a:endParaRPr>
          </a:p>
        </p:txBody>
      </p:sp>
      <p:sp>
        <p:nvSpPr>
          <p:cNvPr id="37" name="Google Shape;37;p66"/>
          <p:cNvSpPr txBox="1">
            <a:spLocks noGrp="1"/>
          </p:cNvSpPr>
          <p:nvPr>
            <p:ph type="body" idx="2"/>
          </p:nvPr>
        </p:nvSpPr>
        <p:spPr>
          <a:xfrm>
            <a:off x="8151812" y="577350"/>
            <a:ext cx="1919288" cy="232275"/>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a:lnSpc>
                <a:spcPct val="90000"/>
              </a:lnSpc>
              <a:spcBef>
                <a:spcPts val="500"/>
              </a:spcBef>
              <a:spcAft>
                <a:spcPts val="0"/>
              </a:spcAft>
              <a:buClr>
                <a:schemeClr val="dk1"/>
              </a:buClr>
              <a:buSzPts val="800"/>
              <a:buNone/>
              <a:defRPr sz="800"/>
            </a:lvl2pPr>
            <a:lvl3pPr marL="1371600" lvl="2" indent="-228600" algn="r">
              <a:lnSpc>
                <a:spcPct val="90000"/>
              </a:lnSpc>
              <a:spcBef>
                <a:spcPts val="500"/>
              </a:spcBef>
              <a:spcAft>
                <a:spcPts val="0"/>
              </a:spcAft>
              <a:buClr>
                <a:schemeClr val="dk1"/>
              </a:buClr>
              <a:buSzPts val="800"/>
              <a:buNone/>
              <a:defRPr sz="800"/>
            </a:lvl3pPr>
            <a:lvl4pPr marL="1828800" lvl="3" indent="-228600" algn="r">
              <a:lnSpc>
                <a:spcPct val="90000"/>
              </a:lnSpc>
              <a:spcBef>
                <a:spcPts val="500"/>
              </a:spcBef>
              <a:spcAft>
                <a:spcPts val="0"/>
              </a:spcAft>
              <a:buClr>
                <a:schemeClr val="dk1"/>
              </a:buClr>
              <a:buSzPts val="800"/>
              <a:buNone/>
              <a:defRPr sz="800"/>
            </a:lvl4pPr>
            <a:lvl5pPr marL="2286000" lvl="4" indent="-228600" algn="r">
              <a:lnSpc>
                <a:spcPct val="90000"/>
              </a:lnSpc>
              <a:spcBef>
                <a:spcPts val="500"/>
              </a:spcBef>
              <a:spcAft>
                <a:spcPts val="0"/>
              </a:spcAft>
              <a:buClr>
                <a:schemeClr val="dk1"/>
              </a:buClr>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7"/>
          <p:cNvSpPr txBox="1">
            <a:spLocks noGrp="1"/>
          </p:cNvSpPr>
          <p:nvPr>
            <p:ph type="title"/>
          </p:nvPr>
        </p:nvSpPr>
        <p:spPr>
          <a:xfrm>
            <a:off x="736600" y="504825"/>
            <a:ext cx="3449638" cy="176371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7"/>
          <p:cNvSpPr txBox="1">
            <a:spLocks noGrp="1"/>
          </p:cNvSpPr>
          <p:nvPr>
            <p:ph type="body" idx="1"/>
          </p:nvPr>
        </p:nvSpPr>
        <p:spPr>
          <a:xfrm>
            <a:off x="4546600" y="1089025"/>
            <a:ext cx="5413375" cy="537368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1" name="Google Shape;41;p67"/>
          <p:cNvSpPr txBox="1">
            <a:spLocks noGrp="1"/>
          </p:cNvSpPr>
          <p:nvPr>
            <p:ph type="body" idx="2"/>
          </p:nvPr>
        </p:nvSpPr>
        <p:spPr>
          <a:xfrm>
            <a:off x="736600" y="2268538"/>
            <a:ext cx="3449638" cy="4203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2" name="Google Shape;42;p67"/>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7"/>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7"/>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5"/>
        <p:cNvGrpSpPr/>
        <p:nvPr/>
      </p:nvGrpSpPr>
      <p:grpSpPr>
        <a:xfrm>
          <a:off x="0" y="0"/>
          <a:ext cx="0" cy="0"/>
          <a:chOff x="0" y="0"/>
          <a:chExt cx="0" cy="0"/>
        </a:xfrm>
      </p:grpSpPr>
      <p:sp>
        <p:nvSpPr>
          <p:cNvPr id="46" name="Google Shape;46;p68"/>
          <p:cNvSpPr txBox="1">
            <a:spLocks noGrp="1"/>
          </p:cNvSpPr>
          <p:nvPr>
            <p:ph type="title"/>
          </p:nvPr>
        </p:nvSpPr>
        <p:spPr>
          <a:xfrm>
            <a:off x="736600" y="504825"/>
            <a:ext cx="3449638" cy="176371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8"/>
          <p:cNvSpPr>
            <a:spLocks noGrp="1"/>
          </p:cNvSpPr>
          <p:nvPr>
            <p:ph type="pic" idx="2"/>
          </p:nvPr>
        </p:nvSpPr>
        <p:spPr>
          <a:xfrm>
            <a:off x="4546600" y="1089025"/>
            <a:ext cx="5413375" cy="5373688"/>
          </a:xfrm>
          <a:prstGeom prst="rect">
            <a:avLst/>
          </a:prstGeom>
          <a:noFill/>
          <a:ln>
            <a:noFill/>
          </a:ln>
        </p:spPr>
      </p:sp>
      <p:sp>
        <p:nvSpPr>
          <p:cNvPr id="48" name="Google Shape;48;p68"/>
          <p:cNvSpPr txBox="1">
            <a:spLocks noGrp="1"/>
          </p:cNvSpPr>
          <p:nvPr>
            <p:ph type="body" idx="1"/>
          </p:nvPr>
        </p:nvSpPr>
        <p:spPr>
          <a:xfrm>
            <a:off x="736600" y="2268538"/>
            <a:ext cx="3449638" cy="4203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9" name="Google Shape;49;p68"/>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8"/>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68"/>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52"/>
        <p:cNvGrpSpPr/>
        <p:nvPr/>
      </p:nvGrpSpPr>
      <p:grpSpPr>
        <a:xfrm>
          <a:off x="0" y="0"/>
          <a:ext cx="0" cy="0"/>
          <a:chOff x="0" y="0"/>
          <a:chExt cx="0" cy="0"/>
        </a:xfrm>
      </p:grpSpPr>
      <p:sp>
        <p:nvSpPr>
          <p:cNvPr id="53" name="Google Shape;53;p71"/>
          <p:cNvSpPr/>
          <p:nvPr/>
        </p:nvSpPr>
        <p:spPr>
          <a:xfrm>
            <a:off x="0" y="-1"/>
            <a:ext cx="10693400" cy="11144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 name="Google Shape;54;p71"/>
          <p:cNvSpPr txBox="1"/>
          <p:nvPr/>
        </p:nvSpPr>
        <p:spPr>
          <a:xfrm>
            <a:off x="544512" y="577350"/>
            <a:ext cx="3125788"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000" b="0">
                <a:solidFill>
                  <a:schemeClr val="lt1"/>
                </a:solidFill>
                <a:latin typeface="Open Sans"/>
                <a:ea typeface="Open Sans"/>
                <a:cs typeface="Open Sans"/>
                <a:sym typeface="Open Sans"/>
              </a:rPr>
              <a:t>Brand manual for </a:t>
            </a:r>
            <a:r>
              <a:rPr lang="en-GB" sz="1000" b="1">
                <a:solidFill>
                  <a:schemeClr val="lt1"/>
                </a:solidFill>
                <a:latin typeface="Open Sans"/>
                <a:ea typeface="Open Sans"/>
                <a:cs typeface="Open Sans"/>
                <a:sym typeface="Open Sans"/>
              </a:rPr>
              <a:t>Blockchain for Agri Food Edu</a:t>
            </a:r>
            <a:endParaRPr sz="1000" b="1">
              <a:solidFill>
                <a:schemeClr val="lt1"/>
              </a:solidFill>
              <a:latin typeface="Open Sans"/>
              <a:ea typeface="Open Sans"/>
              <a:cs typeface="Open Sans"/>
              <a:sym typeface="Open Sans"/>
            </a:endParaRPr>
          </a:p>
        </p:txBody>
      </p:sp>
      <p:sp>
        <p:nvSpPr>
          <p:cNvPr id="55" name="Google Shape;55;p71"/>
          <p:cNvSpPr txBox="1">
            <a:spLocks noGrp="1"/>
          </p:cNvSpPr>
          <p:nvPr>
            <p:ph type="body" idx="1"/>
          </p:nvPr>
        </p:nvSpPr>
        <p:spPr>
          <a:xfrm>
            <a:off x="8151812" y="577350"/>
            <a:ext cx="1919288" cy="232275"/>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a:lnSpc>
                <a:spcPct val="90000"/>
              </a:lnSpc>
              <a:spcBef>
                <a:spcPts val="500"/>
              </a:spcBef>
              <a:spcAft>
                <a:spcPts val="0"/>
              </a:spcAft>
              <a:buClr>
                <a:schemeClr val="dk1"/>
              </a:buClr>
              <a:buSzPts val="800"/>
              <a:buNone/>
              <a:defRPr sz="800"/>
            </a:lvl2pPr>
            <a:lvl3pPr marL="1371600" lvl="2" indent="-228600" algn="r">
              <a:lnSpc>
                <a:spcPct val="90000"/>
              </a:lnSpc>
              <a:spcBef>
                <a:spcPts val="500"/>
              </a:spcBef>
              <a:spcAft>
                <a:spcPts val="0"/>
              </a:spcAft>
              <a:buClr>
                <a:schemeClr val="dk1"/>
              </a:buClr>
              <a:buSzPts val="800"/>
              <a:buNone/>
              <a:defRPr sz="800"/>
            </a:lvl3pPr>
            <a:lvl4pPr marL="1828800" lvl="3" indent="-228600" algn="r">
              <a:lnSpc>
                <a:spcPct val="90000"/>
              </a:lnSpc>
              <a:spcBef>
                <a:spcPts val="500"/>
              </a:spcBef>
              <a:spcAft>
                <a:spcPts val="0"/>
              </a:spcAft>
              <a:buClr>
                <a:schemeClr val="dk1"/>
              </a:buClr>
              <a:buSzPts val="800"/>
              <a:buNone/>
              <a:defRPr sz="800"/>
            </a:lvl4pPr>
            <a:lvl5pPr marL="2286000" lvl="4" indent="-228600" algn="r">
              <a:lnSpc>
                <a:spcPct val="90000"/>
              </a:lnSpc>
              <a:spcBef>
                <a:spcPts val="500"/>
              </a:spcBef>
              <a:spcAft>
                <a:spcPts val="0"/>
              </a:spcAft>
              <a:buClr>
                <a:schemeClr val="dk1"/>
              </a:buClr>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56" name="Google Shape;56;p71"/>
          <p:cNvGrpSpPr/>
          <p:nvPr/>
        </p:nvGrpSpPr>
        <p:grpSpPr>
          <a:xfrm flipH="1">
            <a:off x="3895" y="4753157"/>
            <a:ext cx="1803350" cy="2809693"/>
            <a:chOff x="12708052" y="5708395"/>
            <a:chExt cx="760808" cy="1185370"/>
          </a:xfrm>
        </p:grpSpPr>
        <p:sp>
          <p:nvSpPr>
            <p:cNvPr id="57" name="Google Shape;57;p7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 name="Google Shape;58;p7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 name="Google Shape;59;p7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 name="Google Shape;60;p7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 name="Google Shape;61;p7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 name="Google Shape;62;p7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3"/>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4"/>
        <p:cNvGrpSpPr/>
        <p:nvPr/>
      </p:nvGrpSpPr>
      <p:grpSpPr>
        <a:xfrm>
          <a:off x="0" y="0"/>
          <a:ext cx="0" cy="0"/>
          <a:chOff x="0" y="0"/>
          <a:chExt cx="0" cy="0"/>
        </a:xfrm>
      </p:grpSpPr>
      <p:sp>
        <p:nvSpPr>
          <p:cNvPr id="65" name="Google Shape;65;p73"/>
          <p:cNvSpPr txBox="1">
            <a:spLocks noGrp="1"/>
          </p:cNvSpPr>
          <p:nvPr>
            <p:ph type="title"/>
          </p:nvPr>
        </p:nvSpPr>
        <p:spPr>
          <a:xfrm>
            <a:off x="730250" y="1885950"/>
            <a:ext cx="9221788" cy="314483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73"/>
          <p:cNvSpPr txBox="1">
            <a:spLocks noGrp="1"/>
          </p:cNvSpPr>
          <p:nvPr>
            <p:ph type="body" idx="1"/>
          </p:nvPr>
        </p:nvSpPr>
        <p:spPr>
          <a:xfrm>
            <a:off x="730250" y="5060950"/>
            <a:ext cx="9221788" cy="16541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7" name="Google Shape;67;p73"/>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73"/>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73"/>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4.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3"/>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3"/>
          <p:cNvSpPr txBox="1">
            <a:spLocks noGrp="1"/>
          </p:cNvSpPr>
          <p:nvPr>
            <p:ph type="body" idx="1"/>
          </p:nvPr>
        </p:nvSpPr>
        <p:spPr>
          <a:xfrm>
            <a:off x="1697529" y="1586347"/>
            <a:ext cx="7298341" cy="3072765"/>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63"/>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3"/>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63"/>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800" b="0" i="0" u="none" strike="noStrike" cap="none">
                <a:solidFill>
                  <a:srgbClr val="888888"/>
                </a:solidFill>
                <a:latin typeface="Calibri"/>
                <a:ea typeface="Calibri"/>
                <a:cs typeface="Calibri"/>
                <a:sym typeface="Calibri"/>
              </a:defRPr>
            </a:lvl1pPr>
            <a:lvl2pPr marL="0" marR="0" lvl="1" indent="0" algn="r" rtl="0">
              <a:spcBef>
                <a:spcPts val="0"/>
              </a:spcBef>
              <a:buNone/>
              <a:defRPr sz="1800" b="0" i="0" u="none" strike="noStrike" cap="none">
                <a:solidFill>
                  <a:srgbClr val="888888"/>
                </a:solidFill>
                <a:latin typeface="Calibri"/>
                <a:ea typeface="Calibri"/>
                <a:cs typeface="Calibri"/>
                <a:sym typeface="Calibri"/>
              </a:defRPr>
            </a:lvl2pPr>
            <a:lvl3pPr marL="0" marR="0" lvl="2" indent="0" algn="r" rtl="0">
              <a:spcBef>
                <a:spcPts val="0"/>
              </a:spcBef>
              <a:buNone/>
              <a:defRPr sz="1800" b="0" i="0" u="none" strike="noStrike" cap="none">
                <a:solidFill>
                  <a:srgbClr val="888888"/>
                </a:solidFill>
                <a:latin typeface="Calibri"/>
                <a:ea typeface="Calibri"/>
                <a:cs typeface="Calibri"/>
                <a:sym typeface="Calibri"/>
              </a:defRPr>
            </a:lvl3pPr>
            <a:lvl4pPr marL="0" marR="0" lvl="3" indent="0" algn="r" rtl="0">
              <a:spcBef>
                <a:spcPts val="0"/>
              </a:spcBef>
              <a:buNone/>
              <a:defRPr sz="1800" b="0" i="0" u="none" strike="noStrike" cap="none">
                <a:solidFill>
                  <a:srgbClr val="888888"/>
                </a:solidFill>
                <a:latin typeface="Calibri"/>
                <a:ea typeface="Calibri"/>
                <a:cs typeface="Calibri"/>
                <a:sym typeface="Calibri"/>
              </a:defRPr>
            </a:lvl4pPr>
            <a:lvl5pPr marL="0" marR="0" lvl="4" indent="0" algn="r" rtl="0">
              <a:spcBef>
                <a:spcPts val="0"/>
              </a:spcBef>
              <a:buNone/>
              <a:defRPr sz="1800" b="0" i="0" u="none" strike="noStrike" cap="none">
                <a:solidFill>
                  <a:srgbClr val="888888"/>
                </a:solidFill>
                <a:latin typeface="Calibri"/>
                <a:ea typeface="Calibri"/>
                <a:cs typeface="Calibri"/>
                <a:sym typeface="Calibri"/>
              </a:defRPr>
            </a:lvl5pPr>
            <a:lvl6pPr marL="0" marR="0" lvl="5" indent="0" algn="r" rtl="0">
              <a:spcBef>
                <a:spcPts val="0"/>
              </a:spcBef>
              <a:buNone/>
              <a:defRPr sz="1800" b="0" i="0" u="none" strike="noStrike" cap="none">
                <a:solidFill>
                  <a:srgbClr val="888888"/>
                </a:solidFill>
                <a:latin typeface="Calibri"/>
                <a:ea typeface="Calibri"/>
                <a:cs typeface="Calibri"/>
                <a:sym typeface="Calibri"/>
              </a:defRPr>
            </a:lvl6pPr>
            <a:lvl7pPr marL="0" marR="0" lvl="6" indent="0" algn="r" rtl="0">
              <a:spcBef>
                <a:spcPts val="0"/>
              </a:spcBef>
              <a:buNone/>
              <a:defRPr sz="1800" b="0" i="0" u="none" strike="noStrike" cap="none">
                <a:solidFill>
                  <a:srgbClr val="888888"/>
                </a:solidFill>
                <a:latin typeface="Calibri"/>
                <a:ea typeface="Calibri"/>
                <a:cs typeface="Calibri"/>
                <a:sym typeface="Calibri"/>
              </a:defRPr>
            </a:lvl7pPr>
            <a:lvl8pPr marL="0" marR="0" lvl="7" indent="0" algn="r" rtl="0">
              <a:spcBef>
                <a:spcPts val="0"/>
              </a:spcBef>
              <a:buNone/>
              <a:defRPr sz="1800" b="0" i="0" u="none" strike="noStrike" cap="none">
                <a:solidFill>
                  <a:srgbClr val="888888"/>
                </a:solidFill>
                <a:latin typeface="Calibri"/>
                <a:ea typeface="Calibri"/>
                <a:cs typeface="Calibri"/>
                <a:sym typeface="Calibri"/>
              </a:defRPr>
            </a:lvl8pPr>
            <a:lvl9pPr marL="0" marR="0" lvl="8" indent="0" algn="r" rtl="0">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
        <p:cNvGrpSpPr/>
        <p:nvPr/>
      </p:nvGrpSpPr>
      <p:grpSpPr>
        <a:xfrm>
          <a:off x="0" y="0"/>
          <a:ext cx="0" cy="0"/>
          <a:chOff x="0" y="0"/>
          <a:chExt cx="0" cy="0"/>
        </a:xfrm>
      </p:grpSpPr>
      <p:sp>
        <p:nvSpPr>
          <p:cNvPr id="28" name="Google Shape;28;p65"/>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65"/>
          <p:cNvSpPr txBox="1">
            <a:spLocks noGrp="1"/>
          </p:cNvSpPr>
          <p:nvPr>
            <p:ph type="body" idx="1"/>
          </p:nvPr>
        </p:nvSpPr>
        <p:spPr>
          <a:xfrm>
            <a:off x="735013" y="2012950"/>
            <a:ext cx="9223375" cy="4799013"/>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65"/>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65"/>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65"/>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7"/>
        <p:cNvGrpSpPr/>
        <p:nvPr/>
      </p:nvGrpSpPr>
      <p:grpSpPr>
        <a:xfrm>
          <a:off x="0" y="0"/>
          <a:ext cx="0" cy="0"/>
          <a:chOff x="0" y="0"/>
          <a:chExt cx="0" cy="0"/>
        </a:xfrm>
      </p:grpSpPr>
      <p:sp>
        <p:nvSpPr>
          <p:cNvPr id="108" name="Google Shape;108;g281fc3c1766_0_414"/>
          <p:cNvSpPr txBox="1">
            <a:spLocks noGrp="1"/>
          </p:cNvSpPr>
          <p:nvPr>
            <p:ph type="title"/>
          </p:nvPr>
        </p:nvSpPr>
        <p:spPr>
          <a:xfrm>
            <a:off x="1697529" y="1586347"/>
            <a:ext cx="7298400" cy="3072900"/>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9" name="Google Shape;109;g281fc3c1766_0_414"/>
          <p:cNvSpPr txBox="1">
            <a:spLocks noGrp="1"/>
          </p:cNvSpPr>
          <p:nvPr>
            <p:ph type="body" idx="1"/>
          </p:nvPr>
        </p:nvSpPr>
        <p:spPr>
          <a:xfrm>
            <a:off x="1697529" y="1586347"/>
            <a:ext cx="7298400" cy="3072900"/>
          </a:xfrm>
          <a:prstGeom prst="rect">
            <a:avLst/>
          </a:prstGeom>
          <a:noFill/>
          <a:ln>
            <a:noFill/>
          </a:ln>
        </p:spPr>
        <p:txBody>
          <a:bodyPr spcFirstLastPara="1" wrap="square" lIns="0" tIns="0" rIns="0" bIns="0" anchor="t" anchorCtr="0">
            <a:spAutoFit/>
          </a:bodyPr>
          <a:lstStyle>
            <a:lvl1pPr marL="457200" marR="0" lvl="0" indent="-22860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endParaRPr/>
          </a:p>
        </p:txBody>
      </p:sp>
      <p:sp>
        <p:nvSpPr>
          <p:cNvPr id="110" name="Google Shape;110;g281fc3c1766_0_414"/>
          <p:cNvSpPr txBox="1">
            <a:spLocks noGrp="1"/>
          </p:cNvSpPr>
          <p:nvPr>
            <p:ph type="ftr" idx="11"/>
          </p:nvPr>
        </p:nvSpPr>
        <p:spPr>
          <a:xfrm>
            <a:off x="3635756" y="7033450"/>
            <a:ext cx="3421800" cy="378000"/>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g281fc3c1766_0_414"/>
          <p:cNvSpPr txBox="1">
            <a:spLocks noGrp="1"/>
          </p:cNvSpPr>
          <p:nvPr>
            <p:ph type="dt" idx="10"/>
          </p:nvPr>
        </p:nvSpPr>
        <p:spPr>
          <a:xfrm>
            <a:off x="534670" y="7033450"/>
            <a:ext cx="2459400" cy="378000"/>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g281fc3c1766_0_414"/>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Google Shape;126;g281fc3c1766_0_432"/>
          <p:cNvSpPr txBox="1">
            <a:spLocks noGrp="1"/>
          </p:cNvSpPr>
          <p:nvPr>
            <p:ph type="title"/>
          </p:nvPr>
        </p:nvSpPr>
        <p:spPr>
          <a:xfrm>
            <a:off x="735013" y="403225"/>
            <a:ext cx="9223500" cy="14604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7" name="Google Shape;127;g281fc3c1766_0_432"/>
          <p:cNvSpPr txBox="1">
            <a:spLocks noGrp="1"/>
          </p:cNvSpPr>
          <p:nvPr>
            <p:ph type="body" idx="1"/>
          </p:nvPr>
        </p:nvSpPr>
        <p:spPr>
          <a:xfrm>
            <a:off x="735013" y="2012950"/>
            <a:ext cx="9223500" cy="47991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8" name="Google Shape;128;g281fc3c1766_0_432"/>
          <p:cNvSpPr txBox="1">
            <a:spLocks noGrp="1"/>
          </p:cNvSpPr>
          <p:nvPr>
            <p:ph type="dt" idx="10"/>
          </p:nvPr>
        </p:nvSpPr>
        <p:spPr>
          <a:xfrm>
            <a:off x="735013" y="7010400"/>
            <a:ext cx="2406600" cy="4017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9" name="Google Shape;129;g281fc3c1766_0_432"/>
          <p:cNvSpPr txBox="1">
            <a:spLocks noGrp="1"/>
          </p:cNvSpPr>
          <p:nvPr>
            <p:ph type="ftr" idx="11"/>
          </p:nvPr>
        </p:nvSpPr>
        <p:spPr>
          <a:xfrm>
            <a:off x="3541713" y="7010400"/>
            <a:ext cx="3609900" cy="4017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0" name="Google Shape;130;g281fc3c1766_0_432"/>
          <p:cNvSpPr txBox="1">
            <a:spLocks noGrp="1"/>
          </p:cNvSpPr>
          <p:nvPr>
            <p:ph type="sldNum" idx="12"/>
          </p:nvPr>
        </p:nvSpPr>
        <p:spPr>
          <a:xfrm>
            <a:off x="7551738" y="7010400"/>
            <a:ext cx="2406600" cy="4017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image" Target="../media/image10.png"/><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11.jp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image" Target="../media/image12.jpg"/><Relationship Id="rId4" Type="http://schemas.openxmlformats.org/officeDocument/2006/relationships/hyperlink" Target="https://www.geeksforgeeks.org/how-does-the-blockchain-work/"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6.xml"/><Relationship Id="rId5" Type="http://schemas.openxmlformats.org/officeDocument/2006/relationships/image" Target="../media/image15.jpg"/><Relationship Id="rId4" Type="http://schemas.openxmlformats.org/officeDocument/2006/relationships/image" Target="../media/image14.jp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6.xml"/><Relationship Id="rId5" Type="http://schemas.openxmlformats.org/officeDocument/2006/relationships/image" Target="../media/image16.jp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6.xml"/><Relationship Id="rId5" Type="http://schemas.openxmlformats.org/officeDocument/2006/relationships/image" Target="../media/image19.pn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20.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16.xml"/><Relationship Id="rId5" Type="http://schemas.openxmlformats.org/officeDocument/2006/relationships/image" Target="../media/image22.png"/><Relationship Id="rId4" Type="http://schemas.openxmlformats.org/officeDocument/2006/relationships/hyperlink" Target="https://mediacenter.ibm.com/media/Atea%20+%20IBM:%20Setting%C3%A2%C2%80%C2%8B%20the%20industry%20standard%20for%20seafood%C3%A2%C2%80%C2%8B%20%C3%A2%C2%80%C2%8Bproducts%20with%20blockchain/1_6xdqoo4x"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1.xml"/><Relationship Id="rId5" Type="http://schemas.openxmlformats.org/officeDocument/2006/relationships/image" Target="../media/image23.png"/><Relationship Id="rId4" Type="http://schemas.openxmlformats.org/officeDocument/2006/relationships/hyperlink" Target="https://www.google.com/url?sa=i&amp;url=https%3A%2F%2Fmoyeecoffee.ie%2F&amp;psig=AOvVaw37FdnD0mxwZhqhgNAbc2Di&amp;ust=1692701868267000&amp;source=images&amp;cd=vfe&amp;opi=89978449&amp;ved=0CBIQjhxqFwoTCLimkf_L7YADFQAAAAAdAAAAABAl"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21.xml"/><Relationship Id="rId5" Type="http://schemas.openxmlformats.org/officeDocument/2006/relationships/image" Target="../media/image24.png"/><Relationship Id="rId4" Type="http://schemas.openxmlformats.org/officeDocument/2006/relationships/hyperlink" Target="https://wemakegood.ie/cdn/shop/products/Semira_Burjajo-_sorting_woman_1200x_92228584-0c42-4bd6-9e08-39b56ad7b004.webp?v=1672851193&amp;width=1445"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hyperlink" Target="https://www.carrefour.com/en/group/food-transition/food-blockchain"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hyperlink" Target="https://retailwire.com/discussion/carrefour-uses-blockchain-to-offer-consumers-greater-supply-chain-transparency/"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hyperlink" Target="https://www.provenance.org/"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hyperlink" Target="https://techcrunch.com/2015/09/21/provenance-aims-to-use-blockchain-technology-to-prove-authenticity/"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28.jpg"/><Relationship Id="rId4" Type="http://schemas.openxmlformats.org/officeDocument/2006/relationships/hyperlink" Target="http://www.youtube.com/watch?v=QWkAx7Qw5v8"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hyperlink" Target="https://belu.org/impact-report/"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hyperlink" Target="https://belu.org/green-credentials-not-greenwash/" TargetMode="External"/><Relationship Id="rId4" Type="http://schemas.openxmlformats.org/officeDocument/2006/relationships/hyperlink" Target="https://www.provenance.org/case-studies/belu"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33.jpg"/><Relationship Id="rId4" Type="http://schemas.openxmlformats.org/officeDocument/2006/relationships/image" Target="../media/image32.jp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34.jp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8.xml.rels><?xml version="1.0" encoding="UTF-8" standalone="yes"?>
<Relationships xmlns="http://schemas.openxmlformats.org/package/2006/relationships"><Relationship Id="rId8" Type="http://schemas.openxmlformats.org/officeDocument/2006/relationships/hyperlink" Target="https://www.agmatix.com/blog/importance-of-data-standardization-and-harmonization-in-agriculture/" TargetMode="External"/><Relationship Id="rId13" Type="http://schemas.openxmlformats.org/officeDocument/2006/relationships/hyperlink" Target="https://www.techtarget.com/searchcio/feature/Top-9-blockchain-platforms-to-consider" TargetMode="External"/><Relationship Id="rId3" Type="http://schemas.openxmlformats.org/officeDocument/2006/relationships/image" Target="../media/image4.png"/><Relationship Id="rId7" Type="http://schemas.openxmlformats.org/officeDocument/2006/relationships/hyperlink" Target="https://www.pcmag.com/how-to/what-is-the-blockchain-and-whats-it-used-for" TargetMode="External"/><Relationship Id="rId12" Type="http://schemas.openxmlformats.org/officeDocument/2006/relationships/hyperlink" Target="https://www.bcg.com/capabilities/digital-technology-data/blockchain" TargetMode="External"/><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hyperlink" Target="https://doi.org/10.3390/bdcc7020086" TargetMode="External"/><Relationship Id="rId11" Type="http://schemas.openxmlformats.org/officeDocument/2006/relationships/hyperlink" Target="https://www.sciencedirect.com/science/article/pii/S0360835221000346?via%3Dihub" TargetMode="External"/><Relationship Id="rId5" Type="http://schemas.openxmlformats.org/officeDocument/2006/relationships/hyperlink" Target="https://doi.org/10.3390/agriculture12091333" TargetMode="External"/><Relationship Id="rId10" Type="http://schemas.openxmlformats.org/officeDocument/2006/relationships/hyperlink" Target="https://101blockchains.com/permissioned-vs-permissionless-blockchains/" TargetMode="External"/><Relationship Id="rId4" Type="http://schemas.openxmlformats.org/officeDocument/2006/relationships/hyperlink" Target="https://doi.org/10.1155/2022/8011525" TargetMode="External"/><Relationship Id="rId9" Type="http://schemas.openxmlformats.org/officeDocument/2006/relationships/hyperlink" Target="https://www.scnsoft.com/blockchain/food-supply-chain" TargetMode="External"/></Relationships>
</file>

<file path=ppt/slides/_rels/slide59.xml.rels><?xml version="1.0" encoding="UTF-8" standalone="yes"?>
<Relationships xmlns="http://schemas.openxmlformats.org/package/2006/relationships"><Relationship Id="rId8" Type="http://schemas.openxmlformats.org/officeDocument/2006/relationships/hyperlink" Target="https://www.researchgate.net/publication/343090613_Improving_Farmers'_Participation_in_Agri_Supply_Chains_with_Blockchain_and_Smart_Contracts" TargetMode="External"/><Relationship Id="rId13" Type="http://schemas.openxmlformats.org/officeDocument/2006/relationships/hyperlink" Target="https://techcrunch.com/2015/09/21/provenance-aims-to-use-blockchain-technology-to-prove-authenticity/" TargetMode="External"/><Relationship Id="rId3" Type="http://schemas.openxmlformats.org/officeDocument/2006/relationships/image" Target="../media/image4.png"/><Relationship Id="rId7" Type="http://schemas.openxmlformats.org/officeDocument/2006/relationships/hyperlink" Target="https://www.nature.com/articles/s41599-023-01658-2.pdf" TargetMode="External"/><Relationship Id="rId12" Type="http://schemas.openxmlformats.org/officeDocument/2006/relationships/hyperlink" Target="https://www.provenance.org/" TargetMode="External"/><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hyperlink" Target="https://www.sciencedirect.com/science/article/pii/S2772390922000609" TargetMode="External"/><Relationship Id="rId11" Type="http://schemas.openxmlformats.org/officeDocument/2006/relationships/hyperlink" Target="https://retailwire.com/discussion/carrefour-uses-blockchain-to-offer-consumers-greater-supply-chain-transparency/" TargetMode="External"/><Relationship Id="rId5" Type="http://schemas.openxmlformats.org/officeDocument/2006/relationships/hyperlink" Target="https://www.sciencedirect.com/science/article/abs/pii/S0959652620347752" TargetMode="External"/><Relationship Id="rId15" Type="http://schemas.openxmlformats.org/officeDocument/2006/relationships/hyperlink" Target="https://www.provenance.org/case-studies/belu" TargetMode="External"/><Relationship Id="rId10" Type="http://schemas.openxmlformats.org/officeDocument/2006/relationships/hyperlink" Target="https://www.carrefour.com/en/group/food-transition/food-blockchain" TargetMode="External"/><Relationship Id="rId4" Type="http://schemas.openxmlformats.org/officeDocument/2006/relationships/hyperlink" Target="https://www.undp.org/sites/g/files/zskgke326/files/2021-11/UNDP-Blockchain-for-Agri-Food-Traceability.pdf" TargetMode="External"/><Relationship Id="rId9" Type="http://schemas.openxmlformats.org/officeDocument/2006/relationships/hyperlink" Target="https://papers.ssrn.com/sol3/papers.cfm?abstract_id=3028164" TargetMode="External"/><Relationship Id="rId14" Type="http://schemas.openxmlformats.org/officeDocument/2006/relationships/hyperlink" Target="https://belu.org/green-credentials-not-greenwash/"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5.jpg"/></Relationships>
</file>

<file path=ppt/slides/_rels/slide60.xml.rels><?xml version="1.0" encoding="UTF-8" standalone="yes"?>
<Relationships xmlns="http://schemas.openxmlformats.org/package/2006/relationships"><Relationship Id="rId8" Type="http://schemas.openxmlformats.org/officeDocument/2006/relationships/hyperlink" Target="https://www.sciencedirect.com/science/article/pii/S2096248723000279" TargetMode="External"/><Relationship Id="rId3" Type="http://schemas.openxmlformats.org/officeDocument/2006/relationships/image" Target="../media/image4.png"/><Relationship Id="rId7" Type="http://schemas.openxmlformats.org/officeDocument/2006/relationships/hyperlink" Target="https://ift.onlinelibrary.wiley.com/doi/full/10.1111/1750-3841.15477" TargetMode="External"/><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hyperlink" Target="https://dl.acm.org/doi/10.1145/1349822.1349842" TargetMode="External"/><Relationship Id="rId5" Type="http://schemas.openxmlformats.org/officeDocument/2006/relationships/hyperlink" Target="https://www.researchgate.net/publication/220580421_Trust_In_and_Adoption_of_Online_Recommendation_Agents" TargetMode="External"/><Relationship Id="rId4" Type="http://schemas.openxmlformats.org/officeDocument/2006/relationships/hyperlink" Target="https://aisel.aisnet.org/jais/vol16/iss10/1/" TargetMode="External"/><Relationship Id="rId9" Type="http://schemas.openxmlformats.org/officeDocument/2006/relationships/hyperlink" Target="https://www.mdpi.com/2673-4591/40/1/7"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Shape 208"/>
        <p:cNvGrpSpPr/>
        <p:nvPr/>
      </p:nvGrpSpPr>
      <p:grpSpPr>
        <a:xfrm>
          <a:off x="0" y="0"/>
          <a:ext cx="0" cy="0"/>
          <a:chOff x="0" y="0"/>
          <a:chExt cx="0" cy="0"/>
        </a:xfrm>
      </p:grpSpPr>
      <p:sp>
        <p:nvSpPr>
          <p:cNvPr id="210" name="Google Shape;210;p1"/>
          <p:cNvSpPr txBox="1"/>
          <p:nvPr/>
        </p:nvSpPr>
        <p:spPr>
          <a:xfrm>
            <a:off x="562619" y="5244236"/>
            <a:ext cx="6103144" cy="1219934"/>
          </a:xfrm>
          <a:prstGeom prst="rect">
            <a:avLst/>
          </a:prstGeom>
          <a:noFill/>
          <a:ln>
            <a:noFill/>
          </a:ln>
        </p:spPr>
        <p:txBody>
          <a:bodyPr spcFirstLastPara="1" wrap="square" lIns="0" tIns="12050" rIns="0" bIns="0" anchor="t" anchorCtr="0">
            <a:spAutoFit/>
          </a:bodyPr>
          <a:lstStyle/>
          <a:p>
            <a:pPr marL="12700" marR="5080" lvl="0" indent="0" rtl="0">
              <a:lnSpc>
                <a:spcPct val="109130"/>
              </a:lnSpc>
              <a:spcBef>
                <a:spcPts val="0"/>
              </a:spcBef>
              <a:spcAft>
                <a:spcPts val="0"/>
              </a:spcAft>
              <a:buNone/>
            </a:pPr>
            <a:r>
              <a:rPr lang="en-GB" sz="3600" b="1" dirty="0">
                <a:solidFill>
                  <a:schemeClr val="tx1"/>
                </a:solidFill>
                <a:latin typeface="Open Sans"/>
                <a:ea typeface="Open Sans"/>
                <a:cs typeface="Open Sans"/>
                <a:sym typeface="Open Sans"/>
              </a:rPr>
              <a:t>PREHĽAD BLOCKCHAINU V </a:t>
            </a:r>
            <a:r>
              <a:rPr lang="cs-CZ" sz="3600" b="1" dirty="0">
                <a:solidFill>
                  <a:schemeClr val="tx1"/>
                </a:solidFill>
                <a:latin typeface="Open Sans"/>
                <a:ea typeface="Open Sans"/>
                <a:cs typeface="Open Sans"/>
                <a:sym typeface="Open Sans"/>
              </a:rPr>
              <a:t>AGROPOTRAVINÁRSTVE</a:t>
            </a:r>
            <a:endParaRPr sz="3600" b="1" dirty="0">
              <a:solidFill>
                <a:schemeClr val="tx1"/>
              </a:solidFill>
              <a:latin typeface="Open Sans"/>
              <a:ea typeface="Open Sans"/>
              <a:cs typeface="Open Sans"/>
              <a:sym typeface="Open Sans"/>
            </a:endParaRPr>
          </a:p>
        </p:txBody>
      </p:sp>
      <p:grpSp>
        <p:nvGrpSpPr>
          <p:cNvPr id="212" name="Google Shape;212;p1"/>
          <p:cNvGrpSpPr/>
          <p:nvPr/>
        </p:nvGrpSpPr>
        <p:grpSpPr>
          <a:xfrm>
            <a:off x="546277" y="2274246"/>
            <a:ext cx="2886317" cy="2813653"/>
            <a:chOff x="2262504" y="2609557"/>
            <a:chExt cx="1345882" cy="1311999"/>
          </a:xfrm>
        </p:grpSpPr>
        <p:grpSp>
          <p:nvGrpSpPr>
            <p:cNvPr id="213" name="Google Shape;213;p1"/>
            <p:cNvGrpSpPr/>
            <p:nvPr/>
          </p:nvGrpSpPr>
          <p:grpSpPr>
            <a:xfrm>
              <a:off x="2847815" y="2734283"/>
              <a:ext cx="760571" cy="1187273"/>
              <a:chOff x="2847815" y="2734283"/>
              <a:chExt cx="760571" cy="1187273"/>
            </a:xfrm>
          </p:grpSpPr>
          <p:grpSp>
            <p:nvGrpSpPr>
              <p:cNvPr id="214" name="Google Shape;214;p1"/>
              <p:cNvGrpSpPr/>
              <p:nvPr/>
            </p:nvGrpSpPr>
            <p:grpSpPr>
              <a:xfrm>
                <a:off x="3093560" y="2734283"/>
                <a:ext cx="373380" cy="316098"/>
                <a:chOff x="3093560" y="2734283"/>
                <a:chExt cx="373380" cy="316098"/>
              </a:xfrm>
            </p:grpSpPr>
            <p:sp>
              <p:nvSpPr>
                <p:cNvPr id="215" name="Google Shape;215;p1"/>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6" name="Google Shape;216;p1"/>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7" name="Google Shape;217;p1"/>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18" name="Google Shape;218;p1"/>
              <p:cNvGrpSpPr/>
              <p:nvPr/>
            </p:nvGrpSpPr>
            <p:grpSpPr>
              <a:xfrm>
                <a:off x="2847815" y="3185580"/>
                <a:ext cx="373380" cy="316099"/>
                <a:chOff x="2847815" y="3185580"/>
                <a:chExt cx="373380" cy="316099"/>
              </a:xfrm>
            </p:grpSpPr>
            <p:sp>
              <p:nvSpPr>
                <p:cNvPr id="219" name="Google Shape;219;p1"/>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0" name="Google Shape;220;p1"/>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1" name="Google Shape;221;p1"/>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22" name="Google Shape;222;p1"/>
              <p:cNvGrpSpPr/>
              <p:nvPr/>
            </p:nvGrpSpPr>
            <p:grpSpPr>
              <a:xfrm>
                <a:off x="3385025" y="3181772"/>
                <a:ext cx="222409" cy="316098"/>
                <a:chOff x="3385025" y="3181772"/>
                <a:chExt cx="222409" cy="316098"/>
              </a:xfrm>
            </p:grpSpPr>
            <p:sp>
              <p:nvSpPr>
                <p:cNvPr id="223" name="Google Shape;223;p1"/>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4" name="Google Shape;224;p1"/>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5" name="Google Shape;225;p1"/>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26" name="Google Shape;226;p1"/>
              <p:cNvGrpSpPr/>
              <p:nvPr/>
            </p:nvGrpSpPr>
            <p:grpSpPr>
              <a:xfrm>
                <a:off x="3139042" y="3633069"/>
                <a:ext cx="373618" cy="288487"/>
                <a:chOff x="3139042" y="3633069"/>
                <a:chExt cx="373618" cy="288487"/>
              </a:xfrm>
            </p:grpSpPr>
            <p:sp>
              <p:nvSpPr>
                <p:cNvPr id="227" name="Google Shape;227;p1"/>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8" name="Google Shape;228;p1"/>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9" name="Google Shape;229;p1"/>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230" name="Google Shape;230;p1"/>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1" name="Google Shape;231;p1"/>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2" name="Google Shape;232;p1"/>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3" name="Google Shape;233;p1"/>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4" name="Google Shape;234;p1"/>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5" name="Google Shape;235;p1"/>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36" name="Google Shape;236;p1"/>
            <p:cNvGrpSpPr/>
            <p:nvPr/>
          </p:nvGrpSpPr>
          <p:grpSpPr>
            <a:xfrm>
              <a:off x="2262504" y="2609557"/>
              <a:ext cx="912494" cy="1194890"/>
              <a:chOff x="2262504" y="2609557"/>
              <a:chExt cx="912494" cy="1194890"/>
            </a:xfrm>
          </p:grpSpPr>
          <p:grpSp>
            <p:nvGrpSpPr>
              <p:cNvPr id="237" name="Google Shape;237;p1"/>
              <p:cNvGrpSpPr/>
              <p:nvPr/>
            </p:nvGrpSpPr>
            <p:grpSpPr>
              <a:xfrm>
                <a:off x="2262504" y="3184628"/>
                <a:ext cx="751522" cy="619819"/>
                <a:chOff x="2262504" y="3184628"/>
                <a:chExt cx="751522" cy="619819"/>
              </a:xfrm>
            </p:grpSpPr>
            <p:sp>
              <p:nvSpPr>
                <p:cNvPr id="238" name="Google Shape;238;p1"/>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9" name="Google Shape;239;p1"/>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0" name="Google Shape;240;p1"/>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1" name="Google Shape;241;p1"/>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2" name="Google Shape;242;p1"/>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3" name="Google Shape;243;p1"/>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4" name="Google Shape;244;p1"/>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5" name="Google Shape;245;p1"/>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6" name="Google Shape;246;p1"/>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7" name="Google Shape;247;p1"/>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8" name="Google Shape;248;p1"/>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49" name="Google Shape;249;p1"/>
              <p:cNvGrpSpPr/>
              <p:nvPr/>
            </p:nvGrpSpPr>
            <p:grpSpPr>
              <a:xfrm>
                <a:off x="2270124" y="2609557"/>
                <a:ext cx="904874" cy="408453"/>
                <a:chOff x="2270124" y="2609557"/>
                <a:chExt cx="904874" cy="408453"/>
              </a:xfrm>
            </p:grpSpPr>
            <p:sp>
              <p:nvSpPr>
                <p:cNvPr id="250" name="Google Shape;250;p1"/>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1" name="Google Shape;251;p1"/>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2" name="Google Shape;252;p1"/>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3" name="Google Shape;253;p1"/>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4" name="Google Shape;254;p1"/>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5" name="Google Shape;255;p1"/>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6" name="Google Shape;256;p1"/>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7" name="Google Shape;257;p1"/>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8" name="Google Shape;258;p1"/>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9" name="Google Shape;259;p1"/>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60" name="Google Shape;260;p1"/>
              <p:cNvGrpSpPr/>
              <p:nvPr/>
            </p:nvGrpSpPr>
            <p:grpSpPr>
              <a:xfrm>
                <a:off x="2307271" y="3065615"/>
                <a:ext cx="207645" cy="85689"/>
                <a:chOff x="2307271" y="3065615"/>
                <a:chExt cx="207645" cy="85689"/>
              </a:xfrm>
            </p:grpSpPr>
            <p:sp>
              <p:nvSpPr>
                <p:cNvPr id="261" name="Google Shape;261;p1"/>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2" name="Google Shape;262;p1"/>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3" name="Google Shape;263;p1"/>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pic>
        <p:nvPicPr>
          <p:cNvPr id="2" name="Google Shape;328;p1">
            <a:extLst>
              <a:ext uri="{FF2B5EF4-FFF2-40B4-BE49-F238E27FC236}">
                <a16:creationId xmlns:a16="http://schemas.microsoft.com/office/drawing/2014/main" id="{8C1FB6B2-0E92-02CA-592F-CCA9DCD7562B}"/>
              </a:ext>
            </a:extLst>
          </p:cNvPr>
          <p:cNvPicPr preferRelativeResize="0">
            <a:picLocks/>
          </p:cNvPicPr>
          <p:nvPr/>
        </p:nvPicPr>
        <p:blipFill rotWithShape="1">
          <a:blip r:embed="rId3">
            <a:alphaModFix/>
          </a:blip>
          <a:srcRect t="19078" b="19077"/>
          <a:stretch/>
        </p:blipFill>
        <p:spPr>
          <a:xfrm>
            <a:off x="1788" y="1002315"/>
            <a:ext cx="10679051" cy="3720301"/>
          </a:xfrm>
          <a:prstGeom prst="rect">
            <a:avLst/>
          </a:prstGeom>
          <a:solidFill>
            <a:srgbClr val="F2F2F2"/>
          </a:solidFill>
          <a:ln>
            <a:noFill/>
          </a:ln>
        </p:spPr>
      </p:pic>
      <p:sp>
        <p:nvSpPr>
          <p:cNvPr id="3" name="Google Shape;329;p1">
            <a:extLst>
              <a:ext uri="{FF2B5EF4-FFF2-40B4-BE49-F238E27FC236}">
                <a16:creationId xmlns:a16="http://schemas.microsoft.com/office/drawing/2014/main" id="{85521A22-C74B-55CE-9F05-BE18615A1A4E}"/>
              </a:ext>
            </a:extLst>
          </p:cNvPr>
          <p:cNvSpPr txBox="1">
            <a:spLocks noGrp="1"/>
          </p:cNvSpPr>
          <p:nvPr>
            <p:ph type="body" idx="1"/>
          </p:nvPr>
        </p:nvSpPr>
        <p:spPr>
          <a:xfrm>
            <a:off x="574875" y="4457271"/>
            <a:ext cx="3335229" cy="558861"/>
          </a:xfrm>
          <a:prstGeom prst="rect">
            <a:avLst/>
          </a:prstGeom>
          <a:gradFill>
            <a:gsLst>
              <a:gs pos="0">
                <a:srgbClr val="6A9D56"/>
              </a:gs>
              <a:gs pos="56000">
                <a:srgbClr val="2D8784"/>
              </a:gs>
              <a:gs pos="100000">
                <a:srgbClr val="263D94"/>
              </a:gs>
            </a:gsLst>
            <a:lin ang="0" scaled="0"/>
          </a:grad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3900"/>
              <a:buNone/>
            </a:pPr>
            <a:r>
              <a:rPr lang="en-GB" sz="3200" b="0" dirty="0">
                <a:solidFill>
                  <a:schemeClr val="bg1"/>
                </a:solidFill>
                <a:latin typeface="Calibri"/>
                <a:ea typeface="Calibri"/>
                <a:cs typeface="Calibri"/>
                <a:sym typeface="Calibri"/>
              </a:rPr>
              <a:t>Modul </a:t>
            </a:r>
            <a:r>
              <a:rPr lang="en-GB" sz="3200" dirty="0">
                <a:solidFill>
                  <a:schemeClr val="bg1"/>
                </a:solidFill>
                <a:latin typeface="Calibri"/>
                <a:ea typeface="Calibri"/>
                <a:cs typeface="Calibri"/>
                <a:sym typeface="Calibri"/>
              </a:rPr>
              <a:t>1</a:t>
            </a:r>
            <a:endParaRPr sz="3200" b="0" dirty="0">
              <a:solidFill>
                <a:schemeClr val="bg1"/>
              </a:solidFill>
              <a:latin typeface="Calibri"/>
              <a:ea typeface="Calibri"/>
              <a:cs typeface="Calibri"/>
              <a:sym typeface="Calibri"/>
            </a:endParaRPr>
          </a:p>
        </p:txBody>
      </p:sp>
      <p:sp>
        <p:nvSpPr>
          <p:cNvPr id="4" name="Google Shape;17;p70">
            <a:extLst>
              <a:ext uri="{FF2B5EF4-FFF2-40B4-BE49-F238E27FC236}">
                <a16:creationId xmlns:a16="http://schemas.microsoft.com/office/drawing/2014/main" id="{743A3853-AA16-FB24-E262-D020FDB69CB6}"/>
              </a:ext>
            </a:extLst>
          </p:cNvPr>
          <p:cNvSpPr/>
          <p:nvPr/>
        </p:nvSpPr>
        <p:spPr>
          <a:xfrm>
            <a:off x="7465116" y="-4972"/>
            <a:ext cx="2653409" cy="2662521"/>
          </a:xfrm>
          <a:custGeom>
            <a:avLst/>
            <a:gdLst/>
            <a:ahLst/>
            <a:cxnLst/>
            <a:rect l="l" t="t" r="r" b="b"/>
            <a:pathLst>
              <a:path w="1483995" h="1489091" extrusionOk="0">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nvGrpSpPr>
          <p:cNvPr id="5" name="Google Shape;18;p70">
            <a:extLst>
              <a:ext uri="{FF2B5EF4-FFF2-40B4-BE49-F238E27FC236}">
                <a16:creationId xmlns:a16="http://schemas.microsoft.com/office/drawing/2014/main" id="{99E77A31-058C-42BF-D4A1-9E9492BB805F}"/>
              </a:ext>
            </a:extLst>
          </p:cNvPr>
          <p:cNvGrpSpPr/>
          <p:nvPr/>
        </p:nvGrpSpPr>
        <p:grpSpPr>
          <a:xfrm>
            <a:off x="8060239" y="408899"/>
            <a:ext cx="2050690" cy="2000480"/>
            <a:chOff x="10968672" y="5214269"/>
            <a:chExt cx="1344930" cy="1312000"/>
          </a:xfrm>
        </p:grpSpPr>
        <p:grpSp>
          <p:nvGrpSpPr>
            <p:cNvPr id="6" name="Google Shape;19;p70">
              <a:extLst>
                <a:ext uri="{FF2B5EF4-FFF2-40B4-BE49-F238E27FC236}">
                  <a16:creationId xmlns:a16="http://schemas.microsoft.com/office/drawing/2014/main" id="{224297D7-0435-7A9F-E21F-5B436110E171}"/>
                </a:ext>
              </a:extLst>
            </p:cNvPr>
            <p:cNvGrpSpPr/>
            <p:nvPr/>
          </p:nvGrpSpPr>
          <p:grpSpPr>
            <a:xfrm>
              <a:off x="11799728" y="5338043"/>
              <a:ext cx="373379" cy="317051"/>
              <a:chOff x="11799728" y="5338043"/>
              <a:chExt cx="373379" cy="317051"/>
            </a:xfrm>
          </p:grpSpPr>
          <p:sp>
            <p:nvSpPr>
              <p:cNvPr id="53" name="Google Shape;20;p70">
                <a:extLst>
                  <a:ext uri="{FF2B5EF4-FFF2-40B4-BE49-F238E27FC236}">
                    <a16:creationId xmlns:a16="http://schemas.microsoft.com/office/drawing/2014/main" id="{C1D24712-C915-125D-5EF3-3AA7E9585AF2}"/>
                  </a:ext>
                </a:extLst>
              </p:cNvPr>
              <p:cNvSpPr/>
              <p:nvPr/>
            </p:nvSpPr>
            <p:spPr>
              <a:xfrm>
                <a:off x="11896645" y="5489428"/>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 name="Google Shape;21;p70">
                <a:extLst>
                  <a:ext uri="{FF2B5EF4-FFF2-40B4-BE49-F238E27FC236}">
                    <a16:creationId xmlns:a16="http://schemas.microsoft.com/office/drawing/2014/main" id="{4D4A7864-14C0-88EA-C872-FA09DBCE19B6}"/>
                  </a:ext>
                </a:extLst>
              </p:cNvPr>
              <p:cNvSpPr/>
              <p:nvPr/>
            </p:nvSpPr>
            <p:spPr>
              <a:xfrm>
                <a:off x="11799728" y="5338995"/>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 name="Google Shape;22;p70">
                <a:extLst>
                  <a:ext uri="{FF2B5EF4-FFF2-40B4-BE49-F238E27FC236}">
                    <a16:creationId xmlns:a16="http://schemas.microsoft.com/office/drawing/2014/main" id="{F1ADD1B1-166E-E4BF-F9A1-E4E44C36F8E3}"/>
                  </a:ext>
                </a:extLst>
              </p:cNvPr>
              <p:cNvSpPr/>
              <p:nvPr/>
            </p:nvSpPr>
            <p:spPr>
              <a:xfrm>
                <a:off x="11881643" y="5338043"/>
                <a:ext cx="291464" cy="165666"/>
              </a:xfrm>
              <a:custGeom>
                <a:avLst/>
                <a:gdLst/>
                <a:ahLst/>
                <a:cxnLst/>
                <a:rect l="l" t="t" r="r" b="b"/>
                <a:pathLst>
                  <a:path w="291464"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7" name="Google Shape;23;p70">
              <a:extLst>
                <a:ext uri="{FF2B5EF4-FFF2-40B4-BE49-F238E27FC236}">
                  <a16:creationId xmlns:a16="http://schemas.microsoft.com/office/drawing/2014/main" id="{8BE45251-DCE1-4274-E931-DB031D4D7C8B}"/>
                </a:ext>
              </a:extLst>
            </p:cNvPr>
            <p:cNvGrpSpPr/>
            <p:nvPr/>
          </p:nvGrpSpPr>
          <p:grpSpPr>
            <a:xfrm>
              <a:off x="11553031" y="5790293"/>
              <a:ext cx="373380" cy="316098"/>
              <a:chOff x="11553031" y="5790293"/>
              <a:chExt cx="373380" cy="316098"/>
            </a:xfrm>
          </p:grpSpPr>
          <p:sp>
            <p:nvSpPr>
              <p:cNvPr id="50" name="Google Shape;24;p70">
                <a:extLst>
                  <a:ext uri="{FF2B5EF4-FFF2-40B4-BE49-F238E27FC236}">
                    <a16:creationId xmlns:a16="http://schemas.microsoft.com/office/drawing/2014/main" id="{48153447-1CC1-122B-7266-D52FB3654EF7}"/>
                  </a:ext>
                </a:extLst>
              </p:cNvPr>
              <p:cNvSpPr/>
              <p:nvPr/>
            </p:nvSpPr>
            <p:spPr>
              <a:xfrm>
                <a:off x="11649948" y="5940725"/>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 name="Google Shape;25;p70">
                <a:extLst>
                  <a:ext uri="{FF2B5EF4-FFF2-40B4-BE49-F238E27FC236}">
                    <a16:creationId xmlns:a16="http://schemas.microsoft.com/office/drawing/2014/main" id="{3C2F989A-5C48-2BD9-DAB9-E5924C5CA9AC}"/>
                  </a:ext>
                </a:extLst>
              </p:cNvPr>
              <p:cNvSpPr/>
              <p:nvPr/>
            </p:nvSpPr>
            <p:spPr>
              <a:xfrm>
                <a:off x="11553031" y="5790293"/>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 name="Google Shape;26;p70">
                <a:extLst>
                  <a:ext uri="{FF2B5EF4-FFF2-40B4-BE49-F238E27FC236}">
                    <a16:creationId xmlns:a16="http://schemas.microsoft.com/office/drawing/2014/main" id="{DA8F59F2-CB10-7E71-3A9E-8A6F883369F3}"/>
                  </a:ext>
                </a:extLst>
              </p:cNvPr>
              <p:cNvSpPr/>
              <p:nvPr/>
            </p:nvSpPr>
            <p:spPr>
              <a:xfrm>
                <a:off x="11634946" y="579029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27;p70">
              <a:extLst>
                <a:ext uri="{FF2B5EF4-FFF2-40B4-BE49-F238E27FC236}">
                  <a16:creationId xmlns:a16="http://schemas.microsoft.com/office/drawing/2014/main" id="{F2B33212-3BFD-A8B5-9294-708ED2010DCE}"/>
                </a:ext>
              </a:extLst>
            </p:cNvPr>
            <p:cNvGrpSpPr/>
            <p:nvPr/>
          </p:nvGrpSpPr>
          <p:grpSpPr>
            <a:xfrm>
              <a:off x="12091193" y="5786484"/>
              <a:ext cx="221456" cy="316099"/>
              <a:chOff x="12091193" y="5786484"/>
              <a:chExt cx="221456" cy="316099"/>
            </a:xfrm>
          </p:grpSpPr>
          <p:sp>
            <p:nvSpPr>
              <p:cNvPr id="47" name="Google Shape;28;p70">
                <a:extLst>
                  <a:ext uri="{FF2B5EF4-FFF2-40B4-BE49-F238E27FC236}">
                    <a16:creationId xmlns:a16="http://schemas.microsoft.com/office/drawing/2014/main" id="{F13ABB94-6F3D-73DA-D3E9-8A421240481C}"/>
                  </a:ext>
                </a:extLst>
              </p:cNvPr>
              <p:cNvSpPr/>
              <p:nvPr/>
            </p:nvSpPr>
            <p:spPr>
              <a:xfrm>
                <a:off x="12091193" y="5786484"/>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8" name="Google Shape;29;p70">
                <a:extLst>
                  <a:ext uri="{FF2B5EF4-FFF2-40B4-BE49-F238E27FC236}">
                    <a16:creationId xmlns:a16="http://schemas.microsoft.com/office/drawing/2014/main" id="{B434D147-A8C1-11C5-C543-5F182E404C9E}"/>
                  </a:ext>
                </a:extLst>
              </p:cNvPr>
              <p:cNvSpPr/>
              <p:nvPr/>
            </p:nvSpPr>
            <p:spPr>
              <a:xfrm>
                <a:off x="12187158" y="5936917"/>
                <a:ext cx="125491" cy="165666"/>
              </a:xfrm>
              <a:custGeom>
                <a:avLst/>
                <a:gdLst/>
                <a:ahLst/>
                <a:cxnLst/>
                <a:rect l="l" t="t" r="r" b="b"/>
                <a:pathLst>
                  <a:path w="125491" h="165666" extrusionOk="0">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9" name="Google Shape;30;p70">
                <a:extLst>
                  <a:ext uri="{FF2B5EF4-FFF2-40B4-BE49-F238E27FC236}">
                    <a16:creationId xmlns:a16="http://schemas.microsoft.com/office/drawing/2014/main" id="{CD804A9B-1194-D8B9-6605-A8AC4B497BCE}"/>
                  </a:ext>
                </a:extLst>
              </p:cNvPr>
              <p:cNvSpPr/>
              <p:nvPr/>
            </p:nvSpPr>
            <p:spPr>
              <a:xfrm>
                <a:off x="12172870" y="5786484"/>
                <a:ext cx="139779" cy="165666"/>
              </a:xfrm>
              <a:custGeom>
                <a:avLst/>
                <a:gdLst/>
                <a:ahLst/>
                <a:cxnLst/>
                <a:rect l="l" t="t" r="r" b="b"/>
                <a:pathLst>
                  <a:path w="139779" h="165666" extrusionOk="0">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9" name="Google Shape;31;p70">
              <a:extLst>
                <a:ext uri="{FF2B5EF4-FFF2-40B4-BE49-F238E27FC236}">
                  <a16:creationId xmlns:a16="http://schemas.microsoft.com/office/drawing/2014/main" id="{FC2B7D25-89C1-8AF5-8134-A201C8EA0B35}"/>
                </a:ext>
              </a:extLst>
            </p:cNvPr>
            <p:cNvGrpSpPr/>
            <p:nvPr/>
          </p:nvGrpSpPr>
          <p:grpSpPr>
            <a:xfrm>
              <a:off x="11846163" y="6237782"/>
              <a:ext cx="371713" cy="288487"/>
              <a:chOff x="11846163" y="6237782"/>
              <a:chExt cx="371713" cy="288487"/>
            </a:xfrm>
          </p:grpSpPr>
          <p:sp>
            <p:nvSpPr>
              <p:cNvPr id="44" name="Google Shape;32;p70">
                <a:extLst>
                  <a:ext uri="{FF2B5EF4-FFF2-40B4-BE49-F238E27FC236}">
                    <a16:creationId xmlns:a16="http://schemas.microsoft.com/office/drawing/2014/main" id="{44F55ED4-2012-9B38-8582-3A24F536A2D4}"/>
                  </a:ext>
                </a:extLst>
              </p:cNvPr>
              <p:cNvSpPr/>
              <p:nvPr/>
            </p:nvSpPr>
            <p:spPr>
              <a:xfrm>
                <a:off x="11846163" y="6238734"/>
                <a:ext cx="192881" cy="287535"/>
              </a:xfrm>
              <a:custGeom>
                <a:avLst/>
                <a:gdLst/>
                <a:ahLst/>
                <a:cxnLst/>
                <a:rect l="l" t="t" r="r" b="b"/>
                <a:pathLst>
                  <a:path w="192881" h="287535" extrusionOk="0">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33;p70">
                <a:extLst>
                  <a:ext uri="{FF2B5EF4-FFF2-40B4-BE49-F238E27FC236}">
                    <a16:creationId xmlns:a16="http://schemas.microsoft.com/office/drawing/2014/main" id="{479E499E-3965-128F-C1A5-0B734C25661A}"/>
                  </a:ext>
                </a:extLst>
              </p:cNvPr>
              <p:cNvSpPr/>
              <p:nvPr/>
            </p:nvSpPr>
            <p:spPr>
              <a:xfrm>
                <a:off x="11951652" y="6388214"/>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6" name="Google Shape;34;p70">
                <a:extLst>
                  <a:ext uri="{FF2B5EF4-FFF2-40B4-BE49-F238E27FC236}">
                    <a16:creationId xmlns:a16="http://schemas.microsoft.com/office/drawing/2014/main" id="{D3387965-1DA9-9046-DA6D-49F8E984C710}"/>
                  </a:ext>
                </a:extLst>
              </p:cNvPr>
              <p:cNvSpPr/>
              <p:nvPr/>
            </p:nvSpPr>
            <p:spPr>
              <a:xfrm>
                <a:off x="11926411" y="6237782"/>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0" name="Google Shape;35;p70">
              <a:extLst>
                <a:ext uri="{FF2B5EF4-FFF2-40B4-BE49-F238E27FC236}">
                  <a16:creationId xmlns:a16="http://schemas.microsoft.com/office/drawing/2014/main" id="{1BD0E891-0A16-06DC-DC1E-AF55716D4D7C}"/>
                </a:ext>
              </a:extLst>
            </p:cNvPr>
            <p:cNvSpPr/>
            <p:nvPr/>
          </p:nvSpPr>
          <p:spPr>
            <a:xfrm>
              <a:off x="12064047" y="6116118"/>
              <a:ext cx="122667" cy="209052"/>
            </a:xfrm>
            <a:custGeom>
              <a:avLst/>
              <a:gdLst/>
              <a:ahLst/>
              <a:cxnLst/>
              <a:rect l="l" t="t" r="r" b="b"/>
              <a:pathLst>
                <a:path w="122667" h="209052" extrusionOk="0">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 name="Google Shape;36;p70">
              <a:extLst>
                <a:ext uri="{FF2B5EF4-FFF2-40B4-BE49-F238E27FC236}">
                  <a16:creationId xmlns:a16="http://schemas.microsoft.com/office/drawing/2014/main" id="{ED67A29C-F3D0-207A-CA04-225357D7BA9B}"/>
                </a:ext>
              </a:extLst>
            </p:cNvPr>
            <p:cNvSpPr/>
            <p:nvPr/>
          </p:nvSpPr>
          <p:spPr>
            <a:xfrm>
              <a:off x="11770677" y="5674698"/>
              <a:ext cx="122667" cy="209647"/>
            </a:xfrm>
            <a:custGeom>
              <a:avLst/>
              <a:gdLst/>
              <a:ahLst/>
              <a:cxnLst/>
              <a:rect l="l" t="t" r="r" b="b"/>
              <a:pathLst>
                <a:path w="122667" h="209647" extrusionOk="0">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 name="Google Shape;37;p70">
              <a:extLst>
                <a:ext uri="{FF2B5EF4-FFF2-40B4-BE49-F238E27FC236}">
                  <a16:creationId xmlns:a16="http://schemas.microsoft.com/office/drawing/2014/main" id="{91490DDA-2AA0-959F-F069-965B7F4A6DD4}"/>
                </a:ext>
              </a:extLst>
            </p:cNvPr>
            <p:cNvSpPr/>
            <p:nvPr/>
          </p:nvSpPr>
          <p:spPr>
            <a:xfrm>
              <a:off x="12188825" y="5489428"/>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38;p70">
              <a:extLst>
                <a:ext uri="{FF2B5EF4-FFF2-40B4-BE49-F238E27FC236}">
                  <a16:creationId xmlns:a16="http://schemas.microsoft.com/office/drawing/2014/main" id="{B4EA652D-315D-F8F9-9704-47AC8BF229BB}"/>
                </a:ext>
              </a:extLst>
            </p:cNvPr>
            <p:cNvSpPr/>
            <p:nvPr/>
          </p:nvSpPr>
          <p:spPr>
            <a:xfrm>
              <a:off x="12258357" y="6392023"/>
              <a:ext cx="54292" cy="18090"/>
            </a:xfrm>
            <a:custGeom>
              <a:avLst/>
              <a:gdLst/>
              <a:ahLst/>
              <a:cxnLst/>
              <a:rect l="l" t="t" r="r" b="b"/>
              <a:pathLst>
                <a:path w="54292" h="18090" extrusionOk="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 name="Google Shape;39;p70">
              <a:extLst>
                <a:ext uri="{FF2B5EF4-FFF2-40B4-BE49-F238E27FC236}">
                  <a16:creationId xmlns:a16="http://schemas.microsoft.com/office/drawing/2014/main" id="{6D9D91AB-A0DA-1EB2-71BE-E466360E8E43}"/>
                </a:ext>
              </a:extLst>
            </p:cNvPr>
            <p:cNvSpPr/>
            <p:nvPr/>
          </p:nvSpPr>
          <p:spPr>
            <a:xfrm>
              <a:off x="11787399" y="6011419"/>
              <a:ext cx="132291" cy="204940"/>
            </a:xfrm>
            <a:custGeom>
              <a:avLst/>
              <a:gdLst/>
              <a:ahLst/>
              <a:cxnLst/>
              <a:rect l="l" t="t" r="r" b="b"/>
              <a:pathLst>
                <a:path w="132291" h="204940" extrusionOk="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 name="Google Shape;40;p70">
              <a:extLst>
                <a:ext uri="{FF2B5EF4-FFF2-40B4-BE49-F238E27FC236}">
                  <a16:creationId xmlns:a16="http://schemas.microsoft.com/office/drawing/2014/main" id="{238C4FBB-75E7-D42D-2598-2DD35985D4E5}"/>
                </a:ext>
              </a:extLst>
            </p:cNvPr>
            <p:cNvSpPr/>
            <p:nvPr/>
          </p:nvSpPr>
          <p:spPr>
            <a:xfrm>
              <a:off x="12031239" y="5564168"/>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6" name="Google Shape;41;p70">
              <a:extLst>
                <a:ext uri="{FF2B5EF4-FFF2-40B4-BE49-F238E27FC236}">
                  <a16:creationId xmlns:a16="http://schemas.microsoft.com/office/drawing/2014/main" id="{25983EB2-1736-D2A5-694B-7D249B2A8EAC}"/>
                </a:ext>
              </a:extLst>
            </p:cNvPr>
            <p:cNvGrpSpPr/>
            <p:nvPr/>
          </p:nvGrpSpPr>
          <p:grpSpPr>
            <a:xfrm>
              <a:off x="10968672" y="5214269"/>
              <a:ext cx="912495" cy="1194891"/>
              <a:chOff x="10968672" y="5214269"/>
              <a:chExt cx="912495" cy="1194891"/>
            </a:xfrm>
          </p:grpSpPr>
          <p:grpSp>
            <p:nvGrpSpPr>
              <p:cNvPr id="17" name="Google Shape;42;p70">
                <a:extLst>
                  <a:ext uri="{FF2B5EF4-FFF2-40B4-BE49-F238E27FC236}">
                    <a16:creationId xmlns:a16="http://schemas.microsoft.com/office/drawing/2014/main" id="{D1785A84-CBE9-4C1D-9CBB-9AEBE9BA7568}"/>
                  </a:ext>
                </a:extLst>
              </p:cNvPr>
              <p:cNvGrpSpPr/>
              <p:nvPr/>
            </p:nvGrpSpPr>
            <p:grpSpPr>
              <a:xfrm>
                <a:off x="10968672" y="5789340"/>
                <a:ext cx="751522" cy="619820"/>
                <a:chOff x="10968672" y="5789340"/>
                <a:chExt cx="751522" cy="619820"/>
              </a:xfrm>
            </p:grpSpPr>
            <p:sp>
              <p:nvSpPr>
                <p:cNvPr id="33" name="Google Shape;43;p70">
                  <a:extLst>
                    <a:ext uri="{FF2B5EF4-FFF2-40B4-BE49-F238E27FC236}">
                      <a16:creationId xmlns:a16="http://schemas.microsoft.com/office/drawing/2014/main" id="{BBD57402-EDC0-1394-CF46-8374F59DBBFB}"/>
                    </a:ext>
                  </a:extLst>
                </p:cNvPr>
                <p:cNvSpPr/>
                <p:nvPr/>
              </p:nvSpPr>
              <p:spPr>
                <a:xfrm>
                  <a:off x="10968672" y="5794101"/>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 name="Google Shape;44;p70">
                  <a:extLst>
                    <a:ext uri="{FF2B5EF4-FFF2-40B4-BE49-F238E27FC236}">
                      <a16:creationId xmlns:a16="http://schemas.microsoft.com/office/drawing/2014/main" id="{97EB04BB-68D3-C74C-2BD8-F697B558CB83}"/>
                    </a:ext>
                  </a:extLst>
                </p:cNvPr>
                <p:cNvSpPr/>
                <p:nvPr/>
              </p:nvSpPr>
              <p:spPr>
                <a:xfrm>
                  <a:off x="11180127" y="5789340"/>
                  <a:ext cx="181927" cy="190420"/>
                </a:xfrm>
                <a:custGeom>
                  <a:avLst/>
                  <a:gdLst/>
                  <a:ahLst/>
                  <a:cxnLst/>
                  <a:rect l="l" t="t" r="r" b="b"/>
                  <a:pathLst>
                    <a:path w="181927" h="190420" extrusionOk="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45;p70">
                  <a:extLst>
                    <a:ext uri="{FF2B5EF4-FFF2-40B4-BE49-F238E27FC236}">
                      <a16:creationId xmlns:a16="http://schemas.microsoft.com/office/drawing/2014/main" id="{F853300E-F761-2067-B609-C0F4F7ACE5A2}"/>
                    </a:ext>
                  </a:extLst>
                </p:cNvPr>
                <p:cNvSpPr/>
                <p:nvPr/>
              </p:nvSpPr>
              <p:spPr>
                <a:xfrm>
                  <a:off x="11383009" y="5793149"/>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 name="Google Shape;46;p70">
                  <a:extLst>
                    <a:ext uri="{FF2B5EF4-FFF2-40B4-BE49-F238E27FC236}">
                      <a16:creationId xmlns:a16="http://schemas.microsoft.com/office/drawing/2014/main" id="{40E4D00C-BC44-050E-B7FC-AD0B2ECDE5A2}"/>
                    </a:ext>
                  </a:extLst>
                </p:cNvPr>
                <p:cNvSpPr/>
                <p:nvPr/>
              </p:nvSpPr>
              <p:spPr>
                <a:xfrm>
                  <a:off x="11558269" y="5793149"/>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 name="Google Shape;47;p70">
                  <a:extLst>
                    <a:ext uri="{FF2B5EF4-FFF2-40B4-BE49-F238E27FC236}">
                      <a16:creationId xmlns:a16="http://schemas.microsoft.com/office/drawing/2014/main" id="{79FBE566-677C-11DB-2849-1CF0D5145BDF}"/>
                    </a:ext>
                  </a:extLst>
                </p:cNvPr>
                <p:cNvSpPr/>
                <p:nvPr/>
              </p:nvSpPr>
              <p:spPr>
                <a:xfrm>
                  <a:off x="10982007" y="6007373"/>
                  <a:ext cx="131445" cy="186612"/>
                </a:xfrm>
                <a:custGeom>
                  <a:avLst/>
                  <a:gdLst/>
                  <a:ahLst/>
                  <a:cxnLst/>
                  <a:rect l="l" t="t" r="r" b="b"/>
                  <a:pathLst>
                    <a:path w="131445" h="186612" extrusionOk="0">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 name="Google Shape;48;p70">
                  <a:extLst>
                    <a:ext uri="{FF2B5EF4-FFF2-40B4-BE49-F238E27FC236}">
                      <a16:creationId xmlns:a16="http://schemas.microsoft.com/office/drawing/2014/main" id="{91B0FD13-1EDF-A04C-3A3B-688CE9218CCA}"/>
                    </a:ext>
                  </a:extLst>
                </p:cNvPr>
                <p:cNvSpPr/>
                <p:nvPr/>
              </p:nvSpPr>
              <p:spPr>
                <a:xfrm>
                  <a:off x="11126787" y="6002612"/>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 name="Google Shape;49;p70">
                  <a:extLst>
                    <a:ext uri="{FF2B5EF4-FFF2-40B4-BE49-F238E27FC236}">
                      <a16:creationId xmlns:a16="http://schemas.microsoft.com/office/drawing/2014/main" id="{D4B9116A-D6AE-D574-D447-474A80DB2CED}"/>
                    </a:ext>
                  </a:extLst>
                </p:cNvPr>
                <p:cNvSpPr/>
                <p:nvPr/>
              </p:nvSpPr>
              <p:spPr>
                <a:xfrm>
                  <a:off x="11333480" y="6002612"/>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 name="Google Shape;50;p70">
                  <a:extLst>
                    <a:ext uri="{FF2B5EF4-FFF2-40B4-BE49-F238E27FC236}">
                      <a16:creationId xmlns:a16="http://schemas.microsoft.com/office/drawing/2014/main" id="{9E0140EF-CF96-A2D5-46A4-7638C79314A1}"/>
                    </a:ext>
                  </a:extLst>
                </p:cNvPr>
                <p:cNvSpPr/>
                <p:nvPr/>
              </p:nvSpPr>
              <p:spPr>
                <a:xfrm>
                  <a:off x="11546840" y="6006420"/>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1" name="Google Shape;51;p70">
                  <a:extLst>
                    <a:ext uri="{FF2B5EF4-FFF2-40B4-BE49-F238E27FC236}">
                      <a16:creationId xmlns:a16="http://schemas.microsoft.com/office/drawing/2014/main" id="{F4C0BFA1-2C47-9EF5-CC70-D8CEDA8E9536}"/>
                    </a:ext>
                  </a:extLst>
                </p:cNvPr>
                <p:cNvSpPr/>
                <p:nvPr/>
              </p:nvSpPr>
              <p:spPr>
                <a:xfrm>
                  <a:off x="10982007" y="6221596"/>
                  <a:ext cx="123825" cy="185660"/>
                </a:xfrm>
                <a:custGeom>
                  <a:avLst/>
                  <a:gdLst/>
                  <a:ahLst/>
                  <a:cxnLst/>
                  <a:rect l="l" t="t" r="r" b="b"/>
                  <a:pathLst>
                    <a:path w="123825" h="185660" extrusionOk="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 name="Google Shape;52;p70">
                  <a:extLst>
                    <a:ext uri="{FF2B5EF4-FFF2-40B4-BE49-F238E27FC236}">
                      <a16:creationId xmlns:a16="http://schemas.microsoft.com/office/drawing/2014/main" id="{7C1F56CD-D8C1-028D-6F10-D090738C938A}"/>
                    </a:ext>
                  </a:extLst>
                </p:cNvPr>
                <p:cNvSpPr/>
                <p:nvPr/>
              </p:nvSpPr>
              <p:spPr>
                <a:xfrm>
                  <a:off x="11127740" y="6220644"/>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3" name="Google Shape;53;p70">
                  <a:extLst>
                    <a:ext uri="{FF2B5EF4-FFF2-40B4-BE49-F238E27FC236}">
                      <a16:creationId xmlns:a16="http://schemas.microsoft.com/office/drawing/2014/main" id="{39BB9B8B-09DD-383C-6ABF-038E9370A75D}"/>
                    </a:ext>
                  </a:extLst>
                </p:cNvPr>
                <p:cNvSpPr/>
                <p:nvPr/>
              </p:nvSpPr>
              <p:spPr>
                <a:xfrm>
                  <a:off x="11321097" y="6220644"/>
                  <a:ext cx="165734" cy="188516"/>
                </a:xfrm>
                <a:custGeom>
                  <a:avLst/>
                  <a:gdLst/>
                  <a:ahLst/>
                  <a:cxnLst/>
                  <a:rect l="l" t="t" r="r" b="b"/>
                  <a:pathLst>
                    <a:path w="165734" h="188516" extrusionOk="0">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8" name="Google Shape;54;p70">
                <a:extLst>
                  <a:ext uri="{FF2B5EF4-FFF2-40B4-BE49-F238E27FC236}">
                    <a16:creationId xmlns:a16="http://schemas.microsoft.com/office/drawing/2014/main" id="{9A766F5E-1523-A02B-160E-DBAFAEF70CB6}"/>
                  </a:ext>
                </a:extLst>
              </p:cNvPr>
              <p:cNvGrpSpPr/>
              <p:nvPr/>
            </p:nvGrpSpPr>
            <p:grpSpPr>
              <a:xfrm>
                <a:off x="10976292" y="5214269"/>
                <a:ext cx="904875" cy="408453"/>
                <a:chOff x="10976292" y="5214269"/>
                <a:chExt cx="904875" cy="408453"/>
              </a:xfrm>
            </p:grpSpPr>
            <p:sp>
              <p:nvSpPr>
                <p:cNvPr id="23" name="Google Shape;55;p70">
                  <a:extLst>
                    <a:ext uri="{FF2B5EF4-FFF2-40B4-BE49-F238E27FC236}">
                      <a16:creationId xmlns:a16="http://schemas.microsoft.com/office/drawing/2014/main" id="{1F26B0BF-686A-02A1-C782-9B74B0298B66}"/>
                    </a:ext>
                  </a:extLst>
                </p:cNvPr>
                <p:cNvSpPr/>
                <p:nvPr/>
              </p:nvSpPr>
              <p:spPr>
                <a:xfrm>
                  <a:off x="10982007" y="5219030"/>
                  <a:ext cx="160020" cy="186612"/>
                </a:xfrm>
                <a:custGeom>
                  <a:avLst/>
                  <a:gdLst/>
                  <a:ahLst/>
                  <a:cxnLst/>
                  <a:rect l="l" t="t" r="r" b="b"/>
                  <a:pathLst>
                    <a:path w="160020" h="186612" extrusionOk="0">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 name="Google Shape;56;p70">
                  <a:extLst>
                    <a:ext uri="{FF2B5EF4-FFF2-40B4-BE49-F238E27FC236}">
                      <a16:creationId xmlns:a16="http://schemas.microsoft.com/office/drawing/2014/main" id="{1135819F-8574-6849-A52F-580BCA7F6E51}"/>
                    </a:ext>
                  </a:extLst>
                </p:cNvPr>
                <p:cNvSpPr/>
                <p:nvPr/>
              </p:nvSpPr>
              <p:spPr>
                <a:xfrm>
                  <a:off x="11162030" y="5219030"/>
                  <a:ext cx="114300" cy="185660"/>
                </a:xfrm>
                <a:custGeom>
                  <a:avLst/>
                  <a:gdLst/>
                  <a:ahLst/>
                  <a:cxnLst/>
                  <a:rect l="l" t="t" r="r" b="b"/>
                  <a:pathLst>
                    <a:path w="114300" h="185660" extrusionOk="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 name="Google Shape;57;p70">
                  <a:extLst>
                    <a:ext uri="{FF2B5EF4-FFF2-40B4-BE49-F238E27FC236}">
                      <a16:creationId xmlns:a16="http://schemas.microsoft.com/office/drawing/2014/main" id="{A0E40538-C7C9-9EAD-DA81-E5E05DDDF683}"/>
                    </a:ext>
                  </a:extLst>
                </p:cNvPr>
                <p:cNvSpPr/>
                <p:nvPr/>
              </p:nvSpPr>
              <p:spPr>
                <a:xfrm>
                  <a:off x="11288712" y="5214269"/>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 name="Google Shape;58;p70">
                  <a:extLst>
                    <a:ext uri="{FF2B5EF4-FFF2-40B4-BE49-F238E27FC236}">
                      <a16:creationId xmlns:a16="http://schemas.microsoft.com/office/drawing/2014/main" id="{64F743E0-5781-6371-970A-4CBEE8888834}"/>
                    </a:ext>
                  </a:extLst>
                </p:cNvPr>
                <p:cNvSpPr/>
                <p:nvPr/>
              </p:nvSpPr>
              <p:spPr>
                <a:xfrm>
                  <a:off x="11496357" y="5216174"/>
                  <a:ext cx="182880" cy="192325"/>
                </a:xfrm>
                <a:custGeom>
                  <a:avLst/>
                  <a:gdLst/>
                  <a:ahLst/>
                  <a:cxnLst/>
                  <a:rect l="l" t="t" r="r" b="b"/>
                  <a:pathLst>
                    <a:path w="182880" h="192325" extrusionOk="0">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 name="Google Shape;59;p70">
                  <a:extLst>
                    <a:ext uri="{FF2B5EF4-FFF2-40B4-BE49-F238E27FC236}">
                      <a16:creationId xmlns:a16="http://schemas.microsoft.com/office/drawing/2014/main" id="{B6B60A68-CE18-2209-021B-53F810F66789}"/>
                    </a:ext>
                  </a:extLst>
                </p:cNvPr>
                <p:cNvSpPr/>
                <p:nvPr/>
              </p:nvSpPr>
              <p:spPr>
                <a:xfrm>
                  <a:off x="11699240" y="5219030"/>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 name="Google Shape;60;p70">
                  <a:extLst>
                    <a:ext uri="{FF2B5EF4-FFF2-40B4-BE49-F238E27FC236}">
                      <a16:creationId xmlns:a16="http://schemas.microsoft.com/office/drawing/2014/main" id="{C5C6C4B9-A7A8-EA34-C2BF-A0985F525AB2}"/>
                    </a:ext>
                  </a:extLst>
                </p:cNvPr>
                <p:cNvSpPr/>
                <p:nvPr/>
              </p:nvSpPr>
              <p:spPr>
                <a:xfrm>
                  <a:off x="10976292" y="5430397"/>
                  <a:ext cx="181927" cy="192325"/>
                </a:xfrm>
                <a:custGeom>
                  <a:avLst/>
                  <a:gdLst/>
                  <a:ahLst/>
                  <a:cxnLst/>
                  <a:rect l="l" t="t" r="r" b="b"/>
                  <a:pathLst>
                    <a:path w="181927" h="192325" extrusionOk="0">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 name="Google Shape;61;p70">
                  <a:extLst>
                    <a:ext uri="{FF2B5EF4-FFF2-40B4-BE49-F238E27FC236}">
                      <a16:creationId xmlns:a16="http://schemas.microsoft.com/office/drawing/2014/main" id="{149C959A-D484-C955-5C15-376120932776}"/>
                    </a:ext>
                  </a:extLst>
                </p:cNvPr>
                <p:cNvSpPr/>
                <p:nvPr/>
              </p:nvSpPr>
              <p:spPr>
                <a:xfrm>
                  <a:off x="11179175" y="5432301"/>
                  <a:ext cx="172402" cy="186612"/>
                </a:xfrm>
                <a:custGeom>
                  <a:avLst/>
                  <a:gdLst/>
                  <a:ahLst/>
                  <a:cxnLst/>
                  <a:rect l="l" t="t" r="r" b="b"/>
                  <a:pathLst>
                    <a:path w="172402" h="186612" extrusionOk="0">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 name="Google Shape;62;p70">
                  <a:extLst>
                    <a:ext uri="{FF2B5EF4-FFF2-40B4-BE49-F238E27FC236}">
                      <a16:creationId xmlns:a16="http://schemas.microsoft.com/office/drawing/2014/main" id="{9AD60EE2-C12F-5018-4D1D-C4C608B129F3}"/>
                    </a:ext>
                  </a:extLst>
                </p:cNvPr>
                <p:cNvSpPr/>
                <p:nvPr/>
              </p:nvSpPr>
              <p:spPr>
                <a:xfrm>
                  <a:off x="11364912" y="5433253"/>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 name="Google Shape;63;p70">
                  <a:extLst>
                    <a:ext uri="{FF2B5EF4-FFF2-40B4-BE49-F238E27FC236}">
                      <a16:creationId xmlns:a16="http://schemas.microsoft.com/office/drawing/2014/main" id="{958F5B49-B778-DF29-03E3-0B25693B2E19}"/>
                    </a:ext>
                  </a:extLst>
                </p:cNvPr>
                <p:cNvSpPr/>
                <p:nvPr/>
              </p:nvSpPr>
              <p:spPr>
                <a:xfrm>
                  <a:off x="11581130" y="5432301"/>
                  <a:ext cx="58102" cy="186612"/>
                </a:xfrm>
                <a:custGeom>
                  <a:avLst/>
                  <a:gdLst/>
                  <a:ahLst/>
                  <a:cxnLst/>
                  <a:rect l="l" t="t" r="r" b="b"/>
                  <a:pathLst>
                    <a:path w="58102" h="186612" extrusionOk="0">
                      <a:moveTo>
                        <a:pt x="58102" y="0"/>
                      </a:moveTo>
                      <a:lnTo>
                        <a:pt x="58102" y="186613"/>
                      </a:lnTo>
                      <a:lnTo>
                        <a:pt x="0" y="186613"/>
                      </a:lnTo>
                      <a:lnTo>
                        <a:pt x="0" y="952"/>
                      </a:lnTo>
                      <a:lnTo>
                        <a:pt x="58102"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 name="Google Shape;64;p70">
                  <a:extLst>
                    <a:ext uri="{FF2B5EF4-FFF2-40B4-BE49-F238E27FC236}">
                      <a16:creationId xmlns:a16="http://schemas.microsoft.com/office/drawing/2014/main" id="{E77A1ADC-6B3E-F619-1FE3-634B69952D9F}"/>
                    </a:ext>
                  </a:extLst>
                </p:cNvPr>
                <p:cNvSpPr/>
                <p:nvPr/>
              </p:nvSpPr>
              <p:spPr>
                <a:xfrm>
                  <a:off x="11665902" y="5433253"/>
                  <a:ext cx="178117" cy="185660"/>
                </a:xfrm>
                <a:custGeom>
                  <a:avLst/>
                  <a:gdLst/>
                  <a:ahLst/>
                  <a:cxnLst/>
                  <a:rect l="l" t="t" r="r" b="b"/>
                  <a:pathLst>
                    <a:path w="178117" h="185660" extrusionOk="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9" name="Google Shape;65;p70">
                <a:extLst>
                  <a:ext uri="{FF2B5EF4-FFF2-40B4-BE49-F238E27FC236}">
                    <a16:creationId xmlns:a16="http://schemas.microsoft.com/office/drawing/2014/main" id="{A6964C44-0F92-D226-425D-5CFEE318FD10}"/>
                  </a:ext>
                </a:extLst>
              </p:cNvPr>
              <p:cNvGrpSpPr/>
              <p:nvPr/>
            </p:nvGrpSpPr>
            <p:grpSpPr>
              <a:xfrm>
                <a:off x="11013440" y="5670327"/>
                <a:ext cx="207644" cy="85689"/>
                <a:chOff x="11013440" y="5670327"/>
                <a:chExt cx="207644" cy="85689"/>
              </a:xfrm>
            </p:grpSpPr>
            <p:sp>
              <p:nvSpPr>
                <p:cNvPr id="20" name="Google Shape;66;p70">
                  <a:extLst>
                    <a:ext uri="{FF2B5EF4-FFF2-40B4-BE49-F238E27FC236}">
                      <a16:creationId xmlns:a16="http://schemas.microsoft.com/office/drawing/2014/main" id="{2A68AA04-44BA-B09B-004F-8DDBA020E437}"/>
                    </a:ext>
                  </a:extLst>
                </p:cNvPr>
                <p:cNvSpPr/>
                <p:nvPr/>
              </p:nvSpPr>
              <p:spPr>
                <a:xfrm>
                  <a:off x="11013440" y="5673184"/>
                  <a:ext cx="45719" cy="81881"/>
                </a:xfrm>
                <a:custGeom>
                  <a:avLst/>
                  <a:gdLst/>
                  <a:ahLst/>
                  <a:cxnLst/>
                  <a:rect l="l" t="t" r="r" b="b"/>
                  <a:pathLst>
                    <a:path w="45719" h="81881"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 name="Google Shape;67;p70">
                  <a:extLst>
                    <a:ext uri="{FF2B5EF4-FFF2-40B4-BE49-F238E27FC236}">
                      <a16:creationId xmlns:a16="http://schemas.microsoft.com/office/drawing/2014/main" id="{10FEF7F2-2934-3F76-2F92-CC64F0063837}"/>
                    </a:ext>
                  </a:extLst>
                </p:cNvPr>
                <p:cNvSpPr/>
                <p:nvPr/>
              </p:nvSpPr>
              <p:spPr>
                <a:xfrm>
                  <a:off x="11066780" y="5670327"/>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 name="Google Shape;68;p70">
                  <a:extLst>
                    <a:ext uri="{FF2B5EF4-FFF2-40B4-BE49-F238E27FC236}">
                      <a16:creationId xmlns:a16="http://schemas.microsoft.com/office/drawing/2014/main" id="{60C22B23-6D94-294A-3FB1-227A1297FD41}"/>
                    </a:ext>
                  </a:extLst>
                </p:cNvPr>
                <p:cNvSpPr/>
                <p:nvPr/>
              </p:nvSpPr>
              <p:spPr>
                <a:xfrm>
                  <a:off x="11164887" y="5672232"/>
                  <a:ext cx="56197" cy="81880"/>
                </a:xfrm>
                <a:custGeom>
                  <a:avLst/>
                  <a:gdLst/>
                  <a:ahLst/>
                  <a:cxnLst/>
                  <a:rect l="l" t="t" r="r" b="b"/>
                  <a:pathLst>
                    <a:path w="56197" h="81880" extrusionOk="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pic>
        <p:nvPicPr>
          <p:cNvPr id="56" name="Picture 55">
            <a:extLst>
              <a:ext uri="{FF2B5EF4-FFF2-40B4-BE49-F238E27FC236}">
                <a16:creationId xmlns:a16="http://schemas.microsoft.com/office/drawing/2014/main" id="{FE64B398-B396-3E58-B6D5-5C569DDEEDC3}"/>
              </a:ext>
            </a:extLst>
          </p:cNvPr>
          <p:cNvPicPr>
            <a:picLocks noChangeAspect="1"/>
          </p:cNvPicPr>
          <p:nvPr/>
        </p:nvPicPr>
        <p:blipFill>
          <a:blip r:embed="rId4"/>
          <a:stretch>
            <a:fillRect/>
          </a:stretch>
        </p:blipFill>
        <p:spPr>
          <a:xfrm>
            <a:off x="8908399" y="6536935"/>
            <a:ext cx="1638095" cy="342857"/>
          </a:xfrm>
          <a:prstGeom prst="rect">
            <a:avLst/>
          </a:prstGeom>
        </p:spPr>
      </p:pic>
      <p:sp>
        <p:nvSpPr>
          <p:cNvPr id="57" name="Rectangle 56">
            <a:extLst>
              <a:ext uri="{FF2B5EF4-FFF2-40B4-BE49-F238E27FC236}">
                <a16:creationId xmlns:a16="http://schemas.microsoft.com/office/drawing/2014/main" id="{BC84F46E-ADF3-2850-ED43-CB9BA3C2AE14}"/>
              </a:ext>
            </a:extLst>
          </p:cNvPr>
          <p:cNvSpPr>
            <a:spLocks noChangeArrowheads="1"/>
          </p:cNvSpPr>
          <p:nvPr/>
        </p:nvSpPr>
        <p:spPr bwMode="auto">
          <a:xfrm>
            <a:off x="396229" y="6918884"/>
            <a:ext cx="3180284" cy="55399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ctr"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333333"/>
                </a:solidFill>
                <a:effectLst/>
                <a:latin typeface="Source Sans Pro" panose="020B0503030403020204" pitchFamily="34" charset="0"/>
              </a:rPr>
              <a:t>Blockchain for </a:t>
            </a:r>
            <a:r>
              <a:rPr kumimoji="0" lang="en-US" altLang="en-US" sz="10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1000" b="0" i="0" u="none" strike="noStrike" cap="none" normalizeH="0" baseline="0" dirty="0">
                <a:ln>
                  <a:noFill/>
                </a:ln>
                <a:solidFill>
                  <a:srgbClr val="333333"/>
                </a:solidFill>
                <a:effectLst/>
                <a:latin typeface="Source Sans Pro" panose="020B0503030403020204" pitchFamily="34" charset="0"/>
              </a:rPr>
              <a:t> Open Educational Resources © 2023/2024 by Blockchain for </a:t>
            </a:r>
            <a:r>
              <a:rPr kumimoji="0" lang="en-US" altLang="en-US" sz="10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1000" b="0" i="0" u="none" strike="noStrike" cap="none" normalizeH="0" baseline="0" dirty="0">
                <a:ln>
                  <a:noFill/>
                </a:ln>
                <a:solidFill>
                  <a:srgbClr val="333333"/>
                </a:solidFill>
                <a:effectLst/>
                <a:latin typeface="Source Sans Pro" panose="020B0503030403020204" pitchFamily="34" charset="0"/>
              </a:rPr>
              <a:t> Consortium is licensed under </a:t>
            </a:r>
            <a:r>
              <a:rPr kumimoji="0" lang="en-US" altLang="en-US" sz="1000" b="0" i="0" u="none" strike="noStrike" cap="none" normalizeH="0" baseline="0" dirty="0">
                <a:ln>
                  <a:noFill/>
                </a:ln>
                <a:solidFill>
                  <a:srgbClr val="D14500"/>
                </a:solidFill>
                <a:effectLst/>
                <a:latin typeface="Source Sans Pro" panose="020B0503030403020204" pitchFamily="34" charset="0"/>
                <a:hlinkClick r:id="rId5"/>
              </a:rPr>
              <a:t>CC BY-SA 4.0  </a:t>
            </a:r>
            <a:r>
              <a:rPr kumimoji="0" lang="en-US" altLang="en-US" sz="1000" b="0" i="0" u="none" strike="noStrike" cap="none" normalizeH="0" baseline="0" dirty="0">
                <a:ln>
                  <a:noFill/>
                </a:ln>
                <a:solidFill>
                  <a:srgbClr val="D14500"/>
                </a:solidFill>
                <a:effectLst/>
                <a:latin typeface="Source Sans Pro" panose="020B0503030403020204" pitchFamily="34" charset="0"/>
              </a:rPr>
              <a:t>  </a:t>
            </a:r>
            <a:r>
              <a:rPr kumimoji="0" lang="en-US" altLang="en-US" sz="500" b="0" i="0" u="none" strike="noStrike" cap="none" normalizeH="0" baseline="0" dirty="0">
                <a:ln>
                  <a:noFill/>
                </a:ln>
                <a:solidFill>
                  <a:schemeClr val="tx1"/>
                </a:solidFill>
                <a:effectLst/>
              </a:rPr>
              <a:t> </a:t>
            </a:r>
            <a:endParaRPr kumimoji="0" lang="en-US" altLang="en-US" sz="1200" b="0" i="0" u="none" strike="noStrike" cap="none" normalizeH="0" baseline="0" dirty="0">
              <a:ln>
                <a:noFill/>
              </a:ln>
              <a:solidFill>
                <a:schemeClr val="tx1"/>
              </a:solidFill>
              <a:effectLst/>
              <a:latin typeface="Arial" panose="020B0604020202020204" pitchFamily="34" charset="0"/>
            </a:endParaRPr>
          </a:p>
        </p:txBody>
      </p:sp>
      <p:pic>
        <p:nvPicPr>
          <p:cNvPr id="58" name="Picture 6">
            <a:extLst>
              <a:ext uri="{FF2B5EF4-FFF2-40B4-BE49-F238E27FC236}">
                <a16:creationId xmlns:a16="http://schemas.microsoft.com/office/drawing/2014/main" id="{F205818D-9D60-99FB-012B-80486E60AF5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04932" y="7033450"/>
            <a:ext cx="903881" cy="316246"/>
          </a:xfrm>
          <a:prstGeom prst="rect">
            <a:avLst/>
          </a:prstGeom>
          <a:noFill/>
          <a:extLst>
            <a:ext uri="{909E8E84-426E-40DD-AFC4-6F175D3DCCD1}">
              <a14:hiddenFill xmlns:a14="http://schemas.microsoft.com/office/drawing/2010/main">
                <a:solidFill>
                  <a:srgbClr val="FFFFFF"/>
                </a:solidFill>
              </a14:hiddenFill>
            </a:ext>
          </a:extLst>
        </p:spPr>
      </p:pic>
      <p:sp>
        <p:nvSpPr>
          <p:cNvPr id="59" name="TextBox 58">
            <a:extLst>
              <a:ext uri="{FF2B5EF4-FFF2-40B4-BE49-F238E27FC236}">
                <a16:creationId xmlns:a16="http://schemas.microsoft.com/office/drawing/2014/main" id="{FF6E1E69-7FAC-8CCA-5B49-DCC3DF1E0C1F}"/>
              </a:ext>
            </a:extLst>
          </p:cNvPr>
          <p:cNvSpPr txBox="1"/>
          <p:nvPr/>
        </p:nvSpPr>
        <p:spPr>
          <a:xfrm>
            <a:off x="6623861" y="6854304"/>
            <a:ext cx="3777558" cy="584775"/>
          </a:xfrm>
          <a:prstGeom prst="rect">
            <a:avLst/>
          </a:prstGeom>
          <a:noFill/>
        </p:spPr>
        <p:txBody>
          <a:bodyPr wrap="square">
            <a:spAutoFit/>
          </a:bodyPr>
          <a:lstStyle/>
          <a:p>
            <a:pPr algn="just"/>
            <a:r>
              <a:rPr lang="en-GB" sz="800" dirty="0" err="1"/>
              <a:t>Financované</a:t>
            </a:r>
            <a:r>
              <a:rPr lang="en-GB" sz="800" dirty="0"/>
              <a:t> </a:t>
            </a:r>
            <a:r>
              <a:rPr lang="en-GB" sz="800" dirty="0" err="1"/>
              <a:t>Európskou</a:t>
            </a:r>
            <a:r>
              <a:rPr lang="en-GB" sz="800" dirty="0"/>
              <a:t> </a:t>
            </a:r>
            <a:r>
              <a:rPr lang="en-GB" sz="800" dirty="0" err="1"/>
              <a:t>úniou</a:t>
            </a:r>
            <a:r>
              <a:rPr lang="en-GB" sz="800" dirty="0"/>
              <a:t>. </a:t>
            </a:r>
            <a:r>
              <a:rPr lang="en-GB" sz="800" dirty="0" err="1"/>
              <a:t>Vyjadrené</a:t>
            </a:r>
            <a:r>
              <a:rPr lang="en-GB" sz="800" dirty="0"/>
              <a:t> </a:t>
            </a:r>
            <a:r>
              <a:rPr lang="en-GB" sz="800" dirty="0" err="1"/>
              <a:t>názory</a:t>
            </a:r>
            <a:r>
              <a:rPr lang="en-GB" sz="800" dirty="0"/>
              <a:t> a </a:t>
            </a:r>
            <a:r>
              <a:rPr lang="en-GB" sz="800" dirty="0" err="1"/>
              <a:t>postoje</a:t>
            </a:r>
            <a:r>
              <a:rPr lang="en-GB" sz="800" dirty="0"/>
              <a:t> </a:t>
            </a:r>
            <a:r>
              <a:rPr lang="en-GB" sz="800" dirty="0" err="1"/>
              <a:t>sú</a:t>
            </a:r>
            <a:r>
              <a:rPr lang="en-GB" sz="800" dirty="0"/>
              <a:t> </a:t>
            </a:r>
            <a:r>
              <a:rPr lang="en-GB" sz="800" dirty="0" err="1"/>
              <a:t>názormi</a:t>
            </a:r>
            <a:r>
              <a:rPr lang="en-GB" sz="800" dirty="0"/>
              <a:t> a </a:t>
            </a:r>
            <a:r>
              <a:rPr lang="en-GB" sz="800" dirty="0" err="1"/>
              <a:t>vyhláseniami</a:t>
            </a:r>
            <a:r>
              <a:rPr lang="en-GB" sz="800" dirty="0"/>
              <a:t> </a:t>
            </a:r>
            <a:r>
              <a:rPr lang="en-GB" sz="800" dirty="0" err="1"/>
              <a:t>autora</a:t>
            </a:r>
            <a:r>
              <a:rPr lang="en-GB" sz="800" dirty="0"/>
              <a:t>(-</a:t>
            </a:r>
            <a:r>
              <a:rPr lang="en-GB" sz="800" dirty="0" err="1"/>
              <a:t>ov</a:t>
            </a:r>
            <a:r>
              <a:rPr lang="en-GB" sz="800" dirty="0"/>
              <a:t>) a </a:t>
            </a:r>
            <a:r>
              <a:rPr lang="en-GB" sz="800" dirty="0" err="1"/>
              <a:t>nemusia</a:t>
            </a:r>
            <a:r>
              <a:rPr lang="en-GB" sz="800" dirty="0"/>
              <a:t> </a:t>
            </a:r>
            <a:r>
              <a:rPr lang="en-GB" sz="800" dirty="0" err="1"/>
              <a:t>nevyhnutne</a:t>
            </a:r>
            <a:r>
              <a:rPr lang="en-GB" sz="800" dirty="0"/>
              <a:t> </a:t>
            </a:r>
            <a:r>
              <a:rPr lang="en-GB" sz="800" dirty="0" err="1"/>
              <a:t>odrážať</a:t>
            </a:r>
            <a:r>
              <a:rPr lang="en-GB" sz="800" dirty="0"/>
              <a:t> </a:t>
            </a:r>
            <a:r>
              <a:rPr lang="en-GB" sz="800" dirty="0" err="1"/>
              <a:t>názory</a:t>
            </a:r>
            <a:r>
              <a:rPr lang="en-GB" sz="800" dirty="0"/>
              <a:t> a </a:t>
            </a:r>
            <a:r>
              <a:rPr lang="en-GB" sz="800" dirty="0" err="1"/>
              <a:t>stanoviská</a:t>
            </a:r>
            <a:r>
              <a:rPr lang="en-GB" sz="800" dirty="0"/>
              <a:t> </a:t>
            </a:r>
            <a:r>
              <a:rPr lang="en-GB" sz="800" dirty="0" err="1"/>
              <a:t>Európskej</a:t>
            </a:r>
            <a:r>
              <a:rPr lang="en-GB" sz="800" dirty="0"/>
              <a:t> </a:t>
            </a:r>
            <a:r>
              <a:rPr lang="en-GB" sz="800" dirty="0" err="1"/>
              <a:t>únie</a:t>
            </a:r>
            <a:r>
              <a:rPr lang="en-GB" sz="800" dirty="0"/>
              <a:t> </a:t>
            </a:r>
            <a:r>
              <a:rPr lang="en-GB" sz="800" dirty="0" err="1"/>
              <a:t>alebo</a:t>
            </a:r>
            <a:r>
              <a:rPr lang="en-GB" sz="800" dirty="0"/>
              <a:t> </a:t>
            </a:r>
            <a:r>
              <a:rPr lang="en-GB" sz="800" dirty="0" err="1"/>
              <a:t>Európskej</a:t>
            </a:r>
            <a:r>
              <a:rPr lang="en-GB" sz="800" dirty="0"/>
              <a:t> </a:t>
            </a:r>
            <a:r>
              <a:rPr lang="en-GB" sz="800" dirty="0" err="1"/>
              <a:t>výkonnej</a:t>
            </a:r>
            <a:r>
              <a:rPr lang="en-GB" sz="800" dirty="0"/>
              <a:t> </a:t>
            </a:r>
            <a:r>
              <a:rPr lang="en-GB" sz="800" dirty="0" err="1"/>
              <a:t>agentúry</a:t>
            </a:r>
            <a:r>
              <a:rPr lang="en-GB" sz="800" dirty="0"/>
              <a:t> pre </a:t>
            </a:r>
            <a:r>
              <a:rPr lang="en-GB" sz="800" dirty="0" err="1"/>
              <a:t>vzdelávanie</a:t>
            </a:r>
            <a:r>
              <a:rPr lang="en-GB" sz="800" dirty="0"/>
              <a:t> a </a:t>
            </a:r>
            <a:r>
              <a:rPr lang="en-GB" sz="800" dirty="0" err="1"/>
              <a:t>kultúru</a:t>
            </a:r>
            <a:r>
              <a:rPr lang="en-GB" sz="800" dirty="0"/>
              <a:t> (EACEA). </a:t>
            </a:r>
            <a:r>
              <a:rPr lang="en-GB" sz="800" dirty="0" err="1"/>
              <a:t>Európska</a:t>
            </a:r>
            <a:r>
              <a:rPr lang="en-GB" sz="800" dirty="0"/>
              <a:t> </a:t>
            </a:r>
            <a:r>
              <a:rPr lang="en-GB" sz="800" dirty="0" err="1"/>
              <a:t>únia</a:t>
            </a:r>
            <a:r>
              <a:rPr lang="en-GB" sz="800" dirty="0"/>
              <a:t> ani EACEA za ne </a:t>
            </a:r>
            <a:r>
              <a:rPr lang="en-GB" sz="800" dirty="0" err="1"/>
              <a:t>nepreberajú</a:t>
            </a:r>
            <a:r>
              <a:rPr lang="en-GB" sz="800" dirty="0"/>
              <a:t> </a:t>
            </a:r>
            <a:r>
              <a:rPr lang="en-GB" sz="800" dirty="0" err="1"/>
              <a:t>žiadnu</a:t>
            </a:r>
            <a:r>
              <a:rPr lang="en-GB" sz="800" dirty="0"/>
              <a:t> </a:t>
            </a:r>
            <a:r>
              <a:rPr lang="en-GB" sz="800" dirty="0" err="1"/>
              <a:t>zodpovednosť</a:t>
            </a:r>
            <a:r>
              <a:rPr lang="en-GB" sz="800" dirty="0"/>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pic>
        <p:nvPicPr>
          <p:cNvPr id="390" name="Google Shape;390;g283a1922f65_0_9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91" name="Google Shape;391;g283a1922f65_0_99"/>
          <p:cNvSpPr txBox="1"/>
          <p:nvPr/>
        </p:nvSpPr>
        <p:spPr>
          <a:xfrm>
            <a:off x="393700" y="431875"/>
            <a:ext cx="9237410"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BLOCKCHAIN V </a:t>
            </a:r>
            <a:r>
              <a:rPr lang="cs-CZ" sz="2800" dirty="0">
                <a:solidFill>
                  <a:schemeClr val="lt1"/>
                </a:solidFill>
                <a:latin typeface="Open Sans"/>
                <a:ea typeface="Open Sans"/>
                <a:cs typeface="Open Sans"/>
                <a:sym typeface="Open Sans"/>
              </a:rPr>
              <a:t>AGROPOTRAVINÁRSTVE</a:t>
            </a:r>
            <a:r>
              <a:rPr lang="en-GB" sz="2800" dirty="0">
                <a:solidFill>
                  <a:schemeClr val="lt1"/>
                </a:solidFill>
                <a:latin typeface="Open Sans"/>
                <a:ea typeface="Open Sans"/>
                <a:cs typeface="Open Sans"/>
                <a:sym typeface="Open Sans"/>
              </a:rPr>
              <a:t>: PRÍLEŽITOSTI</a:t>
            </a:r>
            <a:endParaRPr sz="1400" i="0" u="none" strike="noStrike" cap="none" dirty="0">
              <a:solidFill>
                <a:schemeClr val="lt1"/>
              </a:solidFill>
              <a:latin typeface="Open Sans"/>
              <a:ea typeface="Open Sans"/>
              <a:cs typeface="Open Sans"/>
              <a:sym typeface="Open Sans"/>
            </a:endParaRPr>
          </a:p>
        </p:txBody>
      </p:sp>
      <p:sp>
        <p:nvSpPr>
          <p:cNvPr id="392" name="Google Shape;392;g283a1922f65_0_99"/>
          <p:cNvSpPr txBox="1"/>
          <p:nvPr/>
        </p:nvSpPr>
        <p:spPr>
          <a:xfrm>
            <a:off x="6198200" y="1684275"/>
            <a:ext cx="44952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Transparentnosť v dodávateľskom reťazci</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a:latin typeface="Calibri"/>
                <a:ea typeface="Calibri"/>
                <a:cs typeface="Calibri"/>
                <a:sym typeface="Calibri"/>
              </a:rPr>
              <a:t>Pôvod a </a:t>
            </a:r>
            <a:r>
              <a:rPr lang="en-GB" sz="2200" dirty="0" err="1">
                <a:latin typeface="Calibri"/>
                <a:ea typeface="Calibri"/>
                <a:cs typeface="Calibri"/>
                <a:sym typeface="Calibri"/>
              </a:rPr>
              <a:t>zabezpečenie kvality</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Účinná vysledovateľnosť</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Inteligentné zmluvy</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Prístup </a:t>
            </a:r>
            <a:r>
              <a:rPr lang="en-GB" sz="2200" dirty="0">
                <a:latin typeface="Calibri"/>
                <a:ea typeface="Calibri"/>
                <a:cs typeface="Calibri"/>
                <a:sym typeface="Calibri"/>
              </a:rPr>
              <a:t>k </a:t>
            </a:r>
            <a:r>
              <a:rPr lang="en-GB" sz="2200" dirty="0" err="1">
                <a:latin typeface="Calibri"/>
                <a:ea typeface="Calibri"/>
                <a:cs typeface="Calibri"/>
                <a:sym typeface="Calibri"/>
              </a:rPr>
              <a:t>financovaniu</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Zníženie plytvania potravinami</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Udržateľné poľnohospodárstvo</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Prístup na trh</a:t>
            </a:r>
            <a:endParaRPr sz="2200" dirty="0">
              <a:latin typeface="Calibri"/>
              <a:ea typeface="Calibri"/>
              <a:cs typeface="Calibri"/>
              <a:sym typeface="Calibri"/>
            </a:endParaRPr>
          </a:p>
        </p:txBody>
      </p:sp>
      <p:pic>
        <p:nvPicPr>
          <p:cNvPr id="5" name="Google Shape;393;g283a1922f65_0_99">
            <a:extLst>
              <a:ext uri="{FF2B5EF4-FFF2-40B4-BE49-F238E27FC236}">
                <a16:creationId xmlns:a16="http://schemas.microsoft.com/office/drawing/2014/main" id="{9E46B5E1-E212-419F-B521-63773814613C}"/>
              </a:ext>
            </a:extLst>
          </p:cNvPr>
          <p:cNvPicPr preferRelativeResize="0"/>
          <p:nvPr/>
        </p:nvPicPr>
        <p:blipFill rotWithShape="1">
          <a:blip r:embed="rId4">
            <a:alphaModFix/>
          </a:blip>
          <a:srcRect r="3344"/>
          <a:stretch/>
        </p:blipFill>
        <p:spPr>
          <a:xfrm>
            <a:off x="152400" y="1770000"/>
            <a:ext cx="5858575" cy="4783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pic>
        <p:nvPicPr>
          <p:cNvPr id="399" name="Google Shape;399;g283a1922f65_0_10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00" name="Google Shape;400;g283a1922f65_0_109"/>
          <p:cNvSpPr txBox="1"/>
          <p:nvPr/>
        </p:nvSpPr>
        <p:spPr>
          <a:xfrm>
            <a:off x="393700" y="431875"/>
            <a:ext cx="8284800"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BLOCKCHAIN V AGROPOTRAVINÁRSTVE: </a:t>
            </a:r>
            <a:r>
              <a:rPr lang="cs-CZ" sz="2800" dirty="0">
                <a:solidFill>
                  <a:schemeClr val="lt1"/>
                </a:solidFill>
                <a:latin typeface="Open Sans"/>
                <a:ea typeface="Open Sans"/>
                <a:cs typeface="Open Sans"/>
                <a:sym typeface="Open Sans"/>
              </a:rPr>
              <a:t>VÝZVY</a:t>
            </a:r>
            <a:endParaRPr lang="en-GB" sz="1400" i="0" u="none" strike="noStrike" cap="none" dirty="0">
              <a:solidFill>
                <a:schemeClr val="lt1"/>
              </a:solidFill>
              <a:latin typeface="Open Sans"/>
              <a:ea typeface="Open Sans"/>
              <a:cs typeface="Open Sans"/>
              <a:sym typeface="Open Sans"/>
            </a:endParaRPr>
          </a:p>
        </p:txBody>
      </p:sp>
      <p:sp>
        <p:nvSpPr>
          <p:cNvPr id="401" name="Google Shape;401;g283a1922f65_0_109"/>
          <p:cNvSpPr txBox="1"/>
          <p:nvPr/>
        </p:nvSpPr>
        <p:spPr>
          <a:xfrm>
            <a:off x="524575" y="1655700"/>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Štandardizácia údajov</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Ochrana údajov </a:t>
            </a:r>
            <a:r>
              <a:rPr lang="en-GB" sz="2200" dirty="0">
                <a:latin typeface="Calibri"/>
                <a:ea typeface="Calibri"/>
                <a:cs typeface="Calibri"/>
                <a:sym typeface="Calibri"/>
              </a:rPr>
              <a:t>a </a:t>
            </a:r>
            <a:br>
              <a:rPr lang="cs-CZ" sz="2200" dirty="0">
                <a:latin typeface="Calibri"/>
                <a:ea typeface="Calibri"/>
                <a:cs typeface="Calibri"/>
                <a:sym typeface="Calibri"/>
              </a:rPr>
            </a:br>
            <a:r>
              <a:rPr lang="en-GB" sz="2200" dirty="0" err="1">
                <a:latin typeface="Calibri"/>
                <a:ea typeface="Calibri"/>
                <a:cs typeface="Calibri"/>
                <a:sym typeface="Calibri"/>
              </a:rPr>
              <a:t>Bezpečnosť</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Infraštruktúra </a:t>
            </a:r>
            <a:r>
              <a:rPr lang="en-GB" sz="2200" dirty="0">
                <a:latin typeface="Calibri"/>
                <a:ea typeface="Calibri"/>
                <a:cs typeface="Calibri"/>
                <a:sym typeface="Calibri"/>
              </a:rPr>
              <a:t>a </a:t>
            </a:r>
            <a:r>
              <a:rPr lang="en-GB" sz="2200" dirty="0" err="1">
                <a:latin typeface="Calibri"/>
                <a:ea typeface="Calibri"/>
                <a:cs typeface="Calibri"/>
                <a:sym typeface="Calibri"/>
              </a:rPr>
              <a:t>konektivita</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Náklady na realizáciu</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Vzdelávanie </a:t>
            </a:r>
            <a:r>
              <a:rPr lang="en-GB" sz="2200" dirty="0">
                <a:latin typeface="Calibri"/>
                <a:ea typeface="Calibri"/>
                <a:cs typeface="Calibri"/>
                <a:sym typeface="Calibri"/>
              </a:rPr>
              <a:t>a </a:t>
            </a:r>
            <a:r>
              <a:rPr lang="en-GB" sz="2200" dirty="0" err="1">
                <a:latin typeface="Calibri"/>
                <a:ea typeface="Calibri"/>
                <a:cs typeface="Calibri"/>
                <a:sym typeface="Calibri"/>
              </a:rPr>
              <a:t>odborná príprava</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200" dirty="0" err="1">
                <a:latin typeface="Calibri"/>
                <a:ea typeface="Calibri"/>
                <a:cs typeface="Calibri"/>
                <a:sym typeface="Calibri"/>
              </a:rPr>
              <a:t>Interoperabilita</a:t>
            </a:r>
            <a:endParaRPr sz="2200" dirty="0">
              <a:latin typeface="Calibri"/>
              <a:ea typeface="Calibri"/>
              <a:cs typeface="Calibri"/>
              <a:sym typeface="Calibri"/>
            </a:endParaRPr>
          </a:p>
        </p:txBody>
      </p:sp>
      <p:pic>
        <p:nvPicPr>
          <p:cNvPr id="5" name="Google Shape;402;g283a1922f65_0_109">
            <a:extLst>
              <a:ext uri="{FF2B5EF4-FFF2-40B4-BE49-F238E27FC236}">
                <a16:creationId xmlns:a16="http://schemas.microsoft.com/office/drawing/2014/main" id="{12719137-9975-4178-A132-ADD42D9A827F}"/>
              </a:ext>
            </a:extLst>
          </p:cNvPr>
          <p:cNvPicPr preferRelativeResize="0"/>
          <p:nvPr/>
        </p:nvPicPr>
        <p:blipFill>
          <a:blip r:embed="rId4">
            <a:alphaModFix/>
          </a:blip>
          <a:stretch>
            <a:fillRect/>
          </a:stretch>
        </p:blipFill>
        <p:spPr>
          <a:xfrm>
            <a:off x="5133975" y="1162825"/>
            <a:ext cx="5559424" cy="64000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pic>
        <p:nvPicPr>
          <p:cNvPr id="408" name="Google Shape;408;g283a1922f65_0_11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09" name="Google Shape;409;g283a1922f65_0_116"/>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cs-CZ" sz="2800" dirty="0">
                <a:solidFill>
                  <a:schemeClr val="lt1"/>
                </a:solidFill>
                <a:latin typeface="Open Sans"/>
                <a:ea typeface="Open Sans"/>
                <a:cs typeface="Open Sans"/>
                <a:sym typeface="Open Sans"/>
              </a:rPr>
              <a:t>ZAMERANIE NA VÝZVY: </a:t>
            </a:r>
            <a:r>
              <a:rPr lang="en-GB" sz="2800" dirty="0">
                <a:solidFill>
                  <a:schemeClr val="lt1"/>
                </a:solidFill>
                <a:latin typeface="Open Sans"/>
                <a:ea typeface="Open Sans"/>
                <a:cs typeface="Open Sans"/>
                <a:sym typeface="Open Sans"/>
              </a:rPr>
              <a:t>ŠTANDARDIZÁCIA ÚDAJOV</a:t>
            </a:r>
            <a:endParaRPr sz="1400" i="0" u="none" strike="noStrike" cap="none" dirty="0">
              <a:solidFill>
                <a:schemeClr val="lt1"/>
              </a:solidFill>
              <a:latin typeface="Open Sans"/>
              <a:ea typeface="Open Sans"/>
              <a:cs typeface="Open Sans"/>
              <a:sym typeface="Open Sans"/>
            </a:endParaRPr>
          </a:p>
        </p:txBody>
      </p:sp>
      <p:sp>
        <p:nvSpPr>
          <p:cNvPr id="410" name="Google Shape;410;g283a1922f65_0_116"/>
          <p:cNvSpPr txBox="1"/>
          <p:nvPr/>
        </p:nvSpPr>
        <p:spPr>
          <a:xfrm>
            <a:off x="438850" y="162712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Štandardizácia poľnohospodárskych údajov sa vzťahuje na proces vytvárania </a:t>
            </a:r>
            <a:r>
              <a:rPr lang="cs-CZ" sz="2000" b="1" dirty="0">
                <a:latin typeface="Calibri" panose="020F0502020204030204" pitchFamily="34" charset="0"/>
                <a:cs typeface="Calibri" panose="020F0502020204030204" pitchFamily="34" charset="0"/>
              </a:rPr>
              <a:t>jednotných štruktúr a formátov </a:t>
            </a:r>
            <a:r>
              <a:rPr lang="cs-CZ" sz="2000" dirty="0">
                <a:latin typeface="Calibri" panose="020F0502020204030204" pitchFamily="34" charset="0"/>
                <a:cs typeface="Calibri" panose="020F0502020204030204" pitchFamily="34" charset="0"/>
              </a:rPr>
              <a:t>na zhromažďovanie, uchovávanie a zdieľanie poľnohospodárskych údajov. Zohráva kľúčovú úlohu pri zvyšovaní efektívnosti, presnosti a transparentnosti v tomto sektore.</a:t>
            </a:r>
          </a:p>
          <a:p>
            <a:pPr marL="88900" marR="0" lvl="0" algn="l" rtl="0">
              <a:lnSpc>
                <a:spcPct val="100000"/>
              </a:lnSpc>
              <a:spcBef>
                <a:spcPts val="0"/>
              </a:spcBef>
              <a:spcAft>
                <a:spcPts val="0"/>
              </a:spcAft>
              <a:buSzPts val="2200"/>
            </a:pPr>
            <a:r>
              <a:rPr lang="cs-CZ" sz="2000" dirty="0">
                <a:latin typeface="Calibri" panose="020F0502020204030204" pitchFamily="34" charset="0"/>
                <a:cs typeface="Calibri" panose="020F0502020204030204" pitchFamily="34" charset="0"/>
              </a:rPr>
              <a:t> </a:t>
            </a:r>
            <a:endParaRPr sz="2000" dirty="0">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Význam štandardizácie údajov v poľnohospodárstve podčiarkuje niekoľko faktorov</a:t>
            </a:r>
            <a:r>
              <a:rPr lang="en-GB" sz="2000" dirty="0">
                <a:latin typeface="Calibri" panose="020F0502020204030204" pitchFamily="34" charset="0"/>
                <a:ea typeface="Calibri"/>
                <a:cs typeface="Calibri" panose="020F0502020204030204" pitchFamily="34" charset="0"/>
                <a:sym typeface="Calibri"/>
              </a:rPr>
              <a:t>.</a:t>
            </a:r>
            <a:endParaRPr sz="2000" dirty="0">
              <a:latin typeface="Calibri" panose="020F0502020204030204" pitchFamily="34" charset="0"/>
              <a:ea typeface="Calibri"/>
              <a:cs typeface="Calibri" panose="020F0502020204030204" pitchFamily="34" charset="0"/>
              <a:sym typeface="Calibri"/>
            </a:endParaRPr>
          </a:p>
          <a:p>
            <a:pPr marL="914400" marR="0" lvl="0" indent="0" algn="l" rtl="0">
              <a:lnSpc>
                <a:spcPct val="100000"/>
              </a:lnSpc>
              <a:spcBef>
                <a:spcPts val="0"/>
              </a:spcBef>
              <a:spcAft>
                <a:spcPts val="0"/>
              </a:spcAft>
              <a:buNone/>
            </a:pPr>
            <a:endParaRPr sz="20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Interoperabilita </a:t>
            </a: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Informované rozhodovanie </a:t>
            </a: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Efektívnosť dodávateľského reťazca </a:t>
            </a: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Prístup na trh </a:t>
            </a: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Výskum a vývoj</a:t>
            </a:r>
          </a:p>
          <a:p>
            <a:pPr marL="88900" marR="0" lvl="0" algn="l" rtl="0">
              <a:lnSpc>
                <a:spcPct val="100000"/>
              </a:lnSpc>
              <a:spcBef>
                <a:spcPts val="0"/>
              </a:spcBef>
              <a:spcAft>
                <a:spcPts val="0"/>
              </a:spcAft>
              <a:buSzPts val="2200"/>
            </a:pPr>
            <a:endParaRPr sz="2000" dirty="0">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cs-CZ" sz="2000" dirty="0">
                <a:latin typeface="Calibri" panose="020F0502020204030204" pitchFamily="34" charset="0"/>
                <a:cs typeface="Calibri" panose="020F0502020204030204" pitchFamily="34" charset="0"/>
              </a:rPr>
              <a:t>Na prekonanie týchto výziev a urýchlenie prijatia blockchainu v agropotravinárskom sektore je nevyhnutná </a:t>
            </a:r>
            <a:r>
              <a:rPr lang="cs-CZ" sz="2000" b="1" dirty="0">
                <a:latin typeface="Calibri" panose="020F0502020204030204" pitchFamily="34" charset="0"/>
                <a:cs typeface="Calibri" panose="020F0502020204030204" pitchFamily="34" charset="0"/>
              </a:rPr>
              <a:t>spolupráca medzi zainteresovanými stranami </a:t>
            </a:r>
            <a:r>
              <a:rPr lang="cs-CZ" sz="2000" dirty="0">
                <a:latin typeface="Calibri" panose="020F0502020204030204" pitchFamily="34" charset="0"/>
                <a:cs typeface="Calibri" panose="020F0502020204030204" pitchFamily="34" charset="0"/>
              </a:rPr>
              <a:t>vrátane vlád, poľnohospodárskych organizácií a poskytovateľov technológií</a:t>
            </a:r>
            <a:r>
              <a:rPr lang="en-GB" sz="2000" dirty="0">
                <a:solidFill>
                  <a:schemeClr val="dk1"/>
                </a:solidFill>
                <a:latin typeface="Calibri" panose="020F0502020204030204" pitchFamily="34" charset="0"/>
                <a:ea typeface="Calibri"/>
                <a:cs typeface="Calibri" panose="020F0502020204030204" pitchFamily="34" charset="0"/>
                <a:sym typeface="Calibri"/>
              </a:rPr>
              <a:t>.</a:t>
            </a:r>
            <a:endParaRPr sz="2000" dirty="0">
              <a:solidFill>
                <a:schemeClr val="dk1"/>
              </a:solidFill>
              <a:latin typeface="Calibri" panose="020F0502020204030204" pitchFamily="34" charset="0"/>
              <a:ea typeface="Calibri"/>
              <a:cs typeface="Calibri" panose="020F0502020204030204" pitchFamily="34" charset="0"/>
              <a:sym typeface="Calibri"/>
            </a:endParaRPr>
          </a:p>
          <a:p>
            <a:pPr marL="1828800" marR="0" lvl="0" indent="0" algn="l" rtl="0">
              <a:lnSpc>
                <a:spcPct val="100000"/>
              </a:lnSpc>
              <a:spcBef>
                <a:spcPts val="0"/>
              </a:spcBef>
              <a:spcAft>
                <a:spcPts val="0"/>
              </a:spcAft>
              <a:buNone/>
            </a:pPr>
            <a:endParaRPr sz="2000" dirty="0">
              <a:latin typeface="Calibri"/>
              <a:ea typeface="Calibri"/>
              <a:cs typeface="Calibri"/>
              <a:sym typeface="Calibri"/>
            </a:endParaRPr>
          </a:p>
          <a:p>
            <a:pPr marL="914400" marR="0" lvl="0" indent="0" algn="l" rtl="0">
              <a:lnSpc>
                <a:spcPct val="100000"/>
              </a:lnSpc>
              <a:spcBef>
                <a:spcPts val="0"/>
              </a:spcBef>
              <a:spcAft>
                <a:spcPts val="0"/>
              </a:spcAft>
              <a:buNone/>
            </a:pPr>
            <a:endParaRPr sz="2000" dirty="0">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pic>
        <p:nvPicPr>
          <p:cNvPr id="416" name="Google Shape;416;g283a1922f65_0_13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17" name="Google Shape;417;g283a1922f65_0_134"/>
          <p:cNvSpPr txBox="1"/>
          <p:nvPr/>
        </p:nvSpPr>
        <p:spPr>
          <a:xfrm>
            <a:off x="393700" y="431875"/>
            <a:ext cx="102552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APLIKÁCIE BLOCKCHAINU V </a:t>
            </a:r>
            <a:r>
              <a:rPr lang="cs-CZ" sz="2800" dirty="0">
                <a:solidFill>
                  <a:schemeClr val="lt1"/>
                </a:solidFill>
                <a:latin typeface="Open Sans"/>
                <a:ea typeface="Open Sans"/>
                <a:cs typeface="Open Sans"/>
                <a:sym typeface="Open Sans"/>
              </a:rPr>
              <a:t>AGROPOTRAVINÁRSTVE</a:t>
            </a:r>
            <a:endParaRPr sz="1400" i="0" u="none" strike="noStrike" cap="none" dirty="0">
              <a:solidFill>
                <a:schemeClr val="lt1"/>
              </a:solidFill>
              <a:latin typeface="Open Sans"/>
              <a:ea typeface="Open Sans"/>
              <a:cs typeface="Open Sans"/>
              <a:sym typeface="Open Sans"/>
            </a:endParaRPr>
          </a:p>
        </p:txBody>
      </p:sp>
      <p:sp>
        <p:nvSpPr>
          <p:cNvPr id="418" name="Google Shape;418;g283a1922f65_0_134"/>
          <p:cNvSpPr txBox="1"/>
          <p:nvPr/>
        </p:nvSpPr>
        <p:spPr>
          <a:xfrm>
            <a:off x="266700" y="1327325"/>
            <a:ext cx="9815700" cy="17961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Clr>
                <a:schemeClr val="dk1"/>
              </a:buClr>
              <a:buSzPts val="2200"/>
              <a:buFont typeface="Calibri"/>
              <a:buChar char="●"/>
            </a:pPr>
            <a:r>
              <a:rPr lang="cs-CZ" sz="2200" dirty="0">
                <a:latin typeface="Calibri" panose="020F0502020204030204" pitchFamily="34" charset="0"/>
                <a:cs typeface="Calibri" panose="020F0502020204030204" pitchFamily="34" charset="0"/>
              </a:rPr>
              <a:t>Aplikácie blockchainu v </a:t>
            </a:r>
            <a:r>
              <a:rPr lang="cs-CZ" sz="2200" dirty="0" err="1">
                <a:latin typeface="Calibri" panose="020F0502020204030204" pitchFamily="34" charset="0"/>
                <a:cs typeface="Calibri" panose="020F0502020204030204" pitchFamily="34" charset="0"/>
              </a:rPr>
              <a:t>agropotravinárstve </a:t>
            </a:r>
            <a:r>
              <a:rPr lang="cs-CZ" sz="2200" dirty="0">
                <a:latin typeface="Calibri" panose="020F0502020204030204" pitchFamily="34" charset="0"/>
                <a:cs typeface="Calibri" panose="020F0502020204030204" pitchFamily="34" charset="0"/>
              </a:rPr>
              <a:t>možno rozdeliť do štyroch hlavných kategórií</a:t>
            </a:r>
            <a:r>
              <a:rPr lang="en-GB" sz="2200" dirty="0">
                <a:solidFill>
                  <a:schemeClr val="dk1"/>
                </a:solidFill>
                <a:latin typeface="Calibri" panose="020F0502020204030204" pitchFamily="34" charset="0"/>
                <a:ea typeface="Calibri"/>
                <a:cs typeface="Calibri" panose="020F0502020204030204" pitchFamily="34" charset="0"/>
                <a:sym typeface="Calibri"/>
              </a:rPr>
              <a:t>:</a:t>
            </a: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0" algn="l" rtl="0">
              <a:spcBef>
                <a:spcPts val="0"/>
              </a:spcBef>
              <a:spcAft>
                <a:spcPts val="0"/>
              </a:spcAft>
              <a:buNone/>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spcBef>
                <a:spcPts val="0"/>
              </a:spcBef>
              <a:spcAft>
                <a:spcPts val="0"/>
              </a:spcAft>
              <a:buClr>
                <a:schemeClr val="dk1"/>
              </a:buClr>
              <a:buSzPts val="2200"/>
              <a:buFont typeface="Calibri"/>
              <a:buChar char="-"/>
            </a:pPr>
            <a:r>
              <a:rPr lang="cs-CZ" sz="2200" dirty="0">
                <a:latin typeface="Calibri" panose="020F0502020204030204" pitchFamily="34" charset="0"/>
                <a:cs typeface="Calibri" panose="020F0502020204030204" pitchFamily="34" charset="0"/>
              </a:rPr>
              <a:t>1. Preukázateľnosť </a:t>
            </a:r>
            <a:r>
              <a:rPr lang="cs-CZ" sz="2200" b="1" dirty="0">
                <a:latin typeface="Calibri" panose="020F0502020204030204" pitchFamily="34" charset="0"/>
                <a:cs typeface="Calibri" panose="020F0502020204030204" pitchFamily="34" charset="0"/>
              </a:rPr>
              <a:t>vysledovateľnosti </a:t>
            </a:r>
            <a:r>
              <a:rPr lang="cs-CZ" sz="2200" dirty="0">
                <a:latin typeface="Calibri" panose="020F0502020204030204" pitchFamily="34" charset="0"/>
                <a:cs typeface="Calibri" panose="020F0502020204030204" pitchFamily="34" charset="0"/>
              </a:rPr>
              <a:t>a </a:t>
            </a:r>
            <a:r>
              <a:rPr lang="cs-CZ" sz="2200" b="1" dirty="0">
                <a:latin typeface="Calibri" panose="020F0502020204030204" pitchFamily="34" charset="0"/>
                <a:cs typeface="Calibri" panose="020F0502020204030204" pitchFamily="34" charset="0"/>
              </a:rPr>
              <a:t>pravosti </a:t>
            </a:r>
            <a:r>
              <a:rPr lang="cs-CZ" sz="2200" dirty="0">
                <a:latin typeface="Calibri" panose="020F0502020204030204" pitchFamily="34" charset="0"/>
                <a:cs typeface="Calibri" panose="020F0502020204030204" pitchFamily="34" charset="0"/>
              </a:rPr>
              <a:t>potravín </a:t>
            </a:r>
          </a:p>
          <a:p>
            <a:pPr marL="457200" lvl="0" indent="-368300" algn="l" rtl="0">
              <a:spcBef>
                <a:spcPts val="0"/>
              </a:spcBef>
              <a:spcAft>
                <a:spcPts val="0"/>
              </a:spcAft>
              <a:buClr>
                <a:schemeClr val="dk1"/>
              </a:buClr>
              <a:buSzPts val="2200"/>
              <a:buFont typeface="Calibri"/>
              <a:buChar char="-"/>
            </a:pPr>
            <a:r>
              <a:rPr lang="cs-CZ" sz="2200" dirty="0">
                <a:latin typeface="Calibri" panose="020F0502020204030204" pitchFamily="34" charset="0"/>
                <a:cs typeface="Calibri" panose="020F0502020204030204" pitchFamily="34" charset="0"/>
              </a:rPr>
              <a:t>2. </a:t>
            </a:r>
            <a:r>
              <a:rPr lang="cs-CZ" sz="2200" b="1" dirty="0">
                <a:latin typeface="Calibri" panose="020F0502020204030204" pitchFamily="34" charset="0"/>
                <a:cs typeface="Calibri" panose="020F0502020204030204" pitchFamily="34" charset="0"/>
              </a:rPr>
              <a:t>Inteligentné riadenie poľnohospodárskych údajov </a:t>
            </a:r>
          </a:p>
          <a:p>
            <a:pPr marL="457200" lvl="0" indent="-368300" algn="l" rtl="0">
              <a:spcBef>
                <a:spcPts val="0"/>
              </a:spcBef>
              <a:spcAft>
                <a:spcPts val="0"/>
              </a:spcAft>
              <a:buClr>
                <a:schemeClr val="dk1"/>
              </a:buClr>
              <a:buSzPts val="2200"/>
              <a:buFont typeface="Calibri"/>
              <a:buChar char="-"/>
            </a:pPr>
            <a:r>
              <a:rPr lang="cs-CZ" sz="2200" dirty="0">
                <a:latin typeface="Calibri" panose="020F0502020204030204" pitchFamily="34" charset="0"/>
                <a:cs typeface="Calibri" panose="020F0502020204030204" pitchFamily="34" charset="0"/>
              </a:rPr>
              <a:t>3. </a:t>
            </a:r>
            <a:r>
              <a:rPr lang="cs-CZ" sz="2200" b="1" dirty="0">
                <a:latin typeface="Calibri" panose="020F0502020204030204" pitchFamily="34" charset="0"/>
                <a:cs typeface="Calibri" panose="020F0502020204030204" pitchFamily="34" charset="0"/>
              </a:rPr>
              <a:t>Financovanie </a:t>
            </a:r>
            <a:r>
              <a:rPr lang="cs-CZ" sz="2200" dirty="0">
                <a:latin typeface="Calibri" panose="020F0502020204030204" pitchFamily="34" charset="0"/>
                <a:cs typeface="Calibri" panose="020F0502020204030204" pitchFamily="34" charset="0"/>
              </a:rPr>
              <a:t>obchodu v riadení dodávateľského reťazca </a:t>
            </a:r>
          </a:p>
          <a:p>
            <a:pPr marL="457200" lvl="0" indent="-368300" algn="l" rtl="0">
              <a:spcBef>
                <a:spcPts val="0"/>
              </a:spcBef>
              <a:spcAft>
                <a:spcPts val="0"/>
              </a:spcAft>
              <a:buClr>
                <a:schemeClr val="dk1"/>
              </a:buClr>
              <a:buSzPts val="2200"/>
              <a:buFont typeface="Calibri"/>
              <a:buChar char="-"/>
            </a:pPr>
            <a:r>
              <a:rPr lang="cs-CZ" sz="2200" dirty="0">
                <a:latin typeface="Calibri" panose="020F0502020204030204" pitchFamily="34" charset="0"/>
                <a:cs typeface="Calibri" panose="020F0502020204030204" pitchFamily="34" charset="0"/>
              </a:rPr>
              <a:t>4. Ostatné systémy riadenia informácií</a:t>
            </a:r>
            <a:endParaRPr sz="2200" dirty="0">
              <a:solidFill>
                <a:schemeClr val="dk1"/>
              </a:solidFill>
              <a:latin typeface="Calibri" panose="020F0502020204030204" pitchFamily="34" charset="0"/>
              <a:ea typeface="Calibri"/>
              <a:cs typeface="Calibri" panose="020F0502020204030204" pitchFamily="34" charset="0"/>
              <a:sym typeface="Calibri"/>
            </a:endParaRPr>
          </a:p>
          <a:p>
            <a:pPr marL="0" lvl="0" indent="0" algn="l" rtl="0">
              <a:spcBef>
                <a:spcPts val="0"/>
              </a:spcBef>
              <a:spcAft>
                <a:spcPts val="0"/>
              </a:spcAft>
              <a:buNone/>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914400" lvl="0" indent="0" algn="l" rtl="0">
              <a:spcBef>
                <a:spcPts val="0"/>
              </a:spcBef>
              <a:spcAft>
                <a:spcPts val="0"/>
              </a:spcAft>
              <a:buNone/>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1828800" marR="0" lvl="0" indent="0" algn="l" rtl="0">
              <a:lnSpc>
                <a:spcPct val="100000"/>
              </a:lnSpc>
              <a:spcBef>
                <a:spcPts val="0"/>
              </a:spcBef>
              <a:spcAft>
                <a:spcPts val="0"/>
              </a:spcAft>
              <a:buNone/>
            </a:pPr>
            <a:endParaRPr sz="2200" dirty="0">
              <a:latin typeface="Calibri" panose="020F0502020204030204" pitchFamily="34" charset="0"/>
              <a:ea typeface="Calibri"/>
              <a:cs typeface="Calibri" panose="020F0502020204030204" pitchFamily="34" charset="0"/>
              <a:sym typeface="Calibri"/>
            </a:endParaRPr>
          </a:p>
          <a:p>
            <a:pPr marL="914400" marR="0" lvl="0" indent="0" algn="l" rtl="0">
              <a:lnSpc>
                <a:spcPct val="100000"/>
              </a:lnSpc>
              <a:spcBef>
                <a:spcPts val="0"/>
              </a:spcBef>
              <a:spcAft>
                <a:spcPts val="0"/>
              </a:spcAft>
              <a:buNone/>
            </a:pPr>
            <a:endParaRPr sz="2200" dirty="0">
              <a:latin typeface="Calibri" panose="020F0502020204030204" pitchFamily="34" charset="0"/>
              <a:ea typeface="Calibri"/>
              <a:cs typeface="Calibri" panose="020F0502020204030204" pitchFamily="34" charset="0"/>
              <a:sym typeface="Calibri"/>
            </a:endParaRPr>
          </a:p>
        </p:txBody>
      </p:sp>
      <p:sp>
        <p:nvSpPr>
          <p:cNvPr id="420" name="Google Shape;420;g283a1922f65_0_134"/>
          <p:cNvSpPr txBox="1"/>
          <p:nvPr/>
        </p:nvSpPr>
        <p:spPr>
          <a:xfrm>
            <a:off x="266700" y="3571500"/>
            <a:ext cx="5143500" cy="36480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Clr>
                <a:schemeClr val="dk1"/>
              </a:buClr>
              <a:buSzPts val="2200"/>
              <a:buFont typeface="Calibri"/>
              <a:buChar char="●"/>
            </a:pPr>
            <a:r>
              <a:rPr lang="cs-CZ" sz="2200" dirty="0">
                <a:solidFill>
                  <a:schemeClr val="dk1"/>
                </a:solidFill>
                <a:latin typeface="Calibri" panose="020F0502020204030204" pitchFamily="34" charset="0"/>
                <a:ea typeface="Calibri"/>
                <a:cs typeface="Calibri" panose="020F0502020204030204" pitchFamily="34" charset="0"/>
                <a:sym typeface="Calibri"/>
              </a:rPr>
              <a:t>Príklad</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b="1" dirty="0" err="1">
                <a:solidFill>
                  <a:schemeClr val="dk1"/>
                </a:solidFill>
                <a:latin typeface="Calibri" panose="020F0502020204030204" pitchFamily="34" charset="0"/>
                <a:ea typeface="Calibri"/>
                <a:cs typeface="Calibri" panose="020F0502020204030204" pitchFamily="34" charset="0"/>
                <a:sym typeface="Calibri"/>
              </a:rPr>
              <a:t>AgriDigital</a:t>
            </a:r>
            <a:endParaRPr sz="2200" b="1"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spcBef>
                <a:spcPts val="0"/>
              </a:spcBef>
              <a:spcAft>
                <a:spcPts val="0"/>
              </a:spcAft>
              <a:buClr>
                <a:schemeClr val="dk1"/>
              </a:buClr>
              <a:buSzPts val="2200"/>
              <a:buFont typeface="Calibri"/>
              <a:buChar char="-"/>
            </a:pPr>
            <a:r>
              <a:rPr lang="cs-CZ" sz="2200" dirty="0" err="1">
                <a:latin typeface="Calibri" panose="020F0502020204030204" pitchFamily="34" charset="0"/>
                <a:cs typeface="Calibri" panose="020F0502020204030204" pitchFamily="34" charset="0"/>
              </a:rPr>
              <a:t>Spoločnosť AgriDigital</a:t>
            </a:r>
            <a:r>
              <a:rPr lang="cs-CZ" sz="2200" dirty="0">
                <a:latin typeface="Calibri" panose="020F0502020204030204" pitchFamily="34" charset="0"/>
                <a:cs typeface="Calibri" panose="020F0502020204030204" pitchFamily="34" charset="0"/>
              </a:rPr>
              <a:t>, popredná nezávislá digitálna obilná spoločnosť, dokončila v roku 2016 prvý predaj 23,46 tony obilia prostredníctvom blockchainu na svete. </a:t>
            </a:r>
          </a:p>
          <a:p>
            <a:pPr marL="457200" lvl="0" indent="-368300" algn="l" rtl="0">
              <a:spcBef>
                <a:spcPts val="0"/>
              </a:spcBef>
              <a:spcAft>
                <a:spcPts val="0"/>
              </a:spcAft>
              <a:buClr>
                <a:schemeClr val="dk1"/>
              </a:buClr>
              <a:buSzPts val="2200"/>
              <a:buFont typeface="Calibri"/>
              <a:buChar char="-"/>
            </a:pPr>
            <a:r>
              <a:rPr lang="cs-CZ" sz="2200" dirty="0">
                <a:latin typeface="Calibri" panose="020F0502020204030204" pitchFamily="34" charset="0"/>
                <a:cs typeface="Calibri" panose="020F0502020204030204" pitchFamily="34" charset="0"/>
              </a:rPr>
              <a:t>Odvtedy cloudový systém využíva viac ako 1 300 zákazníkov na spracovanie približne 1,6 milióna ton obilia a 360 miliónov USD v platbách výrobcov.</a:t>
            </a:r>
            <a:endParaRPr sz="2200" dirty="0">
              <a:latin typeface="Calibri" panose="020F0502020204030204" pitchFamily="34" charset="0"/>
              <a:ea typeface="Calibri"/>
              <a:cs typeface="Calibri" panose="020F0502020204030204" pitchFamily="34" charset="0"/>
              <a:sym typeface="Calibri"/>
            </a:endParaRPr>
          </a:p>
        </p:txBody>
      </p:sp>
      <p:pic>
        <p:nvPicPr>
          <p:cNvPr id="6" name="Google Shape;419;g283a1922f65_0_134">
            <a:extLst>
              <a:ext uri="{FF2B5EF4-FFF2-40B4-BE49-F238E27FC236}">
                <a16:creationId xmlns:a16="http://schemas.microsoft.com/office/drawing/2014/main" id="{C93EB5A8-6DB6-4297-BA84-A860902429E1}"/>
              </a:ext>
            </a:extLst>
          </p:cNvPr>
          <p:cNvPicPr preferRelativeResize="0"/>
          <p:nvPr/>
        </p:nvPicPr>
        <p:blipFill>
          <a:blip r:embed="rId4">
            <a:alphaModFix/>
          </a:blip>
          <a:stretch>
            <a:fillRect/>
          </a:stretch>
        </p:blipFill>
        <p:spPr>
          <a:xfrm>
            <a:off x="5505400" y="4298675"/>
            <a:ext cx="5143500" cy="3044643"/>
          </a:xfrm>
          <a:prstGeom prst="rect">
            <a:avLst/>
          </a:prstGeom>
          <a:noFill/>
          <a:ln>
            <a:noFill/>
          </a:ln>
        </p:spPr>
      </p:pic>
      <p:pic>
        <p:nvPicPr>
          <p:cNvPr id="7" name="Google Shape;421;g283a1922f65_0_134">
            <a:extLst>
              <a:ext uri="{FF2B5EF4-FFF2-40B4-BE49-F238E27FC236}">
                <a16:creationId xmlns:a16="http://schemas.microsoft.com/office/drawing/2014/main" id="{C83C55E5-A5E8-4BA7-8F03-D3F4F2026591}"/>
              </a:ext>
            </a:extLst>
          </p:cNvPr>
          <p:cNvPicPr preferRelativeResize="0"/>
          <p:nvPr/>
        </p:nvPicPr>
        <p:blipFill>
          <a:blip r:embed="rId5">
            <a:alphaModFix/>
          </a:blip>
          <a:stretch>
            <a:fillRect/>
          </a:stretch>
        </p:blipFill>
        <p:spPr>
          <a:xfrm>
            <a:off x="7321526" y="3407077"/>
            <a:ext cx="3241702" cy="748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425"/>
        <p:cNvGrpSpPr/>
        <p:nvPr/>
      </p:nvGrpSpPr>
      <p:grpSpPr>
        <a:xfrm>
          <a:off x="0" y="0"/>
          <a:ext cx="0" cy="0"/>
          <a:chOff x="0" y="0"/>
          <a:chExt cx="0" cy="0"/>
        </a:xfrm>
      </p:grpSpPr>
      <p:sp>
        <p:nvSpPr>
          <p:cNvPr id="426" name="Google Shape;426;g283a1922f65_0_0"/>
          <p:cNvSpPr/>
          <p:nvPr/>
        </p:nvSpPr>
        <p:spPr>
          <a:xfrm>
            <a:off x="0" y="973684"/>
            <a:ext cx="10705249" cy="5131241"/>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27" name="Google Shape;427;g283a1922f65_0_0"/>
          <p:cNvSpPr txBox="1"/>
          <p:nvPr/>
        </p:nvSpPr>
        <p:spPr>
          <a:xfrm>
            <a:off x="4981575" y="2250350"/>
            <a:ext cx="5453100" cy="3098654"/>
          </a:xfrm>
          <a:prstGeom prst="rect">
            <a:avLst/>
          </a:prstGeom>
          <a:noFill/>
          <a:ln>
            <a:noFill/>
          </a:ln>
        </p:spPr>
        <p:txBody>
          <a:bodyPr spcFirstLastPara="1" wrap="square" lIns="0" tIns="12050" rIns="0" bIns="0" anchor="t" anchorCtr="0">
            <a:spAutoFit/>
          </a:bodyPr>
          <a:lstStyle/>
          <a:p>
            <a:pPr marL="12700" marR="5080" lvl="0" indent="0" algn="r" rtl="0">
              <a:lnSpc>
                <a:spcPct val="109130"/>
              </a:lnSpc>
              <a:spcBef>
                <a:spcPts val="0"/>
              </a:spcBef>
              <a:spcAft>
                <a:spcPts val="0"/>
              </a:spcAft>
              <a:buClr>
                <a:srgbClr val="000000"/>
              </a:buClr>
              <a:buSzPts val="4600"/>
              <a:buFont typeface="Arial"/>
              <a:buNone/>
            </a:pPr>
            <a:r>
              <a:rPr lang="en-GB" sz="4600" dirty="0">
                <a:solidFill>
                  <a:schemeClr val="lt1"/>
                </a:solidFill>
                <a:latin typeface="Calibri"/>
                <a:ea typeface="Calibri"/>
                <a:cs typeface="Calibri"/>
                <a:sym typeface="Calibri"/>
              </a:rPr>
              <a:t>STAVEBNÉ BLOKY BLOCKCHAINU A MECHANIZMUS BLOCKCHAINU</a:t>
            </a:r>
            <a:endParaRPr sz="4600" dirty="0">
              <a:solidFill>
                <a:schemeClr val="lt1"/>
              </a:solidFill>
              <a:latin typeface="Calibri"/>
              <a:ea typeface="Calibri"/>
              <a:cs typeface="Calibri"/>
              <a:sym typeface="Calibri"/>
            </a:endParaRPr>
          </a:p>
        </p:txBody>
      </p:sp>
      <p:grpSp>
        <p:nvGrpSpPr>
          <p:cNvPr id="429" name="Google Shape;429;g283a1922f65_0_0"/>
          <p:cNvGrpSpPr/>
          <p:nvPr/>
        </p:nvGrpSpPr>
        <p:grpSpPr>
          <a:xfrm>
            <a:off x="546380" y="2274365"/>
            <a:ext cx="2886379" cy="2813713"/>
            <a:chOff x="2262504" y="2609557"/>
            <a:chExt cx="1345882" cy="1311999"/>
          </a:xfrm>
        </p:grpSpPr>
        <p:grpSp>
          <p:nvGrpSpPr>
            <p:cNvPr id="430" name="Google Shape;430;g283a1922f65_0_0"/>
            <p:cNvGrpSpPr/>
            <p:nvPr/>
          </p:nvGrpSpPr>
          <p:grpSpPr>
            <a:xfrm>
              <a:off x="2847815" y="2734283"/>
              <a:ext cx="760571" cy="1187273"/>
              <a:chOff x="2847815" y="2734283"/>
              <a:chExt cx="760571" cy="1187273"/>
            </a:xfrm>
          </p:grpSpPr>
          <p:grpSp>
            <p:nvGrpSpPr>
              <p:cNvPr id="431" name="Google Shape;431;g283a1922f65_0_0"/>
              <p:cNvGrpSpPr/>
              <p:nvPr/>
            </p:nvGrpSpPr>
            <p:grpSpPr>
              <a:xfrm>
                <a:off x="3093560" y="2734283"/>
                <a:ext cx="373380" cy="316098"/>
                <a:chOff x="3093560" y="2734283"/>
                <a:chExt cx="373380" cy="316098"/>
              </a:xfrm>
            </p:grpSpPr>
            <p:sp>
              <p:nvSpPr>
                <p:cNvPr id="432" name="Google Shape;432;g283a1922f65_0_0"/>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3" name="Google Shape;433;g283a1922f65_0_0"/>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4" name="Google Shape;434;g283a1922f65_0_0"/>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35" name="Google Shape;435;g283a1922f65_0_0"/>
              <p:cNvGrpSpPr/>
              <p:nvPr/>
            </p:nvGrpSpPr>
            <p:grpSpPr>
              <a:xfrm>
                <a:off x="2847815" y="3185580"/>
                <a:ext cx="373380" cy="316099"/>
                <a:chOff x="2847815" y="3185580"/>
                <a:chExt cx="373380" cy="316099"/>
              </a:xfrm>
            </p:grpSpPr>
            <p:sp>
              <p:nvSpPr>
                <p:cNvPr id="436" name="Google Shape;436;g283a1922f65_0_0"/>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7" name="Google Shape;437;g283a1922f65_0_0"/>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8" name="Google Shape;438;g283a1922f65_0_0"/>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39" name="Google Shape;439;g283a1922f65_0_0"/>
              <p:cNvGrpSpPr/>
              <p:nvPr/>
            </p:nvGrpSpPr>
            <p:grpSpPr>
              <a:xfrm>
                <a:off x="3385025" y="3181772"/>
                <a:ext cx="222409" cy="316098"/>
                <a:chOff x="3385025" y="3181772"/>
                <a:chExt cx="222409" cy="316098"/>
              </a:xfrm>
            </p:grpSpPr>
            <p:sp>
              <p:nvSpPr>
                <p:cNvPr id="440" name="Google Shape;440;g283a1922f65_0_0"/>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1" name="Google Shape;441;g283a1922f65_0_0"/>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2" name="Google Shape;442;g283a1922f65_0_0"/>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43" name="Google Shape;443;g283a1922f65_0_0"/>
              <p:cNvGrpSpPr/>
              <p:nvPr/>
            </p:nvGrpSpPr>
            <p:grpSpPr>
              <a:xfrm>
                <a:off x="3139042" y="3633069"/>
                <a:ext cx="373618" cy="288487"/>
                <a:chOff x="3139042" y="3633069"/>
                <a:chExt cx="373618" cy="288487"/>
              </a:xfrm>
            </p:grpSpPr>
            <p:sp>
              <p:nvSpPr>
                <p:cNvPr id="444" name="Google Shape;444;g283a1922f65_0_0"/>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5" name="Google Shape;445;g283a1922f65_0_0"/>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6" name="Google Shape;446;g283a1922f65_0_0"/>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447" name="Google Shape;447;g283a1922f65_0_0"/>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8" name="Google Shape;448;g283a1922f65_0_0"/>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9" name="Google Shape;449;g283a1922f65_0_0"/>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0" name="Google Shape;450;g283a1922f65_0_0"/>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1" name="Google Shape;451;g283a1922f65_0_0"/>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2" name="Google Shape;452;g283a1922f65_0_0"/>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53" name="Google Shape;453;g283a1922f65_0_0"/>
            <p:cNvGrpSpPr/>
            <p:nvPr/>
          </p:nvGrpSpPr>
          <p:grpSpPr>
            <a:xfrm>
              <a:off x="2262504" y="2609557"/>
              <a:ext cx="912494" cy="1194890"/>
              <a:chOff x="2262504" y="2609557"/>
              <a:chExt cx="912494" cy="1194890"/>
            </a:xfrm>
          </p:grpSpPr>
          <p:grpSp>
            <p:nvGrpSpPr>
              <p:cNvPr id="454" name="Google Shape;454;g283a1922f65_0_0"/>
              <p:cNvGrpSpPr/>
              <p:nvPr/>
            </p:nvGrpSpPr>
            <p:grpSpPr>
              <a:xfrm>
                <a:off x="2262504" y="3184628"/>
                <a:ext cx="751522" cy="619819"/>
                <a:chOff x="2262504" y="3184628"/>
                <a:chExt cx="751522" cy="619819"/>
              </a:xfrm>
            </p:grpSpPr>
            <p:sp>
              <p:nvSpPr>
                <p:cNvPr id="455" name="Google Shape;455;g283a1922f65_0_0"/>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6" name="Google Shape;456;g283a1922f65_0_0"/>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7" name="Google Shape;457;g283a1922f65_0_0"/>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8" name="Google Shape;458;g283a1922f65_0_0"/>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9" name="Google Shape;459;g283a1922f65_0_0"/>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0" name="Google Shape;460;g283a1922f65_0_0"/>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1" name="Google Shape;461;g283a1922f65_0_0"/>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2" name="Google Shape;462;g283a1922f65_0_0"/>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3" name="Google Shape;463;g283a1922f65_0_0"/>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4" name="Google Shape;464;g283a1922f65_0_0"/>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5" name="Google Shape;465;g283a1922f65_0_0"/>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66" name="Google Shape;466;g283a1922f65_0_0"/>
              <p:cNvGrpSpPr/>
              <p:nvPr/>
            </p:nvGrpSpPr>
            <p:grpSpPr>
              <a:xfrm>
                <a:off x="2270124" y="2609557"/>
                <a:ext cx="904874" cy="408453"/>
                <a:chOff x="2270124" y="2609557"/>
                <a:chExt cx="904874" cy="408453"/>
              </a:xfrm>
            </p:grpSpPr>
            <p:sp>
              <p:nvSpPr>
                <p:cNvPr id="467" name="Google Shape;467;g283a1922f65_0_0"/>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8" name="Google Shape;468;g283a1922f65_0_0"/>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9" name="Google Shape;469;g283a1922f65_0_0"/>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0" name="Google Shape;470;g283a1922f65_0_0"/>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1" name="Google Shape;471;g283a1922f65_0_0"/>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2" name="Google Shape;472;g283a1922f65_0_0"/>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3" name="Google Shape;473;g283a1922f65_0_0"/>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4" name="Google Shape;474;g283a1922f65_0_0"/>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5" name="Google Shape;475;g283a1922f65_0_0"/>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6" name="Google Shape;476;g283a1922f65_0_0"/>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477" name="Google Shape;477;g283a1922f65_0_0"/>
              <p:cNvGrpSpPr/>
              <p:nvPr/>
            </p:nvGrpSpPr>
            <p:grpSpPr>
              <a:xfrm>
                <a:off x="2307271" y="3065615"/>
                <a:ext cx="207645" cy="85689"/>
                <a:chOff x="2307271" y="3065615"/>
                <a:chExt cx="207645" cy="85689"/>
              </a:xfrm>
            </p:grpSpPr>
            <p:sp>
              <p:nvSpPr>
                <p:cNvPr id="478" name="Google Shape;478;g283a1922f65_0_0"/>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9" name="Google Shape;479;g283a1922f65_0_0"/>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0" name="Google Shape;480;g283a1922f65_0_0"/>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sp>
        <p:nvSpPr>
          <p:cNvPr id="482" name="Google Shape;482;g283a1922f65_0_0"/>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488" name="Google Shape;488;g281fc3c1766_0_32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89" name="Google Shape;489;g281fc3c1766_0_324"/>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cs-CZ" sz="2800" dirty="0">
                <a:solidFill>
                  <a:schemeClr val="lt1"/>
                </a:solidFill>
                <a:latin typeface="Open Sans"/>
                <a:ea typeface="Open Sans"/>
                <a:cs typeface="Open Sans"/>
                <a:sym typeface="Open Sans"/>
              </a:rPr>
              <a:t>ÚVOD</a:t>
            </a:r>
            <a:endParaRPr sz="1400" b="0" i="0" u="none" strike="noStrike" cap="none" dirty="0">
              <a:solidFill>
                <a:srgbClr val="000000"/>
              </a:solidFill>
              <a:latin typeface="Arial"/>
              <a:ea typeface="Arial"/>
              <a:cs typeface="Arial"/>
              <a:sym typeface="Arial"/>
            </a:endParaRPr>
          </a:p>
        </p:txBody>
      </p:sp>
      <p:sp>
        <p:nvSpPr>
          <p:cNvPr id="490" name="Google Shape;490;g281fc3c1766_0_324"/>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457200" lvl="0" indent="-368300" algn="l" rtl="0">
              <a:lnSpc>
                <a:spcPct val="90000"/>
              </a:lnSpc>
              <a:spcBef>
                <a:spcPts val="0"/>
              </a:spcBef>
              <a:spcAft>
                <a:spcPts val="0"/>
              </a:spcAft>
              <a:buSzPts val="2200"/>
              <a:buFont typeface="Open Sans"/>
              <a:buChar char="●"/>
            </a:pPr>
            <a:r>
              <a:rPr lang="cs-CZ" sz="2200" dirty="0">
                <a:latin typeface="Calibri" panose="020F0502020204030204" pitchFamily="34" charset="0"/>
                <a:cs typeface="Calibri" panose="020F0502020204030204" pitchFamily="34" charset="0"/>
              </a:rPr>
              <a:t>Základnými stavebnými prvkami blockchainu sú tieto prvky</a:t>
            </a:r>
            <a:r>
              <a:rPr lang="en-GB" sz="2200" dirty="0">
                <a:solidFill>
                  <a:schemeClr val="dk1"/>
                </a:solidFill>
                <a:latin typeface="Calibri" panose="020F0502020204030204" pitchFamily="34" charset="0"/>
                <a:ea typeface="Calibri"/>
                <a:cs typeface="Calibri" panose="020F0502020204030204" pitchFamily="34" charset="0"/>
                <a:sym typeface="Calibri"/>
              </a:rPr>
              <a:t>.</a:t>
            </a: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0" algn="l" rtl="0">
              <a:lnSpc>
                <a:spcPct val="90000"/>
              </a:lnSpc>
              <a:spcBef>
                <a:spcPts val="0"/>
              </a:spcBef>
              <a:spcAft>
                <a:spcPts val="0"/>
              </a:spcAft>
              <a:buNone/>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lnSpc>
                <a:spcPct val="90000"/>
              </a:lnSpc>
              <a:spcBef>
                <a:spcPts val="0"/>
              </a:spcBef>
              <a:spcAft>
                <a:spcPts val="0"/>
              </a:spcAft>
              <a:buSzPts val="2200"/>
              <a:buFont typeface="Open Sans"/>
              <a:buChar char="●"/>
            </a:pPr>
            <a:r>
              <a:rPr lang="cs-CZ" sz="2200" b="1" dirty="0" err="1">
                <a:solidFill>
                  <a:schemeClr val="dk1"/>
                </a:solidFill>
                <a:latin typeface="Calibri" panose="020F0502020204030204" pitchFamily="34" charset="0"/>
                <a:ea typeface="Calibri"/>
                <a:cs typeface="Calibri" panose="020F0502020204030204" pitchFamily="34" charset="0"/>
                <a:sym typeface="Calibri"/>
              </a:rPr>
              <a:t>Bloky </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cs-CZ" sz="2200" dirty="0">
                <a:latin typeface="Calibri" panose="020F0502020204030204" pitchFamily="34" charset="0"/>
                <a:cs typeface="Calibri" panose="020F0502020204030204" pitchFamily="34" charset="0"/>
              </a:rPr>
              <a:t>každý "blok" údajov v reťazci obsahuje zoznam transakcií a jedinečný identifikátor (</a:t>
            </a:r>
            <a:r>
              <a:rPr lang="cs-CZ" sz="2200" dirty="0" err="1">
                <a:latin typeface="Calibri" panose="020F0502020204030204" pitchFamily="34" charset="0"/>
                <a:cs typeface="Calibri" panose="020F0502020204030204" pitchFamily="34" charset="0"/>
              </a:rPr>
              <a:t>hash) z </a:t>
            </a:r>
            <a:r>
              <a:rPr lang="cs-CZ" sz="2200" dirty="0">
                <a:latin typeface="Calibri" panose="020F0502020204030204" pitchFamily="34" charset="0"/>
                <a:cs typeface="Calibri" panose="020F0502020204030204" pitchFamily="34" charset="0"/>
              </a:rPr>
              <a:t>predchádzajúceho bloku.</a:t>
            </a:r>
          </a:p>
          <a:p>
            <a:pPr marL="457200" lvl="0" indent="-368300" algn="l" rtl="0">
              <a:lnSpc>
                <a:spcPct val="90000"/>
              </a:lnSpc>
              <a:spcBef>
                <a:spcPts val="0"/>
              </a:spcBef>
              <a:spcAft>
                <a:spcPts val="0"/>
              </a:spcAft>
              <a:buSzPts val="2200"/>
              <a:buFont typeface="Open Sans"/>
              <a:buChar char="●"/>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lnSpc>
                <a:spcPct val="90000"/>
              </a:lnSpc>
              <a:spcBef>
                <a:spcPts val="0"/>
              </a:spcBef>
              <a:spcAft>
                <a:spcPts val="0"/>
              </a:spcAft>
              <a:buSzPts val="2200"/>
              <a:buFont typeface="Open Sans"/>
              <a:buChar char="●"/>
            </a:pPr>
            <a:r>
              <a:rPr lang="cs-CZ" sz="2200" b="1" dirty="0" err="1">
                <a:solidFill>
                  <a:schemeClr val="dk1"/>
                </a:solidFill>
                <a:latin typeface="Calibri" panose="020F0502020204030204" pitchFamily="34" charset="0"/>
                <a:ea typeface="Calibri"/>
                <a:cs typeface="Calibri" panose="020F0502020204030204" pitchFamily="34" charset="0"/>
                <a:sym typeface="Calibri"/>
              </a:rPr>
              <a:t>Distribuované </a:t>
            </a:r>
            <a:r>
              <a:rPr lang="cs-CZ" sz="2200" b="1" dirty="0">
                <a:solidFill>
                  <a:schemeClr val="dk1"/>
                </a:solidFill>
                <a:latin typeface="Calibri" panose="020F0502020204030204" pitchFamily="34" charset="0"/>
                <a:ea typeface="Calibri"/>
                <a:cs typeface="Calibri" panose="020F0502020204030204" pitchFamily="34" charset="0"/>
                <a:sym typeface="Calibri"/>
              </a:rPr>
              <a:t>záznamy </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cs-CZ" sz="2200" dirty="0">
                <a:latin typeface="Calibri" panose="020F0502020204030204" pitchFamily="34" charset="0"/>
                <a:cs typeface="Calibri" panose="020F0502020204030204" pitchFamily="34" charset="0"/>
              </a:rPr>
              <a:t>identické kópie informácií zaznamenaných v Blockchaine sú uložené na tisíckach počítačov (uzlov) po celom svete</a:t>
            </a:r>
            <a:r>
              <a:rPr lang="en-GB" sz="2200" dirty="0">
                <a:solidFill>
                  <a:schemeClr val="dk1"/>
                </a:solidFill>
                <a:latin typeface="Calibri" panose="020F0502020204030204" pitchFamily="34" charset="0"/>
                <a:ea typeface="Calibri"/>
                <a:cs typeface="Calibri" panose="020F0502020204030204" pitchFamily="34" charset="0"/>
                <a:sym typeface="Calibri"/>
              </a:rPr>
              <a:t>. </a:t>
            </a: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lnSpc>
                <a:spcPct val="90000"/>
              </a:lnSpc>
              <a:spcBef>
                <a:spcPts val="0"/>
              </a:spcBef>
              <a:spcAft>
                <a:spcPts val="0"/>
              </a:spcAft>
              <a:buSzPts val="2200"/>
              <a:buFont typeface="Open Sans"/>
              <a:buChar char="●"/>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lnSpc>
                <a:spcPct val="90000"/>
              </a:lnSpc>
              <a:spcBef>
                <a:spcPts val="0"/>
              </a:spcBef>
              <a:spcAft>
                <a:spcPts val="0"/>
              </a:spcAft>
              <a:buSzPts val="2200"/>
              <a:buFont typeface="Open Sans"/>
              <a:buChar char="●"/>
            </a:pPr>
            <a:r>
              <a:rPr lang="cs-CZ" sz="2200" b="1" dirty="0">
                <a:solidFill>
                  <a:schemeClr val="dk1"/>
                </a:solidFill>
                <a:latin typeface="Calibri" panose="020F0502020204030204" pitchFamily="34" charset="0"/>
                <a:ea typeface="Calibri"/>
                <a:cs typeface="Calibri" panose="020F0502020204030204" pitchFamily="34" charset="0"/>
                <a:sym typeface="Calibri"/>
              </a:rPr>
              <a:t>Kryptografia </a:t>
            </a:r>
            <a:r>
              <a:rPr lang="en-GB" sz="2200" b="1" dirty="0">
                <a:solidFill>
                  <a:schemeClr val="dk1"/>
                </a:solidFill>
                <a:latin typeface="Calibri" panose="020F0502020204030204" pitchFamily="34" charset="0"/>
                <a:ea typeface="Calibri"/>
                <a:cs typeface="Calibri" panose="020F0502020204030204" pitchFamily="34" charset="0"/>
                <a:sym typeface="Calibri"/>
              </a:rPr>
              <a:t>: </a:t>
            </a:r>
            <a:r>
              <a:rPr lang="cs-CZ" sz="2200" dirty="0">
                <a:latin typeface="Calibri" panose="020F0502020204030204" pitchFamily="34" charset="0"/>
                <a:cs typeface="Calibri" panose="020F0502020204030204" pitchFamily="34" charset="0"/>
              </a:rPr>
              <a:t>Kryptografické funkcie, známe ako hashovacie funkcie, zabezpečujú informácie uložené v blockchaine. Každý člen blockchainu má verejný a súkromný kľúč, ktorý umožňuje overovanie a podpisovanie transakcií.</a:t>
            </a:r>
          </a:p>
          <a:p>
            <a:pPr marL="457200" lvl="0" indent="-368300" algn="l" rtl="0">
              <a:lnSpc>
                <a:spcPct val="90000"/>
              </a:lnSpc>
              <a:spcBef>
                <a:spcPts val="0"/>
              </a:spcBef>
              <a:spcAft>
                <a:spcPts val="0"/>
              </a:spcAft>
              <a:buSzPts val="2200"/>
              <a:buFont typeface="Open Sans"/>
              <a:buChar char="●"/>
            </a:pPr>
            <a:endParaRPr sz="2200" dirty="0">
              <a:solidFill>
                <a:schemeClr val="dk1"/>
              </a:solidFill>
              <a:latin typeface="Calibri" panose="020F0502020204030204" pitchFamily="34" charset="0"/>
              <a:ea typeface="Calibri"/>
              <a:cs typeface="Calibri" panose="020F0502020204030204" pitchFamily="34" charset="0"/>
              <a:sym typeface="Calibri"/>
            </a:endParaRPr>
          </a:p>
          <a:p>
            <a:pPr marL="457200" lvl="0" indent="-368300" algn="l" rtl="0">
              <a:lnSpc>
                <a:spcPct val="90000"/>
              </a:lnSpc>
              <a:spcBef>
                <a:spcPts val="0"/>
              </a:spcBef>
              <a:spcAft>
                <a:spcPts val="0"/>
              </a:spcAft>
              <a:buSzPts val="2200"/>
              <a:buFont typeface="Open Sans"/>
              <a:buChar char="●"/>
            </a:pPr>
            <a:r>
              <a:rPr lang="cs-CZ" sz="2200" b="1" dirty="0">
                <a:latin typeface="Calibri" panose="020F0502020204030204" pitchFamily="34" charset="0"/>
                <a:cs typeface="Calibri" panose="020F0502020204030204" pitchFamily="34" charset="0"/>
              </a:rPr>
              <a:t>Mechanizmus konsenzu </a:t>
            </a:r>
            <a:r>
              <a:rPr lang="cs-CZ" sz="2200" dirty="0">
                <a:latin typeface="Calibri" panose="020F0502020204030204" pitchFamily="34" charset="0"/>
                <a:cs typeface="Calibri" panose="020F0502020204030204" pitchFamily="34" charset="0"/>
              </a:rPr>
              <a:t>: Blockchain vyžaduje, aby všetky uzly dosiahli konsenzus o platných transakciách. To sa zvyčajne dosahuje prostredníctvom rôznych konsenzuálnych algoritmov, ako je napríklad </a:t>
            </a:r>
            <a:r>
              <a:rPr lang="cs-CZ" sz="2200" dirty="0" err="1">
                <a:latin typeface="Calibri" panose="020F0502020204030204" pitchFamily="34" charset="0"/>
                <a:cs typeface="Calibri" panose="020F0502020204030204" pitchFamily="34" charset="0"/>
              </a:rPr>
              <a:t>Proof of Work </a:t>
            </a:r>
            <a:r>
              <a:rPr lang="cs-CZ" sz="2200" dirty="0">
                <a:latin typeface="Calibri" panose="020F0502020204030204" pitchFamily="34" charset="0"/>
                <a:cs typeface="Calibri" panose="020F0502020204030204" pitchFamily="34" charset="0"/>
              </a:rPr>
              <a:t>(</a:t>
            </a:r>
            <a:r>
              <a:rPr lang="cs-CZ" sz="2200" dirty="0" err="1">
                <a:latin typeface="Calibri" panose="020F0502020204030204" pitchFamily="34" charset="0"/>
                <a:cs typeface="Calibri" panose="020F0502020204030204" pitchFamily="34" charset="0"/>
              </a:rPr>
              <a:t>PoW) </a:t>
            </a:r>
            <a:r>
              <a:rPr lang="cs-CZ" sz="2200" dirty="0">
                <a:latin typeface="Calibri" panose="020F0502020204030204" pitchFamily="34" charset="0"/>
                <a:cs typeface="Calibri" panose="020F0502020204030204" pitchFamily="34" charset="0"/>
              </a:rPr>
              <a:t>alebo </a:t>
            </a:r>
            <a:r>
              <a:rPr lang="cs-CZ" sz="2200" dirty="0" err="1">
                <a:latin typeface="Calibri" panose="020F0502020204030204" pitchFamily="34" charset="0"/>
                <a:cs typeface="Calibri" panose="020F0502020204030204" pitchFamily="34" charset="0"/>
              </a:rPr>
              <a:t>Proof of Stake </a:t>
            </a:r>
            <a:r>
              <a:rPr lang="cs-CZ" sz="2200" dirty="0">
                <a:latin typeface="Calibri" panose="020F0502020204030204" pitchFamily="34" charset="0"/>
                <a:cs typeface="Calibri" panose="020F0502020204030204" pitchFamily="34" charset="0"/>
              </a:rPr>
              <a:t>(</a:t>
            </a:r>
            <a:r>
              <a:rPr lang="cs-CZ" sz="2200" dirty="0" err="1">
                <a:latin typeface="Calibri" panose="020F0502020204030204" pitchFamily="34" charset="0"/>
                <a:cs typeface="Calibri" panose="020F0502020204030204" pitchFamily="34" charset="0"/>
              </a:rPr>
              <a:t>PoS</a:t>
            </a:r>
            <a:r>
              <a:rPr lang="cs-CZ" sz="2200" dirty="0">
                <a:latin typeface="Calibri" panose="020F0502020204030204" pitchFamily="34" charset="0"/>
                <a:cs typeface="Calibri" panose="020F0502020204030204" pitchFamily="34" charset="0"/>
              </a:rPr>
              <a:t>). </a:t>
            </a:r>
          </a:p>
          <a:p>
            <a:pPr marL="457200" lvl="0" indent="-368300" algn="l" rtl="0">
              <a:lnSpc>
                <a:spcPct val="90000"/>
              </a:lnSpc>
              <a:spcBef>
                <a:spcPts val="0"/>
              </a:spcBef>
              <a:spcAft>
                <a:spcPts val="0"/>
              </a:spcAft>
              <a:buSzPts val="2200"/>
              <a:buFont typeface="Open Sans"/>
              <a:buChar char="●"/>
            </a:pPr>
            <a:endParaRPr lang="cs-CZ" sz="2200" dirty="0">
              <a:latin typeface="Calibri" panose="020F0502020204030204" pitchFamily="34" charset="0"/>
              <a:cs typeface="Calibri" panose="020F0502020204030204" pitchFamily="34" charset="0"/>
            </a:endParaRPr>
          </a:p>
          <a:p>
            <a:pPr marL="457200" lvl="0" indent="-368300" algn="l" rtl="0">
              <a:lnSpc>
                <a:spcPct val="90000"/>
              </a:lnSpc>
              <a:spcBef>
                <a:spcPts val="0"/>
              </a:spcBef>
              <a:spcAft>
                <a:spcPts val="0"/>
              </a:spcAft>
              <a:buSzPts val="2200"/>
              <a:buFont typeface="Open Sans"/>
              <a:buChar char="●"/>
            </a:pPr>
            <a:r>
              <a:rPr lang="cs-CZ" sz="2200" b="1" dirty="0" err="1">
                <a:latin typeface="Calibri" panose="020F0502020204030204" pitchFamily="34" charset="0"/>
                <a:cs typeface="Calibri" panose="020F0502020204030204" pitchFamily="34" charset="0"/>
              </a:rPr>
              <a:t>Nezmeniteľnosť </a:t>
            </a:r>
            <a:r>
              <a:rPr lang="cs-CZ" sz="2200" dirty="0">
                <a:latin typeface="Calibri" panose="020F0502020204030204" pitchFamily="34" charset="0"/>
                <a:cs typeface="Calibri" panose="020F0502020204030204" pitchFamily="34" charset="0"/>
              </a:rPr>
              <a:t>: Po uložení údajov do blockchainu ich nemožno jednoducho zmeniť.</a:t>
            </a:r>
            <a:endParaRPr sz="2200" dirty="0">
              <a:solidFill>
                <a:schemeClr val="dk1"/>
              </a:solidFill>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pic>
        <p:nvPicPr>
          <p:cNvPr id="496" name="Google Shape;496;g283a1922f65_2_7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97" name="Google Shape;497;g283a1922f65_2_72"/>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AKO FUNGUJE BLOCKCHAIN?</a:t>
            </a:r>
            <a:endParaRPr sz="1400" b="0" i="0" u="none" strike="noStrike" cap="none" dirty="0">
              <a:solidFill>
                <a:srgbClr val="000000"/>
              </a:solidFill>
              <a:latin typeface="Arial"/>
              <a:ea typeface="Arial"/>
              <a:cs typeface="Arial"/>
              <a:sym typeface="Arial"/>
            </a:endParaRPr>
          </a:p>
        </p:txBody>
      </p:sp>
      <p:sp>
        <p:nvSpPr>
          <p:cNvPr id="498" name="Google Shape;498;g283a1922f65_2_72"/>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457200" indent="-368300">
              <a:buSzPts val="2200"/>
              <a:buFont typeface="Calibri"/>
              <a:buChar char="●"/>
            </a:pPr>
            <a:r>
              <a:rPr lang="cs-CZ" sz="2200" dirty="0">
                <a:latin typeface="Calibri" panose="020F0502020204030204" pitchFamily="34" charset="0"/>
                <a:cs typeface="Calibri" panose="020F0502020204030204" pitchFamily="34" charset="0"/>
              </a:rPr>
              <a:t>Každá transakcia alebo dátový záznam, známy ako </a:t>
            </a:r>
            <a:r>
              <a:rPr lang="cs-CZ" sz="2200" b="1" dirty="0">
                <a:latin typeface="Calibri" panose="020F0502020204030204" pitchFamily="34" charset="0"/>
                <a:cs typeface="Calibri" panose="020F0502020204030204" pitchFamily="34" charset="0"/>
              </a:rPr>
              <a:t>"blok", </a:t>
            </a:r>
            <a:r>
              <a:rPr lang="cs-CZ" sz="2200" dirty="0">
                <a:latin typeface="Calibri" panose="020F0502020204030204" pitchFamily="34" charset="0"/>
                <a:cs typeface="Calibri" panose="020F0502020204030204" pitchFamily="34" charset="0"/>
              </a:rPr>
              <a:t>je bezpečne </a:t>
            </a:r>
            <a:r>
              <a:rPr lang="cs-CZ" sz="2200" b="1" dirty="0">
                <a:latin typeface="Calibri" panose="020F0502020204030204" pitchFamily="34" charset="0"/>
                <a:cs typeface="Calibri" panose="020F0502020204030204" pitchFamily="34" charset="0"/>
              </a:rPr>
              <a:t>prepojený </a:t>
            </a:r>
            <a:r>
              <a:rPr lang="cs-CZ" sz="2200" dirty="0">
                <a:latin typeface="Calibri" panose="020F0502020204030204" pitchFamily="34" charset="0"/>
                <a:cs typeface="Calibri" panose="020F0502020204030204" pitchFamily="34" charset="0"/>
              </a:rPr>
              <a:t>s predchádzajúcim záznamom pomocou </a:t>
            </a:r>
            <a:r>
              <a:rPr lang="cs-CZ" sz="2200" b="1" dirty="0">
                <a:latin typeface="Calibri" panose="020F0502020204030204" pitchFamily="34" charset="0"/>
                <a:cs typeface="Calibri" panose="020F0502020204030204" pitchFamily="34" charset="0"/>
              </a:rPr>
              <a:t>kryptografického </a:t>
            </a:r>
            <a:r>
              <a:rPr lang="cs-CZ" sz="2200" b="1" dirty="0" err="1">
                <a:latin typeface="Calibri" panose="020F0502020204030204" pitchFamily="34" charset="0"/>
                <a:cs typeface="Calibri" panose="020F0502020204030204" pitchFamily="34" charset="0"/>
              </a:rPr>
              <a:t>hashovania, </a:t>
            </a:r>
            <a:r>
              <a:rPr lang="cs-CZ" sz="2200" dirty="0">
                <a:latin typeface="Calibri" panose="020F0502020204030204" pitchFamily="34" charset="0"/>
                <a:cs typeface="Calibri" panose="020F0502020204030204" pitchFamily="34" charset="0"/>
              </a:rPr>
              <a:t>čím sa vytvorí súvislý </a:t>
            </a:r>
            <a:r>
              <a:rPr lang="cs-CZ" sz="2200" b="1" dirty="0">
                <a:latin typeface="Calibri" panose="020F0502020204030204" pitchFamily="34" charset="0"/>
                <a:cs typeface="Calibri" panose="020F0502020204030204" pitchFamily="34" charset="0"/>
              </a:rPr>
              <a:t>reťazec </a:t>
            </a:r>
            <a:r>
              <a:rPr lang="cs-CZ" sz="2200" dirty="0">
                <a:latin typeface="Calibri" panose="020F0502020204030204" pitchFamily="34" charset="0"/>
                <a:cs typeface="Calibri" panose="020F0502020204030204" pitchFamily="34" charset="0"/>
              </a:rPr>
              <a:t>informácií odolný voči manipulácii. </a:t>
            </a:r>
          </a:p>
          <a:p>
            <a:pPr marL="457200" indent="-368300">
              <a:buSzPts val="2200"/>
              <a:buFont typeface="Calibri"/>
              <a:buChar char="●"/>
            </a:pPr>
            <a:r>
              <a:rPr lang="cs-CZ" sz="2200" dirty="0">
                <a:latin typeface="Calibri" panose="020F0502020204030204" pitchFamily="34" charset="0"/>
                <a:cs typeface="Calibri" panose="020F0502020204030204" pitchFamily="34" charset="0"/>
              </a:rPr>
              <a:t>Keďže </a:t>
            </a:r>
            <a:r>
              <a:rPr lang="cs-CZ" sz="2200" b="1" dirty="0">
                <a:latin typeface="Calibri" panose="020F0502020204030204" pitchFamily="34" charset="0"/>
                <a:cs typeface="Calibri" panose="020F0502020204030204" pitchFamily="34" charset="0"/>
              </a:rPr>
              <a:t>blok nie je možné zmeniť, </a:t>
            </a:r>
            <a:r>
              <a:rPr lang="cs-CZ" sz="2200" dirty="0">
                <a:latin typeface="Calibri" panose="020F0502020204030204" pitchFamily="34" charset="0"/>
                <a:cs typeface="Calibri" panose="020F0502020204030204" pitchFamily="34" charset="0"/>
              </a:rPr>
              <a:t>jediná potrebná dôvera je v mieste, kde používateľ alebo program zadáva údaje. Tento aspekt znižuje potrebu dôveryhodných tretích strán alebo sprostredkovateľov, napríklad audítorov, ktorí môžu vytvárať dodatočné náklady a/alebo zvyšovať riziko ľudskej chyby. </a:t>
            </a:r>
            <a:endParaRPr lang="cs-CZ" sz="2200" dirty="0">
              <a:latin typeface="Calibri" panose="020F0502020204030204" pitchFamily="34" charset="0"/>
              <a:ea typeface="Calibri"/>
              <a:cs typeface="Calibri" panose="020F0502020204030204" pitchFamily="34" charset="0"/>
              <a:sym typeface="Calibri"/>
            </a:endParaRPr>
          </a:p>
          <a:p>
            <a:pPr marL="88900" marR="0" lvl="0" algn="l" rtl="0">
              <a:lnSpc>
                <a:spcPct val="100000"/>
              </a:lnSpc>
              <a:spcBef>
                <a:spcPts val="0"/>
              </a:spcBef>
              <a:spcAft>
                <a:spcPts val="0"/>
              </a:spcAft>
              <a:buSzPts val="2200"/>
            </a:pPr>
            <a:endParaRPr sz="2200" dirty="0">
              <a:latin typeface="Calibri" panose="020F0502020204030204" pitchFamily="34" charset="0"/>
              <a:ea typeface="Calibri"/>
              <a:cs typeface="Calibri" panose="020F0502020204030204" pitchFamily="34" charset="0"/>
              <a:sym typeface="Calibri"/>
            </a:endParaRPr>
          </a:p>
        </p:txBody>
      </p:sp>
      <p:pic>
        <p:nvPicPr>
          <p:cNvPr id="5" name="Google Shape;499;g283a1922f65_2_72">
            <a:extLst>
              <a:ext uri="{FF2B5EF4-FFF2-40B4-BE49-F238E27FC236}">
                <a16:creationId xmlns:a16="http://schemas.microsoft.com/office/drawing/2014/main" id="{588357FE-E0F7-4F50-9D92-363D8747DEAA}"/>
              </a:ext>
            </a:extLst>
          </p:cNvPr>
          <p:cNvPicPr preferRelativeResize="0"/>
          <p:nvPr/>
        </p:nvPicPr>
        <p:blipFill>
          <a:blip r:embed="rId4">
            <a:alphaModFix/>
          </a:blip>
          <a:stretch>
            <a:fillRect/>
          </a:stretch>
        </p:blipFill>
        <p:spPr>
          <a:xfrm>
            <a:off x="6524625" y="4245725"/>
            <a:ext cx="3200399" cy="32003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pic>
        <p:nvPicPr>
          <p:cNvPr id="505" name="Google Shape;505;g283a1922f65_2_12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06" name="Google Shape;506;g283a1922f65_2_126"/>
          <p:cNvSpPr txBox="1"/>
          <p:nvPr/>
        </p:nvSpPr>
        <p:spPr>
          <a:xfrm>
            <a:off x="474825" y="403300"/>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ARCHITEKTÚRA BLOCKCHAINU</a:t>
            </a:r>
            <a:endParaRPr sz="1400" b="0" i="0" u="none" strike="noStrike" cap="none" dirty="0">
              <a:solidFill>
                <a:srgbClr val="000000"/>
              </a:solidFill>
              <a:latin typeface="Arial"/>
              <a:ea typeface="Arial"/>
              <a:cs typeface="Arial"/>
              <a:sym typeface="Arial"/>
            </a:endParaRPr>
          </a:p>
        </p:txBody>
      </p:sp>
      <p:sp>
        <p:nvSpPr>
          <p:cNvPr id="507" name="Google Shape;507;g283a1922f65_2_126"/>
          <p:cNvSpPr txBox="1"/>
          <p:nvPr/>
        </p:nvSpPr>
        <p:spPr>
          <a:xfrm>
            <a:off x="244400" y="1379475"/>
            <a:ext cx="10449000" cy="1796100"/>
          </a:xfrm>
          <a:prstGeom prst="rect">
            <a:avLst/>
          </a:prstGeom>
          <a:noFill/>
          <a:ln>
            <a:noFill/>
          </a:ln>
        </p:spPr>
        <p:txBody>
          <a:bodyPr spcFirstLastPara="1" wrap="square" lIns="91425" tIns="91425" rIns="91425" bIns="91425" anchor="t" anchorCtr="0">
            <a:noAutofit/>
          </a:bodyPr>
          <a:lstStyle/>
          <a:p>
            <a:pPr marL="457200" marR="0" lvl="0" indent="-361950" algn="l" rtl="0">
              <a:lnSpc>
                <a:spcPct val="100000"/>
              </a:lnSpc>
              <a:spcBef>
                <a:spcPts val="0"/>
              </a:spcBef>
              <a:spcAft>
                <a:spcPts val="0"/>
              </a:spcAft>
              <a:buSzPts val="2100"/>
              <a:buFont typeface="Calibri"/>
              <a:buChar char="●"/>
            </a:pPr>
            <a:r>
              <a:rPr lang="cs-CZ" sz="2100" dirty="0">
                <a:latin typeface="Calibri" panose="020F0502020204030204" pitchFamily="34" charset="0"/>
                <a:cs typeface="Calibri" panose="020F0502020204030204" pitchFamily="34" charset="0"/>
              </a:rPr>
              <a:t>Architektúra blockchainu má tieto hlavné komponenty</a:t>
            </a:r>
            <a:r>
              <a:rPr lang="en-GB" sz="2100" dirty="0">
                <a:latin typeface="Calibri" panose="020F0502020204030204" pitchFamily="34" charset="0"/>
                <a:ea typeface="Calibri"/>
                <a:cs typeface="Calibri" panose="020F0502020204030204" pitchFamily="34" charset="0"/>
                <a:sym typeface="Calibri"/>
              </a:rPr>
              <a:t>.</a:t>
            </a:r>
            <a:endParaRPr sz="2100" dirty="0">
              <a:latin typeface="Calibri" panose="020F0502020204030204" pitchFamily="34" charset="0"/>
              <a:ea typeface="Calibri"/>
              <a:cs typeface="Calibri" panose="020F0502020204030204" pitchFamily="34" charset="0"/>
              <a:sym typeface="Calibri"/>
            </a:endParaRPr>
          </a:p>
          <a:p>
            <a:pPr marL="1828800" marR="0" lvl="0" indent="0" algn="l" rtl="0">
              <a:lnSpc>
                <a:spcPct val="100000"/>
              </a:lnSpc>
              <a:spcBef>
                <a:spcPts val="0"/>
              </a:spcBef>
              <a:spcAft>
                <a:spcPts val="0"/>
              </a:spcAft>
              <a:buNone/>
            </a:pPr>
            <a:endParaRPr sz="2100" dirty="0">
              <a:latin typeface="Calibri" panose="020F0502020204030204" pitchFamily="34" charset="0"/>
              <a:ea typeface="Calibri"/>
              <a:cs typeface="Calibri" panose="020F0502020204030204" pitchFamily="34" charset="0"/>
              <a:sym typeface="Calibri"/>
            </a:endParaRPr>
          </a:p>
          <a:p>
            <a:pPr marL="457200" marR="0" lvl="0" indent="-361950" algn="l" rtl="0">
              <a:lnSpc>
                <a:spcPct val="100000"/>
              </a:lnSpc>
              <a:spcBef>
                <a:spcPts val="0"/>
              </a:spcBef>
              <a:spcAft>
                <a:spcPts val="0"/>
              </a:spcAft>
              <a:buSzPts val="2100"/>
              <a:buFont typeface="Calibri"/>
              <a:buAutoNum type="arabicPeriod"/>
            </a:pPr>
            <a:r>
              <a:rPr lang="cs-CZ" sz="2100" b="1" dirty="0">
                <a:latin typeface="Calibri" panose="020F0502020204030204" pitchFamily="34" charset="0"/>
                <a:ea typeface="Calibri"/>
                <a:cs typeface="Calibri" panose="020F0502020204030204" pitchFamily="34" charset="0"/>
                <a:sym typeface="Calibri"/>
              </a:rPr>
              <a:t>Distribuované záznamy</a:t>
            </a:r>
            <a:endParaRPr sz="2100" b="1" dirty="0">
              <a:latin typeface="Calibri" panose="020F0502020204030204" pitchFamily="34" charset="0"/>
              <a:ea typeface="Calibri"/>
              <a:cs typeface="Calibri" panose="020F0502020204030204" pitchFamily="34" charset="0"/>
              <a:sym typeface="Calibri"/>
            </a:endParaRPr>
          </a:p>
          <a:p>
            <a:pPr marL="457200" marR="0" lvl="0" indent="-361950" algn="l" rtl="0">
              <a:lnSpc>
                <a:spcPct val="100000"/>
              </a:lnSpc>
              <a:spcBef>
                <a:spcPts val="0"/>
              </a:spcBef>
              <a:spcAft>
                <a:spcPts val="0"/>
              </a:spcAft>
              <a:buSzPts val="2100"/>
              <a:buFont typeface="Calibri"/>
              <a:buChar char="-"/>
            </a:pPr>
            <a:r>
              <a:rPr lang="cs-CZ" sz="2100" dirty="0">
                <a:latin typeface="Calibri" panose="020F0502020204030204" pitchFamily="34" charset="0"/>
                <a:cs typeface="Calibri" panose="020F0502020204030204" pitchFamily="34" charset="0"/>
              </a:rPr>
              <a:t>Zdieľaná databáza v sieti Blockchain, ktorá uchováva transakcie. Technológie distribuovaných záznamov však majú prísne pravidlá o tom, kto a ako ich môže upravovať. Raz zaznamenané záznamy nie je možné vymazať.</a:t>
            </a:r>
            <a:endParaRPr sz="2100" dirty="0">
              <a:latin typeface="Calibri" panose="020F0502020204030204" pitchFamily="34" charset="0"/>
              <a:ea typeface="Calibri"/>
              <a:cs typeface="Calibri" panose="020F0502020204030204" pitchFamily="34" charset="0"/>
              <a:sym typeface="Calibri"/>
            </a:endParaRPr>
          </a:p>
          <a:p>
            <a:pPr marL="914400" marR="0" lvl="0" indent="0" algn="l" rtl="0">
              <a:lnSpc>
                <a:spcPct val="100000"/>
              </a:lnSpc>
              <a:spcBef>
                <a:spcPts val="0"/>
              </a:spcBef>
              <a:spcAft>
                <a:spcPts val="0"/>
              </a:spcAft>
              <a:buNone/>
            </a:pPr>
            <a:endParaRPr sz="2100" dirty="0">
              <a:latin typeface="Calibri" panose="020F0502020204030204" pitchFamily="34" charset="0"/>
              <a:ea typeface="Calibri"/>
              <a:cs typeface="Calibri" panose="020F0502020204030204" pitchFamily="34" charset="0"/>
              <a:sym typeface="Calibri"/>
            </a:endParaRPr>
          </a:p>
          <a:p>
            <a:pPr marL="95250">
              <a:buSzPts val="2100"/>
            </a:pPr>
            <a:r>
              <a:rPr lang="en-GB" sz="2100" b="1" dirty="0">
                <a:latin typeface="Calibri" panose="020F0502020204030204" pitchFamily="34" charset="0"/>
                <a:ea typeface="Calibri"/>
                <a:cs typeface="Calibri" panose="020F0502020204030204" pitchFamily="34" charset="0"/>
                <a:sym typeface="Calibri"/>
              </a:rPr>
              <a:t>2. </a:t>
            </a:r>
            <a:r>
              <a:rPr lang="cs-CZ" sz="2100" b="1" dirty="0">
                <a:latin typeface="Calibri" panose="020F0502020204030204" pitchFamily="34" charset="0"/>
                <a:ea typeface="Calibri"/>
                <a:cs typeface="Calibri" panose="020F0502020204030204" pitchFamily="34" charset="0"/>
                <a:sym typeface="Calibri"/>
              </a:rPr>
              <a:t>Inteligentné zmluvy</a:t>
            </a:r>
            <a:endParaRPr sz="2100" dirty="0">
              <a:latin typeface="Calibri" panose="020F0502020204030204" pitchFamily="34" charset="0"/>
              <a:ea typeface="Calibri"/>
              <a:cs typeface="Calibri" panose="020F0502020204030204" pitchFamily="34" charset="0"/>
            </a:endParaRPr>
          </a:p>
          <a:p>
            <a:pPr marL="457200" marR="0" lvl="0" indent="-361950" algn="l" rtl="0">
              <a:lnSpc>
                <a:spcPct val="100000"/>
              </a:lnSpc>
              <a:spcBef>
                <a:spcPts val="0"/>
              </a:spcBef>
              <a:spcAft>
                <a:spcPts val="0"/>
              </a:spcAft>
              <a:buSzPts val="2100"/>
              <a:buFont typeface="Calibri"/>
              <a:buChar char="-"/>
            </a:pPr>
            <a:r>
              <a:rPr lang="cs-CZ" sz="2100" dirty="0">
                <a:latin typeface="Calibri" panose="020F0502020204030204" pitchFamily="34" charset="0"/>
                <a:cs typeface="Calibri" panose="020F0502020204030204" pitchFamily="34" charset="0"/>
              </a:rPr>
              <a:t>Inteligentné zmluvy sa dajú použiť na nezávislú správu obchodných zmlúv bez potreby asistenta tretej strany. Sú to programy uložené v systéme </a:t>
            </a:r>
            <a:r>
              <a:rPr lang="cs-CZ" sz="2100" dirty="0" err="1">
                <a:latin typeface="Calibri" panose="020F0502020204030204" pitchFamily="34" charset="0"/>
                <a:cs typeface="Calibri" panose="020F0502020204030204" pitchFamily="34" charset="0"/>
              </a:rPr>
              <a:t>blockchain, </a:t>
            </a:r>
            <a:r>
              <a:rPr lang="cs-CZ" sz="2100" dirty="0">
                <a:latin typeface="Calibri" panose="020F0502020204030204" pitchFamily="34" charset="0"/>
                <a:cs typeface="Calibri" panose="020F0502020204030204" pitchFamily="34" charset="0"/>
              </a:rPr>
              <a:t>ktoré sa spúšťajú automaticky po splnení vopred definovaných podmienok. Vykonávajú kontroly typu "</a:t>
            </a:r>
            <a:r>
              <a:rPr lang="cs-CZ" sz="2100" dirty="0" err="1">
                <a:latin typeface="Calibri" panose="020F0502020204030204" pitchFamily="34" charset="0"/>
                <a:cs typeface="Calibri" panose="020F0502020204030204" pitchFamily="34" charset="0"/>
              </a:rPr>
              <a:t>ak - potom", </a:t>
            </a:r>
            <a:r>
              <a:rPr lang="cs-CZ" sz="2100" dirty="0">
                <a:latin typeface="Calibri" panose="020F0502020204030204" pitchFamily="34" charset="0"/>
                <a:cs typeface="Calibri" panose="020F0502020204030204" pitchFamily="34" charset="0"/>
              </a:rPr>
              <a:t>aby sa transakcie mohli s istotou dokončiť.</a:t>
            </a:r>
          </a:p>
          <a:p>
            <a:pPr marL="457200" marR="0" lvl="0" indent="-361950" algn="l" rtl="0">
              <a:lnSpc>
                <a:spcPct val="100000"/>
              </a:lnSpc>
              <a:spcBef>
                <a:spcPts val="0"/>
              </a:spcBef>
              <a:spcAft>
                <a:spcPts val="0"/>
              </a:spcAft>
              <a:buSzPts val="2100"/>
              <a:buFont typeface="Calibri"/>
              <a:buChar char="-"/>
            </a:pPr>
            <a:endParaRPr lang="en-GB" sz="2100" dirty="0">
              <a:latin typeface="Calibri" panose="020F0502020204030204" pitchFamily="34" charset="0"/>
              <a:ea typeface="Calibri"/>
              <a:cs typeface="Calibri" panose="020F0502020204030204" pitchFamily="34" charset="0"/>
              <a:sym typeface="Calibri"/>
            </a:endParaRPr>
          </a:p>
          <a:p>
            <a:pPr marL="95250">
              <a:buSzPts val="2100"/>
              <a:buFont typeface="Calibri"/>
            </a:pPr>
            <a:r>
              <a:rPr lang="en-GB" sz="2100" b="1" dirty="0">
                <a:latin typeface="Calibri" panose="020F0502020204030204" pitchFamily="34" charset="0"/>
                <a:ea typeface="Calibri"/>
                <a:cs typeface="Calibri" panose="020F0502020204030204" pitchFamily="34" charset="0"/>
                <a:sym typeface="Calibri"/>
              </a:rPr>
              <a:t>3. </a:t>
            </a:r>
            <a:r>
              <a:rPr lang="cs-CZ" sz="2100" b="1" dirty="0">
                <a:latin typeface="Calibri" panose="020F0502020204030204" pitchFamily="34" charset="0"/>
                <a:ea typeface="Calibri"/>
                <a:cs typeface="Calibri" panose="020F0502020204030204" pitchFamily="34" charset="0"/>
                <a:sym typeface="Calibri"/>
              </a:rPr>
              <a:t>Kryptografia s verejným kľúčom</a:t>
            </a:r>
            <a:endParaRPr sz="2100" b="1" dirty="0">
              <a:latin typeface="Calibri" panose="020F0502020204030204" pitchFamily="34" charset="0"/>
              <a:ea typeface="Calibri"/>
              <a:cs typeface="Calibri" panose="020F0502020204030204" pitchFamily="34" charset="0"/>
            </a:endParaRPr>
          </a:p>
          <a:p>
            <a:pPr marL="457200" marR="0" lvl="0" indent="-361950" algn="l" rtl="0">
              <a:lnSpc>
                <a:spcPct val="100000"/>
              </a:lnSpc>
              <a:spcBef>
                <a:spcPts val="0"/>
              </a:spcBef>
              <a:spcAft>
                <a:spcPts val="0"/>
              </a:spcAft>
              <a:buSzPts val="2100"/>
              <a:buFont typeface="Calibri"/>
              <a:buChar char="-"/>
            </a:pPr>
            <a:r>
              <a:rPr lang="cs-CZ" sz="2100" dirty="0">
                <a:latin typeface="Calibri" panose="020F0502020204030204" pitchFamily="34" charset="0"/>
                <a:cs typeface="Calibri" panose="020F0502020204030204" pitchFamily="34" charset="0"/>
              </a:rPr>
              <a:t>Bezpečnostné prvky na jednoznačnú identifikáciu účastníkov siete </a:t>
            </a:r>
            <a:r>
              <a:rPr lang="cs-CZ" sz="2100" dirty="0" err="1">
                <a:latin typeface="Calibri" panose="020F0502020204030204" pitchFamily="34" charset="0"/>
                <a:cs typeface="Calibri" panose="020F0502020204030204" pitchFamily="34" charset="0"/>
              </a:rPr>
              <a:t>blockchain.</a:t>
            </a:r>
            <a:r>
              <a:rPr lang="cs-CZ" sz="2100" dirty="0">
                <a:latin typeface="Calibri" panose="020F0502020204030204" pitchFamily="34" charset="0"/>
                <a:cs typeface="Calibri" panose="020F0502020204030204" pitchFamily="34" charset="0"/>
              </a:rPr>
              <a:t> Tento mechanizmus generuje dve sady kľúčov pre členov siete. Jeden kľúč je verejný kľúč, ktorý zdieľajú všetci v sieti. Druhý je súkromný kľúč, ktorý je jedinečný pre každého člena. Súkromný a verejný kľúč spolupracujú pri odomykaní údajov v záznamoch.</a:t>
            </a:r>
            <a:endParaRPr sz="2100" dirty="0">
              <a:latin typeface="Calibri" panose="020F0502020204030204" pitchFamily="34" charset="0"/>
              <a:ea typeface="Calibri"/>
              <a:cs typeface="Calibri" panose="020F0502020204030204" pitchFamily="34" charset="0"/>
              <a:sym typeface="Calibri"/>
            </a:endParaRPr>
          </a:p>
          <a:p>
            <a:pPr marL="914400" marR="0" lvl="0" indent="0" algn="l" rtl="0">
              <a:lnSpc>
                <a:spcPct val="100000"/>
              </a:lnSpc>
              <a:spcBef>
                <a:spcPts val="0"/>
              </a:spcBef>
              <a:spcAft>
                <a:spcPts val="0"/>
              </a:spcAft>
              <a:buNone/>
            </a:pPr>
            <a:endParaRPr sz="2100" dirty="0">
              <a:latin typeface="Calibri" panose="020F0502020204030204" pitchFamily="34" charset="0"/>
              <a:ea typeface="Calibri"/>
              <a:cs typeface="Calibri" panose="020F0502020204030204" pitchFamily="34" charset="0"/>
              <a:sym typeface="Calibri"/>
            </a:endParaRPr>
          </a:p>
          <a:p>
            <a:pPr marL="914400" marR="0" lvl="0" indent="0" algn="l" rtl="0">
              <a:lnSpc>
                <a:spcPct val="100000"/>
              </a:lnSpc>
              <a:spcBef>
                <a:spcPts val="0"/>
              </a:spcBef>
              <a:spcAft>
                <a:spcPts val="0"/>
              </a:spcAft>
              <a:buNone/>
            </a:pPr>
            <a:endParaRPr sz="2100" dirty="0">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pic>
        <p:nvPicPr>
          <p:cNvPr id="513" name="Google Shape;513;g283a1922f65_2_8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14" name="Google Shape;514;g283a1922f65_2_85"/>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AKO FUNGUJE BLOCKCHAIN?</a:t>
            </a:r>
            <a:endParaRPr lang="en-GB" sz="1400" b="0" i="0" u="none" strike="noStrike" cap="none" dirty="0">
              <a:solidFill>
                <a:srgbClr val="000000"/>
              </a:solidFill>
              <a:latin typeface="Arial"/>
              <a:ea typeface="Arial"/>
              <a:cs typeface="Arial"/>
              <a:sym typeface="Arial"/>
            </a:endParaRPr>
          </a:p>
        </p:txBody>
      </p:sp>
      <p:sp>
        <p:nvSpPr>
          <p:cNvPr id="515" name="Google Shape;515;g283a1922f65_2_85"/>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914400" marR="0" lvl="0" indent="0" algn="l" rtl="0">
              <a:lnSpc>
                <a:spcPct val="100000"/>
              </a:lnSpc>
              <a:spcBef>
                <a:spcPts val="0"/>
              </a:spcBef>
              <a:spcAft>
                <a:spcPts val="0"/>
              </a:spcAft>
              <a:buNone/>
            </a:pPr>
            <a:endParaRPr sz="2200">
              <a:latin typeface="Calibri"/>
              <a:ea typeface="Calibri"/>
              <a:cs typeface="Calibri"/>
              <a:sym typeface="Calibri"/>
            </a:endParaRPr>
          </a:p>
          <a:p>
            <a:pPr marL="914400" marR="0" lvl="0" indent="0" algn="l" rtl="0">
              <a:lnSpc>
                <a:spcPct val="100000"/>
              </a:lnSpc>
              <a:spcBef>
                <a:spcPts val="0"/>
              </a:spcBef>
              <a:spcAft>
                <a:spcPts val="0"/>
              </a:spcAft>
              <a:buNone/>
            </a:pPr>
            <a:endParaRPr sz="2200">
              <a:latin typeface="Calibri"/>
              <a:ea typeface="Calibri"/>
              <a:cs typeface="Calibri"/>
              <a:sym typeface="Calibri"/>
            </a:endParaRPr>
          </a:p>
        </p:txBody>
      </p:sp>
      <p:sp>
        <p:nvSpPr>
          <p:cNvPr id="517" name="Google Shape;517;g283a1922f65_2_85"/>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
        <p:nvSpPr>
          <p:cNvPr id="518" name="Google Shape;518;g283a1922f65_2_85"/>
          <p:cNvSpPr txBox="1"/>
          <p:nvPr/>
        </p:nvSpPr>
        <p:spPr>
          <a:xfrm>
            <a:off x="9382125" y="7172325"/>
            <a:ext cx="1104900" cy="18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400">
                <a:latin typeface="Open Sans"/>
                <a:ea typeface="Open Sans"/>
                <a:cs typeface="Open Sans"/>
                <a:sym typeface="Open Sans"/>
              </a:rPr>
              <a:t>Zdroj: </a:t>
            </a:r>
            <a:r>
              <a:rPr lang="en-GB" sz="400" u="sng">
                <a:solidFill>
                  <a:schemeClr val="hlink"/>
                </a:solidFill>
                <a:latin typeface="Open Sans"/>
                <a:ea typeface="Open Sans"/>
                <a:cs typeface="Open Sans"/>
                <a:sym typeface="Open Sans"/>
                <a:hlinkClick r:id="rId4"/>
              </a:rPr>
              <a:t>geeksforgeeks.org</a:t>
            </a:r>
            <a:endParaRPr sz="400">
              <a:latin typeface="Open Sans"/>
              <a:ea typeface="Open Sans"/>
              <a:cs typeface="Open Sans"/>
              <a:sym typeface="Open Sans"/>
            </a:endParaRPr>
          </a:p>
        </p:txBody>
      </p:sp>
      <p:pic>
        <p:nvPicPr>
          <p:cNvPr id="7" name="Google Shape;516;g283a1922f65_2_85" descr="Blockchain Working">
            <a:extLst>
              <a:ext uri="{FF2B5EF4-FFF2-40B4-BE49-F238E27FC236}">
                <a16:creationId xmlns:a16="http://schemas.microsoft.com/office/drawing/2014/main" id="{5BF00FAC-6A12-49D9-B188-0CC2C80112D3}"/>
              </a:ext>
            </a:extLst>
          </p:cNvPr>
          <p:cNvPicPr preferRelativeResize="0"/>
          <p:nvPr/>
        </p:nvPicPr>
        <p:blipFill>
          <a:blip r:embed="rId5">
            <a:alphaModFix/>
          </a:blip>
          <a:stretch>
            <a:fillRect/>
          </a:stretch>
        </p:blipFill>
        <p:spPr>
          <a:xfrm>
            <a:off x="183775" y="1743075"/>
            <a:ext cx="10397801" cy="49720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pic>
        <p:nvPicPr>
          <p:cNvPr id="524" name="Google Shape;524;g283a1922f65_2_10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25" name="Google Shape;525;g283a1922f65_2_104"/>
          <p:cNvSpPr txBox="1"/>
          <p:nvPr/>
        </p:nvSpPr>
        <p:spPr>
          <a:xfrm>
            <a:off x="474825" y="403300"/>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cs-CZ" sz="2800" dirty="0">
                <a:solidFill>
                  <a:schemeClr val="lt1"/>
                </a:solidFill>
                <a:latin typeface="Open Sans"/>
                <a:ea typeface="Open Sans"/>
                <a:cs typeface="Open Sans"/>
                <a:sym typeface="Open Sans"/>
              </a:rPr>
              <a:t>FUNKCIE </a:t>
            </a:r>
            <a:r>
              <a:rPr lang="en-GB" sz="2800" dirty="0">
                <a:solidFill>
                  <a:schemeClr val="lt1"/>
                </a:solidFill>
                <a:latin typeface="Open Sans"/>
                <a:ea typeface="Open Sans"/>
                <a:cs typeface="Open Sans"/>
                <a:sym typeface="Open Sans"/>
              </a:rPr>
              <a:t>HASH</a:t>
            </a:r>
            <a:endParaRPr sz="1400" b="0" i="0" u="none" strike="noStrike" cap="none" dirty="0">
              <a:solidFill>
                <a:srgbClr val="000000"/>
              </a:solidFill>
              <a:latin typeface="Arial"/>
              <a:ea typeface="Arial"/>
              <a:cs typeface="Arial"/>
              <a:sym typeface="Arial"/>
            </a:endParaRPr>
          </a:p>
        </p:txBody>
      </p:sp>
      <p:sp>
        <p:nvSpPr>
          <p:cNvPr id="526" name="Google Shape;526;g283a1922f65_2_104"/>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Hašovacia funkcia </a:t>
            </a:r>
            <a:r>
              <a:rPr lang="en-GB" sz="2200" dirty="0">
                <a:latin typeface="Calibri"/>
                <a:ea typeface="Calibri"/>
                <a:cs typeface="Calibri"/>
                <a:sym typeface="Calibri"/>
              </a:rPr>
              <a:t>je </a:t>
            </a:r>
            <a:r>
              <a:rPr lang="en-GB" sz="2200" dirty="0" err="1">
                <a:latin typeface="Calibri"/>
                <a:ea typeface="Calibri"/>
                <a:cs typeface="Calibri"/>
                <a:sym typeface="Calibri"/>
              </a:rPr>
              <a:t>matematická funkcia, ktorá konvertuje vstupnú hodnotu na inú komprimovanú hodnotu</a:t>
            </a:r>
            <a:r>
              <a:rPr lang="en-GB" sz="2200" dirty="0">
                <a:latin typeface="Calibri"/>
                <a:ea typeface="Calibri"/>
                <a:cs typeface="Calibri"/>
                <a:sym typeface="Calibri"/>
              </a:rPr>
              <a:t>. </a:t>
            </a:r>
            <a:r>
              <a:rPr lang="en-GB" sz="2200" dirty="0" err="1">
                <a:latin typeface="Calibri"/>
                <a:ea typeface="Calibri"/>
                <a:cs typeface="Calibri"/>
                <a:sym typeface="Calibri"/>
              </a:rPr>
              <a:t>Vstup do hašovacej funkcie má ľubovoľnú dĺžku, </a:t>
            </a:r>
            <a:r>
              <a:rPr lang="en-GB" sz="2200" dirty="0">
                <a:latin typeface="Calibri"/>
                <a:ea typeface="Calibri"/>
                <a:cs typeface="Calibri"/>
                <a:sym typeface="Calibri"/>
              </a:rPr>
              <a:t>ale </a:t>
            </a:r>
            <a:r>
              <a:rPr lang="en-GB" sz="2200" dirty="0" err="1">
                <a:latin typeface="Calibri"/>
                <a:ea typeface="Calibri"/>
                <a:cs typeface="Calibri"/>
                <a:sym typeface="Calibri"/>
              </a:rPr>
              <a:t>výstup má vždy pevnú dĺžku</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Hashovacie funkcie sú mimoriadne užitočné </a:t>
            </a:r>
            <a:r>
              <a:rPr lang="en-GB" sz="2200" dirty="0">
                <a:latin typeface="Calibri"/>
                <a:ea typeface="Calibri"/>
                <a:cs typeface="Calibri"/>
                <a:sym typeface="Calibri"/>
              </a:rPr>
              <a:t>a </a:t>
            </a:r>
            <a:r>
              <a:rPr lang="en-GB" sz="2200" dirty="0" err="1">
                <a:latin typeface="Calibri"/>
                <a:ea typeface="Calibri"/>
                <a:cs typeface="Calibri"/>
                <a:sym typeface="Calibri"/>
              </a:rPr>
              <a:t>objavujú sa takmer vo všetkých aplikáciách informačnej bezpečnosti</a:t>
            </a:r>
            <a:endParaRPr sz="2200" dirty="0">
              <a:latin typeface="Calibri"/>
              <a:ea typeface="Calibri"/>
              <a:cs typeface="Calibri"/>
              <a:sym typeface="Calibri"/>
            </a:endParaRPr>
          </a:p>
        </p:txBody>
      </p:sp>
      <p:pic>
        <p:nvPicPr>
          <p:cNvPr id="5" name="Google Shape;527;g283a1922f65_2_104">
            <a:extLst>
              <a:ext uri="{FF2B5EF4-FFF2-40B4-BE49-F238E27FC236}">
                <a16:creationId xmlns:a16="http://schemas.microsoft.com/office/drawing/2014/main" id="{0332FFE4-1209-418D-B2AB-DA1448DE9377}"/>
              </a:ext>
            </a:extLst>
          </p:cNvPr>
          <p:cNvPicPr preferRelativeResize="0"/>
          <p:nvPr/>
        </p:nvPicPr>
        <p:blipFill rotWithShape="1">
          <a:blip r:embed="rId4">
            <a:alphaModFix/>
          </a:blip>
          <a:srcRect t="5935" r="5213" b="16975"/>
          <a:stretch/>
        </p:blipFill>
        <p:spPr>
          <a:xfrm>
            <a:off x="1651487" y="4013975"/>
            <a:ext cx="7462374" cy="34137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2"/>
          <p:cNvSpPr/>
          <p:nvPr/>
        </p:nvSpPr>
        <p:spPr>
          <a:xfrm flipH="1">
            <a:off x="0" y="0"/>
            <a:ext cx="2679702" cy="7562850"/>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540000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272" name="Google Shape;272;p2"/>
          <p:cNvSpPr txBox="1"/>
          <p:nvPr/>
        </p:nvSpPr>
        <p:spPr>
          <a:xfrm rot="-5400000">
            <a:off x="-1000925" y="3322466"/>
            <a:ext cx="3194400" cy="917928"/>
          </a:xfrm>
          <a:prstGeom prst="rect">
            <a:avLst/>
          </a:prstGeom>
          <a:noFill/>
          <a:ln>
            <a:noFill/>
          </a:ln>
        </p:spPr>
        <p:txBody>
          <a:bodyPr spcFirstLastPara="1" wrap="square" lIns="0" tIns="12050" rIns="0" bIns="0" anchor="t" anchorCtr="0">
            <a:spAutoFit/>
          </a:bodyPr>
          <a:lstStyle/>
          <a:p>
            <a:pPr marL="12700" marR="5080" lvl="0" indent="0" algn="l" rtl="0">
              <a:lnSpc>
                <a:spcPct val="108700"/>
              </a:lnSpc>
              <a:spcBef>
                <a:spcPts val="0"/>
              </a:spcBef>
              <a:spcAft>
                <a:spcPts val="0"/>
              </a:spcAft>
              <a:buNone/>
            </a:pPr>
            <a:r>
              <a:rPr lang="cs-CZ" sz="5400" b="1" dirty="0">
                <a:solidFill>
                  <a:schemeClr val="lt1"/>
                </a:solidFill>
                <a:latin typeface="Calibri"/>
                <a:ea typeface="Calibri"/>
                <a:cs typeface="Calibri"/>
                <a:sym typeface="Calibri"/>
              </a:rPr>
              <a:t>OBSAHUJE</a:t>
            </a:r>
            <a:endParaRPr sz="5400" dirty="0">
              <a:solidFill>
                <a:schemeClr val="lt1"/>
              </a:solidFill>
              <a:latin typeface="Calibri"/>
              <a:ea typeface="Calibri"/>
              <a:cs typeface="Calibri"/>
              <a:sym typeface="Calibri"/>
            </a:endParaRPr>
          </a:p>
        </p:txBody>
      </p:sp>
      <p:sp>
        <p:nvSpPr>
          <p:cNvPr id="273" name="Google Shape;273;p2"/>
          <p:cNvSpPr txBox="1"/>
          <p:nvPr/>
        </p:nvSpPr>
        <p:spPr>
          <a:xfrm>
            <a:off x="3039443" y="627623"/>
            <a:ext cx="9701400" cy="5221804"/>
          </a:xfrm>
          <a:prstGeom prst="rect">
            <a:avLst/>
          </a:prstGeom>
          <a:noFill/>
          <a:ln>
            <a:noFill/>
          </a:ln>
        </p:spPr>
        <p:txBody>
          <a:bodyPr spcFirstLastPara="1" wrap="square" lIns="0" tIns="108575" rIns="0" bIns="0" anchor="t" anchorCtr="0">
            <a:spAutoFit/>
          </a:bodyPr>
          <a:lstStyle/>
          <a:p>
            <a:pPr marL="12700" marR="0" lvl="0" indent="0" algn="l" rtl="0">
              <a:spcBef>
                <a:spcPts val="0"/>
              </a:spcBef>
              <a:spcAft>
                <a:spcPts val="0"/>
              </a:spcAft>
              <a:buNone/>
            </a:pPr>
            <a:r>
              <a:rPr lang="en-GB" sz="2000" b="1" dirty="0">
                <a:solidFill>
                  <a:schemeClr val="tx1"/>
                </a:solidFill>
                <a:latin typeface="Calibri" panose="020F0502020204030204" pitchFamily="34" charset="0"/>
                <a:ea typeface="Open Sans"/>
                <a:cs typeface="Calibri" panose="020F0502020204030204" pitchFamily="34" charset="0"/>
                <a:sym typeface="Open Sans"/>
              </a:rPr>
              <a:t>		</a:t>
            </a:r>
            <a:endParaRPr sz="2000" b="1" dirty="0">
              <a:solidFill>
                <a:schemeClr val="tx1"/>
              </a:solidFill>
              <a:latin typeface="Calibri" panose="020F0502020204030204" pitchFamily="34" charset="0"/>
              <a:ea typeface="Open Sans"/>
              <a:cs typeface="Calibri" panose="020F0502020204030204" pitchFamily="34" charset="0"/>
              <a:sym typeface="Open Sans"/>
            </a:endParaRPr>
          </a:p>
          <a:p>
            <a:pPr marL="12700" marR="0" lvl="0" indent="0" algn="l" rtl="0">
              <a:spcBef>
                <a:spcPts val="855"/>
              </a:spcBef>
              <a:spcAft>
                <a:spcPts val="0"/>
              </a:spcAft>
              <a:buNone/>
            </a:pPr>
            <a:endParaRPr sz="2000" b="1" dirty="0">
              <a:solidFill>
                <a:schemeClr val="tx1"/>
              </a:solidFill>
              <a:latin typeface="Calibri" panose="020F0502020204030204" pitchFamily="34" charset="0"/>
              <a:ea typeface="Open Sans"/>
              <a:cs typeface="Calibri" panose="020F0502020204030204" pitchFamily="34" charset="0"/>
              <a:sym typeface="Open Sans"/>
            </a:endParaRPr>
          </a:p>
          <a:p>
            <a:pPr marL="12700" marR="0" lvl="0" indent="0" algn="l" rtl="0">
              <a:spcBef>
                <a:spcPts val="855"/>
              </a:spcBef>
              <a:spcAft>
                <a:spcPts val="0"/>
              </a:spcAft>
              <a:buNone/>
            </a:pPr>
            <a:r>
              <a:rPr lang="en-GB" sz="2000" b="1" dirty="0">
                <a:solidFill>
                  <a:schemeClr val="tx1"/>
                </a:solidFill>
                <a:latin typeface="Calibri" panose="020F0502020204030204" pitchFamily="34" charset="0"/>
                <a:ea typeface="Calibri"/>
                <a:cs typeface="Calibri" panose="020F0502020204030204" pitchFamily="34" charset="0"/>
                <a:sym typeface="Calibri"/>
              </a:rPr>
              <a:t>		</a:t>
            </a:r>
            <a:endParaRPr sz="2000" b="1" dirty="0">
              <a:solidFill>
                <a:schemeClr val="tx1"/>
              </a:solidFill>
              <a:latin typeface="Calibri" panose="020F0502020204030204" pitchFamily="34" charset="0"/>
              <a:ea typeface="Calibri"/>
              <a:cs typeface="Calibri" panose="020F0502020204030204" pitchFamily="34" charset="0"/>
              <a:sym typeface="Calibri"/>
            </a:endParaRPr>
          </a:p>
          <a:p>
            <a:pPr marL="12700" marR="0" lvl="0" indent="0" algn="l" rtl="0">
              <a:lnSpc>
                <a:spcPct val="218571"/>
              </a:lnSpc>
              <a:spcBef>
                <a:spcPts val="0"/>
              </a:spcBef>
              <a:spcAft>
                <a:spcPts val="0"/>
              </a:spcAft>
              <a:buNone/>
            </a:pPr>
            <a:r>
              <a:rPr lang="en-GB" sz="2000" b="1" dirty="0">
                <a:solidFill>
                  <a:schemeClr val="tx1"/>
                </a:solidFill>
                <a:latin typeface="Calibri" panose="020F0502020204030204" pitchFamily="34" charset="0"/>
                <a:ea typeface="Calibri"/>
                <a:cs typeface="Calibri" panose="020F0502020204030204" pitchFamily="34" charset="0"/>
                <a:sym typeface="Calibri"/>
              </a:rPr>
              <a:t>01 </a:t>
            </a:r>
            <a:r>
              <a:rPr lang="cs-CZ" sz="2000" b="1" dirty="0">
                <a:solidFill>
                  <a:schemeClr val="tx1"/>
                </a:solidFill>
                <a:latin typeface="Calibri" panose="020F0502020204030204" pitchFamily="34" charset="0"/>
                <a:cs typeface="Calibri" panose="020F0502020204030204" pitchFamily="34" charset="0"/>
              </a:rPr>
              <a:t>ÚVOD DO BLOCKCHAINU V AGROPOTRAVINÁRSKOM </a:t>
            </a:r>
            <a:r>
              <a:rPr lang="en-GB" sz="2000" b="1" dirty="0">
                <a:solidFill>
                  <a:schemeClr val="tx1"/>
                </a:solidFill>
                <a:latin typeface="Calibri" panose="020F0502020204030204" pitchFamily="34" charset="0"/>
                <a:ea typeface="Calibri"/>
                <a:cs typeface="Calibri" panose="020F0502020204030204" pitchFamily="34" charset="0"/>
                <a:sym typeface="Calibri"/>
              </a:rPr>
              <a:t>REŤAZCI</a:t>
            </a:r>
            <a:endParaRPr sz="2000" b="1" dirty="0">
              <a:solidFill>
                <a:schemeClr val="tx1"/>
              </a:solidFill>
              <a:latin typeface="Calibri" panose="020F0502020204030204" pitchFamily="34" charset="0"/>
              <a:ea typeface="Calibri"/>
              <a:cs typeface="Calibri" panose="020F0502020204030204" pitchFamily="34" charset="0"/>
              <a:sym typeface="Calibri"/>
            </a:endParaRPr>
          </a:p>
          <a:p>
            <a:pPr marL="12700" marR="0" lvl="0" indent="0" algn="l" rtl="0">
              <a:lnSpc>
                <a:spcPct val="218571"/>
              </a:lnSpc>
              <a:spcBef>
                <a:spcPts val="0"/>
              </a:spcBef>
              <a:spcAft>
                <a:spcPts val="0"/>
              </a:spcAft>
              <a:buNone/>
            </a:pPr>
            <a:r>
              <a:rPr lang="en-GB" sz="2000" b="1" dirty="0">
                <a:solidFill>
                  <a:schemeClr val="tx1"/>
                </a:solidFill>
                <a:latin typeface="Calibri" panose="020F0502020204030204" pitchFamily="34" charset="0"/>
                <a:ea typeface="Calibri"/>
                <a:cs typeface="Calibri" panose="020F0502020204030204" pitchFamily="34" charset="0"/>
                <a:sym typeface="Calibri"/>
              </a:rPr>
              <a:t>02 </a:t>
            </a:r>
            <a:r>
              <a:rPr lang="cs-CZ" sz="2000" b="1" dirty="0">
                <a:solidFill>
                  <a:schemeClr val="tx1"/>
                </a:solidFill>
                <a:latin typeface="Calibri" panose="020F0502020204030204" pitchFamily="34" charset="0"/>
                <a:cs typeface="Calibri" panose="020F0502020204030204" pitchFamily="34" charset="0"/>
              </a:rPr>
              <a:t>STAVEBNÉ BLOKY </a:t>
            </a:r>
            <a:r>
              <a:rPr lang="en-GB" sz="2000" b="1" dirty="0">
                <a:solidFill>
                  <a:schemeClr val="tx1"/>
                </a:solidFill>
                <a:latin typeface="Calibri" panose="020F0502020204030204" pitchFamily="34" charset="0"/>
                <a:ea typeface="Calibri"/>
                <a:cs typeface="Calibri" panose="020F0502020204030204" pitchFamily="34" charset="0"/>
                <a:sym typeface="Calibri"/>
              </a:rPr>
              <a:t>BLOCKCHAINU</a:t>
            </a:r>
            <a:endParaRPr sz="2000" b="1" dirty="0">
              <a:solidFill>
                <a:schemeClr val="tx1"/>
              </a:solidFill>
              <a:latin typeface="Calibri" panose="020F0502020204030204" pitchFamily="34" charset="0"/>
              <a:ea typeface="Calibri"/>
              <a:cs typeface="Calibri" panose="020F0502020204030204" pitchFamily="34" charset="0"/>
              <a:sym typeface="Calibri"/>
            </a:endParaRPr>
          </a:p>
          <a:p>
            <a:pPr marL="12700" marR="0" lvl="0" indent="0" algn="l" rtl="0">
              <a:lnSpc>
                <a:spcPct val="218571"/>
              </a:lnSpc>
              <a:spcBef>
                <a:spcPts val="0"/>
              </a:spcBef>
              <a:spcAft>
                <a:spcPts val="0"/>
              </a:spcAft>
              <a:buNone/>
            </a:pPr>
            <a:r>
              <a:rPr lang="en-GB" sz="2000" b="1" dirty="0">
                <a:solidFill>
                  <a:schemeClr val="tx1"/>
                </a:solidFill>
                <a:latin typeface="Calibri" panose="020F0502020204030204" pitchFamily="34" charset="0"/>
                <a:ea typeface="Calibri"/>
                <a:cs typeface="Calibri" panose="020F0502020204030204" pitchFamily="34" charset="0"/>
                <a:sym typeface="Calibri"/>
              </a:rPr>
              <a:t>03 </a:t>
            </a:r>
            <a:r>
              <a:rPr lang="cs-CZ" sz="2000" b="1" dirty="0">
                <a:solidFill>
                  <a:schemeClr val="tx1"/>
                </a:solidFill>
                <a:latin typeface="Calibri" panose="020F0502020204030204" pitchFamily="34" charset="0"/>
                <a:cs typeface="Calibri" panose="020F0502020204030204" pitchFamily="34" charset="0"/>
              </a:rPr>
              <a:t>AKO POUŽÍVAŤ BLOCKCHAIN V AGROPOTRAVINÁRSKOM </a:t>
            </a:r>
            <a:r>
              <a:rPr lang="en-GB" sz="2000" b="1" dirty="0">
                <a:solidFill>
                  <a:schemeClr val="tx1"/>
                </a:solidFill>
                <a:latin typeface="Calibri" panose="020F0502020204030204" pitchFamily="34" charset="0"/>
                <a:ea typeface="Calibri"/>
                <a:cs typeface="Calibri" panose="020F0502020204030204" pitchFamily="34" charset="0"/>
                <a:sym typeface="Calibri"/>
              </a:rPr>
              <a:t>SEKTORE</a:t>
            </a:r>
            <a:endParaRPr sz="2000" b="1" dirty="0">
              <a:solidFill>
                <a:schemeClr val="tx1"/>
              </a:solidFill>
              <a:latin typeface="Calibri" panose="020F0502020204030204" pitchFamily="34" charset="0"/>
              <a:ea typeface="Calibri"/>
              <a:cs typeface="Calibri" panose="020F0502020204030204" pitchFamily="34" charset="0"/>
              <a:sym typeface="Calibri"/>
            </a:endParaRPr>
          </a:p>
          <a:p>
            <a:pPr marL="12700" marR="0" lvl="0" indent="0" algn="l" rtl="0">
              <a:lnSpc>
                <a:spcPct val="218571"/>
              </a:lnSpc>
              <a:spcBef>
                <a:spcPts val="0"/>
              </a:spcBef>
              <a:spcAft>
                <a:spcPts val="0"/>
              </a:spcAft>
              <a:buNone/>
            </a:pPr>
            <a:r>
              <a:rPr lang="en-GB" sz="2000" b="1" dirty="0">
                <a:solidFill>
                  <a:schemeClr val="tx1"/>
                </a:solidFill>
                <a:latin typeface="Calibri" panose="020F0502020204030204" pitchFamily="34" charset="0"/>
                <a:ea typeface="Calibri"/>
                <a:cs typeface="Calibri" panose="020F0502020204030204" pitchFamily="34" charset="0"/>
                <a:sym typeface="Calibri"/>
              </a:rPr>
              <a:t>04 BLOCKCHAIN </a:t>
            </a:r>
            <a:r>
              <a:rPr lang="cs-CZ" sz="2000" b="1" dirty="0">
                <a:solidFill>
                  <a:schemeClr val="tx1"/>
                </a:solidFill>
                <a:latin typeface="Calibri" panose="020F0502020204030204" pitchFamily="34" charset="0"/>
                <a:ea typeface="Calibri"/>
                <a:cs typeface="Calibri" panose="020F0502020204030204" pitchFamily="34" charset="0"/>
                <a:sym typeface="Calibri"/>
              </a:rPr>
              <a:t>V PRAXI</a:t>
            </a:r>
            <a:endParaRPr sz="2000" b="1" dirty="0">
              <a:solidFill>
                <a:schemeClr val="tx1"/>
              </a:solidFill>
              <a:latin typeface="Calibri" panose="020F0502020204030204" pitchFamily="34" charset="0"/>
              <a:ea typeface="Calibri"/>
              <a:cs typeface="Calibri" panose="020F0502020204030204" pitchFamily="34" charset="0"/>
              <a:sym typeface="Calibri"/>
            </a:endParaRPr>
          </a:p>
          <a:p>
            <a:pPr marL="12700" marR="0" lvl="0" indent="0" algn="l" rtl="0">
              <a:lnSpc>
                <a:spcPct val="218571"/>
              </a:lnSpc>
              <a:spcBef>
                <a:spcPts val="0"/>
              </a:spcBef>
              <a:spcAft>
                <a:spcPts val="0"/>
              </a:spcAft>
              <a:buNone/>
            </a:pPr>
            <a:r>
              <a:rPr lang="en-GB" sz="2000" b="1" dirty="0">
                <a:solidFill>
                  <a:schemeClr val="tx1"/>
                </a:solidFill>
                <a:latin typeface="Calibri" panose="020F0502020204030204" pitchFamily="34" charset="0"/>
                <a:ea typeface="Calibri"/>
                <a:cs typeface="Calibri" panose="020F0502020204030204" pitchFamily="34" charset="0"/>
                <a:sym typeface="Calibri"/>
              </a:rPr>
              <a:t>05 </a:t>
            </a:r>
            <a:r>
              <a:rPr lang="cs-CZ" sz="2000" b="1" dirty="0">
                <a:solidFill>
                  <a:schemeClr val="tx1"/>
                </a:solidFill>
                <a:latin typeface="Calibri" panose="020F0502020204030204" pitchFamily="34" charset="0"/>
                <a:cs typeface="Calibri" panose="020F0502020204030204" pitchFamily="34" charset="0"/>
              </a:rPr>
              <a:t>DÔVERYHODNÉ ZDROJE BLOCKCHAINU - KOMU VERIŤ?</a:t>
            </a:r>
            <a:endParaRPr lang="en-US" sz="2000" b="1" dirty="0">
              <a:solidFill>
                <a:schemeClr val="tx1"/>
              </a:solidFill>
              <a:latin typeface="Calibri" panose="020F0502020204030204" pitchFamily="34" charset="0"/>
              <a:ea typeface="Calibri"/>
              <a:cs typeface="Calibri" panose="020F0502020204030204" pitchFamily="34" charset="0"/>
              <a:sym typeface="Calibri"/>
            </a:endParaRPr>
          </a:p>
          <a:p>
            <a:pPr marL="12700" marR="0" lvl="0" indent="0" algn="l" rtl="0">
              <a:lnSpc>
                <a:spcPct val="191250"/>
              </a:lnSpc>
              <a:spcBef>
                <a:spcPts val="0"/>
              </a:spcBef>
              <a:spcAft>
                <a:spcPts val="0"/>
              </a:spcAft>
              <a:buNone/>
            </a:pPr>
            <a:r>
              <a:rPr lang="en-US" sz="2000" b="1" dirty="0">
                <a:solidFill>
                  <a:schemeClr val="tx1"/>
                </a:solidFill>
                <a:latin typeface="Calibri" panose="020F0502020204030204" pitchFamily="34" charset="0"/>
                <a:ea typeface="Calibri"/>
                <a:cs typeface="Calibri" panose="020F0502020204030204" pitchFamily="34" charset="0"/>
                <a:sym typeface="Calibri"/>
              </a:rPr>
              <a:t>06 </a:t>
            </a:r>
            <a:r>
              <a:rPr lang="cs-CZ" sz="2000" b="1" dirty="0">
                <a:solidFill>
                  <a:schemeClr val="tx1"/>
                </a:solidFill>
                <a:latin typeface="Calibri" panose="020F0502020204030204" pitchFamily="34" charset="0"/>
                <a:ea typeface="Calibri"/>
                <a:cs typeface="Calibri" panose="020F0502020204030204" pitchFamily="34" charset="0"/>
                <a:sym typeface="Calibri"/>
              </a:rPr>
              <a:t>ZÁVERY</a:t>
            </a:r>
            <a:endParaRPr lang="en-US" sz="2000" b="1" dirty="0">
              <a:solidFill>
                <a:schemeClr val="tx1"/>
              </a:solidFill>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pic>
        <p:nvPicPr>
          <p:cNvPr id="534" name="Google Shape;534;g283a1922f65_2_9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35" name="Google Shape;535;g283a1922f65_2_96"/>
          <p:cNvSpPr txBox="1"/>
          <p:nvPr/>
        </p:nvSpPr>
        <p:spPr>
          <a:xfrm>
            <a:off x="474825" y="403300"/>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POROVNANIE S TRADIČNOU DATABÁZOU</a:t>
            </a:r>
            <a:endParaRPr sz="1400" b="0" i="0" u="none" strike="noStrike" cap="none" dirty="0">
              <a:solidFill>
                <a:srgbClr val="000000"/>
              </a:solidFill>
              <a:latin typeface="Arial"/>
              <a:ea typeface="Arial"/>
              <a:cs typeface="Arial"/>
              <a:sym typeface="Arial"/>
            </a:endParaRPr>
          </a:p>
        </p:txBody>
      </p:sp>
      <p:sp>
        <p:nvSpPr>
          <p:cNvPr id="536" name="Google Shape;536;g283a1922f65_2_96"/>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en-GB" sz="2200" dirty="0">
                <a:latin typeface="Calibri"/>
                <a:ea typeface="Calibri"/>
                <a:cs typeface="Calibri"/>
                <a:sym typeface="Calibri"/>
              </a:rPr>
              <a:t>Blockchain je </a:t>
            </a:r>
            <a:r>
              <a:rPr lang="en-GB" sz="2200" dirty="0" err="1">
                <a:latin typeface="Calibri"/>
                <a:ea typeface="Calibri"/>
                <a:cs typeface="Calibri"/>
                <a:sym typeface="Calibri"/>
              </a:rPr>
              <a:t>špeciálny typ </a:t>
            </a:r>
            <a:r>
              <a:rPr lang="en-GB" sz="2200" dirty="0">
                <a:latin typeface="Calibri"/>
                <a:ea typeface="Calibri"/>
                <a:cs typeface="Calibri"/>
                <a:sym typeface="Calibri"/>
              </a:rPr>
              <a:t>systému </a:t>
            </a:r>
            <a:r>
              <a:rPr lang="en-GB" sz="2200" dirty="0" err="1">
                <a:latin typeface="Calibri"/>
                <a:ea typeface="Calibri"/>
                <a:cs typeface="Calibri"/>
                <a:sym typeface="Calibri"/>
              </a:rPr>
              <a:t>správy databáz, </a:t>
            </a:r>
            <a:r>
              <a:rPr lang="en-GB" sz="2200" dirty="0">
                <a:latin typeface="Calibri"/>
                <a:ea typeface="Calibri"/>
                <a:cs typeface="Calibri"/>
                <a:sym typeface="Calibri"/>
              </a:rPr>
              <a:t>ktorý </a:t>
            </a:r>
            <a:r>
              <a:rPr lang="en-GB" sz="2200" dirty="0" err="1">
                <a:latin typeface="Calibri"/>
                <a:ea typeface="Calibri"/>
                <a:cs typeface="Calibri"/>
                <a:sym typeface="Calibri"/>
              </a:rPr>
              <a:t>má viac funkcií ako bežná databáza</a:t>
            </a:r>
            <a:r>
              <a:rPr lang="en-GB" sz="2200" dirty="0">
                <a:latin typeface="Calibri"/>
                <a:ea typeface="Calibri"/>
                <a:cs typeface="Calibri"/>
                <a:sym typeface="Calibri"/>
              </a:rPr>
              <a:t>. </a:t>
            </a:r>
            <a:r>
              <a:rPr lang="en-GB" sz="2200" dirty="0" err="1">
                <a:latin typeface="Calibri"/>
                <a:ea typeface="Calibri"/>
                <a:cs typeface="Calibri"/>
                <a:sym typeface="Calibri"/>
              </a:rPr>
              <a:t>Niektoré dôležité rozdiely medzi tradičnou databázou </a:t>
            </a:r>
            <a:r>
              <a:rPr lang="en-GB" sz="2200" dirty="0">
                <a:latin typeface="Calibri"/>
                <a:ea typeface="Calibri"/>
                <a:cs typeface="Calibri"/>
                <a:sym typeface="Calibri"/>
              </a:rPr>
              <a:t>a </a:t>
            </a:r>
            <a:r>
              <a:rPr lang="en-GB" sz="2200" dirty="0" err="1">
                <a:latin typeface="Calibri"/>
                <a:ea typeface="Calibri"/>
                <a:cs typeface="Calibri"/>
                <a:sym typeface="Calibri"/>
              </a:rPr>
              <a:t>blockchainom sú opísané </a:t>
            </a:r>
            <a:r>
              <a:rPr lang="en-GB" sz="2200" dirty="0">
                <a:latin typeface="Calibri"/>
                <a:ea typeface="Calibri"/>
                <a:cs typeface="Calibri"/>
                <a:sym typeface="Calibri"/>
              </a:rPr>
              <a:t>v </a:t>
            </a:r>
            <a:r>
              <a:rPr lang="en-GB" sz="2200" dirty="0" err="1">
                <a:latin typeface="Calibri"/>
                <a:ea typeface="Calibri"/>
                <a:cs typeface="Calibri"/>
                <a:sym typeface="Calibri"/>
              </a:rPr>
              <a:t>nasledujúcom zozname</a:t>
            </a:r>
            <a:r>
              <a:rPr lang="en-GB" sz="2200" dirty="0">
                <a:latin typeface="Calibri"/>
                <a:ea typeface="Calibri"/>
                <a:cs typeface="Calibri"/>
                <a:sym typeface="Calibri"/>
              </a:rPr>
              <a: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Blokové reťazce </a:t>
            </a:r>
            <a:r>
              <a:rPr lang="en-GB" sz="2200" b="1" dirty="0" err="1">
                <a:latin typeface="Calibri"/>
                <a:ea typeface="Calibri"/>
                <a:cs typeface="Calibri"/>
                <a:sym typeface="Calibri"/>
              </a:rPr>
              <a:t>decentralizujú kontrolu </a:t>
            </a:r>
            <a:r>
              <a:rPr lang="en-GB" sz="2200" b="1" dirty="0">
                <a:latin typeface="Calibri"/>
                <a:ea typeface="Calibri"/>
                <a:cs typeface="Calibri"/>
                <a:sym typeface="Calibri"/>
              </a:rPr>
              <a:t>bez toho, aby </a:t>
            </a:r>
            <a:r>
              <a:rPr lang="en-GB" sz="2200" b="1" dirty="0" err="1">
                <a:latin typeface="Calibri"/>
                <a:ea typeface="Calibri"/>
                <a:cs typeface="Calibri"/>
                <a:sym typeface="Calibri"/>
              </a:rPr>
              <a:t>narušili dôveru </a:t>
            </a:r>
            <a:r>
              <a:rPr lang="en-GB" sz="2200" dirty="0" err="1">
                <a:latin typeface="Calibri"/>
                <a:ea typeface="Calibri"/>
                <a:cs typeface="Calibri"/>
                <a:sym typeface="Calibri"/>
              </a:rPr>
              <a:t>v existujúce </a:t>
            </a:r>
            <a:r>
              <a:rPr lang="en-GB" sz="2200" dirty="0">
                <a:latin typeface="Calibri"/>
                <a:ea typeface="Calibri"/>
                <a:cs typeface="Calibri"/>
                <a:sym typeface="Calibri"/>
              </a:rPr>
              <a:t>údaje. To </a:t>
            </a:r>
            <a:r>
              <a:rPr lang="en-GB" sz="2200" dirty="0" err="1">
                <a:latin typeface="Calibri"/>
                <a:ea typeface="Calibri"/>
                <a:cs typeface="Calibri"/>
                <a:sym typeface="Calibri"/>
              </a:rPr>
              <a:t>nie je možné v iných databázových systémoch</a:t>
            </a:r>
            <a:r>
              <a:rPr lang="en-GB" sz="2200" dirty="0">
                <a:latin typeface="Calibri"/>
                <a:ea typeface="Calibri"/>
                <a:cs typeface="Calibri"/>
                <a:sym typeface="Calibri"/>
              </a:rPr>
              <a: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Spoločnosti zapojené do transakcie nemôžu zdieľať celú svoju databázu</a:t>
            </a:r>
            <a:r>
              <a:rPr lang="en-GB" sz="2200" dirty="0">
                <a:latin typeface="Calibri"/>
                <a:ea typeface="Calibri"/>
                <a:cs typeface="Calibri"/>
                <a:sym typeface="Calibri"/>
              </a:rPr>
              <a:t>. V </a:t>
            </a:r>
            <a:r>
              <a:rPr lang="en-GB" sz="2200" dirty="0" err="1">
                <a:latin typeface="Calibri"/>
                <a:ea typeface="Calibri"/>
                <a:cs typeface="Calibri"/>
                <a:sym typeface="Calibri"/>
              </a:rPr>
              <a:t>sieťach blockchain má </a:t>
            </a:r>
            <a:r>
              <a:rPr lang="en-GB" sz="2200" dirty="0">
                <a:latin typeface="Calibri"/>
                <a:ea typeface="Calibri"/>
                <a:cs typeface="Calibri"/>
                <a:sym typeface="Calibri"/>
              </a:rPr>
              <a:t>však </a:t>
            </a:r>
            <a:r>
              <a:rPr lang="en-GB" sz="2200" dirty="0" err="1">
                <a:latin typeface="Calibri"/>
                <a:ea typeface="Calibri"/>
                <a:cs typeface="Calibri"/>
                <a:sym typeface="Calibri"/>
              </a:rPr>
              <a:t>každá spoločnosť svoju vlastnú kópiu </a:t>
            </a:r>
            <a:r>
              <a:rPr lang="cs-CZ" sz="2200" dirty="0">
                <a:latin typeface="Calibri"/>
                <a:ea typeface="Calibri"/>
                <a:cs typeface="Calibri"/>
                <a:sym typeface="Calibri"/>
              </a:rPr>
              <a:t>záznamov </a:t>
            </a:r>
            <a:r>
              <a:rPr lang="en-GB" sz="2200" dirty="0">
                <a:latin typeface="Calibri"/>
                <a:ea typeface="Calibri"/>
                <a:cs typeface="Calibri"/>
                <a:sym typeface="Calibri"/>
              </a:rPr>
              <a:t>a </a:t>
            </a:r>
            <a:r>
              <a:rPr lang="en-GB" sz="2200" dirty="0" err="1">
                <a:latin typeface="Calibri"/>
                <a:ea typeface="Calibri"/>
                <a:cs typeface="Calibri"/>
                <a:sym typeface="Calibri"/>
              </a:rPr>
              <a:t>systém automaticky udržiava konzistenciu medzi týmito dvoma </a:t>
            </a:r>
            <a:r>
              <a:rPr lang="cs-CZ" sz="2200" dirty="0">
                <a:latin typeface="Calibri"/>
                <a:ea typeface="Calibri"/>
                <a:cs typeface="Calibri"/>
                <a:sym typeface="Calibri"/>
              </a:rPr>
              <a:t>záznamami</a:t>
            </a:r>
            <a:r>
              <a:rPr lang="en-GB" sz="2200" dirty="0">
                <a:latin typeface="Calibri"/>
                <a:ea typeface="Calibri"/>
                <a:cs typeface="Calibri"/>
                <a:sym typeface="Calibri"/>
              </a:rPr>
              <a: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Hoci vo väčšine databázových systémov môžete </a:t>
            </a:r>
            <a:r>
              <a:rPr lang="en-GB" sz="2200" dirty="0">
                <a:latin typeface="Calibri"/>
                <a:ea typeface="Calibri"/>
                <a:cs typeface="Calibri"/>
                <a:sym typeface="Calibri"/>
              </a:rPr>
              <a:t>údaje </a:t>
            </a:r>
            <a:r>
              <a:rPr lang="en-GB" sz="2200" dirty="0" err="1">
                <a:latin typeface="Calibri"/>
                <a:ea typeface="Calibri"/>
                <a:cs typeface="Calibri"/>
                <a:sym typeface="Calibri"/>
              </a:rPr>
              <a:t>upravovať alebo mazať, </a:t>
            </a:r>
            <a:r>
              <a:rPr lang="en-GB" sz="2200" dirty="0">
                <a:latin typeface="Calibri"/>
                <a:ea typeface="Calibri"/>
                <a:cs typeface="Calibri"/>
                <a:sym typeface="Calibri"/>
              </a:rPr>
              <a:t>v </a:t>
            </a:r>
            <a:r>
              <a:rPr lang="en-GB" sz="2200" dirty="0" err="1">
                <a:latin typeface="Calibri"/>
                <a:ea typeface="Calibri"/>
                <a:cs typeface="Calibri"/>
                <a:sym typeface="Calibri"/>
              </a:rPr>
              <a:t>blockchaine môžete </a:t>
            </a:r>
            <a:r>
              <a:rPr lang="en-GB" sz="2200" dirty="0">
                <a:latin typeface="Calibri"/>
                <a:ea typeface="Calibri"/>
                <a:cs typeface="Calibri"/>
                <a:sym typeface="Calibri"/>
              </a:rPr>
              <a:t>údaje </a:t>
            </a:r>
            <a:r>
              <a:rPr lang="en-GB" sz="2200" dirty="0" err="1">
                <a:latin typeface="Calibri"/>
                <a:ea typeface="Calibri"/>
                <a:cs typeface="Calibri"/>
                <a:sym typeface="Calibri"/>
              </a:rPr>
              <a:t>len vkladať</a:t>
            </a:r>
            <a:r>
              <a:rPr lang="en-GB" sz="2200" dirty="0">
                <a:latin typeface="Calibri"/>
                <a:ea typeface="Calibri"/>
                <a:cs typeface="Calibri"/>
                <a:sym typeface="Calibri"/>
              </a:rPr>
              <a:t>.</a:t>
            </a:r>
            <a:endParaRPr sz="2200" dirty="0">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g283a1922f65_2_13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43" name="Google Shape;543;g283a1922f65_2_134"/>
          <p:cNvSpPr txBox="1"/>
          <p:nvPr/>
        </p:nvSpPr>
        <p:spPr>
          <a:xfrm>
            <a:off x="474825" y="403300"/>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POROVNANIE S TRADIČNOU DATABÁZOU</a:t>
            </a:r>
            <a:endParaRPr lang="en-GB" sz="1400" b="0" i="0" u="none" strike="noStrike" cap="none" dirty="0">
              <a:solidFill>
                <a:srgbClr val="000000"/>
              </a:solidFill>
              <a:latin typeface="Arial"/>
              <a:ea typeface="Arial"/>
              <a:cs typeface="Arial"/>
              <a:sym typeface="Arial"/>
            </a:endParaRPr>
          </a:p>
        </p:txBody>
      </p:sp>
      <p:sp>
        <p:nvSpPr>
          <p:cNvPr id="544" name="Google Shape;544;g283a1922f65_2_134"/>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Hlavný rozdiel</a:t>
            </a:r>
            <a:r>
              <a:rPr lang="en-GB" sz="2200" dirty="0">
                <a:latin typeface="Calibri"/>
                <a:ea typeface="Calibri"/>
                <a:cs typeface="Calibri"/>
                <a:sym typeface="Calibri"/>
              </a:rPr>
              <a:t>: </a:t>
            </a:r>
            <a:r>
              <a:rPr lang="en-GB" sz="2200" b="1" dirty="0" err="1">
                <a:latin typeface="Calibri"/>
                <a:ea typeface="Calibri"/>
                <a:cs typeface="Calibri"/>
                <a:sym typeface="Calibri"/>
              </a:rPr>
              <a:t>centralizácia </a:t>
            </a:r>
            <a:r>
              <a:rPr lang="en-GB" sz="2200" dirty="0">
                <a:latin typeface="Calibri"/>
                <a:ea typeface="Calibri"/>
                <a:cs typeface="Calibri"/>
                <a:sym typeface="Calibri"/>
              </a:rPr>
              <a:t>vs. decentralizácia</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105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b="1" dirty="0" err="1">
                <a:latin typeface="Calibri"/>
                <a:ea typeface="Calibri"/>
                <a:cs typeface="Calibri"/>
                <a:sym typeface="Calibri"/>
              </a:rPr>
              <a:t>Tradičné databázy</a:t>
            </a:r>
            <a:r>
              <a:rPr lang="en-GB" sz="2200" dirty="0">
                <a:latin typeface="Calibri"/>
                <a:ea typeface="Calibri"/>
                <a:cs typeface="Calibri"/>
                <a:sym typeface="Calibri"/>
              </a:rPr>
              <a:t>: </a:t>
            </a:r>
            <a:r>
              <a:rPr lang="en-GB" sz="2200" dirty="0" err="1">
                <a:latin typeface="Calibri"/>
                <a:ea typeface="Calibri"/>
                <a:cs typeface="Calibri"/>
                <a:sym typeface="Calibri"/>
              </a:rPr>
              <a:t>Tradičné databázy sú centralizované systémy, v ktorých má nad databázou kontrolu jeden subjekt </a:t>
            </a:r>
            <a:r>
              <a:rPr lang="en-GB" sz="2200" dirty="0">
                <a:latin typeface="Calibri"/>
                <a:ea typeface="Calibri"/>
                <a:cs typeface="Calibri"/>
                <a:sym typeface="Calibri"/>
              </a:rPr>
              <a:t>(napr</a:t>
            </a:r>
            <a:r>
              <a:rPr lang="en-GB" sz="2200" dirty="0" err="1">
                <a:latin typeface="Calibri"/>
                <a:ea typeface="Calibri"/>
                <a:cs typeface="Calibri"/>
                <a:sym typeface="Calibri"/>
              </a:rPr>
              <a:t>. spoločnosť alebo organizácia</a:t>
            </a:r>
            <a:r>
              <a:rPr lang="en-GB" sz="2200" dirty="0">
                <a:latin typeface="Calibri"/>
                <a:ea typeface="Calibri"/>
                <a:cs typeface="Calibri"/>
                <a:sym typeface="Calibri"/>
              </a:rPr>
              <a:t>). Pri </a:t>
            </a:r>
            <a:r>
              <a:rPr lang="en-GB" sz="2200" dirty="0" err="1">
                <a:latin typeface="Calibri"/>
                <a:ea typeface="Calibri"/>
                <a:cs typeface="Calibri"/>
                <a:sym typeface="Calibri"/>
              </a:rPr>
              <a:t>správe </a:t>
            </a:r>
            <a:r>
              <a:rPr lang="en-GB" sz="2200" dirty="0">
                <a:latin typeface="Calibri"/>
                <a:ea typeface="Calibri"/>
                <a:cs typeface="Calibri"/>
                <a:sym typeface="Calibri"/>
              </a:rPr>
              <a:t>a </a:t>
            </a:r>
            <a:r>
              <a:rPr lang="en-GB" sz="2200" dirty="0" err="1">
                <a:latin typeface="Calibri"/>
                <a:ea typeface="Calibri"/>
                <a:cs typeface="Calibri"/>
                <a:sym typeface="Calibri"/>
              </a:rPr>
              <a:t>ukladaní </a:t>
            </a:r>
            <a:r>
              <a:rPr lang="en-GB" sz="2200" dirty="0">
                <a:latin typeface="Calibri"/>
                <a:ea typeface="Calibri"/>
                <a:cs typeface="Calibri"/>
                <a:sym typeface="Calibri"/>
              </a:rPr>
              <a:t>údajov </a:t>
            </a:r>
            <a:r>
              <a:rPr lang="en-GB" sz="2200" dirty="0" err="1">
                <a:latin typeface="Calibri"/>
                <a:ea typeface="Calibri"/>
                <a:cs typeface="Calibri"/>
                <a:sym typeface="Calibri"/>
              </a:rPr>
              <a:t>sa spoliehajú na centrálny </a:t>
            </a:r>
            <a:r>
              <a:rPr lang="en-GB" sz="2200" dirty="0">
                <a:latin typeface="Calibri"/>
                <a:ea typeface="Calibri"/>
                <a:cs typeface="Calibri"/>
                <a:sym typeface="Calibri"/>
              </a:rPr>
              <a:t>server </a:t>
            </a:r>
            <a:r>
              <a:rPr lang="en-GB" sz="2200" dirty="0" err="1">
                <a:latin typeface="Calibri"/>
                <a:ea typeface="Calibri"/>
                <a:cs typeface="Calibri"/>
                <a:sym typeface="Calibri"/>
              </a:rPr>
              <a:t>alebo klaster serverov.</a:t>
            </a:r>
            <a:r>
              <a:rPr lang="en-GB" sz="2200" dirty="0">
                <a:latin typeface="Calibri"/>
                <a:ea typeface="Calibri"/>
                <a:cs typeface="Calibri"/>
                <a:sym typeface="Calibri"/>
              </a:rPr>
              <a:t> </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6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b="1" dirty="0">
                <a:latin typeface="Calibri"/>
                <a:ea typeface="Calibri"/>
                <a:cs typeface="Calibri"/>
                <a:sym typeface="Calibri"/>
              </a:rPr>
              <a:t>Blockchain</a:t>
            </a:r>
            <a:r>
              <a:rPr lang="en-GB" sz="2200" dirty="0">
                <a:latin typeface="Calibri"/>
                <a:ea typeface="Calibri"/>
                <a:cs typeface="Calibri"/>
                <a:sym typeface="Calibri"/>
              </a:rPr>
              <a:t>: </a:t>
            </a:r>
            <a:r>
              <a:rPr lang="en-GB" sz="2200" dirty="0" err="1">
                <a:latin typeface="Calibri"/>
                <a:ea typeface="Calibri"/>
                <a:cs typeface="Calibri"/>
                <a:sym typeface="Calibri"/>
              </a:rPr>
              <a:t>Blockchainy sú decentralizované siete, v ktorých sú </a:t>
            </a:r>
            <a:r>
              <a:rPr lang="en-GB" sz="2200" dirty="0">
                <a:latin typeface="Calibri"/>
                <a:ea typeface="Calibri"/>
                <a:cs typeface="Calibri"/>
                <a:sym typeface="Calibri"/>
              </a:rPr>
              <a:t>údaje </a:t>
            </a:r>
            <a:r>
              <a:rPr lang="en-GB" sz="2200" dirty="0" err="1">
                <a:latin typeface="Calibri"/>
                <a:ea typeface="Calibri"/>
                <a:cs typeface="Calibri"/>
                <a:sym typeface="Calibri"/>
              </a:rPr>
              <a:t>distribuované medzi viaceré uzly </a:t>
            </a:r>
            <a:r>
              <a:rPr lang="en-GB" sz="2200" dirty="0">
                <a:latin typeface="Calibri"/>
                <a:ea typeface="Calibri"/>
                <a:cs typeface="Calibri"/>
                <a:sym typeface="Calibri"/>
              </a:rPr>
              <a:t>(</a:t>
            </a:r>
            <a:r>
              <a:rPr lang="en-GB" sz="2200" dirty="0" err="1">
                <a:latin typeface="Calibri"/>
                <a:ea typeface="Calibri"/>
                <a:cs typeface="Calibri"/>
                <a:sym typeface="Calibri"/>
              </a:rPr>
              <a:t>počítače) </a:t>
            </a:r>
            <a:r>
              <a:rPr lang="en-GB" sz="2200" dirty="0">
                <a:latin typeface="Calibri"/>
                <a:ea typeface="Calibri"/>
                <a:cs typeface="Calibri"/>
                <a:sym typeface="Calibri"/>
              </a:rPr>
              <a:t>v </a:t>
            </a:r>
            <a:r>
              <a:rPr lang="en-GB" sz="2200" dirty="0" err="1">
                <a:latin typeface="Calibri"/>
                <a:ea typeface="Calibri"/>
                <a:cs typeface="Calibri"/>
                <a:sym typeface="Calibri"/>
              </a:rPr>
              <a:t>sieti</a:t>
            </a:r>
            <a:r>
              <a:rPr lang="en-GB" sz="2200" dirty="0">
                <a:latin typeface="Calibri"/>
                <a:ea typeface="Calibri"/>
                <a:cs typeface="Calibri"/>
                <a:sym typeface="Calibri"/>
              </a:rPr>
              <a:t>. </a:t>
            </a:r>
            <a:r>
              <a:rPr lang="en-GB" sz="2200" dirty="0" err="1">
                <a:latin typeface="Calibri"/>
                <a:ea typeface="Calibri"/>
                <a:cs typeface="Calibri"/>
                <a:sym typeface="Calibri"/>
              </a:rPr>
              <a:t>Neexistuje žiadna centrálna autorita </a:t>
            </a:r>
            <a:r>
              <a:rPr lang="en-GB" sz="2200" dirty="0">
                <a:latin typeface="Calibri"/>
                <a:ea typeface="Calibri"/>
                <a:cs typeface="Calibri"/>
                <a:sym typeface="Calibri"/>
              </a:rPr>
              <a:t>ani </a:t>
            </a:r>
            <a:r>
              <a:rPr lang="en-GB" sz="2200" dirty="0" err="1">
                <a:latin typeface="Calibri"/>
                <a:ea typeface="Calibri"/>
                <a:cs typeface="Calibri"/>
                <a:sym typeface="Calibri"/>
              </a:rPr>
              <a:t>jediný kontrolný </a:t>
            </a:r>
            <a:r>
              <a:rPr lang="en-GB" sz="2200" dirty="0">
                <a:latin typeface="Calibri"/>
                <a:ea typeface="Calibri"/>
                <a:cs typeface="Calibri"/>
                <a:sym typeface="Calibri"/>
              </a:rPr>
              <a:t>bod, </a:t>
            </a:r>
            <a:r>
              <a:rPr lang="en-GB" sz="2200" dirty="0" err="1">
                <a:latin typeface="Calibri"/>
                <a:ea typeface="Calibri"/>
                <a:cs typeface="Calibri"/>
                <a:sym typeface="Calibri"/>
              </a:rPr>
              <a:t>vďaka čomu </a:t>
            </a:r>
            <a:r>
              <a:rPr lang="en-GB" sz="2200" dirty="0">
                <a:latin typeface="Calibri"/>
                <a:ea typeface="Calibri"/>
                <a:cs typeface="Calibri"/>
                <a:sym typeface="Calibri"/>
              </a:rPr>
              <a:t>sú </a:t>
            </a:r>
            <a:r>
              <a:rPr lang="en-GB" sz="2200" dirty="0" err="1">
                <a:latin typeface="Calibri"/>
                <a:ea typeface="Calibri"/>
                <a:cs typeface="Calibri"/>
                <a:sym typeface="Calibri"/>
              </a:rPr>
              <a:t>odolné voči cenzúre </a:t>
            </a:r>
            <a:r>
              <a:rPr lang="en-GB" sz="2200" dirty="0">
                <a:latin typeface="Calibri"/>
                <a:ea typeface="Calibri"/>
                <a:cs typeface="Calibri"/>
                <a:sym typeface="Calibri"/>
              </a:rPr>
              <a:t>a </a:t>
            </a:r>
            <a:r>
              <a:rPr lang="en-GB" sz="2200" dirty="0" err="1">
                <a:latin typeface="Calibri"/>
                <a:ea typeface="Calibri"/>
                <a:cs typeface="Calibri"/>
                <a:sym typeface="Calibri"/>
              </a:rPr>
              <a:t>manipulácii</a:t>
            </a:r>
            <a:r>
              <a:rPr lang="en-GB" sz="2200" dirty="0">
                <a:latin typeface="Calibri"/>
                <a:ea typeface="Calibri"/>
                <a:cs typeface="Calibri"/>
                <a:sym typeface="Calibri"/>
              </a:rPr>
              <a:t>. </a:t>
            </a:r>
            <a:endParaRPr sz="2200" dirty="0">
              <a:latin typeface="Calibri"/>
              <a:ea typeface="Calibri"/>
              <a:cs typeface="Calibri"/>
              <a:sym typeface="Calibri"/>
            </a:endParaRPr>
          </a:p>
        </p:txBody>
      </p:sp>
      <p:pic>
        <p:nvPicPr>
          <p:cNvPr id="5" name="Google Shape;545;g283a1922f65_2_134">
            <a:extLst>
              <a:ext uri="{FF2B5EF4-FFF2-40B4-BE49-F238E27FC236}">
                <a16:creationId xmlns:a16="http://schemas.microsoft.com/office/drawing/2014/main" id="{C1AA2E15-F961-4DF9-BC8C-5668DD90F291}"/>
              </a:ext>
            </a:extLst>
          </p:cNvPr>
          <p:cNvPicPr preferRelativeResize="0"/>
          <p:nvPr/>
        </p:nvPicPr>
        <p:blipFill>
          <a:blip r:embed="rId4">
            <a:alphaModFix/>
          </a:blip>
          <a:stretch>
            <a:fillRect/>
          </a:stretch>
        </p:blipFill>
        <p:spPr>
          <a:xfrm>
            <a:off x="1303500" y="4989675"/>
            <a:ext cx="2468398" cy="2468398"/>
          </a:xfrm>
          <a:prstGeom prst="rect">
            <a:avLst/>
          </a:prstGeom>
          <a:noFill/>
          <a:ln>
            <a:noFill/>
          </a:ln>
        </p:spPr>
      </p:pic>
      <p:pic>
        <p:nvPicPr>
          <p:cNvPr id="6" name="Google Shape;546;g283a1922f65_2_134">
            <a:extLst>
              <a:ext uri="{FF2B5EF4-FFF2-40B4-BE49-F238E27FC236}">
                <a16:creationId xmlns:a16="http://schemas.microsoft.com/office/drawing/2014/main" id="{FFEEE60F-9098-4B15-81E4-92D384EF875A}"/>
              </a:ext>
            </a:extLst>
          </p:cNvPr>
          <p:cNvPicPr preferRelativeResize="0"/>
          <p:nvPr/>
        </p:nvPicPr>
        <p:blipFill>
          <a:blip r:embed="rId5">
            <a:alphaModFix/>
          </a:blip>
          <a:stretch>
            <a:fillRect/>
          </a:stretch>
        </p:blipFill>
        <p:spPr>
          <a:xfrm>
            <a:off x="6771562" y="5018962"/>
            <a:ext cx="2409825" cy="24098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pic>
        <p:nvPicPr>
          <p:cNvPr id="552" name="Google Shape;552;g283a1922f65_2_14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53" name="Google Shape;553;g283a1922f65_2_142"/>
          <p:cNvSpPr txBox="1"/>
          <p:nvPr/>
        </p:nvSpPr>
        <p:spPr>
          <a:xfrm>
            <a:off x="474825" y="403300"/>
            <a:ext cx="10059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BLOCKCHAIN VS CLOUD A BLOCKCHAIN AKO SLUŽBA</a:t>
            </a:r>
            <a:endParaRPr sz="1400" b="0" i="0" u="none" strike="noStrike" cap="none" dirty="0">
              <a:solidFill>
                <a:srgbClr val="000000"/>
              </a:solidFill>
              <a:latin typeface="Arial"/>
              <a:ea typeface="Arial"/>
              <a:cs typeface="Arial"/>
              <a:sym typeface="Arial"/>
            </a:endParaRPr>
          </a:p>
        </p:txBody>
      </p:sp>
      <p:sp>
        <p:nvSpPr>
          <p:cNvPr id="554" name="Google Shape;554;g283a1922f65_2_142"/>
          <p:cNvSpPr txBox="1"/>
          <p:nvPr/>
        </p:nvSpPr>
        <p:spPr>
          <a:xfrm>
            <a:off x="438850" y="1350900"/>
            <a:ext cx="10059900" cy="1796100"/>
          </a:xfrm>
          <a:prstGeom prst="rect">
            <a:avLst/>
          </a:prstGeom>
          <a:noFill/>
          <a:ln>
            <a:noFill/>
          </a:ln>
        </p:spPr>
        <p:txBody>
          <a:bodyPr spcFirstLastPara="1" wrap="square" lIns="91425" tIns="91425" rIns="91425" bIns="91425" anchor="t" anchorCtr="0">
            <a:noAutofit/>
          </a:bodyPr>
          <a:lstStyle/>
          <a:p>
            <a:pPr marL="88900" marR="0" lvl="0" algn="l" rtl="0">
              <a:lnSpc>
                <a:spcPct val="100000"/>
              </a:lnSpc>
              <a:spcBef>
                <a:spcPts val="0"/>
              </a:spcBef>
              <a:spcAft>
                <a:spcPts val="0"/>
              </a:spcAft>
              <a:buSzPts val="2200"/>
            </a:pPr>
            <a:r>
              <a:rPr lang="en-GB" sz="2200" b="1" dirty="0">
                <a:latin typeface="Calibri"/>
                <a:ea typeface="Calibri"/>
                <a:cs typeface="Calibri"/>
                <a:sym typeface="Calibri"/>
              </a:rPr>
              <a:t>V čom </a:t>
            </a:r>
            <a:r>
              <a:rPr lang="en-GB" sz="2200" b="1" dirty="0" err="1">
                <a:latin typeface="Calibri"/>
                <a:ea typeface="Calibri"/>
                <a:cs typeface="Calibri"/>
                <a:sym typeface="Calibri"/>
              </a:rPr>
              <a:t>sa </a:t>
            </a:r>
            <a:r>
              <a:rPr lang="en-GB" sz="2200" b="1" dirty="0">
                <a:latin typeface="Calibri"/>
                <a:ea typeface="Calibri"/>
                <a:cs typeface="Calibri"/>
                <a:sym typeface="Calibri"/>
              </a:rPr>
              <a:t>blockchain </a:t>
            </a:r>
            <a:r>
              <a:rPr lang="en-GB" sz="2200" b="1" dirty="0" err="1">
                <a:latin typeface="Calibri"/>
                <a:ea typeface="Calibri"/>
                <a:cs typeface="Calibri"/>
                <a:sym typeface="Calibri"/>
              </a:rPr>
              <a:t>líši </a:t>
            </a:r>
            <a:r>
              <a:rPr lang="en-GB" sz="2200" b="1" dirty="0">
                <a:latin typeface="Calibri"/>
                <a:ea typeface="Calibri"/>
                <a:cs typeface="Calibri"/>
                <a:sym typeface="Calibri"/>
              </a:rPr>
              <a:t>od </a:t>
            </a:r>
            <a:r>
              <a:rPr lang="en-GB" sz="2200" b="1" dirty="0" err="1">
                <a:latin typeface="Calibri"/>
                <a:ea typeface="Calibri"/>
                <a:cs typeface="Calibri"/>
                <a:sym typeface="Calibri"/>
              </a:rPr>
              <a:t>cloudu?</a:t>
            </a:r>
            <a:endParaRPr lang="cs-CZ" sz="2200" b="1"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dirty="0" err="1">
                <a:latin typeface="Calibri"/>
                <a:ea typeface="Calibri"/>
                <a:cs typeface="Calibri"/>
                <a:sym typeface="Calibri"/>
              </a:rPr>
              <a:t>Pojem </a:t>
            </a:r>
            <a:r>
              <a:rPr lang="en-GB" sz="2200" dirty="0">
                <a:latin typeface="Calibri"/>
                <a:ea typeface="Calibri"/>
                <a:cs typeface="Calibri"/>
                <a:sym typeface="Calibri"/>
              </a:rPr>
              <a:t>cloud </a:t>
            </a:r>
            <a:r>
              <a:rPr lang="en-GB" sz="2200" dirty="0" err="1">
                <a:latin typeface="Calibri"/>
                <a:ea typeface="Calibri"/>
                <a:cs typeface="Calibri"/>
                <a:sym typeface="Calibri"/>
              </a:rPr>
              <a:t>označuje počítačové služby, ku </a:t>
            </a:r>
            <a:r>
              <a:rPr lang="en-GB" sz="2200" dirty="0">
                <a:latin typeface="Calibri"/>
                <a:ea typeface="Calibri"/>
                <a:cs typeface="Calibri"/>
                <a:sym typeface="Calibri"/>
              </a:rPr>
              <a:t>ktorým </a:t>
            </a:r>
            <a:r>
              <a:rPr lang="en-GB" sz="2200" dirty="0" err="1">
                <a:latin typeface="Calibri"/>
                <a:ea typeface="Calibri"/>
                <a:cs typeface="Calibri"/>
                <a:sym typeface="Calibri"/>
              </a:rPr>
              <a:t>možno pristupovať </a:t>
            </a:r>
            <a:r>
              <a:rPr lang="en-GB" sz="2200" dirty="0">
                <a:latin typeface="Calibri"/>
                <a:ea typeface="Calibri"/>
                <a:cs typeface="Calibri"/>
                <a:sym typeface="Calibri"/>
              </a:rPr>
              <a:t>online. Z </a:t>
            </a:r>
            <a:r>
              <a:rPr lang="en-GB" sz="2200" dirty="0" err="1">
                <a:latin typeface="Calibri"/>
                <a:ea typeface="Calibri"/>
                <a:cs typeface="Calibri"/>
                <a:sym typeface="Calibri"/>
              </a:rPr>
              <a:t>cloudu môžete </a:t>
            </a:r>
            <a:r>
              <a:rPr lang="en-GB" sz="2200" dirty="0">
                <a:latin typeface="Calibri"/>
                <a:ea typeface="Calibri"/>
                <a:cs typeface="Calibri"/>
                <a:sym typeface="Calibri"/>
              </a:rPr>
              <a:t>pristupovať k </a:t>
            </a:r>
            <a:r>
              <a:rPr lang="en-GB" sz="2200" dirty="0" err="1">
                <a:latin typeface="Calibri"/>
                <a:ea typeface="Calibri"/>
                <a:cs typeface="Calibri"/>
                <a:sym typeface="Calibri"/>
              </a:rPr>
              <a:t>softvéru ako službe </a:t>
            </a:r>
            <a:r>
              <a:rPr lang="en-GB" sz="2200" dirty="0">
                <a:latin typeface="Calibri"/>
                <a:ea typeface="Calibri"/>
                <a:cs typeface="Calibri"/>
                <a:sym typeface="Calibri"/>
              </a:rPr>
              <a:t>(SaaS), </a:t>
            </a:r>
            <a:r>
              <a:rPr lang="en-GB" sz="2200" dirty="0" err="1">
                <a:latin typeface="Calibri"/>
                <a:ea typeface="Calibri"/>
                <a:cs typeface="Calibri"/>
                <a:sym typeface="Calibri"/>
              </a:rPr>
              <a:t>produktu ako službe </a:t>
            </a:r>
            <a:r>
              <a:rPr lang="en-GB" sz="2200" dirty="0">
                <a:latin typeface="Calibri"/>
                <a:ea typeface="Calibri"/>
                <a:cs typeface="Calibri"/>
                <a:sym typeface="Calibri"/>
              </a:rPr>
              <a:t>(PaaS) a </a:t>
            </a:r>
            <a:r>
              <a:rPr lang="en-GB" sz="2200" dirty="0" err="1">
                <a:latin typeface="Calibri"/>
                <a:ea typeface="Calibri"/>
                <a:cs typeface="Calibri"/>
                <a:sym typeface="Calibri"/>
              </a:rPr>
              <a:t>infraštruktúre ako službe </a:t>
            </a:r>
            <a:r>
              <a:rPr lang="en-GB" sz="2200" dirty="0">
                <a:latin typeface="Calibri"/>
                <a:ea typeface="Calibri"/>
                <a:cs typeface="Calibri"/>
                <a:sym typeface="Calibri"/>
              </a:rPr>
              <a:t>(IaaS).</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1100" dirty="0">
              <a:latin typeface="Calibri"/>
              <a:ea typeface="Calibri"/>
              <a:cs typeface="Calibri"/>
              <a:sym typeface="Calibri"/>
            </a:endParaRPr>
          </a:p>
          <a:p>
            <a:pPr marL="88900" marR="0" lvl="0" algn="l" rtl="0">
              <a:lnSpc>
                <a:spcPct val="100000"/>
              </a:lnSpc>
              <a:spcBef>
                <a:spcPts val="0"/>
              </a:spcBef>
              <a:spcAft>
                <a:spcPts val="0"/>
              </a:spcAft>
              <a:buSzPts val="2200"/>
            </a:pPr>
            <a:r>
              <a:rPr lang="en-GB" sz="2200" b="1" dirty="0">
                <a:latin typeface="Calibri"/>
                <a:ea typeface="Calibri"/>
                <a:cs typeface="Calibri"/>
                <a:sym typeface="Calibri"/>
              </a:rPr>
              <a:t>Čo je blockchain </a:t>
            </a:r>
            <a:r>
              <a:rPr lang="en-GB" sz="2200" b="1" dirty="0" err="1">
                <a:latin typeface="Calibri"/>
                <a:ea typeface="Calibri"/>
                <a:cs typeface="Calibri"/>
                <a:sym typeface="Calibri"/>
              </a:rPr>
              <a:t>ako služba</a:t>
            </a:r>
            <a:r>
              <a:rPr lang="en-GB" sz="2200" b="1" dirty="0">
                <a:latin typeface="Calibri"/>
                <a:ea typeface="Calibri"/>
                <a:cs typeface="Calibri"/>
                <a:sym typeface="Calibri"/>
              </a:rPr>
              <a:t>?</a:t>
            </a:r>
            <a:endParaRPr lang="cs-CZ" sz="2200" b="1"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dirty="0">
                <a:latin typeface="Calibri"/>
                <a:ea typeface="Calibri"/>
                <a:cs typeface="Calibri"/>
                <a:sym typeface="Calibri"/>
              </a:rPr>
              <a:t>Blockchain </a:t>
            </a:r>
            <a:r>
              <a:rPr lang="en-GB" sz="2200" dirty="0" err="1">
                <a:latin typeface="Calibri"/>
                <a:ea typeface="Calibri"/>
                <a:cs typeface="Calibri"/>
                <a:sym typeface="Calibri"/>
              </a:rPr>
              <a:t>ako služba </a:t>
            </a:r>
            <a:r>
              <a:rPr lang="en-GB" sz="2200" dirty="0">
                <a:latin typeface="Calibri"/>
                <a:ea typeface="Calibri"/>
                <a:cs typeface="Calibri"/>
                <a:sym typeface="Calibri"/>
              </a:rPr>
              <a:t>(BaaS) je </a:t>
            </a:r>
            <a:r>
              <a:rPr lang="en-GB" sz="2200" dirty="0" err="1">
                <a:latin typeface="Calibri"/>
                <a:ea typeface="Calibri"/>
                <a:cs typeface="Calibri"/>
                <a:sym typeface="Calibri"/>
              </a:rPr>
              <a:t>spravovaná služba </a:t>
            </a:r>
            <a:r>
              <a:rPr lang="cs-CZ" sz="2200" dirty="0" err="1">
                <a:latin typeface="Calibri"/>
                <a:ea typeface="Calibri"/>
                <a:cs typeface="Calibri"/>
                <a:sym typeface="Calibri"/>
              </a:rPr>
              <a:t>blockchainu </a:t>
            </a:r>
            <a:r>
              <a:rPr lang="en-GB" sz="2200" dirty="0" err="1">
                <a:latin typeface="Calibri"/>
                <a:ea typeface="Calibri"/>
                <a:cs typeface="Calibri"/>
                <a:sym typeface="Calibri"/>
              </a:rPr>
              <a:t>poskytovaná treťou stranou </a:t>
            </a:r>
            <a:r>
              <a:rPr lang="en-GB" sz="2200" dirty="0">
                <a:latin typeface="Calibri"/>
                <a:ea typeface="Calibri"/>
                <a:cs typeface="Calibri"/>
                <a:sym typeface="Calibri"/>
              </a:rPr>
              <a:t>v </a:t>
            </a:r>
            <a:r>
              <a:rPr lang="en-GB" sz="2200" dirty="0" err="1">
                <a:latin typeface="Calibri"/>
                <a:ea typeface="Calibri"/>
                <a:cs typeface="Calibri"/>
                <a:sym typeface="Calibri"/>
              </a:rPr>
              <a:t>cloude</a:t>
            </a:r>
            <a:r>
              <a:rPr lang="en-GB" sz="2200" dirty="0">
                <a:latin typeface="Calibri"/>
                <a:ea typeface="Calibri"/>
                <a:cs typeface="Calibri"/>
                <a:sym typeface="Calibri"/>
              </a:rPr>
              <a:t>. </a:t>
            </a:r>
            <a:r>
              <a:rPr lang="en-GB" sz="2200" dirty="0" err="1">
                <a:latin typeface="Calibri"/>
                <a:ea typeface="Calibri"/>
                <a:cs typeface="Calibri"/>
                <a:sym typeface="Calibri"/>
              </a:rPr>
              <a:t>Môžete vyvíjať blockchainové aplikácie </a:t>
            </a:r>
            <a:r>
              <a:rPr lang="en-GB" sz="2200" dirty="0">
                <a:latin typeface="Calibri"/>
                <a:ea typeface="Calibri"/>
                <a:cs typeface="Calibri"/>
                <a:sym typeface="Calibri"/>
              </a:rPr>
              <a:t>a </a:t>
            </a:r>
            <a:r>
              <a:rPr lang="en-GB" sz="2200" dirty="0" err="1">
                <a:latin typeface="Calibri"/>
                <a:ea typeface="Calibri"/>
                <a:cs typeface="Calibri"/>
                <a:sym typeface="Calibri"/>
              </a:rPr>
              <a:t>digitálne služby, </a:t>
            </a:r>
            <a:r>
              <a:rPr lang="en-GB" sz="2200" dirty="0">
                <a:latin typeface="Calibri"/>
                <a:ea typeface="Calibri"/>
                <a:cs typeface="Calibri"/>
                <a:sym typeface="Calibri"/>
              </a:rPr>
              <a:t>zatiaľ čo </a:t>
            </a:r>
            <a:r>
              <a:rPr lang="en-GB" sz="2200" dirty="0" err="1">
                <a:latin typeface="Calibri"/>
                <a:ea typeface="Calibri"/>
                <a:cs typeface="Calibri"/>
                <a:sym typeface="Calibri"/>
              </a:rPr>
              <a:t>poskytovateľ cloudu dodáva infraštruktúru </a:t>
            </a:r>
            <a:r>
              <a:rPr lang="en-GB" sz="2200" dirty="0">
                <a:latin typeface="Calibri"/>
                <a:ea typeface="Calibri"/>
                <a:cs typeface="Calibri"/>
                <a:sym typeface="Calibri"/>
              </a:rPr>
              <a:t>a </a:t>
            </a:r>
            <a:r>
              <a:rPr lang="en-GB" sz="2200" dirty="0" err="1">
                <a:latin typeface="Calibri"/>
                <a:ea typeface="Calibri"/>
                <a:cs typeface="Calibri"/>
                <a:sym typeface="Calibri"/>
              </a:rPr>
              <a:t>nástroje </a:t>
            </a:r>
            <a:r>
              <a:rPr lang="en-GB" sz="2200" dirty="0">
                <a:latin typeface="Calibri"/>
                <a:ea typeface="Calibri"/>
                <a:cs typeface="Calibri"/>
                <a:sym typeface="Calibri"/>
              </a:rPr>
              <a:t>na </a:t>
            </a:r>
            <a:r>
              <a:rPr lang="en-GB" sz="2200" dirty="0" err="1">
                <a:latin typeface="Calibri"/>
                <a:ea typeface="Calibri"/>
                <a:cs typeface="Calibri"/>
                <a:sym typeface="Calibri"/>
              </a:rPr>
              <a:t>vytvorenie blockchainu</a:t>
            </a:r>
            <a:r>
              <a:rPr lang="en-GB" sz="2200" dirty="0">
                <a:latin typeface="Calibri"/>
                <a:ea typeface="Calibri"/>
                <a:cs typeface="Calibri"/>
                <a:sym typeface="Calibri"/>
              </a:rPr>
              <a:t>. </a:t>
            </a:r>
            <a:endParaRPr sz="2200" dirty="0">
              <a:latin typeface="Calibri"/>
              <a:ea typeface="Calibri"/>
              <a:cs typeface="Calibri"/>
              <a:sym typeface="Calibri"/>
            </a:endParaRPr>
          </a:p>
        </p:txBody>
      </p:sp>
      <p:pic>
        <p:nvPicPr>
          <p:cNvPr id="5" name="Google Shape;555;g283a1922f65_2_142">
            <a:extLst>
              <a:ext uri="{FF2B5EF4-FFF2-40B4-BE49-F238E27FC236}">
                <a16:creationId xmlns:a16="http://schemas.microsoft.com/office/drawing/2014/main" id="{6E71E2D5-B684-4449-BAA0-CE3E4F7D518D}"/>
              </a:ext>
            </a:extLst>
          </p:cNvPr>
          <p:cNvPicPr preferRelativeResize="0"/>
          <p:nvPr/>
        </p:nvPicPr>
        <p:blipFill>
          <a:blip r:embed="rId4">
            <a:alphaModFix/>
          </a:blip>
          <a:stretch>
            <a:fillRect/>
          </a:stretch>
        </p:blipFill>
        <p:spPr>
          <a:xfrm>
            <a:off x="6677025" y="4861425"/>
            <a:ext cx="2466975" cy="2466975"/>
          </a:xfrm>
          <a:prstGeom prst="rect">
            <a:avLst/>
          </a:prstGeom>
          <a:noFill/>
          <a:ln>
            <a:noFill/>
          </a:ln>
        </p:spPr>
      </p:pic>
      <p:pic>
        <p:nvPicPr>
          <p:cNvPr id="6" name="Google Shape;556;g283a1922f65_2_142">
            <a:extLst>
              <a:ext uri="{FF2B5EF4-FFF2-40B4-BE49-F238E27FC236}">
                <a16:creationId xmlns:a16="http://schemas.microsoft.com/office/drawing/2014/main" id="{A2B2C1F5-247C-4DC9-97C9-F9EB7156FF68}"/>
              </a:ext>
            </a:extLst>
          </p:cNvPr>
          <p:cNvPicPr preferRelativeResize="0"/>
          <p:nvPr/>
        </p:nvPicPr>
        <p:blipFill>
          <a:blip r:embed="rId5">
            <a:alphaModFix/>
          </a:blip>
          <a:stretch>
            <a:fillRect/>
          </a:stretch>
        </p:blipFill>
        <p:spPr>
          <a:xfrm>
            <a:off x="1552575" y="4723688"/>
            <a:ext cx="2657475" cy="26574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pic>
        <p:nvPicPr>
          <p:cNvPr id="562" name="Google Shape;562;g283a1922f65_2_15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63" name="Google Shape;563;g283a1922f65_2_151"/>
          <p:cNvSpPr txBox="1"/>
          <p:nvPr/>
        </p:nvSpPr>
        <p:spPr>
          <a:xfrm>
            <a:off x="474825" y="403300"/>
            <a:ext cx="10059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VÝHODY TECHNOLÓGIE BLOCKCHAIN</a:t>
            </a:r>
            <a:endParaRPr sz="1400" b="0" i="0" u="none" strike="noStrike" cap="none" dirty="0">
              <a:solidFill>
                <a:srgbClr val="000000"/>
              </a:solidFill>
              <a:latin typeface="Arial"/>
              <a:ea typeface="Arial"/>
              <a:cs typeface="Arial"/>
              <a:sym typeface="Arial"/>
            </a:endParaRPr>
          </a:p>
        </p:txBody>
      </p:sp>
      <p:sp>
        <p:nvSpPr>
          <p:cNvPr id="564" name="Google Shape;564;g283a1922f65_2_151"/>
          <p:cNvSpPr txBox="1"/>
          <p:nvPr/>
        </p:nvSpPr>
        <p:spPr>
          <a:xfrm>
            <a:off x="438850" y="160807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cs-CZ" sz="2200" dirty="0">
                <a:latin typeface="Calibri" panose="020F0502020204030204" pitchFamily="34" charset="0"/>
                <a:cs typeface="Calibri" panose="020F0502020204030204" pitchFamily="34" charset="0"/>
              </a:rPr>
              <a:t>Technológia blockchain prináša mnoho výhod pri správe transakcií s aktívami</a:t>
            </a:r>
            <a:r>
              <a:rPr lang="en-GB" sz="2200" dirty="0">
                <a:latin typeface="Calibri" panose="020F0502020204030204" pitchFamily="34" charset="0"/>
                <a:ea typeface="Calibri"/>
                <a:cs typeface="Calibri" panose="020F0502020204030204" pitchFamily="34" charset="0"/>
                <a:sym typeface="Calibri"/>
              </a:rPr>
              <a:t>. </a:t>
            </a:r>
            <a:endParaRPr sz="2200" dirty="0">
              <a:latin typeface="Calibri" panose="020F0502020204030204" pitchFamily="34" charset="0"/>
              <a:ea typeface="Calibri"/>
              <a:cs typeface="Calibri" panose="020F0502020204030204" pitchFamily="34" charset="0"/>
              <a:sym typeface="Calibri"/>
            </a:endParaRPr>
          </a:p>
          <a:p>
            <a:pPr marL="1828800" marR="0" lvl="0" indent="0" algn="l" rtl="0">
              <a:lnSpc>
                <a:spcPct val="100000"/>
              </a:lnSpc>
              <a:spcBef>
                <a:spcPts val="0"/>
              </a:spcBef>
              <a:spcAft>
                <a:spcPts val="0"/>
              </a:spcAft>
              <a:buNone/>
            </a:pPr>
            <a:endParaRPr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b="1" dirty="0" err="1">
                <a:latin typeface="Calibri"/>
                <a:ea typeface="Calibri"/>
                <a:cs typeface="Calibri"/>
                <a:sym typeface="Calibri"/>
              </a:rPr>
              <a:t>Pokročilá bezpečnosť</a:t>
            </a:r>
            <a:r>
              <a:rPr lang="en-GB" sz="2200" b="1" dirty="0">
                <a:latin typeface="Calibri"/>
                <a:ea typeface="Calibri"/>
                <a:cs typeface="Calibri"/>
                <a:sym typeface="Calibri"/>
              </a:rPr>
              <a:t>: </a:t>
            </a:r>
            <a:r>
              <a:rPr lang="en-GB" sz="2200" dirty="0">
                <a:latin typeface="Calibri"/>
                <a:ea typeface="Calibri"/>
                <a:cs typeface="Calibri"/>
                <a:sym typeface="Calibri"/>
              </a:rPr>
              <a:t>Blockchain </a:t>
            </a:r>
            <a:r>
              <a:rPr lang="en-GB" sz="2200" dirty="0" err="1">
                <a:latin typeface="Calibri"/>
                <a:ea typeface="Calibri"/>
                <a:cs typeface="Calibri"/>
                <a:sym typeface="Calibri"/>
              </a:rPr>
              <a:t>využíva kombináciu kryptografie</a:t>
            </a:r>
            <a:r>
              <a:rPr lang="en-GB" sz="2200" dirty="0">
                <a:latin typeface="Calibri"/>
                <a:ea typeface="Calibri"/>
                <a:cs typeface="Calibri"/>
                <a:sym typeface="Calibri"/>
              </a:rPr>
              <a:t>, </a:t>
            </a:r>
            <a:r>
              <a:rPr lang="en-GB" sz="2200" dirty="0" err="1">
                <a:latin typeface="Calibri"/>
                <a:ea typeface="Calibri"/>
                <a:cs typeface="Calibri"/>
                <a:sym typeface="Calibri"/>
              </a:rPr>
              <a:t>decentralizácie </a:t>
            </a:r>
            <a:r>
              <a:rPr lang="en-GB" sz="2200" dirty="0">
                <a:latin typeface="Calibri"/>
                <a:ea typeface="Calibri"/>
                <a:cs typeface="Calibri"/>
                <a:sym typeface="Calibri"/>
              </a:rPr>
              <a:t>a </a:t>
            </a:r>
            <a:r>
              <a:rPr lang="en-GB" sz="2200" dirty="0" err="1">
                <a:latin typeface="Calibri"/>
                <a:ea typeface="Calibri"/>
                <a:cs typeface="Calibri"/>
                <a:sym typeface="Calibri"/>
              </a:rPr>
              <a:t>konsenzu </a:t>
            </a:r>
            <a:r>
              <a:rPr lang="en-GB" sz="2200" dirty="0">
                <a:latin typeface="Calibri"/>
                <a:ea typeface="Calibri"/>
                <a:cs typeface="Calibri"/>
                <a:sym typeface="Calibri"/>
              </a:rPr>
              <a:t>na </a:t>
            </a:r>
            <a:r>
              <a:rPr lang="en-GB" sz="2200" dirty="0" err="1">
                <a:latin typeface="Calibri"/>
                <a:ea typeface="Calibri"/>
                <a:cs typeface="Calibri"/>
                <a:sym typeface="Calibri"/>
              </a:rPr>
              <a:t>vytvorenie vysoko bezpečného základného softvérového </a:t>
            </a:r>
            <a:r>
              <a:rPr lang="en-GB" sz="2200" dirty="0">
                <a:latin typeface="Calibri"/>
                <a:ea typeface="Calibri"/>
                <a:cs typeface="Calibri"/>
                <a:sym typeface="Calibri"/>
              </a:rPr>
              <a:t>systému, ktorý je </a:t>
            </a:r>
            <a:r>
              <a:rPr lang="en-GB" sz="2200" dirty="0" err="1">
                <a:latin typeface="Calibri"/>
                <a:ea typeface="Calibri"/>
                <a:cs typeface="Calibri"/>
                <a:sym typeface="Calibri"/>
              </a:rPr>
              <a:t>takmer nemožné narušiť</a:t>
            </a:r>
            <a:r>
              <a:rPr lang="en-GB" sz="2200" dirty="0">
                <a:latin typeface="Calibri"/>
                <a:ea typeface="Calibri"/>
                <a:cs typeface="Calibri"/>
                <a:sym typeface="Calibri"/>
              </a:rPr>
              <a:t>. </a:t>
            </a:r>
            <a:r>
              <a:rPr lang="en-GB" sz="2200" dirty="0" err="1">
                <a:latin typeface="Calibri"/>
                <a:ea typeface="Calibri"/>
                <a:cs typeface="Calibri"/>
                <a:sym typeface="Calibri"/>
              </a:rPr>
              <a:t>Neexistuje jediný </a:t>
            </a:r>
            <a:r>
              <a:rPr lang="en-GB" sz="2200" dirty="0">
                <a:latin typeface="Calibri"/>
                <a:ea typeface="Calibri"/>
                <a:cs typeface="Calibri"/>
                <a:sym typeface="Calibri"/>
              </a:rPr>
              <a:t>bod </a:t>
            </a:r>
            <a:r>
              <a:rPr lang="en-GB" sz="2200" dirty="0" err="1">
                <a:latin typeface="Calibri"/>
                <a:ea typeface="Calibri"/>
                <a:cs typeface="Calibri"/>
                <a:sym typeface="Calibri"/>
              </a:rPr>
              <a:t>zlyhania </a:t>
            </a:r>
            <a:r>
              <a:rPr lang="en-GB" sz="2200" dirty="0">
                <a:latin typeface="Calibri"/>
                <a:ea typeface="Calibri"/>
                <a:cs typeface="Calibri"/>
                <a:sym typeface="Calibri"/>
              </a:rPr>
              <a:t>a žiadny </a:t>
            </a:r>
            <a:r>
              <a:rPr lang="en-GB" sz="2200" dirty="0" err="1">
                <a:latin typeface="Calibri"/>
                <a:ea typeface="Calibri"/>
                <a:cs typeface="Calibri"/>
                <a:sym typeface="Calibri"/>
              </a:rPr>
              <a:t>používateľ nemôže zmeniť záznamy o transakciách</a:t>
            </a:r>
            <a:r>
              <a:rPr lang="en-GB" sz="2200" dirty="0">
                <a:latin typeface="Calibri"/>
                <a:ea typeface="Calibri"/>
                <a:cs typeface="Calibri"/>
                <a:sym typeface="Calibri"/>
              </a:rPr>
              <a:t>. Blockchain </a:t>
            </a:r>
            <a:r>
              <a:rPr lang="en-GB" sz="2200" dirty="0" err="1">
                <a:latin typeface="Calibri"/>
                <a:ea typeface="Calibri"/>
                <a:cs typeface="Calibri"/>
                <a:sym typeface="Calibri"/>
              </a:rPr>
              <a:t>preto môže zvýšiť bezpečnosť </a:t>
            </a:r>
            <a:r>
              <a:rPr lang="en-GB" sz="2200" dirty="0">
                <a:latin typeface="Calibri"/>
                <a:ea typeface="Calibri"/>
                <a:cs typeface="Calibri"/>
                <a:sym typeface="Calibri"/>
              </a:rPr>
              <a:t>a </a:t>
            </a:r>
            <a:r>
              <a:rPr lang="en-GB" sz="2200" dirty="0" err="1">
                <a:latin typeface="Calibri"/>
                <a:ea typeface="Calibri"/>
                <a:cs typeface="Calibri"/>
                <a:sym typeface="Calibri"/>
              </a:rPr>
              <a:t>dôveru</a:t>
            </a:r>
            <a:r>
              <a:rPr lang="en-GB" sz="2200" dirty="0">
                <a:latin typeface="Calibri"/>
                <a:ea typeface="Calibri"/>
                <a:cs typeface="Calibri"/>
                <a:sym typeface="Calibri"/>
              </a:rPr>
              <a: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b="1" dirty="0" err="1">
                <a:latin typeface="Calibri"/>
                <a:ea typeface="Calibri"/>
                <a:cs typeface="Calibri"/>
                <a:sym typeface="Calibri"/>
              </a:rPr>
              <a:t>Zvýšená efektívnosť</a:t>
            </a:r>
            <a:r>
              <a:rPr lang="en-GB" sz="2200" b="1" dirty="0">
                <a:latin typeface="Calibri"/>
                <a:ea typeface="Calibri"/>
                <a:cs typeface="Calibri"/>
                <a:sym typeface="Calibri"/>
              </a:rPr>
              <a:t>: </a:t>
            </a:r>
            <a:r>
              <a:rPr lang="en-GB" sz="2200" dirty="0">
                <a:latin typeface="Calibri"/>
                <a:ea typeface="Calibri"/>
                <a:cs typeface="Calibri"/>
                <a:sym typeface="Calibri"/>
              </a:rPr>
              <a:t>blockchain </a:t>
            </a:r>
            <a:r>
              <a:rPr lang="en-GB" sz="2200" dirty="0" err="1">
                <a:latin typeface="Calibri"/>
                <a:ea typeface="Calibri"/>
                <a:cs typeface="Calibri"/>
                <a:sym typeface="Calibri"/>
              </a:rPr>
              <a:t>môže urýchliť vnútropodnikové transakcie tým, že zabezpečí transparentnosť </a:t>
            </a:r>
            <a:r>
              <a:rPr lang="en-GB" sz="2200" dirty="0">
                <a:latin typeface="Calibri"/>
                <a:ea typeface="Calibri"/>
                <a:cs typeface="Calibri"/>
                <a:sym typeface="Calibri"/>
              </a:rPr>
              <a:t>a </a:t>
            </a:r>
            <a:r>
              <a:rPr lang="en-GB" sz="2200" dirty="0" err="1">
                <a:latin typeface="Calibri"/>
                <a:ea typeface="Calibri"/>
                <a:cs typeface="Calibri"/>
                <a:sym typeface="Calibri"/>
              </a:rPr>
              <a:t>podporí sprostredkovanie</a:t>
            </a:r>
            <a:r>
              <a:rPr lang="en-GB" sz="2200" dirty="0">
                <a:latin typeface="Calibri"/>
                <a:ea typeface="Calibri"/>
                <a:cs typeface="Calibri"/>
                <a:sym typeface="Calibri"/>
              </a:rPr>
              <a:t>.</a:t>
            </a: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endParaRPr lang="cs-CZ" sz="2200" dirty="0">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en-GB" sz="2200" b="1" dirty="0" err="1">
                <a:latin typeface="Calibri"/>
                <a:ea typeface="Calibri"/>
                <a:cs typeface="Calibri"/>
                <a:sym typeface="Calibri"/>
              </a:rPr>
              <a:t>Rýchlejší audit</a:t>
            </a:r>
            <a:r>
              <a:rPr lang="en-GB" sz="2200" b="1" dirty="0">
                <a:latin typeface="Calibri"/>
                <a:ea typeface="Calibri"/>
                <a:cs typeface="Calibri"/>
                <a:sym typeface="Calibri"/>
              </a:rPr>
              <a:t>: </a:t>
            </a:r>
            <a:r>
              <a:rPr lang="en-GB" sz="2200" dirty="0" err="1">
                <a:latin typeface="Calibri"/>
                <a:ea typeface="Calibri"/>
                <a:cs typeface="Calibri"/>
                <a:sym typeface="Calibri"/>
              </a:rPr>
              <a:t>záznamy v blockchaine sú chronologicky nemenné, </a:t>
            </a:r>
            <a:r>
              <a:rPr lang="en-GB" sz="2200" dirty="0">
                <a:latin typeface="Calibri"/>
                <a:ea typeface="Calibri"/>
                <a:cs typeface="Calibri"/>
                <a:sym typeface="Calibri"/>
              </a:rPr>
              <a:t>čo </a:t>
            </a:r>
            <a:r>
              <a:rPr lang="en-GB" sz="2200" dirty="0" err="1">
                <a:latin typeface="Calibri"/>
                <a:ea typeface="Calibri"/>
                <a:cs typeface="Calibri"/>
                <a:sym typeface="Calibri"/>
              </a:rPr>
              <a:t>znamená, že všetky záznamy sú vždy zoradené podľa času</a:t>
            </a:r>
            <a:r>
              <a:rPr lang="en-GB" sz="2200" dirty="0">
                <a:latin typeface="Calibri"/>
                <a:ea typeface="Calibri"/>
                <a:cs typeface="Calibri"/>
                <a:sym typeface="Calibri"/>
              </a:rPr>
              <a:t>. Vďaka </a:t>
            </a:r>
            <a:r>
              <a:rPr lang="en-GB" sz="2200" dirty="0" err="1">
                <a:latin typeface="Calibri"/>
                <a:ea typeface="Calibri"/>
                <a:cs typeface="Calibri"/>
                <a:sym typeface="Calibri"/>
              </a:rPr>
              <a:t>tejto transparentnosti údajov </a:t>
            </a:r>
            <a:r>
              <a:rPr lang="en-GB" sz="2200" dirty="0">
                <a:latin typeface="Calibri"/>
                <a:ea typeface="Calibri"/>
                <a:cs typeface="Calibri"/>
                <a:sym typeface="Calibri"/>
              </a:rPr>
              <a:t>je </a:t>
            </a:r>
            <a:r>
              <a:rPr lang="en-GB" sz="2200" dirty="0" err="1">
                <a:latin typeface="Calibri"/>
                <a:ea typeface="Calibri"/>
                <a:cs typeface="Calibri"/>
                <a:sym typeface="Calibri"/>
              </a:rPr>
              <a:t>spracovanie auditu oveľa rýchlejšie</a:t>
            </a:r>
            <a:r>
              <a:rPr lang="en-GB" sz="2200" dirty="0">
                <a:latin typeface="Calibri"/>
                <a:ea typeface="Calibri"/>
                <a:cs typeface="Calibri"/>
                <a:sym typeface="Calibri"/>
              </a:rPr>
              <a:t>.</a:t>
            </a:r>
            <a:endParaRPr sz="2200" dirty="0">
              <a:latin typeface="Calibri"/>
              <a:ea typeface="Calibri"/>
              <a:cs typeface="Calibri"/>
              <a:sym typeface="Calibri"/>
            </a:endParaRPr>
          </a:p>
          <a:p>
            <a:pPr marL="1371600" marR="0" lvl="0" indent="0" algn="l" rtl="0">
              <a:lnSpc>
                <a:spcPct val="100000"/>
              </a:lnSpc>
              <a:spcBef>
                <a:spcPts val="0"/>
              </a:spcBef>
              <a:spcAft>
                <a:spcPts val="0"/>
              </a:spcAft>
              <a:buNone/>
            </a:pPr>
            <a:endParaRPr sz="2200" dirty="0">
              <a:latin typeface="Calibri"/>
              <a:ea typeface="Calibri"/>
              <a:cs typeface="Calibri"/>
              <a:sym typeface="Calibri"/>
            </a:endParaRPr>
          </a:p>
          <a:p>
            <a:pPr marL="914400" marR="0" lvl="0" indent="0" algn="l" rtl="0">
              <a:lnSpc>
                <a:spcPct val="100000"/>
              </a:lnSpc>
              <a:spcBef>
                <a:spcPts val="0"/>
              </a:spcBef>
              <a:spcAft>
                <a:spcPts val="0"/>
              </a:spcAft>
              <a:buNone/>
            </a:pPr>
            <a:endParaRPr sz="2200" dirty="0">
              <a:latin typeface="Calibri"/>
              <a:ea typeface="Calibri"/>
              <a:cs typeface="Calibri"/>
              <a:sym typeface="Calibri"/>
            </a:endParaRPr>
          </a:p>
          <a:p>
            <a:pPr marL="914400" marR="0" lvl="0" indent="0" algn="l" rtl="0">
              <a:lnSpc>
                <a:spcPct val="100000"/>
              </a:lnSpc>
              <a:spcBef>
                <a:spcPts val="0"/>
              </a:spcBef>
              <a:spcAft>
                <a:spcPts val="0"/>
              </a:spcAft>
              <a:buNone/>
            </a:pPr>
            <a:endParaRPr sz="2200" dirty="0">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Shape 568"/>
        <p:cNvGrpSpPr/>
        <p:nvPr/>
      </p:nvGrpSpPr>
      <p:grpSpPr>
        <a:xfrm>
          <a:off x="0" y="0"/>
          <a:ext cx="0" cy="0"/>
          <a:chOff x="0" y="0"/>
          <a:chExt cx="0" cy="0"/>
        </a:xfrm>
      </p:grpSpPr>
      <p:sp>
        <p:nvSpPr>
          <p:cNvPr id="569" name="Google Shape;569;g283a1922f65_0_150"/>
          <p:cNvSpPr/>
          <p:nvPr/>
        </p:nvSpPr>
        <p:spPr>
          <a:xfrm>
            <a:off x="0" y="973684"/>
            <a:ext cx="10705249" cy="5131241"/>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70" name="Google Shape;570;g283a1922f65_0_150"/>
          <p:cNvSpPr txBox="1"/>
          <p:nvPr/>
        </p:nvSpPr>
        <p:spPr>
          <a:xfrm>
            <a:off x="4400550" y="2250350"/>
            <a:ext cx="6034200" cy="3098654"/>
          </a:xfrm>
          <a:prstGeom prst="rect">
            <a:avLst/>
          </a:prstGeom>
          <a:noFill/>
          <a:ln>
            <a:noFill/>
          </a:ln>
        </p:spPr>
        <p:txBody>
          <a:bodyPr spcFirstLastPara="1" wrap="square" lIns="0" tIns="12050" rIns="0" bIns="0" anchor="t" anchorCtr="0">
            <a:spAutoFit/>
          </a:bodyPr>
          <a:lstStyle/>
          <a:p>
            <a:pPr marL="12700" marR="5080" lvl="0" indent="0" algn="r" rtl="0">
              <a:lnSpc>
                <a:spcPct val="109130"/>
              </a:lnSpc>
              <a:spcBef>
                <a:spcPts val="0"/>
              </a:spcBef>
              <a:spcAft>
                <a:spcPts val="0"/>
              </a:spcAft>
              <a:buClr>
                <a:srgbClr val="000000"/>
              </a:buClr>
              <a:buSzPts val="4600"/>
              <a:buFont typeface="Arial"/>
              <a:buNone/>
            </a:pPr>
            <a:r>
              <a:rPr lang="en-GB" sz="4600" b="0" i="0" u="none" strike="noStrike" cap="none" dirty="0">
                <a:solidFill>
                  <a:schemeClr val="lt1"/>
                </a:solidFill>
                <a:latin typeface="Calibri"/>
                <a:ea typeface="Calibri"/>
                <a:cs typeface="Calibri"/>
                <a:sym typeface="Calibri"/>
              </a:rPr>
              <a:t>AKO VYUŽIŤ TECHNOLÓGIU BLOCKCHAIN V POĽNOHOSPODÁRSKOM SEKTORE</a:t>
            </a:r>
            <a:endParaRPr sz="4600" b="0" i="0" u="none" strike="noStrike" cap="none" dirty="0">
              <a:solidFill>
                <a:schemeClr val="lt1"/>
              </a:solidFill>
              <a:latin typeface="Calibri"/>
              <a:ea typeface="Calibri"/>
              <a:cs typeface="Calibri"/>
              <a:sym typeface="Calibri"/>
            </a:endParaRPr>
          </a:p>
        </p:txBody>
      </p:sp>
      <p:grpSp>
        <p:nvGrpSpPr>
          <p:cNvPr id="572" name="Google Shape;572;g283a1922f65_0_150"/>
          <p:cNvGrpSpPr/>
          <p:nvPr/>
        </p:nvGrpSpPr>
        <p:grpSpPr>
          <a:xfrm>
            <a:off x="546380" y="2274365"/>
            <a:ext cx="2886379" cy="2813713"/>
            <a:chOff x="2262504" y="2609557"/>
            <a:chExt cx="1345882" cy="1311999"/>
          </a:xfrm>
        </p:grpSpPr>
        <p:grpSp>
          <p:nvGrpSpPr>
            <p:cNvPr id="573" name="Google Shape;573;g283a1922f65_0_150"/>
            <p:cNvGrpSpPr/>
            <p:nvPr/>
          </p:nvGrpSpPr>
          <p:grpSpPr>
            <a:xfrm>
              <a:off x="2847815" y="2734283"/>
              <a:ext cx="760571" cy="1187273"/>
              <a:chOff x="2847815" y="2734283"/>
              <a:chExt cx="760571" cy="1187273"/>
            </a:xfrm>
          </p:grpSpPr>
          <p:grpSp>
            <p:nvGrpSpPr>
              <p:cNvPr id="574" name="Google Shape;574;g283a1922f65_0_150"/>
              <p:cNvGrpSpPr/>
              <p:nvPr/>
            </p:nvGrpSpPr>
            <p:grpSpPr>
              <a:xfrm>
                <a:off x="3093560" y="2734283"/>
                <a:ext cx="373380" cy="316098"/>
                <a:chOff x="3093560" y="2734283"/>
                <a:chExt cx="373380" cy="316098"/>
              </a:xfrm>
            </p:grpSpPr>
            <p:sp>
              <p:nvSpPr>
                <p:cNvPr id="575" name="Google Shape;575;g283a1922f65_0_150"/>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76" name="Google Shape;576;g283a1922f65_0_150"/>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77" name="Google Shape;577;g283a1922f65_0_150"/>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78" name="Google Shape;578;g283a1922f65_0_150"/>
              <p:cNvGrpSpPr/>
              <p:nvPr/>
            </p:nvGrpSpPr>
            <p:grpSpPr>
              <a:xfrm>
                <a:off x="2847815" y="3185580"/>
                <a:ext cx="373380" cy="316099"/>
                <a:chOff x="2847815" y="3185580"/>
                <a:chExt cx="373380" cy="316099"/>
              </a:xfrm>
            </p:grpSpPr>
            <p:sp>
              <p:nvSpPr>
                <p:cNvPr id="579" name="Google Shape;579;g283a1922f65_0_150"/>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0" name="Google Shape;580;g283a1922f65_0_150"/>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1" name="Google Shape;581;g283a1922f65_0_150"/>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82" name="Google Shape;582;g283a1922f65_0_150"/>
              <p:cNvGrpSpPr/>
              <p:nvPr/>
            </p:nvGrpSpPr>
            <p:grpSpPr>
              <a:xfrm>
                <a:off x="3385025" y="3181772"/>
                <a:ext cx="222409" cy="316098"/>
                <a:chOff x="3385025" y="3181772"/>
                <a:chExt cx="222409" cy="316098"/>
              </a:xfrm>
            </p:grpSpPr>
            <p:sp>
              <p:nvSpPr>
                <p:cNvPr id="583" name="Google Shape;583;g283a1922f65_0_150"/>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4" name="Google Shape;584;g283a1922f65_0_150"/>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5" name="Google Shape;585;g283a1922f65_0_150"/>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86" name="Google Shape;586;g283a1922f65_0_150"/>
              <p:cNvGrpSpPr/>
              <p:nvPr/>
            </p:nvGrpSpPr>
            <p:grpSpPr>
              <a:xfrm>
                <a:off x="3139042" y="3633069"/>
                <a:ext cx="373618" cy="288487"/>
                <a:chOff x="3139042" y="3633069"/>
                <a:chExt cx="373618" cy="288487"/>
              </a:xfrm>
            </p:grpSpPr>
            <p:sp>
              <p:nvSpPr>
                <p:cNvPr id="587" name="Google Shape;587;g283a1922f65_0_150"/>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8" name="Google Shape;588;g283a1922f65_0_150"/>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9" name="Google Shape;589;g283a1922f65_0_150"/>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590" name="Google Shape;590;g283a1922f65_0_150"/>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1" name="Google Shape;591;g283a1922f65_0_150"/>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2" name="Google Shape;592;g283a1922f65_0_150"/>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3" name="Google Shape;593;g283a1922f65_0_150"/>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4" name="Google Shape;594;g283a1922f65_0_150"/>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5" name="Google Shape;595;g283a1922f65_0_150"/>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596" name="Google Shape;596;g283a1922f65_0_150"/>
            <p:cNvGrpSpPr/>
            <p:nvPr/>
          </p:nvGrpSpPr>
          <p:grpSpPr>
            <a:xfrm>
              <a:off x="2262504" y="2609557"/>
              <a:ext cx="912494" cy="1194890"/>
              <a:chOff x="2262504" y="2609557"/>
              <a:chExt cx="912494" cy="1194890"/>
            </a:xfrm>
          </p:grpSpPr>
          <p:grpSp>
            <p:nvGrpSpPr>
              <p:cNvPr id="597" name="Google Shape;597;g283a1922f65_0_150"/>
              <p:cNvGrpSpPr/>
              <p:nvPr/>
            </p:nvGrpSpPr>
            <p:grpSpPr>
              <a:xfrm>
                <a:off x="2262504" y="3184628"/>
                <a:ext cx="751522" cy="619819"/>
                <a:chOff x="2262504" y="3184628"/>
                <a:chExt cx="751522" cy="619819"/>
              </a:xfrm>
            </p:grpSpPr>
            <p:sp>
              <p:nvSpPr>
                <p:cNvPr id="598" name="Google Shape;598;g283a1922f65_0_150"/>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9" name="Google Shape;599;g283a1922f65_0_150"/>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0" name="Google Shape;600;g283a1922f65_0_150"/>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1" name="Google Shape;601;g283a1922f65_0_150"/>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2" name="Google Shape;602;g283a1922f65_0_150"/>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3" name="Google Shape;603;g283a1922f65_0_150"/>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4" name="Google Shape;604;g283a1922f65_0_150"/>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5" name="Google Shape;605;g283a1922f65_0_150"/>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6" name="Google Shape;606;g283a1922f65_0_150"/>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7" name="Google Shape;607;g283a1922f65_0_150"/>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8" name="Google Shape;608;g283a1922f65_0_150"/>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609" name="Google Shape;609;g283a1922f65_0_150"/>
              <p:cNvGrpSpPr/>
              <p:nvPr/>
            </p:nvGrpSpPr>
            <p:grpSpPr>
              <a:xfrm>
                <a:off x="2270124" y="2609557"/>
                <a:ext cx="904874" cy="408453"/>
                <a:chOff x="2270124" y="2609557"/>
                <a:chExt cx="904874" cy="408453"/>
              </a:xfrm>
            </p:grpSpPr>
            <p:sp>
              <p:nvSpPr>
                <p:cNvPr id="610" name="Google Shape;610;g283a1922f65_0_150"/>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1" name="Google Shape;611;g283a1922f65_0_150"/>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2" name="Google Shape;612;g283a1922f65_0_150"/>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3" name="Google Shape;613;g283a1922f65_0_150"/>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4" name="Google Shape;614;g283a1922f65_0_150"/>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5" name="Google Shape;615;g283a1922f65_0_150"/>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6" name="Google Shape;616;g283a1922f65_0_150"/>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7" name="Google Shape;617;g283a1922f65_0_150"/>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8" name="Google Shape;618;g283a1922f65_0_150"/>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19" name="Google Shape;619;g283a1922f65_0_150"/>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620" name="Google Shape;620;g283a1922f65_0_150"/>
              <p:cNvGrpSpPr/>
              <p:nvPr/>
            </p:nvGrpSpPr>
            <p:grpSpPr>
              <a:xfrm>
                <a:off x="2307271" y="3065615"/>
                <a:ext cx="207645" cy="85689"/>
                <a:chOff x="2307271" y="3065615"/>
                <a:chExt cx="207645" cy="85689"/>
              </a:xfrm>
            </p:grpSpPr>
            <p:sp>
              <p:nvSpPr>
                <p:cNvPr id="621" name="Google Shape;621;g283a1922f65_0_150"/>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22" name="Google Shape;622;g283a1922f65_0_150"/>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23" name="Google Shape;623;g283a1922f65_0_150"/>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sp>
        <p:nvSpPr>
          <p:cNvPr id="625" name="Google Shape;625;g283a1922f65_0_150"/>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pic>
        <p:nvPicPr>
          <p:cNvPr id="631" name="Google Shape;631;g283a1922f65_2_6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32" name="Google Shape;632;g283a1922f65_2_63"/>
          <p:cNvSpPr txBox="1"/>
          <p:nvPr/>
        </p:nvSpPr>
        <p:spPr>
          <a:xfrm>
            <a:off x="393699" y="431875"/>
            <a:ext cx="9305777"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dirty="0">
                <a:solidFill>
                  <a:schemeClr val="lt1"/>
                </a:solidFill>
                <a:latin typeface="Open Sans"/>
                <a:ea typeface="Open Sans"/>
                <a:cs typeface="Open Sans"/>
                <a:sym typeface="Open Sans"/>
              </a:rPr>
              <a:t>DIGITALIZÁCIA AGROPOTRAVINÁRSTVA A BLOCKCHAIN</a:t>
            </a:r>
            <a:endParaRPr sz="1400" b="0" i="0" u="none" strike="noStrike" cap="none" dirty="0">
              <a:solidFill>
                <a:srgbClr val="000000"/>
              </a:solidFill>
              <a:latin typeface="Arial"/>
              <a:ea typeface="Arial"/>
              <a:cs typeface="Arial"/>
              <a:sym typeface="Arial"/>
            </a:endParaRPr>
          </a:p>
        </p:txBody>
      </p:sp>
      <p:sp>
        <p:nvSpPr>
          <p:cNvPr id="633" name="Google Shape;633;g283a1922f65_2_63"/>
          <p:cNvSpPr txBox="1"/>
          <p:nvPr/>
        </p:nvSpPr>
        <p:spPr>
          <a:xfrm>
            <a:off x="474825" y="1646175"/>
            <a:ext cx="9815700" cy="1796100"/>
          </a:xfrm>
          <a:prstGeom prst="rect">
            <a:avLst/>
          </a:prstGeom>
          <a:noFill/>
          <a:ln>
            <a:noFill/>
          </a:ln>
        </p:spPr>
        <p:txBody>
          <a:bodyPr spcFirstLastPara="1" wrap="square" lIns="91425" tIns="91425" rIns="91425" bIns="91425" anchor="t" anchorCtr="0">
            <a:noAutofit/>
          </a:bodyPr>
          <a:lstStyle/>
          <a:p>
            <a:pPr marL="457200" lvl="0" indent="-368300" algn="l" rtl="0">
              <a:lnSpc>
                <a:spcPct val="90000"/>
              </a:lnSpc>
              <a:spcBef>
                <a:spcPts val="0"/>
              </a:spcBef>
              <a:spcAft>
                <a:spcPts val="0"/>
              </a:spcAft>
              <a:buSzPts val="2200"/>
              <a:buFont typeface="Open Sans"/>
              <a:buChar char="●"/>
            </a:pPr>
            <a:r>
              <a:rPr lang="en-GB" sz="2200" dirty="0" err="1">
                <a:solidFill>
                  <a:schemeClr val="dk1"/>
                </a:solidFill>
                <a:latin typeface="Calibri"/>
                <a:ea typeface="Calibri"/>
                <a:cs typeface="Calibri"/>
                <a:sym typeface="Calibri"/>
              </a:rPr>
              <a:t>Súčasné </a:t>
            </a:r>
            <a:r>
              <a:rPr lang="en-GB" sz="2200" b="1" dirty="0" err="1">
                <a:solidFill>
                  <a:schemeClr val="dk1"/>
                </a:solidFill>
                <a:latin typeface="Calibri"/>
                <a:ea typeface="Calibri"/>
                <a:cs typeface="Calibri"/>
                <a:sym typeface="Calibri"/>
              </a:rPr>
              <a:t>výzvy </a:t>
            </a:r>
            <a:r>
              <a:rPr lang="en-GB" sz="2200" dirty="0">
                <a:solidFill>
                  <a:schemeClr val="dk1"/>
                </a:solidFill>
                <a:latin typeface="Calibri"/>
                <a:ea typeface="Calibri"/>
                <a:cs typeface="Calibri"/>
                <a:sym typeface="Calibri"/>
              </a:rPr>
              <a:t>v </a:t>
            </a:r>
            <a:r>
              <a:rPr lang="en-GB" sz="2200" dirty="0" err="1">
                <a:solidFill>
                  <a:schemeClr val="dk1"/>
                </a:solidFill>
                <a:latin typeface="Calibri"/>
                <a:ea typeface="Calibri"/>
                <a:cs typeface="Calibri"/>
                <a:sym typeface="Calibri"/>
              </a:rPr>
              <a:t>agropotravinárskom sektore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rýchly rast populácie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plytvanie potravinami</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znečistenie </a:t>
            </a:r>
            <a:r>
              <a:rPr lang="en-GB" sz="2200" dirty="0">
                <a:solidFill>
                  <a:schemeClr val="dk1"/>
                </a:solidFill>
                <a:latin typeface="Calibri"/>
                <a:ea typeface="Calibri"/>
                <a:cs typeface="Calibri"/>
                <a:sym typeface="Calibri"/>
              </a:rPr>
              <a:t>a </a:t>
            </a:r>
            <a:r>
              <a:rPr lang="en-GB" sz="2200" dirty="0" err="1">
                <a:solidFill>
                  <a:schemeClr val="dk1"/>
                </a:solidFill>
                <a:latin typeface="Calibri"/>
                <a:ea typeface="Calibri"/>
                <a:cs typeface="Calibri"/>
                <a:sym typeface="Calibri"/>
              </a:rPr>
              <a:t>emisie skleníkových plynov</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finančné straty spojené </a:t>
            </a:r>
            <a:r>
              <a:rPr lang="en-GB" sz="2200" dirty="0">
                <a:solidFill>
                  <a:schemeClr val="dk1"/>
                </a:solidFill>
                <a:latin typeface="Calibri"/>
                <a:ea typeface="Calibri"/>
                <a:cs typeface="Calibri"/>
                <a:sym typeface="Calibri"/>
              </a:rPr>
              <a:t>s </a:t>
            </a:r>
            <a:r>
              <a:rPr lang="en-GB" sz="2200" dirty="0" err="1">
                <a:solidFill>
                  <a:schemeClr val="dk1"/>
                </a:solidFill>
                <a:latin typeface="Calibri"/>
                <a:ea typeface="Calibri"/>
                <a:cs typeface="Calibri"/>
                <a:sym typeface="Calibri"/>
              </a:rPr>
              <a:t>plytvaním potravinami </a:t>
            </a:r>
            <a:r>
              <a:rPr lang="en-GB" sz="2200" dirty="0">
                <a:solidFill>
                  <a:schemeClr val="dk1"/>
                </a:solidFill>
                <a:latin typeface="Calibri"/>
                <a:ea typeface="Calibri"/>
                <a:cs typeface="Calibri"/>
                <a:sym typeface="Calibri"/>
              </a:rPr>
              <a:t>a </a:t>
            </a:r>
            <a:r>
              <a:rPr lang="en-GB" sz="2200" dirty="0" err="1">
                <a:solidFill>
                  <a:schemeClr val="dk1"/>
                </a:solidFill>
                <a:latin typeface="Calibri"/>
                <a:ea typeface="Calibri"/>
                <a:cs typeface="Calibri"/>
                <a:sym typeface="Calibri"/>
              </a:rPr>
              <a:t>potravinovými podvodmi</a:t>
            </a:r>
            <a:endParaRPr lang="cs-CZ" sz="2200" dirty="0">
              <a:solidFill>
                <a:schemeClr val="dk1"/>
              </a:solidFill>
              <a:latin typeface="Calibri"/>
              <a:ea typeface="Calibri"/>
              <a:cs typeface="Calibri"/>
              <a:sym typeface="Calibri"/>
            </a:endParaRPr>
          </a:p>
          <a:p>
            <a:pPr marL="457200" lvl="0" indent="-368300" algn="l" rtl="0">
              <a:lnSpc>
                <a:spcPct val="90000"/>
              </a:lnSpc>
              <a:spcBef>
                <a:spcPts val="0"/>
              </a:spcBef>
              <a:spcAft>
                <a:spcPts val="0"/>
              </a:spcAft>
              <a:buSzPts val="2200"/>
              <a:buFont typeface="Open Sans"/>
              <a:buChar char="●"/>
            </a:pPr>
            <a:endParaRPr sz="2200" dirty="0">
              <a:solidFill>
                <a:schemeClr val="dk1"/>
              </a:solidFill>
              <a:latin typeface="Calibri"/>
              <a:ea typeface="Calibri"/>
              <a:cs typeface="Calibri"/>
              <a:sym typeface="Calibri"/>
            </a:endParaRPr>
          </a:p>
          <a:p>
            <a:pPr marL="457200" lvl="0" indent="-368300" algn="l" rtl="0">
              <a:lnSpc>
                <a:spcPct val="90000"/>
              </a:lnSpc>
              <a:spcBef>
                <a:spcPts val="0"/>
              </a:spcBef>
              <a:spcAft>
                <a:spcPts val="0"/>
              </a:spcAft>
              <a:buSzPts val="2200"/>
              <a:buFont typeface="Calibri"/>
              <a:buChar char="●"/>
            </a:pPr>
            <a:r>
              <a:rPr lang="en-US" sz="2200" b="1" dirty="0" err="1">
                <a:latin typeface="Calibri"/>
                <a:ea typeface="Calibri"/>
                <a:cs typeface="Calibri"/>
                <a:sym typeface="Calibri"/>
              </a:rPr>
              <a:t>Digitalizácia agropotravinárskeho </a:t>
            </a:r>
            <a:r>
              <a:rPr lang="en-US" sz="2200" dirty="0" err="1">
                <a:latin typeface="Calibri"/>
                <a:ea typeface="Calibri"/>
                <a:cs typeface="Calibri"/>
                <a:sym typeface="Calibri"/>
              </a:rPr>
              <a:t>sektora ako potenciálne riešenie mnohých </a:t>
            </a:r>
            <a:r>
              <a:rPr lang="en-US" sz="2200" dirty="0">
                <a:latin typeface="Calibri"/>
                <a:ea typeface="Calibri"/>
                <a:cs typeface="Calibri"/>
                <a:sym typeface="Calibri"/>
              </a:rPr>
              <a:t>z </a:t>
            </a:r>
            <a:r>
              <a:rPr lang="en-US" sz="2200" dirty="0" err="1">
                <a:latin typeface="Calibri"/>
                <a:ea typeface="Calibri"/>
                <a:cs typeface="Calibri"/>
                <a:sym typeface="Calibri"/>
              </a:rPr>
              <a:t>týchto problémov</a:t>
            </a:r>
            <a:endParaRPr lang="en-US" sz="2200" dirty="0">
              <a:latin typeface="Calibri"/>
              <a:ea typeface="Calibri"/>
              <a:cs typeface="Calibri"/>
              <a:sym typeface="Calibri"/>
            </a:endParaRPr>
          </a:p>
          <a:p>
            <a:pPr marL="457200" lvl="0" indent="-368300" algn="l" rtl="0">
              <a:lnSpc>
                <a:spcPct val="90000"/>
              </a:lnSpc>
              <a:spcBef>
                <a:spcPts val="0"/>
              </a:spcBef>
              <a:spcAft>
                <a:spcPts val="0"/>
              </a:spcAft>
              <a:buSzPts val="2200"/>
              <a:buFont typeface="Calibri"/>
              <a:buChar char="-"/>
            </a:pPr>
            <a:r>
              <a:rPr lang="cs-CZ" sz="2200" dirty="0" err="1">
                <a:latin typeface="Calibri"/>
                <a:ea typeface="Calibri"/>
                <a:cs typeface="Calibri"/>
                <a:sym typeface="Calibri"/>
              </a:rPr>
              <a:t>Zvýšenie </a:t>
            </a:r>
            <a:r>
              <a:rPr lang="cs-CZ" sz="2200" dirty="0">
                <a:latin typeface="Calibri"/>
                <a:ea typeface="Calibri"/>
                <a:cs typeface="Calibri"/>
                <a:sym typeface="Calibri"/>
              </a:rPr>
              <a:t>produktivity</a:t>
            </a:r>
            <a:r>
              <a:rPr lang="en-US" sz="2200" dirty="0">
                <a:latin typeface="Calibri"/>
                <a:ea typeface="Calibri"/>
                <a:cs typeface="Calibri"/>
                <a:sym typeface="Calibri"/>
              </a:rPr>
              <a:t>, </a:t>
            </a:r>
            <a:r>
              <a:rPr lang="cs-CZ" sz="2200" dirty="0">
                <a:latin typeface="Calibri"/>
                <a:ea typeface="Calibri"/>
                <a:cs typeface="Calibri"/>
                <a:sym typeface="Calibri"/>
              </a:rPr>
              <a:t>efektívnosti </a:t>
            </a:r>
            <a:r>
              <a:rPr lang="en-US" sz="2200" dirty="0">
                <a:latin typeface="Calibri"/>
                <a:ea typeface="Calibri"/>
                <a:cs typeface="Calibri"/>
                <a:sym typeface="Calibri"/>
              </a:rPr>
              <a:t>a </a:t>
            </a:r>
            <a:r>
              <a:rPr lang="cs-CZ" sz="2200" dirty="0">
                <a:latin typeface="Calibri"/>
                <a:ea typeface="Calibri"/>
                <a:cs typeface="Calibri"/>
                <a:sym typeface="Calibri"/>
              </a:rPr>
              <a:t>transparentnosti </a:t>
            </a:r>
            <a:r>
              <a:rPr lang="en-US" sz="2200" dirty="0" err="1">
                <a:latin typeface="Calibri"/>
                <a:ea typeface="Calibri"/>
                <a:cs typeface="Calibri"/>
                <a:sym typeface="Calibri"/>
              </a:rPr>
              <a:t>dodávateľských reťazcov</a:t>
            </a:r>
            <a:endParaRPr lang="cs-CZ" sz="2200" dirty="0">
              <a:latin typeface="Calibri"/>
              <a:ea typeface="Calibri"/>
              <a:cs typeface="Calibri"/>
              <a:sym typeface="Calibri"/>
            </a:endParaRPr>
          </a:p>
          <a:p>
            <a:pPr marL="457200" lvl="0" indent="-368300" algn="l" rtl="0">
              <a:lnSpc>
                <a:spcPct val="90000"/>
              </a:lnSpc>
              <a:spcBef>
                <a:spcPts val="0"/>
              </a:spcBef>
              <a:spcAft>
                <a:spcPts val="0"/>
              </a:spcAft>
              <a:buSzPts val="2200"/>
              <a:buFont typeface="Calibri"/>
              <a:buChar char="-"/>
            </a:pPr>
            <a:r>
              <a:rPr lang="en-US" sz="2200" dirty="0" err="1">
                <a:latin typeface="Calibri"/>
                <a:ea typeface="Calibri"/>
                <a:cs typeface="Calibri"/>
                <a:sym typeface="Calibri"/>
              </a:rPr>
              <a:t>Udržateľnejšie </a:t>
            </a:r>
            <a:r>
              <a:rPr lang="en-US" sz="2200" dirty="0">
                <a:latin typeface="Calibri"/>
                <a:ea typeface="Calibri"/>
                <a:cs typeface="Calibri"/>
                <a:sym typeface="Calibri"/>
              </a:rPr>
              <a:t>a </a:t>
            </a:r>
            <a:r>
              <a:rPr lang="en-US" sz="2200" dirty="0" err="1">
                <a:latin typeface="Calibri"/>
                <a:ea typeface="Calibri"/>
                <a:cs typeface="Calibri"/>
                <a:sym typeface="Calibri"/>
              </a:rPr>
              <a:t>spravodlivejšie poľnohospodárske postupy</a:t>
            </a:r>
            <a:endParaRPr lang="cs-CZ" sz="2200" dirty="0">
              <a:latin typeface="Calibri"/>
              <a:ea typeface="Calibri"/>
              <a:cs typeface="Calibri"/>
              <a:sym typeface="Calibri"/>
            </a:endParaRPr>
          </a:p>
          <a:p>
            <a:pPr marL="457200" lvl="0" indent="-368300" algn="l" rtl="0">
              <a:lnSpc>
                <a:spcPct val="90000"/>
              </a:lnSpc>
              <a:spcBef>
                <a:spcPts val="0"/>
              </a:spcBef>
              <a:spcAft>
                <a:spcPts val="0"/>
              </a:spcAft>
              <a:buSzPts val="2200"/>
              <a:buFont typeface="Calibri"/>
              <a:buChar char="-"/>
            </a:pPr>
            <a:r>
              <a:rPr lang="cs-CZ" sz="2200" dirty="0" err="1">
                <a:latin typeface="Calibri"/>
                <a:ea typeface="Calibri"/>
                <a:cs typeface="Calibri"/>
                <a:sym typeface="Calibri"/>
              </a:rPr>
              <a:t>Zníženie množstva </a:t>
            </a:r>
            <a:r>
              <a:rPr lang="cs-CZ" sz="2200" dirty="0">
                <a:latin typeface="Calibri"/>
                <a:ea typeface="Calibri"/>
                <a:cs typeface="Calibri"/>
                <a:sym typeface="Calibri"/>
              </a:rPr>
              <a:t>odpadu</a:t>
            </a:r>
          </a:p>
          <a:p>
            <a:pPr marL="457200" lvl="0" indent="-368300" algn="l" rtl="0">
              <a:lnSpc>
                <a:spcPct val="90000"/>
              </a:lnSpc>
              <a:spcBef>
                <a:spcPts val="0"/>
              </a:spcBef>
              <a:spcAft>
                <a:spcPts val="0"/>
              </a:spcAft>
              <a:buSzPts val="2200"/>
              <a:buFont typeface="Calibri"/>
              <a:buChar char="-"/>
            </a:pPr>
            <a:r>
              <a:rPr lang="en-US" sz="2200" dirty="0" err="1">
                <a:latin typeface="Calibri"/>
                <a:ea typeface="Calibri"/>
                <a:cs typeface="Calibri"/>
                <a:sym typeface="Calibri"/>
              </a:rPr>
              <a:t>Rozhodovanie založené na údajoch</a:t>
            </a:r>
            <a:endParaRPr lang="cs-CZ" sz="2200" dirty="0">
              <a:latin typeface="Calibri"/>
              <a:ea typeface="Calibri"/>
              <a:cs typeface="Calibri"/>
              <a:sym typeface="Calibri"/>
            </a:endParaRPr>
          </a:p>
          <a:p>
            <a:pPr marL="457200" lvl="0" indent="-368300" algn="l" rtl="0">
              <a:lnSpc>
                <a:spcPct val="90000"/>
              </a:lnSpc>
              <a:spcBef>
                <a:spcPts val="0"/>
              </a:spcBef>
              <a:spcAft>
                <a:spcPts val="0"/>
              </a:spcAft>
              <a:buSzPts val="2200"/>
              <a:buFont typeface="Calibri"/>
              <a:buChar char="-"/>
            </a:pPr>
            <a:endParaRPr sz="2200" dirty="0">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Open Sans"/>
              <a:buChar char="●"/>
            </a:pPr>
            <a:r>
              <a:rPr lang="en-GB" sz="2200" b="1" i="0" u="none" strike="noStrike" cap="none" dirty="0">
                <a:solidFill>
                  <a:srgbClr val="000000"/>
                </a:solidFill>
                <a:latin typeface="Calibri"/>
                <a:ea typeface="Calibri"/>
                <a:cs typeface="Calibri"/>
                <a:sym typeface="Calibri"/>
              </a:rPr>
              <a:t>Blockchain </a:t>
            </a:r>
            <a:r>
              <a:rPr lang="en-GB" sz="2200" i="0" u="none" strike="noStrike" cap="none" dirty="0" err="1">
                <a:solidFill>
                  <a:srgbClr val="000000"/>
                </a:solidFill>
                <a:latin typeface="Calibri"/>
                <a:ea typeface="Calibri"/>
                <a:cs typeface="Calibri"/>
                <a:sym typeface="Calibri"/>
              </a:rPr>
              <a:t>ako </a:t>
            </a:r>
            <a:r>
              <a:rPr lang="en-GB" sz="2200" b="1" i="0" u="none" strike="noStrike" cap="none" dirty="0" err="1">
                <a:solidFill>
                  <a:srgbClr val="000000"/>
                </a:solidFill>
                <a:latin typeface="Calibri"/>
                <a:ea typeface="Calibri"/>
                <a:cs typeface="Calibri"/>
                <a:sym typeface="Calibri"/>
              </a:rPr>
              <a:t>užitočný nástroj </a:t>
            </a:r>
            <a:r>
              <a:rPr lang="en-GB" sz="2200" i="0" u="none" strike="noStrike" cap="none" dirty="0" err="1">
                <a:solidFill>
                  <a:srgbClr val="000000"/>
                </a:solidFill>
                <a:latin typeface="Calibri"/>
                <a:ea typeface="Calibri"/>
                <a:cs typeface="Calibri"/>
                <a:sym typeface="Calibri"/>
              </a:rPr>
              <a:t>v</a:t>
            </a:r>
            <a:r>
              <a:rPr lang="en-GB" sz="2200" i="0" u="none" strike="noStrike" cap="none" dirty="0">
                <a:solidFill>
                  <a:srgbClr val="000000"/>
                </a:solidFill>
                <a:latin typeface="Calibri"/>
                <a:ea typeface="Calibri"/>
                <a:cs typeface="Calibri"/>
                <a:sym typeface="Calibri"/>
              </a:rPr>
              <a:t> rámci </a:t>
            </a:r>
            <a:r>
              <a:rPr lang="en-GB" sz="2200" i="0" u="none" strike="noStrike" cap="none" dirty="0" err="1">
                <a:solidFill>
                  <a:srgbClr val="000000"/>
                </a:solidFill>
                <a:latin typeface="Calibri"/>
                <a:ea typeface="Calibri"/>
                <a:cs typeface="Calibri"/>
                <a:sym typeface="Calibri"/>
              </a:rPr>
              <a:t>širšej digitalizácie agropotravinárskeho sektora</a:t>
            </a:r>
            <a:r>
              <a:rPr lang="en-GB" sz="2200" i="0" u="none" strike="noStrike" cap="none" dirty="0">
                <a:solidFill>
                  <a:srgbClr val="000000"/>
                </a:solidFill>
                <a:latin typeface="Calibri"/>
                <a:ea typeface="Calibri"/>
                <a:cs typeface="Calibri"/>
                <a:sym typeface="Calibri"/>
              </a:rPr>
              <a:t>; </a:t>
            </a:r>
            <a:r>
              <a:rPr lang="en-GB" sz="2200" i="0" u="none" strike="noStrike" cap="none" dirty="0" err="1">
                <a:solidFill>
                  <a:srgbClr val="000000"/>
                </a:solidFill>
                <a:latin typeface="Calibri"/>
                <a:ea typeface="Calibri"/>
                <a:cs typeface="Calibri"/>
                <a:sym typeface="Calibri"/>
              </a:rPr>
              <a:t>často je najúčinnejší v </a:t>
            </a:r>
            <a:r>
              <a:rPr lang="en-GB" sz="2200" b="1" i="0" u="none" strike="noStrike" cap="none" dirty="0" err="1">
                <a:solidFill>
                  <a:srgbClr val="000000"/>
                </a:solidFill>
                <a:latin typeface="Calibri"/>
                <a:ea typeface="Calibri"/>
                <a:cs typeface="Calibri"/>
                <a:sym typeface="Calibri"/>
              </a:rPr>
              <a:t>spojení </a:t>
            </a:r>
            <a:r>
              <a:rPr lang="en-GB" sz="2200" b="1" i="0" u="none" strike="noStrike" cap="none" dirty="0">
                <a:solidFill>
                  <a:srgbClr val="000000"/>
                </a:solidFill>
                <a:latin typeface="Calibri"/>
                <a:ea typeface="Calibri"/>
                <a:cs typeface="Calibri"/>
                <a:sym typeface="Calibri"/>
              </a:rPr>
              <a:t>s </a:t>
            </a:r>
            <a:r>
              <a:rPr lang="en-GB" sz="2200" b="1" i="0" u="none" strike="noStrike" cap="none" dirty="0" err="1">
                <a:solidFill>
                  <a:srgbClr val="000000"/>
                </a:solidFill>
                <a:latin typeface="Calibri"/>
                <a:ea typeface="Calibri"/>
                <a:cs typeface="Calibri"/>
                <a:sym typeface="Calibri"/>
              </a:rPr>
              <a:t>inými pokročilými technológiami </a:t>
            </a:r>
            <a:r>
              <a:rPr lang="en-GB" sz="2200" i="0" u="none" strike="noStrike" cap="none" dirty="0">
                <a:solidFill>
                  <a:srgbClr val="000000"/>
                </a:solidFill>
                <a:latin typeface="Calibri"/>
                <a:ea typeface="Calibri"/>
                <a:cs typeface="Calibri"/>
                <a:sym typeface="Calibri"/>
              </a:rPr>
              <a:t>(napr</a:t>
            </a:r>
            <a:r>
              <a:rPr lang="en-GB" sz="2200" i="0" u="none" strike="noStrike" cap="none" dirty="0" err="1">
                <a:solidFill>
                  <a:srgbClr val="000000"/>
                </a:solidFill>
                <a:latin typeface="Calibri"/>
                <a:ea typeface="Calibri"/>
                <a:cs typeface="Calibri"/>
                <a:sym typeface="Calibri"/>
              </a:rPr>
              <a:t>. </a:t>
            </a:r>
            <a:r>
              <a:rPr lang="en-GB" sz="2200" i="0" u="none" strike="noStrike" cap="none" dirty="0">
                <a:solidFill>
                  <a:srgbClr val="000000"/>
                </a:solidFill>
                <a:latin typeface="Calibri"/>
                <a:ea typeface="Calibri"/>
                <a:cs typeface="Calibri"/>
                <a:sym typeface="Calibri"/>
              </a:rPr>
              <a:t>internet vecí, </a:t>
            </a:r>
            <a:r>
              <a:rPr lang="en-GB" sz="2200" i="0" u="none" strike="noStrike" cap="none" dirty="0" err="1">
                <a:solidFill>
                  <a:srgbClr val="000000"/>
                </a:solidFill>
                <a:latin typeface="Calibri"/>
                <a:ea typeface="Calibri"/>
                <a:cs typeface="Calibri"/>
                <a:sym typeface="Calibri"/>
              </a:rPr>
              <a:t>senzory</a:t>
            </a:r>
            <a:r>
              <a:rPr lang="en-GB" sz="2200" i="0" u="none" strike="noStrike" cap="none" dirty="0">
                <a:solidFill>
                  <a:srgbClr val="000000"/>
                </a:solidFill>
                <a:latin typeface="Calibri"/>
                <a:ea typeface="Calibri"/>
                <a:cs typeface="Calibri"/>
                <a:sym typeface="Calibri"/>
              </a:rPr>
              <a:t>, cloud computing, </a:t>
            </a:r>
            <a:r>
              <a:rPr lang="en-GB" sz="2200" i="0" u="none" strike="noStrike" cap="none" dirty="0" err="1">
                <a:solidFill>
                  <a:srgbClr val="000000"/>
                </a:solidFill>
                <a:latin typeface="Calibri"/>
                <a:ea typeface="Calibri"/>
                <a:cs typeface="Calibri"/>
                <a:sym typeface="Calibri"/>
              </a:rPr>
              <a:t>strojové učenie</a:t>
            </a:r>
            <a:r>
              <a:rPr lang="en-GB" sz="2200" i="0" u="none" strike="noStrike" cap="none" dirty="0">
                <a:solidFill>
                  <a:srgbClr val="000000"/>
                </a:solidFill>
                <a:latin typeface="Calibri"/>
                <a:ea typeface="Calibri"/>
                <a:cs typeface="Calibri"/>
                <a:sym typeface="Calibri"/>
              </a:rPr>
              <a:t>)</a:t>
            </a:r>
            <a:endParaRPr lang="cs-CZ" sz="2200" i="0" u="none" strike="noStrike" cap="none" dirty="0">
              <a:solidFill>
                <a:srgbClr val="000000"/>
              </a:solidFill>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Open Sans"/>
              <a:buChar char="●"/>
            </a:pPr>
            <a:endParaRPr lang="cs-CZ" sz="2200" b="1" dirty="0">
              <a:latin typeface="Calibri"/>
              <a:ea typeface="Calibri"/>
              <a:cs typeface="Calibri"/>
              <a:sym typeface="Calibri"/>
            </a:endParaRPr>
          </a:p>
          <a:p>
            <a:pPr marL="457200" marR="0" lvl="0" indent="-368300" algn="l" rtl="0">
              <a:lnSpc>
                <a:spcPct val="100000"/>
              </a:lnSpc>
              <a:spcBef>
                <a:spcPts val="0"/>
              </a:spcBef>
              <a:spcAft>
                <a:spcPts val="0"/>
              </a:spcAft>
              <a:buClr>
                <a:srgbClr val="000000"/>
              </a:buClr>
              <a:buSzPts val="2200"/>
              <a:buFont typeface="Open Sans"/>
              <a:buChar char="●"/>
            </a:pPr>
            <a:r>
              <a:rPr lang="en-GB" sz="2200" i="0" u="none" strike="noStrike" cap="none" dirty="0" err="1">
                <a:solidFill>
                  <a:srgbClr val="000000"/>
                </a:solidFill>
                <a:latin typeface="Calibri"/>
                <a:ea typeface="Calibri"/>
                <a:cs typeface="Calibri"/>
                <a:sym typeface="Calibri"/>
              </a:rPr>
              <a:t>Hlavné výhody blockchainu </a:t>
            </a:r>
            <a:r>
              <a:rPr lang="en-GB" sz="2200" i="0" u="none" strike="noStrike" cap="none" dirty="0">
                <a:solidFill>
                  <a:srgbClr val="000000"/>
                </a:solidFill>
                <a:latin typeface="Calibri"/>
                <a:ea typeface="Calibri"/>
                <a:cs typeface="Calibri"/>
                <a:sym typeface="Calibri"/>
              </a:rPr>
              <a:t>v </a:t>
            </a:r>
            <a:r>
              <a:rPr lang="en-GB" sz="2200" i="0" u="none" strike="noStrike" cap="none" dirty="0" err="1">
                <a:solidFill>
                  <a:srgbClr val="000000"/>
                </a:solidFill>
                <a:latin typeface="Calibri"/>
                <a:ea typeface="Calibri"/>
                <a:cs typeface="Calibri"/>
                <a:sym typeface="Calibri"/>
              </a:rPr>
              <a:t>agropotravinárskom priemysle</a:t>
            </a:r>
            <a:r>
              <a:rPr lang="en-GB" sz="2200" i="0" u="none" strike="noStrike" cap="none" dirty="0">
                <a:solidFill>
                  <a:srgbClr val="000000"/>
                </a:solidFill>
                <a:latin typeface="Calibri"/>
                <a:ea typeface="Calibri"/>
                <a:cs typeface="Calibri"/>
                <a:sym typeface="Calibri"/>
              </a:rPr>
              <a:t>: </a:t>
            </a:r>
            <a:r>
              <a:rPr lang="en-GB" sz="2200" b="1" i="0" u="none" strike="noStrike" cap="none" dirty="0" err="1">
                <a:solidFill>
                  <a:srgbClr val="000000"/>
                </a:solidFill>
                <a:latin typeface="Calibri"/>
                <a:ea typeface="Calibri"/>
                <a:cs typeface="Calibri"/>
                <a:sym typeface="Calibri"/>
              </a:rPr>
              <a:t>transparentnosť</a:t>
            </a:r>
            <a:r>
              <a:rPr lang="en-GB" sz="2200" b="1" i="0" u="none" strike="noStrike" cap="none" dirty="0">
                <a:solidFill>
                  <a:srgbClr val="000000"/>
                </a:solidFill>
                <a:latin typeface="Calibri"/>
                <a:ea typeface="Calibri"/>
                <a:cs typeface="Calibri"/>
                <a:sym typeface="Calibri"/>
              </a:rPr>
              <a:t>, </a:t>
            </a:r>
            <a:r>
              <a:rPr lang="en-GB" sz="2200" b="1" i="0" u="none" strike="noStrike" cap="none" dirty="0" err="1">
                <a:solidFill>
                  <a:srgbClr val="000000"/>
                </a:solidFill>
                <a:latin typeface="Calibri"/>
                <a:ea typeface="Calibri"/>
                <a:cs typeface="Calibri"/>
                <a:sym typeface="Calibri"/>
              </a:rPr>
              <a:t>vysledovateľnosť</a:t>
            </a:r>
            <a:r>
              <a:rPr lang="en-GB" sz="2200" b="1" i="0" u="none" strike="noStrike" cap="none" dirty="0">
                <a:solidFill>
                  <a:srgbClr val="000000"/>
                </a:solidFill>
                <a:latin typeface="Calibri"/>
                <a:ea typeface="Calibri"/>
                <a:cs typeface="Calibri"/>
                <a:sym typeface="Calibri"/>
              </a:rPr>
              <a:t>, </a:t>
            </a:r>
            <a:r>
              <a:rPr lang="en-GB" sz="2200" b="1" i="0" u="none" strike="noStrike" cap="none" dirty="0" err="1">
                <a:solidFill>
                  <a:srgbClr val="000000"/>
                </a:solidFill>
                <a:latin typeface="Calibri"/>
                <a:ea typeface="Calibri"/>
                <a:cs typeface="Calibri"/>
                <a:sym typeface="Calibri"/>
              </a:rPr>
              <a:t>dôvera</a:t>
            </a:r>
            <a:endParaRPr sz="2200" dirty="0">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pic>
        <p:nvPicPr>
          <p:cNvPr id="639" name="Google Shape;639;g281fc3c1766_0_33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40" name="Google Shape;640;g281fc3c1766_0_331"/>
          <p:cNvSpPr txBox="1"/>
          <p:nvPr/>
        </p:nvSpPr>
        <p:spPr>
          <a:xfrm>
            <a:off x="393700" y="384250"/>
            <a:ext cx="9096502" cy="6001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dirty="0">
                <a:solidFill>
                  <a:schemeClr val="lt1"/>
                </a:solidFill>
                <a:latin typeface="Calibri"/>
                <a:ea typeface="Calibri"/>
                <a:cs typeface="Calibri"/>
                <a:sym typeface="Calibri"/>
              </a:rPr>
              <a:t>BLOCKCHAIN A RIADENIE DODÁVATEĽSKÉHO REŤAZCA</a:t>
            </a:r>
            <a:endParaRPr sz="3300" b="0" i="0" u="none" strike="noStrike" cap="none" dirty="0">
              <a:solidFill>
                <a:srgbClr val="000000"/>
              </a:solidFill>
              <a:latin typeface="Calibri"/>
              <a:ea typeface="Calibri"/>
              <a:cs typeface="Calibri"/>
              <a:sym typeface="Calibri"/>
            </a:endParaRPr>
          </a:p>
        </p:txBody>
      </p:sp>
      <p:sp>
        <p:nvSpPr>
          <p:cNvPr id="641" name="Google Shape;641;g281fc3c1766_0_331"/>
          <p:cNvSpPr txBox="1">
            <a:spLocks noGrp="1"/>
          </p:cNvSpPr>
          <p:nvPr>
            <p:ph type="body" idx="1"/>
          </p:nvPr>
        </p:nvSpPr>
        <p:spPr>
          <a:xfrm>
            <a:off x="479425" y="1585800"/>
            <a:ext cx="9781106" cy="1908215"/>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200" dirty="0" err="1">
                <a:solidFill>
                  <a:schemeClr val="dk1"/>
                </a:solidFill>
                <a:latin typeface="Calibri"/>
                <a:ea typeface="Calibri"/>
                <a:cs typeface="Calibri"/>
                <a:sym typeface="Calibri"/>
              </a:rPr>
              <a:t>Výzvy</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globálne rozmiestnené zainteresované strany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nedostatok zdieľaných informácií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nízka úroveň dôvery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ľudské chyby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podvody</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nákladná neefektívnosť</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dirty="0" err="1">
                <a:solidFill>
                  <a:schemeClr val="dk1"/>
                </a:solidFill>
                <a:latin typeface="Calibri"/>
                <a:ea typeface="Calibri"/>
                <a:cs typeface="Calibri"/>
                <a:sym typeface="Calibri"/>
              </a:rPr>
              <a:t>Riešenie/aplikácia </a:t>
            </a:r>
            <a:r>
              <a:rPr lang="en-GB" sz="2200" dirty="0">
                <a:solidFill>
                  <a:schemeClr val="dk1"/>
                </a:solidFill>
                <a:latin typeface="Calibri"/>
                <a:ea typeface="Calibri"/>
                <a:cs typeface="Calibri"/>
                <a:sym typeface="Calibri"/>
              </a:rPr>
              <a:t>blockchainu: </a:t>
            </a:r>
            <a:r>
              <a:rPr lang="en-GB" sz="2200" b="0" dirty="0">
                <a:solidFill>
                  <a:schemeClr val="dk1"/>
                </a:solidFill>
                <a:latin typeface="Calibri"/>
                <a:ea typeface="Calibri"/>
                <a:cs typeface="Calibri"/>
                <a:sym typeface="Calibri"/>
              </a:rPr>
              <a:t>blockchain </a:t>
            </a:r>
            <a:r>
              <a:rPr lang="en-GB" sz="2200" b="0" dirty="0" err="1">
                <a:solidFill>
                  <a:schemeClr val="dk1"/>
                </a:solidFill>
                <a:latin typeface="Calibri"/>
                <a:ea typeface="Calibri"/>
                <a:cs typeface="Calibri"/>
                <a:sym typeface="Calibri"/>
              </a:rPr>
              <a:t>ako </a:t>
            </a:r>
            <a:r>
              <a:rPr lang="cs-CZ" sz="2200" dirty="0">
                <a:solidFill>
                  <a:schemeClr val="dk1"/>
                </a:solidFill>
                <a:latin typeface="Calibri"/>
                <a:ea typeface="Calibri"/>
                <a:cs typeface="Calibri"/>
                <a:sym typeface="Calibri"/>
              </a:rPr>
              <a:t>distribuované</a:t>
            </a:r>
            <a:r>
              <a:rPr lang="en-GB" sz="2200" dirty="0">
                <a:solidFill>
                  <a:schemeClr val="dk1"/>
                </a:solidFill>
                <a:latin typeface="Calibri"/>
                <a:ea typeface="Calibri"/>
                <a:cs typeface="Calibri"/>
                <a:sym typeface="Calibri"/>
              </a:rPr>
              <a:t>, </a:t>
            </a:r>
            <a:r>
              <a:rPr lang="cs-CZ" sz="2200" dirty="0">
                <a:solidFill>
                  <a:schemeClr val="dk1"/>
                </a:solidFill>
                <a:latin typeface="Calibri"/>
                <a:ea typeface="Calibri"/>
                <a:cs typeface="Calibri"/>
                <a:sym typeface="Calibri"/>
              </a:rPr>
              <a:t>decentralizované záznamy</a:t>
            </a:r>
            <a:endParaRPr sz="2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SzPts val="1400"/>
              <a:buNone/>
            </a:pPr>
            <a:endParaRPr sz="1800" b="0" dirty="0">
              <a:solidFill>
                <a:schemeClr val="dk1"/>
              </a:solidFill>
            </a:endParaRPr>
          </a:p>
          <a:p>
            <a:pPr marL="0" lvl="0" indent="0" algn="l" rtl="0">
              <a:lnSpc>
                <a:spcPct val="100000"/>
              </a:lnSpc>
              <a:spcBef>
                <a:spcPts val="0"/>
              </a:spcBef>
              <a:spcAft>
                <a:spcPts val="0"/>
              </a:spcAft>
              <a:buSzPts val="1400"/>
              <a:buNone/>
            </a:pPr>
            <a:endParaRPr sz="1800" b="0" dirty="0">
              <a:solidFill>
                <a:schemeClr val="dk1"/>
              </a:solidFill>
            </a:endParaRPr>
          </a:p>
        </p:txBody>
      </p:sp>
      <p:sp>
        <p:nvSpPr>
          <p:cNvPr id="643" name="Google Shape;643;g281fc3c1766_0_331"/>
          <p:cNvSpPr txBox="1"/>
          <p:nvPr/>
        </p:nvSpPr>
        <p:spPr>
          <a:xfrm>
            <a:off x="3220800" y="7094625"/>
            <a:ext cx="3920700" cy="19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u="sng">
                <a:latin typeface="Open Sans"/>
                <a:ea typeface="Open Sans"/>
                <a:cs typeface="Open Sans"/>
                <a:sym typeface="Open Sans"/>
              </a:rPr>
              <a:t>Obr. 1: Digitalizácia dodávateľského reťazca pomocou Blockchainu</a:t>
            </a:r>
            <a:endParaRPr sz="1200" u="sng">
              <a:latin typeface="Open Sans"/>
              <a:ea typeface="Open Sans"/>
              <a:cs typeface="Open Sans"/>
              <a:sym typeface="Open Sans"/>
            </a:endParaRPr>
          </a:p>
        </p:txBody>
      </p:sp>
      <p:pic>
        <p:nvPicPr>
          <p:cNvPr id="6" name="Google Shape;642;g281fc3c1766_0_331">
            <a:extLst>
              <a:ext uri="{FF2B5EF4-FFF2-40B4-BE49-F238E27FC236}">
                <a16:creationId xmlns:a16="http://schemas.microsoft.com/office/drawing/2014/main" id="{51AF0658-2E5A-4B77-A418-359B03392712}"/>
              </a:ext>
            </a:extLst>
          </p:cNvPr>
          <p:cNvPicPr preferRelativeResize="0"/>
          <p:nvPr/>
        </p:nvPicPr>
        <p:blipFill rotWithShape="1">
          <a:blip r:embed="rId4">
            <a:alphaModFix/>
          </a:blip>
          <a:srcRect/>
          <a:stretch/>
        </p:blipFill>
        <p:spPr>
          <a:xfrm>
            <a:off x="1203176" y="2931600"/>
            <a:ext cx="8287026" cy="42168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g281fc3c1766_0_347"/>
          <p:cNvSpPr txBox="1">
            <a:spLocks noGrp="1"/>
          </p:cNvSpPr>
          <p:nvPr>
            <p:ph type="body" idx="1"/>
          </p:nvPr>
        </p:nvSpPr>
        <p:spPr>
          <a:xfrm>
            <a:off x="316450" y="1162825"/>
            <a:ext cx="9845400" cy="2031325"/>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200" dirty="0" err="1">
                <a:solidFill>
                  <a:schemeClr val="dk1"/>
                </a:solidFill>
                <a:latin typeface="Calibri"/>
                <a:ea typeface="Calibri"/>
                <a:cs typeface="Calibri"/>
                <a:sym typeface="Calibri"/>
              </a:rPr>
              <a:t>Výzvy</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Nedostatok transparentnosti </a:t>
            </a:r>
            <a:r>
              <a:rPr lang="en-GB" sz="2200" b="0" dirty="0" err="1">
                <a:solidFill>
                  <a:schemeClr val="dk1"/>
                </a:solidFill>
                <a:latin typeface="Calibri"/>
                <a:ea typeface="Calibri"/>
                <a:cs typeface="Calibri"/>
                <a:sym typeface="Calibri"/>
              </a:rPr>
              <a:t>informácií vytvára náklady, </a:t>
            </a:r>
            <a:r>
              <a:rPr lang="en-GB" sz="2200" b="0" dirty="0">
                <a:solidFill>
                  <a:schemeClr val="dk1"/>
                </a:solidFill>
                <a:latin typeface="Calibri"/>
                <a:ea typeface="Calibri"/>
                <a:cs typeface="Calibri"/>
                <a:sym typeface="Calibri"/>
              </a:rPr>
              <a:t>ktoré </a:t>
            </a:r>
            <a:r>
              <a:rPr lang="en-GB" sz="2200" b="0" dirty="0" err="1">
                <a:solidFill>
                  <a:schemeClr val="dk1"/>
                </a:solidFill>
                <a:latin typeface="Calibri"/>
                <a:ea typeface="Calibri"/>
                <a:cs typeface="Calibri"/>
                <a:sym typeface="Calibri"/>
              </a:rPr>
              <a:t>môžu vylúčiť drobných poľnohospodárov </a:t>
            </a:r>
            <a:r>
              <a:rPr lang="en-GB" sz="2200" b="0" dirty="0">
                <a:solidFill>
                  <a:schemeClr val="dk1"/>
                </a:solidFill>
                <a:latin typeface="Calibri"/>
                <a:ea typeface="Calibri"/>
                <a:cs typeface="Calibri"/>
                <a:sym typeface="Calibri"/>
              </a:rPr>
              <a:t>z </a:t>
            </a:r>
            <a:r>
              <a:rPr lang="en-GB" sz="2200" b="0" dirty="0" err="1">
                <a:solidFill>
                  <a:schemeClr val="dk1"/>
                </a:solidFill>
                <a:latin typeface="Calibri"/>
                <a:ea typeface="Calibri"/>
                <a:cs typeface="Calibri"/>
                <a:sym typeface="Calibri"/>
              </a:rPr>
              <a:t>dodávateľských reťazcov</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nedostatok </a:t>
            </a:r>
            <a:r>
              <a:rPr lang="en-GB" sz="2200" dirty="0" err="1">
                <a:solidFill>
                  <a:schemeClr val="dk1"/>
                </a:solidFill>
                <a:latin typeface="Calibri"/>
                <a:ea typeface="Calibri"/>
                <a:cs typeface="Calibri"/>
                <a:sym typeface="Calibri"/>
              </a:rPr>
              <a:t>dôvery</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oneskorené platby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porušenie zmluvy</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a:solidFill>
                  <a:schemeClr val="dk1"/>
                </a:solidFill>
                <a:latin typeface="Calibri"/>
                <a:ea typeface="Calibri"/>
                <a:cs typeface="Calibri"/>
                <a:sym typeface="Calibri"/>
              </a:rPr>
              <a:t>Blockchain </a:t>
            </a:r>
            <a:r>
              <a:rPr lang="en-GB" sz="2200" dirty="0" err="1">
                <a:solidFill>
                  <a:schemeClr val="dk1"/>
                </a:solidFill>
                <a:latin typeface="Calibri"/>
                <a:ea typeface="Calibri"/>
                <a:cs typeface="Calibri"/>
                <a:sym typeface="Calibri"/>
              </a:rPr>
              <a:t>riešenia/aplikácie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inteligentné zmluvy </a:t>
            </a:r>
            <a:r>
              <a:rPr lang="en-GB" sz="2200" b="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vrátane inteligentných zmlúv o poistení úrody</a:t>
            </a:r>
            <a:r>
              <a:rPr lang="en-GB" sz="2200" b="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p:txBody>
      </p:sp>
      <p:pic>
        <p:nvPicPr>
          <p:cNvPr id="658" name="Google Shape;658;g281fc3c1766_0_34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59" name="Google Shape;659;g281fc3c1766_0_347"/>
          <p:cNvSpPr txBox="1"/>
          <p:nvPr/>
        </p:nvSpPr>
        <p:spPr>
          <a:xfrm>
            <a:off x="200025" y="269550"/>
            <a:ext cx="95442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dirty="0">
                <a:solidFill>
                  <a:schemeClr val="lt1"/>
                </a:solidFill>
                <a:latin typeface="Calibri"/>
                <a:ea typeface="Calibri"/>
                <a:cs typeface="Calibri"/>
                <a:sym typeface="Calibri"/>
              </a:rPr>
              <a:t>BLOCKCHAIN A POĽNOHOSPODÁRSKE RIEŠENIA</a:t>
            </a:r>
            <a:endParaRPr sz="3300" b="0" i="0" u="none" strike="noStrike" cap="none" dirty="0">
              <a:solidFill>
                <a:schemeClr val="dk1"/>
              </a:solidFill>
              <a:latin typeface="Calibri"/>
              <a:ea typeface="Calibri"/>
              <a:cs typeface="Calibri"/>
              <a:sym typeface="Calibri"/>
            </a:endParaRPr>
          </a:p>
        </p:txBody>
      </p:sp>
      <p:sp>
        <p:nvSpPr>
          <p:cNvPr id="662" name="Google Shape;662;g281fc3c1766_0_347"/>
          <p:cNvSpPr txBox="1"/>
          <p:nvPr/>
        </p:nvSpPr>
        <p:spPr>
          <a:xfrm>
            <a:off x="1086025" y="7142500"/>
            <a:ext cx="3570000" cy="14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u="sng">
                <a:latin typeface="Open Sans"/>
                <a:ea typeface="Open Sans"/>
                <a:cs typeface="Open Sans"/>
                <a:sym typeface="Open Sans"/>
              </a:rPr>
              <a:t>Obr. 2 : Definícia inteligentných </a:t>
            </a:r>
            <a:r>
              <a:rPr lang="en-GB" u="sng">
                <a:latin typeface="Open Sans"/>
                <a:ea typeface="Open Sans"/>
                <a:cs typeface="Open Sans"/>
                <a:sym typeface="Open Sans"/>
              </a:rPr>
              <a:t>zmlúv </a:t>
            </a:r>
            <a:endParaRPr u="sng">
              <a:latin typeface="Open Sans"/>
              <a:ea typeface="Open Sans"/>
              <a:cs typeface="Open Sans"/>
              <a:sym typeface="Open Sans"/>
            </a:endParaRPr>
          </a:p>
        </p:txBody>
      </p:sp>
      <p:sp>
        <p:nvSpPr>
          <p:cNvPr id="663" name="Google Shape;663;g281fc3c1766_0_347"/>
          <p:cNvSpPr txBox="1"/>
          <p:nvPr/>
        </p:nvSpPr>
        <p:spPr>
          <a:xfrm>
            <a:off x="4909667" y="6998500"/>
            <a:ext cx="5772629" cy="14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u="sng" dirty="0" err="1">
                <a:latin typeface="Open Sans"/>
                <a:ea typeface="Open Sans"/>
                <a:cs typeface="Open Sans"/>
                <a:sym typeface="Open Sans"/>
              </a:rPr>
              <a:t>Obr</a:t>
            </a:r>
            <a:r>
              <a:rPr lang="en-GB" sz="1200" u="sng" dirty="0">
                <a:latin typeface="Open Sans"/>
                <a:ea typeface="Open Sans"/>
                <a:cs typeface="Open Sans"/>
                <a:sym typeface="Open Sans"/>
              </a:rPr>
              <a:t>. 3: </a:t>
            </a:r>
            <a:r>
              <a:rPr lang="en-GB" sz="1200" u="sng" dirty="0" err="1">
                <a:latin typeface="Open Sans"/>
                <a:ea typeface="Open Sans"/>
                <a:cs typeface="Open Sans"/>
                <a:sym typeface="Open Sans"/>
              </a:rPr>
              <a:t>Príklad</a:t>
            </a:r>
            <a:r>
              <a:rPr lang="en-GB" sz="1200" u="sng" dirty="0">
                <a:latin typeface="Open Sans"/>
                <a:ea typeface="Open Sans"/>
                <a:cs typeface="Open Sans"/>
                <a:sym typeface="Open Sans"/>
              </a:rPr>
              <a:t> </a:t>
            </a:r>
            <a:r>
              <a:rPr lang="en-GB" sz="1200" u="sng" dirty="0" err="1">
                <a:latin typeface="Open Sans"/>
                <a:ea typeface="Open Sans"/>
                <a:cs typeface="Open Sans"/>
                <a:sym typeface="Open Sans"/>
              </a:rPr>
              <a:t>agropotravinárskej</a:t>
            </a:r>
            <a:r>
              <a:rPr lang="en-GB" sz="1200" u="sng" dirty="0">
                <a:latin typeface="Open Sans"/>
                <a:ea typeface="Open Sans"/>
                <a:cs typeface="Open Sans"/>
                <a:sym typeface="Open Sans"/>
              </a:rPr>
              <a:t> </a:t>
            </a:r>
            <a:r>
              <a:rPr lang="en-GB" sz="1200" u="sng" dirty="0" err="1">
                <a:latin typeface="Open Sans"/>
                <a:ea typeface="Open Sans"/>
                <a:cs typeface="Open Sans"/>
                <a:sym typeface="Open Sans"/>
              </a:rPr>
              <a:t>inteligentnej</a:t>
            </a:r>
            <a:r>
              <a:rPr lang="en-GB" sz="1200" u="sng" dirty="0">
                <a:latin typeface="Open Sans"/>
                <a:ea typeface="Open Sans"/>
                <a:cs typeface="Open Sans"/>
                <a:sym typeface="Open Sans"/>
              </a:rPr>
              <a:t> </a:t>
            </a:r>
            <a:r>
              <a:rPr lang="en-GB" sz="1200" u="sng" dirty="0" err="1">
                <a:latin typeface="Open Sans"/>
                <a:ea typeface="Open Sans"/>
                <a:cs typeface="Open Sans"/>
                <a:sym typeface="Open Sans"/>
              </a:rPr>
              <a:t>zmluvy</a:t>
            </a:r>
            <a:r>
              <a:rPr lang="en-GB" sz="1200" u="sng" dirty="0">
                <a:latin typeface="Open Sans"/>
                <a:ea typeface="Open Sans"/>
                <a:cs typeface="Open Sans"/>
                <a:sym typeface="Open Sans"/>
              </a:rPr>
              <a:t> </a:t>
            </a:r>
            <a:r>
              <a:rPr lang="en-GB" sz="1200" u="sng" dirty="0" err="1">
                <a:latin typeface="Open Sans"/>
                <a:ea typeface="Open Sans"/>
                <a:cs typeface="Open Sans"/>
                <a:sym typeface="Open Sans"/>
              </a:rPr>
              <a:t>medzi</a:t>
            </a:r>
            <a:r>
              <a:rPr lang="en-GB" sz="1200" u="sng" dirty="0">
                <a:latin typeface="Open Sans"/>
                <a:ea typeface="Open Sans"/>
                <a:cs typeface="Open Sans"/>
                <a:sym typeface="Open Sans"/>
              </a:rPr>
              <a:t> </a:t>
            </a:r>
            <a:r>
              <a:rPr lang="en-GB" sz="1200" u="sng" dirty="0" err="1">
                <a:latin typeface="Open Sans"/>
                <a:ea typeface="Open Sans"/>
                <a:cs typeface="Open Sans"/>
                <a:sym typeface="Open Sans"/>
              </a:rPr>
              <a:t>poľnohospodárom</a:t>
            </a:r>
            <a:r>
              <a:rPr lang="en-GB" sz="1200" u="sng" dirty="0">
                <a:latin typeface="Open Sans"/>
                <a:ea typeface="Open Sans"/>
                <a:cs typeface="Open Sans"/>
                <a:sym typeface="Open Sans"/>
              </a:rPr>
              <a:t> a </a:t>
            </a:r>
            <a:r>
              <a:rPr lang="en-GB" sz="1200" u="sng" dirty="0" err="1">
                <a:latin typeface="Open Sans"/>
                <a:ea typeface="Open Sans"/>
                <a:cs typeface="Open Sans"/>
                <a:sym typeface="Open Sans"/>
              </a:rPr>
              <a:t>výrobcom</a:t>
            </a:r>
            <a:endParaRPr sz="1200" u="sng" dirty="0">
              <a:latin typeface="Open Sans"/>
              <a:ea typeface="Open Sans"/>
              <a:cs typeface="Open Sans"/>
              <a:sym typeface="Open Sans"/>
            </a:endParaRPr>
          </a:p>
        </p:txBody>
      </p:sp>
      <p:pic>
        <p:nvPicPr>
          <p:cNvPr id="7" name="Google Shape;660;g281fc3c1766_0_347">
            <a:extLst>
              <a:ext uri="{FF2B5EF4-FFF2-40B4-BE49-F238E27FC236}">
                <a16:creationId xmlns:a16="http://schemas.microsoft.com/office/drawing/2014/main" id="{1982382D-F4D0-47D1-AA36-241C76B4323D}"/>
              </a:ext>
            </a:extLst>
          </p:cNvPr>
          <p:cNvPicPr preferRelativeResize="0"/>
          <p:nvPr/>
        </p:nvPicPr>
        <p:blipFill rotWithShape="1">
          <a:blip r:embed="rId4">
            <a:alphaModFix/>
          </a:blip>
          <a:srcRect l="4525" t="612" b="612"/>
          <a:stretch/>
        </p:blipFill>
        <p:spPr>
          <a:xfrm>
            <a:off x="316450" y="3707300"/>
            <a:ext cx="4370099" cy="3435200"/>
          </a:xfrm>
          <a:prstGeom prst="rect">
            <a:avLst/>
          </a:prstGeom>
          <a:noFill/>
          <a:ln>
            <a:noFill/>
          </a:ln>
        </p:spPr>
      </p:pic>
      <p:pic>
        <p:nvPicPr>
          <p:cNvPr id="8" name="Google Shape;661;g281fc3c1766_0_347">
            <a:extLst>
              <a:ext uri="{FF2B5EF4-FFF2-40B4-BE49-F238E27FC236}">
                <a16:creationId xmlns:a16="http://schemas.microsoft.com/office/drawing/2014/main" id="{8CB3503C-E870-4AD2-8793-AF0FB891AA3C}"/>
              </a:ext>
            </a:extLst>
          </p:cNvPr>
          <p:cNvPicPr preferRelativeResize="0"/>
          <p:nvPr/>
        </p:nvPicPr>
        <p:blipFill rotWithShape="1">
          <a:blip r:embed="rId5">
            <a:alphaModFix/>
          </a:blip>
          <a:srcRect l="3277" t="4011" r="2817" b="6254"/>
          <a:stretch/>
        </p:blipFill>
        <p:spPr>
          <a:xfrm>
            <a:off x="4972125" y="3233911"/>
            <a:ext cx="5488948" cy="3707301"/>
          </a:xfrm>
          <a:prstGeom prst="rect">
            <a:avLst/>
          </a:prstGeom>
          <a:noFill/>
          <a:ln w="28575" cap="flat" cmpd="sng">
            <a:solidFill>
              <a:schemeClr val="dk1"/>
            </a:solidFill>
            <a:prstDash val="solid"/>
            <a:round/>
            <a:headEnd type="none" w="sm" len="sm"/>
            <a:tailEnd type="none" w="sm" len="sm"/>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pic>
        <p:nvPicPr>
          <p:cNvPr id="649" name="Google Shape;649;g281fc3c1766_0_34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50" name="Google Shape;650;g281fc3c1766_0_340"/>
          <p:cNvSpPr txBox="1"/>
          <p:nvPr/>
        </p:nvSpPr>
        <p:spPr>
          <a:xfrm>
            <a:off x="365125" y="277200"/>
            <a:ext cx="92043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dirty="0">
                <a:solidFill>
                  <a:schemeClr val="lt1"/>
                </a:solidFill>
                <a:latin typeface="Calibri"/>
                <a:ea typeface="Calibri"/>
                <a:cs typeface="Calibri"/>
                <a:sym typeface="Calibri"/>
              </a:rPr>
              <a:t>BLOCKCHAIN A RIADENIE DODÁVATEĽSKÉHO REŤAZCA</a:t>
            </a:r>
            <a:endParaRPr sz="3300" b="0" i="0" u="none" strike="noStrike" cap="none" dirty="0">
              <a:solidFill>
                <a:srgbClr val="000000"/>
              </a:solidFill>
              <a:latin typeface="Calibri"/>
              <a:ea typeface="Calibri"/>
              <a:cs typeface="Calibri"/>
              <a:sym typeface="Calibri"/>
            </a:endParaRPr>
          </a:p>
        </p:txBody>
      </p:sp>
      <p:sp>
        <p:nvSpPr>
          <p:cNvPr id="651" name="Google Shape;651;g281fc3c1766_0_340"/>
          <p:cNvSpPr txBox="1">
            <a:spLocks noGrp="1"/>
          </p:cNvSpPr>
          <p:nvPr>
            <p:ph type="body" idx="1"/>
          </p:nvPr>
        </p:nvSpPr>
        <p:spPr>
          <a:xfrm>
            <a:off x="438175" y="1633050"/>
            <a:ext cx="9993300" cy="5416868"/>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cs-CZ" sz="2200" dirty="0">
                <a:solidFill>
                  <a:schemeClr val="dk1"/>
                </a:solidFill>
                <a:latin typeface="Calibri"/>
                <a:ea typeface="Calibri"/>
                <a:cs typeface="Calibri"/>
                <a:sym typeface="Calibri"/>
              </a:rPr>
              <a:t>Výhody</a:t>
            </a:r>
            <a:r>
              <a:rPr lang="en-GB" sz="220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Rýchlejší </a:t>
            </a:r>
            <a:r>
              <a:rPr lang="en-GB" sz="2200" b="0" dirty="0">
                <a:solidFill>
                  <a:schemeClr val="dk1"/>
                </a:solidFill>
                <a:latin typeface="Calibri"/>
                <a:ea typeface="Calibri"/>
                <a:cs typeface="Calibri"/>
                <a:sym typeface="Calibri"/>
              </a:rPr>
              <a:t>a </a:t>
            </a:r>
            <a:r>
              <a:rPr lang="en-GB" sz="2200" dirty="0" err="1">
                <a:solidFill>
                  <a:schemeClr val="dk1"/>
                </a:solidFill>
                <a:latin typeface="Calibri"/>
                <a:ea typeface="Calibri"/>
                <a:cs typeface="Calibri"/>
                <a:sym typeface="Calibri"/>
              </a:rPr>
              <a:t>presnejší tok informácií </a:t>
            </a:r>
            <a:r>
              <a:rPr lang="en-GB" sz="2200" b="0" dirty="0" err="1">
                <a:solidFill>
                  <a:schemeClr val="dk1"/>
                </a:solidFill>
                <a:latin typeface="Calibri"/>
                <a:ea typeface="Calibri"/>
                <a:cs typeface="Calibri"/>
                <a:sym typeface="Calibri"/>
              </a:rPr>
              <a:t>medzi účastníkmi dodávateľského reťazca</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Zníženie pravdepodobnosti kontaminácie</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rýchle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cielené stiahnutie z trhu </a:t>
            </a:r>
            <a:r>
              <a:rPr lang="en-GB" sz="2200" b="0" dirty="0">
                <a:solidFill>
                  <a:schemeClr val="dk1"/>
                </a:solidFill>
                <a:latin typeface="Calibri"/>
                <a:ea typeface="Calibri"/>
                <a:cs typeface="Calibri"/>
                <a:sym typeface="Calibri"/>
              </a:rPr>
              <a:t>v </a:t>
            </a:r>
            <a:r>
              <a:rPr lang="en-GB" sz="2200" b="0" dirty="0" err="1">
                <a:solidFill>
                  <a:schemeClr val="dk1"/>
                </a:solidFill>
                <a:latin typeface="Calibri"/>
                <a:ea typeface="Calibri"/>
                <a:cs typeface="Calibri"/>
                <a:sym typeface="Calibri"/>
              </a:rPr>
              <a:t>prípade kontaminácie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zvýšenie </a:t>
            </a:r>
            <a:r>
              <a:rPr lang="en-GB" sz="2200" dirty="0" err="1">
                <a:solidFill>
                  <a:schemeClr val="dk1"/>
                </a:solidFill>
                <a:latin typeface="Calibri"/>
                <a:ea typeface="Calibri"/>
                <a:cs typeface="Calibri"/>
                <a:sym typeface="Calibri"/>
              </a:rPr>
              <a:t>bezpečnosti potravín </a:t>
            </a:r>
            <a:r>
              <a:rPr lang="en-GB" sz="2200" b="0" dirty="0">
                <a:solidFill>
                  <a:schemeClr val="dk1"/>
                </a:solidFill>
                <a:latin typeface="Calibri"/>
                <a:ea typeface="Calibri"/>
                <a:cs typeface="Calibri"/>
                <a:sym typeface="Calibri"/>
              </a:rPr>
              <a:t>a </a:t>
            </a:r>
            <a:r>
              <a:rPr lang="en-GB" sz="2200" dirty="0" err="1">
                <a:solidFill>
                  <a:schemeClr val="dk1"/>
                </a:solidFill>
                <a:latin typeface="Calibri"/>
                <a:ea typeface="Calibri"/>
                <a:cs typeface="Calibri"/>
                <a:sym typeface="Calibri"/>
              </a:rPr>
              <a:t>zníženie plytvania potravinami</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a:solidFill>
                  <a:schemeClr val="dk1"/>
                </a:solidFill>
                <a:latin typeface="Calibri"/>
                <a:ea typeface="Calibri"/>
                <a:cs typeface="Calibri"/>
                <a:sym typeface="Calibri"/>
              </a:rPr>
              <a:t>Sprostredkovanie </a:t>
            </a:r>
            <a:endParaRPr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Menej priestoru </a:t>
            </a:r>
            <a:r>
              <a:rPr lang="en-GB" sz="2200" b="0" dirty="0">
                <a:solidFill>
                  <a:schemeClr val="dk1"/>
                </a:solidFill>
                <a:latin typeface="Calibri"/>
                <a:ea typeface="Calibri"/>
                <a:cs typeface="Calibri"/>
                <a:sym typeface="Calibri"/>
              </a:rPr>
              <a:t>pre </a:t>
            </a:r>
            <a:r>
              <a:rPr lang="en-GB" sz="2200" b="0" dirty="0" err="1">
                <a:solidFill>
                  <a:schemeClr val="dk1"/>
                </a:solidFill>
                <a:latin typeface="Calibri"/>
                <a:ea typeface="Calibri"/>
                <a:cs typeface="Calibri"/>
                <a:sym typeface="Calibri"/>
              </a:rPr>
              <a:t>ľudské chyby</a:t>
            </a:r>
            <a:r>
              <a:rPr lang="en-GB" sz="2200" b="0" dirty="0">
                <a:solidFill>
                  <a:schemeClr val="dk1"/>
                </a:solidFill>
                <a:latin typeface="Calibri"/>
                <a:ea typeface="Calibri"/>
                <a:cs typeface="Calibri"/>
                <a:sym typeface="Calibri"/>
              </a:rPr>
              <a:t>, </a:t>
            </a:r>
            <a:r>
              <a:rPr lang="cs-CZ" sz="2200" b="0" dirty="0">
                <a:solidFill>
                  <a:schemeClr val="dk1"/>
                </a:solidFill>
                <a:latin typeface="Calibri"/>
                <a:ea typeface="Calibri"/>
                <a:cs typeface="Calibri"/>
                <a:sym typeface="Calibri"/>
              </a:rPr>
              <a:t>nedorozumenia </a:t>
            </a:r>
            <a:r>
              <a:rPr lang="en-GB" sz="2200" b="0" dirty="0" err="1">
                <a:solidFill>
                  <a:schemeClr val="dk1"/>
                </a:solidFill>
                <a:latin typeface="Calibri"/>
                <a:ea typeface="Calibri"/>
                <a:cs typeface="Calibri"/>
                <a:sym typeface="Calibri"/>
              </a:rPr>
              <a:t>alebo </a:t>
            </a:r>
            <a:r>
              <a:rPr lang="en-GB" sz="2200" dirty="0" err="1">
                <a:solidFill>
                  <a:schemeClr val="dk1"/>
                </a:solidFill>
                <a:latin typeface="Calibri"/>
                <a:ea typeface="Calibri"/>
                <a:cs typeface="Calibri"/>
                <a:sym typeface="Calibri"/>
              </a:rPr>
              <a:t>podvody</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Zvýšená </a:t>
            </a:r>
            <a:r>
              <a:rPr lang="en-GB" sz="2200" dirty="0" err="1">
                <a:solidFill>
                  <a:schemeClr val="dk1"/>
                </a:solidFill>
                <a:latin typeface="Calibri"/>
                <a:ea typeface="Calibri"/>
                <a:cs typeface="Calibri"/>
                <a:sym typeface="Calibri"/>
              </a:rPr>
              <a:t>transparentnosť</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Zvýšená </a:t>
            </a:r>
            <a:r>
              <a:rPr lang="en-GB" sz="2200" dirty="0" err="1">
                <a:solidFill>
                  <a:schemeClr val="dk1"/>
                </a:solidFill>
                <a:latin typeface="Calibri"/>
                <a:ea typeface="Calibri"/>
                <a:cs typeface="Calibri"/>
                <a:sym typeface="Calibri"/>
              </a:rPr>
              <a:t>účinnosť</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Zníženie nákladov</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endParaRPr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200" dirty="0" err="1">
                <a:solidFill>
                  <a:schemeClr val="dk1"/>
                </a:solidFill>
                <a:latin typeface="Calibri"/>
                <a:ea typeface="Calibri"/>
                <a:cs typeface="Calibri"/>
                <a:sym typeface="Calibri"/>
              </a:rPr>
              <a:t>Obmedzenia</a:t>
            </a:r>
            <a:r>
              <a:rPr lang="en-GB" sz="2200" dirty="0">
                <a:solidFill>
                  <a:schemeClr val="dk1"/>
                </a:solidFill>
                <a:latin typeface="Calibri"/>
                <a:ea typeface="Calibri"/>
                <a:cs typeface="Calibri"/>
                <a:sym typeface="Calibri"/>
              </a:rPr>
              <a:t>: </a:t>
            </a:r>
            <a:endParaRPr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Problémy s prijatím </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vysoké počiatočné náklady </a:t>
            </a:r>
            <a:r>
              <a:rPr lang="en-GB" sz="2200" b="0" dirty="0" err="1">
                <a:solidFill>
                  <a:schemeClr val="dk1"/>
                </a:solidFill>
                <a:latin typeface="Calibri"/>
                <a:ea typeface="Calibri"/>
                <a:cs typeface="Calibri"/>
                <a:sym typeface="Calibri"/>
              </a:rPr>
              <a:t>na digitálnu infraštruktúru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zvyšovanie kvalifikácie zainteresovaných strán</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Nedostatok </a:t>
            </a:r>
            <a:r>
              <a:rPr lang="en-GB" sz="2200" dirty="0">
                <a:solidFill>
                  <a:schemeClr val="dk1"/>
                </a:solidFill>
                <a:latin typeface="Calibri"/>
                <a:ea typeface="Calibri"/>
                <a:cs typeface="Calibri"/>
                <a:sym typeface="Calibri"/>
              </a:rPr>
              <a:t>interoperability </a:t>
            </a:r>
            <a:r>
              <a:rPr lang="en-GB" sz="2200" b="0" dirty="0" err="1">
                <a:solidFill>
                  <a:schemeClr val="dk1"/>
                </a:solidFill>
                <a:latin typeface="Calibri"/>
                <a:ea typeface="Calibri"/>
                <a:cs typeface="Calibri"/>
                <a:sym typeface="Calibri"/>
              </a:rPr>
              <a:t>medzi rôznymi blockchain systémami</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a:solidFill>
                  <a:schemeClr val="dk1"/>
                </a:solidFill>
                <a:latin typeface="Calibri"/>
                <a:ea typeface="Calibri"/>
                <a:cs typeface="Calibri"/>
                <a:sym typeface="Calibri"/>
              </a:rPr>
              <a:t>Blockchain </a:t>
            </a:r>
            <a:r>
              <a:rPr lang="en-GB" sz="2200" b="0" dirty="0" err="1">
                <a:solidFill>
                  <a:schemeClr val="dk1"/>
                </a:solidFill>
                <a:latin typeface="Calibri"/>
                <a:ea typeface="Calibri"/>
                <a:cs typeface="Calibri"/>
                <a:sym typeface="Calibri"/>
              </a:rPr>
              <a:t>nemôže overiť, </a:t>
            </a:r>
            <a:r>
              <a:rPr lang="en-GB" sz="2200" b="0" dirty="0">
                <a:solidFill>
                  <a:schemeClr val="dk1"/>
                </a:solidFill>
                <a:latin typeface="Calibri"/>
                <a:ea typeface="Calibri"/>
                <a:cs typeface="Calibri"/>
                <a:sym typeface="Calibri"/>
              </a:rPr>
              <a:t>či </a:t>
            </a:r>
            <a:r>
              <a:rPr lang="en-GB" sz="2200" b="0" dirty="0" err="1">
                <a:solidFill>
                  <a:schemeClr val="dk1"/>
                </a:solidFill>
                <a:latin typeface="Calibri"/>
                <a:ea typeface="Calibri"/>
                <a:cs typeface="Calibri"/>
                <a:sym typeface="Calibri"/>
              </a:rPr>
              <a:t>sú pôvodne zadané informácie presné </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stále existuje určitý priestor </a:t>
            </a:r>
            <a:r>
              <a:rPr lang="en-GB" sz="2200" b="0" dirty="0">
                <a:solidFill>
                  <a:schemeClr val="dk1"/>
                </a:solidFill>
                <a:latin typeface="Calibri"/>
                <a:ea typeface="Calibri"/>
                <a:cs typeface="Calibri"/>
                <a:sym typeface="Calibri"/>
              </a:rPr>
              <a:t>pre </a:t>
            </a:r>
            <a:r>
              <a:rPr lang="en-GB" sz="2200" dirty="0" err="1">
                <a:solidFill>
                  <a:schemeClr val="dk1"/>
                </a:solidFill>
                <a:latin typeface="Calibri"/>
                <a:ea typeface="Calibri"/>
                <a:cs typeface="Calibri"/>
                <a:sym typeface="Calibri"/>
              </a:rPr>
              <a:t>podvody/chyby</a:t>
            </a:r>
            <a:endParaRPr sz="2200" dirty="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g281fc3c1766_0_358"/>
          <p:cNvSpPr txBox="1">
            <a:spLocks noGrp="1"/>
          </p:cNvSpPr>
          <p:nvPr>
            <p:ph type="body" idx="1"/>
          </p:nvPr>
        </p:nvSpPr>
        <p:spPr>
          <a:xfrm>
            <a:off x="253500" y="1317450"/>
            <a:ext cx="5501700" cy="5493812"/>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cs-CZ" sz="2100" dirty="0">
                <a:solidFill>
                  <a:schemeClr val="dk1"/>
                </a:solidFill>
                <a:latin typeface="Calibri"/>
                <a:ea typeface="Calibri"/>
                <a:cs typeface="Calibri"/>
                <a:sym typeface="Calibri"/>
              </a:rPr>
              <a:t>Výhody</a:t>
            </a:r>
            <a:r>
              <a:rPr lang="en-GB" sz="2100" b="0" dirty="0">
                <a:solidFill>
                  <a:schemeClr val="dk1"/>
                </a:solidFill>
                <a:latin typeface="Calibri"/>
                <a:ea typeface="Calibri"/>
                <a:cs typeface="Calibri"/>
                <a:sym typeface="Calibri"/>
              </a:rPr>
              <a:t>: </a:t>
            </a:r>
            <a:endParaRPr sz="21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dirty="0" err="1">
                <a:solidFill>
                  <a:schemeClr val="dk1"/>
                </a:solidFill>
                <a:latin typeface="Calibri"/>
                <a:ea typeface="Calibri"/>
                <a:cs typeface="Calibri"/>
                <a:sym typeface="Calibri"/>
              </a:rPr>
              <a:t>Rýchle platby </a:t>
            </a:r>
            <a:r>
              <a:rPr lang="en-GB" sz="2100" b="0" dirty="0">
                <a:solidFill>
                  <a:schemeClr val="dk1"/>
                </a:solidFill>
                <a:latin typeface="Calibri"/>
                <a:ea typeface="Calibri"/>
                <a:cs typeface="Calibri"/>
                <a:sym typeface="Calibri"/>
              </a:rPr>
              <a:t>za </a:t>
            </a:r>
            <a:r>
              <a:rPr lang="en-GB" sz="2100" b="0" dirty="0" err="1">
                <a:solidFill>
                  <a:schemeClr val="dk1"/>
                </a:solidFill>
                <a:latin typeface="Calibri"/>
                <a:ea typeface="Calibri"/>
                <a:cs typeface="Calibri"/>
                <a:sym typeface="Calibri"/>
              </a:rPr>
              <a:t>služby </a:t>
            </a:r>
            <a:r>
              <a:rPr lang="en-GB" sz="2100" b="0" dirty="0">
                <a:solidFill>
                  <a:schemeClr val="dk1"/>
                </a:solidFill>
                <a:latin typeface="Calibri"/>
                <a:ea typeface="Calibri"/>
                <a:cs typeface="Calibri"/>
                <a:sym typeface="Calibri"/>
              </a:rPr>
              <a:t>a </a:t>
            </a:r>
            <a:r>
              <a:rPr lang="en-GB" sz="2100" b="0" dirty="0" err="1">
                <a:solidFill>
                  <a:schemeClr val="dk1"/>
                </a:solidFill>
                <a:latin typeface="Calibri"/>
                <a:ea typeface="Calibri"/>
                <a:cs typeface="Calibri"/>
                <a:sym typeface="Calibri"/>
              </a:rPr>
              <a:t>pohľadávky</a:t>
            </a:r>
            <a:endParaRPr lang="cs-CZ" sz="21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Disintermediácia </a:t>
            </a:r>
            <a:r>
              <a:rPr lang="en-GB" sz="2100" b="0" dirty="0">
                <a:solidFill>
                  <a:schemeClr val="dk1"/>
                </a:solidFill>
                <a:latin typeface="Calibri"/>
                <a:ea typeface="Calibri"/>
                <a:cs typeface="Calibri"/>
                <a:sym typeface="Calibri"/>
              </a:rPr>
              <a:t>a </a:t>
            </a:r>
            <a:r>
              <a:rPr lang="en-GB" sz="2100" b="0" dirty="0" err="1">
                <a:solidFill>
                  <a:schemeClr val="dk1"/>
                </a:solidFill>
                <a:latin typeface="Calibri"/>
                <a:ea typeface="Calibri"/>
                <a:cs typeface="Calibri"/>
                <a:sym typeface="Calibri"/>
              </a:rPr>
              <a:t>zníženie nákladov </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prístup na </a:t>
            </a:r>
            <a:r>
              <a:rPr lang="en-GB" sz="2100" dirty="0" err="1">
                <a:solidFill>
                  <a:schemeClr val="dk1"/>
                </a:solidFill>
                <a:latin typeface="Calibri"/>
                <a:ea typeface="Calibri"/>
                <a:cs typeface="Calibri"/>
                <a:sym typeface="Calibri"/>
              </a:rPr>
              <a:t>nové trhy</a:t>
            </a:r>
            <a:endParaRPr lang="cs-CZ" sz="21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Transparentnosť </a:t>
            </a:r>
            <a:r>
              <a:rPr lang="en-GB" sz="2100" b="0" dirty="0">
                <a:solidFill>
                  <a:schemeClr val="dk1"/>
                </a:solidFill>
                <a:latin typeface="Calibri"/>
                <a:ea typeface="Calibri"/>
                <a:cs typeface="Calibri"/>
                <a:sym typeface="Calibri"/>
              </a:rPr>
              <a:t>a </a:t>
            </a:r>
            <a:r>
              <a:rPr lang="cs-CZ" sz="2100" b="0" dirty="0" err="1">
                <a:solidFill>
                  <a:schemeClr val="dk1"/>
                </a:solidFill>
                <a:latin typeface="Calibri"/>
                <a:ea typeface="Calibri"/>
                <a:cs typeface="Calibri"/>
                <a:sym typeface="Calibri"/>
              </a:rPr>
              <a:t>nemennosť </a:t>
            </a:r>
            <a:r>
              <a:rPr lang="en-GB" sz="2100" b="0" dirty="0" err="1">
                <a:solidFill>
                  <a:schemeClr val="dk1"/>
                </a:solidFill>
                <a:latin typeface="Calibri"/>
                <a:ea typeface="Calibri"/>
                <a:cs typeface="Calibri"/>
                <a:sym typeface="Calibri"/>
              </a:rPr>
              <a:t>podporujú </a:t>
            </a:r>
            <a:r>
              <a:rPr lang="en-GB" sz="2100" dirty="0" err="1">
                <a:solidFill>
                  <a:schemeClr val="dk1"/>
                </a:solidFill>
                <a:latin typeface="Calibri"/>
                <a:ea typeface="Calibri"/>
                <a:cs typeface="Calibri"/>
                <a:sym typeface="Calibri"/>
              </a:rPr>
              <a:t>dôveru </a:t>
            </a:r>
            <a:r>
              <a:rPr lang="en-GB" sz="2100" dirty="0">
                <a:solidFill>
                  <a:schemeClr val="dk1"/>
                </a:solidFill>
                <a:latin typeface="Calibri"/>
                <a:ea typeface="Calibri"/>
                <a:cs typeface="Calibri"/>
                <a:sym typeface="Calibri"/>
              </a:rPr>
              <a:t>a </a:t>
            </a:r>
            <a:r>
              <a:rPr lang="en-GB" sz="2100" dirty="0" err="1">
                <a:solidFill>
                  <a:schemeClr val="dk1"/>
                </a:solidFill>
                <a:latin typeface="Calibri"/>
                <a:ea typeface="Calibri"/>
                <a:cs typeface="Calibri"/>
                <a:sym typeface="Calibri"/>
              </a:rPr>
              <a:t>spoluprácu</a:t>
            </a:r>
            <a:endParaRPr lang="cs-CZ" sz="21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dirty="0" err="1">
                <a:solidFill>
                  <a:schemeClr val="dk1"/>
                </a:solidFill>
                <a:latin typeface="Calibri"/>
                <a:ea typeface="Calibri"/>
                <a:cs typeface="Calibri"/>
                <a:sym typeface="Calibri"/>
              </a:rPr>
              <a:t>Znížená </a:t>
            </a:r>
            <a:r>
              <a:rPr lang="en-GB" sz="2100" b="0" dirty="0" err="1">
                <a:solidFill>
                  <a:schemeClr val="dk1"/>
                </a:solidFill>
                <a:latin typeface="Calibri"/>
                <a:ea typeface="Calibri"/>
                <a:cs typeface="Calibri"/>
                <a:sym typeface="Calibri"/>
              </a:rPr>
              <a:t>pravdepodobnosť porušenia zmluvy</a:t>
            </a:r>
            <a:endParaRPr lang="cs-CZ" sz="21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dirty="0" err="1">
                <a:solidFill>
                  <a:schemeClr val="dk1"/>
                </a:solidFill>
                <a:latin typeface="Calibri"/>
                <a:ea typeface="Calibri"/>
                <a:cs typeface="Calibri"/>
                <a:sym typeface="Calibri"/>
              </a:rPr>
              <a:t>Účinnosť</a:t>
            </a:r>
            <a:endParaRPr sz="21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21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100" dirty="0" err="1">
                <a:solidFill>
                  <a:schemeClr val="dk1"/>
                </a:solidFill>
                <a:latin typeface="Calibri"/>
                <a:ea typeface="Calibri"/>
                <a:cs typeface="Calibri"/>
                <a:sym typeface="Calibri"/>
              </a:rPr>
              <a:t>Obmedzenia</a:t>
            </a:r>
            <a:r>
              <a:rPr lang="en-GB" sz="2100" dirty="0">
                <a:solidFill>
                  <a:schemeClr val="dk1"/>
                </a:solidFill>
                <a:latin typeface="Calibri"/>
                <a:ea typeface="Calibri"/>
                <a:cs typeface="Calibri"/>
                <a:sym typeface="Calibri"/>
              </a:rPr>
              <a:t>:</a:t>
            </a:r>
            <a:endParaRPr sz="21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Problémy </a:t>
            </a:r>
            <a:r>
              <a:rPr lang="en-GB" sz="2100" b="0" dirty="0">
                <a:solidFill>
                  <a:schemeClr val="dk1"/>
                </a:solidFill>
                <a:latin typeface="Calibri"/>
                <a:ea typeface="Calibri"/>
                <a:cs typeface="Calibri"/>
                <a:sym typeface="Calibri"/>
              </a:rPr>
              <a:t>s </a:t>
            </a:r>
            <a:r>
              <a:rPr lang="en-GB" sz="2100" b="0" dirty="0" err="1">
                <a:solidFill>
                  <a:schemeClr val="dk1"/>
                </a:solidFill>
                <a:latin typeface="Calibri"/>
                <a:ea typeface="Calibri"/>
                <a:cs typeface="Calibri"/>
                <a:sym typeface="Calibri"/>
              </a:rPr>
              <a:t>prijatím </a:t>
            </a:r>
            <a:r>
              <a:rPr lang="en-GB" sz="2100" b="0" dirty="0">
                <a:solidFill>
                  <a:schemeClr val="dk1"/>
                </a:solidFill>
                <a:latin typeface="Calibri"/>
                <a:ea typeface="Calibri"/>
                <a:cs typeface="Calibri"/>
                <a:sym typeface="Calibri"/>
              </a:rPr>
              <a:t>- </a:t>
            </a:r>
            <a:r>
              <a:rPr lang="en-GB" sz="2100" dirty="0" err="1">
                <a:solidFill>
                  <a:schemeClr val="dk1"/>
                </a:solidFill>
                <a:latin typeface="Calibri"/>
                <a:ea typeface="Calibri"/>
                <a:cs typeface="Calibri"/>
                <a:sym typeface="Calibri"/>
              </a:rPr>
              <a:t>nízka úroveň digitálnych zručností/znalostí </a:t>
            </a:r>
            <a:r>
              <a:rPr lang="en-GB" sz="2100" b="0" dirty="0" err="1">
                <a:solidFill>
                  <a:schemeClr val="dk1"/>
                </a:solidFill>
                <a:latin typeface="Calibri"/>
                <a:ea typeface="Calibri"/>
                <a:cs typeface="Calibri"/>
                <a:sym typeface="Calibri"/>
              </a:rPr>
              <a:t>medzi poľnohospodármi </a:t>
            </a:r>
            <a:r>
              <a:rPr lang="en-GB" sz="2100" b="0" dirty="0">
                <a:solidFill>
                  <a:schemeClr val="dk1"/>
                </a:solidFill>
                <a:latin typeface="Calibri"/>
                <a:ea typeface="Calibri"/>
                <a:cs typeface="Calibri"/>
                <a:sym typeface="Calibri"/>
              </a:rPr>
              <a:t>(</a:t>
            </a:r>
            <a:r>
              <a:rPr lang="en-GB" sz="2100" b="0" dirty="0" err="1">
                <a:solidFill>
                  <a:schemeClr val="dk1"/>
                </a:solidFill>
                <a:latin typeface="Calibri"/>
                <a:ea typeface="Calibri"/>
                <a:cs typeface="Calibri"/>
                <a:sym typeface="Calibri"/>
              </a:rPr>
              <a:t>najmä </a:t>
            </a:r>
            <a:r>
              <a:rPr lang="en-GB" sz="2100" b="0" dirty="0">
                <a:solidFill>
                  <a:schemeClr val="dk1"/>
                </a:solidFill>
                <a:latin typeface="Calibri"/>
                <a:ea typeface="Calibri"/>
                <a:cs typeface="Calibri"/>
                <a:sym typeface="Calibri"/>
              </a:rPr>
              <a:t>v </a:t>
            </a:r>
            <a:r>
              <a:rPr lang="en-GB" sz="2100" b="0" dirty="0" err="1">
                <a:solidFill>
                  <a:schemeClr val="dk1"/>
                </a:solidFill>
                <a:latin typeface="Calibri"/>
                <a:ea typeface="Calibri"/>
                <a:cs typeface="Calibri"/>
                <a:sym typeface="Calibri"/>
              </a:rPr>
              <a:t>rozvojových krajinách)</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vysoké počiatočné náklady </a:t>
            </a:r>
            <a:r>
              <a:rPr lang="en-GB" sz="2100" b="0" dirty="0">
                <a:solidFill>
                  <a:schemeClr val="dk1"/>
                </a:solidFill>
                <a:latin typeface="Calibri"/>
                <a:ea typeface="Calibri"/>
                <a:cs typeface="Calibri"/>
                <a:sym typeface="Calibri"/>
              </a:rPr>
              <a:t>(</a:t>
            </a:r>
            <a:r>
              <a:rPr lang="en-GB" sz="2100" b="0" dirty="0" err="1">
                <a:solidFill>
                  <a:schemeClr val="dk1"/>
                </a:solidFill>
                <a:latin typeface="Calibri"/>
                <a:ea typeface="Calibri"/>
                <a:cs typeface="Calibri"/>
                <a:sym typeface="Calibri"/>
              </a:rPr>
              <a:t>infraštruktúra</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zvyšovanie kvalifikácie</a:t>
            </a:r>
            <a:r>
              <a:rPr lang="en-GB" sz="2100" b="0" dirty="0">
                <a:solidFill>
                  <a:schemeClr val="dk1"/>
                </a:solidFill>
                <a:latin typeface="Calibri"/>
                <a:ea typeface="Calibri"/>
                <a:cs typeface="Calibri"/>
                <a:sym typeface="Calibri"/>
              </a:rPr>
              <a:t>)</a:t>
            </a:r>
            <a:endParaRPr lang="cs-CZ" sz="21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Samostatné inteligentné zmluvy </a:t>
            </a:r>
            <a:r>
              <a:rPr lang="en-GB" sz="2100" dirty="0" err="1">
                <a:solidFill>
                  <a:schemeClr val="dk1"/>
                </a:solidFill>
                <a:latin typeface="Calibri"/>
                <a:ea typeface="Calibri"/>
                <a:cs typeface="Calibri"/>
                <a:sym typeface="Calibri"/>
              </a:rPr>
              <a:t>nie sú </a:t>
            </a:r>
            <a:r>
              <a:rPr lang="en-GB" sz="2100" b="0" dirty="0" err="1">
                <a:solidFill>
                  <a:schemeClr val="dk1"/>
                </a:solidFill>
                <a:latin typeface="Calibri"/>
                <a:ea typeface="Calibri"/>
                <a:cs typeface="Calibri"/>
                <a:sym typeface="Calibri"/>
              </a:rPr>
              <a:t>právne vymáhateľné </a:t>
            </a:r>
            <a:r>
              <a:rPr lang="en-GB" sz="2100" b="0" dirty="0">
                <a:solidFill>
                  <a:schemeClr val="dk1"/>
                </a:solidFill>
                <a:latin typeface="Calibri"/>
                <a:ea typeface="Calibri"/>
                <a:cs typeface="Calibri"/>
                <a:sym typeface="Calibri"/>
              </a:rPr>
              <a:t>(</a:t>
            </a:r>
            <a:r>
              <a:rPr lang="en-GB" sz="2100" b="0" dirty="0" err="1">
                <a:solidFill>
                  <a:schemeClr val="dk1"/>
                </a:solidFill>
                <a:latin typeface="Calibri"/>
                <a:ea typeface="Calibri"/>
                <a:cs typeface="Calibri"/>
                <a:sym typeface="Calibri"/>
              </a:rPr>
              <a:t>najúčinnejšie sú ako doplnkové zmluvy</a:t>
            </a:r>
            <a:r>
              <a:rPr lang="en-GB" sz="2100" b="0" dirty="0">
                <a:solidFill>
                  <a:schemeClr val="dk1"/>
                </a:solidFill>
                <a:latin typeface="Calibri"/>
                <a:ea typeface="Calibri"/>
                <a:cs typeface="Calibri"/>
                <a:sym typeface="Calibri"/>
              </a:rPr>
              <a:t>)</a:t>
            </a:r>
            <a:endParaRPr lang="cs-CZ" sz="21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Inteligentné zmluvy sú </a:t>
            </a:r>
            <a:r>
              <a:rPr lang="en-GB" sz="2100" dirty="0" err="1">
                <a:solidFill>
                  <a:schemeClr val="dk1"/>
                </a:solidFill>
                <a:latin typeface="Calibri"/>
                <a:ea typeface="Calibri"/>
                <a:cs typeface="Calibri"/>
                <a:sym typeface="Calibri"/>
              </a:rPr>
              <a:t>nepružné</a:t>
            </a:r>
            <a:endParaRPr sz="2100" dirty="0">
              <a:solidFill>
                <a:schemeClr val="dk1"/>
              </a:solidFill>
              <a:latin typeface="Calibri"/>
              <a:ea typeface="Calibri"/>
              <a:cs typeface="Calibri"/>
              <a:sym typeface="Calibri"/>
            </a:endParaRPr>
          </a:p>
        </p:txBody>
      </p:sp>
      <p:pic>
        <p:nvPicPr>
          <p:cNvPr id="670" name="Google Shape;670;g281fc3c1766_0_35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71" name="Google Shape;671;g281fc3c1766_0_358"/>
          <p:cNvSpPr txBox="1"/>
          <p:nvPr/>
        </p:nvSpPr>
        <p:spPr>
          <a:xfrm>
            <a:off x="200025" y="269550"/>
            <a:ext cx="95442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dirty="0">
                <a:solidFill>
                  <a:schemeClr val="lt1"/>
                </a:solidFill>
                <a:latin typeface="Calibri"/>
                <a:ea typeface="Calibri"/>
                <a:cs typeface="Calibri"/>
                <a:sym typeface="Calibri"/>
              </a:rPr>
              <a:t>BLOCKCHAIN A POĽNOHOSPODÁRSKE RIEŠENIA</a:t>
            </a:r>
            <a:endParaRPr sz="3300" b="0" i="0" u="none" strike="noStrike" cap="none" dirty="0">
              <a:solidFill>
                <a:schemeClr val="dk1"/>
              </a:solidFill>
              <a:latin typeface="Calibri"/>
              <a:ea typeface="Calibri"/>
              <a:cs typeface="Calibri"/>
              <a:sym typeface="Calibri"/>
            </a:endParaRPr>
          </a:p>
        </p:txBody>
      </p:sp>
      <p:pic>
        <p:nvPicPr>
          <p:cNvPr id="5" name="Google Shape;672;g281fc3c1766_0_358">
            <a:extLst>
              <a:ext uri="{FF2B5EF4-FFF2-40B4-BE49-F238E27FC236}">
                <a16:creationId xmlns:a16="http://schemas.microsoft.com/office/drawing/2014/main" id="{E3C393C1-8A7F-4F3C-BC77-D44705EB89F6}"/>
              </a:ext>
            </a:extLst>
          </p:cNvPr>
          <p:cNvPicPr preferRelativeResize="0"/>
          <p:nvPr/>
        </p:nvPicPr>
        <p:blipFill rotWithShape="1">
          <a:blip r:embed="rId4">
            <a:alphaModFix/>
          </a:blip>
          <a:srcRect l="-6284" r="29738"/>
          <a:stretch/>
        </p:blipFill>
        <p:spPr>
          <a:xfrm>
            <a:off x="5647300" y="1780575"/>
            <a:ext cx="5260723" cy="51887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279" name="Google Shape;279;p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0" name="Google Shape;280;p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Calibri"/>
                <a:ea typeface="Calibri"/>
                <a:cs typeface="Calibri"/>
                <a:sym typeface="Calibri"/>
              </a:rPr>
              <a:t>POPIS MODULU</a:t>
            </a:r>
            <a:endParaRPr dirty="0">
              <a:latin typeface="Calibri"/>
              <a:ea typeface="Calibri"/>
              <a:cs typeface="Calibri"/>
              <a:sym typeface="Calibri"/>
            </a:endParaRPr>
          </a:p>
        </p:txBody>
      </p:sp>
      <p:sp>
        <p:nvSpPr>
          <p:cNvPr id="281" name="Google Shape;281;p3"/>
          <p:cNvSpPr txBox="1"/>
          <p:nvPr/>
        </p:nvSpPr>
        <p:spPr>
          <a:xfrm>
            <a:off x="393700" y="1601175"/>
            <a:ext cx="9169500" cy="3323946"/>
          </a:xfrm>
          <a:prstGeom prst="rect">
            <a:avLst/>
          </a:prstGeom>
          <a:noFill/>
          <a:ln>
            <a:noFill/>
          </a:ln>
        </p:spPr>
        <p:txBody>
          <a:bodyPr spcFirstLastPara="1" wrap="square" lIns="91425" tIns="45700" rIns="91425" bIns="45700" anchor="t" anchorCtr="0">
            <a:spAutoFit/>
          </a:bodyPr>
          <a:lstStyle/>
          <a:p>
            <a:pPr marL="285750" marR="0" lvl="0" indent="-311150" algn="l" rtl="0">
              <a:lnSpc>
                <a:spcPct val="150000"/>
              </a:lnSpc>
              <a:spcBef>
                <a:spcPts val="0"/>
              </a:spcBef>
              <a:spcAft>
                <a:spcPts val="0"/>
              </a:spcAft>
              <a:buClr>
                <a:schemeClr val="dk1"/>
              </a:buClr>
              <a:buSzPts val="2200"/>
              <a:buFont typeface="Arial"/>
              <a:buChar char="•"/>
            </a:pPr>
            <a:r>
              <a:rPr lang="cs-CZ" sz="2000" dirty="0">
                <a:latin typeface="Calibri" panose="020F0502020204030204" pitchFamily="34" charset="0"/>
                <a:cs typeface="Calibri" panose="020F0502020204030204" pitchFamily="34" charset="0"/>
              </a:rPr>
              <a:t>Téma: </a:t>
            </a:r>
            <a:r>
              <a:rPr lang="cs-CZ" sz="2000" b="1" dirty="0">
                <a:latin typeface="Calibri" panose="020F0502020204030204" pitchFamily="34" charset="0"/>
                <a:cs typeface="Calibri" panose="020F0502020204030204" pitchFamily="34" charset="0"/>
              </a:rPr>
              <a:t>"Prehľad blockchainu v </a:t>
            </a:r>
            <a:r>
              <a:rPr lang="cs-CZ" sz="2000" b="1" dirty="0" err="1">
                <a:latin typeface="Calibri" panose="020F0502020204030204" pitchFamily="34" charset="0"/>
                <a:cs typeface="Calibri" panose="020F0502020204030204" pitchFamily="34" charset="0"/>
              </a:rPr>
              <a:t>agropotravinárstve</a:t>
            </a:r>
            <a:r>
              <a:rPr lang="cs-CZ" sz="2000" b="1" dirty="0">
                <a:latin typeface="Calibri" panose="020F0502020204030204" pitchFamily="34" charset="0"/>
                <a:cs typeface="Calibri" panose="020F0502020204030204" pitchFamily="34" charset="0"/>
              </a:rPr>
              <a:t>"</a:t>
            </a:r>
          </a:p>
          <a:p>
            <a:pPr marL="285750" marR="0" lvl="0" indent="-311150" algn="l" rtl="0">
              <a:lnSpc>
                <a:spcPct val="150000"/>
              </a:lnSpc>
              <a:spcBef>
                <a:spcPts val="0"/>
              </a:spcBef>
              <a:spcAft>
                <a:spcPts val="0"/>
              </a:spcAft>
              <a:buClr>
                <a:schemeClr val="dk1"/>
              </a:buClr>
              <a:buSzPts val="2200"/>
              <a:buFont typeface="Arial"/>
              <a:buChar char="•"/>
            </a:pPr>
            <a:r>
              <a:rPr lang="cs-CZ" sz="2000" dirty="0">
                <a:latin typeface="Calibri" panose="020F0502020204030204" pitchFamily="34" charset="0"/>
                <a:cs typeface="Calibri" panose="020F0502020204030204" pitchFamily="34" charset="0"/>
              </a:rPr>
              <a:t>Význam: blockchain ako súčasť digitalizácie agropotravinárskeho sektora - </a:t>
            </a:r>
            <a:r>
              <a:rPr lang="cs-CZ" sz="2000" b="1" dirty="0">
                <a:latin typeface="Calibri" panose="020F0502020204030204" pitchFamily="34" charset="0"/>
                <a:cs typeface="Calibri" panose="020F0502020204030204" pitchFamily="34" charset="0"/>
              </a:rPr>
              <a:t>potenciálne nové riešenie </a:t>
            </a:r>
            <a:r>
              <a:rPr lang="cs-CZ" sz="2000" dirty="0">
                <a:latin typeface="Calibri" panose="020F0502020204030204" pitchFamily="34" charset="0"/>
                <a:cs typeface="Calibri" panose="020F0502020204030204" pitchFamily="34" charset="0"/>
              </a:rPr>
              <a:t>niektorých najpálčivejších problémov v súčasnom poľnohospodárstve (napr. dôvera, udržateľnosť, riadenie dodávateľského reťazca)?</a:t>
            </a:r>
          </a:p>
          <a:p>
            <a:pPr marL="285750" marR="0" lvl="0" indent="-311150" algn="l" rtl="0">
              <a:lnSpc>
                <a:spcPct val="150000"/>
              </a:lnSpc>
              <a:spcBef>
                <a:spcPts val="0"/>
              </a:spcBef>
              <a:spcAft>
                <a:spcPts val="0"/>
              </a:spcAft>
              <a:buClr>
                <a:schemeClr val="dk1"/>
              </a:buClr>
              <a:buSzPts val="2200"/>
              <a:buFont typeface="Arial"/>
              <a:buChar char="•"/>
            </a:pPr>
            <a:r>
              <a:rPr lang="cs-CZ" sz="2000" dirty="0">
                <a:latin typeface="Calibri" panose="020F0502020204030204" pitchFamily="34" charset="0"/>
                <a:cs typeface="Calibri" panose="020F0502020204030204" pitchFamily="34" charset="0"/>
              </a:rPr>
              <a:t>Rozširujúca sa téma v literatúre</a:t>
            </a:r>
          </a:p>
          <a:p>
            <a:pPr marL="285750" marR="0" lvl="0" indent="-311150" algn="l" rtl="0">
              <a:lnSpc>
                <a:spcPct val="150000"/>
              </a:lnSpc>
              <a:spcBef>
                <a:spcPts val="0"/>
              </a:spcBef>
              <a:spcAft>
                <a:spcPts val="0"/>
              </a:spcAft>
              <a:buClr>
                <a:schemeClr val="dk1"/>
              </a:buClr>
              <a:buSzPts val="2200"/>
              <a:buFont typeface="Arial"/>
              <a:buChar char="•"/>
            </a:pPr>
            <a:r>
              <a:rPr lang="cs-CZ" sz="2000" dirty="0">
                <a:latin typeface="Calibri" panose="020F0502020204030204" pitchFamily="34" charset="0"/>
                <a:cs typeface="Calibri" panose="020F0502020204030204" pitchFamily="34" charset="0"/>
              </a:rPr>
              <a:t>Zamerajte sa na otázky o blockchaine a jeho využití v poľnohospodárstve: </a:t>
            </a:r>
            <a:r>
              <a:rPr lang="cs-CZ" sz="2000" b="1" dirty="0">
                <a:latin typeface="Calibri" panose="020F0502020204030204" pitchFamily="34" charset="0"/>
                <a:cs typeface="Calibri" panose="020F0502020204030204" pitchFamily="34" charset="0"/>
              </a:rPr>
              <a:t>čo, ako a prečo?</a:t>
            </a:r>
          </a:p>
          <a:p>
            <a:pPr marL="285750" marR="0" lvl="0" indent="-311150" algn="l" rtl="0">
              <a:lnSpc>
                <a:spcPct val="150000"/>
              </a:lnSpc>
              <a:spcBef>
                <a:spcPts val="0"/>
              </a:spcBef>
              <a:spcAft>
                <a:spcPts val="0"/>
              </a:spcAft>
              <a:buClr>
                <a:schemeClr val="dk1"/>
              </a:buClr>
              <a:buSzPts val="2200"/>
              <a:buFont typeface="Arial"/>
              <a:buChar char="•"/>
            </a:pPr>
            <a:r>
              <a:rPr lang="cs-CZ" sz="2000" dirty="0">
                <a:latin typeface="Calibri" panose="020F0502020204030204" pitchFamily="34" charset="0"/>
                <a:cs typeface="Calibri" panose="020F0502020204030204" pitchFamily="34" charset="0"/>
              </a:rPr>
              <a:t>Reálne aplikácie a </a:t>
            </a:r>
            <a:r>
              <a:rPr lang="cs-CZ" sz="2000" b="1" dirty="0">
                <a:latin typeface="Calibri" panose="020F0502020204030204" pitchFamily="34" charset="0"/>
                <a:cs typeface="Calibri" panose="020F0502020204030204" pitchFamily="34" charset="0"/>
              </a:rPr>
              <a:t>prípadové štúdie</a:t>
            </a:r>
            <a:endParaRPr lang="en-US" sz="2000" b="1" dirty="0">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pic>
        <p:nvPicPr>
          <p:cNvPr id="678" name="Google Shape;678;g281fc3c1766_0_36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79" name="Google Shape;679;g281fc3c1766_0_366"/>
          <p:cNvSpPr txBox="1"/>
          <p:nvPr/>
        </p:nvSpPr>
        <p:spPr>
          <a:xfrm>
            <a:off x="200000" y="277200"/>
            <a:ext cx="104934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dirty="0">
                <a:solidFill>
                  <a:schemeClr val="lt1"/>
                </a:solidFill>
                <a:latin typeface="Calibri"/>
                <a:ea typeface="Calibri"/>
                <a:cs typeface="Calibri"/>
                <a:sym typeface="Calibri"/>
              </a:rPr>
              <a:t>BLOCKCHAIN A ENVIRONMENTÁLNE RIEŠENIA</a:t>
            </a:r>
            <a:endParaRPr lang="en-GB" sz="3300" b="0" i="0" u="none" strike="noStrike" cap="none" dirty="0">
              <a:solidFill>
                <a:srgbClr val="000000"/>
              </a:solidFill>
              <a:latin typeface="Calibri"/>
              <a:ea typeface="Calibri"/>
              <a:cs typeface="Calibri"/>
              <a:sym typeface="Calibri"/>
            </a:endParaRPr>
          </a:p>
        </p:txBody>
      </p:sp>
      <p:sp>
        <p:nvSpPr>
          <p:cNvPr id="680" name="Google Shape;680;g281fc3c1766_0_366"/>
          <p:cNvSpPr txBox="1">
            <a:spLocks noGrp="1"/>
          </p:cNvSpPr>
          <p:nvPr>
            <p:ph type="body" idx="1"/>
          </p:nvPr>
        </p:nvSpPr>
        <p:spPr>
          <a:xfrm>
            <a:off x="275500" y="1413500"/>
            <a:ext cx="10326900" cy="5539978"/>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Char char="●"/>
            </a:pPr>
            <a:r>
              <a:rPr lang="en-GB" sz="2000" dirty="0" err="1">
                <a:solidFill>
                  <a:schemeClr val="dk1"/>
                </a:solidFill>
                <a:latin typeface="Calibri"/>
                <a:ea typeface="Calibri"/>
                <a:cs typeface="Calibri"/>
                <a:sym typeface="Calibri"/>
              </a:rPr>
              <a:t>Výzvy</a:t>
            </a:r>
            <a:r>
              <a:rPr lang="en-GB" sz="200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negatívny vplyv súčasných poľnohospodárskych postupov na životné prostredie</a:t>
            </a:r>
            <a:r>
              <a:rPr lang="en-GB" sz="2000" b="0" dirty="0">
                <a:solidFill>
                  <a:schemeClr val="dk1"/>
                </a:solidFill>
                <a:latin typeface="Calibri"/>
                <a:ea typeface="Calibri"/>
                <a:cs typeface="Calibri"/>
                <a:sym typeface="Calibri"/>
              </a:rPr>
              <a:t>; </a:t>
            </a:r>
            <a:r>
              <a:rPr lang="cs-CZ" sz="2000" dirty="0" err="1">
                <a:solidFill>
                  <a:schemeClr val="dk1"/>
                </a:solidFill>
                <a:latin typeface="Calibri"/>
                <a:ea typeface="Calibri"/>
                <a:cs typeface="Calibri"/>
                <a:sym typeface="Calibri"/>
              </a:rPr>
              <a:t>plytvanie </a:t>
            </a:r>
            <a:r>
              <a:rPr lang="cs-CZ" sz="2000" dirty="0">
                <a:solidFill>
                  <a:schemeClr val="dk1"/>
                </a:solidFill>
                <a:latin typeface="Calibri"/>
                <a:ea typeface="Calibri"/>
                <a:cs typeface="Calibri"/>
                <a:sym typeface="Calibri"/>
              </a:rPr>
              <a:t>potravinami</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nedostatok zodpovednosti/merateľných </a:t>
            </a:r>
            <a:r>
              <a:rPr lang="en-GB" sz="2000" b="0" dirty="0" err="1">
                <a:solidFill>
                  <a:schemeClr val="dk1"/>
                </a:solidFill>
                <a:latin typeface="Calibri"/>
                <a:ea typeface="Calibri"/>
                <a:cs typeface="Calibri"/>
                <a:sym typeface="Calibri"/>
              </a:rPr>
              <a:t>výsledkov v </a:t>
            </a:r>
            <a:r>
              <a:rPr lang="en-GB" sz="2000" b="0" dirty="0">
                <a:solidFill>
                  <a:schemeClr val="dk1"/>
                </a:solidFill>
                <a:latin typeface="Calibri"/>
                <a:ea typeface="Calibri"/>
                <a:cs typeface="Calibri"/>
                <a:sym typeface="Calibri"/>
              </a:rPr>
              <a:t>súvislosti so </a:t>
            </a:r>
            <a:r>
              <a:rPr lang="en-GB" sz="2000" b="0" dirty="0" err="1">
                <a:solidFill>
                  <a:schemeClr val="dk1"/>
                </a:solidFill>
                <a:latin typeface="Calibri"/>
                <a:ea typeface="Calibri"/>
                <a:cs typeface="Calibri"/>
                <a:sym typeface="Calibri"/>
              </a:rPr>
              <a:t>záväzkom podnikov </a:t>
            </a:r>
            <a:r>
              <a:rPr lang="en-GB" sz="2000" b="0" dirty="0">
                <a:solidFill>
                  <a:schemeClr val="dk1"/>
                </a:solidFill>
                <a:latin typeface="Calibri"/>
                <a:ea typeface="Calibri"/>
                <a:cs typeface="Calibri"/>
                <a:sym typeface="Calibri"/>
              </a:rPr>
              <a:t>k </a:t>
            </a:r>
            <a:r>
              <a:rPr lang="en-GB" sz="2000" b="0" dirty="0" err="1">
                <a:solidFill>
                  <a:schemeClr val="dk1"/>
                </a:solidFill>
                <a:latin typeface="Calibri"/>
                <a:ea typeface="Calibri"/>
                <a:cs typeface="Calibri"/>
                <a:sym typeface="Calibri"/>
              </a:rPr>
              <a:t>udržateľnosti </a:t>
            </a:r>
            <a:r>
              <a:rPr lang="en-GB" sz="2000" b="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poškodená povesť/dôveryhodnosť</a:t>
            </a:r>
            <a:endParaRPr lang="cs-CZ" sz="20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endParaRPr sz="20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000" dirty="0" err="1">
                <a:solidFill>
                  <a:schemeClr val="dk1"/>
                </a:solidFill>
                <a:latin typeface="Calibri"/>
                <a:ea typeface="Calibri"/>
                <a:cs typeface="Calibri"/>
                <a:sym typeface="Calibri"/>
              </a:rPr>
              <a:t>Riešenia/aplikácie </a:t>
            </a:r>
            <a:r>
              <a:rPr lang="en-GB" sz="2000" dirty="0">
                <a:solidFill>
                  <a:schemeClr val="dk1"/>
                </a:solidFill>
                <a:latin typeface="Calibri"/>
                <a:ea typeface="Calibri"/>
                <a:cs typeface="Calibri"/>
                <a:sym typeface="Calibri"/>
              </a:rPr>
              <a:t>Blockchainu: </a:t>
            </a:r>
            <a:r>
              <a:rPr lang="en-GB" sz="2000" b="0" dirty="0" err="1">
                <a:solidFill>
                  <a:schemeClr val="dk1"/>
                </a:solidFill>
                <a:latin typeface="Calibri"/>
                <a:ea typeface="Calibri"/>
                <a:cs typeface="Calibri"/>
                <a:sym typeface="Calibri"/>
              </a:rPr>
              <a:t>inteligentné systémy nakladania s potravinovým odpadom</a:t>
            </a:r>
            <a:r>
              <a:rPr lang="en-GB" sz="200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sledovače </a:t>
            </a:r>
            <a:r>
              <a:rPr lang="en-GB" sz="2000" dirty="0">
                <a:solidFill>
                  <a:schemeClr val="dk1"/>
                </a:solidFill>
                <a:latin typeface="Calibri"/>
                <a:ea typeface="Calibri"/>
                <a:cs typeface="Calibri"/>
                <a:sym typeface="Calibri"/>
              </a:rPr>
              <a:t>potravín IoT/RFID </a:t>
            </a:r>
            <a:r>
              <a:rPr lang="en-GB" sz="2000" b="0" dirty="0">
                <a:solidFill>
                  <a:schemeClr val="dk1"/>
                </a:solidFill>
                <a:latin typeface="Calibri"/>
                <a:ea typeface="Calibri"/>
                <a:cs typeface="Calibri"/>
                <a:sym typeface="Calibri"/>
              </a:rPr>
              <a:t>s </a:t>
            </a:r>
            <a:r>
              <a:rPr lang="en-GB" sz="2000" b="0" dirty="0" err="1">
                <a:solidFill>
                  <a:schemeClr val="dk1"/>
                </a:solidFill>
                <a:latin typeface="Calibri"/>
                <a:ea typeface="Calibri"/>
                <a:cs typeface="Calibri"/>
                <a:sym typeface="Calibri"/>
              </a:rPr>
              <a:t>údajmi uloženými v Blockchaine</a:t>
            </a:r>
            <a:r>
              <a:rPr lang="en-GB" sz="2000" b="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sledovanie </a:t>
            </a:r>
            <a:r>
              <a:rPr lang="cs-CZ" sz="2000" b="0" dirty="0">
                <a:solidFill>
                  <a:schemeClr val="dk1"/>
                </a:solidFill>
                <a:latin typeface="Calibri"/>
                <a:ea typeface="Calibri"/>
                <a:cs typeface="Calibri"/>
                <a:sym typeface="Calibri"/>
              </a:rPr>
              <a:t>od farmy po stôl </a:t>
            </a:r>
            <a:r>
              <a:rPr lang="en-GB" sz="2000" b="0" dirty="0">
                <a:solidFill>
                  <a:schemeClr val="dk1"/>
                </a:solidFill>
                <a:latin typeface="Calibri"/>
                <a:ea typeface="Calibri"/>
                <a:cs typeface="Calibri"/>
                <a:sym typeface="Calibri"/>
              </a:rPr>
              <a:t>na </a:t>
            </a:r>
            <a:r>
              <a:rPr lang="en-GB" sz="2000" b="0" dirty="0" err="1">
                <a:solidFill>
                  <a:schemeClr val="dk1"/>
                </a:solidFill>
                <a:latin typeface="Calibri"/>
                <a:ea typeface="Calibri"/>
                <a:cs typeface="Calibri"/>
                <a:sym typeface="Calibri"/>
              </a:rPr>
              <a:t>podporu udržateľných postupov</a:t>
            </a:r>
            <a:endParaRPr lang="cs-CZ" sz="20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endParaRPr sz="20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000" dirty="0">
                <a:solidFill>
                  <a:schemeClr val="dk1"/>
                </a:solidFill>
                <a:latin typeface="Calibri"/>
                <a:ea typeface="Calibri"/>
                <a:cs typeface="Calibri"/>
                <a:sym typeface="Calibri"/>
              </a:rPr>
              <a:t>Výhody</a:t>
            </a:r>
            <a:r>
              <a:rPr lang="en-GB" sz="2000" dirty="0">
                <a:solidFill>
                  <a:schemeClr val="dk1"/>
                </a:solidFill>
                <a:latin typeface="Calibri"/>
                <a:ea typeface="Calibri"/>
                <a:cs typeface="Calibri"/>
                <a:sym typeface="Calibri"/>
              </a:rPr>
              <a:t>:</a:t>
            </a:r>
            <a:endParaRPr sz="20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000" dirty="0">
                <a:solidFill>
                  <a:schemeClr val="dk1"/>
                </a:solidFill>
                <a:latin typeface="Calibri"/>
                <a:ea typeface="Calibri"/>
                <a:cs typeface="Calibri"/>
                <a:sym typeface="Calibri"/>
              </a:rPr>
              <a:t>Zníženie </a:t>
            </a:r>
            <a:r>
              <a:rPr lang="en-GB" sz="2000" dirty="0" err="1">
                <a:solidFill>
                  <a:schemeClr val="dk1"/>
                </a:solidFill>
                <a:latin typeface="Calibri"/>
                <a:ea typeface="Calibri"/>
                <a:cs typeface="Calibri"/>
                <a:sym typeface="Calibri"/>
              </a:rPr>
              <a:t>plytvania potravinami</a:t>
            </a:r>
            <a:endParaRPr lang="cs-CZ" sz="20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000" dirty="0" err="1">
                <a:solidFill>
                  <a:schemeClr val="dk1"/>
                </a:solidFill>
                <a:latin typeface="Calibri"/>
                <a:ea typeface="Calibri"/>
                <a:cs typeface="Calibri"/>
                <a:sym typeface="Calibri"/>
              </a:rPr>
              <a:t>Zodpovednosť </a:t>
            </a:r>
            <a:r>
              <a:rPr lang="en-GB" sz="2000" b="0" dirty="0" err="1">
                <a:solidFill>
                  <a:schemeClr val="dk1"/>
                </a:solidFill>
                <a:latin typeface="Calibri"/>
                <a:ea typeface="Calibri"/>
                <a:cs typeface="Calibri"/>
                <a:sym typeface="Calibri"/>
              </a:rPr>
              <a:t>spoločností </a:t>
            </a:r>
            <a:r>
              <a:rPr lang="en-GB" sz="2000" dirty="0" err="1">
                <a:solidFill>
                  <a:schemeClr val="dk1"/>
                </a:solidFill>
                <a:latin typeface="Calibri"/>
                <a:ea typeface="Calibri"/>
                <a:cs typeface="Calibri"/>
                <a:sym typeface="Calibri"/>
              </a:rPr>
              <a:t>za </a:t>
            </a:r>
            <a:r>
              <a:rPr lang="en-GB" sz="2000" b="0" dirty="0">
                <a:solidFill>
                  <a:schemeClr val="dk1"/>
                </a:solidFill>
                <a:latin typeface="Calibri"/>
                <a:ea typeface="Calibri"/>
                <a:cs typeface="Calibri"/>
                <a:sym typeface="Calibri"/>
              </a:rPr>
              <a:t>dodržiavanie </a:t>
            </a:r>
            <a:r>
              <a:rPr lang="en-GB" sz="2000" b="0" dirty="0" err="1">
                <a:solidFill>
                  <a:schemeClr val="dk1"/>
                </a:solidFill>
                <a:latin typeface="Calibri"/>
                <a:ea typeface="Calibri"/>
                <a:cs typeface="Calibri"/>
                <a:sym typeface="Calibri"/>
              </a:rPr>
              <a:t>ich verejných záväzkov/sľubov o udržateľnosti</a:t>
            </a:r>
            <a:endParaRPr lang="cs-CZ" sz="20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000" b="0" dirty="0" err="1">
                <a:solidFill>
                  <a:schemeClr val="dk1"/>
                </a:solidFill>
                <a:latin typeface="Calibri"/>
                <a:ea typeface="Calibri"/>
                <a:cs typeface="Calibri"/>
                <a:sym typeface="Calibri"/>
              </a:rPr>
              <a:t>Podporovať </a:t>
            </a:r>
            <a:r>
              <a:rPr lang="en-GB" sz="2000" dirty="0" err="1">
                <a:solidFill>
                  <a:schemeClr val="dk1"/>
                </a:solidFill>
                <a:latin typeface="Calibri"/>
                <a:ea typeface="Calibri"/>
                <a:cs typeface="Calibri"/>
                <a:sym typeface="Calibri"/>
              </a:rPr>
              <a:t>udržateľnejšie </a:t>
            </a:r>
            <a:r>
              <a:rPr lang="en-GB" sz="2000" dirty="0">
                <a:solidFill>
                  <a:schemeClr val="dk1"/>
                </a:solidFill>
                <a:latin typeface="Calibri"/>
                <a:ea typeface="Calibri"/>
                <a:cs typeface="Calibri"/>
                <a:sym typeface="Calibri"/>
              </a:rPr>
              <a:t>a </a:t>
            </a:r>
            <a:r>
              <a:rPr lang="en-GB" sz="2000" dirty="0" err="1">
                <a:solidFill>
                  <a:schemeClr val="dk1"/>
                </a:solidFill>
                <a:latin typeface="Calibri"/>
                <a:ea typeface="Calibri"/>
                <a:cs typeface="Calibri"/>
                <a:sym typeface="Calibri"/>
              </a:rPr>
              <a:t>etickejšie poľnohospodárske postupy.</a:t>
            </a:r>
            <a:endParaRPr lang="cs-CZ" sz="20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000" dirty="0" err="1">
                <a:solidFill>
                  <a:schemeClr val="dk1"/>
                </a:solidFill>
                <a:latin typeface="Calibri"/>
                <a:ea typeface="Calibri"/>
                <a:cs typeface="Calibri"/>
                <a:sym typeface="Calibri"/>
              </a:rPr>
              <a:t>Transparentnosť</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overiteľné dodávateľské reťazce </a:t>
            </a:r>
            <a:r>
              <a:rPr lang="en-GB" sz="2000" dirty="0">
                <a:solidFill>
                  <a:schemeClr val="dk1"/>
                </a:solidFill>
                <a:latin typeface="Calibri"/>
                <a:ea typeface="Calibri"/>
                <a:cs typeface="Calibri"/>
                <a:sym typeface="Calibri"/>
              </a:rPr>
              <a:t>a </a:t>
            </a:r>
            <a:r>
              <a:rPr lang="en-GB" sz="2000" dirty="0" err="1">
                <a:solidFill>
                  <a:schemeClr val="dk1"/>
                </a:solidFill>
                <a:latin typeface="Calibri"/>
                <a:ea typeface="Calibri"/>
                <a:cs typeface="Calibri"/>
                <a:sym typeface="Calibri"/>
              </a:rPr>
              <a:t>dôvera</a:t>
            </a:r>
            <a:endParaRPr lang="cs-CZ" sz="20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endParaRPr sz="20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000" dirty="0">
                <a:solidFill>
                  <a:schemeClr val="dk1"/>
                </a:solidFill>
                <a:latin typeface="Calibri"/>
                <a:ea typeface="Calibri"/>
                <a:cs typeface="Calibri"/>
                <a:sym typeface="Calibri"/>
              </a:rPr>
              <a:t>Obmedzenia</a:t>
            </a:r>
            <a:r>
              <a:rPr lang="en-GB" sz="2000" dirty="0">
                <a:solidFill>
                  <a:schemeClr val="dk1"/>
                </a:solidFill>
                <a:latin typeface="Calibri"/>
                <a:ea typeface="Calibri"/>
                <a:cs typeface="Calibri"/>
                <a:sym typeface="Calibri"/>
              </a:rPr>
              <a:t>:</a:t>
            </a:r>
            <a:endParaRPr sz="20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000" b="0" dirty="0" err="1">
                <a:solidFill>
                  <a:schemeClr val="dk1"/>
                </a:solidFill>
                <a:latin typeface="Calibri"/>
                <a:ea typeface="Calibri"/>
                <a:cs typeface="Calibri"/>
                <a:sym typeface="Calibri"/>
              </a:rPr>
              <a:t>Selektívne zdieľanie informácií</a:t>
            </a:r>
            <a:endParaRPr lang="cs-CZ" sz="20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000" dirty="0" err="1">
                <a:solidFill>
                  <a:schemeClr val="dk1"/>
                </a:solidFill>
                <a:latin typeface="Calibri"/>
                <a:ea typeface="Calibri"/>
                <a:cs typeface="Calibri"/>
                <a:sym typeface="Calibri"/>
              </a:rPr>
              <a:t>Nedostatok predpisov </a:t>
            </a:r>
            <a:r>
              <a:rPr lang="en-GB" sz="2000" dirty="0">
                <a:solidFill>
                  <a:schemeClr val="dk1"/>
                </a:solidFill>
                <a:latin typeface="Calibri"/>
                <a:ea typeface="Calibri"/>
                <a:cs typeface="Calibri"/>
                <a:sym typeface="Calibri"/>
              </a:rPr>
              <a:t>na </a:t>
            </a:r>
            <a:r>
              <a:rPr lang="en-GB" sz="2000" b="0" dirty="0" err="1">
                <a:solidFill>
                  <a:schemeClr val="dk1"/>
                </a:solidFill>
                <a:latin typeface="Calibri"/>
                <a:ea typeface="Calibri"/>
                <a:cs typeface="Calibri"/>
                <a:sym typeface="Calibri"/>
              </a:rPr>
              <a:t>presadzovanie </a:t>
            </a:r>
            <a:r>
              <a:rPr lang="en-GB" sz="2000" b="0" dirty="0">
                <a:solidFill>
                  <a:schemeClr val="dk1"/>
                </a:solidFill>
                <a:latin typeface="Calibri"/>
                <a:ea typeface="Calibri"/>
                <a:cs typeface="Calibri"/>
                <a:sym typeface="Calibri"/>
              </a:rPr>
              <a:t>opatrení </a:t>
            </a:r>
            <a:endParaRPr sz="20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000" b="0" dirty="0" err="1">
                <a:solidFill>
                  <a:schemeClr val="dk1"/>
                </a:solidFill>
                <a:latin typeface="Calibri"/>
                <a:ea typeface="Calibri"/>
                <a:cs typeface="Calibri"/>
                <a:sym typeface="Calibri"/>
              </a:rPr>
              <a:t>PoW </a:t>
            </a:r>
            <a:r>
              <a:rPr lang="en-GB" sz="2000" b="0" dirty="0">
                <a:solidFill>
                  <a:schemeClr val="dk1"/>
                </a:solidFill>
                <a:latin typeface="Calibri"/>
                <a:ea typeface="Calibri"/>
                <a:cs typeface="Calibri"/>
                <a:sym typeface="Calibri"/>
              </a:rPr>
              <a:t>a </a:t>
            </a:r>
            <a:r>
              <a:rPr lang="en-GB" sz="2000" dirty="0" err="1">
                <a:solidFill>
                  <a:schemeClr val="dk1"/>
                </a:solidFill>
                <a:latin typeface="Calibri"/>
                <a:ea typeface="Calibri"/>
                <a:cs typeface="Calibri"/>
                <a:sym typeface="Calibri"/>
              </a:rPr>
              <a:t>vysoká spotreba energie </a:t>
            </a:r>
            <a:r>
              <a:rPr lang="en-GB" sz="2000" b="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spochybnenie udržateľnosti samotného Blockchainu</a:t>
            </a:r>
            <a:endParaRPr sz="2000" b="0" dirty="0">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pic>
        <p:nvPicPr>
          <p:cNvPr id="686" name="Google Shape;686;g281fc3c1766_0_373"/>
          <p:cNvPicPr preferRelativeResize="0"/>
          <p:nvPr/>
        </p:nvPicPr>
        <p:blipFill rotWithShape="1">
          <a:blip r:embed="rId3">
            <a:alphaModFix/>
          </a:blip>
          <a:srcRect/>
          <a:stretch/>
        </p:blipFill>
        <p:spPr>
          <a:xfrm>
            <a:off x="0" y="-12475"/>
            <a:ext cx="6168975" cy="7562851"/>
          </a:xfrm>
          <a:prstGeom prst="rect">
            <a:avLst/>
          </a:prstGeom>
          <a:noFill/>
          <a:ln>
            <a:noFill/>
          </a:ln>
        </p:spPr>
      </p:pic>
      <p:sp>
        <p:nvSpPr>
          <p:cNvPr id="687" name="Google Shape;687;g281fc3c1766_0_373"/>
          <p:cNvSpPr txBox="1"/>
          <p:nvPr/>
        </p:nvSpPr>
        <p:spPr>
          <a:xfrm>
            <a:off x="393700" y="305975"/>
            <a:ext cx="4848900" cy="16157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dirty="0">
                <a:solidFill>
                  <a:schemeClr val="lt1"/>
                </a:solidFill>
                <a:latin typeface="Calibri"/>
                <a:ea typeface="Calibri"/>
                <a:cs typeface="Calibri"/>
                <a:sym typeface="Calibri"/>
              </a:rPr>
              <a:t>ENVIRONMENTÁLNA PRÍPADOVÁ ŠTÚDIA: RYBÁRSKY PRIEMYSEL</a:t>
            </a:r>
            <a:endParaRPr sz="3300" b="0" i="0" u="none" strike="noStrike" cap="none" dirty="0">
              <a:solidFill>
                <a:srgbClr val="000000"/>
              </a:solidFill>
              <a:latin typeface="Calibri"/>
              <a:ea typeface="Calibri"/>
              <a:cs typeface="Calibri"/>
              <a:sym typeface="Calibri"/>
            </a:endParaRPr>
          </a:p>
        </p:txBody>
      </p:sp>
      <p:sp>
        <p:nvSpPr>
          <p:cNvPr id="688" name="Google Shape;688;g281fc3c1766_0_373"/>
          <p:cNvSpPr txBox="1">
            <a:spLocks noGrp="1"/>
          </p:cNvSpPr>
          <p:nvPr>
            <p:ph type="body" idx="1"/>
          </p:nvPr>
        </p:nvSpPr>
        <p:spPr>
          <a:xfrm>
            <a:off x="6162650" y="604149"/>
            <a:ext cx="4397400" cy="7232749"/>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000" b="0" dirty="0" err="1">
                <a:solidFill>
                  <a:schemeClr val="dk1"/>
                </a:solidFill>
                <a:latin typeface="Calibri"/>
                <a:ea typeface="Calibri"/>
                <a:cs typeface="Calibri"/>
                <a:sym typeface="Calibri"/>
              </a:rPr>
              <a:t>Rybársky priemysel sa často</a:t>
            </a:r>
            <a:r>
              <a:rPr lang="en-GB" sz="2000" b="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spája </a:t>
            </a:r>
            <a:r>
              <a:rPr lang="en-GB" sz="2000" b="0" dirty="0">
                <a:solidFill>
                  <a:schemeClr val="dk1"/>
                </a:solidFill>
                <a:latin typeface="Calibri"/>
                <a:ea typeface="Calibri"/>
                <a:cs typeface="Calibri"/>
                <a:sym typeface="Calibri"/>
              </a:rPr>
              <a:t>s </a:t>
            </a:r>
            <a:r>
              <a:rPr lang="en-GB" sz="2000" b="0" dirty="0" err="1">
                <a:solidFill>
                  <a:schemeClr val="dk1"/>
                </a:solidFill>
                <a:latin typeface="Calibri"/>
                <a:ea typeface="Calibri"/>
                <a:cs typeface="Calibri"/>
                <a:sym typeface="Calibri"/>
              </a:rPr>
              <a:t>neudržateľnými praktikami, </a:t>
            </a:r>
            <a:r>
              <a:rPr lang="en-GB" sz="2000" b="0" dirty="0">
                <a:solidFill>
                  <a:schemeClr val="dk1"/>
                </a:solidFill>
                <a:latin typeface="Calibri"/>
                <a:ea typeface="Calibri"/>
                <a:cs typeface="Calibri"/>
                <a:sym typeface="Calibri"/>
              </a:rPr>
              <a:t>ako je </a:t>
            </a:r>
            <a:r>
              <a:rPr lang="en-GB" sz="2000" b="0" dirty="0" err="1">
                <a:solidFill>
                  <a:schemeClr val="dk1"/>
                </a:solidFill>
                <a:latin typeface="Calibri"/>
                <a:ea typeface="Calibri"/>
                <a:cs typeface="Calibri"/>
                <a:sym typeface="Calibri"/>
              </a:rPr>
              <a:t>nadmerný rybolov</a:t>
            </a:r>
            <a:r>
              <a:rPr lang="en-GB" sz="2000" b="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ktoré predstavujú vážnu hrozbu </a:t>
            </a:r>
            <a:r>
              <a:rPr lang="en-GB" sz="2000" b="0" dirty="0">
                <a:solidFill>
                  <a:schemeClr val="dk1"/>
                </a:solidFill>
                <a:latin typeface="Calibri"/>
                <a:ea typeface="Calibri"/>
                <a:cs typeface="Calibri"/>
                <a:sym typeface="Calibri"/>
              </a:rPr>
              <a:t>pre </a:t>
            </a:r>
            <a:r>
              <a:rPr lang="en-GB" sz="2000" b="0" dirty="0" err="1">
                <a:solidFill>
                  <a:schemeClr val="dk1"/>
                </a:solidFill>
                <a:latin typeface="Calibri"/>
                <a:ea typeface="Calibri"/>
                <a:cs typeface="Calibri"/>
                <a:sym typeface="Calibri"/>
              </a:rPr>
              <a:t>ochranu morí</a:t>
            </a:r>
            <a:r>
              <a:rPr lang="en-GB" sz="2000" b="0" dirty="0">
                <a:solidFill>
                  <a:schemeClr val="dk1"/>
                </a:solidFill>
                <a:latin typeface="Calibri"/>
                <a:ea typeface="Calibri"/>
                <a:cs typeface="Calibri"/>
                <a:sym typeface="Calibri"/>
              </a:rPr>
              <a:t>.</a:t>
            </a:r>
            <a:endParaRPr lang="cs-CZ" sz="20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endParaRPr sz="20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en-GB" sz="2000" b="0" dirty="0" err="1">
                <a:solidFill>
                  <a:schemeClr val="dk1"/>
                </a:solidFill>
                <a:latin typeface="Calibri"/>
                <a:ea typeface="Calibri"/>
                <a:cs typeface="Calibri"/>
                <a:sym typeface="Calibri"/>
              </a:rPr>
              <a:t>Využitie technológie </a:t>
            </a:r>
            <a:r>
              <a:rPr lang="en-GB" sz="2000" b="0" dirty="0">
                <a:solidFill>
                  <a:schemeClr val="dk1"/>
                </a:solidFill>
                <a:latin typeface="Calibri"/>
                <a:ea typeface="Calibri"/>
                <a:cs typeface="Calibri"/>
                <a:sym typeface="Calibri"/>
              </a:rPr>
              <a:t>Blockchain na </a:t>
            </a:r>
            <a:r>
              <a:rPr lang="en-GB" sz="2000" b="0" dirty="0" err="1">
                <a:solidFill>
                  <a:schemeClr val="dk1"/>
                </a:solidFill>
                <a:latin typeface="Calibri"/>
                <a:ea typeface="Calibri"/>
                <a:cs typeface="Calibri"/>
                <a:sym typeface="Calibri"/>
              </a:rPr>
              <a:t>podporu </a:t>
            </a:r>
            <a:r>
              <a:rPr lang="en-GB" sz="2000" dirty="0" err="1">
                <a:solidFill>
                  <a:schemeClr val="dk1"/>
                </a:solidFill>
                <a:latin typeface="Calibri"/>
                <a:ea typeface="Calibri"/>
                <a:cs typeface="Calibri"/>
                <a:sym typeface="Calibri"/>
              </a:rPr>
              <a:t>udržateľnejších rybolovných postupov</a:t>
            </a:r>
            <a:endParaRPr lang="cs-CZ" sz="20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endParaRPr sz="20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000" b="0" dirty="0">
                <a:solidFill>
                  <a:schemeClr val="dk1"/>
                </a:solidFill>
                <a:latin typeface="Calibri"/>
                <a:ea typeface="Calibri"/>
                <a:cs typeface="Calibri"/>
                <a:sym typeface="Calibri"/>
              </a:rPr>
              <a:t>Príklad</a:t>
            </a:r>
            <a:r>
              <a:rPr lang="en-GB" sz="2000" b="0" dirty="0">
                <a:solidFill>
                  <a:schemeClr val="dk1"/>
                </a:solidFill>
                <a:latin typeface="Calibri"/>
                <a:ea typeface="Calibri"/>
                <a:cs typeface="Calibri"/>
                <a:sym typeface="Calibri"/>
              </a:rPr>
              <a:t>: </a:t>
            </a:r>
            <a:r>
              <a:rPr lang="en-GB" sz="2000" dirty="0">
                <a:solidFill>
                  <a:schemeClr val="dk1"/>
                </a:solidFill>
                <a:latin typeface="Calibri"/>
                <a:ea typeface="Calibri"/>
                <a:cs typeface="Calibri"/>
                <a:sym typeface="Calibri"/>
              </a:rPr>
              <a:t>Atea a IBM Food Trust</a:t>
            </a:r>
            <a:endParaRPr sz="20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20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US" sz="2000" b="0" dirty="0" err="1">
                <a:solidFill>
                  <a:schemeClr val="dk1"/>
                </a:solidFill>
                <a:latin typeface="Calibri"/>
                <a:ea typeface="Calibri"/>
                <a:cs typeface="Calibri"/>
                <a:sym typeface="Calibri"/>
              </a:rPr>
              <a:t>Príklad</a:t>
            </a:r>
            <a:r>
              <a:rPr lang="en-US" sz="2000" b="0" dirty="0">
                <a:solidFill>
                  <a:schemeClr val="dk1"/>
                </a:solidFill>
                <a:latin typeface="Calibri"/>
                <a:ea typeface="Calibri"/>
                <a:cs typeface="Calibri"/>
                <a:sym typeface="Calibri"/>
              </a:rPr>
              <a:t>: </a:t>
            </a:r>
            <a:r>
              <a:rPr lang="en-US" sz="2000" dirty="0" err="1">
                <a:solidFill>
                  <a:schemeClr val="dk1"/>
                </a:solidFill>
                <a:latin typeface="Calibri"/>
                <a:ea typeface="Calibri"/>
                <a:cs typeface="Calibri"/>
                <a:sym typeface="Calibri"/>
              </a:rPr>
              <a:t>Svetový </a:t>
            </a:r>
            <a:r>
              <a:rPr lang="en-US" sz="2000" dirty="0">
                <a:solidFill>
                  <a:schemeClr val="dk1"/>
                </a:solidFill>
                <a:latin typeface="Calibri"/>
                <a:ea typeface="Calibri"/>
                <a:cs typeface="Calibri"/>
                <a:sym typeface="Calibri"/>
              </a:rPr>
              <a:t>fond na </a:t>
            </a:r>
            <a:r>
              <a:rPr lang="en-US" sz="2000" b="0" dirty="0">
                <a:solidFill>
                  <a:schemeClr val="dk1"/>
                </a:solidFill>
                <a:latin typeface="Calibri"/>
                <a:ea typeface="Calibri"/>
                <a:cs typeface="Calibri"/>
                <a:sym typeface="Calibri"/>
              </a:rPr>
              <a:t>ochranu </a:t>
            </a:r>
            <a:r>
              <a:rPr lang="en-US" sz="2000" dirty="0" err="1">
                <a:solidFill>
                  <a:schemeClr val="dk1"/>
                </a:solidFill>
                <a:latin typeface="Calibri"/>
                <a:ea typeface="Calibri"/>
                <a:cs typeface="Calibri"/>
                <a:sym typeface="Calibri"/>
              </a:rPr>
              <a:t>prírody </a:t>
            </a:r>
            <a:r>
              <a:rPr lang="en-US" sz="2000" b="0" dirty="0">
                <a:solidFill>
                  <a:schemeClr val="dk1"/>
                </a:solidFill>
                <a:latin typeface="Calibri"/>
                <a:ea typeface="Calibri"/>
                <a:cs typeface="Calibri"/>
                <a:sym typeface="Calibri"/>
              </a:rPr>
              <a:t>(WWF), </a:t>
            </a:r>
            <a:r>
              <a:rPr lang="en-US" sz="2000" b="0" dirty="0" err="1">
                <a:solidFill>
                  <a:schemeClr val="dk1"/>
                </a:solidFill>
                <a:latin typeface="Calibri"/>
                <a:ea typeface="Calibri"/>
                <a:cs typeface="Calibri"/>
                <a:sym typeface="Calibri"/>
              </a:rPr>
              <a:t>pilotný </a:t>
            </a:r>
            <a:r>
              <a:rPr lang="en-US" sz="2000" b="0" dirty="0">
                <a:solidFill>
                  <a:schemeClr val="dk1"/>
                </a:solidFill>
                <a:latin typeface="Calibri"/>
                <a:ea typeface="Calibri"/>
                <a:cs typeface="Calibri"/>
                <a:sym typeface="Calibri"/>
              </a:rPr>
              <a:t>program z roku 2018, blockchain v </a:t>
            </a:r>
            <a:r>
              <a:rPr lang="en-US" sz="2000" b="0" dirty="0" err="1">
                <a:solidFill>
                  <a:schemeClr val="dk1"/>
                </a:solidFill>
                <a:latin typeface="Calibri"/>
                <a:ea typeface="Calibri"/>
                <a:cs typeface="Calibri"/>
                <a:sym typeface="Calibri"/>
              </a:rPr>
              <a:t>odvetví lovu tuniakov na tichomorských ostrovoch</a:t>
            </a:r>
            <a:endParaRPr lang="en-US" sz="20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Open Sans"/>
              <a:buChar char="-"/>
            </a:pPr>
            <a:r>
              <a:rPr lang="en-US" sz="2000" b="0" dirty="0">
                <a:solidFill>
                  <a:schemeClr val="dk1"/>
                </a:solidFill>
                <a:latin typeface="Calibri"/>
                <a:ea typeface="Calibri"/>
                <a:cs typeface="Calibri"/>
                <a:sym typeface="Calibri"/>
              </a:rPr>
              <a:t>Online </a:t>
            </a:r>
            <a:r>
              <a:rPr lang="en-US" sz="2000" b="0" dirty="0" err="1">
                <a:solidFill>
                  <a:schemeClr val="dk1"/>
                </a:solidFill>
                <a:latin typeface="Calibri"/>
                <a:ea typeface="Calibri"/>
                <a:cs typeface="Calibri"/>
                <a:sym typeface="Calibri"/>
              </a:rPr>
              <a:t>platforma OpenSC využíva </a:t>
            </a:r>
            <a:r>
              <a:rPr lang="en-US" sz="2000" b="0" dirty="0">
                <a:solidFill>
                  <a:schemeClr val="dk1"/>
                </a:solidFill>
                <a:latin typeface="Calibri"/>
                <a:ea typeface="Calibri"/>
                <a:cs typeface="Calibri"/>
                <a:sym typeface="Calibri"/>
              </a:rPr>
              <a:t>blockchain </a:t>
            </a:r>
            <a:r>
              <a:rPr lang="en-US" sz="2000" b="0" dirty="0" err="1">
                <a:solidFill>
                  <a:schemeClr val="dk1"/>
                </a:solidFill>
                <a:latin typeface="Calibri"/>
                <a:ea typeface="Calibri"/>
                <a:cs typeface="Calibri"/>
                <a:sym typeface="Calibri"/>
              </a:rPr>
              <a:t>na </a:t>
            </a:r>
            <a:r>
              <a:rPr lang="en-US" sz="2000" dirty="0" err="1">
                <a:solidFill>
                  <a:schemeClr val="dk1"/>
                </a:solidFill>
                <a:latin typeface="Calibri"/>
                <a:ea typeface="Calibri"/>
                <a:cs typeface="Calibri"/>
                <a:sym typeface="Calibri"/>
              </a:rPr>
              <a:t>overovanie </a:t>
            </a:r>
            <a:r>
              <a:rPr lang="en-US" sz="2000" b="0" dirty="0" err="1">
                <a:solidFill>
                  <a:schemeClr val="dk1"/>
                </a:solidFill>
                <a:latin typeface="Calibri"/>
                <a:ea typeface="Calibri"/>
                <a:cs typeface="Calibri"/>
                <a:sym typeface="Calibri"/>
              </a:rPr>
              <a:t>udržateľnej produkcie </a:t>
            </a:r>
            <a:r>
              <a:rPr lang="en-US" sz="2000" b="0" dirty="0">
                <a:solidFill>
                  <a:schemeClr val="dk1"/>
                </a:solidFill>
                <a:latin typeface="Calibri"/>
                <a:ea typeface="Calibri"/>
                <a:cs typeface="Calibri"/>
                <a:sym typeface="Calibri"/>
              </a:rPr>
              <a:t>a </a:t>
            </a:r>
            <a:r>
              <a:rPr lang="en-US" sz="2000" dirty="0" err="1">
                <a:solidFill>
                  <a:schemeClr val="dk1"/>
                </a:solidFill>
                <a:latin typeface="Calibri"/>
                <a:ea typeface="Calibri"/>
                <a:cs typeface="Calibri"/>
                <a:sym typeface="Calibri"/>
              </a:rPr>
              <a:t>sledovanie </a:t>
            </a:r>
            <a:r>
              <a:rPr lang="en-US" sz="2000" b="0" dirty="0" err="1">
                <a:solidFill>
                  <a:schemeClr val="dk1"/>
                </a:solidFill>
                <a:latin typeface="Calibri"/>
                <a:ea typeface="Calibri"/>
                <a:cs typeface="Calibri"/>
                <a:sym typeface="Calibri"/>
              </a:rPr>
              <a:t>potravín </a:t>
            </a:r>
            <a:r>
              <a:rPr lang="en-US" sz="2000" b="0" dirty="0">
                <a:solidFill>
                  <a:schemeClr val="dk1"/>
                </a:solidFill>
                <a:latin typeface="Calibri"/>
                <a:ea typeface="Calibri"/>
                <a:cs typeface="Calibri"/>
                <a:sym typeface="Calibri"/>
              </a:rPr>
              <a:t>v </a:t>
            </a:r>
            <a:r>
              <a:rPr lang="en-US" sz="2000" b="0" dirty="0" err="1">
                <a:solidFill>
                  <a:schemeClr val="dk1"/>
                </a:solidFill>
                <a:latin typeface="Calibri"/>
                <a:ea typeface="Calibri"/>
                <a:cs typeface="Calibri"/>
                <a:sym typeface="Calibri"/>
              </a:rPr>
              <a:t>dodávateľskom reťazci</a:t>
            </a:r>
            <a:endParaRPr lang="en-US" sz="1400" b="0" dirty="0">
              <a:solidFill>
                <a:schemeClr val="dk1"/>
              </a:solidFill>
            </a:endParaRPr>
          </a:p>
          <a:p>
            <a:pPr marL="0" lvl="0" indent="0" algn="l" rtl="0">
              <a:lnSpc>
                <a:spcPct val="100000"/>
              </a:lnSpc>
              <a:spcBef>
                <a:spcPts val="0"/>
              </a:spcBef>
              <a:spcAft>
                <a:spcPts val="0"/>
              </a:spcAft>
              <a:buSzPts val="1400"/>
              <a:buNone/>
            </a:pPr>
            <a:endParaRPr sz="1600" b="0" dirty="0">
              <a:solidFill>
                <a:schemeClr val="dk1"/>
              </a:solidFill>
            </a:endParaRPr>
          </a:p>
          <a:p>
            <a:pPr marL="0" lvl="0" indent="0" algn="l" rtl="0">
              <a:lnSpc>
                <a:spcPct val="100000"/>
              </a:lnSpc>
              <a:spcBef>
                <a:spcPts val="0"/>
              </a:spcBef>
              <a:spcAft>
                <a:spcPts val="0"/>
              </a:spcAft>
              <a:buSzPts val="1400"/>
              <a:buNone/>
            </a:pPr>
            <a:endParaRPr sz="1600" b="0" dirty="0">
              <a:solidFill>
                <a:schemeClr val="dk1"/>
              </a:solidFill>
            </a:endParaRPr>
          </a:p>
          <a:p>
            <a:pPr marL="0" lvl="0" indent="0" algn="l" rtl="0">
              <a:lnSpc>
                <a:spcPct val="100000"/>
              </a:lnSpc>
              <a:spcBef>
                <a:spcPts val="0"/>
              </a:spcBef>
              <a:spcAft>
                <a:spcPts val="0"/>
              </a:spcAft>
              <a:buSzPts val="1400"/>
              <a:buNone/>
            </a:pPr>
            <a:endParaRPr sz="1600" b="0" dirty="0">
              <a:solidFill>
                <a:schemeClr val="dk1"/>
              </a:solidFill>
            </a:endParaRPr>
          </a:p>
          <a:p>
            <a:pPr marL="0" lvl="0" indent="0" algn="l" rtl="0">
              <a:lnSpc>
                <a:spcPct val="100000"/>
              </a:lnSpc>
              <a:spcBef>
                <a:spcPts val="0"/>
              </a:spcBef>
              <a:spcAft>
                <a:spcPts val="0"/>
              </a:spcAft>
              <a:buSzPts val="1400"/>
              <a:buNone/>
            </a:pPr>
            <a:endParaRPr sz="1600" b="0" dirty="0">
              <a:solidFill>
                <a:srgbClr val="0000FF"/>
              </a:solidFill>
            </a:endParaRPr>
          </a:p>
          <a:p>
            <a:pPr marL="457200" lvl="0" indent="0" algn="l" rtl="0">
              <a:lnSpc>
                <a:spcPct val="100000"/>
              </a:lnSpc>
              <a:spcBef>
                <a:spcPts val="0"/>
              </a:spcBef>
              <a:spcAft>
                <a:spcPts val="0"/>
              </a:spcAft>
              <a:buSzPts val="1400"/>
              <a:buNone/>
            </a:pPr>
            <a:endParaRPr sz="1600" b="0" dirty="0">
              <a:solidFill>
                <a:schemeClr val="dk1"/>
              </a:solidFill>
            </a:endParaRPr>
          </a:p>
        </p:txBody>
      </p:sp>
      <p:sp>
        <p:nvSpPr>
          <p:cNvPr id="690" name="Google Shape;690;g281fc3c1766_0_373"/>
          <p:cNvSpPr txBox="1"/>
          <p:nvPr/>
        </p:nvSpPr>
        <p:spPr>
          <a:xfrm>
            <a:off x="133350" y="5372100"/>
            <a:ext cx="3981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0" i="0" u="sng" strike="noStrike" cap="none">
                <a:solidFill>
                  <a:schemeClr val="lt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Video: Atea + IBM Food Trust</a:t>
            </a:r>
            <a:endParaRPr sz="2200" b="0" i="0" u="none" strike="noStrike" cap="none">
              <a:solidFill>
                <a:schemeClr val="lt1"/>
              </a:solidFill>
              <a:latin typeface="Calibri"/>
              <a:ea typeface="Calibri"/>
              <a:cs typeface="Calibri"/>
              <a:sym typeface="Calibri"/>
            </a:endParaRPr>
          </a:p>
        </p:txBody>
      </p:sp>
      <p:pic>
        <p:nvPicPr>
          <p:cNvPr id="6" name="Google Shape;689;g281fc3c1766_0_373">
            <a:extLst>
              <a:ext uri="{FF2B5EF4-FFF2-40B4-BE49-F238E27FC236}">
                <a16:creationId xmlns:a16="http://schemas.microsoft.com/office/drawing/2014/main" id="{EE3C0A61-F593-429D-B366-C7982FD501FF}"/>
              </a:ext>
            </a:extLst>
          </p:cNvPr>
          <p:cNvPicPr preferRelativeResize="0"/>
          <p:nvPr/>
        </p:nvPicPr>
        <p:blipFill rotWithShape="1">
          <a:blip r:embed="rId5">
            <a:alphaModFix/>
          </a:blip>
          <a:srcRect/>
          <a:stretch/>
        </p:blipFill>
        <p:spPr>
          <a:xfrm>
            <a:off x="0" y="2021350"/>
            <a:ext cx="6168975" cy="3236449"/>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pic>
        <p:nvPicPr>
          <p:cNvPr id="696" name="Google Shape;696;g281fc3c1766_0_38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97" name="Google Shape;697;g281fc3c1766_0_382"/>
          <p:cNvSpPr txBox="1"/>
          <p:nvPr/>
        </p:nvSpPr>
        <p:spPr>
          <a:xfrm>
            <a:off x="403225" y="277200"/>
            <a:ext cx="80550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b="0" i="0" u="none" strike="noStrike" cap="none" dirty="0">
                <a:solidFill>
                  <a:schemeClr val="lt1"/>
                </a:solidFill>
                <a:latin typeface="Calibri"/>
                <a:ea typeface="Calibri"/>
                <a:cs typeface="Calibri"/>
                <a:sym typeface="Calibri"/>
              </a:rPr>
              <a:t>BLOCKCHAIN A VZŤAHY SO SPOTREBITEĽMI</a:t>
            </a:r>
            <a:endParaRPr sz="3300" b="0" i="0" u="none" strike="noStrike" cap="none" dirty="0">
              <a:solidFill>
                <a:srgbClr val="000000"/>
              </a:solidFill>
              <a:latin typeface="Calibri"/>
              <a:ea typeface="Calibri"/>
              <a:cs typeface="Calibri"/>
              <a:sym typeface="Calibri"/>
            </a:endParaRPr>
          </a:p>
        </p:txBody>
      </p:sp>
      <p:sp>
        <p:nvSpPr>
          <p:cNvPr id="698" name="Google Shape;698;g281fc3c1766_0_382"/>
          <p:cNvSpPr txBox="1">
            <a:spLocks noGrp="1"/>
          </p:cNvSpPr>
          <p:nvPr>
            <p:ph type="body" idx="1"/>
          </p:nvPr>
        </p:nvSpPr>
        <p:spPr>
          <a:xfrm>
            <a:off x="224925" y="1033275"/>
            <a:ext cx="10359600" cy="643253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cs-CZ" sz="2200" dirty="0">
                <a:solidFill>
                  <a:schemeClr val="dk1"/>
                </a:solidFill>
                <a:latin typeface="Calibri"/>
                <a:ea typeface="Calibri"/>
                <a:cs typeface="Calibri"/>
                <a:sym typeface="Calibri"/>
              </a:rPr>
              <a:t>Výzvy</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zmena spotrebiteľských preferencií</a:t>
            </a:r>
            <a:r>
              <a:rPr lang="en-GB" sz="2200" b="0" dirty="0">
                <a:solidFill>
                  <a:schemeClr val="dk1"/>
                </a:solidFill>
                <a:latin typeface="Calibri"/>
                <a:ea typeface="Calibri"/>
                <a:cs typeface="Calibri"/>
                <a:sym typeface="Calibri"/>
              </a:rPr>
              <a:t>, </a:t>
            </a:r>
            <a:r>
              <a:rPr lang="en-GB" sz="2200" dirty="0">
                <a:solidFill>
                  <a:schemeClr val="dk1"/>
                </a:solidFill>
                <a:latin typeface="Calibri"/>
                <a:ea typeface="Calibri"/>
                <a:cs typeface="Calibri"/>
                <a:sym typeface="Calibri"/>
              </a:rPr>
              <a:t>ekologický marketing</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poškodenie dobrého mena v </a:t>
            </a:r>
            <a:r>
              <a:rPr lang="en-GB" sz="2200" b="0" dirty="0" err="1">
                <a:solidFill>
                  <a:schemeClr val="dk1"/>
                </a:solidFill>
                <a:latin typeface="Calibri"/>
                <a:ea typeface="Calibri"/>
                <a:cs typeface="Calibri"/>
                <a:sym typeface="Calibri"/>
              </a:rPr>
              <a:t>dôsledku stiahnutia výrobkov z trhu</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podvody s potravinami</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vykorisťovateľské pracovné praktiky </a:t>
            </a:r>
            <a:r>
              <a:rPr lang="en-GB" sz="2200" b="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najmä </a:t>
            </a:r>
            <a:r>
              <a:rPr lang="en-GB" sz="2200" b="0" dirty="0">
                <a:solidFill>
                  <a:schemeClr val="dk1"/>
                </a:solidFill>
                <a:latin typeface="Calibri"/>
                <a:ea typeface="Calibri"/>
                <a:cs typeface="Calibri"/>
                <a:sym typeface="Calibri"/>
              </a:rPr>
              <a:t>v </a:t>
            </a:r>
            <a:r>
              <a:rPr lang="en-GB" sz="2200" b="0" dirty="0" err="1">
                <a:solidFill>
                  <a:schemeClr val="dk1"/>
                </a:solidFill>
                <a:latin typeface="Calibri"/>
                <a:ea typeface="Calibri"/>
                <a:cs typeface="Calibri"/>
                <a:sym typeface="Calibri"/>
              </a:rPr>
              <a:t>rozvojových krajinách) </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nedostatok </a:t>
            </a:r>
            <a:r>
              <a:rPr lang="en-GB" sz="2200" dirty="0" err="1">
                <a:solidFill>
                  <a:schemeClr val="dk1"/>
                </a:solidFill>
                <a:latin typeface="Calibri"/>
                <a:ea typeface="Calibri"/>
                <a:cs typeface="Calibri"/>
                <a:sym typeface="Calibri"/>
              </a:rPr>
              <a:t>transparentnosti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znížená </a:t>
            </a:r>
            <a:r>
              <a:rPr lang="en-GB" sz="2200" dirty="0" err="1">
                <a:solidFill>
                  <a:schemeClr val="dk1"/>
                </a:solidFill>
                <a:latin typeface="Calibri"/>
                <a:ea typeface="Calibri"/>
                <a:cs typeface="Calibri"/>
                <a:sym typeface="Calibri"/>
              </a:rPr>
              <a:t>dôvera </a:t>
            </a:r>
            <a:r>
              <a:rPr lang="en-GB" sz="2200" b="0" dirty="0">
                <a:solidFill>
                  <a:schemeClr val="dk1"/>
                </a:solidFill>
                <a:latin typeface="Calibri"/>
                <a:ea typeface="Calibri"/>
                <a:cs typeface="Calibri"/>
                <a:sym typeface="Calibri"/>
              </a:rPr>
              <a:t>spotrebiteľov </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200" dirty="0" err="1">
                <a:solidFill>
                  <a:schemeClr val="dk1"/>
                </a:solidFill>
                <a:latin typeface="Calibri"/>
                <a:ea typeface="Calibri"/>
                <a:cs typeface="Calibri"/>
                <a:sym typeface="Calibri"/>
              </a:rPr>
              <a:t>Blockchain </a:t>
            </a:r>
            <a:r>
              <a:rPr lang="en-GB" sz="2200" dirty="0" err="1">
                <a:solidFill>
                  <a:schemeClr val="dk1"/>
                </a:solidFill>
                <a:latin typeface="Calibri"/>
                <a:ea typeface="Calibri"/>
                <a:cs typeface="Calibri"/>
                <a:sym typeface="Calibri"/>
              </a:rPr>
              <a:t>riešenia/aplikácie</a:t>
            </a:r>
            <a:r>
              <a:rPr lang="en-GB" sz="2200" b="0" dirty="0">
                <a:solidFill>
                  <a:schemeClr val="dk1"/>
                </a:solidFill>
                <a:latin typeface="Calibri"/>
                <a:ea typeface="Calibri"/>
                <a:cs typeface="Calibri"/>
                <a:sym typeface="Calibri"/>
              </a:rPr>
              <a:t>: </a:t>
            </a:r>
            <a:r>
              <a:rPr lang="en-GB" sz="2200" dirty="0">
                <a:solidFill>
                  <a:schemeClr val="dk1"/>
                </a:solidFill>
                <a:latin typeface="Calibri"/>
                <a:ea typeface="Calibri"/>
                <a:cs typeface="Calibri"/>
                <a:sym typeface="Calibri"/>
              </a:rPr>
              <a:t>QR </a:t>
            </a:r>
            <a:r>
              <a:rPr lang="en-GB" sz="2200" dirty="0" err="1">
                <a:solidFill>
                  <a:schemeClr val="dk1"/>
                </a:solidFill>
                <a:latin typeface="Calibri"/>
                <a:ea typeface="Calibri"/>
                <a:cs typeface="Calibri"/>
                <a:sym typeface="Calibri"/>
              </a:rPr>
              <a:t>kódy </a:t>
            </a:r>
            <a:r>
              <a:rPr lang="en-GB" sz="2200" b="0" dirty="0" err="1">
                <a:solidFill>
                  <a:schemeClr val="dk1"/>
                </a:solidFill>
                <a:latin typeface="Calibri"/>
                <a:ea typeface="Calibri"/>
                <a:cs typeface="Calibri"/>
                <a:sym typeface="Calibri"/>
              </a:rPr>
              <a:t>na obaloch výrobkov, ktoré spotrebiteľom umožňujú </a:t>
            </a:r>
            <a:r>
              <a:rPr lang="en-GB" sz="2200" b="0" dirty="0">
                <a:solidFill>
                  <a:schemeClr val="dk1"/>
                </a:solidFill>
                <a:latin typeface="Calibri"/>
                <a:ea typeface="Calibri"/>
                <a:cs typeface="Calibri"/>
                <a:sym typeface="Calibri"/>
              </a:rPr>
              <a:t>prístup k </a:t>
            </a:r>
            <a:r>
              <a:rPr lang="en-GB" sz="2200" b="0" dirty="0" err="1">
                <a:solidFill>
                  <a:schemeClr val="dk1"/>
                </a:solidFill>
                <a:latin typeface="Calibri"/>
                <a:ea typeface="Calibri"/>
                <a:cs typeface="Calibri"/>
                <a:sym typeface="Calibri"/>
              </a:rPr>
              <a:t>informáciám o výrobkoch uloženým v Blockchaine </a:t>
            </a:r>
            <a:r>
              <a:rPr lang="en-GB" sz="2200" b="0" dirty="0">
                <a:solidFill>
                  <a:schemeClr val="dk1"/>
                </a:solidFill>
                <a:latin typeface="Calibri"/>
                <a:ea typeface="Calibri"/>
                <a:cs typeface="Calibri"/>
                <a:sym typeface="Calibri"/>
              </a:rPr>
              <a:t>(napr</a:t>
            </a:r>
            <a:r>
              <a:rPr lang="en-GB" sz="2200" b="0" dirty="0" err="1">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pôvod, </a:t>
            </a:r>
            <a:r>
              <a:rPr lang="en-GB" sz="2200" b="0" dirty="0" err="1">
                <a:solidFill>
                  <a:schemeClr val="dk1"/>
                </a:solidFill>
                <a:latin typeface="Calibri"/>
                <a:ea typeface="Calibri"/>
                <a:cs typeface="Calibri"/>
                <a:sym typeface="Calibri"/>
              </a:rPr>
              <a:t>certifikácia </a:t>
            </a:r>
            <a:r>
              <a:rPr lang="en-GB" sz="2200" b="0" dirty="0">
                <a:solidFill>
                  <a:schemeClr val="dk1"/>
                </a:solidFill>
                <a:latin typeface="Calibri"/>
                <a:ea typeface="Calibri"/>
                <a:cs typeface="Calibri"/>
                <a:sym typeface="Calibri"/>
              </a:rPr>
              <a:t>ekologického/férového obchodu); </a:t>
            </a:r>
            <a:r>
              <a:rPr lang="en-GB" sz="2200" dirty="0">
                <a:solidFill>
                  <a:schemeClr val="dk1"/>
                </a:solidFill>
                <a:latin typeface="Calibri"/>
                <a:ea typeface="Calibri"/>
                <a:cs typeface="Calibri"/>
                <a:sym typeface="Calibri"/>
              </a:rPr>
              <a:t>IoT/RFID </a:t>
            </a:r>
            <a:r>
              <a:rPr lang="en-GB" sz="2200" dirty="0" err="1">
                <a:solidFill>
                  <a:schemeClr val="dk1"/>
                </a:solidFill>
                <a:latin typeface="Calibri"/>
                <a:ea typeface="Calibri"/>
                <a:cs typeface="Calibri"/>
                <a:sym typeface="Calibri"/>
              </a:rPr>
              <a:t>sledovače </a:t>
            </a:r>
            <a:r>
              <a:rPr lang="en-GB" sz="2200" dirty="0">
                <a:solidFill>
                  <a:schemeClr val="dk1"/>
                </a:solidFill>
                <a:latin typeface="Calibri"/>
                <a:ea typeface="Calibri"/>
                <a:cs typeface="Calibri"/>
                <a:sym typeface="Calibri"/>
              </a:rPr>
              <a:t>potravín s </a:t>
            </a:r>
            <a:r>
              <a:rPr lang="en-GB" sz="2200" b="0" dirty="0" err="1">
                <a:solidFill>
                  <a:schemeClr val="dk1"/>
                </a:solidFill>
                <a:latin typeface="Calibri"/>
                <a:ea typeface="Calibri"/>
                <a:cs typeface="Calibri"/>
                <a:sym typeface="Calibri"/>
              </a:rPr>
              <a:t>údajmi uloženými v Blockchaine</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Char char="●"/>
            </a:pPr>
            <a:r>
              <a:rPr lang="cs-CZ" sz="2200" dirty="0">
                <a:solidFill>
                  <a:schemeClr val="dk1"/>
                </a:solidFill>
                <a:latin typeface="Calibri"/>
                <a:ea typeface="Calibri"/>
                <a:cs typeface="Calibri"/>
                <a:sym typeface="Calibri"/>
              </a:rPr>
              <a:t>Výhody</a:t>
            </a:r>
            <a:r>
              <a:rPr lang="en-GB" sz="2200" b="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Zvýšenie dôvery spotrebiteľov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prilákanie nových zákazníkov</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a:solidFill>
                  <a:schemeClr val="dk1"/>
                </a:solidFill>
                <a:latin typeface="Calibri"/>
                <a:ea typeface="Calibri"/>
                <a:cs typeface="Calibri"/>
                <a:sym typeface="Calibri"/>
              </a:rPr>
              <a:t>Blockchain a </a:t>
            </a:r>
            <a:r>
              <a:rPr lang="en-GB" sz="2200" b="0" dirty="0" err="1">
                <a:solidFill>
                  <a:schemeClr val="dk1"/>
                </a:solidFill>
                <a:latin typeface="Calibri"/>
                <a:ea typeface="Calibri"/>
                <a:cs typeface="Calibri"/>
                <a:sym typeface="Calibri"/>
              </a:rPr>
              <a:t>transparentnosť ako </a:t>
            </a:r>
            <a:r>
              <a:rPr lang="en-GB" sz="2200" dirty="0" err="1">
                <a:solidFill>
                  <a:schemeClr val="dk1"/>
                </a:solidFill>
                <a:latin typeface="Calibri"/>
                <a:ea typeface="Calibri"/>
                <a:cs typeface="Calibri"/>
                <a:sym typeface="Calibri"/>
              </a:rPr>
              <a:t>jedinečný predajný </a:t>
            </a:r>
            <a:r>
              <a:rPr lang="en-GB" sz="2200" dirty="0">
                <a:solidFill>
                  <a:schemeClr val="dk1"/>
                </a:solidFill>
                <a:latin typeface="Calibri"/>
                <a:ea typeface="Calibri"/>
                <a:cs typeface="Calibri"/>
                <a:sym typeface="Calibri"/>
              </a:rPr>
              <a:t>argument</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Rýchle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cielené sťahovanie výrobkov z trhu </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minimalizácia </a:t>
            </a:r>
            <a:r>
              <a:rPr lang="en-GB" sz="2200" b="0" dirty="0" err="1">
                <a:solidFill>
                  <a:schemeClr val="dk1"/>
                </a:solidFill>
                <a:latin typeface="Calibri"/>
                <a:ea typeface="Calibri"/>
                <a:cs typeface="Calibri"/>
                <a:sym typeface="Calibri"/>
              </a:rPr>
              <a:t>poškodenia reputácie</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Informované </a:t>
            </a:r>
            <a:r>
              <a:rPr lang="en-GB" sz="2200" dirty="0">
                <a:solidFill>
                  <a:schemeClr val="dk1"/>
                </a:solidFill>
                <a:latin typeface="Calibri"/>
                <a:ea typeface="Calibri"/>
                <a:cs typeface="Calibri"/>
                <a:sym typeface="Calibri"/>
              </a:rPr>
              <a:t>a </a:t>
            </a:r>
            <a:r>
              <a:rPr lang="en-GB" sz="2200" dirty="0" err="1">
                <a:solidFill>
                  <a:schemeClr val="dk1"/>
                </a:solidFill>
                <a:latin typeface="Calibri"/>
                <a:ea typeface="Calibri"/>
                <a:cs typeface="Calibri"/>
                <a:sym typeface="Calibri"/>
              </a:rPr>
              <a:t>etické rozhodovanie spotrebiteľov</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Podporovať </a:t>
            </a:r>
            <a:r>
              <a:rPr lang="en-GB" sz="2200" dirty="0" err="1">
                <a:solidFill>
                  <a:schemeClr val="dk1"/>
                </a:solidFill>
                <a:latin typeface="Calibri"/>
                <a:ea typeface="Calibri"/>
                <a:cs typeface="Calibri"/>
                <a:sym typeface="Calibri"/>
              </a:rPr>
              <a:t>udržateľnejšie </a:t>
            </a:r>
            <a:r>
              <a:rPr lang="en-GB" sz="2200" dirty="0">
                <a:solidFill>
                  <a:schemeClr val="dk1"/>
                </a:solidFill>
                <a:latin typeface="Calibri"/>
                <a:ea typeface="Calibri"/>
                <a:cs typeface="Calibri"/>
                <a:sym typeface="Calibri"/>
              </a:rPr>
              <a:t>a </a:t>
            </a:r>
            <a:r>
              <a:rPr lang="en-GB" sz="2200" dirty="0" err="1">
                <a:solidFill>
                  <a:schemeClr val="dk1"/>
                </a:solidFill>
                <a:latin typeface="Calibri"/>
                <a:ea typeface="Calibri"/>
                <a:cs typeface="Calibri"/>
                <a:sym typeface="Calibri"/>
              </a:rPr>
              <a:t>etickejšie postupy </a:t>
            </a:r>
            <a:r>
              <a:rPr lang="en-GB" sz="2200" b="0" dirty="0">
                <a:solidFill>
                  <a:schemeClr val="dk1"/>
                </a:solidFill>
                <a:latin typeface="Calibri"/>
                <a:ea typeface="Calibri"/>
                <a:cs typeface="Calibri"/>
                <a:sym typeface="Calibri"/>
              </a:rPr>
              <a:t>v </a:t>
            </a:r>
            <a:r>
              <a:rPr lang="en-GB" sz="2200" b="0" dirty="0" err="1">
                <a:solidFill>
                  <a:schemeClr val="dk1"/>
                </a:solidFill>
                <a:latin typeface="Calibri"/>
                <a:ea typeface="Calibri"/>
                <a:cs typeface="Calibri"/>
                <a:sym typeface="Calibri"/>
              </a:rPr>
              <a:t>agropotravinárskom sektore.</a:t>
            </a:r>
            <a:endParaRPr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cs-CZ" sz="2200" dirty="0">
                <a:solidFill>
                  <a:schemeClr val="dk1"/>
                </a:solidFill>
                <a:latin typeface="Calibri"/>
                <a:ea typeface="Calibri"/>
                <a:cs typeface="Calibri"/>
                <a:sym typeface="Calibri"/>
              </a:rPr>
              <a:t>Obmedzenia</a:t>
            </a:r>
            <a:r>
              <a:rPr lang="en-GB" sz="2200" b="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Samotný dopyt spotrebiteľov môže byť ako hnacia sila zmeny </a:t>
            </a:r>
            <a:r>
              <a:rPr lang="en-GB" sz="2200" dirty="0" err="1">
                <a:solidFill>
                  <a:schemeClr val="dk1"/>
                </a:solidFill>
                <a:latin typeface="Calibri"/>
                <a:ea typeface="Calibri"/>
                <a:cs typeface="Calibri"/>
                <a:sym typeface="Calibri"/>
              </a:rPr>
              <a:t>nedostatočný</a:t>
            </a:r>
            <a:endParaRPr lang="cs-CZ" sz="22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Nedostatok </a:t>
            </a:r>
            <a:r>
              <a:rPr lang="en-GB" sz="2200" b="0" dirty="0" err="1">
                <a:solidFill>
                  <a:schemeClr val="dk1"/>
                </a:solidFill>
                <a:latin typeface="Calibri"/>
                <a:ea typeface="Calibri"/>
                <a:cs typeface="Calibri"/>
                <a:sym typeface="Calibri"/>
              </a:rPr>
              <a:t>regulácie/politických stimulov </a:t>
            </a:r>
            <a:r>
              <a:rPr lang="en-GB" sz="2200" b="0" dirty="0">
                <a:solidFill>
                  <a:schemeClr val="dk1"/>
                </a:solidFill>
                <a:latin typeface="Calibri"/>
                <a:ea typeface="Calibri"/>
                <a:cs typeface="Calibri"/>
                <a:sym typeface="Calibri"/>
              </a:rPr>
              <a:t>na </a:t>
            </a:r>
            <a:r>
              <a:rPr lang="en-GB" sz="2200" b="0" dirty="0" err="1">
                <a:solidFill>
                  <a:schemeClr val="dk1"/>
                </a:solidFill>
                <a:latin typeface="Calibri"/>
                <a:ea typeface="Calibri"/>
                <a:cs typeface="Calibri"/>
                <a:sym typeface="Calibri"/>
              </a:rPr>
              <a:t>zmenu</a:t>
            </a:r>
            <a:endParaRPr sz="2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2200" b="0" dirty="0">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pic>
        <p:nvPicPr>
          <p:cNvPr id="704" name="Google Shape;704;g281fc3c1766_0_389"/>
          <p:cNvPicPr preferRelativeResize="0"/>
          <p:nvPr/>
        </p:nvPicPr>
        <p:blipFill rotWithShape="1">
          <a:blip r:embed="rId3">
            <a:alphaModFix/>
          </a:blip>
          <a:srcRect/>
          <a:stretch/>
        </p:blipFill>
        <p:spPr>
          <a:xfrm>
            <a:off x="5238750" y="0"/>
            <a:ext cx="5454650" cy="7562851"/>
          </a:xfrm>
          <a:prstGeom prst="rect">
            <a:avLst/>
          </a:prstGeom>
          <a:noFill/>
          <a:ln>
            <a:noFill/>
          </a:ln>
        </p:spPr>
      </p:pic>
      <p:sp>
        <p:nvSpPr>
          <p:cNvPr id="705" name="Google Shape;705;g281fc3c1766_0_389"/>
          <p:cNvSpPr txBox="1"/>
          <p:nvPr/>
        </p:nvSpPr>
        <p:spPr>
          <a:xfrm>
            <a:off x="5397625" y="210300"/>
            <a:ext cx="5136900" cy="1616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3300" dirty="0">
                <a:solidFill>
                  <a:schemeClr val="lt1"/>
                </a:solidFill>
                <a:latin typeface="Calibri"/>
                <a:ea typeface="Calibri"/>
                <a:cs typeface="Calibri"/>
                <a:sym typeface="Calibri"/>
              </a:rPr>
              <a:t>UDRŽATEĽNOSŤ A VZŤAHY SO SPOTREBITEĽMI PRÍPADOVÁ ŠTÚDIA</a:t>
            </a:r>
            <a:r>
              <a:rPr lang="en-GB" sz="3300" b="0" i="0" u="none" strike="noStrike" cap="none" dirty="0">
                <a:solidFill>
                  <a:schemeClr val="lt1"/>
                </a:solidFill>
                <a:latin typeface="Calibri"/>
                <a:ea typeface="Calibri"/>
                <a:cs typeface="Calibri"/>
                <a:sym typeface="Calibri"/>
              </a:rPr>
              <a:t>: KÁVA MOYEE</a:t>
            </a:r>
            <a:endParaRPr sz="3300" b="0" i="0" u="none" strike="noStrike" cap="none" dirty="0">
              <a:solidFill>
                <a:srgbClr val="000000"/>
              </a:solidFill>
              <a:latin typeface="Calibri"/>
              <a:ea typeface="Calibri"/>
              <a:cs typeface="Calibri"/>
              <a:sym typeface="Calibri"/>
            </a:endParaRPr>
          </a:p>
        </p:txBody>
      </p:sp>
      <p:sp>
        <p:nvSpPr>
          <p:cNvPr id="706" name="Google Shape;706;g281fc3c1766_0_389"/>
          <p:cNvSpPr txBox="1">
            <a:spLocks noGrp="1"/>
          </p:cNvSpPr>
          <p:nvPr>
            <p:ph type="body" idx="1"/>
          </p:nvPr>
        </p:nvSpPr>
        <p:spPr>
          <a:xfrm>
            <a:off x="203950" y="650950"/>
            <a:ext cx="4911000" cy="6702300"/>
          </a:xfrm>
          <a:prstGeom prst="rect">
            <a:avLst/>
          </a:prstGeom>
          <a:noFill/>
          <a:ln>
            <a:noFill/>
          </a:ln>
        </p:spPr>
        <p:txBody>
          <a:bodyPr spcFirstLastPara="1" wrap="square" lIns="91425" tIns="45700" rIns="91425" bIns="45700" anchor="t" anchorCtr="0">
            <a:normAutofit fontScale="25000" lnSpcReduction="20000"/>
          </a:bodyPr>
          <a:lstStyle/>
          <a:p>
            <a:pPr marL="457200" lvl="0" indent="-368300" algn="l" rtl="0">
              <a:lnSpc>
                <a:spcPct val="90000"/>
              </a:lnSpc>
              <a:spcBef>
                <a:spcPts val="0"/>
              </a:spcBef>
              <a:spcAft>
                <a:spcPts val="0"/>
              </a:spcAft>
              <a:buSzPct val="100000"/>
              <a:buFont typeface="Calibri"/>
              <a:buChar char="●"/>
            </a:pPr>
            <a:r>
              <a:rPr lang="en-GB" sz="8800" dirty="0" err="1"/>
              <a:t>Výzvy </a:t>
            </a:r>
            <a:r>
              <a:rPr lang="en-GB" sz="8800" dirty="0"/>
              <a:t>v </a:t>
            </a:r>
            <a:r>
              <a:rPr lang="en-GB" sz="8800" dirty="0" err="1"/>
              <a:t>kávovom priemysle </a:t>
            </a:r>
            <a:r>
              <a:rPr lang="en-GB" sz="8800" dirty="0"/>
              <a:t>:</a:t>
            </a:r>
            <a:endParaRPr sz="8800" dirty="0"/>
          </a:p>
          <a:p>
            <a:pPr marL="457200" lvl="0" indent="-368300" algn="l" rtl="0">
              <a:lnSpc>
                <a:spcPct val="90000"/>
              </a:lnSpc>
              <a:spcBef>
                <a:spcPts val="0"/>
              </a:spcBef>
              <a:spcAft>
                <a:spcPts val="0"/>
              </a:spcAft>
              <a:buSzPct val="100000"/>
              <a:buFont typeface="Open Sans"/>
              <a:buChar char="-"/>
            </a:pPr>
            <a:r>
              <a:rPr lang="en-GB" sz="8800" dirty="0"/>
              <a:t>"Veľká káva", </a:t>
            </a:r>
            <a:r>
              <a:rPr lang="en-GB" sz="8800" b="1" dirty="0" err="1"/>
              <a:t>nerovnomerné rozdelenie zisku </a:t>
            </a:r>
            <a:r>
              <a:rPr lang="en-GB" sz="8800" b="1" dirty="0"/>
              <a:t>- </a:t>
            </a:r>
            <a:r>
              <a:rPr lang="en-GB" sz="8800" dirty="0" err="1"/>
              <a:t>iba </a:t>
            </a:r>
            <a:r>
              <a:rPr lang="en-GB" sz="8800" dirty="0"/>
              <a:t>10 % </a:t>
            </a:r>
            <a:r>
              <a:rPr lang="en-GB" sz="8800" dirty="0" err="1"/>
              <a:t>hodnoty kávy zostáva v </a:t>
            </a:r>
            <a:r>
              <a:rPr lang="en-GB" sz="8800" dirty="0"/>
              <a:t>krajine </a:t>
            </a:r>
            <a:r>
              <a:rPr lang="en-GB" sz="8800" dirty="0" err="1"/>
              <a:t>pôvodu</a:t>
            </a:r>
            <a:endParaRPr lang="cs-CZ" sz="8800" dirty="0"/>
          </a:p>
          <a:p>
            <a:pPr marL="457200" lvl="0" indent="-368300" algn="l" rtl="0">
              <a:lnSpc>
                <a:spcPct val="90000"/>
              </a:lnSpc>
              <a:spcBef>
                <a:spcPts val="0"/>
              </a:spcBef>
              <a:spcAft>
                <a:spcPts val="0"/>
              </a:spcAft>
              <a:buSzPct val="100000"/>
              <a:buFont typeface="Open Sans"/>
              <a:buChar char="-"/>
            </a:pPr>
            <a:r>
              <a:rPr lang="en-GB" sz="8800" b="1" dirty="0" err="1"/>
              <a:t>Chudoba </a:t>
            </a:r>
            <a:r>
              <a:rPr lang="en-GB" sz="8800" b="1" dirty="0"/>
              <a:t>- </a:t>
            </a:r>
            <a:r>
              <a:rPr lang="en-GB" sz="8800" dirty="0"/>
              <a:t>90 % </a:t>
            </a:r>
            <a:r>
              <a:rPr lang="en-GB" sz="8800" dirty="0" err="1"/>
              <a:t>pestovateľov kávy zarába menej ako 2 eurá na deň</a:t>
            </a:r>
            <a:endParaRPr lang="cs-CZ" sz="8800" dirty="0"/>
          </a:p>
          <a:p>
            <a:pPr marL="457200" lvl="0" indent="-368300" algn="l" rtl="0">
              <a:lnSpc>
                <a:spcPct val="90000"/>
              </a:lnSpc>
              <a:spcBef>
                <a:spcPts val="0"/>
              </a:spcBef>
              <a:spcAft>
                <a:spcPts val="0"/>
              </a:spcAft>
              <a:buSzPct val="100000"/>
              <a:buFont typeface="Open Sans"/>
              <a:buChar char="-"/>
            </a:pPr>
            <a:r>
              <a:rPr lang="en-GB" sz="8800" b="1" dirty="0" err="1"/>
              <a:t>Vplyv na životné prostredie </a:t>
            </a:r>
            <a:r>
              <a:rPr lang="en-GB" sz="8800" b="1" dirty="0"/>
              <a:t>- </a:t>
            </a:r>
            <a:r>
              <a:rPr lang="en-GB" sz="8800" dirty="0" err="1"/>
              <a:t>ničenie biotopov </a:t>
            </a:r>
            <a:r>
              <a:rPr lang="en-GB" sz="8800" dirty="0"/>
              <a:t>a </a:t>
            </a:r>
            <a:r>
              <a:rPr lang="en-GB" sz="8800" dirty="0" err="1"/>
              <a:t>odlesňovanie</a:t>
            </a:r>
            <a:endParaRPr lang="cs-CZ" sz="8800" dirty="0"/>
          </a:p>
          <a:p>
            <a:pPr marL="457200" lvl="0" indent="-368300" algn="l" rtl="0">
              <a:lnSpc>
                <a:spcPct val="90000"/>
              </a:lnSpc>
              <a:spcBef>
                <a:spcPts val="0"/>
              </a:spcBef>
              <a:spcAft>
                <a:spcPts val="0"/>
              </a:spcAft>
              <a:buSzPct val="100000"/>
              <a:buFont typeface="Open Sans"/>
              <a:buChar char="-"/>
            </a:pPr>
            <a:endParaRPr sz="8800" dirty="0"/>
          </a:p>
          <a:p>
            <a:pPr marL="457200" lvl="0" indent="-368300" algn="l" rtl="0">
              <a:lnSpc>
                <a:spcPct val="90000"/>
              </a:lnSpc>
              <a:spcBef>
                <a:spcPts val="0"/>
              </a:spcBef>
              <a:spcAft>
                <a:spcPts val="0"/>
              </a:spcAft>
              <a:buSzPct val="100000"/>
              <a:buFont typeface="Open Sans"/>
              <a:buChar char="●"/>
            </a:pPr>
            <a:r>
              <a:rPr lang="cs-CZ" sz="8800" b="1" dirty="0"/>
              <a:t>Prístup </a:t>
            </a:r>
            <a:r>
              <a:rPr lang="en-GB" sz="8800" b="1" dirty="0" err="1"/>
              <a:t>spoločnosti Moyee</a:t>
            </a:r>
            <a:r>
              <a:rPr lang="en-GB" sz="8800" b="1" dirty="0"/>
              <a:t>: </a:t>
            </a:r>
            <a:r>
              <a:rPr lang="en-GB" sz="8800" dirty="0"/>
              <a:t>"</a:t>
            </a:r>
            <a:r>
              <a:rPr lang="en-GB" sz="8800" dirty="0" err="1"/>
              <a:t>Radikálne dobrá káva </a:t>
            </a:r>
            <a:r>
              <a:rPr lang="en-GB" sz="8800" dirty="0"/>
              <a:t>s </a:t>
            </a:r>
            <a:r>
              <a:rPr lang="en-GB" sz="8800" dirty="0" err="1"/>
              <a:t>radikálnym vplyvo</a:t>
            </a:r>
            <a:r>
              <a:rPr lang="en-GB" sz="8800" dirty="0"/>
              <a:t>m</a:t>
            </a:r>
            <a:endParaRPr lang="cs-CZ" sz="8800" dirty="0"/>
          </a:p>
          <a:p>
            <a:pPr marL="457200" lvl="0" indent="-368300" algn="l" rtl="0">
              <a:lnSpc>
                <a:spcPct val="90000"/>
              </a:lnSpc>
              <a:spcBef>
                <a:spcPts val="0"/>
              </a:spcBef>
              <a:spcAft>
                <a:spcPts val="0"/>
              </a:spcAft>
              <a:buSzPct val="100000"/>
              <a:buFont typeface="Open Sans"/>
              <a:buChar char="●"/>
            </a:pPr>
            <a:r>
              <a:rPr lang="en-GB" sz="8800" dirty="0" err="1"/>
              <a:t>Obchodný </a:t>
            </a:r>
            <a:r>
              <a:rPr lang="en-GB" sz="8800" dirty="0"/>
              <a:t>model </a:t>
            </a:r>
            <a:r>
              <a:rPr lang="en-GB" sz="8800" b="1" dirty="0"/>
              <a:t>"</a:t>
            </a:r>
            <a:r>
              <a:rPr lang="en-GB" sz="8800" b="1" dirty="0" err="1"/>
              <a:t>FairChain"</a:t>
            </a:r>
            <a:r>
              <a:rPr lang="en-GB" sz="8800" b="1" dirty="0"/>
              <a:t>: </a:t>
            </a:r>
            <a:r>
              <a:rPr lang="cs-CZ" sz="8800" dirty="0"/>
              <a:t>zdieľanie </a:t>
            </a:r>
            <a:r>
              <a:rPr lang="en-GB" sz="8800" dirty="0" err="1"/>
              <a:t>väčšej hodnoty kávy </a:t>
            </a:r>
            <a:r>
              <a:rPr lang="en-GB" sz="8800" dirty="0"/>
              <a:t>s </a:t>
            </a:r>
            <a:r>
              <a:rPr lang="en-GB" sz="8800" dirty="0" err="1"/>
              <a:t>krajinami, v ktorých sa káva pestuje</a:t>
            </a:r>
            <a:endParaRPr lang="cs-CZ" sz="8800" dirty="0"/>
          </a:p>
          <a:p>
            <a:pPr marL="457200" lvl="0" indent="-368300" algn="l" rtl="0">
              <a:lnSpc>
                <a:spcPct val="90000"/>
              </a:lnSpc>
              <a:spcBef>
                <a:spcPts val="0"/>
              </a:spcBef>
              <a:spcAft>
                <a:spcPts val="0"/>
              </a:spcAft>
              <a:buSzPct val="100000"/>
              <a:buFont typeface="Open Sans"/>
              <a:buChar char="●"/>
            </a:pPr>
            <a:r>
              <a:rPr lang="en-GB" sz="8800" dirty="0" err="1"/>
              <a:t>Kľúč</a:t>
            </a:r>
            <a:r>
              <a:rPr lang="en-GB" sz="8800" dirty="0"/>
              <a:t>: </a:t>
            </a:r>
            <a:r>
              <a:rPr lang="en-GB" sz="8800" dirty="0" err="1"/>
              <a:t>praženie</a:t>
            </a:r>
            <a:r>
              <a:rPr lang="en-GB" sz="8800" dirty="0"/>
              <a:t>, </a:t>
            </a:r>
            <a:r>
              <a:rPr lang="en-GB" sz="8800" dirty="0" err="1"/>
              <a:t>balenie </a:t>
            </a:r>
            <a:r>
              <a:rPr lang="en-GB" sz="8800" dirty="0"/>
              <a:t>a označovanie </a:t>
            </a:r>
            <a:r>
              <a:rPr lang="en-GB" sz="8800" dirty="0" err="1"/>
              <a:t>kávy v </a:t>
            </a:r>
            <a:r>
              <a:rPr lang="en-GB" sz="8800" dirty="0"/>
              <a:t>krajine </a:t>
            </a:r>
            <a:r>
              <a:rPr lang="en-GB" sz="8800" dirty="0" err="1"/>
              <a:t>pôvodu</a:t>
            </a:r>
            <a:endParaRPr lang="cs-CZ" sz="8800" dirty="0"/>
          </a:p>
          <a:p>
            <a:pPr marL="457200" lvl="0" indent="-368300" algn="l" rtl="0">
              <a:lnSpc>
                <a:spcPct val="90000"/>
              </a:lnSpc>
              <a:spcBef>
                <a:spcPts val="0"/>
              </a:spcBef>
              <a:spcAft>
                <a:spcPts val="0"/>
              </a:spcAft>
              <a:buSzPct val="100000"/>
              <a:buFont typeface="Open Sans"/>
              <a:buChar char="●"/>
            </a:pPr>
            <a:r>
              <a:rPr lang="en-GB" sz="8800" dirty="0" err="1"/>
              <a:t>Zameranie na </a:t>
            </a:r>
            <a:r>
              <a:rPr lang="en-GB" sz="8800" b="1" dirty="0" err="1"/>
              <a:t>sociálnu </a:t>
            </a:r>
            <a:r>
              <a:rPr lang="en-GB" sz="8800" b="1" dirty="0"/>
              <a:t>a </a:t>
            </a:r>
            <a:r>
              <a:rPr lang="en-GB" sz="8800" b="1" dirty="0" err="1"/>
              <a:t>environmentálnu udržateľnosť </a:t>
            </a:r>
            <a:r>
              <a:rPr lang="en-GB" sz="8800" dirty="0"/>
              <a:t>- </a:t>
            </a:r>
            <a:r>
              <a:rPr lang="en-GB" sz="8800" dirty="0" err="1"/>
              <a:t>pomoc pestovateľom kávy, ktorí zarábajú na živobytie, </a:t>
            </a:r>
            <a:r>
              <a:rPr lang="en-GB" sz="8800" dirty="0"/>
              <a:t>a </a:t>
            </a:r>
            <a:r>
              <a:rPr lang="en-GB" sz="8800" dirty="0" err="1"/>
              <a:t>prispievanie </a:t>
            </a:r>
            <a:r>
              <a:rPr lang="en-GB" sz="8800" dirty="0"/>
              <a:t>k </a:t>
            </a:r>
            <a:r>
              <a:rPr lang="en-GB" sz="8800" dirty="0" err="1"/>
              <a:t>zalesňovaniu </a:t>
            </a:r>
            <a:r>
              <a:rPr lang="en-GB" sz="8800" dirty="0"/>
              <a:t>v </a:t>
            </a:r>
            <a:r>
              <a:rPr lang="en-GB" sz="8800" dirty="0" err="1"/>
              <a:t>krajinách produkujúcich kávu.</a:t>
            </a:r>
            <a:endParaRPr lang="cs-CZ" sz="8800" dirty="0"/>
          </a:p>
          <a:p>
            <a:pPr marL="457200" lvl="0" indent="-368300" algn="l" rtl="0">
              <a:lnSpc>
                <a:spcPct val="90000"/>
              </a:lnSpc>
              <a:spcBef>
                <a:spcPts val="0"/>
              </a:spcBef>
              <a:spcAft>
                <a:spcPts val="0"/>
              </a:spcAft>
              <a:buSzPct val="100000"/>
              <a:buFont typeface="Open Sans"/>
              <a:buChar char="●"/>
            </a:pPr>
            <a:endParaRPr sz="8800" dirty="0"/>
          </a:p>
          <a:p>
            <a:pPr marL="457200" lvl="0" indent="-368300" algn="l" rtl="0">
              <a:lnSpc>
                <a:spcPct val="90000"/>
              </a:lnSpc>
              <a:spcBef>
                <a:spcPts val="0"/>
              </a:spcBef>
              <a:spcAft>
                <a:spcPts val="0"/>
              </a:spcAft>
              <a:buSzPct val="100000"/>
              <a:buFont typeface="Calibri"/>
              <a:buChar char="●"/>
            </a:pPr>
            <a:r>
              <a:rPr lang="en-GB" sz="8800" b="1" dirty="0" err="1"/>
              <a:t>Technológia </a:t>
            </a:r>
            <a:r>
              <a:rPr lang="en-GB" sz="8800" b="1" dirty="0"/>
              <a:t>blockchain je pre </a:t>
            </a:r>
            <a:r>
              <a:rPr lang="en-GB" sz="8800" b="1" dirty="0" err="1"/>
              <a:t>obchodný </a:t>
            </a:r>
            <a:r>
              <a:rPr lang="en-GB" sz="8800" b="1" dirty="0"/>
              <a:t>model a </a:t>
            </a:r>
            <a:r>
              <a:rPr lang="en-GB" sz="8800" b="1" dirty="0" err="1"/>
              <a:t>identitu </a:t>
            </a:r>
            <a:r>
              <a:rPr lang="en-GB" dirty="0">
                <a:latin typeface="Open Sans"/>
                <a:ea typeface="Open Sans"/>
                <a:cs typeface="Open Sans"/>
                <a:sym typeface="Open Sans"/>
              </a:rPr>
              <a:t>značky </a:t>
            </a:r>
            <a:r>
              <a:rPr lang="en-GB" sz="8800" b="1" dirty="0" err="1"/>
              <a:t>Moyee nevyhnutná </a:t>
            </a:r>
            <a:endParaRPr dirty="0">
              <a:latin typeface="Open Sans"/>
              <a:ea typeface="Open Sans"/>
              <a:cs typeface="Open Sans"/>
              <a:sym typeface="Open Sans"/>
            </a:endParaRPr>
          </a:p>
        </p:txBody>
      </p:sp>
      <p:sp>
        <p:nvSpPr>
          <p:cNvPr id="708" name="Google Shape;708;g281fc3c1766_0_389"/>
          <p:cNvSpPr txBox="1"/>
          <p:nvPr/>
        </p:nvSpPr>
        <p:spPr>
          <a:xfrm>
            <a:off x="9372775" y="7134250"/>
            <a:ext cx="1133400" cy="219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rgbClr val="000000"/>
                </a:solidFill>
                <a:latin typeface="Calibri"/>
                <a:ea typeface="Calibri"/>
                <a:cs typeface="Calibri"/>
                <a:sym typeface="Calibri"/>
              </a:rPr>
              <a:t>Zdroj: </a:t>
            </a:r>
            <a:r>
              <a:rPr lang="en-GB" sz="600" b="0" i="0" u="sng" strike="noStrike" cap="none">
                <a:solidFill>
                  <a:schemeClr val="hlink"/>
                </a:solidFill>
                <a:latin typeface="Calibri"/>
                <a:ea typeface="Calibri"/>
                <a:cs typeface="Calibri"/>
                <a:sym typeface="Calibri"/>
                <a:hlinkClick r:id="rId4"/>
              </a:rPr>
              <a:t>Moyee Coffee</a:t>
            </a:r>
            <a:endParaRPr sz="600" b="0" i="0" u="none" strike="noStrike" cap="none">
              <a:solidFill>
                <a:srgbClr val="000000"/>
              </a:solidFill>
              <a:latin typeface="Calibri"/>
              <a:ea typeface="Calibri"/>
              <a:cs typeface="Calibri"/>
              <a:sym typeface="Calibri"/>
            </a:endParaRPr>
          </a:p>
        </p:txBody>
      </p:sp>
      <p:pic>
        <p:nvPicPr>
          <p:cNvPr id="6" name="Google Shape;707;g281fc3c1766_0_389">
            <a:extLst>
              <a:ext uri="{FF2B5EF4-FFF2-40B4-BE49-F238E27FC236}">
                <a16:creationId xmlns:a16="http://schemas.microsoft.com/office/drawing/2014/main" id="{20B97E36-F26D-4481-BE33-296CD5DD0770}"/>
              </a:ext>
            </a:extLst>
          </p:cNvPr>
          <p:cNvPicPr preferRelativeResize="0"/>
          <p:nvPr/>
        </p:nvPicPr>
        <p:blipFill rotWithShape="1">
          <a:blip r:embed="rId5">
            <a:alphaModFix/>
          </a:blip>
          <a:srcRect l="2940" t="5419"/>
          <a:stretch/>
        </p:blipFill>
        <p:spPr>
          <a:xfrm>
            <a:off x="5238750" y="1943225"/>
            <a:ext cx="5454650" cy="350209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pic>
        <p:nvPicPr>
          <p:cNvPr id="714" name="Google Shape;714;g281fc3c1766_0_398"/>
          <p:cNvPicPr preferRelativeResize="0"/>
          <p:nvPr/>
        </p:nvPicPr>
        <p:blipFill rotWithShape="1">
          <a:blip r:embed="rId3">
            <a:alphaModFix/>
          </a:blip>
          <a:srcRect/>
          <a:stretch/>
        </p:blipFill>
        <p:spPr>
          <a:xfrm>
            <a:off x="0" y="0"/>
            <a:ext cx="5454650" cy="7562851"/>
          </a:xfrm>
          <a:prstGeom prst="rect">
            <a:avLst/>
          </a:prstGeom>
          <a:noFill/>
          <a:ln>
            <a:noFill/>
          </a:ln>
        </p:spPr>
      </p:pic>
      <p:sp>
        <p:nvSpPr>
          <p:cNvPr id="715" name="Google Shape;715;g281fc3c1766_0_398"/>
          <p:cNvSpPr txBox="1"/>
          <p:nvPr/>
        </p:nvSpPr>
        <p:spPr>
          <a:xfrm>
            <a:off x="5369275" y="650950"/>
            <a:ext cx="51369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0" i="0" u="none" strike="noStrike" cap="none">
                <a:solidFill>
                  <a:schemeClr val="lt1"/>
                </a:solidFill>
                <a:latin typeface="Open Sans"/>
                <a:ea typeface="Open Sans"/>
                <a:cs typeface="Open Sans"/>
                <a:sym typeface="Open Sans"/>
              </a:rPr>
              <a:t>PRÍPADOVÁ ŠTÚDIA: KÁVA MOYEE</a:t>
            </a:r>
            <a:endParaRPr sz="1400" b="0" i="0" u="none" strike="noStrike" cap="none">
              <a:solidFill>
                <a:srgbClr val="000000"/>
              </a:solidFill>
              <a:latin typeface="Arial"/>
              <a:ea typeface="Arial"/>
              <a:cs typeface="Arial"/>
              <a:sym typeface="Arial"/>
            </a:endParaRPr>
          </a:p>
        </p:txBody>
      </p:sp>
      <p:sp>
        <p:nvSpPr>
          <p:cNvPr id="716" name="Google Shape;716;g281fc3c1766_0_398"/>
          <p:cNvSpPr txBox="1">
            <a:spLocks noGrp="1"/>
          </p:cNvSpPr>
          <p:nvPr>
            <p:ph type="body" idx="1"/>
          </p:nvPr>
        </p:nvSpPr>
        <p:spPr>
          <a:xfrm>
            <a:off x="5564175" y="650950"/>
            <a:ext cx="5035800" cy="6045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600"/>
              <a:buNone/>
            </a:pPr>
            <a:r>
              <a:rPr lang="en-GB" sz="1800" b="1" dirty="0"/>
              <a:t>Využitie Blockchainu v rámci </a:t>
            </a:r>
            <a:r>
              <a:rPr lang="en-GB" sz="1800" b="1" dirty="0" err="1"/>
              <a:t>Moyee </a:t>
            </a:r>
            <a:r>
              <a:rPr lang="en-GB" sz="1800" b="1" dirty="0"/>
              <a:t>Coffee:</a:t>
            </a:r>
            <a:endParaRPr sz="1800" b="1" dirty="0"/>
          </a:p>
          <a:p>
            <a:pPr marL="0" lvl="0" indent="0" algn="l" rtl="0">
              <a:lnSpc>
                <a:spcPct val="90000"/>
              </a:lnSpc>
              <a:spcBef>
                <a:spcPts val="0"/>
              </a:spcBef>
              <a:spcAft>
                <a:spcPts val="0"/>
              </a:spcAft>
              <a:buSzPts val="1600"/>
              <a:buNone/>
            </a:pPr>
            <a:endParaRPr sz="1800" dirty="0"/>
          </a:p>
          <a:p>
            <a:pPr marL="457200" lvl="0" indent="-368300" algn="l" rtl="0">
              <a:lnSpc>
                <a:spcPct val="90000"/>
              </a:lnSpc>
              <a:spcBef>
                <a:spcPts val="0"/>
              </a:spcBef>
              <a:spcAft>
                <a:spcPts val="0"/>
              </a:spcAft>
              <a:buSzPts val="2200"/>
              <a:buFont typeface="Calibri"/>
              <a:buChar char="●"/>
            </a:pPr>
            <a:r>
              <a:rPr lang="en-GB" sz="1800" dirty="0" err="1"/>
              <a:t>Digitálny hodnotový reťazec kávy od konca po koniec </a:t>
            </a:r>
            <a:r>
              <a:rPr lang="en-GB" sz="1800" dirty="0"/>
              <a:t>- </a:t>
            </a:r>
            <a:r>
              <a:rPr lang="en-GB" sz="1800" b="1" dirty="0"/>
              <a:t>100 % </a:t>
            </a:r>
            <a:r>
              <a:rPr lang="en-GB" sz="1800" b="1" dirty="0" err="1"/>
              <a:t>transparentnosť</a:t>
            </a:r>
            <a:endParaRPr lang="cs-CZ" sz="1800" b="1" dirty="0"/>
          </a:p>
          <a:p>
            <a:pPr marL="457200" lvl="0" indent="-368300" algn="l" rtl="0">
              <a:lnSpc>
                <a:spcPct val="90000"/>
              </a:lnSpc>
              <a:spcBef>
                <a:spcPts val="0"/>
              </a:spcBef>
              <a:spcAft>
                <a:spcPts val="0"/>
              </a:spcAft>
              <a:buSzPts val="2200"/>
              <a:buFont typeface="Calibri"/>
              <a:buChar char="●"/>
            </a:pPr>
            <a:r>
              <a:rPr lang="en-GB" sz="1800" dirty="0" err="1"/>
              <a:t>Poľnohospodári z Moyee získajú mobilné peňaženky, karty s </a:t>
            </a:r>
            <a:r>
              <a:rPr lang="cs-CZ" sz="1800" dirty="0"/>
              <a:t>čítačkou</a:t>
            </a:r>
            <a:r>
              <a:rPr lang="en-GB" sz="1800" dirty="0"/>
              <a:t>, </a:t>
            </a:r>
            <a:r>
              <a:rPr lang="en-GB" sz="1800" dirty="0" err="1"/>
              <a:t>jedinečné </a:t>
            </a:r>
            <a:r>
              <a:rPr lang="en-GB" sz="1800" dirty="0"/>
              <a:t>identifikačné </a:t>
            </a:r>
            <a:r>
              <a:rPr lang="en-GB" sz="1800" dirty="0" err="1"/>
              <a:t>čísla </a:t>
            </a:r>
            <a:r>
              <a:rPr lang="en-GB" sz="1800" dirty="0"/>
              <a:t>a </a:t>
            </a:r>
            <a:r>
              <a:rPr lang="en-GB" sz="1800" dirty="0" err="1"/>
              <a:t>čiarové kódy </a:t>
            </a:r>
            <a:r>
              <a:rPr lang="en-GB" sz="1800" dirty="0"/>
              <a:t>- </a:t>
            </a:r>
            <a:r>
              <a:rPr lang="en-GB" sz="1800" dirty="0" err="1"/>
              <a:t>digitálne </a:t>
            </a:r>
            <a:r>
              <a:rPr lang="cs-CZ" sz="1800" dirty="0"/>
              <a:t>platby</a:t>
            </a:r>
          </a:p>
          <a:p>
            <a:pPr marL="457200" lvl="0" indent="-368300" algn="l" rtl="0">
              <a:lnSpc>
                <a:spcPct val="90000"/>
              </a:lnSpc>
              <a:spcBef>
                <a:spcPts val="0"/>
              </a:spcBef>
              <a:spcAft>
                <a:spcPts val="0"/>
              </a:spcAft>
              <a:buSzPts val="2200"/>
              <a:buFont typeface="Calibri"/>
              <a:buChar char="●"/>
            </a:pPr>
            <a:r>
              <a:rPr lang="en-GB" sz="1800" dirty="0" err="1"/>
              <a:t>Geografické označenie fariem </a:t>
            </a:r>
            <a:r>
              <a:rPr lang="en-GB" sz="1800" dirty="0"/>
              <a:t>a </a:t>
            </a:r>
            <a:r>
              <a:rPr lang="en-GB" sz="1800" dirty="0" err="1"/>
              <a:t>umývacích staníc </a:t>
            </a:r>
            <a:r>
              <a:rPr lang="en-GB" sz="1800" dirty="0"/>
              <a:t>na </a:t>
            </a:r>
            <a:r>
              <a:rPr lang="en-GB" sz="1800" dirty="0" err="1"/>
              <a:t>preukázanie polohy</a:t>
            </a:r>
            <a:endParaRPr lang="cs-CZ" sz="1800" dirty="0"/>
          </a:p>
          <a:p>
            <a:pPr marL="457200" lvl="0" indent="-368300" algn="l" rtl="0">
              <a:lnSpc>
                <a:spcPct val="90000"/>
              </a:lnSpc>
              <a:spcBef>
                <a:spcPts val="0"/>
              </a:spcBef>
              <a:spcAft>
                <a:spcPts val="0"/>
              </a:spcAft>
              <a:buSzPts val="2200"/>
              <a:buFont typeface="Calibri"/>
              <a:buChar char="●"/>
            </a:pPr>
            <a:r>
              <a:rPr lang="en-GB" sz="1800" dirty="0"/>
              <a:t>QR </a:t>
            </a:r>
            <a:r>
              <a:rPr lang="en-GB" sz="1800" dirty="0" err="1"/>
              <a:t>kódy na bočných stranách vreciek s kávou - spotrebitelia </a:t>
            </a:r>
            <a:r>
              <a:rPr lang="en-GB" sz="1800" dirty="0"/>
              <a:t>ich </a:t>
            </a:r>
            <a:r>
              <a:rPr lang="en-GB" sz="1800" dirty="0" err="1"/>
              <a:t>môžu skenovať pomocou mobilných telefónov a získať </a:t>
            </a:r>
            <a:r>
              <a:rPr lang="en-GB" sz="1800" dirty="0"/>
              <a:t>tak prístup k </a:t>
            </a:r>
            <a:r>
              <a:rPr lang="en-GB" sz="1800" dirty="0" err="1"/>
              <a:t>informáciám </a:t>
            </a:r>
            <a:r>
              <a:rPr lang="en-GB" sz="1800" dirty="0"/>
              <a:t>o </a:t>
            </a:r>
            <a:r>
              <a:rPr lang="en-GB" sz="1800" dirty="0" err="1"/>
              <a:t>poľnohospodároch </a:t>
            </a:r>
            <a:r>
              <a:rPr lang="en-GB" sz="1800" dirty="0"/>
              <a:t>a </a:t>
            </a:r>
            <a:r>
              <a:rPr lang="en-GB" sz="1800" dirty="0" err="1"/>
              <a:t>ďalších účastníkoch dodávateľského reťazca vrátane </a:t>
            </a:r>
            <a:r>
              <a:rPr lang="en-GB" sz="1800" dirty="0"/>
              <a:t>informácií o tom, </a:t>
            </a:r>
            <a:r>
              <a:rPr lang="en-GB" sz="1800" dirty="0" err="1"/>
              <a:t>kto a </a:t>
            </a:r>
            <a:r>
              <a:rPr lang="en-GB" sz="1800" dirty="0"/>
              <a:t>koľko </a:t>
            </a:r>
            <a:r>
              <a:rPr lang="en-GB" sz="1800" dirty="0" err="1"/>
              <a:t>dostáva zaplatené.</a:t>
            </a:r>
            <a:endParaRPr lang="cs-CZ" sz="1800" dirty="0"/>
          </a:p>
          <a:p>
            <a:pPr marL="457200" lvl="0" indent="-368300" algn="l" rtl="0">
              <a:lnSpc>
                <a:spcPct val="90000"/>
              </a:lnSpc>
              <a:spcBef>
                <a:spcPts val="0"/>
              </a:spcBef>
              <a:spcAft>
                <a:spcPts val="0"/>
              </a:spcAft>
              <a:buSzPts val="2200"/>
              <a:buFont typeface="Calibri"/>
              <a:buChar char="●"/>
            </a:pPr>
            <a:r>
              <a:rPr lang="en-GB" sz="1800" dirty="0" err="1"/>
              <a:t>Spotrebitelia dostanú pri nákupe kávy Moyee </a:t>
            </a:r>
            <a:r>
              <a:rPr lang="en-GB" sz="1800" dirty="0"/>
              <a:t>a </a:t>
            </a:r>
            <a:r>
              <a:rPr lang="en-GB" sz="1800" dirty="0" err="1"/>
              <a:t>plechovky digitálny </a:t>
            </a:r>
            <a:r>
              <a:rPr lang="en-GB" sz="1800" dirty="0"/>
              <a:t>žetón v </a:t>
            </a:r>
            <a:r>
              <a:rPr lang="en-GB" sz="1800" dirty="0" err="1"/>
              <a:t>hodnote </a:t>
            </a:r>
            <a:r>
              <a:rPr lang="en-GB" sz="1800" dirty="0"/>
              <a:t>50 centov:</a:t>
            </a:r>
            <a:endParaRPr lang="cs-CZ" sz="1800" dirty="0"/>
          </a:p>
          <a:p>
            <a:pPr marL="88900" lvl="0" indent="0" algn="l" rtl="0">
              <a:lnSpc>
                <a:spcPct val="90000"/>
              </a:lnSpc>
              <a:spcBef>
                <a:spcPts val="0"/>
              </a:spcBef>
              <a:spcAft>
                <a:spcPts val="0"/>
              </a:spcAft>
              <a:buSzPts val="2200"/>
            </a:pPr>
            <a:r>
              <a:rPr lang="cs-CZ" sz="1800" dirty="0" err="1"/>
              <a:t>	- Ponechajte si </a:t>
            </a:r>
            <a:r>
              <a:rPr lang="en-GB" sz="1800" dirty="0"/>
              <a:t>žetón a </a:t>
            </a:r>
            <a:r>
              <a:rPr lang="cs-CZ" sz="1800" dirty="0" err="1"/>
              <a:t>získajte </a:t>
            </a:r>
            <a:r>
              <a:rPr lang="en-GB" sz="1800" dirty="0" err="1"/>
              <a:t>peniaze späť </a:t>
            </a:r>
            <a:r>
              <a:rPr lang="en-GB" sz="1800" dirty="0"/>
              <a:t>z </a:t>
            </a:r>
            <a:r>
              <a:rPr lang="en-GB" sz="1800" dirty="0" err="1"/>
              <a:t>ďalšieho nákupu</a:t>
            </a:r>
            <a:endParaRPr lang="cs-CZ" sz="1800" dirty="0"/>
          </a:p>
          <a:p>
            <a:pPr marL="88900" lvl="0" indent="0" algn="l" rtl="0">
              <a:lnSpc>
                <a:spcPct val="90000"/>
              </a:lnSpc>
              <a:spcBef>
                <a:spcPts val="0"/>
              </a:spcBef>
              <a:spcAft>
                <a:spcPts val="0"/>
              </a:spcAft>
              <a:buSzPts val="2200"/>
            </a:pPr>
            <a:r>
              <a:rPr lang="cs-CZ" sz="1800" dirty="0" err="1"/>
              <a:t>	- Použitie</a:t>
            </a:r>
            <a:r>
              <a:rPr lang="en-GB" sz="1800" dirty="0" err="1"/>
              <a:t> žetónu </a:t>
            </a:r>
            <a:r>
              <a:rPr lang="en-GB" sz="1800" dirty="0"/>
              <a:t>na </a:t>
            </a:r>
            <a:r>
              <a:rPr lang="cs-CZ" sz="1800" dirty="0"/>
              <a:t>odmenu </a:t>
            </a:r>
            <a:r>
              <a:rPr lang="en-GB" sz="1800" dirty="0" err="1"/>
              <a:t>poľnohospodárovi</a:t>
            </a:r>
            <a:endParaRPr lang="cs-CZ" sz="1800" dirty="0"/>
          </a:p>
          <a:p>
            <a:pPr marL="88900" lvl="0" indent="0" algn="l" rtl="0">
              <a:lnSpc>
                <a:spcPct val="90000"/>
              </a:lnSpc>
              <a:spcBef>
                <a:spcPts val="0"/>
              </a:spcBef>
              <a:spcAft>
                <a:spcPts val="0"/>
              </a:spcAft>
              <a:buSzPts val="2200"/>
            </a:pPr>
            <a:r>
              <a:rPr lang="cs-CZ" sz="1800" dirty="0" err="1"/>
              <a:t>	- Pomôžte </a:t>
            </a:r>
            <a:r>
              <a:rPr lang="en-GB" sz="1800" dirty="0" err="1"/>
              <a:t>financovať sociálne projekty </a:t>
            </a:r>
            <a:r>
              <a:rPr lang="en-GB" sz="1800" dirty="0"/>
              <a:t>v </a:t>
            </a:r>
            <a:r>
              <a:rPr lang="en-GB" sz="1800" dirty="0" err="1"/>
              <a:t>komunitách pestujúcich kávu</a:t>
            </a:r>
            <a:endParaRPr sz="1800" dirty="0"/>
          </a:p>
          <a:p>
            <a:pPr marL="457200" lvl="0" indent="0" algn="l" rtl="0">
              <a:spcBef>
                <a:spcPts val="1000"/>
              </a:spcBef>
              <a:spcAft>
                <a:spcPts val="0"/>
              </a:spcAft>
              <a:buNone/>
            </a:pPr>
            <a:r>
              <a:rPr lang="en-GB" sz="1800" dirty="0"/>
              <a:t> </a:t>
            </a:r>
            <a:endParaRPr sz="1800" dirty="0"/>
          </a:p>
        </p:txBody>
      </p:sp>
      <p:sp>
        <p:nvSpPr>
          <p:cNvPr id="718" name="Google Shape;718;g281fc3c1766_0_398"/>
          <p:cNvSpPr txBox="1"/>
          <p:nvPr/>
        </p:nvSpPr>
        <p:spPr>
          <a:xfrm>
            <a:off x="109525" y="235900"/>
            <a:ext cx="5235600" cy="221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3300"/>
              <a:buFont typeface="Arial"/>
              <a:buNone/>
            </a:pPr>
            <a:r>
              <a:rPr lang="en-GB" sz="3300" dirty="0">
                <a:solidFill>
                  <a:schemeClr val="lt1"/>
                </a:solidFill>
                <a:latin typeface="Calibri"/>
                <a:ea typeface="Calibri"/>
                <a:cs typeface="Calibri"/>
                <a:sym typeface="Calibri"/>
              </a:rPr>
              <a:t>UDRŽATEĽNOSŤ A VZŤAHY SO SPOTREBITEĽMIPRÍPADOVÁ ŠTÚDIA: KÁVA MOYEE</a:t>
            </a:r>
            <a:endParaRPr sz="33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300"/>
              <a:buFont typeface="Arial"/>
              <a:buNone/>
            </a:pPr>
            <a:endParaRPr sz="3300" b="0" i="0" u="none" strike="noStrike" cap="none" dirty="0">
              <a:solidFill>
                <a:srgbClr val="000000"/>
              </a:solidFill>
              <a:latin typeface="Calibri"/>
              <a:ea typeface="Calibri"/>
              <a:cs typeface="Calibri"/>
              <a:sym typeface="Calibri"/>
            </a:endParaRPr>
          </a:p>
        </p:txBody>
      </p:sp>
      <p:sp>
        <p:nvSpPr>
          <p:cNvPr id="719" name="Google Shape;719;g281fc3c1766_0_398"/>
          <p:cNvSpPr txBox="1"/>
          <p:nvPr/>
        </p:nvSpPr>
        <p:spPr>
          <a:xfrm>
            <a:off x="9610675" y="7162800"/>
            <a:ext cx="895500" cy="238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rgbClr val="000000"/>
                </a:solidFill>
                <a:latin typeface="Calibri"/>
                <a:ea typeface="Calibri"/>
                <a:cs typeface="Calibri"/>
                <a:sym typeface="Calibri"/>
              </a:rPr>
              <a:t>Zdroj: </a:t>
            </a:r>
            <a:r>
              <a:rPr lang="en-GB" sz="600" b="0" i="0" u="sng" strike="noStrike" cap="none">
                <a:solidFill>
                  <a:schemeClr val="hlink"/>
                </a:solidFill>
                <a:latin typeface="Calibri"/>
                <a:ea typeface="Calibri"/>
                <a:cs typeface="Calibri"/>
                <a:sym typeface="Calibri"/>
                <a:hlinkClick r:id="rId4"/>
              </a:rPr>
              <a:t>Moyee Coffee</a:t>
            </a:r>
            <a:endParaRPr sz="600" b="0" i="0" u="none" strike="noStrike" cap="none">
              <a:solidFill>
                <a:srgbClr val="000000"/>
              </a:solidFill>
              <a:latin typeface="Calibri"/>
              <a:ea typeface="Calibri"/>
              <a:cs typeface="Calibri"/>
              <a:sym typeface="Calibri"/>
            </a:endParaRPr>
          </a:p>
        </p:txBody>
      </p:sp>
      <p:pic>
        <p:nvPicPr>
          <p:cNvPr id="7" name="Google Shape;717;g281fc3c1766_0_398">
            <a:extLst>
              <a:ext uri="{FF2B5EF4-FFF2-40B4-BE49-F238E27FC236}">
                <a16:creationId xmlns:a16="http://schemas.microsoft.com/office/drawing/2014/main" id="{1EB93B4B-F16E-4A0F-B3B4-C6673B2897AE}"/>
              </a:ext>
            </a:extLst>
          </p:cNvPr>
          <p:cNvPicPr preferRelativeResize="0"/>
          <p:nvPr/>
        </p:nvPicPr>
        <p:blipFill rotWithShape="1">
          <a:blip r:embed="rId5">
            <a:alphaModFix/>
          </a:blip>
          <a:srcRect/>
          <a:stretch/>
        </p:blipFill>
        <p:spPr>
          <a:xfrm>
            <a:off x="0" y="2336733"/>
            <a:ext cx="5454651" cy="36364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pic>
        <p:nvPicPr>
          <p:cNvPr id="724" name="Google Shape;724;g281fc3c1766_0_40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25" name="Google Shape;725;g281fc3c1766_0_408"/>
          <p:cNvSpPr txBox="1"/>
          <p:nvPr/>
        </p:nvSpPr>
        <p:spPr>
          <a:xfrm>
            <a:off x="422275" y="208525"/>
            <a:ext cx="9021600" cy="954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AKO VYUŽIŤ BLOCKCHAIN V POĽNOHOSPODÁRSKOM SEKTORE: ZÁVERY</a:t>
            </a:r>
            <a:endParaRPr sz="1400" b="0" i="0" u="none" strike="noStrike" cap="none" dirty="0">
              <a:solidFill>
                <a:srgbClr val="000000"/>
              </a:solidFill>
              <a:latin typeface="Arial"/>
              <a:ea typeface="Arial"/>
              <a:cs typeface="Arial"/>
              <a:sym typeface="Arial"/>
            </a:endParaRPr>
          </a:p>
        </p:txBody>
      </p:sp>
      <p:sp>
        <p:nvSpPr>
          <p:cNvPr id="726" name="Google Shape;726;g281fc3c1766_0_408"/>
          <p:cNvSpPr txBox="1">
            <a:spLocks noGrp="1"/>
          </p:cNvSpPr>
          <p:nvPr>
            <p:ph type="body" idx="1"/>
          </p:nvPr>
        </p:nvSpPr>
        <p:spPr>
          <a:xfrm>
            <a:off x="494250" y="1533150"/>
            <a:ext cx="9525000" cy="5416868"/>
          </a:xfrm>
          <a:prstGeom prst="rect">
            <a:avLst/>
          </a:prstGeom>
          <a:noFill/>
          <a:ln>
            <a:noFill/>
          </a:ln>
        </p:spPr>
        <p:txBody>
          <a:bodyPr spcFirstLastPara="1" wrap="square" lIns="0" tIns="0" rIns="0" bIns="0" anchor="t" anchorCtr="0">
            <a:spAutoFit/>
          </a:bodyPr>
          <a:lstStyle/>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Technológia </a:t>
            </a:r>
            <a:r>
              <a:rPr lang="en-GB" sz="2200" b="0" dirty="0">
                <a:solidFill>
                  <a:schemeClr val="dk1"/>
                </a:solidFill>
                <a:latin typeface="Calibri"/>
                <a:ea typeface="Calibri"/>
                <a:cs typeface="Calibri"/>
                <a:sym typeface="Calibri"/>
              </a:rPr>
              <a:t>blockchain </a:t>
            </a:r>
            <a:r>
              <a:rPr lang="en-GB" sz="2200" b="0" dirty="0" err="1">
                <a:solidFill>
                  <a:schemeClr val="dk1"/>
                </a:solidFill>
                <a:latin typeface="Calibri"/>
                <a:ea typeface="Calibri"/>
                <a:cs typeface="Calibri"/>
                <a:sym typeface="Calibri"/>
              </a:rPr>
              <a:t>má mnoho potenciálnych aplikácií </a:t>
            </a:r>
            <a:r>
              <a:rPr lang="en-GB" sz="2200" b="0" dirty="0">
                <a:solidFill>
                  <a:schemeClr val="dk1"/>
                </a:solidFill>
                <a:latin typeface="Calibri"/>
                <a:ea typeface="Calibri"/>
                <a:cs typeface="Calibri"/>
                <a:sym typeface="Calibri"/>
              </a:rPr>
              <a:t>v </a:t>
            </a:r>
            <a:r>
              <a:rPr lang="en-GB" sz="2200" b="0" dirty="0" err="1">
                <a:solidFill>
                  <a:schemeClr val="dk1"/>
                </a:solidFill>
                <a:latin typeface="Calibri"/>
                <a:ea typeface="Calibri"/>
                <a:cs typeface="Calibri"/>
                <a:sym typeface="Calibri"/>
              </a:rPr>
              <a:t>agropotravinárskom sektore</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medzi </a:t>
            </a:r>
            <a:r>
              <a:rPr lang="en-GB" sz="2200" b="0" dirty="0" err="1">
                <a:solidFill>
                  <a:schemeClr val="dk1"/>
                </a:solidFill>
                <a:latin typeface="Calibri"/>
                <a:ea typeface="Calibri"/>
                <a:cs typeface="Calibri"/>
                <a:sym typeface="Calibri"/>
              </a:rPr>
              <a:t>hlavné výhody </a:t>
            </a:r>
            <a:r>
              <a:rPr lang="en-GB" sz="2200" dirty="0" err="1">
                <a:solidFill>
                  <a:schemeClr val="dk1"/>
                </a:solidFill>
                <a:latin typeface="Calibri"/>
                <a:ea typeface="Calibri"/>
                <a:cs typeface="Calibri"/>
                <a:sym typeface="Calibri"/>
              </a:rPr>
              <a:t>patrí transparentnosť</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vysledovateľnosť </a:t>
            </a:r>
            <a:r>
              <a:rPr lang="en-GB" sz="2200" dirty="0">
                <a:solidFill>
                  <a:schemeClr val="dk1"/>
                </a:solidFill>
                <a:latin typeface="Calibri"/>
                <a:ea typeface="Calibri"/>
                <a:cs typeface="Calibri"/>
                <a:sym typeface="Calibri"/>
              </a:rPr>
              <a:t>a </a:t>
            </a:r>
            <a:r>
              <a:rPr lang="en-GB" sz="2200" dirty="0" err="1">
                <a:solidFill>
                  <a:schemeClr val="dk1"/>
                </a:solidFill>
                <a:latin typeface="Calibri"/>
                <a:ea typeface="Calibri"/>
                <a:cs typeface="Calibri"/>
                <a:sym typeface="Calibri"/>
              </a:rPr>
              <a:t>dôvera.</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Potenciálne výhody </a:t>
            </a:r>
            <a:r>
              <a:rPr lang="en-GB" sz="2200" b="0" dirty="0">
                <a:solidFill>
                  <a:schemeClr val="dk1"/>
                </a:solidFill>
                <a:latin typeface="Calibri"/>
                <a:ea typeface="Calibri"/>
                <a:cs typeface="Calibri"/>
                <a:sym typeface="Calibri"/>
              </a:rPr>
              <a:t>pre </a:t>
            </a:r>
            <a:r>
              <a:rPr lang="en-GB" sz="2200" b="0" dirty="0" err="1">
                <a:solidFill>
                  <a:schemeClr val="dk1"/>
                </a:solidFill>
                <a:latin typeface="Calibri"/>
                <a:ea typeface="Calibri"/>
                <a:cs typeface="Calibri"/>
                <a:sym typeface="Calibri"/>
              </a:rPr>
              <a:t>mnohých účastníkov dodávateľského reťazca</a:t>
            </a:r>
            <a:r>
              <a:rPr lang="en-GB" sz="2200" b="0" dirty="0">
                <a:solidFill>
                  <a:schemeClr val="dk1"/>
                </a:solidFill>
                <a:latin typeface="Calibri"/>
                <a:ea typeface="Calibri"/>
                <a:cs typeface="Calibri"/>
                <a:sym typeface="Calibri"/>
              </a:rPr>
              <a:t>, od </a:t>
            </a:r>
            <a:r>
              <a:rPr lang="en-GB" sz="2200" b="0" dirty="0" err="1">
                <a:solidFill>
                  <a:schemeClr val="dk1"/>
                </a:solidFill>
                <a:latin typeface="Calibri"/>
                <a:ea typeface="Calibri"/>
                <a:cs typeface="Calibri"/>
                <a:sym typeface="Calibri"/>
              </a:rPr>
              <a:t>poľnohospodárov cez výrobcov </a:t>
            </a:r>
            <a:r>
              <a:rPr lang="en-GB" sz="2200" b="0" dirty="0">
                <a:solidFill>
                  <a:schemeClr val="dk1"/>
                </a:solidFill>
                <a:latin typeface="Calibri"/>
                <a:ea typeface="Calibri"/>
                <a:cs typeface="Calibri"/>
                <a:sym typeface="Calibri"/>
              </a:rPr>
              <a:t>až po </a:t>
            </a:r>
            <a:r>
              <a:rPr lang="en-GB" sz="2200" b="0" dirty="0" err="1">
                <a:solidFill>
                  <a:schemeClr val="dk1"/>
                </a:solidFill>
                <a:latin typeface="Calibri"/>
                <a:ea typeface="Calibri"/>
                <a:cs typeface="Calibri"/>
                <a:sym typeface="Calibri"/>
              </a:rPr>
              <a:t>spotrebiteľov.</a:t>
            </a:r>
            <a:endParaRPr lang="cs-CZ" sz="2200" b="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Relatívne nová technológia, </a:t>
            </a:r>
            <a:r>
              <a:rPr lang="en-GB" sz="2200" b="0" dirty="0">
                <a:solidFill>
                  <a:schemeClr val="dk1"/>
                </a:solidFill>
                <a:latin typeface="Calibri"/>
                <a:ea typeface="Calibri"/>
                <a:cs typeface="Calibri"/>
                <a:sym typeface="Calibri"/>
              </a:rPr>
              <a:t>ktorá </a:t>
            </a:r>
            <a:r>
              <a:rPr lang="en-GB" sz="2200" b="0" dirty="0" err="1">
                <a:solidFill>
                  <a:schemeClr val="dk1"/>
                </a:solidFill>
                <a:latin typeface="Calibri"/>
                <a:ea typeface="Calibri"/>
                <a:cs typeface="Calibri"/>
                <a:sym typeface="Calibri"/>
              </a:rPr>
              <a:t>bola len nedávno zavedená do agropotravinárskeho sektora </a:t>
            </a:r>
            <a:r>
              <a:rPr lang="en-GB" sz="2200" b="0" dirty="0">
                <a:solidFill>
                  <a:schemeClr val="dk1"/>
                </a:solidFill>
                <a:latin typeface="Calibri"/>
                <a:ea typeface="Calibri"/>
                <a:cs typeface="Calibri"/>
                <a:sym typeface="Calibri"/>
              </a:rPr>
              <a:t>- je </a:t>
            </a:r>
            <a:r>
              <a:rPr lang="en-GB" sz="2200" b="0" dirty="0" err="1">
                <a:solidFill>
                  <a:schemeClr val="dk1"/>
                </a:solidFill>
                <a:latin typeface="Calibri"/>
                <a:ea typeface="Calibri"/>
                <a:cs typeface="Calibri"/>
                <a:sym typeface="Calibri"/>
              </a:rPr>
              <a:t>ťažké posúdiť celý rozsah jej silných stránok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obmedzení, </a:t>
            </a:r>
            <a:r>
              <a:rPr lang="en-GB" sz="2200" b="0" dirty="0">
                <a:solidFill>
                  <a:schemeClr val="dk1"/>
                </a:solidFill>
                <a:latin typeface="Calibri"/>
                <a:ea typeface="Calibri"/>
                <a:cs typeface="Calibri"/>
                <a:sym typeface="Calibri"/>
              </a:rPr>
              <a:t>ale </a:t>
            </a:r>
            <a:r>
              <a:rPr lang="en-GB" sz="2200" b="0" dirty="0" err="1">
                <a:solidFill>
                  <a:schemeClr val="dk1"/>
                </a:solidFill>
                <a:latin typeface="Calibri"/>
                <a:ea typeface="Calibri"/>
                <a:cs typeface="Calibri"/>
                <a:sym typeface="Calibri"/>
              </a:rPr>
              <a:t>prvé výsledky naznačujú </a:t>
            </a:r>
            <a:r>
              <a:rPr lang="en-GB" sz="2200" dirty="0" err="1">
                <a:solidFill>
                  <a:schemeClr val="dk1"/>
                </a:solidFill>
                <a:latin typeface="Calibri"/>
                <a:ea typeface="Calibri"/>
                <a:cs typeface="Calibri"/>
                <a:sym typeface="Calibri"/>
              </a:rPr>
              <a:t>veľký potenciál.</a:t>
            </a:r>
            <a:endParaRPr lang="cs-CZ" sz="2200" dirty="0">
              <a:solidFill>
                <a:schemeClr val="dk1"/>
              </a:solidFill>
              <a:latin typeface="Calibri"/>
              <a:ea typeface="Calibri"/>
              <a:cs typeface="Calibri"/>
              <a:sym typeface="Calibri"/>
            </a:endParaRPr>
          </a:p>
          <a:p>
            <a:pPr marL="457200" lvl="0" indent="-368300" algn="l" rtl="0">
              <a:lnSpc>
                <a:spcPct val="100000"/>
              </a:lnSpc>
              <a:spcBef>
                <a:spcPts val="0"/>
              </a:spcBef>
              <a:spcAft>
                <a:spcPts val="0"/>
              </a:spcAft>
              <a:buClr>
                <a:schemeClr val="dk1"/>
              </a:buClr>
              <a:buSzPts val="2200"/>
              <a:buFont typeface="Calibri"/>
              <a:buChar char="●"/>
            </a:pPr>
            <a:r>
              <a:rPr lang="en-GB" sz="2200" b="0" dirty="0">
                <a:solidFill>
                  <a:schemeClr val="dk1"/>
                </a:solidFill>
                <a:latin typeface="Calibri"/>
                <a:ea typeface="Calibri"/>
                <a:cs typeface="Calibri"/>
                <a:sym typeface="Calibri"/>
              </a:rPr>
              <a:t>Blockchain, </a:t>
            </a:r>
            <a:r>
              <a:rPr lang="cs-CZ" sz="2200" b="0" dirty="0">
                <a:solidFill>
                  <a:schemeClr val="dk1"/>
                </a:solidFill>
                <a:latin typeface="Calibri"/>
                <a:ea typeface="Calibri"/>
                <a:cs typeface="Calibri"/>
                <a:sym typeface="Calibri"/>
              </a:rPr>
              <a:t>hoci je </a:t>
            </a:r>
            <a:r>
              <a:rPr lang="en-GB" sz="2200" b="0" dirty="0" err="1">
                <a:solidFill>
                  <a:schemeClr val="dk1"/>
                </a:solidFill>
                <a:latin typeface="Calibri"/>
                <a:ea typeface="Calibri"/>
                <a:cs typeface="Calibri"/>
                <a:sym typeface="Calibri"/>
              </a:rPr>
              <a:t>obklopený </a:t>
            </a:r>
            <a:r>
              <a:rPr lang="en-GB" sz="2200" b="0" dirty="0">
                <a:solidFill>
                  <a:schemeClr val="dk1"/>
                </a:solidFill>
                <a:latin typeface="Calibri"/>
                <a:ea typeface="Calibri"/>
                <a:cs typeface="Calibri"/>
                <a:sym typeface="Calibri"/>
              </a:rPr>
              <a:t>"</a:t>
            </a:r>
            <a:r>
              <a:rPr lang="cs-CZ" sz="2200" b="0" dirty="0">
                <a:solidFill>
                  <a:schemeClr val="dk1"/>
                </a:solidFill>
                <a:latin typeface="Calibri"/>
                <a:ea typeface="Calibri"/>
                <a:cs typeface="Calibri"/>
                <a:sym typeface="Calibri"/>
              </a:rPr>
              <a:t>hype"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má aj </a:t>
            </a:r>
            <a:r>
              <a:rPr lang="cs-CZ" sz="2200" b="0" dirty="0">
                <a:solidFill>
                  <a:schemeClr val="dk1"/>
                </a:solidFill>
                <a:latin typeface="Calibri"/>
                <a:ea typeface="Calibri"/>
                <a:cs typeface="Calibri"/>
                <a:sym typeface="Calibri"/>
              </a:rPr>
              <a:t>svoje </a:t>
            </a:r>
            <a:r>
              <a:rPr lang="en-GB" sz="2200" b="0" dirty="0" err="1">
                <a:solidFill>
                  <a:schemeClr val="dk1"/>
                </a:solidFill>
                <a:latin typeface="Calibri"/>
                <a:ea typeface="Calibri"/>
                <a:cs typeface="Calibri"/>
                <a:sym typeface="Calibri"/>
              </a:rPr>
              <a:t>obmedzenia </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nie je to univerzálne riešenie</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Technológia </a:t>
            </a:r>
            <a:r>
              <a:rPr lang="en-GB" sz="2200" b="0" dirty="0">
                <a:solidFill>
                  <a:schemeClr val="dk1"/>
                </a:solidFill>
                <a:latin typeface="Calibri"/>
                <a:ea typeface="Calibri"/>
                <a:cs typeface="Calibri"/>
                <a:sym typeface="Calibri"/>
              </a:rPr>
              <a:t>blockchain </a:t>
            </a:r>
            <a:r>
              <a:rPr lang="en-GB" sz="2200" b="0" dirty="0" err="1">
                <a:solidFill>
                  <a:schemeClr val="dk1"/>
                </a:solidFill>
                <a:latin typeface="Calibri"/>
                <a:ea typeface="Calibri"/>
                <a:cs typeface="Calibri"/>
                <a:sym typeface="Calibri"/>
              </a:rPr>
              <a:t>ako </a:t>
            </a:r>
            <a:r>
              <a:rPr lang="en-GB" sz="2200" dirty="0" err="1">
                <a:solidFill>
                  <a:schemeClr val="dk1"/>
                </a:solidFill>
                <a:latin typeface="Calibri"/>
                <a:ea typeface="Calibri"/>
                <a:cs typeface="Calibri"/>
                <a:sym typeface="Calibri"/>
              </a:rPr>
              <a:t>nástroj a </a:t>
            </a:r>
            <a:r>
              <a:rPr lang="en-GB" sz="2200" b="0" dirty="0" err="1">
                <a:solidFill>
                  <a:schemeClr val="dk1"/>
                </a:solidFill>
                <a:latin typeface="Calibri"/>
                <a:ea typeface="Calibri"/>
                <a:cs typeface="Calibri"/>
                <a:sym typeface="Calibri"/>
              </a:rPr>
              <a:t>nie cieľ </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dosiahnutie sociálnej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environmentálnej udržateľnosti si vyžaduje </a:t>
            </a:r>
            <a:r>
              <a:rPr lang="en-GB" sz="2200" dirty="0" err="1">
                <a:solidFill>
                  <a:schemeClr val="dk1"/>
                </a:solidFill>
                <a:latin typeface="Calibri"/>
                <a:ea typeface="Calibri"/>
                <a:cs typeface="Calibri"/>
                <a:sym typeface="Calibri"/>
              </a:rPr>
              <a:t>zmenu prístupu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pohľadu</a:t>
            </a:r>
            <a:r>
              <a:rPr lang="en-GB" sz="2200" dirty="0">
                <a:solidFill>
                  <a:schemeClr val="dk1"/>
                </a:solidFill>
                <a:latin typeface="Calibri"/>
                <a:ea typeface="Calibri"/>
                <a:cs typeface="Calibri"/>
                <a:sym typeface="Calibri"/>
              </a:rPr>
              <a:t>, ako </a:t>
            </a:r>
            <a:r>
              <a:rPr lang="en-GB" sz="2200" b="0" dirty="0" err="1">
                <a:solidFill>
                  <a:schemeClr val="dk1"/>
                </a:solidFill>
                <a:latin typeface="Calibri"/>
                <a:ea typeface="Calibri"/>
                <a:cs typeface="Calibri"/>
                <a:sym typeface="Calibri"/>
              </a:rPr>
              <a:t>aj prijatie nových technológií</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Využitie tohto potenciálu si bude vyžadovať </a:t>
            </a:r>
            <a:r>
              <a:rPr lang="en-GB" sz="2200" dirty="0" err="1">
                <a:solidFill>
                  <a:schemeClr val="dk1"/>
                </a:solidFill>
                <a:latin typeface="Calibri"/>
                <a:ea typeface="Calibri"/>
                <a:cs typeface="Calibri"/>
                <a:sym typeface="Calibri"/>
              </a:rPr>
              <a:t>zvýšenie celkovej úrovne digitalizácie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technickej </a:t>
            </a:r>
            <a:r>
              <a:rPr lang="en-GB" sz="2200" dirty="0" err="1">
                <a:solidFill>
                  <a:schemeClr val="dk1"/>
                </a:solidFill>
                <a:latin typeface="Calibri"/>
                <a:ea typeface="Calibri"/>
                <a:cs typeface="Calibri"/>
                <a:sym typeface="Calibri"/>
              </a:rPr>
              <a:t>kvalifikácie </a:t>
            </a:r>
            <a:r>
              <a:rPr lang="en-GB" sz="2200" dirty="0">
                <a:solidFill>
                  <a:schemeClr val="dk1"/>
                </a:solidFill>
                <a:latin typeface="Calibri"/>
                <a:ea typeface="Calibri"/>
                <a:cs typeface="Calibri"/>
                <a:sym typeface="Calibri"/>
              </a:rPr>
              <a:t>v </a:t>
            </a:r>
            <a:r>
              <a:rPr lang="en-GB" sz="2200" b="0" dirty="0" err="1">
                <a:solidFill>
                  <a:schemeClr val="dk1"/>
                </a:solidFill>
                <a:latin typeface="Calibri"/>
                <a:ea typeface="Calibri"/>
                <a:cs typeface="Calibri"/>
                <a:sym typeface="Calibri"/>
              </a:rPr>
              <a:t>agropotravinárskom sektore</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Rýchlo sa vyvíjajúce technológie </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sledujte najnovší vývoj</a:t>
            </a:r>
            <a:endParaRPr sz="2200" b="0" dirty="0">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Shape 730"/>
        <p:cNvGrpSpPr/>
        <p:nvPr/>
      </p:nvGrpSpPr>
      <p:grpSpPr>
        <a:xfrm>
          <a:off x="0" y="0"/>
          <a:ext cx="0" cy="0"/>
          <a:chOff x="0" y="0"/>
          <a:chExt cx="0" cy="0"/>
        </a:xfrm>
      </p:grpSpPr>
      <p:sp>
        <p:nvSpPr>
          <p:cNvPr id="731" name="Google Shape;731;g281fc3c1766_0_512"/>
          <p:cNvSpPr/>
          <p:nvPr/>
        </p:nvSpPr>
        <p:spPr>
          <a:xfrm>
            <a:off x="0" y="973684"/>
            <a:ext cx="10705249" cy="5131241"/>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32" name="Google Shape;732;g281fc3c1766_0_512"/>
          <p:cNvSpPr txBox="1"/>
          <p:nvPr/>
        </p:nvSpPr>
        <p:spPr>
          <a:xfrm>
            <a:off x="4143375" y="2792900"/>
            <a:ext cx="6357900" cy="1555411"/>
          </a:xfrm>
          <a:prstGeom prst="rect">
            <a:avLst/>
          </a:prstGeom>
          <a:noFill/>
          <a:ln>
            <a:noFill/>
          </a:ln>
        </p:spPr>
        <p:txBody>
          <a:bodyPr spcFirstLastPara="1" wrap="square" lIns="0" tIns="12050" rIns="0" bIns="0" anchor="t" anchorCtr="0">
            <a:spAutoFit/>
          </a:bodyPr>
          <a:lstStyle/>
          <a:p>
            <a:pPr marL="12700" marR="5080" lvl="0" indent="0" algn="r" rtl="0">
              <a:lnSpc>
                <a:spcPct val="109130"/>
              </a:lnSpc>
              <a:spcBef>
                <a:spcPts val="0"/>
              </a:spcBef>
              <a:spcAft>
                <a:spcPts val="0"/>
              </a:spcAft>
              <a:buClr>
                <a:srgbClr val="000000"/>
              </a:buClr>
              <a:buSzPts val="4600"/>
              <a:buFont typeface="Arial"/>
              <a:buNone/>
            </a:pPr>
            <a:r>
              <a:rPr lang="en-GB" sz="4600" dirty="0">
                <a:solidFill>
                  <a:schemeClr val="lt1"/>
                </a:solidFill>
                <a:latin typeface="Calibri"/>
                <a:ea typeface="Calibri"/>
                <a:cs typeface="Calibri"/>
                <a:sym typeface="Calibri"/>
              </a:rPr>
              <a:t>BLOCKCHAIN V PRAXI:</a:t>
            </a:r>
            <a:endParaRPr lang="cs-CZ" sz="4600" dirty="0">
              <a:solidFill>
                <a:schemeClr val="lt1"/>
              </a:solidFill>
              <a:latin typeface="Calibri"/>
              <a:ea typeface="Calibri"/>
              <a:cs typeface="Calibri"/>
              <a:sym typeface="Calibri"/>
            </a:endParaRPr>
          </a:p>
          <a:p>
            <a:pPr marL="12700" marR="5080" lvl="0" indent="0" algn="r" rtl="0">
              <a:lnSpc>
                <a:spcPct val="109130"/>
              </a:lnSpc>
              <a:spcBef>
                <a:spcPts val="0"/>
              </a:spcBef>
              <a:spcAft>
                <a:spcPts val="0"/>
              </a:spcAft>
              <a:buClr>
                <a:srgbClr val="000000"/>
              </a:buClr>
              <a:buSzPts val="4600"/>
              <a:buFont typeface="Arial"/>
              <a:buNone/>
            </a:pPr>
            <a:r>
              <a:rPr lang="en-GB" sz="4600" dirty="0">
                <a:solidFill>
                  <a:schemeClr val="lt1"/>
                </a:solidFill>
                <a:latin typeface="Calibri"/>
                <a:ea typeface="Calibri"/>
                <a:cs typeface="Calibri"/>
                <a:sym typeface="Calibri"/>
              </a:rPr>
              <a:t>PRÍPADOVÉ ŠTÚDIE</a:t>
            </a:r>
            <a:endParaRPr sz="4600" b="0" i="0" u="none" strike="noStrike" cap="none" dirty="0">
              <a:solidFill>
                <a:schemeClr val="lt1"/>
              </a:solidFill>
              <a:latin typeface="Calibri"/>
              <a:ea typeface="Calibri"/>
              <a:cs typeface="Calibri"/>
              <a:sym typeface="Calibri"/>
            </a:endParaRPr>
          </a:p>
        </p:txBody>
      </p:sp>
      <p:grpSp>
        <p:nvGrpSpPr>
          <p:cNvPr id="734" name="Google Shape;734;g281fc3c1766_0_512"/>
          <p:cNvGrpSpPr/>
          <p:nvPr/>
        </p:nvGrpSpPr>
        <p:grpSpPr>
          <a:xfrm>
            <a:off x="546380" y="2274365"/>
            <a:ext cx="2886379" cy="2813713"/>
            <a:chOff x="2262504" y="2609557"/>
            <a:chExt cx="1345882" cy="1311999"/>
          </a:xfrm>
        </p:grpSpPr>
        <p:grpSp>
          <p:nvGrpSpPr>
            <p:cNvPr id="735" name="Google Shape;735;g281fc3c1766_0_512"/>
            <p:cNvGrpSpPr/>
            <p:nvPr/>
          </p:nvGrpSpPr>
          <p:grpSpPr>
            <a:xfrm>
              <a:off x="2847815" y="2734283"/>
              <a:ext cx="760571" cy="1187273"/>
              <a:chOff x="2847815" y="2734283"/>
              <a:chExt cx="760571" cy="1187273"/>
            </a:xfrm>
          </p:grpSpPr>
          <p:grpSp>
            <p:nvGrpSpPr>
              <p:cNvPr id="736" name="Google Shape;736;g281fc3c1766_0_512"/>
              <p:cNvGrpSpPr/>
              <p:nvPr/>
            </p:nvGrpSpPr>
            <p:grpSpPr>
              <a:xfrm>
                <a:off x="3093560" y="2734283"/>
                <a:ext cx="373380" cy="316098"/>
                <a:chOff x="3093560" y="2734283"/>
                <a:chExt cx="373380" cy="316098"/>
              </a:xfrm>
            </p:grpSpPr>
            <p:sp>
              <p:nvSpPr>
                <p:cNvPr id="737" name="Google Shape;737;g281fc3c1766_0_51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38" name="Google Shape;738;g281fc3c1766_0_51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39" name="Google Shape;739;g281fc3c1766_0_51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40" name="Google Shape;740;g281fc3c1766_0_512"/>
              <p:cNvGrpSpPr/>
              <p:nvPr/>
            </p:nvGrpSpPr>
            <p:grpSpPr>
              <a:xfrm>
                <a:off x="2847815" y="3185580"/>
                <a:ext cx="373380" cy="316099"/>
                <a:chOff x="2847815" y="3185580"/>
                <a:chExt cx="373380" cy="316099"/>
              </a:xfrm>
            </p:grpSpPr>
            <p:sp>
              <p:nvSpPr>
                <p:cNvPr id="741" name="Google Shape;741;g281fc3c1766_0_51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42" name="Google Shape;742;g281fc3c1766_0_51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43" name="Google Shape;743;g281fc3c1766_0_51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44" name="Google Shape;744;g281fc3c1766_0_512"/>
              <p:cNvGrpSpPr/>
              <p:nvPr/>
            </p:nvGrpSpPr>
            <p:grpSpPr>
              <a:xfrm>
                <a:off x="3385025" y="3181772"/>
                <a:ext cx="222409" cy="316098"/>
                <a:chOff x="3385025" y="3181772"/>
                <a:chExt cx="222409" cy="316098"/>
              </a:xfrm>
            </p:grpSpPr>
            <p:sp>
              <p:nvSpPr>
                <p:cNvPr id="745" name="Google Shape;745;g281fc3c1766_0_51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46" name="Google Shape;746;g281fc3c1766_0_51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47" name="Google Shape;747;g281fc3c1766_0_51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48" name="Google Shape;748;g281fc3c1766_0_512"/>
              <p:cNvGrpSpPr/>
              <p:nvPr/>
            </p:nvGrpSpPr>
            <p:grpSpPr>
              <a:xfrm>
                <a:off x="3139042" y="3633069"/>
                <a:ext cx="373618" cy="288487"/>
                <a:chOff x="3139042" y="3633069"/>
                <a:chExt cx="373618" cy="288487"/>
              </a:xfrm>
            </p:grpSpPr>
            <p:sp>
              <p:nvSpPr>
                <p:cNvPr id="749" name="Google Shape;749;g281fc3c1766_0_51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0" name="Google Shape;750;g281fc3c1766_0_51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1" name="Google Shape;751;g281fc3c1766_0_51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752" name="Google Shape;752;g281fc3c1766_0_51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3" name="Google Shape;753;g281fc3c1766_0_51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4" name="Google Shape;754;g281fc3c1766_0_51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5" name="Google Shape;755;g281fc3c1766_0_51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6" name="Google Shape;756;g281fc3c1766_0_51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57" name="Google Shape;757;g281fc3c1766_0_51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58" name="Google Shape;758;g281fc3c1766_0_512"/>
            <p:cNvGrpSpPr/>
            <p:nvPr/>
          </p:nvGrpSpPr>
          <p:grpSpPr>
            <a:xfrm>
              <a:off x="2262504" y="2609557"/>
              <a:ext cx="912494" cy="1194890"/>
              <a:chOff x="2262504" y="2609557"/>
              <a:chExt cx="912494" cy="1194890"/>
            </a:xfrm>
          </p:grpSpPr>
          <p:grpSp>
            <p:nvGrpSpPr>
              <p:cNvPr id="759" name="Google Shape;759;g281fc3c1766_0_512"/>
              <p:cNvGrpSpPr/>
              <p:nvPr/>
            </p:nvGrpSpPr>
            <p:grpSpPr>
              <a:xfrm>
                <a:off x="2262504" y="3184628"/>
                <a:ext cx="751522" cy="619819"/>
                <a:chOff x="2262504" y="3184628"/>
                <a:chExt cx="751522" cy="619819"/>
              </a:xfrm>
            </p:grpSpPr>
            <p:sp>
              <p:nvSpPr>
                <p:cNvPr id="760" name="Google Shape;760;g281fc3c1766_0_51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1" name="Google Shape;761;g281fc3c1766_0_51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2" name="Google Shape;762;g281fc3c1766_0_51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3" name="Google Shape;763;g281fc3c1766_0_51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4" name="Google Shape;764;g281fc3c1766_0_51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5" name="Google Shape;765;g281fc3c1766_0_51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6" name="Google Shape;766;g281fc3c1766_0_51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7" name="Google Shape;767;g281fc3c1766_0_51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8" name="Google Shape;768;g281fc3c1766_0_51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69" name="Google Shape;769;g281fc3c1766_0_51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0" name="Google Shape;770;g281fc3c1766_0_51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71" name="Google Shape;771;g281fc3c1766_0_512"/>
              <p:cNvGrpSpPr/>
              <p:nvPr/>
            </p:nvGrpSpPr>
            <p:grpSpPr>
              <a:xfrm>
                <a:off x="2270124" y="2609557"/>
                <a:ext cx="904874" cy="408453"/>
                <a:chOff x="2270124" y="2609557"/>
                <a:chExt cx="904874" cy="408453"/>
              </a:xfrm>
            </p:grpSpPr>
            <p:sp>
              <p:nvSpPr>
                <p:cNvPr id="772" name="Google Shape;772;g281fc3c1766_0_51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3" name="Google Shape;773;g281fc3c1766_0_51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4" name="Google Shape;774;g281fc3c1766_0_51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5" name="Google Shape;775;g281fc3c1766_0_51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6" name="Google Shape;776;g281fc3c1766_0_51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7" name="Google Shape;777;g281fc3c1766_0_51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8" name="Google Shape;778;g281fc3c1766_0_51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79" name="Google Shape;779;g281fc3c1766_0_51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80" name="Google Shape;780;g281fc3c1766_0_51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81" name="Google Shape;781;g281fc3c1766_0_51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782" name="Google Shape;782;g281fc3c1766_0_512"/>
              <p:cNvGrpSpPr/>
              <p:nvPr/>
            </p:nvGrpSpPr>
            <p:grpSpPr>
              <a:xfrm>
                <a:off x="2307271" y="3065615"/>
                <a:ext cx="207645" cy="85689"/>
                <a:chOff x="2307271" y="3065615"/>
                <a:chExt cx="207645" cy="85689"/>
              </a:xfrm>
            </p:grpSpPr>
            <p:sp>
              <p:nvSpPr>
                <p:cNvPr id="783" name="Google Shape;783;g281fc3c1766_0_51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84" name="Google Shape;784;g281fc3c1766_0_51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85" name="Google Shape;785;g281fc3c1766_0_51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sp>
        <p:nvSpPr>
          <p:cNvPr id="787" name="Google Shape;787;g281fc3c1766_0_512"/>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t>36</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pic>
        <p:nvPicPr>
          <p:cNvPr id="793" name="Google Shape;793;p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94" name="Google Shape;794;p5"/>
          <p:cNvSpPr txBox="1"/>
          <p:nvPr/>
        </p:nvSpPr>
        <p:spPr>
          <a:xfrm>
            <a:off x="393700" y="431877"/>
            <a:ext cx="73914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SILA PRÍPADOVÝCH ŠTÚDIÍ</a:t>
            </a:r>
            <a:endParaRPr dirty="0"/>
          </a:p>
        </p:txBody>
      </p:sp>
      <p:sp>
        <p:nvSpPr>
          <p:cNvPr id="795" name="Google Shape;795;p5"/>
          <p:cNvSpPr txBox="1">
            <a:spLocks noGrp="1"/>
          </p:cNvSpPr>
          <p:nvPr>
            <p:ph type="body" idx="1"/>
          </p:nvPr>
        </p:nvSpPr>
        <p:spPr>
          <a:xfrm>
            <a:off x="342850" y="1514475"/>
            <a:ext cx="10007700" cy="5355312"/>
          </a:xfrm>
          <a:prstGeom prst="rect">
            <a:avLst/>
          </a:prstGeom>
          <a:noFill/>
          <a:ln>
            <a:noFill/>
          </a:ln>
        </p:spPr>
        <p:txBody>
          <a:bodyPr spcFirstLastPara="1" wrap="square" lIns="0" tIns="0" rIns="0" bIns="0" anchor="t" anchorCtr="0">
            <a:spAutoFit/>
          </a:bodyPr>
          <a:lstStyle/>
          <a:p>
            <a:pPr marL="285750" lvl="0" indent="-171450" algn="l" rtl="0">
              <a:spcBef>
                <a:spcPts val="0"/>
              </a:spcBef>
              <a:spcAft>
                <a:spcPts val="0"/>
              </a:spcAft>
              <a:buClr>
                <a:srgbClr val="7CACD2"/>
              </a:buClr>
              <a:buSzPts val="1800"/>
              <a:buFont typeface="Arial"/>
              <a:buNone/>
            </a:pPr>
            <a:r>
              <a:rPr lang="en-GB" sz="2200" b="0" dirty="0" err="1">
                <a:solidFill>
                  <a:schemeClr val="dk1"/>
                </a:solidFill>
                <a:latin typeface="Calibri"/>
                <a:ea typeface="Calibri"/>
                <a:cs typeface="Calibri"/>
                <a:sym typeface="Calibri"/>
              </a:rPr>
              <a:t>Prípadové štúdie sú účinným vzdelávacím nástrojom</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Prinášajú nasledujúce výhody</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285750" lvl="0" indent="-171450" algn="l" rtl="0">
              <a:spcBef>
                <a:spcPts val="0"/>
              </a:spcBef>
              <a:spcAft>
                <a:spcPts val="0"/>
              </a:spcAft>
              <a:buClr>
                <a:srgbClr val="7CACD2"/>
              </a:buClr>
              <a:buSzPts val="1800"/>
              <a:buFont typeface="Arial"/>
              <a:buNone/>
            </a:pPr>
            <a:endParaRPr lang="cs-CZ" sz="2200" b="0" dirty="0">
              <a:solidFill>
                <a:schemeClr val="dk1"/>
              </a:solidFill>
              <a:latin typeface="Calibri"/>
              <a:ea typeface="Calibri"/>
              <a:cs typeface="Calibri"/>
              <a:sym typeface="Calibri"/>
            </a:endParaRPr>
          </a:p>
          <a:p>
            <a:pPr marL="114300" lvl="0" indent="0" algn="l" rtl="0">
              <a:spcBef>
                <a:spcPts val="0"/>
              </a:spcBef>
              <a:spcAft>
                <a:spcPts val="0"/>
              </a:spcAft>
              <a:buClr>
                <a:srgbClr val="7CACD2"/>
              </a:buClr>
              <a:buSzPts val="1800"/>
            </a:pPr>
            <a:r>
              <a:rPr lang="cs-CZ" sz="2200" dirty="0">
                <a:solidFill>
                  <a:srgbClr val="6A9D56"/>
                </a:solidFill>
                <a:latin typeface="Calibri"/>
                <a:ea typeface="Calibri"/>
                <a:cs typeface="Calibri"/>
                <a:sym typeface="Calibri"/>
              </a:rPr>
              <a:t>1. </a:t>
            </a:r>
            <a:r>
              <a:rPr lang="en-GB" sz="2200" dirty="0" err="1">
                <a:solidFill>
                  <a:srgbClr val="6A9D56"/>
                </a:solidFill>
                <a:latin typeface="Calibri"/>
                <a:ea typeface="Calibri"/>
                <a:cs typeface="Calibri"/>
                <a:sym typeface="Calibri"/>
              </a:rPr>
              <a:t>Kontext reálneho sveta</a:t>
            </a:r>
            <a:r>
              <a:rPr lang="en-GB" sz="2200" dirty="0">
                <a:solidFill>
                  <a:srgbClr val="6A9D56"/>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prostredníctvom prípadových štúdií nachádzajú teoretické poznatky praktický základ</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Nehovoríme len </a:t>
            </a:r>
            <a:r>
              <a:rPr lang="en-GB" sz="2200" b="0" dirty="0">
                <a:solidFill>
                  <a:schemeClr val="dk1"/>
                </a:solidFill>
                <a:latin typeface="Calibri"/>
                <a:ea typeface="Calibri"/>
                <a:cs typeface="Calibri"/>
                <a:sym typeface="Calibri"/>
              </a:rPr>
              <a:t>o </a:t>
            </a:r>
            <a:r>
              <a:rPr lang="en-GB" sz="2200" b="0" dirty="0" err="1">
                <a:solidFill>
                  <a:schemeClr val="dk1"/>
                </a:solidFill>
                <a:latin typeface="Calibri"/>
                <a:ea typeface="Calibri"/>
                <a:cs typeface="Calibri"/>
                <a:sym typeface="Calibri"/>
              </a:rPr>
              <a:t>konceptoch, </a:t>
            </a:r>
            <a:r>
              <a:rPr lang="en-GB" sz="2200" b="0" dirty="0">
                <a:solidFill>
                  <a:schemeClr val="dk1"/>
                </a:solidFill>
                <a:latin typeface="Calibri"/>
                <a:ea typeface="Calibri"/>
                <a:cs typeface="Calibri"/>
                <a:sym typeface="Calibri"/>
              </a:rPr>
              <a:t>ale </a:t>
            </a:r>
            <a:r>
              <a:rPr lang="en-GB" sz="2200" b="0" dirty="0" err="1">
                <a:solidFill>
                  <a:schemeClr val="dk1"/>
                </a:solidFill>
                <a:latin typeface="Calibri"/>
                <a:ea typeface="Calibri"/>
                <a:cs typeface="Calibri"/>
                <a:sym typeface="Calibri"/>
              </a:rPr>
              <a:t>sledujeme, </a:t>
            </a:r>
            <a:r>
              <a:rPr lang="en-GB" sz="2200" b="0" dirty="0">
                <a:solidFill>
                  <a:schemeClr val="dk1"/>
                </a:solidFill>
                <a:latin typeface="Calibri"/>
                <a:ea typeface="Calibri"/>
                <a:cs typeface="Calibri"/>
                <a:sym typeface="Calibri"/>
              </a:rPr>
              <a:t>ako </a:t>
            </a:r>
            <a:r>
              <a:rPr lang="en-GB" sz="2200" b="0" dirty="0" err="1">
                <a:solidFill>
                  <a:schemeClr val="dk1"/>
                </a:solidFill>
                <a:latin typeface="Calibri"/>
                <a:ea typeface="Calibri"/>
                <a:cs typeface="Calibri"/>
                <a:sym typeface="Calibri"/>
              </a:rPr>
              <a:t>sa prejavujú v reálnych scenároch</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114300" lvl="0" indent="0" algn="l" rtl="0">
              <a:spcBef>
                <a:spcPts val="0"/>
              </a:spcBef>
              <a:spcAft>
                <a:spcPts val="0"/>
              </a:spcAft>
              <a:buClr>
                <a:srgbClr val="7CACD2"/>
              </a:buClr>
              <a:buSzPts val="1800"/>
            </a:pPr>
            <a:r>
              <a:rPr lang="en-GB" sz="2200" dirty="0">
                <a:solidFill>
                  <a:srgbClr val="6A9D56"/>
                </a:solidFill>
                <a:latin typeface="Calibri"/>
                <a:ea typeface="Calibri"/>
                <a:cs typeface="Calibri"/>
                <a:sym typeface="Calibri"/>
              </a:rPr>
              <a:t>2. </a:t>
            </a:r>
            <a:r>
              <a:rPr lang="en-GB" sz="2200" dirty="0" err="1">
                <a:solidFill>
                  <a:srgbClr val="6A9D56"/>
                </a:solidFill>
                <a:latin typeface="Calibri"/>
                <a:ea typeface="Calibri"/>
                <a:cs typeface="Calibri"/>
                <a:sym typeface="Calibri"/>
              </a:rPr>
              <a:t>Riešenie problému</a:t>
            </a:r>
            <a:r>
              <a:rPr lang="en-GB" sz="2200" dirty="0">
                <a:solidFill>
                  <a:srgbClr val="6A9D56"/>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Každá prípadová štúdia predstavuje jedinečný súbor problémov</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Tým, že sa ponoríte </a:t>
            </a:r>
            <a:r>
              <a:rPr lang="en-GB" sz="2200" b="0" dirty="0">
                <a:solidFill>
                  <a:schemeClr val="dk1"/>
                </a:solidFill>
                <a:latin typeface="Calibri"/>
                <a:ea typeface="Calibri"/>
                <a:cs typeface="Calibri"/>
                <a:sym typeface="Calibri"/>
              </a:rPr>
              <a:t>do </a:t>
            </a:r>
            <a:r>
              <a:rPr lang="en-GB" sz="2200" b="0" dirty="0" err="1">
                <a:solidFill>
                  <a:schemeClr val="dk1"/>
                </a:solidFill>
                <a:latin typeface="Calibri"/>
                <a:ea typeface="Calibri"/>
                <a:cs typeface="Calibri"/>
                <a:sym typeface="Calibri"/>
              </a:rPr>
              <a:t>týchto situácií, aktívne sa zapojíte </a:t>
            </a:r>
            <a:r>
              <a:rPr lang="en-GB" sz="2200" b="0" dirty="0">
                <a:solidFill>
                  <a:schemeClr val="dk1"/>
                </a:solidFill>
                <a:latin typeface="Calibri"/>
                <a:ea typeface="Calibri"/>
                <a:cs typeface="Calibri"/>
                <a:sym typeface="Calibri"/>
              </a:rPr>
              <a:t>do </a:t>
            </a:r>
            <a:r>
              <a:rPr lang="en-GB" sz="2200" b="0" dirty="0" err="1">
                <a:solidFill>
                  <a:schemeClr val="dk1"/>
                </a:solidFill>
                <a:latin typeface="Calibri"/>
                <a:ea typeface="Calibri"/>
                <a:cs typeface="Calibri"/>
                <a:sym typeface="Calibri"/>
              </a:rPr>
              <a:t>riešenia problémov, </a:t>
            </a:r>
            <a:r>
              <a:rPr lang="en-GB" sz="2200" b="0" dirty="0">
                <a:solidFill>
                  <a:schemeClr val="dk1"/>
                </a:solidFill>
                <a:latin typeface="Calibri"/>
                <a:ea typeface="Calibri"/>
                <a:cs typeface="Calibri"/>
                <a:sym typeface="Calibri"/>
              </a:rPr>
              <a:t>čím </a:t>
            </a:r>
            <a:r>
              <a:rPr lang="en-GB" sz="2200" b="0" dirty="0" err="1">
                <a:solidFill>
                  <a:schemeClr val="dk1"/>
                </a:solidFill>
                <a:latin typeface="Calibri"/>
                <a:ea typeface="Calibri"/>
                <a:cs typeface="Calibri"/>
                <a:sym typeface="Calibri"/>
              </a:rPr>
              <a:t>si posilníte kritické myslenie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analytické zručnosti</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114300" lvl="0" indent="0" algn="l" rtl="0">
              <a:spcBef>
                <a:spcPts val="0"/>
              </a:spcBef>
              <a:spcAft>
                <a:spcPts val="0"/>
              </a:spcAft>
              <a:buClr>
                <a:srgbClr val="7CACD2"/>
              </a:buClr>
              <a:buSzPts val="1800"/>
            </a:pPr>
            <a:r>
              <a:rPr lang="en-GB" sz="2200" dirty="0">
                <a:solidFill>
                  <a:srgbClr val="6A9D56"/>
                </a:solidFill>
                <a:latin typeface="Calibri"/>
                <a:ea typeface="Calibri"/>
                <a:cs typeface="Calibri"/>
                <a:sym typeface="Calibri"/>
              </a:rPr>
              <a:t>3. </a:t>
            </a:r>
            <a:r>
              <a:rPr lang="cs-CZ" sz="2200" dirty="0">
                <a:solidFill>
                  <a:srgbClr val="6A9D56"/>
                </a:solidFill>
                <a:latin typeface="Calibri"/>
                <a:ea typeface="Calibri"/>
                <a:cs typeface="Calibri"/>
                <a:sym typeface="Calibri"/>
              </a:rPr>
              <a:t>Súvislé učenie</a:t>
            </a:r>
            <a:r>
              <a:rPr lang="en-GB" sz="2200" dirty="0">
                <a:solidFill>
                  <a:srgbClr val="6A9D56"/>
                </a:solidFill>
                <a:latin typeface="Calibri"/>
                <a:ea typeface="Calibri"/>
                <a:cs typeface="Calibri"/>
                <a:sym typeface="Calibri"/>
              </a:rPr>
              <a:t>: </a:t>
            </a:r>
            <a:r>
              <a:rPr lang="en-GB" sz="2200" b="0" dirty="0">
                <a:solidFill>
                  <a:schemeClr val="dk1"/>
                </a:solidFill>
                <a:latin typeface="Calibri"/>
                <a:ea typeface="Calibri"/>
                <a:cs typeface="Calibri"/>
                <a:sym typeface="Calibri"/>
              </a:rPr>
              <a:t>tým</a:t>
            </a:r>
            <a:r>
              <a:rPr lang="en-GB" sz="2200" b="0" dirty="0" err="1">
                <a:solidFill>
                  <a:schemeClr val="dk1"/>
                </a:solidFill>
                <a:latin typeface="Calibri"/>
                <a:ea typeface="Calibri"/>
                <a:cs typeface="Calibri"/>
                <a:sym typeface="Calibri"/>
              </a:rPr>
              <a:t>, že vidíte </a:t>
            </a:r>
            <a:r>
              <a:rPr lang="en-GB" sz="2200" b="0" dirty="0">
                <a:solidFill>
                  <a:schemeClr val="dk1"/>
                </a:solidFill>
                <a:latin typeface="Calibri"/>
                <a:ea typeface="Calibri"/>
                <a:cs typeface="Calibri"/>
                <a:sym typeface="Calibri"/>
              </a:rPr>
              <a:t>blockchain v </a:t>
            </a:r>
            <a:r>
              <a:rPr lang="en-GB" sz="2200" b="0" dirty="0" err="1">
                <a:solidFill>
                  <a:schemeClr val="dk1"/>
                </a:solidFill>
                <a:latin typeface="Calibri"/>
                <a:ea typeface="Calibri"/>
                <a:cs typeface="Calibri"/>
                <a:sym typeface="Calibri"/>
              </a:rPr>
              <a:t>akcii v známom agropotravinárskom prostredí, sa znalosti stávajú porovnateľnejšími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ľahšie pochopiteľnými</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114300" lvl="0" indent="0" algn="l" rtl="0">
              <a:spcBef>
                <a:spcPts val="0"/>
              </a:spcBef>
              <a:spcAft>
                <a:spcPts val="0"/>
              </a:spcAft>
              <a:buClr>
                <a:srgbClr val="7CACD2"/>
              </a:buClr>
              <a:buSzPts val="1800"/>
            </a:pPr>
            <a:r>
              <a:rPr lang="en-GB" sz="2200" dirty="0">
                <a:solidFill>
                  <a:srgbClr val="6A9D56"/>
                </a:solidFill>
                <a:latin typeface="Calibri"/>
                <a:ea typeface="Calibri"/>
                <a:cs typeface="Calibri"/>
                <a:sym typeface="Calibri"/>
              </a:rPr>
              <a:t>4. </a:t>
            </a:r>
            <a:r>
              <a:rPr lang="en-GB" sz="2200" dirty="0" err="1">
                <a:solidFill>
                  <a:srgbClr val="6A9D56"/>
                </a:solidFill>
                <a:latin typeface="Calibri"/>
                <a:ea typeface="Calibri"/>
                <a:cs typeface="Calibri"/>
                <a:sym typeface="Calibri"/>
              </a:rPr>
              <a:t>Rôzne perspektívy</a:t>
            </a:r>
            <a:r>
              <a:rPr lang="en-GB" sz="2200" dirty="0">
                <a:solidFill>
                  <a:srgbClr val="6A9D56"/>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prípadové štúdie často prezentujú rôzne perspektívy zainteresovaných strán, </a:t>
            </a:r>
            <a:r>
              <a:rPr lang="en-GB" sz="2200" b="0" dirty="0">
                <a:solidFill>
                  <a:schemeClr val="dk1"/>
                </a:solidFill>
                <a:latin typeface="Calibri"/>
                <a:ea typeface="Calibri"/>
                <a:cs typeface="Calibri"/>
                <a:sym typeface="Calibri"/>
              </a:rPr>
              <a:t>od </a:t>
            </a:r>
            <a:r>
              <a:rPr lang="en-GB" sz="2200" b="0" dirty="0" err="1">
                <a:solidFill>
                  <a:schemeClr val="dk1"/>
                </a:solidFill>
                <a:latin typeface="Calibri"/>
                <a:ea typeface="Calibri"/>
                <a:cs typeface="Calibri"/>
                <a:sym typeface="Calibri"/>
              </a:rPr>
              <a:t>poľnohospodárov </a:t>
            </a:r>
            <a:r>
              <a:rPr lang="en-GB" sz="2200" b="0" dirty="0">
                <a:solidFill>
                  <a:schemeClr val="dk1"/>
                </a:solidFill>
                <a:latin typeface="Calibri"/>
                <a:ea typeface="Calibri"/>
                <a:cs typeface="Calibri"/>
                <a:sym typeface="Calibri"/>
              </a:rPr>
              <a:t>po </a:t>
            </a:r>
            <a:r>
              <a:rPr lang="en-GB" sz="2200" b="0" dirty="0" err="1">
                <a:solidFill>
                  <a:schemeClr val="dk1"/>
                </a:solidFill>
                <a:latin typeface="Calibri"/>
                <a:ea typeface="Calibri"/>
                <a:cs typeface="Calibri"/>
                <a:sym typeface="Calibri"/>
              </a:rPr>
              <a:t>distribútorov, </a:t>
            </a:r>
            <a:r>
              <a:rPr lang="en-GB" sz="2200" b="0" dirty="0">
                <a:solidFill>
                  <a:schemeClr val="dk1"/>
                </a:solidFill>
                <a:latin typeface="Calibri"/>
                <a:ea typeface="Calibri"/>
                <a:cs typeface="Calibri"/>
                <a:sym typeface="Calibri"/>
              </a:rPr>
              <a:t>čo </a:t>
            </a:r>
            <a:r>
              <a:rPr lang="en-GB" sz="2200" b="0" dirty="0" err="1">
                <a:solidFill>
                  <a:schemeClr val="dk1"/>
                </a:solidFill>
                <a:latin typeface="Calibri"/>
                <a:ea typeface="Calibri"/>
                <a:cs typeface="Calibri"/>
                <a:sym typeface="Calibri"/>
              </a:rPr>
              <a:t>obohacuje naše chápanie témy</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285750" lvl="0" indent="-171450" algn="l" rtl="0">
              <a:spcBef>
                <a:spcPts val="0"/>
              </a:spcBef>
              <a:spcAft>
                <a:spcPts val="0"/>
              </a:spcAft>
              <a:buClr>
                <a:srgbClr val="7CACD2"/>
              </a:buClr>
              <a:buSzPts val="1800"/>
              <a:buFont typeface="Arial"/>
              <a:buNone/>
            </a:pPr>
            <a:endParaRPr lang="cs-CZ" sz="2200" b="0" dirty="0">
              <a:solidFill>
                <a:schemeClr val="dk1"/>
              </a:solidFill>
              <a:latin typeface="Calibri"/>
              <a:ea typeface="Calibri"/>
              <a:cs typeface="Calibri"/>
              <a:sym typeface="Calibri"/>
            </a:endParaRPr>
          </a:p>
          <a:p>
            <a:pPr marL="285750" lvl="0" indent="-171450" algn="l" rtl="0">
              <a:spcBef>
                <a:spcPts val="0"/>
              </a:spcBef>
              <a:spcAft>
                <a:spcPts val="0"/>
              </a:spcAft>
              <a:buClr>
                <a:srgbClr val="7CACD2"/>
              </a:buClr>
              <a:buSzPts val="1800"/>
              <a:buFont typeface="Arial"/>
              <a:buNone/>
            </a:pPr>
            <a:r>
              <a:rPr lang="en-GB" sz="2200" b="0" dirty="0" err="1">
                <a:solidFill>
                  <a:schemeClr val="dk1"/>
                </a:solidFill>
                <a:latin typeface="Calibri"/>
                <a:ea typeface="Calibri"/>
                <a:cs typeface="Calibri"/>
                <a:sym typeface="Calibri"/>
              </a:rPr>
              <a:t> Nasledujúce prípadové štúdie by vám </a:t>
            </a:r>
            <a:r>
              <a:rPr lang="en-GB" sz="2200" b="0" dirty="0">
                <a:solidFill>
                  <a:schemeClr val="dk1"/>
                </a:solidFill>
                <a:latin typeface="Calibri"/>
                <a:ea typeface="Calibri"/>
                <a:cs typeface="Calibri"/>
                <a:sym typeface="Calibri"/>
              </a:rPr>
              <a:t>preto </a:t>
            </a:r>
            <a:r>
              <a:rPr lang="en-GB" sz="2200" b="0" dirty="0" err="1">
                <a:solidFill>
                  <a:schemeClr val="dk1"/>
                </a:solidFill>
                <a:latin typeface="Calibri"/>
                <a:ea typeface="Calibri"/>
                <a:cs typeface="Calibri"/>
                <a:sym typeface="Calibri"/>
              </a:rPr>
              <a:t>mali pomôcť pochopiť </a:t>
            </a:r>
            <a:r>
              <a:rPr lang="en-GB" sz="2200" dirty="0" err="1">
                <a:solidFill>
                  <a:schemeClr val="dk1"/>
                </a:solidFill>
                <a:latin typeface="Calibri"/>
                <a:ea typeface="Calibri"/>
                <a:cs typeface="Calibri"/>
                <a:sym typeface="Calibri"/>
              </a:rPr>
              <a:t>reálne využitie </a:t>
            </a:r>
            <a:r>
              <a:rPr lang="en-GB" sz="2200" b="0" dirty="0" err="1">
                <a:solidFill>
                  <a:schemeClr val="dk1"/>
                </a:solidFill>
                <a:latin typeface="Calibri"/>
                <a:ea typeface="Calibri"/>
                <a:cs typeface="Calibri"/>
                <a:sym typeface="Calibri"/>
              </a:rPr>
              <a:t>blockchainu </a:t>
            </a:r>
            <a:r>
              <a:rPr lang="en-GB" sz="2200" b="0" dirty="0">
                <a:solidFill>
                  <a:schemeClr val="dk1"/>
                </a:solidFill>
                <a:latin typeface="Calibri"/>
                <a:ea typeface="Calibri"/>
                <a:cs typeface="Calibri"/>
                <a:sym typeface="Calibri"/>
              </a:rPr>
              <a:t>v </a:t>
            </a:r>
            <a:r>
              <a:rPr lang="en-GB" sz="2200" b="0" dirty="0" err="1">
                <a:solidFill>
                  <a:schemeClr val="dk1"/>
                </a:solidFill>
                <a:latin typeface="Calibri"/>
                <a:ea typeface="Calibri"/>
                <a:cs typeface="Calibri"/>
                <a:sym typeface="Calibri"/>
              </a:rPr>
              <a:t>agropotravinárskom sektore</a:t>
            </a:r>
            <a:r>
              <a:rPr lang="en-GB" sz="2200" b="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a:p>
            <a:pPr marL="285750" lvl="0" indent="-171450" algn="l" rtl="0">
              <a:spcBef>
                <a:spcPts val="0"/>
              </a:spcBef>
              <a:spcAft>
                <a:spcPts val="0"/>
              </a:spcAft>
              <a:buClr>
                <a:srgbClr val="7CACD2"/>
              </a:buClr>
              <a:buSzPts val="1800"/>
              <a:buFont typeface="Arial"/>
              <a:buNone/>
            </a:pPr>
            <a:endParaRPr sz="1800" b="0" dirty="0">
              <a:solidFill>
                <a:schemeClr val="dk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00"/>
        <p:cNvGrpSpPr/>
        <p:nvPr/>
      </p:nvGrpSpPr>
      <p:grpSpPr>
        <a:xfrm>
          <a:off x="0" y="0"/>
          <a:ext cx="0" cy="0"/>
          <a:chOff x="0" y="0"/>
          <a:chExt cx="0" cy="0"/>
        </a:xfrm>
      </p:grpSpPr>
      <p:pic>
        <p:nvPicPr>
          <p:cNvPr id="801" name="Google Shape;801;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02" name="Google Shape;802;p8"/>
          <p:cNvSpPr txBox="1"/>
          <p:nvPr/>
        </p:nvSpPr>
        <p:spPr>
          <a:xfrm>
            <a:off x="393700" y="431877"/>
            <a:ext cx="60960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PRÍPADOVÁ ŠTÚDIA 1: CARREFOUR</a:t>
            </a:r>
            <a:endParaRPr/>
          </a:p>
        </p:txBody>
      </p:sp>
      <p:pic>
        <p:nvPicPr>
          <p:cNvPr id="805" name="Google Shape;805;p8"/>
          <p:cNvPicPr preferRelativeResize="0"/>
          <p:nvPr/>
        </p:nvPicPr>
        <p:blipFill rotWithShape="1">
          <a:blip r:embed="rId3">
            <a:alphaModFix/>
          </a:blip>
          <a:srcRect/>
          <a:stretch/>
        </p:blipFill>
        <p:spPr>
          <a:xfrm>
            <a:off x="0" y="2409825"/>
            <a:ext cx="5343525" cy="4124325"/>
          </a:xfrm>
          <a:prstGeom prst="rect">
            <a:avLst/>
          </a:prstGeom>
          <a:noFill/>
          <a:ln>
            <a:noFill/>
          </a:ln>
        </p:spPr>
      </p:pic>
      <p:sp>
        <p:nvSpPr>
          <p:cNvPr id="806" name="Google Shape;806;p8"/>
          <p:cNvSpPr txBox="1"/>
          <p:nvPr/>
        </p:nvSpPr>
        <p:spPr>
          <a:xfrm>
            <a:off x="71500" y="2840425"/>
            <a:ext cx="5200500" cy="2646848"/>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1000"/>
              </a:spcBef>
              <a:spcAft>
                <a:spcPts val="0"/>
              </a:spcAft>
              <a:buNone/>
            </a:pPr>
            <a:r>
              <a:rPr lang="cs-CZ" sz="2500" b="1" dirty="0">
                <a:solidFill>
                  <a:srgbClr val="FFFFFF"/>
                </a:solidFill>
                <a:latin typeface="Calibri"/>
                <a:ea typeface="Calibri"/>
                <a:cs typeface="Calibri"/>
                <a:sym typeface="Calibri"/>
              </a:rPr>
              <a:t> Zoznámte sa so spoločnosťou </a:t>
            </a:r>
            <a:r>
              <a:rPr lang="en-GB" sz="2500" b="1" dirty="0">
                <a:solidFill>
                  <a:srgbClr val="FFFFFF"/>
                </a:solidFill>
                <a:latin typeface="Calibri"/>
                <a:ea typeface="Calibri"/>
                <a:cs typeface="Calibri"/>
                <a:sym typeface="Calibri"/>
              </a:rPr>
              <a:t>Carrefour</a:t>
            </a:r>
            <a:endParaRPr sz="2500" b="1" dirty="0">
              <a:solidFill>
                <a:srgbClr val="FFFFFF"/>
              </a:solidFill>
              <a:latin typeface="Calibri"/>
              <a:ea typeface="Calibri"/>
              <a:cs typeface="Calibri"/>
              <a:sym typeface="Calibri"/>
            </a:endParaRPr>
          </a:p>
          <a:p>
            <a:pPr marL="0" lvl="0" indent="0" algn="ctr" rtl="0">
              <a:lnSpc>
                <a:spcPct val="90000"/>
              </a:lnSpc>
              <a:spcBef>
                <a:spcPts val="1000"/>
              </a:spcBef>
              <a:spcAft>
                <a:spcPts val="0"/>
              </a:spcAft>
              <a:buNone/>
            </a:pPr>
            <a:r>
              <a:rPr lang="en-GB" sz="2500" i="1" dirty="0">
                <a:solidFill>
                  <a:srgbClr val="FFFFFF"/>
                </a:solidFill>
                <a:latin typeface="Calibri"/>
                <a:ea typeface="Calibri"/>
                <a:cs typeface="Calibri"/>
                <a:sym typeface="Calibri"/>
              </a:rPr>
              <a:t>Supermarket </a:t>
            </a:r>
            <a:r>
              <a:rPr lang="en-GB" sz="2500" i="1" dirty="0" err="1">
                <a:solidFill>
                  <a:srgbClr val="FFFFFF"/>
                </a:solidFill>
                <a:latin typeface="Calibri"/>
                <a:ea typeface="Calibri"/>
                <a:cs typeface="Calibri"/>
                <a:sym typeface="Calibri"/>
              </a:rPr>
              <a:t>spustí prvý potravinový </a:t>
            </a:r>
            <a:r>
              <a:rPr lang="en-GB" sz="2500" i="1" dirty="0">
                <a:solidFill>
                  <a:srgbClr val="FFFFFF"/>
                </a:solidFill>
                <a:latin typeface="Calibri"/>
                <a:ea typeface="Calibri"/>
                <a:cs typeface="Calibri"/>
                <a:sym typeface="Calibri"/>
              </a:rPr>
              <a:t>blockchain pre </a:t>
            </a:r>
            <a:r>
              <a:rPr lang="en-GB" sz="2500" i="1" dirty="0" err="1">
                <a:solidFill>
                  <a:srgbClr val="FFFFFF"/>
                </a:solidFill>
                <a:latin typeface="Calibri"/>
                <a:ea typeface="Calibri"/>
                <a:cs typeface="Calibri"/>
                <a:sym typeface="Calibri"/>
              </a:rPr>
              <a:t>kurčatá z </a:t>
            </a:r>
            <a:r>
              <a:rPr lang="en-GB" sz="2500" i="1" dirty="0">
                <a:solidFill>
                  <a:srgbClr val="FFFFFF"/>
                </a:solidFill>
                <a:latin typeface="Calibri"/>
                <a:ea typeface="Calibri"/>
                <a:cs typeface="Calibri"/>
                <a:sym typeface="Calibri"/>
              </a:rPr>
              <a:t>Auvergne </a:t>
            </a:r>
            <a:r>
              <a:rPr lang="en-GB" sz="2500" i="1" dirty="0" err="1">
                <a:solidFill>
                  <a:srgbClr val="FFFFFF"/>
                </a:solidFill>
                <a:latin typeface="Calibri"/>
                <a:ea typeface="Calibri"/>
                <a:cs typeface="Calibri"/>
                <a:sym typeface="Calibri"/>
              </a:rPr>
              <a:t>z voľného chovu v Európe</a:t>
            </a:r>
            <a:endParaRPr sz="2500" i="1" dirty="0">
              <a:solidFill>
                <a:srgbClr val="FFFFFF"/>
              </a:solidFill>
              <a:latin typeface="Calibri"/>
              <a:ea typeface="Calibri"/>
              <a:cs typeface="Calibri"/>
              <a:sym typeface="Calibri"/>
            </a:endParaRPr>
          </a:p>
          <a:p>
            <a:pPr marL="0" lvl="0" indent="0" algn="ctr" rtl="0">
              <a:lnSpc>
                <a:spcPct val="90000"/>
              </a:lnSpc>
              <a:spcBef>
                <a:spcPts val="1000"/>
              </a:spcBef>
              <a:spcAft>
                <a:spcPts val="0"/>
              </a:spcAft>
              <a:buNone/>
            </a:pPr>
            <a:r>
              <a:rPr lang="en-GB" sz="2500" u="sng" dirty="0">
                <a:solidFill>
                  <a:schemeClr val="lt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https://www.carrefour.com/en/group/food-transition/food-blockchain</a:t>
            </a:r>
            <a:endParaRPr sz="2500" dirty="0">
              <a:solidFill>
                <a:schemeClr val="lt1"/>
              </a:solidFill>
              <a:latin typeface="Calibri"/>
              <a:ea typeface="Calibri"/>
              <a:cs typeface="Calibri"/>
              <a:sym typeface="Calibri"/>
            </a:endParaRPr>
          </a:p>
        </p:txBody>
      </p:sp>
      <p:pic>
        <p:nvPicPr>
          <p:cNvPr id="6" name="Google Shape;804;p8">
            <a:extLst>
              <a:ext uri="{FF2B5EF4-FFF2-40B4-BE49-F238E27FC236}">
                <a16:creationId xmlns:a16="http://schemas.microsoft.com/office/drawing/2014/main" id="{50F9C1DF-8170-42A8-914E-0C55F700C2A1}"/>
              </a:ext>
            </a:extLst>
          </p:cNvPr>
          <p:cNvPicPr preferRelativeResize="0"/>
          <p:nvPr/>
        </p:nvPicPr>
        <p:blipFill>
          <a:blip r:embed="rId5">
            <a:alphaModFix/>
          </a:blip>
          <a:stretch>
            <a:fillRect/>
          </a:stretch>
        </p:blipFill>
        <p:spPr>
          <a:xfrm>
            <a:off x="0" y="1162825"/>
            <a:ext cx="10693400" cy="6400024"/>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pic>
        <p:nvPicPr>
          <p:cNvPr id="812" name="Google Shape;812;p1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13" name="Google Shape;813;p11"/>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PRÍPADOVÁ ŠTÚDIA </a:t>
            </a:r>
            <a:r>
              <a:rPr lang="en-GB" sz="2800" dirty="0">
                <a:solidFill>
                  <a:schemeClr val="lt1"/>
                </a:solidFill>
                <a:latin typeface="Open Sans"/>
                <a:ea typeface="Open Sans"/>
                <a:cs typeface="Open Sans"/>
                <a:sym typeface="Open Sans"/>
              </a:rPr>
              <a:t>1: CARREFOUR</a:t>
            </a:r>
            <a:endParaRPr dirty="0"/>
          </a:p>
        </p:txBody>
      </p:sp>
      <p:sp>
        <p:nvSpPr>
          <p:cNvPr id="814" name="Google Shape;814;p11"/>
          <p:cNvSpPr txBox="1">
            <a:spLocks noGrp="1"/>
          </p:cNvSpPr>
          <p:nvPr>
            <p:ph type="body" idx="1"/>
          </p:nvPr>
        </p:nvSpPr>
        <p:spPr>
          <a:xfrm>
            <a:off x="546100" y="1533525"/>
            <a:ext cx="9601200" cy="5667705"/>
          </a:xfrm>
          <a:prstGeom prst="rect">
            <a:avLst/>
          </a:prstGeom>
          <a:noFill/>
          <a:ln>
            <a:noFill/>
          </a:ln>
        </p:spPr>
        <p:txBody>
          <a:bodyPr spcFirstLastPara="1" wrap="square" lIns="0" tIns="0" rIns="0" bIns="0" anchor="t" anchorCtr="0">
            <a:spAutoFit/>
          </a:bodyPr>
          <a:lstStyle/>
          <a:p>
            <a:pPr algn="l"/>
            <a:r>
              <a:rPr lang="en-GB" sz="2000" b="1" i="0" dirty="0">
                <a:solidFill>
                  <a:srgbClr val="333333"/>
                </a:solidFill>
                <a:effectLst/>
              </a:rPr>
              <a:t>V roku 2018 </a:t>
            </a:r>
            <a:r>
              <a:rPr lang="en-GB" sz="2000" b="1" i="0" dirty="0" err="1">
                <a:solidFill>
                  <a:srgbClr val="333333"/>
                </a:solidFill>
                <a:effectLst/>
              </a:rPr>
              <a:t>popredný francúzsky maloobchodný reťazec </a:t>
            </a:r>
            <a:r>
              <a:rPr lang="en-GB" sz="2000" b="1" i="0" dirty="0">
                <a:solidFill>
                  <a:srgbClr val="333333"/>
                </a:solidFill>
                <a:effectLst/>
              </a:rPr>
              <a:t>Carrefour </a:t>
            </a:r>
            <a:r>
              <a:rPr lang="en-GB" sz="2000" b="1" i="0" dirty="0" err="1">
                <a:solidFill>
                  <a:srgbClr val="333333"/>
                </a:solidFill>
                <a:effectLst/>
              </a:rPr>
              <a:t>spustil prvý potravinový </a:t>
            </a:r>
            <a:r>
              <a:rPr lang="en-GB" sz="2000" b="1" i="0" dirty="0">
                <a:solidFill>
                  <a:srgbClr val="333333"/>
                </a:solidFill>
                <a:effectLst/>
              </a:rPr>
              <a:t>blockchain v </a:t>
            </a:r>
            <a:r>
              <a:rPr lang="en-GB" sz="2000" b="1" i="0" dirty="0" err="1">
                <a:solidFill>
                  <a:srgbClr val="333333"/>
                </a:solidFill>
                <a:effectLst/>
              </a:rPr>
              <a:t>Európe prostredníctvom svojich kurčiat z voľného chovu </a:t>
            </a:r>
            <a:r>
              <a:rPr lang="en-GB" sz="2000" b="1" i="0" dirty="0">
                <a:solidFill>
                  <a:srgbClr val="333333"/>
                </a:solidFill>
                <a:effectLst/>
              </a:rPr>
              <a:t>Auvergne, </a:t>
            </a:r>
            <a:r>
              <a:rPr lang="en-GB" sz="2000" b="1" i="0" dirty="0" err="1">
                <a:solidFill>
                  <a:srgbClr val="333333"/>
                </a:solidFill>
                <a:effectLst/>
              </a:rPr>
              <a:t>ktorých </a:t>
            </a:r>
            <a:r>
              <a:rPr lang="en-GB" sz="2000" b="1" i="0" dirty="0">
                <a:solidFill>
                  <a:srgbClr val="333333"/>
                </a:solidFill>
                <a:effectLst/>
              </a:rPr>
              <a:t>sa </a:t>
            </a:r>
            <a:r>
              <a:rPr lang="en-GB" sz="2000" b="1" i="0" dirty="0" err="1">
                <a:solidFill>
                  <a:srgbClr val="333333"/>
                </a:solidFill>
                <a:effectLst/>
              </a:rPr>
              <a:t>ročne predá milión </a:t>
            </a:r>
            <a:r>
              <a:rPr lang="en-GB" sz="2000" b="1" i="0" dirty="0">
                <a:solidFill>
                  <a:srgbClr val="333333"/>
                </a:solidFill>
                <a:effectLst/>
              </a:rPr>
              <a:t>kusov. </a:t>
            </a:r>
            <a:r>
              <a:rPr lang="en-GB" sz="2000" b="0" i="0" dirty="0" err="1">
                <a:solidFill>
                  <a:srgbClr val="333333"/>
                </a:solidFill>
                <a:effectLst/>
              </a:rPr>
              <a:t>Spoločnosť odvtedy rozšírila túto technológiu na mnohé ďalšie línie živočíšnych </a:t>
            </a:r>
            <a:r>
              <a:rPr lang="en-GB" sz="2000" b="0" i="0" dirty="0">
                <a:solidFill>
                  <a:srgbClr val="333333"/>
                </a:solidFill>
                <a:effectLst/>
              </a:rPr>
              <a:t>a </a:t>
            </a:r>
            <a:r>
              <a:rPr lang="en-GB" sz="2000" b="0" i="0" dirty="0" err="1">
                <a:solidFill>
                  <a:srgbClr val="333333"/>
                </a:solidFill>
                <a:effectLst/>
              </a:rPr>
              <a:t>rastlinných produktov vrátane vajec</a:t>
            </a:r>
            <a:r>
              <a:rPr lang="en-GB" sz="2000" b="0" i="0" dirty="0">
                <a:solidFill>
                  <a:srgbClr val="333333"/>
                </a:solidFill>
                <a:effectLst/>
              </a:rPr>
              <a:t>.</a:t>
            </a:r>
            <a:endParaRPr lang="cs-CZ" sz="2000" b="0" i="0" dirty="0">
              <a:solidFill>
                <a:srgbClr val="333333"/>
              </a:solidFill>
              <a:effectLst/>
            </a:endParaRPr>
          </a:p>
          <a:p>
            <a:pPr marL="457200" lvl="0" indent="0" algn="l" rtl="0">
              <a:lnSpc>
                <a:spcPct val="115000"/>
              </a:lnSpc>
              <a:spcBef>
                <a:spcPts val="0"/>
              </a:spcBef>
              <a:spcAft>
                <a:spcPts val="0"/>
              </a:spcAft>
              <a:buNone/>
            </a:pPr>
            <a:endParaRPr sz="2200" b="0" dirty="0">
              <a:solidFill>
                <a:srgbClr val="333333"/>
              </a:solidFill>
              <a:latin typeface="Calibri"/>
              <a:ea typeface="Calibri"/>
              <a:cs typeface="Calibri"/>
              <a:sym typeface="Calibri"/>
            </a:endParaRPr>
          </a:p>
          <a:p>
            <a:pPr marL="457200" lvl="0" indent="-368300" algn="l" rtl="0">
              <a:lnSpc>
                <a:spcPct val="115000"/>
              </a:lnSpc>
              <a:spcBef>
                <a:spcPts val="0"/>
              </a:spcBef>
              <a:spcAft>
                <a:spcPts val="0"/>
              </a:spcAft>
              <a:buClr>
                <a:srgbClr val="6A9D56"/>
              </a:buClr>
              <a:buSzPts val="2200"/>
              <a:buFont typeface="Calibri"/>
              <a:buChar char="●"/>
            </a:pPr>
            <a:r>
              <a:rPr lang="en-GB" sz="2000" b="1" i="0" dirty="0" err="1">
                <a:solidFill>
                  <a:schemeClr val="accent3">
                    <a:lumMod val="75000"/>
                  </a:schemeClr>
                </a:solidFill>
                <a:effectLst/>
              </a:rPr>
              <a:t>Vysledovateľnosť</a:t>
            </a:r>
            <a:endParaRPr sz="2200" dirty="0">
              <a:solidFill>
                <a:schemeClr val="accent3">
                  <a:lumMod val="75000"/>
                </a:schemeClr>
              </a:solidFill>
              <a:latin typeface="Calibri"/>
              <a:ea typeface="Calibri"/>
              <a:cs typeface="Calibri"/>
              <a:sym typeface="Calibri"/>
            </a:endParaRPr>
          </a:p>
          <a:p>
            <a:pPr algn="l"/>
            <a:r>
              <a:rPr lang="en-GB" sz="2000" b="0" i="0" dirty="0">
                <a:solidFill>
                  <a:srgbClr val="333333"/>
                </a:solidFill>
                <a:effectLst/>
              </a:rPr>
              <a:t>Spoločnosť Carrefour </a:t>
            </a:r>
            <a:r>
              <a:rPr lang="en-GB" sz="2000" b="0" i="0" dirty="0" err="1">
                <a:solidFill>
                  <a:srgbClr val="333333"/>
                </a:solidFill>
                <a:effectLst/>
              </a:rPr>
              <a:t>používa </a:t>
            </a:r>
            <a:r>
              <a:rPr lang="en-GB" sz="2000" b="0" i="0" dirty="0">
                <a:solidFill>
                  <a:srgbClr val="333333"/>
                </a:solidFill>
                <a:effectLst/>
              </a:rPr>
              <a:t>blockchain v </a:t>
            </a:r>
            <a:r>
              <a:rPr lang="en-GB" sz="2000" b="0" i="0" dirty="0" err="1">
                <a:solidFill>
                  <a:srgbClr val="333333"/>
                </a:solidFill>
                <a:effectLst/>
              </a:rPr>
              <a:t>potravinárskom sektore, takže každá strana </a:t>
            </a:r>
            <a:r>
              <a:rPr lang="en-GB" sz="2000" b="0" i="0" dirty="0">
                <a:solidFill>
                  <a:srgbClr val="333333"/>
                </a:solidFill>
                <a:effectLst/>
              </a:rPr>
              <a:t>v </a:t>
            </a:r>
            <a:r>
              <a:rPr lang="en-GB" sz="2000" b="0" i="0" dirty="0" err="1">
                <a:solidFill>
                  <a:srgbClr val="333333"/>
                </a:solidFill>
                <a:effectLst/>
              </a:rPr>
              <a:t>celom dodávateľskom reťazci vrátane výrobcov</a:t>
            </a:r>
            <a:r>
              <a:rPr lang="en-GB" sz="2000" b="0" i="0" dirty="0">
                <a:solidFill>
                  <a:srgbClr val="333333"/>
                </a:solidFill>
                <a:effectLst/>
              </a:rPr>
              <a:t>, </a:t>
            </a:r>
            <a:r>
              <a:rPr lang="en-GB" sz="2000" b="0" i="0" dirty="0" err="1">
                <a:solidFill>
                  <a:srgbClr val="333333"/>
                </a:solidFill>
                <a:effectLst/>
              </a:rPr>
              <a:t>spracovateľov </a:t>
            </a:r>
            <a:r>
              <a:rPr lang="en-GB" sz="2000" b="0" i="0" dirty="0">
                <a:solidFill>
                  <a:srgbClr val="333333"/>
                </a:solidFill>
                <a:effectLst/>
              </a:rPr>
              <a:t>a </a:t>
            </a:r>
            <a:r>
              <a:rPr lang="en-GB" sz="2000" b="0" i="0" dirty="0" err="1">
                <a:solidFill>
                  <a:srgbClr val="333333"/>
                </a:solidFill>
                <a:effectLst/>
              </a:rPr>
              <a:t>distribútorov poskytuje informácie o vysledovateľnosti </a:t>
            </a:r>
            <a:r>
              <a:rPr lang="en-GB" sz="2000" b="0" i="0" dirty="0">
                <a:solidFill>
                  <a:srgbClr val="333333"/>
                </a:solidFill>
                <a:effectLst/>
              </a:rPr>
              <a:t>pre </a:t>
            </a:r>
            <a:r>
              <a:rPr lang="en-GB" sz="2000" b="0" i="0" dirty="0" err="1">
                <a:solidFill>
                  <a:srgbClr val="333333"/>
                </a:solidFill>
                <a:effectLst/>
              </a:rPr>
              <a:t>svoju konkrétnu </a:t>
            </a:r>
            <a:r>
              <a:rPr lang="en-GB" sz="2000" b="0" i="0" dirty="0">
                <a:solidFill>
                  <a:srgbClr val="333333"/>
                </a:solidFill>
                <a:effectLst/>
              </a:rPr>
              <a:t>úlohu. </a:t>
            </a:r>
            <a:r>
              <a:rPr lang="en-GB" sz="2000" b="0" i="0" dirty="0" err="1">
                <a:solidFill>
                  <a:srgbClr val="333333"/>
                </a:solidFill>
                <a:effectLst/>
              </a:rPr>
              <a:t>Napríklad každú šaržu - </a:t>
            </a:r>
            <a:r>
              <a:rPr lang="en-GB" sz="2000" b="0" i="0" dirty="0">
                <a:solidFill>
                  <a:srgbClr val="333333"/>
                </a:solidFill>
                <a:effectLst/>
              </a:rPr>
              <a:t>dátumy, </a:t>
            </a:r>
            <a:r>
              <a:rPr lang="en-GB" sz="2000" b="0" i="0" dirty="0" err="1">
                <a:solidFill>
                  <a:srgbClr val="333333"/>
                </a:solidFill>
                <a:effectLst/>
              </a:rPr>
              <a:t>miesta</a:t>
            </a:r>
            <a:r>
              <a:rPr lang="en-GB" sz="2000" b="0" i="0" dirty="0">
                <a:solidFill>
                  <a:srgbClr val="333333"/>
                </a:solidFill>
                <a:effectLst/>
              </a:rPr>
              <a:t>, </a:t>
            </a:r>
            <a:r>
              <a:rPr lang="en-GB" sz="2000" b="0" i="0" dirty="0" err="1">
                <a:solidFill>
                  <a:srgbClr val="333333"/>
                </a:solidFill>
                <a:effectLst/>
              </a:rPr>
              <a:t>hospodárske budovy</a:t>
            </a:r>
            <a:r>
              <a:rPr lang="en-GB" sz="2000" b="0" i="0" dirty="0">
                <a:solidFill>
                  <a:srgbClr val="333333"/>
                </a:solidFill>
                <a:effectLst/>
              </a:rPr>
              <a:t>, </a:t>
            </a:r>
            <a:r>
              <a:rPr lang="en-GB" sz="2000" b="0" i="0" dirty="0" err="1">
                <a:solidFill>
                  <a:srgbClr val="333333"/>
                </a:solidFill>
                <a:effectLst/>
              </a:rPr>
              <a:t>distribuované kanály</a:t>
            </a:r>
            <a:r>
              <a:rPr lang="en-GB" sz="2000" b="0" i="0" dirty="0">
                <a:solidFill>
                  <a:srgbClr val="333333"/>
                </a:solidFill>
                <a:effectLst/>
              </a:rPr>
              <a:t>, </a:t>
            </a:r>
            <a:r>
              <a:rPr lang="en-GB" sz="2000" b="0" i="0" dirty="0" err="1">
                <a:solidFill>
                  <a:srgbClr val="333333"/>
                </a:solidFill>
                <a:effectLst/>
              </a:rPr>
              <a:t>potenciálne ošetrenia </a:t>
            </a:r>
            <a:r>
              <a:rPr lang="en-GB" sz="2000" b="0" i="0" dirty="0">
                <a:solidFill>
                  <a:srgbClr val="333333"/>
                </a:solidFill>
                <a:effectLst/>
              </a:rPr>
              <a:t>- </a:t>
            </a:r>
            <a:r>
              <a:rPr lang="en-GB" sz="2000" b="0" i="0" dirty="0" err="1">
                <a:solidFill>
                  <a:srgbClr val="333333"/>
                </a:solidFill>
                <a:effectLst/>
              </a:rPr>
              <a:t>možno sledovať </a:t>
            </a:r>
            <a:r>
              <a:rPr lang="en-GB" sz="2000" b="0" i="0" dirty="0">
                <a:solidFill>
                  <a:srgbClr val="333333"/>
                </a:solidFill>
                <a:effectLst/>
              </a:rPr>
              <a:t>a </a:t>
            </a:r>
            <a:r>
              <a:rPr lang="en-GB" sz="2000" b="0" i="0" dirty="0" err="1">
                <a:solidFill>
                  <a:srgbClr val="333333"/>
                </a:solidFill>
                <a:effectLst/>
              </a:rPr>
              <a:t>pridávať do databázy</a:t>
            </a:r>
            <a:r>
              <a:rPr lang="en-GB" sz="2000" b="0" i="0" dirty="0">
                <a:solidFill>
                  <a:srgbClr val="333333"/>
                </a:solidFill>
                <a:effectLst/>
              </a:rPr>
              <a:t>.</a:t>
            </a:r>
            <a:endParaRPr lang="cs-CZ" sz="2000" b="0" i="0" dirty="0">
              <a:solidFill>
                <a:srgbClr val="333333"/>
              </a:solidFill>
              <a:effectLst/>
            </a:endParaRPr>
          </a:p>
          <a:p>
            <a:pPr algn="l"/>
            <a:r>
              <a:rPr lang="en-GB" sz="2000" b="0" i="0" dirty="0">
                <a:solidFill>
                  <a:srgbClr val="333333"/>
                </a:solidFill>
                <a:effectLst/>
              </a:rPr>
              <a:t>Vďaka</a:t>
            </a:r>
            <a:r>
              <a:rPr lang="en-GB" sz="2000" b="0" i="0" dirty="0" err="1">
                <a:solidFill>
                  <a:srgbClr val="333333"/>
                </a:solidFill>
                <a:effectLst/>
              </a:rPr>
              <a:t> tomu môže spotrebiteľom poskytnúť záruku úplnej vysledovateľnosti výrobku </a:t>
            </a:r>
            <a:r>
              <a:rPr lang="en-GB" sz="2000" b="0" i="0" dirty="0">
                <a:solidFill>
                  <a:srgbClr val="333333"/>
                </a:solidFill>
                <a:effectLst/>
              </a:rPr>
              <a:t>a </a:t>
            </a:r>
            <a:r>
              <a:rPr lang="en-GB" sz="2000" b="0" i="0" dirty="0" err="1">
                <a:solidFill>
                  <a:srgbClr val="333333"/>
                </a:solidFill>
                <a:effectLst/>
              </a:rPr>
              <a:t>uspokojiť rastúcu túžbu </a:t>
            </a:r>
            <a:r>
              <a:rPr lang="en-GB" sz="2000" b="0" i="0" dirty="0">
                <a:solidFill>
                  <a:srgbClr val="333333"/>
                </a:solidFill>
                <a:effectLst/>
              </a:rPr>
              <a:t>po </a:t>
            </a:r>
            <a:r>
              <a:rPr lang="en-GB" sz="2000" b="0" i="0" dirty="0" err="1">
                <a:solidFill>
                  <a:srgbClr val="333333"/>
                </a:solidFill>
                <a:effectLst/>
              </a:rPr>
              <a:t>transparentnosti </a:t>
            </a:r>
            <a:r>
              <a:rPr lang="en-GB" sz="2000" b="0" i="0" dirty="0">
                <a:solidFill>
                  <a:srgbClr val="333333"/>
                </a:solidFill>
                <a:effectLst/>
              </a:rPr>
              <a:t>od </a:t>
            </a:r>
            <a:r>
              <a:rPr lang="en-GB" sz="2000" b="0" i="0" dirty="0" err="1">
                <a:solidFill>
                  <a:srgbClr val="333333"/>
                </a:solidFill>
                <a:effectLst/>
              </a:rPr>
              <a:t>farmy </a:t>
            </a:r>
            <a:r>
              <a:rPr lang="en-GB" sz="2000" b="0" i="0" dirty="0">
                <a:solidFill>
                  <a:srgbClr val="333333"/>
                </a:solidFill>
                <a:effectLst/>
              </a:rPr>
              <a:t>až po </a:t>
            </a:r>
            <a:r>
              <a:rPr lang="en-GB" sz="2000" b="0" i="0" dirty="0" err="1">
                <a:solidFill>
                  <a:srgbClr val="333333"/>
                </a:solidFill>
                <a:effectLst/>
              </a:rPr>
              <a:t>stôl</a:t>
            </a:r>
            <a:r>
              <a:rPr lang="en-GB" sz="2000" b="0" i="0" dirty="0">
                <a:solidFill>
                  <a:srgbClr val="333333"/>
                </a:solidFill>
                <a:effectLst/>
              </a:rPr>
              <a:t>.</a:t>
            </a:r>
            <a:endParaRPr lang="cs-CZ" sz="2000" b="0" i="0" dirty="0">
              <a:solidFill>
                <a:srgbClr val="333333"/>
              </a:solidFill>
              <a:effectLst/>
            </a:endParaRPr>
          </a:p>
          <a:p>
            <a:pPr algn="l"/>
            <a:r>
              <a:rPr lang="en-GB" sz="2000" b="0" i="0" dirty="0" err="1">
                <a:solidFill>
                  <a:srgbClr val="333333"/>
                </a:solidFill>
                <a:effectLst/>
              </a:rPr>
              <a:t>Spoločnosť </a:t>
            </a:r>
            <a:r>
              <a:rPr lang="en-GB" sz="2000" b="0" i="0" dirty="0">
                <a:solidFill>
                  <a:srgbClr val="333333"/>
                </a:solidFill>
                <a:effectLst/>
              </a:rPr>
              <a:t>Carrefour </a:t>
            </a:r>
            <a:r>
              <a:rPr lang="en-GB" sz="2000" b="0" i="0" dirty="0" err="1">
                <a:solidFill>
                  <a:srgbClr val="333333"/>
                </a:solidFill>
                <a:effectLst/>
              </a:rPr>
              <a:t>uviedla, že </a:t>
            </a:r>
            <a:r>
              <a:rPr lang="en-GB" sz="2000" b="0" i="0" dirty="0">
                <a:solidFill>
                  <a:srgbClr val="333333"/>
                </a:solidFill>
                <a:effectLst/>
              </a:rPr>
              <a:t>ju </a:t>
            </a:r>
            <a:r>
              <a:rPr lang="en-GB" sz="2000" b="0" i="0" dirty="0" err="1">
                <a:solidFill>
                  <a:srgbClr val="333333"/>
                </a:solidFill>
                <a:effectLst/>
              </a:rPr>
              <a:t>bude môcť využívať na zdieľanie zabezpečenej databázy </a:t>
            </a:r>
            <a:r>
              <a:rPr lang="en-GB" sz="2000" b="0" i="0" dirty="0">
                <a:solidFill>
                  <a:srgbClr val="333333"/>
                </a:solidFill>
                <a:effectLst/>
              </a:rPr>
              <a:t>so </a:t>
            </a:r>
            <a:r>
              <a:rPr lang="en-GB" sz="2000" b="0" i="0" dirty="0" err="1">
                <a:solidFill>
                  <a:srgbClr val="333333"/>
                </a:solidFill>
                <a:effectLst/>
              </a:rPr>
              <a:t>všetkými svojimi partnermi </a:t>
            </a:r>
            <a:r>
              <a:rPr lang="en-GB" sz="2000" b="0" i="0" dirty="0">
                <a:solidFill>
                  <a:srgbClr val="333333"/>
                </a:solidFill>
                <a:effectLst/>
              </a:rPr>
              <a:t>a </a:t>
            </a:r>
            <a:r>
              <a:rPr lang="en-GB" sz="2000" b="0" i="0" dirty="0" err="1">
                <a:solidFill>
                  <a:srgbClr val="333333"/>
                </a:solidFill>
                <a:effectLst/>
              </a:rPr>
              <a:t>tiež </a:t>
            </a:r>
            <a:r>
              <a:rPr lang="en-GB" sz="2000" b="0" i="0" dirty="0">
                <a:solidFill>
                  <a:srgbClr val="333333"/>
                </a:solidFill>
                <a:effectLst/>
              </a:rPr>
              <a:t>na </a:t>
            </a:r>
            <a:r>
              <a:rPr lang="en-GB" sz="2000" b="0" i="0" dirty="0" err="1">
                <a:solidFill>
                  <a:srgbClr val="333333"/>
                </a:solidFill>
                <a:effectLst/>
              </a:rPr>
              <a:t>zabezpečenie vyššej úrovne bezpečnosti potravín </a:t>
            </a:r>
            <a:r>
              <a:rPr lang="en-GB" sz="2000" b="0" i="0" dirty="0">
                <a:solidFill>
                  <a:srgbClr val="333333"/>
                </a:solidFill>
                <a:effectLst/>
              </a:rPr>
              <a:t>pre </a:t>
            </a:r>
            <a:r>
              <a:rPr lang="en-GB" sz="2000" b="0" i="0" dirty="0" err="1">
                <a:solidFill>
                  <a:srgbClr val="333333"/>
                </a:solidFill>
                <a:effectLst/>
              </a:rPr>
              <a:t>svojich zákazníkov</a:t>
            </a:r>
            <a:r>
              <a:rPr lang="en-GB" sz="2000" b="0" i="0" dirty="0">
                <a:solidFill>
                  <a:srgbClr val="333333"/>
                </a:solidFill>
                <a:effectLst/>
              </a:rPr>
              <a:t>.</a:t>
            </a:r>
            <a:endParaRPr lang="en-GB" sz="2000" b="0" i="0" dirty="0">
              <a:solidFill>
                <a:srgbClr val="7A7A7A"/>
              </a:solidFill>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8" name="Google Shape;288;p4"/>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VÝSLEDKY ŠTÚDIE</a:t>
            </a:r>
            <a:endParaRPr dirty="0"/>
          </a:p>
        </p:txBody>
      </p:sp>
      <p:sp>
        <p:nvSpPr>
          <p:cNvPr id="289" name="Google Shape;289;p4"/>
          <p:cNvSpPr txBox="1"/>
          <p:nvPr/>
        </p:nvSpPr>
        <p:spPr>
          <a:xfrm>
            <a:off x="488950" y="1628775"/>
            <a:ext cx="9220200" cy="4062610"/>
          </a:xfrm>
          <a:prstGeom prst="rect">
            <a:avLst/>
          </a:prstGeom>
          <a:noFill/>
          <a:ln>
            <a:noFill/>
          </a:ln>
        </p:spPr>
        <p:txBody>
          <a:bodyPr spcFirstLastPara="1" wrap="square" lIns="91425" tIns="45700" rIns="91425" bIns="45700" anchor="t" anchorCtr="0">
            <a:spAutoFit/>
          </a:bodyPr>
          <a:lstStyle/>
          <a:p>
            <a:pPr marL="285750" marR="0" lvl="0" indent="-311150" algn="l" rtl="0">
              <a:lnSpc>
                <a:spcPct val="150000"/>
              </a:lnSpc>
              <a:spcBef>
                <a:spcPts val="0"/>
              </a:spcBef>
              <a:spcAft>
                <a:spcPts val="0"/>
              </a:spcAft>
              <a:buClr>
                <a:schemeClr val="dk1"/>
              </a:buClr>
              <a:buSzPts val="2200"/>
              <a:buFont typeface="Arial"/>
              <a:buChar char="•"/>
            </a:pPr>
            <a:r>
              <a:rPr lang="cs-CZ" sz="2000" b="1" dirty="0">
                <a:latin typeface="Calibri" panose="020F0502020204030204" pitchFamily="34" charset="0"/>
                <a:cs typeface="Calibri" panose="020F0502020204030204" pitchFamily="34" charset="0"/>
              </a:rPr>
              <a:t>preukázať </a:t>
            </a:r>
            <a:r>
              <a:rPr lang="cs-CZ" sz="2000" dirty="0">
                <a:latin typeface="Calibri" panose="020F0502020204030204" pitchFamily="34" charset="0"/>
                <a:cs typeface="Calibri" panose="020F0502020204030204" pitchFamily="34" charset="0"/>
              </a:rPr>
              <a:t>jasné pochopenie základov technológie Blockchain, jej základných komponentov, mechanizmu a funkcií</a:t>
            </a:r>
          </a:p>
          <a:p>
            <a:pPr marL="285750" marR="0" lvl="0" indent="-311150" algn="l" rtl="0">
              <a:lnSpc>
                <a:spcPct val="150000"/>
              </a:lnSpc>
              <a:spcBef>
                <a:spcPts val="0"/>
              </a:spcBef>
              <a:spcAft>
                <a:spcPts val="0"/>
              </a:spcAft>
              <a:buClr>
                <a:schemeClr val="dk1"/>
              </a:buClr>
              <a:buSzPts val="2200"/>
              <a:buFont typeface="Arial"/>
              <a:buChar char="•"/>
            </a:pPr>
            <a:r>
              <a:rPr lang="cs-CZ" sz="2000" b="1" dirty="0">
                <a:latin typeface="Calibri" panose="020F0502020204030204" pitchFamily="34" charset="0"/>
                <a:cs typeface="Calibri" panose="020F0502020204030204" pitchFamily="34" charset="0"/>
              </a:rPr>
              <a:t>analyzovať </a:t>
            </a:r>
            <a:r>
              <a:rPr lang="cs-CZ" sz="2000" dirty="0">
                <a:latin typeface="Calibri" panose="020F0502020204030204" pitchFamily="34" charset="0"/>
                <a:cs typeface="Calibri" panose="020F0502020204030204" pitchFamily="34" charset="0"/>
              </a:rPr>
              <a:t>kľúčové trendy a vývoj v oblasti využívania blockchainu v agropotravinárskom sektore vrátane reálnych prípadových štúdií</a:t>
            </a:r>
          </a:p>
          <a:p>
            <a:pPr marL="285750" marR="0" lvl="0" indent="-311150" algn="l" rtl="0">
              <a:lnSpc>
                <a:spcPct val="150000"/>
              </a:lnSpc>
              <a:spcBef>
                <a:spcPts val="0"/>
              </a:spcBef>
              <a:spcAft>
                <a:spcPts val="0"/>
              </a:spcAft>
              <a:buClr>
                <a:schemeClr val="dk1"/>
              </a:buClr>
              <a:buSzPts val="2200"/>
              <a:buFont typeface="Arial"/>
              <a:buChar char="•"/>
            </a:pPr>
            <a:r>
              <a:rPr lang="cs-CZ" sz="2000" b="1" dirty="0">
                <a:latin typeface="Calibri" panose="020F0502020204030204" pitchFamily="34" charset="0"/>
                <a:cs typeface="Calibri" panose="020F0502020204030204" pitchFamily="34" charset="0"/>
              </a:rPr>
              <a:t>Posúdiť </a:t>
            </a:r>
            <a:r>
              <a:rPr lang="cs-CZ" sz="2000" dirty="0">
                <a:latin typeface="Calibri" panose="020F0502020204030204" pitchFamily="34" charset="0"/>
                <a:cs typeface="Calibri" panose="020F0502020204030204" pitchFamily="34" charset="0"/>
              </a:rPr>
              <a:t>relatívne výhody a obmedzenia používania Blockchainu v agropotravinárskom priemysle, jeho dôveryhodnosť a budúci potenciál.</a:t>
            </a:r>
          </a:p>
          <a:p>
            <a:pPr marL="285750" marR="0" lvl="0" indent="-311150" algn="l" rtl="0">
              <a:lnSpc>
                <a:spcPct val="150000"/>
              </a:lnSpc>
              <a:spcBef>
                <a:spcPts val="0"/>
              </a:spcBef>
              <a:spcAft>
                <a:spcPts val="0"/>
              </a:spcAft>
              <a:buClr>
                <a:schemeClr val="dk1"/>
              </a:buClr>
              <a:buSzPts val="2200"/>
              <a:buFont typeface="Arial"/>
              <a:buChar char="•"/>
            </a:pPr>
            <a:r>
              <a:rPr lang="cs-CZ" sz="2000" b="1" dirty="0">
                <a:latin typeface="Calibri" panose="020F0502020204030204" pitchFamily="34" charset="0"/>
                <a:cs typeface="Calibri" panose="020F0502020204030204" pitchFamily="34" charset="0"/>
              </a:rPr>
              <a:t>Zhrnúť </a:t>
            </a:r>
            <a:r>
              <a:rPr lang="cs-CZ" sz="2000" dirty="0">
                <a:latin typeface="Calibri" panose="020F0502020204030204" pitchFamily="34" charset="0"/>
                <a:cs typeface="Calibri" panose="020F0502020204030204" pitchFamily="34" charset="0"/>
              </a:rPr>
              <a:t>témy obsiahnuté v tomto module do jednotného prehľadu blockchainu v </a:t>
            </a:r>
            <a:r>
              <a:rPr lang="cs-CZ" sz="2000" dirty="0" err="1">
                <a:latin typeface="Calibri" panose="020F0502020204030204" pitchFamily="34" charset="0"/>
                <a:cs typeface="Calibri" panose="020F0502020204030204" pitchFamily="34" charset="0"/>
              </a:rPr>
              <a:t>agropotravinárstve</a:t>
            </a:r>
            <a:endParaRPr sz="2000" dirty="0">
              <a:latin typeface="Calibri" panose="020F0502020204030204" pitchFamily="34" charset="0"/>
              <a:cs typeface="Calibri" panose="020F0502020204030204" pitchFamily="34" charset="0"/>
            </a:endParaRPr>
          </a:p>
          <a:p>
            <a:pPr marL="285750" marR="0" lvl="0" indent="-171450" algn="l" rtl="0">
              <a:spcBef>
                <a:spcPts val="0"/>
              </a:spcBef>
              <a:spcAft>
                <a:spcPts val="0"/>
              </a:spcAft>
              <a:buClr>
                <a:schemeClr val="dk1"/>
              </a:buClr>
              <a:buSzPts val="1800"/>
              <a:buFont typeface="Arial"/>
              <a:buNone/>
            </a:pPr>
            <a:endParaRPr sz="1800" dirty="0">
              <a:solidFill>
                <a:schemeClr val="dk1"/>
              </a:solidFill>
              <a:latin typeface="Open Sans"/>
              <a:ea typeface="Open Sans"/>
              <a:cs typeface="Open Sans"/>
              <a:sym typeface="Open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pic>
        <p:nvPicPr>
          <p:cNvPr id="820" name="Google Shape;820;p1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21" name="Google Shape;821;p10"/>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PRÍPADOVÁ ŠTÚDIA 1: CARREFOUR</a:t>
            </a:r>
            <a:endParaRPr lang="cs-CZ" sz="2800" dirty="0"/>
          </a:p>
        </p:txBody>
      </p:sp>
      <p:sp>
        <p:nvSpPr>
          <p:cNvPr id="822" name="Google Shape;822;p10"/>
          <p:cNvSpPr txBox="1">
            <a:spLocks noGrp="1"/>
          </p:cNvSpPr>
          <p:nvPr>
            <p:ph type="body" idx="1"/>
          </p:nvPr>
        </p:nvSpPr>
        <p:spPr>
          <a:xfrm>
            <a:off x="546100" y="1628775"/>
            <a:ext cx="9601200" cy="4748992"/>
          </a:xfrm>
          <a:prstGeom prst="rect">
            <a:avLst/>
          </a:prstGeom>
          <a:noFill/>
          <a:ln>
            <a:noFill/>
          </a:ln>
        </p:spPr>
        <p:txBody>
          <a:bodyPr spcFirstLastPara="1" wrap="square" lIns="0" tIns="0" rIns="0" bIns="0" anchor="t" anchorCtr="0">
            <a:spAutoFit/>
          </a:bodyPr>
          <a:lstStyle/>
          <a:p>
            <a:pPr marL="457200" lvl="0" indent="-368300" algn="l" rtl="0">
              <a:lnSpc>
                <a:spcPct val="115000"/>
              </a:lnSpc>
              <a:spcBef>
                <a:spcPts val="0"/>
              </a:spcBef>
              <a:spcAft>
                <a:spcPts val="0"/>
              </a:spcAft>
              <a:buClr>
                <a:srgbClr val="6A9D56"/>
              </a:buClr>
              <a:buSzPts val="2200"/>
              <a:buFont typeface="Calibri"/>
              <a:buChar char="●"/>
            </a:pPr>
            <a:r>
              <a:rPr lang="cs-CZ" sz="2200" dirty="0">
                <a:solidFill>
                  <a:srgbClr val="6A9D56"/>
                </a:solidFill>
                <a:latin typeface="Calibri"/>
                <a:ea typeface="Calibri"/>
                <a:cs typeface="Calibri"/>
                <a:sym typeface="Calibri"/>
              </a:rPr>
              <a:t>Kód </a:t>
            </a:r>
            <a:r>
              <a:rPr lang="en-GB" sz="2200" dirty="0">
                <a:solidFill>
                  <a:srgbClr val="6A9D56"/>
                </a:solidFill>
                <a:latin typeface="Calibri"/>
                <a:ea typeface="Calibri"/>
                <a:cs typeface="Calibri"/>
                <a:sym typeface="Calibri"/>
              </a:rPr>
              <a:t>QR</a:t>
            </a:r>
          </a:p>
          <a:p>
            <a:pPr algn="l"/>
            <a:r>
              <a:rPr lang="en-GB" sz="2000" b="0" i="0" dirty="0">
                <a:solidFill>
                  <a:srgbClr val="333333"/>
                </a:solidFill>
                <a:effectLst/>
              </a:rPr>
              <a:t>Ako to </a:t>
            </a:r>
            <a:r>
              <a:rPr lang="en-GB" sz="2000" b="0" i="0" dirty="0" err="1">
                <a:solidFill>
                  <a:srgbClr val="333333"/>
                </a:solidFill>
                <a:effectLst/>
              </a:rPr>
              <a:t>teda funguje</a:t>
            </a:r>
            <a:r>
              <a:rPr lang="en-GB" sz="2000" b="0" i="0" dirty="0">
                <a:solidFill>
                  <a:srgbClr val="333333"/>
                </a:solidFill>
                <a:effectLst/>
              </a:rPr>
              <a:t>? </a:t>
            </a:r>
            <a:r>
              <a:rPr lang="en-GB" sz="2000" b="0" i="0" dirty="0" err="1">
                <a:solidFill>
                  <a:srgbClr val="333333"/>
                </a:solidFill>
                <a:effectLst/>
              </a:rPr>
              <a:t>Konkrétne každá etiketa výrobku obsahuje kód </a:t>
            </a:r>
            <a:r>
              <a:rPr lang="en-GB" sz="2000" b="0" i="0" dirty="0">
                <a:solidFill>
                  <a:srgbClr val="333333"/>
                </a:solidFill>
                <a:effectLst/>
              </a:rPr>
              <a:t>QR, </a:t>
            </a:r>
            <a:r>
              <a:rPr lang="en-GB" sz="2000" b="0" i="0" dirty="0" err="1">
                <a:solidFill>
                  <a:srgbClr val="333333"/>
                </a:solidFill>
                <a:effectLst/>
              </a:rPr>
              <a:t>ktorý budú môcť spotrebitelia naskenovať pomocou svojich smartfónov</a:t>
            </a:r>
            <a:r>
              <a:rPr lang="en-GB" sz="2000" b="0" i="0" dirty="0">
                <a:solidFill>
                  <a:srgbClr val="333333"/>
                </a:solidFill>
                <a:effectLst/>
              </a:rPr>
              <a:t>. </a:t>
            </a:r>
            <a:r>
              <a:rPr lang="en-GB" sz="2000" b="0" i="0" dirty="0" err="1">
                <a:solidFill>
                  <a:srgbClr val="333333"/>
                </a:solidFill>
                <a:effectLst/>
              </a:rPr>
              <a:t>Získajú </a:t>
            </a:r>
            <a:r>
              <a:rPr lang="en-GB" sz="2000" b="0" i="0" dirty="0">
                <a:solidFill>
                  <a:srgbClr val="333333"/>
                </a:solidFill>
                <a:effectLst/>
              </a:rPr>
              <a:t>tak </a:t>
            </a:r>
            <a:r>
              <a:rPr lang="en-GB" sz="2000" b="0" i="0" dirty="0" err="1">
                <a:solidFill>
                  <a:srgbClr val="333333"/>
                </a:solidFill>
                <a:effectLst/>
              </a:rPr>
              <a:t>informácie </a:t>
            </a:r>
            <a:r>
              <a:rPr lang="en-GB" sz="2000" b="0" i="0" dirty="0">
                <a:solidFill>
                  <a:srgbClr val="333333"/>
                </a:solidFill>
                <a:effectLst/>
              </a:rPr>
              <a:t>o </a:t>
            </a:r>
            <a:r>
              <a:rPr lang="en-GB" sz="2000" b="0" i="0" dirty="0" err="1">
                <a:solidFill>
                  <a:srgbClr val="333333"/>
                </a:solidFill>
                <a:effectLst/>
              </a:rPr>
              <a:t>výrobku </a:t>
            </a:r>
            <a:r>
              <a:rPr lang="en-GB" sz="2000" b="0" i="0" dirty="0">
                <a:solidFill>
                  <a:srgbClr val="333333"/>
                </a:solidFill>
                <a:effectLst/>
              </a:rPr>
              <a:t>a o </a:t>
            </a:r>
            <a:r>
              <a:rPr lang="en-GB" sz="2000" b="0" i="0" dirty="0" err="1">
                <a:solidFill>
                  <a:srgbClr val="333333"/>
                </a:solidFill>
                <a:effectLst/>
              </a:rPr>
              <a:t>jeho ceste </a:t>
            </a:r>
            <a:r>
              <a:rPr lang="en-GB" sz="2000" b="0" i="0" dirty="0">
                <a:solidFill>
                  <a:srgbClr val="333333"/>
                </a:solidFill>
                <a:effectLst/>
              </a:rPr>
              <a:t>od miesta </a:t>
            </a:r>
            <a:r>
              <a:rPr lang="en-GB" sz="2000" b="0" i="0" dirty="0" err="1">
                <a:solidFill>
                  <a:srgbClr val="333333"/>
                </a:solidFill>
                <a:effectLst/>
              </a:rPr>
              <a:t>chovu </a:t>
            </a:r>
            <a:r>
              <a:rPr lang="en-GB" sz="2000" b="0" i="0" dirty="0">
                <a:solidFill>
                  <a:srgbClr val="333333"/>
                </a:solidFill>
                <a:effectLst/>
              </a:rPr>
              <a:t>až po </a:t>
            </a:r>
            <a:r>
              <a:rPr lang="en-GB" sz="2000" b="0" i="0" dirty="0" err="1">
                <a:solidFill>
                  <a:srgbClr val="333333"/>
                </a:solidFill>
                <a:effectLst/>
              </a:rPr>
              <a:t>umiestnenie na pulty</a:t>
            </a:r>
            <a:r>
              <a:rPr lang="en-GB" sz="2000" b="0" i="0" dirty="0">
                <a:solidFill>
                  <a:srgbClr val="333333"/>
                </a:solidFill>
                <a:effectLst/>
              </a:rPr>
              <a:t>: </a:t>
            </a:r>
            <a:r>
              <a:rPr lang="en-GB" sz="2000" b="0" i="0" dirty="0" err="1">
                <a:solidFill>
                  <a:srgbClr val="333333"/>
                </a:solidFill>
                <a:effectLst/>
              </a:rPr>
              <a:t>napríklad pri kurčati </a:t>
            </a:r>
            <a:r>
              <a:rPr lang="en-GB" sz="2000" b="0" i="0" dirty="0">
                <a:solidFill>
                  <a:srgbClr val="333333"/>
                </a:solidFill>
                <a:effectLst/>
              </a:rPr>
              <a:t>Carrefour Quality Line Auvergne z </a:t>
            </a:r>
            <a:r>
              <a:rPr lang="en-GB" sz="2000" b="0" i="0" dirty="0" err="1">
                <a:solidFill>
                  <a:srgbClr val="333333"/>
                </a:solidFill>
                <a:effectLst/>
              </a:rPr>
              <a:t>voľného chovu môžu spotrebitelia nájsť tieto informácie</a:t>
            </a:r>
            <a:r>
              <a:rPr lang="en-GB" sz="2000" b="0" i="0" dirty="0">
                <a:solidFill>
                  <a:srgbClr val="333333"/>
                </a:solidFill>
                <a:effectLst/>
              </a:rPr>
              <a:t>:</a:t>
            </a:r>
          </a:p>
          <a:p>
            <a:pPr marL="457200" lvl="0" indent="-368300" algn="l" rtl="0">
              <a:lnSpc>
                <a:spcPct val="115000"/>
              </a:lnSpc>
              <a:spcBef>
                <a:spcPts val="0"/>
              </a:spcBef>
              <a:spcAft>
                <a:spcPts val="0"/>
              </a:spcAft>
              <a:buClr>
                <a:srgbClr val="333333"/>
              </a:buClr>
              <a:buSzPts val="2200"/>
              <a:buFont typeface="Calibri"/>
              <a:buChar char="-"/>
            </a:pPr>
            <a:endParaRPr lang="cs-CZ" sz="2200" b="0" dirty="0">
              <a:solidFill>
                <a:srgbClr val="333333"/>
              </a:solidFill>
              <a:latin typeface="Calibri"/>
              <a:ea typeface="Calibri"/>
              <a:cs typeface="Calibri"/>
              <a:sym typeface="Calibri"/>
            </a:endParaRPr>
          </a:p>
          <a:p>
            <a:pPr marL="342900" indent="-342900" algn="l">
              <a:buFont typeface="Arial" panose="020B0604020202020204" pitchFamily="34" charset="0"/>
              <a:buChar char="•"/>
            </a:pPr>
            <a:r>
              <a:rPr lang="en-GB" sz="2000" b="0" i="0" dirty="0" err="1">
                <a:solidFill>
                  <a:srgbClr val="333333"/>
                </a:solidFill>
                <a:effectLst/>
              </a:rPr>
              <a:t>Kde bol vták chovaný</a:t>
            </a:r>
            <a:endParaRPr lang="cs-CZ" sz="2000" b="0" i="0" dirty="0">
              <a:solidFill>
                <a:srgbClr val="333333"/>
              </a:solidFill>
              <a:effectLst/>
            </a:endParaRPr>
          </a:p>
          <a:p>
            <a:pPr marL="342900" indent="-342900" algn="l">
              <a:buFont typeface="Arial" panose="020B0604020202020204" pitchFamily="34" charset="0"/>
              <a:buChar char="•"/>
            </a:pPr>
            <a:r>
              <a:rPr lang="en-GB" sz="2000" b="0" i="0" dirty="0" err="1">
                <a:solidFill>
                  <a:srgbClr val="333333"/>
                </a:solidFill>
                <a:effectLst/>
              </a:rPr>
              <a:t>Meno poľnohospodára</a:t>
            </a:r>
            <a:endParaRPr lang="cs-CZ" sz="2000" b="0" i="0" dirty="0">
              <a:solidFill>
                <a:srgbClr val="333333"/>
              </a:solidFill>
              <a:effectLst/>
            </a:endParaRPr>
          </a:p>
          <a:p>
            <a:pPr marL="342900" indent="-342900" algn="l">
              <a:buFont typeface="Arial" panose="020B0604020202020204" pitchFamily="34" charset="0"/>
              <a:buChar char="•"/>
            </a:pPr>
            <a:r>
              <a:rPr lang="en-GB" sz="2000" b="0" i="0" dirty="0" err="1">
                <a:solidFill>
                  <a:srgbClr val="333333"/>
                </a:solidFill>
                <a:effectLst/>
              </a:rPr>
              <a:t>Aké krmivo sa použilo </a:t>
            </a:r>
            <a:r>
              <a:rPr lang="en-GB" sz="2000" b="0" i="0" dirty="0">
                <a:solidFill>
                  <a:srgbClr val="333333"/>
                </a:solidFill>
                <a:effectLst/>
              </a:rPr>
              <a:t>(</a:t>
            </a:r>
            <a:r>
              <a:rPr lang="en-GB" sz="2000" b="0" i="0" dirty="0" err="1">
                <a:solidFill>
                  <a:srgbClr val="333333"/>
                </a:solidFill>
                <a:effectLst/>
              </a:rPr>
              <a:t>či bolo kŕmené francúzskymi obilninami </a:t>
            </a:r>
            <a:r>
              <a:rPr lang="en-GB" sz="2000" b="0" i="0" dirty="0">
                <a:solidFill>
                  <a:srgbClr val="333333"/>
                </a:solidFill>
                <a:effectLst/>
              </a:rPr>
              <a:t>a </a:t>
            </a:r>
            <a:r>
              <a:rPr lang="en-GB" sz="2000" b="0" i="0" dirty="0" err="1">
                <a:solidFill>
                  <a:srgbClr val="333333"/>
                </a:solidFill>
                <a:effectLst/>
              </a:rPr>
              <a:t>sójou</a:t>
            </a:r>
            <a:r>
              <a:rPr lang="en-GB" sz="2000" b="0" i="0" dirty="0">
                <a:solidFill>
                  <a:srgbClr val="333333"/>
                </a:solidFill>
                <a:effectLst/>
              </a:rPr>
              <a:t>, GMO </a:t>
            </a:r>
            <a:r>
              <a:rPr lang="en-GB" sz="2000" b="0" i="0" dirty="0" err="1">
                <a:solidFill>
                  <a:srgbClr val="333333"/>
                </a:solidFill>
                <a:effectLst/>
              </a:rPr>
              <a:t>produktmi atď.</a:t>
            </a:r>
            <a:r>
              <a:rPr lang="en-GB" sz="2000" b="0" i="0" dirty="0">
                <a:solidFill>
                  <a:srgbClr val="333333"/>
                </a:solidFill>
                <a:effectLst/>
              </a:rPr>
              <a:t>)</a:t>
            </a:r>
            <a:endParaRPr lang="cs-CZ" sz="2000" b="0" i="0" dirty="0">
              <a:solidFill>
                <a:srgbClr val="333333"/>
              </a:solidFill>
              <a:effectLst/>
            </a:endParaRPr>
          </a:p>
          <a:p>
            <a:pPr marL="342900" indent="-342900" algn="l">
              <a:buFont typeface="Arial" panose="020B0604020202020204" pitchFamily="34" charset="0"/>
              <a:buChar char="•"/>
            </a:pPr>
            <a:r>
              <a:rPr lang="en-GB" sz="2000" b="0" i="0" dirty="0" err="1">
                <a:solidFill>
                  <a:srgbClr val="333333"/>
                </a:solidFill>
                <a:effectLst/>
              </a:rPr>
              <a:t>Akákoľvek značka kvality</a:t>
            </a:r>
            <a:endParaRPr lang="cs-CZ" sz="2000" b="0" i="0" dirty="0">
              <a:solidFill>
                <a:srgbClr val="333333"/>
              </a:solidFill>
              <a:effectLst/>
            </a:endParaRPr>
          </a:p>
          <a:p>
            <a:pPr marL="342900" indent="-342900" algn="l">
              <a:buFont typeface="Arial" panose="020B0604020202020204" pitchFamily="34" charset="0"/>
              <a:buChar char="•"/>
            </a:pPr>
            <a:r>
              <a:rPr lang="en-GB" sz="2000" b="0" i="0" dirty="0" err="1">
                <a:solidFill>
                  <a:srgbClr val="333333"/>
                </a:solidFill>
                <a:effectLst/>
              </a:rPr>
              <a:t>Kde bol vták zabitý</a:t>
            </a:r>
            <a:endParaRPr lang="en-GB" sz="2000" b="0" i="0" dirty="0">
              <a:solidFill>
                <a:srgbClr val="333333"/>
              </a:solidFill>
              <a:effectLst/>
            </a:endParaRPr>
          </a:p>
          <a:p>
            <a:pPr marL="0" lvl="0" indent="0" algn="l" rtl="0">
              <a:spcBef>
                <a:spcPts val="0"/>
              </a:spcBef>
              <a:spcAft>
                <a:spcPts val="0"/>
              </a:spcAft>
              <a:buNone/>
            </a:pPr>
            <a:endParaRPr sz="1800" b="0" dirty="0">
              <a:solidFill>
                <a:schemeClr val="dk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pic>
        <p:nvPicPr>
          <p:cNvPr id="828" name="Google Shape;828;p1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29" name="Google Shape;829;p12"/>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PRÍPADOVÁ ŠTÚDIA 1: CARREFOUR</a:t>
            </a:r>
            <a:endParaRPr lang="cs-CZ" sz="2800" dirty="0"/>
          </a:p>
        </p:txBody>
      </p:sp>
      <p:sp>
        <p:nvSpPr>
          <p:cNvPr id="830" name="Google Shape;830;p12"/>
          <p:cNvSpPr txBox="1">
            <a:spLocks noGrp="1"/>
          </p:cNvSpPr>
          <p:nvPr>
            <p:ph type="body" idx="1"/>
          </p:nvPr>
        </p:nvSpPr>
        <p:spPr>
          <a:xfrm>
            <a:off x="717550" y="6717500"/>
            <a:ext cx="9601200" cy="1015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cs-CZ" sz="2200" b="0" dirty="0">
                <a:solidFill>
                  <a:schemeClr val="dk1"/>
                </a:solidFill>
                <a:latin typeface="Calibri"/>
                <a:ea typeface="Calibri"/>
                <a:cs typeface="Calibri"/>
                <a:sym typeface="Calibri"/>
              </a:rPr>
              <a:t>Čítajte viac</a:t>
            </a:r>
            <a:r>
              <a:rPr lang="en-GB" sz="2200" b="0" dirty="0">
                <a:solidFill>
                  <a:schemeClr val="dk1"/>
                </a:solidFill>
                <a:latin typeface="Calibri"/>
                <a:ea typeface="Calibri"/>
                <a:cs typeface="Calibri"/>
                <a:sym typeface="Calibri"/>
              </a:rPr>
              <a:t>: </a:t>
            </a:r>
            <a:r>
              <a:rPr lang="en-GB" sz="2200" b="0" u="sng"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Carrefour využíva blockchain, aby ponúkol spotrebiteľom väčšiu transparentnosť dodávateľského reťazca - </a:t>
            </a:r>
            <a:r>
              <a:rPr lang="en-GB" sz="2200" b="0" dirty="0">
                <a:solidFill>
                  <a:schemeClr val="dk1"/>
                </a:solidFill>
                <a:latin typeface="Calibri"/>
                <a:ea typeface="Calibri"/>
                <a:cs typeface="Calibri"/>
                <a:sym typeface="Calibri"/>
              </a:rPr>
              <a:t>RetailWire  </a:t>
            </a: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p:txBody>
      </p:sp>
      <p:pic>
        <p:nvPicPr>
          <p:cNvPr id="5" name="Google Shape;831;p12">
            <a:extLst>
              <a:ext uri="{FF2B5EF4-FFF2-40B4-BE49-F238E27FC236}">
                <a16:creationId xmlns:a16="http://schemas.microsoft.com/office/drawing/2014/main" id="{8C33B99F-CA27-4497-AA6F-B831589F831E}"/>
              </a:ext>
            </a:extLst>
          </p:cNvPr>
          <p:cNvPicPr preferRelativeResize="0"/>
          <p:nvPr/>
        </p:nvPicPr>
        <p:blipFill rotWithShape="1">
          <a:blip r:embed="rId5">
            <a:alphaModFix/>
          </a:blip>
          <a:srcRect t="1310" b="3759"/>
          <a:stretch/>
        </p:blipFill>
        <p:spPr>
          <a:xfrm>
            <a:off x="717550" y="1231587"/>
            <a:ext cx="9258302" cy="53237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pic>
        <p:nvPicPr>
          <p:cNvPr id="837" name="Google Shape;837;p1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38" name="Google Shape;838;p13"/>
          <p:cNvSpPr txBox="1"/>
          <p:nvPr/>
        </p:nvSpPr>
        <p:spPr>
          <a:xfrm>
            <a:off x="393700" y="431877"/>
            <a:ext cx="731520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PRÍPADOVÁ ŠTÚDIA 1: CARREFOUR</a:t>
            </a:r>
            <a:endParaRPr lang="cs-CZ" sz="2800" dirty="0"/>
          </a:p>
        </p:txBody>
      </p:sp>
      <p:sp>
        <p:nvSpPr>
          <p:cNvPr id="839" name="Google Shape;839;p13"/>
          <p:cNvSpPr txBox="1">
            <a:spLocks noGrp="1"/>
          </p:cNvSpPr>
          <p:nvPr>
            <p:ph type="body" idx="1"/>
          </p:nvPr>
        </p:nvSpPr>
        <p:spPr>
          <a:xfrm>
            <a:off x="393700" y="1386175"/>
            <a:ext cx="9626700" cy="2462213"/>
          </a:xfrm>
          <a:prstGeom prst="rect">
            <a:avLst/>
          </a:prstGeom>
          <a:noFill/>
          <a:ln>
            <a:noFill/>
          </a:ln>
        </p:spPr>
        <p:txBody>
          <a:bodyPr spcFirstLastPara="1" wrap="square" lIns="0" tIns="0" rIns="0" bIns="0" anchor="t" anchorCtr="0">
            <a:spAutoFit/>
          </a:bodyPr>
          <a:lstStyle/>
          <a:p>
            <a:r>
              <a:rPr lang="en-GB" sz="2000" b="1" dirty="0">
                <a:solidFill>
                  <a:srgbClr val="262626"/>
                </a:solidFill>
              </a:rPr>
              <a:t>Trend </a:t>
            </a:r>
            <a:r>
              <a:rPr lang="en-GB" sz="2000" b="1" dirty="0" err="1">
                <a:solidFill>
                  <a:srgbClr val="262626"/>
                </a:solidFill>
              </a:rPr>
              <a:t>presných </a:t>
            </a:r>
            <a:r>
              <a:rPr lang="en-GB" sz="2000" b="1" dirty="0">
                <a:solidFill>
                  <a:srgbClr val="262626"/>
                </a:solidFill>
              </a:rPr>
              <a:t>a </a:t>
            </a:r>
            <a:r>
              <a:rPr lang="en-GB" sz="2000" b="1" dirty="0" err="1">
                <a:solidFill>
                  <a:srgbClr val="262626"/>
                </a:solidFill>
              </a:rPr>
              <a:t>širších informácií </a:t>
            </a:r>
            <a:r>
              <a:rPr lang="en-GB" sz="2000" b="1" dirty="0">
                <a:solidFill>
                  <a:srgbClr val="262626"/>
                </a:solidFill>
              </a:rPr>
              <a:t>je na </a:t>
            </a:r>
            <a:r>
              <a:rPr lang="en-GB" sz="2000" b="1" dirty="0" err="1">
                <a:solidFill>
                  <a:srgbClr val="262626"/>
                </a:solidFill>
              </a:rPr>
              <a:t>vzostupe</a:t>
            </a:r>
            <a:endParaRPr lang="cs-CZ" sz="2000" b="1" dirty="0">
              <a:solidFill>
                <a:srgbClr val="262626"/>
              </a:solidFill>
            </a:endParaRPr>
          </a:p>
          <a:p>
            <a:pPr marL="457200" lvl="0" indent="0" algn="l" rtl="0">
              <a:spcBef>
                <a:spcPts val="0"/>
              </a:spcBef>
              <a:spcAft>
                <a:spcPts val="0"/>
              </a:spcAft>
              <a:buNone/>
            </a:pPr>
            <a:endParaRPr sz="2200" b="0" dirty="0">
              <a:solidFill>
                <a:schemeClr val="dk1"/>
              </a:solidFill>
              <a:latin typeface="Calibri"/>
              <a:ea typeface="Calibri"/>
              <a:cs typeface="Calibri"/>
              <a:sym typeface="Calibri"/>
            </a:endParaRPr>
          </a:p>
          <a:p>
            <a:pPr marL="342900" indent="-342900">
              <a:buFont typeface="Arial" panose="020B0604020202020204" pitchFamily="34" charset="0"/>
              <a:buChar char="•"/>
            </a:pPr>
            <a:r>
              <a:rPr lang="en-GB" sz="2000" b="0" i="0" dirty="0">
                <a:solidFill>
                  <a:srgbClr val="262626"/>
                </a:solidFill>
                <a:effectLst/>
              </a:rPr>
              <a:t>73 % </a:t>
            </a:r>
            <a:r>
              <a:rPr lang="en-GB" sz="2000" b="0" i="0" dirty="0" err="1">
                <a:solidFill>
                  <a:srgbClr val="262626"/>
                </a:solidFill>
                <a:effectLst/>
              </a:rPr>
              <a:t>zákazníkov je ochotných zaplatiť </a:t>
            </a:r>
            <a:r>
              <a:rPr lang="en-GB" sz="2000" b="0" i="0" dirty="0">
                <a:solidFill>
                  <a:srgbClr val="262626"/>
                </a:solidFill>
                <a:effectLst/>
              </a:rPr>
              <a:t>za </a:t>
            </a:r>
            <a:r>
              <a:rPr lang="en-GB" sz="2000" b="0" i="0" dirty="0" err="1">
                <a:solidFill>
                  <a:srgbClr val="262626"/>
                </a:solidFill>
                <a:effectLst/>
              </a:rPr>
              <a:t>vyššiu kvalitu/informácie</a:t>
            </a:r>
            <a:endParaRPr lang="cs-CZ" sz="2000" b="0" i="0" dirty="0">
              <a:solidFill>
                <a:srgbClr val="262626"/>
              </a:solidFill>
              <a:effectLst/>
            </a:endParaRPr>
          </a:p>
          <a:p>
            <a:pPr marL="342900" indent="-342900">
              <a:buFont typeface="Arial" panose="020B0604020202020204" pitchFamily="34" charset="0"/>
              <a:buChar char="•"/>
            </a:pPr>
            <a:r>
              <a:rPr lang="en-GB" sz="2000" b="0" i="0" dirty="0">
                <a:solidFill>
                  <a:srgbClr val="262626"/>
                </a:solidFill>
                <a:effectLst/>
              </a:rPr>
              <a:t>Existuje mnoho </a:t>
            </a:r>
            <a:r>
              <a:rPr lang="en-GB" sz="2000" b="0" i="0" dirty="0" err="1">
                <a:solidFill>
                  <a:srgbClr val="262626"/>
                </a:solidFill>
                <a:effectLst/>
              </a:rPr>
              <a:t>označení </a:t>
            </a:r>
            <a:r>
              <a:rPr lang="en-GB" sz="2000" b="0" i="0" dirty="0">
                <a:solidFill>
                  <a:srgbClr val="262626"/>
                </a:solidFill>
                <a:effectLst/>
              </a:rPr>
              <a:t>a </a:t>
            </a:r>
            <a:r>
              <a:rPr lang="en-GB" sz="2000" b="0" i="0" dirty="0" err="1">
                <a:solidFill>
                  <a:srgbClr val="262626"/>
                </a:solidFill>
                <a:effectLst/>
              </a:rPr>
              <a:t>certifikátov  </a:t>
            </a:r>
            <a:endParaRPr lang="cs-CZ" sz="2000" b="0" i="0" dirty="0">
              <a:solidFill>
                <a:srgbClr val="262626"/>
              </a:solidFill>
              <a:effectLst/>
            </a:endParaRPr>
          </a:p>
          <a:p>
            <a:pPr marL="342900" indent="-342900">
              <a:buFont typeface="Arial" panose="020B0604020202020204" pitchFamily="34" charset="0"/>
              <a:buChar char="•"/>
            </a:pPr>
            <a:r>
              <a:rPr lang="en-GB" sz="2000" b="0" i="0" dirty="0" err="1">
                <a:solidFill>
                  <a:srgbClr val="262626"/>
                </a:solidFill>
                <a:effectLst/>
              </a:rPr>
              <a:t>Dopyt </a:t>
            </a:r>
            <a:r>
              <a:rPr lang="en-GB" sz="2000" b="0" i="0" dirty="0">
                <a:solidFill>
                  <a:srgbClr val="262626"/>
                </a:solidFill>
                <a:effectLst/>
              </a:rPr>
              <a:t>po </a:t>
            </a:r>
            <a:r>
              <a:rPr lang="en-GB" sz="2000" b="0" i="0" dirty="0" err="1">
                <a:solidFill>
                  <a:srgbClr val="262626"/>
                </a:solidFill>
                <a:effectLst/>
              </a:rPr>
              <a:t>miestnom pôvode</a:t>
            </a:r>
            <a:endParaRPr lang="cs-CZ" sz="2000" b="0" i="0" dirty="0">
              <a:solidFill>
                <a:srgbClr val="262626"/>
              </a:solidFill>
              <a:effectLst/>
            </a:endParaRPr>
          </a:p>
          <a:p>
            <a:pPr marL="342900" indent="-342900">
              <a:buFont typeface="Arial" panose="020B0604020202020204" pitchFamily="34" charset="0"/>
              <a:buChar char="•"/>
            </a:pPr>
            <a:r>
              <a:rPr lang="en-GB" sz="2000" b="0" i="0" dirty="0">
                <a:solidFill>
                  <a:srgbClr val="262626"/>
                </a:solidFill>
                <a:effectLst/>
              </a:rPr>
              <a:t>" </a:t>
            </a:r>
            <a:r>
              <a:rPr lang="cs-CZ" sz="2000" b="0" i="0" dirty="0">
                <a:solidFill>
                  <a:srgbClr val="262626"/>
                </a:solidFill>
                <a:effectLst/>
              </a:rPr>
              <a:t>bez </a:t>
            </a:r>
            <a:r>
              <a:rPr lang="en-GB" sz="2000" b="0" i="0" dirty="0">
                <a:solidFill>
                  <a:srgbClr val="262626"/>
                </a:solidFill>
                <a:effectLst/>
              </a:rPr>
              <a:t>" </a:t>
            </a:r>
            <a:r>
              <a:rPr lang="cs-CZ" sz="2000" b="0" i="0" dirty="0">
                <a:solidFill>
                  <a:srgbClr val="262626"/>
                </a:solidFill>
                <a:effectLst/>
              </a:rPr>
              <a:t>rastúcich </a:t>
            </a:r>
            <a:r>
              <a:rPr lang="en-GB" sz="2000" b="0" i="0" dirty="0">
                <a:solidFill>
                  <a:srgbClr val="262626"/>
                </a:solidFill>
                <a:effectLst/>
              </a:rPr>
              <a:t>segmentov </a:t>
            </a:r>
          </a:p>
          <a:p>
            <a:pPr marL="342900" indent="-342900">
              <a:buFont typeface="Arial" panose="020B0604020202020204" pitchFamily="34" charset="0"/>
              <a:buChar char="•"/>
            </a:pPr>
            <a:r>
              <a:rPr lang="en-GB" sz="2000" b="0" i="0" dirty="0" err="1">
                <a:solidFill>
                  <a:srgbClr val="262626"/>
                </a:solidFill>
                <a:effectLst/>
              </a:rPr>
              <a:t> Zákazníci prechádzajú </a:t>
            </a:r>
            <a:r>
              <a:rPr lang="en-GB" sz="2000" b="0" i="0" dirty="0">
                <a:solidFill>
                  <a:srgbClr val="262626"/>
                </a:solidFill>
                <a:effectLst/>
              </a:rPr>
              <a:t>od </a:t>
            </a:r>
            <a:r>
              <a:rPr lang="en-GB" sz="2000" b="0" i="0" dirty="0" err="1">
                <a:solidFill>
                  <a:srgbClr val="262626"/>
                </a:solidFill>
                <a:effectLst/>
              </a:rPr>
              <a:t>hojnosti ku kvalite </a:t>
            </a:r>
            <a:r>
              <a:rPr lang="en-GB" sz="2000" b="0" i="0" dirty="0">
                <a:solidFill>
                  <a:srgbClr val="262626"/>
                </a:solidFill>
                <a:effectLst/>
              </a:rPr>
              <a:t>a </a:t>
            </a:r>
            <a:r>
              <a:rPr lang="en-GB" sz="2000" b="0" i="0" dirty="0" err="1">
                <a:solidFill>
                  <a:srgbClr val="262626"/>
                </a:solidFill>
                <a:effectLst/>
              </a:rPr>
              <a:t>dôvere</a:t>
            </a:r>
            <a:endParaRPr lang="en-GB" sz="2000" b="0" i="0" dirty="0">
              <a:solidFill>
                <a:srgbClr val="262626"/>
              </a:solidFill>
              <a:effectLst/>
            </a:endParaRPr>
          </a:p>
          <a:p>
            <a:pPr marL="0" lvl="0" indent="0" algn="l" rtl="0">
              <a:spcBef>
                <a:spcPts val="0"/>
              </a:spcBef>
              <a:spcAft>
                <a:spcPts val="0"/>
              </a:spcAft>
              <a:buNone/>
            </a:pPr>
            <a:endParaRPr sz="1800" b="0" dirty="0">
              <a:solidFill>
                <a:schemeClr val="dk1"/>
              </a:solidFill>
            </a:endParaRPr>
          </a:p>
        </p:txBody>
      </p:sp>
      <p:sp>
        <p:nvSpPr>
          <p:cNvPr id="841" name="Google Shape;841;p13"/>
          <p:cNvSpPr txBox="1"/>
          <p:nvPr/>
        </p:nvSpPr>
        <p:spPr>
          <a:xfrm>
            <a:off x="723900" y="7115175"/>
            <a:ext cx="9468000" cy="21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u="sng">
                <a:solidFill>
                  <a:schemeClr val="accent3"/>
                </a:solidFill>
                <a:latin typeface="Calibri"/>
                <a:ea typeface="Calibri"/>
                <a:cs typeface="Calibri"/>
                <a:sym typeface="Calibri"/>
              </a:rPr>
              <a:t>Blockchain spoločnosti Carrefour organizuje komunitné údaje do reťazcov </a:t>
            </a:r>
            <a:r>
              <a:rPr lang="en-GB">
                <a:solidFill>
                  <a:schemeClr val="accent3"/>
                </a:solidFill>
                <a:latin typeface="Calibri"/>
                <a:ea typeface="Calibri"/>
                <a:cs typeface="Calibri"/>
                <a:sym typeface="Calibri"/>
              </a:rPr>
              <a:t>blokov </a:t>
            </a:r>
            <a:endParaRPr>
              <a:solidFill>
                <a:schemeClr val="accent3"/>
              </a:solidFill>
              <a:latin typeface="Calibri"/>
              <a:ea typeface="Calibri"/>
              <a:cs typeface="Calibri"/>
              <a:sym typeface="Calibri"/>
            </a:endParaRPr>
          </a:p>
        </p:txBody>
      </p:sp>
      <p:pic>
        <p:nvPicPr>
          <p:cNvPr id="6" name="Google Shape;840;p13">
            <a:extLst>
              <a:ext uri="{FF2B5EF4-FFF2-40B4-BE49-F238E27FC236}">
                <a16:creationId xmlns:a16="http://schemas.microsoft.com/office/drawing/2014/main" id="{A4A3C6BF-8EE0-480D-8F7F-27B6E9A4228F}"/>
              </a:ext>
            </a:extLst>
          </p:cNvPr>
          <p:cNvPicPr preferRelativeResize="0"/>
          <p:nvPr/>
        </p:nvPicPr>
        <p:blipFill rotWithShape="1">
          <a:blip r:embed="rId4">
            <a:alphaModFix/>
          </a:blip>
          <a:srcRect l="5651" t="5935"/>
          <a:stretch/>
        </p:blipFill>
        <p:spPr>
          <a:xfrm>
            <a:off x="557263" y="4167525"/>
            <a:ext cx="9801277" cy="271855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pic>
        <p:nvPicPr>
          <p:cNvPr id="847" name="Google Shape;847;g281fc3c1766_0_58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48" name="Google Shape;848;g281fc3c1766_0_580"/>
          <p:cNvSpPr txBox="1"/>
          <p:nvPr/>
        </p:nvSpPr>
        <p:spPr>
          <a:xfrm>
            <a:off x="393699" y="431877"/>
            <a:ext cx="6731495"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PRÍPADOVÁ ŠTÚDIA 2: PÔVOD</a:t>
            </a:r>
            <a:endParaRPr lang="cs-CZ" sz="2800" dirty="0"/>
          </a:p>
        </p:txBody>
      </p:sp>
      <p:pic>
        <p:nvPicPr>
          <p:cNvPr id="851" name="Google Shape;851;g281fc3c1766_0_580"/>
          <p:cNvPicPr preferRelativeResize="0"/>
          <p:nvPr/>
        </p:nvPicPr>
        <p:blipFill rotWithShape="1">
          <a:blip r:embed="rId3">
            <a:alphaModFix/>
          </a:blip>
          <a:srcRect/>
          <a:stretch/>
        </p:blipFill>
        <p:spPr>
          <a:xfrm>
            <a:off x="0" y="2409825"/>
            <a:ext cx="5343525" cy="4124325"/>
          </a:xfrm>
          <a:prstGeom prst="rect">
            <a:avLst/>
          </a:prstGeom>
          <a:noFill/>
          <a:ln>
            <a:noFill/>
          </a:ln>
        </p:spPr>
      </p:pic>
      <p:sp>
        <p:nvSpPr>
          <p:cNvPr id="852" name="Google Shape;852;g281fc3c1766_0_580"/>
          <p:cNvSpPr txBox="1"/>
          <p:nvPr/>
        </p:nvSpPr>
        <p:spPr>
          <a:xfrm>
            <a:off x="71500" y="3325188"/>
            <a:ext cx="5200500" cy="1954351"/>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1000"/>
              </a:spcBef>
              <a:spcAft>
                <a:spcPts val="0"/>
              </a:spcAft>
              <a:buNone/>
            </a:pPr>
            <a:r>
              <a:rPr lang="cs-CZ" sz="2500" b="1" dirty="0">
                <a:solidFill>
                  <a:srgbClr val="FFFFFF"/>
                </a:solidFill>
                <a:latin typeface="Calibri"/>
                <a:ea typeface="Calibri"/>
                <a:cs typeface="Calibri"/>
                <a:sym typeface="Calibri"/>
              </a:rPr>
              <a:t> Zoznámte sa s </a:t>
            </a:r>
            <a:r>
              <a:rPr lang="en-GB" sz="2500" b="1" dirty="0">
                <a:solidFill>
                  <a:srgbClr val="FFFFFF"/>
                </a:solidFill>
                <a:latin typeface="Calibri"/>
                <a:ea typeface="Calibri"/>
                <a:cs typeface="Calibri"/>
                <a:sym typeface="Calibri"/>
              </a:rPr>
              <a:t>Provenance</a:t>
            </a:r>
            <a:endParaRPr sz="2500" b="1" dirty="0">
              <a:solidFill>
                <a:srgbClr val="FFFFFF"/>
              </a:solidFill>
              <a:latin typeface="Calibri"/>
              <a:ea typeface="Calibri"/>
              <a:cs typeface="Calibri"/>
              <a:sym typeface="Calibri"/>
            </a:endParaRPr>
          </a:p>
          <a:p>
            <a:pPr marL="0" lvl="0" indent="0" algn="ctr" rtl="0">
              <a:lnSpc>
                <a:spcPct val="90000"/>
              </a:lnSpc>
              <a:spcBef>
                <a:spcPts val="1000"/>
              </a:spcBef>
              <a:spcAft>
                <a:spcPts val="0"/>
              </a:spcAft>
              <a:buNone/>
            </a:pPr>
            <a:r>
              <a:rPr lang="en-GB" sz="2500" i="1" dirty="0" err="1">
                <a:solidFill>
                  <a:srgbClr val="FFFFFF"/>
                </a:solidFill>
                <a:latin typeface="Calibri"/>
                <a:ea typeface="Calibri"/>
                <a:cs typeface="Calibri"/>
                <a:sym typeface="Calibri"/>
              </a:rPr>
              <a:t>Britská spoločnosť, ktorá prináša revolúciu v transparentnosti</a:t>
            </a:r>
            <a:endParaRPr sz="2500" i="1" dirty="0">
              <a:solidFill>
                <a:srgbClr val="FFFFFF"/>
              </a:solidFill>
              <a:latin typeface="Calibri"/>
              <a:ea typeface="Calibri"/>
              <a:cs typeface="Calibri"/>
              <a:sym typeface="Calibri"/>
            </a:endParaRPr>
          </a:p>
          <a:p>
            <a:pPr marL="0" lvl="0" indent="0" algn="ctr" rtl="0">
              <a:lnSpc>
                <a:spcPct val="90000"/>
              </a:lnSpc>
              <a:spcBef>
                <a:spcPts val="1000"/>
              </a:spcBef>
              <a:spcAft>
                <a:spcPts val="0"/>
              </a:spcAft>
              <a:buNone/>
            </a:pPr>
            <a:r>
              <a:rPr lang="en-GB" sz="2500" u="sng" dirty="0">
                <a:solidFill>
                  <a:schemeClr val="lt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https://www.provenance.org/</a:t>
            </a:r>
            <a:endParaRPr sz="2500" dirty="0">
              <a:solidFill>
                <a:schemeClr val="lt1"/>
              </a:solidFill>
              <a:latin typeface="Calibri"/>
              <a:ea typeface="Calibri"/>
              <a:cs typeface="Calibri"/>
              <a:sym typeface="Calibri"/>
            </a:endParaRPr>
          </a:p>
        </p:txBody>
      </p:sp>
      <p:pic>
        <p:nvPicPr>
          <p:cNvPr id="6" name="Google Shape;850;g281fc3c1766_0_580">
            <a:extLst>
              <a:ext uri="{FF2B5EF4-FFF2-40B4-BE49-F238E27FC236}">
                <a16:creationId xmlns:a16="http://schemas.microsoft.com/office/drawing/2014/main" id="{D4288BCF-B22B-4E8B-AE13-D2703875C528}"/>
              </a:ext>
            </a:extLst>
          </p:cNvPr>
          <p:cNvPicPr preferRelativeResize="0"/>
          <p:nvPr/>
        </p:nvPicPr>
        <p:blipFill>
          <a:blip r:embed="rId5">
            <a:alphaModFix/>
          </a:blip>
          <a:stretch>
            <a:fillRect/>
          </a:stretch>
        </p:blipFill>
        <p:spPr>
          <a:xfrm>
            <a:off x="0" y="1162825"/>
            <a:ext cx="10693400" cy="6400024"/>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pic>
        <p:nvPicPr>
          <p:cNvPr id="858" name="Google Shape;858;p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59" name="Google Shape;859;p9"/>
          <p:cNvSpPr txBox="1"/>
          <p:nvPr/>
        </p:nvSpPr>
        <p:spPr>
          <a:xfrm>
            <a:off x="393700" y="431877"/>
            <a:ext cx="6778996"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PRÍPADOVÁ ŠTÚDIA </a:t>
            </a:r>
            <a:r>
              <a:rPr lang="en-GB" sz="2800" dirty="0">
                <a:solidFill>
                  <a:schemeClr val="lt1"/>
                </a:solidFill>
                <a:latin typeface="Open Sans"/>
                <a:ea typeface="Open Sans"/>
                <a:cs typeface="Open Sans"/>
                <a:sym typeface="Open Sans"/>
              </a:rPr>
              <a:t>2: PÔVOD</a:t>
            </a:r>
            <a:endParaRPr dirty="0"/>
          </a:p>
        </p:txBody>
      </p:sp>
      <p:sp>
        <p:nvSpPr>
          <p:cNvPr id="860" name="Google Shape;860;p9"/>
          <p:cNvSpPr txBox="1">
            <a:spLocks noGrp="1"/>
          </p:cNvSpPr>
          <p:nvPr>
            <p:ph type="body" idx="1"/>
          </p:nvPr>
        </p:nvSpPr>
        <p:spPr>
          <a:xfrm>
            <a:off x="393700" y="1524000"/>
            <a:ext cx="9601200" cy="4924425"/>
          </a:xfrm>
          <a:prstGeom prst="rect">
            <a:avLst/>
          </a:prstGeom>
          <a:noFill/>
          <a:ln>
            <a:noFill/>
          </a:ln>
        </p:spPr>
        <p:txBody>
          <a:bodyPr spcFirstLastPara="1" wrap="square" lIns="0" tIns="0" rIns="0" bIns="0" anchor="t" anchorCtr="0">
            <a:spAutoFit/>
          </a:bodyPr>
          <a:lstStyle/>
          <a:p>
            <a:pPr algn="l"/>
            <a:r>
              <a:rPr lang="cs-CZ" sz="2000" b="0" dirty="0">
                <a:solidFill>
                  <a:srgbClr val="262626"/>
                </a:solidFill>
              </a:rPr>
              <a:t>Spoločnosť založila v roku 2013 </a:t>
            </a:r>
            <a:r>
              <a:rPr lang="cs-CZ" sz="2000" b="0" dirty="0" err="1">
                <a:solidFill>
                  <a:srgbClr val="262626"/>
                </a:solidFill>
              </a:rPr>
              <a:t>Jessi Bakerová</a:t>
            </a:r>
            <a:r>
              <a:rPr lang="en-GB" sz="2000" b="0" i="0" dirty="0">
                <a:solidFill>
                  <a:srgbClr val="262626"/>
                </a:solidFill>
                <a:effectLst/>
              </a:rPr>
              <a:t>.</a:t>
            </a:r>
          </a:p>
          <a:p>
            <a:pPr algn="l"/>
            <a:r>
              <a:rPr lang="en-GB" sz="2000" b="0" i="0" dirty="0">
                <a:solidFill>
                  <a:srgbClr val="262626"/>
                </a:solidFill>
                <a:effectLst/>
              </a:rPr>
              <a:t> </a:t>
            </a:r>
          </a:p>
          <a:p>
            <a:pPr algn="l"/>
            <a:r>
              <a:rPr lang="cs-CZ" sz="2000" b="0" i="0" dirty="0">
                <a:solidFill>
                  <a:srgbClr val="262626"/>
                </a:solidFill>
                <a:effectLst/>
              </a:rPr>
              <a:t>Poslanie</a:t>
            </a:r>
            <a:r>
              <a:rPr lang="en-GB" sz="2000" b="0" i="0" dirty="0">
                <a:solidFill>
                  <a:srgbClr val="262626"/>
                </a:solidFill>
                <a:effectLst/>
              </a:rPr>
              <a:t>: </a:t>
            </a:r>
            <a:r>
              <a:rPr lang="cs-CZ" sz="2000" b="0" dirty="0">
                <a:solidFill>
                  <a:srgbClr val="262626"/>
                </a:solidFill>
              </a:rPr>
              <a:t>umožniť značkám podniknúť kroky k väčšej transparentnosti.</a:t>
            </a:r>
          </a:p>
          <a:p>
            <a:pPr algn="l"/>
            <a:r>
              <a:rPr lang="cs-CZ" sz="2000" b="0" i="0" dirty="0">
                <a:solidFill>
                  <a:srgbClr val="262626"/>
                </a:solidFill>
                <a:effectLst/>
              </a:rPr>
              <a:t>Nástroj</a:t>
            </a:r>
            <a:r>
              <a:rPr lang="en-GB" sz="2000" b="0" i="0" dirty="0">
                <a:solidFill>
                  <a:srgbClr val="262626"/>
                </a:solidFill>
                <a:effectLst/>
              </a:rPr>
              <a:t>: </a:t>
            </a:r>
            <a:r>
              <a:rPr lang="cs-CZ" sz="2000" b="0" dirty="0">
                <a:solidFill>
                  <a:srgbClr val="262626"/>
                </a:solidFill>
              </a:rPr>
              <a:t>platforma na sledovanie pôvodu výrobkov založená na blockchaine.</a:t>
            </a:r>
            <a:endParaRPr lang="en-GB" sz="2000" b="0" i="0" dirty="0">
              <a:solidFill>
                <a:srgbClr val="262626"/>
              </a:solidFill>
              <a:effectLst/>
            </a:endParaRPr>
          </a:p>
          <a:p>
            <a:pPr algn="l"/>
            <a:r>
              <a:rPr lang="en-GB" sz="2000" b="0" i="0" dirty="0">
                <a:solidFill>
                  <a:srgbClr val="262626"/>
                </a:solidFill>
                <a:effectLst/>
              </a:rPr>
              <a:t>  </a:t>
            </a:r>
          </a:p>
          <a:p>
            <a:r>
              <a:rPr lang="cs-CZ" sz="2000" b="0" dirty="0" err="1">
                <a:solidFill>
                  <a:srgbClr val="262626"/>
                </a:solidFill>
              </a:rPr>
              <a:t>Jessi Bakerová </a:t>
            </a:r>
            <a:r>
              <a:rPr lang="cs-CZ" sz="2000" b="0" dirty="0">
                <a:solidFill>
                  <a:srgbClr val="262626"/>
                </a:solidFill>
              </a:rPr>
              <a:t>si uvedomila nesúlad medzi výrobkami a ich pôvodom. S magisterským titulom z inžinierstva (Cambridge University) a dizajnu (</a:t>
            </a:r>
            <a:r>
              <a:rPr lang="cs-CZ" sz="2000" b="0" dirty="0" err="1">
                <a:solidFill>
                  <a:srgbClr val="262626"/>
                </a:solidFill>
              </a:rPr>
              <a:t>Royal College of </a:t>
            </a:r>
            <a:r>
              <a:rPr lang="cs-CZ" sz="2000" b="0" dirty="0">
                <a:solidFill>
                  <a:srgbClr val="262626"/>
                </a:solidFill>
              </a:rPr>
              <a:t>Art) založila spoločnosť </a:t>
            </a:r>
            <a:r>
              <a:rPr lang="cs-CZ" sz="2000" b="0" dirty="0" err="1">
                <a:solidFill>
                  <a:srgbClr val="262626"/>
                </a:solidFill>
              </a:rPr>
              <a:t>Provenance </a:t>
            </a:r>
            <a:r>
              <a:rPr lang="cs-CZ" sz="2000" b="0" dirty="0">
                <a:solidFill>
                  <a:srgbClr val="262626"/>
                </a:solidFill>
              </a:rPr>
              <a:t>počas doktorandského štúdia v oblasti počítačových vied (UCL).</a:t>
            </a:r>
          </a:p>
          <a:p>
            <a:endParaRPr lang="en-GB" sz="2000" b="0" dirty="0">
              <a:solidFill>
                <a:srgbClr val="262626"/>
              </a:solidFill>
            </a:endParaRPr>
          </a:p>
          <a:p>
            <a:r>
              <a:rPr lang="cs-CZ" sz="2000" b="0" dirty="0" err="1">
                <a:solidFill>
                  <a:srgbClr val="262626"/>
                </a:solidFill>
              </a:rPr>
              <a:t>Provenance </a:t>
            </a:r>
            <a:r>
              <a:rPr lang="cs-CZ" sz="2000" b="0" dirty="0">
                <a:solidFill>
                  <a:srgbClr val="262626"/>
                </a:solidFill>
              </a:rPr>
              <a:t>je digitálna platforma, ktorá umožňuje výrobcom, producentom a maloobchodníkom sledovať cestu ľudí, miest a ingrediencií, ktoré stoja za ich výrobkami. Využívajú technológie blockchain a inteligentného označovania na revolučnú zmenu transparentnosti dodávateľského reťazca. Vďaka </a:t>
            </a:r>
            <a:r>
              <a:rPr lang="cs-CZ" sz="2000" b="0" dirty="0" err="1">
                <a:solidFill>
                  <a:srgbClr val="262626"/>
                </a:solidFill>
              </a:rPr>
              <a:t>Provenance </a:t>
            </a:r>
            <a:r>
              <a:rPr lang="cs-CZ" sz="2000" b="0" dirty="0">
                <a:solidFill>
                  <a:srgbClr val="262626"/>
                </a:solidFill>
              </a:rPr>
              <a:t>môžu podniky drasticky znížiť riziko vo svojom dodávateľskom reťazci a podporiť novú formu dôvery spotrebiteľov.</a:t>
            </a:r>
            <a:endParaRPr lang="en-GB" sz="2000" b="0" i="0" dirty="0">
              <a:solidFill>
                <a:srgbClr val="262626"/>
              </a:solidFill>
              <a:effectLst/>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pic>
        <p:nvPicPr>
          <p:cNvPr id="866" name="Google Shape;866;p1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67" name="Google Shape;867;p14"/>
          <p:cNvSpPr txBox="1"/>
          <p:nvPr/>
        </p:nvSpPr>
        <p:spPr>
          <a:xfrm>
            <a:off x="393700" y="431877"/>
            <a:ext cx="101346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PRÍPADOVÁ ŠTÚDIA 2: PÔVOD</a:t>
            </a:r>
            <a:endParaRPr lang="cs-CZ" sz="2800" dirty="0"/>
          </a:p>
        </p:txBody>
      </p:sp>
      <p:sp>
        <p:nvSpPr>
          <p:cNvPr id="868" name="Google Shape;868;p14"/>
          <p:cNvSpPr txBox="1">
            <a:spLocks noGrp="1"/>
          </p:cNvSpPr>
          <p:nvPr>
            <p:ph type="body" idx="1"/>
          </p:nvPr>
        </p:nvSpPr>
        <p:spPr>
          <a:xfrm>
            <a:off x="546100" y="1524000"/>
            <a:ext cx="9601200" cy="5324535"/>
          </a:xfrm>
          <a:prstGeom prst="rect">
            <a:avLst/>
          </a:prstGeom>
          <a:noFill/>
          <a:ln>
            <a:noFill/>
          </a:ln>
        </p:spPr>
        <p:txBody>
          <a:bodyPr spcFirstLastPara="1" wrap="square" lIns="0" tIns="0" rIns="0" bIns="0" anchor="t" anchorCtr="0">
            <a:spAutoFit/>
          </a:bodyPr>
          <a:lstStyle/>
          <a:p>
            <a:r>
              <a:rPr lang="cs-CZ" sz="2000" b="0" dirty="0">
                <a:solidFill>
                  <a:srgbClr val="262626"/>
                </a:solidFill>
              </a:rPr>
              <a:t>Ako hrdý sociálny podnik a spoločnosť B </a:t>
            </a:r>
            <a:r>
              <a:rPr lang="cs-CZ" sz="2000" b="0" dirty="0" err="1">
                <a:solidFill>
                  <a:srgbClr val="262626"/>
                </a:solidFill>
              </a:rPr>
              <a:t>Corp </a:t>
            </a:r>
            <a:r>
              <a:rPr lang="cs-CZ" sz="2000" b="0" dirty="0">
                <a:solidFill>
                  <a:srgbClr val="262626"/>
                </a:solidFill>
              </a:rPr>
              <a:t>sa zaviazali, že z podnikania urobia silu pre dobro. Spoločnosť </a:t>
            </a:r>
            <a:r>
              <a:rPr lang="cs-CZ" sz="2000" b="0" dirty="0" err="1">
                <a:solidFill>
                  <a:srgbClr val="262626"/>
                </a:solidFill>
              </a:rPr>
              <a:t>Provenance, </a:t>
            </a:r>
            <a:r>
              <a:rPr lang="cs-CZ" sz="2000" b="0" dirty="0">
                <a:solidFill>
                  <a:srgbClr val="262626"/>
                </a:solidFill>
              </a:rPr>
              <a:t>ktorá ako prvá v roku 2013 začala používať technológiu blockchain v dodávateľskom reťazci, teraz spolupracuje s podnikmi v Spojenom kráľovstve a v globálnych dodávateľských reťazcoch vrátane supermarketov </a:t>
            </a:r>
            <a:r>
              <a:rPr lang="cs-CZ" sz="2000" b="0" dirty="0" err="1">
                <a:solidFill>
                  <a:srgbClr val="262626"/>
                </a:solidFill>
              </a:rPr>
              <a:t>The </a:t>
            </a:r>
            <a:r>
              <a:rPr lang="cs-CZ" sz="2000" b="0" dirty="0">
                <a:solidFill>
                  <a:srgbClr val="262626"/>
                </a:solidFill>
              </a:rPr>
              <a:t>Co-op, </a:t>
            </a:r>
            <a:r>
              <a:rPr lang="cs-CZ" sz="2000" b="0" dirty="0" err="1">
                <a:solidFill>
                  <a:srgbClr val="262626"/>
                </a:solidFill>
              </a:rPr>
              <a:t>Sainsbury's</a:t>
            </a:r>
            <a:r>
              <a:rPr lang="cs-CZ" sz="2000" b="0" dirty="0">
                <a:solidFill>
                  <a:srgbClr val="262626"/>
                </a:solidFill>
              </a:rPr>
              <a:t>, </a:t>
            </a:r>
            <a:r>
              <a:rPr lang="cs-CZ" sz="2000" b="0" dirty="0" err="1">
                <a:solidFill>
                  <a:srgbClr val="262626"/>
                </a:solidFill>
              </a:rPr>
              <a:t>Unilever</a:t>
            </a:r>
            <a:r>
              <a:rPr lang="cs-CZ" sz="2000" b="0" dirty="0">
                <a:solidFill>
                  <a:srgbClr val="262626"/>
                </a:solidFill>
              </a:rPr>
              <a:t>, Svetovej banky, Greenpeace, ekologických certifikovaných fariem v celej Európe a luxusných značiek v potravinárskom a módnom priemysle. </a:t>
            </a:r>
          </a:p>
          <a:p>
            <a:endParaRPr lang="cs-CZ" sz="2000" b="0" dirty="0">
              <a:solidFill>
                <a:srgbClr val="262626"/>
              </a:solidFill>
            </a:endParaRPr>
          </a:p>
          <a:p>
            <a:r>
              <a:rPr lang="cs-CZ" sz="2000" b="0" dirty="0">
                <a:solidFill>
                  <a:srgbClr val="262626"/>
                </a:solidFill>
              </a:rPr>
              <a:t>Sú členom nadácie Ellen </a:t>
            </a:r>
            <a:r>
              <a:rPr lang="cs-CZ" sz="2000" b="0" dirty="0" err="1">
                <a:solidFill>
                  <a:srgbClr val="262626"/>
                </a:solidFill>
              </a:rPr>
              <a:t>MacArthur </a:t>
            </a:r>
            <a:r>
              <a:rPr lang="cs-CZ" sz="2000" b="0" dirty="0">
                <a:solidFill>
                  <a:srgbClr val="262626"/>
                </a:solidFill>
              </a:rPr>
              <a:t>CE100 - priekopníckeho systému otvorenej vysledovateľnosti pre obehové hospodárstvo a v roku 2017 sa objavili vo viac ako 100 titulkoch správ.</a:t>
            </a:r>
          </a:p>
          <a:p>
            <a:endParaRPr lang="en-GB" sz="1600" b="0" i="0" dirty="0">
              <a:solidFill>
                <a:srgbClr val="7A7A7A"/>
              </a:solidFill>
              <a:effectLst/>
            </a:endParaRPr>
          </a:p>
          <a:p>
            <a:pPr algn="l"/>
            <a:r>
              <a:rPr lang="cs-CZ" sz="2000" b="1" i="0" dirty="0">
                <a:solidFill>
                  <a:schemeClr val="accent3">
                    <a:lumMod val="75000"/>
                  </a:schemeClr>
                </a:solidFill>
                <a:effectLst/>
              </a:rPr>
              <a:t>ČÍTAJTE ĎALEJ</a:t>
            </a:r>
            <a:endParaRPr lang="en-GB" sz="2000" b="0" i="0" dirty="0">
              <a:solidFill>
                <a:schemeClr val="accent3">
                  <a:lumMod val="75000"/>
                </a:schemeClr>
              </a:solidFill>
              <a:effectLst/>
            </a:endParaRPr>
          </a:p>
          <a:p>
            <a:pPr algn="l"/>
            <a:endParaRPr lang="en-GB" sz="2000" b="0" i="0" dirty="0">
              <a:solidFill>
                <a:srgbClr val="7A7A7A"/>
              </a:solidFill>
              <a:effectLst/>
            </a:endParaRPr>
          </a:p>
          <a:p>
            <a:pPr marL="285750" indent="-285750" algn="l">
              <a:buFont typeface="Arial" panose="020B0604020202020204" pitchFamily="34" charset="0"/>
              <a:buChar char="•"/>
            </a:pPr>
            <a:r>
              <a:rPr lang="en-GB" sz="2000" b="0" i="0" dirty="0">
                <a:solidFill>
                  <a:srgbClr val="262626"/>
                </a:solidFill>
                <a:effectLst/>
              </a:rPr>
              <a:t>TechCrunch - </a:t>
            </a:r>
            <a:r>
              <a:rPr lang="en-GB" sz="2000" b="0" i="0" dirty="0">
                <a:solidFill>
                  <a:srgbClr val="7A7A7A"/>
                </a:solidFill>
                <a:effectLst/>
                <a:hlinkClick r:id="rId4"/>
              </a:rPr>
              <a:t>Príbeh </a:t>
            </a:r>
            <a:r>
              <a:rPr lang="en-GB" sz="2000" b="0" i="0" dirty="0">
                <a:solidFill>
                  <a:srgbClr val="262626"/>
                </a:solidFill>
                <a:effectLst/>
              </a:rPr>
              <a:t>spoločnosti Provenance </a:t>
            </a:r>
            <a:r>
              <a:rPr lang="en-GB" sz="2000" b="0" i="0" dirty="0">
                <a:solidFill>
                  <a:srgbClr val="7A7A7A"/>
                </a:solidFill>
                <a:effectLst/>
              </a:rPr>
              <a:t>https://techcrunch.com/2015/09/21/provenance-aims-to-use-blockchain-technology-to-prove-authenticity/ </a:t>
            </a:r>
          </a:p>
          <a:p>
            <a:pPr algn="l"/>
            <a:endParaRPr lang="en-GB" sz="1000" b="0" i="0" dirty="0">
              <a:solidFill>
                <a:srgbClr val="7A7A7A"/>
              </a:solidFill>
              <a:effectLst/>
              <a:latin typeface="Roboto" panose="02000000000000000000" pitchFamily="2"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pic>
        <p:nvPicPr>
          <p:cNvPr id="874" name="Google Shape;874;p15"/>
          <p:cNvPicPr preferRelativeResize="0"/>
          <p:nvPr/>
        </p:nvPicPr>
        <p:blipFill rotWithShape="1">
          <a:blip r:embed="rId3">
            <a:alphaModFix/>
          </a:blip>
          <a:srcRect/>
          <a:stretch/>
        </p:blipFill>
        <p:spPr>
          <a:xfrm>
            <a:off x="0" y="-8113"/>
            <a:ext cx="10693400" cy="7562850"/>
          </a:xfrm>
          <a:prstGeom prst="rect">
            <a:avLst/>
          </a:prstGeom>
          <a:noFill/>
          <a:ln>
            <a:noFill/>
          </a:ln>
        </p:spPr>
      </p:pic>
      <p:sp>
        <p:nvSpPr>
          <p:cNvPr id="875" name="Google Shape;875;p15"/>
          <p:cNvSpPr txBox="1"/>
          <p:nvPr/>
        </p:nvSpPr>
        <p:spPr>
          <a:xfrm>
            <a:off x="346075"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PRÍPADOVÁ ŠTÚDIA 2: PÔVOD</a:t>
            </a:r>
            <a:endParaRPr lang="cs-CZ" sz="2800" dirty="0"/>
          </a:p>
        </p:txBody>
      </p:sp>
      <p:sp>
        <p:nvSpPr>
          <p:cNvPr id="876" name="Google Shape;876;p15"/>
          <p:cNvSpPr txBox="1">
            <a:spLocks noGrp="1"/>
          </p:cNvSpPr>
          <p:nvPr>
            <p:ph type="body" idx="1"/>
          </p:nvPr>
        </p:nvSpPr>
        <p:spPr>
          <a:xfrm>
            <a:off x="638175" y="1242538"/>
            <a:ext cx="9601200" cy="3387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GB" sz="2200" b="0">
                <a:solidFill>
                  <a:schemeClr val="lt1"/>
                </a:solidFill>
                <a:latin typeface="Calibri"/>
                <a:ea typeface="Calibri"/>
                <a:cs typeface="Calibri"/>
                <a:sym typeface="Calibri"/>
              </a:rPr>
              <a:t>Video: Príbeh Provenance - rozhovor so zakladateľkou Jessi Bakerovou</a:t>
            </a:r>
            <a:endParaRPr sz="2200" b="0">
              <a:solidFill>
                <a:schemeClr val="lt1"/>
              </a:solidFill>
              <a:latin typeface="Calibri"/>
              <a:ea typeface="Calibri"/>
              <a:cs typeface="Calibri"/>
              <a:sym typeface="Calibri"/>
            </a:endParaRPr>
          </a:p>
        </p:txBody>
      </p:sp>
      <p:pic>
        <p:nvPicPr>
          <p:cNvPr id="5" name="Google Shape;877;p15" descr="Jessi Baker is the Founder of Provenance a UK startup using novel technologies like the blockchain to revolutionise supply chain transparency and product trust. Provenance works with suppliers, brands, and certifiers to enable every product to come with an open, &#10;secure record of its journey and creation.&#10;&#10;Video produced by Atlas of the Future http://atlasofthefuture.org/&#10;&#10;*The inclusion of company names and/or examples is intended strictly for discussion and inspiration and does not constitute an endorsement of the individual companies or their opinions by the UN Global Compact." title="The story of Provenance - The blockchain startup revolutionising supply chains">
            <a:hlinkClick r:id="rId4"/>
            <a:extLst>
              <a:ext uri="{FF2B5EF4-FFF2-40B4-BE49-F238E27FC236}">
                <a16:creationId xmlns:a16="http://schemas.microsoft.com/office/drawing/2014/main" id="{9F298FF3-C359-42D5-B794-A2BBE08FE2AA}"/>
              </a:ext>
            </a:extLst>
          </p:cNvPr>
          <p:cNvPicPr preferRelativeResize="0"/>
          <p:nvPr/>
        </p:nvPicPr>
        <p:blipFill>
          <a:blip r:embed="rId5">
            <a:alphaModFix/>
          </a:blip>
          <a:stretch>
            <a:fillRect/>
          </a:stretch>
        </p:blipFill>
        <p:spPr>
          <a:xfrm>
            <a:off x="638175" y="1868725"/>
            <a:ext cx="9417050" cy="52970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pic>
        <p:nvPicPr>
          <p:cNvPr id="883" name="Google Shape;883;p16"/>
          <p:cNvPicPr preferRelativeResize="0"/>
          <p:nvPr/>
        </p:nvPicPr>
        <p:blipFill rotWithShape="1">
          <a:blip r:embed="rId3">
            <a:alphaModFix/>
          </a:blip>
          <a:srcRect/>
          <a:stretch/>
        </p:blipFill>
        <p:spPr>
          <a:xfrm>
            <a:off x="0" y="11"/>
            <a:ext cx="10693400" cy="1170928"/>
          </a:xfrm>
          <a:prstGeom prst="rect">
            <a:avLst/>
          </a:prstGeom>
          <a:noFill/>
          <a:ln>
            <a:noFill/>
          </a:ln>
        </p:spPr>
      </p:pic>
      <p:sp>
        <p:nvSpPr>
          <p:cNvPr id="884" name="Google Shape;884;p16"/>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PRÍPADOVÁ ŠTÚDIA 2: PÔVOD</a:t>
            </a:r>
            <a:endParaRPr lang="cs-CZ" sz="2800" dirty="0"/>
          </a:p>
        </p:txBody>
      </p:sp>
      <p:sp>
        <p:nvSpPr>
          <p:cNvPr id="885" name="Google Shape;885;p16"/>
          <p:cNvSpPr txBox="1">
            <a:spLocks noGrp="1"/>
          </p:cNvSpPr>
          <p:nvPr>
            <p:ph type="body" idx="1"/>
          </p:nvPr>
        </p:nvSpPr>
        <p:spPr>
          <a:xfrm>
            <a:off x="-1" y="1386943"/>
            <a:ext cx="6545179" cy="590931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cs-CZ" sz="2200" b="0" dirty="0">
                <a:solidFill>
                  <a:schemeClr val="dk1"/>
                </a:solidFill>
                <a:latin typeface="Calibri"/>
                <a:ea typeface="Calibri"/>
                <a:cs typeface="Calibri"/>
                <a:sym typeface="Calibri"/>
              </a:rPr>
              <a:t>Príklad: Partnerstvo </a:t>
            </a:r>
            <a:r>
              <a:rPr lang="en-GB" sz="2200" b="0" dirty="0">
                <a:solidFill>
                  <a:schemeClr val="dk1"/>
                </a:solidFill>
                <a:latin typeface="Calibri"/>
                <a:ea typeface="Calibri"/>
                <a:cs typeface="Calibri"/>
                <a:sym typeface="Calibri"/>
              </a:rPr>
              <a:t>značiek </a:t>
            </a:r>
            <a:r>
              <a:rPr lang="en-GB" sz="2200" b="0" dirty="0" err="1">
                <a:solidFill>
                  <a:schemeClr val="dk1"/>
                </a:solidFill>
                <a:latin typeface="Calibri"/>
                <a:ea typeface="Calibri"/>
                <a:cs typeface="Calibri"/>
                <a:sym typeface="Calibri"/>
              </a:rPr>
              <a:t>Provenance a Belu </a:t>
            </a:r>
            <a:r>
              <a:rPr lang="en-GB" sz="2200" b="0" dirty="0">
                <a:solidFill>
                  <a:schemeClr val="dk1"/>
                </a:solidFill>
                <a:latin typeface="Calibri"/>
                <a:ea typeface="Calibri"/>
                <a:cs typeface="Calibri"/>
                <a:sym typeface="Calibri"/>
              </a:rPr>
              <a:t>Water</a:t>
            </a:r>
            <a:endParaRPr sz="2200" b="0" dirty="0">
              <a:solidFill>
                <a:schemeClr val="dk1"/>
              </a:solidFill>
              <a:latin typeface="Calibri"/>
              <a:ea typeface="Calibri"/>
              <a:cs typeface="Calibri"/>
              <a:sym typeface="Calibri"/>
            </a:endParaRPr>
          </a:p>
          <a:p>
            <a:pPr algn="l"/>
            <a:r>
              <a:rPr lang="cs-CZ" sz="2000" b="0" dirty="0">
                <a:solidFill>
                  <a:srgbClr val="262626"/>
                </a:solidFill>
              </a:rPr>
              <a:t>Cieľom domovskej stránky Belu, ktorá bola spustená v roku 2007, je zmeniť pohľad na vodu vo svete. Zisky investujú do záchrany emisií uhlíka pred vstupom do atmosféry, podpory obehového hospodárstva a odstránenia nedostatku vody. </a:t>
            </a:r>
          </a:p>
          <a:p>
            <a:pPr algn="l"/>
            <a:endParaRPr lang="cs-CZ" sz="2000" b="0" dirty="0">
              <a:solidFill>
                <a:srgbClr val="262626"/>
              </a:solidFill>
            </a:endParaRPr>
          </a:p>
          <a:p>
            <a:pPr algn="l"/>
            <a:r>
              <a:rPr lang="cs-CZ" sz="2000" b="0" dirty="0">
                <a:solidFill>
                  <a:srgbClr val="262626"/>
                </a:solidFill>
              </a:rPr>
              <a:t>Od roku 2011 sa sociálny podnik Belu zaviazal smerovať celý svoj čistý zisk do programu </a:t>
            </a:r>
            <a:r>
              <a:rPr lang="cs-CZ" sz="2000" b="0" dirty="0" err="1">
                <a:solidFill>
                  <a:srgbClr val="262626"/>
                </a:solidFill>
              </a:rPr>
              <a:t>WaterAid, ktorý </a:t>
            </a:r>
            <a:r>
              <a:rPr lang="cs-CZ" sz="2000" b="0" dirty="0">
                <a:solidFill>
                  <a:srgbClr val="262626"/>
                </a:solidFill>
              </a:rPr>
              <a:t>má za cieľ priniesť čistú vodu, dôstojné toalety a dobré hygienické podmienky pre každého a všade. Doteraz poslali viac ako 5,5 milióna libier. Spoločnosť BELU však čelila výzve, ako pretaviť účel svojej značky na vysokej úrovni a súlad s cieľmi trvalo udržateľného rozvoja OSN do konkrétnych faktov a tvrdení, ktorým by zákazníci mohli ľahko porozumieť a dôverovať im. Nadviazala partnerstvo so spoločnosťou PROVENANCE.</a:t>
            </a:r>
            <a:endParaRPr lang="en-GB" sz="1000" b="0" dirty="0">
              <a:solidFill>
                <a:srgbClr val="262626"/>
              </a:solidFill>
              <a:latin typeface="Dmsans"/>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p:txBody>
      </p:sp>
      <p:pic>
        <p:nvPicPr>
          <p:cNvPr id="5" name="Google Shape;886;p16">
            <a:extLst>
              <a:ext uri="{FF2B5EF4-FFF2-40B4-BE49-F238E27FC236}">
                <a16:creationId xmlns:a16="http://schemas.microsoft.com/office/drawing/2014/main" id="{914C52FD-7F8C-48C8-A493-7AC30B40F522}"/>
              </a:ext>
            </a:extLst>
          </p:cNvPr>
          <p:cNvPicPr preferRelativeResize="0"/>
          <p:nvPr/>
        </p:nvPicPr>
        <p:blipFill rotWithShape="1">
          <a:blip r:embed="rId4">
            <a:alphaModFix/>
          </a:blip>
          <a:srcRect l="9420" r="9928"/>
          <a:stretch/>
        </p:blipFill>
        <p:spPr>
          <a:xfrm>
            <a:off x="6670975" y="1851750"/>
            <a:ext cx="4022424" cy="498720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pic>
        <p:nvPicPr>
          <p:cNvPr id="893" name="Google Shape;893;p1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894" name="Google Shape;894;p17"/>
          <p:cNvSpPr txBox="1"/>
          <p:nvPr/>
        </p:nvSpPr>
        <p:spPr>
          <a:xfrm>
            <a:off x="393700" y="431877"/>
            <a:ext cx="731520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cs-CZ" sz="2800" dirty="0">
                <a:solidFill>
                  <a:schemeClr val="lt1"/>
                </a:solidFill>
                <a:latin typeface="Open Sans"/>
                <a:ea typeface="Open Sans"/>
                <a:cs typeface="Open Sans"/>
                <a:sym typeface="Open Sans"/>
              </a:rPr>
              <a:t>PRÍPADOVÁ ŠTÚDIA 2: PÔVOD</a:t>
            </a:r>
            <a:endParaRPr lang="cs-CZ" sz="2800" dirty="0"/>
          </a:p>
        </p:txBody>
      </p:sp>
      <p:sp>
        <p:nvSpPr>
          <p:cNvPr id="895" name="Google Shape;895;p17"/>
          <p:cNvSpPr txBox="1">
            <a:spLocks noGrp="1"/>
          </p:cNvSpPr>
          <p:nvPr>
            <p:ph type="body" idx="1"/>
          </p:nvPr>
        </p:nvSpPr>
        <p:spPr>
          <a:xfrm>
            <a:off x="184150" y="1590675"/>
            <a:ext cx="9963150" cy="830997"/>
          </a:xfrm>
          <a:prstGeom prst="rect">
            <a:avLst/>
          </a:prstGeom>
          <a:noFill/>
          <a:ln>
            <a:noFill/>
          </a:ln>
        </p:spPr>
        <p:txBody>
          <a:bodyPr spcFirstLastPara="1" wrap="square" lIns="0" tIns="0" rIns="0" bIns="0" anchor="t" anchorCtr="0">
            <a:spAutoFit/>
          </a:bodyPr>
          <a:lstStyle/>
          <a:p>
            <a:r>
              <a:rPr lang="cs-CZ" sz="1800" b="0" dirty="0">
                <a:solidFill>
                  <a:srgbClr val="262626"/>
                </a:solidFill>
              </a:rPr>
              <a:t>BELU uverejňuje pozoruhodnú správu o vplyve </a:t>
            </a:r>
            <a:r>
              <a:rPr lang="en-IE" sz="1800" b="0" dirty="0">
                <a:hlinkClick r:id="rId4"/>
              </a:rPr>
              <a:t>- </a:t>
            </a:r>
            <a:r>
              <a:rPr lang="en-IE" sz="1800" b="0" dirty="0" err="1">
                <a:hlinkClick r:id="rId4"/>
              </a:rPr>
              <a:t>BELU, </a:t>
            </a:r>
            <a:r>
              <a:rPr lang="en-GB" sz="1800" b="0" dirty="0">
                <a:solidFill>
                  <a:srgbClr val="000000"/>
                </a:solidFill>
                <a:latin typeface="Dmsans"/>
              </a:rPr>
              <a:t>ktorá je </a:t>
            </a:r>
            <a:r>
              <a:rPr lang="cs-CZ" sz="1800" b="0" dirty="0">
                <a:solidFill>
                  <a:srgbClr val="262626"/>
                </a:solidFill>
              </a:rPr>
              <a:t>jednoduchým prehľadom ich iniciatív v oblasti vplyvu a umožňuje nám kliknúť a zobraziť ďalšie informácie a dôkazy.</a:t>
            </a:r>
            <a:endParaRPr lang="en-GB" sz="1800" b="0" dirty="0">
              <a:solidFill>
                <a:srgbClr val="262626"/>
              </a:solidFill>
              <a:latin typeface="Dmsans"/>
            </a:endParaRPr>
          </a:p>
          <a:p>
            <a:pPr algn="l"/>
            <a:endParaRPr lang="en-GB" sz="1800" b="0" dirty="0">
              <a:solidFill>
                <a:srgbClr val="000000"/>
              </a:solidFill>
              <a:latin typeface="Dmsans"/>
            </a:endParaRPr>
          </a:p>
        </p:txBody>
      </p:sp>
      <p:sp>
        <p:nvSpPr>
          <p:cNvPr id="897" name="Google Shape;897;p17"/>
          <p:cNvSpPr txBox="1"/>
          <p:nvPr/>
        </p:nvSpPr>
        <p:spPr>
          <a:xfrm>
            <a:off x="1304925" y="7153275"/>
            <a:ext cx="7886700" cy="16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a:solidFill>
                  <a:srgbClr val="6A9D56"/>
                </a:solidFill>
                <a:latin typeface="Open Sans"/>
                <a:ea typeface="Open Sans"/>
                <a:cs typeface="Open Sans"/>
                <a:sym typeface="Open Sans"/>
              </a:rPr>
              <a:t>Výňatok zo správy o vplyve Belu 2022/2023</a:t>
            </a:r>
            <a:endParaRPr>
              <a:solidFill>
                <a:srgbClr val="6A9D56"/>
              </a:solidFill>
              <a:latin typeface="Open Sans"/>
              <a:ea typeface="Open Sans"/>
              <a:cs typeface="Open Sans"/>
              <a:sym typeface="Open Sans"/>
            </a:endParaRPr>
          </a:p>
        </p:txBody>
      </p:sp>
      <p:pic>
        <p:nvPicPr>
          <p:cNvPr id="6" name="Google Shape;896;p17">
            <a:extLst>
              <a:ext uri="{FF2B5EF4-FFF2-40B4-BE49-F238E27FC236}">
                <a16:creationId xmlns:a16="http://schemas.microsoft.com/office/drawing/2014/main" id="{A0451235-398D-4F25-8206-4FD9A67432EE}"/>
              </a:ext>
            </a:extLst>
          </p:cNvPr>
          <p:cNvPicPr preferRelativeResize="0"/>
          <p:nvPr/>
        </p:nvPicPr>
        <p:blipFill>
          <a:blip r:embed="rId5">
            <a:alphaModFix/>
          </a:blip>
          <a:stretch>
            <a:fillRect/>
          </a:stretch>
        </p:blipFill>
        <p:spPr>
          <a:xfrm>
            <a:off x="298450" y="2404650"/>
            <a:ext cx="10210800" cy="48348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02"/>
        <p:cNvGrpSpPr/>
        <p:nvPr/>
      </p:nvGrpSpPr>
      <p:grpSpPr>
        <a:xfrm>
          <a:off x="0" y="0"/>
          <a:ext cx="0" cy="0"/>
          <a:chOff x="0" y="0"/>
          <a:chExt cx="0" cy="0"/>
        </a:xfrm>
      </p:grpSpPr>
      <p:pic>
        <p:nvPicPr>
          <p:cNvPr id="903" name="Google Shape;903;p1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904" name="Google Shape;904;p18"/>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VECNÝ OBSAH PODODDIEL 2</a:t>
            </a:r>
            <a:endParaRPr dirty="0"/>
          </a:p>
        </p:txBody>
      </p:sp>
      <p:sp>
        <p:nvSpPr>
          <p:cNvPr id="905" name="Google Shape;905;p18"/>
          <p:cNvSpPr txBox="1">
            <a:spLocks noGrp="1"/>
          </p:cNvSpPr>
          <p:nvPr>
            <p:ph type="body" idx="1"/>
          </p:nvPr>
        </p:nvSpPr>
        <p:spPr>
          <a:xfrm>
            <a:off x="546100" y="1800225"/>
            <a:ext cx="9601200" cy="3847207"/>
          </a:xfrm>
          <a:prstGeom prst="rect">
            <a:avLst/>
          </a:prstGeom>
          <a:noFill/>
          <a:ln>
            <a:noFill/>
          </a:ln>
        </p:spPr>
        <p:txBody>
          <a:bodyPr spcFirstLastPara="1" wrap="square" lIns="0" tIns="0" rIns="0" bIns="0" anchor="t" anchorCtr="0">
            <a:spAutoFit/>
          </a:bodyPr>
          <a:lstStyle/>
          <a:p>
            <a:pPr algn="l"/>
            <a:r>
              <a:rPr lang="cs-CZ" sz="2000" b="0" dirty="0">
                <a:solidFill>
                  <a:srgbClr val="262626"/>
                </a:solidFill>
              </a:rPr>
              <a:t>Kým kedysi vyjadrovali účel svojej značky na abstraktnejšej úrovni, teraz komunikujú svoj vplyv spôsobom, s ktorým sa ich zákazníci môžu ľahko stotožniť. </a:t>
            </a:r>
            <a:r>
              <a:rPr lang="cs-CZ" sz="2000" b="0" dirty="0" err="1">
                <a:solidFill>
                  <a:srgbClr val="262626"/>
                </a:solidFill>
              </a:rPr>
              <a:t>Dôkazné body </a:t>
            </a:r>
            <a:r>
              <a:rPr lang="cs-CZ" sz="2000" b="0" dirty="0">
                <a:solidFill>
                  <a:srgbClr val="262626"/>
                </a:solidFill>
              </a:rPr>
              <a:t>BELU sú tiež užitočným prínosom vo výberových konaniach pre obchodníkov v oblasti pohostinstva, z ktorých sa mnohí čoraz viac zameriavajú na udržateľné získavanie zdrojov.</a:t>
            </a: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algn="l"/>
            <a:r>
              <a:rPr lang="cs-CZ" sz="2000" b="0" dirty="0">
                <a:solidFill>
                  <a:srgbClr val="262626"/>
                </a:solidFill>
              </a:rPr>
              <a:t>VIAC INFORMÁCIÍ O PÔVODE, ZVÝŠENIE TRANSPARENTNOSTI BELU</a:t>
            </a: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u="sng" dirty="0">
                <a:solidFill>
                  <a:schemeClr val="hlink"/>
                </a:solidFill>
                <a:latin typeface="Calibri"/>
                <a:ea typeface="Calibri"/>
                <a:cs typeface="Calibri"/>
                <a:sym typeface="Calibri"/>
                <a:hlinkClick r:id="rId4"/>
              </a:rPr>
              <a:t>Proveniencia: Prípadová štúdia udržateľnosti a transparentnosti potravín a nápojov BELU </a:t>
            </a: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u="sng" dirty="0" err="1">
                <a:solidFill>
                  <a:schemeClr val="hlink"/>
                </a:solidFill>
                <a:latin typeface="Calibri"/>
                <a:ea typeface="Calibri"/>
                <a:cs typeface="Calibri"/>
                <a:sym typeface="Calibri"/>
                <a:hlinkClick r:id="rId5"/>
              </a:rPr>
              <a:t>Belu: </a:t>
            </a:r>
            <a:r>
              <a:rPr lang="en-GB" sz="2200" b="0" u="sng" dirty="0">
                <a:solidFill>
                  <a:schemeClr val="hlink"/>
                </a:solidFill>
                <a:latin typeface="Calibri"/>
                <a:ea typeface="Calibri"/>
                <a:cs typeface="Calibri"/>
                <a:sym typeface="Calibri"/>
                <a:hlinkClick r:id="rId5"/>
              </a:rPr>
              <a:t>Zelené referencie, nie greenwash </a:t>
            </a: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endParaRPr sz="1800" b="0" dirty="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Shape 293"/>
        <p:cNvGrpSpPr/>
        <p:nvPr/>
      </p:nvGrpSpPr>
      <p:grpSpPr>
        <a:xfrm>
          <a:off x="0" y="0"/>
          <a:ext cx="0" cy="0"/>
          <a:chOff x="0" y="0"/>
          <a:chExt cx="0" cy="0"/>
        </a:xfrm>
      </p:grpSpPr>
      <p:sp>
        <p:nvSpPr>
          <p:cNvPr id="294" name="Google Shape;294;g281fc3c1766_0_264"/>
          <p:cNvSpPr/>
          <p:nvPr/>
        </p:nvSpPr>
        <p:spPr>
          <a:xfrm>
            <a:off x="0" y="973684"/>
            <a:ext cx="10705249" cy="5131241"/>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5" name="Google Shape;295;g281fc3c1766_0_264"/>
          <p:cNvSpPr txBox="1"/>
          <p:nvPr/>
        </p:nvSpPr>
        <p:spPr>
          <a:xfrm>
            <a:off x="4043535" y="2250350"/>
            <a:ext cx="6391215" cy="3232793"/>
          </a:xfrm>
          <a:prstGeom prst="rect">
            <a:avLst/>
          </a:prstGeom>
          <a:noFill/>
          <a:ln>
            <a:noFill/>
          </a:ln>
        </p:spPr>
        <p:txBody>
          <a:bodyPr spcFirstLastPara="1" wrap="square" lIns="0" tIns="12050" rIns="0" bIns="0" anchor="t" anchorCtr="0">
            <a:spAutoFit/>
          </a:bodyPr>
          <a:lstStyle/>
          <a:p>
            <a:pPr marL="12700" marR="5080" lvl="0" indent="0" algn="r" rtl="0">
              <a:lnSpc>
                <a:spcPct val="109130"/>
              </a:lnSpc>
              <a:spcBef>
                <a:spcPts val="0"/>
              </a:spcBef>
              <a:spcAft>
                <a:spcPts val="0"/>
              </a:spcAft>
              <a:buClr>
                <a:srgbClr val="000000"/>
              </a:buClr>
              <a:buSzPts val="4600"/>
              <a:buFont typeface="Arial"/>
              <a:buNone/>
            </a:pPr>
            <a:r>
              <a:rPr lang="cs-CZ" sz="4800" dirty="0">
                <a:solidFill>
                  <a:schemeClr val="bg1"/>
                </a:solidFill>
                <a:latin typeface="Calibri" panose="020F0502020204030204" pitchFamily="34" charset="0"/>
                <a:cs typeface="Calibri" panose="020F0502020204030204" pitchFamily="34" charset="0"/>
              </a:rPr>
              <a:t>ÚVOD DO BLOCKCHAINU V AGROPOTRAVINÁRSKOM REŤAZCI</a:t>
            </a:r>
            <a:endParaRPr lang="en-US" sz="4600" i="0" u="none" strike="noStrike" cap="none" dirty="0">
              <a:solidFill>
                <a:schemeClr val="bg1"/>
              </a:solidFill>
              <a:latin typeface="Calibri"/>
              <a:ea typeface="Calibri"/>
              <a:cs typeface="Calibri"/>
              <a:sym typeface="Calibri"/>
            </a:endParaRPr>
          </a:p>
        </p:txBody>
      </p:sp>
      <p:grpSp>
        <p:nvGrpSpPr>
          <p:cNvPr id="297" name="Google Shape;297;g281fc3c1766_0_264"/>
          <p:cNvGrpSpPr/>
          <p:nvPr/>
        </p:nvGrpSpPr>
        <p:grpSpPr>
          <a:xfrm>
            <a:off x="546380" y="2274365"/>
            <a:ext cx="2886379" cy="2813713"/>
            <a:chOff x="2262504" y="2609557"/>
            <a:chExt cx="1345882" cy="1311999"/>
          </a:xfrm>
        </p:grpSpPr>
        <p:grpSp>
          <p:nvGrpSpPr>
            <p:cNvPr id="298" name="Google Shape;298;g281fc3c1766_0_264"/>
            <p:cNvGrpSpPr/>
            <p:nvPr/>
          </p:nvGrpSpPr>
          <p:grpSpPr>
            <a:xfrm>
              <a:off x="2847815" y="2734283"/>
              <a:ext cx="760571" cy="1187273"/>
              <a:chOff x="2847815" y="2734283"/>
              <a:chExt cx="760571" cy="1187273"/>
            </a:xfrm>
          </p:grpSpPr>
          <p:grpSp>
            <p:nvGrpSpPr>
              <p:cNvPr id="299" name="Google Shape;299;g281fc3c1766_0_264"/>
              <p:cNvGrpSpPr/>
              <p:nvPr/>
            </p:nvGrpSpPr>
            <p:grpSpPr>
              <a:xfrm>
                <a:off x="3093560" y="2734283"/>
                <a:ext cx="373380" cy="316098"/>
                <a:chOff x="3093560" y="2734283"/>
                <a:chExt cx="373380" cy="316098"/>
              </a:xfrm>
            </p:grpSpPr>
            <p:sp>
              <p:nvSpPr>
                <p:cNvPr id="300" name="Google Shape;300;g281fc3c1766_0_264"/>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1" name="Google Shape;301;g281fc3c1766_0_264"/>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2" name="Google Shape;302;g281fc3c1766_0_264"/>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03" name="Google Shape;303;g281fc3c1766_0_264"/>
              <p:cNvGrpSpPr/>
              <p:nvPr/>
            </p:nvGrpSpPr>
            <p:grpSpPr>
              <a:xfrm>
                <a:off x="2847815" y="3185580"/>
                <a:ext cx="373380" cy="316099"/>
                <a:chOff x="2847815" y="3185580"/>
                <a:chExt cx="373380" cy="316099"/>
              </a:xfrm>
            </p:grpSpPr>
            <p:sp>
              <p:nvSpPr>
                <p:cNvPr id="304" name="Google Shape;304;g281fc3c1766_0_264"/>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5" name="Google Shape;305;g281fc3c1766_0_264"/>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6" name="Google Shape;306;g281fc3c1766_0_264"/>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07" name="Google Shape;307;g281fc3c1766_0_264"/>
              <p:cNvGrpSpPr/>
              <p:nvPr/>
            </p:nvGrpSpPr>
            <p:grpSpPr>
              <a:xfrm>
                <a:off x="3385025" y="3181772"/>
                <a:ext cx="222409" cy="316098"/>
                <a:chOff x="3385025" y="3181772"/>
                <a:chExt cx="222409" cy="316098"/>
              </a:xfrm>
            </p:grpSpPr>
            <p:sp>
              <p:nvSpPr>
                <p:cNvPr id="308" name="Google Shape;308;g281fc3c1766_0_264"/>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9" name="Google Shape;309;g281fc3c1766_0_264"/>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0" name="Google Shape;310;g281fc3c1766_0_264"/>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11" name="Google Shape;311;g281fc3c1766_0_264"/>
              <p:cNvGrpSpPr/>
              <p:nvPr/>
            </p:nvGrpSpPr>
            <p:grpSpPr>
              <a:xfrm>
                <a:off x="3139042" y="3633069"/>
                <a:ext cx="373618" cy="288487"/>
                <a:chOff x="3139042" y="3633069"/>
                <a:chExt cx="373618" cy="288487"/>
              </a:xfrm>
            </p:grpSpPr>
            <p:sp>
              <p:nvSpPr>
                <p:cNvPr id="312" name="Google Shape;312;g281fc3c1766_0_264"/>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3" name="Google Shape;313;g281fc3c1766_0_264"/>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4" name="Google Shape;314;g281fc3c1766_0_264"/>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315" name="Google Shape;315;g281fc3c1766_0_264"/>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6" name="Google Shape;316;g281fc3c1766_0_264"/>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7" name="Google Shape;317;g281fc3c1766_0_264"/>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8" name="Google Shape;318;g281fc3c1766_0_264"/>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9" name="Google Shape;319;g281fc3c1766_0_264"/>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0" name="Google Shape;320;g281fc3c1766_0_264"/>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21" name="Google Shape;321;g281fc3c1766_0_264"/>
            <p:cNvGrpSpPr/>
            <p:nvPr/>
          </p:nvGrpSpPr>
          <p:grpSpPr>
            <a:xfrm>
              <a:off x="2262504" y="2609557"/>
              <a:ext cx="912494" cy="1194890"/>
              <a:chOff x="2262504" y="2609557"/>
              <a:chExt cx="912494" cy="1194890"/>
            </a:xfrm>
          </p:grpSpPr>
          <p:grpSp>
            <p:nvGrpSpPr>
              <p:cNvPr id="322" name="Google Shape;322;g281fc3c1766_0_264"/>
              <p:cNvGrpSpPr/>
              <p:nvPr/>
            </p:nvGrpSpPr>
            <p:grpSpPr>
              <a:xfrm>
                <a:off x="2262504" y="3184628"/>
                <a:ext cx="751522" cy="619819"/>
                <a:chOff x="2262504" y="3184628"/>
                <a:chExt cx="751522" cy="619819"/>
              </a:xfrm>
            </p:grpSpPr>
            <p:sp>
              <p:nvSpPr>
                <p:cNvPr id="323" name="Google Shape;323;g281fc3c1766_0_264"/>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4" name="Google Shape;324;g281fc3c1766_0_264"/>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5" name="Google Shape;325;g281fc3c1766_0_264"/>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6" name="Google Shape;326;g281fc3c1766_0_264"/>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7" name="Google Shape;327;g281fc3c1766_0_264"/>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8" name="Google Shape;328;g281fc3c1766_0_264"/>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9" name="Google Shape;329;g281fc3c1766_0_264"/>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0" name="Google Shape;330;g281fc3c1766_0_264"/>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1" name="Google Shape;331;g281fc3c1766_0_264"/>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2" name="Google Shape;332;g281fc3c1766_0_264"/>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3" name="Google Shape;333;g281fc3c1766_0_264"/>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34" name="Google Shape;334;g281fc3c1766_0_264"/>
              <p:cNvGrpSpPr/>
              <p:nvPr/>
            </p:nvGrpSpPr>
            <p:grpSpPr>
              <a:xfrm>
                <a:off x="2270124" y="2609557"/>
                <a:ext cx="904874" cy="408453"/>
                <a:chOff x="2270124" y="2609557"/>
                <a:chExt cx="904874" cy="408453"/>
              </a:xfrm>
            </p:grpSpPr>
            <p:sp>
              <p:nvSpPr>
                <p:cNvPr id="335" name="Google Shape;335;g281fc3c1766_0_264"/>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6" name="Google Shape;336;g281fc3c1766_0_264"/>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7" name="Google Shape;337;g281fc3c1766_0_264"/>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8" name="Google Shape;338;g281fc3c1766_0_264"/>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9" name="Google Shape;339;g281fc3c1766_0_264"/>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0" name="Google Shape;340;g281fc3c1766_0_264"/>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1" name="Google Shape;341;g281fc3c1766_0_264"/>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2" name="Google Shape;342;g281fc3c1766_0_264"/>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3" name="Google Shape;343;g281fc3c1766_0_264"/>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4" name="Google Shape;344;g281fc3c1766_0_264"/>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345" name="Google Shape;345;g281fc3c1766_0_264"/>
              <p:cNvGrpSpPr/>
              <p:nvPr/>
            </p:nvGrpSpPr>
            <p:grpSpPr>
              <a:xfrm>
                <a:off x="2307271" y="3065615"/>
                <a:ext cx="207645" cy="85689"/>
                <a:chOff x="2307271" y="3065615"/>
                <a:chExt cx="207645" cy="85689"/>
              </a:xfrm>
            </p:grpSpPr>
            <p:sp>
              <p:nvSpPr>
                <p:cNvPr id="346" name="Google Shape;346;g281fc3c1766_0_264"/>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7" name="Google Shape;347;g281fc3c1766_0_264"/>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8" name="Google Shape;348;g281fc3c1766_0_264"/>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sp>
        <p:nvSpPr>
          <p:cNvPr id="350" name="Google Shape;350;g281fc3c1766_0_264"/>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t>5</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pic>
        <p:nvPicPr>
          <p:cNvPr id="911" name="Google Shape;911;p1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912" name="Google Shape;912;p19"/>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BLOCKCHAIN </a:t>
            </a:r>
            <a:r>
              <a:rPr lang="cs-CZ" sz="2800" dirty="0">
                <a:solidFill>
                  <a:schemeClr val="lt1"/>
                </a:solidFill>
                <a:latin typeface="Open Sans"/>
                <a:ea typeface="Open Sans"/>
                <a:cs typeface="Open Sans"/>
                <a:sym typeface="Open Sans"/>
              </a:rPr>
              <a:t>V PRAXI: </a:t>
            </a:r>
            <a:r>
              <a:rPr lang="en-GB" sz="2800" dirty="0">
                <a:solidFill>
                  <a:schemeClr val="lt1"/>
                </a:solidFill>
                <a:latin typeface="Open Sans"/>
                <a:ea typeface="Open Sans"/>
                <a:cs typeface="Open Sans"/>
                <a:sym typeface="Open Sans"/>
              </a:rPr>
              <a:t>ZÁVERY </a:t>
            </a:r>
            <a:endParaRPr dirty="0"/>
          </a:p>
        </p:txBody>
      </p:sp>
      <p:sp>
        <p:nvSpPr>
          <p:cNvPr id="913" name="Google Shape;913;p19"/>
          <p:cNvSpPr txBox="1">
            <a:spLocks noGrp="1"/>
          </p:cNvSpPr>
          <p:nvPr>
            <p:ph type="body" idx="1"/>
          </p:nvPr>
        </p:nvSpPr>
        <p:spPr>
          <a:xfrm>
            <a:off x="546100" y="1685925"/>
            <a:ext cx="9601200" cy="3724096"/>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Blockchain inovácie </a:t>
            </a:r>
            <a:r>
              <a:rPr lang="en-GB" sz="2200" b="0" dirty="0">
                <a:solidFill>
                  <a:schemeClr val="dk1"/>
                </a:solidFill>
                <a:latin typeface="Calibri"/>
                <a:ea typeface="Calibri"/>
                <a:cs typeface="Calibri"/>
                <a:sym typeface="Calibri"/>
              </a:rPr>
              <a:t>v </a:t>
            </a:r>
            <a:r>
              <a:rPr lang="en-GB" sz="2200" b="0" dirty="0" err="1">
                <a:solidFill>
                  <a:schemeClr val="dk1"/>
                </a:solidFill>
                <a:latin typeface="Calibri"/>
                <a:ea typeface="Calibri"/>
                <a:cs typeface="Calibri"/>
                <a:sym typeface="Calibri"/>
              </a:rPr>
              <a:t>agropotravinárskom sektore sú </a:t>
            </a:r>
            <a:r>
              <a:rPr lang="en-GB" sz="2200" dirty="0" err="1">
                <a:solidFill>
                  <a:schemeClr val="dk1"/>
                </a:solidFill>
                <a:latin typeface="Calibri"/>
                <a:ea typeface="Calibri"/>
                <a:cs typeface="Calibri"/>
                <a:sym typeface="Calibri"/>
              </a:rPr>
              <a:t>už realitou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potenciál využitia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aplikácií tejto technológie bude pravdepodobne len narastať</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US" sz="2200" b="0" dirty="0" err="1">
                <a:solidFill>
                  <a:schemeClr val="dk1"/>
                </a:solidFill>
                <a:latin typeface="Calibri"/>
                <a:ea typeface="Calibri"/>
                <a:cs typeface="Calibri"/>
                <a:sym typeface="Calibri"/>
              </a:rPr>
              <a:t>Prípadové štúdie ukazujú jasný </a:t>
            </a:r>
            <a:r>
              <a:rPr lang="en-US" sz="2200" dirty="0" err="1">
                <a:solidFill>
                  <a:schemeClr val="dk1"/>
                </a:solidFill>
                <a:latin typeface="Calibri"/>
                <a:ea typeface="Calibri"/>
                <a:cs typeface="Calibri"/>
                <a:sym typeface="Calibri"/>
              </a:rPr>
              <a:t>dopyt zákazníkov </a:t>
            </a:r>
            <a:r>
              <a:rPr lang="en-US" sz="2200" b="0" dirty="0">
                <a:solidFill>
                  <a:schemeClr val="dk1"/>
                </a:solidFill>
                <a:latin typeface="Calibri"/>
                <a:ea typeface="Calibri"/>
                <a:cs typeface="Calibri"/>
                <a:sym typeface="Calibri"/>
              </a:rPr>
              <a:t>po </a:t>
            </a:r>
            <a:r>
              <a:rPr lang="en-US" sz="2200" b="0" dirty="0" err="1">
                <a:solidFill>
                  <a:schemeClr val="dk1"/>
                </a:solidFill>
                <a:latin typeface="Calibri"/>
                <a:ea typeface="Calibri"/>
                <a:cs typeface="Calibri"/>
                <a:sym typeface="Calibri"/>
              </a:rPr>
              <a:t>zvýšenej </a:t>
            </a:r>
            <a:r>
              <a:rPr lang="en-US" sz="2200" dirty="0" err="1">
                <a:solidFill>
                  <a:schemeClr val="dk1"/>
                </a:solidFill>
                <a:latin typeface="Calibri"/>
                <a:ea typeface="Calibri"/>
                <a:cs typeface="Calibri"/>
                <a:sym typeface="Calibri"/>
              </a:rPr>
              <a:t>transparentnosti </a:t>
            </a:r>
            <a:r>
              <a:rPr lang="en-US" sz="2200" dirty="0">
                <a:solidFill>
                  <a:schemeClr val="dk1"/>
                </a:solidFill>
                <a:latin typeface="Calibri"/>
                <a:ea typeface="Calibri"/>
                <a:cs typeface="Calibri"/>
                <a:sym typeface="Calibri"/>
              </a:rPr>
              <a:t>a </a:t>
            </a:r>
            <a:r>
              <a:rPr lang="en-US" sz="2200" dirty="0" err="1">
                <a:solidFill>
                  <a:schemeClr val="dk1"/>
                </a:solidFill>
                <a:latin typeface="Calibri"/>
                <a:ea typeface="Calibri"/>
                <a:cs typeface="Calibri"/>
                <a:sym typeface="Calibri"/>
              </a:rPr>
              <a:t>vysledovateľnosti </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funkcia Blockchainu ako nemennej</a:t>
            </a:r>
            <a:r>
              <a:rPr lang="en-US" sz="2200" b="0" dirty="0">
                <a:solidFill>
                  <a:schemeClr val="dk1"/>
                </a:solidFill>
                <a:latin typeface="Calibri"/>
                <a:ea typeface="Calibri"/>
                <a:cs typeface="Calibri"/>
                <a:sym typeface="Calibri"/>
              </a:rPr>
              <a:t>, </a:t>
            </a:r>
            <a:r>
              <a:rPr lang="en-US" sz="2200" b="0" dirty="0" err="1">
                <a:solidFill>
                  <a:schemeClr val="dk1"/>
                </a:solidFill>
                <a:latin typeface="Calibri"/>
                <a:ea typeface="Calibri"/>
                <a:cs typeface="Calibri"/>
                <a:sym typeface="Calibri"/>
              </a:rPr>
              <a:t>decentralizovanej účtovnej knihy </a:t>
            </a:r>
            <a:r>
              <a:rPr lang="en-US" sz="2200" b="0" dirty="0">
                <a:solidFill>
                  <a:schemeClr val="dk1"/>
                </a:solidFill>
                <a:latin typeface="Calibri"/>
                <a:ea typeface="Calibri"/>
                <a:cs typeface="Calibri"/>
                <a:sym typeface="Calibri"/>
              </a:rPr>
              <a:t>je </a:t>
            </a:r>
            <a:r>
              <a:rPr lang="en-US" sz="2200" b="0" dirty="0" err="1">
                <a:solidFill>
                  <a:schemeClr val="dk1"/>
                </a:solidFill>
                <a:latin typeface="Calibri"/>
                <a:ea typeface="Calibri"/>
                <a:cs typeface="Calibri"/>
                <a:sym typeface="Calibri"/>
              </a:rPr>
              <a:t>vhodná na splnenie tejto potreby</a:t>
            </a:r>
            <a:r>
              <a:rPr lang="en-US"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lang="en-US"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a:solidFill>
                  <a:schemeClr val="dk1"/>
                </a:solidFill>
                <a:latin typeface="Calibri"/>
                <a:ea typeface="Calibri"/>
                <a:cs typeface="Calibri"/>
                <a:sym typeface="Calibri"/>
              </a:rPr>
              <a:t>Blockchain </a:t>
            </a:r>
            <a:r>
              <a:rPr lang="en-GB" sz="2200" dirty="0" err="1">
                <a:solidFill>
                  <a:schemeClr val="dk1"/>
                </a:solidFill>
                <a:latin typeface="Calibri"/>
                <a:ea typeface="Calibri"/>
                <a:cs typeface="Calibri"/>
                <a:sym typeface="Calibri"/>
              </a:rPr>
              <a:t>ako jedinečný predajný </a:t>
            </a:r>
            <a:r>
              <a:rPr lang="en-GB" sz="2200" dirty="0">
                <a:solidFill>
                  <a:schemeClr val="dk1"/>
                </a:solidFill>
                <a:latin typeface="Calibri"/>
                <a:ea typeface="Calibri"/>
                <a:cs typeface="Calibri"/>
                <a:sym typeface="Calibri"/>
              </a:rPr>
              <a:t>argument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zvyšuje </a:t>
            </a:r>
            <a:r>
              <a:rPr lang="en-GB" sz="2200" dirty="0" err="1">
                <a:solidFill>
                  <a:schemeClr val="dk1"/>
                </a:solidFill>
                <a:latin typeface="Calibri"/>
                <a:ea typeface="Calibri"/>
                <a:cs typeface="Calibri"/>
                <a:sym typeface="Calibri"/>
              </a:rPr>
              <a:t>dôveru spotrebiteľov </a:t>
            </a:r>
            <a:r>
              <a:rPr lang="en-GB" sz="2200" dirty="0">
                <a:solidFill>
                  <a:schemeClr val="dk1"/>
                </a:solidFill>
                <a:latin typeface="Calibri"/>
                <a:ea typeface="Calibri"/>
                <a:cs typeface="Calibri"/>
                <a:sym typeface="Calibri"/>
              </a:rPr>
              <a:t>a </a:t>
            </a:r>
            <a:r>
              <a:rPr lang="en-GB" sz="2200" dirty="0" err="1">
                <a:solidFill>
                  <a:schemeClr val="dk1"/>
                </a:solidFill>
                <a:latin typeface="Calibri"/>
                <a:ea typeface="Calibri"/>
                <a:cs typeface="Calibri"/>
                <a:sym typeface="Calibri"/>
              </a:rPr>
              <a:t>lojalitu k značke</a:t>
            </a:r>
            <a:endParaRPr lang="cs-CZ" sz="22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lang="cs-CZ" sz="22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cs-CZ" sz="2200" b="0" dirty="0">
                <a:solidFill>
                  <a:schemeClr val="dk1"/>
                </a:solidFill>
                <a:latin typeface="Calibri"/>
                <a:ea typeface="Calibri"/>
                <a:cs typeface="Calibri"/>
                <a:sym typeface="Calibri"/>
              </a:rPr>
              <a:t>Prepojenie medzi blockchainom, vysledovateľnosťou a </a:t>
            </a:r>
            <a:r>
              <a:rPr lang="cs-CZ" sz="2200" dirty="0">
                <a:solidFill>
                  <a:schemeClr val="dk1"/>
                </a:solidFill>
                <a:latin typeface="Calibri"/>
                <a:ea typeface="Calibri"/>
                <a:cs typeface="Calibri"/>
                <a:sym typeface="Calibri"/>
              </a:rPr>
              <a:t>udržateľnosťou</a:t>
            </a:r>
            <a:endParaRPr sz="2200" dirty="0">
              <a:solidFill>
                <a:schemeClr val="dk1"/>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Shape 917"/>
        <p:cNvGrpSpPr/>
        <p:nvPr/>
      </p:nvGrpSpPr>
      <p:grpSpPr>
        <a:xfrm>
          <a:off x="0" y="0"/>
          <a:ext cx="0" cy="0"/>
          <a:chOff x="0" y="0"/>
          <a:chExt cx="0" cy="0"/>
        </a:xfrm>
      </p:grpSpPr>
      <p:sp>
        <p:nvSpPr>
          <p:cNvPr id="918" name="Google Shape;918;g283a1922f65_2_3"/>
          <p:cNvSpPr/>
          <p:nvPr/>
        </p:nvSpPr>
        <p:spPr>
          <a:xfrm>
            <a:off x="0" y="973684"/>
            <a:ext cx="10705249" cy="5131241"/>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19" name="Google Shape;919;g283a1922f65_2_3"/>
          <p:cNvSpPr txBox="1"/>
          <p:nvPr/>
        </p:nvSpPr>
        <p:spPr>
          <a:xfrm>
            <a:off x="4143375" y="2792900"/>
            <a:ext cx="6357900" cy="2327032"/>
          </a:xfrm>
          <a:prstGeom prst="rect">
            <a:avLst/>
          </a:prstGeom>
          <a:noFill/>
          <a:ln>
            <a:noFill/>
          </a:ln>
        </p:spPr>
        <p:txBody>
          <a:bodyPr spcFirstLastPara="1" wrap="square" lIns="0" tIns="12050" rIns="0" bIns="0" anchor="t" anchorCtr="0">
            <a:spAutoFit/>
          </a:bodyPr>
          <a:lstStyle/>
          <a:p>
            <a:pPr marL="12700" marR="5080" lvl="0" indent="0" algn="r" rtl="0">
              <a:lnSpc>
                <a:spcPct val="109130"/>
              </a:lnSpc>
              <a:spcBef>
                <a:spcPts val="0"/>
              </a:spcBef>
              <a:spcAft>
                <a:spcPts val="0"/>
              </a:spcAft>
              <a:buClr>
                <a:srgbClr val="000000"/>
              </a:buClr>
              <a:buSzPts val="4600"/>
              <a:buFont typeface="Arial"/>
              <a:buNone/>
            </a:pPr>
            <a:r>
              <a:rPr lang="en-GB" sz="4600" dirty="0">
                <a:solidFill>
                  <a:schemeClr val="lt1"/>
                </a:solidFill>
                <a:latin typeface="Calibri"/>
                <a:ea typeface="Calibri"/>
                <a:cs typeface="Calibri"/>
                <a:sym typeface="Calibri"/>
              </a:rPr>
              <a:t>DÔVERYHODNÉ ZDROJE BLOCKCHAINU: KOMU VERIŤ?</a:t>
            </a:r>
            <a:endParaRPr sz="4600" b="0" i="0" u="none" strike="noStrike" cap="none" dirty="0">
              <a:solidFill>
                <a:schemeClr val="lt1"/>
              </a:solidFill>
              <a:latin typeface="Calibri"/>
              <a:ea typeface="Calibri"/>
              <a:cs typeface="Calibri"/>
              <a:sym typeface="Calibri"/>
            </a:endParaRPr>
          </a:p>
        </p:txBody>
      </p:sp>
      <p:grpSp>
        <p:nvGrpSpPr>
          <p:cNvPr id="921" name="Google Shape;921;g283a1922f65_2_3"/>
          <p:cNvGrpSpPr/>
          <p:nvPr/>
        </p:nvGrpSpPr>
        <p:grpSpPr>
          <a:xfrm>
            <a:off x="546380" y="2274365"/>
            <a:ext cx="2886379" cy="2813713"/>
            <a:chOff x="2262504" y="2609557"/>
            <a:chExt cx="1345882" cy="1311999"/>
          </a:xfrm>
        </p:grpSpPr>
        <p:grpSp>
          <p:nvGrpSpPr>
            <p:cNvPr id="922" name="Google Shape;922;g283a1922f65_2_3"/>
            <p:cNvGrpSpPr/>
            <p:nvPr/>
          </p:nvGrpSpPr>
          <p:grpSpPr>
            <a:xfrm>
              <a:off x="2847815" y="2734283"/>
              <a:ext cx="760571" cy="1187273"/>
              <a:chOff x="2847815" y="2734283"/>
              <a:chExt cx="760571" cy="1187273"/>
            </a:xfrm>
          </p:grpSpPr>
          <p:grpSp>
            <p:nvGrpSpPr>
              <p:cNvPr id="923" name="Google Shape;923;g283a1922f65_2_3"/>
              <p:cNvGrpSpPr/>
              <p:nvPr/>
            </p:nvGrpSpPr>
            <p:grpSpPr>
              <a:xfrm>
                <a:off x="3093560" y="2734283"/>
                <a:ext cx="373380" cy="316098"/>
                <a:chOff x="3093560" y="2734283"/>
                <a:chExt cx="373380" cy="316098"/>
              </a:xfrm>
            </p:grpSpPr>
            <p:sp>
              <p:nvSpPr>
                <p:cNvPr id="924" name="Google Shape;924;g283a1922f65_2_3"/>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25" name="Google Shape;925;g283a1922f65_2_3"/>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26" name="Google Shape;926;g283a1922f65_2_3"/>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927" name="Google Shape;927;g283a1922f65_2_3"/>
              <p:cNvGrpSpPr/>
              <p:nvPr/>
            </p:nvGrpSpPr>
            <p:grpSpPr>
              <a:xfrm>
                <a:off x="2847815" y="3185580"/>
                <a:ext cx="373380" cy="316099"/>
                <a:chOff x="2847815" y="3185580"/>
                <a:chExt cx="373380" cy="316099"/>
              </a:xfrm>
            </p:grpSpPr>
            <p:sp>
              <p:nvSpPr>
                <p:cNvPr id="928" name="Google Shape;928;g283a1922f65_2_3"/>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29" name="Google Shape;929;g283a1922f65_2_3"/>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30" name="Google Shape;930;g283a1922f65_2_3"/>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931" name="Google Shape;931;g283a1922f65_2_3"/>
              <p:cNvGrpSpPr/>
              <p:nvPr/>
            </p:nvGrpSpPr>
            <p:grpSpPr>
              <a:xfrm>
                <a:off x="3385025" y="3181772"/>
                <a:ext cx="222409" cy="316098"/>
                <a:chOff x="3385025" y="3181772"/>
                <a:chExt cx="222409" cy="316098"/>
              </a:xfrm>
            </p:grpSpPr>
            <p:sp>
              <p:nvSpPr>
                <p:cNvPr id="932" name="Google Shape;932;g283a1922f65_2_3"/>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33" name="Google Shape;933;g283a1922f65_2_3"/>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34" name="Google Shape;934;g283a1922f65_2_3"/>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935" name="Google Shape;935;g283a1922f65_2_3"/>
              <p:cNvGrpSpPr/>
              <p:nvPr/>
            </p:nvGrpSpPr>
            <p:grpSpPr>
              <a:xfrm>
                <a:off x="3139042" y="3633069"/>
                <a:ext cx="373618" cy="288487"/>
                <a:chOff x="3139042" y="3633069"/>
                <a:chExt cx="373618" cy="288487"/>
              </a:xfrm>
            </p:grpSpPr>
            <p:sp>
              <p:nvSpPr>
                <p:cNvPr id="936" name="Google Shape;936;g283a1922f65_2_3"/>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37" name="Google Shape;937;g283a1922f65_2_3"/>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38" name="Google Shape;938;g283a1922f65_2_3"/>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939" name="Google Shape;939;g283a1922f65_2_3"/>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0" name="Google Shape;940;g283a1922f65_2_3"/>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1" name="Google Shape;941;g283a1922f65_2_3"/>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2" name="Google Shape;942;g283a1922f65_2_3"/>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3" name="Google Shape;943;g283a1922f65_2_3"/>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4" name="Google Shape;944;g283a1922f65_2_3"/>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945" name="Google Shape;945;g283a1922f65_2_3"/>
            <p:cNvGrpSpPr/>
            <p:nvPr/>
          </p:nvGrpSpPr>
          <p:grpSpPr>
            <a:xfrm>
              <a:off x="2262504" y="2609557"/>
              <a:ext cx="912494" cy="1194890"/>
              <a:chOff x="2262504" y="2609557"/>
              <a:chExt cx="912494" cy="1194890"/>
            </a:xfrm>
          </p:grpSpPr>
          <p:grpSp>
            <p:nvGrpSpPr>
              <p:cNvPr id="946" name="Google Shape;946;g283a1922f65_2_3"/>
              <p:cNvGrpSpPr/>
              <p:nvPr/>
            </p:nvGrpSpPr>
            <p:grpSpPr>
              <a:xfrm>
                <a:off x="2262504" y="3184628"/>
                <a:ext cx="751522" cy="619819"/>
                <a:chOff x="2262504" y="3184628"/>
                <a:chExt cx="751522" cy="619819"/>
              </a:xfrm>
            </p:grpSpPr>
            <p:sp>
              <p:nvSpPr>
                <p:cNvPr id="947" name="Google Shape;947;g283a1922f65_2_3"/>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8" name="Google Shape;948;g283a1922f65_2_3"/>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49" name="Google Shape;949;g283a1922f65_2_3"/>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0" name="Google Shape;950;g283a1922f65_2_3"/>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1" name="Google Shape;951;g283a1922f65_2_3"/>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2" name="Google Shape;952;g283a1922f65_2_3"/>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3" name="Google Shape;953;g283a1922f65_2_3"/>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4" name="Google Shape;954;g283a1922f65_2_3"/>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5" name="Google Shape;955;g283a1922f65_2_3"/>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6" name="Google Shape;956;g283a1922f65_2_3"/>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7" name="Google Shape;957;g283a1922f65_2_3"/>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958" name="Google Shape;958;g283a1922f65_2_3"/>
              <p:cNvGrpSpPr/>
              <p:nvPr/>
            </p:nvGrpSpPr>
            <p:grpSpPr>
              <a:xfrm>
                <a:off x="2270124" y="2609557"/>
                <a:ext cx="904874" cy="408453"/>
                <a:chOff x="2270124" y="2609557"/>
                <a:chExt cx="904874" cy="408453"/>
              </a:xfrm>
            </p:grpSpPr>
            <p:sp>
              <p:nvSpPr>
                <p:cNvPr id="959" name="Google Shape;959;g283a1922f65_2_3"/>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0" name="Google Shape;960;g283a1922f65_2_3"/>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1" name="Google Shape;961;g283a1922f65_2_3"/>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2" name="Google Shape;962;g283a1922f65_2_3"/>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3" name="Google Shape;963;g283a1922f65_2_3"/>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4" name="Google Shape;964;g283a1922f65_2_3"/>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5" name="Google Shape;965;g283a1922f65_2_3"/>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6" name="Google Shape;966;g283a1922f65_2_3"/>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7" name="Google Shape;967;g283a1922f65_2_3"/>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8" name="Google Shape;968;g283a1922f65_2_3"/>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969" name="Google Shape;969;g283a1922f65_2_3"/>
              <p:cNvGrpSpPr/>
              <p:nvPr/>
            </p:nvGrpSpPr>
            <p:grpSpPr>
              <a:xfrm>
                <a:off x="2307271" y="3065615"/>
                <a:ext cx="207645" cy="85689"/>
                <a:chOff x="2307271" y="3065615"/>
                <a:chExt cx="207645" cy="85689"/>
              </a:xfrm>
            </p:grpSpPr>
            <p:sp>
              <p:nvSpPr>
                <p:cNvPr id="970" name="Google Shape;970;g283a1922f65_2_3"/>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71" name="Google Shape;971;g283a1922f65_2_3"/>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72" name="Google Shape;972;g283a1922f65_2_3"/>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sp>
        <p:nvSpPr>
          <p:cNvPr id="974" name="Google Shape;974;g283a1922f65_2_3"/>
          <p:cNvSpPr txBox="1">
            <a:spLocks noGrp="1"/>
          </p:cNvSpPr>
          <p:nvPr>
            <p:ph type="sldNum" idx="12"/>
          </p:nvPr>
        </p:nvSpPr>
        <p:spPr>
          <a:xfrm>
            <a:off x="7699248" y="7033450"/>
            <a:ext cx="2459400" cy="277200"/>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t>51</a:t>
            </a:fld>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pic>
        <p:nvPicPr>
          <p:cNvPr id="980" name="Google Shape;980;p2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981" name="Google Shape;981;p20"/>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ÚVOD: DÔVERA</a:t>
            </a:r>
            <a:endParaRPr dirty="0"/>
          </a:p>
        </p:txBody>
      </p:sp>
      <p:sp>
        <p:nvSpPr>
          <p:cNvPr id="982" name="Google Shape;982;p20"/>
          <p:cNvSpPr txBox="1">
            <a:spLocks noGrp="1"/>
          </p:cNvSpPr>
          <p:nvPr>
            <p:ph type="body" idx="1"/>
          </p:nvPr>
        </p:nvSpPr>
        <p:spPr>
          <a:xfrm>
            <a:off x="247650" y="1714500"/>
            <a:ext cx="4810200" cy="5078313"/>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Dôvera bola podrobne preskúmaná </a:t>
            </a:r>
            <a:r>
              <a:rPr lang="en-GB" sz="2200" b="0" dirty="0">
                <a:solidFill>
                  <a:schemeClr val="dk1"/>
                </a:solidFill>
                <a:latin typeface="Calibri"/>
                <a:ea typeface="Calibri"/>
                <a:cs typeface="Calibri"/>
                <a:sym typeface="Calibri"/>
              </a:rPr>
              <a:t>z </a:t>
            </a:r>
            <a:r>
              <a:rPr lang="en-GB" sz="2200" b="0" dirty="0" err="1">
                <a:solidFill>
                  <a:schemeClr val="dk1"/>
                </a:solidFill>
                <a:latin typeface="Calibri"/>
                <a:ea typeface="Calibri"/>
                <a:cs typeface="Calibri"/>
                <a:sym typeface="Calibri"/>
              </a:rPr>
              <a:t>psychologického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organizačného hľadiska</a:t>
            </a:r>
            <a:r>
              <a:rPr lang="en-GB" sz="2200" b="0" dirty="0">
                <a:solidFill>
                  <a:schemeClr val="dk1"/>
                </a:solidFill>
                <a:latin typeface="Calibri"/>
                <a:ea typeface="Calibri"/>
                <a:cs typeface="Calibri"/>
                <a:sym typeface="Calibri"/>
              </a:rPr>
              <a:t>. </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výskum informačných systémov </a:t>
            </a:r>
            <a:r>
              <a:rPr lang="en-GB" sz="2200" b="0" dirty="0">
                <a:solidFill>
                  <a:schemeClr val="dk1"/>
                </a:solidFill>
                <a:latin typeface="Calibri"/>
                <a:ea typeface="Calibri"/>
                <a:cs typeface="Calibri"/>
                <a:sym typeface="Calibri"/>
              </a:rPr>
              <a:t>(IS): </a:t>
            </a:r>
            <a:r>
              <a:rPr lang="en-GB" sz="2200" b="0" dirty="0" err="1">
                <a:solidFill>
                  <a:schemeClr val="dk1"/>
                </a:solidFill>
                <a:latin typeface="Calibri"/>
                <a:ea typeface="Calibri"/>
                <a:cs typeface="Calibri"/>
                <a:sym typeface="Calibri"/>
              </a:rPr>
              <a:t>bol vyvinutý pojem </a:t>
            </a:r>
            <a:r>
              <a:rPr lang="en-GB" sz="2200" b="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vzťah dôvery medzi človekom a technológiou" </a:t>
            </a:r>
            <a:r>
              <a:rPr lang="en-GB" sz="2200" b="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Lankton</a:t>
            </a:r>
            <a:r>
              <a:rPr lang="en-GB" sz="2200" b="0" dirty="0">
                <a:solidFill>
                  <a:schemeClr val="dk1"/>
                </a:solidFill>
                <a:latin typeface="Calibri"/>
                <a:ea typeface="Calibri"/>
                <a:cs typeface="Calibri"/>
                <a:sym typeface="Calibri"/>
              </a:rPr>
              <a:t>, McKnight a Tripp, 2015, s. 882); </a:t>
            </a:r>
            <a:r>
              <a:rPr lang="en-GB" sz="2200" b="0" dirty="0" err="1">
                <a:solidFill>
                  <a:schemeClr val="dk1"/>
                </a:solidFill>
                <a:latin typeface="Calibri"/>
                <a:ea typeface="Calibri"/>
                <a:cs typeface="Calibri"/>
                <a:sym typeface="Calibri"/>
              </a:rPr>
              <a:t>na opis dôveryhodnosti </a:t>
            </a:r>
            <a:r>
              <a:rPr lang="en-GB" sz="2200" b="0" dirty="0">
                <a:solidFill>
                  <a:schemeClr val="dk1"/>
                </a:solidFill>
                <a:latin typeface="Calibri"/>
                <a:ea typeface="Calibri"/>
                <a:cs typeface="Calibri"/>
                <a:sym typeface="Calibri"/>
              </a:rPr>
              <a:t>IT </a:t>
            </a:r>
            <a:r>
              <a:rPr lang="en-GB" sz="2200" b="0" dirty="0" err="1">
                <a:solidFill>
                  <a:schemeClr val="dk1"/>
                </a:solidFill>
                <a:latin typeface="Calibri"/>
                <a:ea typeface="Calibri"/>
                <a:cs typeface="Calibri"/>
                <a:sym typeface="Calibri"/>
              </a:rPr>
              <a:t>artefaktov </a:t>
            </a:r>
            <a:r>
              <a:rPr lang="en-GB" sz="2200" b="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Benbasat </a:t>
            </a:r>
            <a:r>
              <a:rPr lang="en-GB" sz="2200" b="0" dirty="0">
                <a:solidFill>
                  <a:schemeClr val="dk1"/>
                </a:solidFill>
                <a:latin typeface="Calibri"/>
                <a:ea typeface="Calibri"/>
                <a:cs typeface="Calibri"/>
                <a:sym typeface="Calibri"/>
              </a:rPr>
              <a:t>a Wang, 2005)</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Ľudia sa k počítačom správajú ako k sociálnym aktérom </a:t>
            </a:r>
            <a:r>
              <a:rPr lang="en-GB" sz="2200" b="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Fussell </a:t>
            </a:r>
            <a:r>
              <a:rPr lang="en-GB" sz="2200" b="0" dirty="0">
                <a:solidFill>
                  <a:schemeClr val="dk1"/>
                </a:solidFill>
                <a:latin typeface="Calibri"/>
                <a:ea typeface="Calibri"/>
                <a:cs typeface="Calibri"/>
                <a:sym typeface="Calibri"/>
              </a:rPr>
              <a:t>a kol., 2008).</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Tento druh dôvery sa nazýva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aj ľudská dôvera </a:t>
            </a:r>
            <a:r>
              <a:rPr lang="en-GB" sz="2200" b="0" dirty="0">
                <a:solidFill>
                  <a:schemeClr val="dk1"/>
                </a:solidFill>
                <a:latin typeface="Calibri"/>
                <a:ea typeface="Calibri"/>
                <a:cs typeface="Calibri"/>
                <a:sym typeface="Calibri"/>
              </a:rPr>
              <a:t>v </a:t>
            </a:r>
            <a:r>
              <a:rPr lang="en-GB" sz="2200" b="0" dirty="0" err="1">
                <a:solidFill>
                  <a:schemeClr val="dk1"/>
                </a:solidFill>
                <a:latin typeface="Calibri"/>
                <a:ea typeface="Calibri"/>
                <a:cs typeface="Calibri"/>
                <a:sym typeface="Calibri"/>
              </a:rPr>
              <a:t>technológie </a:t>
            </a:r>
            <a:r>
              <a:rPr lang="en-GB" sz="2200" b="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Lankton </a:t>
            </a:r>
            <a:r>
              <a:rPr lang="en-GB" sz="2200" b="0" dirty="0">
                <a:solidFill>
                  <a:schemeClr val="dk1"/>
                </a:solidFill>
                <a:latin typeface="Calibri"/>
                <a:ea typeface="Calibri"/>
                <a:cs typeface="Calibri"/>
                <a:sym typeface="Calibri"/>
              </a:rPr>
              <a:t>a kol., 2015).</a:t>
            </a:r>
            <a:endParaRPr sz="1800" b="0" dirty="0">
              <a:solidFill>
                <a:schemeClr val="dk1"/>
              </a:solidFill>
            </a:endParaRPr>
          </a:p>
        </p:txBody>
      </p:sp>
      <p:pic>
        <p:nvPicPr>
          <p:cNvPr id="5" name="Google Shape;983;p20">
            <a:extLst>
              <a:ext uri="{FF2B5EF4-FFF2-40B4-BE49-F238E27FC236}">
                <a16:creationId xmlns:a16="http://schemas.microsoft.com/office/drawing/2014/main" id="{C1610022-7069-4FF3-922B-6D36B837D4D3}"/>
              </a:ext>
            </a:extLst>
          </p:cNvPr>
          <p:cNvPicPr preferRelativeResize="0"/>
          <p:nvPr/>
        </p:nvPicPr>
        <p:blipFill>
          <a:blip r:embed="rId4">
            <a:alphaModFix/>
          </a:blip>
          <a:stretch>
            <a:fillRect/>
          </a:stretch>
        </p:blipFill>
        <p:spPr>
          <a:xfrm>
            <a:off x="5275250" y="2242513"/>
            <a:ext cx="5418148" cy="361122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88"/>
        <p:cNvGrpSpPr/>
        <p:nvPr/>
      </p:nvGrpSpPr>
      <p:grpSpPr>
        <a:xfrm>
          <a:off x="0" y="0"/>
          <a:ext cx="0" cy="0"/>
          <a:chOff x="0" y="0"/>
          <a:chExt cx="0" cy="0"/>
        </a:xfrm>
      </p:grpSpPr>
      <p:pic>
        <p:nvPicPr>
          <p:cNvPr id="989" name="Google Shape;989;p2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990" name="Google Shape;990;p21"/>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BLOCKCHAIN A DIGITÁLNA BEZPEČNOSŤ</a:t>
            </a:r>
            <a:endParaRPr dirty="0"/>
          </a:p>
        </p:txBody>
      </p:sp>
      <p:sp>
        <p:nvSpPr>
          <p:cNvPr id="991" name="Google Shape;991;p21"/>
          <p:cNvSpPr txBox="1">
            <a:spLocks noGrp="1"/>
          </p:cNvSpPr>
          <p:nvPr>
            <p:ph type="body" idx="1"/>
          </p:nvPr>
        </p:nvSpPr>
        <p:spPr>
          <a:xfrm>
            <a:off x="393700" y="1638300"/>
            <a:ext cx="9601200" cy="5755422"/>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Dôvera v </a:t>
            </a:r>
            <a:r>
              <a:rPr lang="en-GB" sz="2200" b="0" dirty="0">
                <a:solidFill>
                  <a:schemeClr val="dk1"/>
                </a:solidFill>
                <a:latin typeface="Calibri"/>
                <a:ea typeface="Calibri"/>
                <a:cs typeface="Calibri"/>
                <a:sym typeface="Calibri"/>
              </a:rPr>
              <a:t>blockchain </a:t>
            </a:r>
            <a:r>
              <a:rPr lang="en-GB" sz="2200" b="0" dirty="0" err="1">
                <a:solidFill>
                  <a:schemeClr val="dk1"/>
                </a:solidFill>
                <a:latin typeface="Calibri"/>
                <a:ea typeface="Calibri"/>
                <a:cs typeface="Calibri"/>
                <a:sym typeface="Calibri"/>
              </a:rPr>
              <a:t>nemôže byť nikdy úplná</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Túto dôveru totiž spochybnilo niekoľko prvkov</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Schopnosť overovať transakcie a zároveň chrániť digitálne </a:t>
            </a:r>
            <a:r>
              <a:rPr lang="en-GB" sz="2200" b="0" dirty="0">
                <a:solidFill>
                  <a:schemeClr val="dk1"/>
                </a:solidFill>
                <a:latin typeface="Calibri"/>
                <a:ea typeface="Calibri"/>
                <a:cs typeface="Calibri"/>
                <a:sym typeface="Calibri"/>
              </a:rPr>
              <a:t>identity .</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Blokové reťazce poskytujú súkromie </a:t>
            </a:r>
            <a:r>
              <a:rPr lang="en-GB" sz="2200" b="0" dirty="0">
                <a:solidFill>
                  <a:schemeClr val="dk1"/>
                </a:solidFill>
                <a:latin typeface="Calibri"/>
                <a:ea typeface="Calibri"/>
                <a:cs typeface="Calibri"/>
                <a:sym typeface="Calibri"/>
              </a:rPr>
              <a:t>(napr. </a:t>
            </a:r>
            <a:r>
              <a:rPr lang="en-GB" sz="2200" b="0" dirty="0" err="1">
                <a:solidFill>
                  <a:schemeClr val="dk1"/>
                </a:solidFill>
                <a:latin typeface="Calibri"/>
                <a:ea typeface="Calibri"/>
                <a:cs typeface="Calibri"/>
                <a:sym typeface="Calibri"/>
              </a:rPr>
              <a:t>pomocou pseudonymov), </a:t>
            </a:r>
            <a:r>
              <a:rPr lang="en-GB" sz="2200" b="0" dirty="0">
                <a:solidFill>
                  <a:schemeClr val="dk1"/>
                </a:solidFill>
                <a:latin typeface="Calibri"/>
                <a:ea typeface="Calibri"/>
                <a:cs typeface="Calibri"/>
                <a:sym typeface="Calibri"/>
              </a:rPr>
              <a:t>ale </a:t>
            </a:r>
            <a:r>
              <a:rPr lang="en-GB" sz="2200" b="0" dirty="0" err="1">
                <a:solidFill>
                  <a:schemeClr val="dk1"/>
                </a:solidFill>
                <a:latin typeface="Calibri"/>
                <a:ea typeface="Calibri"/>
                <a:cs typeface="Calibri"/>
                <a:sym typeface="Calibri"/>
              </a:rPr>
              <a:t>implementujú prispôsobené bezpečnostné opatrenia na zabezpečenie platnosti transakcií </a:t>
            </a:r>
            <a:r>
              <a:rPr lang="en-GB" sz="2200" b="0" dirty="0">
                <a:solidFill>
                  <a:schemeClr val="dk1"/>
                </a:solidFill>
                <a:latin typeface="Calibri"/>
                <a:ea typeface="Calibri"/>
                <a:cs typeface="Calibri"/>
                <a:sym typeface="Calibri"/>
              </a:rPr>
              <a:t>a </a:t>
            </a:r>
            <a:r>
              <a:rPr lang="en-GB" sz="2200" b="0" dirty="0" err="1">
                <a:solidFill>
                  <a:schemeClr val="dk1"/>
                </a:solidFill>
                <a:latin typeface="Calibri"/>
                <a:ea typeface="Calibri"/>
                <a:cs typeface="Calibri"/>
                <a:sym typeface="Calibri"/>
              </a:rPr>
              <a:t>bezpečnosti účtov</a:t>
            </a:r>
            <a:r>
              <a:rPr lang="en-GB" sz="2200" b="0" dirty="0">
                <a:solidFill>
                  <a:schemeClr val="dk1"/>
                </a:solidFill>
                <a:latin typeface="Calibri"/>
                <a:ea typeface="Calibri"/>
                <a:cs typeface="Calibri"/>
                <a:sym typeface="Calibri"/>
              </a:rPr>
              <a:t>. Táto </a:t>
            </a:r>
            <a:r>
              <a:rPr lang="en-GB" sz="2200" b="0" dirty="0" err="1">
                <a:solidFill>
                  <a:schemeClr val="dk1"/>
                </a:solidFill>
                <a:latin typeface="Calibri"/>
                <a:ea typeface="Calibri"/>
                <a:cs typeface="Calibri"/>
                <a:sym typeface="Calibri"/>
              </a:rPr>
              <a:t>rovnováha medzi ochranou </a:t>
            </a:r>
            <a:r>
              <a:rPr lang="en-GB" sz="2200" b="0" dirty="0">
                <a:solidFill>
                  <a:schemeClr val="dk1"/>
                </a:solidFill>
                <a:latin typeface="Calibri"/>
                <a:ea typeface="Calibri"/>
                <a:cs typeface="Calibri"/>
                <a:sym typeface="Calibri"/>
              </a:rPr>
              <a:t>identity a </a:t>
            </a:r>
            <a:r>
              <a:rPr lang="en-GB" sz="2200" b="0" dirty="0" err="1">
                <a:solidFill>
                  <a:schemeClr val="dk1"/>
                </a:solidFill>
                <a:latin typeface="Calibri"/>
                <a:ea typeface="Calibri"/>
                <a:cs typeface="Calibri"/>
                <a:sym typeface="Calibri"/>
              </a:rPr>
              <a:t>riadením bezpečnosti </a:t>
            </a:r>
            <a:r>
              <a:rPr lang="en-GB" sz="2200" b="0" dirty="0">
                <a:solidFill>
                  <a:schemeClr val="dk1"/>
                </a:solidFill>
                <a:latin typeface="Calibri"/>
                <a:ea typeface="Calibri"/>
                <a:cs typeface="Calibri"/>
                <a:sym typeface="Calibri"/>
              </a:rPr>
              <a:t>je </a:t>
            </a:r>
            <a:r>
              <a:rPr lang="en-GB" sz="2200" b="0" dirty="0" err="1">
                <a:solidFill>
                  <a:schemeClr val="dk1"/>
                </a:solidFill>
                <a:latin typeface="Calibri"/>
                <a:ea typeface="Calibri"/>
                <a:cs typeface="Calibri"/>
                <a:sym typeface="Calibri"/>
              </a:rPr>
              <a:t>základom dôvery v </a:t>
            </a:r>
            <a:r>
              <a:rPr lang="en-GB" sz="2200" b="0" dirty="0">
                <a:solidFill>
                  <a:schemeClr val="dk1"/>
                </a:solidFill>
                <a:latin typeface="Calibri"/>
                <a:ea typeface="Calibri"/>
                <a:cs typeface="Calibri"/>
                <a:sym typeface="Calibri"/>
              </a:rPr>
              <a:t>blockchain.</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Chyby pri programovaní</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programovateľné blockchainy predstavujú vysoké riziko ľudských programátorských chýb, </a:t>
            </a:r>
            <a:r>
              <a:rPr lang="en-GB" sz="2200" b="0" dirty="0">
                <a:solidFill>
                  <a:schemeClr val="dk1"/>
                </a:solidFill>
                <a:latin typeface="Calibri"/>
                <a:ea typeface="Calibri"/>
                <a:cs typeface="Calibri"/>
                <a:sym typeface="Calibri"/>
              </a:rPr>
              <a:t>ako </a:t>
            </a:r>
            <a:r>
              <a:rPr lang="en-GB" sz="2200" b="0" dirty="0" err="1">
                <a:solidFill>
                  <a:schemeClr val="dk1"/>
                </a:solidFill>
                <a:latin typeface="Calibri"/>
                <a:ea typeface="Calibri"/>
                <a:cs typeface="Calibri"/>
                <a:sym typeface="Calibri"/>
              </a:rPr>
              <a:t>sa stalo </a:t>
            </a:r>
            <a:r>
              <a:rPr lang="en-GB" sz="2200" b="0" dirty="0">
                <a:solidFill>
                  <a:schemeClr val="dk1"/>
                </a:solidFill>
                <a:latin typeface="Calibri"/>
                <a:ea typeface="Calibri"/>
                <a:cs typeface="Calibri"/>
                <a:sym typeface="Calibri"/>
              </a:rPr>
              <a:t>pri útoku na Ethereum v roku 2016. </a:t>
            </a:r>
            <a:endParaRPr sz="2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cs-CZ" sz="2200" b="0" i="0" u="none" strike="noStrike" dirty="0">
                <a:solidFill>
                  <a:srgbClr val="262626"/>
                </a:solidFill>
                <a:effectLst/>
                <a:latin typeface="Calibri" panose="020F0502020204030204" pitchFamily="34" charset="0"/>
              </a:rPr>
              <a:t>Decentralizovaná autonómna organizácia (DAO)12 , ktorá umožňuje svojej komunite investovať do rizikového kapitálu, získala za 4 týždne veľkolepých 150 miliónov dolárov na podporu startupov, ktoré chceli budovať prostredníctvom </a:t>
            </a:r>
            <a:r>
              <a:rPr lang="cs-CZ" sz="2200" b="0" i="0" u="none" strike="noStrike" dirty="0" err="1">
                <a:solidFill>
                  <a:srgbClr val="262626"/>
                </a:solidFill>
                <a:effectLst/>
                <a:latin typeface="Calibri" panose="020F0502020204030204" pitchFamily="34" charset="0"/>
              </a:rPr>
              <a:t>Etherea</a:t>
            </a:r>
            <a:r>
              <a:rPr lang="cs-CZ" sz="2200" b="0" i="0" u="none" strike="noStrike" dirty="0">
                <a:solidFill>
                  <a:srgbClr val="262626"/>
                </a:solidFill>
                <a:effectLst/>
                <a:latin typeface="Calibri" panose="020F0502020204030204" pitchFamily="34" charset="0"/>
              </a:rPr>
              <a:t>.</a:t>
            </a:r>
            <a:r>
              <a:rPr lang="en-GB" sz="2200" b="0" dirty="0">
                <a:solidFill>
                  <a:schemeClr val="dk1"/>
                </a:solidFill>
                <a:latin typeface="Calibri"/>
                <a:ea typeface="Calibri"/>
                <a:cs typeface="Calibri"/>
                <a:sym typeface="Calibri"/>
              </a:rPr>
              <a:t> </a:t>
            </a:r>
            <a:endParaRPr sz="2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2200" b="0" dirty="0">
              <a:solidFill>
                <a:schemeClr val="dk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96"/>
        <p:cNvGrpSpPr/>
        <p:nvPr/>
      </p:nvGrpSpPr>
      <p:grpSpPr>
        <a:xfrm>
          <a:off x="0" y="0"/>
          <a:ext cx="0" cy="0"/>
          <a:chOff x="0" y="0"/>
          <a:chExt cx="0" cy="0"/>
        </a:xfrm>
      </p:grpSpPr>
      <p:pic>
        <p:nvPicPr>
          <p:cNvPr id="997" name="Google Shape;997;p2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998" name="Google Shape;998;p22"/>
          <p:cNvSpPr txBox="1"/>
          <p:nvPr/>
        </p:nvSpPr>
        <p:spPr>
          <a:xfrm>
            <a:off x="393700" y="431877"/>
            <a:ext cx="101346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BLOCKCHAIN A DIGITÁLNA BEZPEČNOSŤ</a:t>
            </a:r>
            <a:endParaRPr/>
          </a:p>
        </p:txBody>
      </p:sp>
      <p:sp>
        <p:nvSpPr>
          <p:cNvPr id="999" name="Google Shape;999;p22"/>
          <p:cNvSpPr txBox="1">
            <a:spLocks noGrp="1"/>
          </p:cNvSpPr>
          <p:nvPr>
            <p:ph type="body" idx="1"/>
          </p:nvPr>
        </p:nvSpPr>
        <p:spPr>
          <a:xfrm>
            <a:off x="546100" y="1628775"/>
            <a:ext cx="5969100" cy="4739759"/>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Wingdings" panose="05000000000000000000" pitchFamily="2" charset="2"/>
              <a:buChar char="§"/>
            </a:pPr>
            <a:r>
              <a:rPr lang="cs-CZ" sz="2200" b="0" i="0" u="none" strike="noStrike" dirty="0">
                <a:solidFill>
                  <a:srgbClr val="262626"/>
                </a:solidFill>
                <a:effectLst/>
                <a:latin typeface="Calibri" panose="020F0502020204030204" pitchFamily="34" charset="0"/>
              </a:rPr>
              <a:t>Skupina hackerov, ktorí zneužili zraniteľnosť v spôsobe implementácie inteligentných kontraktov, obrala DAO o 50 miliónov dolárov.</a:t>
            </a:r>
            <a:r>
              <a:rPr lang="en-GB" sz="2200" b="0" dirty="0">
                <a:solidFill>
                  <a:schemeClr val="dk1"/>
                </a:solidFill>
                <a:latin typeface="Calibri"/>
                <a:ea typeface="Calibri"/>
                <a:cs typeface="Calibri"/>
                <a:sym typeface="Calibri"/>
              </a:rPr>
              <a:t> </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Wingdings" panose="05000000000000000000" pitchFamily="2" charset="2"/>
              <a:buChar char="§"/>
            </a:pP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Wingdings" panose="05000000000000000000" pitchFamily="2" charset="2"/>
              <a:buChar char="§"/>
            </a:pPr>
            <a:r>
              <a:rPr lang="cs-CZ" sz="2200" b="0" i="0" u="none" strike="noStrike" dirty="0" err="1">
                <a:solidFill>
                  <a:srgbClr val="262626"/>
                </a:solidFill>
                <a:effectLst/>
                <a:latin typeface="Calibri" panose="020F0502020204030204" pitchFamily="34" charset="0"/>
              </a:rPr>
              <a:t>Táto </a:t>
            </a:r>
            <a:r>
              <a:rPr lang="cs-CZ" sz="2200" b="0" i="0" u="none" strike="noStrike" dirty="0">
                <a:solidFill>
                  <a:srgbClr val="262626"/>
                </a:solidFill>
                <a:effectLst/>
                <a:latin typeface="Calibri" panose="020F0502020204030204" pitchFamily="34" charset="0"/>
              </a:rPr>
              <a:t>zraniteľnosť umožňovala útočníkom použiť funkciu určenú na viacnásobné "vyplatenie" účtu. Ako napísal spoluzakladateľ </a:t>
            </a:r>
            <a:r>
              <a:rPr lang="cs-CZ" sz="2200" b="0" i="0" u="none" strike="noStrike" dirty="0" err="1">
                <a:solidFill>
                  <a:srgbClr val="262626"/>
                </a:solidFill>
                <a:effectLst/>
                <a:latin typeface="Calibri" panose="020F0502020204030204" pitchFamily="34" charset="0"/>
              </a:rPr>
              <a:t>Etherea Vitalik Buterin </a:t>
            </a:r>
            <a:r>
              <a:rPr lang="cs-CZ" sz="2200" b="0" i="0" u="none" strike="noStrike" dirty="0">
                <a:solidFill>
                  <a:srgbClr val="262626"/>
                </a:solidFill>
                <a:effectLst/>
                <a:latin typeface="Calibri" panose="020F0502020204030204" pitchFamily="34" charset="0"/>
              </a:rPr>
              <a:t>v príspevku na blogu: "Ide o problém, ktorý sa týka konkrétne DAO; samotné </a:t>
            </a:r>
            <a:r>
              <a:rPr lang="cs-CZ" sz="2200" b="0" i="0" u="none" strike="noStrike" dirty="0" err="1">
                <a:solidFill>
                  <a:srgbClr val="262626"/>
                </a:solidFill>
                <a:effectLst/>
                <a:latin typeface="Calibri" panose="020F0502020204030204" pitchFamily="34" charset="0"/>
              </a:rPr>
              <a:t>Ethereum </a:t>
            </a:r>
            <a:r>
              <a:rPr lang="cs-CZ" sz="2200" b="0" i="0" u="none" strike="noStrike" dirty="0">
                <a:solidFill>
                  <a:srgbClr val="262626"/>
                </a:solidFill>
                <a:effectLst/>
                <a:latin typeface="Calibri" panose="020F0502020204030204" pitchFamily="34" charset="0"/>
              </a:rPr>
              <a:t>je úplne bezpečné."</a:t>
            </a:r>
            <a:endParaRPr lang="cs-CZ" sz="2200" b="0" dirty="0">
              <a:solidFill>
                <a:srgbClr val="262626"/>
              </a:solidFill>
              <a:latin typeface="Arial" panose="020B0604020202020204" pitchFamily="34" charset="0"/>
            </a:endParaRPr>
          </a:p>
          <a:p>
            <a:pPr marL="457200" lvl="0" indent="-368300" algn="l" rtl="0">
              <a:spcBef>
                <a:spcPts val="0"/>
              </a:spcBef>
              <a:spcAft>
                <a:spcPts val="0"/>
              </a:spcAft>
              <a:buClr>
                <a:schemeClr val="dk1"/>
              </a:buClr>
              <a:buSzPts val="2200"/>
              <a:buFont typeface="Wingdings" panose="05000000000000000000" pitchFamily="2" charset="2"/>
              <a:buChar char="§"/>
            </a:pPr>
            <a:endParaRPr lang="cs-CZ" sz="2200" b="0" i="0" u="none" strike="noStrike" dirty="0">
              <a:solidFill>
                <a:srgbClr val="262626"/>
              </a:solidFill>
              <a:effectLst/>
              <a:latin typeface="Arial" panose="020B0604020202020204" pitchFamily="34" charset="0"/>
            </a:endParaRPr>
          </a:p>
          <a:p>
            <a:pPr marL="457200" lvl="0" indent="-368300" algn="l" rtl="0">
              <a:spcBef>
                <a:spcPts val="0"/>
              </a:spcBef>
              <a:spcAft>
                <a:spcPts val="0"/>
              </a:spcAft>
              <a:buClr>
                <a:schemeClr val="dk1"/>
              </a:buClr>
              <a:buSzPts val="2200"/>
              <a:buFont typeface="Wingdings" panose="05000000000000000000" pitchFamily="2" charset="2"/>
              <a:buChar char="§"/>
            </a:pPr>
            <a:r>
              <a:rPr lang="cs-CZ" sz="2200" b="0" i="0" u="none" strike="noStrike" dirty="0">
                <a:solidFill>
                  <a:srgbClr val="262626"/>
                </a:solidFill>
                <a:effectLst/>
                <a:latin typeface="Calibri" panose="020F0502020204030204" pitchFamily="34" charset="0"/>
              </a:rPr>
              <a:t>13 V roku 2017 viedol ďalší útok na softvér Parity </a:t>
            </a:r>
            <a:r>
              <a:rPr lang="cs-CZ" sz="2200" b="0" i="0" u="none" strike="noStrike" dirty="0" err="1">
                <a:solidFill>
                  <a:srgbClr val="262626"/>
                </a:solidFill>
                <a:effectLst/>
                <a:latin typeface="Calibri" panose="020F0502020204030204" pitchFamily="34" charset="0"/>
              </a:rPr>
              <a:t>Wallet</a:t>
            </a:r>
            <a:r>
              <a:rPr lang="cs-CZ" sz="2200" b="0" i="0" u="none" strike="noStrike" dirty="0">
                <a:solidFill>
                  <a:srgbClr val="262626"/>
                </a:solidFill>
                <a:effectLst/>
                <a:latin typeface="Calibri" panose="020F0502020204030204" pitchFamily="34" charset="0"/>
              </a:rPr>
              <a:t> ku krádeži 30 miliónov dolárov v ethere.</a:t>
            </a:r>
            <a:endParaRPr lang="cs-CZ" sz="2200" b="0" i="0" u="none" strike="noStrike" dirty="0">
              <a:solidFill>
                <a:srgbClr val="262626"/>
              </a:solidFill>
              <a:effectLst/>
              <a:latin typeface="Arial" panose="020B0604020202020204" pitchFamily="34" charset="0"/>
            </a:endParaRPr>
          </a:p>
        </p:txBody>
      </p:sp>
      <p:pic>
        <p:nvPicPr>
          <p:cNvPr id="5" name="Google Shape;1000;p22">
            <a:extLst>
              <a:ext uri="{FF2B5EF4-FFF2-40B4-BE49-F238E27FC236}">
                <a16:creationId xmlns:a16="http://schemas.microsoft.com/office/drawing/2014/main" id="{1F2368A5-CEE7-434D-BA4E-835B26A4476D}"/>
              </a:ext>
            </a:extLst>
          </p:cNvPr>
          <p:cNvPicPr preferRelativeResize="0"/>
          <p:nvPr/>
        </p:nvPicPr>
        <p:blipFill>
          <a:blip r:embed="rId4">
            <a:alphaModFix/>
          </a:blip>
          <a:stretch>
            <a:fillRect/>
          </a:stretch>
        </p:blipFill>
        <p:spPr>
          <a:xfrm>
            <a:off x="7660350" y="5410200"/>
            <a:ext cx="2066924" cy="2066924"/>
          </a:xfrm>
          <a:prstGeom prst="rect">
            <a:avLst/>
          </a:prstGeom>
          <a:noFill/>
          <a:ln>
            <a:noFill/>
          </a:ln>
        </p:spPr>
      </p:pic>
      <p:pic>
        <p:nvPicPr>
          <p:cNvPr id="6" name="Google Shape;1001;p22">
            <a:extLst>
              <a:ext uri="{FF2B5EF4-FFF2-40B4-BE49-F238E27FC236}">
                <a16:creationId xmlns:a16="http://schemas.microsoft.com/office/drawing/2014/main" id="{ED1A568F-5717-4F5C-AB85-BEF8C43819D5}"/>
              </a:ext>
            </a:extLst>
          </p:cNvPr>
          <p:cNvPicPr preferRelativeResize="0"/>
          <p:nvPr/>
        </p:nvPicPr>
        <p:blipFill>
          <a:blip r:embed="rId5">
            <a:alphaModFix/>
          </a:blip>
          <a:stretch>
            <a:fillRect/>
          </a:stretch>
        </p:blipFill>
        <p:spPr>
          <a:xfrm>
            <a:off x="6915149" y="1628775"/>
            <a:ext cx="3557325" cy="3557325"/>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06"/>
        <p:cNvGrpSpPr/>
        <p:nvPr/>
      </p:nvGrpSpPr>
      <p:grpSpPr>
        <a:xfrm>
          <a:off x="0" y="0"/>
          <a:ext cx="0" cy="0"/>
          <a:chOff x="0" y="0"/>
          <a:chExt cx="0" cy="0"/>
        </a:xfrm>
      </p:grpSpPr>
      <p:pic>
        <p:nvPicPr>
          <p:cNvPr id="1007" name="Google Shape;1007;p2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08" name="Google Shape;1008;p23"/>
          <p:cNvSpPr txBox="1"/>
          <p:nvPr/>
        </p:nvSpPr>
        <p:spPr>
          <a:xfrm>
            <a:off x="328600" y="244500"/>
            <a:ext cx="10036200" cy="9540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TRANSPARENTNOSŤ A NARUŠENIE SÚKROMIA V BLOCKCHAINE</a:t>
            </a:r>
            <a:endParaRPr dirty="0"/>
          </a:p>
        </p:txBody>
      </p:sp>
      <p:sp>
        <p:nvSpPr>
          <p:cNvPr id="1009" name="Google Shape;1009;p23"/>
          <p:cNvSpPr txBox="1">
            <a:spLocks noGrp="1"/>
          </p:cNvSpPr>
          <p:nvPr>
            <p:ph type="body" idx="1"/>
          </p:nvPr>
        </p:nvSpPr>
        <p:spPr>
          <a:xfrm>
            <a:off x="498475" y="1628775"/>
            <a:ext cx="9601200" cy="3724096"/>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cs-CZ" sz="2200" b="0" i="0" u="none" strike="noStrike" dirty="0">
                <a:solidFill>
                  <a:srgbClr val="262626"/>
                </a:solidFill>
                <a:effectLst/>
                <a:latin typeface="Calibri" panose="020F0502020204030204" pitchFamily="34" charset="0"/>
              </a:rPr>
              <a:t>Blockchain sa spolieha na pseudonymitu svojich účastníkov, čo znamená, že po odhalení skutočnej identity majiteľa účtu je možné odhaliť všetky transakcie, ktoré na svojom účte uskutočnil. Ako bolo vysvetlené vyššie, skutočnú identitu používateľov možno chrániť mnohými technikami vrátane vlastnenia viacerých účtov (niektoré sa používajú len raz) a spájania transakcií, ako je to možné v prípade </a:t>
            </a:r>
            <a:r>
              <a:rPr lang="cs-CZ" sz="2200" b="0" i="0" u="none" strike="noStrike" dirty="0" err="1">
                <a:solidFill>
                  <a:srgbClr val="262626"/>
                </a:solidFill>
                <a:effectLst/>
                <a:latin typeface="Calibri" panose="020F0502020204030204" pitchFamily="34" charset="0"/>
              </a:rPr>
              <a:t>Coinjoin</a:t>
            </a:r>
            <a:r>
              <a:rPr lang="cs-CZ" sz="2200" b="0" i="0" u="none" strike="noStrike" dirty="0">
                <a:solidFill>
                  <a:srgbClr val="262626"/>
                </a:solidFill>
                <a:effectLst/>
                <a:latin typeface="Calibri" panose="020F0502020204030204" pitchFamily="34" charset="0"/>
              </a:rPr>
              <a:t>.</a:t>
            </a: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Po odhalení skutočnej totožnosti majiteľa účtu je možné odhaliť všetky transakcie vykonané </a:t>
            </a:r>
            <a:r>
              <a:rPr lang="en-GB" sz="2200" b="0" dirty="0">
                <a:solidFill>
                  <a:schemeClr val="dk1"/>
                </a:solidFill>
                <a:latin typeface="Calibri"/>
                <a:ea typeface="Calibri"/>
                <a:cs typeface="Calibri"/>
                <a:sym typeface="Calibri"/>
              </a:rPr>
              <a:t>z </a:t>
            </a:r>
            <a:r>
              <a:rPr lang="en-GB" sz="2200" b="0" dirty="0" err="1">
                <a:solidFill>
                  <a:schemeClr val="dk1"/>
                </a:solidFill>
                <a:latin typeface="Calibri"/>
                <a:ea typeface="Calibri"/>
                <a:cs typeface="Calibri"/>
                <a:sym typeface="Calibri"/>
              </a:rPr>
              <a:t>jeho účtu</a:t>
            </a:r>
            <a:r>
              <a:rPr lang="en-GB" sz="2200" b="0" dirty="0">
                <a:solidFill>
                  <a:schemeClr val="dk1"/>
                </a:solidFill>
                <a:latin typeface="Calibri"/>
                <a:ea typeface="Calibri"/>
                <a:cs typeface="Calibri"/>
                <a:sym typeface="Calibri"/>
              </a:rPr>
              <a:t>.</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Techniky </a:t>
            </a:r>
            <a:r>
              <a:rPr lang="en-GB" sz="2200" b="0" dirty="0">
                <a:solidFill>
                  <a:schemeClr val="dk1"/>
                </a:solidFill>
                <a:latin typeface="Calibri"/>
                <a:ea typeface="Calibri"/>
                <a:cs typeface="Calibri"/>
                <a:sym typeface="Calibri"/>
              </a:rPr>
              <a:t>na </a:t>
            </a:r>
            <a:r>
              <a:rPr lang="en-GB" sz="2200" b="0" dirty="0" err="1">
                <a:solidFill>
                  <a:schemeClr val="dk1"/>
                </a:solidFill>
                <a:latin typeface="Calibri"/>
                <a:ea typeface="Calibri"/>
                <a:cs typeface="Calibri"/>
                <a:sym typeface="Calibri"/>
              </a:rPr>
              <a:t>ochranu skutočnej </a:t>
            </a:r>
            <a:r>
              <a:rPr lang="en-GB" sz="2200" b="0" dirty="0">
                <a:solidFill>
                  <a:schemeClr val="dk1"/>
                </a:solidFill>
                <a:latin typeface="Calibri"/>
                <a:ea typeface="Calibri"/>
                <a:cs typeface="Calibri"/>
                <a:sym typeface="Calibri"/>
              </a:rPr>
              <a:t>identity </a:t>
            </a:r>
            <a:r>
              <a:rPr lang="en-GB" sz="2200" b="0" dirty="0" err="1">
                <a:solidFill>
                  <a:schemeClr val="dk1"/>
                </a:solidFill>
                <a:latin typeface="Calibri"/>
                <a:ea typeface="Calibri"/>
                <a:cs typeface="Calibri"/>
                <a:sym typeface="Calibri"/>
              </a:rPr>
              <a:t>používateľa</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vlastníctvo viacerých účtov </a:t>
            </a:r>
            <a:r>
              <a:rPr lang="en-GB" sz="2200" b="0" dirty="0">
                <a:solidFill>
                  <a:schemeClr val="dk1"/>
                </a:solidFill>
                <a:latin typeface="Calibri"/>
                <a:ea typeface="Calibri"/>
                <a:cs typeface="Calibri"/>
                <a:sym typeface="Calibri"/>
              </a:rPr>
              <a:t>(</a:t>
            </a:r>
            <a:r>
              <a:rPr lang="en-GB" sz="2200" b="0" dirty="0" err="1">
                <a:solidFill>
                  <a:schemeClr val="dk1"/>
                </a:solidFill>
                <a:latin typeface="Calibri"/>
                <a:ea typeface="Calibri"/>
                <a:cs typeface="Calibri"/>
                <a:sym typeface="Calibri"/>
              </a:rPr>
              <a:t>niektoré boli použité len raz)</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spájanie transakcií</a:t>
            </a:r>
            <a:endParaRPr sz="2200" b="0" dirty="0">
              <a:solidFill>
                <a:schemeClr val="dk1"/>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14"/>
        <p:cNvGrpSpPr/>
        <p:nvPr/>
      </p:nvGrpSpPr>
      <p:grpSpPr>
        <a:xfrm>
          <a:off x="0" y="0"/>
          <a:ext cx="0" cy="0"/>
          <a:chOff x="0" y="0"/>
          <a:chExt cx="0" cy="0"/>
        </a:xfrm>
      </p:grpSpPr>
      <p:pic>
        <p:nvPicPr>
          <p:cNvPr id="1015" name="Google Shape;1015;p2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16" name="Google Shape;1016;p24"/>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ŠTRUKTURÁLNE LIMITY BLOCKCHAINU</a:t>
            </a:r>
            <a:endParaRPr dirty="0"/>
          </a:p>
        </p:txBody>
      </p:sp>
      <p:sp>
        <p:nvSpPr>
          <p:cNvPr id="1017" name="Google Shape;1017;p24"/>
          <p:cNvSpPr txBox="1">
            <a:spLocks noGrp="1"/>
          </p:cNvSpPr>
          <p:nvPr>
            <p:ph type="body" idx="1"/>
          </p:nvPr>
        </p:nvSpPr>
        <p:spPr>
          <a:xfrm>
            <a:off x="450850" y="1485900"/>
            <a:ext cx="9601200" cy="3046988"/>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Technológie blockchain majú štrukturálne obmedzenia</a:t>
            </a:r>
            <a:endParaRPr lang="cs-CZ"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a:p>
            <a:pPr indent="-368300">
              <a:buClr>
                <a:schemeClr val="dk1"/>
              </a:buClr>
              <a:buSzPts val="2200"/>
              <a:buFont typeface="Calibri"/>
              <a:buChar char="●"/>
            </a:pPr>
            <a:r>
              <a:rPr lang="cs-CZ" sz="2200" b="0" i="0" u="none" strike="noStrike" dirty="0">
                <a:solidFill>
                  <a:srgbClr val="262626"/>
                </a:solidFill>
                <a:effectLst/>
                <a:latin typeface="Calibri" panose="020F0502020204030204" pitchFamily="34" charset="0"/>
              </a:rPr>
              <a:t> Nemožno ho považovať za dôveryhodný a úplný základ, a to ani čiastočne. Organizačné otázky súvisiace s dynamikou moci medzi aktérmi a privlastnením si používateľov, ako aj technické faktory totiž veľmi sťažujú štúdium skutočného rozsahu tejto technológie. Opakovane však zdôrazňujú, že samotná transparentnosť nemusí nevyhnutne znamenať úplnú dôveru a primeranú ochranu osobných údajov</a:t>
            </a:r>
            <a:endParaRPr lang="cs-CZ" sz="2200" b="0" i="0" u="none" strike="noStrike" dirty="0">
              <a:solidFill>
                <a:srgbClr val="262626"/>
              </a:solidFill>
              <a:effectLst/>
              <a:latin typeface="Arial" panose="020B0604020202020204" pitchFamily="34" charset="0"/>
            </a:endParaRPr>
          </a:p>
          <a:p>
            <a:pPr marL="457200" lvl="0" indent="-368300" algn="l" rtl="0">
              <a:spcBef>
                <a:spcPts val="0"/>
              </a:spcBef>
              <a:spcAft>
                <a:spcPts val="0"/>
              </a:spcAft>
              <a:buClr>
                <a:schemeClr val="dk1"/>
              </a:buClr>
              <a:buSzPts val="2200"/>
              <a:buFont typeface="Calibri"/>
              <a:buChar char="●"/>
            </a:pPr>
            <a:endParaRPr sz="2200" b="0" dirty="0">
              <a:solidFill>
                <a:schemeClr val="dk1"/>
              </a:solidFill>
              <a:latin typeface="Calibri"/>
              <a:ea typeface="Calibri"/>
              <a:cs typeface="Calibri"/>
              <a:sym typeface="Calibri"/>
            </a:endParaRPr>
          </a:p>
        </p:txBody>
      </p:sp>
      <p:pic>
        <p:nvPicPr>
          <p:cNvPr id="5" name="Google Shape;1018;p24">
            <a:extLst>
              <a:ext uri="{FF2B5EF4-FFF2-40B4-BE49-F238E27FC236}">
                <a16:creationId xmlns:a16="http://schemas.microsoft.com/office/drawing/2014/main" id="{B4625EE2-5869-48F2-BA23-258B1463CCC3}"/>
              </a:ext>
            </a:extLst>
          </p:cNvPr>
          <p:cNvPicPr preferRelativeResize="0"/>
          <p:nvPr/>
        </p:nvPicPr>
        <p:blipFill>
          <a:blip r:embed="rId4">
            <a:alphaModFix/>
          </a:blip>
          <a:stretch>
            <a:fillRect/>
          </a:stretch>
        </p:blipFill>
        <p:spPr>
          <a:xfrm>
            <a:off x="2750025" y="4385400"/>
            <a:ext cx="5098102" cy="3091726"/>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23"/>
        <p:cNvGrpSpPr/>
        <p:nvPr/>
      </p:nvGrpSpPr>
      <p:grpSpPr>
        <a:xfrm>
          <a:off x="0" y="0"/>
          <a:ext cx="0" cy="0"/>
          <a:chOff x="0" y="0"/>
          <a:chExt cx="0" cy="0"/>
        </a:xfrm>
      </p:grpSpPr>
      <p:pic>
        <p:nvPicPr>
          <p:cNvPr id="1024" name="Google Shape;1024;p2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25" name="Google Shape;1025;p25"/>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MODUL 6: </a:t>
            </a:r>
            <a:r>
              <a:rPr lang="cs-CZ" sz="2800" dirty="0">
                <a:solidFill>
                  <a:schemeClr val="lt1"/>
                </a:solidFill>
                <a:latin typeface="Open Sans"/>
                <a:ea typeface="Open Sans"/>
                <a:cs typeface="Open Sans"/>
                <a:sym typeface="Open Sans"/>
              </a:rPr>
              <a:t>CELKOVÉ ZÁVERY</a:t>
            </a:r>
            <a:endParaRPr dirty="0"/>
          </a:p>
        </p:txBody>
      </p:sp>
      <p:sp>
        <p:nvSpPr>
          <p:cNvPr id="1026" name="Google Shape;1026;p25"/>
          <p:cNvSpPr txBox="1">
            <a:spLocks noGrp="1"/>
          </p:cNvSpPr>
          <p:nvPr>
            <p:ph type="body" idx="1"/>
          </p:nvPr>
        </p:nvSpPr>
        <p:spPr>
          <a:xfrm>
            <a:off x="231775" y="1533825"/>
            <a:ext cx="5584800" cy="5816977"/>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100" b="0" dirty="0">
                <a:solidFill>
                  <a:schemeClr val="dk1"/>
                </a:solidFill>
                <a:latin typeface="Calibri"/>
                <a:ea typeface="Calibri"/>
                <a:cs typeface="Calibri"/>
                <a:sym typeface="Calibri"/>
              </a:rPr>
              <a:t>Blockchain je </a:t>
            </a:r>
            <a:r>
              <a:rPr lang="en-GB" sz="2100" dirty="0" err="1">
                <a:solidFill>
                  <a:schemeClr val="dk1"/>
                </a:solidFill>
                <a:latin typeface="Calibri"/>
                <a:ea typeface="Calibri"/>
                <a:cs typeface="Calibri"/>
                <a:sym typeface="Calibri"/>
              </a:rPr>
              <a:t>komplexná </a:t>
            </a:r>
            <a:r>
              <a:rPr lang="en-GB" sz="2100" b="0" dirty="0" err="1">
                <a:solidFill>
                  <a:schemeClr val="dk1"/>
                </a:solidFill>
                <a:latin typeface="Calibri"/>
                <a:ea typeface="Calibri"/>
                <a:cs typeface="Calibri"/>
                <a:sym typeface="Calibri"/>
              </a:rPr>
              <a:t>nová technológia, </a:t>
            </a:r>
            <a:r>
              <a:rPr lang="en-GB" sz="2100" b="0" dirty="0">
                <a:solidFill>
                  <a:schemeClr val="dk1"/>
                </a:solidFill>
                <a:latin typeface="Calibri"/>
                <a:ea typeface="Calibri"/>
                <a:cs typeface="Calibri"/>
                <a:sym typeface="Calibri"/>
              </a:rPr>
              <a:t>ktorá </a:t>
            </a:r>
            <a:r>
              <a:rPr lang="en-GB" sz="2100" dirty="0" err="1">
                <a:solidFill>
                  <a:schemeClr val="dk1"/>
                </a:solidFill>
                <a:latin typeface="Calibri"/>
                <a:ea typeface="Calibri"/>
                <a:cs typeface="Calibri"/>
                <a:sym typeface="Calibri"/>
              </a:rPr>
              <a:t>má veľký potenciál </a:t>
            </a:r>
            <a:r>
              <a:rPr lang="en-GB" sz="2100" dirty="0">
                <a:solidFill>
                  <a:schemeClr val="dk1"/>
                </a:solidFill>
                <a:latin typeface="Calibri"/>
                <a:ea typeface="Calibri"/>
                <a:cs typeface="Calibri"/>
                <a:sym typeface="Calibri"/>
              </a:rPr>
              <a:t>pre </a:t>
            </a:r>
            <a:r>
              <a:rPr lang="en-GB" sz="2100" dirty="0" err="1">
                <a:solidFill>
                  <a:schemeClr val="dk1"/>
                </a:solidFill>
                <a:latin typeface="Calibri"/>
                <a:ea typeface="Calibri"/>
                <a:cs typeface="Calibri"/>
                <a:sym typeface="Calibri"/>
              </a:rPr>
              <a:t>agropotravinársky sektor</a:t>
            </a:r>
            <a:endParaRPr lang="cs-CZ" sz="21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1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Hlavné </a:t>
            </a:r>
            <a:r>
              <a:rPr lang="en-GB" sz="2100" dirty="0" err="1">
                <a:solidFill>
                  <a:schemeClr val="dk1"/>
                </a:solidFill>
                <a:latin typeface="Calibri"/>
                <a:ea typeface="Calibri"/>
                <a:cs typeface="Calibri"/>
                <a:sym typeface="Calibri"/>
              </a:rPr>
              <a:t>výhody</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efektívnosť</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dôvera</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transparentnosť</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sledovateľnosť</a:t>
            </a:r>
            <a:endParaRPr lang="cs-CZ" sz="21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1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100" b="0" dirty="0">
                <a:solidFill>
                  <a:schemeClr val="dk1"/>
                </a:solidFill>
                <a:latin typeface="Calibri"/>
                <a:ea typeface="Calibri"/>
                <a:cs typeface="Calibri"/>
                <a:sym typeface="Calibri"/>
              </a:rPr>
              <a:t>Blockchain </a:t>
            </a:r>
            <a:r>
              <a:rPr lang="en-GB" sz="2100" b="0" dirty="0" err="1">
                <a:solidFill>
                  <a:schemeClr val="dk1"/>
                </a:solidFill>
                <a:latin typeface="Calibri"/>
                <a:ea typeface="Calibri"/>
                <a:cs typeface="Calibri"/>
                <a:sym typeface="Calibri"/>
              </a:rPr>
              <a:t>má však aj významné </a:t>
            </a:r>
            <a:r>
              <a:rPr lang="en-GB" sz="2100" dirty="0" err="1">
                <a:solidFill>
                  <a:schemeClr val="dk1"/>
                </a:solidFill>
                <a:latin typeface="Calibri"/>
                <a:ea typeface="Calibri"/>
                <a:cs typeface="Calibri"/>
                <a:sym typeface="Calibri"/>
              </a:rPr>
              <a:t>obmedzenia </a:t>
            </a:r>
            <a:r>
              <a:rPr lang="en-GB" sz="2100" b="0" dirty="0">
                <a:solidFill>
                  <a:schemeClr val="dk1"/>
                </a:solidFill>
                <a:latin typeface="Calibri"/>
                <a:ea typeface="Calibri"/>
                <a:cs typeface="Calibri"/>
                <a:sym typeface="Calibri"/>
              </a:rPr>
              <a:t>a </a:t>
            </a:r>
            <a:r>
              <a:rPr lang="en-GB" sz="2100" b="0" dirty="0" err="1">
                <a:solidFill>
                  <a:schemeClr val="dk1"/>
                </a:solidFill>
                <a:latin typeface="Calibri"/>
                <a:ea typeface="Calibri"/>
                <a:cs typeface="Calibri"/>
                <a:sym typeface="Calibri"/>
              </a:rPr>
              <a:t>nedostatky, </a:t>
            </a:r>
            <a:r>
              <a:rPr lang="en-GB" sz="2100" b="0" dirty="0">
                <a:solidFill>
                  <a:schemeClr val="dk1"/>
                </a:solidFill>
                <a:latin typeface="Calibri"/>
                <a:ea typeface="Calibri"/>
                <a:cs typeface="Calibri"/>
                <a:sym typeface="Calibri"/>
              </a:rPr>
              <a:t>ktoré je </a:t>
            </a:r>
            <a:r>
              <a:rPr lang="en-GB" sz="2100" b="0" dirty="0" err="1">
                <a:solidFill>
                  <a:schemeClr val="dk1"/>
                </a:solidFill>
                <a:latin typeface="Calibri"/>
                <a:ea typeface="Calibri"/>
                <a:cs typeface="Calibri"/>
                <a:sym typeface="Calibri"/>
              </a:rPr>
              <a:t>tiež potrebné zohľadniť</a:t>
            </a:r>
            <a:endParaRPr lang="cs-CZ" sz="21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1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Relatívne </a:t>
            </a:r>
            <a:r>
              <a:rPr lang="en-GB" sz="2100" dirty="0" err="1">
                <a:solidFill>
                  <a:schemeClr val="dk1"/>
                </a:solidFill>
                <a:latin typeface="Calibri"/>
                <a:ea typeface="Calibri"/>
                <a:cs typeface="Calibri"/>
                <a:sym typeface="Calibri"/>
              </a:rPr>
              <a:t>nová </a:t>
            </a:r>
            <a:r>
              <a:rPr lang="en-GB" sz="2100" b="0" dirty="0" err="1">
                <a:solidFill>
                  <a:schemeClr val="dk1"/>
                </a:solidFill>
                <a:latin typeface="Calibri"/>
                <a:ea typeface="Calibri"/>
                <a:cs typeface="Calibri"/>
                <a:sym typeface="Calibri"/>
              </a:rPr>
              <a:t>technológia </a:t>
            </a:r>
            <a:r>
              <a:rPr lang="en-GB" sz="2100" b="0" dirty="0">
                <a:solidFill>
                  <a:schemeClr val="dk1"/>
                </a:solidFill>
                <a:latin typeface="Calibri"/>
                <a:ea typeface="Calibri"/>
                <a:cs typeface="Calibri"/>
                <a:sym typeface="Calibri"/>
              </a:rPr>
              <a:t>- </a:t>
            </a:r>
            <a:r>
              <a:rPr lang="en-GB" sz="2100" b="0" dirty="0" err="1">
                <a:solidFill>
                  <a:schemeClr val="dk1"/>
                </a:solidFill>
                <a:latin typeface="Calibri"/>
                <a:ea typeface="Calibri"/>
                <a:cs typeface="Calibri"/>
                <a:sym typeface="Calibri"/>
              </a:rPr>
              <a:t>okolo nej je </a:t>
            </a:r>
            <a:r>
              <a:rPr lang="en-GB" sz="2100" b="0" dirty="0">
                <a:solidFill>
                  <a:schemeClr val="dk1"/>
                </a:solidFill>
                <a:latin typeface="Calibri"/>
                <a:ea typeface="Calibri"/>
                <a:cs typeface="Calibri"/>
                <a:sym typeface="Calibri"/>
              </a:rPr>
              <a:t>"hype", </a:t>
            </a:r>
            <a:r>
              <a:rPr lang="en-GB" sz="2100" b="0" dirty="0" err="1">
                <a:solidFill>
                  <a:schemeClr val="dk1"/>
                </a:solidFill>
                <a:latin typeface="Calibri"/>
                <a:ea typeface="Calibri"/>
                <a:cs typeface="Calibri"/>
                <a:sym typeface="Calibri"/>
              </a:rPr>
              <a:t>stále sa vyvíja </a:t>
            </a:r>
            <a:r>
              <a:rPr lang="en-GB" sz="2100" b="0" dirty="0">
                <a:solidFill>
                  <a:schemeClr val="dk1"/>
                </a:solidFill>
                <a:latin typeface="Calibri"/>
                <a:ea typeface="Calibri"/>
                <a:cs typeface="Calibri"/>
                <a:sym typeface="Calibri"/>
              </a:rPr>
              <a:t>- je </a:t>
            </a:r>
            <a:r>
              <a:rPr lang="en-GB" sz="2100" b="0" dirty="0" err="1">
                <a:solidFill>
                  <a:schemeClr val="dk1"/>
                </a:solidFill>
                <a:latin typeface="Calibri"/>
                <a:ea typeface="Calibri"/>
                <a:cs typeface="Calibri"/>
                <a:sym typeface="Calibri"/>
              </a:rPr>
              <a:t>príliš skoro na definitívne hodnotenie</a:t>
            </a:r>
            <a:r>
              <a:rPr lang="en-GB" sz="2100" b="0" dirty="0">
                <a:solidFill>
                  <a:schemeClr val="dk1"/>
                </a:solidFill>
                <a:latin typeface="Calibri"/>
                <a:ea typeface="Calibri"/>
                <a:cs typeface="Calibri"/>
                <a:sym typeface="Calibri"/>
              </a:rPr>
              <a:t>?</a:t>
            </a:r>
            <a:endParaRPr lang="cs-CZ" sz="21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endParaRPr sz="21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100" b="0" dirty="0" err="1">
                <a:solidFill>
                  <a:schemeClr val="dk1"/>
                </a:solidFill>
                <a:latin typeface="Calibri"/>
                <a:ea typeface="Calibri"/>
                <a:cs typeface="Calibri"/>
                <a:sym typeface="Calibri"/>
              </a:rPr>
              <a:t>Aplikácie blockchainu </a:t>
            </a:r>
            <a:r>
              <a:rPr lang="en-GB" sz="2100" b="0" dirty="0">
                <a:solidFill>
                  <a:schemeClr val="dk1"/>
                </a:solidFill>
                <a:latin typeface="Calibri"/>
                <a:ea typeface="Calibri"/>
                <a:cs typeface="Calibri"/>
                <a:sym typeface="Calibri"/>
              </a:rPr>
              <a:t>v </a:t>
            </a:r>
            <a:r>
              <a:rPr lang="en-GB" sz="2100" b="0" dirty="0" err="1">
                <a:solidFill>
                  <a:schemeClr val="dk1"/>
                </a:solidFill>
                <a:latin typeface="Calibri"/>
                <a:ea typeface="Calibri"/>
                <a:cs typeface="Calibri"/>
                <a:sym typeface="Calibri"/>
              </a:rPr>
              <a:t>agropotravinárskom priemysle </a:t>
            </a:r>
            <a:r>
              <a:rPr lang="en-GB" sz="2100" dirty="0" err="1">
                <a:solidFill>
                  <a:schemeClr val="dk1"/>
                </a:solidFill>
                <a:latin typeface="Calibri"/>
                <a:ea typeface="Calibri"/>
                <a:cs typeface="Calibri"/>
                <a:sym typeface="Calibri"/>
              </a:rPr>
              <a:t>sa </a:t>
            </a:r>
            <a:r>
              <a:rPr lang="en-GB" sz="2100" b="0" dirty="0">
                <a:solidFill>
                  <a:schemeClr val="dk1"/>
                </a:solidFill>
                <a:latin typeface="Calibri"/>
                <a:ea typeface="Calibri"/>
                <a:cs typeface="Calibri"/>
                <a:sym typeface="Calibri"/>
              </a:rPr>
              <a:t>v </a:t>
            </a:r>
            <a:r>
              <a:rPr lang="en-GB" sz="2100" b="0" dirty="0" err="1">
                <a:solidFill>
                  <a:schemeClr val="dk1"/>
                </a:solidFill>
                <a:latin typeface="Calibri"/>
                <a:ea typeface="Calibri"/>
                <a:cs typeface="Calibri"/>
                <a:sym typeface="Calibri"/>
              </a:rPr>
              <a:t>najbližších rokoch pravdepodobne </a:t>
            </a:r>
            <a:r>
              <a:rPr lang="en-GB" sz="2100" dirty="0" err="1">
                <a:solidFill>
                  <a:schemeClr val="dk1"/>
                </a:solidFill>
                <a:latin typeface="Calibri"/>
                <a:ea typeface="Calibri"/>
                <a:cs typeface="Calibri"/>
                <a:sym typeface="Calibri"/>
              </a:rPr>
              <a:t>rozšíria </a:t>
            </a:r>
            <a:r>
              <a:rPr lang="en-GB" sz="2100" b="0" dirty="0">
                <a:solidFill>
                  <a:schemeClr val="dk1"/>
                </a:solidFill>
                <a:latin typeface="Calibri"/>
                <a:ea typeface="Calibri"/>
                <a:cs typeface="Calibri"/>
                <a:sym typeface="Calibri"/>
              </a:rPr>
              <a:t>- sledujte </a:t>
            </a:r>
            <a:r>
              <a:rPr lang="en-GB" sz="2100" b="0" dirty="0" err="1">
                <a:solidFill>
                  <a:schemeClr val="dk1"/>
                </a:solidFill>
                <a:latin typeface="Calibri"/>
                <a:ea typeface="Calibri"/>
                <a:cs typeface="Calibri"/>
                <a:sym typeface="Calibri"/>
              </a:rPr>
              <a:t>nový vývoj</a:t>
            </a:r>
            <a:endParaRPr sz="2100" b="0" dirty="0">
              <a:solidFill>
                <a:schemeClr val="dk1"/>
              </a:solidFill>
              <a:latin typeface="Calibri"/>
              <a:ea typeface="Calibri"/>
              <a:cs typeface="Calibri"/>
              <a:sym typeface="Calibri"/>
            </a:endParaRPr>
          </a:p>
        </p:txBody>
      </p:sp>
      <p:pic>
        <p:nvPicPr>
          <p:cNvPr id="5" name="Google Shape;1027;p25">
            <a:extLst>
              <a:ext uri="{FF2B5EF4-FFF2-40B4-BE49-F238E27FC236}">
                <a16:creationId xmlns:a16="http://schemas.microsoft.com/office/drawing/2014/main" id="{C469B76A-49A7-49A3-B7F1-8FFA2BCD9268}"/>
              </a:ext>
            </a:extLst>
          </p:cNvPr>
          <p:cNvPicPr preferRelativeResize="0"/>
          <p:nvPr/>
        </p:nvPicPr>
        <p:blipFill rotWithShape="1">
          <a:blip r:embed="rId4">
            <a:alphaModFix/>
          </a:blip>
          <a:srcRect l="18830" r="23618"/>
          <a:stretch/>
        </p:blipFill>
        <p:spPr>
          <a:xfrm>
            <a:off x="6026150" y="1162825"/>
            <a:ext cx="4667249" cy="640002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32"/>
        <p:cNvGrpSpPr/>
        <p:nvPr/>
      </p:nvGrpSpPr>
      <p:grpSpPr>
        <a:xfrm>
          <a:off x="0" y="0"/>
          <a:ext cx="0" cy="0"/>
          <a:chOff x="0" y="0"/>
          <a:chExt cx="0" cy="0"/>
        </a:xfrm>
      </p:grpSpPr>
      <p:pic>
        <p:nvPicPr>
          <p:cNvPr id="1033" name="Google Shape;1033;p2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34" name="Google Shape;1034;p26"/>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ODKAZY NA ĎALŠIE MATERIÁLY</a:t>
            </a:r>
            <a:endParaRPr dirty="0"/>
          </a:p>
        </p:txBody>
      </p:sp>
      <p:sp>
        <p:nvSpPr>
          <p:cNvPr id="1035" name="Google Shape;1035;p26"/>
          <p:cNvSpPr txBox="1"/>
          <p:nvPr/>
        </p:nvSpPr>
        <p:spPr>
          <a:xfrm>
            <a:off x="476250" y="1419225"/>
            <a:ext cx="9467700" cy="54675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SzPts val="2200"/>
              <a:buFont typeface="Calibri"/>
              <a:buChar char="●"/>
            </a:pPr>
            <a:r>
              <a:rPr lang="en-US" sz="2200" b="1" dirty="0" err="1">
                <a:latin typeface="Calibri"/>
                <a:ea typeface="Calibri"/>
                <a:cs typeface="Calibri"/>
                <a:sym typeface="Calibri"/>
              </a:rPr>
              <a:t>Úvod </a:t>
            </a:r>
            <a:r>
              <a:rPr lang="en-US" sz="2200" b="1" dirty="0">
                <a:latin typeface="Calibri"/>
                <a:ea typeface="Calibri"/>
                <a:cs typeface="Calibri"/>
                <a:sym typeface="Calibri"/>
              </a:rPr>
              <a:t>do </a:t>
            </a:r>
            <a:r>
              <a:rPr lang="en-US" sz="2200" b="1" dirty="0" err="1">
                <a:latin typeface="Calibri"/>
                <a:ea typeface="Calibri"/>
                <a:cs typeface="Calibri"/>
                <a:sym typeface="Calibri"/>
              </a:rPr>
              <a:t>blockchainu </a:t>
            </a:r>
            <a:r>
              <a:rPr lang="en-US" sz="2200" b="1" dirty="0">
                <a:latin typeface="Calibri"/>
                <a:ea typeface="Calibri"/>
                <a:cs typeface="Calibri"/>
                <a:sym typeface="Calibri"/>
              </a:rPr>
              <a:t>v </a:t>
            </a:r>
            <a:r>
              <a:rPr lang="en-US" sz="2200" b="1" dirty="0" err="1">
                <a:latin typeface="Calibri"/>
                <a:ea typeface="Calibri"/>
                <a:cs typeface="Calibri"/>
                <a:sym typeface="Calibri"/>
              </a:rPr>
              <a:t>agropotravinárskom reťazci</a:t>
            </a:r>
            <a:r>
              <a:rPr lang="en-US" sz="2200" b="1" dirty="0">
                <a:latin typeface="Calibri"/>
                <a:ea typeface="Calibri"/>
                <a:cs typeface="Calibri"/>
                <a:sym typeface="Calibri"/>
              </a:rPr>
              <a:t>: </a:t>
            </a:r>
          </a:p>
          <a:p>
            <a:pPr marL="457200" lvl="0" indent="-342900" algn="l" rtl="0">
              <a:spcBef>
                <a:spcPts val="0"/>
              </a:spcBef>
              <a:spcAft>
                <a:spcPts val="0"/>
              </a:spcAft>
              <a:buClr>
                <a:schemeClr val="dk1"/>
              </a:buClr>
              <a:buSzPts val="1800"/>
              <a:buFont typeface="Calibri"/>
              <a:buChar char="-"/>
            </a:pPr>
            <a:r>
              <a:rPr lang="en-US" sz="1800" u="sng" dirty="0">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https://doi.org/10.1155/2022/8011525  </a:t>
            </a:r>
          </a:p>
          <a:p>
            <a:pPr marL="457200" lvl="0" indent="-342900" algn="l" rtl="0">
              <a:spcBef>
                <a:spcPts val="0"/>
              </a:spcBef>
              <a:spcAft>
                <a:spcPts val="0"/>
              </a:spcAft>
              <a:buClr>
                <a:schemeClr val="dk1"/>
              </a:buClr>
              <a:buSzPts val="1800"/>
              <a:buFont typeface="Calibri"/>
              <a:buChar char="-"/>
            </a:pPr>
            <a:r>
              <a:rPr lang="en-GB" sz="1800" u="sng" dirty="0">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https://doi.org/10.3390/agriculture12091333</a:t>
            </a:r>
            <a:endParaRPr sz="1800" dirty="0">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https://doi.org/10.3390/bdcc7020086</a:t>
            </a:r>
            <a:endParaRPr sz="1800" dirty="0">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https://www.pcmag.com/how-to/what-is-the-blockchain-and-whats-it-used-for </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https://www.agmatix.com/blog/importance-of-data-standardization-and-harmonization-in-agriculture/</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https://www.scnsoft.com/blockchain/food-supply-chain</a:t>
            </a:r>
            <a:endParaRPr sz="1800" dirty="0">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https://www.pcmag.com/how-to/what-is-the-blockchain-and-whats-it-used-for</a:t>
            </a:r>
            <a:endParaRPr sz="1800" dirty="0">
              <a:solidFill>
                <a:schemeClr val="dk1"/>
              </a:solidFill>
              <a:highlight>
                <a:schemeClr val="lt1"/>
              </a:highlight>
              <a:latin typeface="Calibri"/>
              <a:ea typeface="Calibri"/>
              <a:cs typeface="Calibri"/>
              <a:sym typeface="Calibri"/>
            </a:endParaRPr>
          </a:p>
          <a:p>
            <a:pPr marL="914400" lvl="0" indent="0" algn="l" rtl="0">
              <a:spcBef>
                <a:spcPts val="0"/>
              </a:spcBef>
              <a:spcAft>
                <a:spcPts val="0"/>
              </a:spcAft>
              <a:buNone/>
            </a:pPr>
            <a:endParaRPr sz="18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1800" dirty="0">
              <a:solidFill>
                <a:schemeClr val="dk1"/>
              </a:solidFill>
              <a:highlight>
                <a:schemeClr val="lt1"/>
              </a:highlight>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1" dirty="0" err="1">
                <a:solidFill>
                  <a:schemeClr val="dk1"/>
                </a:solidFill>
                <a:highlight>
                  <a:schemeClr val="lt1"/>
                </a:highlight>
                <a:latin typeface="Calibri"/>
                <a:ea typeface="Calibri"/>
                <a:cs typeface="Calibri"/>
                <a:sym typeface="Calibri"/>
              </a:rPr>
              <a:t>Stavebné bloky blockchainu </a:t>
            </a:r>
            <a:r>
              <a:rPr lang="en-GB" sz="2200" b="1" dirty="0">
                <a:solidFill>
                  <a:schemeClr val="dk1"/>
                </a:solidFill>
                <a:highlight>
                  <a:schemeClr val="lt1"/>
                </a:highlight>
                <a:latin typeface="Calibri"/>
                <a:ea typeface="Calibri"/>
                <a:cs typeface="Calibri"/>
                <a:sym typeface="Calibri"/>
              </a:rPr>
              <a:t>a </a:t>
            </a:r>
            <a:r>
              <a:rPr lang="en-GB" sz="2200" b="1" dirty="0" err="1">
                <a:solidFill>
                  <a:schemeClr val="dk1"/>
                </a:solidFill>
                <a:highlight>
                  <a:schemeClr val="lt1"/>
                </a:highlight>
                <a:latin typeface="Calibri"/>
                <a:ea typeface="Calibri"/>
                <a:cs typeface="Calibri"/>
                <a:sym typeface="Calibri"/>
              </a:rPr>
              <a:t>mechanizmus blockchainu</a:t>
            </a:r>
            <a:r>
              <a:rPr lang="en-GB" sz="2200" b="1" dirty="0">
                <a:solidFill>
                  <a:schemeClr val="dk1"/>
                </a:solidFill>
                <a:highlight>
                  <a:schemeClr val="lt1"/>
                </a:highlight>
                <a:latin typeface="Calibri"/>
                <a:ea typeface="Calibri"/>
                <a:cs typeface="Calibri"/>
                <a:sym typeface="Calibri"/>
              </a:rPr>
              <a:t>:</a:t>
            </a:r>
            <a:endParaRPr sz="2200" b="1"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hlink"/>
                </a:solidFill>
                <a:highlight>
                  <a:schemeClr val="lt1"/>
                </a:highlight>
                <a:latin typeface="Calibri"/>
                <a:ea typeface="Calibri"/>
                <a:cs typeface="Calibri"/>
                <a:sym typeface="Calibri"/>
                <a:hlinkClick r:id="rId10"/>
              </a:rPr>
              <a:t>https://101blockchains.com/permissioned-vs-permissionless-blockchains/</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hlink"/>
                </a:solidFill>
                <a:highlight>
                  <a:schemeClr val="lt1"/>
                </a:highlight>
                <a:latin typeface="Calibri"/>
                <a:ea typeface="Calibri"/>
                <a:cs typeface="Calibri"/>
                <a:sym typeface="Calibri"/>
                <a:hlinkClick r:id="rId11"/>
              </a:rPr>
              <a:t>https://www.sciencedirect.com/science/article/pii/S0360835221000346?via%3Dihub</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hlink"/>
                </a:solidFill>
                <a:highlight>
                  <a:schemeClr val="lt1"/>
                </a:highlight>
                <a:latin typeface="Calibri"/>
                <a:ea typeface="Calibri"/>
                <a:cs typeface="Calibri"/>
                <a:sym typeface="Calibri"/>
                <a:hlinkClick r:id="rId12"/>
              </a:rPr>
              <a:t>https://www.bcg.com/capabilities/digital-technology-data/blockchain</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u="sng" dirty="0">
                <a:solidFill>
                  <a:schemeClr val="hlink"/>
                </a:solidFill>
                <a:highlight>
                  <a:schemeClr val="lt1"/>
                </a:highlight>
                <a:latin typeface="Calibri"/>
                <a:ea typeface="Calibri"/>
                <a:cs typeface="Calibri"/>
                <a:sym typeface="Calibri"/>
                <a:hlinkClick r:id="rId13"/>
              </a:rPr>
              <a:t>https://www.techtarget.com/searchcio/feature/Top-9-blockchain-platforms-to-consider</a:t>
            </a:r>
            <a:endParaRPr sz="1800" dirty="0">
              <a:solidFill>
                <a:schemeClr val="dk1"/>
              </a:solidFill>
              <a:highlight>
                <a:schemeClr val="lt1"/>
              </a:highlight>
              <a:latin typeface="Calibri"/>
              <a:ea typeface="Calibri"/>
              <a:cs typeface="Calibri"/>
              <a:sym typeface="Calibri"/>
            </a:endParaRPr>
          </a:p>
          <a:p>
            <a:pPr marL="914400" lvl="0" indent="0" algn="l" rtl="0">
              <a:spcBef>
                <a:spcPts val="0"/>
              </a:spcBef>
              <a:spcAft>
                <a:spcPts val="0"/>
              </a:spcAft>
              <a:buNone/>
            </a:pPr>
            <a:endParaRPr sz="1800" dirty="0">
              <a:solidFill>
                <a:schemeClr val="dk1"/>
              </a:solidFill>
              <a:highlight>
                <a:schemeClr val="lt1"/>
              </a:highlight>
              <a:latin typeface="Calibri"/>
              <a:ea typeface="Calibri"/>
              <a:cs typeface="Calibri"/>
              <a:sym typeface="Calibri"/>
            </a:endParaRPr>
          </a:p>
          <a:p>
            <a:pPr marL="914400" lvl="0" indent="0" algn="l" rtl="0">
              <a:spcBef>
                <a:spcPts val="0"/>
              </a:spcBef>
              <a:spcAft>
                <a:spcPts val="0"/>
              </a:spcAft>
              <a:buNone/>
            </a:pPr>
            <a:endParaRPr sz="180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600" dirty="0">
              <a:solidFill>
                <a:schemeClr val="dk1"/>
              </a:solidFill>
              <a:highlight>
                <a:schemeClr val="lt1"/>
              </a:highlight>
              <a:latin typeface="Calibri"/>
              <a:ea typeface="Calibri"/>
              <a:cs typeface="Calibri"/>
              <a:sym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40"/>
        <p:cNvGrpSpPr/>
        <p:nvPr/>
      </p:nvGrpSpPr>
      <p:grpSpPr>
        <a:xfrm>
          <a:off x="0" y="0"/>
          <a:ext cx="0" cy="0"/>
          <a:chOff x="0" y="0"/>
          <a:chExt cx="0" cy="0"/>
        </a:xfrm>
      </p:grpSpPr>
      <p:pic>
        <p:nvPicPr>
          <p:cNvPr id="1041" name="Google Shape;1041;p2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42" name="Google Shape;1042;p27"/>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ODKAZY NA ĎALŠIE MATERIÁLY</a:t>
            </a:r>
            <a:endParaRPr lang="en-GB" sz="2800" dirty="0"/>
          </a:p>
        </p:txBody>
      </p:sp>
      <p:sp>
        <p:nvSpPr>
          <p:cNvPr id="1043" name="Google Shape;1043;p27"/>
          <p:cNvSpPr txBox="1">
            <a:spLocks noGrp="1"/>
          </p:cNvSpPr>
          <p:nvPr>
            <p:ph type="body" idx="1"/>
          </p:nvPr>
        </p:nvSpPr>
        <p:spPr>
          <a:xfrm>
            <a:off x="479425" y="1447800"/>
            <a:ext cx="9601200" cy="60168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dirty="0">
                <a:solidFill>
                  <a:schemeClr val="dk1"/>
                </a:solidFill>
                <a:latin typeface="Calibri"/>
                <a:ea typeface="Calibri"/>
                <a:cs typeface="Calibri"/>
                <a:sym typeface="Calibri"/>
              </a:rPr>
              <a:t>Ako </a:t>
            </a:r>
            <a:r>
              <a:rPr lang="en-GB" sz="2200" dirty="0" err="1">
                <a:solidFill>
                  <a:schemeClr val="dk1"/>
                </a:solidFill>
                <a:latin typeface="Calibri"/>
                <a:ea typeface="Calibri"/>
                <a:cs typeface="Calibri"/>
                <a:sym typeface="Calibri"/>
              </a:rPr>
              <a:t>využiť technológiu </a:t>
            </a:r>
            <a:r>
              <a:rPr lang="en-GB" sz="2200" dirty="0">
                <a:solidFill>
                  <a:schemeClr val="dk1"/>
                </a:solidFill>
                <a:latin typeface="Calibri"/>
                <a:ea typeface="Calibri"/>
                <a:cs typeface="Calibri"/>
                <a:sym typeface="Calibri"/>
              </a:rPr>
              <a:t>Blockchain v </a:t>
            </a:r>
            <a:r>
              <a:rPr lang="en-GB" sz="2200" dirty="0" err="1">
                <a:solidFill>
                  <a:schemeClr val="dk1"/>
                </a:solidFill>
                <a:latin typeface="Calibri"/>
                <a:ea typeface="Calibri"/>
                <a:cs typeface="Calibri"/>
                <a:sym typeface="Calibri"/>
              </a:rPr>
              <a:t>agropotravinárskom sektore</a:t>
            </a:r>
            <a:r>
              <a:rPr lang="en-GB" sz="2200" dirty="0">
                <a:solidFill>
                  <a:schemeClr val="dk1"/>
                </a:solidFill>
                <a:latin typeface="Calibri"/>
                <a:ea typeface="Calibri"/>
                <a:cs typeface="Calibri"/>
                <a:sym typeface="Calibri"/>
              </a:rPr>
              <a:t>:</a:t>
            </a:r>
            <a:endParaRPr sz="2200" dirty="0">
              <a:solidFill>
                <a:schemeClr val="dk1"/>
              </a:solidFill>
              <a:latin typeface="Calibri"/>
              <a:ea typeface="Calibri"/>
              <a:cs typeface="Calibri"/>
              <a:sym typeface="Calibri"/>
            </a:endParaRPr>
          </a:p>
          <a:p>
            <a:pPr marL="457200" lvl="0" indent="-330200" algn="l" rtl="0">
              <a:lnSpc>
                <a:spcPct val="115000"/>
              </a:lnSpc>
              <a:spcBef>
                <a:spcPts val="0"/>
              </a:spcBef>
              <a:spcAft>
                <a:spcPts val="0"/>
              </a:spcAft>
              <a:buClr>
                <a:schemeClr val="dk1"/>
              </a:buClr>
              <a:buSzPts val="1600"/>
              <a:buFont typeface="Calibri"/>
              <a:buChar char="-"/>
            </a:pPr>
            <a:r>
              <a:rPr lang="en-GB" sz="1800" b="0" u="sng" dirty="0">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https://www.undp.org/sites/g/files/zskgke326/files/2021-11/UNDP-Blockchain-for-Agri-Food-Traceability.pdf</a:t>
            </a:r>
            <a:endParaRPr sz="1800" b="0" dirty="0">
              <a:solidFill>
                <a:schemeClr val="dk1"/>
              </a:solidFill>
              <a:highlight>
                <a:schemeClr val="lt1"/>
              </a:highlight>
              <a:latin typeface="Calibri"/>
              <a:ea typeface="Calibri"/>
              <a:cs typeface="Calibri"/>
              <a:sym typeface="Calibri"/>
            </a:endParaRPr>
          </a:p>
          <a:p>
            <a:pPr marL="457200" lvl="0" indent="-330200" algn="l" rtl="0">
              <a:lnSpc>
                <a:spcPct val="115000"/>
              </a:lnSpc>
              <a:spcBef>
                <a:spcPts val="0"/>
              </a:spcBef>
              <a:spcAft>
                <a:spcPts val="0"/>
              </a:spcAft>
              <a:buClr>
                <a:schemeClr val="dk1"/>
              </a:buClr>
              <a:buSzPts val="1600"/>
              <a:buFont typeface="Calibri"/>
              <a:buChar char="-"/>
            </a:pPr>
            <a:r>
              <a:rPr lang="en-GB" sz="1800" b="0" u="sng" dirty="0">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https://www.sciencedirect.com/science/article/abs/pii/S0959652620347752</a:t>
            </a:r>
            <a:endParaRPr sz="1800" b="0" dirty="0">
              <a:solidFill>
                <a:schemeClr val="dk1"/>
              </a:solidFill>
              <a:highlight>
                <a:schemeClr val="lt1"/>
              </a:highlight>
              <a:latin typeface="Calibri"/>
              <a:ea typeface="Calibri"/>
              <a:cs typeface="Calibri"/>
              <a:sym typeface="Calibri"/>
            </a:endParaRPr>
          </a:p>
          <a:p>
            <a:pPr marL="457200" lvl="0" indent="-330200" algn="l" rtl="0">
              <a:lnSpc>
                <a:spcPct val="115000"/>
              </a:lnSpc>
              <a:spcBef>
                <a:spcPts val="0"/>
              </a:spcBef>
              <a:spcAft>
                <a:spcPts val="0"/>
              </a:spcAft>
              <a:buClr>
                <a:schemeClr val="dk1"/>
              </a:buClr>
              <a:buSzPts val="1600"/>
              <a:buFont typeface="Calibri"/>
              <a:buChar char="-"/>
            </a:pPr>
            <a:r>
              <a:rPr lang="en-GB" sz="1800" b="0" u="sng" dirty="0">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https://www.sciencedirect.com/science/article/pii/S2772390922000609</a:t>
            </a:r>
            <a:endParaRPr sz="1800" b="0" dirty="0">
              <a:solidFill>
                <a:schemeClr val="dk1"/>
              </a:solidFill>
              <a:highlight>
                <a:schemeClr val="lt1"/>
              </a:highlight>
              <a:latin typeface="Calibri"/>
              <a:ea typeface="Calibri"/>
              <a:cs typeface="Calibri"/>
              <a:sym typeface="Calibri"/>
            </a:endParaRPr>
          </a:p>
          <a:p>
            <a:pPr marL="457200" lvl="0" indent="-330200" algn="l" rtl="0">
              <a:lnSpc>
                <a:spcPct val="115000"/>
              </a:lnSpc>
              <a:spcBef>
                <a:spcPts val="0"/>
              </a:spcBef>
              <a:spcAft>
                <a:spcPts val="0"/>
              </a:spcAft>
              <a:buClr>
                <a:schemeClr val="dk1"/>
              </a:buClr>
              <a:buSzPts val="1600"/>
              <a:buFont typeface="Calibri"/>
              <a:buChar char="-"/>
            </a:pPr>
            <a:r>
              <a:rPr lang="en-GB" sz="1800" b="0"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https://www.nature.com/articles/s41599-023-01658-2.pdf​</a:t>
            </a:r>
            <a:endParaRPr sz="1800" b="0" dirty="0">
              <a:solidFill>
                <a:schemeClr val="dk1"/>
              </a:solidFill>
              <a:highlight>
                <a:schemeClr val="lt1"/>
              </a:highlight>
              <a:latin typeface="Calibri"/>
              <a:ea typeface="Calibri"/>
              <a:cs typeface="Calibri"/>
              <a:sym typeface="Calibri"/>
            </a:endParaRPr>
          </a:p>
          <a:p>
            <a:pPr marL="457200" lvl="0" indent="-330200" algn="l" rtl="0">
              <a:lnSpc>
                <a:spcPct val="115000"/>
              </a:lnSpc>
              <a:spcBef>
                <a:spcPts val="0"/>
              </a:spcBef>
              <a:spcAft>
                <a:spcPts val="0"/>
              </a:spcAft>
              <a:buClr>
                <a:schemeClr val="dk1"/>
              </a:buClr>
              <a:buSzPts val="1600"/>
              <a:buFont typeface="Calibri"/>
              <a:buChar char="-"/>
            </a:pPr>
            <a:r>
              <a:rPr lang="en-GB" sz="1800" b="0" u="sng" dirty="0">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https://www.researchgate.net/publication/343090613</a:t>
            </a:r>
            <a:endParaRPr sz="1800" b="0" dirty="0">
              <a:solidFill>
                <a:schemeClr val="dk1"/>
              </a:solidFill>
              <a:highlight>
                <a:schemeClr val="lt1"/>
              </a:highlight>
              <a:latin typeface="Calibri"/>
              <a:ea typeface="Calibri"/>
              <a:cs typeface="Calibri"/>
              <a:sym typeface="Calibri"/>
            </a:endParaRPr>
          </a:p>
          <a:p>
            <a:pPr marL="457200" lvl="0" indent="-330200" algn="l" rtl="0">
              <a:lnSpc>
                <a:spcPct val="115000"/>
              </a:lnSpc>
              <a:spcBef>
                <a:spcPts val="0"/>
              </a:spcBef>
              <a:spcAft>
                <a:spcPts val="0"/>
              </a:spcAft>
              <a:buClr>
                <a:schemeClr val="dk1"/>
              </a:buClr>
              <a:buSzPts val="1600"/>
              <a:buFont typeface="Calibri"/>
              <a:buChar char="-"/>
            </a:pPr>
            <a:r>
              <a:rPr lang="en-GB" sz="1800" b="0" u="sng" dirty="0">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https://papers.ssrn.com/sol3/papers.cfm?abstract_id=3028164</a:t>
            </a:r>
            <a:endParaRPr sz="1800" b="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dirty="0">
                <a:solidFill>
                  <a:schemeClr val="dk1"/>
                </a:solidFill>
                <a:latin typeface="Calibri"/>
                <a:ea typeface="Calibri"/>
                <a:cs typeface="Calibri"/>
                <a:sym typeface="Calibri"/>
              </a:rPr>
              <a:t>Blockchain v </a:t>
            </a:r>
            <a:r>
              <a:rPr lang="en-GB" sz="2200" dirty="0" err="1">
                <a:solidFill>
                  <a:schemeClr val="dk1"/>
                </a:solidFill>
                <a:latin typeface="Calibri"/>
                <a:ea typeface="Calibri"/>
                <a:cs typeface="Calibri"/>
                <a:sym typeface="Calibri"/>
              </a:rPr>
              <a:t>praxi</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prípadové štúdie</a:t>
            </a:r>
            <a:r>
              <a:rPr lang="en-GB" sz="2200" dirty="0">
                <a:solidFill>
                  <a:schemeClr val="dk1"/>
                </a:solidFill>
                <a:latin typeface="Calibri"/>
                <a:ea typeface="Calibri"/>
                <a:cs typeface="Calibri"/>
                <a:sym typeface="Calibri"/>
              </a:rPr>
              <a:t>:</a:t>
            </a:r>
            <a:endParaRPr sz="220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hlink"/>
                </a:solidFill>
                <a:latin typeface="Calibri"/>
                <a:ea typeface="Calibri"/>
                <a:cs typeface="Calibri"/>
                <a:sym typeface="Calibri"/>
                <a:hlinkClick r:id="rId10"/>
              </a:rPr>
              <a:t>https://www.carrefour.com/en/group/food-transition/food-blockchain</a:t>
            </a:r>
            <a:endParaRPr sz="1800" b="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hlink"/>
                </a:solidFill>
                <a:latin typeface="Calibri"/>
                <a:ea typeface="Calibri"/>
                <a:cs typeface="Calibri"/>
                <a:sym typeface="Calibri"/>
                <a:hlinkClick r:id="rId11"/>
              </a:rPr>
              <a:t>https://retailwire.com/discussion/carrefour-uses-blockchain-to-offer-consumers-greater-supply-chain-transparency/</a:t>
            </a:r>
            <a:endParaRPr sz="1800" b="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hlink"/>
                </a:solidFill>
                <a:latin typeface="Calibri"/>
                <a:ea typeface="Calibri"/>
                <a:cs typeface="Calibri"/>
                <a:sym typeface="Calibri"/>
                <a:hlinkClick r:id="rId12"/>
              </a:rPr>
              <a:t>https://www.provenance.org/</a:t>
            </a:r>
            <a:endParaRPr sz="1800" b="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hlink"/>
                </a:solidFill>
                <a:latin typeface="Calibri"/>
                <a:ea typeface="Calibri"/>
                <a:cs typeface="Calibri"/>
                <a:sym typeface="Calibri"/>
                <a:hlinkClick r:id="rId13"/>
              </a:rPr>
              <a:t>https://techcrunch.com/2015/09/21/provenance-aims-to-use-blockchain-technology-to-prove-authenticity/</a:t>
            </a:r>
            <a:endParaRPr sz="1800" b="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hlink"/>
                </a:solidFill>
                <a:latin typeface="Calibri"/>
                <a:ea typeface="Calibri"/>
                <a:cs typeface="Calibri"/>
                <a:sym typeface="Calibri"/>
                <a:hlinkClick r:id="rId14"/>
              </a:rPr>
              <a:t>https://belu.org/green-credentials-not-greenwash/</a:t>
            </a:r>
            <a:endParaRPr sz="1800" b="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hlink"/>
                </a:solidFill>
                <a:latin typeface="Calibri"/>
                <a:ea typeface="Calibri"/>
                <a:cs typeface="Calibri"/>
                <a:sym typeface="Calibri"/>
                <a:hlinkClick r:id="rId15"/>
              </a:rPr>
              <a:t>https://www.provenance.org/case-studies/belu</a:t>
            </a:r>
            <a:endParaRPr sz="18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800" b="0" dirty="0">
              <a:solidFill>
                <a:schemeClr val="dk1"/>
              </a:solidFill>
              <a:latin typeface="Calibri"/>
              <a:ea typeface="Calibri"/>
              <a:cs typeface="Calibri"/>
              <a:sym typeface="Calibri"/>
            </a:endParaRPr>
          </a:p>
          <a:p>
            <a:pPr marL="914400" lvl="0" indent="0" algn="l" rtl="0">
              <a:spcBef>
                <a:spcPts val="0"/>
              </a:spcBef>
              <a:spcAft>
                <a:spcPts val="0"/>
              </a:spcAft>
              <a:buNone/>
            </a:pPr>
            <a:endParaRPr sz="1800" b="0" dirty="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g283a1922f65_0_6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57" name="Google Shape;357;g283a1922f65_0_60"/>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DEFINÍCIA BLOCKCHAINU</a:t>
            </a:r>
            <a:endParaRPr sz="1400" i="0" u="none" strike="noStrike" cap="none" dirty="0">
              <a:solidFill>
                <a:schemeClr val="lt1"/>
              </a:solidFill>
              <a:latin typeface="Open Sans"/>
              <a:ea typeface="Open Sans"/>
              <a:cs typeface="Open Sans"/>
              <a:sym typeface="Open Sans"/>
            </a:endParaRPr>
          </a:p>
        </p:txBody>
      </p:sp>
      <p:sp>
        <p:nvSpPr>
          <p:cNvPr id="358" name="Google Shape;358;g283a1922f65_0_60"/>
          <p:cNvSpPr txBox="1"/>
          <p:nvPr/>
        </p:nvSpPr>
        <p:spPr>
          <a:xfrm>
            <a:off x="393700" y="1569975"/>
            <a:ext cx="55308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Blockchain, známy aj ako technológia distribuovanej účtovnej knihy (DLT), je záznam, ktorý </a:t>
            </a:r>
            <a:r>
              <a:rPr lang="cs-CZ" sz="2000" b="1" dirty="0">
                <a:latin typeface="Calibri" panose="020F0502020204030204" pitchFamily="34" charset="0"/>
                <a:cs typeface="Calibri" panose="020F0502020204030204" pitchFamily="34" charset="0"/>
              </a:rPr>
              <a:t>môže pridať ktokoľvek, </a:t>
            </a:r>
            <a:r>
              <a:rPr lang="cs-CZ" sz="2000" dirty="0">
                <a:latin typeface="Calibri" panose="020F0502020204030204" pitchFamily="34" charset="0"/>
                <a:cs typeface="Calibri" panose="020F0502020204030204" pitchFamily="34" charset="0"/>
              </a:rPr>
              <a:t>ktorý </a:t>
            </a:r>
            <a:r>
              <a:rPr lang="cs-CZ" sz="2000" b="1" dirty="0">
                <a:latin typeface="Calibri" panose="020F0502020204030204" pitchFamily="34" charset="0"/>
                <a:cs typeface="Calibri" panose="020F0502020204030204" pitchFamily="34" charset="0"/>
              </a:rPr>
              <a:t>nikto nemôže zmeniť </a:t>
            </a:r>
            <a:r>
              <a:rPr lang="cs-CZ" sz="2000" dirty="0">
                <a:latin typeface="Calibri" panose="020F0502020204030204" pitchFamily="34" charset="0"/>
                <a:cs typeface="Calibri" panose="020F0502020204030204" pitchFamily="34" charset="0"/>
              </a:rPr>
              <a:t>a ktorý </a:t>
            </a:r>
            <a:r>
              <a:rPr lang="cs-CZ" sz="2000" b="1" dirty="0">
                <a:latin typeface="Calibri" panose="020F0502020204030204" pitchFamily="34" charset="0"/>
                <a:cs typeface="Calibri" panose="020F0502020204030204" pitchFamily="34" charset="0"/>
              </a:rPr>
              <a:t>nie je pod kontrolou žiadnej osoby ani subjektu.</a:t>
            </a:r>
          </a:p>
          <a:p>
            <a:pPr marL="457200" marR="0" lvl="0" indent="0" algn="l" rtl="0">
              <a:lnSpc>
                <a:spcPct val="100000"/>
              </a:lnSpc>
              <a:spcBef>
                <a:spcPts val="0"/>
              </a:spcBef>
              <a:spcAft>
                <a:spcPts val="0"/>
              </a:spcAft>
              <a:buNone/>
            </a:pPr>
            <a:endParaRPr sz="2200" dirty="0">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Základnou koncepciou sú verejné záznamy s kópiami rozmiestnenými na viacerých miestach nazývaných </a:t>
            </a:r>
            <a:r>
              <a:rPr lang="cs-CZ" sz="2000" b="1" dirty="0">
                <a:latin typeface="Calibri" panose="020F0502020204030204" pitchFamily="34" charset="0"/>
                <a:cs typeface="Calibri" panose="020F0502020204030204" pitchFamily="34" charset="0"/>
              </a:rPr>
              <a:t>uzly, </a:t>
            </a:r>
            <a:r>
              <a:rPr lang="cs-CZ" sz="2000" dirty="0">
                <a:latin typeface="Calibri" panose="020F0502020204030204" pitchFamily="34" charset="0"/>
                <a:cs typeface="Calibri" panose="020F0502020204030204" pitchFamily="34" charset="0"/>
              </a:rPr>
              <a:t>ktoré sa zvyčajne spájajú s jednotlivými počítačmi s kópiami týchto záznamov. </a:t>
            </a:r>
          </a:p>
          <a:p>
            <a:pPr marL="457200" marR="0" lvl="0" indent="-368300" algn="l" rtl="0">
              <a:lnSpc>
                <a:spcPct val="100000"/>
              </a:lnSpc>
              <a:spcBef>
                <a:spcPts val="0"/>
              </a:spcBef>
              <a:spcAft>
                <a:spcPts val="0"/>
              </a:spcAft>
              <a:buSzPts val="2200"/>
              <a:buFont typeface="Calibri"/>
              <a:buChar char="●"/>
            </a:pPr>
            <a:endParaRPr sz="20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Inými slovami, blockchain </a:t>
            </a:r>
            <a:r>
              <a:rPr lang="cs-CZ" sz="2000" b="1" dirty="0">
                <a:latin typeface="Calibri" panose="020F0502020204030204" pitchFamily="34" charset="0"/>
                <a:cs typeface="Calibri" panose="020F0502020204030204" pitchFamily="34" charset="0"/>
              </a:rPr>
              <a:t>je distribuovaná databáza </a:t>
            </a:r>
            <a:r>
              <a:rPr lang="cs-CZ" sz="2000" dirty="0">
                <a:latin typeface="Calibri" panose="020F0502020204030204" pitchFamily="34" charset="0"/>
                <a:cs typeface="Calibri" panose="020F0502020204030204" pitchFamily="34" charset="0"/>
              </a:rPr>
              <a:t>zdieľaná medzi uzlami počítačovej siete.</a:t>
            </a:r>
            <a:endParaRPr sz="2000" dirty="0">
              <a:latin typeface="Calibri" panose="020F0502020204030204" pitchFamily="34" charset="0"/>
              <a:ea typeface="Calibri"/>
              <a:cs typeface="Calibri" panose="020F0502020204030204" pitchFamily="34" charset="0"/>
              <a:sym typeface="Calibri"/>
            </a:endParaRPr>
          </a:p>
        </p:txBody>
      </p:sp>
      <p:pic>
        <p:nvPicPr>
          <p:cNvPr id="5" name="Google Shape;359;g283a1922f65_0_60">
            <a:extLst>
              <a:ext uri="{FF2B5EF4-FFF2-40B4-BE49-F238E27FC236}">
                <a16:creationId xmlns:a16="http://schemas.microsoft.com/office/drawing/2014/main" id="{4B03E5F9-15F7-4D9F-B351-BD973E7E77D4}"/>
              </a:ext>
            </a:extLst>
          </p:cNvPr>
          <p:cNvPicPr preferRelativeResize="0"/>
          <p:nvPr/>
        </p:nvPicPr>
        <p:blipFill rotWithShape="1">
          <a:blip r:embed="rId4">
            <a:alphaModFix/>
          </a:blip>
          <a:srcRect t="-1120" b="1119"/>
          <a:stretch/>
        </p:blipFill>
        <p:spPr>
          <a:xfrm>
            <a:off x="6042975" y="1798575"/>
            <a:ext cx="4259323" cy="4259323"/>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pic>
        <p:nvPicPr>
          <p:cNvPr id="1049" name="Google Shape;1049;p2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0" name="Google Shape;1050;p28"/>
          <p:cNvSpPr txBox="1"/>
          <p:nvPr/>
        </p:nvSpPr>
        <p:spPr>
          <a:xfrm>
            <a:off x="393700" y="431877"/>
            <a:ext cx="7315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ODKAZY NA ĎALŠIE MATERIÁLY</a:t>
            </a:r>
            <a:endParaRPr lang="en-GB" sz="2800" dirty="0"/>
          </a:p>
        </p:txBody>
      </p:sp>
      <p:sp>
        <p:nvSpPr>
          <p:cNvPr id="1051" name="Google Shape;1051;p28"/>
          <p:cNvSpPr txBox="1">
            <a:spLocks noGrp="1"/>
          </p:cNvSpPr>
          <p:nvPr>
            <p:ph type="body" idx="1"/>
          </p:nvPr>
        </p:nvSpPr>
        <p:spPr>
          <a:xfrm>
            <a:off x="460375" y="1676400"/>
            <a:ext cx="9601200" cy="25551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dirty="0" err="1">
                <a:solidFill>
                  <a:schemeClr val="dk1"/>
                </a:solidFill>
                <a:latin typeface="Calibri"/>
                <a:ea typeface="Calibri"/>
                <a:cs typeface="Calibri"/>
                <a:sym typeface="Calibri"/>
              </a:rPr>
              <a:t>Dôveryhodné zdroje blockchainu</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komu veriť</a:t>
            </a:r>
            <a:r>
              <a:rPr lang="en-GB" sz="2200" dirty="0">
                <a:solidFill>
                  <a:schemeClr val="dk1"/>
                </a:solidFill>
                <a:latin typeface="Calibri"/>
                <a:ea typeface="Calibri"/>
                <a:cs typeface="Calibri"/>
                <a:sym typeface="Calibri"/>
              </a:rPr>
              <a:t>?</a:t>
            </a:r>
            <a:endParaRPr sz="2200" dirty="0">
              <a:solidFill>
                <a:schemeClr val="dk1"/>
              </a:solidFill>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https://aisel.aisnet.org/jais/vol16/iss10/1/</a:t>
            </a:r>
            <a:endParaRPr sz="1800" b="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https://www.researchgate.net/publication/220580421_Trust_In_and_Adoption_of_Online_Recommendation_Agents</a:t>
            </a:r>
            <a:endParaRPr sz="1800" b="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https://dl.acm.org/doi/10.1145/1349822.1349842</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https://ift.onlinelibrary.wiley.com/doi/full/10.1111/1750-3841.15477</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https://www.sciencedirect.com/science/article/pii/S2096248723000279</a:t>
            </a:r>
            <a:endParaRPr sz="1800" dirty="0">
              <a:solidFill>
                <a:schemeClr val="dk1"/>
              </a:solidFill>
              <a:highlight>
                <a:schemeClr val="lt1"/>
              </a:highlight>
              <a:latin typeface="Calibri"/>
              <a:ea typeface="Calibri"/>
              <a:cs typeface="Calibri"/>
              <a:sym typeface="Calibri"/>
            </a:endParaRPr>
          </a:p>
          <a:p>
            <a:pPr marL="457200" lvl="0" indent="-342900" algn="l" rtl="0">
              <a:spcBef>
                <a:spcPts val="0"/>
              </a:spcBef>
              <a:spcAft>
                <a:spcPts val="0"/>
              </a:spcAft>
              <a:buClr>
                <a:schemeClr val="dk1"/>
              </a:buClr>
              <a:buSzPts val="1800"/>
              <a:buFont typeface="Calibri"/>
              <a:buChar char="-"/>
            </a:pPr>
            <a:r>
              <a:rPr lang="en-GB" sz="1800" b="0" u="sng" dirty="0">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https://www.mdpi.com/2673-4591/40/1/7</a:t>
            </a:r>
            <a:endParaRPr sz="1800" b="0" u="sng" dirty="0">
              <a:solidFill>
                <a:schemeClr val="dk1"/>
              </a:solidFill>
              <a:highlight>
                <a:schemeClr val="lt1"/>
              </a:highlight>
              <a:latin typeface="Calibri"/>
              <a:ea typeface="Calibri"/>
              <a:cs typeface="Calibri"/>
              <a:sym typeface="Calibri"/>
            </a:endParaRPr>
          </a:p>
          <a:p>
            <a:pPr marL="914400" lvl="0" indent="0" algn="l" rtl="0">
              <a:spcBef>
                <a:spcPts val="0"/>
              </a:spcBef>
              <a:spcAft>
                <a:spcPts val="0"/>
              </a:spcAft>
              <a:buNone/>
            </a:pPr>
            <a:endParaRPr sz="1800" b="0" dirty="0">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SAMOTNÝ TESTOVACÍ </a:t>
            </a:r>
            <a:r>
              <a:rPr lang="cs-CZ" sz="2800" dirty="0">
                <a:solidFill>
                  <a:schemeClr val="lt1"/>
                </a:solidFill>
                <a:latin typeface="Open Sans"/>
                <a:ea typeface="Open Sans"/>
                <a:cs typeface="Open Sans"/>
                <a:sym typeface="Open Sans"/>
              </a:rPr>
              <a:t>KVÍZ</a:t>
            </a:r>
            <a:endParaRPr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86740"/>
            <a:ext cx="9364192"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indent="-457200">
              <a:lnSpc>
                <a:spcPct val="107000"/>
              </a:lnSpc>
              <a:spcAft>
                <a:spcPts val="800"/>
              </a:spcAft>
              <a:buFont typeface="+mj-lt"/>
              <a:buAutoNum type="arabicPeriod"/>
            </a:pPr>
            <a:r>
              <a:rPr lang="en-GB" sz="2800" dirty="0"/>
              <a:t>Čo je blockchain?</a:t>
            </a:r>
          </a:p>
          <a:p>
            <a:pPr marL="914400" lvl="1" indent="-457200">
              <a:lnSpc>
                <a:spcPct val="107000"/>
              </a:lnSpc>
              <a:spcAft>
                <a:spcPts val="800"/>
              </a:spcAft>
              <a:buFont typeface="+mj-lt"/>
              <a:buAutoNum type="alphaLcParenR"/>
            </a:pPr>
            <a:r>
              <a:rPr lang="en-GB" sz="2400" dirty="0" err="1">
                <a:solidFill>
                  <a:srgbClr val="262626"/>
                </a:solidFill>
              </a:rPr>
              <a:t>Decentralizovaná technológia </a:t>
            </a:r>
            <a:r>
              <a:rPr lang="cs-CZ" sz="2400" dirty="0" err="1">
                <a:solidFill>
                  <a:srgbClr val="262626"/>
                </a:solidFill>
              </a:rPr>
              <a:t>distribuovaných </a:t>
            </a:r>
            <a:r>
              <a:rPr lang="cs-CZ" sz="2400" dirty="0">
                <a:solidFill>
                  <a:srgbClr val="262626"/>
                </a:solidFill>
              </a:rPr>
              <a:t>záznamov, ktorá </a:t>
            </a:r>
            <a:r>
              <a:rPr lang="en-GB" sz="2400" dirty="0" err="1">
                <a:solidFill>
                  <a:srgbClr val="262626"/>
                </a:solidFill>
              </a:rPr>
              <a:t>sa používa </a:t>
            </a:r>
            <a:r>
              <a:rPr lang="en-GB" sz="2400" dirty="0">
                <a:solidFill>
                  <a:srgbClr val="262626"/>
                </a:solidFill>
              </a:rPr>
              <a:t>na </a:t>
            </a:r>
            <a:r>
              <a:rPr lang="en-GB" sz="2400" dirty="0" err="1">
                <a:solidFill>
                  <a:srgbClr val="262626"/>
                </a:solidFill>
              </a:rPr>
              <a:t>zaznamenávanie transakcií na viacerých počítačoch</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Centralizovaná databáza spravovaná jedným subjektom </a:t>
            </a:r>
            <a:r>
              <a:rPr lang="en-GB" sz="2400" dirty="0">
                <a:solidFill>
                  <a:srgbClr val="262626"/>
                </a:solidFill>
              </a:rPr>
              <a:t>na </a:t>
            </a:r>
            <a:r>
              <a:rPr lang="en-GB" sz="2400" dirty="0" err="1">
                <a:solidFill>
                  <a:srgbClr val="262626"/>
                </a:solidFill>
              </a:rPr>
              <a:t>ukladanie záznamov o transakciách</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Druh kryptomeny používanej na </a:t>
            </a:r>
            <a:r>
              <a:rPr lang="en-GB" sz="2400" dirty="0">
                <a:solidFill>
                  <a:srgbClr val="262626"/>
                </a:solidFill>
              </a:rPr>
              <a:t>online </a:t>
            </a:r>
            <a:r>
              <a:rPr lang="en-GB" sz="2400" dirty="0" err="1">
                <a:solidFill>
                  <a:srgbClr val="262626"/>
                </a:solidFill>
              </a:rPr>
              <a:t>nákupy </a:t>
            </a:r>
            <a:r>
              <a:rPr lang="en-GB" sz="2400" dirty="0">
                <a:solidFill>
                  <a:srgbClr val="262626"/>
                </a:solidFill>
              </a:rPr>
              <a:t>a </a:t>
            </a:r>
            <a:r>
              <a:rPr lang="en-GB" sz="2400" dirty="0" err="1">
                <a:solidFill>
                  <a:srgbClr val="262626"/>
                </a:solidFill>
              </a:rPr>
              <a:t>investície</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Softvérová aplikácia používaná </a:t>
            </a:r>
            <a:r>
              <a:rPr lang="en-GB" sz="2400" dirty="0">
                <a:solidFill>
                  <a:srgbClr val="262626"/>
                </a:solidFill>
              </a:rPr>
              <a:t>na </a:t>
            </a:r>
            <a:r>
              <a:rPr lang="en-GB" sz="2400" dirty="0" err="1">
                <a:solidFill>
                  <a:srgbClr val="262626"/>
                </a:solidFill>
              </a:rPr>
              <a:t>vytváranie digitálnych umeleckých diel</a:t>
            </a:r>
            <a:r>
              <a:rPr lang="en-GB" sz="2400" dirty="0">
                <a:solidFill>
                  <a:srgbClr val="262626"/>
                </a:solidFill>
              </a:rPr>
              <a:t>.</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SAMOTNÝ TESTOVACÍ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364192"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2"/>
            </a:pPr>
            <a:r>
              <a:rPr lang="en-GB" sz="2800" dirty="0" err="1"/>
              <a:t>Aké príležitosti ponúka technológia </a:t>
            </a:r>
            <a:r>
              <a:rPr lang="en-GB" sz="2800" dirty="0"/>
              <a:t>blockchain</a:t>
            </a:r>
            <a:r>
              <a:rPr lang="en-GB" sz="2800" dirty="0" err="1"/>
              <a:t>?</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Zvýšenie transparentnosti</a:t>
            </a:r>
            <a:r>
              <a:rPr lang="en-GB" sz="2400" dirty="0">
                <a:solidFill>
                  <a:srgbClr val="262626"/>
                </a:solidFill>
              </a:rPr>
              <a:t>, </a:t>
            </a:r>
            <a:r>
              <a:rPr lang="en-GB" sz="2400" dirty="0" err="1">
                <a:solidFill>
                  <a:srgbClr val="262626"/>
                </a:solidFill>
              </a:rPr>
              <a:t>efektívnosti </a:t>
            </a:r>
            <a:r>
              <a:rPr lang="en-GB" sz="2400" dirty="0">
                <a:solidFill>
                  <a:srgbClr val="262626"/>
                </a:solidFill>
              </a:rPr>
              <a:t>a </a:t>
            </a:r>
            <a:r>
              <a:rPr lang="en-GB" sz="2400" dirty="0" err="1">
                <a:solidFill>
                  <a:srgbClr val="262626"/>
                </a:solidFill>
              </a:rPr>
              <a:t>bezpečnosti </a:t>
            </a:r>
            <a:r>
              <a:rPr lang="en-GB" sz="2400" dirty="0">
                <a:solidFill>
                  <a:srgbClr val="262626"/>
                </a:solidFill>
              </a:rPr>
              <a:t>v </a:t>
            </a:r>
            <a:r>
              <a:rPr lang="en-GB" sz="2400" dirty="0" err="1">
                <a:solidFill>
                  <a:srgbClr val="262626"/>
                </a:solidFill>
              </a:rPr>
              <a:t>rôznych odvetviach, ako sú </a:t>
            </a:r>
            <a:r>
              <a:rPr lang="en-GB" sz="2400" dirty="0">
                <a:solidFill>
                  <a:srgbClr val="262626"/>
                </a:solidFill>
              </a:rPr>
              <a:t>financie, </a:t>
            </a:r>
            <a:r>
              <a:rPr lang="en-GB" sz="2400" dirty="0" err="1">
                <a:solidFill>
                  <a:srgbClr val="262626"/>
                </a:solidFill>
              </a:rPr>
              <a:t>dodávateľský reťazec </a:t>
            </a:r>
            <a:r>
              <a:rPr lang="en-GB" sz="2400" dirty="0">
                <a:solidFill>
                  <a:srgbClr val="262626"/>
                </a:solidFill>
              </a:rPr>
              <a:t>a </a:t>
            </a:r>
            <a:r>
              <a:rPr lang="en-GB" sz="2400" dirty="0" err="1">
                <a:solidFill>
                  <a:srgbClr val="262626"/>
                </a:solidFill>
              </a:rPr>
              <a:t>zdravotníctvo</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Zvýšená ochrana osobných údajov prostredníctvom centralizovanej kontroly </a:t>
            </a:r>
            <a:r>
              <a:rPr lang="en-GB" sz="2400" dirty="0">
                <a:solidFill>
                  <a:srgbClr val="262626"/>
                </a:solidFill>
              </a:rPr>
              <a:t>údajov.</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Zníženie transakčných nákladov odstránením potreby sprostredkovateľov</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Obmedzená použiteľnosť len na trh s kryptomenami</a:t>
            </a:r>
            <a:r>
              <a:rPr lang="en-GB" sz="2400" dirty="0">
                <a:solidFill>
                  <a:srgbClr val="262626"/>
                </a:solidFill>
              </a:rPr>
              <a:t>.</a:t>
            </a:r>
          </a:p>
        </p:txBody>
      </p:sp>
    </p:spTree>
    <p:extLst>
      <p:ext uri="{BB962C8B-B14F-4D97-AF65-F5344CB8AC3E}">
        <p14:creationId xmlns:p14="http://schemas.microsoft.com/office/powerpoint/2010/main" val="31235953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SAMOTNÝ TESTOVACÍ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364192"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3"/>
            </a:pPr>
            <a:r>
              <a:rPr lang="en-GB" sz="2800" dirty="0" err="1"/>
              <a:t>Akú úlohu zohrávajú kryptografické funkcie </a:t>
            </a:r>
            <a:r>
              <a:rPr lang="en-GB" sz="2800" dirty="0"/>
              <a:t>v </a:t>
            </a:r>
            <a:r>
              <a:rPr lang="en-GB" sz="2800" dirty="0" err="1"/>
              <a:t>technológii </a:t>
            </a:r>
            <a:r>
              <a:rPr lang="en-GB" sz="2800" dirty="0"/>
              <a:t>blockchain?</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Zabezpečte transakcie </a:t>
            </a:r>
            <a:r>
              <a:rPr lang="en-GB" sz="2400" dirty="0">
                <a:solidFill>
                  <a:srgbClr val="262626"/>
                </a:solidFill>
              </a:rPr>
              <a:t>a </a:t>
            </a:r>
            <a:r>
              <a:rPr lang="en-GB" sz="2400" dirty="0" err="1">
                <a:solidFill>
                  <a:srgbClr val="262626"/>
                </a:solidFill>
              </a:rPr>
              <a:t>zaistite </a:t>
            </a:r>
            <a:r>
              <a:rPr lang="en-GB" sz="2400" dirty="0">
                <a:solidFill>
                  <a:srgbClr val="262626"/>
                </a:solidFill>
              </a:rPr>
              <a:t>integritu </a:t>
            </a:r>
            <a:r>
              <a:rPr lang="en-GB" sz="2400" dirty="0" err="1">
                <a:solidFill>
                  <a:srgbClr val="262626"/>
                </a:solidFill>
              </a:rPr>
              <a:t>údajov pomocou šifrovania </a:t>
            </a:r>
            <a:r>
              <a:rPr lang="en-GB" sz="2400" dirty="0">
                <a:solidFill>
                  <a:srgbClr val="262626"/>
                </a:solidFill>
              </a:rPr>
              <a:t>a </a:t>
            </a:r>
            <a:r>
              <a:rPr lang="en-GB" sz="2400" dirty="0" err="1">
                <a:solidFill>
                  <a:srgbClr val="262626"/>
                </a:solidFill>
              </a:rPr>
              <a:t>digitálnych podpisov</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Poskytovanie analýzy </a:t>
            </a:r>
            <a:r>
              <a:rPr lang="en-GB" sz="2400" dirty="0">
                <a:solidFill>
                  <a:srgbClr val="262626"/>
                </a:solidFill>
              </a:rPr>
              <a:t>a </a:t>
            </a:r>
            <a:r>
              <a:rPr lang="en-GB" sz="2400" dirty="0" err="1">
                <a:solidFill>
                  <a:srgbClr val="262626"/>
                </a:solidFill>
              </a:rPr>
              <a:t>vizualizácie údajov v reálnom čase</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Regulácia ponuky digitálnych aktív v </a:t>
            </a:r>
            <a:r>
              <a:rPr lang="en-GB" sz="2400" dirty="0">
                <a:solidFill>
                  <a:srgbClr val="262626"/>
                </a:solidFill>
              </a:rPr>
              <a:t>rámci </a:t>
            </a:r>
            <a:r>
              <a:rPr lang="en-GB" sz="2400" dirty="0" err="1">
                <a:solidFill>
                  <a:srgbClr val="262626"/>
                </a:solidFill>
              </a:rPr>
              <a:t>blockchainovej siete</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Uľahčenie komunikácie medzi rôznymi uzlami </a:t>
            </a:r>
            <a:r>
              <a:rPr lang="en-GB" sz="2400" dirty="0">
                <a:solidFill>
                  <a:srgbClr val="262626"/>
                </a:solidFill>
              </a:rPr>
              <a:t>v </a:t>
            </a:r>
            <a:r>
              <a:rPr lang="en-GB" sz="2400" dirty="0" err="1">
                <a:solidFill>
                  <a:srgbClr val="262626"/>
                </a:solidFill>
              </a:rPr>
              <a:t>sieti</a:t>
            </a:r>
            <a:r>
              <a:rPr lang="en-GB" sz="2400" dirty="0">
                <a:solidFill>
                  <a:srgbClr val="262626"/>
                </a:solidFill>
              </a:rPr>
              <a:t>.</a:t>
            </a:r>
          </a:p>
        </p:txBody>
      </p:sp>
    </p:spTree>
    <p:extLst>
      <p:ext uri="{BB962C8B-B14F-4D97-AF65-F5344CB8AC3E}">
        <p14:creationId xmlns:p14="http://schemas.microsoft.com/office/powerpoint/2010/main" val="13292484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SAMOTNÝ TESTOVACÍ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364192"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4"/>
            </a:pPr>
            <a:r>
              <a:rPr lang="en-GB" sz="2800" dirty="0"/>
              <a:t>Ako </a:t>
            </a:r>
            <a:r>
              <a:rPr lang="en-GB" sz="2800" dirty="0" err="1"/>
              <a:t>sa technológia blockchain líši </a:t>
            </a:r>
            <a:r>
              <a:rPr lang="en-GB" sz="2800" dirty="0"/>
              <a:t>od </a:t>
            </a:r>
            <a:r>
              <a:rPr lang="en-GB" sz="2800" dirty="0" err="1"/>
              <a:t>tradičných databáz</a:t>
            </a:r>
            <a:r>
              <a:rPr lang="en-GB" sz="2800" dirty="0"/>
              <a:t>?</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Blockchain </a:t>
            </a:r>
            <a:r>
              <a:rPr lang="en-GB" sz="2400" dirty="0" err="1">
                <a:solidFill>
                  <a:srgbClr val="262626"/>
                </a:solidFill>
              </a:rPr>
              <a:t>ponúka decentralizované</a:t>
            </a:r>
            <a:r>
              <a:rPr lang="en-GB" sz="2400" dirty="0">
                <a:solidFill>
                  <a:srgbClr val="262626"/>
                </a:solidFill>
              </a:rPr>
              <a:t>, </a:t>
            </a:r>
            <a:r>
              <a:rPr lang="en-GB" sz="2400" dirty="0" err="1">
                <a:solidFill>
                  <a:srgbClr val="262626"/>
                </a:solidFill>
              </a:rPr>
              <a:t>nemenné </a:t>
            </a:r>
            <a:r>
              <a:rPr lang="en-GB" sz="2400" dirty="0">
                <a:solidFill>
                  <a:srgbClr val="262626"/>
                </a:solidFill>
              </a:rPr>
              <a:t>a </a:t>
            </a:r>
            <a:r>
              <a:rPr lang="en-GB" sz="2400" dirty="0" err="1">
                <a:solidFill>
                  <a:srgbClr val="262626"/>
                </a:solidFill>
              </a:rPr>
              <a:t>transparentné uchovávanie záznamov, zatiaľ čo tradičné databázy sú zvyčajne centralizované </a:t>
            </a:r>
            <a:r>
              <a:rPr lang="en-GB" sz="2400" dirty="0">
                <a:solidFill>
                  <a:srgbClr val="262626"/>
                </a:solidFill>
              </a:rPr>
              <a:t>a </a:t>
            </a:r>
            <a:r>
              <a:rPr lang="en-GB" sz="2400" dirty="0" err="1">
                <a:solidFill>
                  <a:srgbClr val="262626"/>
                </a:solidFill>
              </a:rPr>
              <a:t>premenlivé</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Tradičné databázy poskytujú v porovnaní </a:t>
            </a:r>
            <a:r>
              <a:rPr lang="en-GB" sz="2400" dirty="0">
                <a:solidFill>
                  <a:srgbClr val="262626"/>
                </a:solidFill>
              </a:rPr>
              <a:t>s </a:t>
            </a:r>
            <a:r>
              <a:rPr lang="en-GB" sz="2400" dirty="0" err="1">
                <a:solidFill>
                  <a:srgbClr val="262626"/>
                </a:solidFill>
              </a:rPr>
              <a:t>blockchainom lepšiu škálovateľnosť </a:t>
            </a:r>
            <a:r>
              <a:rPr lang="en-GB" sz="2400" dirty="0">
                <a:solidFill>
                  <a:srgbClr val="262626"/>
                </a:solidFill>
              </a:rPr>
              <a:t>a </a:t>
            </a:r>
            <a:r>
              <a:rPr lang="en-GB" sz="2400" dirty="0" err="1">
                <a:solidFill>
                  <a:srgbClr val="262626"/>
                </a:solidFill>
              </a:rPr>
              <a:t>výkon</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Na rozdiel od </a:t>
            </a:r>
            <a:r>
              <a:rPr lang="en-GB" sz="2400" dirty="0" err="1">
                <a:solidFill>
                  <a:srgbClr val="262626"/>
                </a:solidFill>
              </a:rPr>
              <a:t>tradičných databáz sa </a:t>
            </a:r>
            <a:r>
              <a:rPr lang="en-GB" sz="2400" dirty="0">
                <a:solidFill>
                  <a:srgbClr val="262626"/>
                </a:solidFill>
              </a:rPr>
              <a:t>blockchain pri </a:t>
            </a:r>
            <a:r>
              <a:rPr lang="en-GB" sz="2400" dirty="0" err="1">
                <a:solidFill>
                  <a:srgbClr val="262626"/>
                </a:solidFill>
              </a:rPr>
              <a:t>správe </a:t>
            </a:r>
            <a:r>
              <a:rPr lang="en-GB" sz="2400" dirty="0">
                <a:solidFill>
                  <a:srgbClr val="262626"/>
                </a:solidFill>
              </a:rPr>
              <a:t>údajov </a:t>
            </a:r>
            <a:r>
              <a:rPr lang="en-GB" sz="2400" dirty="0" err="1">
                <a:solidFill>
                  <a:srgbClr val="262626"/>
                </a:solidFill>
              </a:rPr>
              <a:t>spolieha na jeden centrálny orgán.</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Tradičné databázy sú v porovnaní </a:t>
            </a:r>
            <a:r>
              <a:rPr lang="en-GB" sz="2400" dirty="0">
                <a:solidFill>
                  <a:srgbClr val="262626"/>
                </a:solidFill>
              </a:rPr>
              <a:t>s </a:t>
            </a:r>
            <a:r>
              <a:rPr lang="en-GB" sz="2400" dirty="0" err="1">
                <a:solidFill>
                  <a:srgbClr val="262626"/>
                </a:solidFill>
              </a:rPr>
              <a:t>blockchainom odolnejšie voči kybernetickým útokom</a:t>
            </a:r>
            <a:r>
              <a:rPr lang="en-GB" sz="2400" dirty="0">
                <a:solidFill>
                  <a:srgbClr val="262626"/>
                </a:solidFill>
              </a:rPr>
              <a:t>.</a:t>
            </a:r>
          </a:p>
        </p:txBody>
      </p:sp>
    </p:spTree>
    <p:extLst>
      <p:ext uri="{BB962C8B-B14F-4D97-AF65-F5344CB8AC3E}">
        <p14:creationId xmlns:p14="http://schemas.microsoft.com/office/powerpoint/2010/main" val="868460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SAMOTNÝ TESTOVACÍ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364192"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5"/>
            </a:pPr>
            <a:r>
              <a:rPr lang="en-GB" sz="2800" dirty="0"/>
              <a:t>V čom </a:t>
            </a:r>
            <a:r>
              <a:rPr lang="en-GB" sz="2800" dirty="0" err="1"/>
              <a:t>sa </a:t>
            </a:r>
            <a:r>
              <a:rPr lang="en-GB" sz="2800" dirty="0"/>
              <a:t>blockchain </a:t>
            </a:r>
            <a:r>
              <a:rPr lang="en-GB" sz="2800" dirty="0" err="1"/>
              <a:t>líši </a:t>
            </a:r>
            <a:r>
              <a:rPr lang="en-GB" sz="2800" dirty="0"/>
              <a:t>od </a:t>
            </a:r>
            <a:r>
              <a:rPr lang="en-GB" sz="2800" dirty="0" err="1"/>
              <a:t>cloudu?</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Blockchain je </a:t>
            </a:r>
            <a:r>
              <a:rPr lang="en-GB" sz="2400" dirty="0" err="1">
                <a:solidFill>
                  <a:srgbClr val="262626"/>
                </a:solidFill>
              </a:rPr>
              <a:t>decentralizovaná </a:t>
            </a:r>
            <a:r>
              <a:rPr lang="en-GB" sz="2400" dirty="0">
                <a:solidFill>
                  <a:srgbClr val="262626"/>
                </a:solidFill>
              </a:rPr>
              <a:t>a </a:t>
            </a:r>
            <a:r>
              <a:rPr lang="en-GB" sz="2400" dirty="0" err="1">
                <a:solidFill>
                  <a:srgbClr val="262626"/>
                </a:solidFill>
              </a:rPr>
              <a:t>distribuovaná technológia účtovnej knihy, </a:t>
            </a:r>
            <a:r>
              <a:rPr lang="en-GB" sz="2400" dirty="0">
                <a:solidFill>
                  <a:srgbClr val="262626"/>
                </a:solidFill>
              </a:rPr>
              <a:t>zatiaľ čo cloud je </a:t>
            </a:r>
            <a:r>
              <a:rPr lang="en-GB" sz="2400" dirty="0" err="1">
                <a:solidFill>
                  <a:srgbClr val="262626"/>
                </a:solidFill>
              </a:rPr>
              <a:t>centralizovaná sieť serverov </a:t>
            </a:r>
            <a:r>
              <a:rPr lang="en-GB" sz="2400" dirty="0">
                <a:solidFill>
                  <a:srgbClr val="262626"/>
                </a:solidFill>
              </a:rPr>
              <a:t>na </a:t>
            </a:r>
            <a:r>
              <a:rPr lang="en-GB" sz="2400" dirty="0" err="1">
                <a:solidFill>
                  <a:srgbClr val="262626"/>
                </a:solidFill>
              </a:rPr>
              <a:t>ukladanie </a:t>
            </a:r>
            <a:r>
              <a:rPr lang="en-GB" sz="2400" dirty="0">
                <a:solidFill>
                  <a:srgbClr val="262626"/>
                </a:solidFill>
              </a:rPr>
              <a:t>a </a:t>
            </a:r>
            <a:r>
              <a:rPr lang="en-GB" sz="2400" dirty="0" err="1">
                <a:solidFill>
                  <a:srgbClr val="262626"/>
                </a:solidFill>
              </a:rPr>
              <a:t>výpočty</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Blockchain </a:t>
            </a:r>
            <a:r>
              <a:rPr lang="en-GB" sz="2400" dirty="0" err="1">
                <a:solidFill>
                  <a:srgbClr val="262626"/>
                </a:solidFill>
              </a:rPr>
              <a:t>poskytuje neobmedzenú úložnú kapacitu, </a:t>
            </a:r>
            <a:r>
              <a:rPr lang="en-GB" sz="2400" dirty="0">
                <a:solidFill>
                  <a:srgbClr val="262626"/>
                </a:solidFill>
              </a:rPr>
              <a:t>zatiaľ čo cloud </a:t>
            </a:r>
            <a:r>
              <a:rPr lang="en-GB" sz="2400" dirty="0" err="1">
                <a:solidFill>
                  <a:srgbClr val="262626"/>
                </a:solidFill>
              </a:rPr>
              <a:t>má obmedzené možnosti ukladania</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Cloud sa </a:t>
            </a:r>
            <a:r>
              <a:rPr lang="en-GB" sz="2400" dirty="0" err="1">
                <a:solidFill>
                  <a:srgbClr val="262626"/>
                </a:solidFill>
              </a:rPr>
              <a:t>pri</a:t>
            </a:r>
            <a:r>
              <a:rPr lang="en-GB" sz="2400" dirty="0">
                <a:solidFill>
                  <a:srgbClr val="262626"/>
                </a:solidFill>
              </a:rPr>
              <a:t> </a:t>
            </a:r>
            <a:r>
              <a:rPr lang="en-GB" sz="2400" dirty="0" err="1">
                <a:solidFill>
                  <a:srgbClr val="262626"/>
                </a:solidFill>
              </a:rPr>
              <a:t>zabezpečení</a:t>
            </a:r>
            <a:r>
              <a:rPr lang="en-GB" sz="2400" dirty="0">
                <a:solidFill>
                  <a:srgbClr val="262626"/>
                </a:solidFill>
              </a:rPr>
              <a:t> spolieha na </a:t>
            </a:r>
            <a:r>
              <a:rPr lang="en-GB" sz="2400" dirty="0" err="1">
                <a:solidFill>
                  <a:srgbClr val="262626"/>
                </a:solidFill>
              </a:rPr>
              <a:t>kryptografické algoritmy, zatiaľ čo </a:t>
            </a:r>
            <a:r>
              <a:rPr lang="en-GB" sz="2400" dirty="0">
                <a:solidFill>
                  <a:srgbClr val="262626"/>
                </a:solidFill>
              </a:rPr>
              <a:t>blockchain </a:t>
            </a:r>
            <a:r>
              <a:rPr lang="en-GB" sz="2400" dirty="0" err="1">
                <a:solidFill>
                  <a:srgbClr val="262626"/>
                </a:solidFill>
              </a:rPr>
              <a:t>používa tradičné metódy šifrovania</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Blockchain </a:t>
            </a:r>
            <a:r>
              <a:rPr lang="en-GB" sz="2400" dirty="0" err="1">
                <a:solidFill>
                  <a:srgbClr val="262626"/>
                </a:solidFill>
              </a:rPr>
              <a:t>ponúka rýchlejší prístup k údajom </a:t>
            </a:r>
            <a:r>
              <a:rPr lang="en-GB" sz="2400" dirty="0">
                <a:solidFill>
                  <a:srgbClr val="262626"/>
                </a:solidFill>
              </a:rPr>
              <a:t>a </a:t>
            </a:r>
            <a:r>
              <a:rPr lang="en-GB" sz="2400" dirty="0" err="1">
                <a:solidFill>
                  <a:srgbClr val="262626"/>
                </a:solidFill>
              </a:rPr>
              <a:t>ich vyhľadávanie v porovnaní </a:t>
            </a:r>
            <a:r>
              <a:rPr lang="en-GB" sz="2400" dirty="0">
                <a:solidFill>
                  <a:srgbClr val="262626"/>
                </a:solidFill>
              </a:rPr>
              <a:t>s </a:t>
            </a:r>
            <a:r>
              <a:rPr lang="en-GB" sz="2400" dirty="0" err="1">
                <a:solidFill>
                  <a:srgbClr val="262626"/>
                </a:solidFill>
              </a:rPr>
              <a:t>cloudom</a:t>
            </a:r>
            <a:r>
              <a:rPr lang="en-GB" sz="2400" dirty="0">
                <a:solidFill>
                  <a:srgbClr val="262626"/>
                </a:solidFill>
              </a:rPr>
              <a:t>.</a:t>
            </a:r>
          </a:p>
        </p:txBody>
      </p:sp>
    </p:spTree>
    <p:extLst>
      <p:ext uri="{BB962C8B-B14F-4D97-AF65-F5344CB8AC3E}">
        <p14:creationId xmlns:p14="http://schemas.microsoft.com/office/powerpoint/2010/main" val="14007478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SAMOTNÝ TESTOVACÍ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780880"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6"/>
            </a:pPr>
            <a:r>
              <a:rPr lang="en-GB" sz="2800" dirty="0"/>
              <a:t>Je blockchain </a:t>
            </a:r>
            <a:r>
              <a:rPr lang="en-GB" sz="2800" dirty="0" err="1"/>
              <a:t>použiteľný </a:t>
            </a:r>
            <a:r>
              <a:rPr lang="en-GB" sz="2800" dirty="0"/>
              <a:t>v </a:t>
            </a:r>
            <a:r>
              <a:rPr lang="en-GB" sz="2800" dirty="0" err="1"/>
              <a:t>agropotravinárskom sektore</a:t>
            </a:r>
            <a:r>
              <a:rPr lang="en-GB" sz="2800" dirty="0"/>
              <a:t>?</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Áno, blockchain </a:t>
            </a:r>
            <a:r>
              <a:rPr lang="en-GB" sz="2400" dirty="0" err="1">
                <a:solidFill>
                  <a:srgbClr val="262626"/>
                </a:solidFill>
              </a:rPr>
              <a:t>môže zlepšiť transparentnosť</a:t>
            </a:r>
            <a:r>
              <a:rPr lang="en-GB" sz="2400" dirty="0">
                <a:solidFill>
                  <a:srgbClr val="262626"/>
                </a:solidFill>
              </a:rPr>
              <a:t>, </a:t>
            </a:r>
            <a:r>
              <a:rPr lang="en-GB" sz="2400" dirty="0" err="1">
                <a:solidFill>
                  <a:srgbClr val="262626"/>
                </a:solidFill>
              </a:rPr>
              <a:t>vysledovateľnosť </a:t>
            </a:r>
            <a:r>
              <a:rPr lang="en-GB" sz="2400" dirty="0">
                <a:solidFill>
                  <a:srgbClr val="262626"/>
                </a:solidFill>
              </a:rPr>
              <a:t>a </a:t>
            </a:r>
            <a:r>
              <a:rPr lang="en-GB" sz="2400" dirty="0" err="1">
                <a:solidFill>
                  <a:srgbClr val="262626"/>
                </a:solidFill>
              </a:rPr>
              <a:t>efektívnosť </a:t>
            </a:r>
            <a:r>
              <a:rPr lang="en-GB" sz="2400" dirty="0">
                <a:solidFill>
                  <a:srgbClr val="262626"/>
                </a:solidFill>
              </a:rPr>
              <a:t>v </a:t>
            </a:r>
            <a:r>
              <a:rPr lang="en-GB" sz="2400" dirty="0" err="1">
                <a:solidFill>
                  <a:srgbClr val="262626"/>
                </a:solidFill>
              </a:rPr>
              <a:t>poľnohospodársko-potravinárskom dodávateľskom reťazci, </a:t>
            </a:r>
            <a:r>
              <a:rPr lang="en-GB" sz="2400" dirty="0">
                <a:solidFill>
                  <a:srgbClr val="262626"/>
                </a:solidFill>
              </a:rPr>
              <a:t>čím </a:t>
            </a:r>
            <a:r>
              <a:rPr lang="en-GB" sz="2400" dirty="0" err="1">
                <a:solidFill>
                  <a:srgbClr val="262626"/>
                </a:solidFill>
              </a:rPr>
              <a:t>pomôže zlepšiť bezpečnosť </a:t>
            </a:r>
            <a:r>
              <a:rPr lang="en-GB" sz="2400" dirty="0">
                <a:solidFill>
                  <a:srgbClr val="262626"/>
                </a:solidFill>
              </a:rPr>
              <a:t>a </a:t>
            </a:r>
            <a:r>
              <a:rPr lang="en-GB" sz="2400" dirty="0" err="1">
                <a:solidFill>
                  <a:srgbClr val="262626"/>
                </a:solidFill>
              </a:rPr>
              <a:t>zabezpečenie kvality potravín</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Nie, </a:t>
            </a:r>
            <a:r>
              <a:rPr lang="en-GB" sz="2400" dirty="0" err="1">
                <a:solidFill>
                  <a:srgbClr val="262626"/>
                </a:solidFill>
              </a:rPr>
              <a:t>technológia </a:t>
            </a:r>
            <a:r>
              <a:rPr lang="en-GB" sz="2400" dirty="0">
                <a:solidFill>
                  <a:srgbClr val="262626"/>
                </a:solidFill>
              </a:rPr>
              <a:t>blockchain </a:t>
            </a:r>
            <a:r>
              <a:rPr lang="en-GB" sz="2400" dirty="0" err="1">
                <a:solidFill>
                  <a:srgbClr val="262626"/>
                </a:solidFill>
              </a:rPr>
              <a:t>nie je kompatibilná </a:t>
            </a:r>
            <a:r>
              <a:rPr lang="en-GB" sz="2400" dirty="0">
                <a:solidFill>
                  <a:srgbClr val="262626"/>
                </a:solidFill>
              </a:rPr>
              <a:t>s </a:t>
            </a:r>
            <a:r>
              <a:rPr lang="en-GB" sz="2400" dirty="0" err="1">
                <a:solidFill>
                  <a:srgbClr val="262626"/>
                </a:solidFill>
              </a:rPr>
              <a:t>rôznymi operáciami </a:t>
            </a:r>
            <a:r>
              <a:rPr lang="en-GB" sz="2400" dirty="0">
                <a:solidFill>
                  <a:srgbClr val="262626"/>
                </a:solidFill>
              </a:rPr>
              <a:t>a </a:t>
            </a:r>
            <a:r>
              <a:rPr lang="en-GB" sz="2400" dirty="0" err="1">
                <a:solidFill>
                  <a:srgbClr val="262626"/>
                </a:solidFill>
              </a:rPr>
              <a:t>zainteresovanými stranami v agropotravinárskom sektore</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Áno, ale </a:t>
            </a:r>
            <a:r>
              <a:rPr lang="en-GB" sz="2400" dirty="0" err="1">
                <a:solidFill>
                  <a:srgbClr val="262626"/>
                </a:solidFill>
              </a:rPr>
              <a:t>len </a:t>
            </a:r>
            <a:r>
              <a:rPr lang="en-GB" sz="2400" dirty="0">
                <a:solidFill>
                  <a:srgbClr val="262626"/>
                </a:solidFill>
              </a:rPr>
              <a:t>pre </a:t>
            </a:r>
            <a:r>
              <a:rPr lang="en-GB" sz="2400" dirty="0" err="1">
                <a:solidFill>
                  <a:srgbClr val="262626"/>
                </a:solidFill>
              </a:rPr>
              <a:t>veľké agropotravinárske spoločnosti</a:t>
            </a:r>
            <a:r>
              <a:rPr lang="en-GB" sz="2400" dirty="0">
                <a:solidFill>
                  <a:srgbClr val="262626"/>
                </a:solidFill>
              </a:rPr>
              <a:t>; </a:t>
            </a:r>
            <a:r>
              <a:rPr lang="en-GB" sz="2400" dirty="0" err="1">
                <a:solidFill>
                  <a:srgbClr val="262626"/>
                </a:solidFill>
              </a:rPr>
              <a:t>malé </a:t>
            </a:r>
            <a:r>
              <a:rPr lang="en-GB" sz="2400" dirty="0">
                <a:solidFill>
                  <a:srgbClr val="262626"/>
                </a:solidFill>
              </a:rPr>
              <a:t>a </a:t>
            </a:r>
            <a:r>
              <a:rPr lang="en-GB" sz="2400" dirty="0" err="1">
                <a:solidFill>
                  <a:srgbClr val="262626"/>
                </a:solidFill>
              </a:rPr>
              <a:t>stredné podniky nemôžu </a:t>
            </a:r>
            <a:r>
              <a:rPr lang="en-GB" sz="2400" dirty="0">
                <a:solidFill>
                  <a:srgbClr val="262626"/>
                </a:solidFill>
              </a:rPr>
              <a:t>využívať</a:t>
            </a:r>
            <a:r>
              <a:rPr lang="en-GB" sz="2400" dirty="0" err="1">
                <a:solidFill>
                  <a:srgbClr val="262626"/>
                </a:solidFill>
              </a:rPr>
              <a:t> výhody blockchainu</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a:solidFill>
                  <a:srgbClr val="262626"/>
                </a:solidFill>
              </a:rPr>
              <a:t>Nie, </a:t>
            </a:r>
            <a:r>
              <a:rPr lang="en-GB" sz="2400" dirty="0" err="1">
                <a:solidFill>
                  <a:srgbClr val="262626"/>
                </a:solidFill>
              </a:rPr>
              <a:t>pretože poľnohospodársko-potravinársky sektor nevyžaduje transparentnosť </a:t>
            </a:r>
            <a:r>
              <a:rPr lang="en-GB" sz="2400" dirty="0">
                <a:solidFill>
                  <a:srgbClr val="262626"/>
                </a:solidFill>
              </a:rPr>
              <a:t>alebo </a:t>
            </a:r>
            <a:r>
              <a:rPr lang="en-GB" sz="2400" dirty="0" err="1">
                <a:solidFill>
                  <a:srgbClr val="262626"/>
                </a:solidFill>
              </a:rPr>
              <a:t>vysledovateľnosť svojich činností</a:t>
            </a:r>
            <a:r>
              <a:rPr lang="en-GB" sz="2400" dirty="0">
                <a:solidFill>
                  <a:srgbClr val="262626"/>
                </a:solidFill>
              </a:rPr>
              <a:t>.</a:t>
            </a:r>
          </a:p>
        </p:txBody>
      </p:sp>
    </p:spTree>
    <p:extLst>
      <p:ext uri="{BB962C8B-B14F-4D97-AF65-F5344CB8AC3E}">
        <p14:creationId xmlns:p14="http://schemas.microsoft.com/office/powerpoint/2010/main" val="41419120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SAMOTNÝ TESTOVACÍ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780880"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7"/>
            </a:pPr>
            <a:r>
              <a:rPr lang="en-GB" sz="2800" dirty="0" err="1"/>
              <a:t>Aké sú hlavné výhody technológie </a:t>
            </a:r>
            <a:r>
              <a:rPr lang="en-GB" sz="2800" dirty="0"/>
              <a:t>blockchain?</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Efektívnosť</a:t>
            </a:r>
            <a:r>
              <a:rPr lang="en-GB" sz="2400" dirty="0">
                <a:solidFill>
                  <a:srgbClr val="262626"/>
                </a:solidFill>
              </a:rPr>
              <a:t>, </a:t>
            </a:r>
            <a:r>
              <a:rPr lang="en-GB" sz="2400" dirty="0" err="1">
                <a:solidFill>
                  <a:srgbClr val="262626"/>
                </a:solidFill>
              </a:rPr>
              <a:t>dôvera</a:t>
            </a:r>
            <a:r>
              <a:rPr lang="en-GB" sz="2400" dirty="0">
                <a:solidFill>
                  <a:srgbClr val="262626"/>
                </a:solidFill>
              </a:rPr>
              <a:t>, </a:t>
            </a:r>
            <a:r>
              <a:rPr lang="en-GB" sz="2400" dirty="0" err="1">
                <a:solidFill>
                  <a:srgbClr val="262626"/>
                </a:solidFill>
              </a:rPr>
              <a:t>transparentnosť </a:t>
            </a:r>
            <a:r>
              <a:rPr lang="en-GB" sz="2400" dirty="0">
                <a:solidFill>
                  <a:srgbClr val="262626"/>
                </a:solidFill>
              </a:rPr>
              <a:t>a </a:t>
            </a:r>
            <a:r>
              <a:rPr lang="en-GB" sz="2400" dirty="0" err="1">
                <a:solidFill>
                  <a:srgbClr val="262626"/>
                </a:solidFill>
              </a:rPr>
              <a:t>vysledovateľnosť</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Nákladová efektívnosť</a:t>
            </a:r>
            <a:r>
              <a:rPr lang="en-GB" sz="2400" dirty="0">
                <a:solidFill>
                  <a:srgbClr val="262626"/>
                </a:solidFill>
              </a:rPr>
              <a:t>, </a:t>
            </a:r>
            <a:r>
              <a:rPr lang="en-GB" sz="2400" dirty="0" err="1">
                <a:solidFill>
                  <a:srgbClr val="262626"/>
                </a:solidFill>
              </a:rPr>
              <a:t>centralizovaná správa</a:t>
            </a:r>
            <a:r>
              <a:rPr lang="en-GB" sz="2400" dirty="0">
                <a:solidFill>
                  <a:srgbClr val="262626"/>
                </a:solidFill>
              </a:rPr>
              <a:t>, </a:t>
            </a:r>
            <a:r>
              <a:rPr lang="en-GB" sz="2400" dirty="0" err="1">
                <a:solidFill>
                  <a:srgbClr val="262626"/>
                </a:solidFill>
              </a:rPr>
              <a:t>rýchla škálovateľnosť </a:t>
            </a:r>
            <a:r>
              <a:rPr lang="en-GB" sz="2400" dirty="0">
                <a:solidFill>
                  <a:srgbClr val="262626"/>
                </a:solidFill>
              </a:rPr>
              <a:t>a </a:t>
            </a:r>
            <a:r>
              <a:rPr lang="en-GB" sz="2400" dirty="0" err="1">
                <a:solidFill>
                  <a:srgbClr val="262626"/>
                </a:solidFill>
              </a:rPr>
              <a:t>anonymita</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Zložitosť</a:t>
            </a:r>
            <a:r>
              <a:rPr lang="en-GB" sz="2400" dirty="0">
                <a:solidFill>
                  <a:srgbClr val="262626"/>
                </a:solidFill>
              </a:rPr>
              <a:t>, </a:t>
            </a:r>
            <a:r>
              <a:rPr lang="en-GB" sz="2400" dirty="0" err="1">
                <a:solidFill>
                  <a:srgbClr val="262626"/>
                </a:solidFill>
              </a:rPr>
              <a:t>obmedzená dostupnosť</a:t>
            </a:r>
            <a:r>
              <a:rPr lang="en-GB" sz="2400" dirty="0">
                <a:solidFill>
                  <a:srgbClr val="262626"/>
                </a:solidFill>
              </a:rPr>
              <a:t>, </a:t>
            </a:r>
            <a:r>
              <a:rPr lang="en-GB" sz="2400" dirty="0" err="1">
                <a:solidFill>
                  <a:srgbClr val="262626"/>
                </a:solidFill>
              </a:rPr>
              <a:t>vysoká spotreba energie </a:t>
            </a:r>
            <a:r>
              <a:rPr lang="en-GB" sz="2400" dirty="0">
                <a:solidFill>
                  <a:srgbClr val="262626"/>
                </a:solidFill>
              </a:rPr>
              <a:t>a </a:t>
            </a:r>
            <a:r>
              <a:rPr lang="en-GB" sz="2400" dirty="0" err="1">
                <a:solidFill>
                  <a:srgbClr val="262626"/>
                </a:solidFill>
              </a:rPr>
              <a:t>náchylnosť </a:t>
            </a:r>
            <a:r>
              <a:rPr lang="en-GB" sz="2400" dirty="0">
                <a:solidFill>
                  <a:srgbClr val="262626"/>
                </a:solidFill>
              </a:rPr>
              <a:t>na </a:t>
            </a:r>
            <a:r>
              <a:rPr lang="en-GB" sz="2400" dirty="0" err="1">
                <a:solidFill>
                  <a:srgbClr val="262626"/>
                </a:solidFill>
              </a:rPr>
              <a:t>hackerské útoky</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Roztrieštenosť údajov</a:t>
            </a:r>
            <a:r>
              <a:rPr lang="en-GB" sz="2400" dirty="0">
                <a:solidFill>
                  <a:srgbClr val="262626"/>
                </a:solidFill>
              </a:rPr>
              <a:t>, </a:t>
            </a:r>
            <a:r>
              <a:rPr lang="en-GB" sz="2400" dirty="0" err="1">
                <a:solidFill>
                  <a:srgbClr val="262626"/>
                </a:solidFill>
              </a:rPr>
              <a:t>závislosť na sprostredkovateľoch</a:t>
            </a:r>
            <a:r>
              <a:rPr lang="en-GB" sz="2400" dirty="0">
                <a:solidFill>
                  <a:srgbClr val="262626"/>
                </a:solidFill>
              </a:rPr>
              <a:t>, </a:t>
            </a:r>
            <a:r>
              <a:rPr lang="en-GB" sz="2400" dirty="0" err="1">
                <a:solidFill>
                  <a:srgbClr val="262626"/>
                </a:solidFill>
              </a:rPr>
              <a:t>nízka rýchlosť transakcií </a:t>
            </a:r>
            <a:r>
              <a:rPr lang="en-GB" sz="2400" dirty="0">
                <a:solidFill>
                  <a:srgbClr val="262626"/>
                </a:solidFill>
              </a:rPr>
              <a:t>a </a:t>
            </a:r>
            <a:r>
              <a:rPr lang="en-GB" sz="2400" dirty="0" err="1">
                <a:solidFill>
                  <a:srgbClr val="262626"/>
                </a:solidFill>
              </a:rPr>
              <a:t>nedostatočná bezpečnosť</a:t>
            </a:r>
            <a:r>
              <a:rPr lang="en-GB" sz="2400" dirty="0">
                <a:solidFill>
                  <a:srgbClr val="262626"/>
                </a:solidFill>
              </a:rPr>
              <a:t>.</a:t>
            </a:r>
          </a:p>
        </p:txBody>
      </p:sp>
    </p:spTree>
    <p:extLst>
      <p:ext uri="{BB962C8B-B14F-4D97-AF65-F5344CB8AC3E}">
        <p14:creationId xmlns:p14="http://schemas.microsoft.com/office/powerpoint/2010/main" val="21742634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057" name="Google Shape;1057;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SAMOTNÝ TESTOVACÍ KVÍZ</a:t>
            </a:r>
            <a:endParaRPr lang="en-GB" sz="280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798381" y="1498318"/>
            <a:ext cx="9780880" cy="50076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indent="-514350">
              <a:lnSpc>
                <a:spcPct val="107000"/>
              </a:lnSpc>
              <a:spcAft>
                <a:spcPts val="800"/>
              </a:spcAft>
              <a:buFont typeface="+mj-lt"/>
              <a:buAutoNum type="arabicPeriod" startAt="8"/>
            </a:pPr>
            <a:r>
              <a:rPr lang="en-GB" sz="2800" dirty="0" err="1"/>
              <a:t>Aké sú definičné znaky pojmov </a:t>
            </a:r>
            <a:r>
              <a:rPr lang="en-GB" sz="2800" dirty="0"/>
              <a:t>"</a:t>
            </a:r>
            <a:r>
              <a:rPr lang="en-GB" sz="2800" dirty="0" err="1"/>
              <a:t>blok</a:t>
            </a:r>
            <a:r>
              <a:rPr lang="en-GB" sz="2800" dirty="0"/>
              <a:t>" a "</a:t>
            </a:r>
            <a:r>
              <a:rPr lang="en-GB" sz="2800" dirty="0" err="1"/>
              <a:t>reťazec" </a:t>
            </a:r>
            <a:r>
              <a:rPr lang="en-GB" sz="2800" dirty="0"/>
              <a:t>v </a:t>
            </a:r>
            <a:r>
              <a:rPr lang="en-GB" sz="2800" dirty="0" err="1"/>
              <a:t>technológii </a:t>
            </a:r>
            <a:r>
              <a:rPr lang="en-GB" sz="2800" dirty="0"/>
              <a:t>blockchain?</a:t>
            </a:r>
            <a:endParaRPr lang="en-GB" sz="28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Efektívnosť ukladania </a:t>
            </a:r>
            <a:r>
              <a:rPr lang="en-GB" sz="2400" dirty="0">
                <a:solidFill>
                  <a:srgbClr val="262626"/>
                </a:solidFill>
              </a:rPr>
              <a:t>a </a:t>
            </a:r>
            <a:r>
              <a:rPr lang="en-GB" sz="2400" dirty="0" err="1">
                <a:solidFill>
                  <a:srgbClr val="262626"/>
                </a:solidFill>
              </a:rPr>
              <a:t>spracovania údajov </a:t>
            </a:r>
            <a:r>
              <a:rPr lang="en-GB" sz="2400" dirty="0">
                <a:solidFill>
                  <a:srgbClr val="262626"/>
                </a:solidFill>
              </a:rPr>
              <a:t>a </a:t>
            </a:r>
            <a:r>
              <a:rPr lang="en-GB" sz="2400" dirty="0" err="1">
                <a:solidFill>
                  <a:srgbClr val="262626"/>
                </a:solidFill>
              </a:rPr>
              <a:t>sekvenčné prepojenie blokov </a:t>
            </a:r>
            <a:r>
              <a:rPr lang="en-GB" sz="2400" dirty="0">
                <a:solidFill>
                  <a:srgbClr val="262626"/>
                </a:solidFill>
              </a:rPr>
              <a:t>na </a:t>
            </a:r>
            <a:r>
              <a:rPr lang="en-GB" sz="2400" dirty="0" err="1">
                <a:solidFill>
                  <a:srgbClr val="262626"/>
                </a:solidFill>
              </a:rPr>
              <a:t>zabezpečenie dôveryhodnosti</a:t>
            </a:r>
            <a:r>
              <a:rPr lang="en-GB" sz="2400" dirty="0">
                <a:solidFill>
                  <a:srgbClr val="262626"/>
                </a:solidFill>
              </a:rPr>
              <a:t>, </a:t>
            </a:r>
            <a:r>
              <a:rPr lang="en-GB" sz="2400" dirty="0" err="1">
                <a:solidFill>
                  <a:srgbClr val="262626"/>
                </a:solidFill>
              </a:rPr>
              <a:t>transparentnosti </a:t>
            </a:r>
            <a:r>
              <a:rPr lang="en-GB" sz="2400" dirty="0">
                <a:solidFill>
                  <a:srgbClr val="262626"/>
                </a:solidFill>
              </a:rPr>
              <a:t>a </a:t>
            </a:r>
            <a:r>
              <a:rPr lang="en-GB" sz="2400" dirty="0" err="1">
                <a:solidFill>
                  <a:srgbClr val="262626"/>
                </a:solidFill>
              </a:rPr>
              <a:t>sledovateľnosti</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Šifrovanie údajov v rámci každého bloku </a:t>
            </a:r>
            <a:r>
              <a:rPr lang="en-GB" sz="2400" dirty="0">
                <a:solidFill>
                  <a:srgbClr val="262626"/>
                </a:solidFill>
              </a:rPr>
              <a:t>a </a:t>
            </a:r>
            <a:r>
              <a:rPr lang="en-GB" sz="2400" dirty="0" err="1">
                <a:solidFill>
                  <a:srgbClr val="262626"/>
                </a:solidFill>
              </a:rPr>
              <a:t>decentralizácia kontroly vo viacerých uzloch</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Používanie kryptografických hashovacích algoritmov </a:t>
            </a:r>
            <a:r>
              <a:rPr lang="en-GB" sz="2400" dirty="0">
                <a:solidFill>
                  <a:srgbClr val="262626"/>
                </a:solidFill>
              </a:rPr>
              <a:t>a </a:t>
            </a:r>
            <a:r>
              <a:rPr lang="en-GB" sz="2400" dirty="0" err="1">
                <a:solidFill>
                  <a:srgbClr val="262626"/>
                </a:solidFill>
              </a:rPr>
              <a:t>implementácia inteligentných zmlúv</a:t>
            </a:r>
            <a:r>
              <a:rPr lang="en-GB" sz="2400" dirty="0">
                <a:solidFill>
                  <a:srgbClr val="262626"/>
                </a:solidFill>
              </a:rPr>
              <a:t>.</a:t>
            </a:r>
            <a:endParaRPr lang="cs-CZ" sz="2400" dirty="0">
              <a:solidFill>
                <a:srgbClr val="262626"/>
              </a:solidFill>
            </a:endParaRPr>
          </a:p>
          <a:p>
            <a:pPr marL="914400" lvl="1" indent="-457200">
              <a:lnSpc>
                <a:spcPct val="107000"/>
              </a:lnSpc>
              <a:spcAft>
                <a:spcPts val="800"/>
              </a:spcAft>
              <a:buFont typeface="+mj-lt"/>
              <a:buAutoNum type="alphaLcParenR"/>
            </a:pPr>
            <a:r>
              <a:rPr lang="en-GB" sz="2400" dirty="0" err="1">
                <a:solidFill>
                  <a:srgbClr val="262626"/>
                </a:solidFill>
              </a:rPr>
              <a:t>Vytváranie </a:t>
            </a:r>
            <a:r>
              <a:rPr lang="cs-CZ" sz="2400" dirty="0">
                <a:solidFill>
                  <a:srgbClr val="262626"/>
                </a:solidFill>
              </a:rPr>
              <a:t>digitálnych </a:t>
            </a:r>
            <a:r>
              <a:rPr lang="cs-CZ" sz="2400">
                <a:solidFill>
                  <a:srgbClr val="262626"/>
                </a:solidFill>
              </a:rPr>
              <a:t>záznamov </a:t>
            </a:r>
            <a:r>
              <a:rPr lang="en-GB" sz="2400" dirty="0">
                <a:solidFill>
                  <a:srgbClr val="262626"/>
                </a:solidFill>
              </a:rPr>
              <a:t>a </a:t>
            </a:r>
            <a:r>
              <a:rPr lang="en-GB" sz="2400" dirty="0" err="1">
                <a:solidFill>
                  <a:srgbClr val="262626"/>
                </a:solidFill>
              </a:rPr>
              <a:t>distribúcia digitálnych aktív</a:t>
            </a:r>
            <a:r>
              <a:rPr lang="en-GB" sz="2400" dirty="0">
                <a:solidFill>
                  <a:srgbClr val="262626"/>
                </a:solidFill>
              </a:rPr>
              <a:t>.</a:t>
            </a:r>
          </a:p>
        </p:txBody>
      </p:sp>
    </p:spTree>
    <p:extLst>
      <p:ext uri="{BB962C8B-B14F-4D97-AF65-F5344CB8AC3E}">
        <p14:creationId xmlns:p14="http://schemas.microsoft.com/office/powerpoint/2010/main" val="10426627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Shape 1073"/>
        <p:cNvGrpSpPr/>
        <p:nvPr/>
      </p:nvGrpSpPr>
      <p:grpSpPr>
        <a:xfrm>
          <a:off x="0" y="0"/>
          <a:ext cx="0" cy="0"/>
          <a:chOff x="0" y="0"/>
          <a:chExt cx="0" cy="0"/>
        </a:xfrm>
      </p:grpSpPr>
      <p:sp>
        <p:nvSpPr>
          <p:cNvPr id="1074" name="Google Shape;1074;p62"/>
          <p:cNvSpPr/>
          <p:nvPr/>
        </p:nvSpPr>
        <p:spPr>
          <a:xfrm>
            <a:off x="2940" y="885826"/>
            <a:ext cx="10712264" cy="4816082"/>
          </a:xfrm>
          <a:custGeom>
            <a:avLst/>
            <a:gdLst/>
            <a:ahLst/>
            <a:cxnLst/>
            <a:rect l="l" t="t" r="r" b="b"/>
            <a:pathLst>
              <a:path w="10692130" h="5749290" extrusionOk="0">
                <a:moveTo>
                  <a:pt x="10692003" y="0"/>
                </a:moveTo>
                <a:lnTo>
                  <a:pt x="0" y="0"/>
                </a:lnTo>
                <a:lnTo>
                  <a:pt x="0" y="5749201"/>
                </a:lnTo>
                <a:lnTo>
                  <a:pt x="10692003" y="5749201"/>
                </a:lnTo>
                <a:lnTo>
                  <a:pt x="10692003"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076" name="Google Shape;1076;p62"/>
          <p:cNvGrpSpPr/>
          <p:nvPr/>
        </p:nvGrpSpPr>
        <p:grpSpPr>
          <a:xfrm>
            <a:off x="4341884" y="1462964"/>
            <a:ext cx="2886317" cy="2813653"/>
            <a:chOff x="2262504" y="2609557"/>
            <a:chExt cx="1345882" cy="1311999"/>
          </a:xfrm>
        </p:grpSpPr>
        <p:grpSp>
          <p:nvGrpSpPr>
            <p:cNvPr id="1077" name="Google Shape;1077;p62"/>
            <p:cNvGrpSpPr/>
            <p:nvPr/>
          </p:nvGrpSpPr>
          <p:grpSpPr>
            <a:xfrm>
              <a:off x="2847815" y="2734283"/>
              <a:ext cx="760571" cy="1187273"/>
              <a:chOff x="2847815" y="2734283"/>
              <a:chExt cx="760571" cy="1187273"/>
            </a:xfrm>
          </p:grpSpPr>
          <p:grpSp>
            <p:nvGrpSpPr>
              <p:cNvPr id="1078" name="Google Shape;1078;p62"/>
              <p:cNvGrpSpPr/>
              <p:nvPr/>
            </p:nvGrpSpPr>
            <p:grpSpPr>
              <a:xfrm>
                <a:off x="3093560" y="2734283"/>
                <a:ext cx="373380" cy="316098"/>
                <a:chOff x="3093560" y="2734283"/>
                <a:chExt cx="373380" cy="316098"/>
              </a:xfrm>
            </p:grpSpPr>
            <p:sp>
              <p:nvSpPr>
                <p:cNvPr id="1079" name="Google Shape;1079;p6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0" name="Google Shape;1080;p6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1" name="Google Shape;1081;p6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082" name="Google Shape;1082;p62"/>
              <p:cNvGrpSpPr/>
              <p:nvPr/>
            </p:nvGrpSpPr>
            <p:grpSpPr>
              <a:xfrm>
                <a:off x="2847815" y="3185580"/>
                <a:ext cx="373380" cy="316099"/>
                <a:chOff x="2847815" y="3185580"/>
                <a:chExt cx="373380" cy="316099"/>
              </a:xfrm>
            </p:grpSpPr>
            <p:sp>
              <p:nvSpPr>
                <p:cNvPr id="1083" name="Google Shape;1083;p6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4" name="Google Shape;1084;p6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5" name="Google Shape;1085;p6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086" name="Google Shape;1086;p62"/>
              <p:cNvGrpSpPr/>
              <p:nvPr/>
            </p:nvGrpSpPr>
            <p:grpSpPr>
              <a:xfrm>
                <a:off x="3385025" y="3181772"/>
                <a:ext cx="222409" cy="316098"/>
                <a:chOff x="3385025" y="3181772"/>
                <a:chExt cx="222409" cy="316098"/>
              </a:xfrm>
            </p:grpSpPr>
            <p:sp>
              <p:nvSpPr>
                <p:cNvPr id="1087" name="Google Shape;1087;p6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8" name="Google Shape;1088;p6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9" name="Google Shape;1089;p6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090" name="Google Shape;1090;p62"/>
              <p:cNvGrpSpPr/>
              <p:nvPr/>
            </p:nvGrpSpPr>
            <p:grpSpPr>
              <a:xfrm>
                <a:off x="3139042" y="3633069"/>
                <a:ext cx="373618" cy="288487"/>
                <a:chOff x="3139042" y="3633069"/>
                <a:chExt cx="373618" cy="288487"/>
              </a:xfrm>
            </p:grpSpPr>
            <p:sp>
              <p:nvSpPr>
                <p:cNvPr id="1091" name="Google Shape;1091;p6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2" name="Google Shape;1092;p6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3" name="Google Shape;1093;p6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094" name="Google Shape;1094;p6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5" name="Google Shape;1095;p6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6" name="Google Shape;1096;p6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7" name="Google Shape;1097;p6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8" name="Google Shape;1098;p6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9" name="Google Shape;1099;p6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100" name="Google Shape;1100;p62"/>
            <p:cNvGrpSpPr/>
            <p:nvPr/>
          </p:nvGrpSpPr>
          <p:grpSpPr>
            <a:xfrm>
              <a:off x="2262504" y="2609557"/>
              <a:ext cx="912494" cy="1194890"/>
              <a:chOff x="2262504" y="2609557"/>
              <a:chExt cx="912494" cy="1194890"/>
            </a:xfrm>
          </p:grpSpPr>
          <p:grpSp>
            <p:nvGrpSpPr>
              <p:cNvPr id="1101" name="Google Shape;1101;p62"/>
              <p:cNvGrpSpPr/>
              <p:nvPr/>
            </p:nvGrpSpPr>
            <p:grpSpPr>
              <a:xfrm>
                <a:off x="2262504" y="3184628"/>
                <a:ext cx="751522" cy="619819"/>
                <a:chOff x="2262504" y="3184628"/>
                <a:chExt cx="751522" cy="619819"/>
              </a:xfrm>
            </p:grpSpPr>
            <p:sp>
              <p:nvSpPr>
                <p:cNvPr id="1102" name="Google Shape;1102;p6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3" name="Google Shape;1103;p6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4" name="Google Shape;1104;p6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5" name="Google Shape;1105;p6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6" name="Google Shape;1106;p6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7" name="Google Shape;1107;p6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8" name="Google Shape;1108;p6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9" name="Google Shape;1109;p6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0" name="Google Shape;1110;p6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1" name="Google Shape;1111;p6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2" name="Google Shape;1112;p6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113" name="Google Shape;1113;p62"/>
              <p:cNvGrpSpPr/>
              <p:nvPr/>
            </p:nvGrpSpPr>
            <p:grpSpPr>
              <a:xfrm>
                <a:off x="2270124" y="2609557"/>
                <a:ext cx="904874" cy="408453"/>
                <a:chOff x="2270124" y="2609557"/>
                <a:chExt cx="904874" cy="408453"/>
              </a:xfrm>
            </p:grpSpPr>
            <p:sp>
              <p:nvSpPr>
                <p:cNvPr id="1114" name="Google Shape;1114;p6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5" name="Google Shape;1115;p6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6" name="Google Shape;1116;p6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7" name="Google Shape;1117;p6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8" name="Google Shape;1118;p6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9" name="Google Shape;1119;p6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0" name="Google Shape;1120;p6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1" name="Google Shape;1121;p6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2" name="Google Shape;1122;p6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3" name="Google Shape;1123;p6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124" name="Google Shape;1124;p62"/>
              <p:cNvGrpSpPr/>
              <p:nvPr/>
            </p:nvGrpSpPr>
            <p:grpSpPr>
              <a:xfrm>
                <a:off x="2307271" y="3065615"/>
                <a:ext cx="207645" cy="85689"/>
                <a:chOff x="2307271" y="3065615"/>
                <a:chExt cx="207645" cy="85689"/>
              </a:xfrm>
            </p:grpSpPr>
            <p:sp>
              <p:nvSpPr>
                <p:cNvPr id="1125" name="Google Shape;1125;p6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6" name="Google Shape;1126;p6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7" name="Google Shape;1127;p6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pic>
        <p:nvPicPr>
          <p:cNvPr id="2" name="Picture 1">
            <a:extLst>
              <a:ext uri="{FF2B5EF4-FFF2-40B4-BE49-F238E27FC236}">
                <a16:creationId xmlns:a16="http://schemas.microsoft.com/office/drawing/2014/main" id="{DC8A1240-3C65-0520-D792-DBA775C5337A}"/>
              </a:ext>
            </a:extLst>
          </p:cNvPr>
          <p:cNvPicPr>
            <a:picLocks noChangeAspect="1"/>
          </p:cNvPicPr>
          <p:nvPr/>
        </p:nvPicPr>
        <p:blipFill>
          <a:blip r:embed="rId3"/>
          <a:stretch>
            <a:fillRect/>
          </a:stretch>
        </p:blipFill>
        <p:spPr>
          <a:xfrm>
            <a:off x="8832358" y="6577262"/>
            <a:ext cx="1638095" cy="342857"/>
          </a:xfrm>
          <a:prstGeom prst="rect">
            <a:avLst/>
          </a:prstGeom>
        </p:spPr>
      </p:pic>
      <p:sp>
        <p:nvSpPr>
          <p:cNvPr id="3" name="TextBox 2">
            <a:extLst>
              <a:ext uri="{FF2B5EF4-FFF2-40B4-BE49-F238E27FC236}">
                <a16:creationId xmlns:a16="http://schemas.microsoft.com/office/drawing/2014/main" id="{54B9865D-B091-21EF-5A35-A8787001F867}"/>
              </a:ext>
            </a:extLst>
          </p:cNvPr>
          <p:cNvSpPr txBox="1"/>
          <p:nvPr/>
        </p:nvSpPr>
        <p:spPr>
          <a:xfrm>
            <a:off x="6762469" y="6920119"/>
            <a:ext cx="3777558" cy="584775"/>
          </a:xfrm>
          <a:prstGeom prst="rect">
            <a:avLst/>
          </a:prstGeom>
          <a:noFill/>
        </p:spPr>
        <p:txBody>
          <a:bodyPr wrap="square">
            <a:spAutoFit/>
          </a:bodyPr>
          <a:lstStyle/>
          <a:p>
            <a:pPr algn="just"/>
            <a:r>
              <a:rPr lang="en-GB" sz="800" dirty="0" err="1"/>
              <a:t>Financované</a:t>
            </a:r>
            <a:r>
              <a:rPr lang="en-GB" sz="800" dirty="0"/>
              <a:t> </a:t>
            </a:r>
            <a:r>
              <a:rPr lang="en-GB" sz="800" dirty="0" err="1"/>
              <a:t>Európskou</a:t>
            </a:r>
            <a:r>
              <a:rPr lang="en-GB" sz="800" dirty="0"/>
              <a:t> </a:t>
            </a:r>
            <a:r>
              <a:rPr lang="en-GB" sz="800" dirty="0" err="1"/>
              <a:t>úniou</a:t>
            </a:r>
            <a:r>
              <a:rPr lang="en-GB" sz="800" dirty="0"/>
              <a:t>. </a:t>
            </a:r>
            <a:r>
              <a:rPr lang="en-GB" sz="800" dirty="0" err="1"/>
              <a:t>Vyjadrené</a:t>
            </a:r>
            <a:r>
              <a:rPr lang="en-GB" sz="800" dirty="0"/>
              <a:t> </a:t>
            </a:r>
            <a:r>
              <a:rPr lang="en-GB" sz="800" dirty="0" err="1"/>
              <a:t>názory</a:t>
            </a:r>
            <a:r>
              <a:rPr lang="en-GB" sz="800" dirty="0"/>
              <a:t> a </a:t>
            </a:r>
            <a:r>
              <a:rPr lang="en-GB" sz="800" dirty="0" err="1"/>
              <a:t>postoje</a:t>
            </a:r>
            <a:r>
              <a:rPr lang="en-GB" sz="800" dirty="0"/>
              <a:t> </a:t>
            </a:r>
            <a:r>
              <a:rPr lang="en-GB" sz="800" dirty="0" err="1"/>
              <a:t>sú</a:t>
            </a:r>
            <a:r>
              <a:rPr lang="en-GB" sz="800" dirty="0"/>
              <a:t> </a:t>
            </a:r>
            <a:r>
              <a:rPr lang="en-GB" sz="800" dirty="0" err="1"/>
              <a:t>názormi</a:t>
            </a:r>
            <a:r>
              <a:rPr lang="en-GB" sz="800" dirty="0"/>
              <a:t> a </a:t>
            </a:r>
            <a:r>
              <a:rPr lang="en-GB" sz="800" dirty="0" err="1"/>
              <a:t>vyhláseniami</a:t>
            </a:r>
            <a:r>
              <a:rPr lang="en-GB" sz="800" dirty="0"/>
              <a:t> </a:t>
            </a:r>
            <a:r>
              <a:rPr lang="en-GB" sz="800" dirty="0" err="1"/>
              <a:t>autora</a:t>
            </a:r>
            <a:r>
              <a:rPr lang="en-GB" sz="800" dirty="0"/>
              <a:t>(-</a:t>
            </a:r>
            <a:r>
              <a:rPr lang="en-GB" sz="800" dirty="0" err="1"/>
              <a:t>ov</a:t>
            </a:r>
            <a:r>
              <a:rPr lang="en-GB" sz="800" dirty="0"/>
              <a:t>) a </a:t>
            </a:r>
            <a:r>
              <a:rPr lang="en-GB" sz="800" dirty="0" err="1"/>
              <a:t>nemusia</a:t>
            </a:r>
            <a:r>
              <a:rPr lang="en-GB" sz="800" dirty="0"/>
              <a:t> </a:t>
            </a:r>
            <a:r>
              <a:rPr lang="en-GB" sz="800" dirty="0" err="1"/>
              <a:t>nevyhnutne</a:t>
            </a:r>
            <a:r>
              <a:rPr lang="en-GB" sz="800" dirty="0"/>
              <a:t> </a:t>
            </a:r>
            <a:r>
              <a:rPr lang="en-GB" sz="800" dirty="0" err="1"/>
              <a:t>odrážať</a:t>
            </a:r>
            <a:r>
              <a:rPr lang="en-GB" sz="800" dirty="0"/>
              <a:t> </a:t>
            </a:r>
            <a:r>
              <a:rPr lang="en-GB" sz="800" dirty="0" err="1"/>
              <a:t>názory</a:t>
            </a:r>
            <a:r>
              <a:rPr lang="en-GB" sz="800" dirty="0"/>
              <a:t> a </a:t>
            </a:r>
            <a:r>
              <a:rPr lang="en-GB" sz="800" dirty="0" err="1"/>
              <a:t>stanoviská</a:t>
            </a:r>
            <a:r>
              <a:rPr lang="en-GB" sz="800" dirty="0"/>
              <a:t> </a:t>
            </a:r>
            <a:r>
              <a:rPr lang="en-GB" sz="800" dirty="0" err="1"/>
              <a:t>Európskej</a:t>
            </a:r>
            <a:r>
              <a:rPr lang="en-GB" sz="800" dirty="0"/>
              <a:t> </a:t>
            </a:r>
            <a:r>
              <a:rPr lang="en-GB" sz="800" dirty="0" err="1"/>
              <a:t>únie</a:t>
            </a:r>
            <a:r>
              <a:rPr lang="en-GB" sz="800" dirty="0"/>
              <a:t> </a:t>
            </a:r>
            <a:r>
              <a:rPr lang="en-GB" sz="800" dirty="0" err="1"/>
              <a:t>alebo</a:t>
            </a:r>
            <a:r>
              <a:rPr lang="en-GB" sz="800" dirty="0"/>
              <a:t> </a:t>
            </a:r>
            <a:r>
              <a:rPr lang="en-GB" sz="800" dirty="0" err="1"/>
              <a:t>Európskej</a:t>
            </a:r>
            <a:r>
              <a:rPr lang="en-GB" sz="800" dirty="0"/>
              <a:t> </a:t>
            </a:r>
            <a:r>
              <a:rPr lang="en-GB" sz="800" dirty="0" err="1"/>
              <a:t>výkonnej</a:t>
            </a:r>
            <a:r>
              <a:rPr lang="en-GB" sz="800" dirty="0"/>
              <a:t> </a:t>
            </a:r>
            <a:r>
              <a:rPr lang="en-GB" sz="800" dirty="0" err="1"/>
              <a:t>agentúry</a:t>
            </a:r>
            <a:r>
              <a:rPr lang="en-GB" sz="800" dirty="0"/>
              <a:t> pre </a:t>
            </a:r>
            <a:r>
              <a:rPr lang="en-GB" sz="800" dirty="0" err="1"/>
              <a:t>vzdelávanie</a:t>
            </a:r>
            <a:r>
              <a:rPr lang="en-GB" sz="800" dirty="0"/>
              <a:t> a </a:t>
            </a:r>
            <a:r>
              <a:rPr lang="en-GB" sz="800" dirty="0" err="1"/>
              <a:t>kultúru</a:t>
            </a:r>
            <a:r>
              <a:rPr lang="en-GB" sz="800" dirty="0"/>
              <a:t> (EACEA). </a:t>
            </a:r>
            <a:r>
              <a:rPr lang="en-GB" sz="800" dirty="0" err="1"/>
              <a:t>Európska</a:t>
            </a:r>
            <a:r>
              <a:rPr lang="en-GB" sz="800" dirty="0"/>
              <a:t> </a:t>
            </a:r>
            <a:r>
              <a:rPr lang="en-GB" sz="800" dirty="0" err="1"/>
              <a:t>únia</a:t>
            </a:r>
            <a:r>
              <a:rPr lang="en-GB" sz="800" dirty="0"/>
              <a:t> ani EACEA za ne </a:t>
            </a:r>
            <a:r>
              <a:rPr lang="en-GB" sz="800" dirty="0" err="1"/>
              <a:t>nepreberajú</a:t>
            </a:r>
            <a:r>
              <a:rPr lang="en-GB" sz="800" dirty="0"/>
              <a:t> </a:t>
            </a:r>
            <a:r>
              <a:rPr lang="en-GB" sz="800" dirty="0" err="1"/>
              <a:t>žiadnu</a:t>
            </a:r>
            <a:r>
              <a:rPr lang="en-GB" sz="800" dirty="0"/>
              <a:t> </a:t>
            </a:r>
            <a:r>
              <a:rPr lang="en-GB" sz="800" dirty="0" err="1"/>
              <a:t>zodpovednosť</a:t>
            </a:r>
            <a:r>
              <a:rPr lang="en-GB" sz="800" dirty="0"/>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pic>
        <p:nvPicPr>
          <p:cNvPr id="365" name="Google Shape;365;g283a1922f65_0_7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66" name="Google Shape;366;g283a1922f65_0_76"/>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ČO JE TECHNOLÓGIA BLOCKCHAIN?</a:t>
            </a:r>
            <a:endParaRPr lang="en-GB" sz="1400" i="0" u="none" strike="noStrike" cap="none" dirty="0">
              <a:solidFill>
                <a:schemeClr val="lt1"/>
              </a:solidFill>
              <a:latin typeface="Open Sans"/>
              <a:ea typeface="Open Sans"/>
              <a:cs typeface="Open Sans"/>
              <a:sym typeface="Open Sans"/>
            </a:endParaRPr>
          </a:p>
        </p:txBody>
      </p:sp>
      <p:sp>
        <p:nvSpPr>
          <p:cNvPr id="367" name="Google Shape;367;g283a1922f65_0_76"/>
          <p:cNvSpPr txBox="1"/>
          <p:nvPr/>
        </p:nvSpPr>
        <p:spPr>
          <a:xfrm>
            <a:off x="438850" y="1512825"/>
            <a:ext cx="46569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SzPts val="2200"/>
              <a:buFont typeface="Calibri"/>
              <a:buChar char="●"/>
            </a:pPr>
            <a:r>
              <a:rPr lang="en-GB" sz="2200" dirty="0" err="1">
                <a:solidFill>
                  <a:schemeClr val="dk1"/>
                </a:solidFill>
                <a:latin typeface="Calibri" panose="020F0502020204030204" pitchFamily="34" charset="0"/>
                <a:ea typeface="Calibri"/>
                <a:cs typeface="Calibri" panose="020F0502020204030204" pitchFamily="34" charset="0"/>
                <a:sym typeface="Calibri"/>
              </a:rPr>
              <a:t>Najznámejšia je </a:t>
            </a:r>
            <a:r>
              <a:rPr lang="en-GB" sz="2200" dirty="0">
                <a:solidFill>
                  <a:schemeClr val="dk1"/>
                </a:solidFill>
                <a:latin typeface="Calibri" panose="020F0502020204030204" pitchFamily="34" charset="0"/>
                <a:ea typeface="Calibri"/>
                <a:cs typeface="Calibri" panose="020F0502020204030204" pitchFamily="34" charset="0"/>
                <a:sym typeface="Calibri"/>
              </a:rPr>
              <a:t>vďaka </a:t>
            </a:r>
            <a:r>
              <a:rPr lang="en-GB" sz="2200" dirty="0" err="1">
                <a:solidFill>
                  <a:schemeClr val="dk1"/>
                </a:solidFill>
                <a:latin typeface="Calibri" panose="020F0502020204030204" pitchFamily="34" charset="0"/>
                <a:ea typeface="Calibri"/>
                <a:cs typeface="Calibri" panose="020F0502020204030204" pitchFamily="34" charset="0"/>
                <a:sym typeface="Calibri"/>
              </a:rPr>
              <a:t>svojej kľúčovej úlohe </a:t>
            </a:r>
            <a:r>
              <a:rPr lang="en-GB" sz="2200" dirty="0">
                <a:solidFill>
                  <a:schemeClr val="dk1"/>
                </a:solidFill>
                <a:latin typeface="Calibri" panose="020F0502020204030204" pitchFamily="34" charset="0"/>
                <a:ea typeface="Calibri"/>
                <a:cs typeface="Calibri" panose="020F0502020204030204" pitchFamily="34" charset="0"/>
                <a:sym typeface="Calibri"/>
              </a:rPr>
              <a:t>v </a:t>
            </a:r>
            <a:r>
              <a:rPr lang="en-GB" sz="2200" dirty="0" err="1">
                <a:solidFill>
                  <a:schemeClr val="dk1"/>
                </a:solidFill>
                <a:latin typeface="Calibri" panose="020F0502020204030204" pitchFamily="34" charset="0"/>
                <a:ea typeface="Calibri"/>
                <a:cs typeface="Calibri" panose="020F0502020204030204" pitchFamily="34" charset="0"/>
                <a:sym typeface="Calibri"/>
              </a:rPr>
              <a:t>systémoch kryptomien na udržiavanie bezpečného </a:t>
            </a:r>
            <a:r>
              <a:rPr lang="en-GB" sz="2200" dirty="0">
                <a:solidFill>
                  <a:schemeClr val="dk1"/>
                </a:solidFill>
                <a:latin typeface="Calibri" panose="020F0502020204030204" pitchFamily="34" charset="0"/>
                <a:ea typeface="Calibri"/>
                <a:cs typeface="Calibri" panose="020F0502020204030204" pitchFamily="34" charset="0"/>
                <a:sym typeface="Calibri"/>
              </a:rPr>
              <a:t>a </a:t>
            </a:r>
            <a:r>
              <a:rPr lang="en-GB" sz="2200" dirty="0" err="1">
                <a:solidFill>
                  <a:schemeClr val="dk1"/>
                </a:solidFill>
                <a:latin typeface="Calibri" panose="020F0502020204030204" pitchFamily="34" charset="0"/>
                <a:ea typeface="Calibri"/>
                <a:cs typeface="Calibri" panose="020F0502020204030204" pitchFamily="34" charset="0"/>
                <a:sym typeface="Calibri"/>
              </a:rPr>
              <a:t>decentralizovaného záznamu transakcií.</a:t>
            </a: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en-GB" sz="2200" dirty="0" err="1">
                <a:solidFill>
                  <a:schemeClr val="dk1"/>
                </a:solidFill>
                <a:latin typeface="Calibri" panose="020F0502020204030204" pitchFamily="34" charset="0"/>
                <a:ea typeface="Calibri"/>
                <a:cs typeface="Calibri" panose="020F0502020204030204" pitchFamily="34" charset="0"/>
                <a:sym typeface="Calibri"/>
              </a:rPr>
              <a:t>Nie je obmedzené na používanie kryptomien</a:t>
            </a: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en-GB" sz="2200" dirty="0" err="1">
                <a:solidFill>
                  <a:schemeClr val="dk1"/>
                </a:solidFill>
                <a:latin typeface="Calibri" panose="020F0502020204030204" pitchFamily="34" charset="0"/>
                <a:ea typeface="Calibri"/>
                <a:cs typeface="Calibri" panose="020F0502020204030204" pitchFamily="34" charset="0"/>
                <a:sym typeface="Calibri"/>
              </a:rPr>
              <a:t>Blockchainy sa dajú použiť na </a:t>
            </a:r>
            <a:r>
              <a:rPr lang="en-GB" sz="2200" dirty="0">
                <a:solidFill>
                  <a:schemeClr val="dk1"/>
                </a:solidFill>
                <a:latin typeface="Calibri" panose="020F0502020204030204" pitchFamily="34" charset="0"/>
                <a:ea typeface="Calibri"/>
                <a:cs typeface="Calibri" panose="020F0502020204030204" pitchFamily="34" charset="0"/>
                <a:sym typeface="Calibri"/>
              </a:rPr>
              <a:t>to, aby </a:t>
            </a:r>
            <a:r>
              <a:rPr lang="en-GB" sz="2200" dirty="0" err="1">
                <a:solidFill>
                  <a:schemeClr val="dk1"/>
                </a:solidFill>
                <a:latin typeface="Calibri" panose="020F0502020204030204" pitchFamily="34" charset="0"/>
                <a:ea typeface="Calibri"/>
                <a:cs typeface="Calibri" panose="020F0502020204030204" pitchFamily="34" charset="0"/>
                <a:sym typeface="Calibri"/>
              </a:rPr>
              <a:t>boli </a:t>
            </a:r>
            <a:r>
              <a:rPr lang="en-GB" sz="2200" dirty="0">
                <a:solidFill>
                  <a:schemeClr val="dk1"/>
                </a:solidFill>
                <a:latin typeface="Calibri" panose="020F0502020204030204" pitchFamily="34" charset="0"/>
                <a:ea typeface="Calibri"/>
                <a:cs typeface="Calibri" panose="020F0502020204030204" pitchFamily="34" charset="0"/>
                <a:sym typeface="Calibri"/>
              </a:rPr>
              <a:t>údaje v </a:t>
            </a:r>
            <a:r>
              <a:rPr lang="en-GB" sz="2200" dirty="0" err="1">
                <a:solidFill>
                  <a:schemeClr val="dk1"/>
                </a:solidFill>
                <a:latin typeface="Calibri" panose="020F0502020204030204" pitchFamily="34" charset="0"/>
                <a:ea typeface="Calibri"/>
                <a:cs typeface="Calibri" panose="020F0502020204030204" pitchFamily="34" charset="0"/>
                <a:sym typeface="Calibri"/>
              </a:rPr>
              <a:t>akomkoľvek odvetví </a:t>
            </a:r>
            <a:r>
              <a:rPr lang="cs-CZ" sz="2200" b="1" dirty="0" err="1">
                <a:solidFill>
                  <a:schemeClr val="dk1"/>
                </a:solidFill>
                <a:latin typeface="Calibri" panose="020F0502020204030204" pitchFamily="34" charset="0"/>
                <a:ea typeface="Calibri"/>
                <a:cs typeface="Calibri" panose="020F0502020204030204" pitchFamily="34" charset="0"/>
                <a:sym typeface="Calibri"/>
              </a:rPr>
              <a:t>nemenné </a:t>
            </a:r>
            <a:r>
              <a:rPr lang="en-GB" sz="2200" dirty="0">
                <a:solidFill>
                  <a:schemeClr val="dk1"/>
                </a:solidFill>
                <a:latin typeface="Calibri" panose="020F0502020204030204" pitchFamily="34" charset="0"/>
                <a:ea typeface="Calibri"/>
                <a:cs typeface="Calibri" panose="020F0502020204030204" pitchFamily="34" charset="0"/>
                <a:sym typeface="Calibri"/>
              </a:rPr>
              <a:t>- </a:t>
            </a:r>
            <a:r>
              <a:rPr lang="en-GB" sz="2200" dirty="0" err="1">
                <a:solidFill>
                  <a:schemeClr val="dk1"/>
                </a:solidFill>
                <a:latin typeface="Calibri" panose="020F0502020204030204" pitchFamily="34" charset="0"/>
                <a:ea typeface="Calibri"/>
                <a:cs typeface="Calibri" panose="020F0502020204030204" pitchFamily="34" charset="0"/>
                <a:sym typeface="Calibri"/>
              </a:rPr>
              <a:t>termín, </a:t>
            </a:r>
            <a:r>
              <a:rPr lang="en-GB" sz="2200" dirty="0">
                <a:solidFill>
                  <a:schemeClr val="dk1"/>
                </a:solidFill>
                <a:latin typeface="Calibri" panose="020F0502020204030204" pitchFamily="34" charset="0"/>
                <a:ea typeface="Calibri"/>
                <a:cs typeface="Calibri" panose="020F0502020204030204" pitchFamily="34" charset="0"/>
                <a:sym typeface="Calibri"/>
              </a:rPr>
              <a:t>ktorý </a:t>
            </a:r>
            <a:r>
              <a:rPr lang="en-GB" sz="2200" dirty="0" err="1">
                <a:solidFill>
                  <a:schemeClr val="dk1"/>
                </a:solidFill>
                <a:latin typeface="Calibri" panose="020F0502020204030204" pitchFamily="34" charset="0"/>
                <a:ea typeface="Calibri"/>
                <a:cs typeface="Calibri" panose="020F0502020204030204" pitchFamily="34" charset="0"/>
                <a:sym typeface="Calibri"/>
              </a:rPr>
              <a:t>sa používa na označenie nemožnosti ich zmeny</a:t>
            </a:r>
            <a:r>
              <a:rPr lang="en-GB" sz="2200" dirty="0">
                <a:solidFill>
                  <a:schemeClr val="dk1"/>
                </a:solidFill>
                <a:latin typeface="Calibri" panose="020F0502020204030204" pitchFamily="34" charset="0"/>
                <a:ea typeface="Calibri"/>
                <a:cs typeface="Calibri" panose="020F0502020204030204" pitchFamily="34" charset="0"/>
                <a:sym typeface="Calibri"/>
              </a:rPr>
              <a:t>.</a:t>
            </a: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en-GB" sz="2200" dirty="0" err="1">
                <a:solidFill>
                  <a:schemeClr val="dk1"/>
                </a:solidFill>
                <a:latin typeface="Calibri" panose="020F0502020204030204" pitchFamily="34" charset="0"/>
                <a:ea typeface="Calibri"/>
                <a:cs typeface="Calibri" panose="020F0502020204030204" pitchFamily="34" charset="0"/>
                <a:sym typeface="Calibri"/>
              </a:rPr>
              <a:t>Veľmi často označované ako </a:t>
            </a:r>
            <a:r>
              <a:rPr lang="en-GB" sz="2200" b="1" dirty="0" err="1">
                <a:solidFill>
                  <a:schemeClr val="dk1"/>
                </a:solidFill>
                <a:latin typeface="Calibri" panose="020F0502020204030204" pitchFamily="34" charset="0"/>
                <a:ea typeface="Calibri"/>
                <a:cs typeface="Calibri" panose="020F0502020204030204" pitchFamily="34" charset="0"/>
                <a:sym typeface="Calibri"/>
              </a:rPr>
              <a:t>decentralizované</a:t>
            </a:r>
            <a:endParaRPr lang="en-GB" sz="2200" b="1" dirty="0">
              <a:latin typeface="Calibri" panose="020F0502020204030204" pitchFamily="34" charset="0"/>
              <a:ea typeface="Calibri"/>
              <a:cs typeface="Calibri" panose="020F0502020204030204" pitchFamily="34" charset="0"/>
              <a:sym typeface="Calibri"/>
            </a:endParaRPr>
          </a:p>
        </p:txBody>
      </p:sp>
      <p:pic>
        <p:nvPicPr>
          <p:cNvPr id="6" name="Google Shape;368;g283a1922f65_0_76">
            <a:extLst>
              <a:ext uri="{FF2B5EF4-FFF2-40B4-BE49-F238E27FC236}">
                <a16:creationId xmlns:a16="http://schemas.microsoft.com/office/drawing/2014/main" id="{D64C9ED7-7936-4F8C-89EF-713F1B4F7EE4}"/>
              </a:ext>
            </a:extLst>
          </p:cNvPr>
          <p:cNvPicPr preferRelativeResize="0"/>
          <p:nvPr/>
        </p:nvPicPr>
        <p:blipFill rotWithShape="1">
          <a:blip r:embed="rId4">
            <a:alphaModFix/>
          </a:blip>
          <a:srcRect r="46187"/>
          <a:stretch/>
        </p:blipFill>
        <p:spPr>
          <a:xfrm>
            <a:off x="5309110" y="1512825"/>
            <a:ext cx="5127117" cy="57452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382" name="Google Shape;382;g283a1922f65_0_9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83" name="Google Shape;383;g283a1922f65_0_92"/>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dirty="0">
                <a:solidFill>
                  <a:schemeClr val="lt1"/>
                </a:solidFill>
                <a:latin typeface="Open Sans"/>
                <a:ea typeface="Open Sans"/>
                <a:cs typeface="Open Sans"/>
                <a:sym typeface="Open Sans"/>
              </a:rPr>
              <a:t>PRIEMYSELNÉ VYUŽITIE BLOCKCHAINU</a:t>
            </a:r>
            <a:endParaRPr sz="1400" i="0" u="none" strike="noStrike" cap="none" dirty="0">
              <a:solidFill>
                <a:schemeClr val="lt1"/>
              </a:solidFill>
              <a:latin typeface="Open Sans"/>
              <a:ea typeface="Open Sans"/>
              <a:cs typeface="Open Sans"/>
              <a:sym typeface="Open Sans"/>
            </a:endParaRPr>
          </a:p>
        </p:txBody>
      </p:sp>
      <p:sp>
        <p:nvSpPr>
          <p:cNvPr id="384" name="Google Shape;384;g283a1922f65_0_92"/>
          <p:cNvSpPr txBox="1"/>
          <p:nvPr/>
        </p:nvSpPr>
        <p:spPr>
          <a:xfrm>
            <a:off x="438850" y="162712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chemeClr val="dk1"/>
              </a:buClr>
              <a:buSzPts val="2200"/>
              <a:buFont typeface="Calibri"/>
              <a:buChar char="●"/>
            </a:pPr>
            <a:r>
              <a:rPr lang="cs-CZ" sz="2000" dirty="0">
                <a:latin typeface="Calibri" panose="020F0502020204030204" pitchFamily="34" charset="0"/>
                <a:cs typeface="Calibri" panose="020F0502020204030204" pitchFamily="34" charset="0"/>
              </a:rPr>
              <a:t>Blockchain je nová technológia, ktorú inovatívnym spôsobom využívajú </a:t>
            </a:r>
            <a:r>
              <a:rPr lang="cs-CZ" sz="2000" b="1" dirty="0">
                <a:latin typeface="Calibri" panose="020F0502020204030204" pitchFamily="34" charset="0"/>
                <a:cs typeface="Calibri" panose="020F0502020204030204" pitchFamily="34" charset="0"/>
              </a:rPr>
              <a:t>rôzne odvetvia </a:t>
            </a:r>
            <a:r>
              <a:rPr lang="cs-CZ" sz="2000" dirty="0">
                <a:latin typeface="Calibri" panose="020F0502020204030204" pitchFamily="34" charset="0"/>
                <a:cs typeface="Calibri" panose="020F0502020204030204" pitchFamily="34" charset="0"/>
              </a:rPr>
              <a:t>vrátane</a:t>
            </a:r>
            <a:r>
              <a:rPr lang="en-US" sz="2000" dirty="0">
                <a:solidFill>
                  <a:schemeClr val="dk1"/>
                </a:solidFill>
                <a:latin typeface="Calibri" panose="020F0502020204030204" pitchFamily="34" charset="0"/>
                <a:ea typeface="Calibri"/>
                <a:cs typeface="Calibri" panose="020F0502020204030204" pitchFamily="34" charset="0"/>
                <a:sym typeface="Calibri"/>
              </a:rPr>
              <a:t>:</a:t>
            </a:r>
          </a:p>
          <a:p>
            <a:pPr marL="457200" marR="0" lvl="0" indent="-368300" algn="l" rtl="0">
              <a:lnSpc>
                <a:spcPct val="100000"/>
              </a:lnSpc>
              <a:spcBef>
                <a:spcPts val="0"/>
              </a:spcBef>
              <a:spcAft>
                <a:spcPts val="0"/>
              </a:spcAft>
              <a:buClr>
                <a:schemeClr val="dk1"/>
              </a:buClr>
              <a:buSzPts val="2200"/>
              <a:buFont typeface="Calibri"/>
              <a:buChar char="-"/>
            </a:pPr>
            <a:r>
              <a:rPr lang="cs-CZ" sz="2000" dirty="0" err="1">
                <a:solidFill>
                  <a:schemeClr val="dk1"/>
                </a:solidFill>
                <a:latin typeface="Calibri" panose="020F0502020204030204" pitchFamily="34" charset="0"/>
                <a:ea typeface="Calibri"/>
                <a:cs typeface="Calibri" panose="020F0502020204030204" pitchFamily="34" charset="0"/>
                <a:sym typeface="Calibri"/>
              </a:rPr>
              <a:t>energia</a:t>
            </a:r>
            <a:endParaRPr lang="en-US" sz="20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000" dirty="0">
                <a:solidFill>
                  <a:schemeClr val="dk1"/>
                </a:solidFill>
                <a:latin typeface="Calibri" panose="020F0502020204030204" pitchFamily="34" charset="0"/>
                <a:ea typeface="Calibri"/>
                <a:cs typeface="Calibri" panose="020F0502020204030204" pitchFamily="34" charset="0"/>
                <a:sym typeface="Calibri"/>
              </a:rPr>
              <a:t>financie</a:t>
            </a:r>
            <a:endParaRPr sz="20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GB" sz="2000" dirty="0" err="1">
                <a:solidFill>
                  <a:schemeClr val="dk1"/>
                </a:solidFill>
                <a:latin typeface="Calibri" panose="020F0502020204030204" pitchFamily="34" charset="0"/>
                <a:ea typeface="Calibri"/>
                <a:cs typeface="Calibri" panose="020F0502020204030204" pitchFamily="34" charset="0"/>
                <a:sym typeface="Calibri"/>
              </a:rPr>
              <a:t>Médiá </a:t>
            </a:r>
            <a:r>
              <a:rPr lang="en-GB" sz="2000" dirty="0">
                <a:solidFill>
                  <a:schemeClr val="dk1"/>
                </a:solidFill>
                <a:latin typeface="Calibri" panose="020F0502020204030204" pitchFamily="34" charset="0"/>
                <a:ea typeface="Calibri"/>
                <a:cs typeface="Calibri" panose="020F0502020204030204" pitchFamily="34" charset="0"/>
                <a:sym typeface="Calibri"/>
              </a:rPr>
              <a:t>a </a:t>
            </a:r>
            <a:r>
              <a:rPr lang="cs-CZ" sz="2000" dirty="0">
                <a:solidFill>
                  <a:schemeClr val="dk1"/>
                </a:solidFill>
                <a:latin typeface="Calibri" panose="020F0502020204030204" pitchFamily="34" charset="0"/>
                <a:ea typeface="Calibri"/>
                <a:cs typeface="Calibri" panose="020F0502020204030204" pitchFamily="34" charset="0"/>
                <a:sym typeface="Calibri"/>
              </a:rPr>
              <a:t>zábava</a:t>
            </a:r>
            <a:endParaRPr sz="20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cs-CZ" sz="2000" dirty="0">
                <a:solidFill>
                  <a:schemeClr val="dk1"/>
                </a:solidFill>
                <a:latin typeface="Calibri" panose="020F0502020204030204" pitchFamily="34" charset="0"/>
                <a:ea typeface="Calibri"/>
                <a:cs typeface="Calibri" panose="020F0502020204030204" pitchFamily="34" charset="0"/>
                <a:sym typeface="Calibri"/>
              </a:rPr>
              <a:t>Maloobchodný predaj</a:t>
            </a:r>
            <a:endParaRPr sz="20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cs-CZ" sz="2000" b="1" dirty="0">
                <a:solidFill>
                  <a:schemeClr val="dk1"/>
                </a:solidFill>
                <a:latin typeface="Calibri" panose="020F0502020204030204" pitchFamily="34" charset="0"/>
                <a:ea typeface="Calibri"/>
                <a:cs typeface="Calibri" panose="020F0502020204030204" pitchFamily="34" charset="0"/>
                <a:sym typeface="Calibri"/>
              </a:rPr>
              <a:t>Poľnohospodárstvo</a:t>
            </a:r>
          </a:p>
          <a:p>
            <a:pPr marL="457200" marR="0" lvl="0" indent="-368300" algn="l" rtl="0">
              <a:lnSpc>
                <a:spcPct val="100000"/>
              </a:lnSpc>
              <a:spcBef>
                <a:spcPts val="0"/>
              </a:spcBef>
              <a:spcAft>
                <a:spcPts val="0"/>
              </a:spcAft>
              <a:buClr>
                <a:schemeClr val="dk1"/>
              </a:buClr>
              <a:buSzPts val="2200"/>
              <a:buFont typeface="Calibri"/>
              <a:buChar char="-"/>
            </a:pPr>
            <a:endParaRPr sz="2000" dirty="0">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V tomto module sa zameriame na </a:t>
            </a:r>
            <a:r>
              <a:rPr lang="cs-CZ" sz="2000" b="1" dirty="0">
                <a:latin typeface="Calibri" panose="020F0502020204030204" pitchFamily="34" charset="0"/>
                <a:cs typeface="Calibri" panose="020F0502020204030204" pitchFamily="34" charset="0"/>
              </a:rPr>
              <a:t>úlohu blockchainu v agropotravinárskom sektore </a:t>
            </a:r>
            <a:r>
              <a:rPr lang="cs-CZ" sz="2000" dirty="0">
                <a:latin typeface="Calibri" panose="020F0502020204030204" pitchFamily="34" charset="0"/>
                <a:cs typeface="Calibri" panose="020F0502020204030204" pitchFamily="34" charset="0"/>
              </a:rPr>
              <a:t>a na </a:t>
            </a:r>
            <a:r>
              <a:rPr lang="cs-CZ" sz="2000" b="1" dirty="0">
                <a:latin typeface="Calibri" panose="020F0502020204030204" pitchFamily="34" charset="0"/>
                <a:cs typeface="Calibri" panose="020F0502020204030204" pitchFamily="34" charset="0"/>
              </a:rPr>
              <a:t>príležitosti </a:t>
            </a:r>
            <a:r>
              <a:rPr lang="cs-CZ" sz="2000" dirty="0">
                <a:latin typeface="Calibri" panose="020F0502020204030204" pitchFamily="34" charset="0"/>
                <a:cs typeface="Calibri" panose="020F0502020204030204" pitchFamily="34" charset="0"/>
              </a:rPr>
              <a:t>a </a:t>
            </a:r>
            <a:r>
              <a:rPr lang="cs-CZ" sz="2000" b="1" dirty="0">
                <a:latin typeface="Calibri" panose="020F0502020204030204" pitchFamily="34" charset="0"/>
                <a:cs typeface="Calibri" panose="020F0502020204030204" pitchFamily="34" charset="0"/>
              </a:rPr>
              <a:t>výzvy </a:t>
            </a:r>
            <a:r>
              <a:rPr lang="cs-CZ" sz="2000" dirty="0">
                <a:latin typeface="Calibri" panose="020F0502020204030204" pitchFamily="34" charset="0"/>
                <a:cs typeface="Calibri" panose="020F0502020204030204" pitchFamily="34" charset="0"/>
              </a:rPr>
              <a:t>spojené s jeho používaním. Poľnohospodárstvo je jedným z najdôležitejších odvetví, v ktorom má technológia blockchain potenciál riešiť rozšírené problémy krádeží výrobkov, vysledovateľnosti, cenových podvodov a nedôvery zákazníkov.</a:t>
            </a:r>
            <a:r>
              <a:rPr lang="en-GB" sz="2000" dirty="0">
                <a:latin typeface="Calibri" panose="020F0502020204030204" pitchFamily="34" charset="0"/>
                <a:ea typeface="Calibri"/>
                <a:cs typeface="Calibri" panose="020F0502020204030204" pitchFamily="34" charset="0"/>
                <a:sym typeface="Calibri"/>
              </a:rPr>
              <a:t> </a:t>
            </a:r>
            <a:endParaRPr sz="2000" dirty="0">
              <a:latin typeface="Calibri" panose="020F0502020204030204" pitchFamily="34" charset="0"/>
              <a:ea typeface="Calibri"/>
              <a:cs typeface="Calibri" panose="020F0502020204030204" pitchFamily="34" charset="0"/>
              <a:sym typeface="Calibri"/>
            </a:endParaRPr>
          </a:p>
          <a:p>
            <a:pPr marL="914400" marR="0" lvl="0" indent="0" algn="l" rtl="0">
              <a:lnSpc>
                <a:spcPct val="100000"/>
              </a:lnSpc>
              <a:spcBef>
                <a:spcPts val="0"/>
              </a:spcBef>
              <a:spcAft>
                <a:spcPts val="0"/>
              </a:spcAft>
              <a:buNone/>
            </a:pPr>
            <a:endParaRPr sz="2000" dirty="0">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SzPts val="2200"/>
              <a:buFont typeface="Calibri"/>
              <a:buChar char="●"/>
            </a:pPr>
            <a:r>
              <a:rPr lang="cs-CZ" sz="2000" dirty="0">
                <a:latin typeface="Calibri" panose="020F0502020204030204" pitchFamily="34" charset="0"/>
                <a:cs typeface="Calibri" panose="020F0502020204030204" pitchFamily="34" charset="0"/>
              </a:rPr>
              <a:t>Pomocou technológie blockchain je možné vytvoriť </a:t>
            </a:r>
            <a:r>
              <a:rPr lang="cs-CZ" sz="2000" b="1" dirty="0">
                <a:latin typeface="Calibri" panose="020F0502020204030204" pitchFamily="34" charset="0"/>
                <a:cs typeface="Calibri" panose="020F0502020204030204" pitchFamily="34" charset="0"/>
              </a:rPr>
              <a:t>spoľahlivejší, udržateľnejší a bezpečnejší </a:t>
            </a:r>
            <a:r>
              <a:rPr lang="cs-CZ" sz="2000" dirty="0">
                <a:latin typeface="Calibri" panose="020F0502020204030204" pitchFamily="34" charset="0"/>
                <a:cs typeface="Calibri" panose="020F0502020204030204" pitchFamily="34" charset="0"/>
              </a:rPr>
              <a:t>agropotravinársky systém.</a:t>
            </a:r>
            <a:endParaRPr sz="2000" dirty="0">
              <a:latin typeface="Calibri" panose="020F0502020204030204" pitchFamily="34" charset="0"/>
              <a:ea typeface="Calibri"/>
              <a:cs typeface="Calibri" panose="020F0502020204030204" pitchFamily="34" charset="0"/>
              <a:sym typeface="Calibri"/>
            </a:endParaRPr>
          </a:p>
          <a:p>
            <a:pPr marL="457200" marR="0" lvl="0" indent="0" algn="l" rtl="0">
              <a:lnSpc>
                <a:spcPct val="100000"/>
              </a:lnSpc>
              <a:spcBef>
                <a:spcPts val="0"/>
              </a:spcBef>
              <a:spcAft>
                <a:spcPts val="0"/>
              </a:spcAft>
              <a:buNone/>
            </a:pPr>
            <a:endParaRPr sz="2000" dirty="0">
              <a:latin typeface="Calibri" panose="020F0502020204030204" pitchFamily="34" charset="0"/>
              <a:ea typeface="Calibri"/>
              <a:cs typeface="Calibri" panose="020F0502020204030204" pitchFamily="34" charset="0"/>
              <a:sym typeface="Calibri"/>
            </a:endParaRPr>
          </a:p>
          <a:p>
            <a:pPr marL="0" marR="0" lvl="0" indent="0" algn="l" rtl="0">
              <a:lnSpc>
                <a:spcPct val="100000"/>
              </a:lnSpc>
              <a:spcBef>
                <a:spcPts val="0"/>
              </a:spcBef>
              <a:spcAft>
                <a:spcPts val="0"/>
              </a:spcAft>
              <a:buNone/>
            </a:pPr>
            <a:endParaRPr sz="2000" dirty="0">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g283a1922f65_0_8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75" name="Google Shape;375;g283a1922f65_0_84"/>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cs-CZ" sz="2800" dirty="0">
                <a:solidFill>
                  <a:schemeClr val="lt1"/>
                </a:solidFill>
                <a:latin typeface="Open Sans"/>
                <a:ea typeface="Open Sans"/>
                <a:cs typeface="Open Sans"/>
                <a:sym typeface="Open Sans"/>
              </a:rPr>
              <a:t>KĽÚČOVÉ ZISTENIA</a:t>
            </a:r>
            <a:endParaRPr sz="1400" i="0" u="none" strike="noStrike" cap="none" dirty="0">
              <a:solidFill>
                <a:schemeClr val="lt1"/>
              </a:solidFill>
              <a:latin typeface="Open Sans"/>
              <a:ea typeface="Open Sans"/>
              <a:cs typeface="Open Sans"/>
              <a:sym typeface="Open Sans"/>
            </a:endParaRPr>
          </a:p>
        </p:txBody>
      </p:sp>
      <p:sp>
        <p:nvSpPr>
          <p:cNvPr id="376" name="Google Shape;376;g283a1922f65_0_84"/>
          <p:cNvSpPr txBox="1"/>
          <p:nvPr/>
        </p:nvSpPr>
        <p:spPr>
          <a:xfrm>
            <a:off x="438850" y="1627125"/>
            <a:ext cx="9815700" cy="17961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chemeClr val="dk1"/>
              </a:buClr>
              <a:buSzPts val="2200"/>
              <a:buFont typeface="Calibri"/>
              <a:buAutoNum type="arabicPeriod"/>
            </a:pPr>
            <a:r>
              <a:rPr lang="cs-CZ" sz="2200" dirty="0">
                <a:latin typeface="Calibri" panose="020F0502020204030204" pitchFamily="34" charset="0"/>
                <a:cs typeface="Calibri" panose="020F0502020204030204" pitchFamily="34" charset="0"/>
              </a:rPr>
              <a:t>Blockchain je typ </a:t>
            </a:r>
            <a:r>
              <a:rPr lang="cs-CZ" sz="2200" b="1" dirty="0">
                <a:latin typeface="Calibri" panose="020F0502020204030204" pitchFamily="34" charset="0"/>
                <a:cs typeface="Calibri" panose="020F0502020204030204" pitchFamily="34" charset="0"/>
              </a:rPr>
              <a:t>zdieľanej databázy, </a:t>
            </a:r>
            <a:r>
              <a:rPr lang="cs-CZ" sz="2200" dirty="0">
                <a:latin typeface="Calibri" panose="020F0502020204030204" pitchFamily="34" charset="0"/>
                <a:cs typeface="Calibri" panose="020F0502020204030204" pitchFamily="34" charset="0"/>
              </a:rPr>
              <a:t>ktorá sa od bežnej databázy líši spôsobom ukladania informácií; blockchainy ukladajú údaje v </a:t>
            </a:r>
            <a:r>
              <a:rPr lang="cs-CZ" sz="2200" b="1" dirty="0">
                <a:latin typeface="Calibri" panose="020F0502020204030204" pitchFamily="34" charset="0"/>
                <a:cs typeface="Calibri" panose="020F0502020204030204" pitchFamily="34" charset="0"/>
              </a:rPr>
              <a:t>blokoch </a:t>
            </a:r>
            <a:r>
              <a:rPr lang="cs-CZ" sz="2200" dirty="0">
                <a:latin typeface="Calibri" panose="020F0502020204030204" pitchFamily="34" charset="0"/>
                <a:cs typeface="Calibri" panose="020F0502020204030204" pitchFamily="34" charset="0"/>
              </a:rPr>
              <a:t>prepojených </a:t>
            </a:r>
            <a:r>
              <a:rPr lang="cs-CZ" sz="2200" b="1" dirty="0">
                <a:latin typeface="Calibri" panose="020F0502020204030204" pitchFamily="34" charset="0"/>
                <a:cs typeface="Calibri" panose="020F0502020204030204" pitchFamily="34" charset="0"/>
              </a:rPr>
              <a:t>kryptografiou</a:t>
            </a:r>
            <a:r>
              <a:rPr lang="en-GB" sz="2200" dirty="0">
                <a:solidFill>
                  <a:schemeClr val="dk1"/>
                </a:solidFill>
                <a:latin typeface="Calibri" panose="020F0502020204030204" pitchFamily="34" charset="0"/>
                <a:ea typeface="Calibri"/>
                <a:cs typeface="Calibri" panose="020F0502020204030204" pitchFamily="34" charset="0"/>
                <a:sym typeface="Calibri"/>
              </a:rPr>
              <a:t>.</a:t>
            </a: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AutoNum type="arabicPeriod"/>
            </a:pPr>
            <a:endParaRPr lang="cs-CZ" sz="2200" dirty="0">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AutoNum type="arabicPeriod"/>
            </a:pPr>
            <a:r>
              <a:rPr lang="cs-CZ" sz="2200" dirty="0">
                <a:latin typeface="Calibri" panose="020F0502020204030204" pitchFamily="34" charset="0"/>
                <a:cs typeface="Calibri" panose="020F0502020204030204" pitchFamily="34" charset="0"/>
              </a:rPr>
              <a:t>V blockchaine môžu byť uložené rôzne typy informácií. </a:t>
            </a:r>
          </a:p>
          <a:p>
            <a:pPr marL="457200" marR="0" lvl="0" indent="-368300" algn="l" rtl="0">
              <a:lnSpc>
                <a:spcPct val="100000"/>
              </a:lnSpc>
              <a:spcBef>
                <a:spcPts val="0"/>
              </a:spcBef>
              <a:spcAft>
                <a:spcPts val="0"/>
              </a:spcAft>
              <a:buClr>
                <a:schemeClr val="dk1"/>
              </a:buClr>
              <a:buSzPts val="2200"/>
              <a:buFont typeface="Calibri"/>
              <a:buAutoNum type="arabicPeriod"/>
            </a:pP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AutoNum type="arabicPeriod"/>
            </a:pPr>
            <a:r>
              <a:rPr lang="cs-CZ" sz="2200" dirty="0">
                <a:latin typeface="Calibri" panose="020F0502020204030204" pitchFamily="34" charset="0"/>
                <a:cs typeface="Calibri" panose="020F0502020204030204" pitchFamily="34" charset="0"/>
              </a:rPr>
              <a:t>V mnohých prípadoch je Blockchain </a:t>
            </a:r>
            <a:r>
              <a:rPr lang="cs-CZ" sz="2200" b="1" dirty="0">
                <a:latin typeface="Calibri" panose="020F0502020204030204" pitchFamily="34" charset="0"/>
                <a:cs typeface="Calibri" panose="020F0502020204030204" pitchFamily="34" charset="0"/>
              </a:rPr>
              <a:t>decentralizovaný, </a:t>
            </a:r>
            <a:r>
              <a:rPr lang="cs-CZ" sz="2200" dirty="0">
                <a:latin typeface="Calibri" panose="020F0502020204030204" pitchFamily="34" charset="0"/>
                <a:cs typeface="Calibri" panose="020F0502020204030204" pitchFamily="34" charset="0"/>
              </a:rPr>
              <a:t>takže nad ním nemá kontrolu žiadna osoba alebo skupina - namiesto toho si všetci používatelia zachovávajú kontrolu spoločne.</a:t>
            </a:r>
          </a:p>
          <a:p>
            <a:pPr marL="457200" marR="0" lvl="0" indent="-368300" algn="l" rtl="0">
              <a:lnSpc>
                <a:spcPct val="100000"/>
              </a:lnSpc>
              <a:spcBef>
                <a:spcPts val="0"/>
              </a:spcBef>
              <a:spcAft>
                <a:spcPts val="0"/>
              </a:spcAft>
              <a:buClr>
                <a:schemeClr val="dk1"/>
              </a:buClr>
              <a:buSzPts val="2200"/>
              <a:buFont typeface="Calibri"/>
              <a:buAutoNum type="arabicPeriod"/>
            </a:pPr>
            <a:endParaRPr lang="cs-CZ" sz="2200" dirty="0">
              <a:solidFill>
                <a:schemeClr val="dk1"/>
              </a:solidFill>
              <a:latin typeface="Calibri" panose="020F0502020204030204" pitchFamily="34" charset="0"/>
              <a:ea typeface="Calibri"/>
              <a:cs typeface="Calibri" panose="020F0502020204030204" pitchFamily="34" charset="0"/>
              <a:sym typeface="Calibri"/>
            </a:endParaRPr>
          </a:p>
          <a:p>
            <a:pPr marL="457200" marR="0" lvl="0" indent="-368300" algn="l" rtl="0">
              <a:lnSpc>
                <a:spcPct val="100000"/>
              </a:lnSpc>
              <a:spcBef>
                <a:spcPts val="0"/>
              </a:spcBef>
              <a:spcAft>
                <a:spcPts val="0"/>
              </a:spcAft>
              <a:buClr>
                <a:schemeClr val="dk1"/>
              </a:buClr>
              <a:buSzPts val="2200"/>
              <a:buFont typeface="Calibri"/>
              <a:buAutoNum type="arabicPeriod"/>
            </a:pPr>
            <a:r>
              <a:rPr lang="cs-CZ" sz="2200" dirty="0">
                <a:latin typeface="Calibri" panose="020F0502020204030204" pitchFamily="34" charset="0"/>
                <a:cs typeface="Calibri" panose="020F0502020204030204" pitchFamily="34" charset="0"/>
              </a:rPr>
              <a:t>Decentralizované blockchainy sú </a:t>
            </a:r>
            <a:r>
              <a:rPr lang="cs-CZ" sz="2200" b="1" dirty="0" err="1">
                <a:latin typeface="Calibri" panose="020F0502020204030204" pitchFamily="34" charset="0"/>
                <a:cs typeface="Calibri" panose="020F0502020204030204" pitchFamily="34" charset="0"/>
              </a:rPr>
              <a:t>nemenné, </a:t>
            </a:r>
            <a:r>
              <a:rPr lang="cs-CZ" sz="2200" dirty="0">
                <a:latin typeface="Calibri" panose="020F0502020204030204" pitchFamily="34" charset="0"/>
                <a:cs typeface="Calibri" panose="020F0502020204030204" pitchFamily="34" charset="0"/>
              </a:rPr>
              <a:t>čo znamená, že zadané údaje sú nezvratné.</a:t>
            </a:r>
            <a:endParaRPr sz="2200" dirty="0">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8CD9FFBF167504091ADB0A958B57D7A" ma:contentTypeVersion="12" ma:contentTypeDescription="Create a new document." ma:contentTypeScope="" ma:versionID="038b2339ec1e182a3872d8bd088646e6">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34c7ae28dddc2e9987b29bfb0aa33bdf"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A3184AE-7F9C-43E5-B4B4-6C71866B698C}">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schemas.microsoft.com/office/infopath/2007/PartnerControls"/>
    <ds:schemaRef ds:uri="343e5e13-1b90-446e-97b0-36ddf57cd0b0"/>
    <ds:schemaRef ds:uri="http://schemas.microsoft.com/office/2006/metadata/properties"/>
    <ds:schemaRef ds:uri="http://www.w3.org/XML/1998/namespace"/>
    <ds:schemaRef ds:uri="5f499425-232d-46a9-a4b2-ccd4a8f006e6"/>
    <ds:schemaRef ds:uri="70c7cfa0-a170-42e4-a713-239d21ceefc5"/>
  </ds:schemaRefs>
</ds:datastoreItem>
</file>

<file path=customXml/itemProps2.xml><?xml version="1.0" encoding="utf-8"?>
<ds:datastoreItem xmlns:ds="http://schemas.openxmlformats.org/officeDocument/2006/customXml" ds:itemID="{3209EDFC-06D1-4961-B24C-D642FDBB8A16}">
  <ds:schemaRefs>
    <ds:schemaRef ds:uri="http://schemas.microsoft.com/sharepoint/v3/contenttype/forms"/>
  </ds:schemaRefs>
</ds:datastoreItem>
</file>

<file path=customXml/itemProps3.xml><?xml version="1.0" encoding="utf-8"?>
<ds:datastoreItem xmlns:ds="http://schemas.openxmlformats.org/officeDocument/2006/customXml" ds:itemID="{F2EC6E72-E6F0-46AF-A950-D38F775446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216</TotalTime>
  <Words>6993</Words>
  <Application>Microsoft Office PowerPoint</Application>
  <PresentationFormat>Custom</PresentationFormat>
  <Paragraphs>610</Paragraphs>
  <Slides>69</Slides>
  <Notes>69</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69</vt:i4>
      </vt:variant>
    </vt:vector>
  </HeadingPairs>
  <TitlesOfParts>
    <vt:vector size="80" baseType="lpstr">
      <vt:lpstr>Source Sans Pro</vt:lpstr>
      <vt:lpstr>Roboto</vt:lpstr>
      <vt:lpstr>Wingdings</vt:lpstr>
      <vt:lpstr>Dmsans</vt:lpstr>
      <vt:lpstr>Open Sans</vt:lpstr>
      <vt:lpstr>Arial</vt:lpstr>
      <vt:lpstr>Calibri</vt:lpstr>
      <vt:lpstr>Office Theme</vt:lpstr>
      <vt:lpstr>Custom Design</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Orla Casey</dc:creator>
  <cp:keywords>, docId:9E69FF812D8271472CF890D28DC1518B</cp:keywords>
  <cp:lastModifiedBy>canice euei</cp:lastModifiedBy>
  <cp:revision>27</cp:revision>
  <dcterms:created xsi:type="dcterms:W3CDTF">2021-04-30T15:12:21Z</dcterms:created>
  <dcterms:modified xsi:type="dcterms:W3CDTF">2024-10-09T15:19:12Z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2021-04-30T00:00:00Z</vt:filetime>
  </property>
  <property fmtid="{D5CDD505-2E9C-101B-9397-08002B2CF9AE}" pid="3" name="Creator">
    <vt:lpwstr>Adobe InDesign 16.1 (Macintosh)</vt:lpwstr>
  </property>
  <property fmtid="{D5CDD505-2E9C-101B-9397-08002B2CF9AE}" pid="4" name="LastSaved">
    <vt:filetime>2021-04-30T00:00:00Z</vt:filetime>
  </property>
  <property fmtid="{D5CDD505-2E9C-101B-9397-08002B2CF9AE}" pid="5" name="ContentTypeId">
    <vt:lpwstr>0x010100C8CD9FFBF167504091ADB0A958B57D7A</vt:lpwstr>
  </property>
  <property fmtid="{D5CDD505-2E9C-101B-9397-08002B2CF9AE}" pid="6" name="MediaServiceImageTags">
    <vt:lpwstr/>
  </property>
</Properties>
</file>