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8" r:id="rId4"/>
  </p:sldMasterIdLst>
  <p:notesMasterIdLst>
    <p:notesMasterId r:id="rId66"/>
  </p:notesMasterIdLst>
  <p:handoutMasterIdLst>
    <p:handoutMasterId r:id="rId67"/>
  </p:handoutMasterIdLst>
  <p:sldIdLst>
    <p:sldId id="4347" r:id="rId5"/>
    <p:sldId id="4306" r:id="rId6"/>
    <p:sldId id="4398" r:id="rId7"/>
    <p:sldId id="4399" r:id="rId8"/>
    <p:sldId id="4323" r:id="rId9"/>
    <p:sldId id="4371" r:id="rId10"/>
    <p:sldId id="4394" r:id="rId11"/>
    <p:sldId id="4376" r:id="rId12"/>
    <p:sldId id="4400" r:id="rId13"/>
    <p:sldId id="4363" r:id="rId14"/>
    <p:sldId id="4393" r:id="rId15"/>
    <p:sldId id="4349" r:id="rId16"/>
    <p:sldId id="4378" r:id="rId17"/>
    <p:sldId id="4383" r:id="rId18"/>
    <p:sldId id="4381" r:id="rId19"/>
    <p:sldId id="4386" r:id="rId20"/>
    <p:sldId id="4384" r:id="rId21"/>
    <p:sldId id="4385" r:id="rId22"/>
    <p:sldId id="4380" r:id="rId23"/>
    <p:sldId id="4382" r:id="rId24"/>
    <p:sldId id="4387" r:id="rId25"/>
    <p:sldId id="4377" r:id="rId26"/>
    <p:sldId id="4358" r:id="rId27"/>
    <p:sldId id="4359" r:id="rId28"/>
    <p:sldId id="4351" r:id="rId29"/>
    <p:sldId id="4338" r:id="rId30"/>
    <p:sldId id="4354" r:id="rId31"/>
    <p:sldId id="4356" r:id="rId32"/>
    <p:sldId id="4357" r:id="rId33"/>
    <p:sldId id="4355" r:id="rId34"/>
    <p:sldId id="4352" r:id="rId35"/>
    <p:sldId id="4391" r:id="rId36"/>
    <p:sldId id="4389" r:id="rId37"/>
    <p:sldId id="4390" r:id="rId38"/>
    <p:sldId id="4392" r:id="rId39"/>
    <p:sldId id="4300" r:id="rId40"/>
    <p:sldId id="4366" r:id="rId41"/>
    <p:sldId id="4367" r:id="rId42"/>
    <p:sldId id="4368" r:id="rId43"/>
    <p:sldId id="4369" r:id="rId44"/>
    <p:sldId id="4395" r:id="rId45"/>
    <p:sldId id="4374" r:id="rId46"/>
    <p:sldId id="4372" r:id="rId47"/>
    <p:sldId id="4396" r:id="rId48"/>
    <p:sldId id="4388" r:id="rId49"/>
    <p:sldId id="4379" r:id="rId50"/>
    <p:sldId id="4345" r:id="rId51"/>
    <p:sldId id="4350" r:id="rId52"/>
    <p:sldId id="4361" r:id="rId53"/>
    <p:sldId id="4362" r:id="rId54"/>
    <p:sldId id="4373" r:id="rId55"/>
    <p:sldId id="4397" r:id="rId56"/>
    <p:sldId id="4364" r:id="rId57"/>
    <p:sldId id="4365" r:id="rId58"/>
    <p:sldId id="4375" r:id="rId59"/>
    <p:sldId id="4401" r:id="rId60"/>
    <p:sldId id="4402" r:id="rId61"/>
    <p:sldId id="4403" r:id="rId62"/>
    <p:sldId id="4404" r:id="rId63"/>
    <p:sldId id="4319" r:id="rId64"/>
    <p:sldId id="4263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29608D"/>
    <a:srgbClr val="6A9D56"/>
    <a:srgbClr val="ECECEC"/>
    <a:srgbClr val="F8A36A"/>
    <a:srgbClr val="8D5B98"/>
    <a:srgbClr val="00B6E6"/>
    <a:srgbClr val="009AC1"/>
    <a:srgbClr val="74659A"/>
    <a:srgbClr val="24B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19" autoAdjust="0"/>
    <p:restoredTop sz="95082"/>
  </p:normalViewPr>
  <p:slideViewPr>
    <p:cSldViewPr snapToGrid="0" snapToObjects="1">
      <p:cViewPr varScale="1">
        <p:scale>
          <a:sx n="105" d="100"/>
          <a:sy n="105" d="100"/>
        </p:scale>
        <p:origin x="9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16"/>
    </p:cViewPr>
  </p:sorterViewPr>
  <p:notesViewPr>
    <p:cSldViewPr snapToGrid="0" snapToObjects="1">
      <p:cViewPr varScale="1">
        <p:scale>
          <a:sx n="71" d="100"/>
          <a:sy n="71" d="100"/>
        </p:scale>
        <p:origin x="346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516AF9-B2AD-104A-AF9A-F25363C382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588DA8-91B0-C14B-D779-3889DF35BD7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CA55AD-336F-2841-9E44-8096CEA2A7BD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DE9AC7-AB01-16E6-F784-94958BD727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F29F86-810F-CB4D-2A95-B03F85C83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2C195-42C6-9347-A20E-4343730EB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282E-B117-B940-84DA-9267D4C22CBD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Kliknutím upravíte štýly hlavného textu</a:t>
            </a:r>
          </a:p>
          <a:p>
            <a:pPr lvl="1"/>
            <a:r>
              <a:rPr lang="en-GB"/>
              <a:t>Druhá úroveň</a:t>
            </a:r>
          </a:p>
          <a:p>
            <a:pPr lvl="2"/>
            <a:r>
              <a:rPr lang="en-GB"/>
              <a:t>Tretia úroveň</a:t>
            </a:r>
          </a:p>
          <a:p>
            <a:pPr lvl="3"/>
            <a:r>
              <a:rPr lang="en-GB"/>
              <a:t>Štvrtá úroveň</a:t>
            </a:r>
          </a:p>
          <a:p>
            <a:pPr lvl="4"/>
            <a:r>
              <a:rPr lang="en-GB"/>
              <a:t>Piata úroveň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DE82-CF29-044D-9158-06A811149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98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01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72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26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35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64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219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68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760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29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362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36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59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E5DE82-CF29-044D-9158-06A81114988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0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Typecae &amp;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4669" y="528535"/>
            <a:ext cx="64986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4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FONT TYPEFACE &amp; SIZE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47983" y="564843"/>
            <a:ext cx="45892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ENSURE TO KEEP FONTS AS PER THE LAYOUT</a:t>
            </a:r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48 point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Divider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Slides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IE" sz="1000" b="1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36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Title Heading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30 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Sub-Titles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- Quotes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endParaRPr lang="en-IE" sz="1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24 point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 -  </a:t>
            </a:r>
            <a:r>
              <a:rPr lang="en-IE" sz="30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Quattrocento Sans"/>
                <a:cs typeface="Quattrocento Sans"/>
                <a:sym typeface="Quattrocento Sans"/>
              </a:rPr>
              <a:t>Main </a:t>
            </a:r>
            <a:r>
              <a:rPr lang="en-IE" sz="3000" b="0" i="0" u="none" strike="noStrike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Text Body </a:t>
            </a:r>
            <a:endParaRPr lang="en-US" sz="3000" dirty="0">
              <a:solidFill>
                <a:schemeClr val="bg1"/>
              </a:solidFill>
            </a:endParaRPr>
          </a:p>
          <a:p>
            <a:pPr fontAlgn="base"/>
            <a:endParaRPr lang="en-IE" sz="3000" b="0" i="0" u="none" strike="noStrike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4669" y="2014904"/>
            <a:ext cx="58455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Please ensure to keep the font sizes set as per the slide layouts. The font used throughout the </a:t>
            </a:r>
            <a:r>
              <a:rPr lang="en-IE" sz="2400" b="1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Blockchain for Agri Edu </a:t>
            </a:r>
            <a:r>
              <a:rPr lang="en-IE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PowerPoint is</a:t>
            </a:r>
            <a:r>
              <a:rPr lang="is-IS" sz="2400" b="0" i="0" u="none" strike="noStrike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Quattrocento Sans"/>
              </a:rPr>
              <a:t>….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endParaRPr lang="en-IE" sz="2400" b="0" i="0" u="none" strike="noStrike" kern="1200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Quattrocento Sans"/>
            </a:endParaRPr>
          </a:p>
          <a:p>
            <a:pPr fontAlgn="base"/>
            <a:r>
              <a:rPr lang="en-IE" sz="3600" b="1" i="1" baseline="0" dirty="0">
                <a:solidFill>
                  <a:schemeClr val="bg1"/>
                </a:solidFill>
                <a:latin typeface="+mn-lt"/>
                <a:ea typeface="Quattrocento Sans"/>
                <a:cs typeface="Quattrocento Sans"/>
                <a:sym typeface="Quattrocento Sans"/>
              </a:rPr>
              <a:t>Calibri</a:t>
            </a:r>
            <a:endParaRPr lang="en-IE" sz="3600" baseline="0" dirty="0">
              <a:solidFill>
                <a:schemeClr val="bg1"/>
              </a:solidFill>
              <a:latin typeface="+mn-lt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7098716" y="-1"/>
            <a:ext cx="0" cy="55404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1" y="1620217"/>
            <a:ext cx="70987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0" y="596837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r>
              <a:rPr lang="en-IE" sz="2400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PLEASE DELETE THIS INSTRUCTION SLIDE BEFORE PRESENTING FINAL PRESENTATION </a:t>
            </a:r>
            <a:r>
              <a:rPr lang="en-IE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*** </a:t>
            </a:r>
            <a:endParaRPr lang="en-US" sz="2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2" y="5540407"/>
            <a:ext cx="121919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65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43">
            <a:extLst>
              <a:ext uri="{FF2B5EF4-FFF2-40B4-BE49-F238E27FC236}">
                <a16:creationId xmlns:a16="http://schemas.microsoft.com/office/drawing/2014/main" id="{3E6F887F-9228-1D4F-8127-5E0D4A5B1EDB}"/>
              </a:ext>
            </a:extLst>
          </p:cNvPr>
          <p:cNvSpPr/>
          <p:nvPr userDrawn="1"/>
        </p:nvSpPr>
        <p:spPr>
          <a:xfrm>
            <a:off x="3776133" y="644599"/>
            <a:ext cx="8415867" cy="5509455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1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6" name="Text Placeholder 23">
            <a:extLst>
              <a:ext uri="{FF2B5EF4-FFF2-40B4-BE49-F238E27FC236}">
                <a16:creationId xmlns:a16="http://schemas.microsoft.com/office/drawing/2014/main" id="{0D7D5BA7-4F69-404A-9C14-2AAE5C10692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67332" y="2721528"/>
            <a:ext cx="5150436" cy="27578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800" b="0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Divider Title</a:t>
            </a:r>
          </a:p>
        </p:txBody>
      </p:sp>
      <p:sp>
        <p:nvSpPr>
          <p:cNvPr id="47" name="Text Placeholder 23">
            <a:extLst>
              <a:ext uri="{FF2B5EF4-FFF2-40B4-BE49-F238E27FC236}">
                <a16:creationId xmlns:a16="http://schemas.microsoft.com/office/drawing/2014/main" id="{AE77B303-149B-3242-B9F9-CA4AA9DCA5E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1664" y="1103100"/>
            <a:ext cx="2066906" cy="58222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3000" b="0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E14646F1-3D11-F74B-AAAD-8A7FC4063A2A}"/>
              </a:ext>
            </a:extLst>
          </p:cNvPr>
          <p:cNvSpPr/>
          <p:nvPr userDrawn="1"/>
        </p:nvSpPr>
        <p:spPr>
          <a:xfrm>
            <a:off x="-29990" y="2975159"/>
            <a:ext cx="5040000" cy="72000"/>
          </a:xfrm>
          <a:custGeom>
            <a:avLst/>
            <a:gdLst>
              <a:gd name="connsiteX0" fmla="*/ 0 w 2963330"/>
              <a:gd name="connsiteY0" fmla="*/ 0 h 71215"/>
              <a:gd name="connsiteX1" fmla="*/ 2963330 w 2963330"/>
              <a:gd name="connsiteY1" fmla="*/ 0 h 71215"/>
              <a:gd name="connsiteX2" fmla="*/ 2963330 w 2963330"/>
              <a:gd name="connsiteY2" fmla="*/ 71215 h 71215"/>
              <a:gd name="connsiteX3" fmla="*/ 0 w 2963330"/>
              <a:gd name="connsiteY3" fmla="*/ 71215 h 71215"/>
              <a:gd name="connsiteX4" fmla="*/ 0 w 2963330"/>
              <a:gd name="connsiteY4" fmla="*/ 0 h 7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3330" h="71215">
                <a:moveTo>
                  <a:pt x="0" y="0"/>
                </a:moveTo>
                <a:lnTo>
                  <a:pt x="2963330" y="0"/>
                </a:lnTo>
                <a:cubicBezTo>
                  <a:pt x="2963330" y="23739"/>
                  <a:pt x="2963330" y="47477"/>
                  <a:pt x="2963330" y="71215"/>
                </a:cubicBezTo>
                <a:lnTo>
                  <a:pt x="0" y="71215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F9A61FCD-7ABF-A2C5-8D0F-105F383B6658}"/>
              </a:ext>
            </a:extLst>
          </p:cNvPr>
          <p:cNvGrpSpPr/>
          <p:nvPr userDrawn="1"/>
        </p:nvGrpSpPr>
        <p:grpSpPr>
          <a:xfrm rot="10800000" flipH="1">
            <a:off x="10358238" y="644626"/>
            <a:ext cx="1803352" cy="2809693"/>
            <a:chOff x="12708052" y="5708395"/>
            <a:chExt cx="760809" cy="1185370"/>
          </a:xfrm>
          <a:solidFill>
            <a:schemeClr val="bg1">
              <a:alpha val="77011"/>
            </a:schemeClr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F072C53B-E3D9-3C4A-3015-FE14997F707F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4CD2072F-F676-C615-D2A9-666CC081F022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E8782BC-4075-FF38-6109-0E7D712B070A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EB0DDA-0995-5E15-2606-0B0F8AFB05DD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9BFDA31-5844-B12A-3FA6-2BC31A95794D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9A843EB1-735D-C0A6-4C00-BF0F57932588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411E35E-B846-40B2-9114-5685ACD56F6D}"/>
              </a:ext>
            </a:extLst>
          </p:cNvPr>
          <p:cNvSpPr txBox="1"/>
          <p:nvPr userDrawn="1"/>
        </p:nvSpPr>
        <p:spPr>
          <a:xfrm rot="16200000">
            <a:off x="10556168" y="4502514"/>
            <a:ext cx="2687307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" b="0" spc="300" dirty="0">
                <a:solidFill>
                  <a:schemeClr val="bg1"/>
                </a:solidFill>
              </a:rPr>
              <a:t>BLOCKCHAIN FOR AGRI FOOD EDU</a:t>
            </a:r>
          </a:p>
        </p:txBody>
      </p:sp>
    </p:spTree>
    <p:extLst>
      <p:ext uri="{BB962C8B-B14F-4D97-AF65-F5344CB8AC3E}">
        <p14:creationId xmlns:p14="http://schemas.microsoft.com/office/powerpoint/2010/main" val="22041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29AA7C0-E80F-9940-A7DE-B7B4733D7F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43601" y="2095553"/>
            <a:ext cx="4867011" cy="3913188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F13E4322-43A6-A642-9B00-7405BE2B70D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43601" y="647039"/>
            <a:ext cx="4990998" cy="9926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grpSp>
        <p:nvGrpSpPr>
          <p:cNvPr id="3" name="Graphic 231">
            <a:extLst>
              <a:ext uri="{FF2B5EF4-FFF2-40B4-BE49-F238E27FC236}">
                <a16:creationId xmlns:a16="http://schemas.microsoft.com/office/drawing/2014/main" id="{97BCD7A9-92C6-4B4E-F88C-BD15F1BE4682}"/>
              </a:ext>
            </a:extLst>
          </p:cNvPr>
          <p:cNvGrpSpPr/>
          <p:nvPr userDrawn="1"/>
        </p:nvGrpSpPr>
        <p:grpSpPr>
          <a:xfrm flipH="1">
            <a:off x="0" y="148421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36CF261-59A0-8031-A636-E1F55FC602CC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0CA36DAD-DB7D-A1B4-87EF-E6427A0066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D5AE791-F8A3-CF91-A3C1-0C7B3B8D61CC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9803317-209A-DCB8-B45C-74ACFE60053D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77BE907-2925-E56E-6479-9F0591FF4B89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4701704-F437-4FDA-E111-3F1EF39D9E66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49EE9C43-9867-A3B5-A453-577DEFA9E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8315" t="15976" r="29196" b="11083"/>
          <a:stretch/>
        </p:blipFill>
        <p:spPr>
          <a:xfrm flipH="1">
            <a:off x="0" y="1769732"/>
            <a:ext cx="8439100" cy="5375657"/>
          </a:xfrm>
          <a:prstGeom prst="rect">
            <a:avLst/>
          </a:prstGeom>
        </p:spPr>
      </p:pic>
      <p:sp>
        <p:nvSpPr>
          <p:cNvPr id="42" name="Picture Placeholder 17">
            <a:extLst>
              <a:ext uri="{FF2B5EF4-FFF2-40B4-BE49-F238E27FC236}">
                <a16:creationId xmlns:a16="http://schemas.microsoft.com/office/drawing/2014/main" id="{21DCC8D1-31AE-882B-4FDC-BE665FDFA4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996828"/>
            <a:ext cx="5130800" cy="39131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642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07DA9E81-3F73-477C-9886-D22091BCA19A}"/>
              </a:ext>
            </a:extLst>
          </p:cNvPr>
          <p:cNvGrpSpPr/>
          <p:nvPr userDrawn="1"/>
        </p:nvGrpSpPr>
        <p:grpSpPr>
          <a:xfrm rot="10800000" flipH="1">
            <a:off x="9804365" y="0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4ACA2033-E239-3954-BE41-5FBF56B71F34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8A1582B-C1EA-FF1F-4514-B8BC10586116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7428CD5-DEB8-A4F0-C6D3-0BE3AC2D7DF3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253FC09-D26D-EC65-AA4E-562AC753DA4C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9A9EF7C-142A-D873-3EA3-1881763B16F4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14FA1D4-BB00-D715-95F5-6FDD353D2B9D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4AD454E8-192D-EA41-8012-763277E2675F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77306" y="2727702"/>
            <a:ext cx="7178174" cy="3311641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CDDCD1E1-77DA-2B41-A2CC-1127DEFACCCB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777306" y="1104337"/>
            <a:ext cx="7178174" cy="10316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7" name="Picture 16" descr="iPhone6_mockup_front_white.png">
            <a:extLst>
              <a:ext uri="{FF2B5EF4-FFF2-40B4-BE49-F238E27FC236}">
                <a16:creationId xmlns:a16="http://schemas.microsoft.com/office/drawing/2014/main" id="{E4E01626-D8FB-DA4D-8D60-ADB5CDC507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850" y="226918"/>
            <a:ext cx="4094254" cy="6404164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C88D513-C68B-0445-BEAD-F3AA97638F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3306" y="1246695"/>
            <a:ext cx="2444127" cy="43369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775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Freeform 133">
            <a:extLst>
              <a:ext uri="{FF2B5EF4-FFF2-40B4-BE49-F238E27FC236}">
                <a16:creationId xmlns:a16="http://schemas.microsoft.com/office/drawing/2014/main" id="{235E0D95-4783-9F46-82FE-2993AB58F1EA}"/>
              </a:ext>
            </a:extLst>
          </p:cNvPr>
          <p:cNvSpPr/>
          <p:nvPr userDrawn="1"/>
        </p:nvSpPr>
        <p:spPr>
          <a:xfrm>
            <a:off x="-31340" y="2978523"/>
            <a:ext cx="12339763" cy="2809041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E1B388D9-79A8-4F4E-A699-E4B798FB46A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5556" y="4238576"/>
            <a:ext cx="3195486" cy="73114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Any Questions?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A262A524-87DB-9447-BD5C-C79347DB3C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5556" y="3429000"/>
            <a:ext cx="3195485" cy="83725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5000" b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215" name="Freeform 214">
            <a:extLst>
              <a:ext uri="{FF2B5EF4-FFF2-40B4-BE49-F238E27FC236}">
                <a16:creationId xmlns:a16="http://schemas.microsoft.com/office/drawing/2014/main" id="{2E9DC95E-90D5-1FEE-3EC9-C55B9D9EA105}"/>
              </a:ext>
            </a:extLst>
          </p:cNvPr>
          <p:cNvSpPr/>
          <p:nvPr userDrawn="1"/>
        </p:nvSpPr>
        <p:spPr>
          <a:xfrm>
            <a:off x="12182476" y="-63292"/>
            <a:ext cx="4132053" cy="7117337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solidFill>
            <a:srgbClr val="ECECEC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02C4C43-E2F3-4195-2846-B5853A3AC1B3}"/>
              </a:ext>
            </a:extLst>
          </p:cNvPr>
          <p:cNvGrpSpPr/>
          <p:nvPr userDrawn="1"/>
        </p:nvGrpSpPr>
        <p:grpSpPr>
          <a:xfrm>
            <a:off x="9842233" y="3266018"/>
            <a:ext cx="2050690" cy="2000480"/>
            <a:chOff x="10968672" y="5214269"/>
            <a:chExt cx="1344930" cy="1312000"/>
          </a:xfrm>
        </p:grpSpPr>
        <p:grpSp>
          <p:nvGrpSpPr>
            <p:cNvPr id="3" name="Graphic 47">
              <a:extLst>
                <a:ext uri="{FF2B5EF4-FFF2-40B4-BE49-F238E27FC236}">
                  <a16:creationId xmlns:a16="http://schemas.microsoft.com/office/drawing/2014/main" id="{09BEE6B4-C4B9-4C2E-0A1C-2B997F062484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228" name="Freeform 227">
                <a:extLst>
                  <a:ext uri="{FF2B5EF4-FFF2-40B4-BE49-F238E27FC236}">
                    <a16:creationId xmlns:a16="http://schemas.microsoft.com/office/drawing/2014/main" id="{0BD3CCB5-0AC7-493D-B120-66F832609189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 228">
                <a:extLst>
                  <a:ext uri="{FF2B5EF4-FFF2-40B4-BE49-F238E27FC236}">
                    <a16:creationId xmlns:a16="http://schemas.microsoft.com/office/drawing/2014/main" id="{B199E997-4030-90C2-0355-13889510D123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 229">
                <a:extLst>
                  <a:ext uri="{FF2B5EF4-FFF2-40B4-BE49-F238E27FC236}">
                    <a16:creationId xmlns:a16="http://schemas.microsoft.com/office/drawing/2014/main" id="{3AC3CAA1-5763-50B0-EBEC-C7059CB8207F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47">
              <a:extLst>
                <a:ext uri="{FF2B5EF4-FFF2-40B4-BE49-F238E27FC236}">
                  <a16:creationId xmlns:a16="http://schemas.microsoft.com/office/drawing/2014/main" id="{516AF814-7743-E57C-8BDE-4E7053F163E4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04A8BF0D-C753-7EBB-4B83-FC1E06A7882D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 225">
                <a:extLst>
                  <a:ext uri="{FF2B5EF4-FFF2-40B4-BE49-F238E27FC236}">
                    <a16:creationId xmlns:a16="http://schemas.microsoft.com/office/drawing/2014/main" id="{17495326-8C12-78A6-81F2-2905A731EA34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 226">
                <a:extLst>
                  <a:ext uri="{FF2B5EF4-FFF2-40B4-BE49-F238E27FC236}">
                    <a16:creationId xmlns:a16="http://schemas.microsoft.com/office/drawing/2014/main" id="{828DF4CA-4590-89B5-03E9-86C8A3BBA0C1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47">
              <a:extLst>
                <a:ext uri="{FF2B5EF4-FFF2-40B4-BE49-F238E27FC236}">
                  <a16:creationId xmlns:a16="http://schemas.microsoft.com/office/drawing/2014/main" id="{96783D1D-1D50-AA3E-320C-9F38D365D4A3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222" name="Freeform 221">
                <a:extLst>
                  <a:ext uri="{FF2B5EF4-FFF2-40B4-BE49-F238E27FC236}">
                    <a16:creationId xmlns:a16="http://schemas.microsoft.com/office/drawing/2014/main" id="{8BE78026-46FD-6C9E-C392-A0F1386D0184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 222">
                <a:extLst>
                  <a:ext uri="{FF2B5EF4-FFF2-40B4-BE49-F238E27FC236}">
                    <a16:creationId xmlns:a16="http://schemas.microsoft.com/office/drawing/2014/main" id="{1666D474-909F-3D85-4A06-CE3764D1122F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 223">
                <a:extLst>
                  <a:ext uri="{FF2B5EF4-FFF2-40B4-BE49-F238E27FC236}">
                    <a16:creationId xmlns:a16="http://schemas.microsoft.com/office/drawing/2014/main" id="{4E5B8810-B3FD-928D-E60C-6E4C2F7C98F5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47">
              <a:extLst>
                <a:ext uri="{FF2B5EF4-FFF2-40B4-BE49-F238E27FC236}">
                  <a16:creationId xmlns:a16="http://schemas.microsoft.com/office/drawing/2014/main" id="{977CC410-B062-B3FB-6AA3-9F100AD5BE6B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219" name="Freeform 218">
                <a:extLst>
                  <a:ext uri="{FF2B5EF4-FFF2-40B4-BE49-F238E27FC236}">
                    <a16:creationId xmlns:a16="http://schemas.microsoft.com/office/drawing/2014/main" id="{044B5138-AA96-8852-5C07-781AAD3BA65E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 219">
                <a:extLst>
                  <a:ext uri="{FF2B5EF4-FFF2-40B4-BE49-F238E27FC236}">
                    <a16:creationId xmlns:a16="http://schemas.microsoft.com/office/drawing/2014/main" id="{EC5E0CCA-E530-27C9-108F-B407E697697A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 220">
                <a:extLst>
                  <a:ext uri="{FF2B5EF4-FFF2-40B4-BE49-F238E27FC236}">
                    <a16:creationId xmlns:a16="http://schemas.microsoft.com/office/drawing/2014/main" id="{72BBB498-4F7F-E97B-F767-7A691D44B6C5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382BA1D-430B-954F-EA86-27E19C6803D0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FF23C03-9072-1745-EE83-966ABBAEDAAC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008859C-94E8-62B1-FD3A-402369741DDF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B93857E-2BA2-83DD-22D4-A4DBD7594828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76A669A-6A92-520F-6E9B-351840DFA141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BA89E2-879F-2AC8-B8DB-A0E94E3BCC17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" name="Graphic 47">
              <a:extLst>
                <a:ext uri="{FF2B5EF4-FFF2-40B4-BE49-F238E27FC236}">
                  <a16:creationId xmlns:a16="http://schemas.microsoft.com/office/drawing/2014/main" id="{F572D2FC-9CFD-8F75-A32D-E41EFEF11F76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14" name="Graphic 47">
                <a:extLst>
                  <a:ext uri="{FF2B5EF4-FFF2-40B4-BE49-F238E27FC236}">
                    <a16:creationId xmlns:a16="http://schemas.microsoft.com/office/drawing/2014/main" id="{969FE252-5CE2-7A90-CC4B-2CC3D5F1D53A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30" name="Freeform 29">
                  <a:extLst>
                    <a:ext uri="{FF2B5EF4-FFF2-40B4-BE49-F238E27FC236}">
                      <a16:creationId xmlns:a16="http://schemas.microsoft.com/office/drawing/2014/main" id="{E4E6D9B1-BF6F-38C5-4111-C074BADD5518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 30">
                  <a:extLst>
                    <a:ext uri="{FF2B5EF4-FFF2-40B4-BE49-F238E27FC236}">
                      <a16:creationId xmlns:a16="http://schemas.microsoft.com/office/drawing/2014/main" id="{EF8518B8-B83E-B47E-AF1C-017EB72D4813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9E2349AC-2AE8-5171-A94C-55B492FFEB91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454A35F4-93FC-302E-111E-29422DCEEEAD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1CF371A2-427A-47F3-3E2B-5363F6CA2E5F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C1046708-3FEA-DF77-8CB7-D33E4A2A234B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452F48D3-FFF6-DECC-0E35-E324096A1A07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61023ED4-2737-EBDA-405E-9C5D042F9340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Freeform 215">
                  <a:extLst>
                    <a:ext uri="{FF2B5EF4-FFF2-40B4-BE49-F238E27FC236}">
                      <a16:creationId xmlns:a16="http://schemas.microsoft.com/office/drawing/2014/main" id="{6EC6D811-DBB1-800F-5373-822A95C8331C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 216">
                  <a:extLst>
                    <a:ext uri="{FF2B5EF4-FFF2-40B4-BE49-F238E27FC236}">
                      <a16:creationId xmlns:a16="http://schemas.microsoft.com/office/drawing/2014/main" id="{7BE622B3-1BDC-7861-D000-9A72B686E532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 217">
                  <a:extLst>
                    <a:ext uri="{FF2B5EF4-FFF2-40B4-BE49-F238E27FC236}">
                      <a16:creationId xmlns:a16="http://schemas.microsoft.com/office/drawing/2014/main" id="{2EA64179-F65F-6E00-C5C4-864E1306018F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" name="Graphic 47">
                <a:extLst>
                  <a:ext uri="{FF2B5EF4-FFF2-40B4-BE49-F238E27FC236}">
                    <a16:creationId xmlns:a16="http://schemas.microsoft.com/office/drawing/2014/main" id="{B0F71D52-6376-575C-0948-FF802DC50D00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20" name="Freeform 19">
                  <a:extLst>
                    <a:ext uri="{FF2B5EF4-FFF2-40B4-BE49-F238E27FC236}">
                      <a16:creationId xmlns:a16="http://schemas.microsoft.com/office/drawing/2014/main" id="{D7E30446-4FEE-A671-DE15-0DB2D7AD4E5C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 20">
                  <a:extLst>
                    <a:ext uri="{FF2B5EF4-FFF2-40B4-BE49-F238E27FC236}">
                      <a16:creationId xmlns:a16="http://schemas.microsoft.com/office/drawing/2014/main" id="{DDDB1232-DF6E-F524-233D-6AAAE3FEB36D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 21">
                  <a:extLst>
                    <a:ext uri="{FF2B5EF4-FFF2-40B4-BE49-F238E27FC236}">
                      <a16:creationId xmlns:a16="http://schemas.microsoft.com/office/drawing/2014/main" id="{611CD762-A1B8-93A9-3928-1E125CC9A369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 22">
                  <a:extLst>
                    <a:ext uri="{FF2B5EF4-FFF2-40B4-BE49-F238E27FC236}">
                      <a16:creationId xmlns:a16="http://schemas.microsoft.com/office/drawing/2014/main" id="{EC479004-5867-5619-A82D-1C05BAC5925B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id="{D09EFF40-56B2-02A2-CDB9-C9B5C42025F6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 24">
                  <a:extLst>
                    <a:ext uri="{FF2B5EF4-FFF2-40B4-BE49-F238E27FC236}">
                      <a16:creationId xmlns:a16="http://schemas.microsoft.com/office/drawing/2014/main" id="{43940171-5BDA-1285-EDE8-8152F75252E0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FF064738-5B7F-E5DD-9DCE-481F5B0AC97A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id="{3ABBCC1C-2EC7-F7D0-AADC-9E9E7E6020FD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id="{0E6748CA-7A6A-7FC9-AC21-7CBAA35DFD83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5CC3881C-1EAB-CABA-203B-467E2EEE7F03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aphic 47">
                <a:extLst>
                  <a:ext uri="{FF2B5EF4-FFF2-40B4-BE49-F238E27FC236}">
                    <a16:creationId xmlns:a16="http://schemas.microsoft.com/office/drawing/2014/main" id="{045814BA-B3CE-2582-93E6-8055C007C6CB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17" name="Freeform 16">
                  <a:extLst>
                    <a:ext uri="{FF2B5EF4-FFF2-40B4-BE49-F238E27FC236}">
                      <a16:creationId xmlns:a16="http://schemas.microsoft.com/office/drawing/2014/main" id="{CDC99A9A-CFDA-01E8-0CD4-1C1C2B40DF73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2B6E8D18-C36F-7602-32B3-F98A79CC5AB2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id="{A41B06D7-F6D8-69B5-2D0C-4123036C0868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31" name="Graphic 231">
            <a:extLst>
              <a:ext uri="{FF2B5EF4-FFF2-40B4-BE49-F238E27FC236}">
                <a16:creationId xmlns:a16="http://schemas.microsoft.com/office/drawing/2014/main" id="{004EDCC2-EBAA-2EED-9D23-7B2F131E6CBD}"/>
              </a:ext>
            </a:extLst>
          </p:cNvPr>
          <p:cNvGrpSpPr/>
          <p:nvPr userDrawn="1"/>
        </p:nvGrpSpPr>
        <p:grpSpPr>
          <a:xfrm rot="5400000" flipH="1">
            <a:off x="627355" y="-645895"/>
            <a:ext cx="2360749" cy="3678139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D73D051A-23DF-8AA5-6B75-EC49B09EC002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643F9367-528C-2394-FA34-AA9CD89DBA58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5DA19A0F-6C29-D602-553C-13BED9DEDBE7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85098B9-5B33-EB13-0B1E-87AECA466F43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2D106A07-8D07-7300-31FA-DD06AF358CE7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D5D772FA-6934-556F-63D5-30066DE1542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8" name="Text Placeholder 23">
            <a:extLst>
              <a:ext uri="{FF2B5EF4-FFF2-40B4-BE49-F238E27FC236}">
                <a16:creationId xmlns:a16="http://schemas.microsoft.com/office/drawing/2014/main" id="{07D2543B-9BDF-519F-6012-5E34384541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82130" y="1267137"/>
            <a:ext cx="3195485" cy="83725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r">
              <a:buNone/>
              <a:defRPr sz="3000" b="0" baseline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 err="1"/>
              <a:t>www.website.eu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068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Freeform 203">
            <a:extLst>
              <a:ext uri="{FF2B5EF4-FFF2-40B4-BE49-F238E27FC236}">
                <a16:creationId xmlns:a16="http://schemas.microsoft.com/office/drawing/2014/main" id="{92008537-0EC7-43D0-263F-F065A14D8E63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87463" y="656405"/>
            <a:ext cx="11318019" cy="3936378"/>
          </a:xfrm>
          <a:custGeom>
            <a:avLst/>
            <a:gdLst>
              <a:gd name="connsiteX0" fmla="*/ 0 w 11318019"/>
              <a:gd name="connsiteY0" fmla="*/ 0 h 3936378"/>
              <a:gd name="connsiteX1" fmla="*/ 8099283 w 11318019"/>
              <a:gd name="connsiteY1" fmla="*/ 0 h 3936378"/>
              <a:gd name="connsiteX2" fmla="*/ 8099283 w 11318019"/>
              <a:gd name="connsiteY2" fmla="*/ 2006118 h 3936378"/>
              <a:gd name="connsiteX3" fmla="*/ 10752692 w 11318019"/>
              <a:gd name="connsiteY3" fmla="*/ 2006118 h 3936378"/>
              <a:gd name="connsiteX4" fmla="*/ 10752692 w 11318019"/>
              <a:gd name="connsiteY4" fmla="*/ 0 h 3936378"/>
              <a:gd name="connsiteX5" fmla="*/ 11318019 w 11318019"/>
              <a:gd name="connsiteY5" fmla="*/ 0 h 3936378"/>
              <a:gd name="connsiteX6" fmla="*/ 11318019 w 11318019"/>
              <a:gd name="connsiteY6" fmla="*/ 3936378 h 3936378"/>
              <a:gd name="connsiteX7" fmla="*/ 0 w 11318019"/>
              <a:gd name="connsiteY7" fmla="*/ 3936378 h 393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18019" h="3936378">
                <a:moveTo>
                  <a:pt x="0" y="0"/>
                </a:moveTo>
                <a:lnTo>
                  <a:pt x="8099283" y="0"/>
                </a:lnTo>
                <a:lnTo>
                  <a:pt x="8099283" y="2006118"/>
                </a:lnTo>
                <a:lnTo>
                  <a:pt x="10752692" y="2006118"/>
                </a:lnTo>
                <a:lnTo>
                  <a:pt x="10752692" y="0"/>
                </a:lnTo>
                <a:lnTo>
                  <a:pt x="11318019" y="0"/>
                </a:lnTo>
                <a:lnTo>
                  <a:pt x="11318019" y="3936378"/>
                </a:lnTo>
                <a:lnTo>
                  <a:pt x="0" y="39363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205" name="Freeform 204">
            <a:extLst>
              <a:ext uri="{FF2B5EF4-FFF2-40B4-BE49-F238E27FC236}">
                <a16:creationId xmlns:a16="http://schemas.microsoft.com/office/drawing/2014/main" id="{669BBDA4-4032-5623-1217-02BB7DEE19B7}"/>
              </a:ext>
            </a:extLst>
          </p:cNvPr>
          <p:cNvSpPr/>
          <p:nvPr userDrawn="1"/>
        </p:nvSpPr>
        <p:spPr>
          <a:xfrm>
            <a:off x="8586746" y="0"/>
            <a:ext cx="2653409" cy="2662521"/>
          </a:xfrm>
          <a:custGeom>
            <a:avLst/>
            <a:gdLst>
              <a:gd name="connsiteX0" fmla="*/ 0 w 1483995"/>
              <a:gd name="connsiteY0" fmla="*/ 0 h 1489091"/>
              <a:gd name="connsiteX1" fmla="*/ 1483995 w 1483995"/>
              <a:gd name="connsiteY1" fmla="*/ 0 h 1489091"/>
              <a:gd name="connsiteX2" fmla="*/ 1483995 w 1483995"/>
              <a:gd name="connsiteY2" fmla="*/ 1489092 h 1489091"/>
              <a:gd name="connsiteX3" fmla="*/ 0 w 1483995"/>
              <a:gd name="connsiteY3" fmla="*/ 1489092 h 148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3995" h="1489091">
                <a:moveTo>
                  <a:pt x="0" y="0"/>
                </a:moveTo>
                <a:lnTo>
                  <a:pt x="1483995" y="0"/>
                </a:lnTo>
                <a:lnTo>
                  <a:pt x="1483995" y="1489092"/>
                </a:lnTo>
                <a:lnTo>
                  <a:pt x="0" y="1489092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05AC5DC-E49F-D276-6C25-005747533247}"/>
              </a:ext>
            </a:extLst>
          </p:cNvPr>
          <p:cNvGrpSpPr/>
          <p:nvPr userDrawn="1"/>
        </p:nvGrpSpPr>
        <p:grpSpPr>
          <a:xfrm>
            <a:off x="9180753" y="412591"/>
            <a:ext cx="2050690" cy="2000480"/>
            <a:chOff x="10968672" y="5214269"/>
            <a:chExt cx="1344930" cy="1312000"/>
          </a:xfrm>
        </p:grpSpPr>
        <p:grpSp>
          <p:nvGrpSpPr>
            <p:cNvPr id="4" name="Graphic 47">
              <a:extLst>
                <a:ext uri="{FF2B5EF4-FFF2-40B4-BE49-F238E27FC236}">
                  <a16:creationId xmlns:a16="http://schemas.microsoft.com/office/drawing/2014/main" id="{893FBB07-50DE-8ECB-9F70-20313B72EAC4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195" name="Freeform 194">
                <a:extLst>
                  <a:ext uri="{FF2B5EF4-FFF2-40B4-BE49-F238E27FC236}">
                    <a16:creationId xmlns:a16="http://schemas.microsoft.com/office/drawing/2014/main" id="{4FB9DB29-A308-CBDC-66A0-AF5767467B60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 195">
                <a:extLst>
                  <a:ext uri="{FF2B5EF4-FFF2-40B4-BE49-F238E27FC236}">
                    <a16:creationId xmlns:a16="http://schemas.microsoft.com/office/drawing/2014/main" id="{4BC7A048-D4B5-3723-0DD3-4F4C82326B40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0A0D4D68-BC9B-CB30-1C64-18D448E98D7F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" name="Graphic 47">
              <a:extLst>
                <a:ext uri="{FF2B5EF4-FFF2-40B4-BE49-F238E27FC236}">
                  <a16:creationId xmlns:a16="http://schemas.microsoft.com/office/drawing/2014/main" id="{574E034F-FD59-539B-1FC1-D98FD380ABB6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192" name="Freeform 191">
                <a:extLst>
                  <a:ext uri="{FF2B5EF4-FFF2-40B4-BE49-F238E27FC236}">
                    <a16:creationId xmlns:a16="http://schemas.microsoft.com/office/drawing/2014/main" id="{7CB13D77-5883-4886-F571-A32E173A367E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 192">
                <a:extLst>
                  <a:ext uri="{FF2B5EF4-FFF2-40B4-BE49-F238E27FC236}">
                    <a16:creationId xmlns:a16="http://schemas.microsoft.com/office/drawing/2014/main" id="{AA104BB0-9A6D-F521-C235-5930B1562988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 193">
                <a:extLst>
                  <a:ext uri="{FF2B5EF4-FFF2-40B4-BE49-F238E27FC236}">
                    <a16:creationId xmlns:a16="http://schemas.microsoft.com/office/drawing/2014/main" id="{0B86A6A6-F009-9E27-2777-8005B6C77C93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47">
              <a:extLst>
                <a:ext uri="{FF2B5EF4-FFF2-40B4-BE49-F238E27FC236}">
                  <a16:creationId xmlns:a16="http://schemas.microsoft.com/office/drawing/2014/main" id="{23D4083F-4E5D-732F-36B5-8AD92B05B845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189" name="Freeform 188">
                <a:extLst>
                  <a:ext uri="{FF2B5EF4-FFF2-40B4-BE49-F238E27FC236}">
                    <a16:creationId xmlns:a16="http://schemas.microsoft.com/office/drawing/2014/main" id="{FA9DE0F0-4A2E-51AB-0894-9EE79698DD0F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 189">
                <a:extLst>
                  <a:ext uri="{FF2B5EF4-FFF2-40B4-BE49-F238E27FC236}">
                    <a16:creationId xmlns:a16="http://schemas.microsoft.com/office/drawing/2014/main" id="{F807E8D8-E55B-685D-5066-4FE28A5199DA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 190">
                <a:extLst>
                  <a:ext uri="{FF2B5EF4-FFF2-40B4-BE49-F238E27FC236}">
                    <a16:creationId xmlns:a16="http://schemas.microsoft.com/office/drawing/2014/main" id="{97BEA615-C263-AF69-12D9-1977335E333E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aphic 47">
              <a:extLst>
                <a:ext uri="{FF2B5EF4-FFF2-40B4-BE49-F238E27FC236}">
                  <a16:creationId xmlns:a16="http://schemas.microsoft.com/office/drawing/2014/main" id="{92775C00-C3DB-8196-B34B-927D6ADB54AE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7CEF91C1-E03A-AE6C-01D6-9A0290E77F90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C1BC6C3B-3BE4-7118-1B07-AB845988B45B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 187">
                <a:extLst>
                  <a:ext uri="{FF2B5EF4-FFF2-40B4-BE49-F238E27FC236}">
                    <a16:creationId xmlns:a16="http://schemas.microsoft.com/office/drawing/2014/main" id="{2DEA59D4-C5D5-E737-DA72-A9373C5B1510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F062FE7-538B-E39B-DBBF-D9F159AE06BE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F7CE617-BED4-66B1-08C1-19DE148A32B7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2140F6B-DFA3-EFD1-5423-90AEF3BBB03A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33B67B5-B8AD-5BEA-D6E7-4CAF61F350AA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41DA1CD-6186-7CD1-762C-2F94D885D1EE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BD56224-8185-F800-5D98-F79C36122A84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47">
              <a:extLst>
                <a:ext uri="{FF2B5EF4-FFF2-40B4-BE49-F238E27FC236}">
                  <a16:creationId xmlns:a16="http://schemas.microsoft.com/office/drawing/2014/main" id="{8D6712AB-B559-B023-1F10-289E693D25FE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15" name="Graphic 47">
                <a:extLst>
                  <a:ext uri="{FF2B5EF4-FFF2-40B4-BE49-F238E27FC236}">
                    <a16:creationId xmlns:a16="http://schemas.microsoft.com/office/drawing/2014/main" id="{FE070AB9-028B-FBEF-FBF7-D65B104FD198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175" name="Freeform 174">
                  <a:extLst>
                    <a:ext uri="{FF2B5EF4-FFF2-40B4-BE49-F238E27FC236}">
                      <a16:creationId xmlns:a16="http://schemas.microsoft.com/office/drawing/2014/main" id="{A8DCB712-19CE-4D40-68D0-443F637DB353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" name="Freeform 175">
                  <a:extLst>
                    <a:ext uri="{FF2B5EF4-FFF2-40B4-BE49-F238E27FC236}">
                      <a16:creationId xmlns:a16="http://schemas.microsoft.com/office/drawing/2014/main" id="{871161D3-598E-260E-B7E2-5F605A39FC8C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" name="Freeform 176">
                  <a:extLst>
                    <a:ext uri="{FF2B5EF4-FFF2-40B4-BE49-F238E27FC236}">
                      <a16:creationId xmlns:a16="http://schemas.microsoft.com/office/drawing/2014/main" id="{3001EE7E-08C5-4E54-8AC7-0FB5B82E0192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" name="Freeform 177">
                  <a:extLst>
                    <a:ext uri="{FF2B5EF4-FFF2-40B4-BE49-F238E27FC236}">
                      <a16:creationId xmlns:a16="http://schemas.microsoft.com/office/drawing/2014/main" id="{DE5CFEA2-0DBA-7B32-B22A-71FE6EC0CFC3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" name="Freeform 178">
                  <a:extLst>
                    <a:ext uri="{FF2B5EF4-FFF2-40B4-BE49-F238E27FC236}">
                      <a16:creationId xmlns:a16="http://schemas.microsoft.com/office/drawing/2014/main" id="{762E4429-085D-6291-9250-795C2F77E95C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" name="Freeform 179">
                  <a:extLst>
                    <a:ext uri="{FF2B5EF4-FFF2-40B4-BE49-F238E27FC236}">
                      <a16:creationId xmlns:a16="http://schemas.microsoft.com/office/drawing/2014/main" id="{86208DB4-049F-300B-2910-F2EE7C7C1192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" name="Freeform 180">
                  <a:extLst>
                    <a:ext uri="{FF2B5EF4-FFF2-40B4-BE49-F238E27FC236}">
                      <a16:creationId xmlns:a16="http://schemas.microsoft.com/office/drawing/2014/main" id="{C8828254-0383-7640-30E6-26907B30F60C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" name="Freeform 181">
                  <a:extLst>
                    <a:ext uri="{FF2B5EF4-FFF2-40B4-BE49-F238E27FC236}">
                      <a16:creationId xmlns:a16="http://schemas.microsoft.com/office/drawing/2014/main" id="{8640FB5F-2D24-0E45-EBED-0CF82094BD34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" name="Freeform 182">
                  <a:extLst>
                    <a:ext uri="{FF2B5EF4-FFF2-40B4-BE49-F238E27FC236}">
                      <a16:creationId xmlns:a16="http://schemas.microsoft.com/office/drawing/2014/main" id="{EBD0D415-7522-D9BD-257F-07DACE37F680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 183">
                  <a:extLst>
                    <a:ext uri="{FF2B5EF4-FFF2-40B4-BE49-F238E27FC236}">
                      <a16:creationId xmlns:a16="http://schemas.microsoft.com/office/drawing/2014/main" id="{239F06AA-3B86-0D88-2AF7-E6C79F973344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5" name="Freeform 184">
                  <a:extLst>
                    <a:ext uri="{FF2B5EF4-FFF2-40B4-BE49-F238E27FC236}">
                      <a16:creationId xmlns:a16="http://schemas.microsoft.com/office/drawing/2014/main" id="{9E69E5E4-04A2-8538-F4AD-EC7EABFA9B2B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aphic 47">
                <a:extLst>
                  <a:ext uri="{FF2B5EF4-FFF2-40B4-BE49-F238E27FC236}">
                    <a16:creationId xmlns:a16="http://schemas.microsoft.com/office/drawing/2014/main" id="{6F0CE7EB-260B-AED0-7ECB-0D4111FDB8BE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161" name="Freeform 160">
                  <a:extLst>
                    <a:ext uri="{FF2B5EF4-FFF2-40B4-BE49-F238E27FC236}">
                      <a16:creationId xmlns:a16="http://schemas.microsoft.com/office/drawing/2014/main" id="{0922034D-04F9-9E4E-66FA-10EF7CF0286B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 162">
                  <a:extLst>
                    <a:ext uri="{FF2B5EF4-FFF2-40B4-BE49-F238E27FC236}">
                      <a16:creationId xmlns:a16="http://schemas.microsoft.com/office/drawing/2014/main" id="{DAAF524A-5DDB-1879-C10D-5EDA6B9E76D2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 163">
                  <a:extLst>
                    <a:ext uri="{FF2B5EF4-FFF2-40B4-BE49-F238E27FC236}">
                      <a16:creationId xmlns:a16="http://schemas.microsoft.com/office/drawing/2014/main" id="{EF406C6D-8A8A-6BC2-EC3D-02505B9F9D55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" name="Freeform 164">
                  <a:extLst>
                    <a:ext uri="{FF2B5EF4-FFF2-40B4-BE49-F238E27FC236}">
                      <a16:creationId xmlns:a16="http://schemas.microsoft.com/office/drawing/2014/main" id="{218AA75D-B1F0-C675-17CB-A05E88DC15FC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Freeform 165">
                  <a:extLst>
                    <a:ext uri="{FF2B5EF4-FFF2-40B4-BE49-F238E27FC236}">
                      <a16:creationId xmlns:a16="http://schemas.microsoft.com/office/drawing/2014/main" id="{CF90E105-AC27-D620-132B-7ECE86891876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 169">
                  <a:extLst>
                    <a:ext uri="{FF2B5EF4-FFF2-40B4-BE49-F238E27FC236}">
                      <a16:creationId xmlns:a16="http://schemas.microsoft.com/office/drawing/2014/main" id="{E0FB056C-A7B3-4416-E68A-B8BCC51A4BB7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" name="Freeform 170">
                  <a:extLst>
                    <a:ext uri="{FF2B5EF4-FFF2-40B4-BE49-F238E27FC236}">
                      <a16:creationId xmlns:a16="http://schemas.microsoft.com/office/drawing/2014/main" id="{0734F01E-02F9-2649-01A4-47FDF6E16AE4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" name="Freeform 171">
                  <a:extLst>
                    <a:ext uri="{FF2B5EF4-FFF2-40B4-BE49-F238E27FC236}">
                      <a16:creationId xmlns:a16="http://schemas.microsoft.com/office/drawing/2014/main" id="{C9C948E3-EA5F-0E19-4A8C-929C0F9C6727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" name="Freeform 172">
                  <a:extLst>
                    <a:ext uri="{FF2B5EF4-FFF2-40B4-BE49-F238E27FC236}">
                      <a16:creationId xmlns:a16="http://schemas.microsoft.com/office/drawing/2014/main" id="{B11006F7-1969-34A2-21F5-42AA5E725902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" name="Freeform 173">
                  <a:extLst>
                    <a:ext uri="{FF2B5EF4-FFF2-40B4-BE49-F238E27FC236}">
                      <a16:creationId xmlns:a16="http://schemas.microsoft.com/office/drawing/2014/main" id="{2536366E-3B53-47B6-4D89-77D2A09A9E96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" name="Graphic 47">
                <a:extLst>
                  <a:ext uri="{FF2B5EF4-FFF2-40B4-BE49-F238E27FC236}">
                    <a16:creationId xmlns:a16="http://schemas.microsoft.com/office/drawing/2014/main" id="{F189C371-8945-6FED-A350-9BD7D700359A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id="{B8C3DD5D-5DD1-1AE2-3277-133F32140457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 85">
                  <a:extLst>
                    <a:ext uri="{FF2B5EF4-FFF2-40B4-BE49-F238E27FC236}">
                      <a16:creationId xmlns:a16="http://schemas.microsoft.com/office/drawing/2014/main" id="{E4CC3600-FB08-6DD3-EB8F-B241FB07DCA0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 86">
                  <a:extLst>
                    <a:ext uri="{FF2B5EF4-FFF2-40B4-BE49-F238E27FC236}">
                      <a16:creationId xmlns:a16="http://schemas.microsoft.com/office/drawing/2014/main" id="{1CD92339-1DB4-A4E5-751B-5D49EA44F48D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00" name="Text Placeholder 32">
            <a:extLst>
              <a:ext uri="{FF2B5EF4-FFF2-40B4-BE49-F238E27FC236}">
                <a16:creationId xmlns:a16="http://schemas.microsoft.com/office/drawing/2014/main" id="{F051E687-1A34-CAAD-989D-122ABB88D2E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6524" y="4210794"/>
            <a:ext cx="3335229" cy="756631"/>
          </a:xfrm>
          <a:prstGeom prst="rect">
            <a:avLst/>
          </a:pr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900" b="0" i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609593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2pPr>
            <a:lvl3pPr marL="1219185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3pPr>
            <a:lvl4pPr marL="1828778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4pPr>
            <a:lvl5pPr marL="2438374" indent="0">
              <a:buNone/>
              <a:defRPr sz="5161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Your Guide to </a:t>
            </a:r>
          </a:p>
        </p:txBody>
      </p:sp>
      <p:sp>
        <p:nvSpPr>
          <p:cNvPr id="202" name="Text Placeholder 32">
            <a:extLst>
              <a:ext uri="{FF2B5EF4-FFF2-40B4-BE49-F238E27FC236}">
                <a16:creationId xmlns:a16="http://schemas.microsoft.com/office/drawing/2014/main" id="{F961FD57-F4AF-47CF-D2F7-BF7FB3131E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3983" y="5335740"/>
            <a:ext cx="3629734" cy="10382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3120"/>
              </a:lnSpc>
              <a:spcBef>
                <a:spcPts val="0"/>
              </a:spcBef>
              <a:buNone/>
              <a:defRPr sz="39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77967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2pPr>
            <a:lvl3pPr marL="755934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3pPr>
            <a:lvl4pPr marL="1133901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4pPr>
            <a:lvl5pPr marL="1511869" indent="0">
              <a:buNone/>
              <a:defRPr sz="3200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Blockchain for Agri Food 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29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B6FBFE60-B12C-7249-80E7-36657FB982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43669" y="1937363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AD37810F-17D1-864F-A250-E42663BBD0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78966" y="1937363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1" name="Text Placeholder 25">
            <a:extLst>
              <a:ext uri="{FF2B5EF4-FFF2-40B4-BE49-F238E27FC236}">
                <a16:creationId xmlns:a16="http://schemas.microsoft.com/office/drawing/2014/main" id="{F594FF25-E151-F942-926C-A77F810C763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43669" y="2649153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62" name="Text Placeholder 25">
            <a:extLst>
              <a:ext uri="{FF2B5EF4-FFF2-40B4-BE49-F238E27FC236}">
                <a16:creationId xmlns:a16="http://schemas.microsoft.com/office/drawing/2014/main" id="{B0153595-7226-A74D-958B-B36C1D689AC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966" y="2649153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7" name="Text Placeholder 25">
            <a:extLst>
              <a:ext uri="{FF2B5EF4-FFF2-40B4-BE49-F238E27FC236}">
                <a16:creationId xmlns:a16="http://schemas.microsoft.com/office/drawing/2014/main" id="{65F53387-D10B-9540-985B-6B9A7DBDFE3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43669" y="3360940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68" name="Text Placeholder 25">
            <a:extLst>
              <a:ext uri="{FF2B5EF4-FFF2-40B4-BE49-F238E27FC236}">
                <a16:creationId xmlns:a16="http://schemas.microsoft.com/office/drawing/2014/main" id="{3AA738E2-5054-304B-9BFA-90BDCB3A9A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478966" y="3360940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69" name="Text Placeholder 25">
            <a:extLst>
              <a:ext uri="{FF2B5EF4-FFF2-40B4-BE49-F238E27FC236}">
                <a16:creationId xmlns:a16="http://schemas.microsoft.com/office/drawing/2014/main" id="{B58710FA-1994-8F4D-A2ED-3865386E044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43669" y="4072732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70" name="Text Placeholder 25">
            <a:extLst>
              <a:ext uri="{FF2B5EF4-FFF2-40B4-BE49-F238E27FC236}">
                <a16:creationId xmlns:a16="http://schemas.microsoft.com/office/drawing/2014/main" id="{E7C9F3DF-F2E3-5B4B-A293-519EBD892B3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78966" y="4072732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71" name="Text Placeholder 25">
            <a:extLst>
              <a:ext uri="{FF2B5EF4-FFF2-40B4-BE49-F238E27FC236}">
                <a16:creationId xmlns:a16="http://schemas.microsoft.com/office/drawing/2014/main" id="{5FEF9E0F-CCB4-9D40-9083-F85963D296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43669" y="4767585"/>
            <a:ext cx="700387" cy="68951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3200" b="1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05</a:t>
            </a:r>
          </a:p>
        </p:txBody>
      </p:sp>
      <p:sp>
        <p:nvSpPr>
          <p:cNvPr id="72" name="Text Placeholder 25">
            <a:extLst>
              <a:ext uri="{FF2B5EF4-FFF2-40B4-BE49-F238E27FC236}">
                <a16:creationId xmlns:a16="http://schemas.microsoft.com/office/drawing/2014/main" id="{1972AA1F-15FA-A945-A4A7-7FF4400BA6A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478966" y="4767585"/>
            <a:ext cx="6874660" cy="68951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200" baseline="0">
                <a:solidFill>
                  <a:srgbClr val="262626"/>
                </a:solidFill>
              </a:defRPr>
            </a:lvl1pPr>
            <a:lvl2pPr marL="457200" indent="0" algn="ctr">
              <a:buNone/>
              <a:defRPr sz="2400">
                <a:solidFill>
                  <a:srgbClr val="4D4D4C"/>
                </a:solidFill>
              </a:defRPr>
            </a:lvl2pPr>
            <a:lvl3pPr marL="914400" indent="0" algn="ctr">
              <a:buNone/>
              <a:defRPr sz="2400">
                <a:solidFill>
                  <a:srgbClr val="4D4D4C"/>
                </a:solidFill>
              </a:defRPr>
            </a:lvl3pPr>
            <a:lvl4pPr marL="1371600" indent="0" algn="ctr">
              <a:buNone/>
              <a:defRPr sz="2400">
                <a:solidFill>
                  <a:srgbClr val="4D4D4C"/>
                </a:solidFill>
              </a:defRPr>
            </a:lvl4pPr>
            <a:lvl5pPr marL="1828800" indent="0" algn="ctr">
              <a:buNone/>
              <a:defRPr sz="2400">
                <a:solidFill>
                  <a:srgbClr val="4D4D4C"/>
                </a:solidFill>
              </a:defRPr>
            </a:lvl5pPr>
          </a:lstStyle>
          <a:p>
            <a:pPr lvl="0"/>
            <a:r>
              <a:rPr lang="en-US" dirty="0"/>
              <a:t>Main Body Text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A9FE447-E059-844E-AB44-8ADA48F90A17}"/>
              </a:ext>
            </a:extLst>
          </p:cNvPr>
          <p:cNvSpPr/>
          <p:nvPr userDrawn="1"/>
        </p:nvSpPr>
        <p:spPr>
          <a:xfrm flipH="1" flipV="1">
            <a:off x="12799" y="5619"/>
            <a:ext cx="2185652" cy="6852379"/>
          </a:xfrm>
          <a:prstGeom prst="rect">
            <a:avLst/>
          </a:pr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51" name="Text Placeholder 23">
            <a:extLst>
              <a:ext uri="{FF2B5EF4-FFF2-40B4-BE49-F238E27FC236}">
                <a16:creationId xmlns:a16="http://schemas.microsoft.com/office/drawing/2014/main" id="{F889F8E2-E40E-4A46-B6D7-52A0D1D26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4199" y="734017"/>
            <a:ext cx="5041923" cy="720752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TABLE OF CONTENTS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16246E-EAF0-2591-C676-C0CDCD9AA862}"/>
              </a:ext>
            </a:extLst>
          </p:cNvPr>
          <p:cNvGrpSpPr/>
          <p:nvPr userDrawn="1"/>
        </p:nvGrpSpPr>
        <p:grpSpPr>
          <a:xfrm>
            <a:off x="2600040" y="2646874"/>
            <a:ext cx="7753586" cy="2110705"/>
            <a:chOff x="1265109" y="2728756"/>
            <a:chExt cx="4752000" cy="1567084"/>
          </a:xfrm>
          <a:solidFill>
            <a:srgbClr val="6A9D56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6231B09-CEB4-43F4-B671-457B6A63A72E}"/>
                </a:ext>
              </a:extLst>
            </p:cNvPr>
            <p:cNvSpPr/>
            <p:nvPr userDrawn="1"/>
          </p:nvSpPr>
          <p:spPr>
            <a:xfrm>
              <a:off x="1265109" y="2728756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2B9FAD-9E74-90E4-3126-18AAD98951FD}"/>
                </a:ext>
              </a:extLst>
            </p:cNvPr>
            <p:cNvSpPr/>
            <p:nvPr userDrawn="1"/>
          </p:nvSpPr>
          <p:spPr>
            <a:xfrm>
              <a:off x="1265109" y="3229991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FF3C6D7-7B7C-237B-8959-9D6E4B0F8599}"/>
                </a:ext>
              </a:extLst>
            </p:cNvPr>
            <p:cNvSpPr/>
            <p:nvPr userDrawn="1"/>
          </p:nvSpPr>
          <p:spPr>
            <a:xfrm>
              <a:off x="1265109" y="3752116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5DD351C-A634-8CC3-FDB4-B7E2F2171808}"/>
                </a:ext>
              </a:extLst>
            </p:cNvPr>
            <p:cNvSpPr/>
            <p:nvPr userDrawn="1"/>
          </p:nvSpPr>
          <p:spPr>
            <a:xfrm>
              <a:off x="1265109" y="4274240"/>
              <a:ext cx="4752000" cy="21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1010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8CC97FC-73AC-A85F-6F4A-D922C317D56F}"/>
              </a:ext>
            </a:extLst>
          </p:cNvPr>
          <p:cNvGrpSpPr/>
          <p:nvPr userDrawn="1"/>
        </p:nvGrpSpPr>
        <p:grpSpPr>
          <a:xfrm>
            <a:off x="343586" y="4825263"/>
            <a:ext cx="1579575" cy="1540900"/>
            <a:chOff x="10968672" y="5214269"/>
            <a:chExt cx="1344930" cy="1312000"/>
          </a:xfrm>
        </p:grpSpPr>
        <p:grpSp>
          <p:nvGrpSpPr>
            <p:cNvPr id="8" name="Graphic 47">
              <a:extLst>
                <a:ext uri="{FF2B5EF4-FFF2-40B4-BE49-F238E27FC236}">
                  <a16:creationId xmlns:a16="http://schemas.microsoft.com/office/drawing/2014/main" id="{09CFD8E2-23DE-836F-0B89-B140F0732425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0"/>
              <a:chOff x="11799728" y="5338043"/>
              <a:chExt cx="373379" cy="317050"/>
            </a:xfrm>
            <a:solidFill>
              <a:srgbClr val="FFFFFF"/>
            </a:solidFill>
          </p:grpSpPr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592324C3-CAF5-408C-43C9-D884862BE512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9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5 w 275748"/>
                  <a:gd name="connsiteY6" fmla="*/ 3809 h 165666"/>
                  <a:gd name="connsiteX7" fmla="*/ 275035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3107 w 275748"/>
                  <a:gd name="connsiteY12" fmla="*/ 14282 h 165666"/>
                  <a:gd name="connsiteX13" fmla="*/ 18812 w 275748"/>
                  <a:gd name="connsiteY13" fmla="*/ 149481 h 165666"/>
                  <a:gd name="connsiteX14" fmla="*/ 180737 w 275748"/>
                  <a:gd name="connsiteY14" fmla="*/ 149481 h 165666"/>
                  <a:gd name="connsiteX15" fmla="*/ 255032 w 275748"/>
                  <a:gd name="connsiteY15" fmla="*/ 14282 h 165666"/>
                  <a:gd name="connsiteX16" fmla="*/ 93107 w 275748"/>
                  <a:gd name="connsiteY16" fmla="*/ 1428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38A9495B-CF00-4D5F-1C7F-5FC58634A1FD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7097 h 316098"/>
                  <a:gd name="connsiteX13" fmla="*/ 103346 w 194310"/>
                  <a:gd name="connsiteY13" fmla="*/ 293248 h 316098"/>
                  <a:gd name="connsiteX14" fmla="*/ 177641 w 194310"/>
                  <a:gd name="connsiteY14" fmla="*/ 158049 h 316098"/>
                  <a:gd name="connsiteX15" fmla="*/ 90011 w 194310"/>
                  <a:gd name="connsiteY15" fmla="*/ 21898 h 316098"/>
                  <a:gd name="connsiteX16" fmla="*/ 15716 w 194310"/>
                  <a:gd name="connsiteY16" fmla="*/ 157097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8CA80518-CBE9-E597-06FA-B069C63037A7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>
                  <a:gd name="connsiteX0" fmla="*/ 100489 w 291464"/>
                  <a:gd name="connsiteY0" fmla="*/ 164714 h 165666"/>
                  <a:gd name="connsiteX1" fmla="*/ 97631 w 291464"/>
                  <a:gd name="connsiteY1" fmla="*/ 161858 h 165666"/>
                  <a:gd name="connsiteX2" fmla="*/ 1429 w 291464"/>
                  <a:gd name="connsiteY2" fmla="*/ 11425 h 165666"/>
                  <a:gd name="connsiteX3" fmla="*/ 1429 w 291464"/>
                  <a:gd name="connsiteY3" fmla="*/ 3808 h 165666"/>
                  <a:gd name="connsiteX4" fmla="*/ 8096 w 291464"/>
                  <a:gd name="connsiteY4" fmla="*/ 0 h 165666"/>
                  <a:gd name="connsiteX5" fmla="*/ 187166 w 291464"/>
                  <a:gd name="connsiteY5" fmla="*/ 0 h 165666"/>
                  <a:gd name="connsiteX6" fmla="*/ 193834 w 291464"/>
                  <a:gd name="connsiteY6" fmla="*/ 3808 h 165666"/>
                  <a:gd name="connsiteX7" fmla="*/ 290036 w 291464"/>
                  <a:gd name="connsiteY7" fmla="*/ 154241 h 165666"/>
                  <a:gd name="connsiteX8" fmla="*/ 290036 w 291464"/>
                  <a:gd name="connsiteY8" fmla="*/ 161858 h 165666"/>
                  <a:gd name="connsiteX9" fmla="*/ 283369 w 291464"/>
                  <a:gd name="connsiteY9" fmla="*/ 165666 h 165666"/>
                  <a:gd name="connsiteX10" fmla="*/ 104299 w 291464"/>
                  <a:gd name="connsiteY10" fmla="*/ 165666 h 165666"/>
                  <a:gd name="connsiteX11" fmla="*/ 100489 w 291464"/>
                  <a:gd name="connsiteY11" fmla="*/ 164714 h 165666"/>
                  <a:gd name="connsiteX12" fmla="*/ 21431 w 291464"/>
                  <a:gd name="connsiteY12" fmla="*/ 16186 h 165666"/>
                  <a:gd name="connsiteX13" fmla="*/ 108109 w 291464"/>
                  <a:gd name="connsiteY13" fmla="*/ 151385 h 165666"/>
                  <a:gd name="connsiteX14" fmla="*/ 269081 w 291464"/>
                  <a:gd name="connsiteY14" fmla="*/ 151385 h 165666"/>
                  <a:gd name="connsiteX15" fmla="*/ 182404 w 291464"/>
                  <a:gd name="connsiteY15" fmla="*/ 16186 h 165666"/>
                  <a:gd name="connsiteX16" fmla="*/ 21431 w 291464"/>
                  <a:gd name="connsiteY16" fmla="*/ 16186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4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Graphic 47">
              <a:extLst>
                <a:ext uri="{FF2B5EF4-FFF2-40B4-BE49-F238E27FC236}">
                  <a16:creationId xmlns:a16="http://schemas.microsoft.com/office/drawing/2014/main" id="{2CDD3A1D-9DA3-7643-C608-6EB47FCCF61D}"/>
                </a:ext>
              </a:extLst>
            </p:cNvPr>
            <p:cNvGrpSpPr/>
            <p:nvPr/>
          </p:nvGrpSpPr>
          <p:grpSpPr>
            <a:xfrm>
              <a:off x="11553031" y="5790293"/>
              <a:ext cx="373379" cy="316098"/>
              <a:chOff x="11553031" y="5790293"/>
              <a:chExt cx="373379" cy="316098"/>
            </a:xfrm>
            <a:solidFill>
              <a:srgbClr val="FFFFFF"/>
            </a:solidFill>
          </p:grpSpPr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F4DD0433-AD0F-BCD8-0395-14E3EBCE087D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>
                  <a:gd name="connsiteX0" fmla="*/ 3572 w 275748"/>
                  <a:gd name="connsiteY0" fmla="*/ 164714 h 165666"/>
                  <a:gd name="connsiteX1" fmla="*/ 714 w 275748"/>
                  <a:gd name="connsiteY1" fmla="*/ 161858 h 165666"/>
                  <a:gd name="connsiteX2" fmla="*/ 714 w 275748"/>
                  <a:gd name="connsiteY2" fmla="*/ 154241 h 165666"/>
                  <a:gd name="connsiteX3" fmla="*/ 82629 w 275748"/>
                  <a:gd name="connsiteY3" fmla="*/ 3808 h 165666"/>
                  <a:gd name="connsiteX4" fmla="*/ 89297 w 275748"/>
                  <a:gd name="connsiteY4" fmla="*/ 0 h 165666"/>
                  <a:gd name="connsiteX5" fmla="*/ 268367 w 275748"/>
                  <a:gd name="connsiteY5" fmla="*/ 0 h 165666"/>
                  <a:gd name="connsiteX6" fmla="*/ 275034 w 275748"/>
                  <a:gd name="connsiteY6" fmla="*/ 3808 h 165666"/>
                  <a:gd name="connsiteX7" fmla="*/ 275034 w 275748"/>
                  <a:gd name="connsiteY7" fmla="*/ 11425 h 165666"/>
                  <a:gd name="connsiteX8" fmla="*/ 193120 w 275748"/>
                  <a:gd name="connsiteY8" fmla="*/ 161858 h 165666"/>
                  <a:gd name="connsiteX9" fmla="*/ 186452 w 275748"/>
                  <a:gd name="connsiteY9" fmla="*/ 165666 h 165666"/>
                  <a:gd name="connsiteX10" fmla="*/ 7382 w 275748"/>
                  <a:gd name="connsiteY10" fmla="*/ 165666 h 165666"/>
                  <a:gd name="connsiteX11" fmla="*/ 3572 w 275748"/>
                  <a:gd name="connsiteY11" fmla="*/ 164714 h 165666"/>
                  <a:gd name="connsiteX12" fmla="*/ 94059 w 275748"/>
                  <a:gd name="connsiteY12" fmla="*/ 15234 h 165666"/>
                  <a:gd name="connsiteX13" fmla="*/ 19764 w 275748"/>
                  <a:gd name="connsiteY13" fmla="*/ 150433 h 165666"/>
                  <a:gd name="connsiteX14" fmla="*/ 181689 w 275748"/>
                  <a:gd name="connsiteY14" fmla="*/ 150433 h 165666"/>
                  <a:gd name="connsiteX15" fmla="*/ 255984 w 275748"/>
                  <a:gd name="connsiteY15" fmla="*/ 15234 h 165666"/>
                  <a:gd name="connsiteX16" fmla="*/ 94059 w 275748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748" h="165666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370AC0BB-0DBE-603A-695E-3EF2E0062637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6669 w 194310"/>
                  <a:gd name="connsiteY12" fmla="*/ 158049 h 316098"/>
                  <a:gd name="connsiteX13" fmla="*/ 104299 w 194310"/>
                  <a:gd name="connsiteY13" fmla="*/ 294200 h 316098"/>
                  <a:gd name="connsiteX14" fmla="*/ 178594 w 194310"/>
                  <a:gd name="connsiteY14" fmla="*/ 159001 h 316098"/>
                  <a:gd name="connsiteX15" fmla="*/ 90964 w 194310"/>
                  <a:gd name="connsiteY15" fmla="*/ 22850 h 316098"/>
                  <a:gd name="connsiteX16" fmla="*/ 16669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95B5B243-0B02-5CF9-2579-6C0159B23572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Graphic 47">
              <a:extLst>
                <a:ext uri="{FF2B5EF4-FFF2-40B4-BE49-F238E27FC236}">
                  <a16:creationId xmlns:a16="http://schemas.microsoft.com/office/drawing/2014/main" id="{797B3436-C911-5A7D-7B37-5D604DA7E3DB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8"/>
              <a:chOff x="12091193" y="5786484"/>
              <a:chExt cx="221456" cy="316098"/>
            </a:xfrm>
            <a:solidFill>
              <a:srgbClr val="FFFFFF"/>
            </a:solidFill>
          </p:grpSpPr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E5F10092-DE61-C6A4-F49B-E7DE3AD4815B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>
                  <a:gd name="connsiteX0" fmla="*/ 100489 w 194310"/>
                  <a:gd name="connsiteY0" fmla="*/ 315147 h 316098"/>
                  <a:gd name="connsiteX1" fmla="*/ 97631 w 194310"/>
                  <a:gd name="connsiteY1" fmla="*/ 312290 h 316098"/>
                  <a:gd name="connsiteX2" fmla="*/ 1429 w 194310"/>
                  <a:gd name="connsiteY2" fmla="*/ 161858 h 316098"/>
                  <a:gd name="connsiteX3" fmla="*/ 1429 w 194310"/>
                  <a:gd name="connsiteY3" fmla="*/ 154241 h 316098"/>
                  <a:gd name="connsiteX4" fmla="*/ 83344 w 194310"/>
                  <a:gd name="connsiteY4" fmla="*/ 3808 h 316098"/>
                  <a:gd name="connsiteX5" fmla="*/ 90011 w 194310"/>
                  <a:gd name="connsiteY5" fmla="*/ 0 h 316098"/>
                  <a:gd name="connsiteX6" fmla="*/ 96679 w 194310"/>
                  <a:gd name="connsiteY6" fmla="*/ 3808 h 316098"/>
                  <a:gd name="connsiteX7" fmla="*/ 192881 w 194310"/>
                  <a:gd name="connsiteY7" fmla="*/ 154241 h 316098"/>
                  <a:gd name="connsiteX8" fmla="*/ 192881 w 194310"/>
                  <a:gd name="connsiteY8" fmla="*/ 161858 h 316098"/>
                  <a:gd name="connsiteX9" fmla="*/ 110966 w 194310"/>
                  <a:gd name="connsiteY9" fmla="*/ 312290 h 316098"/>
                  <a:gd name="connsiteX10" fmla="*/ 104299 w 194310"/>
                  <a:gd name="connsiteY10" fmla="*/ 316099 h 316098"/>
                  <a:gd name="connsiteX11" fmla="*/ 100489 w 194310"/>
                  <a:gd name="connsiteY11" fmla="*/ 315147 h 316098"/>
                  <a:gd name="connsiteX12" fmla="*/ 15716 w 194310"/>
                  <a:gd name="connsiteY12" fmla="*/ 158049 h 316098"/>
                  <a:gd name="connsiteX13" fmla="*/ 103346 w 194310"/>
                  <a:gd name="connsiteY13" fmla="*/ 294200 h 316098"/>
                  <a:gd name="connsiteX14" fmla="*/ 177641 w 194310"/>
                  <a:gd name="connsiteY14" fmla="*/ 159001 h 316098"/>
                  <a:gd name="connsiteX15" fmla="*/ 90011 w 194310"/>
                  <a:gd name="connsiteY15" fmla="*/ 22850 h 316098"/>
                  <a:gd name="connsiteX16" fmla="*/ 15716 w 194310"/>
                  <a:gd name="connsiteY16" fmla="*/ 158049 h 31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0" h="316098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F0B2F215-7011-EEDE-0E8E-09E2982699E9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>
                  <a:gd name="connsiteX0" fmla="*/ 125492 w 125491"/>
                  <a:gd name="connsiteY0" fmla="*/ 150433 h 165666"/>
                  <a:gd name="connsiteX1" fmla="*/ 19764 w 125491"/>
                  <a:gd name="connsiteY1" fmla="*/ 150433 h 165666"/>
                  <a:gd name="connsiteX2" fmla="*/ 94060 w 125491"/>
                  <a:gd name="connsiteY2" fmla="*/ 15234 h 165666"/>
                  <a:gd name="connsiteX3" fmla="*/ 125492 w 125491"/>
                  <a:gd name="connsiteY3" fmla="*/ 15234 h 165666"/>
                  <a:gd name="connsiteX4" fmla="*/ 125492 w 125491"/>
                  <a:gd name="connsiteY4" fmla="*/ 0 h 165666"/>
                  <a:gd name="connsiteX5" fmla="*/ 89297 w 125491"/>
                  <a:gd name="connsiteY5" fmla="*/ 0 h 165666"/>
                  <a:gd name="connsiteX6" fmla="*/ 82629 w 125491"/>
                  <a:gd name="connsiteY6" fmla="*/ 3809 h 165666"/>
                  <a:gd name="connsiteX7" fmla="*/ 714 w 125491"/>
                  <a:gd name="connsiteY7" fmla="*/ 154241 h 165666"/>
                  <a:gd name="connsiteX8" fmla="*/ 714 w 125491"/>
                  <a:gd name="connsiteY8" fmla="*/ 161858 h 165666"/>
                  <a:gd name="connsiteX9" fmla="*/ 3572 w 125491"/>
                  <a:gd name="connsiteY9" fmla="*/ 164714 h 165666"/>
                  <a:gd name="connsiteX10" fmla="*/ 7382 w 125491"/>
                  <a:gd name="connsiteY10" fmla="*/ 165666 h 165666"/>
                  <a:gd name="connsiteX11" fmla="*/ 125492 w 125491"/>
                  <a:gd name="connsiteY11" fmla="*/ 165666 h 165666"/>
                  <a:gd name="connsiteX12" fmla="*/ 125492 w 125491"/>
                  <a:gd name="connsiteY12" fmla="*/ 150433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491" h="165666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B49F9D11-A495-1075-FF08-60D468CBF4F8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>
                  <a:gd name="connsiteX0" fmla="*/ 139779 w 139779"/>
                  <a:gd name="connsiteY0" fmla="*/ 150432 h 165666"/>
                  <a:gd name="connsiteX1" fmla="*/ 107395 w 139779"/>
                  <a:gd name="connsiteY1" fmla="*/ 150432 h 165666"/>
                  <a:gd name="connsiteX2" fmla="*/ 20717 w 139779"/>
                  <a:gd name="connsiteY2" fmla="*/ 15234 h 165666"/>
                  <a:gd name="connsiteX3" fmla="*/ 139779 w 139779"/>
                  <a:gd name="connsiteY3" fmla="*/ 15234 h 165666"/>
                  <a:gd name="connsiteX4" fmla="*/ 139779 w 139779"/>
                  <a:gd name="connsiteY4" fmla="*/ 0 h 165666"/>
                  <a:gd name="connsiteX5" fmla="*/ 7382 w 139779"/>
                  <a:gd name="connsiteY5" fmla="*/ 0 h 165666"/>
                  <a:gd name="connsiteX6" fmla="*/ 714 w 139779"/>
                  <a:gd name="connsiteY6" fmla="*/ 3808 h 165666"/>
                  <a:gd name="connsiteX7" fmla="*/ 714 w 139779"/>
                  <a:gd name="connsiteY7" fmla="*/ 11425 h 165666"/>
                  <a:gd name="connsiteX8" fmla="*/ 96917 w 139779"/>
                  <a:gd name="connsiteY8" fmla="*/ 161858 h 165666"/>
                  <a:gd name="connsiteX9" fmla="*/ 99774 w 139779"/>
                  <a:gd name="connsiteY9" fmla="*/ 164714 h 165666"/>
                  <a:gd name="connsiteX10" fmla="*/ 103585 w 139779"/>
                  <a:gd name="connsiteY10" fmla="*/ 165666 h 165666"/>
                  <a:gd name="connsiteX11" fmla="*/ 139779 w 139779"/>
                  <a:gd name="connsiteY11" fmla="*/ 165666 h 165666"/>
                  <a:gd name="connsiteX12" fmla="*/ 139779 w 139779"/>
                  <a:gd name="connsiteY12" fmla="*/ 150432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9779" h="165666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47">
              <a:extLst>
                <a:ext uri="{FF2B5EF4-FFF2-40B4-BE49-F238E27FC236}">
                  <a16:creationId xmlns:a16="http://schemas.microsoft.com/office/drawing/2014/main" id="{4AC094B9-66D3-3E96-986E-CE62FE5BEADB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  <a:solidFill>
              <a:srgbClr val="FFFFFF"/>
            </a:soli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6138926A-5A7F-71FC-9CB6-142E34C07C15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>
                  <a:gd name="connsiteX0" fmla="*/ 79772 w 192881"/>
                  <a:gd name="connsiteY0" fmla="*/ 286583 h 287535"/>
                  <a:gd name="connsiteX1" fmla="*/ 97869 w 192881"/>
                  <a:gd name="connsiteY1" fmla="*/ 286583 h 287535"/>
                  <a:gd name="connsiteX2" fmla="*/ 15002 w 192881"/>
                  <a:gd name="connsiteY2" fmla="*/ 157097 h 287535"/>
                  <a:gd name="connsiteX3" fmla="*/ 89297 w 192881"/>
                  <a:gd name="connsiteY3" fmla="*/ 21898 h 287535"/>
                  <a:gd name="connsiteX4" fmla="*/ 176927 w 192881"/>
                  <a:gd name="connsiteY4" fmla="*/ 158049 h 287535"/>
                  <a:gd name="connsiteX5" fmla="*/ 106442 w 192881"/>
                  <a:gd name="connsiteY5" fmla="*/ 287536 h 287535"/>
                  <a:gd name="connsiteX6" fmla="*/ 123587 w 192881"/>
                  <a:gd name="connsiteY6" fmla="*/ 287536 h 287535"/>
                  <a:gd name="connsiteX7" fmla="*/ 192167 w 192881"/>
                  <a:gd name="connsiteY7" fmla="*/ 161858 h 287535"/>
                  <a:gd name="connsiteX8" fmla="*/ 192167 w 192881"/>
                  <a:gd name="connsiteY8" fmla="*/ 154241 h 287535"/>
                  <a:gd name="connsiteX9" fmla="*/ 95964 w 192881"/>
                  <a:gd name="connsiteY9" fmla="*/ 3808 h 287535"/>
                  <a:gd name="connsiteX10" fmla="*/ 89297 w 192881"/>
                  <a:gd name="connsiteY10" fmla="*/ 0 h 287535"/>
                  <a:gd name="connsiteX11" fmla="*/ 82629 w 192881"/>
                  <a:gd name="connsiteY11" fmla="*/ 3808 h 287535"/>
                  <a:gd name="connsiteX12" fmla="*/ 714 w 192881"/>
                  <a:gd name="connsiteY12" fmla="*/ 154241 h 287535"/>
                  <a:gd name="connsiteX13" fmla="*/ 714 w 192881"/>
                  <a:gd name="connsiteY13" fmla="*/ 161858 h 287535"/>
                  <a:gd name="connsiteX14" fmla="*/ 79772 w 192881"/>
                  <a:gd name="connsiteY14" fmla="*/ 286583 h 287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2881" h="287535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1EAD3D86-263F-5161-820E-A73992C3EB30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>
                  <a:gd name="connsiteX0" fmla="*/ 17145 w 265509"/>
                  <a:gd name="connsiteY0" fmla="*/ 137103 h 137103"/>
                  <a:gd name="connsiteX1" fmla="*/ 83820 w 265509"/>
                  <a:gd name="connsiteY1" fmla="*/ 15234 h 137103"/>
                  <a:gd name="connsiteX2" fmla="*/ 245745 w 265509"/>
                  <a:gd name="connsiteY2" fmla="*/ 15234 h 137103"/>
                  <a:gd name="connsiteX3" fmla="*/ 179070 w 265509"/>
                  <a:gd name="connsiteY3" fmla="*/ 137103 h 137103"/>
                  <a:gd name="connsiteX4" fmla="*/ 196215 w 265509"/>
                  <a:gd name="connsiteY4" fmla="*/ 137103 h 137103"/>
                  <a:gd name="connsiteX5" fmla="*/ 264795 w 265509"/>
                  <a:gd name="connsiteY5" fmla="*/ 11425 h 137103"/>
                  <a:gd name="connsiteX6" fmla="*/ 264795 w 265509"/>
                  <a:gd name="connsiteY6" fmla="*/ 3808 h 137103"/>
                  <a:gd name="connsiteX7" fmla="*/ 258128 w 265509"/>
                  <a:gd name="connsiteY7" fmla="*/ 0 h 137103"/>
                  <a:gd name="connsiteX8" fmla="*/ 79057 w 265509"/>
                  <a:gd name="connsiteY8" fmla="*/ 0 h 137103"/>
                  <a:gd name="connsiteX9" fmla="*/ 72390 w 265509"/>
                  <a:gd name="connsiteY9" fmla="*/ 3808 h 137103"/>
                  <a:gd name="connsiteX10" fmla="*/ 0 w 265509"/>
                  <a:gd name="connsiteY10" fmla="*/ 137103 h 137103"/>
                  <a:gd name="connsiteX11" fmla="*/ 17145 w 265509"/>
                  <a:gd name="connsiteY11" fmla="*/ 137103 h 13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5509" h="137103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4868319B-7472-F938-3FD1-BB755B209283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>
                  <a:gd name="connsiteX0" fmla="*/ 100489 w 291465"/>
                  <a:gd name="connsiteY0" fmla="*/ 164714 h 165666"/>
                  <a:gd name="connsiteX1" fmla="*/ 97631 w 291465"/>
                  <a:gd name="connsiteY1" fmla="*/ 161858 h 165666"/>
                  <a:gd name="connsiteX2" fmla="*/ 1429 w 291465"/>
                  <a:gd name="connsiteY2" fmla="*/ 11425 h 165666"/>
                  <a:gd name="connsiteX3" fmla="*/ 1429 w 291465"/>
                  <a:gd name="connsiteY3" fmla="*/ 3808 h 165666"/>
                  <a:gd name="connsiteX4" fmla="*/ 8096 w 291465"/>
                  <a:gd name="connsiteY4" fmla="*/ 0 h 165666"/>
                  <a:gd name="connsiteX5" fmla="*/ 187166 w 291465"/>
                  <a:gd name="connsiteY5" fmla="*/ 0 h 165666"/>
                  <a:gd name="connsiteX6" fmla="*/ 193834 w 291465"/>
                  <a:gd name="connsiteY6" fmla="*/ 3808 h 165666"/>
                  <a:gd name="connsiteX7" fmla="*/ 290036 w 291465"/>
                  <a:gd name="connsiteY7" fmla="*/ 154241 h 165666"/>
                  <a:gd name="connsiteX8" fmla="*/ 290036 w 291465"/>
                  <a:gd name="connsiteY8" fmla="*/ 161858 h 165666"/>
                  <a:gd name="connsiteX9" fmla="*/ 283369 w 291465"/>
                  <a:gd name="connsiteY9" fmla="*/ 165666 h 165666"/>
                  <a:gd name="connsiteX10" fmla="*/ 104299 w 291465"/>
                  <a:gd name="connsiteY10" fmla="*/ 165666 h 165666"/>
                  <a:gd name="connsiteX11" fmla="*/ 100489 w 291465"/>
                  <a:gd name="connsiteY11" fmla="*/ 164714 h 165666"/>
                  <a:gd name="connsiteX12" fmla="*/ 21431 w 291465"/>
                  <a:gd name="connsiteY12" fmla="*/ 15234 h 165666"/>
                  <a:gd name="connsiteX13" fmla="*/ 108109 w 291465"/>
                  <a:gd name="connsiteY13" fmla="*/ 150433 h 165666"/>
                  <a:gd name="connsiteX14" fmla="*/ 269081 w 291465"/>
                  <a:gd name="connsiteY14" fmla="*/ 150433 h 165666"/>
                  <a:gd name="connsiteX15" fmla="*/ 182404 w 291465"/>
                  <a:gd name="connsiteY15" fmla="*/ 15234 h 165666"/>
                  <a:gd name="connsiteX16" fmla="*/ 21431 w 291465"/>
                  <a:gd name="connsiteY16" fmla="*/ 15234 h 16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1465" h="165666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618F388-C3D0-A248-42C3-783DEC937ABF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>
                <a:gd name="connsiteX0" fmla="*/ 118110 w 122667"/>
                <a:gd name="connsiteY0" fmla="*/ 747 h 209052"/>
                <a:gd name="connsiteX1" fmla="*/ 121920 w 122667"/>
                <a:gd name="connsiteY1" fmla="*/ 12172 h 209052"/>
                <a:gd name="connsiteX2" fmla="*/ 16193 w 122667"/>
                <a:gd name="connsiteY2" fmla="*/ 204497 h 209052"/>
                <a:gd name="connsiteX3" fmla="*/ 4763 w 122667"/>
                <a:gd name="connsiteY3" fmla="*/ 208306 h 209052"/>
                <a:gd name="connsiteX4" fmla="*/ 4763 w 122667"/>
                <a:gd name="connsiteY4" fmla="*/ 208306 h 209052"/>
                <a:gd name="connsiteX5" fmla="*/ 0 w 122667"/>
                <a:gd name="connsiteY5" fmla="*/ 200689 h 209052"/>
                <a:gd name="connsiteX6" fmla="*/ 953 w 122667"/>
                <a:gd name="connsiteY6" fmla="*/ 196880 h 209052"/>
                <a:gd name="connsiteX7" fmla="*/ 106680 w 122667"/>
                <a:gd name="connsiteY7" fmla="*/ 4555 h 209052"/>
                <a:gd name="connsiteX8" fmla="*/ 118110 w 122667"/>
                <a:gd name="connsiteY8" fmla="*/ 747 h 209052"/>
                <a:gd name="connsiteX9" fmla="*/ 118110 w 122667"/>
                <a:gd name="connsiteY9" fmla="*/ 747 h 20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052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BF685FE-FFF5-399A-E6AA-F2989C5075F7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>
                <a:gd name="connsiteX0" fmla="*/ 118110 w 122667"/>
                <a:gd name="connsiteY0" fmla="*/ 1342 h 209647"/>
                <a:gd name="connsiteX1" fmla="*/ 121920 w 122667"/>
                <a:gd name="connsiteY1" fmla="*/ 12767 h 209647"/>
                <a:gd name="connsiteX2" fmla="*/ 16192 w 122667"/>
                <a:gd name="connsiteY2" fmla="*/ 205092 h 209647"/>
                <a:gd name="connsiteX3" fmla="*/ 4763 w 122667"/>
                <a:gd name="connsiteY3" fmla="*/ 208901 h 209647"/>
                <a:gd name="connsiteX4" fmla="*/ 4763 w 122667"/>
                <a:gd name="connsiteY4" fmla="*/ 208901 h 209647"/>
                <a:gd name="connsiteX5" fmla="*/ 0 w 122667"/>
                <a:gd name="connsiteY5" fmla="*/ 201284 h 209647"/>
                <a:gd name="connsiteX6" fmla="*/ 953 w 122667"/>
                <a:gd name="connsiteY6" fmla="*/ 197476 h 209647"/>
                <a:gd name="connsiteX7" fmla="*/ 106680 w 122667"/>
                <a:gd name="connsiteY7" fmla="*/ 5150 h 209647"/>
                <a:gd name="connsiteX8" fmla="*/ 118110 w 122667"/>
                <a:gd name="connsiteY8" fmla="*/ 1342 h 209647"/>
                <a:gd name="connsiteX9" fmla="*/ 118110 w 122667"/>
                <a:gd name="connsiteY9" fmla="*/ 1342 h 2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67" h="209647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FD24180-F1A1-83A4-2F20-8064AD6E7330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>
                <a:gd name="connsiteX0" fmla="*/ 123825 w 124777"/>
                <a:gd name="connsiteY0" fmla="*/ 0 h 19994"/>
                <a:gd name="connsiteX1" fmla="*/ 8572 w 124777"/>
                <a:gd name="connsiteY1" fmla="*/ 2856 h 19994"/>
                <a:gd name="connsiteX2" fmla="*/ 0 w 124777"/>
                <a:gd name="connsiteY2" fmla="*/ 11425 h 19994"/>
                <a:gd name="connsiteX3" fmla="*/ 4763 w 124777"/>
                <a:gd name="connsiteY3" fmla="*/ 19042 h 19994"/>
                <a:gd name="connsiteX4" fmla="*/ 8572 w 124777"/>
                <a:gd name="connsiteY4" fmla="*/ 19994 h 19994"/>
                <a:gd name="connsiteX5" fmla="*/ 124778 w 124777"/>
                <a:gd name="connsiteY5" fmla="*/ 17138 h 19994"/>
                <a:gd name="connsiteX6" fmla="*/ 124778 w 124777"/>
                <a:gd name="connsiteY6" fmla="*/ 0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3660163-5EC6-ADF7-98DE-D4C1DDDFDBD4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>
                <a:gd name="connsiteX0" fmla="*/ 54293 w 54292"/>
                <a:gd name="connsiteY0" fmla="*/ 0 h 18090"/>
                <a:gd name="connsiteX1" fmla="*/ 8573 w 54292"/>
                <a:gd name="connsiteY1" fmla="*/ 952 h 18090"/>
                <a:gd name="connsiteX2" fmla="*/ 0 w 54292"/>
                <a:gd name="connsiteY2" fmla="*/ 9521 h 18090"/>
                <a:gd name="connsiteX3" fmla="*/ 4763 w 54292"/>
                <a:gd name="connsiteY3" fmla="*/ 17138 h 18090"/>
                <a:gd name="connsiteX4" fmla="*/ 8573 w 54292"/>
                <a:gd name="connsiteY4" fmla="*/ 18090 h 18090"/>
                <a:gd name="connsiteX5" fmla="*/ 54293 w 54292"/>
                <a:gd name="connsiteY5" fmla="*/ 17138 h 18090"/>
                <a:gd name="connsiteX6" fmla="*/ 54293 w 54292"/>
                <a:gd name="connsiteY6" fmla="*/ 0 h 1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9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6CE33C3-2134-BC79-1F10-EFF3B6E7B737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>
                <a:gd name="connsiteX0" fmla="*/ 12806 w 132291"/>
                <a:gd name="connsiteY0" fmla="*/ 714 h 204940"/>
                <a:gd name="connsiteX1" fmla="*/ 15663 w 132291"/>
                <a:gd name="connsiteY1" fmla="*/ 3570 h 204940"/>
                <a:gd name="connsiteX2" fmla="*/ 130916 w 132291"/>
                <a:gd name="connsiteY2" fmla="*/ 191135 h 204940"/>
                <a:gd name="connsiteX3" fmla="*/ 128058 w 132291"/>
                <a:gd name="connsiteY3" fmla="*/ 203512 h 204940"/>
                <a:gd name="connsiteX4" fmla="*/ 119486 w 132291"/>
                <a:gd name="connsiteY4" fmla="*/ 203512 h 204940"/>
                <a:gd name="connsiteX5" fmla="*/ 116628 w 132291"/>
                <a:gd name="connsiteY5" fmla="*/ 200656 h 204940"/>
                <a:gd name="connsiteX6" fmla="*/ 1376 w 132291"/>
                <a:gd name="connsiteY6" fmla="*/ 13092 h 204940"/>
                <a:gd name="connsiteX7" fmla="*/ 4233 w 132291"/>
                <a:gd name="connsiteY7" fmla="*/ 714 h 204940"/>
                <a:gd name="connsiteX8" fmla="*/ 12806 w 132291"/>
                <a:gd name="connsiteY8" fmla="*/ 714 h 2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494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AE2F0A1-440E-2E86-AEF9-208F6480AD69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>
                <a:gd name="connsiteX0" fmla="*/ 12806 w 132291"/>
                <a:gd name="connsiteY0" fmla="*/ 1428 h 205654"/>
                <a:gd name="connsiteX1" fmla="*/ 15663 w 132291"/>
                <a:gd name="connsiteY1" fmla="*/ 4284 h 205654"/>
                <a:gd name="connsiteX2" fmla="*/ 130916 w 132291"/>
                <a:gd name="connsiteY2" fmla="*/ 191849 h 205654"/>
                <a:gd name="connsiteX3" fmla="*/ 128058 w 132291"/>
                <a:gd name="connsiteY3" fmla="*/ 204226 h 205654"/>
                <a:gd name="connsiteX4" fmla="*/ 119486 w 132291"/>
                <a:gd name="connsiteY4" fmla="*/ 204226 h 205654"/>
                <a:gd name="connsiteX5" fmla="*/ 116628 w 132291"/>
                <a:gd name="connsiteY5" fmla="*/ 201370 h 205654"/>
                <a:gd name="connsiteX6" fmla="*/ 1376 w 132291"/>
                <a:gd name="connsiteY6" fmla="*/ 13806 h 205654"/>
                <a:gd name="connsiteX7" fmla="*/ 4233 w 132291"/>
                <a:gd name="connsiteY7" fmla="*/ 1428 h 205654"/>
                <a:gd name="connsiteX8" fmla="*/ 12806 w 132291"/>
                <a:gd name="connsiteY8" fmla="*/ 1428 h 2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291" h="205654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aphic 47">
              <a:extLst>
                <a:ext uri="{FF2B5EF4-FFF2-40B4-BE49-F238E27FC236}">
                  <a16:creationId xmlns:a16="http://schemas.microsoft.com/office/drawing/2014/main" id="{2585782C-9F55-7B39-41AF-2BD78FC82D01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  <a:solidFill>
              <a:srgbClr val="FFFFFF"/>
            </a:solidFill>
          </p:grpSpPr>
          <p:grpSp>
            <p:nvGrpSpPr>
              <p:cNvPr id="20" name="Graphic 47">
                <a:extLst>
                  <a:ext uri="{FF2B5EF4-FFF2-40B4-BE49-F238E27FC236}">
                    <a16:creationId xmlns:a16="http://schemas.microsoft.com/office/drawing/2014/main" id="{8E140808-1446-31F1-C015-7B3EA9C0AD52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  <a:solidFill>
                <a:srgbClr val="FFFFFF"/>
              </a:solidFill>
            </p:grpSpPr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BEAD21C3-8BC4-BE46-D595-F2109170F680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3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1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1 h 185660"/>
                    <a:gd name="connsiteX12" fmla="*/ 118110 w 202882"/>
                    <a:gd name="connsiteY12" fmla="*/ 113301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 40">
                  <a:extLst>
                    <a:ext uri="{FF2B5EF4-FFF2-40B4-BE49-F238E27FC236}">
                      <a16:creationId xmlns:a16="http://schemas.microsoft.com/office/drawing/2014/main" id="{270E5EE4-04AF-4297-4688-6C9FF82794A7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>
                    <a:gd name="connsiteX0" fmla="*/ 119063 w 181927"/>
                    <a:gd name="connsiteY0" fmla="*/ 67599 h 190420"/>
                    <a:gd name="connsiteX1" fmla="*/ 109538 w 181927"/>
                    <a:gd name="connsiteY1" fmla="*/ 59031 h 190420"/>
                    <a:gd name="connsiteX2" fmla="*/ 94297 w 181927"/>
                    <a:gd name="connsiteY2" fmla="*/ 56174 h 190420"/>
                    <a:gd name="connsiteX3" fmla="*/ 68580 w 181927"/>
                    <a:gd name="connsiteY3" fmla="*/ 66647 h 190420"/>
                    <a:gd name="connsiteX4" fmla="*/ 59055 w 181927"/>
                    <a:gd name="connsiteY4" fmla="*/ 96163 h 190420"/>
                    <a:gd name="connsiteX5" fmla="*/ 69532 w 181927"/>
                    <a:gd name="connsiteY5" fmla="*/ 128534 h 190420"/>
                    <a:gd name="connsiteX6" fmla="*/ 100965 w 181927"/>
                    <a:gd name="connsiteY6" fmla="*/ 139007 h 190420"/>
                    <a:gd name="connsiteX7" fmla="*/ 133350 w 181927"/>
                    <a:gd name="connsiteY7" fmla="*/ 122822 h 190420"/>
                    <a:gd name="connsiteX8" fmla="*/ 86678 w 181927"/>
                    <a:gd name="connsiteY8" fmla="*/ 122822 h 190420"/>
                    <a:gd name="connsiteX9" fmla="*/ 86678 w 181927"/>
                    <a:gd name="connsiteY9" fmla="*/ 81881 h 190420"/>
                    <a:gd name="connsiteX10" fmla="*/ 181928 w 181927"/>
                    <a:gd name="connsiteY10" fmla="*/ 81881 h 190420"/>
                    <a:gd name="connsiteX11" fmla="*/ 181928 w 181927"/>
                    <a:gd name="connsiteY11" fmla="*/ 139960 h 190420"/>
                    <a:gd name="connsiteX12" fmla="*/ 148590 w 181927"/>
                    <a:gd name="connsiteY12" fmla="*/ 175187 h 190420"/>
                    <a:gd name="connsiteX13" fmla="*/ 94297 w 181927"/>
                    <a:gd name="connsiteY13" fmla="*/ 190421 h 190420"/>
                    <a:gd name="connsiteX14" fmla="*/ 43815 w 181927"/>
                    <a:gd name="connsiteY14" fmla="*/ 178044 h 190420"/>
                    <a:gd name="connsiteX15" fmla="*/ 11430 w 181927"/>
                    <a:gd name="connsiteY15" fmla="*/ 144720 h 190420"/>
                    <a:gd name="connsiteX16" fmla="*/ 0 w 181927"/>
                    <a:gd name="connsiteY16" fmla="*/ 95210 h 190420"/>
                    <a:gd name="connsiteX17" fmla="*/ 11430 w 181927"/>
                    <a:gd name="connsiteY17" fmla="*/ 45701 h 190420"/>
                    <a:gd name="connsiteX18" fmla="*/ 43815 w 181927"/>
                    <a:gd name="connsiteY18" fmla="*/ 12377 h 190420"/>
                    <a:gd name="connsiteX19" fmla="*/ 93345 w 181927"/>
                    <a:gd name="connsiteY19" fmla="*/ 0 h 190420"/>
                    <a:gd name="connsiteX20" fmla="*/ 152400 w 181927"/>
                    <a:gd name="connsiteY20" fmla="*/ 17138 h 190420"/>
                    <a:gd name="connsiteX21" fmla="*/ 180022 w 181927"/>
                    <a:gd name="connsiteY21" fmla="*/ 64743 h 190420"/>
                    <a:gd name="connsiteX22" fmla="*/ 119063 w 181927"/>
                    <a:gd name="connsiteY22" fmla="*/ 64743 h 19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042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 41">
                  <a:extLst>
                    <a:ext uri="{FF2B5EF4-FFF2-40B4-BE49-F238E27FC236}">
                      <a16:creationId xmlns:a16="http://schemas.microsoft.com/office/drawing/2014/main" id="{4168C947-0CA4-9344-00C6-C7EF65AA301E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>
                    <a:gd name="connsiteX0" fmla="*/ 93345 w 157162"/>
                    <a:gd name="connsiteY0" fmla="*/ 185660 h 186612"/>
                    <a:gd name="connsiteX1" fmla="*/ 58103 w 157162"/>
                    <a:gd name="connsiteY1" fmla="*/ 119013 h 186612"/>
                    <a:gd name="connsiteX2" fmla="*/ 58103 w 157162"/>
                    <a:gd name="connsiteY2" fmla="*/ 119013 h 186612"/>
                    <a:gd name="connsiteX3" fmla="*/ 58103 w 157162"/>
                    <a:gd name="connsiteY3" fmla="*/ 185660 h 186612"/>
                    <a:gd name="connsiteX4" fmla="*/ 0 w 157162"/>
                    <a:gd name="connsiteY4" fmla="*/ 185660 h 186612"/>
                    <a:gd name="connsiteX5" fmla="*/ 0 w 157162"/>
                    <a:gd name="connsiteY5" fmla="*/ 0 h 186612"/>
                    <a:gd name="connsiteX6" fmla="*/ 86678 w 157162"/>
                    <a:gd name="connsiteY6" fmla="*/ 0 h 186612"/>
                    <a:gd name="connsiteX7" fmla="*/ 125730 w 157162"/>
                    <a:gd name="connsiteY7" fmla="*/ 7617 h 186612"/>
                    <a:gd name="connsiteX8" fmla="*/ 149543 w 157162"/>
                    <a:gd name="connsiteY8" fmla="*/ 29515 h 186612"/>
                    <a:gd name="connsiteX9" fmla="*/ 157163 w 157162"/>
                    <a:gd name="connsiteY9" fmla="*/ 60935 h 186612"/>
                    <a:gd name="connsiteX10" fmla="*/ 146685 w 157162"/>
                    <a:gd name="connsiteY10" fmla="*/ 94258 h 186612"/>
                    <a:gd name="connsiteX11" fmla="*/ 117158 w 157162"/>
                    <a:gd name="connsiteY11" fmla="*/ 115205 h 186612"/>
                    <a:gd name="connsiteX12" fmla="*/ 157163 w 157162"/>
                    <a:gd name="connsiteY12" fmla="*/ 186612 h 186612"/>
                    <a:gd name="connsiteX13" fmla="*/ 93345 w 157162"/>
                    <a:gd name="connsiteY13" fmla="*/ 186612 h 186612"/>
                    <a:gd name="connsiteX14" fmla="*/ 58103 w 157162"/>
                    <a:gd name="connsiteY14" fmla="*/ 79977 h 186612"/>
                    <a:gd name="connsiteX15" fmla="*/ 80963 w 157162"/>
                    <a:gd name="connsiteY15" fmla="*/ 79977 h 186612"/>
                    <a:gd name="connsiteX16" fmla="*/ 93345 w 157162"/>
                    <a:gd name="connsiteY16" fmla="*/ 76168 h 186612"/>
                    <a:gd name="connsiteX17" fmla="*/ 97155 w 157162"/>
                    <a:gd name="connsiteY17" fmla="*/ 63791 h 186612"/>
                    <a:gd name="connsiteX18" fmla="*/ 92393 w 157162"/>
                    <a:gd name="connsiteY18" fmla="*/ 52366 h 186612"/>
                    <a:gd name="connsiteX19" fmla="*/ 80010 w 157162"/>
                    <a:gd name="connsiteY19" fmla="*/ 48557 h 186612"/>
                    <a:gd name="connsiteX20" fmla="*/ 57150 w 157162"/>
                    <a:gd name="connsiteY20" fmla="*/ 48557 h 186612"/>
                    <a:gd name="connsiteX21" fmla="*/ 57150 w 157162"/>
                    <a:gd name="connsiteY21" fmla="*/ 79977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7162" h="186612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 42">
                  <a:extLst>
                    <a:ext uri="{FF2B5EF4-FFF2-40B4-BE49-F238E27FC236}">
                      <a16:creationId xmlns:a16="http://schemas.microsoft.com/office/drawing/2014/main" id="{1CEC47CF-D0C2-E545-02C1-D4B14D597574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>
                    <a:gd name="connsiteX0" fmla="*/ 58103 w 58102"/>
                    <a:gd name="connsiteY0" fmla="*/ 0 h 185660"/>
                    <a:gd name="connsiteX1" fmla="*/ 58103 w 58102"/>
                    <a:gd name="connsiteY1" fmla="*/ 185660 h 185660"/>
                    <a:gd name="connsiteX2" fmla="*/ 0 w 58102"/>
                    <a:gd name="connsiteY2" fmla="*/ 185660 h 185660"/>
                    <a:gd name="connsiteX3" fmla="*/ 0 w 58102"/>
                    <a:gd name="connsiteY3" fmla="*/ 0 h 185660"/>
                    <a:gd name="connsiteX4" fmla="*/ 58103 w 58102"/>
                    <a:gd name="connsiteY4" fmla="*/ 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566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 43">
                  <a:extLst>
                    <a:ext uri="{FF2B5EF4-FFF2-40B4-BE49-F238E27FC236}">
                      <a16:creationId xmlns:a16="http://schemas.microsoft.com/office/drawing/2014/main" id="{20338FF7-C1D4-75A8-7AB3-3DBFAD76DFDC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>
                    <a:gd name="connsiteX0" fmla="*/ 131445 w 131445"/>
                    <a:gd name="connsiteY0" fmla="*/ 0 h 186612"/>
                    <a:gd name="connsiteX1" fmla="*/ 131445 w 131445"/>
                    <a:gd name="connsiteY1" fmla="*/ 46653 h 186612"/>
                    <a:gd name="connsiteX2" fmla="*/ 58103 w 131445"/>
                    <a:gd name="connsiteY2" fmla="*/ 46653 h 186612"/>
                    <a:gd name="connsiteX3" fmla="*/ 58103 w 131445"/>
                    <a:gd name="connsiteY3" fmla="*/ 72360 h 186612"/>
                    <a:gd name="connsiteX4" fmla="*/ 110490 w 131445"/>
                    <a:gd name="connsiteY4" fmla="*/ 72360 h 186612"/>
                    <a:gd name="connsiteX5" fmla="*/ 110490 w 131445"/>
                    <a:gd name="connsiteY5" fmla="*/ 116157 h 186612"/>
                    <a:gd name="connsiteX6" fmla="*/ 58103 w 131445"/>
                    <a:gd name="connsiteY6" fmla="*/ 116157 h 186612"/>
                    <a:gd name="connsiteX7" fmla="*/ 58103 w 131445"/>
                    <a:gd name="connsiteY7" fmla="*/ 186612 h 186612"/>
                    <a:gd name="connsiteX8" fmla="*/ 0 w 131445"/>
                    <a:gd name="connsiteY8" fmla="*/ 186612 h 186612"/>
                    <a:gd name="connsiteX9" fmla="*/ 0 w 131445"/>
                    <a:gd name="connsiteY9" fmla="*/ 952 h 186612"/>
                    <a:gd name="connsiteX10" fmla="*/ 131445 w 131445"/>
                    <a:gd name="connsiteY10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445" h="186612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 44">
                  <a:extLst>
                    <a:ext uri="{FF2B5EF4-FFF2-40B4-BE49-F238E27FC236}">
                      <a16:creationId xmlns:a16="http://schemas.microsoft.com/office/drawing/2014/main" id="{C6E0A9A1-8C8A-2871-FDA4-02D5DFFEA45A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 45">
                  <a:extLst>
                    <a:ext uri="{FF2B5EF4-FFF2-40B4-BE49-F238E27FC236}">
                      <a16:creationId xmlns:a16="http://schemas.microsoft.com/office/drawing/2014/main" id="{1C0CCB59-3B0E-45E9-56DB-7C5E8914BE94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>
                    <a:gd name="connsiteX0" fmla="*/ 48577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2 h 192325"/>
                    <a:gd name="connsiteX3" fmla="*/ 13335 w 191452"/>
                    <a:gd name="connsiteY3" fmla="*/ 46653 h 192325"/>
                    <a:gd name="connsiteX4" fmla="*/ 48577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2 w 191452"/>
                    <a:gd name="connsiteY8" fmla="*/ 96162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7 w 191452"/>
                    <a:gd name="connsiteY12" fmla="*/ 179948 h 192325"/>
                    <a:gd name="connsiteX13" fmla="*/ 123825 w 191452"/>
                    <a:gd name="connsiteY13" fmla="*/ 126630 h 192325"/>
                    <a:gd name="connsiteX14" fmla="*/ 133350 w 191452"/>
                    <a:gd name="connsiteY14" fmla="*/ 96162 h 192325"/>
                    <a:gd name="connsiteX15" fmla="*/ 123825 w 191452"/>
                    <a:gd name="connsiteY15" fmla="*/ 65695 h 192325"/>
                    <a:gd name="connsiteX16" fmla="*/ 97155 w 191452"/>
                    <a:gd name="connsiteY16" fmla="*/ 54270 h 192325"/>
                    <a:gd name="connsiteX17" fmla="*/ 70485 w 191452"/>
                    <a:gd name="connsiteY17" fmla="*/ 65695 h 192325"/>
                    <a:gd name="connsiteX18" fmla="*/ 60960 w 191452"/>
                    <a:gd name="connsiteY18" fmla="*/ 96162 h 192325"/>
                    <a:gd name="connsiteX19" fmla="*/ 70485 w 191452"/>
                    <a:gd name="connsiteY19" fmla="*/ 126630 h 192325"/>
                    <a:gd name="connsiteX20" fmla="*/ 97155 w 191452"/>
                    <a:gd name="connsiteY20" fmla="*/ 138055 h 192325"/>
                    <a:gd name="connsiteX21" fmla="*/ 123825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 46">
                  <a:extLst>
                    <a:ext uri="{FF2B5EF4-FFF2-40B4-BE49-F238E27FC236}">
                      <a16:creationId xmlns:a16="http://schemas.microsoft.com/office/drawing/2014/main" id="{1AB0CA80-C455-C88C-2BDA-9E56210086E2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 47">
                  <a:extLst>
                    <a:ext uri="{FF2B5EF4-FFF2-40B4-BE49-F238E27FC236}">
                      <a16:creationId xmlns:a16="http://schemas.microsoft.com/office/drawing/2014/main" id="{9419C48B-881A-AAF3-7CA9-1E7C93779D7A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>
                    <a:gd name="connsiteX0" fmla="*/ 58103 w 123825"/>
                    <a:gd name="connsiteY0" fmla="*/ 45701 h 185660"/>
                    <a:gd name="connsiteX1" fmla="*/ 58103 w 123825"/>
                    <a:gd name="connsiteY1" fmla="*/ 68552 h 185660"/>
                    <a:gd name="connsiteX2" fmla="*/ 116205 w 123825"/>
                    <a:gd name="connsiteY2" fmla="*/ 68552 h 185660"/>
                    <a:gd name="connsiteX3" fmla="*/ 116205 w 123825"/>
                    <a:gd name="connsiteY3" fmla="*/ 112348 h 185660"/>
                    <a:gd name="connsiteX4" fmla="*/ 58103 w 123825"/>
                    <a:gd name="connsiteY4" fmla="*/ 112348 h 185660"/>
                    <a:gd name="connsiteX5" fmla="*/ 58103 w 123825"/>
                    <a:gd name="connsiteY5" fmla="*/ 139007 h 185660"/>
                    <a:gd name="connsiteX6" fmla="*/ 123825 w 123825"/>
                    <a:gd name="connsiteY6" fmla="*/ 139007 h 185660"/>
                    <a:gd name="connsiteX7" fmla="*/ 123825 w 123825"/>
                    <a:gd name="connsiteY7" fmla="*/ 185660 h 185660"/>
                    <a:gd name="connsiteX8" fmla="*/ 0 w 123825"/>
                    <a:gd name="connsiteY8" fmla="*/ 185660 h 185660"/>
                    <a:gd name="connsiteX9" fmla="*/ 0 w 123825"/>
                    <a:gd name="connsiteY9" fmla="*/ 0 h 185660"/>
                    <a:gd name="connsiteX10" fmla="*/ 123825 w 123825"/>
                    <a:gd name="connsiteY10" fmla="*/ 0 h 185660"/>
                    <a:gd name="connsiteX11" fmla="*/ 123825 w 123825"/>
                    <a:gd name="connsiteY11" fmla="*/ 46653 h 185660"/>
                    <a:gd name="connsiteX12" fmla="*/ 58103 w 123825"/>
                    <a:gd name="connsiteY12" fmla="*/ 46653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5" h="18566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 48">
                  <a:extLst>
                    <a:ext uri="{FF2B5EF4-FFF2-40B4-BE49-F238E27FC236}">
                      <a16:creationId xmlns:a16="http://schemas.microsoft.com/office/drawing/2014/main" id="{FD5EA02B-9366-1E93-D02C-B3C662D761C5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>
                    <a:gd name="connsiteX0" fmla="*/ 128588 w 173354"/>
                    <a:gd name="connsiteY0" fmla="*/ 12377 h 185660"/>
                    <a:gd name="connsiteX1" fmla="*/ 161925 w 173354"/>
                    <a:gd name="connsiteY1" fmla="*/ 44749 h 185660"/>
                    <a:gd name="connsiteX2" fmla="*/ 173355 w 173354"/>
                    <a:gd name="connsiteY2" fmla="*/ 92354 h 185660"/>
                    <a:gd name="connsiteX3" fmla="*/ 161925 w 173354"/>
                    <a:gd name="connsiteY3" fmla="*/ 139959 h 185660"/>
                    <a:gd name="connsiteX4" fmla="*/ 128588 w 173354"/>
                    <a:gd name="connsiteY4" fmla="*/ 173283 h 185660"/>
                    <a:gd name="connsiteX5" fmla="*/ 77153 w 173354"/>
                    <a:gd name="connsiteY5" fmla="*/ 185660 h 185660"/>
                    <a:gd name="connsiteX6" fmla="*/ 0 w 173354"/>
                    <a:gd name="connsiteY6" fmla="*/ 185660 h 185660"/>
                    <a:gd name="connsiteX7" fmla="*/ 0 w 173354"/>
                    <a:gd name="connsiteY7" fmla="*/ 0 h 185660"/>
                    <a:gd name="connsiteX8" fmla="*/ 77153 w 173354"/>
                    <a:gd name="connsiteY8" fmla="*/ 0 h 185660"/>
                    <a:gd name="connsiteX9" fmla="*/ 128588 w 173354"/>
                    <a:gd name="connsiteY9" fmla="*/ 12377 h 185660"/>
                    <a:gd name="connsiteX10" fmla="*/ 103822 w 173354"/>
                    <a:gd name="connsiteY10" fmla="*/ 123774 h 185660"/>
                    <a:gd name="connsiteX11" fmla="*/ 115253 w 173354"/>
                    <a:gd name="connsiteY11" fmla="*/ 93306 h 185660"/>
                    <a:gd name="connsiteX12" fmla="*/ 103822 w 173354"/>
                    <a:gd name="connsiteY12" fmla="*/ 62839 h 185660"/>
                    <a:gd name="connsiteX13" fmla="*/ 72390 w 173354"/>
                    <a:gd name="connsiteY13" fmla="*/ 52366 h 185660"/>
                    <a:gd name="connsiteX14" fmla="*/ 58103 w 173354"/>
                    <a:gd name="connsiteY14" fmla="*/ 52366 h 185660"/>
                    <a:gd name="connsiteX15" fmla="*/ 58103 w 173354"/>
                    <a:gd name="connsiteY15" fmla="*/ 135199 h 185660"/>
                    <a:gd name="connsiteX16" fmla="*/ 72390 w 173354"/>
                    <a:gd name="connsiteY16" fmla="*/ 135199 h 185660"/>
                    <a:gd name="connsiteX17" fmla="*/ 103822 w 173354"/>
                    <a:gd name="connsiteY17" fmla="*/ 12377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3354" h="18566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 49">
                  <a:extLst>
                    <a:ext uri="{FF2B5EF4-FFF2-40B4-BE49-F238E27FC236}">
                      <a16:creationId xmlns:a16="http://schemas.microsoft.com/office/drawing/2014/main" id="{0E3410C5-4BF1-EC31-0C04-13FACDFC8217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>
                    <a:gd name="connsiteX0" fmla="*/ 59055 w 165734"/>
                    <a:gd name="connsiteY0" fmla="*/ 0 h 188516"/>
                    <a:gd name="connsiteX1" fmla="*/ 59055 w 165734"/>
                    <a:gd name="connsiteY1" fmla="*/ 104732 h 188516"/>
                    <a:gd name="connsiteX2" fmla="*/ 64770 w 165734"/>
                    <a:gd name="connsiteY2" fmla="*/ 124726 h 188516"/>
                    <a:gd name="connsiteX3" fmla="*/ 82868 w 165734"/>
                    <a:gd name="connsiteY3" fmla="*/ 132343 h 188516"/>
                    <a:gd name="connsiteX4" fmla="*/ 101918 w 165734"/>
                    <a:gd name="connsiteY4" fmla="*/ 124726 h 188516"/>
                    <a:gd name="connsiteX5" fmla="*/ 107633 w 165734"/>
                    <a:gd name="connsiteY5" fmla="*/ 104732 h 188516"/>
                    <a:gd name="connsiteX6" fmla="*/ 107633 w 165734"/>
                    <a:gd name="connsiteY6" fmla="*/ 0 h 188516"/>
                    <a:gd name="connsiteX7" fmla="*/ 165735 w 165734"/>
                    <a:gd name="connsiteY7" fmla="*/ 0 h 188516"/>
                    <a:gd name="connsiteX8" fmla="*/ 165735 w 165734"/>
                    <a:gd name="connsiteY8" fmla="*/ 104732 h 188516"/>
                    <a:gd name="connsiteX9" fmla="*/ 154305 w 165734"/>
                    <a:gd name="connsiteY9" fmla="*/ 150433 h 188516"/>
                    <a:gd name="connsiteX10" fmla="*/ 123825 w 165734"/>
                    <a:gd name="connsiteY10" fmla="*/ 178996 h 188516"/>
                    <a:gd name="connsiteX11" fmla="*/ 80963 w 165734"/>
                    <a:gd name="connsiteY11" fmla="*/ 188517 h 188516"/>
                    <a:gd name="connsiteX12" fmla="*/ 39053 w 165734"/>
                    <a:gd name="connsiteY12" fmla="*/ 178996 h 188516"/>
                    <a:gd name="connsiteX13" fmla="*/ 10478 w 165734"/>
                    <a:gd name="connsiteY13" fmla="*/ 150433 h 188516"/>
                    <a:gd name="connsiteX14" fmla="*/ 0 w 165734"/>
                    <a:gd name="connsiteY14" fmla="*/ 104732 h 188516"/>
                    <a:gd name="connsiteX15" fmla="*/ 0 w 165734"/>
                    <a:gd name="connsiteY15" fmla="*/ 0 h 188516"/>
                    <a:gd name="connsiteX16" fmla="*/ 59055 w 165734"/>
                    <a:gd name="connsiteY16" fmla="*/ 0 h 188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734" h="188516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aphic 47">
                <a:extLst>
                  <a:ext uri="{FF2B5EF4-FFF2-40B4-BE49-F238E27FC236}">
                    <a16:creationId xmlns:a16="http://schemas.microsoft.com/office/drawing/2014/main" id="{78C8002C-601A-68CF-C5F9-D458A7D81825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2"/>
                <a:chOff x="10976292" y="5214269"/>
                <a:chExt cx="904875" cy="408452"/>
              </a:xfrm>
              <a:solidFill>
                <a:srgbClr val="FFFFFF"/>
              </a:solidFill>
            </p:grpSpPr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36B09457-A3E7-5A0D-C36B-8EB93E29F655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>
                    <a:gd name="connsiteX0" fmla="*/ 150495 w 160020"/>
                    <a:gd name="connsiteY0" fmla="*/ 106636 h 186612"/>
                    <a:gd name="connsiteX1" fmla="*/ 160020 w 160020"/>
                    <a:gd name="connsiteY1" fmla="*/ 135199 h 186612"/>
                    <a:gd name="connsiteX2" fmla="*/ 143828 w 160020"/>
                    <a:gd name="connsiteY2" fmla="*/ 173283 h 186612"/>
                    <a:gd name="connsiteX3" fmla="*/ 97155 w 160020"/>
                    <a:gd name="connsiteY3" fmla="*/ 186613 h 186612"/>
                    <a:gd name="connsiteX4" fmla="*/ 0 w 160020"/>
                    <a:gd name="connsiteY4" fmla="*/ 186613 h 186612"/>
                    <a:gd name="connsiteX5" fmla="*/ 0 w 160020"/>
                    <a:gd name="connsiteY5" fmla="*/ 0 h 186612"/>
                    <a:gd name="connsiteX6" fmla="*/ 95250 w 160020"/>
                    <a:gd name="connsiteY6" fmla="*/ 0 h 186612"/>
                    <a:gd name="connsiteX7" fmla="*/ 140018 w 160020"/>
                    <a:gd name="connsiteY7" fmla="*/ 12377 h 186612"/>
                    <a:gd name="connsiteX8" fmla="*/ 156210 w 160020"/>
                    <a:gd name="connsiteY8" fmla="*/ 48557 h 186612"/>
                    <a:gd name="connsiteX9" fmla="*/ 147638 w 160020"/>
                    <a:gd name="connsiteY9" fmla="*/ 76168 h 186612"/>
                    <a:gd name="connsiteX10" fmla="*/ 124778 w 160020"/>
                    <a:gd name="connsiteY10" fmla="*/ 91402 h 186612"/>
                    <a:gd name="connsiteX11" fmla="*/ 150495 w 160020"/>
                    <a:gd name="connsiteY11" fmla="*/ 106636 h 186612"/>
                    <a:gd name="connsiteX12" fmla="*/ 58103 w 160020"/>
                    <a:gd name="connsiteY12" fmla="*/ 72360 h 186612"/>
                    <a:gd name="connsiteX13" fmla="*/ 80963 w 160020"/>
                    <a:gd name="connsiteY13" fmla="*/ 72360 h 186612"/>
                    <a:gd name="connsiteX14" fmla="*/ 92393 w 160020"/>
                    <a:gd name="connsiteY14" fmla="*/ 69504 h 186612"/>
                    <a:gd name="connsiteX15" fmla="*/ 96203 w 160020"/>
                    <a:gd name="connsiteY15" fmla="*/ 59983 h 186612"/>
                    <a:gd name="connsiteX16" fmla="*/ 92393 w 160020"/>
                    <a:gd name="connsiteY16" fmla="*/ 49509 h 186612"/>
                    <a:gd name="connsiteX17" fmla="*/ 80963 w 160020"/>
                    <a:gd name="connsiteY17" fmla="*/ 46653 h 186612"/>
                    <a:gd name="connsiteX18" fmla="*/ 58103 w 160020"/>
                    <a:gd name="connsiteY18" fmla="*/ 46653 h 186612"/>
                    <a:gd name="connsiteX19" fmla="*/ 58103 w 160020"/>
                    <a:gd name="connsiteY19" fmla="*/ 72360 h 186612"/>
                    <a:gd name="connsiteX20" fmla="*/ 96203 w 160020"/>
                    <a:gd name="connsiteY20" fmla="*/ 136151 h 186612"/>
                    <a:gd name="connsiteX21" fmla="*/ 100013 w 160020"/>
                    <a:gd name="connsiteY21" fmla="*/ 126630 h 186612"/>
                    <a:gd name="connsiteX22" fmla="*/ 84773 w 160020"/>
                    <a:gd name="connsiteY22" fmla="*/ 113300 h 186612"/>
                    <a:gd name="connsiteX23" fmla="*/ 58103 w 160020"/>
                    <a:gd name="connsiteY23" fmla="*/ 113300 h 186612"/>
                    <a:gd name="connsiteX24" fmla="*/ 58103 w 160020"/>
                    <a:gd name="connsiteY24" fmla="*/ 139959 h 186612"/>
                    <a:gd name="connsiteX25" fmla="*/ 84773 w 160020"/>
                    <a:gd name="connsiteY25" fmla="*/ 139959 h 186612"/>
                    <a:gd name="connsiteX26" fmla="*/ 96203 w 160020"/>
                    <a:gd name="connsiteY26" fmla="*/ 136151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60020" h="186612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 29">
                  <a:extLst>
                    <a:ext uri="{FF2B5EF4-FFF2-40B4-BE49-F238E27FC236}">
                      <a16:creationId xmlns:a16="http://schemas.microsoft.com/office/drawing/2014/main" id="{3F898054-A1EF-0945-D2F4-A584A471CEEB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>
                    <a:gd name="connsiteX0" fmla="*/ 58102 w 114300"/>
                    <a:gd name="connsiteY0" fmla="*/ 141864 h 185660"/>
                    <a:gd name="connsiteX1" fmla="*/ 114300 w 114300"/>
                    <a:gd name="connsiteY1" fmla="*/ 141864 h 185660"/>
                    <a:gd name="connsiteX2" fmla="*/ 114300 w 114300"/>
                    <a:gd name="connsiteY2" fmla="*/ 185660 h 185660"/>
                    <a:gd name="connsiteX3" fmla="*/ 0 w 114300"/>
                    <a:gd name="connsiteY3" fmla="*/ 185660 h 185660"/>
                    <a:gd name="connsiteX4" fmla="*/ 0 w 114300"/>
                    <a:gd name="connsiteY4" fmla="*/ 0 h 185660"/>
                    <a:gd name="connsiteX5" fmla="*/ 58102 w 114300"/>
                    <a:gd name="connsiteY5" fmla="*/ 0 h 185660"/>
                    <a:gd name="connsiteX6" fmla="*/ 58102 w 114300"/>
                    <a:gd name="connsiteY6" fmla="*/ 141864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4300" h="18566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 30">
                  <a:extLst>
                    <a:ext uri="{FF2B5EF4-FFF2-40B4-BE49-F238E27FC236}">
                      <a16:creationId xmlns:a16="http://schemas.microsoft.com/office/drawing/2014/main" id="{40C9C8D0-1F44-6366-7F6A-B55D52DA61AD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>
                    <a:gd name="connsiteX0" fmla="*/ 48578 w 191452"/>
                    <a:gd name="connsiteY0" fmla="*/ 179948 h 192325"/>
                    <a:gd name="connsiteX1" fmla="*/ 13335 w 191452"/>
                    <a:gd name="connsiteY1" fmla="*/ 145672 h 192325"/>
                    <a:gd name="connsiteX2" fmla="*/ 0 w 191452"/>
                    <a:gd name="connsiteY2" fmla="*/ 96163 h 192325"/>
                    <a:gd name="connsiteX3" fmla="*/ 13335 w 191452"/>
                    <a:gd name="connsiteY3" fmla="*/ 46653 h 192325"/>
                    <a:gd name="connsiteX4" fmla="*/ 48578 w 191452"/>
                    <a:gd name="connsiteY4" fmla="*/ 12377 h 192325"/>
                    <a:gd name="connsiteX5" fmla="*/ 97155 w 191452"/>
                    <a:gd name="connsiteY5" fmla="*/ 0 h 192325"/>
                    <a:gd name="connsiteX6" fmla="*/ 144780 w 191452"/>
                    <a:gd name="connsiteY6" fmla="*/ 12377 h 192325"/>
                    <a:gd name="connsiteX7" fmla="*/ 179070 w 191452"/>
                    <a:gd name="connsiteY7" fmla="*/ 46653 h 192325"/>
                    <a:gd name="connsiteX8" fmla="*/ 191453 w 191452"/>
                    <a:gd name="connsiteY8" fmla="*/ 96163 h 192325"/>
                    <a:gd name="connsiteX9" fmla="*/ 179070 w 191452"/>
                    <a:gd name="connsiteY9" fmla="*/ 145672 h 192325"/>
                    <a:gd name="connsiteX10" fmla="*/ 144780 w 191452"/>
                    <a:gd name="connsiteY10" fmla="*/ 179948 h 192325"/>
                    <a:gd name="connsiteX11" fmla="*/ 97155 w 191452"/>
                    <a:gd name="connsiteY11" fmla="*/ 192325 h 192325"/>
                    <a:gd name="connsiteX12" fmla="*/ 48578 w 191452"/>
                    <a:gd name="connsiteY12" fmla="*/ 179948 h 192325"/>
                    <a:gd name="connsiteX13" fmla="*/ 122872 w 191452"/>
                    <a:gd name="connsiteY13" fmla="*/ 126630 h 192325"/>
                    <a:gd name="connsiteX14" fmla="*/ 132397 w 191452"/>
                    <a:gd name="connsiteY14" fmla="*/ 96163 h 192325"/>
                    <a:gd name="connsiteX15" fmla="*/ 122872 w 191452"/>
                    <a:gd name="connsiteY15" fmla="*/ 65695 h 192325"/>
                    <a:gd name="connsiteX16" fmla="*/ 96203 w 191452"/>
                    <a:gd name="connsiteY16" fmla="*/ 54270 h 192325"/>
                    <a:gd name="connsiteX17" fmla="*/ 69532 w 191452"/>
                    <a:gd name="connsiteY17" fmla="*/ 65695 h 192325"/>
                    <a:gd name="connsiteX18" fmla="*/ 60007 w 191452"/>
                    <a:gd name="connsiteY18" fmla="*/ 96163 h 192325"/>
                    <a:gd name="connsiteX19" fmla="*/ 69532 w 191452"/>
                    <a:gd name="connsiteY19" fmla="*/ 126630 h 192325"/>
                    <a:gd name="connsiteX20" fmla="*/ 96203 w 191452"/>
                    <a:gd name="connsiteY20" fmla="*/ 138055 h 192325"/>
                    <a:gd name="connsiteX21" fmla="*/ 122872 w 191452"/>
                    <a:gd name="connsiteY21" fmla="*/ 126630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91452" h="192325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 31">
                  <a:extLst>
                    <a:ext uri="{FF2B5EF4-FFF2-40B4-BE49-F238E27FC236}">
                      <a16:creationId xmlns:a16="http://schemas.microsoft.com/office/drawing/2014/main" id="{B3100DB5-ECB3-2FCA-67B2-BBD75B3C4105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>
                    <a:gd name="connsiteX0" fmla="*/ 11430 w 182880"/>
                    <a:gd name="connsiteY0" fmla="*/ 45701 h 192325"/>
                    <a:gd name="connsiteX1" fmla="*/ 43815 w 182880"/>
                    <a:gd name="connsiteY1" fmla="*/ 12377 h 192325"/>
                    <a:gd name="connsiteX2" fmla="*/ 92393 w 182880"/>
                    <a:gd name="connsiteY2" fmla="*/ 0 h 192325"/>
                    <a:gd name="connsiteX3" fmla="*/ 135255 w 182880"/>
                    <a:gd name="connsiteY3" fmla="*/ 9521 h 192325"/>
                    <a:gd name="connsiteX4" fmla="*/ 166688 w 182880"/>
                    <a:gd name="connsiteY4" fmla="*/ 35228 h 192325"/>
                    <a:gd name="connsiteX5" fmla="*/ 182880 w 182880"/>
                    <a:gd name="connsiteY5" fmla="*/ 74264 h 192325"/>
                    <a:gd name="connsiteX6" fmla="*/ 120968 w 182880"/>
                    <a:gd name="connsiteY6" fmla="*/ 74264 h 192325"/>
                    <a:gd name="connsiteX7" fmla="*/ 108585 w 182880"/>
                    <a:gd name="connsiteY7" fmla="*/ 59983 h 192325"/>
                    <a:gd name="connsiteX8" fmla="*/ 90488 w 182880"/>
                    <a:gd name="connsiteY8" fmla="*/ 55222 h 192325"/>
                    <a:gd name="connsiteX9" fmla="*/ 67628 w 182880"/>
                    <a:gd name="connsiteY9" fmla="*/ 66647 h 192325"/>
                    <a:gd name="connsiteX10" fmla="*/ 59055 w 182880"/>
                    <a:gd name="connsiteY10" fmla="*/ 96163 h 192325"/>
                    <a:gd name="connsiteX11" fmla="*/ 67628 w 182880"/>
                    <a:gd name="connsiteY11" fmla="*/ 125678 h 192325"/>
                    <a:gd name="connsiteX12" fmla="*/ 90488 w 182880"/>
                    <a:gd name="connsiteY12" fmla="*/ 137103 h 192325"/>
                    <a:gd name="connsiteX13" fmla="*/ 108585 w 182880"/>
                    <a:gd name="connsiteY13" fmla="*/ 132343 h 192325"/>
                    <a:gd name="connsiteX14" fmla="*/ 120968 w 182880"/>
                    <a:gd name="connsiteY14" fmla="*/ 118061 h 192325"/>
                    <a:gd name="connsiteX15" fmla="*/ 182880 w 182880"/>
                    <a:gd name="connsiteY15" fmla="*/ 118061 h 192325"/>
                    <a:gd name="connsiteX16" fmla="*/ 166688 w 182880"/>
                    <a:gd name="connsiteY16" fmla="*/ 157097 h 192325"/>
                    <a:gd name="connsiteX17" fmla="*/ 135255 w 182880"/>
                    <a:gd name="connsiteY17" fmla="*/ 182804 h 192325"/>
                    <a:gd name="connsiteX18" fmla="*/ 92393 w 182880"/>
                    <a:gd name="connsiteY18" fmla="*/ 192325 h 192325"/>
                    <a:gd name="connsiteX19" fmla="*/ 43815 w 182880"/>
                    <a:gd name="connsiteY19" fmla="*/ 179948 h 192325"/>
                    <a:gd name="connsiteX20" fmla="*/ 11430 w 182880"/>
                    <a:gd name="connsiteY20" fmla="*/ 146624 h 192325"/>
                    <a:gd name="connsiteX21" fmla="*/ 0 w 182880"/>
                    <a:gd name="connsiteY21" fmla="*/ 97115 h 192325"/>
                    <a:gd name="connsiteX22" fmla="*/ 11430 w 182880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2880" h="192325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 32">
                  <a:extLst>
                    <a:ext uri="{FF2B5EF4-FFF2-40B4-BE49-F238E27FC236}">
                      <a16:creationId xmlns:a16="http://schemas.microsoft.com/office/drawing/2014/main" id="{7366484C-81EC-4613-71C1-9E96836B87DD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>
                    <a:gd name="connsiteX0" fmla="*/ 112395 w 181927"/>
                    <a:gd name="connsiteY0" fmla="*/ 185660 h 186612"/>
                    <a:gd name="connsiteX1" fmla="*/ 58103 w 181927"/>
                    <a:gd name="connsiteY1" fmla="*/ 104732 h 186612"/>
                    <a:gd name="connsiteX2" fmla="*/ 58103 w 181927"/>
                    <a:gd name="connsiteY2" fmla="*/ 185660 h 186612"/>
                    <a:gd name="connsiteX3" fmla="*/ 0 w 181927"/>
                    <a:gd name="connsiteY3" fmla="*/ 185660 h 186612"/>
                    <a:gd name="connsiteX4" fmla="*/ 0 w 181927"/>
                    <a:gd name="connsiteY4" fmla="*/ 0 h 186612"/>
                    <a:gd name="connsiteX5" fmla="*/ 58103 w 181927"/>
                    <a:gd name="connsiteY5" fmla="*/ 0 h 186612"/>
                    <a:gd name="connsiteX6" fmla="*/ 58103 w 181927"/>
                    <a:gd name="connsiteY6" fmla="*/ 78073 h 186612"/>
                    <a:gd name="connsiteX7" fmla="*/ 111442 w 181927"/>
                    <a:gd name="connsiteY7" fmla="*/ 0 h 186612"/>
                    <a:gd name="connsiteX8" fmla="*/ 177165 w 181927"/>
                    <a:gd name="connsiteY8" fmla="*/ 0 h 186612"/>
                    <a:gd name="connsiteX9" fmla="*/ 113347 w 181927"/>
                    <a:gd name="connsiteY9" fmla="*/ 89498 h 186612"/>
                    <a:gd name="connsiteX10" fmla="*/ 181928 w 181927"/>
                    <a:gd name="connsiteY10" fmla="*/ 186613 h 186612"/>
                    <a:gd name="connsiteX11" fmla="*/ 112395 w 181927"/>
                    <a:gd name="connsiteY11" fmla="*/ 186613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27" h="186612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63316520-C31B-BBA6-C8DB-58E5AC69D684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>
                    <a:gd name="connsiteX0" fmla="*/ 11430 w 181927"/>
                    <a:gd name="connsiteY0" fmla="*/ 45701 h 192325"/>
                    <a:gd name="connsiteX1" fmla="*/ 42863 w 181927"/>
                    <a:gd name="connsiteY1" fmla="*/ 12377 h 192325"/>
                    <a:gd name="connsiteX2" fmla="*/ 91440 w 181927"/>
                    <a:gd name="connsiteY2" fmla="*/ 0 h 192325"/>
                    <a:gd name="connsiteX3" fmla="*/ 134302 w 181927"/>
                    <a:gd name="connsiteY3" fmla="*/ 9521 h 192325"/>
                    <a:gd name="connsiteX4" fmla="*/ 165735 w 181927"/>
                    <a:gd name="connsiteY4" fmla="*/ 35228 h 192325"/>
                    <a:gd name="connsiteX5" fmla="*/ 181927 w 181927"/>
                    <a:gd name="connsiteY5" fmla="*/ 74264 h 192325"/>
                    <a:gd name="connsiteX6" fmla="*/ 120015 w 181927"/>
                    <a:gd name="connsiteY6" fmla="*/ 74264 h 192325"/>
                    <a:gd name="connsiteX7" fmla="*/ 107632 w 181927"/>
                    <a:gd name="connsiteY7" fmla="*/ 59983 h 192325"/>
                    <a:gd name="connsiteX8" fmla="*/ 89535 w 181927"/>
                    <a:gd name="connsiteY8" fmla="*/ 55222 h 192325"/>
                    <a:gd name="connsiteX9" fmla="*/ 66675 w 181927"/>
                    <a:gd name="connsiteY9" fmla="*/ 66647 h 192325"/>
                    <a:gd name="connsiteX10" fmla="*/ 58102 w 181927"/>
                    <a:gd name="connsiteY10" fmla="*/ 96163 h 192325"/>
                    <a:gd name="connsiteX11" fmla="*/ 66675 w 181927"/>
                    <a:gd name="connsiteY11" fmla="*/ 125678 h 192325"/>
                    <a:gd name="connsiteX12" fmla="*/ 89535 w 181927"/>
                    <a:gd name="connsiteY12" fmla="*/ 137103 h 192325"/>
                    <a:gd name="connsiteX13" fmla="*/ 107632 w 181927"/>
                    <a:gd name="connsiteY13" fmla="*/ 132343 h 192325"/>
                    <a:gd name="connsiteX14" fmla="*/ 120015 w 181927"/>
                    <a:gd name="connsiteY14" fmla="*/ 118061 h 192325"/>
                    <a:gd name="connsiteX15" fmla="*/ 181927 w 181927"/>
                    <a:gd name="connsiteY15" fmla="*/ 118061 h 192325"/>
                    <a:gd name="connsiteX16" fmla="*/ 165735 w 181927"/>
                    <a:gd name="connsiteY16" fmla="*/ 157097 h 192325"/>
                    <a:gd name="connsiteX17" fmla="*/ 134302 w 181927"/>
                    <a:gd name="connsiteY17" fmla="*/ 182804 h 192325"/>
                    <a:gd name="connsiteX18" fmla="*/ 91440 w 181927"/>
                    <a:gd name="connsiteY18" fmla="*/ 192325 h 192325"/>
                    <a:gd name="connsiteX19" fmla="*/ 42863 w 181927"/>
                    <a:gd name="connsiteY19" fmla="*/ 179948 h 192325"/>
                    <a:gd name="connsiteX20" fmla="*/ 11430 w 181927"/>
                    <a:gd name="connsiteY20" fmla="*/ 146624 h 192325"/>
                    <a:gd name="connsiteX21" fmla="*/ 0 w 181927"/>
                    <a:gd name="connsiteY21" fmla="*/ 97115 h 192325"/>
                    <a:gd name="connsiteX22" fmla="*/ 11430 w 181927"/>
                    <a:gd name="connsiteY22" fmla="*/ 45701 h 192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1927" h="192325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 34">
                  <a:extLst>
                    <a:ext uri="{FF2B5EF4-FFF2-40B4-BE49-F238E27FC236}">
                      <a16:creationId xmlns:a16="http://schemas.microsoft.com/office/drawing/2014/main" id="{FF9598DC-C415-0FED-A771-1DD493C5E833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>
                    <a:gd name="connsiteX0" fmla="*/ 172403 w 172402"/>
                    <a:gd name="connsiteY0" fmla="*/ 0 h 186612"/>
                    <a:gd name="connsiteX1" fmla="*/ 172403 w 172402"/>
                    <a:gd name="connsiteY1" fmla="*/ 186613 h 186612"/>
                    <a:gd name="connsiteX2" fmla="*/ 114300 w 172402"/>
                    <a:gd name="connsiteY2" fmla="*/ 186613 h 186612"/>
                    <a:gd name="connsiteX3" fmla="*/ 114300 w 172402"/>
                    <a:gd name="connsiteY3" fmla="*/ 114253 h 186612"/>
                    <a:gd name="connsiteX4" fmla="*/ 59055 w 172402"/>
                    <a:gd name="connsiteY4" fmla="*/ 114253 h 186612"/>
                    <a:gd name="connsiteX5" fmla="*/ 59055 w 172402"/>
                    <a:gd name="connsiteY5" fmla="*/ 186613 h 186612"/>
                    <a:gd name="connsiteX6" fmla="*/ 0 w 172402"/>
                    <a:gd name="connsiteY6" fmla="*/ 186613 h 186612"/>
                    <a:gd name="connsiteX7" fmla="*/ 0 w 172402"/>
                    <a:gd name="connsiteY7" fmla="*/ 952 h 186612"/>
                    <a:gd name="connsiteX8" fmla="*/ 58103 w 172402"/>
                    <a:gd name="connsiteY8" fmla="*/ 952 h 186612"/>
                    <a:gd name="connsiteX9" fmla="*/ 58103 w 172402"/>
                    <a:gd name="connsiteY9" fmla="*/ 67599 h 186612"/>
                    <a:gd name="connsiteX10" fmla="*/ 113347 w 172402"/>
                    <a:gd name="connsiteY10" fmla="*/ 67599 h 186612"/>
                    <a:gd name="connsiteX11" fmla="*/ 113347 w 172402"/>
                    <a:gd name="connsiteY11" fmla="*/ 952 h 186612"/>
                    <a:gd name="connsiteX12" fmla="*/ 172403 w 172402"/>
                    <a:gd name="connsiteY12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402" h="186612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 36">
                  <a:extLst>
                    <a:ext uri="{FF2B5EF4-FFF2-40B4-BE49-F238E27FC236}">
                      <a16:creationId xmlns:a16="http://schemas.microsoft.com/office/drawing/2014/main" id="{C0C8D55A-2C4A-7E07-2ADB-56FBDBADBC35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>
                    <a:gd name="connsiteX0" fmla="*/ 132397 w 202882"/>
                    <a:gd name="connsiteY0" fmla="*/ 157097 h 185660"/>
                    <a:gd name="connsiteX1" fmla="*/ 70485 w 202882"/>
                    <a:gd name="connsiteY1" fmla="*/ 157097 h 185660"/>
                    <a:gd name="connsiteX2" fmla="*/ 60960 w 202882"/>
                    <a:gd name="connsiteY2" fmla="*/ 185660 h 185660"/>
                    <a:gd name="connsiteX3" fmla="*/ 0 w 202882"/>
                    <a:gd name="connsiteY3" fmla="*/ 185660 h 185660"/>
                    <a:gd name="connsiteX4" fmla="*/ 67628 w 202882"/>
                    <a:gd name="connsiteY4" fmla="*/ 0 h 185660"/>
                    <a:gd name="connsiteX5" fmla="*/ 135255 w 202882"/>
                    <a:gd name="connsiteY5" fmla="*/ 0 h 185660"/>
                    <a:gd name="connsiteX6" fmla="*/ 202882 w 202882"/>
                    <a:gd name="connsiteY6" fmla="*/ 185660 h 185660"/>
                    <a:gd name="connsiteX7" fmla="*/ 140970 w 202882"/>
                    <a:gd name="connsiteY7" fmla="*/ 185660 h 185660"/>
                    <a:gd name="connsiteX8" fmla="*/ 132397 w 202882"/>
                    <a:gd name="connsiteY8" fmla="*/ 157097 h 185660"/>
                    <a:gd name="connsiteX9" fmla="*/ 118110 w 202882"/>
                    <a:gd name="connsiteY9" fmla="*/ 113300 h 185660"/>
                    <a:gd name="connsiteX10" fmla="*/ 100965 w 202882"/>
                    <a:gd name="connsiteY10" fmla="*/ 61887 h 185660"/>
                    <a:gd name="connsiteX11" fmla="*/ 83820 w 202882"/>
                    <a:gd name="connsiteY11" fmla="*/ 113300 h 185660"/>
                    <a:gd name="connsiteX12" fmla="*/ 118110 w 202882"/>
                    <a:gd name="connsiteY12" fmla="*/ 11330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882" h="18566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:a16="http://schemas.microsoft.com/office/drawing/2014/main" id="{433066FE-ABEE-EDA5-BDCE-8992D88A23C2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>
                    <a:gd name="connsiteX0" fmla="*/ 58102 w 58102"/>
                    <a:gd name="connsiteY0" fmla="*/ 0 h 186612"/>
                    <a:gd name="connsiteX1" fmla="*/ 58102 w 58102"/>
                    <a:gd name="connsiteY1" fmla="*/ 186613 h 186612"/>
                    <a:gd name="connsiteX2" fmla="*/ 0 w 58102"/>
                    <a:gd name="connsiteY2" fmla="*/ 186613 h 186612"/>
                    <a:gd name="connsiteX3" fmla="*/ 0 w 58102"/>
                    <a:gd name="connsiteY3" fmla="*/ 952 h 186612"/>
                    <a:gd name="connsiteX4" fmla="*/ 58102 w 58102"/>
                    <a:gd name="connsiteY4" fmla="*/ 952 h 18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02" h="186612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 38">
                  <a:extLst>
                    <a:ext uri="{FF2B5EF4-FFF2-40B4-BE49-F238E27FC236}">
                      <a16:creationId xmlns:a16="http://schemas.microsoft.com/office/drawing/2014/main" id="{F198AF9D-68DD-6837-AC5D-786CA9FF248C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>
                    <a:gd name="connsiteX0" fmla="*/ 178117 w 178117"/>
                    <a:gd name="connsiteY0" fmla="*/ 185660 h 185660"/>
                    <a:gd name="connsiteX1" fmla="*/ 120015 w 178117"/>
                    <a:gd name="connsiteY1" fmla="*/ 185660 h 185660"/>
                    <a:gd name="connsiteX2" fmla="*/ 58103 w 178117"/>
                    <a:gd name="connsiteY2" fmla="*/ 92354 h 185660"/>
                    <a:gd name="connsiteX3" fmla="*/ 58103 w 178117"/>
                    <a:gd name="connsiteY3" fmla="*/ 185660 h 185660"/>
                    <a:gd name="connsiteX4" fmla="*/ 0 w 178117"/>
                    <a:gd name="connsiteY4" fmla="*/ 185660 h 185660"/>
                    <a:gd name="connsiteX5" fmla="*/ 0 w 178117"/>
                    <a:gd name="connsiteY5" fmla="*/ 0 h 185660"/>
                    <a:gd name="connsiteX6" fmla="*/ 58103 w 178117"/>
                    <a:gd name="connsiteY6" fmla="*/ 0 h 185660"/>
                    <a:gd name="connsiteX7" fmla="*/ 120015 w 178117"/>
                    <a:gd name="connsiteY7" fmla="*/ 95210 h 185660"/>
                    <a:gd name="connsiteX8" fmla="*/ 120015 w 178117"/>
                    <a:gd name="connsiteY8" fmla="*/ 0 h 185660"/>
                    <a:gd name="connsiteX9" fmla="*/ 178117 w 178117"/>
                    <a:gd name="connsiteY9" fmla="*/ 0 h 185660"/>
                    <a:gd name="connsiteX10" fmla="*/ 178117 w 178117"/>
                    <a:gd name="connsiteY10" fmla="*/ 185660 h 18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117" h="18566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" name="Graphic 47">
                <a:extLst>
                  <a:ext uri="{FF2B5EF4-FFF2-40B4-BE49-F238E27FC236}">
                    <a16:creationId xmlns:a16="http://schemas.microsoft.com/office/drawing/2014/main" id="{6642D038-45AB-4C73-CFCB-1E78DCD1707D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  <a:solidFill>
                <a:srgbClr val="FFFFFF"/>
              </a:solidFill>
            </p:grpSpPr>
            <p:sp>
              <p:nvSpPr>
                <p:cNvPr id="24" name="Freeform 23">
                  <a:extLst>
                    <a:ext uri="{FF2B5EF4-FFF2-40B4-BE49-F238E27FC236}">
                      <a16:creationId xmlns:a16="http://schemas.microsoft.com/office/drawing/2014/main" id="{0EB28037-11EB-2BBE-FDA5-89758DB3E7A6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>
                    <a:gd name="connsiteX0" fmla="*/ 45720 w 45719"/>
                    <a:gd name="connsiteY0" fmla="*/ 0 h 81881"/>
                    <a:gd name="connsiteX1" fmla="*/ 45720 w 45719"/>
                    <a:gd name="connsiteY1" fmla="*/ 8569 h 81881"/>
                    <a:gd name="connsiteX2" fmla="*/ 10478 w 45719"/>
                    <a:gd name="connsiteY2" fmla="*/ 8569 h 81881"/>
                    <a:gd name="connsiteX3" fmla="*/ 10478 w 45719"/>
                    <a:gd name="connsiteY3" fmla="*/ 36180 h 81881"/>
                    <a:gd name="connsiteX4" fmla="*/ 39053 w 45719"/>
                    <a:gd name="connsiteY4" fmla="*/ 36180 h 81881"/>
                    <a:gd name="connsiteX5" fmla="*/ 39053 w 45719"/>
                    <a:gd name="connsiteY5" fmla="*/ 44749 h 81881"/>
                    <a:gd name="connsiteX6" fmla="*/ 10478 w 45719"/>
                    <a:gd name="connsiteY6" fmla="*/ 44749 h 81881"/>
                    <a:gd name="connsiteX7" fmla="*/ 10478 w 45719"/>
                    <a:gd name="connsiteY7" fmla="*/ 81881 h 81881"/>
                    <a:gd name="connsiteX8" fmla="*/ 0 w 45719"/>
                    <a:gd name="connsiteY8" fmla="*/ 81881 h 81881"/>
                    <a:gd name="connsiteX9" fmla="*/ 0 w 45719"/>
                    <a:gd name="connsiteY9" fmla="*/ 0 h 81881"/>
                    <a:gd name="connsiteX10" fmla="*/ 45720 w 45719"/>
                    <a:gd name="connsiteY10" fmla="*/ 0 h 8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19" h="81881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 24">
                  <a:extLst>
                    <a:ext uri="{FF2B5EF4-FFF2-40B4-BE49-F238E27FC236}">
                      <a16:creationId xmlns:a16="http://schemas.microsoft.com/office/drawing/2014/main" id="{68DAE2A7-ACFE-EFE3-A967-F3F729C51C31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>
                    <a:gd name="connsiteX0" fmla="*/ 20955 w 83819"/>
                    <a:gd name="connsiteY0" fmla="*/ 79977 h 85689"/>
                    <a:gd name="connsiteX1" fmla="*/ 5715 w 83819"/>
                    <a:gd name="connsiteY1" fmla="*/ 64743 h 85689"/>
                    <a:gd name="connsiteX2" fmla="*/ 0 w 83819"/>
                    <a:gd name="connsiteY2" fmla="*/ 42845 h 85689"/>
                    <a:gd name="connsiteX3" fmla="*/ 5715 w 83819"/>
                    <a:gd name="connsiteY3" fmla="*/ 20946 h 85689"/>
                    <a:gd name="connsiteX4" fmla="*/ 20955 w 83819"/>
                    <a:gd name="connsiteY4" fmla="*/ 5713 h 85689"/>
                    <a:gd name="connsiteX5" fmla="*/ 41910 w 83819"/>
                    <a:gd name="connsiteY5" fmla="*/ 0 h 85689"/>
                    <a:gd name="connsiteX6" fmla="*/ 62865 w 83819"/>
                    <a:gd name="connsiteY6" fmla="*/ 5713 h 85689"/>
                    <a:gd name="connsiteX7" fmla="*/ 78105 w 83819"/>
                    <a:gd name="connsiteY7" fmla="*/ 20946 h 85689"/>
                    <a:gd name="connsiteX8" fmla="*/ 83820 w 83819"/>
                    <a:gd name="connsiteY8" fmla="*/ 42845 h 85689"/>
                    <a:gd name="connsiteX9" fmla="*/ 78105 w 83819"/>
                    <a:gd name="connsiteY9" fmla="*/ 64743 h 85689"/>
                    <a:gd name="connsiteX10" fmla="*/ 62865 w 83819"/>
                    <a:gd name="connsiteY10" fmla="*/ 79977 h 85689"/>
                    <a:gd name="connsiteX11" fmla="*/ 41910 w 83819"/>
                    <a:gd name="connsiteY11" fmla="*/ 85689 h 85689"/>
                    <a:gd name="connsiteX12" fmla="*/ 20955 w 83819"/>
                    <a:gd name="connsiteY12" fmla="*/ 79977 h 85689"/>
                    <a:gd name="connsiteX13" fmla="*/ 58102 w 83819"/>
                    <a:gd name="connsiteY13" fmla="*/ 71408 h 85689"/>
                    <a:gd name="connsiteX14" fmla="*/ 68580 w 83819"/>
                    <a:gd name="connsiteY14" fmla="*/ 59983 h 85689"/>
                    <a:gd name="connsiteX15" fmla="*/ 72390 w 83819"/>
                    <a:gd name="connsiteY15" fmla="*/ 42845 h 85689"/>
                    <a:gd name="connsiteX16" fmla="*/ 68580 w 83819"/>
                    <a:gd name="connsiteY16" fmla="*/ 25707 h 85689"/>
                    <a:gd name="connsiteX17" fmla="*/ 58102 w 83819"/>
                    <a:gd name="connsiteY17" fmla="*/ 14282 h 85689"/>
                    <a:gd name="connsiteX18" fmla="*/ 42863 w 83819"/>
                    <a:gd name="connsiteY18" fmla="*/ 10473 h 85689"/>
                    <a:gd name="connsiteX19" fmla="*/ 27622 w 83819"/>
                    <a:gd name="connsiteY19" fmla="*/ 14282 h 85689"/>
                    <a:gd name="connsiteX20" fmla="*/ 17145 w 83819"/>
                    <a:gd name="connsiteY20" fmla="*/ 25707 h 85689"/>
                    <a:gd name="connsiteX21" fmla="*/ 13335 w 83819"/>
                    <a:gd name="connsiteY21" fmla="*/ 42845 h 85689"/>
                    <a:gd name="connsiteX22" fmla="*/ 17145 w 83819"/>
                    <a:gd name="connsiteY22" fmla="*/ 59983 h 85689"/>
                    <a:gd name="connsiteX23" fmla="*/ 27622 w 83819"/>
                    <a:gd name="connsiteY23" fmla="*/ 71408 h 85689"/>
                    <a:gd name="connsiteX24" fmla="*/ 42863 w 83819"/>
                    <a:gd name="connsiteY24" fmla="*/ 75216 h 85689"/>
                    <a:gd name="connsiteX25" fmla="*/ 58102 w 83819"/>
                    <a:gd name="connsiteY25" fmla="*/ 71408 h 8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819" h="85689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 25">
                  <a:extLst>
                    <a:ext uri="{FF2B5EF4-FFF2-40B4-BE49-F238E27FC236}">
                      <a16:creationId xmlns:a16="http://schemas.microsoft.com/office/drawing/2014/main" id="{5B47A92F-F7C3-FE7C-1910-704DE2016A89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>
                    <a:gd name="connsiteX0" fmla="*/ 42863 w 56197"/>
                    <a:gd name="connsiteY0" fmla="*/ 81881 h 81880"/>
                    <a:gd name="connsiteX1" fmla="*/ 23813 w 56197"/>
                    <a:gd name="connsiteY1" fmla="*/ 48557 h 81880"/>
                    <a:gd name="connsiteX2" fmla="*/ 10478 w 56197"/>
                    <a:gd name="connsiteY2" fmla="*/ 48557 h 81880"/>
                    <a:gd name="connsiteX3" fmla="*/ 10478 w 56197"/>
                    <a:gd name="connsiteY3" fmla="*/ 81881 h 81880"/>
                    <a:gd name="connsiteX4" fmla="*/ 0 w 56197"/>
                    <a:gd name="connsiteY4" fmla="*/ 81881 h 81880"/>
                    <a:gd name="connsiteX5" fmla="*/ 0 w 56197"/>
                    <a:gd name="connsiteY5" fmla="*/ 0 h 81880"/>
                    <a:gd name="connsiteX6" fmla="*/ 26670 w 56197"/>
                    <a:gd name="connsiteY6" fmla="*/ 0 h 81880"/>
                    <a:gd name="connsiteX7" fmla="*/ 41910 w 56197"/>
                    <a:gd name="connsiteY7" fmla="*/ 2856 h 81880"/>
                    <a:gd name="connsiteX8" fmla="*/ 51435 w 56197"/>
                    <a:gd name="connsiteY8" fmla="*/ 11425 h 81880"/>
                    <a:gd name="connsiteX9" fmla="*/ 54293 w 56197"/>
                    <a:gd name="connsiteY9" fmla="*/ 23803 h 81880"/>
                    <a:gd name="connsiteX10" fmla="*/ 49530 w 56197"/>
                    <a:gd name="connsiteY10" fmla="*/ 39036 h 81880"/>
                    <a:gd name="connsiteX11" fmla="*/ 35243 w 56197"/>
                    <a:gd name="connsiteY11" fmla="*/ 47605 h 81880"/>
                    <a:gd name="connsiteX12" fmla="*/ 56197 w 56197"/>
                    <a:gd name="connsiteY12" fmla="*/ 81881 h 81880"/>
                    <a:gd name="connsiteX13" fmla="*/ 42863 w 56197"/>
                    <a:gd name="connsiteY13" fmla="*/ 81881 h 81880"/>
                    <a:gd name="connsiteX14" fmla="*/ 10478 w 56197"/>
                    <a:gd name="connsiteY14" fmla="*/ 39988 h 81880"/>
                    <a:gd name="connsiteX15" fmla="*/ 26670 w 56197"/>
                    <a:gd name="connsiteY15" fmla="*/ 39988 h 81880"/>
                    <a:gd name="connsiteX16" fmla="*/ 40005 w 56197"/>
                    <a:gd name="connsiteY16" fmla="*/ 36180 h 81880"/>
                    <a:gd name="connsiteX17" fmla="*/ 44768 w 56197"/>
                    <a:gd name="connsiteY17" fmla="*/ 24755 h 81880"/>
                    <a:gd name="connsiteX18" fmla="*/ 40957 w 56197"/>
                    <a:gd name="connsiteY18" fmla="*/ 13329 h 81880"/>
                    <a:gd name="connsiteX19" fmla="*/ 27622 w 56197"/>
                    <a:gd name="connsiteY19" fmla="*/ 9521 h 81880"/>
                    <a:gd name="connsiteX20" fmla="*/ 11430 w 56197"/>
                    <a:gd name="connsiteY20" fmla="*/ 9521 h 81880"/>
                    <a:gd name="connsiteX21" fmla="*/ 11430 w 56197"/>
                    <a:gd name="connsiteY21" fmla="*/ 39988 h 8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197" h="8188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6" name="Graphic 231">
            <a:extLst>
              <a:ext uri="{FF2B5EF4-FFF2-40B4-BE49-F238E27FC236}">
                <a16:creationId xmlns:a16="http://schemas.microsoft.com/office/drawing/2014/main" id="{C4593AA1-FD81-B5ED-07E6-1021F20ECC33}"/>
              </a:ext>
            </a:extLst>
          </p:cNvPr>
          <p:cNvGrpSpPr/>
          <p:nvPr userDrawn="1"/>
        </p:nvGrpSpPr>
        <p:grpSpPr>
          <a:xfrm rot="10800000" flipH="1">
            <a:off x="10347469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AC74B207-146A-DE52-689A-C472FEF535E1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C446C25-03B0-DB52-31A9-BF6DAB0181F7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BCE423EF-9554-A288-CE57-1840E234E050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980AAEFF-EA3D-E305-F826-24F1B7BCE383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BEF9D74-862D-BB47-F12F-7E0C5529794A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8B572F2D-DF9F-8EE9-7054-D9F438F7D60A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6502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8CA3403D-C192-5644-849C-32E644D5A7C0}"/>
              </a:ext>
            </a:extLst>
          </p:cNvPr>
          <p:cNvSpPr/>
          <p:nvPr userDrawn="1"/>
        </p:nvSpPr>
        <p:spPr>
          <a:xfrm>
            <a:off x="4884044" y="0"/>
            <a:ext cx="6417733" cy="6858000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E3606AA7-F9CD-6342-8AC5-0178F2535B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1" y="593579"/>
            <a:ext cx="4724400" cy="560402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  <p:sp>
        <p:nvSpPr>
          <p:cNvPr id="10" name="Picture Placeholder 62">
            <a:extLst>
              <a:ext uri="{FF2B5EF4-FFF2-40B4-BE49-F238E27FC236}">
                <a16:creationId xmlns:a16="http://schemas.microsoft.com/office/drawing/2014/main" id="{3CDD18F0-3368-4EF8-E033-33F1C2B3C25F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414116" y="352414"/>
            <a:ext cx="5497412" cy="60991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649323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61B6070F-794F-F449-83D1-E1387DDD2B9B}"/>
              </a:ext>
            </a:extLst>
          </p:cNvPr>
          <p:cNvSpPr/>
          <p:nvPr userDrawn="1"/>
        </p:nvSpPr>
        <p:spPr>
          <a:xfrm>
            <a:off x="0" y="1352385"/>
            <a:ext cx="6096000" cy="4388015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50C4F02F-B685-C24A-A1A4-1694530C252C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5740405 h 6858000"/>
              <a:gd name="connsiteX5" fmla="*/ 6096007 w 12192000"/>
              <a:gd name="connsiteY5" fmla="*/ 5740405 h 6858000"/>
              <a:gd name="connsiteX6" fmla="*/ 6096007 w 12192000"/>
              <a:gd name="connsiteY6" fmla="*/ 1352385 h 6858000"/>
              <a:gd name="connsiteX7" fmla="*/ 0 w 12192000"/>
              <a:gd name="connsiteY7" fmla="*/ 13523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740405"/>
                </a:lnTo>
                <a:lnTo>
                  <a:pt x="6096007" y="5740405"/>
                </a:lnTo>
                <a:lnTo>
                  <a:pt x="6096007" y="1352385"/>
                </a:lnTo>
                <a:lnTo>
                  <a:pt x="0" y="135238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4954F6C3-99B9-8369-3F2E-981DB8796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670" y="1747126"/>
            <a:ext cx="5126463" cy="35656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000" i="1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Slide</a:t>
            </a:r>
          </a:p>
        </p:txBody>
      </p:sp>
    </p:spTree>
    <p:extLst>
      <p:ext uri="{BB962C8B-B14F-4D97-AF65-F5344CB8AC3E}">
        <p14:creationId xmlns:p14="http://schemas.microsoft.com/office/powerpoint/2010/main" val="826949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x3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id="{38A54412-A33F-8E4B-9ACC-A7AC67276BD7}"/>
              </a:ext>
            </a:extLst>
          </p:cNvPr>
          <p:cNvSpPr/>
          <p:nvPr userDrawn="1"/>
        </p:nvSpPr>
        <p:spPr>
          <a:xfrm>
            <a:off x="-110112" y="-776"/>
            <a:ext cx="4885857" cy="6858776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6B50FE60-44EB-BB47-9C00-77A0ED4F0BF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990115" y="846903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996601C1-C7DB-7145-B451-C6F27929EEA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90116" y="1345616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41" name="Text Placeholder 8">
            <a:extLst>
              <a:ext uri="{FF2B5EF4-FFF2-40B4-BE49-F238E27FC236}">
                <a16:creationId xmlns:a16="http://schemas.microsoft.com/office/drawing/2014/main" id="{E3964F16-943B-CF46-AC28-B5F2326590D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31555" y="986640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2" name="Picture Placeholder 120">
            <a:extLst>
              <a:ext uri="{FF2B5EF4-FFF2-40B4-BE49-F238E27FC236}">
                <a16:creationId xmlns:a16="http://schemas.microsoft.com/office/drawing/2014/main" id="{8B46BAE0-2D2B-B946-94D5-467F11F242F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-126342" y="0"/>
            <a:ext cx="3669321" cy="6858000"/>
          </a:xfrm>
          <a:custGeom>
            <a:avLst/>
            <a:gdLst>
              <a:gd name="connsiteX0" fmla="*/ 3438997 w 3440759"/>
              <a:gd name="connsiteY0" fmla="*/ 9741397 h 9741397"/>
              <a:gd name="connsiteX1" fmla="*/ 0 w 3440759"/>
              <a:gd name="connsiteY1" fmla="*/ 9741397 h 9741397"/>
              <a:gd name="connsiteX2" fmla="*/ 0 w 3440759"/>
              <a:gd name="connsiteY2" fmla="*/ 0 h 9741397"/>
              <a:gd name="connsiteX3" fmla="*/ 3438997 w 3440759"/>
              <a:gd name="connsiteY3" fmla="*/ 0 h 9741397"/>
              <a:gd name="connsiteX4" fmla="*/ 3438997 w 3440759"/>
              <a:gd name="connsiteY4" fmla="*/ 3726403 h 9741397"/>
              <a:gd name="connsiteX5" fmla="*/ 3440759 w 3440759"/>
              <a:gd name="connsiteY5" fmla="*/ 3726403 h 9741397"/>
              <a:gd name="connsiteX6" fmla="*/ 3440759 w 3440759"/>
              <a:gd name="connsiteY6" fmla="*/ 9382633 h 9741397"/>
              <a:gd name="connsiteX7" fmla="*/ 3438997 w 3440759"/>
              <a:gd name="connsiteY7" fmla="*/ 9382633 h 974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40759" h="9741397">
                <a:moveTo>
                  <a:pt x="3438997" y="9741397"/>
                </a:moveTo>
                <a:lnTo>
                  <a:pt x="0" y="9741397"/>
                </a:lnTo>
                <a:lnTo>
                  <a:pt x="0" y="0"/>
                </a:lnTo>
                <a:lnTo>
                  <a:pt x="3438997" y="0"/>
                </a:lnTo>
                <a:lnTo>
                  <a:pt x="3438997" y="3726403"/>
                </a:lnTo>
                <a:lnTo>
                  <a:pt x="3440759" y="3726403"/>
                </a:lnTo>
                <a:lnTo>
                  <a:pt x="3440759" y="9382633"/>
                </a:lnTo>
                <a:lnTo>
                  <a:pt x="3438997" y="93826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 marL="0" indent="0">
              <a:buNone/>
              <a:defRPr sz="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7" name="Text Placeholder 8">
            <a:extLst>
              <a:ext uri="{FF2B5EF4-FFF2-40B4-BE49-F238E27FC236}">
                <a16:creationId xmlns:a16="http://schemas.microsoft.com/office/drawing/2014/main" id="{3311F443-1C7A-514F-BCD9-D4AC14BBCBE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90114" y="2770036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88" name="Text Placeholder 8">
            <a:extLst>
              <a:ext uri="{FF2B5EF4-FFF2-40B4-BE49-F238E27FC236}">
                <a16:creationId xmlns:a16="http://schemas.microsoft.com/office/drawing/2014/main" id="{B52771E6-777C-9F40-B966-428B455CB44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990115" y="3268749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89" name="Text Placeholder 8">
            <a:extLst>
              <a:ext uri="{FF2B5EF4-FFF2-40B4-BE49-F238E27FC236}">
                <a16:creationId xmlns:a16="http://schemas.microsoft.com/office/drawing/2014/main" id="{D796B671-C11B-2F4F-ABBC-B4029000907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431554" y="2940769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96" name="Text Placeholder 8">
            <a:extLst>
              <a:ext uri="{FF2B5EF4-FFF2-40B4-BE49-F238E27FC236}">
                <a16:creationId xmlns:a16="http://schemas.microsoft.com/office/drawing/2014/main" id="{861A60FE-EB03-3D4F-A2A8-02A4B3CB223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005612" y="4633833"/>
            <a:ext cx="6562677" cy="339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sz="2400" b="1" i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Feature Title</a:t>
            </a:r>
          </a:p>
        </p:txBody>
      </p:sp>
      <p:sp>
        <p:nvSpPr>
          <p:cNvPr id="97" name="Text Placeholder 8">
            <a:extLst>
              <a:ext uri="{FF2B5EF4-FFF2-40B4-BE49-F238E27FC236}">
                <a16:creationId xmlns:a16="http://schemas.microsoft.com/office/drawing/2014/main" id="{212A7697-D9A5-8F4A-BEA5-B444AEB3A18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05613" y="5132546"/>
            <a:ext cx="6553234" cy="999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lnSpc>
                <a:spcPct val="100000"/>
              </a:lnSpc>
              <a:buNone/>
              <a:defRPr lang="en-US" sz="2200" b="0" i="0" smtClean="0">
                <a:solidFill>
                  <a:srgbClr val="262626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type</a:t>
            </a:r>
          </a:p>
        </p:txBody>
      </p:sp>
      <p:sp>
        <p:nvSpPr>
          <p:cNvPr id="98" name="Text Placeholder 8">
            <a:extLst>
              <a:ext uri="{FF2B5EF4-FFF2-40B4-BE49-F238E27FC236}">
                <a16:creationId xmlns:a16="http://schemas.microsoft.com/office/drawing/2014/main" id="{FC0AD653-42B9-B746-97D0-A064A2B0480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447052" y="4804566"/>
            <a:ext cx="1096215" cy="95562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r">
              <a:lnSpc>
                <a:spcPct val="130000"/>
              </a:lnSpc>
              <a:buNone/>
              <a:defRPr sz="5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2C36F44-39CB-A8B9-6CF6-CDDAC1277DC8}"/>
              </a:ext>
            </a:extLst>
          </p:cNvPr>
          <p:cNvGrpSpPr/>
          <p:nvPr userDrawn="1"/>
        </p:nvGrpSpPr>
        <p:grpSpPr>
          <a:xfrm>
            <a:off x="4125567" y="726071"/>
            <a:ext cx="7578908" cy="5461417"/>
            <a:chOff x="4054159" y="721803"/>
            <a:chExt cx="7578908" cy="5461417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EE1E9FF-0316-EF43-9A90-1F3EEF56451C}"/>
                </a:ext>
              </a:extLst>
            </p:cNvPr>
            <p:cNvGrpSpPr/>
            <p:nvPr userDrawn="1"/>
          </p:nvGrpSpPr>
          <p:grpSpPr>
            <a:xfrm>
              <a:off x="4054161" y="721803"/>
              <a:ext cx="7547911" cy="1674487"/>
              <a:chOff x="4061909" y="1565906"/>
              <a:chExt cx="7547911" cy="1882781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0528D070-1EDE-1941-A1EF-CA8F0EE0EC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C1035762-CEB2-CA41-A19F-EE3EF6947D2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5616AEFF-8426-EF48-9F7D-C1EEBBD074F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91ED433-7E20-AE42-86FE-D87C1C7BAF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54160" y="2000290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235E896-4AC7-8A46-8A2C-1217C7E80E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9" y="2388245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8DBABD2-A4B6-F349-B0A2-639282B1801B}"/>
                </a:ext>
              </a:extLst>
            </p:cNvPr>
            <p:cNvGrpSpPr/>
            <p:nvPr userDrawn="1"/>
          </p:nvGrpSpPr>
          <p:grpSpPr>
            <a:xfrm>
              <a:off x="4054160" y="2644936"/>
              <a:ext cx="7547911" cy="1674487"/>
              <a:chOff x="4061909" y="1565906"/>
              <a:chExt cx="7547911" cy="1882781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5CDF40CE-92FC-0445-8A94-15FA5B8D57A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3BB68F9F-A1DE-A143-B408-E453830CF8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2DBD8B09-0DFC-C44F-884F-040F44DFF7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8A51DA0B-F4B5-6E40-9253-163D9E4B7B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54159" y="3923423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A1240572-9F09-0049-973E-7817D777AE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8" y="4311378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CF58AFC-A1DF-4E4C-9C1C-A5E6151EFABF}"/>
                </a:ext>
              </a:extLst>
            </p:cNvPr>
            <p:cNvGrpSpPr/>
            <p:nvPr userDrawn="1"/>
          </p:nvGrpSpPr>
          <p:grpSpPr>
            <a:xfrm>
              <a:off x="4069658" y="4508733"/>
              <a:ext cx="7547911" cy="1674487"/>
              <a:chOff x="4061909" y="1565906"/>
              <a:chExt cx="7547911" cy="1882781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85508B7-CE0C-8344-B589-BFF7161671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09820" y="1582845"/>
                <a:ext cx="0" cy="1865842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96EEEAE-0150-F54A-8F31-E97BD8F272E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77903"/>
                <a:ext cx="7547911" cy="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93C7D4C4-72C2-CA40-899D-544D3BC458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061909" y="1565906"/>
                <a:ext cx="0" cy="445260"/>
              </a:xfrm>
              <a:prstGeom prst="lin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28575">
                <a:solidFill>
                  <a:srgbClr val="262626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41E3D45-3A3C-3145-9518-CEEDC3C195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9657" y="5787220"/>
              <a:ext cx="0" cy="39600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80877FA-B0CE-4540-AF75-52B923CEA3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85156" y="6175175"/>
              <a:ext cx="754791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>
              <a:solidFill>
                <a:srgbClr val="262626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6454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CA6B076-9BFA-2346-A8EF-0964DD60C975}"/>
              </a:ext>
            </a:extLst>
          </p:cNvPr>
          <p:cNvSpPr/>
          <p:nvPr userDrawn="1"/>
        </p:nvSpPr>
        <p:spPr>
          <a:xfrm>
            <a:off x="0" y="0"/>
            <a:ext cx="6417733" cy="6858000"/>
          </a:xfrm>
          <a:custGeom>
            <a:avLst/>
            <a:gdLst>
              <a:gd name="connsiteX0" fmla="*/ 0 w 852645"/>
              <a:gd name="connsiteY0" fmla="*/ 0 h 961650"/>
              <a:gd name="connsiteX1" fmla="*/ 852646 w 852645"/>
              <a:gd name="connsiteY1" fmla="*/ 0 h 961650"/>
              <a:gd name="connsiteX2" fmla="*/ 852646 w 852645"/>
              <a:gd name="connsiteY2" fmla="*/ 961651 h 961650"/>
              <a:gd name="connsiteX3" fmla="*/ 0 w 852645"/>
              <a:gd name="connsiteY3" fmla="*/ 961651 h 96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645" h="961650">
                <a:moveTo>
                  <a:pt x="0" y="0"/>
                </a:moveTo>
                <a:lnTo>
                  <a:pt x="852646" y="0"/>
                </a:lnTo>
                <a:lnTo>
                  <a:pt x="852646" y="961651"/>
                </a:lnTo>
                <a:lnTo>
                  <a:pt x="0" y="961651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5400000" scaled="0"/>
          </a:gra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Picture Placeholder 62">
            <a:extLst>
              <a:ext uri="{FF2B5EF4-FFF2-40B4-BE49-F238E27FC236}">
                <a16:creationId xmlns:a16="http://schemas.microsoft.com/office/drawing/2014/main" id="{6F2FA5C4-F5A3-1D40-9151-447AF9FD00A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5888002" y="439730"/>
            <a:ext cx="5660531" cy="60457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g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D6D7A5B5-C505-2517-D6AB-E7398A432F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98358" y="2107770"/>
            <a:ext cx="4639192" cy="4377696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chemeClr val="bg1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A3C26F62-43AC-3300-8E12-B64A6150B5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8358" y="890242"/>
            <a:ext cx="4757375" cy="9926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920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7351284-75C4-E847-BB44-907672E8A8BA}"/>
              </a:ext>
            </a:extLst>
          </p:cNvPr>
          <p:cNvSpPr/>
          <p:nvPr userDrawn="1"/>
        </p:nvSpPr>
        <p:spPr>
          <a:xfrm>
            <a:off x="12192000" y="-287867"/>
            <a:ext cx="1185333" cy="714586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94629FAB-1FEE-6DD3-BAE0-63C9EDF41F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8380" y="2045704"/>
            <a:ext cx="10595237" cy="3849918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69F67E6E-6001-52D5-328C-6DB21D3168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8381" y="761603"/>
            <a:ext cx="10595237" cy="8036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41910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E5809F09-19F8-644E-93CF-7EED6ADA92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74079" y="1623405"/>
            <a:ext cx="9357643" cy="4895927"/>
          </a:xfrm>
          <a:prstGeom prst="rect">
            <a:avLst/>
          </a:prstGeom>
        </p:spPr>
        <p:txBody>
          <a:bodyPr/>
          <a:lstStyle>
            <a:lvl1pPr algn="l">
              <a:buNone/>
              <a:defRPr sz="2400" b="0" i="0" spc="0">
                <a:solidFill>
                  <a:srgbClr val="262626"/>
                </a:solidFill>
                <a:latin typeface="+mn-lt"/>
              </a:defRPr>
            </a:lvl1pPr>
            <a:lvl2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buNone/>
              <a:defRPr sz="2000" b="0" i="0" spc="30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GB" dirty="0"/>
              <a:t>Click to type…</a:t>
            </a:r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3E9E7B3E-59B0-DC4E-9561-9A1693329D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488" y="604434"/>
            <a:ext cx="9461245" cy="10189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600" b="1" i="0">
                <a:solidFill>
                  <a:srgbClr val="262626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7CE72E-371D-1D4A-A68D-68550F825E9D}"/>
              </a:ext>
            </a:extLst>
          </p:cNvPr>
          <p:cNvSpPr/>
          <p:nvPr userDrawn="1"/>
        </p:nvSpPr>
        <p:spPr>
          <a:xfrm>
            <a:off x="12192000" y="-287867"/>
            <a:ext cx="1185333" cy="7145867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231">
            <a:extLst>
              <a:ext uri="{FF2B5EF4-FFF2-40B4-BE49-F238E27FC236}">
                <a16:creationId xmlns:a16="http://schemas.microsoft.com/office/drawing/2014/main" id="{2C674085-34EA-23E4-E6C3-8A921C568C06}"/>
              </a:ext>
            </a:extLst>
          </p:cNvPr>
          <p:cNvGrpSpPr/>
          <p:nvPr userDrawn="1"/>
        </p:nvGrpSpPr>
        <p:grpSpPr>
          <a:xfrm flipH="1">
            <a:off x="13555" y="4319078"/>
            <a:ext cx="1654535" cy="2577830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463EA82-78CF-A77A-8E58-E94E27168EEE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F5346DB-CEA8-749A-1A8A-49E06AD71AA2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14D44A-ACBB-4410-1ED3-2AE29AD3560A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2A992A76-CD90-6610-EBD9-5245CAC54F76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BBB1BCC-2937-52ED-F02A-2B24E43A45F0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9A74FBC-6585-E874-C8D7-F5DB385E0022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0602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797FF0D-DACD-E343-AAC4-7335CAE89C12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91088" y="6608548"/>
            <a:ext cx="224149" cy="0"/>
          </a:xfrm>
          <a:prstGeom prst="line">
            <a:avLst/>
          </a:prstGeom>
          <a:noFill/>
          <a:ln w="9525" cap="flat">
            <a:solidFill>
              <a:srgbClr val="6A9D5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8D42670-A269-F633-26D6-D1C24903CEA7}"/>
              </a:ext>
            </a:extLst>
          </p:cNvPr>
          <p:cNvSpPr txBox="1"/>
          <p:nvPr userDrawn="1"/>
        </p:nvSpPr>
        <p:spPr>
          <a:xfrm rot="16200000">
            <a:off x="10556168" y="5125084"/>
            <a:ext cx="2687307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" b="0" spc="300" dirty="0">
                <a:solidFill>
                  <a:srgbClr val="010101"/>
                </a:solidFill>
              </a:rPr>
              <a:t>BLOCKCHAIN PRE AGROPOTRAVINÁRSTVO</a:t>
            </a:r>
          </a:p>
        </p:txBody>
      </p:sp>
    </p:spTree>
    <p:extLst>
      <p:ext uri="{BB962C8B-B14F-4D97-AF65-F5344CB8AC3E}">
        <p14:creationId xmlns:p14="http://schemas.microsoft.com/office/powerpoint/2010/main" val="58046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81" r:id="rId2"/>
    <p:sldLayoutId id="2147483842" r:id="rId3"/>
    <p:sldLayoutId id="2147483840" r:id="rId4"/>
    <p:sldLayoutId id="2147483880" r:id="rId5"/>
    <p:sldLayoutId id="2147483877" r:id="rId6"/>
    <p:sldLayoutId id="2147483841" r:id="rId7"/>
    <p:sldLayoutId id="2147483879" r:id="rId8"/>
    <p:sldLayoutId id="2147483878" r:id="rId9"/>
    <p:sldLayoutId id="2147483861" r:id="rId10"/>
    <p:sldLayoutId id="2147483833" r:id="rId11"/>
    <p:sldLayoutId id="2147483847" r:id="rId12"/>
    <p:sldLayoutId id="214748385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s://creativecommons.org/licenses/by-sa/4.0/?ref=chooser-v1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030859612300085X#bib1" TargetMode="External"/><Relationship Id="rId2" Type="http://schemas.openxmlformats.org/officeDocument/2006/relationships/hyperlink" Target="https://www.sciencedirect.com/science/article/pii/S030859612300085X#fn2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gif"/><Relationship Id="rId4" Type="http://schemas.openxmlformats.org/officeDocument/2006/relationships/hyperlink" Target="https://iberchain.es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scribd.com/document/554652392/Polish-Premium-Bief-pilot-project-Agreco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aholddelhaize.com/en/news/juicy-details-albert-heijn-uses-blockchain-to-make-orange-juice-production-transparent/#:~:text=It%20is%20using%20blockchain%20technology%20to%20make%20the,completely%20transparent%2C%20in%20partnership%20with%20its%20supplier%2C%20Refresco.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techcrunch.com/2015/09/21/provenance-aims-to-use-blockchain-technology-to-prove-authenticity/" TargetMode="Externa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QWkAx7Qw5v8?feature=oembed" TargetMode="Externa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belu.org/impact-report/" TargetMode="Externa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belu.org/green-credentials-not-greenwash/" TargetMode="External"/><Relationship Id="rId2" Type="http://schemas.openxmlformats.org/officeDocument/2006/relationships/hyperlink" Target="https://www.provenance.org/case-studies/belu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provenance.org/case-studies/napolina" TargetMode="Externa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fujitsu.com/emeia/about/resources/news/press-releases/2019/emeai-20191105-fujitsu-and-rice-exchange-bring-to-market.html" TargetMode="Externa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-food.com/" TargetMode="Externa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ucadil.com/" TargetMode="External"/><Relationship Id="rId2" Type="http://schemas.openxmlformats.org/officeDocument/2006/relationships/hyperlink" Target="https://www.auchan.fr/" TargetMode="Externa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medium.com/te-food/te-food-has-been-implemented-for-prunes-traceability-in-france-e542c9169f33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sai.ie/about/news/irish-agri-food-blockchain-pioneer-takes-home-the-european-standardsinnovat/" TargetMode="Externa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-n3Z2V9d2VAi1Dd1GiNU2A" TargetMode="External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Vy744EDdiFs?feature=oembed" TargetMode="External"/><Relationship Id="rId4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foodunfolded.com/" TargetMode="Externa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retailwire.com/discussion/carrefour-uses-blockchain-to-offer-consumers-greater-supply-chain-transparency/" TargetMode="External"/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odunfolded.com/article/blockchain-in-agriculture-digitalising-the-food-system#ref3" TargetMode="External"/><Relationship Id="rId2" Type="http://schemas.openxmlformats.org/officeDocument/2006/relationships/hyperlink" Target="https://www.carrefour.com/en/group/food-transition/food-blockchain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hyperlink" Target="https://drive.google.com/file/d/1xpJf_3F-UxHEDHrMmgnBMeD5FqtghoKp/view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bm.com/products/supply-chain-intelligence-suite/food-trust" TargetMode="Externa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ibm.com/downloads/cas/8QABQBDR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ibm.com/docs/en/app-connect/container?topic=apps-food-trust" TargetMode="External"/><Relationship Id="rId4" Type="http://schemas.openxmlformats.org/officeDocument/2006/relationships/hyperlink" Target="https://www.ibm.com/products/supply-chain-intelligence-suite/food-trust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environment/2021/mar/15/revealed-seafood-happening-on-a-vast-global-scale" TargetMode="External"/><Relationship Id="rId2" Type="http://schemas.openxmlformats.org/officeDocument/2006/relationships/hyperlink" Target="https://oceana.org/sites/default/files/National_Seafood_Fraud_Testing_Results_Highlights_FINAL.pdf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static1.squarespace.com/static/5e2755963c421657bd408970/t/5f5f4c92a3738d07d52d9374/1600081043823/KvaroyArctic-Tech-Blockchain.pdf" TargetMode="External"/><Relationship Id="rId4" Type="http://schemas.openxmlformats.org/officeDocument/2006/relationships/hyperlink" Target="https://www.kvaroyarctic.com/blockchain-technology" TargetMode="Externa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w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blockchainforagrifood.eu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6ImFBrRuGG0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177E28-4F22-7E40-AB64-D1BAC04F32A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83982" y="5163370"/>
            <a:ext cx="6845887" cy="1038225"/>
          </a:xfrm>
          <a:prstGeom prst="rect">
            <a:avLst/>
          </a:prstGeom>
        </p:spPr>
        <p:txBody>
          <a:bodyPr/>
          <a:lstStyle/>
          <a:p>
            <a:r>
              <a:rPr lang="en-GB" b="1" dirty="0"/>
              <a:t>Blockchain v </a:t>
            </a:r>
            <a:r>
              <a:rPr lang="en-GB" b="1" dirty="0" err="1"/>
              <a:t>praxi </a:t>
            </a:r>
            <a:r>
              <a:rPr lang="en-GB" b="1" dirty="0"/>
              <a:t>- </a:t>
            </a:r>
            <a:r>
              <a:rPr lang="en-GB" b="1" dirty="0" err="1"/>
              <a:t>séria prípadových štúdií</a:t>
            </a:r>
            <a:endParaRPr lang="en-US" b="1" dirty="0"/>
          </a:p>
        </p:txBody>
      </p:sp>
      <p:pic>
        <p:nvPicPr>
          <p:cNvPr id="4" name="Picture Placeholder 38">
            <a:extLst>
              <a:ext uri="{FF2B5EF4-FFF2-40B4-BE49-F238E27FC236}">
                <a16:creationId xmlns:a16="http://schemas.microsoft.com/office/drawing/2014/main" id="{A9782F92-B6D1-419F-89C1-BA2592BEBE11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"/>
          <a:srcRect t="19078" b="19078"/>
          <a:stretch>
            <a:fillRect/>
          </a:stretch>
        </p:blipFill>
        <p:spPr>
          <a:xfrm>
            <a:off x="487463" y="656405"/>
            <a:ext cx="11318019" cy="3936378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A02EA4-4CBF-804E-84A7-7223E815E24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IE" b="0" dirty="0"/>
              <a:t>Modul </a:t>
            </a:r>
            <a:r>
              <a:rPr lang="en-IE" dirty="0"/>
              <a:t>4</a:t>
            </a:r>
            <a:endParaRPr lang="en-IE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89B5FE-D4D7-04CB-7A7D-EBC1D8C5B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2448" y="5458736"/>
            <a:ext cx="1638095" cy="3428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F8173F4-9405-4F3E-A59E-F3086F43C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96" y="6128500"/>
            <a:ext cx="3180284" cy="6001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Blockchain for </a:t>
            </a:r>
            <a:r>
              <a:rPr kumimoji="0" lang="en-US" altLang="en-US" sz="11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AgriFood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 Open Educational Resources © 2023/2024 by Blockchain for </a:t>
            </a:r>
            <a:r>
              <a:rPr kumimoji="0" lang="en-US" altLang="en-US" sz="11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AgriFood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 Consortium is licensed under 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D14500"/>
                </a:solidFill>
                <a:effectLst/>
                <a:latin typeface="Source Sans Pro" panose="020B0503030403020204" pitchFamily="34" charset="0"/>
                <a:hlinkClick r:id="rId5"/>
              </a:rPr>
              <a:t>CC BY-SA 4.0  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D14500"/>
                </a:solidFill>
                <a:effectLst/>
                <a:latin typeface="Source Sans Pro" panose="020B0503030403020204" pitchFamily="34" charset="0"/>
              </a:rPr>
              <a:t>  </a:t>
            </a:r>
            <a:r>
              <a:rPr kumimoji="0" lang="en-US" alt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419D83B8-37CC-B170-C841-C0BEF5647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52" y="6362124"/>
            <a:ext cx="903881" cy="31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7D357C-032E-DB2B-4862-D50AE22B5924}"/>
              </a:ext>
            </a:extLst>
          </p:cNvPr>
          <p:cNvSpPr txBox="1"/>
          <p:nvPr/>
        </p:nvSpPr>
        <p:spPr>
          <a:xfrm>
            <a:off x="8270118" y="5962844"/>
            <a:ext cx="3777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800" dirty="0" err="1"/>
              <a:t>Financované</a:t>
            </a:r>
            <a:r>
              <a:rPr lang="en-GB" sz="800" dirty="0"/>
              <a:t> </a:t>
            </a:r>
            <a:r>
              <a:rPr lang="en-GB" sz="800" dirty="0" err="1"/>
              <a:t>Európskou</a:t>
            </a:r>
            <a:r>
              <a:rPr lang="en-GB" sz="800" dirty="0"/>
              <a:t> </a:t>
            </a:r>
            <a:r>
              <a:rPr lang="en-GB" sz="800" dirty="0" err="1"/>
              <a:t>úniou</a:t>
            </a:r>
            <a:r>
              <a:rPr lang="en-GB" sz="800" dirty="0"/>
              <a:t>. </a:t>
            </a:r>
            <a:r>
              <a:rPr lang="en-GB" sz="800" dirty="0" err="1"/>
              <a:t>Vyjadrené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postoje</a:t>
            </a:r>
            <a:r>
              <a:rPr lang="en-GB" sz="800" dirty="0"/>
              <a:t> </a:t>
            </a:r>
            <a:r>
              <a:rPr lang="en-GB" sz="800" dirty="0" err="1"/>
              <a:t>sú</a:t>
            </a:r>
            <a:r>
              <a:rPr lang="en-GB" sz="800" dirty="0"/>
              <a:t> </a:t>
            </a:r>
            <a:r>
              <a:rPr lang="en-GB" sz="800" dirty="0" err="1"/>
              <a:t>názormi</a:t>
            </a:r>
            <a:r>
              <a:rPr lang="en-GB" sz="800" dirty="0"/>
              <a:t> a </a:t>
            </a:r>
            <a:r>
              <a:rPr lang="en-GB" sz="800" dirty="0" err="1"/>
              <a:t>vyhláseniami</a:t>
            </a:r>
            <a:r>
              <a:rPr lang="en-GB" sz="800" dirty="0"/>
              <a:t> </a:t>
            </a:r>
            <a:r>
              <a:rPr lang="en-GB" sz="800" dirty="0" err="1"/>
              <a:t>autora</a:t>
            </a:r>
            <a:r>
              <a:rPr lang="en-GB" sz="800" dirty="0"/>
              <a:t>(-</a:t>
            </a:r>
            <a:r>
              <a:rPr lang="en-GB" sz="800" dirty="0" err="1"/>
              <a:t>ov</a:t>
            </a:r>
            <a:r>
              <a:rPr lang="en-GB" sz="800" dirty="0"/>
              <a:t>) a </a:t>
            </a:r>
            <a:r>
              <a:rPr lang="en-GB" sz="800" dirty="0" err="1"/>
              <a:t>nemusia</a:t>
            </a:r>
            <a:r>
              <a:rPr lang="en-GB" sz="800" dirty="0"/>
              <a:t> </a:t>
            </a:r>
            <a:r>
              <a:rPr lang="en-GB" sz="800" dirty="0" err="1"/>
              <a:t>nevyhnutne</a:t>
            </a:r>
            <a:r>
              <a:rPr lang="en-GB" sz="800" dirty="0"/>
              <a:t> </a:t>
            </a:r>
            <a:r>
              <a:rPr lang="en-GB" sz="800" dirty="0" err="1"/>
              <a:t>odrážať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stanoviská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únie</a:t>
            </a:r>
            <a:r>
              <a:rPr lang="en-GB" sz="800" dirty="0"/>
              <a:t> </a:t>
            </a:r>
            <a:r>
              <a:rPr lang="en-GB" sz="800" dirty="0" err="1"/>
              <a:t>alebo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výkonnej</a:t>
            </a:r>
            <a:r>
              <a:rPr lang="en-GB" sz="800" dirty="0"/>
              <a:t> </a:t>
            </a:r>
            <a:r>
              <a:rPr lang="en-GB" sz="800" dirty="0" err="1"/>
              <a:t>agentúry</a:t>
            </a:r>
            <a:r>
              <a:rPr lang="en-GB" sz="800" dirty="0"/>
              <a:t> pre </a:t>
            </a:r>
            <a:r>
              <a:rPr lang="en-GB" sz="800" dirty="0" err="1"/>
              <a:t>vzdelávanie</a:t>
            </a:r>
            <a:r>
              <a:rPr lang="en-GB" sz="800" dirty="0"/>
              <a:t> a </a:t>
            </a:r>
            <a:r>
              <a:rPr lang="en-GB" sz="800" dirty="0" err="1"/>
              <a:t>kultúru</a:t>
            </a:r>
            <a:r>
              <a:rPr lang="en-GB" sz="800" dirty="0"/>
              <a:t> (EACEA). </a:t>
            </a:r>
            <a:r>
              <a:rPr lang="en-GB" sz="800" dirty="0" err="1"/>
              <a:t>Európska</a:t>
            </a:r>
            <a:r>
              <a:rPr lang="en-GB" sz="800" dirty="0"/>
              <a:t> </a:t>
            </a:r>
            <a:r>
              <a:rPr lang="en-GB" sz="800" dirty="0" err="1"/>
              <a:t>únia</a:t>
            </a:r>
            <a:r>
              <a:rPr lang="en-GB" sz="800" dirty="0"/>
              <a:t> ani EACEA za ne </a:t>
            </a:r>
            <a:r>
              <a:rPr lang="en-GB" sz="800" dirty="0" err="1"/>
              <a:t>nepreberajú</a:t>
            </a:r>
            <a:r>
              <a:rPr lang="en-GB" sz="800" dirty="0"/>
              <a:t> </a:t>
            </a:r>
            <a:r>
              <a:rPr lang="en-GB" sz="800" dirty="0" err="1"/>
              <a:t>žiadnu</a:t>
            </a:r>
            <a:r>
              <a:rPr lang="en-GB" sz="800" dirty="0"/>
              <a:t> </a:t>
            </a:r>
            <a:r>
              <a:rPr lang="en-GB" sz="800" dirty="0" err="1"/>
              <a:t>zodpovednosť</a:t>
            </a:r>
            <a:r>
              <a:rPr lang="en-GB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4297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2.1 Zoznámte sa so spoločnosťou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Iberchain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>
                <a:effectLst/>
                <a:latin typeface="Roboto" panose="02000000000000000000" pitchFamily="2" charset="0"/>
              </a:rPr>
              <a:t>VYUŽITIE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technológie </a:t>
            </a:r>
            <a:r>
              <a:rPr lang="en-GB" i="0" dirty="0">
                <a:effectLst/>
                <a:latin typeface="Roboto" panose="02000000000000000000" pitchFamily="2" charset="0"/>
              </a:rPr>
              <a:t>blockchain v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hodnotovom reťazci </a:t>
            </a:r>
            <a:r>
              <a:rPr lang="en-GB" i="0" dirty="0">
                <a:effectLst/>
                <a:latin typeface="Roboto" panose="02000000000000000000" pitchFamily="2" charset="0"/>
              </a:rPr>
              <a:t>mäsa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označeného ako iberské </a:t>
            </a:r>
            <a:r>
              <a:rPr lang="en-GB" i="0" dirty="0">
                <a:effectLst/>
                <a:latin typeface="Roboto" panose="02000000000000000000" pitchFamily="2" charset="0"/>
              </a:rPr>
              <a:t>100 %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pôvodné plemeno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160D900A-1A9E-42E1-8679-B71783499869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099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1" y="1107769"/>
            <a:ext cx="8245588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0" i="0" dirty="0" err="1">
                <a:solidFill>
                  <a:srgbClr val="2E2E2E"/>
                </a:solidFill>
                <a:effectLst/>
              </a:rPr>
              <a:t>Poľnohospodársko-potravinársky priemysel </a:t>
            </a:r>
            <a:r>
              <a:rPr lang="en-GB" b="0" i="0" dirty="0">
                <a:solidFill>
                  <a:srgbClr val="2E2E2E"/>
                </a:solidFill>
                <a:effectLst/>
              </a:rPr>
              <a:t>je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najväčším priemyselným pododvetvím španielskeho </a:t>
            </a:r>
            <a:r>
              <a:rPr lang="en-GB" b="0" i="0" dirty="0">
                <a:solidFill>
                  <a:srgbClr val="2E2E2E"/>
                </a:solidFill>
                <a:effectLst/>
              </a:rPr>
              <a:t>hospodárstva</a:t>
            </a:r>
            <a:r>
              <a:rPr lang="en-GB" b="0" i="0" u="none" strike="noStrike" baseline="30000" dirty="0">
                <a:solidFill>
                  <a:srgbClr val="0C7DBB"/>
                </a:solidFill>
                <a:effectLst/>
                <a:hlinkClick r:id="rId2"/>
              </a:rPr>
              <a:t>2</a:t>
            </a:r>
            <a:r>
              <a:rPr lang="en-GB" b="0" i="0" dirty="0">
                <a:solidFill>
                  <a:srgbClr val="2E2E2E"/>
                </a:solidFill>
                <a:effectLst/>
              </a:rPr>
              <a:t> (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Ministerio 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de Agricultura, 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Pesca 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y </a:t>
            </a:r>
            <a:r>
              <a:rPr lang="en-GB" b="0" i="0" u="none" strike="noStrike" dirty="0" err="1">
                <a:solidFill>
                  <a:srgbClr val="0C7DBB"/>
                </a:solidFill>
                <a:effectLst/>
                <a:hlinkClick r:id="rId3"/>
              </a:rPr>
              <a:t>Alimentación</a:t>
            </a:r>
            <a:r>
              <a:rPr lang="en-GB" b="0" i="0" u="none" strike="noStrike" dirty="0">
                <a:solidFill>
                  <a:srgbClr val="0C7DBB"/>
                </a:solidFill>
                <a:effectLst/>
                <a:hlinkClick r:id="rId3"/>
              </a:rPr>
              <a:t>, 2021)</a:t>
            </a:r>
            <a:r>
              <a:rPr lang="en-GB" b="0" i="0" dirty="0">
                <a:solidFill>
                  <a:srgbClr val="2E2E2E"/>
                </a:solidFill>
                <a:effectLst/>
              </a:rPr>
              <a:t>.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Podľa kľúčových správ potrebuje obnovu </a:t>
            </a:r>
            <a:r>
              <a:rPr lang="en-GB" b="0" i="0" dirty="0">
                <a:solidFill>
                  <a:srgbClr val="2E2E2E"/>
                </a:solidFill>
                <a:effectLst/>
              </a:rPr>
              <a:t>a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vyžaduje si dôkladnú digitálnu transformáciu</a:t>
            </a:r>
            <a:r>
              <a:rPr lang="en-GB" b="0" i="0" dirty="0">
                <a:solidFill>
                  <a:srgbClr val="2E2E2E"/>
                </a:solidFill>
                <a:effectLst/>
              </a:rPr>
              <a:t>.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Okrem toho sú firmy </a:t>
            </a:r>
            <a:r>
              <a:rPr lang="en-GB" b="0" i="0" dirty="0">
                <a:solidFill>
                  <a:srgbClr val="2E2E2E"/>
                </a:solidFill>
                <a:effectLst/>
              </a:rPr>
              <a:t>v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tomto odvetví v porovnaní </a:t>
            </a:r>
            <a:r>
              <a:rPr lang="en-GB" b="0" i="0" dirty="0">
                <a:solidFill>
                  <a:srgbClr val="2E2E2E"/>
                </a:solidFill>
                <a:effectLst/>
              </a:rPr>
              <a:t>s </a:t>
            </a:r>
            <a:r>
              <a:rPr lang="en-GB" b="0" i="0" dirty="0" err="1">
                <a:solidFill>
                  <a:srgbClr val="2E2E2E"/>
                </a:solidFill>
                <a:effectLst/>
              </a:rPr>
              <a:t>európskymi partnermi malé, čo zvyšuje ich ťažkosti pri konkurovaní vo väčšom meradle</a:t>
            </a:r>
            <a:r>
              <a:rPr lang="en-GB" b="0" i="0" dirty="0">
                <a:solidFill>
                  <a:srgbClr val="2E2E2E"/>
                </a:solidFill>
                <a:effectLst/>
              </a:rPr>
              <a:t>.</a:t>
            </a:r>
            <a:endParaRPr lang="cs-CZ" b="0" i="0" dirty="0">
              <a:solidFill>
                <a:srgbClr val="2E2E2E"/>
              </a:solidFill>
              <a:effectLst/>
            </a:endParaRPr>
          </a:p>
          <a:p>
            <a:pPr marL="0" indent="0"/>
            <a:endParaRPr lang="en-GB" dirty="0">
              <a:solidFill>
                <a:srgbClr val="2E2E2E"/>
              </a:solidFill>
            </a:endParaRPr>
          </a:p>
          <a:p>
            <a:pPr marL="0" indent="0"/>
            <a:r>
              <a:rPr lang="en-GB" b="1" i="0" dirty="0">
                <a:solidFill>
                  <a:srgbClr val="29608D"/>
                </a:solidFill>
                <a:effectLst/>
              </a:rPr>
              <a:t>IBERCHAIN Operational Group | Grupo </a:t>
            </a:r>
            <a:r>
              <a:rPr lang="en-GB" b="1" i="0" dirty="0" err="1">
                <a:solidFill>
                  <a:srgbClr val="29608D"/>
                </a:solidFill>
                <a:effectLst/>
              </a:rPr>
              <a:t>Operativo </a:t>
            </a:r>
            <a:r>
              <a:rPr lang="en-GB" b="1" i="0" dirty="0">
                <a:solidFill>
                  <a:srgbClr val="29608D"/>
                </a:solidFill>
                <a:effectLst/>
              </a:rPr>
              <a:t>IBERCHAIN </a:t>
            </a:r>
            <a:r>
              <a:rPr lang="cs-CZ" dirty="0"/>
              <a:t>bola založená s cieľom bojovať proti potravinovým podvodom a potrebe zlepšiť </a:t>
            </a:r>
            <a:r>
              <a:rPr lang="cs-CZ" dirty="0" err="1"/>
              <a:t>vysledovateľnosť </a:t>
            </a:r>
            <a:r>
              <a:rPr lang="cs-CZ" dirty="0"/>
              <a:t>mäsa. Zavedením diferencovanej značky kvality (100 % pôvodné iberské plemeno) a technológie, ktorá sa v súčasnosti presadila ako najspoľahlivejšia a najefektívnejšia: Blockchain, je teraz možné bezchybne identifikovať 100 % iberských ošípaných.</a:t>
            </a:r>
            <a:endParaRPr lang="en-GB" b="0" i="0" dirty="0">
              <a:solidFill>
                <a:srgbClr val="2E2E2E"/>
              </a:solidFill>
              <a:effectLst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2E2E2E"/>
                </a:solidFill>
                <a:effectLst/>
                <a:latin typeface="ElsevierGulliver"/>
              </a:rPr>
              <a:t>PRÍPADOVÁ ŠTÚDIA </a:t>
            </a:r>
            <a:r>
              <a:rPr lang="en-GB" dirty="0" err="1">
                <a:hlinkClick r:id="rId4"/>
              </a:rPr>
              <a:t>Iberchain </a:t>
            </a:r>
            <a:r>
              <a:rPr lang="en-GB" dirty="0">
                <a:hlinkClick r:id="rId4"/>
              </a:rPr>
              <a:t>- Blockchain pre 100% vysledovateľnosť na Pyrenejskom polostrove - Grupo </a:t>
            </a:r>
            <a:r>
              <a:rPr lang="en-GB" dirty="0" err="1">
                <a:hlinkClick r:id="rId4"/>
              </a:rPr>
              <a:t>Operativo</a:t>
            </a:r>
            <a:endParaRPr lang="en-GB" b="1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616161"/>
                </a:solidFill>
                <a:effectLst/>
                <a:latin typeface="var( --e-global-typography-text-font-family )"/>
              </a:rPr>
              <a:t>Implementácia </a:t>
            </a:r>
            <a:r>
              <a:rPr lang="en-GB" b="1" i="0" dirty="0">
                <a:solidFill>
                  <a:srgbClr val="6A9D56"/>
                </a:solidFill>
                <a:effectLst/>
                <a:latin typeface="var( --e-global-typography-secondary-font-family )"/>
              </a:rPr>
              <a:t>technológie Blockchain </a:t>
            </a:r>
          </a:p>
          <a:p>
            <a:pPr marL="0" indent="0"/>
            <a:r>
              <a:rPr lang="en-GB" b="1" i="0" dirty="0">
                <a:solidFill>
                  <a:srgbClr val="616161"/>
                </a:solidFill>
                <a:effectLst/>
                <a:latin typeface="var( --e-global-typography-accent-font-family )"/>
              </a:rPr>
              <a:t>v hodnotovom reťazci mäsa označeného ako </a:t>
            </a:r>
            <a:r>
              <a:rPr lang="en-GB" b="1" i="0" dirty="0">
                <a:solidFill>
                  <a:srgbClr val="6A9D56"/>
                </a:solidFill>
                <a:effectLst/>
                <a:latin typeface="var( --e-global-typography-secondary-font-family )"/>
              </a:rPr>
              <a:t>iberské 100 % autochtónne plemeno</a:t>
            </a: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Zameranie </a:t>
            </a:r>
            <a:r>
              <a:rPr lang="en-US" dirty="0" err="1"/>
              <a:t>na Iberchain</a:t>
            </a:r>
            <a:r>
              <a:rPr lang="en-US" dirty="0"/>
              <a:t>, </a:t>
            </a:r>
            <a:r>
              <a:rPr lang="en-US" dirty="0" err="1"/>
              <a:t>Španielsko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5C5BB2-0470-2FF1-EC73-BCD06BD43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732" y="-13889"/>
            <a:ext cx="3890268" cy="316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517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Zameranie </a:t>
            </a:r>
            <a:r>
              <a:rPr lang="en-US" dirty="0" err="1"/>
              <a:t>na Iberchain</a:t>
            </a:r>
            <a:r>
              <a:rPr lang="en-US" dirty="0"/>
              <a:t>, </a:t>
            </a:r>
            <a:r>
              <a:rPr lang="en-US" dirty="0" err="1"/>
              <a:t>Španielsko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200" b="1" dirty="0">
                <a:solidFill>
                  <a:srgbClr val="6A9D56"/>
                </a:solidFill>
              </a:rPr>
              <a:t>Problém, </a:t>
            </a:r>
            <a:r>
              <a:rPr lang="cs-CZ" sz="2200" dirty="0"/>
              <a:t>ktorý </a:t>
            </a:r>
            <a:r>
              <a:rPr lang="cs-CZ" sz="2200" dirty="0">
                <a:solidFill>
                  <a:srgbClr val="262626"/>
                </a:solidFill>
              </a:rPr>
              <a:t>postihol spotrebiteľov aj výrobcov: </a:t>
            </a:r>
            <a:r>
              <a:rPr lang="cs-CZ" sz="2200" b="1" dirty="0">
                <a:solidFill>
                  <a:srgbClr val="262626"/>
                </a:solidFill>
              </a:rPr>
              <a:t>podvody</a:t>
            </a:r>
            <a:r>
              <a:rPr lang="cs-CZ" sz="2200" dirty="0">
                <a:solidFill>
                  <a:srgbClr val="262626"/>
                </a:solidFill>
              </a:rPr>
              <a:t>. Len 13 % z celkového počtu iberských ošípaných vyprodukovaných v Španielsku zodpovedá 100 % iberských ošípaných. Zvyšok tvoria ošípané krížené s iným </a:t>
            </a:r>
            <a:r>
              <a:rPr lang="cs-CZ" sz="2200" dirty="0" err="1">
                <a:solidFill>
                  <a:srgbClr val="262626"/>
                </a:solidFill>
              </a:rPr>
              <a:t>neiberským </a:t>
            </a:r>
            <a:r>
              <a:rPr lang="cs-CZ" sz="2200" dirty="0">
                <a:solidFill>
                  <a:srgbClr val="262626"/>
                </a:solidFill>
              </a:rPr>
              <a:t>plemenom, hoci sa nazývajú iberské.</a:t>
            </a:r>
          </a:p>
          <a:p>
            <a:pPr algn="l"/>
            <a:endParaRPr lang="en-GB" sz="22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cs-CZ" sz="2200" b="1" dirty="0">
                <a:solidFill>
                  <a:srgbClr val="6A9D56"/>
                </a:solidFill>
              </a:rPr>
              <a:t>Vysoko presné overovacie kontroly</a:t>
            </a:r>
          </a:p>
          <a:p>
            <a:pPr algn="l"/>
            <a:r>
              <a:rPr lang="cs-CZ" sz="2200" dirty="0">
                <a:solidFill>
                  <a:srgbClr val="262626"/>
                </a:solidFill>
              </a:rPr>
              <a:t>Overovacie kontroly sa vykonávajú na porážkovej linke pomocou inteligentného meracieho systému, ktorý integruje </a:t>
            </a:r>
            <a:r>
              <a:rPr lang="cs-CZ" sz="2200" b="1" dirty="0">
                <a:solidFill>
                  <a:srgbClr val="262626"/>
                </a:solidFill>
              </a:rPr>
              <a:t>dve technológie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: </a:t>
            </a:r>
            <a:endParaRPr lang="en-GB" sz="2200" dirty="0">
              <a:solidFill>
                <a:srgbClr val="262626"/>
              </a:solidFill>
            </a:endParaRPr>
          </a:p>
          <a:p>
            <a:pPr algn="l"/>
            <a:endParaRPr lang="en-GB" sz="2200" b="1" i="0" dirty="0">
              <a:solidFill>
                <a:srgbClr val="262626"/>
              </a:solidFill>
              <a:effectLst/>
            </a:endParaRPr>
          </a:p>
          <a:p>
            <a:pPr marL="1027113" indent="-400050" algn="l">
              <a:buAutoNum type="romanLcPeriod"/>
            </a:pPr>
            <a:r>
              <a:rPr lang="cs-CZ" sz="2200" b="1" dirty="0">
                <a:solidFill>
                  <a:srgbClr val="262626"/>
                </a:solidFill>
              </a:rPr>
              <a:t>mikroelektronická </a:t>
            </a:r>
            <a:r>
              <a:rPr lang="cs-CZ" sz="2200" b="1" dirty="0" err="1">
                <a:solidFill>
                  <a:srgbClr val="262626"/>
                </a:solidFill>
              </a:rPr>
              <a:t>bioimpedancia, </a:t>
            </a:r>
            <a:r>
              <a:rPr lang="cs-CZ" sz="2200" dirty="0">
                <a:solidFill>
                  <a:srgbClr val="262626"/>
                </a:solidFill>
              </a:rPr>
              <a:t>ktorá prostredníctvom nedeštruktívnej funkcie získava obraz elektrických vlastností hmotného tkaniva</a:t>
            </a:r>
          </a:p>
          <a:p>
            <a:pPr marL="1027113" indent="-400050" algn="l">
              <a:buAutoNum type="romanLcPeriod"/>
            </a:pPr>
            <a:r>
              <a:rPr lang="cs-CZ" sz="2200" b="1" dirty="0">
                <a:solidFill>
                  <a:srgbClr val="262626"/>
                </a:solidFill>
              </a:rPr>
              <a:t>Technológia NIRS, </a:t>
            </a:r>
            <a:r>
              <a:rPr lang="cs-CZ" sz="2200" dirty="0">
                <a:solidFill>
                  <a:srgbClr val="262626"/>
                </a:solidFill>
              </a:rPr>
              <a:t>ktorá funguje na základe svetelného lúča, ktorý je rozptýlený kúskom mäsa a opätovne zachytený zariadením. Rozdiel medzi vyžiareným a odrazeným obrazom vytvára jedinečné spektrum, ktoré umožňuje rozlíšiť čistotu vzorky.</a:t>
            </a:r>
            <a:endParaRPr lang="en-GB" sz="22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0577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Zameranie </a:t>
            </a:r>
            <a:r>
              <a:rPr lang="en-US" dirty="0" err="1"/>
              <a:t>na Iberchain</a:t>
            </a:r>
            <a:r>
              <a:rPr lang="en-US" dirty="0"/>
              <a:t>, </a:t>
            </a:r>
            <a:r>
              <a:rPr lang="en-US" dirty="0" err="1"/>
              <a:t>Španielsko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728671" y="1193682"/>
            <a:ext cx="960466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2200" b="1" i="0" dirty="0">
                <a:solidFill>
                  <a:srgbClr val="6A9D56"/>
                </a:solidFill>
                <a:effectLst/>
                <a:cs typeface="Alef" panose="020F0502020204030204" pitchFamily="2" charset="-79"/>
              </a:rPr>
              <a:t>Blockchain ako technológia proti podvodom</a:t>
            </a:r>
          </a:p>
          <a:p>
            <a:pPr algn="l"/>
            <a:r>
              <a:rPr lang="en-GB" sz="2200" b="0" i="0" dirty="0" err="1">
                <a:solidFill>
                  <a:srgbClr val="262626"/>
                </a:solidFill>
                <a:effectLst/>
              </a:rPr>
              <a:t>Po vykonaní tejto dvojitej kontroly je na rade technológia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blockchain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, ktorú implementovala spoločnosť Cedesa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Digital. Údaje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zhromaždené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vo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výrobnom reťazci sa zaznamenávajú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overujú s cieľom vytvoriť databázu proti podvodom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s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maximálnou bezpečnosťou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úplnou nezávislosťou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Tým sa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zaručuje vysledovateľnosť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mäsa, čo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je základnou požiadavkou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na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začlenenie novej značky kvality,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100 %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pôvodné iberské plemeno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</a:t>
            </a:r>
            <a:endParaRPr lang="cs-CZ" sz="2200" b="0" i="0" dirty="0">
              <a:solidFill>
                <a:srgbClr val="262626"/>
              </a:solidFill>
              <a:effectLst/>
            </a:endParaRPr>
          </a:p>
          <a:p>
            <a:pPr algn="l"/>
            <a:endParaRPr lang="cs-CZ" sz="2200" dirty="0">
              <a:solidFill>
                <a:srgbClr val="262626"/>
              </a:solidFill>
            </a:endParaRPr>
          </a:p>
          <a:p>
            <a:pPr algn="l"/>
            <a:r>
              <a:rPr lang="en-GB" sz="2200" b="0" i="0" dirty="0" err="1">
                <a:solidFill>
                  <a:srgbClr val="262626"/>
                </a:solidFill>
                <a:effectLst/>
              </a:rPr>
              <a:t>Tento proces slúži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na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posilnenie spoľahlivosti výrobného reťazca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obnovenie dôvery spotrebiteľov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Zároveň sa posilní prestíž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spoločnosti Iberian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v Španielsku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vo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svete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Je to obrovský krok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pre toto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odvetvie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otvára dvere všetkým výrobcom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iným potravinovým odvetviam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Prevádzková skupina venuje osobitnú pozornosť aj náročným postupom chovu hospodárskych zvierat, ktoré sú ohľaduplnejšie k prírodnému prostrediu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Dehesa,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pričom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sa spolieha na interné rady vedeckej komunity 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200" b="0" i="0" dirty="0" err="1">
                <a:solidFill>
                  <a:srgbClr val="262626"/>
                </a:solidFill>
                <a:effectLst/>
              </a:rPr>
              <a:t>súkromných spoločností špecializovaných na túto problematiku</a:t>
            </a:r>
            <a:r>
              <a:rPr lang="en-GB" sz="2200" b="0" i="0" dirty="0">
                <a:solidFill>
                  <a:srgbClr val="262626"/>
                </a:solidFill>
                <a:effectLst/>
              </a:rPr>
              <a:t>.</a:t>
            </a:r>
            <a:endParaRPr lang="en-GB" sz="220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94168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2.2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Zoznámte sa s </a:t>
            </a:r>
            <a:r>
              <a:rPr lang="en-GB" b="1" i="0" dirty="0">
                <a:effectLst/>
                <a:latin typeface="Roboto" panose="02000000000000000000" pitchFamily="2" charset="0"/>
              </a:rPr>
              <a:t>vinárstvom Alpha Estate,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Grécko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 err="1">
                <a:effectLst/>
                <a:latin typeface="Roboto" panose="02000000000000000000" pitchFamily="2" charset="0"/>
              </a:rPr>
              <a:t>Blockchain správa </a:t>
            </a:r>
            <a:r>
              <a:rPr lang="en-GB" i="0" dirty="0">
                <a:effectLst/>
                <a:latin typeface="Roboto" panose="02000000000000000000" pitchFamily="2" charset="0"/>
              </a:rPr>
              <a:t>vo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fľaši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1E197A30-EE8A-484E-AE74-D147AB10B381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12611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</a:t>
            </a:r>
            <a:r>
              <a:rPr lang="cs-CZ" dirty="0" err="1"/>
              <a:t>Blockchain</a:t>
            </a:r>
            <a:r>
              <a:rPr lang="en-GB" dirty="0"/>
              <a:t>) </a:t>
            </a:r>
            <a:r>
              <a:rPr lang="cs-CZ" dirty="0"/>
              <a:t>Správa vo fľaši </a:t>
            </a:r>
            <a:r>
              <a:rPr lang="en-GB" dirty="0"/>
              <a:t>(</a:t>
            </a:r>
            <a:r>
              <a:rPr lang="cs-CZ" dirty="0"/>
              <a:t>víno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2" y="2005130"/>
            <a:ext cx="6897442" cy="6617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62626"/>
                </a:solidFill>
              </a:rPr>
              <a:t>Od roku 1997 spoločnosť Alpha Estate </a:t>
            </a:r>
            <a:r>
              <a:rPr lang="en-GB" sz="2400" dirty="0" err="1">
                <a:solidFill>
                  <a:srgbClr val="262626"/>
                </a:solidFill>
              </a:rPr>
              <a:t>prevádzkuje najmodernejšie vinárstvo </a:t>
            </a:r>
            <a:r>
              <a:rPr lang="en-GB" sz="2400" dirty="0">
                <a:solidFill>
                  <a:srgbClr val="262626"/>
                </a:solidFill>
              </a:rPr>
              <a:t>a 220 hektárov </a:t>
            </a:r>
            <a:r>
              <a:rPr lang="en-GB" sz="2400" dirty="0" err="1">
                <a:solidFill>
                  <a:srgbClr val="262626"/>
                </a:solidFill>
              </a:rPr>
              <a:t>súkromných </a:t>
            </a:r>
            <a:r>
              <a:rPr lang="en-GB" sz="2400" dirty="0">
                <a:solidFill>
                  <a:srgbClr val="262626"/>
                </a:solidFill>
              </a:rPr>
              <a:t>viníc v </a:t>
            </a:r>
            <a:r>
              <a:rPr lang="en-GB" sz="2400" dirty="0" err="1">
                <a:solidFill>
                  <a:srgbClr val="262626"/>
                </a:solidFill>
              </a:rPr>
              <a:t>Grécku, </a:t>
            </a:r>
            <a:r>
              <a:rPr lang="en-GB" sz="2400" dirty="0">
                <a:solidFill>
                  <a:srgbClr val="262626"/>
                </a:solidFill>
              </a:rPr>
              <a:t>ktoré </a:t>
            </a:r>
            <a:r>
              <a:rPr lang="en-GB" sz="2400" dirty="0" err="1">
                <a:solidFill>
                  <a:srgbClr val="262626"/>
                </a:solidFill>
              </a:rPr>
              <a:t>vyváža </a:t>
            </a:r>
            <a:r>
              <a:rPr lang="en-GB" sz="2400" dirty="0">
                <a:solidFill>
                  <a:srgbClr val="262626"/>
                </a:solidFill>
              </a:rPr>
              <a:t>do </a:t>
            </a:r>
            <a:r>
              <a:rPr lang="en-GB" sz="2400" dirty="0" err="1">
                <a:solidFill>
                  <a:srgbClr val="262626"/>
                </a:solidFill>
              </a:rPr>
              <a:t>viac ako </a:t>
            </a:r>
            <a:r>
              <a:rPr lang="en-GB" sz="2400" dirty="0">
                <a:solidFill>
                  <a:srgbClr val="262626"/>
                </a:solidFill>
              </a:rPr>
              <a:t>30 </a:t>
            </a:r>
            <a:r>
              <a:rPr lang="en-GB" sz="2400" dirty="0" err="1">
                <a:solidFill>
                  <a:srgbClr val="262626"/>
                </a:solidFill>
              </a:rPr>
              <a:t>krajín sveta</a:t>
            </a:r>
            <a:r>
              <a:rPr lang="en-GB" sz="2400" dirty="0">
                <a:solidFill>
                  <a:srgbClr val="262626"/>
                </a:solidFill>
              </a:rPr>
              <a:t>. </a:t>
            </a:r>
            <a:r>
              <a:rPr lang="en-GB" sz="2400" dirty="0" err="1">
                <a:solidFill>
                  <a:srgbClr val="262626"/>
                </a:solidFill>
              </a:rPr>
              <a:t>Je to vertikálne integrovaný malý a stredný podnik so </a:t>
            </a:r>
            <a:r>
              <a:rPr lang="en-GB" sz="2400" dirty="0">
                <a:solidFill>
                  <a:srgbClr val="262626"/>
                </a:solidFill>
              </a:rPr>
              <a:t>45 </a:t>
            </a:r>
            <a:r>
              <a:rPr lang="en-GB" sz="2400" dirty="0" err="1">
                <a:solidFill>
                  <a:srgbClr val="262626"/>
                </a:solidFill>
              </a:rPr>
              <a:t>zamestnancami, </a:t>
            </a:r>
            <a:r>
              <a:rPr lang="en-GB" sz="2400" dirty="0">
                <a:solidFill>
                  <a:srgbClr val="262626"/>
                </a:solidFill>
              </a:rPr>
              <a:t>ktorý </a:t>
            </a:r>
            <a:r>
              <a:rPr lang="en-GB" sz="2400" dirty="0" err="1">
                <a:solidFill>
                  <a:srgbClr val="262626"/>
                </a:solidFill>
              </a:rPr>
              <a:t>zavádza najmodernejšie udržateľné vinárstvo</a:t>
            </a:r>
            <a:r>
              <a:rPr lang="en-GB" sz="2400" dirty="0">
                <a:solidFill>
                  <a:srgbClr val="262626"/>
                </a:solidFill>
              </a:rPr>
              <a:t>.</a:t>
            </a:r>
            <a:endParaRPr lang="cs-CZ" sz="2400" dirty="0">
              <a:solidFill>
                <a:srgbClr val="262626"/>
              </a:solidFill>
            </a:endParaRPr>
          </a:p>
          <a:p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 err="1">
                <a:solidFill>
                  <a:srgbClr val="262626"/>
                </a:solidFill>
              </a:rPr>
              <a:t>Prvou skúsenosťou </a:t>
            </a:r>
            <a:r>
              <a:rPr lang="en-GB" sz="2400" dirty="0">
                <a:solidFill>
                  <a:srgbClr val="262626"/>
                </a:solidFill>
              </a:rPr>
              <a:t>s </a:t>
            </a:r>
            <a:r>
              <a:rPr lang="en-GB" sz="2400" dirty="0" err="1">
                <a:solidFill>
                  <a:srgbClr val="262626"/>
                </a:solidFill>
              </a:rPr>
              <a:t>blockchainom bolo podujatie </a:t>
            </a:r>
            <a:r>
              <a:rPr lang="en-GB" sz="2400" dirty="0">
                <a:solidFill>
                  <a:srgbClr val="262626"/>
                </a:solidFill>
              </a:rPr>
              <a:t>ECA Blockchain v </a:t>
            </a:r>
            <a:r>
              <a:rPr lang="en-GB" sz="2400" dirty="0" err="1">
                <a:solidFill>
                  <a:srgbClr val="262626"/>
                </a:solidFill>
              </a:rPr>
              <a:t>Luxemburgu </a:t>
            </a:r>
            <a:r>
              <a:rPr lang="en-GB" sz="2400" dirty="0">
                <a:solidFill>
                  <a:srgbClr val="262626"/>
                </a:solidFill>
              </a:rPr>
              <a:t>v </a:t>
            </a:r>
            <a:r>
              <a:rPr lang="en-GB" sz="2400" dirty="0" err="1">
                <a:solidFill>
                  <a:srgbClr val="262626"/>
                </a:solidFill>
              </a:rPr>
              <a:t>novembri </a:t>
            </a:r>
            <a:r>
              <a:rPr lang="en-GB" sz="2400" dirty="0">
                <a:solidFill>
                  <a:srgbClr val="262626"/>
                </a:solidFill>
              </a:rPr>
              <a:t>2018, </a:t>
            </a:r>
            <a:r>
              <a:rPr lang="en-GB" sz="2400" dirty="0" err="1">
                <a:solidFill>
                  <a:srgbClr val="262626"/>
                </a:solidFill>
              </a:rPr>
              <a:t>ktoré viedlo </a:t>
            </a:r>
            <a:r>
              <a:rPr lang="en-GB" sz="2400" dirty="0">
                <a:solidFill>
                  <a:srgbClr val="262626"/>
                </a:solidFill>
              </a:rPr>
              <a:t>k </a:t>
            </a:r>
            <a:r>
              <a:rPr lang="en-GB" sz="2400" dirty="0" err="1">
                <a:solidFill>
                  <a:srgbClr val="262626"/>
                </a:solidFill>
              </a:rPr>
              <a:t>podpore </a:t>
            </a:r>
            <a:r>
              <a:rPr lang="en-GB" sz="2400" dirty="0">
                <a:solidFill>
                  <a:srgbClr val="262626"/>
                </a:solidFill>
              </a:rPr>
              <a:t>EÚ.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Zdroj: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23. novembra 2020</a:t>
            </a:r>
          </a:p>
        </p:txBody>
      </p:sp>
      <p:pic>
        <p:nvPicPr>
          <p:cNvPr id="11" name="Picture 17">
            <a:extLst>
              <a:ext uri="{FF2B5EF4-FFF2-40B4-BE49-F238E27FC236}">
                <a16:creationId xmlns:a16="http://schemas.microsoft.com/office/drawing/2014/main" id="{05A4687A-DF06-4825-96FF-99CF9F51D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431" y="1509064"/>
            <a:ext cx="2933700" cy="5057775"/>
          </a:xfrm>
          <a:prstGeom prst="rect">
            <a:avLst/>
          </a:prstGeom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id="{1EADFBD6-1C17-4E49-8498-946206C60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03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</a:t>
            </a:r>
            <a:r>
              <a:rPr lang="cs-CZ" dirty="0" err="1"/>
              <a:t>Blockchain</a:t>
            </a:r>
            <a:r>
              <a:rPr lang="en-GB" dirty="0"/>
              <a:t>) </a:t>
            </a:r>
            <a:r>
              <a:rPr lang="cs-CZ" dirty="0"/>
              <a:t>Správa vo fľaši </a:t>
            </a:r>
            <a:r>
              <a:rPr lang="en-GB" dirty="0"/>
              <a:t>(</a:t>
            </a:r>
            <a:r>
              <a:rPr lang="cs-CZ" dirty="0"/>
              <a:t>víno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2" y="2005130"/>
            <a:ext cx="5355266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262626"/>
                </a:solidFill>
              </a:rPr>
              <a:t>Fľaša jedinečného vína </a:t>
            </a:r>
            <a:r>
              <a:rPr lang="en-GB" sz="2400" dirty="0">
                <a:solidFill>
                  <a:srgbClr val="262626"/>
                </a:solidFill>
              </a:rPr>
              <a:t>je:  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Primárne informácie</a:t>
            </a:r>
            <a:r>
              <a:rPr lang="en-GB" sz="2400" dirty="0">
                <a:solidFill>
                  <a:srgbClr val="262626"/>
                </a:solidFill>
              </a:rPr>
              <a:t>" (z </a:t>
            </a:r>
            <a:r>
              <a:rPr lang="en-GB" sz="2400" dirty="0" err="1">
                <a:solidFill>
                  <a:srgbClr val="262626"/>
                </a:solidFill>
              </a:rPr>
              <a:t>ekosystému </a:t>
            </a:r>
            <a:r>
              <a:rPr lang="en-GB" sz="2400" dirty="0">
                <a:solidFill>
                  <a:srgbClr val="262626"/>
                </a:solidFill>
              </a:rPr>
              <a:t>a </a:t>
            </a:r>
            <a:r>
              <a:rPr lang="en-GB" sz="2400" dirty="0" err="1">
                <a:solidFill>
                  <a:srgbClr val="262626"/>
                </a:solidFill>
              </a:rPr>
              <a:t>hrozna danej oblasti) </a:t>
            </a: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zabezpečené" </a:t>
            </a:r>
            <a:r>
              <a:rPr lang="en-GB" sz="2400" dirty="0">
                <a:solidFill>
                  <a:srgbClr val="262626"/>
                </a:solidFill>
              </a:rPr>
              <a:t>vo </a:t>
            </a:r>
            <a:r>
              <a:rPr lang="en-GB" sz="2400" dirty="0" err="1">
                <a:solidFill>
                  <a:srgbClr val="262626"/>
                </a:solidFill>
              </a:rPr>
              <a:t>fľaši, ktorá vydrží dlho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Väčšia príťažlivosť </a:t>
            </a:r>
            <a:r>
              <a:rPr lang="en-GB" sz="2400" dirty="0">
                <a:solidFill>
                  <a:srgbClr val="262626"/>
                </a:solidFill>
              </a:rPr>
              <a:t>pre </a:t>
            </a:r>
            <a:r>
              <a:rPr lang="en-GB" sz="2400" dirty="0" err="1">
                <a:solidFill>
                  <a:srgbClr val="262626"/>
                </a:solidFill>
              </a:rPr>
              <a:t>nové vekové kategórie/trh </a:t>
            </a:r>
            <a:r>
              <a:rPr lang="en-GB" sz="2400" dirty="0">
                <a:solidFill>
                  <a:srgbClr val="262626"/>
                </a:solidFill>
              </a:rPr>
              <a:t>(generácie Y a Z)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Pravda </a:t>
            </a:r>
            <a:r>
              <a:rPr lang="en-GB" sz="2400" dirty="0" err="1">
                <a:solidFill>
                  <a:srgbClr val="262626"/>
                </a:solidFill>
              </a:rPr>
              <a:t>overená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Nakoniec poskytnite </a:t>
            </a: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konečnému príjemcovi" </a:t>
            </a: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potešenie" </a:t>
            </a:r>
            <a:r>
              <a:rPr lang="en-GB" sz="2400" dirty="0">
                <a:solidFill>
                  <a:srgbClr val="262626"/>
                </a:solidFill>
              </a:rPr>
              <a:t>a "</a:t>
            </a:r>
            <a:r>
              <a:rPr lang="en-GB" sz="2400" dirty="0" err="1">
                <a:solidFill>
                  <a:srgbClr val="262626"/>
                </a:solidFill>
              </a:rPr>
              <a:t>úžitok" </a:t>
            </a:r>
            <a:r>
              <a:rPr lang="en-GB" sz="2400" dirty="0">
                <a:solidFill>
                  <a:srgbClr val="262626"/>
                </a:solidFill>
              </a:rPr>
              <a:t>z </a:t>
            </a:r>
            <a:r>
              <a:rPr lang="en-GB" sz="2400" dirty="0" err="1">
                <a:solidFill>
                  <a:srgbClr val="262626"/>
                </a:solidFill>
              </a:rPr>
              <a:t>tejto </a:t>
            </a: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ochrany"</a:t>
            </a:r>
            <a:r>
              <a:rPr lang="en-GB" sz="2400" dirty="0">
                <a:solidFill>
                  <a:srgbClr val="262626"/>
                </a:solidFill>
              </a:rPr>
              <a:t>.</a:t>
            </a: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Zdroj: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23. novembra 2020</a:t>
            </a:r>
          </a:p>
        </p:txBody>
      </p:sp>
      <p:pic>
        <p:nvPicPr>
          <p:cNvPr id="11" name="Picture 15">
            <a:extLst>
              <a:ext uri="{FF2B5EF4-FFF2-40B4-BE49-F238E27FC236}">
                <a16:creationId xmlns:a16="http://schemas.microsoft.com/office/drawing/2014/main" id="{0CC07002-03A7-406D-B920-633939EF1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2DDF6C3E-D704-4704-953B-664988188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53246"/>
            <a:ext cx="5355265" cy="409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322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</a:t>
            </a:r>
            <a:r>
              <a:rPr lang="cs-CZ" dirty="0" err="1"/>
              <a:t>Blockchain</a:t>
            </a:r>
            <a:r>
              <a:rPr lang="en-GB" dirty="0"/>
              <a:t>) </a:t>
            </a:r>
            <a:r>
              <a:rPr lang="cs-CZ" dirty="0"/>
              <a:t>Správa vo fľaši </a:t>
            </a:r>
            <a:r>
              <a:rPr lang="en-GB" dirty="0"/>
              <a:t>(</a:t>
            </a:r>
            <a:r>
              <a:rPr lang="cs-CZ" dirty="0"/>
              <a:t>víno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78445" y="2015227"/>
            <a:ext cx="9764768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262626"/>
                </a:solidFill>
              </a:rPr>
              <a:t>Výhody blockchainu pre spoločnosť </a:t>
            </a:r>
            <a:r>
              <a:rPr lang="en-GB" sz="2400" dirty="0">
                <a:solidFill>
                  <a:srgbClr val="262626"/>
                </a:solidFill>
              </a:rPr>
              <a:t>Alpha Estate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Priame spojenie </a:t>
            </a:r>
            <a:r>
              <a:rPr lang="en-GB" sz="2400" dirty="0">
                <a:solidFill>
                  <a:srgbClr val="262626"/>
                </a:solidFill>
              </a:rPr>
              <a:t>1:1 </a:t>
            </a:r>
            <a:r>
              <a:rPr lang="en-GB" sz="2400" dirty="0" err="1">
                <a:solidFill>
                  <a:srgbClr val="262626"/>
                </a:solidFill>
              </a:rPr>
              <a:t>medzi výrobcom vína </a:t>
            </a:r>
            <a:r>
              <a:rPr lang="en-GB" sz="2400" dirty="0">
                <a:solidFill>
                  <a:srgbClr val="262626"/>
                </a:solidFill>
              </a:rPr>
              <a:t>a </a:t>
            </a:r>
            <a:r>
              <a:rPr lang="en-GB" sz="2400" dirty="0" err="1">
                <a:solidFill>
                  <a:srgbClr val="262626"/>
                </a:solidFill>
              </a:rPr>
              <a:t>konečným spotrebiteľom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Pokročilá vernosť príležitostiam </a:t>
            </a:r>
            <a:r>
              <a:rPr lang="en-GB" sz="2400" dirty="0">
                <a:solidFill>
                  <a:srgbClr val="262626"/>
                </a:solidFill>
              </a:rPr>
              <a:t>(</a:t>
            </a:r>
            <a:r>
              <a:rPr lang="en-GB" sz="2400" dirty="0" err="1">
                <a:solidFill>
                  <a:srgbClr val="262626"/>
                </a:solidFill>
              </a:rPr>
              <a:t>sledovateľnosť</a:t>
            </a:r>
            <a:r>
              <a:rPr lang="cs-CZ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geolokalizácia</a:t>
            </a:r>
            <a:r>
              <a:rPr lang="en-GB" sz="2400" dirty="0">
                <a:solidFill>
                  <a:srgbClr val="262626"/>
                </a:solidFill>
              </a:rPr>
              <a:t>)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Trhy </a:t>
            </a:r>
            <a:r>
              <a:rPr lang="en-GB" sz="2400" dirty="0">
                <a:solidFill>
                  <a:srgbClr val="262626"/>
                </a:solidFill>
              </a:rPr>
              <a:t>bez </a:t>
            </a:r>
            <a:r>
              <a:rPr lang="en-GB" sz="2400" dirty="0" err="1">
                <a:solidFill>
                  <a:srgbClr val="262626"/>
                </a:solidFill>
              </a:rPr>
              <a:t>sprostredkovateľov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Prieskum trhu v reálnom čase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>
                <a:solidFill>
                  <a:srgbClr val="262626"/>
                </a:solidFill>
              </a:rPr>
              <a:t>"</a:t>
            </a:r>
            <a:r>
              <a:rPr lang="en-GB" sz="2400" dirty="0" err="1">
                <a:solidFill>
                  <a:srgbClr val="262626"/>
                </a:solidFill>
              </a:rPr>
              <a:t>Bezpečne</a:t>
            </a:r>
            <a:r>
              <a:rPr lang="en-GB" sz="2400" dirty="0">
                <a:solidFill>
                  <a:srgbClr val="262626"/>
                </a:solidFill>
              </a:rPr>
              <a:t>" </a:t>
            </a:r>
            <a:r>
              <a:rPr lang="en-GB" sz="2400" dirty="0" err="1">
                <a:solidFill>
                  <a:srgbClr val="262626"/>
                </a:solidFill>
              </a:rPr>
              <a:t>pripojení zákazníci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62626"/>
                </a:solidFill>
              </a:rPr>
              <a:t>Informácie </a:t>
            </a:r>
            <a:r>
              <a:rPr lang="en-GB" sz="2400" dirty="0" err="1">
                <a:solidFill>
                  <a:srgbClr val="262626"/>
                </a:solidFill>
              </a:rPr>
              <a:t>poskytnuté v neporušenom stave 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>
                <a:solidFill>
                  <a:srgbClr val="262626"/>
                </a:solidFill>
              </a:rPr>
              <a:t>z </a:t>
            </a:r>
            <a:r>
              <a:rPr lang="en-GB" sz="2400" dirty="0" err="1">
                <a:solidFill>
                  <a:srgbClr val="262626"/>
                </a:solidFill>
              </a:rPr>
              <a:t>vinohradu </a:t>
            </a:r>
            <a:r>
              <a:rPr lang="en-GB" sz="2400" dirty="0">
                <a:solidFill>
                  <a:srgbClr val="262626"/>
                </a:solidFill>
              </a:rPr>
              <a:t>na </a:t>
            </a:r>
            <a:r>
              <a:rPr lang="en-GB" sz="2400" dirty="0" err="1">
                <a:solidFill>
                  <a:srgbClr val="262626"/>
                </a:solidFill>
              </a:rPr>
              <a:t>regál</a:t>
            </a:r>
            <a:endParaRPr lang="cs-CZ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262626"/>
                </a:solidFill>
              </a:rPr>
              <a:t>Nielen </a:t>
            </a:r>
            <a:r>
              <a:rPr lang="en-GB" sz="2400" dirty="0">
                <a:solidFill>
                  <a:srgbClr val="262626"/>
                </a:solidFill>
              </a:rPr>
              <a:t>pre </a:t>
            </a:r>
            <a:r>
              <a:rPr lang="en-GB" sz="2400" dirty="0" err="1">
                <a:solidFill>
                  <a:srgbClr val="262626"/>
                </a:solidFill>
              </a:rPr>
              <a:t>spotrebiteľov, </a:t>
            </a:r>
            <a:r>
              <a:rPr lang="en-GB" sz="2400" dirty="0">
                <a:solidFill>
                  <a:srgbClr val="262626"/>
                </a:solidFill>
              </a:rPr>
              <a:t>ale aj pre</a:t>
            </a:r>
            <a:br>
              <a:rPr lang="cs-CZ" sz="2400" dirty="0">
                <a:solidFill>
                  <a:srgbClr val="262626"/>
                </a:solidFill>
              </a:rPr>
            </a:br>
            <a:r>
              <a:rPr lang="en-GB" sz="2400" dirty="0" err="1">
                <a:solidFill>
                  <a:srgbClr val="262626"/>
                </a:solidFill>
              </a:rPr>
              <a:t>skúsenosti evanjelistov</a:t>
            </a:r>
            <a:endParaRPr lang="en-GB" sz="2400" dirty="0">
              <a:solidFill>
                <a:srgbClr val="262626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Zdroj: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23. novembra 2020</a:t>
            </a:r>
          </a:p>
        </p:txBody>
      </p:sp>
      <p:pic>
        <p:nvPicPr>
          <p:cNvPr id="11" name="Picture 15">
            <a:extLst>
              <a:ext uri="{FF2B5EF4-FFF2-40B4-BE49-F238E27FC236}">
                <a16:creationId xmlns:a16="http://schemas.microsoft.com/office/drawing/2014/main" id="{EF857EEA-586A-4900-B4FB-8005FD954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76028FD8-6600-4009-8FE1-74ED5AAE6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333" y="4048308"/>
            <a:ext cx="5974667" cy="263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2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92337" y="291161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(</a:t>
            </a:r>
            <a:r>
              <a:rPr lang="cs-CZ" dirty="0" err="1"/>
              <a:t>Blockchain</a:t>
            </a:r>
            <a:r>
              <a:rPr lang="en-GB" dirty="0"/>
              <a:t>) </a:t>
            </a:r>
            <a:r>
              <a:rPr lang="cs-CZ" dirty="0"/>
              <a:t>Správa vo fľaši </a:t>
            </a:r>
            <a:r>
              <a:rPr lang="en-GB" dirty="0"/>
              <a:t>(</a:t>
            </a:r>
            <a:r>
              <a:rPr lang="cs-CZ" dirty="0"/>
              <a:t>víno</a:t>
            </a:r>
            <a:r>
              <a:rPr lang="en-GB" dirty="0"/>
              <a:t>)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230471" y="2005130"/>
            <a:ext cx="7510031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262626"/>
                </a:solidFill>
              </a:rPr>
              <a:t>A </a:t>
            </a:r>
            <a:r>
              <a:rPr lang="cs-CZ" sz="2400" dirty="0">
                <a:solidFill>
                  <a:srgbClr val="262626"/>
                </a:solidFill>
              </a:rPr>
              <a:t>výzvy/prekážky</a:t>
            </a:r>
          </a:p>
          <a:p>
            <a:r>
              <a:rPr lang="en-GB" sz="2400" dirty="0" err="1">
                <a:solidFill>
                  <a:srgbClr val="262626"/>
                </a:solidFill>
              </a:rPr>
              <a:t>- Žiadne hotové </a:t>
            </a:r>
            <a:r>
              <a:rPr lang="cs-CZ" sz="2400" dirty="0">
                <a:solidFill>
                  <a:srgbClr val="262626"/>
                </a:solidFill>
              </a:rPr>
              <a:t>nástroje.</a:t>
            </a:r>
          </a:p>
          <a:p>
            <a:r>
              <a:rPr lang="en-GB" sz="2400" dirty="0">
                <a:solidFill>
                  <a:srgbClr val="262626"/>
                </a:solidFill>
              </a:rPr>
              <a:t>- "</a:t>
            </a:r>
            <a:r>
              <a:rPr lang="en-GB" sz="2400" dirty="0" err="1">
                <a:solidFill>
                  <a:srgbClr val="262626"/>
                </a:solidFill>
              </a:rPr>
              <a:t>Handmade</a:t>
            </a:r>
            <a:r>
              <a:rPr lang="en-GB" sz="2400" dirty="0">
                <a:solidFill>
                  <a:srgbClr val="262626"/>
                </a:solidFill>
              </a:rPr>
              <a:t>" </a:t>
            </a:r>
            <a:r>
              <a:rPr lang="en-GB" sz="2400" dirty="0" err="1">
                <a:solidFill>
                  <a:srgbClr val="262626"/>
                </a:solidFill>
              </a:rPr>
              <a:t>riešenia </a:t>
            </a:r>
            <a:r>
              <a:rPr lang="en-GB" sz="2400" dirty="0">
                <a:solidFill>
                  <a:srgbClr val="262626"/>
                </a:solidFill>
              </a:rPr>
              <a:t>- </a:t>
            </a:r>
            <a:r>
              <a:rPr lang="cs-CZ" sz="2400" dirty="0">
                <a:solidFill>
                  <a:srgbClr val="262626"/>
                </a:solidFill>
              </a:rPr>
              <a:t>Zvyšuje </a:t>
            </a:r>
            <a:r>
              <a:rPr lang="en-GB" sz="2400" dirty="0" err="1">
                <a:solidFill>
                  <a:srgbClr val="262626"/>
                </a:solidFill>
              </a:rPr>
              <a:t>počiatočné náklady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 err="1">
                <a:solidFill>
                  <a:srgbClr val="262626"/>
                </a:solidFill>
              </a:rPr>
              <a:t>- Problémy pri pokuse o rozšírenie prístupu ku všetkým produktom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 err="1">
                <a:solidFill>
                  <a:srgbClr val="262626"/>
                </a:solidFill>
              </a:rPr>
              <a:t>- Náročné budovanie kapacít v rámci spoločnosti</a:t>
            </a:r>
            <a:endParaRPr lang="cs-CZ" sz="2400" dirty="0">
              <a:solidFill>
                <a:srgbClr val="262626"/>
              </a:solidFill>
            </a:endParaRPr>
          </a:p>
          <a:p>
            <a:r>
              <a:rPr lang="en-GB" sz="2400" dirty="0" err="1">
                <a:solidFill>
                  <a:srgbClr val="262626"/>
                </a:solidFill>
              </a:rPr>
              <a:t>- Nedostatok poskytovateľov blockchainu </a:t>
            </a:r>
            <a:r>
              <a:rPr lang="en-GB" sz="2400" dirty="0">
                <a:solidFill>
                  <a:srgbClr val="262626"/>
                </a:solidFill>
              </a:rPr>
              <a:t>(s </a:t>
            </a:r>
            <a:r>
              <a:rPr lang="en-GB" sz="2400" dirty="0" err="1">
                <a:solidFill>
                  <a:srgbClr val="262626"/>
                </a:solidFill>
              </a:rPr>
              <a:t>preukázanými odbornými znalosťami</a:t>
            </a:r>
            <a:r>
              <a:rPr lang="en-GB" sz="2400" dirty="0">
                <a:solidFill>
                  <a:srgbClr val="262626"/>
                </a:solidFill>
              </a:rPr>
              <a:t>)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r>
              <a:rPr lang="en-IE" sz="1600" dirty="0">
                <a:solidFill>
                  <a:srgbClr val="29608D"/>
                </a:solidFill>
              </a:rPr>
              <a:t>Zdroj: </a:t>
            </a:r>
            <a:r>
              <a:rPr lang="en-GB" sz="1600" dirty="0">
                <a:solidFill>
                  <a:srgbClr val="29608D"/>
                </a:solidFill>
              </a:rPr>
              <a:t>EU Blockchain Observatory | Online workshop | 23. novembra 2020</a:t>
            </a:r>
          </a:p>
        </p:txBody>
      </p:sp>
      <p:pic>
        <p:nvPicPr>
          <p:cNvPr id="11" name="Picture 15">
            <a:extLst>
              <a:ext uri="{FF2B5EF4-FFF2-40B4-BE49-F238E27FC236}">
                <a16:creationId xmlns:a16="http://schemas.microsoft.com/office/drawing/2014/main" id="{045F3442-34A4-4828-B47A-40C923B9B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5" y="134269"/>
            <a:ext cx="4400550" cy="1619250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071017A9-C35A-4BB2-81C3-64DFFB357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972" y="1562132"/>
            <a:ext cx="1852432" cy="510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58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161608"/>
            <a:ext cx="5480760" cy="27432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2.3 Zoznámte sa s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poľským prémiovým hovädzím mäsom </a:t>
            </a:r>
            <a:r>
              <a:rPr lang="en-GB" b="1" i="0" dirty="0">
                <a:effectLst/>
                <a:latin typeface="Roboto" panose="02000000000000000000" pitchFamily="2" charset="0"/>
              </a:rPr>
              <a:t>a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ďalšími príkladmi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E45C857E-ED95-413A-B125-231FCE50E2ED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0925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C8CA0EC-3203-874B-818E-A3951341F2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4E048F0-9773-C54B-A71E-3C9CFEB59C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78966" y="1959634"/>
            <a:ext cx="6874660" cy="689519"/>
          </a:xfrm>
        </p:spPr>
        <p:txBody>
          <a:bodyPr/>
          <a:lstStyle/>
          <a:p>
            <a:r>
              <a:rPr lang="cs-CZ" dirty="0"/>
              <a:t>Význam </a:t>
            </a:r>
            <a:r>
              <a:rPr lang="en-US" dirty="0" err="1"/>
              <a:t>prípadových štúdií</a:t>
            </a:r>
            <a:r>
              <a:rPr lang="en-US" dirty="0"/>
              <a:t>, </a:t>
            </a:r>
            <a:r>
              <a:rPr lang="en-US" dirty="0" err="1"/>
              <a:t>úvod modulu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B018A2C-261B-FE40-8CCB-12ABA36272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1085800-9569-4843-B00A-CC81BB1D9B9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78966" y="2641170"/>
            <a:ext cx="6874660" cy="689519"/>
          </a:xfrm>
        </p:spPr>
        <p:txBody>
          <a:bodyPr/>
          <a:lstStyle/>
          <a:p>
            <a:r>
              <a:rPr lang="en-US" dirty="0"/>
              <a:t>Blockchain v poľnohospodárskych dodávateľských reťazcoch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66C7987-60BB-DC47-A0C2-99C652EF4E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B945CA-DD37-8744-AC8D-A87A2B36C59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dirty="0" err="1"/>
              <a:t>Vzostup sprostredkovateľských platforiem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343CF12-FDE6-8849-AC52-1E26D392F8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691577C-B257-3147-BB4B-29D2F40873A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478966" y="4285383"/>
            <a:ext cx="6874660" cy="689519"/>
          </a:xfrm>
        </p:spPr>
        <p:txBody>
          <a:bodyPr lIns="91440" tIns="45720" rIns="91440" bIns="45720" anchor="ctr">
            <a:noAutofit/>
          </a:bodyPr>
          <a:lstStyle/>
          <a:p>
            <a:r>
              <a:rPr lang="en-IE" i="0" dirty="0" err="1">
                <a:solidFill>
                  <a:srgbClr val="27262B"/>
                </a:solidFill>
                <a:effectLst/>
                <a:latin typeface="Calibri"/>
                <a:ea typeface="Calibri"/>
                <a:cs typeface="Calibri"/>
              </a:rPr>
              <a:t>Maloobchodníci sú na palube</a:t>
            </a:r>
            <a:endParaRPr lang="cs-CZ" i="0" dirty="0">
              <a:solidFill>
                <a:srgbClr val="27262B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C649836C-4763-0A4B-8068-8B6B3A14D50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F2A8952-1670-2F4B-B3F8-033CA2659F1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/>
              <a:t>Učebné cvičenia </a:t>
            </a:r>
            <a:r>
              <a:rPr lang="en-US" dirty="0"/>
              <a:t>a </a:t>
            </a:r>
            <a:r>
              <a:rPr lang="en-US" dirty="0" err="1"/>
              <a:t>závery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cs-CZ" dirty="0"/>
              <a:t>Obsahuje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3BD310-83A4-3F79-452C-52142238C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5315" y="5458736"/>
            <a:ext cx="1638095" cy="3428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A8F5E3-B67C-E369-7C7E-A21D63EF7D8E}"/>
              </a:ext>
            </a:extLst>
          </p:cNvPr>
          <p:cNvSpPr txBox="1"/>
          <p:nvPr/>
        </p:nvSpPr>
        <p:spPr>
          <a:xfrm>
            <a:off x="8112985" y="5962844"/>
            <a:ext cx="3777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800" dirty="0" err="1"/>
              <a:t>Financované</a:t>
            </a:r>
            <a:r>
              <a:rPr lang="en-GB" sz="800" dirty="0"/>
              <a:t> </a:t>
            </a:r>
            <a:r>
              <a:rPr lang="en-GB" sz="800" dirty="0" err="1"/>
              <a:t>Európskou</a:t>
            </a:r>
            <a:r>
              <a:rPr lang="en-GB" sz="800" dirty="0"/>
              <a:t> </a:t>
            </a:r>
            <a:r>
              <a:rPr lang="en-GB" sz="800" dirty="0" err="1"/>
              <a:t>úniou</a:t>
            </a:r>
            <a:r>
              <a:rPr lang="en-GB" sz="800" dirty="0"/>
              <a:t>. </a:t>
            </a:r>
            <a:r>
              <a:rPr lang="en-GB" sz="800" dirty="0" err="1"/>
              <a:t>Vyjadrené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postoje</a:t>
            </a:r>
            <a:r>
              <a:rPr lang="en-GB" sz="800" dirty="0"/>
              <a:t> </a:t>
            </a:r>
            <a:r>
              <a:rPr lang="en-GB" sz="800" dirty="0" err="1"/>
              <a:t>sú</a:t>
            </a:r>
            <a:r>
              <a:rPr lang="en-GB" sz="800" dirty="0"/>
              <a:t> </a:t>
            </a:r>
            <a:r>
              <a:rPr lang="en-GB" sz="800" dirty="0" err="1"/>
              <a:t>názormi</a:t>
            </a:r>
            <a:r>
              <a:rPr lang="en-GB" sz="800" dirty="0"/>
              <a:t> a </a:t>
            </a:r>
            <a:r>
              <a:rPr lang="en-GB" sz="800" dirty="0" err="1"/>
              <a:t>vyhláseniami</a:t>
            </a:r>
            <a:r>
              <a:rPr lang="en-GB" sz="800" dirty="0"/>
              <a:t> </a:t>
            </a:r>
            <a:r>
              <a:rPr lang="en-GB" sz="800" dirty="0" err="1"/>
              <a:t>autora</a:t>
            </a:r>
            <a:r>
              <a:rPr lang="en-GB" sz="800" dirty="0"/>
              <a:t>(-</a:t>
            </a:r>
            <a:r>
              <a:rPr lang="en-GB" sz="800" dirty="0" err="1"/>
              <a:t>ov</a:t>
            </a:r>
            <a:r>
              <a:rPr lang="en-GB" sz="800" dirty="0"/>
              <a:t>) a </a:t>
            </a:r>
            <a:r>
              <a:rPr lang="en-GB" sz="800" dirty="0" err="1"/>
              <a:t>nemusia</a:t>
            </a:r>
            <a:r>
              <a:rPr lang="en-GB" sz="800" dirty="0"/>
              <a:t> </a:t>
            </a:r>
            <a:r>
              <a:rPr lang="en-GB" sz="800" dirty="0" err="1"/>
              <a:t>nevyhnutne</a:t>
            </a:r>
            <a:r>
              <a:rPr lang="en-GB" sz="800" dirty="0"/>
              <a:t> </a:t>
            </a:r>
            <a:r>
              <a:rPr lang="en-GB" sz="800" dirty="0" err="1"/>
              <a:t>odrážať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stanoviská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únie</a:t>
            </a:r>
            <a:r>
              <a:rPr lang="en-GB" sz="800" dirty="0"/>
              <a:t> </a:t>
            </a:r>
            <a:r>
              <a:rPr lang="en-GB" sz="800" dirty="0" err="1"/>
              <a:t>alebo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výkonnej</a:t>
            </a:r>
            <a:r>
              <a:rPr lang="en-GB" sz="800" dirty="0"/>
              <a:t> </a:t>
            </a:r>
            <a:r>
              <a:rPr lang="en-GB" sz="800" dirty="0" err="1"/>
              <a:t>agentúry</a:t>
            </a:r>
            <a:r>
              <a:rPr lang="en-GB" sz="800" dirty="0"/>
              <a:t> pre </a:t>
            </a:r>
            <a:r>
              <a:rPr lang="en-GB" sz="800" dirty="0" err="1"/>
              <a:t>vzdelávanie</a:t>
            </a:r>
            <a:r>
              <a:rPr lang="en-GB" sz="800" dirty="0"/>
              <a:t> a </a:t>
            </a:r>
            <a:r>
              <a:rPr lang="en-GB" sz="800" dirty="0" err="1"/>
              <a:t>kultúru</a:t>
            </a:r>
            <a:r>
              <a:rPr lang="en-GB" sz="800" dirty="0"/>
              <a:t> (EACEA). </a:t>
            </a:r>
            <a:r>
              <a:rPr lang="en-GB" sz="800" dirty="0" err="1"/>
              <a:t>Európska</a:t>
            </a:r>
            <a:r>
              <a:rPr lang="en-GB" sz="800" dirty="0"/>
              <a:t> </a:t>
            </a:r>
            <a:r>
              <a:rPr lang="en-GB" sz="800" dirty="0" err="1"/>
              <a:t>únia</a:t>
            </a:r>
            <a:r>
              <a:rPr lang="en-GB" sz="800" dirty="0"/>
              <a:t> ani EACEA za ne </a:t>
            </a:r>
            <a:r>
              <a:rPr lang="en-GB" sz="800" dirty="0" err="1"/>
              <a:t>nepreberajú</a:t>
            </a:r>
            <a:r>
              <a:rPr lang="en-GB" sz="800" dirty="0"/>
              <a:t> </a:t>
            </a:r>
            <a:r>
              <a:rPr lang="en-GB" sz="800" dirty="0" err="1"/>
              <a:t>žiadnu</a:t>
            </a:r>
            <a:r>
              <a:rPr lang="en-GB" sz="800" dirty="0"/>
              <a:t> </a:t>
            </a:r>
            <a:r>
              <a:rPr lang="en-GB" sz="800" dirty="0" err="1"/>
              <a:t>zodpovednosť</a:t>
            </a:r>
            <a:r>
              <a:rPr lang="en-GB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86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91161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Pilotný </a:t>
            </a:r>
            <a:r>
              <a:rPr lang="en-US" dirty="0"/>
              <a:t>projekt </a:t>
            </a:r>
            <a:r>
              <a:rPr lang="en-US" dirty="0" err="1"/>
              <a:t>využívania technológií </a:t>
            </a:r>
            <a:r>
              <a:rPr lang="en-US" dirty="0"/>
              <a:t>Blockchain a IoT</a:t>
            </a: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75900" y="959963"/>
            <a:ext cx="9604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solidFill>
                  <a:srgbClr val="262626"/>
                </a:solidFill>
              </a:rPr>
              <a:t>Poľské prémiové hovädzie mäso bol </a:t>
            </a:r>
            <a:r>
              <a:rPr lang="en-GB" sz="2400" dirty="0" err="1">
                <a:solidFill>
                  <a:srgbClr val="262626"/>
                </a:solidFill>
              </a:rPr>
              <a:t>pilotný projekt využívania technológií blockchain </a:t>
            </a:r>
            <a:r>
              <a:rPr lang="en-GB" sz="2400" dirty="0">
                <a:solidFill>
                  <a:srgbClr val="262626"/>
                </a:solidFill>
              </a:rPr>
              <a:t>a internetu vecí v </a:t>
            </a:r>
            <a:r>
              <a:rPr lang="en-GB" sz="2400" dirty="0" err="1">
                <a:solidFill>
                  <a:srgbClr val="262626"/>
                </a:solidFill>
              </a:rPr>
              <a:t>spolupráci medzi poľnohospodármi</a:t>
            </a:r>
            <a:r>
              <a:rPr lang="en-GB" sz="2400" dirty="0">
                <a:solidFill>
                  <a:srgbClr val="262626"/>
                </a:solidFill>
              </a:rPr>
              <a:t>, </a:t>
            </a:r>
            <a:r>
              <a:rPr lang="en-GB" sz="2400" dirty="0" err="1">
                <a:solidFill>
                  <a:srgbClr val="262626"/>
                </a:solidFill>
              </a:rPr>
              <a:t>spracovateľmi </a:t>
            </a:r>
            <a:r>
              <a:rPr lang="en-GB" sz="2400" dirty="0">
                <a:solidFill>
                  <a:srgbClr val="262626"/>
                </a:solidFill>
              </a:rPr>
              <a:t>a </a:t>
            </a:r>
            <a:r>
              <a:rPr lang="en-GB" sz="2400" dirty="0" err="1">
                <a:solidFill>
                  <a:srgbClr val="262626"/>
                </a:solidFill>
              </a:rPr>
              <a:t>konzultantmi pri výrobe vysokokvalitného hovädzieho mäsa</a:t>
            </a:r>
            <a:r>
              <a:rPr lang="en-GB" sz="2400" dirty="0">
                <a:solidFill>
                  <a:srgbClr val="262626"/>
                </a:solidFill>
              </a:rPr>
              <a:t>.</a:t>
            </a:r>
            <a:endParaRPr lang="en-GB" sz="2200" i="0" dirty="0">
              <a:solidFill>
                <a:srgbClr val="262626"/>
              </a:solidFill>
              <a:effectLst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417160" y="2297483"/>
            <a:ext cx="98313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400" dirty="0">
                <a:hlinkClick r:id="rId2"/>
              </a:rPr>
              <a:t>Poľský pilotný projekt Premium </a:t>
            </a:r>
            <a:r>
              <a:rPr lang="en-IE" sz="2400" dirty="0" err="1">
                <a:hlinkClick r:id="rId2"/>
              </a:rPr>
              <a:t>Bief - Agreco </a:t>
            </a:r>
            <a:r>
              <a:rPr lang="en-IE" sz="2400" dirty="0">
                <a:hlinkClick r:id="rId2"/>
              </a:rPr>
              <a:t>| PDF | Udržateľnosť | Potraviny (scribd.com)</a:t>
            </a:r>
            <a:endParaRPr lang="en-IE" sz="2400" dirty="0">
              <a:solidFill>
                <a:srgbClr val="26262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290946-C509-CC1F-E19A-5A2D4D26E05F}"/>
              </a:ext>
            </a:extLst>
          </p:cNvPr>
          <p:cNvSpPr txBox="1"/>
          <p:nvPr/>
        </p:nvSpPr>
        <p:spPr>
          <a:xfrm>
            <a:off x="622006" y="6285826"/>
            <a:ext cx="6687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www.agrego.pl</a:t>
            </a:r>
            <a:endParaRPr lang="en-IE" dirty="0"/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82B4DCD6-FA1E-42EB-9E54-5EA7FDBA6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888" y="2727583"/>
            <a:ext cx="3602445" cy="392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16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9489" y="568022"/>
            <a:ext cx="6178800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Od </a:t>
            </a:r>
            <a:r>
              <a:rPr lang="en-GB" dirty="0" err="1"/>
              <a:t>pomarančov </a:t>
            </a:r>
            <a:r>
              <a:rPr lang="en-GB" dirty="0"/>
              <a:t>k </a:t>
            </a:r>
            <a:r>
              <a:rPr lang="en-GB" dirty="0" err="1"/>
              <a:t>šťave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AF56015-9BD2-7647-43E0-A858417FF63F}"/>
              </a:ext>
            </a:extLst>
          </p:cNvPr>
          <p:cNvSpPr txBox="1"/>
          <p:nvPr/>
        </p:nvSpPr>
        <p:spPr>
          <a:xfrm>
            <a:off x="176550" y="1371676"/>
            <a:ext cx="8308231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Spoločnosť Albert </a:t>
            </a:r>
            <a:r>
              <a:rPr lang="cs-CZ" sz="2400" dirty="0" err="1">
                <a:solidFill>
                  <a:srgbClr val="262626"/>
                </a:solidFill>
              </a:rPr>
              <a:t>Heijn </a:t>
            </a:r>
            <a:r>
              <a:rPr lang="cs-CZ" sz="2400" dirty="0">
                <a:solidFill>
                  <a:srgbClr val="262626"/>
                </a:solidFill>
              </a:rPr>
              <a:t>spolupracuje v Brazílii s pomarančovými hájmi spoločnosti LDC </a:t>
            </a:r>
            <a:r>
              <a:rPr lang="cs-CZ" sz="2400" dirty="0" err="1">
                <a:solidFill>
                  <a:srgbClr val="262626"/>
                </a:solidFill>
              </a:rPr>
              <a:t>Juice, </a:t>
            </a:r>
            <a:r>
              <a:rPr lang="cs-CZ" sz="2400" dirty="0">
                <a:solidFill>
                  <a:srgbClr val="262626"/>
                </a:solidFill>
              </a:rPr>
              <a:t>kde sa zbiera ovocie. Pomaranče sa zbierajú ručne na plantážach a zbierajú sa do veľkých sietí. V tomto kroku sa overujú a do blockchainu pridávajú tieto certifikáty, kontroly a údaje</a:t>
            </a:r>
          </a:p>
          <a:p>
            <a:endParaRPr lang="en-GB" sz="24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Sezóna zberu úrody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Miesto a názov plantáže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Certifikát </a:t>
            </a:r>
            <a:r>
              <a:rPr lang="cs-CZ" sz="2400" dirty="0" err="1">
                <a:solidFill>
                  <a:srgbClr val="262626"/>
                </a:solidFill>
              </a:rPr>
              <a:t>Rainforest </a:t>
            </a:r>
            <a:r>
              <a:rPr lang="cs-CZ" sz="2400" dirty="0">
                <a:solidFill>
                  <a:srgbClr val="262626"/>
                </a:solidFill>
              </a:rPr>
              <a:t>Alliance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Zodpovedné a etické pracovné podmienky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262626"/>
              </a:solidFill>
            </a:endParaRPr>
          </a:p>
          <a:p>
            <a:r>
              <a:rPr lang="cs-CZ" sz="2400" dirty="0">
                <a:solidFill>
                  <a:srgbClr val="262626"/>
                </a:solidFill>
              </a:rPr>
              <a:t>Viac informácií </a:t>
            </a:r>
            <a:r>
              <a:rPr lang="en-IE" sz="2400" dirty="0">
                <a:hlinkClick r:id="rId2"/>
              </a:rPr>
              <a:t>Šťavnaté detaily: Albert </a:t>
            </a:r>
            <a:r>
              <a:rPr lang="en-IE" sz="2400" dirty="0" err="1">
                <a:hlinkClick r:id="rId2"/>
              </a:rPr>
              <a:t>Heijn </a:t>
            </a:r>
            <a:r>
              <a:rPr lang="en-IE" sz="2400" dirty="0">
                <a:hlinkClick r:id="rId2"/>
              </a:rPr>
              <a:t>využíva blockchain na sprehľadnenie výroby pomarančového džúsu | </a:t>
            </a:r>
            <a:r>
              <a:rPr lang="en-IE" sz="2400" dirty="0" err="1">
                <a:hlinkClick r:id="rId2"/>
              </a:rPr>
              <a:t>Ahold </a:t>
            </a:r>
            <a:r>
              <a:rPr lang="en-IE" sz="2400" dirty="0">
                <a:hlinkClick r:id="rId2"/>
              </a:rPr>
              <a:t>Delhaize</a:t>
            </a:r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  <a:p>
            <a:endParaRPr lang="en-GB" sz="2400" dirty="0">
              <a:solidFill>
                <a:srgbClr val="29608D"/>
              </a:solidFill>
            </a:endParaRPr>
          </a:p>
        </p:txBody>
      </p:sp>
      <p:pic>
        <p:nvPicPr>
          <p:cNvPr id="11" name="Picture 15">
            <a:extLst>
              <a:ext uri="{FF2B5EF4-FFF2-40B4-BE49-F238E27FC236}">
                <a16:creationId xmlns:a16="http://schemas.microsoft.com/office/drawing/2014/main" id="{5E8D8EF8-13B2-48F3-8BFE-8D52D4C4D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2596" y="0"/>
            <a:ext cx="3641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98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 err="1"/>
              <a:t>Vzostup sprostredkovateľských platforiem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8766579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cs-CZ" b="1" i="0" dirty="0"/>
              <a:t>3.1 Zoznámte sa s </a:t>
            </a:r>
            <a:r>
              <a:rPr lang="cs-CZ" i="0" dirty="0"/>
              <a:t>britskou spoločnosťou </a:t>
            </a:r>
            <a:r>
              <a:rPr lang="cs-CZ" b="1" i="0" dirty="0"/>
              <a:t>Provenance </a:t>
            </a:r>
            <a:r>
              <a:rPr lang="cs-CZ" i="0" dirty="0" err="1"/>
              <a:t>Revolutionizing Transparency</a:t>
            </a:r>
            <a:endParaRPr lang="cs-CZ" i="0" dirty="0"/>
          </a:p>
          <a:p>
            <a:r>
              <a:rPr lang="en-GB" b="0" i="0" dirty="0">
                <a:effectLst/>
                <a:latin typeface="Roboto" panose="02000000000000000000" pitchFamily="2" charset="0"/>
              </a:rPr>
              <a:t>https://www.provenance.org/</a:t>
            </a:r>
          </a:p>
          <a:p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2A42FB13-BD82-4FEF-B295-73FB057807A6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8950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6A9D56"/>
                </a:solidFill>
              </a:rPr>
              <a:t>PREVENCIA </a:t>
            </a:r>
            <a:r>
              <a:rPr lang="en-GB" b="0" i="0" dirty="0">
                <a:solidFill>
                  <a:srgbClr val="6A9D56"/>
                </a:solidFill>
                <a:effectLst/>
                <a:latin typeface="Roboto" panose="02000000000000000000" pitchFamily="2" charset="0"/>
              </a:rPr>
              <a:t>https://www.provenance.org/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64073"/>
            <a:ext cx="99904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Spoločnosť založila v roku 2013 </a:t>
            </a:r>
            <a:r>
              <a:rPr lang="cs-CZ" sz="2400" dirty="0" err="1">
                <a:solidFill>
                  <a:srgbClr val="262626"/>
                </a:solidFill>
              </a:rPr>
              <a:t>Jessi Bakerová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 </a:t>
            </a:r>
          </a:p>
          <a:p>
            <a:pPr algn="l"/>
            <a:r>
              <a:rPr lang="cs-CZ" sz="2400" b="0" i="0" dirty="0">
                <a:solidFill>
                  <a:srgbClr val="262626"/>
                </a:solidFill>
                <a:effectLst/>
              </a:rPr>
              <a:t>Poslanie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cs-CZ" sz="2400" dirty="0">
                <a:solidFill>
                  <a:srgbClr val="262626"/>
                </a:solidFill>
              </a:rPr>
              <a:t>umožniť značkám podniknúť kroky smerom k väčšej transparentnosti.</a:t>
            </a:r>
          </a:p>
          <a:p>
            <a:pPr algn="l"/>
            <a:r>
              <a:rPr lang="cs-CZ" sz="2400" b="0" i="0" dirty="0">
                <a:solidFill>
                  <a:srgbClr val="262626"/>
                </a:solidFill>
                <a:effectLst/>
              </a:rPr>
              <a:t>Nástroj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cs-CZ" sz="2400" dirty="0">
                <a:solidFill>
                  <a:srgbClr val="262626"/>
                </a:solidFill>
              </a:rPr>
              <a:t>platforma na sledovanie pôvodu výrobkov založená na blockchaine.</a:t>
            </a:r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  </a:t>
            </a:r>
          </a:p>
          <a:p>
            <a:r>
              <a:rPr lang="cs-CZ" sz="2400" dirty="0" err="1">
                <a:solidFill>
                  <a:srgbClr val="262626"/>
                </a:solidFill>
              </a:rPr>
              <a:t>Jessi Bakerová </a:t>
            </a:r>
            <a:r>
              <a:rPr lang="cs-CZ" sz="2400" dirty="0">
                <a:solidFill>
                  <a:srgbClr val="262626"/>
                </a:solidFill>
              </a:rPr>
              <a:t>si uvedomila nesúlad medzi výrobkami a ich pôvodom. S magisterským titulom z inžinierstva (Cambridge University) a dizajnu (</a:t>
            </a:r>
            <a:r>
              <a:rPr lang="cs-CZ" sz="2400" dirty="0" err="1">
                <a:solidFill>
                  <a:srgbClr val="262626"/>
                </a:solidFill>
              </a:rPr>
              <a:t>Royal College of </a:t>
            </a:r>
            <a:r>
              <a:rPr lang="cs-CZ" sz="2400" dirty="0">
                <a:solidFill>
                  <a:srgbClr val="262626"/>
                </a:solidFill>
              </a:rPr>
              <a:t>Art) založila spoločnosť </a:t>
            </a:r>
            <a:r>
              <a:rPr lang="cs-CZ" sz="2400" dirty="0" err="1">
                <a:solidFill>
                  <a:srgbClr val="262626"/>
                </a:solidFill>
              </a:rPr>
              <a:t>Provenance </a:t>
            </a:r>
            <a:r>
              <a:rPr lang="cs-CZ" sz="2400" dirty="0">
                <a:solidFill>
                  <a:srgbClr val="262626"/>
                </a:solidFill>
              </a:rPr>
              <a:t>počas doktorandského štúdia v oblasti počítačových vied (UCL).</a:t>
            </a:r>
          </a:p>
          <a:p>
            <a:endParaRPr lang="en-GB" sz="2400" dirty="0">
              <a:solidFill>
                <a:srgbClr val="262626"/>
              </a:solidFill>
            </a:endParaRPr>
          </a:p>
          <a:p>
            <a:r>
              <a:rPr lang="cs-CZ" sz="2400" dirty="0" err="1">
                <a:solidFill>
                  <a:srgbClr val="262626"/>
                </a:solidFill>
              </a:rPr>
              <a:t>Provenance </a:t>
            </a:r>
            <a:r>
              <a:rPr lang="cs-CZ" sz="2400" dirty="0">
                <a:solidFill>
                  <a:srgbClr val="262626"/>
                </a:solidFill>
              </a:rPr>
              <a:t>je digitálna platforma, ktorá umožňuje výrobcom, producentom a maloobchodníkom sledovať cestu ľudí, miest a ingrediencií, ktoré stoja za ich výrobkami. Využívajú technológie blockchain a inteligentného označovania na revolučnú zmenu transparentnosti dodávateľského reťazca. Vďaka </a:t>
            </a:r>
            <a:r>
              <a:rPr lang="cs-CZ" sz="2400" dirty="0" err="1">
                <a:solidFill>
                  <a:srgbClr val="262626"/>
                </a:solidFill>
              </a:rPr>
              <a:t>Provenance </a:t>
            </a:r>
            <a:r>
              <a:rPr lang="cs-CZ" sz="2400" dirty="0">
                <a:solidFill>
                  <a:srgbClr val="262626"/>
                </a:solidFill>
              </a:rPr>
              <a:t>môžu podniky drasticky znížiť riziko vo svojom dodávateľskom reťazci a podporiť novú formu dôvery spotrebiteľov.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86167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PROVENANCE, </a:t>
            </a:r>
            <a:r>
              <a:rPr lang="cs-CZ" dirty="0">
                <a:solidFill>
                  <a:srgbClr val="29608D"/>
                </a:solidFill>
              </a:rPr>
              <a:t>priekopnícka spoločnosť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970339"/>
            <a:ext cx="971529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Ako hrdý sociálny podnik a spoločnosť B </a:t>
            </a:r>
            <a:r>
              <a:rPr lang="cs-CZ" sz="2400" dirty="0" err="1">
                <a:solidFill>
                  <a:srgbClr val="262626"/>
                </a:solidFill>
              </a:rPr>
              <a:t>Corp </a:t>
            </a:r>
            <a:r>
              <a:rPr lang="cs-CZ" sz="2400" dirty="0">
                <a:solidFill>
                  <a:srgbClr val="262626"/>
                </a:solidFill>
              </a:rPr>
              <a:t>sa zaviazali, že z podnikania urobia silu pre dobro. Spoločnosť </a:t>
            </a:r>
            <a:r>
              <a:rPr lang="cs-CZ" sz="2400" dirty="0" err="1">
                <a:solidFill>
                  <a:srgbClr val="262626"/>
                </a:solidFill>
              </a:rPr>
              <a:t>Provenance, </a:t>
            </a:r>
            <a:r>
              <a:rPr lang="cs-CZ" sz="2400" dirty="0">
                <a:solidFill>
                  <a:srgbClr val="262626"/>
                </a:solidFill>
              </a:rPr>
              <a:t>ktorá ako prvá v roku 2013 začala používať technológiu blockchain v dodávateľskom reťazci, teraz spolupracuje s podnikmi v Spojenom kráľovstve a v globálnych dodávateľských reťazcoch vrátane supermarketov </a:t>
            </a:r>
            <a:r>
              <a:rPr lang="cs-CZ" sz="2400" dirty="0" err="1">
                <a:solidFill>
                  <a:srgbClr val="262626"/>
                </a:solidFill>
              </a:rPr>
              <a:t>The </a:t>
            </a:r>
            <a:r>
              <a:rPr lang="cs-CZ" sz="2400" dirty="0">
                <a:solidFill>
                  <a:srgbClr val="262626"/>
                </a:solidFill>
              </a:rPr>
              <a:t>Co-op, </a:t>
            </a:r>
            <a:r>
              <a:rPr lang="cs-CZ" sz="2400" dirty="0" err="1">
                <a:solidFill>
                  <a:srgbClr val="262626"/>
                </a:solidFill>
              </a:rPr>
              <a:t>Sainsbury's</a:t>
            </a:r>
            <a:r>
              <a:rPr lang="cs-CZ" sz="2400" dirty="0">
                <a:solidFill>
                  <a:srgbClr val="262626"/>
                </a:solidFill>
              </a:rPr>
              <a:t>, </a:t>
            </a:r>
            <a:r>
              <a:rPr lang="cs-CZ" sz="2400" dirty="0" err="1">
                <a:solidFill>
                  <a:srgbClr val="262626"/>
                </a:solidFill>
              </a:rPr>
              <a:t>Unilever</a:t>
            </a:r>
            <a:r>
              <a:rPr lang="cs-CZ" sz="2400" dirty="0">
                <a:solidFill>
                  <a:srgbClr val="262626"/>
                </a:solidFill>
              </a:rPr>
              <a:t>, Svetovej banky, Greenpeace, ekologických certifikovaných fariem v celej Európe a luxusných značiek v potravinárskom a módnom priemysle. </a:t>
            </a:r>
          </a:p>
          <a:p>
            <a:r>
              <a:rPr lang="cs-CZ" sz="2400" dirty="0">
                <a:solidFill>
                  <a:srgbClr val="262626"/>
                </a:solidFill>
              </a:rPr>
              <a:t>Sú členom nadácie Ellen </a:t>
            </a:r>
            <a:r>
              <a:rPr lang="cs-CZ" sz="2400" dirty="0" err="1">
                <a:solidFill>
                  <a:srgbClr val="262626"/>
                </a:solidFill>
              </a:rPr>
              <a:t>MacArthur </a:t>
            </a:r>
            <a:r>
              <a:rPr lang="cs-CZ" sz="2400" dirty="0">
                <a:solidFill>
                  <a:srgbClr val="262626"/>
                </a:solidFill>
              </a:rPr>
              <a:t>CE100 - priekopníckeho systému otvorenej vysledovateľnosti pre obehové hospodárstvo a v roku 2017 sa objavili vo viac ako 100 titulkoch správ.</a:t>
            </a:r>
          </a:p>
          <a:p>
            <a:endParaRPr lang="en-GB" sz="1800" b="0" i="0" dirty="0">
              <a:solidFill>
                <a:srgbClr val="7A7A7A"/>
              </a:solidFill>
              <a:effectLst/>
            </a:endParaRPr>
          </a:p>
          <a:p>
            <a:pPr algn="l"/>
            <a:r>
              <a:rPr lang="cs-CZ" sz="2400" b="1" i="0" dirty="0">
                <a:solidFill>
                  <a:srgbClr val="ECECEC"/>
                </a:solidFill>
                <a:effectLst/>
                <a:highlight>
                  <a:srgbClr val="6A9D56"/>
                </a:highlight>
              </a:rPr>
              <a:t>ČÍTAJTE ĎALEJ</a:t>
            </a:r>
            <a:endParaRPr lang="en-GB" sz="2400" b="0" i="0" dirty="0">
              <a:solidFill>
                <a:srgbClr val="7A7A7A"/>
              </a:solidFill>
              <a:effectLst/>
              <a:highlight>
                <a:srgbClr val="6A9D56"/>
              </a:highlight>
            </a:endParaRPr>
          </a:p>
          <a:p>
            <a:pPr algn="l"/>
            <a:endParaRPr lang="en-GB" sz="2400" b="0" i="0" dirty="0">
              <a:solidFill>
                <a:srgbClr val="7A7A7A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TechCrunch - </a:t>
            </a:r>
            <a:r>
              <a:rPr lang="en-GB" sz="2400" b="0" i="0" dirty="0">
                <a:solidFill>
                  <a:srgbClr val="7A7A7A"/>
                </a:solidFill>
                <a:effectLst/>
                <a:hlinkClick r:id="rId2"/>
              </a:rPr>
              <a:t>Príbeh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spoločnosti Provenance </a:t>
            </a:r>
            <a:r>
              <a:rPr lang="en-GB" sz="2400" b="0" i="0" dirty="0">
                <a:solidFill>
                  <a:srgbClr val="7A7A7A"/>
                </a:solidFill>
                <a:effectLst/>
              </a:rPr>
              <a:t>https://techcrunch.com/2015/09/21/provenance-aims-to-use-blockchain-technology-to-prove-authenticity/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0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609859-F9E5-1140-8DE2-548E2441BEF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37276" y="1213051"/>
            <a:ext cx="5709682" cy="3913188"/>
          </a:xfrm>
          <a:prstGeom prst="rect">
            <a:avLst/>
          </a:prstGeom>
        </p:spPr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Počiatočný skepticizmus voči aplikácii blockchainu mimo financií.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Začlenenie značiek do koncepcie.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Integrácia s rôznorodými a komplexnými dodávateľskými reťazcami.</a:t>
            </a:r>
            <a:endParaRPr lang="en-GB" sz="2400" dirty="0">
              <a:solidFill>
                <a:srgbClr val="262626"/>
              </a:solidFill>
            </a:endParaRPr>
          </a:p>
          <a:p>
            <a:pPr marL="0" indent="0" algn="l"/>
            <a:r>
              <a:rPr lang="cs-CZ" dirty="0"/>
              <a:t>Ak chcete hlbšie spoznať príbeh zakladateľky a zoznámiť sa s </a:t>
            </a:r>
            <a:r>
              <a:rPr lang="cs-CZ" dirty="0" err="1"/>
              <a:t>Jessi Bakerovou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cs-CZ" sz="2400" b="1" i="0" dirty="0">
                <a:solidFill>
                  <a:schemeClr val="bg1"/>
                </a:solidFill>
                <a:effectLst/>
                <a:highlight>
                  <a:srgbClr val="6A9D56"/>
                </a:highlight>
              </a:rPr>
              <a:t>kliknite na tlačidlo "play".</a:t>
            </a:r>
            <a:endParaRPr lang="en-GB" sz="2400" b="1" i="0" dirty="0">
              <a:solidFill>
                <a:schemeClr val="bg1"/>
              </a:solidFill>
              <a:effectLst/>
              <a:highlight>
                <a:srgbClr val="6A9D56"/>
              </a:highlight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241DAC-738A-2446-AED5-50E6EF77637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24494" y="451658"/>
            <a:ext cx="8886118" cy="99265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</a:t>
            </a:r>
            <a:r>
              <a:rPr lang="cs-CZ" dirty="0">
                <a:solidFill>
                  <a:srgbClr val="29608D"/>
                </a:solidFill>
              </a:rPr>
              <a:t>Zastavenia a prekážky</a:t>
            </a:r>
            <a:endParaRPr lang="en-GB" i="0" dirty="0">
              <a:solidFill>
                <a:srgbClr val="29608D"/>
              </a:solidFill>
              <a:effectLst/>
            </a:endParaRPr>
          </a:p>
        </p:txBody>
      </p:sp>
      <p:pic>
        <p:nvPicPr>
          <p:cNvPr id="4" name="Online Media 3" title="The story of Provenance - The blockchain startup revolutionising supply chains">
            <a:hlinkClick r:id="" action="ppaction://media"/>
            <a:extLst>
              <a:ext uri="{FF2B5EF4-FFF2-40B4-BE49-F238E27FC236}">
                <a16:creationId xmlns:a16="http://schemas.microsoft.com/office/drawing/2014/main" id="{E7BB12BD-0E71-49B7-89D7-4104E586E6B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9821" y="1996828"/>
            <a:ext cx="5160025" cy="391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9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864" y="8334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</a:t>
            </a:r>
            <a:r>
              <a:rPr lang="en-GB" dirty="0">
                <a:solidFill>
                  <a:srgbClr val="29608D"/>
                </a:solidFill>
              </a:rPr>
              <a:t>BELU </a:t>
            </a:r>
            <a:r>
              <a:rPr lang="en-GB" i="0" dirty="0">
                <a:solidFill>
                  <a:srgbClr val="29608D"/>
                </a:solidFill>
                <a:effectLst/>
              </a:rPr>
              <a:t>Značka vody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451058" y="889843"/>
            <a:ext cx="717081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Cieľom domovskej stránky Belu, ktorá bola spustená v roku 2007, je zmeniť pohľad na vodu vo svete. Zisky investujú do záchrany emisií uhlíka pred vstupom do atmosféry, podpory obehového hospodárstva a odstránenia nedostatku vody. </a:t>
            </a:r>
          </a:p>
          <a:p>
            <a:pPr algn="l"/>
            <a:endParaRPr lang="cs-CZ" sz="2400" dirty="0">
              <a:solidFill>
                <a:srgbClr val="262626"/>
              </a:solidFill>
            </a:endParaRPr>
          </a:p>
          <a:p>
            <a:pPr algn="l"/>
            <a:r>
              <a:rPr lang="cs-CZ" sz="2400" dirty="0">
                <a:solidFill>
                  <a:srgbClr val="262626"/>
                </a:solidFill>
              </a:rPr>
              <a:t>Od roku 2011 sa sociálny podnik Belu zaviazal smerovať celý svoj čistý zisk do programu </a:t>
            </a:r>
            <a:r>
              <a:rPr lang="cs-CZ" sz="2400" dirty="0" err="1">
                <a:solidFill>
                  <a:srgbClr val="262626"/>
                </a:solidFill>
              </a:rPr>
              <a:t>WaterAid, ktorý </a:t>
            </a:r>
            <a:r>
              <a:rPr lang="cs-CZ" sz="2400" dirty="0">
                <a:solidFill>
                  <a:srgbClr val="262626"/>
                </a:solidFill>
              </a:rPr>
              <a:t>má za cieľ priniesť čistú vodu, dôstojné toalety a dobré hygienické podmienky pre každého a všade. Doteraz poslali viac ako 5,5 milióna libier. Spoločnosť BELU však čelila výzve, ako pretaviť účel svojej značky na vysokej úrovni a súlad s cieľmi trvalo udržateľného rozvoja OSN do konkrétnych faktov a tvrdení, ktorým by zákazníci mohli ľahko porozumieť a dôverovať im. Nadviazala partnerstvo so spoločnosťou PROVENANCE.</a:t>
            </a:r>
            <a:endParaRPr lang="en-GB" dirty="0">
              <a:solidFill>
                <a:srgbClr val="262626"/>
              </a:solidFill>
              <a:latin typeface="Dmsans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2F23CB9-B4D3-46D2-B15F-AE18CB86F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871" y="1792448"/>
            <a:ext cx="4570129" cy="45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405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138436" y="273070"/>
            <a:ext cx="103563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rgbClr val="262626"/>
                </a:solidFill>
              </a:rPr>
              <a:t>BELU uverejňuje pozoruhodnú správu o vplyve </a:t>
            </a:r>
            <a:r>
              <a:rPr lang="en-IE" sz="2400" dirty="0">
                <a:hlinkClick r:id="rId2"/>
              </a:rPr>
              <a:t>- </a:t>
            </a:r>
            <a:r>
              <a:rPr lang="en-IE" sz="2400" dirty="0" err="1">
                <a:hlinkClick r:id="rId2"/>
              </a:rPr>
              <a:t>BELU, </a:t>
            </a:r>
            <a:r>
              <a:rPr lang="en-GB" sz="2400" dirty="0">
                <a:solidFill>
                  <a:srgbClr val="000000"/>
                </a:solidFill>
                <a:latin typeface="Dmsans"/>
              </a:rPr>
              <a:t>ktorá je </a:t>
            </a:r>
            <a:r>
              <a:rPr lang="cs-CZ" sz="2400" dirty="0">
                <a:solidFill>
                  <a:srgbClr val="262626"/>
                </a:solidFill>
              </a:rPr>
              <a:t>jednoduchým prehľadom ich iniciatív v oblasti vplyvu a umožňuje nám kliknúť a zobraziť ďalšie informácie a dôkazy.</a:t>
            </a:r>
            <a:endParaRPr lang="en-GB" sz="2400" dirty="0">
              <a:solidFill>
                <a:srgbClr val="262626"/>
              </a:solidFill>
              <a:latin typeface="Dmsans"/>
            </a:endParaRPr>
          </a:p>
          <a:p>
            <a:pPr algn="l"/>
            <a:endParaRPr lang="en-GB" sz="2400" dirty="0">
              <a:solidFill>
                <a:srgbClr val="000000"/>
              </a:solidFill>
              <a:latin typeface="Dmsan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6D12B59-3878-4927-B324-0670FC414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4622"/>
            <a:ext cx="12192000" cy="577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71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0864" y="8334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</a:t>
            </a:r>
            <a:r>
              <a:rPr lang="en-GB" dirty="0">
                <a:solidFill>
                  <a:srgbClr val="29608D"/>
                </a:solidFill>
              </a:rPr>
              <a:t>BELU </a:t>
            </a:r>
            <a:r>
              <a:rPr lang="en-GB" i="0" dirty="0">
                <a:solidFill>
                  <a:srgbClr val="29608D"/>
                </a:solidFill>
                <a:effectLst/>
              </a:rPr>
              <a:t>Značka vody </a:t>
            </a: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70F45-C4EC-3E5D-540A-79E7D3F3B29B}"/>
              </a:ext>
            </a:extLst>
          </p:cNvPr>
          <p:cNvSpPr txBox="1"/>
          <p:nvPr/>
        </p:nvSpPr>
        <p:spPr>
          <a:xfrm>
            <a:off x="259152" y="734017"/>
            <a:ext cx="995896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2400" dirty="0">
                <a:solidFill>
                  <a:srgbClr val="262626"/>
                </a:solidFill>
              </a:rPr>
              <a:t>Kým kedysi vyjadrovali účel svojej značky na abstraktnejšej úrovni, teraz komunikujú svoj vplyv spôsobom, s ktorým sa ich zákazníci môžu ľahko stotožniť. </a:t>
            </a:r>
            <a:r>
              <a:rPr lang="cs-CZ" sz="2400" dirty="0" err="1">
                <a:solidFill>
                  <a:srgbClr val="262626"/>
                </a:solidFill>
              </a:rPr>
              <a:t>Dôkazné body </a:t>
            </a:r>
            <a:r>
              <a:rPr lang="cs-CZ" sz="2400" dirty="0">
                <a:solidFill>
                  <a:srgbClr val="262626"/>
                </a:solidFill>
              </a:rPr>
              <a:t>BELU sú tiež užitočným prínosom vo výberových konaniach pre obchodníkov v oblasti pohostinstva, z ktorých sa mnohí čoraz viac zameriavajú na udržateľné získavanie zdrojov.</a:t>
            </a:r>
          </a:p>
          <a:p>
            <a:pPr algn="l"/>
            <a:endParaRPr lang="en-GB" sz="2400" dirty="0">
              <a:solidFill>
                <a:srgbClr val="262626"/>
              </a:solidFill>
              <a:latin typeface="Dmsans"/>
            </a:endParaRPr>
          </a:p>
          <a:p>
            <a:pPr algn="l"/>
            <a:r>
              <a:rPr lang="cs-CZ" sz="2400" dirty="0">
                <a:solidFill>
                  <a:srgbClr val="262626"/>
                </a:solidFill>
              </a:rPr>
              <a:t>VIAC INFORMÁCIÍ O PÔVODE, ZVÝŠENIE TRANSPARENTNOSTI BELU</a:t>
            </a:r>
          </a:p>
          <a:p>
            <a:pPr algn="l"/>
            <a:endParaRPr lang="en-GB" sz="2400" dirty="0">
              <a:solidFill>
                <a:srgbClr val="000000"/>
              </a:solidFill>
              <a:latin typeface="Dmsans"/>
            </a:endParaRPr>
          </a:p>
          <a:p>
            <a:pPr algn="l"/>
            <a:r>
              <a:rPr lang="en-GB" sz="2400" dirty="0">
                <a:hlinkClick r:id="rId2"/>
              </a:rPr>
              <a:t>Prípadová štúdia udržateľnosti a transparentnosti potravín a nápojov BELU | Provenance | Provenance</a:t>
            </a:r>
            <a:endParaRPr lang="en-GB" sz="2400" dirty="0"/>
          </a:p>
          <a:p>
            <a:pPr algn="l"/>
            <a:endParaRPr lang="en-GB" sz="2400" b="0" i="0" dirty="0">
              <a:solidFill>
                <a:srgbClr val="000000"/>
              </a:solidFill>
              <a:effectLst/>
              <a:latin typeface="Dmsans"/>
            </a:endParaRPr>
          </a:p>
          <a:p>
            <a:pPr algn="l"/>
            <a:r>
              <a:rPr lang="en-GB" sz="2400" dirty="0">
                <a:hlinkClick r:id="rId3"/>
              </a:rPr>
              <a:t>Zelené referencie, nie greenwash - </a:t>
            </a:r>
            <a:r>
              <a:rPr lang="en-GB" sz="2400" dirty="0" err="1">
                <a:hlinkClick r:id="rId3"/>
              </a:rPr>
              <a:t>Belu</a:t>
            </a:r>
            <a:endParaRPr lang="en-GB" sz="2400" b="0" i="0" dirty="0">
              <a:solidFill>
                <a:srgbClr val="000000"/>
              </a:solidFill>
              <a:effectLst/>
              <a:latin typeface="Dmsans"/>
            </a:endParaRPr>
          </a:p>
          <a:p>
            <a:br>
              <a:rPr lang="en-GB" dirty="0"/>
            </a:b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3711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530549" y="13265"/>
            <a:ext cx="5041923" cy="720752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Popis modulu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530549" y="1761494"/>
            <a:ext cx="8006316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Vitajte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v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module </a:t>
            </a:r>
            <a:r>
              <a:rPr lang="en-GB" sz="2000" b="1" i="0" dirty="0">
                <a:solidFill>
                  <a:srgbClr val="2E2E2E"/>
                </a:solidFill>
                <a:effectLst/>
                <a:latin typeface="ElsevierGulliver"/>
              </a:rPr>
              <a:t>Blockchain v praxi, ktorý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je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venovaný pochopeniu skutočného využitia blockchainu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v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agropotravinárskom sektore prostredníctvom prípadových štúdií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cs-CZ" sz="2000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Tento modul vás prevedie praktickou cestou aplikácií blockchainu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v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agropotravinárstve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Začneme zasväteným úvodom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do </a:t>
            </a:r>
            <a:r>
              <a:rPr lang="cs-CZ" sz="2000" b="0" i="0" dirty="0">
                <a:solidFill>
                  <a:srgbClr val="2E2E2E"/>
                </a:solidFill>
                <a:effectLst/>
                <a:latin typeface="ElsevierGulliver"/>
              </a:rPr>
              <a:t>významu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prípadových štúdií vo vzdelávaní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 Modul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potom skúma úlohu blockchainu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v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poľnohospodárskych dodávateľských reťazcoch,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pričom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zdôrazňuje vznik sprostredkovateľských platforiem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zapojenie maloobchodníkov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cs-CZ" sz="2000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Cieľom týchto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stretnutí je ukázať,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ako sa blockchain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uplatňuje v celom agropotravinárskom priemysle,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od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výroby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až po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predaj,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 aký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vplyv má táto technológia na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toto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odvetvie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 Pridajte sa k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nám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na reálnych príkladoch zistite, 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ako blockchain </a:t>
            </a:r>
            <a:r>
              <a:rPr lang="en-GB" sz="2000" b="0" i="0" dirty="0" err="1">
                <a:solidFill>
                  <a:srgbClr val="2E2E2E"/>
                </a:solidFill>
                <a:effectLst/>
                <a:latin typeface="ElsevierGulliver"/>
              </a:rPr>
              <a:t>revolučne mení agropotravinársky ekosystém</a:t>
            </a:r>
            <a:r>
              <a:rPr lang="en-GB" sz="2000" b="0" i="0" dirty="0">
                <a:solidFill>
                  <a:srgbClr val="2E2E2E"/>
                </a:solidFill>
                <a:effectLst/>
                <a:latin typeface="ElsevierGulliver"/>
              </a:rPr>
              <a:t>.</a:t>
            </a:r>
            <a:endParaRPr lang="en-IE" sz="2000" dirty="0"/>
          </a:p>
        </p:txBody>
      </p:sp>
    </p:spTree>
    <p:extLst>
      <p:ext uri="{BB962C8B-B14F-4D97-AF65-F5344CB8AC3E}">
        <p14:creationId xmlns:p14="http://schemas.microsoft.com/office/powerpoint/2010/main" val="3871858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3514" y="311172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IE" dirty="0"/>
              <a:t>PROVENIENCIA + ŤAŽKÝ BENZÍN</a:t>
            </a:r>
            <a:endParaRPr lang="en-GB" i="0" dirty="0">
              <a:solidFill>
                <a:srgbClr val="29608D"/>
              </a:solidFill>
              <a:effectLst/>
            </a:endParaRP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623634" y="1917066"/>
            <a:ext cx="7321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5A03B8-464D-B276-353A-5C0D103B6D07}"/>
              </a:ext>
            </a:extLst>
          </p:cNvPr>
          <p:cNvSpPr txBox="1"/>
          <p:nvPr/>
        </p:nvSpPr>
        <p:spPr>
          <a:xfrm>
            <a:off x="173514" y="1255048"/>
            <a:ext cx="545012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dirty="0" err="1">
                <a:solidFill>
                  <a:srgbClr val="262626"/>
                </a:solidFill>
              </a:rPr>
              <a:t>Napolina </a:t>
            </a:r>
            <a:r>
              <a:rPr lang="cs-CZ" dirty="0">
                <a:solidFill>
                  <a:srgbClr val="262626"/>
                </a:solidFill>
              </a:rPr>
              <a:t>chráni dlhodobú hodnotu značky prostredníctvom osvedčenej komunikácie</a:t>
            </a:r>
          </a:p>
          <a:p>
            <a:pPr algn="l"/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V rámci projektu </a:t>
            </a:r>
            <a:r>
              <a:rPr lang="cs-CZ" dirty="0" err="1">
                <a:solidFill>
                  <a:schemeClr val="bg1">
                    <a:lumMod val="50000"/>
                  </a:schemeClr>
                </a:solidFill>
              </a:rPr>
              <a:t>Provenance 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sa spoločnosť </a:t>
            </a:r>
            <a:r>
              <a:rPr lang="cs-CZ" dirty="0" err="1">
                <a:solidFill>
                  <a:schemeClr val="bg1">
                    <a:lumMod val="50000"/>
                  </a:schemeClr>
                </a:solidFill>
              </a:rPr>
              <a:t>Napolina 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delí o dôkazy o svojom pokroku v boji proti nelegálnej práci s nákupcami a zainteresovanými stranami v odvetví.</a:t>
            </a:r>
            <a:endParaRPr lang="en-GB" dirty="0">
              <a:solidFill>
                <a:schemeClr val="bg1">
                  <a:lumMod val="50000"/>
                </a:schemeClr>
              </a:solidFill>
              <a:latin typeface="Dmsans"/>
            </a:endParaRPr>
          </a:p>
          <a:p>
            <a:pPr algn="l"/>
            <a:endParaRPr lang="en-GB" b="0" i="0" dirty="0">
              <a:solidFill>
                <a:srgbClr val="636973"/>
              </a:solidFill>
              <a:effectLst/>
              <a:latin typeface="Dmsans"/>
            </a:endParaRPr>
          </a:p>
          <a:p>
            <a:pPr algn="l"/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Vďaka službe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Provenance spoločnosť Napolina premenila 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svoje údaje o dodávateľskom reťazci na digitálny zážitok pre zákazníkov, ktorý ukazuje zdroje a vplyv jej paradajok. Táto skúsenosť bola sprístupnená prostredníctvom QR kódu na viac ako 3 miliónoch plechoviek paradajok a prostredníctvom integrovaných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bodov dôkazov 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na firemnej webovej stránke spoločnosti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Napolina o zodpovednom získavaní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. S cieľom chrániť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spoločnosť Napolina 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a jej zákazníkov pred </a:t>
            </a:r>
            <a:r>
              <a:rPr lang="cs-CZ" sz="1600" dirty="0" err="1">
                <a:solidFill>
                  <a:schemeClr val="bg1">
                    <a:lumMod val="50000"/>
                  </a:schemeClr>
                </a:solidFill>
              </a:rPr>
              <a:t>greenwashingom </a:t>
            </a:r>
            <a:r>
              <a:rPr lang="cs-CZ" sz="1600" dirty="0">
                <a:solidFill>
                  <a:schemeClr val="bg1">
                    <a:lumMod val="50000"/>
                  </a:schemeClr>
                </a:solidFill>
              </a:rPr>
              <a:t>bolo každé tvrdenie prepojené s dôkazmi alebo overením treťou stranou.</a:t>
            </a:r>
          </a:p>
          <a:p>
            <a:pPr algn="l"/>
            <a:endParaRPr lang="en-GB" sz="1600" dirty="0">
              <a:solidFill>
                <a:schemeClr val="bg1">
                  <a:lumMod val="50000"/>
                </a:schemeClr>
              </a:solidFill>
              <a:latin typeface="Dmsans"/>
            </a:endParaRPr>
          </a:p>
          <a:p>
            <a:pPr algn="l"/>
            <a:r>
              <a:rPr lang="en-GB" dirty="0" err="1">
                <a:hlinkClick r:id="rId2"/>
              </a:rPr>
              <a:t>Napolina</a:t>
            </a:r>
            <a:r>
              <a:rPr lang="en-GB" dirty="0">
                <a:hlinkClick r:id="rId2"/>
              </a:rPr>
              <a:t>: Prípadová štúdia transparentnosti dodávateľského reťazca | Provenance | Provenance</a:t>
            </a:r>
            <a:endParaRPr lang="en-GB" b="0" i="0" dirty="0">
              <a:solidFill>
                <a:srgbClr val="636973"/>
              </a:solidFill>
              <a:effectLst/>
              <a:latin typeface="Dmsans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57EA1BA-B708-4284-9EEF-C7385C4EB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026" y="2754"/>
            <a:ext cx="6376593" cy="636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1684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PROVENANCE </a:t>
            </a:r>
            <a:r>
              <a:rPr lang="cs-CZ" i="0" dirty="0">
                <a:solidFill>
                  <a:srgbClr val="29608D"/>
                </a:solidFill>
                <a:effectLst/>
              </a:rPr>
              <a:t>Pozoruhodný úspech</a:t>
            </a:r>
            <a:endParaRPr lang="en-GB" i="0" dirty="0">
              <a:solidFill>
                <a:srgbClr val="29608D"/>
              </a:solidFill>
              <a:effectLst/>
            </a:endParaRPr>
          </a:p>
          <a:p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Proveniencia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ukazuje potenciál blockchainu nad rámec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financií.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Priekopnícke hnutie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smerom k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transparentnosti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etickej spotrebe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Dôkaz hodnoty autentického rozprávania príbehov o značke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Podporujú ju významní investori vrátane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Humanity United</a:t>
            </a:r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83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2597532"/>
            <a:ext cx="5480760" cy="2743201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cs-CZ" b="1" i="0" dirty="0"/>
              <a:t>3.2 Zoznámte sa s burzou </a:t>
            </a:r>
            <a:r>
              <a:rPr lang="cs-CZ" b="1" i="0" dirty="0" err="1"/>
              <a:t>ryže </a:t>
            </a:r>
          </a:p>
          <a:p>
            <a:endParaRPr lang="cs-CZ" b="1" i="0" dirty="0"/>
          </a:p>
          <a:p>
            <a:r>
              <a:rPr lang="cs-CZ" i="0" dirty="0"/>
              <a:t>Ako priemysel prináša transparentnosť do agropotravinárskeho sektora pomocou riešenia Fujitsu </a:t>
            </a:r>
            <a:r>
              <a:rPr lang="cs-CZ" i="0" dirty="0" err="1"/>
              <a:t>Blockchain</a:t>
            </a:r>
            <a:endParaRPr lang="en-US" i="0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D873B2BE-6A6E-4CF5-834D-1E15E433A1FC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671621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38660" y="2301070"/>
            <a:ext cx="62057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400" b="1" dirty="0">
                <a:solidFill>
                  <a:srgbClr val="29608D"/>
                </a:solidFill>
              </a:rPr>
              <a:t>Hlavná výzva - nefunkčnosť trhu s ryžou</a:t>
            </a:r>
          </a:p>
          <a:p>
            <a:pPr algn="l"/>
            <a:endParaRPr lang="en-IE" sz="2400" b="1" i="0" dirty="0">
              <a:solidFill>
                <a:srgbClr val="29608D"/>
              </a:solidFill>
              <a:effectLst/>
              <a:latin typeface="Roboto" panose="02000000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Veľmi roztrieštené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Nízka dôvera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Spoliehanie sa na tlačené papiere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Nedostatočné financovanie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Nedostatok údajov o trhu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Nedostatočná cenová transparentnosť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Podvody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262626"/>
                </a:solidFill>
              </a:rPr>
              <a:t>Obmedzené futures a hedging</a:t>
            </a:r>
            <a:endParaRPr lang="en-GB" sz="24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BDA844-4982-5751-0B30-7BF9F2AB3739}"/>
              </a:ext>
            </a:extLst>
          </p:cNvPr>
          <p:cNvCxnSpPr/>
          <p:nvPr/>
        </p:nvCxnSpPr>
        <p:spPr>
          <a:xfrm>
            <a:off x="6220047" y="1002013"/>
            <a:ext cx="0" cy="51967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3">
            <a:extLst>
              <a:ext uri="{FF2B5EF4-FFF2-40B4-BE49-F238E27FC236}">
                <a16:creationId xmlns:a16="http://schemas.microsoft.com/office/drawing/2014/main" id="{952F1005-5B0F-49EE-A2EB-7691DC5CF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855" y="187255"/>
            <a:ext cx="3622156" cy="1989371"/>
          </a:xfrm>
          <a:prstGeom prst="rect">
            <a:avLst/>
          </a:prstGeom>
        </p:spPr>
      </p:pic>
      <p:pic>
        <p:nvPicPr>
          <p:cNvPr id="13" name="Picture 17">
            <a:extLst>
              <a:ext uri="{FF2B5EF4-FFF2-40B4-BE49-F238E27FC236}">
                <a16:creationId xmlns:a16="http://schemas.microsoft.com/office/drawing/2014/main" id="{5E07E0B3-0BF4-4A81-870A-3F79DEB2C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758" y="1952468"/>
            <a:ext cx="4391757" cy="41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2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115824" y="153062"/>
            <a:ext cx="6585183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300" dirty="0" err="1">
                <a:solidFill>
                  <a:srgbClr val="262626"/>
                </a:solidFill>
              </a:rPr>
              <a:t>Rice </a:t>
            </a:r>
            <a:r>
              <a:rPr lang="cs-CZ" sz="2300" dirty="0">
                <a:solidFill>
                  <a:srgbClr val="262626"/>
                </a:solidFill>
              </a:rPr>
              <a:t>Exchange je digitálny trh s ryžou s integrovaným riešením dodávateľského reťazca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</a:p>
          <a:p>
            <a:pPr algn="l"/>
            <a:endParaRPr lang="en-GB" sz="23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rgbClr val="262626"/>
                </a:solidFill>
              </a:rPr>
              <a:t>Nejde len o využívanie technológií</a:t>
            </a:r>
            <a:r>
              <a:rPr lang="en-GB" sz="2300" dirty="0">
                <a:solidFill>
                  <a:srgbClr val="262626"/>
                </a:solidFill>
              </a:rPr>
              <a:t>, ale o </a:t>
            </a:r>
            <a:r>
              <a:rPr lang="en-GB" sz="2300" dirty="0" err="1">
                <a:solidFill>
                  <a:srgbClr val="262626"/>
                </a:solidFill>
              </a:rPr>
              <a:t>ich využívanie </a:t>
            </a:r>
            <a:r>
              <a:rPr lang="en-GB" sz="2300" dirty="0">
                <a:solidFill>
                  <a:srgbClr val="262626"/>
                </a:solidFill>
              </a:rPr>
              <a:t>na </a:t>
            </a:r>
            <a:r>
              <a:rPr lang="en-GB" sz="2300" dirty="0" err="1">
                <a:solidFill>
                  <a:srgbClr val="262626"/>
                </a:solidFill>
              </a:rPr>
              <a:t>zabezpečenie bezpečnosti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transparentnosti</a:t>
            </a:r>
            <a:r>
              <a:rPr lang="en-GB" sz="2300" dirty="0">
                <a:solidFill>
                  <a:srgbClr val="262626"/>
                </a:solidFill>
              </a:rPr>
              <a:t>, </a:t>
            </a:r>
            <a:r>
              <a:rPr lang="en-GB" sz="2300" dirty="0" err="1">
                <a:solidFill>
                  <a:srgbClr val="262626"/>
                </a:solidFill>
              </a:rPr>
              <a:t>sledovateľnosti </a:t>
            </a:r>
            <a:r>
              <a:rPr lang="en-GB" sz="2300" dirty="0">
                <a:solidFill>
                  <a:srgbClr val="262626"/>
                </a:solidFill>
              </a:rPr>
              <a:t>a konečnosti v </a:t>
            </a:r>
            <a:r>
              <a:rPr lang="en-GB" sz="2300" dirty="0" err="1">
                <a:solidFill>
                  <a:srgbClr val="262626"/>
                </a:solidFill>
              </a:rPr>
              <a:t>zložitom ekosystéme obchodu </a:t>
            </a:r>
            <a:r>
              <a:rPr lang="en-GB" sz="2300" dirty="0">
                <a:solidFill>
                  <a:srgbClr val="262626"/>
                </a:solidFill>
              </a:rPr>
              <a:t>a </a:t>
            </a:r>
            <a:r>
              <a:rPr lang="en-GB" sz="2300" dirty="0" err="1">
                <a:solidFill>
                  <a:srgbClr val="262626"/>
                </a:solidFill>
              </a:rPr>
              <a:t>komercializácie s viacerými zainteresovanými stranami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  <a:endParaRPr lang="cs-CZ" sz="2300" dirty="0">
              <a:solidFill>
                <a:srgbClr val="262626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262626"/>
                </a:solidFill>
              </a:rPr>
              <a:t>V spoločnosti Rice Exchange blockchain </a:t>
            </a:r>
            <a:r>
              <a:rPr lang="en-GB" sz="2300" dirty="0" err="1">
                <a:solidFill>
                  <a:srgbClr val="262626"/>
                </a:solidFill>
              </a:rPr>
              <a:t>zabezpečuje, že všetky zainteresované strany sa pozerajú na rovnaké overiteľné </a:t>
            </a:r>
            <a:r>
              <a:rPr lang="en-GB" sz="2300" dirty="0">
                <a:solidFill>
                  <a:srgbClr val="262626"/>
                </a:solidFill>
              </a:rPr>
              <a:t>údaje </a:t>
            </a:r>
            <a:r>
              <a:rPr lang="en-GB" sz="2300" dirty="0" err="1">
                <a:solidFill>
                  <a:srgbClr val="262626"/>
                </a:solidFill>
              </a:rPr>
              <a:t>v reálnom čase a </a:t>
            </a:r>
            <a:r>
              <a:rPr lang="en-GB" sz="2300" dirty="0">
                <a:solidFill>
                  <a:srgbClr val="262626"/>
                </a:solidFill>
              </a:rPr>
              <a:t>zároveň </a:t>
            </a:r>
            <a:r>
              <a:rPr lang="en-GB" sz="2300" dirty="0" err="1">
                <a:solidFill>
                  <a:srgbClr val="262626"/>
                </a:solidFill>
              </a:rPr>
              <a:t>urýchľuje odstránenie trenia </a:t>
            </a:r>
            <a:r>
              <a:rPr lang="en-GB" sz="2300" dirty="0">
                <a:solidFill>
                  <a:srgbClr val="262626"/>
                </a:solidFill>
              </a:rPr>
              <a:t>a </a:t>
            </a:r>
            <a:r>
              <a:rPr lang="en-GB" sz="2300" dirty="0" err="1">
                <a:solidFill>
                  <a:srgbClr val="262626"/>
                </a:solidFill>
              </a:rPr>
              <a:t>oneskorení </a:t>
            </a:r>
            <a:r>
              <a:rPr lang="en-GB" sz="2300" dirty="0">
                <a:solidFill>
                  <a:srgbClr val="262626"/>
                </a:solidFill>
              </a:rPr>
              <a:t>v </a:t>
            </a:r>
            <a:r>
              <a:rPr lang="en-GB" sz="2300" dirty="0" err="1">
                <a:solidFill>
                  <a:srgbClr val="262626"/>
                </a:solidFill>
              </a:rPr>
              <a:t>dodávateľskom reťazci</a:t>
            </a:r>
            <a:r>
              <a:rPr lang="en-GB" sz="2300" dirty="0">
                <a:solidFill>
                  <a:srgbClr val="262626"/>
                </a:solidFill>
              </a:rPr>
              <a:t>.  </a:t>
            </a:r>
            <a:endParaRPr lang="cs-CZ" sz="2300" dirty="0">
              <a:solidFill>
                <a:srgbClr val="262626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300" dirty="0" err="1">
                <a:solidFill>
                  <a:srgbClr val="262626"/>
                </a:solidFill>
              </a:rPr>
              <a:t>Hlavnou otázkou, ktorá poháňa </a:t>
            </a:r>
            <a:r>
              <a:rPr lang="en-GB" sz="2300" dirty="0">
                <a:solidFill>
                  <a:srgbClr val="262626"/>
                </a:solidFill>
              </a:rPr>
              <a:t>Blockchain, </a:t>
            </a:r>
            <a:r>
              <a:rPr lang="en-GB" sz="2300" dirty="0" err="1">
                <a:solidFill>
                  <a:srgbClr val="262626"/>
                </a:solidFill>
              </a:rPr>
              <a:t>je</a:t>
            </a:r>
            <a:r>
              <a:rPr lang="en-GB" sz="2300" dirty="0">
                <a:solidFill>
                  <a:srgbClr val="262626"/>
                </a:solidFill>
              </a:rPr>
              <a:t>: </a:t>
            </a:r>
            <a:r>
              <a:rPr lang="en-GB" sz="2300" dirty="0" err="1">
                <a:solidFill>
                  <a:srgbClr val="262626"/>
                </a:solidFill>
              </a:rPr>
              <a:t>"Dôverujem údajom, ktoré používam, </a:t>
            </a:r>
            <a:r>
              <a:rPr lang="en-GB" sz="2300" dirty="0">
                <a:solidFill>
                  <a:srgbClr val="262626"/>
                </a:solidFill>
              </a:rPr>
              <a:t>a </a:t>
            </a:r>
            <a:r>
              <a:rPr lang="en-GB" sz="2300" dirty="0" err="1">
                <a:solidFill>
                  <a:srgbClr val="262626"/>
                </a:solidFill>
              </a:rPr>
              <a:t>môžem sa na ne spoľahnúť pri hodnotení rizika</a:t>
            </a:r>
            <a:r>
              <a:rPr lang="en-GB" sz="2300" dirty="0">
                <a:solidFill>
                  <a:srgbClr val="262626"/>
                </a:solidFill>
              </a:rPr>
              <a:t>?" V Rice Exchange je </a:t>
            </a:r>
            <a:r>
              <a:rPr lang="en-GB" sz="2300" dirty="0" err="1">
                <a:solidFill>
                  <a:srgbClr val="262626"/>
                </a:solidFill>
              </a:rPr>
              <a:t>neistota nahradená transparentnosťou </a:t>
            </a:r>
            <a:r>
              <a:rPr lang="en-GB" sz="2300" dirty="0">
                <a:solidFill>
                  <a:srgbClr val="262626"/>
                </a:solidFill>
              </a:rPr>
              <a:t>a </a:t>
            </a:r>
            <a:r>
              <a:rPr lang="en-GB" sz="2300" dirty="0" err="1">
                <a:solidFill>
                  <a:srgbClr val="262626"/>
                </a:solidFill>
              </a:rPr>
              <a:t>zainteresované strany môžu lepšie riadiť svoje riziká</a:t>
            </a:r>
            <a:r>
              <a:rPr lang="en-GB" sz="2300" dirty="0">
                <a:solidFill>
                  <a:srgbClr val="262626"/>
                </a:solidFill>
              </a:rPr>
              <a:t>.</a:t>
            </a:r>
            <a:endParaRPr lang="en-GB" sz="23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93D14B-BE3E-5B96-6759-AA3B133BD59E}"/>
              </a:ext>
            </a:extLst>
          </p:cNvPr>
          <p:cNvSpPr txBox="1"/>
          <p:nvPr/>
        </p:nvSpPr>
        <p:spPr>
          <a:xfrm>
            <a:off x="6996684" y="5247998"/>
            <a:ext cx="45820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b="1" dirty="0">
                <a:hlinkClick r:id="rId2"/>
              </a:rPr>
              <a:t>ZDROJ </a:t>
            </a:r>
            <a:r>
              <a:rPr lang="en-GB" dirty="0">
                <a:hlinkClick r:id="rId2"/>
              </a:rPr>
              <a:t>Fujitsu a Rice Exchange prinášajú na trh prvú globálnu blockchainovú platformu na obchodovanie s ryžou - Fujitsu EMEIA</a:t>
            </a:r>
            <a:endParaRPr lang="en-IE" dirty="0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26B7EEB3-FD14-4E0A-9549-9881B99CC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684" y="1952524"/>
            <a:ext cx="5190800" cy="295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952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1277" y="288083"/>
            <a:ext cx="10173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solidFill>
                  <a:srgbClr val="262626"/>
                </a:solidFill>
              </a:rPr>
              <a:t>Burza ryže </a:t>
            </a:r>
            <a:r>
              <a:rPr lang="en-GB" sz="2400" dirty="0" err="1">
                <a:solidFill>
                  <a:srgbClr val="262626"/>
                </a:solidFill>
              </a:rPr>
              <a:t>otvára nové možnosti </a:t>
            </a:r>
            <a:r>
              <a:rPr lang="en-GB" sz="2400" dirty="0">
                <a:solidFill>
                  <a:srgbClr val="262626"/>
                </a:solidFill>
              </a:rPr>
              <a:t>pre </a:t>
            </a:r>
            <a:r>
              <a:rPr lang="en-GB" sz="2400" dirty="0" err="1">
                <a:solidFill>
                  <a:srgbClr val="262626"/>
                </a:solidFill>
              </a:rPr>
              <a:t>hráčov </a:t>
            </a:r>
            <a:r>
              <a:rPr lang="en-GB" sz="2400" dirty="0">
                <a:solidFill>
                  <a:srgbClr val="262626"/>
                </a:solidFill>
              </a:rPr>
              <a:t>v </a:t>
            </a:r>
            <a:r>
              <a:rPr lang="en-GB" sz="2400" dirty="0" err="1">
                <a:solidFill>
                  <a:srgbClr val="262626"/>
                </a:solidFill>
              </a:rPr>
              <a:t>sektore obchodovania s ryžou</a:t>
            </a:r>
            <a:endParaRPr lang="en-GB" sz="2400" b="1" i="0" dirty="0">
              <a:solidFill>
                <a:srgbClr val="262626"/>
              </a:solidFill>
              <a:effectLst/>
              <a:latin typeface="Roboto" panose="02000000000000000000" pitchFamily="2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95A413-5A2D-BC24-4725-7E9AEC9AD2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933123"/>
              </p:ext>
            </p:extLst>
          </p:nvPr>
        </p:nvGraphicFramePr>
        <p:xfrm>
          <a:off x="338661" y="1095975"/>
          <a:ext cx="8864409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4803">
                  <a:extLst>
                    <a:ext uri="{9D8B030D-6E8A-4147-A177-3AD203B41FA5}">
                      <a16:colId xmlns:a16="http://schemas.microsoft.com/office/drawing/2014/main" val="1331189164"/>
                    </a:ext>
                  </a:extLst>
                </a:gridCol>
                <a:gridCol w="2954803">
                  <a:extLst>
                    <a:ext uri="{9D8B030D-6E8A-4147-A177-3AD203B41FA5}">
                      <a16:colId xmlns:a16="http://schemas.microsoft.com/office/drawing/2014/main" val="2614639650"/>
                    </a:ext>
                  </a:extLst>
                </a:gridCol>
                <a:gridCol w="2954803">
                  <a:extLst>
                    <a:ext uri="{9D8B030D-6E8A-4147-A177-3AD203B41FA5}">
                      <a16:colId xmlns:a16="http://schemas.microsoft.com/office/drawing/2014/main" val="1299394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200" dirty="0" err="1"/>
                        <a:t>Okamžité výhody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 err="1"/>
                        <a:t>Cenné metriky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2200" dirty="0"/>
                        <a:t>Vo </a:t>
                      </a:r>
                      <a:r>
                        <a:rPr lang="en-IE" sz="2200" dirty="0" err="1"/>
                        <a:t>výrobe</a:t>
                      </a:r>
                      <a:endParaRPr lang="en-I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423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Otvorenie nových obchodných príležitostí</a:t>
                      </a:r>
                      <a:endParaRPr lang="cs-CZ" sz="22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Poľnohospodári môžu získať </a:t>
                      </a:r>
                      <a:r>
                        <a:rPr lang="en-IE" sz="2200" dirty="0"/>
                        <a:t>viac zo </a:t>
                      </a:r>
                      <a:r>
                        <a:rPr lang="en-IE" sz="2200" dirty="0" err="1"/>
                        <a:t>svojej produkcie</a:t>
                      </a:r>
                      <a:endParaRPr lang="cs-CZ" sz="22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sz="2200" dirty="0" err="1"/>
                        <a:t>Bezpečné vyrovnanie </a:t>
                      </a:r>
                      <a:r>
                        <a:rPr lang="en-IE" sz="2200" dirty="0"/>
                        <a:t>- </a:t>
                      </a:r>
                      <a:r>
                        <a:rPr lang="en-IE" sz="2200" dirty="0" err="1"/>
                        <a:t>všetky informácie sú overené nástrojom na porovnávanie dokumentov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 err="1"/>
                        <a:t>Výrazné zníženie obchodných nákladov </a:t>
                      </a:r>
                      <a:r>
                        <a:rPr lang="en-GB" sz="2200" dirty="0"/>
                        <a:t>(20 %)</a:t>
                      </a:r>
                      <a:endParaRPr lang="cs-CZ" sz="22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/>
                        <a:t>90 % </a:t>
                      </a:r>
                      <a:r>
                        <a:rPr lang="en-GB" sz="2200" dirty="0" err="1"/>
                        <a:t>obchodov </a:t>
                      </a:r>
                      <a:r>
                        <a:rPr lang="en-GB" sz="2200" dirty="0"/>
                        <a:t>je </a:t>
                      </a:r>
                      <a:r>
                        <a:rPr lang="en-GB" sz="2200" dirty="0" err="1"/>
                        <a:t>dokončených </a:t>
                      </a:r>
                      <a:r>
                        <a:rPr lang="en-GB" sz="2200" dirty="0"/>
                        <a:t>za </a:t>
                      </a:r>
                      <a:r>
                        <a:rPr lang="en-GB" sz="2200" dirty="0" err="1"/>
                        <a:t>menej ako </a:t>
                      </a:r>
                      <a:r>
                        <a:rPr lang="en-GB" sz="2200" dirty="0"/>
                        <a:t>6 </a:t>
                      </a:r>
                      <a:r>
                        <a:rPr lang="en-GB" sz="2200" dirty="0" err="1"/>
                        <a:t>minút</a:t>
                      </a:r>
                      <a:endParaRPr lang="cs-CZ" sz="22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200" dirty="0"/>
                        <a:t>V roku 2020 </a:t>
                      </a:r>
                      <a:r>
                        <a:rPr lang="en-GB" sz="2200" dirty="0" err="1"/>
                        <a:t>ho využíva viac ako </a:t>
                      </a:r>
                      <a:r>
                        <a:rPr lang="en-GB" sz="2200" dirty="0"/>
                        <a:t>300 </a:t>
                      </a:r>
                      <a:r>
                        <a:rPr lang="en-GB" sz="2200" dirty="0" err="1"/>
                        <a:t>organizácií na spracovanie transakcií </a:t>
                      </a:r>
                      <a:r>
                        <a:rPr lang="en-GB" sz="2200" dirty="0"/>
                        <a:t>v </a:t>
                      </a:r>
                      <a:r>
                        <a:rPr lang="en-GB" sz="2200" dirty="0" err="1"/>
                        <a:t>hodnote viac ako 250 miliónov dolárov </a:t>
                      </a:r>
                      <a:r>
                        <a:rPr lang="en-GB" sz="2200" dirty="0"/>
                        <a:t>za </a:t>
                      </a:r>
                      <a:r>
                        <a:rPr lang="en-GB" sz="2200" dirty="0" err="1"/>
                        <a:t>štvrťrok v priebehu roka.</a:t>
                      </a:r>
                      <a:endParaRPr lang="en-I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pl-PL" sz="2200" dirty="0"/>
                        <a:t>V prevádzke od septembra 2020</a:t>
                      </a:r>
                      <a:endParaRPr lang="en-I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761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550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3.3. </a:t>
            </a:r>
            <a:r>
              <a:rPr lang="en-US" i="0" dirty="0" err="1"/>
              <a:t>Zoznámte sa s </a:t>
            </a:r>
            <a:r>
              <a:rPr lang="en-US" i="0" dirty="0"/>
              <a:t>TE-FOOD: vysledovateľnosť potravín od konca po koniec</a:t>
            </a:r>
          </a:p>
        </p:txBody>
      </p:sp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66FB1DA3-207E-4C3A-B880-B5985AAD461F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>
          <a:xfrm>
            <a:off x="414116" y="352414"/>
            <a:ext cx="5497412" cy="6099184"/>
          </a:xfrm>
        </p:spPr>
      </p:pic>
    </p:spTree>
    <p:extLst>
      <p:ext uri="{BB962C8B-B14F-4D97-AF65-F5344CB8AC3E}">
        <p14:creationId xmlns:p14="http://schemas.microsoft.com/office/powerpoint/2010/main" val="8795083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GB" sz="3600" b="0" i="0" dirty="0">
                <a:solidFill>
                  <a:srgbClr val="7A7A7A"/>
                </a:solidFill>
                <a:effectLst/>
                <a:hlinkClick r:id="rId2"/>
              </a:rPr>
              <a:t>TE-FOOD https://www.te-food</a:t>
            </a:r>
            <a:r>
              <a:rPr lang="en-GB" sz="3600" b="0" i="0" dirty="0">
                <a:solidFill>
                  <a:srgbClr val="7A7A7A"/>
                </a:solidFill>
                <a:effectLst/>
              </a:rPr>
              <a:t>.com/ 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076724"/>
            <a:ext cx="96046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 err="1">
                <a:solidFill>
                  <a:srgbClr val="262626"/>
                </a:solidFill>
                <a:effectLst/>
              </a:rPr>
              <a:t>Spoločnosť bola založená v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roku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2016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prevádzkami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v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Nemecku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vo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Vietname ako reakcia na globálnu potrebu bezpečnosti potravín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Tvrdí, že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najväčším svetovým riešením sledovateľnosti od farmy po stôl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viac ako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6 000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firemnými zákazníkmi, ktorí denne sledujú viac ako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400 000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operácií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endParaRPr lang="en-GB" sz="2400" dirty="0">
              <a:solidFill>
                <a:srgbClr val="262626"/>
              </a:solidFill>
            </a:endParaRPr>
          </a:p>
          <a:p>
            <a:pPr algn="l"/>
            <a:r>
              <a:rPr lang="cs-CZ" sz="2400" b="1" i="0" dirty="0">
                <a:solidFill>
                  <a:srgbClr val="6A9D56"/>
                </a:solidFill>
                <a:effectLst/>
              </a:rPr>
              <a:t>Cieľ</a:t>
            </a:r>
            <a:r>
              <a:rPr lang="en-GB" sz="2400" b="1" i="0" dirty="0">
                <a:solidFill>
                  <a:srgbClr val="6A9D56"/>
                </a:solidFill>
                <a:effectLst/>
              </a:rPr>
              <a:t>: </a:t>
            </a:r>
          </a:p>
          <a:p>
            <a:pPr algn="l"/>
            <a:r>
              <a:rPr lang="cs-CZ" sz="2400" b="0" i="0" dirty="0" err="1">
                <a:solidFill>
                  <a:srgbClr val="262626"/>
                </a:solidFill>
                <a:effectLst/>
              </a:rPr>
              <a:t>Zníženie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epidémií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podvodov v potravinárskom priemysle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cs-CZ" sz="2400" b="0" i="0" dirty="0" err="1">
                <a:solidFill>
                  <a:srgbClr val="262626"/>
                </a:solidFill>
                <a:effectLst/>
              </a:rPr>
              <a:t>využitie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blockchainu pre </a:t>
            </a:r>
            <a:r>
              <a:rPr lang="cs-CZ" sz="2400" dirty="0" err="1">
                <a:solidFill>
                  <a:srgbClr val="262626"/>
                </a:solidFill>
              </a:rPr>
              <a:t>nemenné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údaje 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dôveru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r>
              <a:rPr lang="en-GB" sz="2400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pPr algn="l"/>
            <a:r>
              <a:rPr lang="cs-CZ" sz="2400" b="1" i="0" dirty="0">
                <a:solidFill>
                  <a:srgbClr val="6A9D56"/>
                </a:solidFill>
                <a:effectLst/>
              </a:rPr>
              <a:t>Hlavné výzvy</a:t>
            </a:r>
            <a:r>
              <a:rPr lang="en-GB" sz="2400" b="1" i="0" dirty="0">
                <a:solidFill>
                  <a:srgbClr val="6A9D56"/>
                </a:solidFill>
                <a:effectLst/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Vzdelávanie tradičného sektora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modernej technológii blockchain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Smerom k budúcnosti bezpečnejších potravín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: </a:t>
            </a:r>
            <a:r>
              <a:rPr lang="cs-CZ" sz="2400" b="0" i="0" dirty="0" err="1">
                <a:solidFill>
                  <a:srgbClr val="262626"/>
                </a:solidFill>
                <a:effectLst/>
              </a:rPr>
              <a:t>stanovenie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globálnych noriem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pre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vysledovateľnosť potravín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  </a:t>
            </a:r>
            <a:endParaRPr lang="en-GB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977938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Spolupráca </a:t>
            </a:r>
            <a:r>
              <a:rPr lang="en-US" dirty="0"/>
              <a:t>TE-FOOD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v akcii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85338"/>
            <a:ext cx="961228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GB" sz="2400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  <a:p>
            <a:pPr algn="l"/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Spoločnosť TE-Food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umožnila francúzskej nadnárodnej maloobchodnej skupine </a:t>
            </a:r>
            <a:r>
              <a:rPr lang="en-GB" sz="2400" b="1" i="0" dirty="0">
                <a:solidFill>
                  <a:srgbClr val="242424"/>
                </a:solidFill>
                <a:effectLst/>
                <a:latin typeface="source-serif-pro"/>
                <a:hlinkClick r:id="rId2"/>
              </a:rPr>
              <a:t>Auchan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zaviesť vysledovateľnosť výrobkov zo sliviek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</a:t>
            </a:r>
          </a:p>
          <a:p>
            <a:pPr algn="l"/>
            <a:endParaRPr lang="en-GB" sz="2400" dirty="0">
              <a:solidFill>
                <a:srgbClr val="242424"/>
              </a:solidFill>
              <a:latin typeface="source-serif-pro"/>
            </a:endParaRPr>
          </a:p>
          <a:p>
            <a:pPr algn="l"/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Spoločnosť Auchan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nadviazala spoluprácu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so spoločnosťou </a:t>
            </a:r>
            <a:r>
              <a:rPr lang="en-GB" sz="2400" b="0" i="0" u="sng" dirty="0">
                <a:solidFill>
                  <a:srgbClr val="242424"/>
                </a:solidFill>
                <a:effectLst/>
                <a:latin typeface="source-serif-pro"/>
                <a:hlinkClick r:id="rId3"/>
              </a:rPr>
              <a:t>Maison </a:t>
            </a:r>
            <a:r>
              <a:rPr lang="en-GB" sz="2400" b="0" i="0" u="sng" dirty="0" err="1">
                <a:solidFill>
                  <a:srgbClr val="242424"/>
                </a:solidFill>
                <a:effectLst/>
                <a:latin typeface="source-serif-pro"/>
                <a:hlinkClick r:id="rId3"/>
              </a:rPr>
              <a:t>Roucadil,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130-ročnou poľnohospodárskou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a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spracovateľskou spoločnosťou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 Spoločnosť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Roucadil má certifikát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IFS (International Food Standard), 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ako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aj certifikát </a:t>
            </a:r>
            <a:r>
              <a:rPr lang="cs-CZ" sz="2400" b="0" i="0" dirty="0" err="1">
                <a:solidFill>
                  <a:srgbClr val="242424"/>
                </a:solidFill>
                <a:effectLst/>
                <a:latin typeface="source-serif-pro"/>
              </a:rPr>
              <a:t>Zero 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Pesticide </a:t>
            </a:r>
            <a:r>
              <a:rPr lang="cs-CZ" sz="2400" b="0" i="0" dirty="0" err="1">
                <a:solidFill>
                  <a:srgbClr val="242424"/>
                </a:solidFill>
                <a:effectLst/>
                <a:latin typeface="source-serif-pro"/>
              </a:rPr>
              <a:t>Residue </a:t>
            </a:r>
            <a:r>
              <a:rPr lang="cs-CZ" sz="2400" b="0" i="0" dirty="0">
                <a:solidFill>
                  <a:srgbClr val="242424"/>
                </a:solidFill>
                <a:effectLst/>
                <a:latin typeface="source-serif-pro"/>
              </a:rPr>
              <a:t>a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HVE (High Environmental Value).</a:t>
            </a:r>
          </a:p>
          <a:p>
            <a:pPr algn="l"/>
            <a:endParaRPr lang="en-GB" sz="2400" dirty="0">
              <a:solidFill>
                <a:srgbClr val="242424"/>
              </a:solidFill>
              <a:latin typeface="source-serif-pro"/>
            </a:endParaRPr>
          </a:p>
          <a:p>
            <a:pPr algn="l"/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Ich výrobky majú aj certifikát chráneného zemepisného označenia, ktorý zaručuje, že sušené slivky Agen pochádzajú výlučne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zo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slivkových sadov Ente vysadených vo vymedzenej oblasti produkcie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a že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ich sušia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,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pripravujú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a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spracúvajú podniky so 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sídlom </a:t>
            </a:r>
            <a:r>
              <a:rPr lang="en-GB" sz="2400" b="0" i="0" dirty="0" err="1">
                <a:solidFill>
                  <a:srgbClr val="242424"/>
                </a:solidFill>
                <a:effectLst/>
                <a:latin typeface="source-serif-pro"/>
              </a:rPr>
              <a:t>vo vymedzenej oblasti vo Francúzsku</a:t>
            </a:r>
            <a:r>
              <a:rPr lang="en-GB" sz="2400" b="0" i="0" dirty="0">
                <a:solidFill>
                  <a:srgbClr val="242424"/>
                </a:solidFill>
                <a:effectLst/>
                <a:latin typeface="source-serif-pro"/>
              </a:rPr>
              <a:t>.</a:t>
            </a:r>
            <a:br>
              <a:rPr lang="en-GB" sz="2400" b="0" i="0" dirty="0">
                <a:effectLst/>
                <a:latin typeface="medium-content-sans-serif-font"/>
              </a:rPr>
            </a:br>
            <a:endParaRPr lang="en-GB" sz="2400" b="0" i="0" dirty="0">
              <a:solidFill>
                <a:srgbClr val="7A7A7A"/>
              </a:solidFill>
              <a:effectLst/>
            </a:endParaRP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  <a:p>
            <a:pPr algn="l"/>
            <a:r>
              <a:rPr lang="en-GB" b="0" i="0" dirty="0">
                <a:solidFill>
                  <a:srgbClr val="7A7A7A"/>
                </a:solidFill>
                <a:effectLst/>
                <a:latin typeface="Roboto" panose="02000000000000000000" pitchFamily="2" charset="0"/>
              </a:rPr>
              <a:t>-</a:t>
            </a:r>
          </a:p>
          <a:p>
            <a:pPr algn="l"/>
            <a:endParaRPr lang="en-GB" b="0" i="0" dirty="0">
              <a:solidFill>
                <a:srgbClr val="7A7A7A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067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Spolupráca </a:t>
            </a:r>
            <a:r>
              <a:rPr lang="en-US" dirty="0"/>
              <a:t>TE-FOOD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v akcii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C88DD0E-93EB-4A5E-3BE0-C441E549DD63}"/>
              </a:ext>
            </a:extLst>
          </p:cNvPr>
          <p:cNvSpPr txBox="1"/>
          <p:nvPr/>
        </p:nvSpPr>
        <p:spPr>
          <a:xfrm>
            <a:off x="9083414" y="5939317"/>
            <a:ext cx="6687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Zdroj</a:t>
            </a:r>
            <a:endParaRPr lang="en-IE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DD4F6ECB-591B-4779-9895-D5717DE6C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07" y="1753519"/>
            <a:ext cx="9890841" cy="39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502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5041923" cy="720752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Výsledky štúdie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59" y="734387"/>
            <a:ext cx="8335925" cy="56323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000" dirty="0">
                <a:solidFill>
                  <a:srgbClr val="262626"/>
                </a:solidFill>
              </a:rPr>
              <a:t>Na konci modulu 4 budú účastníci schopní:</a:t>
            </a:r>
            <a:endParaRPr lang="en-GB" sz="2000" dirty="0">
              <a:solidFill>
                <a:srgbClr val="262626"/>
              </a:solidFill>
            </a:endParaRPr>
          </a:p>
          <a:p>
            <a:endParaRPr lang="en-GB" sz="20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Pochopiť kľúčové princípy a mechanizmy, ktoré podporujú technológiu </a:t>
            </a:r>
            <a:r>
              <a:rPr lang="cs-CZ" sz="2000" dirty="0" err="1">
                <a:solidFill>
                  <a:srgbClr val="262626"/>
                </a:solidFill>
              </a:rPr>
              <a:t>blockchain </a:t>
            </a:r>
            <a:r>
              <a:rPr lang="cs-CZ" sz="2000" dirty="0">
                <a:solidFill>
                  <a:srgbClr val="262626"/>
                </a:solidFill>
              </a:rPr>
              <a:t>aplikovaným spôsobom v agropotravinárskom sektore.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Pochopiť úlohu blockchainu v agropotravinárskych dodávateľských reťazcoch a identifikovať výhody a výzvy implementácie blockchainu v poľnohospodárskych dodávateľských reťazcoch.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Analyzujte vplyv sprostredkovateľských platforiem. Zhodnoťte vznik a vplyv sprostredkovateľských platforiem na agropotravinárskom trhu.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Posúdenie integrácie blockchainu dodávateľa. Pochopiť motiváciu a stratégie, ktoré stoja za prijatím technológie blockchain maloobchodníkmi, a dôsledky pre dodávateľský reťazec a koncových spotrebiteľov.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Aplikujte získané vedomosti na reálny svet prostredníctvom analýzy prípadových štúdií, ktoré demonštrujú praktické využitie a výsledky blockchainu v agropotravinárskom priemysle.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262626"/>
                </a:solidFill>
              </a:rPr>
              <a:t>Kriticky sa zamyslieť nad potenciálom blockchainu s cieľom zhodnotiť transformačný potenciál blockchainu pre budúci vývoj v agropotravinárskom sektore</a:t>
            </a:r>
            <a:r>
              <a:rPr lang="en-GB" sz="2000" dirty="0">
                <a:solidFill>
                  <a:srgbClr val="262626"/>
                </a:solidFill>
              </a:rPr>
              <a:t>.</a:t>
            </a:r>
            <a:endParaRPr lang="en-IE" sz="20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988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29450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Spolupráca </a:t>
            </a:r>
            <a:r>
              <a:rPr lang="en-US" dirty="0"/>
              <a:t>TE-FOOD </a:t>
            </a:r>
            <a:r>
              <a:rPr lang="cs-CZ" b="0" dirty="0">
                <a:solidFill>
                  <a:srgbClr val="6A9D56"/>
                </a:solidFill>
                <a:latin typeface="Roboto" panose="02000000000000000000" pitchFamily="2" charset="0"/>
              </a:rPr>
              <a:t>v akcii</a:t>
            </a:r>
            <a:endParaRPr lang="en-GB" sz="3600" b="0" i="0" dirty="0">
              <a:solidFill>
                <a:srgbClr val="6A9D56"/>
              </a:solidFill>
              <a:effectLst/>
              <a:latin typeface="Roboto" panose="02000000000000000000" pitchFamily="2" charset="0"/>
            </a:endParaRPr>
          </a:p>
          <a:p>
            <a:pPr algn="l"/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87282" y="885338"/>
            <a:ext cx="96122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 err="1">
                <a:solidFill>
                  <a:srgbClr val="262626"/>
                </a:solidFill>
                <a:effectLst/>
              </a:rPr>
              <a:t>Spotrebitelia môžu sledovať históriu každej výrobnej dávky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zberu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až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balenie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distribúciu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algn="l"/>
            <a:endParaRPr lang="cs-CZ" sz="2400" dirty="0">
              <a:solidFill>
                <a:srgbClr val="262626"/>
              </a:solidFill>
            </a:endParaRPr>
          </a:p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Spoločnosť Maison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Roucadil poskytuje prehľad o poľnohospodárskom prístupe, ktorý uplatňuje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metodík výsadby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protokolov ochrany rastlín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až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činnosti spracovania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sušenia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triedenia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kalibrácie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rehydratácie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jamkovania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.</a:t>
            </a:r>
            <a:endParaRPr lang="en-GB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22220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3.4 </a:t>
            </a:r>
            <a:r>
              <a:rPr lang="en-US" i="0" dirty="0" err="1"/>
              <a:t>Zoznámte sa s </a:t>
            </a:r>
            <a:r>
              <a:rPr lang="en-US" i="0" dirty="0"/>
              <a:t>@OriginChain, írskou </a:t>
            </a:r>
            <a:r>
              <a:rPr lang="en-US" i="0" dirty="0" err="1"/>
              <a:t>agrotechnickou </a:t>
            </a:r>
            <a:r>
              <a:rPr lang="en-US" i="0" dirty="0"/>
              <a:t>spoločnosťou</a:t>
            </a:r>
          </a:p>
        </p:txBody>
      </p:sp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487B21AC-E2C4-4A1A-A29A-35A51DF95CE6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>
          <a:xfrm>
            <a:off x="414116" y="352414"/>
            <a:ext cx="5497412" cy="6099184"/>
          </a:xfrm>
        </p:spPr>
      </p:pic>
    </p:spTree>
    <p:extLst>
      <p:ext uri="{BB962C8B-B14F-4D97-AF65-F5344CB8AC3E}">
        <p14:creationId xmlns:p14="http://schemas.microsoft.com/office/powerpoint/2010/main" val="37825062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3356" y="1107769"/>
            <a:ext cx="9321884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dirty="0"/>
              <a:t>Spoločnosť @OriginChain </a:t>
            </a:r>
            <a:r>
              <a:rPr lang="en-GB" dirty="0" err="1"/>
              <a:t>sa zaviazala vytvoriť budúcnosť potravín, v ktorú veríme</a:t>
            </a:r>
            <a:r>
              <a:rPr lang="en-GB" dirty="0"/>
              <a:t>. </a:t>
            </a:r>
            <a:r>
              <a:rPr lang="en-GB" dirty="0" err="1"/>
              <a:t>Írska spoločnosť buduje systém </a:t>
            </a:r>
            <a:r>
              <a:rPr lang="en-GB" dirty="0"/>
              <a:t>založený na DLT pre </a:t>
            </a:r>
            <a:r>
              <a:rPr lang="en-GB" dirty="0" err="1"/>
              <a:t>viacero strán </a:t>
            </a:r>
            <a:r>
              <a:rPr lang="en-GB" dirty="0"/>
              <a:t>s </a:t>
            </a:r>
            <a:r>
              <a:rPr lang="en-GB" dirty="0" err="1"/>
              <a:t>agrodôveryhodnou vrstvou zameranou na poverenia</a:t>
            </a:r>
            <a:r>
              <a:rPr lang="en-GB" dirty="0"/>
              <a:t>. </a:t>
            </a:r>
            <a:r>
              <a:rPr lang="en-GB" dirty="0" err="1"/>
              <a:t>Ich</a:t>
            </a:r>
            <a:endParaRPr lang="cs-CZ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pomáhať </a:t>
            </a:r>
            <a:r>
              <a:rPr lang="en-GB" dirty="0" err="1"/>
              <a:t>poľnohospodárom </a:t>
            </a:r>
            <a:r>
              <a:rPr lang="en-GB" dirty="0"/>
              <a:t>s </a:t>
            </a:r>
            <a:r>
              <a:rPr lang="en-GB" dirty="0" err="1"/>
              <a:t>hrdosťou informovať o pôvode </a:t>
            </a:r>
            <a:r>
              <a:rPr lang="en-GB" dirty="0"/>
              <a:t>a </a:t>
            </a:r>
            <a:r>
              <a:rPr lang="en-GB" dirty="0" err="1"/>
              <a:t>udržateľnosti potravín, ktoré produkujú</a:t>
            </a:r>
            <a:r>
              <a:rPr lang="en-GB" dirty="0"/>
              <a:t>.</a:t>
            </a:r>
            <a:endParaRPr lang="cs-CZ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/>
              <a:t>používať </a:t>
            </a:r>
            <a:r>
              <a:rPr lang="en-GB" dirty="0" err="1"/>
              <a:t>samostatné procesy, ktoré pomáhajú spravodajským orgánom certifikovať environmentálne </a:t>
            </a:r>
            <a:r>
              <a:rPr lang="en-GB" dirty="0"/>
              <a:t>kľúčové ukazovatele výkonnosti a </a:t>
            </a:r>
            <a:r>
              <a:rPr lang="en-GB" dirty="0" err="1"/>
              <a:t>udržateľné poľnohospodárske postupy, ktoré chránia biotopy biodiverzity</a:t>
            </a:r>
            <a:r>
              <a:rPr lang="en-GB" dirty="0"/>
              <a:t>, </a:t>
            </a:r>
            <a:r>
              <a:rPr lang="en-GB" dirty="0" err="1"/>
              <a:t>zlepšujú kvalitu vody </a:t>
            </a:r>
            <a:r>
              <a:rPr lang="en-GB" dirty="0"/>
              <a:t>a </a:t>
            </a:r>
            <a:r>
              <a:rPr lang="en-GB" dirty="0" err="1"/>
              <a:t>podporujú kombináciu komerčných cieľov </a:t>
            </a:r>
            <a:r>
              <a:rPr lang="en-GB" dirty="0"/>
              <a:t>a </a:t>
            </a:r>
            <a:r>
              <a:rPr lang="en-GB" dirty="0" err="1"/>
              <a:t>cieľov ekologického poľnohospodárstva</a:t>
            </a:r>
            <a:r>
              <a:rPr lang="en-GB" dirty="0"/>
              <a:t>.</a:t>
            </a:r>
          </a:p>
          <a:p>
            <a:pPr marL="0" indent="0"/>
            <a:r>
              <a:rPr lang="en-GB" dirty="0"/>
              <a:t>Zaujímavé je, </a:t>
            </a:r>
            <a:r>
              <a:rPr lang="en-GB" dirty="0" err="1"/>
              <a:t>že zdôrazňujú, </a:t>
            </a:r>
            <a:r>
              <a:rPr lang="en-GB" dirty="0"/>
              <a:t>že </a:t>
            </a:r>
            <a:r>
              <a:rPr lang="en-GB" dirty="0" err="1"/>
              <a:t>používajú technológiu, ktorú </a:t>
            </a:r>
            <a:r>
              <a:rPr lang="en-GB" dirty="0"/>
              <a:t>už 86 % </a:t>
            </a:r>
            <a:r>
              <a:rPr lang="en-GB" dirty="0" err="1"/>
              <a:t>poľnohospodárov má </a:t>
            </a:r>
            <a:r>
              <a:rPr lang="en-GB" dirty="0"/>
              <a:t>- </a:t>
            </a:r>
            <a:r>
              <a:rPr lang="en-GB" dirty="0" err="1"/>
              <a:t>vlastné smartfóny</a:t>
            </a:r>
            <a:r>
              <a:rPr lang="en-GB" dirty="0"/>
              <a:t>.</a:t>
            </a:r>
            <a:endParaRPr lang="cs-CZ" dirty="0"/>
          </a:p>
          <a:p>
            <a:pPr marL="0" indent="0"/>
            <a:r>
              <a:rPr lang="cs-CZ" b="1" dirty="0">
                <a:solidFill>
                  <a:srgbClr val="6A9D56"/>
                </a:solidFill>
                <a:hlinkClick r:id="rId2"/>
              </a:rPr>
              <a:t>Viac informácií </a:t>
            </a:r>
            <a:r>
              <a:rPr lang="en-GB" dirty="0">
                <a:hlinkClick r:id="rId2"/>
              </a:rPr>
              <a:t>Írsky priekopník v oblasti agropotravinárskeho blockchainu získal európsku cenu "</a:t>
            </a:r>
            <a:r>
              <a:rPr lang="en-GB" dirty="0" err="1">
                <a:hlinkClick r:id="rId2"/>
              </a:rPr>
              <a:t>Standards+Innovation" </a:t>
            </a:r>
            <a:r>
              <a:rPr lang="en-GB" dirty="0">
                <a:hlinkClick r:id="rId2"/>
              </a:rPr>
              <a:t>| NSAI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@OriginChain, írska spoločnosť Agritech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33706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3356" y="1107769"/>
            <a:ext cx="9321884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Môžeme sa učiť 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od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generálnej riaditeľky 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@OriginChain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Fiony 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Delaney, ktorá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prispieva 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do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Red Hat Display"/>
              </a:rPr>
              <a:t>série </a:t>
            </a:r>
            <a:r>
              <a:rPr lang="en-GB" b="0" i="0" dirty="0">
                <a:solidFill>
                  <a:srgbClr val="000000"/>
                </a:solidFill>
                <a:effectLst/>
                <a:latin typeface="Red Hat Display"/>
              </a:rPr>
              <a:t>Blockchain 10×10 Future of Food 2020 </a:t>
            </a:r>
            <a:r>
              <a:rPr lang="en-GB" u="sng" dirty="0">
                <a:latin typeface="Red Hat Display"/>
                <a:hlinkClick r:id="rId3"/>
              </a:rPr>
              <a:t>Johna G. </a:t>
            </a:r>
            <a:r>
              <a:rPr lang="en-GB" u="sng" dirty="0" err="1">
                <a:latin typeface="Red Hat Display"/>
                <a:hlinkClick r:id="rId3"/>
              </a:rPr>
              <a:t>Keogh</a:t>
            </a:r>
            <a:endParaRPr lang="en-GB" dirty="0">
              <a:solidFill>
                <a:srgbClr val="000000"/>
              </a:solidFill>
              <a:latin typeface="Red Hat Display"/>
            </a:endParaRPr>
          </a:p>
          <a:p>
            <a:pPr marL="0" indent="0"/>
            <a:endParaRPr lang="en-GB" b="0" i="0" dirty="0">
              <a:solidFill>
                <a:srgbClr val="000000"/>
              </a:solidFill>
              <a:effectLst/>
              <a:latin typeface="Red Hat Display"/>
            </a:endParaRPr>
          </a:p>
          <a:p>
            <a:pPr marL="0" indent="0"/>
            <a:endParaRPr lang="en-GB" dirty="0">
              <a:solidFill>
                <a:srgbClr val="000000"/>
              </a:solidFill>
              <a:latin typeface="Red Hat Display"/>
            </a:endParaRPr>
          </a:p>
          <a:p>
            <a:pPr marL="0" indent="0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Zamerané na </a:t>
            </a:r>
            <a:r>
              <a:rPr lang="en-GB" dirty="0"/>
              <a:t>@OriginChain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1" name="Online Media 10" title="2020 Future of Food 10x10 Blockchain Series: Fiona Delaney Origin Chain Networks">
            <a:hlinkClick r:id="" action="ppaction://media"/>
            <a:extLst>
              <a:ext uri="{FF2B5EF4-FFF2-40B4-BE49-F238E27FC236}">
                <a16:creationId xmlns:a16="http://schemas.microsoft.com/office/drawing/2014/main" id="{920BF83D-23F3-BF68-9FE1-9DF8CF0C75F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89649" y="2407984"/>
            <a:ext cx="5562648" cy="314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3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17CB8F-72FF-E240-A915-F4EC7D8335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5646" y="525780"/>
            <a:ext cx="4235693" cy="5452734"/>
          </a:xfrm>
        </p:spPr>
        <p:txBody>
          <a:bodyPr/>
          <a:lstStyle/>
          <a:p>
            <a:r>
              <a:rPr lang="en-US" i="0" dirty="0"/>
              <a:t>3.5 </a:t>
            </a:r>
            <a:r>
              <a:rPr lang="en-US" i="0" dirty="0" err="1"/>
              <a:t>Zoznámte sa s </a:t>
            </a:r>
            <a:r>
              <a:rPr lang="en-US" i="0" dirty="0"/>
              <a:t>EIT Food Unfolded</a:t>
            </a:r>
          </a:p>
        </p:txBody>
      </p:sp>
      <p:grpSp>
        <p:nvGrpSpPr>
          <p:cNvPr id="8" name="Graphic 231">
            <a:extLst>
              <a:ext uri="{FF2B5EF4-FFF2-40B4-BE49-F238E27FC236}">
                <a16:creationId xmlns:a16="http://schemas.microsoft.com/office/drawing/2014/main" id="{F05D0A1E-7E58-3ABC-6182-2C22FE2163C9}"/>
              </a:ext>
            </a:extLst>
          </p:cNvPr>
          <p:cNvGrpSpPr/>
          <p:nvPr/>
        </p:nvGrpSpPr>
        <p:grpSpPr>
          <a:xfrm rot="5400000">
            <a:off x="655943" y="4097332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ACBF91F-2F94-3FDE-EC3D-01AEDD90902D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18F5BF-FBBC-A654-7C08-7BD2694ED1BF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9827687-B6AE-39E9-EA5E-DB279C65249D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D448329A-FDA4-9BC9-0A30-569402B1FF08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A434AAC-3A95-0C17-CB1C-D85C9639BBC8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B127696-1F71-5F1D-679C-C726DAC83163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E0139DC1-6E77-4B45-B548-40480B6B809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4652" r="24652"/>
          <a:stretch>
            <a:fillRect/>
          </a:stretch>
        </p:blipFill>
        <p:spPr>
          <a:xfrm>
            <a:off x="414116" y="352414"/>
            <a:ext cx="5497412" cy="6099184"/>
          </a:xfrm>
        </p:spPr>
      </p:pic>
    </p:spTree>
    <p:extLst>
      <p:ext uri="{BB962C8B-B14F-4D97-AF65-F5344CB8AC3E}">
        <p14:creationId xmlns:p14="http://schemas.microsoft.com/office/powerpoint/2010/main" val="31245640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4603" y="265316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Zoznámte sa so </a:t>
            </a:r>
            <a:r>
              <a:rPr lang="en-GB" dirty="0"/>
              <a:t>službou Food Unfolded spoločnosti EIT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805FB0F-B454-A534-F487-EBCC419B36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6325" y="1081574"/>
            <a:ext cx="9665870" cy="3849918"/>
          </a:xfrm>
        </p:spPr>
        <p:txBody>
          <a:bodyPr/>
          <a:lstStyle/>
          <a:p>
            <a:pPr marL="0" indent="0"/>
            <a:r>
              <a:rPr lang="en-GB" dirty="0" err="1"/>
              <a:t>Výsledky </a:t>
            </a:r>
            <a:r>
              <a:rPr lang="en-GB" dirty="0"/>
              <a:t>nástroja EIT Food Trust Tracker® </a:t>
            </a:r>
            <a:r>
              <a:rPr lang="en-GB" dirty="0" err="1"/>
              <a:t>ukazujú</a:t>
            </a:r>
            <a:r>
              <a:rPr lang="en-GB" dirty="0"/>
              <a:t>:</a:t>
            </a:r>
            <a:endParaRPr lang="cs-CZ" dirty="0"/>
          </a:p>
          <a:p>
            <a:pPr marL="0" indent="0"/>
            <a:endParaRPr lang="cs-CZ" dirty="0"/>
          </a:p>
          <a:p>
            <a:pPr marL="0" indent="0"/>
            <a:r>
              <a:rPr lang="en-GB" dirty="0"/>
              <a:t>Otvorenosť </a:t>
            </a:r>
            <a:r>
              <a:rPr lang="en-GB" dirty="0" err="1"/>
              <a:t>aktérov potravinového systému má prvoradý význam pri vytváraní dôvery spotrebiteľov</a:t>
            </a:r>
            <a:r>
              <a:rPr lang="en-GB" dirty="0"/>
              <a:t>. </a:t>
            </a:r>
            <a:r>
              <a:rPr lang="en-GB" dirty="0" err="1"/>
              <a:t>Ich aktivity</a:t>
            </a:r>
            <a:r>
              <a:rPr lang="en-GB" dirty="0"/>
              <a:t>, </a:t>
            </a:r>
            <a:r>
              <a:rPr lang="en-GB" dirty="0" err="1"/>
              <a:t>informácie, ktoré ponúkajú, </a:t>
            </a:r>
            <a:r>
              <a:rPr lang="en-GB" dirty="0"/>
              <a:t>a </a:t>
            </a:r>
            <a:r>
              <a:rPr lang="en-GB" dirty="0" err="1"/>
              <a:t>ich úprimnosť</a:t>
            </a:r>
            <a:r>
              <a:rPr lang="en-GB" dirty="0"/>
              <a:t>.</a:t>
            </a:r>
          </a:p>
          <a:p>
            <a:pPr marL="0" indent="0"/>
            <a:endParaRPr lang="en-GB" dirty="0"/>
          </a:p>
          <a:p>
            <a:pPr marL="0" indent="0"/>
            <a:r>
              <a:rPr lang="en-GB" dirty="0" err="1"/>
              <a:t>Spoločenstvo ľudí, ktorí vedú dialóg </a:t>
            </a:r>
            <a:r>
              <a:rPr lang="en-GB" dirty="0"/>
              <a:t>o </a:t>
            </a:r>
            <a:r>
              <a:rPr lang="en-GB" dirty="0" err="1"/>
              <a:t>pôvode </a:t>
            </a:r>
            <a:r>
              <a:rPr lang="en-GB" dirty="0"/>
              <a:t>a </a:t>
            </a:r>
            <a:r>
              <a:rPr lang="en-GB" dirty="0" err="1"/>
              <a:t>budúcnosti našich potravín</a:t>
            </a:r>
            <a:endParaRPr lang="cs-CZ" dirty="0"/>
          </a:p>
          <a:p>
            <a:pPr marL="0" indent="0"/>
            <a:endParaRPr lang="cs-CZ" dirty="0">
              <a:hlinkClick r:id="rId2"/>
            </a:endParaRPr>
          </a:p>
          <a:p>
            <a:pPr marL="0" indent="0"/>
            <a:r>
              <a:rPr lang="en-IE" dirty="0">
                <a:hlinkClick r:id="rId2"/>
              </a:rPr>
              <a:t>www.foodunfolded.com</a:t>
            </a:r>
            <a:endParaRPr lang="en-IE" dirty="0"/>
          </a:p>
          <a:p>
            <a:r>
              <a:rPr lang="en-IE" dirty="0"/>
              <a:t>@food.unfolded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61339AE-E9D8-D860-677F-14BCCBABA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679" y="2894484"/>
            <a:ext cx="25527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960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 err="1"/>
              <a:t>Maloobchodníci sú na palube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82447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4.1 Zoznámte sa so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spoločnosťou Carrefour</a:t>
            </a:r>
            <a:endParaRPr lang="cs-CZ" b="1" i="0" dirty="0">
              <a:effectLst/>
              <a:latin typeface="Roboto" panose="02000000000000000000" pitchFamily="2" charset="0"/>
            </a:endParaRPr>
          </a:p>
          <a:p>
            <a:r>
              <a:rPr lang="en-GB" i="0" dirty="0" err="1">
                <a:effectLst/>
                <a:latin typeface="Roboto" panose="02000000000000000000" pitchFamily="2" charset="0"/>
              </a:rPr>
              <a:t>Spúšťa prvý potravinový </a:t>
            </a:r>
            <a:r>
              <a:rPr lang="en-GB" i="0" dirty="0">
                <a:effectLst/>
                <a:latin typeface="Roboto" panose="02000000000000000000" pitchFamily="2" charset="0"/>
              </a:rPr>
              <a:t>blockchain pre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kurčatá z </a:t>
            </a:r>
            <a:r>
              <a:rPr lang="en-GB" i="0" dirty="0">
                <a:effectLst/>
                <a:latin typeface="Roboto" panose="02000000000000000000" pitchFamily="2" charset="0"/>
              </a:rPr>
              <a:t>Auvergne z </a:t>
            </a:r>
            <a:r>
              <a:rPr lang="en-GB" i="0" dirty="0" err="1">
                <a:effectLst/>
                <a:latin typeface="Roboto" panose="02000000000000000000" pitchFamily="2" charset="0"/>
              </a:rPr>
              <a:t>voľného chovu v Európe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E04E6EC0-1AFB-460C-99D7-8D4AD8C9736E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80590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673355" y="1537671"/>
            <a:ext cx="10098819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 i="0" dirty="0">
                <a:solidFill>
                  <a:srgbClr val="333333"/>
                </a:solidFill>
                <a:effectLst/>
              </a:rPr>
              <a:t>V roku 2018 </a:t>
            </a:r>
            <a:r>
              <a:rPr lang="en-GB" sz="2000" b="1" i="0" dirty="0" err="1">
                <a:solidFill>
                  <a:srgbClr val="333333"/>
                </a:solidFill>
                <a:effectLst/>
              </a:rPr>
              <a:t>popredný francúzsky maloobchodný reťazec </a:t>
            </a:r>
            <a:r>
              <a:rPr lang="en-GB" sz="2000" b="1" i="0" dirty="0">
                <a:solidFill>
                  <a:srgbClr val="333333"/>
                </a:solidFill>
                <a:effectLst/>
              </a:rPr>
              <a:t>Carrefour </a:t>
            </a:r>
            <a:r>
              <a:rPr lang="en-GB" sz="2000" b="1" i="0" dirty="0" err="1">
                <a:solidFill>
                  <a:srgbClr val="333333"/>
                </a:solidFill>
                <a:effectLst/>
              </a:rPr>
              <a:t>spustil prvý potravinový </a:t>
            </a:r>
            <a:r>
              <a:rPr lang="en-GB" sz="2000" b="1" i="0" dirty="0">
                <a:solidFill>
                  <a:srgbClr val="333333"/>
                </a:solidFill>
                <a:effectLst/>
              </a:rPr>
              <a:t>blockchain v </a:t>
            </a:r>
            <a:r>
              <a:rPr lang="en-GB" sz="2000" b="1" i="0" dirty="0" err="1">
                <a:solidFill>
                  <a:srgbClr val="333333"/>
                </a:solidFill>
                <a:effectLst/>
              </a:rPr>
              <a:t>Európe prostredníctvom svojich kurčiat z voľného chovu </a:t>
            </a:r>
            <a:r>
              <a:rPr lang="en-GB" sz="2000" b="1" i="0" dirty="0">
                <a:solidFill>
                  <a:srgbClr val="333333"/>
                </a:solidFill>
                <a:effectLst/>
              </a:rPr>
              <a:t>Auvergne, </a:t>
            </a:r>
            <a:r>
              <a:rPr lang="en-GB" sz="2000" b="1" i="0" dirty="0" err="1">
                <a:solidFill>
                  <a:srgbClr val="333333"/>
                </a:solidFill>
                <a:effectLst/>
              </a:rPr>
              <a:t>ktorých </a:t>
            </a:r>
            <a:r>
              <a:rPr lang="en-GB" sz="2000" b="1" i="0" dirty="0">
                <a:solidFill>
                  <a:srgbClr val="333333"/>
                </a:solidFill>
                <a:effectLst/>
              </a:rPr>
              <a:t>sa </a:t>
            </a:r>
            <a:r>
              <a:rPr lang="en-GB" sz="2000" b="1" i="0" dirty="0" err="1">
                <a:solidFill>
                  <a:srgbClr val="333333"/>
                </a:solidFill>
                <a:effectLst/>
              </a:rPr>
              <a:t>ročne predá milión </a:t>
            </a:r>
            <a:r>
              <a:rPr lang="en-GB" sz="2000" b="1" i="0" dirty="0">
                <a:solidFill>
                  <a:srgbClr val="333333"/>
                </a:solidFill>
                <a:effectLst/>
              </a:rPr>
              <a:t>kusov.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Spoločnosť odvtedy rozšírila túto technológiu na mnohé ďalšie línie živočíšnych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a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rastlinných produktov vrátane vajec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.</a:t>
            </a:r>
            <a:endParaRPr lang="cs-CZ" sz="2000" i="0" dirty="0">
              <a:solidFill>
                <a:srgbClr val="333333"/>
              </a:solidFill>
              <a:effectLst/>
            </a:endParaRPr>
          </a:p>
          <a:p>
            <a:pPr algn="l"/>
            <a:endParaRPr lang="en-GB" dirty="0">
              <a:solidFill>
                <a:srgbClr val="333333"/>
              </a:solidFill>
            </a:endParaRPr>
          </a:p>
          <a:p>
            <a:pPr algn="l"/>
            <a:r>
              <a:rPr lang="en-GB" sz="2000" b="1" i="0" dirty="0" err="1">
                <a:solidFill>
                  <a:srgbClr val="29608D"/>
                </a:solidFill>
                <a:effectLst/>
              </a:rPr>
              <a:t>Vysledovateľnosť</a:t>
            </a:r>
            <a:endParaRPr lang="en-GB" sz="2000" b="1" i="0" dirty="0">
              <a:solidFill>
                <a:srgbClr val="29608D"/>
              </a:solidFill>
              <a:effectLst/>
            </a:endParaRPr>
          </a:p>
          <a:p>
            <a:pPr algn="l"/>
            <a:r>
              <a:rPr lang="en-GB" sz="2000" i="0" dirty="0">
                <a:solidFill>
                  <a:srgbClr val="333333"/>
                </a:solidFill>
                <a:effectLst/>
              </a:rPr>
              <a:t>Spoločnosť Carrefour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používa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blockchain v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potravinárskom sektore, takže každá strana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v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celom dodávateľskom reťazci vrátane výrobcov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spracovateľov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a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distribútorov poskytuje informácie o vysledovateľnosti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pre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svoju konkrétnu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úlohu.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Napríklad každú šaržu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- dátumy,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miesta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hospodárske budovy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distribuované kanály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,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prípadné ošetrenia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-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možno sledovať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a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pridávať do databázy.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vďaka tomu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môže spotrebiteľom poskytnúť istotu úplnej vysledovateľnosti produktov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a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uspokojiť rastúcu túžbu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po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transparentnosti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od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farmy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až po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stôl. spoločnosť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Carrefour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uviedla, že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ju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bude môcť využívať na zdieľanie bezpečnej databázy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so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všetkými svojimi partnermi, ako aj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na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poskytovanie vyššej úrovne bezpečnosti potravín 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pre </a:t>
            </a:r>
            <a:r>
              <a:rPr lang="en-GB" sz="2000" i="0" dirty="0" err="1">
                <a:solidFill>
                  <a:srgbClr val="333333"/>
                </a:solidFill>
                <a:effectLst/>
              </a:rPr>
              <a:t>svojich zákazníkov</a:t>
            </a:r>
            <a:r>
              <a:rPr lang="en-GB" sz="2000" i="0" dirty="0">
                <a:solidFill>
                  <a:srgbClr val="333333"/>
                </a:solidFill>
                <a:effectLst/>
              </a:rPr>
              <a:t>.</a:t>
            </a:r>
            <a:endParaRPr lang="en-GB" sz="2000" b="0" i="0" dirty="0">
              <a:solidFill>
                <a:srgbClr val="7A7A7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635149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38660" y="864073"/>
            <a:ext cx="104427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sz="2400" b="1" i="0" dirty="0">
                <a:solidFill>
                  <a:srgbClr val="000000"/>
                </a:solidFill>
                <a:effectLst/>
              </a:rPr>
              <a:t>Kód </a:t>
            </a:r>
            <a:r>
              <a:rPr lang="en-GB" sz="2400" b="1" i="0" dirty="0">
                <a:solidFill>
                  <a:srgbClr val="000000"/>
                </a:solidFill>
                <a:effectLst/>
              </a:rPr>
              <a:t>QR</a:t>
            </a:r>
          </a:p>
          <a:p>
            <a:pPr algn="l"/>
            <a:r>
              <a:rPr lang="en-GB" sz="2400" b="0" i="0" dirty="0">
                <a:solidFill>
                  <a:srgbClr val="333333"/>
                </a:solidFill>
                <a:effectLst/>
              </a:rPr>
              <a:t>Ako to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teda funguje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?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Konkrétne každá etiketa výrobku obsahuje kód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QR,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ktorý budú môcť spotrebitelia naskenovať pomocou svojich smartfónov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.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Získajú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tak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informácie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výrobku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a 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jeho ceste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od miesta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chovu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až po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umiestnenie na pulty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: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napríklad pri kurčati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Carrefour Quality Line Auvergne z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voľného chovu môžu spotrebitelia nájsť tieto informácie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:</a:t>
            </a:r>
          </a:p>
          <a:p>
            <a:pPr algn="l"/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Kde bol vták chovaný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Meno poľnohospodára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Aké krmivo sa použilo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(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či bolo kŕmené francúzskymi obilninami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sójou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, GMO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produktmi atď.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)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Akákoľvek značka kvality</a:t>
            </a:r>
            <a:endParaRPr lang="cs-CZ" sz="2400" b="0" i="0" dirty="0">
              <a:solidFill>
                <a:srgbClr val="333333"/>
              </a:solidFill>
              <a:effectLst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333333"/>
                </a:solidFill>
                <a:effectLst/>
              </a:rPr>
              <a:t>Kde bol vták zabitý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b="0" i="0" dirty="0">
              <a:solidFill>
                <a:srgbClr val="7A7A7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2778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cs-CZ" dirty="0"/>
              <a:t>Význam </a:t>
            </a:r>
            <a:r>
              <a:rPr lang="en-US" dirty="0" err="1"/>
              <a:t>prípadových štúdií</a:t>
            </a:r>
            <a:r>
              <a:rPr lang="en-US" dirty="0"/>
              <a:t>, </a:t>
            </a:r>
            <a:r>
              <a:rPr lang="en-US" dirty="0" err="1"/>
              <a:t>úvod modulu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3291860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C303CA3-9281-BB13-F882-B54EBD8F3AD2}"/>
              </a:ext>
            </a:extLst>
          </p:cNvPr>
          <p:cNvSpPr txBox="1"/>
          <p:nvPr/>
        </p:nvSpPr>
        <p:spPr>
          <a:xfrm>
            <a:off x="10136068" y="3921554"/>
            <a:ext cx="17286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sz="1800" dirty="0">
              <a:solidFill>
                <a:srgbClr val="333333"/>
              </a:solidFill>
            </a:endParaRPr>
          </a:p>
          <a:p>
            <a:r>
              <a:rPr lang="cs-CZ" sz="1800" b="1" i="0" dirty="0">
                <a:solidFill>
                  <a:srgbClr val="262626"/>
                </a:solidFill>
                <a:effectLst/>
              </a:rPr>
              <a:t>Prečítajte si viac</a:t>
            </a:r>
          </a:p>
          <a:p>
            <a:r>
              <a:rPr lang="en-GB" sz="1800" dirty="0">
                <a:hlinkClick r:id="rId3"/>
              </a:rPr>
              <a:t>Carrefour využíva blockchain, aby ponúkol spotrebiteľom väčšiu transparentnosť dodávateľského reťazca - </a:t>
            </a:r>
            <a:r>
              <a:rPr lang="en-GB" sz="1800" b="0" i="0" dirty="0">
                <a:solidFill>
                  <a:srgbClr val="262626"/>
                </a:solidFill>
                <a:effectLst/>
              </a:rPr>
              <a:t>RetailWire  </a:t>
            </a: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CE2DA746-A14D-4A5E-9296-FD6519C9E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66" y="970339"/>
            <a:ext cx="9570214" cy="579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255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355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A9D56"/>
                </a:solidFill>
              </a:rPr>
              <a:t>CARREFOUR </a:t>
            </a:r>
            <a:r>
              <a:rPr lang="en-IE" dirty="0">
                <a:hlinkClick r:id="rId2"/>
              </a:rPr>
              <a:t>Food blockchain | Carrefour Group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C303CA3-9281-BB13-F882-B54EBD8F3AD2}"/>
              </a:ext>
            </a:extLst>
          </p:cNvPr>
          <p:cNvSpPr txBox="1"/>
          <p:nvPr/>
        </p:nvSpPr>
        <p:spPr>
          <a:xfrm>
            <a:off x="233383" y="3556510"/>
            <a:ext cx="1059523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GB" sz="2400" dirty="0">
              <a:solidFill>
                <a:srgbClr val="333333"/>
              </a:solidFill>
            </a:endParaRPr>
          </a:p>
          <a:p>
            <a:r>
              <a:rPr lang="en-GB" sz="2400" b="1" dirty="0">
                <a:solidFill>
                  <a:srgbClr val="262626"/>
                </a:solidFill>
              </a:rPr>
              <a:t>Trend </a:t>
            </a:r>
            <a:r>
              <a:rPr lang="en-GB" sz="2400" b="1" dirty="0" err="1">
                <a:solidFill>
                  <a:srgbClr val="262626"/>
                </a:solidFill>
              </a:rPr>
              <a:t>presných </a:t>
            </a:r>
            <a:r>
              <a:rPr lang="en-GB" sz="2400" b="1" dirty="0">
                <a:solidFill>
                  <a:srgbClr val="262626"/>
                </a:solidFill>
              </a:rPr>
              <a:t>a </a:t>
            </a:r>
            <a:r>
              <a:rPr lang="en-GB" sz="2400" b="1" dirty="0" err="1">
                <a:solidFill>
                  <a:srgbClr val="262626"/>
                </a:solidFill>
              </a:rPr>
              <a:t>širších informácií </a:t>
            </a:r>
            <a:r>
              <a:rPr lang="en-GB" sz="2400" b="1" dirty="0">
                <a:solidFill>
                  <a:srgbClr val="262626"/>
                </a:solidFill>
              </a:rPr>
              <a:t>je na </a:t>
            </a:r>
            <a:r>
              <a:rPr lang="en-GB" sz="2400" b="1" dirty="0" err="1">
                <a:solidFill>
                  <a:srgbClr val="262626"/>
                </a:solidFill>
              </a:rPr>
              <a:t>vzostupe</a:t>
            </a:r>
            <a:endParaRPr lang="cs-CZ" sz="2400" b="1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73 %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zákazníkov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ochotných zaplatiť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za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vyššiu kvalitu/informácie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b="0" i="0" u="none" strike="noStrike" dirty="0">
                <a:solidFill>
                  <a:srgbClr val="FFFFFF"/>
                </a:solidFill>
                <a:effectLst/>
                <a:latin typeface="Trenda"/>
                <a:hlinkClick r:id="rId3"/>
              </a:rPr>
              <a:t>(2016). "Podpora dlhodobej dôvery a lojality prostredníctvom transparentnosti". Dostupné 22. júna 2020.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Existuje mnoho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označení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certifikátov  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Dopyt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miestnom pôvode</a:t>
            </a:r>
            <a:endParaRPr lang="cs-CZ" sz="2400" b="0" i="0" dirty="0">
              <a:solidFill>
                <a:srgbClr val="262626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>
                <a:solidFill>
                  <a:srgbClr val="262626"/>
                </a:solidFill>
                <a:effectLst/>
              </a:rPr>
              <a:t>" </a:t>
            </a:r>
            <a:r>
              <a:rPr lang="cs-CZ" sz="2400" b="0" i="0" dirty="0">
                <a:solidFill>
                  <a:srgbClr val="262626"/>
                </a:solidFill>
                <a:effectLst/>
              </a:rPr>
              <a:t>bez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" </a:t>
            </a:r>
            <a:r>
              <a:rPr lang="cs-CZ" sz="2400" b="0" i="0" dirty="0">
                <a:solidFill>
                  <a:srgbClr val="262626"/>
                </a:solidFill>
                <a:effectLst/>
              </a:rPr>
              <a:t>rastúcich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segmentov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i="0" dirty="0" err="1">
                <a:solidFill>
                  <a:srgbClr val="262626"/>
                </a:solidFill>
                <a:effectLst/>
              </a:rPr>
              <a:t> Zákazníci prechádzajú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hojnosti ku kvalite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dôvere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BFE46C-7121-7AD2-1F36-7DA7AE41BA01}"/>
              </a:ext>
            </a:extLst>
          </p:cNvPr>
          <p:cNvSpPr txBox="1"/>
          <p:nvPr/>
        </p:nvSpPr>
        <p:spPr>
          <a:xfrm>
            <a:off x="8878186" y="4131884"/>
            <a:ext cx="27838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STIAHNITE SI STRÁNKU </a:t>
            </a:r>
          </a:p>
          <a:p>
            <a:r>
              <a:rPr lang="cs-CZ" dirty="0"/>
              <a:t>PREZENTÁCIE O </a:t>
            </a:r>
            <a:r>
              <a:rPr lang="en-IE" dirty="0"/>
              <a:t>CARREFOUR BLOCKCHAIN </a:t>
            </a:r>
            <a:r>
              <a:rPr lang="cs-CZ" dirty="0"/>
              <a:t>NA </a:t>
            </a:r>
            <a:r>
              <a:rPr lang="en-GB" dirty="0">
                <a:hlinkClick r:id="rId4"/>
              </a:rPr>
              <a:t>Dôvera prostredníctvom vysledovateľnosti - Carrefour.pdf - Disk Google</a:t>
            </a:r>
            <a:endParaRPr lang="en-IE" dirty="0"/>
          </a:p>
        </p:txBody>
      </p:sp>
      <p:pic>
        <p:nvPicPr>
          <p:cNvPr id="12" name="Picture 10">
            <a:extLst>
              <a:ext uri="{FF2B5EF4-FFF2-40B4-BE49-F238E27FC236}">
                <a16:creationId xmlns:a16="http://schemas.microsoft.com/office/drawing/2014/main" id="{ABA28374-0030-472D-80DE-88275D9707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408" y="1096316"/>
            <a:ext cx="9024657" cy="250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631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369F1-8EF6-AE46-9816-72DCBDD8F9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780" y="1906416"/>
            <a:ext cx="5480760" cy="2743201"/>
          </a:xfrm>
          <a:prstGeom prst="rect">
            <a:avLst/>
          </a:prstGeom>
        </p:spPr>
        <p:txBody>
          <a:bodyPr/>
          <a:lstStyle/>
          <a:p>
            <a:r>
              <a:rPr lang="en-GB" b="1" i="0" dirty="0">
                <a:effectLst/>
                <a:latin typeface="Roboto" panose="02000000000000000000" pitchFamily="2" charset="0"/>
              </a:rPr>
              <a:t>4.2 Zoznámte sa </a:t>
            </a:r>
            <a:r>
              <a:rPr lang="en-GB" b="1" i="0" dirty="0" err="1">
                <a:effectLst/>
                <a:latin typeface="Roboto" panose="02000000000000000000" pitchFamily="2" charset="0"/>
              </a:rPr>
              <a:t>s platformou </a:t>
            </a:r>
            <a:r>
              <a:rPr lang="en-GB" b="1" i="0" dirty="0">
                <a:effectLst/>
                <a:latin typeface="Roboto" panose="02000000000000000000" pitchFamily="2" charset="0"/>
              </a:rPr>
              <a:t>IBM Food Trust™</a:t>
            </a:r>
            <a:endParaRPr lang="en-US" i="1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9A07C7B-8585-6C4C-BE36-FFD487927B0F}"/>
              </a:ext>
            </a:extLst>
          </p:cNvPr>
          <p:cNvSpPr txBox="1">
            <a:spLocks/>
          </p:cNvSpPr>
          <p:nvPr/>
        </p:nvSpPr>
        <p:spPr>
          <a:xfrm>
            <a:off x="0" y="4103398"/>
            <a:ext cx="6095999" cy="15326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i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b="1" dirty="0"/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62A513E9-BEAF-443B-88C7-368BBC604449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t="7765" b="7765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750906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4273" y="166685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IE" dirty="0">
                <a:solidFill>
                  <a:srgbClr val="6A9D56"/>
                </a:solidFill>
              </a:rPr>
              <a:t>Platforma IBM Food </a:t>
            </a:r>
            <a:r>
              <a:rPr lang="en-GB" sz="3600" b="0" i="0" dirty="0">
                <a:solidFill>
                  <a:srgbClr val="111111"/>
                </a:solidFill>
                <a:effectLst/>
                <a:latin typeface="-apple-system"/>
              </a:rPr>
              <a:t>Trust™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535779" y="1076724"/>
            <a:ext cx="999044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>
                <a:solidFill>
                  <a:srgbClr val="262626"/>
                </a:solidFill>
                <a:effectLst/>
              </a:rPr>
              <a:t>V roku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2018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sa Carrefour pripojil k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ďalším účastníkom pri budovaní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platformy IBM Food Trust™.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Cieľom spolupráce medzi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spoločnosťami Carrefour a IBM Food Trust je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vytvoriť globálny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štandard pre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vysledovateľnosť potravín vo všetkých článkoch reťazca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- od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výrobcov 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až po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predajné kanály</a:t>
            </a:r>
            <a:r>
              <a:rPr lang="en-GB" sz="2400" b="0" i="0" dirty="0">
                <a:solidFill>
                  <a:srgbClr val="262626"/>
                </a:solidFill>
                <a:effectLst/>
              </a:rPr>
              <a:t>, </a:t>
            </a:r>
            <a:r>
              <a:rPr lang="en-GB" sz="2400" b="0" i="0" dirty="0" err="1">
                <a:solidFill>
                  <a:srgbClr val="262626"/>
                </a:solidFill>
                <a:effectLst/>
              </a:rPr>
              <a:t>vrátane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Pestovatelia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ľudia, ktorí pestujú potraviny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Spracovatelia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subjekty, ktoré spracovávajú potravinové suroviny na jedlé potraviny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Veľkoobchodníci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podniky, ktoré nakupujú veľké množstvá tovaru 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od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výrobcov alebo maloobchodníkov 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a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ďalej 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ich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predávajú maloobchodníkom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Distribútori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Sprostredkovatelia, ktorí dodávajú tovar 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od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výrobcov maloobchodníkom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b="1" i="0" dirty="0" err="1">
                <a:solidFill>
                  <a:srgbClr val="111111"/>
                </a:solidFill>
                <a:effectLst/>
                <a:latin typeface="-apple-system"/>
              </a:rPr>
              <a:t>Výrobcovia</a:t>
            </a:r>
            <a:r>
              <a:rPr lang="en-GB" sz="2400" b="1" i="0" dirty="0">
                <a:solidFill>
                  <a:srgbClr val="111111"/>
                </a:solidFill>
                <a:effectLst/>
                <a:latin typeface="-apple-system"/>
              </a:rPr>
              <a:t>: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spoločnosti, ktoré vyrábajú hotové výrobky 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zo </a:t>
            </a:r>
            <a:r>
              <a:rPr lang="en-GB" sz="2400" i="0" dirty="0" err="1">
                <a:solidFill>
                  <a:srgbClr val="111111"/>
                </a:solidFill>
                <a:effectLst/>
                <a:latin typeface="-apple-system"/>
              </a:rPr>
              <a:t>surovín</a:t>
            </a:r>
            <a:r>
              <a:rPr lang="en-GB" sz="240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b="1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Maloobchodníci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</a:t>
            </a:r>
            <a:r>
              <a:rPr lang="en-GB" sz="2400" b="0" i="0" dirty="0" err="1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Podniky, ktoré predávajú tovar priamo 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spotrebiteľom</a:t>
            </a:r>
            <a:r>
              <a:rPr lang="en-GB" sz="2400" b="0" i="0" u="none" strike="noStrike" baseline="30000" dirty="0">
                <a:solidFill>
                  <a:srgbClr val="262626"/>
                </a:solidFill>
                <a:effectLst/>
                <a:latin typeface="-apple-syste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</a:t>
            </a:r>
            <a:r>
              <a:rPr lang="en-GB" sz="2400" b="0" i="0" dirty="0">
                <a:solidFill>
                  <a:srgbClr val="262626"/>
                </a:solidFill>
                <a:effectLst/>
                <a:latin typeface="-apple-system"/>
              </a:rPr>
              <a:t> .</a:t>
            </a:r>
          </a:p>
          <a:p>
            <a:pPr algn="l"/>
            <a:endParaRPr lang="en-GB" sz="2400" dirty="0">
              <a:solidFill>
                <a:srgbClr val="6B6B6B"/>
              </a:solidFill>
              <a:latin typeface="Ubuntu" panose="020B05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3484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2"/>
            <a:extLst>
              <a:ext uri="{FF2B5EF4-FFF2-40B4-BE49-F238E27FC236}">
                <a16:creationId xmlns:a16="http://schemas.microsoft.com/office/drawing/2014/main" id="{52236901-5BA8-4D81-8698-DAEE9A86A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381" y="0"/>
            <a:ext cx="4777619" cy="6858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19835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6A9D56"/>
                </a:solidFill>
              </a:rPr>
              <a:t>Platforma</a:t>
            </a:r>
            <a:r>
              <a:rPr lang="en-IE" dirty="0">
                <a:solidFill>
                  <a:srgbClr val="6A9D56"/>
                </a:solidFill>
              </a:rPr>
              <a:t> IBM Food Trust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9367" y="831635"/>
            <a:ext cx="701290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Tieto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subjekty spolupracujú na zvýšení viditeľnosti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zodpovednosti v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celom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potravinovom dodávateľskom reťazci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Spája ich umožnený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nemenný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zdieľaný záznam o pôvode potravín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údaje o transakciách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podrobnosti o spracovaní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ďalšie údaje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 To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pomáha zabezpečiť bezpečnosť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kvalitu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a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udržateľnosť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v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našom potravinovom ekosystéme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.</a:t>
            </a:r>
            <a:endParaRPr lang="cs-CZ" sz="2400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algn="l"/>
            <a:endParaRPr lang="cs-CZ" sz="2400" dirty="0">
              <a:solidFill>
                <a:srgbClr val="111111"/>
              </a:solidFill>
              <a:latin typeface="-apple-system"/>
            </a:endParaRPr>
          </a:p>
          <a:p>
            <a:pPr algn="l"/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IBM Food Trust je </a:t>
            </a:r>
            <a:r>
              <a:rPr lang="en-GB" sz="2400" b="0" i="0" dirty="0" err="1">
                <a:solidFill>
                  <a:srgbClr val="111111"/>
                </a:solidFill>
                <a:effectLst/>
                <a:latin typeface="-apple-system"/>
              </a:rPr>
              <a:t>riešenie bezpečnosti potravín založené na platforme </a:t>
            </a:r>
            <a:r>
              <a:rPr lang="en-GB" sz="2400" b="0" i="0" dirty="0">
                <a:solidFill>
                  <a:srgbClr val="111111"/>
                </a:solidFill>
                <a:effectLst/>
                <a:latin typeface="-apple-system"/>
              </a:rPr>
              <a:t>IBM Blockchain.</a:t>
            </a:r>
            <a:endParaRPr lang="en-GB" sz="2400" dirty="0">
              <a:solidFill>
                <a:srgbClr val="262626"/>
              </a:solidFill>
            </a:endParaRPr>
          </a:p>
          <a:p>
            <a:pPr algn="l"/>
            <a:endParaRPr lang="en-GB" sz="2400" dirty="0">
              <a:solidFill>
                <a:srgbClr val="262626"/>
              </a:solidFill>
            </a:endParaRPr>
          </a:p>
          <a:p>
            <a:pPr algn="l"/>
            <a:r>
              <a:rPr lang="en-IE" sz="2400" dirty="0">
                <a:hlinkClick r:id="rId4"/>
              </a:rPr>
              <a:t>https://www.ibm.com/products/supply-chain-intelligence-suite/food-trust</a:t>
            </a:r>
            <a:endParaRPr lang="en-IE" sz="2400" dirty="0"/>
          </a:p>
          <a:p>
            <a:pPr algn="l"/>
            <a:r>
              <a:rPr lang="en-GB" sz="2400" dirty="0">
                <a:hlinkClick r:id="rId5"/>
              </a:rPr>
              <a:t>Ako používať IBM App Connect s IBM Food Trust - Dokumentácia IBM</a:t>
            </a:r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3FCE14-FF99-9763-029B-2AF022EB3C03}"/>
              </a:ext>
            </a:extLst>
          </p:cNvPr>
          <p:cNvSpPr txBox="1"/>
          <p:nvPr/>
        </p:nvSpPr>
        <p:spPr>
          <a:xfrm>
            <a:off x="7687340" y="198359"/>
            <a:ext cx="372139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/>
              <a:t>Kliknutím </a:t>
            </a:r>
            <a:r>
              <a:rPr lang="en-IE" sz="2400" b="1" dirty="0" err="1">
                <a:hlinkClick r:id="rId2"/>
              </a:rPr>
              <a:t>sem </a:t>
            </a:r>
            <a:r>
              <a:rPr lang="en-IE" sz="2400" b="1" dirty="0">
                <a:hlinkClick r:id="rId2"/>
              </a:rPr>
              <a:t>si </a:t>
            </a:r>
            <a:r>
              <a:rPr lang="en-IE" sz="2400" b="1" dirty="0" err="1">
                <a:hlinkClick r:id="rId2"/>
              </a:rPr>
              <a:t>môžete </a:t>
            </a:r>
            <a:r>
              <a:rPr lang="en-IE" sz="2400" b="1" dirty="0">
                <a:hlinkClick r:id="rId2"/>
              </a:rPr>
              <a:t>stiahnuť </a:t>
            </a:r>
            <a:r>
              <a:rPr lang="cs-CZ" sz="2400" b="1" dirty="0"/>
              <a:t>príručku FOOD TRUST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232263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198359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en-IE" dirty="0">
                <a:solidFill>
                  <a:srgbClr val="6A9D56"/>
                </a:solidFill>
              </a:rPr>
              <a:t>Platforma IBM Food Trust</a:t>
            </a:r>
            <a:endParaRPr lang="en-US" dirty="0"/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E501FE-E41F-8018-BFAA-DCBC2D8F6B1B}"/>
              </a:ext>
            </a:extLst>
          </p:cNvPr>
          <p:cNvSpPr txBox="1"/>
          <p:nvPr/>
        </p:nvSpPr>
        <p:spPr>
          <a:xfrm>
            <a:off x="329367" y="831635"/>
            <a:ext cx="100592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0" i="0" u="none" strike="noStrike" dirty="0">
                <a:solidFill>
                  <a:srgbClr val="003891"/>
                </a:solidFill>
                <a:effectLst/>
                <a:hlinkClick r:id="rId2" tooltip="https://oceana.org/sites/default/files/National_Seafood_Fraud_Testing_Results_Highlights_FINAL.pdf"/>
              </a:rPr>
              <a:t>Organizácia Oceana.org</a:t>
            </a:r>
            <a:r>
              <a:rPr lang="cs-CZ" sz="2400" dirty="0">
                <a:solidFill>
                  <a:srgbClr val="333333"/>
                </a:solidFill>
              </a:rPr>
              <a:t>,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ktorá</a:t>
            </a:r>
            <a:r>
              <a:rPr lang="cs-CZ" sz="2400" dirty="0">
                <a:solidFill>
                  <a:srgbClr val="333333"/>
                </a:solidFill>
              </a:rPr>
              <a:t> sa zaoberá ochranou </a:t>
            </a:r>
            <a:r>
              <a:rPr lang="en-GB" sz="2400" dirty="0" err="1">
                <a:solidFill>
                  <a:srgbClr val="333333"/>
                </a:solidFill>
              </a:rPr>
              <a:t>morských plodov,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vo svojej štúdii uviedla, že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každý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tretí výrobok z morských plodov v celej krajine 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je </a:t>
            </a:r>
            <a:r>
              <a:rPr lang="en-GB" sz="2400" b="0" i="0" dirty="0" err="1">
                <a:solidFill>
                  <a:srgbClr val="333333"/>
                </a:solidFill>
                <a:effectLst/>
              </a:rPr>
              <a:t>nesprávne označený</a:t>
            </a:r>
            <a:r>
              <a:rPr lang="en-GB" sz="2400" b="0" i="0" dirty="0">
                <a:solidFill>
                  <a:srgbClr val="333333"/>
                </a:solidFill>
                <a:effectLst/>
              </a:rPr>
              <a:t>. </a:t>
            </a:r>
            <a:r>
              <a:rPr lang="en-GB" sz="2400" dirty="0">
                <a:hlinkClick r:id="rId3"/>
              </a:rPr>
              <a:t>Odhalenie: podvody s morskými plodmi sa dejú vo veľkom celosvetovom meradle | Fish | The Guardian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dirty="0">
              <a:solidFill>
                <a:srgbClr val="333333"/>
              </a:solidFill>
            </a:endParaRPr>
          </a:p>
          <a:p>
            <a:pPr algn="l"/>
            <a:r>
              <a:rPr lang="en-GB" sz="2400" i="0" dirty="0" err="1">
                <a:solidFill>
                  <a:srgbClr val="333333"/>
                </a:solidFill>
                <a:effectLst/>
              </a:rPr>
              <a:t>Kvarøy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Arctic,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veľký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výrobca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lososov chovaných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v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Nórsku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pre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obchody ako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Whole Foods,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sa pripojil k </a:t>
            </a:r>
            <a:r>
              <a:rPr lang="en-GB" sz="2400" i="0" dirty="0">
                <a:solidFill>
                  <a:srgbClr val="333333"/>
                </a:solidFill>
                <a:effectLst/>
              </a:rPr>
              <a:t>potravinovému fondu IBM </a:t>
            </a:r>
            <a:r>
              <a:rPr lang="en-GB" sz="2400" i="0" dirty="0" err="1">
                <a:solidFill>
                  <a:srgbClr val="333333"/>
                </a:solidFill>
                <a:effectLst/>
              </a:rPr>
              <a:t>založenom na blockchaine. </a:t>
            </a:r>
            <a:r>
              <a:rPr lang="en-IE" sz="2400" dirty="0">
                <a:hlinkClick r:id="rId4"/>
              </a:rPr>
              <a:t>Technológia blockchain - </a:t>
            </a:r>
            <a:r>
              <a:rPr lang="en-IE" sz="2400" dirty="0" err="1">
                <a:hlinkClick r:id="rId4"/>
              </a:rPr>
              <a:t>Kvaroy </a:t>
            </a:r>
            <a:r>
              <a:rPr lang="en-IE" sz="2400" dirty="0">
                <a:hlinkClick r:id="rId4"/>
              </a:rPr>
              <a:t>Arctic</a:t>
            </a:r>
            <a:endParaRPr lang="en-IE" sz="2400" dirty="0"/>
          </a:p>
          <a:p>
            <a:pPr algn="l"/>
            <a:endParaRPr lang="en-IE" sz="2400" b="0" i="0" dirty="0">
              <a:solidFill>
                <a:srgbClr val="333333"/>
              </a:solidFill>
              <a:effectLst/>
            </a:endParaRPr>
          </a:p>
          <a:p>
            <a:pPr algn="l"/>
            <a:r>
              <a:rPr lang="cs-CZ" sz="2400" dirty="0">
                <a:solidFill>
                  <a:srgbClr val="333333"/>
                </a:solidFill>
              </a:rPr>
              <a:t>Oni </a:t>
            </a:r>
            <a:r>
              <a:rPr lang="en-IE" sz="2400" dirty="0">
                <a:hlinkClick r:id="rId5"/>
              </a:rPr>
              <a:t>KvaroyArctic-Tech-Blockchain.pdf (squarespace.com)</a:t>
            </a:r>
            <a:endParaRPr lang="en-GB" sz="2400" b="0" i="0" dirty="0">
              <a:solidFill>
                <a:srgbClr val="333333"/>
              </a:solidFill>
              <a:effectLst/>
            </a:endParaRPr>
          </a:p>
          <a:p>
            <a:pPr algn="l"/>
            <a:endParaRPr lang="en-GB" sz="2400" dirty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l"/>
            <a:endParaRPr lang="en-GB" sz="2400" b="0" i="0" dirty="0">
              <a:solidFill>
                <a:srgbClr val="26262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980209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Interaktívna vzdelávacia aktivita </a:t>
            </a:r>
            <a:r>
              <a:rPr lang="en-US" dirty="0">
                <a:solidFill>
                  <a:srgbClr val="6A9D56"/>
                </a:solidFill>
              </a:rPr>
              <a:t>(</a:t>
            </a:r>
            <a:r>
              <a:rPr lang="en-US" dirty="0" err="1">
                <a:solidFill>
                  <a:srgbClr val="6A9D56"/>
                </a:solidFill>
              </a:rPr>
              <a:t>trieda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734387"/>
            <a:ext cx="8070112" cy="5324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2000" dirty="0">
              <a:solidFill>
                <a:srgbClr val="262626"/>
              </a:solidFill>
            </a:endParaRPr>
          </a:p>
          <a:p>
            <a:r>
              <a:rPr lang="en-US" sz="2000" b="1" dirty="0" err="1">
                <a:solidFill>
                  <a:srgbClr val="29608D"/>
                </a:solidFill>
              </a:rPr>
              <a:t>Názov aktivity: </a:t>
            </a:r>
            <a:r>
              <a:rPr lang="en-US" sz="2000" b="1" dirty="0">
                <a:solidFill>
                  <a:srgbClr val="29608D"/>
                </a:solidFill>
              </a:rPr>
              <a:t>Simulácia rozhodovania pomocou blockchainu</a:t>
            </a:r>
            <a:endParaRPr lang="cs-CZ" sz="2000" b="1" dirty="0">
              <a:solidFill>
                <a:srgbClr val="29608D"/>
              </a:solidFill>
            </a:endParaRPr>
          </a:p>
          <a:p>
            <a:r>
              <a:rPr lang="en-GB" sz="2000" b="1" dirty="0">
                <a:solidFill>
                  <a:srgbClr val="262626"/>
                </a:solidFill>
              </a:rPr>
              <a:t>Táto </a:t>
            </a:r>
            <a:r>
              <a:rPr lang="en-GB" sz="2000" b="1" dirty="0" err="1">
                <a:solidFill>
                  <a:srgbClr val="262626"/>
                </a:solidFill>
              </a:rPr>
              <a:t>simulačná hra stavia </a:t>
            </a:r>
            <a:r>
              <a:rPr lang="en-GB" sz="2000" b="1" dirty="0">
                <a:solidFill>
                  <a:srgbClr val="262626"/>
                </a:solidFill>
              </a:rPr>
              <a:t>študentov do úlohy </a:t>
            </a:r>
            <a:r>
              <a:rPr lang="en-GB" sz="2000" b="1" dirty="0" err="1">
                <a:solidFill>
                  <a:srgbClr val="262626"/>
                </a:solidFill>
              </a:rPr>
              <a:t>manažéra dodávateľského reťazca poľnohospodársko-potravinárskej spoločnosti</a:t>
            </a:r>
            <a:r>
              <a:rPr lang="en-GB" sz="2000" b="1" dirty="0">
                <a:solidFill>
                  <a:srgbClr val="262626"/>
                </a:solidFill>
              </a:rPr>
              <a:t>, ktorá </a:t>
            </a:r>
            <a:r>
              <a:rPr lang="en-GB" sz="2000" b="1" dirty="0" err="1">
                <a:solidFill>
                  <a:srgbClr val="262626"/>
                </a:solidFill>
              </a:rPr>
              <a:t>zvažuje zavedenie technológie </a:t>
            </a:r>
            <a:r>
              <a:rPr lang="en-GB" sz="2000" b="1" dirty="0">
                <a:solidFill>
                  <a:srgbClr val="262626"/>
                </a:solidFill>
              </a:rPr>
              <a:t>blockchain. </a:t>
            </a:r>
            <a:r>
              <a:rPr lang="en-GB" sz="2000" b="1" dirty="0" err="1">
                <a:solidFill>
                  <a:srgbClr val="262626"/>
                </a:solidFill>
              </a:rPr>
              <a:t>Najlepšie sa realizuje v triede</a:t>
            </a:r>
            <a:r>
              <a:rPr lang="en-GB" sz="2000" b="1" dirty="0">
                <a:solidFill>
                  <a:srgbClr val="262626"/>
                </a:solidFill>
              </a:rPr>
              <a:t>.</a:t>
            </a:r>
            <a:endParaRPr lang="cs-CZ" sz="2000" b="1" dirty="0">
              <a:solidFill>
                <a:srgbClr val="262626"/>
              </a:solidFill>
            </a:endParaRPr>
          </a:p>
          <a:p>
            <a:endParaRPr lang="en-GB" sz="2000" dirty="0">
              <a:solidFill>
                <a:srgbClr val="262626"/>
              </a:solidFill>
            </a:endParaRPr>
          </a:p>
          <a:p>
            <a:r>
              <a:rPr lang="en-GB" sz="2000" b="1" dirty="0">
                <a:solidFill>
                  <a:srgbClr val="29608D"/>
                </a:solidFill>
              </a:rPr>
              <a:t>Zoznámte sa so spoločnosťou </a:t>
            </a:r>
            <a:r>
              <a:rPr lang="cs-CZ" sz="2000" b="1" dirty="0">
                <a:solidFill>
                  <a:srgbClr val="29608D"/>
                </a:solidFill>
              </a:rPr>
              <a:t>The </a:t>
            </a:r>
            <a:r>
              <a:rPr lang="en-GB" sz="2000" b="1" dirty="0">
                <a:solidFill>
                  <a:srgbClr val="29608D"/>
                </a:solidFill>
              </a:rPr>
              <a:t>Organic F&amp;V Co. Dilema</a:t>
            </a:r>
          </a:p>
          <a:p>
            <a:r>
              <a:rPr lang="en-GB" sz="2000" dirty="0" err="1">
                <a:solidFill>
                  <a:srgbClr val="262626"/>
                </a:solidFill>
              </a:rPr>
              <a:t>Vitajte v spoločnosti </a:t>
            </a:r>
            <a:r>
              <a:rPr lang="en-GB" sz="2000" dirty="0">
                <a:solidFill>
                  <a:srgbClr val="262626"/>
                </a:solidFill>
              </a:rPr>
              <a:t>The Organic F&amp;V Co, </a:t>
            </a:r>
            <a:r>
              <a:rPr lang="en-GB" sz="2000" dirty="0" err="1">
                <a:solidFill>
                  <a:srgbClr val="262626"/>
                </a:solidFill>
              </a:rPr>
              <a:t>stredne veľkej spoločnosti známej dodávkami </a:t>
            </a:r>
            <a:r>
              <a:rPr lang="en-GB" sz="2000" dirty="0">
                <a:solidFill>
                  <a:srgbClr val="262626"/>
                </a:solidFill>
              </a:rPr>
              <a:t>a </a:t>
            </a:r>
            <a:r>
              <a:rPr lang="en-GB" sz="2000" dirty="0" err="1">
                <a:solidFill>
                  <a:srgbClr val="262626"/>
                </a:solidFill>
              </a:rPr>
              <a:t>distribúciou ekologického ovocia </a:t>
            </a:r>
            <a:r>
              <a:rPr lang="en-GB" sz="2000" dirty="0">
                <a:solidFill>
                  <a:srgbClr val="262626"/>
                </a:solidFill>
              </a:rPr>
              <a:t>a </a:t>
            </a:r>
            <a:r>
              <a:rPr lang="en-GB" sz="2000" dirty="0" err="1">
                <a:solidFill>
                  <a:srgbClr val="262626"/>
                </a:solidFill>
              </a:rPr>
              <a:t>zeleniny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Napriek silnému étosu kvality </a:t>
            </a:r>
            <a:r>
              <a:rPr lang="en-GB" sz="2000" dirty="0">
                <a:solidFill>
                  <a:srgbClr val="262626"/>
                </a:solidFill>
              </a:rPr>
              <a:t>a integrity sa spoločnosť The Organic F&amp;V Co. </a:t>
            </a:r>
            <a:r>
              <a:rPr lang="en-GB" sz="2000" dirty="0" err="1">
                <a:solidFill>
                  <a:srgbClr val="262626"/>
                </a:solidFill>
              </a:rPr>
              <a:t>nedávno stretla </a:t>
            </a:r>
            <a:r>
              <a:rPr lang="en-GB" sz="2000" dirty="0">
                <a:solidFill>
                  <a:srgbClr val="262626"/>
                </a:solidFill>
              </a:rPr>
              <a:t>s </a:t>
            </a:r>
            <a:r>
              <a:rPr lang="en-GB" sz="2000" dirty="0" err="1">
                <a:solidFill>
                  <a:srgbClr val="262626"/>
                </a:solidFill>
              </a:rPr>
              <a:t>prípadmi potravinových podvodov v </a:t>
            </a:r>
            <a:r>
              <a:rPr lang="en-GB" sz="2000" dirty="0">
                <a:solidFill>
                  <a:srgbClr val="262626"/>
                </a:solidFill>
              </a:rPr>
              <a:t>rámci </a:t>
            </a:r>
            <a:r>
              <a:rPr lang="en-GB" sz="2000" dirty="0" err="1">
                <a:solidFill>
                  <a:srgbClr val="262626"/>
                </a:solidFill>
              </a:rPr>
              <a:t>svojho dodávateľského reťazca, ktoré zahŕňali nesprávne označovanie neekologických produktov ako ekologických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Okrem toho ich manuálne metódy sledovania viedli </a:t>
            </a:r>
            <a:r>
              <a:rPr lang="en-GB" sz="2000" dirty="0">
                <a:solidFill>
                  <a:srgbClr val="262626"/>
                </a:solidFill>
              </a:rPr>
              <a:t>k </a:t>
            </a:r>
            <a:r>
              <a:rPr lang="cs-CZ" sz="2000" dirty="0">
                <a:solidFill>
                  <a:srgbClr val="262626"/>
                </a:solidFill>
              </a:rPr>
              <a:t>prekážkam </a:t>
            </a:r>
            <a:r>
              <a:rPr lang="en-GB" sz="2000" dirty="0">
                <a:solidFill>
                  <a:srgbClr val="262626"/>
                </a:solidFill>
              </a:rPr>
              <a:t>a </a:t>
            </a:r>
            <a:r>
              <a:rPr lang="cs-CZ" sz="2000" dirty="0">
                <a:solidFill>
                  <a:srgbClr val="262626"/>
                </a:solidFill>
              </a:rPr>
              <a:t>stratám s </a:t>
            </a:r>
            <a:r>
              <a:rPr lang="en-GB" sz="2000" dirty="0" err="1">
                <a:solidFill>
                  <a:srgbClr val="262626"/>
                </a:solidFill>
              </a:rPr>
              <a:t>oneskorením </a:t>
            </a:r>
            <a:r>
              <a:rPr lang="en-GB" sz="2000" dirty="0">
                <a:solidFill>
                  <a:srgbClr val="262626"/>
                </a:solidFill>
              </a:rPr>
              <a:t>pri </a:t>
            </a:r>
            <a:r>
              <a:rPr lang="en-GB" sz="2000" dirty="0" err="1">
                <a:solidFill>
                  <a:srgbClr val="262626"/>
                </a:solidFill>
              </a:rPr>
              <a:t>identifikácii pôvodu výrobkov počas sťahovania potravín z trhu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  <a:r>
              <a:rPr lang="en-GB" sz="2000" dirty="0" err="1">
                <a:solidFill>
                  <a:srgbClr val="262626"/>
                </a:solidFill>
              </a:rPr>
              <a:t>Problémom </a:t>
            </a:r>
            <a:r>
              <a:rPr lang="en-GB" sz="2000" dirty="0">
                <a:solidFill>
                  <a:srgbClr val="262626"/>
                </a:solidFill>
              </a:rPr>
              <a:t>je aj </a:t>
            </a:r>
            <a:r>
              <a:rPr lang="en-GB" sz="2000" dirty="0" err="1">
                <a:solidFill>
                  <a:srgbClr val="262626"/>
                </a:solidFill>
              </a:rPr>
              <a:t>transparentnosť, keďže spotrebitelia požadujú viac informácií </a:t>
            </a:r>
            <a:r>
              <a:rPr lang="en-GB" sz="2000" dirty="0">
                <a:solidFill>
                  <a:srgbClr val="262626"/>
                </a:solidFill>
              </a:rPr>
              <a:t>o </a:t>
            </a:r>
            <a:r>
              <a:rPr lang="en-GB" sz="2000" dirty="0" err="1">
                <a:solidFill>
                  <a:srgbClr val="262626"/>
                </a:solidFill>
              </a:rPr>
              <a:t>zdrojoch </a:t>
            </a:r>
            <a:r>
              <a:rPr lang="en-GB" sz="2000" dirty="0">
                <a:solidFill>
                  <a:srgbClr val="262626"/>
                </a:solidFill>
              </a:rPr>
              <a:t>a </a:t>
            </a:r>
            <a:r>
              <a:rPr lang="en-GB" sz="2000" dirty="0" err="1">
                <a:solidFill>
                  <a:srgbClr val="262626"/>
                </a:solidFill>
              </a:rPr>
              <a:t>manipulácii s potravinami</a:t>
            </a:r>
            <a:r>
              <a:rPr lang="en-GB" sz="2000" dirty="0">
                <a:solidFill>
                  <a:srgbClr val="262626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2947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Interaktívna vzdelávacia aktivita </a:t>
            </a:r>
            <a:r>
              <a:rPr lang="en-US" dirty="0">
                <a:solidFill>
                  <a:srgbClr val="6A9D56"/>
                </a:solidFill>
              </a:rPr>
              <a:t>(</a:t>
            </a:r>
            <a:r>
              <a:rPr lang="en-US" dirty="0" err="1">
                <a:solidFill>
                  <a:srgbClr val="6A9D56"/>
                </a:solidFill>
              </a:rPr>
              <a:t>trieda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1209129"/>
            <a:ext cx="8070112" cy="50783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29608D"/>
                </a:solidFill>
              </a:rPr>
              <a:t>Zavolajte na</a:t>
            </a:r>
            <a:endParaRPr lang="en-GB" b="1" dirty="0">
              <a:solidFill>
                <a:srgbClr val="29608D"/>
              </a:solidFill>
            </a:endParaRPr>
          </a:p>
          <a:p>
            <a:r>
              <a:rPr lang="en-GB" dirty="0" err="1">
                <a:solidFill>
                  <a:srgbClr val="262626"/>
                </a:solidFill>
              </a:rPr>
              <a:t>Spoločnosť potrebovala robustné riešenie, </a:t>
            </a:r>
            <a:r>
              <a:rPr lang="en-GB" dirty="0">
                <a:solidFill>
                  <a:srgbClr val="262626"/>
                </a:solidFill>
              </a:rPr>
              <a:t>aby </a:t>
            </a:r>
            <a:r>
              <a:rPr lang="en-GB" dirty="0" err="1">
                <a:solidFill>
                  <a:srgbClr val="262626"/>
                </a:solidFill>
              </a:rPr>
              <a:t>obnovila povesť </a:t>
            </a:r>
            <a:r>
              <a:rPr lang="en-GB" dirty="0">
                <a:solidFill>
                  <a:srgbClr val="262626"/>
                </a:solidFill>
              </a:rPr>
              <a:t>spoločnosti Organic F&amp;V Co, pokiaľ ide o </a:t>
            </a:r>
            <a:r>
              <a:rPr lang="en-GB" dirty="0" err="1">
                <a:solidFill>
                  <a:srgbClr val="262626"/>
                </a:solidFill>
              </a:rPr>
              <a:t>kvalitu </a:t>
            </a:r>
            <a:r>
              <a:rPr lang="en-GB" dirty="0">
                <a:solidFill>
                  <a:srgbClr val="262626"/>
                </a:solidFill>
              </a:rPr>
              <a:t>a </a:t>
            </a:r>
            <a:r>
              <a:rPr lang="en-GB" dirty="0" err="1">
                <a:solidFill>
                  <a:srgbClr val="262626"/>
                </a:solidFill>
              </a:rPr>
              <a:t>dôveru na trhu</a:t>
            </a:r>
            <a:r>
              <a:rPr lang="en-GB" dirty="0">
                <a:solidFill>
                  <a:srgbClr val="262626"/>
                </a:solidFill>
              </a:rPr>
              <a:t>. </a:t>
            </a:r>
            <a:r>
              <a:rPr lang="en-GB" dirty="0" err="1">
                <a:solidFill>
                  <a:srgbClr val="262626"/>
                </a:solidFill>
              </a:rPr>
              <a:t>Odpoveďou na ich problémy môže byť práve technológia </a:t>
            </a:r>
            <a:r>
              <a:rPr lang="en-GB" dirty="0">
                <a:solidFill>
                  <a:srgbClr val="262626"/>
                </a:solidFill>
              </a:rPr>
              <a:t>blockchain, ktorá </a:t>
            </a:r>
            <a:r>
              <a:rPr lang="en-GB" dirty="0" err="1">
                <a:solidFill>
                  <a:srgbClr val="262626"/>
                </a:solidFill>
              </a:rPr>
              <a:t>ponúka spôsob, ako transparentne </a:t>
            </a:r>
            <a:r>
              <a:rPr lang="en-GB" dirty="0">
                <a:solidFill>
                  <a:srgbClr val="262626"/>
                </a:solidFill>
              </a:rPr>
              <a:t>a </a:t>
            </a:r>
            <a:r>
              <a:rPr lang="en-GB" dirty="0" err="1">
                <a:solidFill>
                  <a:srgbClr val="262626"/>
                </a:solidFill>
              </a:rPr>
              <a:t>efektívne sledovať cestu ich výroby</a:t>
            </a:r>
            <a:r>
              <a:rPr lang="en-GB" dirty="0">
                <a:solidFill>
                  <a:srgbClr val="262626"/>
                </a:solidFill>
              </a:rPr>
              <a:t>.</a:t>
            </a:r>
            <a:endParaRPr lang="cs-CZ" dirty="0">
              <a:solidFill>
                <a:srgbClr val="262626"/>
              </a:solidFill>
            </a:endParaRPr>
          </a:p>
          <a:p>
            <a:endParaRPr lang="en-GB" dirty="0">
              <a:solidFill>
                <a:srgbClr val="262626"/>
              </a:solidFill>
            </a:endParaRPr>
          </a:p>
          <a:p>
            <a:r>
              <a:rPr lang="cs-CZ" b="1" dirty="0">
                <a:solidFill>
                  <a:srgbClr val="29608D"/>
                </a:solidFill>
              </a:rPr>
              <a:t>Naše cvičenia</a:t>
            </a:r>
            <a:endParaRPr lang="en-GB" b="1" dirty="0">
              <a:solidFill>
                <a:srgbClr val="29608D"/>
              </a:solidFill>
            </a:endParaRPr>
          </a:p>
          <a:p>
            <a:r>
              <a:rPr lang="en-GB" dirty="0" err="1">
                <a:solidFill>
                  <a:srgbClr val="262626"/>
                </a:solidFill>
              </a:rPr>
              <a:t>Prostredníctvom série rozhodnutí musia študenti implementovať technológiu </a:t>
            </a:r>
            <a:r>
              <a:rPr lang="en-GB" dirty="0">
                <a:solidFill>
                  <a:srgbClr val="262626"/>
                </a:solidFill>
              </a:rPr>
              <a:t>blockchain s cieľom </a:t>
            </a:r>
            <a:r>
              <a:rPr lang="en-GB" dirty="0" err="1">
                <a:solidFill>
                  <a:srgbClr val="262626"/>
                </a:solidFill>
              </a:rPr>
              <a:t>zlepšiť dodávateľský reťazec a zároveň vyvážiť rozpočet</a:t>
            </a:r>
            <a:r>
              <a:rPr lang="en-GB" dirty="0">
                <a:solidFill>
                  <a:srgbClr val="262626"/>
                </a:solidFill>
              </a:rPr>
              <a:t>, </a:t>
            </a:r>
            <a:r>
              <a:rPr lang="en-GB" dirty="0" err="1">
                <a:solidFill>
                  <a:srgbClr val="262626"/>
                </a:solidFill>
              </a:rPr>
              <a:t>záujmy zainteresovaných strán </a:t>
            </a:r>
            <a:r>
              <a:rPr lang="en-GB" dirty="0">
                <a:solidFill>
                  <a:srgbClr val="262626"/>
                </a:solidFill>
              </a:rPr>
              <a:t>a </a:t>
            </a:r>
            <a:r>
              <a:rPr lang="en-GB" dirty="0" err="1">
                <a:solidFill>
                  <a:srgbClr val="262626"/>
                </a:solidFill>
              </a:rPr>
              <a:t>regulačné požiadavky</a:t>
            </a:r>
            <a:r>
              <a:rPr lang="en-GB" dirty="0">
                <a:solidFill>
                  <a:srgbClr val="262626"/>
                </a:solidFill>
              </a:rPr>
              <a:t>. </a:t>
            </a:r>
            <a:r>
              <a:rPr lang="en-GB" dirty="0" err="1">
                <a:solidFill>
                  <a:srgbClr val="262626"/>
                </a:solidFill>
              </a:rPr>
              <a:t>Použite šablónu</a:t>
            </a:r>
            <a:r>
              <a:rPr lang="en-GB" dirty="0">
                <a:solidFill>
                  <a:srgbClr val="262626"/>
                </a:solidFill>
              </a:rPr>
              <a:t>.</a:t>
            </a:r>
            <a:endParaRPr lang="cs-CZ" dirty="0">
              <a:solidFill>
                <a:srgbClr val="262626"/>
              </a:solidFill>
            </a:endParaRPr>
          </a:p>
          <a:p>
            <a:endParaRPr lang="en-GB" dirty="0">
              <a:solidFill>
                <a:srgbClr val="262626"/>
              </a:solidFill>
            </a:endParaRPr>
          </a:p>
          <a:p>
            <a:r>
              <a:rPr lang="cs-CZ" b="1" dirty="0">
                <a:solidFill>
                  <a:srgbClr val="29608D"/>
                </a:solidFill>
              </a:rPr>
              <a:t>Priebeh hry</a:t>
            </a:r>
            <a:endParaRPr lang="en-GB" b="1" dirty="0">
              <a:solidFill>
                <a:srgbClr val="29608D"/>
              </a:solidFill>
            </a:endParaRPr>
          </a:p>
          <a:p>
            <a:r>
              <a:rPr lang="en-GB" dirty="0" err="1">
                <a:solidFill>
                  <a:srgbClr val="262626"/>
                </a:solidFill>
              </a:rPr>
              <a:t>Študentom </a:t>
            </a:r>
            <a:r>
              <a:rPr lang="en-GB" dirty="0">
                <a:solidFill>
                  <a:srgbClr val="262626"/>
                </a:solidFill>
              </a:rPr>
              <a:t>je </a:t>
            </a:r>
            <a:r>
              <a:rPr lang="en-GB" dirty="0" err="1">
                <a:solidFill>
                  <a:srgbClr val="262626"/>
                </a:solidFill>
              </a:rPr>
              <a:t>predložená séria rozhodovacích bodov pre </a:t>
            </a:r>
            <a:r>
              <a:rPr lang="en-GB" dirty="0">
                <a:solidFill>
                  <a:srgbClr val="262626"/>
                </a:solidFill>
              </a:rPr>
              <a:t>spoločnosť The Organic F&amp;V Co (napr</a:t>
            </a:r>
            <a:r>
              <a:rPr lang="en-GB" dirty="0" err="1">
                <a:solidFill>
                  <a:srgbClr val="262626"/>
                </a:solidFill>
              </a:rPr>
              <a:t>. výber blockchainovej </a:t>
            </a:r>
            <a:r>
              <a:rPr lang="en-GB" dirty="0">
                <a:solidFill>
                  <a:srgbClr val="262626"/>
                </a:solidFill>
              </a:rPr>
              <a:t>platformy, </a:t>
            </a:r>
            <a:r>
              <a:rPr lang="en-GB" dirty="0" err="1">
                <a:solidFill>
                  <a:srgbClr val="262626"/>
                </a:solidFill>
              </a:rPr>
              <a:t>rozhodnutie, ktoré časti dodávateľského reťazca integrovať ako prvé atď.</a:t>
            </a:r>
            <a:r>
              <a:rPr lang="en-GB" dirty="0">
                <a:solidFill>
                  <a:srgbClr val="262626"/>
                </a:solidFill>
              </a:rPr>
              <a:t>). </a:t>
            </a:r>
            <a:r>
              <a:rPr lang="en-GB" dirty="0" err="1">
                <a:solidFill>
                  <a:srgbClr val="262626"/>
                </a:solidFill>
              </a:rPr>
              <a:t>Každé rozhodnutie ovplyvňuje rozpočet spoločnosti</a:t>
            </a:r>
            <a:r>
              <a:rPr lang="en-GB" dirty="0">
                <a:solidFill>
                  <a:srgbClr val="262626"/>
                </a:solidFill>
              </a:rPr>
              <a:t>, </a:t>
            </a:r>
            <a:r>
              <a:rPr lang="en-GB" dirty="0" err="1">
                <a:solidFill>
                  <a:srgbClr val="262626"/>
                </a:solidFill>
              </a:rPr>
              <a:t>úroveň dôvery </a:t>
            </a:r>
            <a:r>
              <a:rPr lang="en-GB" dirty="0">
                <a:solidFill>
                  <a:srgbClr val="262626"/>
                </a:solidFill>
              </a:rPr>
              <a:t>u </a:t>
            </a:r>
            <a:r>
              <a:rPr lang="en-GB" dirty="0" err="1">
                <a:solidFill>
                  <a:srgbClr val="262626"/>
                </a:solidFill>
              </a:rPr>
              <a:t>spotrebiteľov </a:t>
            </a:r>
            <a:r>
              <a:rPr lang="en-GB" dirty="0">
                <a:solidFill>
                  <a:srgbClr val="262626"/>
                </a:solidFill>
              </a:rPr>
              <a:t>a </a:t>
            </a:r>
            <a:r>
              <a:rPr lang="en-GB" dirty="0" err="1">
                <a:solidFill>
                  <a:srgbClr val="262626"/>
                </a:solidFill>
              </a:rPr>
              <a:t>prevádzkovú efektívnosť</a:t>
            </a:r>
            <a:r>
              <a:rPr lang="en-GB" dirty="0">
                <a:solidFill>
                  <a:srgbClr val="262626"/>
                </a:solidFill>
              </a:rPr>
              <a:t>. </a:t>
            </a:r>
            <a:r>
              <a:rPr lang="en-GB" dirty="0" err="1">
                <a:solidFill>
                  <a:srgbClr val="262626"/>
                </a:solidFill>
              </a:rPr>
              <a:t>Študenti sa musia vyrovnať aj </a:t>
            </a:r>
            <a:r>
              <a:rPr lang="en-GB" dirty="0">
                <a:solidFill>
                  <a:srgbClr val="262626"/>
                </a:solidFill>
              </a:rPr>
              <a:t>s </a:t>
            </a:r>
            <a:r>
              <a:rPr lang="en-GB" dirty="0" err="1">
                <a:solidFill>
                  <a:srgbClr val="262626"/>
                </a:solidFill>
              </a:rPr>
              <a:t>neočakávanými výzvami, </a:t>
            </a:r>
            <a:r>
              <a:rPr lang="en-GB" dirty="0">
                <a:solidFill>
                  <a:srgbClr val="262626"/>
                </a:solidFill>
              </a:rPr>
              <a:t>ako je napríklad </a:t>
            </a:r>
            <a:r>
              <a:rPr lang="en-GB" dirty="0" err="1">
                <a:solidFill>
                  <a:srgbClr val="262626"/>
                </a:solidFill>
              </a:rPr>
              <a:t>stiahnutie potravín z trhu alebo zmeny predpisov</a:t>
            </a:r>
            <a:r>
              <a:rPr lang="en-GB" dirty="0">
                <a:solidFill>
                  <a:srgbClr val="262626"/>
                </a:solidFill>
              </a:rPr>
              <a:t>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691E8FD-EE18-D986-BB36-CFFAB8189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085761"/>
              </p:ext>
            </p:extLst>
          </p:nvPr>
        </p:nvGraphicFramePr>
        <p:xfrm>
          <a:off x="10441172" y="3130513"/>
          <a:ext cx="1622386" cy="1430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3" imgW="914400" imgH="806400" progId="Word.Document.12">
                  <p:embed/>
                </p:oleObj>
              </mc:Choice>
              <mc:Fallback>
                <p:oleObj name="Document" showAsIcon="1" r:id="rId3" imgW="914400" imgH="806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1172" y="3130513"/>
                        <a:ext cx="1622386" cy="1430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AB5EA7-230D-536C-CF0F-D8D661AAAB28}"/>
              </a:ext>
            </a:extLst>
          </p:cNvPr>
          <p:cNvSpPr txBox="1"/>
          <p:nvPr/>
        </p:nvSpPr>
        <p:spPr>
          <a:xfrm>
            <a:off x="10536864" y="4465674"/>
            <a:ext cx="1547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Kliknutím dvakrát stiahnete súbor</a:t>
            </a:r>
            <a:endParaRPr lang="en-IE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7CE89E-8ED7-7783-A756-A70FCE758D57}"/>
              </a:ext>
            </a:extLst>
          </p:cNvPr>
          <p:cNvCxnSpPr/>
          <p:nvPr/>
        </p:nvCxnSpPr>
        <p:spPr>
          <a:xfrm>
            <a:off x="10441172" y="3130513"/>
            <a:ext cx="0" cy="2228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8979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rgbClr val="6A9D56"/>
                </a:solidFill>
              </a:rPr>
              <a:t>Interaktívna vzdelávacia aktivita </a:t>
            </a:r>
            <a:r>
              <a:rPr lang="en-US" dirty="0">
                <a:solidFill>
                  <a:srgbClr val="6A9D56"/>
                </a:solidFill>
              </a:rPr>
              <a:t>(</a:t>
            </a:r>
            <a:r>
              <a:rPr lang="en-US" dirty="0" err="1">
                <a:solidFill>
                  <a:srgbClr val="6A9D56"/>
                </a:solidFill>
              </a:rPr>
              <a:t>trieda</a:t>
            </a:r>
            <a:r>
              <a:rPr lang="en-US" dirty="0">
                <a:solidFill>
                  <a:srgbClr val="6A9D56"/>
                </a:solidFill>
              </a:rPr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823164"/>
            <a:ext cx="8070112" cy="5847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62626"/>
                </a:solidFill>
              </a:rPr>
              <a:t>Po </a:t>
            </a:r>
            <a:r>
              <a:rPr lang="en-GB" sz="2200" dirty="0" err="1">
                <a:solidFill>
                  <a:srgbClr val="262626"/>
                </a:solidFill>
              </a:rPr>
              <a:t>dokončení simulácie študenti v skupinách prediskutujú, </a:t>
            </a:r>
            <a:r>
              <a:rPr lang="en-GB" sz="2200" dirty="0">
                <a:solidFill>
                  <a:srgbClr val="262626"/>
                </a:solidFill>
              </a:rPr>
              <a:t>ako </a:t>
            </a:r>
            <a:r>
              <a:rPr lang="en-GB" sz="2200" dirty="0" err="1">
                <a:solidFill>
                  <a:srgbClr val="262626"/>
                </a:solidFill>
              </a:rPr>
              <a:t>ich rozhodnutia ovplyvnili celkový dodávateľský reťazec,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porovnajú výsledky</a:t>
            </a:r>
            <a:r>
              <a:rPr lang="en-GB" sz="2200" dirty="0">
                <a:solidFill>
                  <a:srgbClr val="262626"/>
                </a:solidFill>
              </a:rPr>
              <a:t>. Mali by </a:t>
            </a:r>
            <a:r>
              <a:rPr lang="en-GB" sz="2200" dirty="0" err="1">
                <a:solidFill>
                  <a:srgbClr val="262626"/>
                </a:solidFill>
              </a:rPr>
              <a:t>tiež zvážiť, čo mohli urobiť inak </a:t>
            </a:r>
            <a:r>
              <a:rPr lang="en-GB" sz="2200" dirty="0">
                <a:solidFill>
                  <a:srgbClr val="262626"/>
                </a:solidFill>
              </a:rPr>
              <a:t>a ako by </a:t>
            </a:r>
            <a:r>
              <a:rPr lang="en-GB" sz="2200" dirty="0" err="1">
                <a:solidFill>
                  <a:srgbClr val="262626"/>
                </a:solidFill>
              </a:rPr>
              <a:t>sa ich rozhodnutia zmenili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reálnom prostredí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endParaRPr lang="en-GB" sz="2200" dirty="0">
              <a:solidFill>
                <a:srgbClr val="262626"/>
              </a:solidFill>
            </a:endParaRPr>
          </a:p>
          <a:p>
            <a:r>
              <a:rPr lang="en-GB" sz="2200" b="1" dirty="0" err="1">
                <a:solidFill>
                  <a:srgbClr val="29608D"/>
                </a:solidFill>
              </a:rPr>
              <a:t>Získané </a:t>
            </a:r>
            <a:r>
              <a:rPr lang="cs-CZ" sz="2200" b="1" dirty="0">
                <a:solidFill>
                  <a:srgbClr val="29608D"/>
                </a:solidFill>
              </a:rPr>
              <a:t>vedomosti</a:t>
            </a:r>
            <a:r>
              <a:rPr lang="en-GB" sz="2200" b="1" dirty="0">
                <a:solidFill>
                  <a:srgbClr val="29608D"/>
                </a:solidFill>
              </a:rPr>
              <a:t>:</a:t>
            </a:r>
            <a:endParaRPr lang="cs-CZ" sz="2200" b="1" dirty="0">
              <a:solidFill>
                <a:srgbClr val="29608D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Študenti sa naučia zložitosti integrácie blockchainu </a:t>
            </a:r>
            <a:r>
              <a:rPr lang="en-GB" sz="2200" dirty="0">
                <a:solidFill>
                  <a:srgbClr val="262626"/>
                </a:solidFill>
              </a:rPr>
              <a:t>do </a:t>
            </a:r>
            <a:r>
              <a:rPr lang="en-GB" sz="2200" dirty="0" err="1">
                <a:solidFill>
                  <a:srgbClr val="262626"/>
                </a:solidFill>
              </a:rPr>
              <a:t>existujúcich systémov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Chápu kompromisy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rozhodovacie procesy spojené </a:t>
            </a:r>
            <a:r>
              <a:rPr lang="en-GB" sz="2200" dirty="0">
                <a:solidFill>
                  <a:srgbClr val="262626"/>
                </a:solidFill>
              </a:rPr>
              <a:t>s </a:t>
            </a:r>
            <a:r>
              <a:rPr lang="en-GB" sz="2200" dirty="0" err="1">
                <a:solidFill>
                  <a:srgbClr val="262626"/>
                </a:solidFill>
              </a:rPr>
              <a:t>prijímaním nových technológií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Môžu sa zamyslieť nad významom blockchainu </a:t>
            </a:r>
            <a:r>
              <a:rPr lang="en-GB" sz="2200" dirty="0">
                <a:solidFill>
                  <a:srgbClr val="262626"/>
                </a:solidFill>
              </a:rPr>
              <a:t>pre </a:t>
            </a:r>
            <a:r>
              <a:rPr lang="en-GB" sz="2200" dirty="0" err="1">
                <a:solidFill>
                  <a:srgbClr val="262626"/>
                </a:solidFill>
              </a:rPr>
              <a:t>transparentnosť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efektívnosť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agropotravinárskom dodávateľskom reťazci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62626"/>
                </a:solidFill>
              </a:rPr>
              <a:t>Táto </a:t>
            </a:r>
            <a:r>
              <a:rPr lang="en-GB" sz="2200" dirty="0" err="1">
                <a:solidFill>
                  <a:srgbClr val="262626"/>
                </a:solidFill>
              </a:rPr>
              <a:t>simulácia podporuje aktívne učenie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pomáha upevniť teoretické vedomosti získané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module prostredníctvom praktickej aplikácie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</a:p>
          <a:p>
            <a:endParaRPr lang="en-GB" sz="2200" dirty="0">
              <a:solidFill>
                <a:srgbClr val="262626"/>
              </a:solidFill>
            </a:endParaRPr>
          </a:p>
          <a:p>
            <a:endParaRPr lang="en-GB" sz="2200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3869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D062C7B-9BAE-0E43-A6E9-6E98B3E7EBD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75368" y="13635"/>
            <a:ext cx="7963785" cy="720752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6A9D56"/>
                </a:solidFill>
              </a:rPr>
              <a:t>Závery</a:t>
            </a:r>
            <a:endParaRPr lang="en-US" dirty="0">
              <a:solidFill>
                <a:srgbClr val="6A9D56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F7458A0-7891-E000-5514-DF211F41E124}"/>
              </a:ext>
            </a:extLst>
          </p:cNvPr>
          <p:cNvSpPr txBox="1"/>
          <p:nvPr/>
        </p:nvSpPr>
        <p:spPr>
          <a:xfrm>
            <a:off x="2371060" y="828015"/>
            <a:ext cx="8070112" cy="5847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Transformačný potenciál blockchainu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agropotravinárskom sektore je </a:t>
            </a:r>
            <a:r>
              <a:rPr lang="en-GB" sz="2200" dirty="0">
                <a:solidFill>
                  <a:srgbClr val="262626"/>
                </a:solidFill>
              </a:rPr>
              <a:t>prezentovaný </a:t>
            </a:r>
            <a:r>
              <a:rPr lang="en-GB" sz="2200" dirty="0" err="1">
                <a:solidFill>
                  <a:srgbClr val="262626"/>
                </a:solidFill>
              </a:rPr>
              <a:t>prostredníctvom rôznych medzinárodných prípadových štúdií, ktoré nám pomáhajú pochopiť, </a:t>
            </a:r>
            <a:r>
              <a:rPr lang="en-GB" sz="2200" dirty="0">
                <a:solidFill>
                  <a:srgbClr val="262626"/>
                </a:solidFill>
              </a:rPr>
              <a:t>ako </a:t>
            </a:r>
            <a:r>
              <a:rPr lang="en-GB" sz="2200" dirty="0" err="1">
                <a:solidFill>
                  <a:srgbClr val="262626"/>
                </a:solidFill>
              </a:rPr>
              <a:t>rôzne poľnohospodárske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maloobchodné subjekty uplatňujú </a:t>
            </a:r>
            <a:r>
              <a:rPr lang="en-GB" sz="2200" dirty="0">
                <a:solidFill>
                  <a:srgbClr val="262626"/>
                </a:solidFill>
              </a:rPr>
              <a:t>blockchain v </a:t>
            </a:r>
            <a:r>
              <a:rPr lang="en-GB" sz="2200" dirty="0" err="1">
                <a:solidFill>
                  <a:srgbClr val="262626"/>
                </a:solidFill>
              </a:rPr>
              <a:t>agropotravinárskom sektore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Prípadové štúdie nám poskytli skutočný pohľad na to, </a:t>
            </a:r>
            <a:r>
              <a:rPr lang="en-GB" sz="2200" dirty="0">
                <a:solidFill>
                  <a:srgbClr val="262626"/>
                </a:solidFill>
              </a:rPr>
              <a:t>ako </a:t>
            </a:r>
            <a:r>
              <a:rPr lang="en-GB" sz="2200" dirty="0" err="1">
                <a:solidFill>
                  <a:srgbClr val="262626"/>
                </a:solidFill>
              </a:rPr>
              <a:t>táto technológia zvyšuje transparentnosť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efektívnosť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dôveru </a:t>
            </a:r>
            <a:r>
              <a:rPr lang="en-GB" sz="2200" dirty="0">
                <a:solidFill>
                  <a:srgbClr val="262626"/>
                </a:solidFill>
              </a:rPr>
              <a:t>od </a:t>
            </a:r>
            <a:r>
              <a:rPr lang="en-GB" sz="2200" dirty="0" err="1">
                <a:solidFill>
                  <a:srgbClr val="262626"/>
                </a:solidFill>
              </a:rPr>
              <a:t>farmy až po stôl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Videli sme, </a:t>
            </a:r>
            <a:r>
              <a:rPr lang="en-GB" sz="2200" dirty="0">
                <a:solidFill>
                  <a:srgbClr val="262626"/>
                </a:solidFill>
              </a:rPr>
              <a:t>ako </a:t>
            </a:r>
            <a:r>
              <a:rPr lang="en-GB" sz="2200" dirty="0" err="1">
                <a:solidFill>
                  <a:srgbClr val="262626"/>
                </a:solidFill>
              </a:rPr>
              <a:t>môže </a:t>
            </a:r>
            <a:r>
              <a:rPr lang="en-GB" sz="2200" dirty="0">
                <a:solidFill>
                  <a:srgbClr val="262626"/>
                </a:solidFill>
              </a:rPr>
              <a:t>blockchain </a:t>
            </a:r>
            <a:r>
              <a:rPr lang="en-GB" sz="2200" dirty="0" err="1">
                <a:solidFill>
                  <a:srgbClr val="262626"/>
                </a:solidFill>
              </a:rPr>
              <a:t>bojovať proti podvodom s potravinami</a:t>
            </a:r>
            <a:r>
              <a:rPr lang="en-GB" sz="2200" dirty="0">
                <a:solidFill>
                  <a:srgbClr val="262626"/>
                </a:solidFill>
              </a:rPr>
              <a:t>, </a:t>
            </a:r>
            <a:r>
              <a:rPr lang="en-GB" sz="2200" dirty="0" err="1">
                <a:solidFill>
                  <a:srgbClr val="262626"/>
                </a:solidFill>
              </a:rPr>
              <a:t>zefektívniť dodávateľské reťazce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priblížiť maloobchodníkov k zdroju</a:t>
            </a:r>
            <a:r>
              <a:rPr lang="en-GB" sz="2200" dirty="0">
                <a:solidFill>
                  <a:srgbClr val="262626"/>
                </a:solidFill>
              </a:rPr>
              <a:t>. </a:t>
            </a:r>
            <a:r>
              <a:rPr lang="en-GB" sz="2200" dirty="0" err="1">
                <a:solidFill>
                  <a:srgbClr val="262626"/>
                </a:solidFill>
              </a:rPr>
              <a:t>Videli sme udržateľnosť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etiku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praxi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prípady, keď </a:t>
            </a:r>
            <a:r>
              <a:rPr lang="en-GB" sz="2200" dirty="0">
                <a:solidFill>
                  <a:srgbClr val="262626"/>
                </a:solidFill>
              </a:rPr>
              <a:t>je blockchain </a:t>
            </a:r>
            <a:r>
              <a:rPr lang="en-GB" sz="2200" dirty="0" err="1">
                <a:solidFill>
                  <a:srgbClr val="262626"/>
                </a:solidFill>
              </a:rPr>
              <a:t>veľkou marketingovou výhodou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62626"/>
                </a:solidFill>
              </a:rPr>
              <a:t>Budúcnosť potravinovej bezpečnosti </a:t>
            </a:r>
            <a:r>
              <a:rPr lang="en-GB" sz="2200" dirty="0">
                <a:solidFill>
                  <a:srgbClr val="262626"/>
                </a:solidFill>
              </a:rPr>
              <a:t>a </a:t>
            </a:r>
            <a:r>
              <a:rPr lang="en-GB" sz="2200" dirty="0" err="1">
                <a:solidFill>
                  <a:srgbClr val="262626"/>
                </a:solidFill>
              </a:rPr>
              <a:t>riadenia dodávateľského reťazca </a:t>
            </a:r>
            <a:r>
              <a:rPr lang="en-GB" sz="2200" dirty="0">
                <a:solidFill>
                  <a:srgbClr val="262626"/>
                </a:solidFill>
              </a:rPr>
              <a:t>je </a:t>
            </a:r>
            <a:r>
              <a:rPr lang="en-GB" sz="2200" dirty="0" err="1">
                <a:solidFill>
                  <a:srgbClr val="262626"/>
                </a:solidFill>
              </a:rPr>
              <a:t>tu a </a:t>
            </a:r>
            <a:r>
              <a:rPr lang="en-GB" sz="2200" dirty="0">
                <a:solidFill>
                  <a:srgbClr val="262626"/>
                </a:solidFill>
              </a:rPr>
              <a:t>je </a:t>
            </a:r>
            <a:r>
              <a:rPr lang="en-GB" sz="2200" dirty="0" err="1">
                <a:solidFill>
                  <a:srgbClr val="262626"/>
                </a:solidFill>
              </a:rPr>
              <a:t>úzko spojená </a:t>
            </a:r>
            <a:r>
              <a:rPr lang="en-GB" sz="2200" dirty="0">
                <a:solidFill>
                  <a:srgbClr val="262626"/>
                </a:solidFill>
              </a:rPr>
              <a:t>s </a:t>
            </a:r>
            <a:r>
              <a:rPr lang="en-GB" sz="2200" dirty="0" err="1">
                <a:solidFill>
                  <a:srgbClr val="262626"/>
                </a:solidFill>
              </a:rPr>
              <a:t>pokrokom </a:t>
            </a:r>
            <a:r>
              <a:rPr lang="en-GB" sz="2200" dirty="0">
                <a:solidFill>
                  <a:srgbClr val="262626"/>
                </a:solidFill>
              </a:rPr>
              <a:t>v </a:t>
            </a:r>
            <a:r>
              <a:rPr lang="en-GB" sz="2200" dirty="0" err="1">
                <a:solidFill>
                  <a:srgbClr val="262626"/>
                </a:solidFill>
              </a:rPr>
              <a:t>technológii </a:t>
            </a:r>
            <a:r>
              <a:rPr lang="en-GB" sz="2200" dirty="0">
                <a:solidFill>
                  <a:srgbClr val="262626"/>
                </a:solidFill>
              </a:rPr>
              <a:t>blockchain.</a:t>
            </a:r>
            <a:endParaRPr lang="cs-CZ" sz="2200" dirty="0">
              <a:solidFill>
                <a:srgbClr val="26262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62626"/>
                </a:solidFill>
              </a:rPr>
              <a:t>Keďže </a:t>
            </a:r>
            <a:r>
              <a:rPr lang="en-GB" sz="2200" dirty="0" err="1">
                <a:solidFill>
                  <a:srgbClr val="262626"/>
                </a:solidFill>
              </a:rPr>
              <a:t>sa toto odvetvie naďalej vyvíja, </a:t>
            </a:r>
            <a:r>
              <a:rPr lang="en-GB" sz="2200" dirty="0">
                <a:solidFill>
                  <a:srgbClr val="262626"/>
                </a:solidFill>
              </a:rPr>
              <a:t>blockchain </a:t>
            </a:r>
            <a:r>
              <a:rPr lang="en-GB" sz="2200" dirty="0" err="1">
                <a:solidFill>
                  <a:srgbClr val="262626"/>
                </a:solidFill>
              </a:rPr>
              <a:t>bude mať </a:t>
            </a:r>
            <a:r>
              <a:rPr lang="en-GB" sz="2200" dirty="0">
                <a:solidFill>
                  <a:srgbClr val="262626"/>
                </a:solidFill>
              </a:rPr>
              <a:t>aj ďalšie </a:t>
            </a:r>
            <a:r>
              <a:rPr lang="en-GB" sz="2200" dirty="0" err="1">
                <a:solidFill>
                  <a:srgbClr val="262626"/>
                </a:solidFill>
              </a:rPr>
              <a:t>možnosti na riešenie jeho zložitých výziev</a:t>
            </a:r>
            <a:r>
              <a:rPr lang="en-GB" sz="2200" dirty="0">
                <a:solidFill>
                  <a:srgbClr val="26262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7289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0" y="1107769"/>
            <a:ext cx="10239068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cs-CZ" b="1" dirty="0"/>
              <a:t>Prípadové štúdie sú účinným vzdelávacím nástrojom. Prinášajú nasledujúce výhody</a:t>
            </a:r>
            <a:r>
              <a:rPr lang="en-GB" b="1" i="0" dirty="0">
                <a:solidFill>
                  <a:srgbClr val="2E2E2E"/>
                </a:solidFill>
                <a:effectLst/>
                <a:latin typeface="ElsevierGulliver"/>
              </a:rPr>
              <a:t>:</a:t>
            </a:r>
          </a:p>
          <a:p>
            <a:pPr marL="457200" indent="-457200">
              <a:buAutoNum type="arabicPeriod"/>
            </a:pPr>
            <a:r>
              <a:rPr lang="cs-CZ" b="1" dirty="0">
                <a:solidFill>
                  <a:srgbClr val="6A9D56"/>
                </a:solidFill>
              </a:rPr>
              <a:t>Kontext reálneho sveta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prostredníctvom prípadových štúdií nachádzajú teoretické poznatky praktický základ. Nehovoríme len o konceptoch, ale sledujeme, ako sa prejavujú v reálnych situáciách.</a:t>
            </a:r>
          </a:p>
          <a:p>
            <a:pPr marL="457200" indent="-457200">
              <a:buAutoNum type="arabicPeriod"/>
            </a:pPr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2. </a:t>
            </a:r>
            <a:r>
              <a:rPr lang="cs-CZ" b="1" dirty="0">
                <a:solidFill>
                  <a:srgbClr val="6A9D56"/>
                </a:solidFill>
              </a:rPr>
              <a:t>Riešenie problémov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každá prípadová štúdia predstavuje jedinečný súbor problémov. Tým, že sa ponoríte do týchto situácií, aktívne sa zapojíte do riešenia problémov, čím si posilníte kritické myslenie a analytické zručnosti.</a:t>
            </a:r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i="0" dirty="0">
                <a:solidFill>
                  <a:srgbClr val="29608D"/>
                </a:solidFill>
                <a:effectLst/>
                <a:latin typeface="ElsevierGulliver"/>
              </a:rPr>
              <a:t>Význam prípadových štúdií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0946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71A6C9-E269-C442-8C5C-3C47FA5A2B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Kliknite na tlačidlo pre zadanie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F410E7-A964-D044-9D34-2B240160C10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cs-CZ" dirty="0"/>
              <a:t>V nasledujúcom module sa naučíte.</a:t>
            </a:r>
            <a:endParaRPr lang="en-US" dirty="0"/>
          </a:p>
        </p:txBody>
      </p:sp>
      <p:grpSp>
        <p:nvGrpSpPr>
          <p:cNvPr id="35" name="Graphic 231">
            <a:extLst>
              <a:ext uri="{FF2B5EF4-FFF2-40B4-BE49-F238E27FC236}">
                <a16:creationId xmlns:a16="http://schemas.microsoft.com/office/drawing/2014/main" id="{5FA7F887-78BA-90AE-0D6B-B610F9BEBDA2}"/>
              </a:ext>
            </a:extLst>
          </p:cNvPr>
          <p:cNvGrpSpPr/>
          <p:nvPr/>
        </p:nvGrpSpPr>
        <p:grpSpPr>
          <a:xfrm rot="5400000">
            <a:off x="525363" y="4714958"/>
            <a:ext cx="1882891" cy="2933617"/>
            <a:chOff x="12708052" y="5708395"/>
            <a:chExt cx="760809" cy="1185370"/>
          </a:xfrm>
          <a:solidFill>
            <a:schemeClr val="bg1">
              <a:alpha val="52000"/>
            </a:schemeClr>
          </a:solidFill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C96A1C3E-435E-437F-8A72-B895FBA535D4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0E2557D7-0523-4C88-7CF7-3822EAEF4D03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8C7E3216-138C-A88E-6E9E-31E5F684F947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2915E91B-B662-2749-3EFA-462F032C9A3E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3EA884E5-F86E-5B4E-C557-C596E9E448BF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1540D2E-F9E4-AD45-2675-546610175071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id="{9486A166-51F9-4CCF-86C7-B0BBD13A8EA1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2"/>
          <a:srcRect l="23666" r="23666"/>
          <a:stretch>
            <a:fillRect/>
          </a:stretch>
        </p:blipFill>
        <p:spPr>
          <a:xfrm>
            <a:off x="5888002" y="439730"/>
            <a:ext cx="5660531" cy="6045736"/>
          </a:xfrm>
        </p:spPr>
      </p:pic>
    </p:spTree>
    <p:extLst>
      <p:ext uri="{BB962C8B-B14F-4D97-AF65-F5344CB8AC3E}">
        <p14:creationId xmlns:p14="http://schemas.microsoft.com/office/powerpoint/2010/main" val="19635093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2CFC547-9849-7F41-990D-A769792DB4F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cs-CZ" dirty="0"/>
              <a:t>Priestor na otázky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328264C-32A9-A14B-88CE-E920BC4BEE1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cs-CZ" dirty="0"/>
              <a:t>Ďakujem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7329F1-1306-7B46-8DBA-BE11725FA7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22588" y="1267137"/>
            <a:ext cx="6055028" cy="83725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https://blockchainforagrifood.eu/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A7B0FC-9C4B-DD5F-2871-3FFD6E396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5600" y="5912374"/>
            <a:ext cx="1638095" cy="3428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85EDAA-3AA4-4F08-702C-6121AD673444}"/>
              </a:ext>
            </a:extLst>
          </p:cNvPr>
          <p:cNvSpPr txBox="1"/>
          <p:nvPr/>
        </p:nvSpPr>
        <p:spPr>
          <a:xfrm>
            <a:off x="8270118" y="6255231"/>
            <a:ext cx="3777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800" dirty="0" err="1"/>
              <a:t>Financované</a:t>
            </a:r>
            <a:r>
              <a:rPr lang="en-GB" sz="800" dirty="0"/>
              <a:t> </a:t>
            </a:r>
            <a:r>
              <a:rPr lang="en-GB" sz="800" dirty="0" err="1"/>
              <a:t>Európskou</a:t>
            </a:r>
            <a:r>
              <a:rPr lang="en-GB" sz="800" dirty="0"/>
              <a:t> </a:t>
            </a:r>
            <a:r>
              <a:rPr lang="en-GB" sz="800" dirty="0" err="1"/>
              <a:t>úniou</a:t>
            </a:r>
            <a:r>
              <a:rPr lang="en-GB" sz="800" dirty="0"/>
              <a:t>. </a:t>
            </a:r>
            <a:r>
              <a:rPr lang="en-GB" sz="800" dirty="0" err="1"/>
              <a:t>Vyjadrené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postoje</a:t>
            </a:r>
            <a:r>
              <a:rPr lang="en-GB" sz="800" dirty="0"/>
              <a:t> </a:t>
            </a:r>
            <a:r>
              <a:rPr lang="en-GB" sz="800" dirty="0" err="1"/>
              <a:t>sú</a:t>
            </a:r>
            <a:r>
              <a:rPr lang="en-GB" sz="800" dirty="0"/>
              <a:t> </a:t>
            </a:r>
            <a:r>
              <a:rPr lang="en-GB" sz="800" dirty="0" err="1"/>
              <a:t>názormi</a:t>
            </a:r>
            <a:r>
              <a:rPr lang="en-GB" sz="800" dirty="0"/>
              <a:t> a </a:t>
            </a:r>
            <a:r>
              <a:rPr lang="en-GB" sz="800" dirty="0" err="1"/>
              <a:t>vyhláseniami</a:t>
            </a:r>
            <a:r>
              <a:rPr lang="en-GB" sz="800" dirty="0"/>
              <a:t> </a:t>
            </a:r>
            <a:r>
              <a:rPr lang="en-GB" sz="800" dirty="0" err="1"/>
              <a:t>autora</a:t>
            </a:r>
            <a:r>
              <a:rPr lang="en-GB" sz="800" dirty="0"/>
              <a:t>(-</a:t>
            </a:r>
            <a:r>
              <a:rPr lang="en-GB" sz="800" dirty="0" err="1"/>
              <a:t>ov</a:t>
            </a:r>
            <a:r>
              <a:rPr lang="en-GB" sz="800" dirty="0"/>
              <a:t>) a </a:t>
            </a:r>
            <a:r>
              <a:rPr lang="en-GB" sz="800" dirty="0" err="1"/>
              <a:t>nemusia</a:t>
            </a:r>
            <a:r>
              <a:rPr lang="en-GB" sz="800" dirty="0"/>
              <a:t> </a:t>
            </a:r>
            <a:r>
              <a:rPr lang="en-GB" sz="800" dirty="0" err="1"/>
              <a:t>nevyhnutne</a:t>
            </a:r>
            <a:r>
              <a:rPr lang="en-GB" sz="800" dirty="0"/>
              <a:t> </a:t>
            </a:r>
            <a:r>
              <a:rPr lang="en-GB" sz="800" dirty="0" err="1"/>
              <a:t>odrážať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stanoviská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únie</a:t>
            </a:r>
            <a:r>
              <a:rPr lang="en-GB" sz="800" dirty="0"/>
              <a:t> </a:t>
            </a:r>
            <a:r>
              <a:rPr lang="en-GB" sz="800" dirty="0" err="1"/>
              <a:t>alebo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výkonnej</a:t>
            </a:r>
            <a:r>
              <a:rPr lang="en-GB" sz="800" dirty="0"/>
              <a:t> </a:t>
            </a:r>
            <a:r>
              <a:rPr lang="en-GB" sz="800" dirty="0" err="1"/>
              <a:t>agentúry</a:t>
            </a:r>
            <a:r>
              <a:rPr lang="en-GB" sz="800" dirty="0"/>
              <a:t> pre </a:t>
            </a:r>
            <a:r>
              <a:rPr lang="en-GB" sz="800" dirty="0" err="1"/>
              <a:t>vzdelávanie</a:t>
            </a:r>
            <a:r>
              <a:rPr lang="en-GB" sz="800" dirty="0"/>
              <a:t> a </a:t>
            </a:r>
            <a:r>
              <a:rPr lang="en-GB" sz="800" dirty="0" err="1"/>
              <a:t>kultúru</a:t>
            </a:r>
            <a:r>
              <a:rPr lang="en-GB" sz="800" dirty="0"/>
              <a:t> (EACEA). </a:t>
            </a:r>
            <a:r>
              <a:rPr lang="en-GB" sz="800" dirty="0" err="1"/>
              <a:t>Európska</a:t>
            </a:r>
            <a:r>
              <a:rPr lang="en-GB" sz="800" dirty="0"/>
              <a:t> </a:t>
            </a:r>
            <a:r>
              <a:rPr lang="en-GB" sz="800" dirty="0" err="1"/>
              <a:t>únia</a:t>
            </a:r>
            <a:r>
              <a:rPr lang="en-GB" sz="800" dirty="0"/>
              <a:t> ani EACEA za ne </a:t>
            </a:r>
            <a:r>
              <a:rPr lang="en-GB" sz="800" dirty="0" err="1"/>
              <a:t>nepreberajú</a:t>
            </a:r>
            <a:r>
              <a:rPr lang="en-GB" sz="800" dirty="0"/>
              <a:t> </a:t>
            </a:r>
            <a:r>
              <a:rPr lang="en-GB" sz="800" dirty="0" err="1"/>
              <a:t>žiadnu</a:t>
            </a:r>
            <a:r>
              <a:rPr lang="en-GB" sz="800" dirty="0"/>
              <a:t> </a:t>
            </a:r>
            <a:r>
              <a:rPr lang="en-GB" sz="800" dirty="0" err="1"/>
              <a:t>zodpovednosť</a:t>
            </a:r>
            <a:r>
              <a:rPr lang="en-GB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9825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FD84C-0DB0-A747-9C28-9505FE9A7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8660" y="1107769"/>
            <a:ext cx="10007089" cy="5065552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3. </a:t>
            </a:r>
            <a:r>
              <a:rPr lang="cs-CZ" b="1" dirty="0">
                <a:solidFill>
                  <a:srgbClr val="6A9D56"/>
                </a:solidFill>
              </a:rPr>
              <a:t>Vzťahové učenie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.</a:t>
            </a:r>
          </a:p>
          <a:p>
            <a:pPr marL="0" indent="0"/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4</a:t>
            </a:r>
            <a:r>
              <a:rPr lang="cs-CZ" b="1" i="0" dirty="0">
                <a:solidFill>
                  <a:srgbClr val="6A9D56"/>
                </a:solidFill>
                <a:effectLst/>
                <a:latin typeface="ElsevierGulliver"/>
              </a:rPr>
              <a:t>. </a:t>
            </a:r>
            <a:r>
              <a:rPr lang="cs-CZ" b="1" dirty="0">
                <a:solidFill>
                  <a:srgbClr val="6A9D56"/>
                </a:solidFill>
              </a:rPr>
              <a:t>Rôzne perspektívy</a:t>
            </a:r>
            <a:r>
              <a:rPr lang="en-GB" b="1" i="0" dirty="0">
                <a:solidFill>
                  <a:srgbClr val="6A9D56"/>
                </a:solidFill>
                <a:effectLst/>
                <a:latin typeface="ElsevierGulliver"/>
              </a:rPr>
              <a:t>: </a:t>
            </a:r>
            <a:r>
              <a:rPr lang="cs-CZ" dirty="0"/>
              <a:t>prípadové štúdie často ukazujú rôzne perspektívy zainteresovaných strán, od poľnohospodárov po distribútorov, čo obohacuje naše chápanie témy.</a:t>
            </a:r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r>
              <a:rPr lang="cs-CZ" dirty="0"/>
              <a:t>Keď sa ponoríme do týchto prípadových štúdií, majte na pamäti širší vplyv a potenciál blockchainu v agropotravinárskom sektore. Zvážte výzvy, ktorým čelili, navrhované riešenia a dosiahnuté výsledky. </a:t>
            </a:r>
          </a:p>
          <a:p>
            <a:pPr marL="0" indent="0"/>
            <a:r>
              <a:rPr lang="cs-CZ" dirty="0"/>
              <a:t>Dúfame, že tento modul vám ponúkne komplexné pochopenie praktického využitia a výhod blockchainu v agropotravinárskej oblasti. Začnime naše skúmanie.</a:t>
            </a:r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GB" b="0" i="0" dirty="0">
              <a:solidFill>
                <a:srgbClr val="2E2E2E"/>
              </a:solidFill>
              <a:effectLst/>
              <a:latin typeface="ElsevierGulliver"/>
            </a:endParaRPr>
          </a:p>
          <a:p>
            <a:pPr marL="0" indent="0"/>
            <a:endParaRPr lang="en-GB" dirty="0">
              <a:solidFill>
                <a:srgbClr val="2E2E2E"/>
              </a:solidFill>
              <a:latin typeface="ElsevierGulliver"/>
            </a:endParaRPr>
          </a:p>
          <a:p>
            <a:pPr marL="0" indent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i="0" dirty="0">
                <a:solidFill>
                  <a:srgbClr val="29608D"/>
                </a:solidFill>
                <a:effectLst/>
                <a:latin typeface="ElsevierGulliver"/>
              </a:rPr>
              <a:t>Význam prípadových štúdií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6434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DE6B06-E517-A44D-93E9-58E8C9D1D2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1760" y="2817221"/>
            <a:ext cx="5150436" cy="2757828"/>
          </a:xfrm>
        </p:spPr>
        <p:txBody>
          <a:bodyPr/>
          <a:lstStyle/>
          <a:p>
            <a:r>
              <a:rPr lang="en-US" dirty="0"/>
              <a:t>Blockchain v poľnohospodárskych dodávateľských reťazcoch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E186E-EEE8-784F-BE9F-48BF925F13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993153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AF18B-65BF-DB48-9E25-AFA12E8158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5900" y="273070"/>
            <a:ext cx="10595237" cy="803654"/>
          </a:xfrm>
          <a:prstGeom prst="rect">
            <a:avLst/>
          </a:prstGeom>
        </p:spPr>
        <p:txBody>
          <a:bodyPr/>
          <a:lstStyle/>
          <a:p>
            <a:r>
              <a:rPr lang="cs-CZ" dirty="0">
                <a:solidFill>
                  <a:srgbClr val="29608D"/>
                </a:solidFill>
                <a:latin typeface="ElsevierGulliver"/>
              </a:rPr>
              <a:t>Sledujte a učte sa</a:t>
            </a:r>
            <a:endParaRPr lang="en-US" dirty="0">
              <a:solidFill>
                <a:srgbClr val="29608D"/>
              </a:solidFill>
            </a:endParaRPr>
          </a:p>
        </p:txBody>
      </p:sp>
      <p:grpSp>
        <p:nvGrpSpPr>
          <p:cNvPr id="2" name="Graphic 231">
            <a:extLst>
              <a:ext uri="{FF2B5EF4-FFF2-40B4-BE49-F238E27FC236}">
                <a16:creationId xmlns:a16="http://schemas.microsoft.com/office/drawing/2014/main" id="{C77468DD-2C86-3395-507F-21BC77DC377D}"/>
              </a:ext>
            </a:extLst>
          </p:cNvPr>
          <p:cNvGrpSpPr/>
          <p:nvPr/>
        </p:nvGrpSpPr>
        <p:grpSpPr>
          <a:xfrm rot="10800000" flipH="1">
            <a:off x="10388648" y="0"/>
            <a:ext cx="1803352" cy="2809693"/>
            <a:chOff x="12708052" y="5708395"/>
            <a:chExt cx="760809" cy="1185370"/>
          </a:xfr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5B8E1EE3-35B4-BD0D-5B4D-773DF087A2C7}"/>
                </a:ext>
              </a:extLst>
            </p:cNvPr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>
                <a:gd name="connsiteX0" fmla="*/ 97870 w 372189"/>
                <a:gd name="connsiteY0" fmla="*/ 311338 h 429161"/>
                <a:gd name="connsiteX1" fmla="*/ 100727 w 372189"/>
                <a:gd name="connsiteY1" fmla="*/ 314195 h 429161"/>
                <a:gd name="connsiteX2" fmla="*/ 104537 w 372189"/>
                <a:gd name="connsiteY2" fmla="*/ 315147 h 429161"/>
                <a:gd name="connsiteX3" fmla="*/ 104537 w 372189"/>
                <a:gd name="connsiteY3" fmla="*/ 315147 h 429161"/>
                <a:gd name="connsiteX4" fmla="*/ 280749 w 372189"/>
                <a:gd name="connsiteY4" fmla="*/ 315147 h 429161"/>
                <a:gd name="connsiteX5" fmla="*/ 348377 w 372189"/>
                <a:gd name="connsiteY5" fmla="*/ 425591 h 429161"/>
                <a:gd name="connsiteX6" fmla="*/ 351235 w 372189"/>
                <a:gd name="connsiteY6" fmla="*/ 428447 h 429161"/>
                <a:gd name="connsiteX7" fmla="*/ 359807 w 372189"/>
                <a:gd name="connsiteY7" fmla="*/ 428447 h 429161"/>
                <a:gd name="connsiteX8" fmla="*/ 362665 w 372189"/>
                <a:gd name="connsiteY8" fmla="*/ 416070 h 429161"/>
                <a:gd name="connsiteX9" fmla="*/ 293132 w 372189"/>
                <a:gd name="connsiteY9" fmla="*/ 303721 h 429161"/>
                <a:gd name="connsiteX10" fmla="*/ 371237 w 372189"/>
                <a:gd name="connsiteY10" fmla="*/ 160906 h 429161"/>
                <a:gd name="connsiteX11" fmla="*/ 372190 w 372189"/>
                <a:gd name="connsiteY11" fmla="*/ 157097 h 429161"/>
                <a:gd name="connsiteX12" fmla="*/ 372190 w 372189"/>
                <a:gd name="connsiteY12" fmla="*/ 156145 h 429161"/>
                <a:gd name="connsiteX13" fmla="*/ 371237 w 372189"/>
                <a:gd name="connsiteY13" fmla="*/ 154241 h 429161"/>
                <a:gd name="connsiteX14" fmla="*/ 371237 w 372189"/>
                <a:gd name="connsiteY14" fmla="*/ 154241 h 429161"/>
                <a:gd name="connsiteX15" fmla="*/ 371237 w 372189"/>
                <a:gd name="connsiteY15" fmla="*/ 154241 h 429161"/>
                <a:gd name="connsiteX16" fmla="*/ 275035 w 372189"/>
                <a:gd name="connsiteY16" fmla="*/ 3808 h 429161"/>
                <a:gd name="connsiteX17" fmla="*/ 268367 w 372189"/>
                <a:gd name="connsiteY17" fmla="*/ 0 h 429161"/>
                <a:gd name="connsiteX18" fmla="*/ 89297 w 372189"/>
                <a:gd name="connsiteY18" fmla="*/ 0 h 429161"/>
                <a:gd name="connsiteX19" fmla="*/ 89297 w 372189"/>
                <a:gd name="connsiteY19" fmla="*/ 0 h 429161"/>
                <a:gd name="connsiteX20" fmla="*/ 89297 w 372189"/>
                <a:gd name="connsiteY20" fmla="*/ 0 h 429161"/>
                <a:gd name="connsiteX21" fmla="*/ 89297 w 372189"/>
                <a:gd name="connsiteY21" fmla="*/ 0 h 429161"/>
                <a:gd name="connsiteX22" fmla="*/ 85487 w 372189"/>
                <a:gd name="connsiteY22" fmla="*/ 952 h 429161"/>
                <a:gd name="connsiteX23" fmla="*/ 85487 w 372189"/>
                <a:gd name="connsiteY23" fmla="*/ 952 h 429161"/>
                <a:gd name="connsiteX24" fmla="*/ 82629 w 372189"/>
                <a:gd name="connsiteY24" fmla="*/ 3808 h 429161"/>
                <a:gd name="connsiteX25" fmla="*/ 715 w 372189"/>
                <a:gd name="connsiteY25" fmla="*/ 154241 h 429161"/>
                <a:gd name="connsiteX26" fmla="*/ 715 w 372189"/>
                <a:gd name="connsiteY26" fmla="*/ 161858 h 429161"/>
                <a:gd name="connsiteX27" fmla="*/ 97870 w 372189"/>
                <a:gd name="connsiteY27" fmla="*/ 311338 h 429161"/>
                <a:gd name="connsiteX28" fmla="*/ 284560 w 372189"/>
                <a:gd name="connsiteY28" fmla="*/ 287536 h 429161"/>
                <a:gd name="connsiteX29" fmla="*/ 247412 w 372189"/>
                <a:gd name="connsiteY29" fmla="*/ 227553 h 429161"/>
                <a:gd name="connsiteX30" fmla="*/ 244554 w 372189"/>
                <a:gd name="connsiteY30" fmla="*/ 224697 h 429161"/>
                <a:gd name="connsiteX31" fmla="*/ 235982 w 372189"/>
                <a:gd name="connsiteY31" fmla="*/ 224697 h 429161"/>
                <a:gd name="connsiteX32" fmla="*/ 233124 w 372189"/>
                <a:gd name="connsiteY32" fmla="*/ 237074 h 429161"/>
                <a:gd name="connsiteX33" fmla="*/ 271224 w 372189"/>
                <a:gd name="connsiteY33" fmla="*/ 298961 h 429161"/>
                <a:gd name="connsiteX34" fmla="*/ 116920 w 372189"/>
                <a:gd name="connsiteY34" fmla="*/ 298961 h 429161"/>
                <a:gd name="connsiteX35" fmla="*/ 191215 w 372189"/>
                <a:gd name="connsiteY35" fmla="*/ 163762 h 429161"/>
                <a:gd name="connsiteX36" fmla="*/ 327422 w 372189"/>
                <a:gd name="connsiteY36" fmla="*/ 163762 h 429161"/>
                <a:gd name="connsiteX37" fmla="*/ 352187 w 372189"/>
                <a:gd name="connsiteY37" fmla="*/ 163762 h 429161"/>
                <a:gd name="connsiteX38" fmla="*/ 284560 w 372189"/>
                <a:gd name="connsiteY38" fmla="*/ 287536 h 429161"/>
                <a:gd name="connsiteX39" fmla="*/ 351235 w 372189"/>
                <a:gd name="connsiteY39" fmla="*/ 148528 h 429161"/>
                <a:gd name="connsiteX40" fmla="*/ 190262 w 372189"/>
                <a:gd name="connsiteY40" fmla="*/ 148528 h 429161"/>
                <a:gd name="connsiteX41" fmla="*/ 152162 w 372189"/>
                <a:gd name="connsiteY41" fmla="*/ 88546 h 429161"/>
                <a:gd name="connsiteX42" fmla="*/ 103585 w 372189"/>
                <a:gd name="connsiteY42" fmla="*/ 13329 h 429161"/>
                <a:gd name="connsiteX43" fmla="*/ 264557 w 372189"/>
                <a:gd name="connsiteY43" fmla="*/ 13329 h 429161"/>
                <a:gd name="connsiteX44" fmla="*/ 351235 w 372189"/>
                <a:gd name="connsiteY44" fmla="*/ 148528 h 429161"/>
                <a:gd name="connsiteX45" fmla="*/ 90249 w 372189"/>
                <a:gd name="connsiteY45" fmla="*/ 20946 h 429161"/>
                <a:gd name="connsiteX46" fmla="*/ 163592 w 372189"/>
                <a:gd name="connsiteY46" fmla="*/ 134247 h 429161"/>
                <a:gd name="connsiteX47" fmla="*/ 177879 w 372189"/>
                <a:gd name="connsiteY47" fmla="*/ 157097 h 429161"/>
                <a:gd name="connsiteX48" fmla="*/ 103585 w 372189"/>
                <a:gd name="connsiteY48" fmla="*/ 292296 h 429161"/>
                <a:gd name="connsiteX49" fmla="*/ 15954 w 372189"/>
                <a:gd name="connsiteY49" fmla="*/ 156145 h 429161"/>
                <a:gd name="connsiteX50" fmla="*/ 90249 w 372189"/>
                <a:gd name="connsiteY50" fmla="*/ 20946 h 4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72189" h="429161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29405C-3D04-FAB7-77B3-7519EBCF789D}"/>
                </a:ext>
              </a:extLst>
            </p:cNvPr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>
                <a:gd name="connsiteX0" fmla="*/ 89297 w 221694"/>
                <a:gd name="connsiteY0" fmla="*/ 952 h 317050"/>
                <a:gd name="connsiteX1" fmla="*/ 89297 w 221694"/>
                <a:gd name="connsiteY1" fmla="*/ 952 h 317050"/>
                <a:gd name="connsiteX2" fmla="*/ 89297 w 221694"/>
                <a:gd name="connsiteY2" fmla="*/ 952 h 317050"/>
                <a:gd name="connsiteX3" fmla="*/ 85487 w 221694"/>
                <a:gd name="connsiteY3" fmla="*/ 1904 h 317050"/>
                <a:gd name="connsiteX4" fmla="*/ 85487 w 221694"/>
                <a:gd name="connsiteY4" fmla="*/ 1904 h 317050"/>
                <a:gd name="connsiteX5" fmla="*/ 82630 w 221694"/>
                <a:gd name="connsiteY5" fmla="*/ 4761 h 317050"/>
                <a:gd name="connsiteX6" fmla="*/ 82630 w 221694"/>
                <a:gd name="connsiteY6" fmla="*/ 4761 h 317050"/>
                <a:gd name="connsiteX7" fmla="*/ 714 w 221694"/>
                <a:gd name="connsiteY7" fmla="*/ 155193 h 317050"/>
                <a:gd name="connsiteX8" fmla="*/ 714 w 221694"/>
                <a:gd name="connsiteY8" fmla="*/ 162810 h 317050"/>
                <a:gd name="connsiteX9" fmla="*/ 96917 w 221694"/>
                <a:gd name="connsiteY9" fmla="*/ 313242 h 317050"/>
                <a:gd name="connsiteX10" fmla="*/ 99774 w 221694"/>
                <a:gd name="connsiteY10" fmla="*/ 316099 h 317050"/>
                <a:gd name="connsiteX11" fmla="*/ 103584 w 221694"/>
                <a:gd name="connsiteY11" fmla="*/ 317051 h 317050"/>
                <a:gd name="connsiteX12" fmla="*/ 103584 w 221694"/>
                <a:gd name="connsiteY12" fmla="*/ 317051 h 317050"/>
                <a:gd name="connsiteX13" fmla="*/ 221694 w 221694"/>
                <a:gd name="connsiteY13" fmla="*/ 317051 h 317050"/>
                <a:gd name="connsiteX14" fmla="*/ 221694 w 221694"/>
                <a:gd name="connsiteY14" fmla="*/ 301817 h 317050"/>
                <a:gd name="connsiteX15" fmla="*/ 115967 w 221694"/>
                <a:gd name="connsiteY15" fmla="*/ 301817 h 317050"/>
                <a:gd name="connsiteX16" fmla="*/ 190262 w 221694"/>
                <a:gd name="connsiteY16" fmla="*/ 166618 h 317050"/>
                <a:gd name="connsiteX17" fmla="*/ 221694 w 221694"/>
                <a:gd name="connsiteY17" fmla="*/ 166618 h 317050"/>
                <a:gd name="connsiteX18" fmla="*/ 221694 w 221694"/>
                <a:gd name="connsiteY18" fmla="*/ 150432 h 317050"/>
                <a:gd name="connsiteX19" fmla="*/ 221694 w 221694"/>
                <a:gd name="connsiteY19" fmla="*/ 150432 h 317050"/>
                <a:gd name="connsiteX20" fmla="*/ 189309 w 221694"/>
                <a:gd name="connsiteY20" fmla="*/ 150432 h 317050"/>
                <a:gd name="connsiteX21" fmla="*/ 102632 w 221694"/>
                <a:gd name="connsiteY21" fmla="*/ 15233 h 317050"/>
                <a:gd name="connsiteX22" fmla="*/ 221694 w 221694"/>
                <a:gd name="connsiteY22" fmla="*/ 15233 h 317050"/>
                <a:gd name="connsiteX23" fmla="*/ 221694 w 221694"/>
                <a:gd name="connsiteY23" fmla="*/ 0 h 317050"/>
                <a:gd name="connsiteX24" fmla="*/ 89297 w 221694"/>
                <a:gd name="connsiteY24" fmla="*/ 952 h 317050"/>
                <a:gd name="connsiteX25" fmla="*/ 89297 w 221694"/>
                <a:gd name="connsiteY25" fmla="*/ 952 h 317050"/>
                <a:gd name="connsiteX26" fmla="*/ 90249 w 221694"/>
                <a:gd name="connsiteY26" fmla="*/ 22850 h 317050"/>
                <a:gd name="connsiteX27" fmla="*/ 175974 w 221694"/>
                <a:gd name="connsiteY27" fmla="*/ 156145 h 317050"/>
                <a:gd name="connsiteX28" fmla="*/ 177880 w 221694"/>
                <a:gd name="connsiteY28" fmla="*/ 159001 h 317050"/>
                <a:gd name="connsiteX29" fmla="*/ 123587 w 221694"/>
                <a:gd name="connsiteY29" fmla="*/ 258972 h 317050"/>
                <a:gd name="connsiteX30" fmla="*/ 104537 w 221694"/>
                <a:gd name="connsiteY30" fmla="*/ 294200 h 317050"/>
                <a:gd name="connsiteX31" fmla="*/ 16907 w 221694"/>
                <a:gd name="connsiteY31" fmla="*/ 158049 h 317050"/>
                <a:gd name="connsiteX32" fmla="*/ 90249 w 221694"/>
                <a:gd name="connsiteY32" fmla="*/ 22850 h 31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1694" h="31705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5D74E2B-3820-61C9-3F48-49349727FC4F}"/>
                </a:ext>
              </a:extLst>
            </p:cNvPr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>
                <a:gd name="connsiteX0" fmla="*/ 372189 w 372189"/>
                <a:gd name="connsiteY0" fmla="*/ 278934 h 409372"/>
                <a:gd name="connsiteX1" fmla="*/ 372189 w 372189"/>
                <a:gd name="connsiteY1" fmla="*/ 277982 h 409372"/>
                <a:gd name="connsiteX2" fmla="*/ 371237 w 372189"/>
                <a:gd name="connsiteY2" fmla="*/ 275126 h 409372"/>
                <a:gd name="connsiteX3" fmla="*/ 371237 w 372189"/>
                <a:gd name="connsiteY3" fmla="*/ 275126 h 409372"/>
                <a:gd name="connsiteX4" fmla="*/ 371237 w 372189"/>
                <a:gd name="connsiteY4" fmla="*/ 275126 h 409372"/>
                <a:gd name="connsiteX5" fmla="*/ 276939 w 372189"/>
                <a:gd name="connsiteY5" fmla="*/ 128502 h 409372"/>
                <a:gd name="connsiteX6" fmla="*/ 340757 w 372189"/>
                <a:gd name="connsiteY6" fmla="*/ 12345 h 409372"/>
                <a:gd name="connsiteX7" fmla="*/ 336947 w 372189"/>
                <a:gd name="connsiteY7" fmla="*/ 920 h 409372"/>
                <a:gd name="connsiteX8" fmla="*/ 336947 w 372189"/>
                <a:gd name="connsiteY8" fmla="*/ 920 h 409372"/>
                <a:gd name="connsiteX9" fmla="*/ 325516 w 372189"/>
                <a:gd name="connsiteY9" fmla="*/ 4728 h 409372"/>
                <a:gd name="connsiteX10" fmla="*/ 260747 w 372189"/>
                <a:gd name="connsiteY10" fmla="*/ 121837 h 409372"/>
                <a:gd name="connsiteX11" fmla="*/ 89297 w 372189"/>
                <a:gd name="connsiteY11" fmla="*/ 121837 h 409372"/>
                <a:gd name="connsiteX12" fmla="*/ 89297 w 372189"/>
                <a:gd name="connsiteY12" fmla="*/ 121837 h 409372"/>
                <a:gd name="connsiteX13" fmla="*/ 89297 w 372189"/>
                <a:gd name="connsiteY13" fmla="*/ 121837 h 409372"/>
                <a:gd name="connsiteX14" fmla="*/ 89297 w 372189"/>
                <a:gd name="connsiteY14" fmla="*/ 121837 h 409372"/>
                <a:gd name="connsiteX15" fmla="*/ 85487 w 372189"/>
                <a:gd name="connsiteY15" fmla="*/ 122789 h 409372"/>
                <a:gd name="connsiteX16" fmla="*/ 85487 w 372189"/>
                <a:gd name="connsiteY16" fmla="*/ 122789 h 409372"/>
                <a:gd name="connsiteX17" fmla="*/ 82629 w 372189"/>
                <a:gd name="connsiteY17" fmla="*/ 125645 h 409372"/>
                <a:gd name="connsiteX18" fmla="*/ 82629 w 372189"/>
                <a:gd name="connsiteY18" fmla="*/ 125645 h 409372"/>
                <a:gd name="connsiteX19" fmla="*/ 714 w 372189"/>
                <a:gd name="connsiteY19" fmla="*/ 276078 h 409372"/>
                <a:gd name="connsiteX20" fmla="*/ 714 w 372189"/>
                <a:gd name="connsiteY20" fmla="*/ 283695 h 409372"/>
                <a:gd name="connsiteX21" fmla="*/ 80724 w 372189"/>
                <a:gd name="connsiteY21" fmla="*/ 408420 h 409372"/>
                <a:gd name="connsiteX22" fmla="*/ 98822 w 372189"/>
                <a:gd name="connsiteY22" fmla="*/ 408420 h 409372"/>
                <a:gd name="connsiteX23" fmla="*/ 15954 w 372189"/>
                <a:gd name="connsiteY23" fmla="*/ 278934 h 409372"/>
                <a:gd name="connsiteX24" fmla="*/ 90249 w 372189"/>
                <a:gd name="connsiteY24" fmla="*/ 143735 h 409372"/>
                <a:gd name="connsiteX25" fmla="*/ 177879 w 372189"/>
                <a:gd name="connsiteY25" fmla="*/ 279886 h 409372"/>
                <a:gd name="connsiteX26" fmla="*/ 107394 w 372189"/>
                <a:gd name="connsiteY26" fmla="*/ 409372 h 409372"/>
                <a:gd name="connsiteX27" fmla="*/ 124539 w 372189"/>
                <a:gd name="connsiteY27" fmla="*/ 409372 h 409372"/>
                <a:gd name="connsiteX28" fmla="*/ 191214 w 372189"/>
                <a:gd name="connsiteY28" fmla="*/ 287503 h 409372"/>
                <a:gd name="connsiteX29" fmla="*/ 346472 w 372189"/>
                <a:gd name="connsiteY29" fmla="*/ 287503 h 409372"/>
                <a:gd name="connsiteX30" fmla="*/ 353139 w 372189"/>
                <a:gd name="connsiteY30" fmla="*/ 287503 h 409372"/>
                <a:gd name="connsiteX31" fmla="*/ 286464 w 372189"/>
                <a:gd name="connsiteY31" fmla="*/ 409372 h 409372"/>
                <a:gd name="connsiteX32" fmla="*/ 303609 w 372189"/>
                <a:gd name="connsiteY32" fmla="*/ 409372 h 409372"/>
                <a:gd name="connsiteX33" fmla="*/ 372189 w 372189"/>
                <a:gd name="connsiteY33" fmla="*/ 283695 h 409372"/>
                <a:gd name="connsiteX34" fmla="*/ 372189 w 372189"/>
                <a:gd name="connsiteY34" fmla="*/ 283695 h 409372"/>
                <a:gd name="connsiteX35" fmla="*/ 372189 w 372189"/>
                <a:gd name="connsiteY35" fmla="*/ 283695 h 409372"/>
                <a:gd name="connsiteX36" fmla="*/ 372189 w 372189"/>
                <a:gd name="connsiteY36" fmla="*/ 278934 h 409372"/>
                <a:gd name="connsiteX37" fmla="*/ 222647 w 372189"/>
                <a:gd name="connsiteY37" fmla="*/ 207526 h 409372"/>
                <a:gd name="connsiteX38" fmla="*/ 222647 w 372189"/>
                <a:gd name="connsiteY38" fmla="*/ 207526 h 409372"/>
                <a:gd name="connsiteX39" fmla="*/ 235029 w 372189"/>
                <a:gd name="connsiteY39" fmla="*/ 203718 h 409372"/>
                <a:gd name="connsiteX40" fmla="*/ 268366 w 372189"/>
                <a:gd name="connsiteY40" fmla="*/ 142783 h 409372"/>
                <a:gd name="connsiteX41" fmla="*/ 351234 w 372189"/>
                <a:gd name="connsiteY41" fmla="*/ 271317 h 409372"/>
                <a:gd name="connsiteX42" fmla="*/ 190262 w 372189"/>
                <a:gd name="connsiteY42" fmla="*/ 271317 h 409372"/>
                <a:gd name="connsiteX43" fmla="*/ 103584 w 372189"/>
                <a:gd name="connsiteY43" fmla="*/ 136119 h 409372"/>
                <a:gd name="connsiteX44" fmla="*/ 253127 w 372189"/>
                <a:gd name="connsiteY44" fmla="*/ 136119 h 409372"/>
                <a:gd name="connsiteX45" fmla="*/ 219789 w 372189"/>
                <a:gd name="connsiteY45" fmla="*/ 196101 h 409372"/>
                <a:gd name="connsiteX46" fmla="*/ 218837 w 372189"/>
                <a:gd name="connsiteY46" fmla="*/ 199909 h 409372"/>
                <a:gd name="connsiteX47" fmla="*/ 222647 w 372189"/>
                <a:gd name="connsiteY47" fmla="*/ 207526 h 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72189" h="409372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D38FB16-E184-4367-EF24-11A564AB979A}"/>
                </a:ext>
              </a:extLst>
            </p:cNvPr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>
                <a:gd name="connsiteX0" fmla="*/ 8573 w 124777"/>
                <a:gd name="connsiteY0" fmla="*/ 2856 h 19994"/>
                <a:gd name="connsiteX1" fmla="*/ 0 w 124777"/>
                <a:gd name="connsiteY1" fmla="*/ 11425 h 19994"/>
                <a:gd name="connsiteX2" fmla="*/ 4763 w 124777"/>
                <a:gd name="connsiteY2" fmla="*/ 19042 h 19994"/>
                <a:gd name="connsiteX3" fmla="*/ 8573 w 124777"/>
                <a:gd name="connsiteY3" fmla="*/ 19994 h 19994"/>
                <a:gd name="connsiteX4" fmla="*/ 124778 w 124777"/>
                <a:gd name="connsiteY4" fmla="*/ 17138 h 19994"/>
                <a:gd name="connsiteX5" fmla="*/ 124778 w 124777"/>
                <a:gd name="connsiteY5" fmla="*/ 0 h 19994"/>
                <a:gd name="connsiteX6" fmla="*/ 8573 w 124777"/>
                <a:gd name="connsiteY6" fmla="*/ 2856 h 1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" h="19994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083115F-AF24-F60C-E7BE-4A1344464EF6}"/>
                </a:ext>
              </a:extLst>
            </p:cNvPr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>
                <a:gd name="connsiteX0" fmla="*/ 0 w 54292"/>
                <a:gd name="connsiteY0" fmla="*/ 9521 h 18089"/>
                <a:gd name="connsiteX1" fmla="*/ 4763 w 54292"/>
                <a:gd name="connsiteY1" fmla="*/ 17138 h 18089"/>
                <a:gd name="connsiteX2" fmla="*/ 8572 w 54292"/>
                <a:gd name="connsiteY2" fmla="*/ 18090 h 18089"/>
                <a:gd name="connsiteX3" fmla="*/ 54292 w 54292"/>
                <a:gd name="connsiteY3" fmla="*/ 17138 h 18089"/>
                <a:gd name="connsiteX4" fmla="*/ 54292 w 54292"/>
                <a:gd name="connsiteY4" fmla="*/ 0 h 18089"/>
                <a:gd name="connsiteX5" fmla="*/ 8572 w 54292"/>
                <a:gd name="connsiteY5" fmla="*/ 952 h 18089"/>
                <a:gd name="connsiteX6" fmla="*/ 0 w 54292"/>
                <a:gd name="connsiteY6" fmla="*/ 9521 h 1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292" h="18089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E4C160A-1DE5-28D3-3CCC-884309C6E90F}"/>
                </a:ext>
              </a:extLst>
            </p:cNvPr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>
                <a:gd name="connsiteX0" fmla="*/ 350282 w 371236"/>
                <a:gd name="connsiteY0" fmla="*/ 536954 h 540524"/>
                <a:gd name="connsiteX1" fmla="*/ 353140 w 371236"/>
                <a:gd name="connsiteY1" fmla="*/ 539811 h 540524"/>
                <a:gd name="connsiteX2" fmla="*/ 361712 w 371236"/>
                <a:gd name="connsiteY2" fmla="*/ 539811 h 540524"/>
                <a:gd name="connsiteX3" fmla="*/ 364569 w 371236"/>
                <a:gd name="connsiteY3" fmla="*/ 527433 h 540524"/>
                <a:gd name="connsiteX4" fmla="*/ 295037 w 371236"/>
                <a:gd name="connsiteY4" fmla="*/ 415085 h 540524"/>
                <a:gd name="connsiteX5" fmla="*/ 370285 w 371236"/>
                <a:gd name="connsiteY5" fmla="*/ 277030 h 540524"/>
                <a:gd name="connsiteX6" fmla="*/ 371237 w 371236"/>
                <a:gd name="connsiteY6" fmla="*/ 273221 h 540524"/>
                <a:gd name="connsiteX7" fmla="*/ 371237 w 371236"/>
                <a:gd name="connsiteY7" fmla="*/ 272269 h 540524"/>
                <a:gd name="connsiteX8" fmla="*/ 370285 w 371236"/>
                <a:gd name="connsiteY8" fmla="*/ 269413 h 540524"/>
                <a:gd name="connsiteX9" fmla="*/ 370285 w 371236"/>
                <a:gd name="connsiteY9" fmla="*/ 269413 h 540524"/>
                <a:gd name="connsiteX10" fmla="*/ 370285 w 371236"/>
                <a:gd name="connsiteY10" fmla="*/ 269413 h 540524"/>
                <a:gd name="connsiteX11" fmla="*/ 276940 w 371236"/>
                <a:gd name="connsiteY11" fmla="*/ 123741 h 540524"/>
                <a:gd name="connsiteX12" fmla="*/ 337899 w 371236"/>
                <a:gd name="connsiteY12" fmla="*/ 12345 h 540524"/>
                <a:gd name="connsiteX13" fmla="*/ 334090 w 371236"/>
                <a:gd name="connsiteY13" fmla="*/ 920 h 540524"/>
                <a:gd name="connsiteX14" fmla="*/ 334090 w 371236"/>
                <a:gd name="connsiteY14" fmla="*/ 920 h 540524"/>
                <a:gd name="connsiteX15" fmla="*/ 322660 w 371236"/>
                <a:gd name="connsiteY15" fmla="*/ 4728 h 540524"/>
                <a:gd name="connsiteX16" fmla="*/ 261699 w 371236"/>
                <a:gd name="connsiteY16" fmla="*/ 115172 h 540524"/>
                <a:gd name="connsiteX17" fmla="*/ 89297 w 371236"/>
                <a:gd name="connsiteY17" fmla="*/ 115172 h 540524"/>
                <a:gd name="connsiteX18" fmla="*/ 89297 w 371236"/>
                <a:gd name="connsiteY18" fmla="*/ 115172 h 540524"/>
                <a:gd name="connsiteX19" fmla="*/ 89297 w 371236"/>
                <a:gd name="connsiteY19" fmla="*/ 115172 h 540524"/>
                <a:gd name="connsiteX20" fmla="*/ 89297 w 371236"/>
                <a:gd name="connsiteY20" fmla="*/ 115172 h 540524"/>
                <a:gd name="connsiteX21" fmla="*/ 85487 w 371236"/>
                <a:gd name="connsiteY21" fmla="*/ 116124 h 540524"/>
                <a:gd name="connsiteX22" fmla="*/ 85487 w 371236"/>
                <a:gd name="connsiteY22" fmla="*/ 116124 h 540524"/>
                <a:gd name="connsiteX23" fmla="*/ 82629 w 371236"/>
                <a:gd name="connsiteY23" fmla="*/ 118980 h 540524"/>
                <a:gd name="connsiteX24" fmla="*/ 715 w 371236"/>
                <a:gd name="connsiteY24" fmla="*/ 269413 h 540524"/>
                <a:gd name="connsiteX25" fmla="*/ 715 w 371236"/>
                <a:gd name="connsiteY25" fmla="*/ 277030 h 540524"/>
                <a:gd name="connsiteX26" fmla="*/ 96917 w 371236"/>
                <a:gd name="connsiteY26" fmla="*/ 427462 h 540524"/>
                <a:gd name="connsiteX27" fmla="*/ 99774 w 371236"/>
                <a:gd name="connsiteY27" fmla="*/ 430319 h 540524"/>
                <a:gd name="connsiteX28" fmla="*/ 103585 w 371236"/>
                <a:gd name="connsiteY28" fmla="*/ 431271 h 540524"/>
                <a:gd name="connsiteX29" fmla="*/ 103585 w 371236"/>
                <a:gd name="connsiteY29" fmla="*/ 431271 h 540524"/>
                <a:gd name="connsiteX30" fmla="*/ 282654 w 371236"/>
                <a:gd name="connsiteY30" fmla="*/ 431271 h 540524"/>
                <a:gd name="connsiteX31" fmla="*/ 284560 w 371236"/>
                <a:gd name="connsiteY31" fmla="*/ 431271 h 540524"/>
                <a:gd name="connsiteX32" fmla="*/ 350282 w 371236"/>
                <a:gd name="connsiteY32" fmla="*/ 536954 h 540524"/>
                <a:gd name="connsiteX33" fmla="*/ 220742 w 371236"/>
                <a:gd name="connsiteY33" fmla="*/ 207526 h 540524"/>
                <a:gd name="connsiteX34" fmla="*/ 220742 w 371236"/>
                <a:gd name="connsiteY34" fmla="*/ 207526 h 540524"/>
                <a:gd name="connsiteX35" fmla="*/ 233124 w 371236"/>
                <a:gd name="connsiteY35" fmla="*/ 203718 h 540524"/>
                <a:gd name="connsiteX36" fmla="*/ 269319 w 371236"/>
                <a:gd name="connsiteY36" fmla="*/ 138023 h 540524"/>
                <a:gd name="connsiteX37" fmla="*/ 351235 w 371236"/>
                <a:gd name="connsiteY37" fmla="*/ 264652 h 540524"/>
                <a:gd name="connsiteX38" fmla="*/ 190262 w 371236"/>
                <a:gd name="connsiteY38" fmla="*/ 264652 h 540524"/>
                <a:gd name="connsiteX39" fmla="*/ 152162 w 371236"/>
                <a:gd name="connsiteY39" fmla="*/ 204670 h 540524"/>
                <a:gd name="connsiteX40" fmla="*/ 103585 w 371236"/>
                <a:gd name="connsiteY40" fmla="*/ 129454 h 540524"/>
                <a:gd name="connsiteX41" fmla="*/ 254079 w 371236"/>
                <a:gd name="connsiteY41" fmla="*/ 129454 h 540524"/>
                <a:gd name="connsiteX42" fmla="*/ 216932 w 371236"/>
                <a:gd name="connsiteY42" fmla="*/ 196101 h 540524"/>
                <a:gd name="connsiteX43" fmla="*/ 215979 w 371236"/>
                <a:gd name="connsiteY43" fmla="*/ 199909 h 540524"/>
                <a:gd name="connsiteX44" fmla="*/ 220742 w 371236"/>
                <a:gd name="connsiteY44" fmla="*/ 207526 h 540524"/>
                <a:gd name="connsiteX45" fmla="*/ 90249 w 371236"/>
                <a:gd name="connsiteY45" fmla="*/ 137070 h 540524"/>
                <a:gd name="connsiteX46" fmla="*/ 166449 w 371236"/>
                <a:gd name="connsiteY46" fmla="*/ 256083 h 540524"/>
                <a:gd name="connsiteX47" fmla="*/ 176927 w 371236"/>
                <a:gd name="connsiteY47" fmla="*/ 273221 h 540524"/>
                <a:gd name="connsiteX48" fmla="*/ 122635 w 371236"/>
                <a:gd name="connsiteY48" fmla="*/ 373192 h 540524"/>
                <a:gd name="connsiteX49" fmla="*/ 103585 w 371236"/>
                <a:gd name="connsiteY49" fmla="*/ 408420 h 540524"/>
                <a:gd name="connsiteX50" fmla="*/ 15954 w 371236"/>
                <a:gd name="connsiteY50" fmla="*/ 272269 h 540524"/>
                <a:gd name="connsiteX51" fmla="*/ 90249 w 371236"/>
                <a:gd name="connsiteY51" fmla="*/ 137070 h 540524"/>
                <a:gd name="connsiteX52" fmla="*/ 116919 w 371236"/>
                <a:gd name="connsiteY52" fmla="*/ 416037 h 540524"/>
                <a:gd name="connsiteX53" fmla="*/ 191215 w 371236"/>
                <a:gd name="connsiteY53" fmla="*/ 280838 h 540524"/>
                <a:gd name="connsiteX54" fmla="*/ 327422 w 371236"/>
                <a:gd name="connsiteY54" fmla="*/ 280838 h 540524"/>
                <a:gd name="connsiteX55" fmla="*/ 352187 w 371236"/>
                <a:gd name="connsiteY55" fmla="*/ 280838 h 540524"/>
                <a:gd name="connsiteX56" fmla="*/ 286465 w 371236"/>
                <a:gd name="connsiteY56" fmla="*/ 400804 h 540524"/>
                <a:gd name="connsiteX57" fmla="*/ 249317 w 371236"/>
                <a:gd name="connsiteY57" fmla="*/ 340821 h 540524"/>
                <a:gd name="connsiteX58" fmla="*/ 246460 w 371236"/>
                <a:gd name="connsiteY58" fmla="*/ 337965 h 540524"/>
                <a:gd name="connsiteX59" fmla="*/ 237887 w 371236"/>
                <a:gd name="connsiteY59" fmla="*/ 337965 h 540524"/>
                <a:gd name="connsiteX60" fmla="*/ 235029 w 371236"/>
                <a:gd name="connsiteY60" fmla="*/ 350342 h 540524"/>
                <a:gd name="connsiteX61" fmla="*/ 275035 w 371236"/>
                <a:gd name="connsiteY61" fmla="*/ 416037 h 540524"/>
                <a:gd name="connsiteX62" fmla="*/ 116919 w 371236"/>
                <a:gd name="connsiteY62" fmla="*/ 416037 h 540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1236" h="540524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BF0F69-F239-55D6-EEDC-C71DE148FC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5900" y="1254564"/>
            <a:ext cx="5720100" cy="3849918"/>
          </a:xfrm>
        </p:spPr>
        <p:txBody>
          <a:bodyPr/>
          <a:lstStyle/>
          <a:p>
            <a:pPr marL="0" indent="0"/>
            <a:r>
              <a:rPr lang="en-IE" sz="2000" dirty="0" err="1"/>
              <a:t>Predtým, ako si pozrieme </a:t>
            </a:r>
            <a:r>
              <a:rPr lang="en-IE" sz="2000" dirty="0"/>
              <a:t>niekoľko </a:t>
            </a:r>
            <a:r>
              <a:rPr lang="en-IE" sz="2000" dirty="0" err="1"/>
              <a:t>vynikajúcich príkladov blockchainu </a:t>
            </a:r>
            <a:r>
              <a:rPr lang="en-IE" sz="2000" dirty="0"/>
              <a:t>v </a:t>
            </a:r>
            <a:r>
              <a:rPr lang="en-IE" sz="2000" dirty="0" err="1"/>
              <a:t>praxi </a:t>
            </a:r>
            <a:r>
              <a:rPr lang="en-IE" sz="2000" dirty="0"/>
              <a:t>v </a:t>
            </a:r>
            <a:r>
              <a:rPr lang="en-IE" sz="2000" dirty="0" err="1"/>
              <a:t>poľnohospodárskych dodávateľských reťazcoch, venujte chvíľu sledovaniu </a:t>
            </a:r>
            <a:r>
              <a:rPr lang="en-IE" sz="2000" dirty="0"/>
              <a:t>4,5 </a:t>
            </a:r>
            <a:r>
              <a:rPr lang="en-IE" sz="2000" dirty="0" err="1"/>
              <a:t>minútového </a:t>
            </a:r>
            <a:r>
              <a:rPr lang="cs-CZ" sz="2000" dirty="0"/>
              <a:t>videa, ktoré </a:t>
            </a:r>
            <a:r>
              <a:rPr lang="en-IE" sz="2000" dirty="0" err="1"/>
              <a:t>ukazuje, </a:t>
            </a:r>
            <a:r>
              <a:rPr lang="en-IE" sz="2000" dirty="0"/>
              <a:t>ako </a:t>
            </a:r>
            <a:r>
              <a:rPr lang="en-IE" sz="2000" dirty="0" err="1"/>
              <a:t>môže </a:t>
            </a:r>
            <a:r>
              <a:rPr lang="en-IE" sz="2000" dirty="0"/>
              <a:t>blockchain spoločnosti Infosys </a:t>
            </a:r>
            <a:r>
              <a:rPr lang="en-IE" sz="2000" dirty="0" err="1"/>
              <a:t>pomôcť vytvoriť dôveryhodnú sieť </a:t>
            </a:r>
            <a:r>
              <a:rPr lang="en-IE" sz="2000" dirty="0"/>
              <a:t>a </a:t>
            </a:r>
            <a:r>
              <a:rPr lang="en-IE" sz="2000" dirty="0" err="1"/>
              <a:t>umožniť transakcie zainteresovaných strán prostredníctvom inteligentných zmlúv</a:t>
            </a:r>
            <a:r>
              <a:rPr lang="en-IE" sz="2000" dirty="0"/>
              <a:t>.</a:t>
            </a:r>
            <a:endParaRPr lang="cs-CZ" sz="2000" dirty="0"/>
          </a:p>
          <a:p>
            <a:pPr marL="0" indent="0"/>
            <a:r>
              <a:rPr lang="en-IE" sz="2000" dirty="0" err="1"/>
              <a:t>Poľnohospodársky dodávateľský reťazec zahŕňa komplexné prepojené procesy medzi rôznymi zainteresovanými stranami</a:t>
            </a:r>
            <a:r>
              <a:rPr lang="en-IE" sz="2000" dirty="0"/>
              <a:t>. </a:t>
            </a:r>
            <a:r>
              <a:rPr lang="en-IE" sz="2000" dirty="0" err="1"/>
              <a:t>Medzi typické problémy patrí sledovanie </a:t>
            </a:r>
            <a:r>
              <a:rPr lang="en-IE" sz="2000" dirty="0"/>
              <a:t>pôvodu a </a:t>
            </a:r>
            <a:r>
              <a:rPr lang="en-IE" sz="2000" dirty="0" err="1"/>
              <a:t>miesta pôvodu</a:t>
            </a:r>
            <a:r>
              <a:rPr lang="en-IE" sz="2000" dirty="0"/>
              <a:t>, </a:t>
            </a:r>
            <a:r>
              <a:rPr lang="en-IE" sz="2000" dirty="0" err="1"/>
              <a:t>sledovanie informácií </a:t>
            </a:r>
            <a:r>
              <a:rPr lang="en-IE" sz="2000" dirty="0"/>
              <a:t>o </a:t>
            </a:r>
            <a:r>
              <a:rPr lang="en-IE" sz="2000" dirty="0" err="1"/>
              <a:t>správcovi</a:t>
            </a:r>
            <a:r>
              <a:rPr lang="en-IE" sz="2000" dirty="0"/>
              <a:t>, </a:t>
            </a:r>
            <a:r>
              <a:rPr lang="en-IE" sz="2000" dirty="0" err="1"/>
              <a:t>nedostatok dôvery </a:t>
            </a:r>
            <a:r>
              <a:rPr lang="en-IE" sz="2000" dirty="0"/>
              <a:t>a </a:t>
            </a:r>
            <a:r>
              <a:rPr lang="en-IE" sz="2000" dirty="0" err="1"/>
              <a:t>transparentnosti medzi zainteresovanými stranami, </a:t>
            </a:r>
            <a:r>
              <a:rPr lang="en-IE" sz="2000" dirty="0"/>
              <a:t>čo </a:t>
            </a:r>
            <a:r>
              <a:rPr lang="en-IE" sz="2000" dirty="0" err="1"/>
              <a:t>vedie </a:t>
            </a:r>
            <a:r>
              <a:rPr lang="en-IE" sz="2000" dirty="0"/>
              <a:t>k </a:t>
            </a:r>
            <a:r>
              <a:rPr lang="en-IE" sz="2000" dirty="0" err="1"/>
              <a:t>možným oneskoreniam </a:t>
            </a:r>
            <a:r>
              <a:rPr lang="en-IE" sz="2000" dirty="0"/>
              <a:t>pri </a:t>
            </a:r>
            <a:r>
              <a:rPr lang="en-IE" sz="2000" dirty="0" err="1"/>
              <a:t>rozhodovaní na nižších úrovniach</a:t>
            </a:r>
            <a:r>
              <a:rPr lang="en-IE" sz="2000" dirty="0"/>
              <a:t>.</a:t>
            </a:r>
            <a:endParaRPr lang="cs-CZ" sz="2000" dirty="0"/>
          </a:p>
          <a:p>
            <a:pPr marL="0" indent="0"/>
            <a:r>
              <a:rPr lang="cs-CZ" sz="2000" b="1" dirty="0">
                <a:solidFill>
                  <a:srgbClr val="6A9D56"/>
                </a:solidFill>
              </a:rPr>
              <a:t>Kliknutím na šípku spustíte prehrávanie.</a:t>
            </a:r>
            <a:endParaRPr lang="en-IE" sz="2000" b="1" dirty="0">
              <a:solidFill>
                <a:srgbClr val="6A9D56"/>
              </a:solidFill>
            </a:endParaRPr>
          </a:p>
        </p:txBody>
      </p:sp>
      <p:pic>
        <p:nvPicPr>
          <p:cNvPr id="11" name="Online Media 12" title="Blockchain for agricultural supply chain">
            <a:hlinkClick r:id="" action="ppaction://media"/>
            <a:extLst>
              <a:ext uri="{FF2B5EF4-FFF2-40B4-BE49-F238E27FC236}">
                <a16:creationId xmlns:a16="http://schemas.microsoft.com/office/drawing/2014/main" id="{29350BFA-F765-47F3-91A2-3A0B0684692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724291" y="2015227"/>
            <a:ext cx="5467709" cy="308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ia Innovation Campus - Colours">
      <a:dk1>
        <a:srgbClr val="086D6E"/>
      </a:dk1>
      <a:lt1>
        <a:srgbClr val="FFFFFF"/>
      </a:lt1>
      <a:dk2>
        <a:srgbClr val="FFFFFF"/>
      </a:dk2>
      <a:lt2>
        <a:srgbClr val="FFFFFF"/>
      </a:lt2>
      <a:accent1>
        <a:srgbClr val="086D6E"/>
      </a:accent1>
      <a:accent2>
        <a:srgbClr val="0D9390"/>
      </a:accent2>
      <a:accent3>
        <a:srgbClr val="87A66E"/>
      </a:accent3>
      <a:accent4>
        <a:srgbClr val="ACC199"/>
      </a:accent4>
      <a:accent5>
        <a:srgbClr val="F0C049"/>
      </a:accent5>
      <a:accent6>
        <a:srgbClr val="EEE387"/>
      </a:accent6>
      <a:hlink>
        <a:srgbClr val="87A66E"/>
      </a:hlink>
      <a:folHlink>
        <a:srgbClr val="87A66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viving digital -  landscape powerpoint.potx" id="{1D4B4119-D1A6-FE49-944E-44D0450B8D70}" vid="{BE5704CA-28D9-BF4E-9D78-EE5BB38933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499425-232d-46a9-a4b2-ccd4a8f006e6" xsi:nil="true"/>
    <lcf76f155ced4ddcb4097134ff3c332f xmlns="70c7cfa0-a170-42e4-a713-239d21ceefc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CD9FFBF167504091ADB0A958B57D7A" ma:contentTypeVersion="12" ma:contentTypeDescription="Create a new document." ma:contentTypeScope="" ma:versionID="038b2339ec1e182a3872d8bd088646e6">
  <xsd:schema xmlns:xsd="http://www.w3.org/2001/XMLSchema" xmlns:xs="http://www.w3.org/2001/XMLSchema" xmlns:p="http://schemas.microsoft.com/office/2006/metadata/properties" xmlns:ns2="70c7cfa0-a170-42e4-a713-239d21ceefc5" xmlns:ns3="5f499425-232d-46a9-a4b2-ccd4a8f006e6" targetNamespace="http://schemas.microsoft.com/office/2006/metadata/properties" ma:root="true" ma:fieldsID="34c7ae28dddc2e9987b29bfb0aa33bdf" ns2:_="" ns3:_="">
    <xsd:import namespace="70c7cfa0-a170-42e4-a713-239d21ceefc5"/>
    <xsd:import namespace="5f499425-232d-46a9-a4b2-ccd4a8f006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7cfa0-a170-42e4-a713-239d21cee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6badb5f0-a2b0-4fa5-985f-380381272c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499425-232d-46a9-a4b2-ccd4a8f006e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a5635f8-627e-48fc-93dc-0e5eac168b7e}" ma:internalName="TaxCatchAll" ma:showField="CatchAllData" ma:web="5f499425-232d-46a9-a4b2-ccd4a8f006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D3914B-1F5D-42E3-B29B-0AA768C3BC04}">
  <ds:schemaRefs>
    <ds:schemaRef ds:uri="http://schemas.microsoft.com/office/2006/metadata/properties"/>
    <ds:schemaRef ds:uri="http://schemas.microsoft.com/office/infopath/2007/PartnerControls"/>
    <ds:schemaRef ds:uri="5f499425-232d-46a9-a4b2-ccd4a8f006e6"/>
    <ds:schemaRef ds:uri="70c7cfa0-a170-42e4-a713-239d21ceefc5"/>
  </ds:schemaRefs>
</ds:datastoreItem>
</file>

<file path=customXml/itemProps2.xml><?xml version="1.0" encoding="utf-8"?>
<ds:datastoreItem xmlns:ds="http://schemas.openxmlformats.org/officeDocument/2006/customXml" ds:itemID="{5C499AB6-6DC4-48D0-B2A4-26AA3A5047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7cfa0-a170-42e4-a713-239d21ceefc5"/>
    <ds:schemaRef ds:uri="5f499425-232d-46a9-a4b2-ccd4a8f006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C92B784-B464-4039-A930-9E3515DB46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5483</TotalTime>
  <Words>4414</Words>
  <Application>Microsoft Office PowerPoint</Application>
  <PresentationFormat>Widescreen</PresentationFormat>
  <Paragraphs>395</Paragraphs>
  <Slides>61</Slides>
  <Notes>14</Notes>
  <HiddenSlides>0</HiddenSlides>
  <MMClips>3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82" baseType="lpstr">
      <vt:lpstr>Alef</vt:lpstr>
      <vt:lpstr>-apple-system</vt:lpstr>
      <vt:lpstr>Arial</vt:lpstr>
      <vt:lpstr>Calibri</vt:lpstr>
      <vt:lpstr>Dmsans</vt:lpstr>
      <vt:lpstr>ElsevierGulliver</vt:lpstr>
      <vt:lpstr>Georgia</vt:lpstr>
      <vt:lpstr>medium-content-sans-serif-font</vt:lpstr>
      <vt:lpstr>Montserrat</vt:lpstr>
      <vt:lpstr>Montserrat Light</vt:lpstr>
      <vt:lpstr>Red Hat Display</vt:lpstr>
      <vt:lpstr>Roboto</vt:lpstr>
      <vt:lpstr>Source Sans Pro</vt:lpstr>
      <vt:lpstr>source-serif-pro</vt:lpstr>
      <vt:lpstr>Trenda</vt:lpstr>
      <vt:lpstr>Ubuntu</vt:lpstr>
      <vt:lpstr>var( --e-global-typography-accent-font-family )</vt:lpstr>
      <vt:lpstr>var( --e-global-typography-secondary-font-family )</vt:lpstr>
      <vt:lpstr>var( --e-global-typography-text-font-family )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Gillian Keane</dc:creator>
  <cp:keywords>, docId:5DBA391C5FAD953FFD51D9138A0DF7DE</cp:keywords>
  <cp:lastModifiedBy>canice euei</cp:lastModifiedBy>
  <cp:revision>58</cp:revision>
  <dcterms:created xsi:type="dcterms:W3CDTF">2022-05-09T10:29:33Z</dcterms:created>
  <dcterms:modified xsi:type="dcterms:W3CDTF">2024-10-09T15:10:45Z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0x010100C8CD9FFBF167504091ADB0A958B57D7A</vt:lpwstr>
  </property>
</Properties>
</file>