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5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Lst>
  <p:sldSz cx="12192000" cy="6858000"/>
  <p:notesSz cx="6858000" cy="9144000"/>
  <p:embeddedFontLst>
    <p:embeddedFont>
      <p:font typeface="Montserrat" panose="00000500000000000000" pitchFamily="2" charset="0"/>
      <p:regular r:id="rId55"/>
      <p:bold r:id="rId56"/>
      <p:italic r:id="rId57"/>
      <p:boldItalic r:id="rId58"/>
    </p:embeddedFont>
    <p:embeddedFont>
      <p:font typeface="Montserrat Light" panose="00000400000000000000" pitchFamily="2" charset="0"/>
      <p:regular r:id="rId59"/>
      <p:bold r:id="rId60"/>
      <p:italic r:id="rId61"/>
      <p:boldItalic r:id="rId62"/>
    </p:embeddedFont>
    <p:embeddedFont>
      <p:font typeface="Source Sans Pro" panose="020B0503030403020204" pitchFamily="34"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7" roundtripDataSignature="AMtx7mhJyfmn4lU6QThtjyue52GraAXWd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9.fntdata"/><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font" Target="fonts/font4.fntdata"/><Relationship Id="rId66" Type="http://schemas.openxmlformats.org/officeDocument/2006/relationships/font" Target="fonts/font12.fntdata"/><Relationship Id="rId5" Type="http://schemas.openxmlformats.org/officeDocument/2006/relationships/slide" Target="slides/slide1.xml"/><Relationship Id="rId61" Type="http://schemas.openxmlformats.org/officeDocument/2006/relationships/font" Target="fonts/font7.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2.fntdata"/><Relationship Id="rId64" Type="http://schemas.openxmlformats.org/officeDocument/2006/relationships/font" Target="fonts/font10.fntdata"/><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5.fntdata"/><Relationship Id="rId67" Type="http://customschemas.google.com/relationships/presentationmetadata" Target="meta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62" Type="http://schemas.openxmlformats.org/officeDocument/2006/relationships/font" Target="fonts/font8.fntdata"/><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3.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6.fntdata"/><Relationship Id="rId65" Type="http://schemas.openxmlformats.org/officeDocument/2006/relationships/font" Target="fonts/font11.fntdata"/><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6" name="Google Shape;32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9" name="Google Shape;39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0" name="Google Shape;40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7" name="Google Shape;40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0" name="Google Shape;42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4" name="Google Shape;43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8" name="Google Shape;44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1" name="Google Shape;46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4" name="Google Shape;474;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7" name="Google Shape;48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0" name="Google Shape;50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3" name="Google Shape;513;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3" name="Google Shape;33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6" name="Google Shape;52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9" name="Google Shape;539;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2" name="Google Shape;55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5" name="Google Shape;565;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8" name="Google Shape;578;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1" name="Google Shape;591;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4" name="Google Shape;604;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7" name="Google Shape;617;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
        <p:cNvGrpSpPr/>
        <p:nvPr/>
      </p:nvGrpSpPr>
      <p:grpSpPr>
        <a:xfrm>
          <a:off x="0" y="0"/>
          <a:ext cx="0" cy="0"/>
          <a:chOff x="0" y="0"/>
          <a:chExt cx="0" cy="0"/>
        </a:xfrm>
      </p:grpSpPr>
      <p:sp>
        <p:nvSpPr>
          <p:cNvPr id="629" name="Google Shape;629;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0" name="Google Shape;630;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3" name="Google Shape;643;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6" name="Google Shape;656;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69" name="Google Shape;669;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2" name="Google Shape;682;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3"/>
        <p:cNvGrpSpPr/>
        <p:nvPr/>
      </p:nvGrpSpPr>
      <p:grpSpPr>
        <a:xfrm>
          <a:off x="0" y="0"/>
          <a:ext cx="0" cy="0"/>
          <a:chOff x="0" y="0"/>
          <a:chExt cx="0" cy="0"/>
        </a:xfrm>
      </p:grpSpPr>
      <p:sp>
        <p:nvSpPr>
          <p:cNvPr id="694" name="Google Shape;694;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5" name="Google Shape;695;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6" name="Google Shape;696;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02" name="Google Shape;702;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3"/>
        <p:cNvGrpSpPr/>
        <p:nvPr/>
      </p:nvGrpSpPr>
      <p:grpSpPr>
        <a:xfrm>
          <a:off x="0" y="0"/>
          <a:ext cx="0" cy="0"/>
          <a:chOff x="0" y="0"/>
          <a:chExt cx="0" cy="0"/>
        </a:xfrm>
      </p:grpSpPr>
      <p:sp>
        <p:nvSpPr>
          <p:cNvPr id="714" name="Google Shape;714;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5" name="Google Shape;715;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p3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8" name="Google Shape;728;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Google Shape;740;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1" name="Google Shape;741;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4" name="Google Shape;754;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7" name="Google Shape;767;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8"/>
        <p:cNvGrpSpPr/>
        <p:nvPr/>
      </p:nvGrpSpPr>
      <p:grpSpPr>
        <a:xfrm>
          <a:off x="0" y="0"/>
          <a:ext cx="0" cy="0"/>
          <a:chOff x="0" y="0"/>
          <a:chExt cx="0" cy="0"/>
        </a:xfrm>
      </p:grpSpPr>
      <p:sp>
        <p:nvSpPr>
          <p:cNvPr id="779" name="Google Shape;779;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0" name="Google Shape;780;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3" name="Google Shape;793;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8" name="Google Shape;798;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9" name="Google Shape;799;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2" name="Google Shape;812;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4" name="Google Shape;824;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5" name="Google Shape;825;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6"/>
        <p:cNvGrpSpPr/>
        <p:nvPr/>
      </p:nvGrpSpPr>
      <p:grpSpPr>
        <a:xfrm>
          <a:off x="0" y="0"/>
          <a:ext cx="0" cy="0"/>
          <a:chOff x="0" y="0"/>
          <a:chExt cx="0" cy="0"/>
        </a:xfrm>
      </p:grpSpPr>
      <p:sp>
        <p:nvSpPr>
          <p:cNvPr id="837" name="Google Shape;837;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8" name="Google Shape;838;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0"/>
        <p:cNvGrpSpPr/>
        <p:nvPr/>
      </p:nvGrpSpPr>
      <p:grpSpPr>
        <a:xfrm>
          <a:off x="0" y="0"/>
          <a:ext cx="0" cy="0"/>
          <a:chOff x="0" y="0"/>
          <a:chExt cx="0" cy="0"/>
        </a:xfrm>
      </p:grpSpPr>
      <p:sp>
        <p:nvSpPr>
          <p:cNvPr id="851" name="Google Shape;851;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2" name="Google Shape;852;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4"/>
        <p:cNvGrpSpPr/>
        <p:nvPr/>
      </p:nvGrpSpPr>
      <p:grpSpPr>
        <a:xfrm>
          <a:off x="0" y="0"/>
          <a:ext cx="0" cy="0"/>
          <a:chOff x="0" y="0"/>
          <a:chExt cx="0" cy="0"/>
        </a:xfrm>
      </p:grpSpPr>
      <p:sp>
        <p:nvSpPr>
          <p:cNvPr id="865" name="Google Shape;865;p4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6" name="Google Shape;866;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p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6" name="Google Shape;876;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6" name="Google Shape;886;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7" name="Google Shape;887;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49</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2" name="Google Shape;36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9" name="Google Shape;36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7" name="Google Shape;37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4" name="Google Shape;38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5" name="Google Shape;38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2" name="Google Shape;39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3" name="Google Shape;39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Slide ">
  <p:cSld name="Cover Slide ">
    <p:spTree>
      <p:nvGrpSpPr>
        <p:cNvPr id="1" name="Shape 12"/>
        <p:cNvGrpSpPr/>
        <p:nvPr/>
      </p:nvGrpSpPr>
      <p:grpSpPr>
        <a:xfrm>
          <a:off x="0" y="0"/>
          <a:ext cx="0" cy="0"/>
          <a:chOff x="0" y="0"/>
          <a:chExt cx="0" cy="0"/>
        </a:xfrm>
      </p:grpSpPr>
      <p:sp>
        <p:nvSpPr>
          <p:cNvPr id="13" name="Google Shape;13;p51"/>
          <p:cNvSpPr>
            <a:spLocks noGrp="1"/>
          </p:cNvSpPr>
          <p:nvPr>
            <p:ph type="pic" idx="2"/>
          </p:nvPr>
        </p:nvSpPr>
        <p:spPr>
          <a:xfrm>
            <a:off x="487463" y="656405"/>
            <a:ext cx="11318019" cy="3936378"/>
          </a:xfrm>
          <a:prstGeom prst="rect">
            <a:avLst/>
          </a:prstGeom>
          <a:solidFill>
            <a:srgbClr val="F2F2F2"/>
          </a:solidFill>
          <a:ln>
            <a:noFill/>
          </a:ln>
        </p:spPr>
      </p:sp>
      <p:sp>
        <p:nvSpPr>
          <p:cNvPr id="69" name="Google Shape;69;p51"/>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lvl1pPr marL="457200" marR="0" lvl="0" indent="-228600" algn="l" rtl="0">
              <a:lnSpc>
                <a:spcPct val="100000"/>
              </a:lnSpc>
              <a:spcBef>
                <a:spcPts val="0"/>
              </a:spcBef>
              <a:spcAft>
                <a:spcPts val="0"/>
              </a:spcAft>
              <a:buClr>
                <a:schemeClr val="lt1"/>
              </a:buClr>
              <a:buSzPts val="3900"/>
              <a:buFont typeface="Arial"/>
              <a:buNone/>
              <a:defRPr sz="39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51"/>
          <p:cNvSpPr txBox="1">
            <a:spLocks noGrp="1"/>
          </p:cNvSpPr>
          <p:nvPr>
            <p:ph type="body" idx="3"/>
          </p:nvPr>
        </p:nvSpPr>
        <p:spPr>
          <a:xfrm>
            <a:off x="883983" y="5335740"/>
            <a:ext cx="3629734" cy="10382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80000"/>
              </a:lnSpc>
              <a:spcBef>
                <a:spcPts val="0"/>
              </a:spcBef>
              <a:spcAft>
                <a:spcPts val="0"/>
              </a:spcAft>
              <a:buClr>
                <a:srgbClr val="262626"/>
              </a:buClr>
              <a:buSzPts val="3900"/>
              <a:buFont typeface="Arial"/>
              <a:buNone/>
              <a:defRPr sz="3900" b="1"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ont Typecae &amp; Size">
  <p:cSld name="Font Typecae &amp; Size">
    <p:spTree>
      <p:nvGrpSpPr>
        <p:cNvPr id="1" name="Shape 267"/>
        <p:cNvGrpSpPr/>
        <p:nvPr/>
      </p:nvGrpSpPr>
      <p:grpSpPr>
        <a:xfrm>
          <a:off x="0" y="0"/>
          <a:ext cx="0" cy="0"/>
          <a:chOff x="0" y="0"/>
          <a:chExt cx="0" cy="0"/>
        </a:xfrm>
      </p:grpSpPr>
      <p:sp>
        <p:nvSpPr>
          <p:cNvPr id="268" name="Google Shape;268;p60"/>
          <p:cNvSpPr/>
          <p:nvPr/>
        </p:nvSpPr>
        <p:spPr>
          <a:xfrm>
            <a:off x="0" y="0"/>
            <a:ext cx="12192000" cy="6858001"/>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9" name="Google Shape;269;p60"/>
          <p:cNvSpPr/>
          <p:nvPr/>
        </p:nvSpPr>
        <p:spPr>
          <a:xfrm>
            <a:off x="424669" y="528535"/>
            <a:ext cx="6498645"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a:solidFill>
                  <a:schemeClr val="lt1"/>
                </a:solidFill>
                <a:latin typeface="Calibri"/>
                <a:ea typeface="Calibri"/>
                <a:cs typeface="Calibri"/>
                <a:sym typeface="Calibri"/>
              </a:rPr>
              <a:t>FONT TYPEFACE &amp; SIZE</a:t>
            </a:r>
            <a:endParaRPr sz="3600">
              <a:solidFill>
                <a:schemeClr val="lt1"/>
              </a:solidFill>
              <a:latin typeface="Calibri"/>
              <a:ea typeface="Calibri"/>
              <a:cs typeface="Calibri"/>
              <a:sym typeface="Calibri"/>
            </a:endParaRPr>
          </a:p>
        </p:txBody>
      </p:sp>
      <p:sp>
        <p:nvSpPr>
          <p:cNvPr id="270" name="Google Shape;270;p60"/>
          <p:cNvSpPr/>
          <p:nvPr/>
        </p:nvSpPr>
        <p:spPr>
          <a:xfrm>
            <a:off x="7347983" y="564843"/>
            <a:ext cx="4589207"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000" b="0" i="0" u="none" strike="noStrike">
                <a:solidFill>
                  <a:schemeClr val="lt1"/>
                </a:solidFill>
                <a:latin typeface="Calibri"/>
                <a:ea typeface="Calibri"/>
                <a:cs typeface="Calibri"/>
                <a:sym typeface="Calibri"/>
              </a:rPr>
              <a:t>PLEASE ENSURE TO KEEP FONTS AS PER THE LAYOUT</a:t>
            </a: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Clr>
                <a:schemeClr val="dk1"/>
              </a:buClr>
              <a:buSzPts val="1100"/>
              <a:buFont typeface="Arial"/>
              <a:buNone/>
            </a:pPr>
            <a:r>
              <a:rPr lang="en-US" sz="3000" b="0" i="0" u="none" strike="noStrike">
                <a:solidFill>
                  <a:schemeClr val="lt1"/>
                </a:solidFill>
                <a:latin typeface="Calibri"/>
                <a:ea typeface="Calibri"/>
                <a:cs typeface="Calibri"/>
                <a:sym typeface="Calibri"/>
              </a:rPr>
              <a:t>48 point  -  Divider Slides</a:t>
            </a:r>
            <a:endParaRPr/>
          </a:p>
          <a:p>
            <a:pPr marL="0" marR="0" lvl="0" indent="0" algn="l" rtl="0">
              <a:spcBef>
                <a:spcPts val="0"/>
              </a:spcBef>
              <a:spcAft>
                <a:spcPts val="0"/>
              </a:spcAft>
              <a:buClr>
                <a:schemeClr val="dk1"/>
              </a:buClr>
              <a:buSzPts val="1100"/>
              <a:buFont typeface="Arial"/>
              <a:buNone/>
            </a:pPr>
            <a:endParaRPr sz="1000" b="1">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US" sz="3000" b="0" i="0" u="none" strike="noStrike">
                <a:solidFill>
                  <a:schemeClr val="lt1"/>
                </a:solidFill>
                <a:latin typeface="Calibri"/>
                <a:ea typeface="Calibri"/>
                <a:cs typeface="Calibri"/>
                <a:sym typeface="Calibri"/>
              </a:rPr>
              <a:t>36 point  -  Title Heading</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US" sz="3000" b="0" i="0" u="none" strike="noStrike">
                <a:solidFill>
                  <a:schemeClr val="lt1"/>
                </a:solidFill>
                <a:latin typeface="Calibri"/>
                <a:ea typeface="Calibri"/>
                <a:cs typeface="Calibri"/>
                <a:sym typeface="Calibri"/>
              </a:rPr>
              <a:t>30 point  -  Sub-Titles</a:t>
            </a:r>
            <a:endParaRPr/>
          </a:p>
          <a:p>
            <a:pPr marL="0" marR="0" lvl="0" indent="0" algn="l" rtl="0">
              <a:lnSpc>
                <a:spcPct val="100000"/>
              </a:lnSpc>
              <a:spcBef>
                <a:spcPts val="0"/>
              </a:spcBef>
              <a:spcAft>
                <a:spcPts val="0"/>
              </a:spcAft>
              <a:buClr>
                <a:schemeClr val="dk1"/>
              </a:buClr>
              <a:buSzPts val="1100"/>
              <a:buFont typeface="Arial"/>
              <a:buNone/>
            </a:pPr>
            <a:r>
              <a:rPr lang="en-US" sz="3000" b="0" i="0" u="none" strike="noStrike">
                <a:solidFill>
                  <a:schemeClr val="lt1"/>
                </a:solidFill>
                <a:latin typeface="Calibri"/>
                <a:ea typeface="Calibri"/>
                <a:cs typeface="Calibri"/>
                <a:sym typeface="Calibri"/>
              </a:rPr>
              <a:t>	       - Quotes	</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US" sz="3000" b="0" i="0" u="none" strike="noStrike">
                <a:solidFill>
                  <a:schemeClr val="lt1"/>
                </a:solidFill>
                <a:latin typeface="Calibri"/>
                <a:ea typeface="Calibri"/>
                <a:cs typeface="Calibri"/>
                <a:sym typeface="Calibri"/>
              </a:rPr>
              <a:t>24 point  -  Main Text Body </a:t>
            </a:r>
            <a:endParaRPr sz="3000">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p:txBody>
      </p:sp>
      <p:sp>
        <p:nvSpPr>
          <p:cNvPr id="271" name="Google Shape;271;p60"/>
          <p:cNvSpPr/>
          <p:nvPr/>
        </p:nvSpPr>
        <p:spPr>
          <a:xfrm>
            <a:off x="424669" y="2014904"/>
            <a:ext cx="5845501" cy="24929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Calibri"/>
              <a:buNone/>
            </a:pPr>
            <a:r>
              <a:rPr lang="en-US" sz="2400" b="0" i="0" u="none" strike="noStrike">
                <a:solidFill>
                  <a:schemeClr val="lt1"/>
                </a:solidFill>
                <a:latin typeface="Calibri"/>
                <a:ea typeface="Calibri"/>
                <a:cs typeface="Calibri"/>
                <a:sym typeface="Calibri"/>
              </a:rPr>
              <a:t>Please ensure to keep the font sizes set as per the slide layouts. The font used throughout the </a:t>
            </a:r>
            <a:r>
              <a:rPr lang="en-US" sz="2400" b="1" i="0" u="none" strike="noStrike">
                <a:solidFill>
                  <a:schemeClr val="lt1"/>
                </a:solidFill>
                <a:latin typeface="Calibri"/>
                <a:ea typeface="Calibri"/>
                <a:cs typeface="Calibri"/>
                <a:sym typeface="Calibri"/>
              </a:rPr>
              <a:t>Blockchain for Agri Edu </a:t>
            </a:r>
            <a:r>
              <a:rPr lang="en-US" sz="2400" b="0" i="0" u="none" strike="noStrike">
                <a:solidFill>
                  <a:schemeClr val="lt1"/>
                </a:solidFill>
                <a:latin typeface="Calibri"/>
                <a:ea typeface="Calibri"/>
                <a:cs typeface="Calibri"/>
                <a:sym typeface="Calibri"/>
              </a:rPr>
              <a:t>PowerPoint is….</a:t>
            </a:r>
            <a:endParaRPr/>
          </a:p>
          <a:p>
            <a:pPr marL="0" marR="0" lvl="0" indent="0" algn="l" rtl="0">
              <a:lnSpc>
                <a:spcPct val="100000"/>
              </a:lnSpc>
              <a:spcBef>
                <a:spcPts val="0"/>
              </a:spcBef>
              <a:spcAft>
                <a:spcPts val="0"/>
              </a:spcAft>
              <a:buClr>
                <a:schemeClr val="dk1"/>
              </a:buClr>
              <a:buSzPts val="2400"/>
              <a:buFont typeface="Calibri"/>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r>
              <a:rPr lang="en-US" sz="3600" b="1" i="1">
                <a:solidFill>
                  <a:schemeClr val="lt1"/>
                </a:solidFill>
                <a:latin typeface="Calibri"/>
                <a:ea typeface="Calibri"/>
                <a:cs typeface="Calibri"/>
                <a:sym typeface="Calibri"/>
              </a:rPr>
              <a:t>Calibri</a:t>
            </a:r>
            <a:endParaRPr sz="3600">
              <a:solidFill>
                <a:schemeClr val="lt1"/>
              </a:solidFill>
              <a:latin typeface="Calibri"/>
              <a:ea typeface="Calibri"/>
              <a:cs typeface="Calibri"/>
              <a:sym typeface="Calibri"/>
            </a:endParaRPr>
          </a:p>
        </p:txBody>
      </p:sp>
      <p:cxnSp>
        <p:nvCxnSpPr>
          <p:cNvPr id="272" name="Google Shape;272;p60"/>
          <p:cNvCxnSpPr/>
          <p:nvPr/>
        </p:nvCxnSpPr>
        <p:spPr>
          <a:xfrm>
            <a:off x="7098716" y="-1"/>
            <a:ext cx="0" cy="5540408"/>
          </a:xfrm>
          <a:prstGeom prst="straightConnector1">
            <a:avLst/>
          </a:prstGeom>
          <a:noFill/>
          <a:ln w="9525" cap="flat" cmpd="sng">
            <a:solidFill>
              <a:schemeClr val="lt1"/>
            </a:solidFill>
            <a:prstDash val="solid"/>
            <a:miter lim="800000"/>
            <a:headEnd type="none" w="sm" len="sm"/>
            <a:tailEnd type="none" w="sm" len="sm"/>
          </a:ln>
        </p:spPr>
      </p:cxnSp>
      <p:cxnSp>
        <p:nvCxnSpPr>
          <p:cNvPr id="273" name="Google Shape;273;p60"/>
          <p:cNvCxnSpPr/>
          <p:nvPr/>
        </p:nvCxnSpPr>
        <p:spPr>
          <a:xfrm rot="10800000">
            <a:off x="1" y="1620217"/>
            <a:ext cx="7098715" cy="0"/>
          </a:xfrm>
          <a:prstGeom prst="straightConnector1">
            <a:avLst/>
          </a:prstGeom>
          <a:noFill/>
          <a:ln w="9525" cap="flat" cmpd="sng">
            <a:solidFill>
              <a:schemeClr val="lt1"/>
            </a:solidFill>
            <a:prstDash val="solid"/>
            <a:miter lim="800000"/>
            <a:headEnd type="none" w="sm" len="sm"/>
            <a:tailEnd type="none" w="sm" len="sm"/>
          </a:ln>
        </p:spPr>
      </p:cxnSp>
      <p:sp>
        <p:nvSpPr>
          <p:cNvPr id="274" name="Google Shape;274;p60"/>
          <p:cNvSpPr/>
          <p:nvPr/>
        </p:nvSpPr>
        <p:spPr>
          <a:xfrm>
            <a:off x="0" y="5968370"/>
            <a:ext cx="121920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a:solidFill>
                  <a:schemeClr val="lt1"/>
                </a:solidFill>
                <a:latin typeface="Calibri"/>
                <a:ea typeface="Calibri"/>
                <a:cs typeface="Calibri"/>
                <a:sym typeface="Calibri"/>
              </a:rPr>
              <a:t>*** </a:t>
            </a:r>
            <a:r>
              <a:rPr lang="en-US" sz="2400" b="1">
                <a:solidFill>
                  <a:schemeClr val="lt1"/>
                </a:solidFill>
                <a:latin typeface="Calibri"/>
                <a:ea typeface="Calibri"/>
                <a:cs typeface="Calibri"/>
                <a:sym typeface="Calibri"/>
              </a:rPr>
              <a:t>PLEASE DELETE THIS INSTRUCTION SLIDE BEFORE PRESENTING FINAL PRESENTATION </a:t>
            </a:r>
            <a:r>
              <a:rPr lang="en-US" sz="2400">
                <a:solidFill>
                  <a:schemeClr val="lt1"/>
                </a:solidFill>
                <a:latin typeface="Calibri"/>
                <a:ea typeface="Calibri"/>
                <a:cs typeface="Calibri"/>
                <a:sym typeface="Calibri"/>
              </a:rPr>
              <a:t>*** </a:t>
            </a:r>
            <a:endParaRPr sz="2400">
              <a:solidFill>
                <a:schemeClr val="lt1"/>
              </a:solidFill>
              <a:latin typeface="Calibri"/>
              <a:ea typeface="Calibri"/>
              <a:cs typeface="Calibri"/>
              <a:sym typeface="Calibri"/>
            </a:endParaRPr>
          </a:p>
        </p:txBody>
      </p:sp>
      <p:cxnSp>
        <p:nvCxnSpPr>
          <p:cNvPr id="275" name="Google Shape;275;p60"/>
          <p:cNvCxnSpPr/>
          <p:nvPr/>
        </p:nvCxnSpPr>
        <p:spPr>
          <a:xfrm rot="10800000">
            <a:off x="2" y="5540407"/>
            <a:ext cx="12191998" cy="0"/>
          </a:xfrm>
          <a:prstGeom prst="straightConnector1">
            <a:avLst/>
          </a:prstGeom>
          <a:noFill/>
          <a:ln w="9525" cap="flat" cmpd="sng">
            <a:solidFill>
              <a:schemeClr val="lt1"/>
            </a:solidFill>
            <a:prstDash val="solid"/>
            <a:miter lim="800000"/>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Quote Slide 2">
  <p:cSld name="Quote Slide 2">
    <p:spTree>
      <p:nvGrpSpPr>
        <p:cNvPr id="1" name="Shape 276"/>
        <p:cNvGrpSpPr/>
        <p:nvPr/>
      </p:nvGrpSpPr>
      <p:grpSpPr>
        <a:xfrm>
          <a:off x="0" y="0"/>
          <a:ext cx="0" cy="0"/>
          <a:chOff x="0" y="0"/>
          <a:chExt cx="0" cy="0"/>
        </a:xfrm>
      </p:grpSpPr>
      <p:sp>
        <p:nvSpPr>
          <p:cNvPr id="277" name="Google Shape;277;p61"/>
          <p:cNvSpPr/>
          <p:nvPr/>
        </p:nvSpPr>
        <p:spPr>
          <a:xfrm>
            <a:off x="0" y="1352385"/>
            <a:ext cx="6096000" cy="438801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8" name="Google Shape;278;p61"/>
          <p:cNvSpPr>
            <a:spLocks noGrp="1"/>
          </p:cNvSpPr>
          <p:nvPr>
            <p:ph type="pic" idx="2"/>
          </p:nvPr>
        </p:nvSpPr>
        <p:spPr>
          <a:xfrm>
            <a:off x="0" y="0"/>
            <a:ext cx="12192000" cy="6858000"/>
          </a:xfrm>
          <a:prstGeom prst="rect">
            <a:avLst/>
          </a:prstGeom>
          <a:solidFill>
            <a:srgbClr val="F2F2F2"/>
          </a:solidFill>
          <a:ln>
            <a:noFill/>
          </a:ln>
        </p:spPr>
      </p:sp>
      <p:sp>
        <p:nvSpPr>
          <p:cNvPr id="279" name="Google Shape;279;p61"/>
          <p:cNvSpPr txBox="1">
            <a:spLocks noGrp="1"/>
          </p:cNvSpPr>
          <p:nvPr>
            <p:ph type="body" idx="1"/>
          </p:nvPr>
        </p:nvSpPr>
        <p:spPr>
          <a:xfrm>
            <a:off x="427670" y="1747126"/>
            <a:ext cx="5126463" cy="356565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ullet Point x3 slide with photo">
  <p:cSld name="Bullet Point x3 slide with photo">
    <p:spTree>
      <p:nvGrpSpPr>
        <p:cNvPr id="1" name="Shape 280"/>
        <p:cNvGrpSpPr/>
        <p:nvPr/>
      </p:nvGrpSpPr>
      <p:grpSpPr>
        <a:xfrm>
          <a:off x="0" y="0"/>
          <a:ext cx="0" cy="0"/>
          <a:chOff x="0" y="0"/>
          <a:chExt cx="0" cy="0"/>
        </a:xfrm>
      </p:grpSpPr>
      <p:sp>
        <p:nvSpPr>
          <p:cNvPr id="281" name="Google Shape;281;p62"/>
          <p:cNvSpPr/>
          <p:nvPr/>
        </p:nvSpPr>
        <p:spPr>
          <a:xfrm>
            <a:off x="-110112" y="-776"/>
            <a:ext cx="4885857" cy="6858776"/>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2" name="Google Shape;282;p62"/>
          <p:cNvSpPr txBox="1">
            <a:spLocks noGrp="1"/>
          </p:cNvSpPr>
          <p:nvPr>
            <p:ph type="body" idx="1"/>
          </p:nvPr>
        </p:nvSpPr>
        <p:spPr>
          <a:xfrm>
            <a:off x="4990115" y="84690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3" name="Google Shape;283;p62"/>
          <p:cNvSpPr txBox="1">
            <a:spLocks noGrp="1"/>
          </p:cNvSpPr>
          <p:nvPr>
            <p:ph type="body" idx="2"/>
          </p:nvPr>
        </p:nvSpPr>
        <p:spPr>
          <a:xfrm>
            <a:off x="4990116" y="134561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4" name="Google Shape;284;p62"/>
          <p:cNvSpPr txBox="1">
            <a:spLocks noGrp="1"/>
          </p:cNvSpPr>
          <p:nvPr>
            <p:ph type="body" idx="3"/>
          </p:nvPr>
        </p:nvSpPr>
        <p:spPr>
          <a:xfrm>
            <a:off x="3431555" y="986640"/>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5" name="Google Shape;285;p62"/>
          <p:cNvSpPr>
            <a:spLocks noGrp="1"/>
          </p:cNvSpPr>
          <p:nvPr>
            <p:ph type="pic" idx="4"/>
          </p:nvPr>
        </p:nvSpPr>
        <p:spPr>
          <a:xfrm>
            <a:off x="-126342" y="0"/>
            <a:ext cx="3669321" cy="6858000"/>
          </a:xfrm>
          <a:prstGeom prst="rect">
            <a:avLst/>
          </a:prstGeom>
          <a:solidFill>
            <a:srgbClr val="D8D8D8"/>
          </a:solidFill>
          <a:ln>
            <a:noFill/>
          </a:ln>
        </p:spPr>
      </p:sp>
      <p:sp>
        <p:nvSpPr>
          <p:cNvPr id="286" name="Google Shape;286;p62"/>
          <p:cNvSpPr txBox="1">
            <a:spLocks noGrp="1"/>
          </p:cNvSpPr>
          <p:nvPr>
            <p:ph type="body" idx="5"/>
          </p:nvPr>
        </p:nvSpPr>
        <p:spPr>
          <a:xfrm>
            <a:off x="4990114" y="2770036"/>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7" name="Google Shape;287;p62"/>
          <p:cNvSpPr txBox="1">
            <a:spLocks noGrp="1"/>
          </p:cNvSpPr>
          <p:nvPr>
            <p:ph type="body" idx="6"/>
          </p:nvPr>
        </p:nvSpPr>
        <p:spPr>
          <a:xfrm>
            <a:off x="4990115" y="3268749"/>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8" name="Google Shape;288;p62"/>
          <p:cNvSpPr txBox="1">
            <a:spLocks noGrp="1"/>
          </p:cNvSpPr>
          <p:nvPr>
            <p:ph type="body" idx="7"/>
          </p:nvPr>
        </p:nvSpPr>
        <p:spPr>
          <a:xfrm>
            <a:off x="3431554" y="2940769"/>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9" name="Google Shape;289;p62"/>
          <p:cNvSpPr txBox="1">
            <a:spLocks noGrp="1"/>
          </p:cNvSpPr>
          <p:nvPr>
            <p:ph type="body" idx="8"/>
          </p:nvPr>
        </p:nvSpPr>
        <p:spPr>
          <a:xfrm>
            <a:off x="5005612" y="463383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0" name="Google Shape;290;p62"/>
          <p:cNvSpPr txBox="1">
            <a:spLocks noGrp="1"/>
          </p:cNvSpPr>
          <p:nvPr>
            <p:ph type="body" idx="9"/>
          </p:nvPr>
        </p:nvSpPr>
        <p:spPr>
          <a:xfrm>
            <a:off x="5005613" y="513254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1" name="Google Shape;291;p62"/>
          <p:cNvSpPr txBox="1">
            <a:spLocks noGrp="1"/>
          </p:cNvSpPr>
          <p:nvPr>
            <p:ph type="body" idx="13"/>
          </p:nvPr>
        </p:nvSpPr>
        <p:spPr>
          <a:xfrm>
            <a:off x="3447052" y="4804566"/>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292" name="Google Shape;292;p62"/>
          <p:cNvGrpSpPr/>
          <p:nvPr/>
        </p:nvGrpSpPr>
        <p:grpSpPr>
          <a:xfrm>
            <a:off x="4125567" y="726071"/>
            <a:ext cx="7578908" cy="5461417"/>
            <a:chOff x="4054159" y="721803"/>
            <a:chExt cx="7578908" cy="5461417"/>
          </a:xfrm>
        </p:grpSpPr>
        <p:grpSp>
          <p:nvGrpSpPr>
            <p:cNvPr id="293" name="Google Shape;293;p62"/>
            <p:cNvGrpSpPr/>
            <p:nvPr/>
          </p:nvGrpSpPr>
          <p:grpSpPr>
            <a:xfrm>
              <a:off x="4054161" y="721803"/>
              <a:ext cx="7547911" cy="1674487"/>
              <a:chOff x="4061909" y="1565906"/>
              <a:chExt cx="7547911" cy="1882781"/>
            </a:xfrm>
          </p:grpSpPr>
          <p:cxnSp>
            <p:nvCxnSpPr>
              <p:cNvPr id="294" name="Google Shape;294;p62"/>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5" name="Google Shape;295;p62"/>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6" name="Google Shape;296;p62"/>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97" name="Google Shape;297;p62"/>
            <p:cNvCxnSpPr/>
            <p:nvPr/>
          </p:nvCxnSpPr>
          <p:spPr>
            <a:xfrm>
              <a:off x="4054160" y="200029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8" name="Google Shape;298;p62"/>
            <p:cNvCxnSpPr/>
            <p:nvPr/>
          </p:nvCxnSpPr>
          <p:spPr>
            <a:xfrm>
              <a:off x="4069659" y="238824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99" name="Google Shape;299;p62"/>
            <p:cNvGrpSpPr/>
            <p:nvPr/>
          </p:nvGrpSpPr>
          <p:grpSpPr>
            <a:xfrm>
              <a:off x="4054160" y="2644936"/>
              <a:ext cx="7547911" cy="1674487"/>
              <a:chOff x="4061909" y="1565906"/>
              <a:chExt cx="7547911" cy="1882781"/>
            </a:xfrm>
          </p:grpSpPr>
          <p:cxnSp>
            <p:nvCxnSpPr>
              <p:cNvPr id="300" name="Google Shape;300;p62"/>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01" name="Google Shape;301;p62"/>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02" name="Google Shape;302;p62"/>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303" name="Google Shape;303;p62"/>
            <p:cNvCxnSpPr/>
            <p:nvPr/>
          </p:nvCxnSpPr>
          <p:spPr>
            <a:xfrm>
              <a:off x="4054159" y="3923423"/>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04" name="Google Shape;304;p62"/>
            <p:cNvCxnSpPr/>
            <p:nvPr/>
          </p:nvCxnSpPr>
          <p:spPr>
            <a:xfrm>
              <a:off x="4069658" y="4311378"/>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305" name="Google Shape;305;p62"/>
            <p:cNvGrpSpPr/>
            <p:nvPr/>
          </p:nvGrpSpPr>
          <p:grpSpPr>
            <a:xfrm>
              <a:off x="4069658" y="4508733"/>
              <a:ext cx="7547911" cy="1674487"/>
              <a:chOff x="4061909" y="1565906"/>
              <a:chExt cx="7547911" cy="1882781"/>
            </a:xfrm>
          </p:grpSpPr>
          <p:cxnSp>
            <p:nvCxnSpPr>
              <p:cNvPr id="306" name="Google Shape;306;p62"/>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07" name="Google Shape;307;p62"/>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08" name="Google Shape;308;p62"/>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309" name="Google Shape;309;p62"/>
            <p:cNvCxnSpPr/>
            <p:nvPr/>
          </p:nvCxnSpPr>
          <p:spPr>
            <a:xfrm>
              <a:off x="4069657" y="578722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10" name="Google Shape;310;p62"/>
            <p:cNvCxnSpPr/>
            <p:nvPr/>
          </p:nvCxnSpPr>
          <p:spPr>
            <a:xfrm>
              <a:off x="4085156" y="617517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hone Slide">
  <p:cSld name="Phone Slide">
    <p:spTree>
      <p:nvGrpSpPr>
        <p:cNvPr id="1" name="Shape 311"/>
        <p:cNvGrpSpPr/>
        <p:nvPr/>
      </p:nvGrpSpPr>
      <p:grpSpPr>
        <a:xfrm>
          <a:off x="0" y="0"/>
          <a:ext cx="0" cy="0"/>
          <a:chOff x="0" y="0"/>
          <a:chExt cx="0" cy="0"/>
        </a:xfrm>
      </p:grpSpPr>
      <p:grpSp>
        <p:nvGrpSpPr>
          <p:cNvPr id="312" name="Google Shape;312;p63"/>
          <p:cNvGrpSpPr/>
          <p:nvPr/>
        </p:nvGrpSpPr>
        <p:grpSpPr>
          <a:xfrm rot="10800000" flipH="1">
            <a:off x="9804365" y="0"/>
            <a:ext cx="2360746" cy="3678139"/>
            <a:chOff x="12708052" y="5708395"/>
            <a:chExt cx="760808" cy="1185370"/>
          </a:xfrm>
        </p:grpSpPr>
        <p:sp>
          <p:nvSpPr>
            <p:cNvPr id="313" name="Google Shape;313;p6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4" name="Google Shape;314;p6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5" name="Google Shape;315;p6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6" name="Google Shape;316;p6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7" name="Google Shape;317;p6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8" name="Google Shape;318;p6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19" name="Google Shape;319;p63"/>
          <p:cNvSpPr txBox="1">
            <a:spLocks noGrp="1"/>
          </p:cNvSpPr>
          <p:nvPr>
            <p:ph type="body" idx="1"/>
          </p:nvPr>
        </p:nvSpPr>
        <p:spPr>
          <a:xfrm>
            <a:off x="777306" y="2727702"/>
            <a:ext cx="7178174" cy="331164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0" name="Google Shape;320;p63"/>
          <p:cNvSpPr txBox="1">
            <a:spLocks noGrp="1"/>
          </p:cNvSpPr>
          <p:nvPr>
            <p:ph type="body" idx="2"/>
          </p:nvPr>
        </p:nvSpPr>
        <p:spPr>
          <a:xfrm>
            <a:off x="777306" y="1104337"/>
            <a:ext cx="7178174" cy="10316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21" name="Google Shape;321;p63" descr="iPhone6_mockup_front_white.png"/>
          <p:cNvPicPr preferRelativeResize="0"/>
          <p:nvPr/>
        </p:nvPicPr>
        <p:blipFill rotWithShape="1">
          <a:blip r:embed="rId2">
            <a:alphaModFix/>
          </a:blip>
          <a:srcRect/>
          <a:stretch/>
        </p:blipFill>
        <p:spPr>
          <a:xfrm>
            <a:off x="7768850" y="226918"/>
            <a:ext cx="4094254" cy="6404164"/>
          </a:xfrm>
          <a:prstGeom prst="rect">
            <a:avLst/>
          </a:prstGeom>
          <a:noFill/>
          <a:ln>
            <a:noFill/>
          </a:ln>
        </p:spPr>
      </p:pic>
      <p:sp>
        <p:nvSpPr>
          <p:cNvPr id="322" name="Google Shape;322;p63"/>
          <p:cNvSpPr>
            <a:spLocks noGrp="1"/>
          </p:cNvSpPr>
          <p:nvPr>
            <p:ph type="pic" idx="3"/>
          </p:nvPr>
        </p:nvSpPr>
        <p:spPr>
          <a:xfrm>
            <a:off x="8583306" y="1246695"/>
            <a:ext cx="2444127" cy="4336988"/>
          </a:xfrm>
          <a:prstGeom prst="rect">
            <a:avLst/>
          </a:prstGeom>
          <a:solidFill>
            <a:srgbClr val="D8D8D8"/>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2">
  <p:cSld name="Text Slide 2">
    <p:spTree>
      <p:nvGrpSpPr>
        <p:cNvPr id="1" name="Shape 71"/>
        <p:cNvGrpSpPr/>
        <p:nvPr/>
      </p:nvGrpSpPr>
      <p:grpSpPr>
        <a:xfrm>
          <a:off x="0" y="0"/>
          <a:ext cx="0" cy="0"/>
          <a:chOff x="0" y="0"/>
          <a:chExt cx="0" cy="0"/>
        </a:xfrm>
      </p:grpSpPr>
      <p:sp>
        <p:nvSpPr>
          <p:cNvPr id="72" name="Google Shape;72;p52"/>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52"/>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52"/>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75" name="Google Shape;75;p52"/>
          <p:cNvGrpSpPr/>
          <p:nvPr/>
        </p:nvGrpSpPr>
        <p:grpSpPr>
          <a:xfrm flipH="1">
            <a:off x="13557" y="4319078"/>
            <a:ext cx="1654533" cy="2577830"/>
            <a:chOff x="12708052" y="5708395"/>
            <a:chExt cx="760808" cy="1185370"/>
          </a:xfrm>
        </p:grpSpPr>
        <p:sp>
          <p:nvSpPr>
            <p:cNvPr id="76" name="Google Shape;76;p5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 name="Google Shape;77;p5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 name="Google Shape;78;p5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 name="Google Shape;79;p5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 name="Google Shape;80;p5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 name="Google Shape;81;p5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verview/Content Slide">
  <p:cSld name="Overview/Content Slide">
    <p:spTree>
      <p:nvGrpSpPr>
        <p:cNvPr id="1" name="Shape 82"/>
        <p:cNvGrpSpPr/>
        <p:nvPr/>
      </p:nvGrpSpPr>
      <p:grpSpPr>
        <a:xfrm>
          <a:off x="0" y="0"/>
          <a:ext cx="0" cy="0"/>
          <a:chOff x="0" y="0"/>
          <a:chExt cx="0" cy="0"/>
        </a:xfrm>
      </p:grpSpPr>
      <p:sp>
        <p:nvSpPr>
          <p:cNvPr id="83" name="Google Shape;83;p53"/>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53"/>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53"/>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 name="Google Shape;86;p53"/>
          <p:cNvSpPr txBox="1">
            <a:spLocks noGrp="1"/>
          </p:cNvSpPr>
          <p:nvPr>
            <p:ph type="body" idx="4"/>
          </p:nvPr>
        </p:nvSpPr>
        <p:spPr>
          <a:xfrm>
            <a:off x="3478966" y="264915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53"/>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 name="Google Shape;88;p53"/>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53"/>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 name="Google Shape;90;p53"/>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53"/>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 name="Google Shape;92;p53"/>
          <p:cNvSpPr txBox="1">
            <a:spLocks noGrp="1"/>
          </p:cNvSpPr>
          <p:nvPr>
            <p:ph type="body" idx="13"/>
          </p:nvPr>
        </p:nvSpPr>
        <p:spPr>
          <a:xfrm>
            <a:off x="3478966" y="4767585"/>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 name="Google Shape;94;p53"/>
          <p:cNvSpPr/>
          <p:nvPr/>
        </p:nvSpPr>
        <p:spPr>
          <a:xfrm rot="10800000">
            <a:off x="12799" y="5619"/>
            <a:ext cx="2185652" cy="6852379"/>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a:solidFill>
                <a:schemeClr val="lt1"/>
              </a:solidFill>
              <a:latin typeface="Calibri"/>
              <a:ea typeface="Calibri"/>
              <a:cs typeface="Calibri"/>
              <a:sym typeface="Calibri"/>
            </a:endParaRPr>
          </a:p>
        </p:txBody>
      </p:sp>
      <p:sp>
        <p:nvSpPr>
          <p:cNvPr id="95" name="Google Shape;95;p53"/>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96" name="Google Shape;96;p53"/>
          <p:cNvGrpSpPr/>
          <p:nvPr/>
        </p:nvGrpSpPr>
        <p:grpSpPr>
          <a:xfrm>
            <a:off x="2600040" y="2646874"/>
            <a:ext cx="7753586" cy="2110705"/>
            <a:chOff x="1265109" y="2728756"/>
            <a:chExt cx="4752000" cy="1567084"/>
          </a:xfrm>
        </p:grpSpPr>
        <p:sp>
          <p:nvSpPr>
            <p:cNvPr id="97" name="Google Shape;97;p53"/>
            <p:cNvSpPr/>
            <p:nvPr/>
          </p:nvSpPr>
          <p:spPr>
            <a:xfrm>
              <a:off x="1265109" y="272875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8" name="Google Shape;98;p53"/>
            <p:cNvSpPr/>
            <p:nvPr/>
          </p:nvSpPr>
          <p:spPr>
            <a:xfrm>
              <a:off x="1265109" y="3229991"/>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9" name="Google Shape;99;p53"/>
            <p:cNvSpPr/>
            <p:nvPr/>
          </p:nvSpPr>
          <p:spPr>
            <a:xfrm>
              <a:off x="1265109" y="375211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100" name="Google Shape;100;p53"/>
            <p:cNvSpPr/>
            <p:nvPr/>
          </p:nvSpPr>
          <p:spPr>
            <a:xfrm>
              <a:off x="1265109" y="4274240"/>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grpSp>
      <p:grpSp>
        <p:nvGrpSpPr>
          <p:cNvPr id="101" name="Google Shape;101;p53"/>
          <p:cNvGrpSpPr/>
          <p:nvPr/>
        </p:nvGrpSpPr>
        <p:grpSpPr>
          <a:xfrm>
            <a:off x="343586" y="4825263"/>
            <a:ext cx="1579575" cy="1540900"/>
            <a:chOff x="10968672" y="5214269"/>
            <a:chExt cx="1344930" cy="1312000"/>
          </a:xfrm>
        </p:grpSpPr>
        <p:grpSp>
          <p:nvGrpSpPr>
            <p:cNvPr id="102" name="Google Shape;102;p53"/>
            <p:cNvGrpSpPr/>
            <p:nvPr/>
          </p:nvGrpSpPr>
          <p:grpSpPr>
            <a:xfrm>
              <a:off x="11799728" y="5338043"/>
              <a:ext cx="373379" cy="317051"/>
              <a:chOff x="11799728" y="5338043"/>
              <a:chExt cx="373379" cy="317051"/>
            </a:xfrm>
          </p:grpSpPr>
          <p:sp>
            <p:nvSpPr>
              <p:cNvPr id="103" name="Google Shape;103;p53"/>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 name="Google Shape;104;p53"/>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5" name="Google Shape;105;p53"/>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6" name="Google Shape;106;p53"/>
            <p:cNvGrpSpPr/>
            <p:nvPr/>
          </p:nvGrpSpPr>
          <p:grpSpPr>
            <a:xfrm>
              <a:off x="11553031" y="5790293"/>
              <a:ext cx="373380" cy="316098"/>
              <a:chOff x="11553031" y="5790293"/>
              <a:chExt cx="373380" cy="316098"/>
            </a:xfrm>
          </p:grpSpPr>
          <p:sp>
            <p:nvSpPr>
              <p:cNvPr id="107" name="Google Shape;107;p53"/>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8" name="Google Shape;108;p53"/>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 name="Google Shape;109;p53"/>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10" name="Google Shape;110;p53"/>
            <p:cNvGrpSpPr/>
            <p:nvPr/>
          </p:nvGrpSpPr>
          <p:grpSpPr>
            <a:xfrm>
              <a:off x="12091193" y="5786484"/>
              <a:ext cx="221456" cy="316099"/>
              <a:chOff x="12091193" y="5786484"/>
              <a:chExt cx="221456" cy="316099"/>
            </a:xfrm>
          </p:grpSpPr>
          <p:sp>
            <p:nvSpPr>
              <p:cNvPr id="111" name="Google Shape;111;p53"/>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 name="Google Shape;112;p53"/>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53"/>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14" name="Google Shape;114;p53"/>
            <p:cNvGrpSpPr/>
            <p:nvPr/>
          </p:nvGrpSpPr>
          <p:grpSpPr>
            <a:xfrm>
              <a:off x="11846163" y="6237782"/>
              <a:ext cx="371713" cy="288487"/>
              <a:chOff x="11846163" y="6237782"/>
              <a:chExt cx="371713" cy="288487"/>
            </a:xfrm>
          </p:grpSpPr>
          <p:sp>
            <p:nvSpPr>
              <p:cNvPr id="115" name="Google Shape;115;p53"/>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 name="Google Shape;116;p53"/>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 name="Google Shape;117;p53"/>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18" name="Google Shape;118;p53"/>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9" name="Google Shape;119;p53"/>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0" name="Google Shape;120;p53"/>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1" name="Google Shape;121;p53"/>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2" name="Google Shape;122;p53"/>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 name="Google Shape;123;p53"/>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24" name="Google Shape;124;p53"/>
            <p:cNvGrpSpPr/>
            <p:nvPr/>
          </p:nvGrpSpPr>
          <p:grpSpPr>
            <a:xfrm>
              <a:off x="10968672" y="5214269"/>
              <a:ext cx="912495" cy="1194891"/>
              <a:chOff x="10968672" y="5214269"/>
              <a:chExt cx="912495" cy="1194891"/>
            </a:xfrm>
          </p:grpSpPr>
          <p:grpSp>
            <p:nvGrpSpPr>
              <p:cNvPr id="125" name="Google Shape;125;p53"/>
              <p:cNvGrpSpPr/>
              <p:nvPr/>
            </p:nvGrpSpPr>
            <p:grpSpPr>
              <a:xfrm>
                <a:off x="10968672" y="5789340"/>
                <a:ext cx="751522" cy="619820"/>
                <a:chOff x="10968672" y="5789340"/>
                <a:chExt cx="751522" cy="619820"/>
              </a:xfrm>
            </p:grpSpPr>
            <p:sp>
              <p:nvSpPr>
                <p:cNvPr id="126" name="Google Shape;126;p53"/>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 name="Google Shape;127;p53"/>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 name="Google Shape;128;p53"/>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 name="Google Shape;129;p53"/>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 name="Google Shape;130;p53"/>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 name="Google Shape;131;p53"/>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 name="Google Shape;132;p53"/>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p53"/>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 name="Google Shape;134;p53"/>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 name="Google Shape;135;p53"/>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 name="Google Shape;136;p53"/>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37" name="Google Shape;137;p53"/>
              <p:cNvGrpSpPr/>
              <p:nvPr/>
            </p:nvGrpSpPr>
            <p:grpSpPr>
              <a:xfrm>
                <a:off x="10976292" y="5214269"/>
                <a:ext cx="904875" cy="408453"/>
                <a:chOff x="10976292" y="5214269"/>
                <a:chExt cx="904875" cy="408453"/>
              </a:xfrm>
            </p:grpSpPr>
            <p:sp>
              <p:nvSpPr>
                <p:cNvPr id="138" name="Google Shape;138;p53"/>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9" name="Google Shape;139;p53"/>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 name="Google Shape;140;p53"/>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 name="Google Shape;141;p53"/>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 name="Google Shape;142;p53"/>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 name="Google Shape;143;p53"/>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 name="Google Shape;144;p53"/>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5" name="Google Shape;145;p53"/>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 name="Google Shape;146;p53"/>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 name="Google Shape;147;p53"/>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48" name="Google Shape;148;p53"/>
              <p:cNvGrpSpPr/>
              <p:nvPr/>
            </p:nvGrpSpPr>
            <p:grpSpPr>
              <a:xfrm>
                <a:off x="11013440" y="5670327"/>
                <a:ext cx="207644" cy="85689"/>
                <a:chOff x="11013440" y="5670327"/>
                <a:chExt cx="207644" cy="85689"/>
              </a:xfrm>
            </p:grpSpPr>
            <p:sp>
              <p:nvSpPr>
                <p:cNvPr id="149" name="Google Shape;149;p53"/>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 name="Google Shape;150;p53"/>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53"/>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152" name="Google Shape;152;p53"/>
          <p:cNvGrpSpPr/>
          <p:nvPr/>
        </p:nvGrpSpPr>
        <p:grpSpPr>
          <a:xfrm rot="10800000" flipH="1">
            <a:off x="10347469" y="0"/>
            <a:ext cx="1803350" cy="2809693"/>
            <a:chOff x="12708052" y="5708395"/>
            <a:chExt cx="760808" cy="1185370"/>
          </a:xfrm>
        </p:grpSpPr>
        <p:sp>
          <p:nvSpPr>
            <p:cNvPr id="153" name="Google Shape;153;p5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4" name="Google Shape;154;p5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 name="Google Shape;155;p5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 name="Google Shape;156;p5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5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 name="Google Shape;158;p5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Divider ">
  <p:cSld name="Divider ">
    <p:spTree>
      <p:nvGrpSpPr>
        <p:cNvPr id="1" name="Shape 162"/>
        <p:cNvGrpSpPr/>
        <p:nvPr/>
      </p:nvGrpSpPr>
      <p:grpSpPr>
        <a:xfrm>
          <a:off x="0" y="0"/>
          <a:ext cx="0" cy="0"/>
          <a:chOff x="0" y="0"/>
          <a:chExt cx="0" cy="0"/>
        </a:xfrm>
      </p:grpSpPr>
      <p:sp>
        <p:nvSpPr>
          <p:cNvPr id="163" name="Google Shape;163;p54"/>
          <p:cNvSpPr/>
          <p:nvPr/>
        </p:nvSpPr>
        <p:spPr>
          <a:xfrm>
            <a:off x="3776133" y="644599"/>
            <a:ext cx="8415867" cy="550945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1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 name="Google Shape;164;p5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lt1"/>
              </a:buClr>
              <a:buSzPts val="4800"/>
              <a:buFont typeface="Arial"/>
              <a:buNone/>
              <a:defRPr sz="4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5" name="Google Shape;165;p5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13000"/>
              <a:buFont typeface="Arial"/>
              <a:buNone/>
              <a:defRPr sz="1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6" name="Google Shape;166;p54"/>
          <p:cNvSpPr/>
          <p:nvPr/>
        </p:nvSpPr>
        <p:spPr>
          <a:xfrm>
            <a:off x="-29990" y="2975159"/>
            <a:ext cx="5040000" cy="72000"/>
          </a:xfrm>
          <a:custGeom>
            <a:avLst/>
            <a:gdLst/>
            <a:ahLst/>
            <a:cxnLst/>
            <a:rect l="l" t="t" r="r" b="b"/>
            <a:pathLst>
              <a:path w="2963330" h="71215" extrusionOk="0">
                <a:moveTo>
                  <a:pt x="0" y="0"/>
                </a:moveTo>
                <a:lnTo>
                  <a:pt x="2963330" y="0"/>
                </a:lnTo>
                <a:cubicBezTo>
                  <a:pt x="2963330" y="23739"/>
                  <a:pt x="2963330" y="47477"/>
                  <a:pt x="2963330" y="71215"/>
                </a:cubicBezTo>
                <a:lnTo>
                  <a:pt x="0" y="71215"/>
                </a:lnTo>
                <a:lnTo>
                  <a:pt x="0" y="0"/>
                </a:lnTo>
                <a:close/>
              </a:path>
            </a:pathLst>
          </a:custGeom>
          <a:solidFill>
            <a:srgbClr val="26262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67" name="Google Shape;167;p54"/>
          <p:cNvGrpSpPr/>
          <p:nvPr/>
        </p:nvGrpSpPr>
        <p:grpSpPr>
          <a:xfrm rot="10800000" flipH="1">
            <a:off x="10358238" y="644626"/>
            <a:ext cx="1803350" cy="2809693"/>
            <a:chOff x="12708052" y="5708395"/>
            <a:chExt cx="760808" cy="1185370"/>
          </a:xfrm>
        </p:grpSpPr>
        <p:sp>
          <p:nvSpPr>
            <p:cNvPr id="168" name="Google Shape;168;p5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 name="Google Shape;169;p5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5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 name="Google Shape;171;p5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 name="Google Shape;172;p5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3" name="Google Shape;173;p5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74" name="Google Shape;174;p54"/>
          <p:cNvSpPr txBox="1"/>
          <p:nvPr/>
        </p:nvSpPr>
        <p:spPr>
          <a:xfrm rot="-5400000">
            <a:off x="10556168" y="450251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 b="0">
                <a:solidFill>
                  <a:schemeClr val="lt1"/>
                </a:solidFill>
                <a:latin typeface="Calibri"/>
                <a:ea typeface="Calibri"/>
                <a:cs typeface="Calibri"/>
                <a:sym typeface="Calibri"/>
              </a:rPr>
              <a:t>BLOCKCHAIN FOR AGRI FOOD EDU</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aptop Slide">
  <p:cSld name="Laptop Slide">
    <p:spTree>
      <p:nvGrpSpPr>
        <p:cNvPr id="1" name="Shape 175"/>
        <p:cNvGrpSpPr/>
        <p:nvPr/>
      </p:nvGrpSpPr>
      <p:grpSpPr>
        <a:xfrm>
          <a:off x="0" y="0"/>
          <a:ext cx="0" cy="0"/>
          <a:chOff x="0" y="0"/>
          <a:chExt cx="0" cy="0"/>
        </a:xfrm>
      </p:grpSpPr>
      <p:sp>
        <p:nvSpPr>
          <p:cNvPr id="176" name="Google Shape;176;p55"/>
          <p:cNvSpPr txBox="1">
            <a:spLocks noGrp="1"/>
          </p:cNvSpPr>
          <p:nvPr>
            <p:ph type="body" idx="1"/>
          </p:nvPr>
        </p:nvSpPr>
        <p:spPr>
          <a:xfrm>
            <a:off x="5943601" y="2095553"/>
            <a:ext cx="4867011" cy="39131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7" name="Google Shape;177;p55"/>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178" name="Google Shape;178;p55"/>
          <p:cNvGrpSpPr/>
          <p:nvPr/>
        </p:nvGrpSpPr>
        <p:grpSpPr>
          <a:xfrm flipH="1">
            <a:off x="3" y="148421"/>
            <a:ext cx="2360746" cy="3678139"/>
            <a:chOff x="12708052" y="5708395"/>
            <a:chExt cx="760808" cy="1185370"/>
          </a:xfrm>
        </p:grpSpPr>
        <p:sp>
          <p:nvSpPr>
            <p:cNvPr id="179" name="Google Shape;179;p5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0" name="Google Shape;180;p5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1" name="Google Shape;181;p5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2" name="Google Shape;182;p5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3" name="Google Shape;183;p5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4" name="Google Shape;184;p5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185" name="Google Shape;185;p55"/>
          <p:cNvPicPr preferRelativeResize="0"/>
          <p:nvPr/>
        </p:nvPicPr>
        <p:blipFill rotWithShape="1">
          <a:blip r:embed="rId2">
            <a:alphaModFix/>
          </a:blip>
          <a:srcRect l="-18315" t="15976" r="29196" b="11083"/>
          <a:stretch/>
        </p:blipFill>
        <p:spPr>
          <a:xfrm flipH="1">
            <a:off x="0" y="1769732"/>
            <a:ext cx="8439100" cy="5375657"/>
          </a:xfrm>
          <a:prstGeom prst="rect">
            <a:avLst/>
          </a:prstGeom>
          <a:noFill/>
          <a:ln>
            <a:noFill/>
          </a:ln>
        </p:spPr>
      </p:pic>
      <p:sp>
        <p:nvSpPr>
          <p:cNvPr id="186" name="Google Shape;186;p55"/>
          <p:cNvSpPr>
            <a:spLocks noGrp="1"/>
          </p:cNvSpPr>
          <p:nvPr>
            <p:ph type="pic" idx="3"/>
          </p:nvPr>
        </p:nvSpPr>
        <p:spPr>
          <a:xfrm>
            <a:off x="0" y="1996828"/>
            <a:ext cx="5130800" cy="3913188"/>
          </a:xfrm>
          <a:prstGeom prst="rect">
            <a:avLst/>
          </a:prstGeom>
          <a:solidFill>
            <a:srgbClr val="D8D8D8"/>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187"/>
        <p:cNvGrpSpPr/>
        <p:nvPr/>
      </p:nvGrpSpPr>
      <p:grpSpPr>
        <a:xfrm>
          <a:off x="0" y="0"/>
          <a:ext cx="0" cy="0"/>
          <a:chOff x="0" y="0"/>
          <a:chExt cx="0" cy="0"/>
        </a:xfrm>
      </p:grpSpPr>
      <p:sp>
        <p:nvSpPr>
          <p:cNvPr id="188" name="Google Shape;188;p56"/>
          <p:cNvSpPr/>
          <p:nvPr/>
        </p:nvSpPr>
        <p:spPr>
          <a:xfrm>
            <a:off x="4884044"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9" name="Google Shape;189;p56"/>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0" name="Google Shape;190;p56"/>
          <p:cNvSpPr>
            <a:spLocks noGrp="1"/>
          </p:cNvSpPr>
          <p:nvPr>
            <p:ph type="pic" idx="2"/>
          </p:nvPr>
        </p:nvSpPr>
        <p:spPr>
          <a:xfrm>
            <a:off x="414116" y="352414"/>
            <a:ext cx="5497412" cy="6099184"/>
          </a:xfrm>
          <a:prstGeom prst="rect">
            <a:avLst/>
          </a:prstGeom>
          <a:solidFill>
            <a:srgbClr val="F2F2F2"/>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Slide 1">
  <p:cSld name="Text Slide 1">
    <p:spTree>
      <p:nvGrpSpPr>
        <p:cNvPr id="1" name="Shape 191"/>
        <p:cNvGrpSpPr/>
        <p:nvPr/>
      </p:nvGrpSpPr>
      <p:grpSpPr>
        <a:xfrm>
          <a:off x="0" y="0"/>
          <a:ext cx="0" cy="0"/>
          <a:chOff x="0" y="0"/>
          <a:chExt cx="0" cy="0"/>
        </a:xfrm>
      </p:grpSpPr>
      <p:sp>
        <p:nvSpPr>
          <p:cNvPr id="192" name="Google Shape;192;p57"/>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3" name="Google Shape;193;p57"/>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4" name="Google Shape;194;p57"/>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hoto Slide">
  <p:cSld name="Photo Slide">
    <p:spTree>
      <p:nvGrpSpPr>
        <p:cNvPr id="1" name="Shape 195"/>
        <p:cNvGrpSpPr/>
        <p:nvPr/>
      </p:nvGrpSpPr>
      <p:grpSpPr>
        <a:xfrm>
          <a:off x="0" y="0"/>
          <a:ext cx="0" cy="0"/>
          <a:chOff x="0" y="0"/>
          <a:chExt cx="0" cy="0"/>
        </a:xfrm>
      </p:grpSpPr>
      <p:sp>
        <p:nvSpPr>
          <p:cNvPr id="196" name="Google Shape;196;p58"/>
          <p:cNvSpPr/>
          <p:nvPr/>
        </p:nvSpPr>
        <p:spPr>
          <a:xfrm>
            <a:off x="0"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7" name="Google Shape;197;p58"/>
          <p:cNvSpPr>
            <a:spLocks noGrp="1"/>
          </p:cNvSpPr>
          <p:nvPr>
            <p:ph type="pic" idx="2"/>
          </p:nvPr>
        </p:nvSpPr>
        <p:spPr>
          <a:xfrm>
            <a:off x="5888002" y="439730"/>
            <a:ext cx="5660531" cy="6045736"/>
          </a:xfrm>
          <a:prstGeom prst="rect">
            <a:avLst/>
          </a:prstGeom>
          <a:solidFill>
            <a:srgbClr val="F2F2F2"/>
          </a:solidFill>
          <a:ln>
            <a:noFill/>
          </a:ln>
        </p:spPr>
      </p:sp>
      <p:sp>
        <p:nvSpPr>
          <p:cNvPr id="198" name="Google Shape;198;p58"/>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9" name="Google Shape;199;p58"/>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3600"/>
              <a:buFont typeface="Arial"/>
              <a:buNone/>
              <a:defRPr sz="36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Final Slide">
  <p:cSld name="Final Slide">
    <p:spTree>
      <p:nvGrpSpPr>
        <p:cNvPr id="1" name="Shape 200"/>
        <p:cNvGrpSpPr/>
        <p:nvPr/>
      </p:nvGrpSpPr>
      <p:grpSpPr>
        <a:xfrm>
          <a:off x="0" y="0"/>
          <a:ext cx="0" cy="0"/>
          <a:chOff x="0" y="0"/>
          <a:chExt cx="0" cy="0"/>
        </a:xfrm>
      </p:grpSpPr>
      <p:sp>
        <p:nvSpPr>
          <p:cNvPr id="201" name="Google Shape;201;p59"/>
          <p:cNvSpPr/>
          <p:nvPr/>
        </p:nvSpPr>
        <p:spPr>
          <a:xfrm>
            <a:off x="-31340" y="2978523"/>
            <a:ext cx="12339763" cy="2809041"/>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2" name="Google Shape;202;p59"/>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2800"/>
              <a:buFont typeface="Arial"/>
              <a:buNone/>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3" name="Google Shape;203;p59"/>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5000"/>
              <a:buFont typeface="Arial"/>
              <a:buNone/>
              <a:defRPr sz="50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7" name="Google Shape;207;p59"/>
          <p:cNvSpPr/>
          <p:nvPr/>
        </p:nvSpPr>
        <p:spPr>
          <a:xfrm>
            <a:off x="12182476" y="-63292"/>
            <a:ext cx="4132053" cy="7117337"/>
          </a:xfrm>
          <a:custGeom>
            <a:avLst/>
            <a:gdLst/>
            <a:ahLst/>
            <a:cxnLst/>
            <a:rect l="l" t="t" r="r" b="b"/>
            <a:pathLst>
              <a:path w="852645" h="961650" extrusionOk="0">
                <a:moveTo>
                  <a:pt x="0" y="0"/>
                </a:moveTo>
                <a:lnTo>
                  <a:pt x="852646" y="0"/>
                </a:lnTo>
                <a:lnTo>
                  <a:pt x="852646" y="961651"/>
                </a:lnTo>
                <a:lnTo>
                  <a:pt x="0" y="961651"/>
                </a:lnTo>
                <a:close/>
              </a:path>
            </a:pathLst>
          </a:custGeom>
          <a:solidFill>
            <a:srgbClr val="ECECE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08" name="Google Shape;208;p59"/>
          <p:cNvGrpSpPr/>
          <p:nvPr/>
        </p:nvGrpSpPr>
        <p:grpSpPr>
          <a:xfrm>
            <a:off x="9842233" y="3266018"/>
            <a:ext cx="2050690" cy="2000480"/>
            <a:chOff x="10968672" y="5214269"/>
            <a:chExt cx="1344930" cy="1312000"/>
          </a:xfrm>
        </p:grpSpPr>
        <p:grpSp>
          <p:nvGrpSpPr>
            <p:cNvPr id="209" name="Google Shape;209;p59"/>
            <p:cNvGrpSpPr/>
            <p:nvPr/>
          </p:nvGrpSpPr>
          <p:grpSpPr>
            <a:xfrm>
              <a:off x="11799728" y="5338043"/>
              <a:ext cx="373379" cy="317051"/>
              <a:chOff x="11799728" y="5338043"/>
              <a:chExt cx="373379" cy="317051"/>
            </a:xfrm>
          </p:grpSpPr>
          <p:sp>
            <p:nvSpPr>
              <p:cNvPr id="210" name="Google Shape;210;p59"/>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1" name="Google Shape;211;p59"/>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2" name="Google Shape;212;p59"/>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13" name="Google Shape;213;p59"/>
            <p:cNvGrpSpPr/>
            <p:nvPr/>
          </p:nvGrpSpPr>
          <p:grpSpPr>
            <a:xfrm>
              <a:off x="11553031" y="5790293"/>
              <a:ext cx="373380" cy="316098"/>
              <a:chOff x="11553031" y="5790293"/>
              <a:chExt cx="373380" cy="316098"/>
            </a:xfrm>
          </p:grpSpPr>
          <p:sp>
            <p:nvSpPr>
              <p:cNvPr id="214" name="Google Shape;214;p59"/>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5" name="Google Shape;215;p59"/>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6" name="Google Shape;216;p59"/>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17" name="Google Shape;217;p59"/>
            <p:cNvGrpSpPr/>
            <p:nvPr/>
          </p:nvGrpSpPr>
          <p:grpSpPr>
            <a:xfrm>
              <a:off x="12091193" y="5786484"/>
              <a:ext cx="221456" cy="316099"/>
              <a:chOff x="12091193" y="5786484"/>
              <a:chExt cx="221456" cy="316099"/>
            </a:xfrm>
          </p:grpSpPr>
          <p:sp>
            <p:nvSpPr>
              <p:cNvPr id="218" name="Google Shape;218;p59"/>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9" name="Google Shape;219;p59"/>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0" name="Google Shape;220;p59"/>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21" name="Google Shape;221;p59"/>
            <p:cNvGrpSpPr/>
            <p:nvPr/>
          </p:nvGrpSpPr>
          <p:grpSpPr>
            <a:xfrm>
              <a:off x="11846163" y="6237782"/>
              <a:ext cx="371713" cy="288487"/>
              <a:chOff x="11846163" y="6237782"/>
              <a:chExt cx="371713" cy="288487"/>
            </a:xfrm>
          </p:grpSpPr>
          <p:sp>
            <p:nvSpPr>
              <p:cNvPr id="222" name="Google Shape;222;p59"/>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3" name="Google Shape;223;p59"/>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4" name="Google Shape;224;p59"/>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25" name="Google Shape;225;p59"/>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6" name="Google Shape;226;p59"/>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7" name="Google Shape;227;p59"/>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8" name="Google Shape;228;p59"/>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9" name="Google Shape;229;p59"/>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0" name="Google Shape;230;p59"/>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31" name="Google Shape;231;p59"/>
            <p:cNvGrpSpPr/>
            <p:nvPr/>
          </p:nvGrpSpPr>
          <p:grpSpPr>
            <a:xfrm>
              <a:off x="10968672" y="5214269"/>
              <a:ext cx="912495" cy="1194891"/>
              <a:chOff x="10968672" y="5214269"/>
              <a:chExt cx="912495" cy="1194891"/>
            </a:xfrm>
          </p:grpSpPr>
          <p:grpSp>
            <p:nvGrpSpPr>
              <p:cNvPr id="232" name="Google Shape;232;p59"/>
              <p:cNvGrpSpPr/>
              <p:nvPr/>
            </p:nvGrpSpPr>
            <p:grpSpPr>
              <a:xfrm>
                <a:off x="10968672" y="5789340"/>
                <a:ext cx="751522" cy="619820"/>
                <a:chOff x="10968672" y="5789340"/>
                <a:chExt cx="751522" cy="619820"/>
              </a:xfrm>
            </p:grpSpPr>
            <p:sp>
              <p:nvSpPr>
                <p:cNvPr id="233" name="Google Shape;233;p59"/>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4" name="Google Shape;234;p59"/>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5" name="Google Shape;235;p59"/>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6" name="Google Shape;236;p59"/>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7" name="Google Shape;237;p59"/>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8" name="Google Shape;238;p59"/>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9" name="Google Shape;239;p59"/>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0" name="Google Shape;240;p59"/>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1" name="Google Shape;241;p59"/>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2" name="Google Shape;242;p59"/>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3" name="Google Shape;243;p59"/>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44" name="Google Shape;244;p59"/>
              <p:cNvGrpSpPr/>
              <p:nvPr/>
            </p:nvGrpSpPr>
            <p:grpSpPr>
              <a:xfrm>
                <a:off x="10976292" y="5214269"/>
                <a:ext cx="904875" cy="408453"/>
                <a:chOff x="10976292" y="5214269"/>
                <a:chExt cx="904875" cy="408453"/>
              </a:xfrm>
            </p:grpSpPr>
            <p:sp>
              <p:nvSpPr>
                <p:cNvPr id="245" name="Google Shape;245;p59"/>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6" name="Google Shape;246;p59"/>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7" name="Google Shape;247;p59"/>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8" name="Google Shape;248;p59"/>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9" name="Google Shape;249;p59"/>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0" name="Google Shape;250;p59"/>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1" name="Google Shape;251;p59"/>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2" name="Google Shape;252;p59"/>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3" name="Google Shape;253;p59"/>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4" name="Google Shape;254;p59"/>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55" name="Google Shape;255;p59"/>
              <p:cNvGrpSpPr/>
              <p:nvPr/>
            </p:nvGrpSpPr>
            <p:grpSpPr>
              <a:xfrm>
                <a:off x="11013440" y="5670327"/>
                <a:ext cx="207644" cy="85689"/>
                <a:chOff x="11013440" y="5670327"/>
                <a:chExt cx="207644" cy="85689"/>
              </a:xfrm>
            </p:grpSpPr>
            <p:sp>
              <p:nvSpPr>
                <p:cNvPr id="256" name="Google Shape;256;p59"/>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7" name="Google Shape;257;p59"/>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8" name="Google Shape;258;p59"/>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259" name="Google Shape;259;p59"/>
          <p:cNvGrpSpPr/>
          <p:nvPr/>
        </p:nvGrpSpPr>
        <p:grpSpPr>
          <a:xfrm rot="5400000" flipH="1">
            <a:off x="627357" y="-645893"/>
            <a:ext cx="2360746" cy="3678139"/>
            <a:chOff x="12708052" y="5708395"/>
            <a:chExt cx="760808" cy="1185370"/>
          </a:xfrm>
        </p:grpSpPr>
        <p:sp>
          <p:nvSpPr>
            <p:cNvPr id="260" name="Google Shape;260;p5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1" name="Google Shape;261;p5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2" name="Google Shape;262;p5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3" name="Google Shape;263;p5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4" name="Google Shape;264;p5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5" name="Google Shape;265;p5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66" name="Google Shape;266;p59"/>
          <p:cNvSpPr txBox="1">
            <a:spLocks noGrp="1"/>
          </p:cNvSpPr>
          <p:nvPr>
            <p:ph type="body" idx="3"/>
          </p:nvPr>
        </p:nvSpPr>
        <p:spPr>
          <a:xfrm>
            <a:off x="8482130" y="1267137"/>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r" rtl="0">
              <a:lnSpc>
                <a:spcPct val="90000"/>
              </a:lnSpc>
              <a:spcBef>
                <a:spcPts val="1000"/>
              </a:spcBef>
              <a:spcAft>
                <a:spcPts val="0"/>
              </a:spcAft>
              <a:buClr>
                <a:srgbClr val="262626"/>
              </a:buClr>
              <a:buSzPts val="3000"/>
              <a:buFont typeface="Arial"/>
              <a:buNone/>
              <a:defRPr sz="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50"/>
          <p:cNvCxnSpPr/>
          <p:nvPr/>
        </p:nvCxnSpPr>
        <p:spPr>
          <a:xfrm rot="10800000">
            <a:off x="11791088" y="6608548"/>
            <a:ext cx="224149" cy="0"/>
          </a:xfrm>
          <a:prstGeom prst="straightConnector1">
            <a:avLst/>
          </a:prstGeom>
          <a:noFill/>
          <a:ln w="9525" cap="flat" cmpd="sng">
            <a:solidFill>
              <a:srgbClr val="6A9D56"/>
            </a:solidFill>
            <a:prstDash val="solid"/>
            <a:miter lim="400000"/>
            <a:headEnd type="none" w="sm" len="sm"/>
            <a:tailEnd type="none" w="sm" len="sm"/>
          </a:ln>
        </p:spPr>
      </p:cxnSp>
      <p:sp>
        <p:nvSpPr>
          <p:cNvPr id="11" name="Google Shape;11;p50"/>
          <p:cNvSpPr txBox="1"/>
          <p:nvPr/>
        </p:nvSpPr>
        <p:spPr>
          <a:xfrm rot="-5400000">
            <a:off x="10556168" y="512508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 b="0" i="0" u="none" strike="noStrike" cap="none">
                <a:solidFill>
                  <a:srgbClr val="010101"/>
                </a:solidFill>
                <a:latin typeface="Calibri"/>
                <a:ea typeface="Calibri"/>
                <a:cs typeface="Calibri"/>
                <a:sym typeface="Calibri"/>
              </a:rPr>
              <a:t>BLOCKCHAIN PRE AGROPOTRAVINÁRSTVO</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s://creativecommons.org/licenses/by-sa/4.0/?ref=chooser-v1"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hyperlink" Target="https://doi.org/10.17705/1jais.00411" TargetMode="External"/><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hyperlink" Target="https://blockchainforagrifood.eu/" TargetMode="External"/><Relationship Id="rId2" Type="http://schemas.openxmlformats.org/officeDocument/2006/relationships/notesSlide" Target="../notesSlides/notesSlide49.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pic>
        <p:nvPicPr>
          <p:cNvPr id="328" name="Google Shape;328;p1"/>
          <p:cNvPicPr preferRelativeResize="0">
            <a:picLocks noGrp="1"/>
          </p:cNvPicPr>
          <p:nvPr>
            <p:ph type="pic" idx="2"/>
          </p:nvPr>
        </p:nvPicPr>
        <p:blipFill rotWithShape="1">
          <a:blip r:embed="rId3">
            <a:alphaModFix/>
          </a:blip>
          <a:srcRect t="19078" b="19077"/>
          <a:stretch/>
        </p:blipFill>
        <p:spPr>
          <a:xfrm>
            <a:off x="487463" y="656405"/>
            <a:ext cx="11318019" cy="3936378"/>
          </a:xfrm>
          <a:prstGeom prst="rect">
            <a:avLst/>
          </a:prstGeom>
          <a:solidFill>
            <a:srgbClr val="F2F2F2"/>
          </a:solidFill>
          <a:ln>
            <a:noFill/>
          </a:ln>
        </p:spPr>
      </p:pic>
      <p:sp>
        <p:nvSpPr>
          <p:cNvPr id="329" name="Google Shape;329;p1"/>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lt1"/>
              </a:buClr>
              <a:buSzPts val="3900"/>
              <a:buNone/>
            </a:pPr>
            <a:r>
              <a:rPr lang="en-US" b="0">
                <a:latin typeface="Calibri"/>
                <a:ea typeface="Calibri"/>
                <a:cs typeface="Calibri"/>
                <a:sym typeface="Calibri"/>
              </a:rPr>
              <a:t>Modul </a:t>
            </a:r>
            <a:r>
              <a:rPr lang="en-US">
                <a:latin typeface="Calibri"/>
                <a:ea typeface="Calibri"/>
                <a:cs typeface="Calibri"/>
                <a:sym typeface="Calibri"/>
              </a:rPr>
              <a:t>5</a:t>
            </a:r>
            <a:endParaRPr b="0">
              <a:latin typeface="Calibri"/>
              <a:ea typeface="Calibri"/>
              <a:cs typeface="Calibri"/>
              <a:sym typeface="Calibri"/>
            </a:endParaRPr>
          </a:p>
        </p:txBody>
      </p:sp>
      <p:sp>
        <p:nvSpPr>
          <p:cNvPr id="330" name="Google Shape;330;p1"/>
          <p:cNvSpPr txBox="1">
            <a:spLocks noGrp="1"/>
          </p:cNvSpPr>
          <p:nvPr>
            <p:ph type="body" idx="3"/>
          </p:nvPr>
        </p:nvSpPr>
        <p:spPr>
          <a:xfrm>
            <a:off x="843698" y="5036975"/>
            <a:ext cx="7827251" cy="1038225"/>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rgbClr val="262626"/>
              </a:buClr>
              <a:buSzPts val="3900"/>
              <a:buNone/>
            </a:pPr>
            <a:r>
              <a:rPr lang="en-US" dirty="0" err="1">
                <a:latin typeface="Calibri"/>
                <a:ea typeface="Calibri"/>
                <a:cs typeface="Calibri"/>
                <a:sym typeface="Calibri"/>
              </a:rPr>
              <a:t>Dôveryhodné</a:t>
            </a:r>
            <a:r>
              <a:rPr lang="en-US" dirty="0">
                <a:latin typeface="Calibri"/>
                <a:ea typeface="Calibri"/>
                <a:cs typeface="Calibri"/>
                <a:sym typeface="Calibri"/>
              </a:rPr>
              <a:t> </a:t>
            </a:r>
            <a:r>
              <a:rPr lang="en-US" dirty="0" err="1">
                <a:latin typeface="Calibri"/>
                <a:ea typeface="Calibri"/>
                <a:cs typeface="Calibri"/>
                <a:sym typeface="Calibri"/>
              </a:rPr>
              <a:t>zdroje</a:t>
            </a:r>
            <a:r>
              <a:rPr lang="en-US" dirty="0">
                <a:latin typeface="Calibri"/>
                <a:ea typeface="Calibri"/>
                <a:cs typeface="Calibri"/>
                <a:sym typeface="Calibri"/>
              </a:rPr>
              <a:t> </a:t>
            </a:r>
            <a:r>
              <a:rPr lang="en-US" dirty="0" err="1">
                <a:latin typeface="Calibri"/>
                <a:ea typeface="Calibri"/>
                <a:cs typeface="Calibri"/>
                <a:sym typeface="Calibri"/>
              </a:rPr>
              <a:t>blockchainu</a:t>
            </a:r>
            <a:r>
              <a:rPr lang="en-US" dirty="0">
                <a:latin typeface="Calibri"/>
                <a:ea typeface="Calibri"/>
                <a:cs typeface="Calibri"/>
                <a:sym typeface="Calibri"/>
              </a:rPr>
              <a:t> - </a:t>
            </a:r>
            <a:r>
              <a:rPr lang="en-US" dirty="0" err="1">
                <a:latin typeface="Calibri"/>
                <a:ea typeface="Calibri"/>
                <a:cs typeface="Calibri"/>
                <a:sym typeface="Calibri"/>
              </a:rPr>
              <a:t>komu</a:t>
            </a:r>
            <a:r>
              <a:rPr lang="en-US" dirty="0">
                <a:latin typeface="Calibri"/>
                <a:ea typeface="Calibri"/>
                <a:cs typeface="Calibri"/>
                <a:sym typeface="Calibri"/>
              </a:rPr>
              <a:t> </a:t>
            </a:r>
            <a:r>
              <a:rPr lang="en-US" dirty="0" err="1">
                <a:latin typeface="Calibri"/>
                <a:ea typeface="Calibri"/>
                <a:cs typeface="Calibri"/>
                <a:sym typeface="Calibri"/>
              </a:rPr>
              <a:t>dôverovať</a:t>
            </a:r>
            <a:endParaRPr dirty="0"/>
          </a:p>
        </p:txBody>
      </p:sp>
      <p:sp>
        <p:nvSpPr>
          <p:cNvPr id="2" name="Google Shape;17;p51">
            <a:extLst>
              <a:ext uri="{FF2B5EF4-FFF2-40B4-BE49-F238E27FC236}">
                <a16:creationId xmlns:a16="http://schemas.microsoft.com/office/drawing/2014/main" id="{4BE102E4-1B39-006F-DF1F-047ED4838824}"/>
              </a:ext>
            </a:extLst>
          </p:cNvPr>
          <p:cNvSpPr/>
          <p:nvPr/>
        </p:nvSpPr>
        <p:spPr>
          <a:xfrm>
            <a:off x="8586746" y="0"/>
            <a:ext cx="2653409" cy="2662521"/>
          </a:xfrm>
          <a:custGeom>
            <a:avLst/>
            <a:gdLst/>
            <a:ahLst/>
            <a:cxnLst/>
            <a:rect l="l" t="t" r="r" b="b"/>
            <a:pathLst>
              <a:path w="1483995" h="1489091" extrusionOk="0">
                <a:moveTo>
                  <a:pt x="0" y="0"/>
                </a:moveTo>
                <a:lnTo>
                  <a:pt x="1483995" y="0"/>
                </a:lnTo>
                <a:lnTo>
                  <a:pt x="1483995" y="1489092"/>
                </a:lnTo>
                <a:lnTo>
                  <a:pt x="0" y="1489092"/>
                </a:lnTo>
                <a:close/>
              </a:path>
            </a:pathLst>
          </a:cu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3" name="Google Shape;18;p51">
            <a:extLst>
              <a:ext uri="{FF2B5EF4-FFF2-40B4-BE49-F238E27FC236}">
                <a16:creationId xmlns:a16="http://schemas.microsoft.com/office/drawing/2014/main" id="{48072B9A-08C4-B4FD-B45E-1D4EF952E6ED}"/>
              </a:ext>
            </a:extLst>
          </p:cNvPr>
          <p:cNvGrpSpPr/>
          <p:nvPr/>
        </p:nvGrpSpPr>
        <p:grpSpPr>
          <a:xfrm>
            <a:off x="9180753" y="412591"/>
            <a:ext cx="2050690" cy="2000480"/>
            <a:chOff x="10968672" y="5214269"/>
            <a:chExt cx="1344930" cy="1312000"/>
          </a:xfrm>
        </p:grpSpPr>
        <p:grpSp>
          <p:nvGrpSpPr>
            <p:cNvPr id="4" name="Google Shape;19;p51">
              <a:extLst>
                <a:ext uri="{FF2B5EF4-FFF2-40B4-BE49-F238E27FC236}">
                  <a16:creationId xmlns:a16="http://schemas.microsoft.com/office/drawing/2014/main" id="{185AC1D9-192E-3DEB-81FB-2991988D2A05}"/>
                </a:ext>
              </a:extLst>
            </p:cNvPr>
            <p:cNvGrpSpPr/>
            <p:nvPr/>
          </p:nvGrpSpPr>
          <p:grpSpPr>
            <a:xfrm>
              <a:off x="11799728" y="5338043"/>
              <a:ext cx="373379" cy="317051"/>
              <a:chOff x="11799728" y="5338043"/>
              <a:chExt cx="373379" cy="317051"/>
            </a:xfrm>
          </p:grpSpPr>
          <p:sp>
            <p:nvSpPr>
              <p:cNvPr id="51" name="Google Shape;20;p51">
                <a:extLst>
                  <a:ext uri="{FF2B5EF4-FFF2-40B4-BE49-F238E27FC236}">
                    <a16:creationId xmlns:a16="http://schemas.microsoft.com/office/drawing/2014/main" id="{9AC74143-C734-2E42-6E92-AD8D60D22AA2}"/>
                  </a:ext>
                </a:extLst>
              </p:cNvPr>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 name="Google Shape;21;p51">
                <a:extLst>
                  <a:ext uri="{FF2B5EF4-FFF2-40B4-BE49-F238E27FC236}">
                    <a16:creationId xmlns:a16="http://schemas.microsoft.com/office/drawing/2014/main" id="{F7A3E886-1E74-C06D-9C9E-90AC32225689}"/>
                  </a:ext>
                </a:extLst>
              </p:cNvPr>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 name="Google Shape;22;p51">
                <a:extLst>
                  <a:ext uri="{FF2B5EF4-FFF2-40B4-BE49-F238E27FC236}">
                    <a16:creationId xmlns:a16="http://schemas.microsoft.com/office/drawing/2014/main" id="{83E9A384-A64D-679B-F1F5-6B88A075A56C}"/>
                  </a:ext>
                </a:extLst>
              </p:cNvPr>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5" name="Google Shape;23;p51">
              <a:extLst>
                <a:ext uri="{FF2B5EF4-FFF2-40B4-BE49-F238E27FC236}">
                  <a16:creationId xmlns:a16="http://schemas.microsoft.com/office/drawing/2014/main" id="{2A9CE124-33DF-6025-580D-1FFCCCFC4599}"/>
                </a:ext>
              </a:extLst>
            </p:cNvPr>
            <p:cNvGrpSpPr/>
            <p:nvPr/>
          </p:nvGrpSpPr>
          <p:grpSpPr>
            <a:xfrm>
              <a:off x="11553031" y="5790293"/>
              <a:ext cx="373380" cy="316098"/>
              <a:chOff x="11553031" y="5790293"/>
              <a:chExt cx="373380" cy="316098"/>
            </a:xfrm>
          </p:grpSpPr>
          <p:sp>
            <p:nvSpPr>
              <p:cNvPr id="48" name="Google Shape;24;p51">
                <a:extLst>
                  <a:ext uri="{FF2B5EF4-FFF2-40B4-BE49-F238E27FC236}">
                    <a16:creationId xmlns:a16="http://schemas.microsoft.com/office/drawing/2014/main" id="{22FB30E4-BC82-B7BE-AFA0-DA4D9AA24BA8}"/>
                  </a:ext>
                </a:extLst>
              </p:cNvPr>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 name="Google Shape;25;p51">
                <a:extLst>
                  <a:ext uri="{FF2B5EF4-FFF2-40B4-BE49-F238E27FC236}">
                    <a16:creationId xmlns:a16="http://schemas.microsoft.com/office/drawing/2014/main" id="{28987B65-FDEC-17C4-5260-9CB1879E0CF6}"/>
                  </a:ext>
                </a:extLst>
              </p:cNvPr>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 name="Google Shape;26;p51">
                <a:extLst>
                  <a:ext uri="{FF2B5EF4-FFF2-40B4-BE49-F238E27FC236}">
                    <a16:creationId xmlns:a16="http://schemas.microsoft.com/office/drawing/2014/main" id="{5D6D5F6E-A9A9-5EAA-9BA5-490D3F2FB11F}"/>
                  </a:ext>
                </a:extLst>
              </p:cNvPr>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6" name="Google Shape;27;p51">
              <a:extLst>
                <a:ext uri="{FF2B5EF4-FFF2-40B4-BE49-F238E27FC236}">
                  <a16:creationId xmlns:a16="http://schemas.microsoft.com/office/drawing/2014/main" id="{F7F5E01F-CF9F-A83E-1722-AD7A5A754451}"/>
                </a:ext>
              </a:extLst>
            </p:cNvPr>
            <p:cNvGrpSpPr/>
            <p:nvPr/>
          </p:nvGrpSpPr>
          <p:grpSpPr>
            <a:xfrm>
              <a:off x="12091193" y="5786484"/>
              <a:ext cx="221456" cy="316099"/>
              <a:chOff x="12091193" y="5786484"/>
              <a:chExt cx="221456" cy="316099"/>
            </a:xfrm>
          </p:grpSpPr>
          <p:sp>
            <p:nvSpPr>
              <p:cNvPr id="45" name="Google Shape;28;p51">
                <a:extLst>
                  <a:ext uri="{FF2B5EF4-FFF2-40B4-BE49-F238E27FC236}">
                    <a16:creationId xmlns:a16="http://schemas.microsoft.com/office/drawing/2014/main" id="{C9BA6D7F-7446-8F64-1D84-59C82ADC673A}"/>
                  </a:ext>
                </a:extLst>
              </p:cNvPr>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 name="Google Shape;29;p51">
                <a:extLst>
                  <a:ext uri="{FF2B5EF4-FFF2-40B4-BE49-F238E27FC236}">
                    <a16:creationId xmlns:a16="http://schemas.microsoft.com/office/drawing/2014/main" id="{D4F209E3-7B3B-D8AD-2004-F11F3354BD0D}"/>
                  </a:ext>
                </a:extLst>
              </p:cNvPr>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 name="Google Shape;30;p51">
                <a:extLst>
                  <a:ext uri="{FF2B5EF4-FFF2-40B4-BE49-F238E27FC236}">
                    <a16:creationId xmlns:a16="http://schemas.microsoft.com/office/drawing/2014/main" id="{36D1EE5B-1BBA-0521-6A61-59DB059D3617}"/>
                  </a:ext>
                </a:extLst>
              </p:cNvPr>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7" name="Google Shape;31;p51">
              <a:extLst>
                <a:ext uri="{FF2B5EF4-FFF2-40B4-BE49-F238E27FC236}">
                  <a16:creationId xmlns:a16="http://schemas.microsoft.com/office/drawing/2014/main" id="{D182935E-2687-27E3-58C5-530DDADA1E2D}"/>
                </a:ext>
              </a:extLst>
            </p:cNvPr>
            <p:cNvGrpSpPr/>
            <p:nvPr/>
          </p:nvGrpSpPr>
          <p:grpSpPr>
            <a:xfrm>
              <a:off x="11846163" y="6237782"/>
              <a:ext cx="371713" cy="288487"/>
              <a:chOff x="11846163" y="6237782"/>
              <a:chExt cx="371713" cy="288487"/>
            </a:xfrm>
          </p:grpSpPr>
          <p:sp>
            <p:nvSpPr>
              <p:cNvPr id="42" name="Google Shape;32;p51">
                <a:extLst>
                  <a:ext uri="{FF2B5EF4-FFF2-40B4-BE49-F238E27FC236}">
                    <a16:creationId xmlns:a16="http://schemas.microsoft.com/office/drawing/2014/main" id="{C2B44DF8-5307-9E66-9BD0-29F75B2203FB}"/>
                  </a:ext>
                </a:extLst>
              </p:cNvPr>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 name="Google Shape;33;p51">
                <a:extLst>
                  <a:ext uri="{FF2B5EF4-FFF2-40B4-BE49-F238E27FC236}">
                    <a16:creationId xmlns:a16="http://schemas.microsoft.com/office/drawing/2014/main" id="{E2C1D101-D76E-CF98-F742-2014327283D8}"/>
                  </a:ext>
                </a:extLst>
              </p:cNvPr>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 name="Google Shape;34;p51">
                <a:extLst>
                  <a:ext uri="{FF2B5EF4-FFF2-40B4-BE49-F238E27FC236}">
                    <a16:creationId xmlns:a16="http://schemas.microsoft.com/office/drawing/2014/main" id="{5FF68690-BF23-666E-51C2-18ADEFFDE58B}"/>
                  </a:ext>
                </a:extLst>
              </p:cNvPr>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8" name="Google Shape;35;p51">
              <a:extLst>
                <a:ext uri="{FF2B5EF4-FFF2-40B4-BE49-F238E27FC236}">
                  <a16:creationId xmlns:a16="http://schemas.microsoft.com/office/drawing/2014/main" id="{9371D5E5-61C6-BC10-9522-7FF865442B1F}"/>
                </a:ext>
              </a:extLst>
            </p:cNvPr>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 name="Google Shape;36;p51">
              <a:extLst>
                <a:ext uri="{FF2B5EF4-FFF2-40B4-BE49-F238E27FC236}">
                  <a16:creationId xmlns:a16="http://schemas.microsoft.com/office/drawing/2014/main" id="{3BF8D111-6586-FED5-D759-3C9110751FE7}"/>
                </a:ext>
              </a:extLst>
            </p:cNvPr>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 name="Google Shape;37;p51">
              <a:extLst>
                <a:ext uri="{FF2B5EF4-FFF2-40B4-BE49-F238E27FC236}">
                  <a16:creationId xmlns:a16="http://schemas.microsoft.com/office/drawing/2014/main" id="{33383110-AD2E-D09D-16C4-09E93DDA8BF6}"/>
                </a:ext>
              </a:extLst>
            </p:cNvPr>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 name="Google Shape;38;p51">
              <a:extLst>
                <a:ext uri="{FF2B5EF4-FFF2-40B4-BE49-F238E27FC236}">
                  <a16:creationId xmlns:a16="http://schemas.microsoft.com/office/drawing/2014/main" id="{075C633C-9F82-687B-1BA1-E3998BC8AAB3}"/>
                </a:ext>
              </a:extLst>
            </p:cNvPr>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 name="Google Shape;39;p51">
              <a:extLst>
                <a:ext uri="{FF2B5EF4-FFF2-40B4-BE49-F238E27FC236}">
                  <a16:creationId xmlns:a16="http://schemas.microsoft.com/office/drawing/2014/main" id="{14BB1A21-F897-2CA3-E96D-D4E347B21959}"/>
                </a:ext>
              </a:extLst>
            </p:cNvPr>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 name="Google Shape;40;p51">
              <a:extLst>
                <a:ext uri="{FF2B5EF4-FFF2-40B4-BE49-F238E27FC236}">
                  <a16:creationId xmlns:a16="http://schemas.microsoft.com/office/drawing/2014/main" id="{99466E2F-6326-BE5C-9EF4-5A007B92689F}"/>
                </a:ext>
              </a:extLst>
            </p:cNvPr>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4" name="Google Shape;41;p51">
              <a:extLst>
                <a:ext uri="{FF2B5EF4-FFF2-40B4-BE49-F238E27FC236}">
                  <a16:creationId xmlns:a16="http://schemas.microsoft.com/office/drawing/2014/main" id="{66751382-0CAD-FE36-46B0-C91824A59F6A}"/>
                </a:ext>
              </a:extLst>
            </p:cNvPr>
            <p:cNvGrpSpPr/>
            <p:nvPr/>
          </p:nvGrpSpPr>
          <p:grpSpPr>
            <a:xfrm>
              <a:off x="10968672" y="5214269"/>
              <a:ext cx="912495" cy="1194891"/>
              <a:chOff x="10968672" y="5214269"/>
              <a:chExt cx="912495" cy="1194891"/>
            </a:xfrm>
          </p:grpSpPr>
          <p:grpSp>
            <p:nvGrpSpPr>
              <p:cNvPr id="15" name="Google Shape;42;p51">
                <a:extLst>
                  <a:ext uri="{FF2B5EF4-FFF2-40B4-BE49-F238E27FC236}">
                    <a16:creationId xmlns:a16="http://schemas.microsoft.com/office/drawing/2014/main" id="{8595C488-49EB-4A90-0C8A-4FC89F917E05}"/>
                  </a:ext>
                </a:extLst>
              </p:cNvPr>
              <p:cNvGrpSpPr/>
              <p:nvPr/>
            </p:nvGrpSpPr>
            <p:grpSpPr>
              <a:xfrm>
                <a:off x="10968672" y="5789340"/>
                <a:ext cx="751522" cy="619820"/>
                <a:chOff x="10968672" y="5789340"/>
                <a:chExt cx="751522" cy="619820"/>
              </a:xfrm>
            </p:grpSpPr>
            <p:sp>
              <p:nvSpPr>
                <p:cNvPr id="31" name="Google Shape;43;p51">
                  <a:extLst>
                    <a:ext uri="{FF2B5EF4-FFF2-40B4-BE49-F238E27FC236}">
                      <a16:creationId xmlns:a16="http://schemas.microsoft.com/office/drawing/2014/main" id="{5727ADCB-4D7A-9558-B018-7B9E14FFAB3C}"/>
                    </a:ext>
                  </a:extLst>
                </p:cNvPr>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 name="Google Shape;44;p51">
                  <a:extLst>
                    <a:ext uri="{FF2B5EF4-FFF2-40B4-BE49-F238E27FC236}">
                      <a16:creationId xmlns:a16="http://schemas.microsoft.com/office/drawing/2014/main" id="{CA052B70-7C05-7118-022E-F2AD2ED1E85E}"/>
                    </a:ext>
                  </a:extLst>
                </p:cNvPr>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 name="Google Shape;45;p51">
                  <a:extLst>
                    <a:ext uri="{FF2B5EF4-FFF2-40B4-BE49-F238E27FC236}">
                      <a16:creationId xmlns:a16="http://schemas.microsoft.com/office/drawing/2014/main" id="{F16ECDD7-EB07-88C4-D80E-41D4A8B83082}"/>
                    </a:ext>
                  </a:extLst>
                </p:cNvPr>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 name="Google Shape;46;p51">
                  <a:extLst>
                    <a:ext uri="{FF2B5EF4-FFF2-40B4-BE49-F238E27FC236}">
                      <a16:creationId xmlns:a16="http://schemas.microsoft.com/office/drawing/2014/main" id="{F6865396-175B-D811-A5D7-0782230126D2}"/>
                    </a:ext>
                  </a:extLst>
                </p:cNvPr>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 name="Google Shape;47;p51">
                  <a:extLst>
                    <a:ext uri="{FF2B5EF4-FFF2-40B4-BE49-F238E27FC236}">
                      <a16:creationId xmlns:a16="http://schemas.microsoft.com/office/drawing/2014/main" id="{4123D0AE-F9A1-0A43-AC0F-E9F232B8E25F}"/>
                    </a:ext>
                  </a:extLst>
                </p:cNvPr>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 name="Google Shape;48;p51">
                  <a:extLst>
                    <a:ext uri="{FF2B5EF4-FFF2-40B4-BE49-F238E27FC236}">
                      <a16:creationId xmlns:a16="http://schemas.microsoft.com/office/drawing/2014/main" id="{9961E941-F350-9E06-0E2A-2D27371D53B9}"/>
                    </a:ext>
                  </a:extLst>
                </p:cNvPr>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 name="Google Shape;49;p51">
                  <a:extLst>
                    <a:ext uri="{FF2B5EF4-FFF2-40B4-BE49-F238E27FC236}">
                      <a16:creationId xmlns:a16="http://schemas.microsoft.com/office/drawing/2014/main" id="{4CF8A9A2-9997-0A98-8456-8561EA0CB303}"/>
                    </a:ext>
                  </a:extLst>
                </p:cNvPr>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 name="Google Shape;50;p51">
                  <a:extLst>
                    <a:ext uri="{FF2B5EF4-FFF2-40B4-BE49-F238E27FC236}">
                      <a16:creationId xmlns:a16="http://schemas.microsoft.com/office/drawing/2014/main" id="{0D5044E3-8171-DFC5-4505-855A8CE94044}"/>
                    </a:ext>
                  </a:extLst>
                </p:cNvPr>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 name="Google Shape;51;p51">
                  <a:extLst>
                    <a:ext uri="{FF2B5EF4-FFF2-40B4-BE49-F238E27FC236}">
                      <a16:creationId xmlns:a16="http://schemas.microsoft.com/office/drawing/2014/main" id="{1C4DEC5B-9B91-E5B7-D9F9-672465807D28}"/>
                    </a:ext>
                  </a:extLst>
                </p:cNvPr>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 name="Google Shape;52;p51">
                  <a:extLst>
                    <a:ext uri="{FF2B5EF4-FFF2-40B4-BE49-F238E27FC236}">
                      <a16:creationId xmlns:a16="http://schemas.microsoft.com/office/drawing/2014/main" id="{062671CF-7CBC-0C08-6838-22630C3CAB62}"/>
                    </a:ext>
                  </a:extLst>
                </p:cNvPr>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 name="Google Shape;53;p51">
                  <a:extLst>
                    <a:ext uri="{FF2B5EF4-FFF2-40B4-BE49-F238E27FC236}">
                      <a16:creationId xmlns:a16="http://schemas.microsoft.com/office/drawing/2014/main" id="{9368B65A-3ADC-E25A-6001-59B406C0DC15}"/>
                    </a:ext>
                  </a:extLst>
                </p:cNvPr>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6" name="Google Shape;54;p51">
                <a:extLst>
                  <a:ext uri="{FF2B5EF4-FFF2-40B4-BE49-F238E27FC236}">
                    <a16:creationId xmlns:a16="http://schemas.microsoft.com/office/drawing/2014/main" id="{8DA1267A-094C-A541-0D8B-17AB70AD75F1}"/>
                  </a:ext>
                </a:extLst>
              </p:cNvPr>
              <p:cNvGrpSpPr/>
              <p:nvPr/>
            </p:nvGrpSpPr>
            <p:grpSpPr>
              <a:xfrm>
                <a:off x="10976292" y="5214269"/>
                <a:ext cx="904875" cy="408453"/>
                <a:chOff x="10976292" y="5214269"/>
                <a:chExt cx="904875" cy="408453"/>
              </a:xfrm>
            </p:grpSpPr>
            <p:sp>
              <p:nvSpPr>
                <p:cNvPr id="21" name="Google Shape;55;p51">
                  <a:extLst>
                    <a:ext uri="{FF2B5EF4-FFF2-40B4-BE49-F238E27FC236}">
                      <a16:creationId xmlns:a16="http://schemas.microsoft.com/office/drawing/2014/main" id="{CAE40D5F-3EBC-B6D3-52B4-5AF65349328F}"/>
                    </a:ext>
                  </a:extLst>
                </p:cNvPr>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 name="Google Shape;56;p51">
                  <a:extLst>
                    <a:ext uri="{FF2B5EF4-FFF2-40B4-BE49-F238E27FC236}">
                      <a16:creationId xmlns:a16="http://schemas.microsoft.com/office/drawing/2014/main" id="{E7C1278B-4BDF-7DFB-C9BD-C07AB759F13D}"/>
                    </a:ext>
                  </a:extLst>
                </p:cNvPr>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 name="Google Shape;57;p51">
                  <a:extLst>
                    <a:ext uri="{FF2B5EF4-FFF2-40B4-BE49-F238E27FC236}">
                      <a16:creationId xmlns:a16="http://schemas.microsoft.com/office/drawing/2014/main" id="{5C74F380-2E77-F7EF-C42F-7B99B5FADE71}"/>
                    </a:ext>
                  </a:extLst>
                </p:cNvPr>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 name="Google Shape;58;p51">
                  <a:extLst>
                    <a:ext uri="{FF2B5EF4-FFF2-40B4-BE49-F238E27FC236}">
                      <a16:creationId xmlns:a16="http://schemas.microsoft.com/office/drawing/2014/main" id="{2C51ACE7-0C72-85DF-8082-100A8665B223}"/>
                    </a:ext>
                  </a:extLst>
                </p:cNvPr>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 name="Google Shape;59;p51">
                  <a:extLst>
                    <a:ext uri="{FF2B5EF4-FFF2-40B4-BE49-F238E27FC236}">
                      <a16:creationId xmlns:a16="http://schemas.microsoft.com/office/drawing/2014/main" id="{AC4AECB8-B6A1-7CD1-348C-44F6D8A97095}"/>
                    </a:ext>
                  </a:extLst>
                </p:cNvPr>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 name="Google Shape;60;p51">
                  <a:extLst>
                    <a:ext uri="{FF2B5EF4-FFF2-40B4-BE49-F238E27FC236}">
                      <a16:creationId xmlns:a16="http://schemas.microsoft.com/office/drawing/2014/main" id="{17C0C8D5-B858-4C90-7F05-7F9A30127F5C}"/>
                    </a:ext>
                  </a:extLst>
                </p:cNvPr>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 name="Google Shape;61;p51">
                  <a:extLst>
                    <a:ext uri="{FF2B5EF4-FFF2-40B4-BE49-F238E27FC236}">
                      <a16:creationId xmlns:a16="http://schemas.microsoft.com/office/drawing/2014/main" id="{62E71D7C-43FF-03EB-9477-919F7269D108}"/>
                    </a:ext>
                  </a:extLst>
                </p:cNvPr>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 name="Google Shape;62;p51">
                  <a:extLst>
                    <a:ext uri="{FF2B5EF4-FFF2-40B4-BE49-F238E27FC236}">
                      <a16:creationId xmlns:a16="http://schemas.microsoft.com/office/drawing/2014/main" id="{38D539FC-9DEB-F6CC-4175-2C7F605835EA}"/>
                    </a:ext>
                  </a:extLst>
                </p:cNvPr>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 name="Google Shape;63;p51">
                  <a:extLst>
                    <a:ext uri="{FF2B5EF4-FFF2-40B4-BE49-F238E27FC236}">
                      <a16:creationId xmlns:a16="http://schemas.microsoft.com/office/drawing/2014/main" id="{2041CE8A-1B4B-03FF-450C-7B501A95274A}"/>
                    </a:ext>
                  </a:extLst>
                </p:cNvPr>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64;p51">
                  <a:extLst>
                    <a:ext uri="{FF2B5EF4-FFF2-40B4-BE49-F238E27FC236}">
                      <a16:creationId xmlns:a16="http://schemas.microsoft.com/office/drawing/2014/main" id="{53F3714A-C6D8-D24A-5136-095196AF6FB9}"/>
                    </a:ext>
                  </a:extLst>
                </p:cNvPr>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7" name="Google Shape;65;p51">
                <a:extLst>
                  <a:ext uri="{FF2B5EF4-FFF2-40B4-BE49-F238E27FC236}">
                    <a16:creationId xmlns:a16="http://schemas.microsoft.com/office/drawing/2014/main" id="{51103908-A10A-65D9-0D6D-8FAB3B472672}"/>
                  </a:ext>
                </a:extLst>
              </p:cNvPr>
              <p:cNvGrpSpPr/>
              <p:nvPr/>
            </p:nvGrpSpPr>
            <p:grpSpPr>
              <a:xfrm>
                <a:off x="11013440" y="5670327"/>
                <a:ext cx="207644" cy="85689"/>
                <a:chOff x="11013440" y="5670327"/>
                <a:chExt cx="207644" cy="85689"/>
              </a:xfrm>
            </p:grpSpPr>
            <p:sp>
              <p:nvSpPr>
                <p:cNvPr id="18" name="Google Shape;66;p51">
                  <a:extLst>
                    <a:ext uri="{FF2B5EF4-FFF2-40B4-BE49-F238E27FC236}">
                      <a16:creationId xmlns:a16="http://schemas.microsoft.com/office/drawing/2014/main" id="{1F572B05-BE4C-816E-F6DB-4224B229037A}"/>
                    </a:ext>
                  </a:extLst>
                </p:cNvPr>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 name="Google Shape;67;p51">
                  <a:extLst>
                    <a:ext uri="{FF2B5EF4-FFF2-40B4-BE49-F238E27FC236}">
                      <a16:creationId xmlns:a16="http://schemas.microsoft.com/office/drawing/2014/main" id="{28A2AEF5-5C76-C90D-61B6-10042B42661B}"/>
                    </a:ext>
                  </a:extLst>
                </p:cNvPr>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 name="Google Shape;68;p51">
                  <a:extLst>
                    <a:ext uri="{FF2B5EF4-FFF2-40B4-BE49-F238E27FC236}">
                      <a16:creationId xmlns:a16="http://schemas.microsoft.com/office/drawing/2014/main" id="{5ADAC4FB-4ADE-3D81-E62A-C83191D3FFF9}"/>
                    </a:ext>
                  </a:extLst>
                </p:cNvPr>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pic>
        <p:nvPicPr>
          <p:cNvPr id="54" name="Picture 53">
            <a:extLst>
              <a:ext uri="{FF2B5EF4-FFF2-40B4-BE49-F238E27FC236}">
                <a16:creationId xmlns:a16="http://schemas.microsoft.com/office/drawing/2014/main" id="{1B55C7F9-8312-B8F1-5C00-68453DD23262}"/>
              </a:ext>
            </a:extLst>
          </p:cNvPr>
          <p:cNvPicPr>
            <a:picLocks noChangeAspect="1"/>
          </p:cNvPicPr>
          <p:nvPr/>
        </p:nvPicPr>
        <p:blipFill>
          <a:blip r:embed="rId4"/>
          <a:stretch>
            <a:fillRect/>
          </a:stretch>
        </p:blipFill>
        <p:spPr>
          <a:xfrm>
            <a:off x="10252448" y="5458736"/>
            <a:ext cx="1638095" cy="342857"/>
          </a:xfrm>
          <a:prstGeom prst="rect">
            <a:avLst/>
          </a:prstGeom>
        </p:spPr>
      </p:pic>
      <p:sp>
        <p:nvSpPr>
          <p:cNvPr id="55" name="Rectangle 54">
            <a:extLst>
              <a:ext uri="{FF2B5EF4-FFF2-40B4-BE49-F238E27FC236}">
                <a16:creationId xmlns:a16="http://schemas.microsoft.com/office/drawing/2014/main" id="{C2B9F950-0235-4DB2-0074-AB266ADCA98A}"/>
              </a:ext>
            </a:extLst>
          </p:cNvPr>
          <p:cNvSpPr>
            <a:spLocks noChangeArrowheads="1"/>
          </p:cNvSpPr>
          <p:nvPr/>
        </p:nvSpPr>
        <p:spPr bwMode="auto">
          <a:xfrm>
            <a:off x="1003996" y="6128500"/>
            <a:ext cx="3180284" cy="6001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333333"/>
                </a:solidFill>
                <a:effectLst/>
                <a:latin typeface="Source Sans Pro" panose="020B0503030403020204" pitchFamily="34" charset="0"/>
              </a:rPr>
              <a:t>Blockchain for </a:t>
            </a:r>
            <a:r>
              <a:rPr kumimoji="0" lang="en-US" altLang="en-US" sz="11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1100" b="0" i="0" u="none" strike="noStrike" cap="none" normalizeH="0" baseline="0" dirty="0">
                <a:ln>
                  <a:noFill/>
                </a:ln>
                <a:solidFill>
                  <a:srgbClr val="333333"/>
                </a:solidFill>
                <a:effectLst/>
                <a:latin typeface="Source Sans Pro" panose="020B0503030403020204" pitchFamily="34" charset="0"/>
              </a:rPr>
              <a:t> Open Educational Resources © 2023/2024 by Blockchain for </a:t>
            </a:r>
            <a:r>
              <a:rPr kumimoji="0" lang="en-US" altLang="en-US" sz="11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1100" b="0" i="0" u="none" strike="noStrike" cap="none" normalizeH="0" baseline="0" dirty="0">
                <a:ln>
                  <a:noFill/>
                </a:ln>
                <a:solidFill>
                  <a:srgbClr val="333333"/>
                </a:solidFill>
                <a:effectLst/>
                <a:latin typeface="Source Sans Pro" panose="020B0503030403020204" pitchFamily="34" charset="0"/>
              </a:rPr>
              <a:t> Consortium is licensed under </a:t>
            </a:r>
            <a:r>
              <a:rPr kumimoji="0" lang="en-US" altLang="en-US" sz="1100" b="0" i="0" u="none" strike="noStrike" cap="none" normalizeH="0" baseline="0" dirty="0">
                <a:ln>
                  <a:noFill/>
                </a:ln>
                <a:solidFill>
                  <a:srgbClr val="D14500"/>
                </a:solidFill>
                <a:effectLst/>
                <a:latin typeface="Source Sans Pro" panose="020B0503030403020204" pitchFamily="34" charset="0"/>
                <a:hlinkClick r:id="rId5"/>
              </a:rPr>
              <a:t>CC BY-SA 4.0  </a:t>
            </a:r>
            <a:r>
              <a:rPr kumimoji="0" lang="en-US" altLang="en-US" sz="1100" b="0" i="0" u="none" strike="noStrike" cap="none" normalizeH="0" baseline="0" dirty="0">
                <a:ln>
                  <a:noFill/>
                </a:ln>
                <a:solidFill>
                  <a:srgbClr val="D14500"/>
                </a:solidFill>
                <a:effectLst/>
                <a:latin typeface="Source Sans Pro" panose="020B0503030403020204" pitchFamily="34" charset="0"/>
              </a:rPr>
              <a:t>  </a:t>
            </a:r>
            <a:r>
              <a:rPr kumimoji="0" lang="en-US" altLang="en-US" sz="700" b="0" i="0" u="none" strike="noStrike" cap="none" normalizeH="0" baseline="0" dirty="0">
                <a:ln>
                  <a:noFill/>
                </a:ln>
                <a:solidFill>
                  <a:schemeClr val="tx1"/>
                </a:solidFill>
                <a:effectLst/>
              </a:rPr>
              <a:t> </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pic>
        <p:nvPicPr>
          <p:cNvPr id="56" name="Picture 6">
            <a:extLst>
              <a:ext uri="{FF2B5EF4-FFF2-40B4-BE49-F238E27FC236}">
                <a16:creationId xmlns:a16="http://schemas.microsoft.com/office/drawing/2014/main" id="{EE940148-3F6B-70DD-F80E-3AC1A550CF2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1752" y="6362124"/>
            <a:ext cx="903881" cy="316246"/>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a:extLst>
              <a:ext uri="{FF2B5EF4-FFF2-40B4-BE49-F238E27FC236}">
                <a16:creationId xmlns:a16="http://schemas.microsoft.com/office/drawing/2014/main" id="{400E8FEF-8E36-0D52-FE9E-4EBF930006C3}"/>
              </a:ext>
            </a:extLst>
          </p:cNvPr>
          <p:cNvSpPr txBox="1"/>
          <p:nvPr/>
        </p:nvSpPr>
        <p:spPr>
          <a:xfrm>
            <a:off x="8270118" y="5962844"/>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10"/>
          <p:cNvSpPr txBox="1">
            <a:spLocks noGrp="1"/>
          </p:cNvSpPr>
          <p:nvPr>
            <p:ph type="body" idx="1"/>
          </p:nvPr>
        </p:nvSpPr>
        <p:spPr>
          <a:xfrm>
            <a:off x="5943601" y="2095553"/>
            <a:ext cx="6010011" cy="3913188"/>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Char char="•"/>
            </a:pPr>
            <a:r>
              <a:rPr lang="en-US"/>
              <a:t>Blockchain je súbor jednotlivých transakcií zoskupených do blokov, pričom každý blok obsahuje transakcie, ktoré sa uskutočnili od posledného pripojenia bloku k blockchainu.</a:t>
            </a:r>
            <a:endParaRPr/>
          </a:p>
          <a:p>
            <a:pPr marL="342900" lvl="0" indent="-190500" algn="l" rtl="0">
              <a:lnSpc>
                <a:spcPct val="90000"/>
              </a:lnSpc>
              <a:spcBef>
                <a:spcPts val="1000"/>
              </a:spcBef>
              <a:spcAft>
                <a:spcPts val="0"/>
              </a:spcAft>
              <a:buClr>
                <a:srgbClr val="262626"/>
              </a:buClr>
              <a:buSzPts val="2400"/>
              <a:buNone/>
            </a:pPr>
            <a:endParaRPr/>
          </a:p>
          <a:p>
            <a:pPr marL="342900" lvl="0" indent="-342900" algn="l" rtl="0">
              <a:lnSpc>
                <a:spcPct val="90000"/>
              </a:lnSpc>
              <a:spcBef>
                <a:spcPts val="1000"/>
              </a:spcBef>
              <a:spcAft>
                <a:spcPts val="0"/>
              </a:spcAft>
              <a:buClr>
                <a:srgbClr val="262626"/>
              </a:buClr>
              <a:buSzPts val="2400"/>
              <a:buChar char="•"/>
            </a:pPr>
            <a:r>
              <a:rPr lang="en-US"/>
              <a:t>Každá transakcia je vydaná už registrovaným členským uzlom, ktorý ju rozošle všetkým členom blockchainu.</a:t>
            </a:r>
            <a:endParaRPr/>
          </a:p>
        </p:txBody>
      </p:sp>
      <p:sp>
        <p:nvSpPr>
          <p:cNvPr id="403" name="Google Shape;403;p10"/>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33637"/>
              </a:buClr>
              <a:buSzPts val="3600"/>
              <a:buNone/>
            </a:pPr>
            <a:r>
              <a:rPr lang="en-US">
                <a:solidFill>
                  <a:srgbClr val="033637"/>
                </a:solidFill>
              </a:rPr>
              <a:t>Ako funguje blockchain</a:t>
            </a:r>
            <a:endParaRPr>
              <a:solidFill>
                <a:srgbClr val="033637"/>
              </a:solidFill>
            </a:endParaRPr>
          </a:p>
        </p:txBody>
      </p:sp>
      <p:pic>
        <p:nvPicPr>
          <p:cNvPr id="404" name="Google Shape;404;p10" descr="Blockchain Facts: What Is It, How It Works, and How It Can Be Used"/>
          <p:cNvPicPr preferRelativeResize="0">
            <a:picLocks noGrp="1"/>
          </p:cNvPicPr>
          <p:nvPr>
            <p:ph type="pic" idx="3"/>
          </p:nvPr>
        </p:nvPicPr>
        <p:blipFill rotWithShape="1">
          <a:blip r:embed="rId3">
            <a:alphaModFix/>
          </a:blip>
          <a:srcRect l="5231" r="5431" b="7375"/>
          <a:stretch/>
        </p:blipFill>
        <p:spPr>
          <a:xfrm>
            <a:off x="0" y="1996828"/>
            <a:ext cx="5135986" cy="3624606"/>
          </a:xfrm>
          <a:prstGeom prst="rect">
            <a:avLst/>
          </a:prstGeom>
          <a:solidFill>
            <a:srgbClr val="D8D8D8"/>
          </a:solid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11"/>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FFFF"/>
              </a:buClr>
              <a:buSzPts val="3000"/>
              <a:buNone/>
            </a:pPr>
            <a:r>
              <a:rPr lang="en-US">
                <a:solidFill>
                  <a:srgbClr val="FFFFFF"/>
                </a:solidFill>
              </a:rPr>
              <a:t>Blockchain sa skladá z niekoľkých prvkov, ktoré môžu vyvolať dôveru - ale nie úplnú.</a:t>
            </a:r>
            <a:endParaRPr/>
          </a:p>
        </p:txBody>
      </p:sp>
      <p:pic>
        <p:nvPicPr>
          <p:cNvPr id="410" name="Google Shape;410;p11"/>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411" name="Google Shape;411;p11"/>
          <p:cNvGrpSpPr/>
          <p:nvPr/>
        </p:nvGrpSpPr>
        <p:grpSpPr>
          <a:xfrm rot="5400000">
            <a:off x="655944" y="4097331"/>
            <a:ext cx="1882889" cy="2933617"/>
            <a:chOff x="12708052" y="5708395"/>
            <a:chExt cx="760808" cy="1185370"/>
          </a:xfrm>
        </p:grpSpPr>
        <p:sp>
          <p:nvSpPr>
            <p:cNvPr id="412" name="Google Shape;412;p1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3" name="Google Shape;413;p1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4" name="Google Shape;414;p1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5" name="Google Shape;415;p1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6" name="Google Shape;416;p1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7" name="Google Shape;417;p1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12"/>
          <p:cNvSpPr txBox="1">
            <a:spLocks noGrp="1"/>
          </p:cNvSpPr>
          <p:nvPr>
            <p:ph type="body" idx="1"/>
          </p:nvPr>
        </p:nvSpPr>
        <p:spPr>
          <a:xfrm>
            <a:off x="794158" y="2378791"/>
            <a:ext cx="6239304" cy="3399645"/>
          </a:xfrm>
          <a:prstGeom prst="rect">
            <a:avLst/>
          </a:prstGeom>
          <a:noFill/>
          <a:ln>
            <a:noFill/>
          </a:ln>
        </p:spPr>
        <p:txBody>
          <a:bodyPr spcFirstLastPara="1" wrap="square" lIns="91425" tIns="45700" rIns="91425" bIns="45700" anchor="t" anchorCtr="0">
            <a:noAutofit/>
          </a:bodyPr>
          <a:lstStyle/>
          <a:p>
            <a:pPr marL="285750" lvl="0" indent="-285750" algn="just" rtl="0">
              <a:lnSpc>
                <a:spcPct val="90000"/>
              </a:lnSpc>
              <a:spcBef>
                <a:spcPts val="0"/>
              </a:spcBef>
              <a:spcAft>
                <a:spcPts val="0"/>
              </a:spcAft>
              <a:buClr>
                <a:srgbClr val="262626"/>
              </a:buClr>
              <a:buSzPts val="2400"/>
              <a:buFont typeface="Arial"/>
              <a:buChar char="•"/>
            </a:pPr>
            <a:r>
              <a:rPr lang="en-US"/>
              <a:t>Po prvé, dôvera sa opiera o decentralizovanú architektúru s veľkým počtom uzlov patriacich rôznym organizáciám.</a:t>
            </a:r>
            <a:endParaRPr/>
          </a:p>
          <a:p>
            <a:pPr marL="285750" lvl="0" indent="-285750" algn="just" rtl="0">
              <a:lnSpc>
                <a:spcPct val="90000"/>
              </a:lnSpc>
              <a:spcBef>
                <a:spcPts val="1000"/>
              </a:spcBef>
              <a:spcAft>
                <a:spcPts val="0"/>
              </a:spcAft>
              <a:buClr>
                <a:srgbClr val="262626"/>
              </a:buClr>
              <a:buSzPts val="2400"/>
              <a:buFont typeface="Arial"/>
              <a:buChar char="•"/>
            </a:pPr>
            <a:r>
              <a:rPr lang="en-US"/>
              <a:t>Na rozdiel od centralizovanej architektúry, kde sa rozhodnutia môžu prijímať bez konsenzu, je potrebné buď vytvoriť určitú úroveň konsenzu, alebo spravovať viac ako 50 % uzlov (alebo výpočtového výkonu), aby sa ovplyvnil systém ako celok.</a:t>
            </a:r>
            <a:endParaRPr/>
          </a:p>
        </p:txBody>
      </p:sp>
      <p:sp>
        <p:nvSpPr>
          <p:cNvPr id="423" name="Google Shape;423;p12"/>
          <p:cNvSpPr txBox="1">
            <a:spLocks noGrp="1"/>
          </p:cNvSpPr>
          <p:nvPr>
            <p:ph type="body" idx="2"/>
          </p:nvPr>
        </p:nvSpPr>
        <p:spPr>
          <a:xfrm>
            <a:off x="798381" y="761603"/>
            <a:ext cx="10241452"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architektúra a neutralita vlády </a:t>
            </a:r>
            <a:endParaRPr/>
          </a:p>
        </p:txBody>
      </p:sp>
      <p:grpSp>
        <p:nvGrpSpPr>
          <p:cNvPr id="424" name="Google Shape;424;p12"/>
          <p:cNvGrpSpPr/>
          <p:nvPr/>
        </p:nvGrpSpPr>
        <p:grpSpPr>
          <a:xfrm rot="10800000" flipH="1">
            <a:off x="10388648" y="0"/>
            <a:ext cx="1803350" cy="2809693"/>
            <a:chOff x="12708052" y="5708395"/>
            <a:chExt cx="760808" cy="1185370"/>
          </a:xfrm>
        </p:grpSpPr>
        <p:sp>
          <p:nvSpPr>
            <p:cNvPr id="425" name="Google Shape;425;p1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6" name="Google Shape;426;p1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7" name="Google Shape;427;p1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8" name="Google Shape;428;p1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9" name="Google Shape;429;p1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0" name="Google Shape;430;p1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431" name="Google Shape;431;p12" descr="Ein Bild, das Diagramm, Reihe, Kreis, Design enthält.&#10;&#10;Automatisch generierte Beschreibung"/>
          <p:cNvPicPr preferRelativeResize="0"/>
          <p:nvPr/>
        </p:nvPicPr>
        <p:blipFill rotWithShape="1">
          <a:blip r:embed="rId3">
            <a:alphaModFix/>
          </a:blip>
          <a:srcRect/>
          <a:stretch/>
        </p:blipFill>
        <p:spPr>
          <a:xfrm>
            <a:off x="7635330" y="2407984"/>
            <a:ext cx="2851111" cy="257564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13"/>
          <p:cNvSpPr txBox="1">
            <a:spLocks noGrp="1"/>
          </p:cNvSpPr>
          <p:nvPr>
            <p:ph type="body" idx="1"/>
          </p:nvPr>
        </p:nvSpPr>
        <p:spPr>
          <a:xfrm>
            <a:off x="794158" y="2321064"/>
            <a:ext cx="5488848" cy="3676737"/>
          </a:xfrm>
          <a:prstGeom prst="rect">
            <a:avLst/>
          </a:prstGeom>
          <a:noFill/>
          <a:ln>
            <a:noFill/>
          </a:ln>
        </p:spPr>
        <p:txBody>
          <a:bodyPr spcFirstLastPara="1" wrap="square" lIns="91425" tIns="45700" rIns="91425" bIns="45700" anchor="t" anchorCtr="0">
            <a:noAutofit/>
          </a:bodyPr>
          <a:lstStyle/>
          <a:p>
            <a:pPr marL="285750" lvl="0" indent="-285750" algn="just" rtl="0">
              <a:lnSpc>
                <a:spcPct val="90000"/>
              </a:lnSpc>
              <a:spcBef>
                <a:spcPts val="0"/>
              </a:spcBef>
              <a:spcAft>
                <a:spcPts val="0"/>
              </a:spcAft>
              <a:buClr>
                <a:srgbClr val="262626"/>
              </a:buClr>
              <a:buSzPts val="2400"/>
              <a:buFont typeface="Arial"/>
              <a:buChar char="•"/>
            </a:pPr>
            <a:r>
              <a:rPr lang="en-US"/>
              <a:t>Keďže architektúra sa spolieha na mnoho uzlov, práca na overovaní a ukladaní transakcií v blockchaine, ako aj akékoľvek aktualizácie pravidiel, ktorými sa blockchain riadi, musia získať konsenzus širokej skupiny zainteresovaných strán, čo zabraňuje tomu, aby malá skupina získala príliš veľký vplyv na mechanizmy riadenia.</a:t>
            </a:r>
            <a:endParaRPr>
              <a:highlight>
                <a:srgbClr val="FFFF00"/>
              </a:highlight>
            </a:endParaRPr>
          </a:p>
        </p:txBody>
      </p:sp>
      <p:sp>
        <p:nvSpPr>
          <p:cNvPr id="437" name="Google Shape;437;p13"/>
          <p:cNvSpPr txBox="1">
            <a:spLocks noGrp="1"/>
          </p:cNvSpPr>
          <p:nvPr>
            <p:ph type="body" idx="2"/>
          </p:nvPr>
        </p:nvSpPr>
        <p:spPr>
          <a:xfrm>
            <a:off x="798381" y="761603"/>
            <a:ext cx="10241452"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architektúra a neutralita vlády </a:t>
            </a:r>
            <a:endParaRPr/>
          </a:p>
        </p:txBody>
      </p:sp>
      <p:grpSp>
        <p:nvGrpSpPr>
          <p:cNvPr id="438" name="Google Shape;438;p13"/>
          <p:cNvGrpSpPr/>
          <p:nvPr/>
        </p:nvGrpSpPr>
        <p:grpSpPr>
          <a:xfrm rot="10800000" flipH="1">
            <a:off x="10388648" y="0"/>
            <a:ext cx="1803350" cy="2809693"/>
            <a:chOff x="12708052" y="5708395"/>
            <a:chExt cx="760808" cy="1185370"/>
          </a:xfrm>
        </p:grpSpPr>
        <p:sp>
          <p:nvSpPr>
            <p:cNvPr id="439" name="Google Shape;439;p1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0" name="Google Shape;440;p1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1" name="Google Shape;441;p1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2" name="Google Shape;442;p1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3" name="Google Shape;443;p1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4" name="Google Shape;444;p1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445" name="Google Shape;445;p13" descr="Ein Bild, das Text, Diagramm, Reihe, Screenshot enthält.&#10;&#10;Automatisch generierte Beschreibung"/>
          <p:cNvPicPr preferRelativeResize="0"/>
          <p:nvPr/>
        </p:nvPicPr>
        <p:blipFill rotWithShape="1">
          <a:blip r:embed="rId3">
            <a:alphaModFix/>
          </a:blip>
          <a:srcRect/>
          <a:stretch/>
        </p:blipFill>
        <p:spPr>
          <a:xfrm>
            <a:off x="7040390" y="2459290"/>
            <a:ext cx="3116106" cy="249536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14"/>
          <p:cNvSpPr txBox="1">
            <a:spLocks noGrp="1"/>
          </p:cNvSpPr>
          <p:nvPr>
            <p:ph type="body" idx="1"/>
          </p:nvPr>
        </p:nvSpPr>
        <p:spPr>
          <a:xfrm>
            <a:off x="728182" y="2669077"/>
            <a:ext cx="10061737" cy="2522191"/>
          </a:xfrm>
          <a:prstGeom prst="rect">
            <a:avLst/>
          </a:prstGeom>
          <a:noFill/>
          <a:ln>
            <a:noFill/>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Font typeface="Arial"/>
              <a:buChar char="•"/>
            </a:pPr>
            <a:r>
              <a:rPr lang="en-US"/>
              <a:t>Dôvera si vyžaduje, aby boli výpočtové zdroje a úložná kapacita vyvážené medzi organizáciami, avšak v bitcoinovom blockchaine sme svedkami presne opačnej situácie, a to vytvárania ťažobných skupín.</a:t>
            </a:r>
            <a:endParaRPr/>
          </a:p>
          <a:p>
            <a:pPr marL="342900" lvl="0" indent="-342900" algn="just" rtl="0">
              <a:lnSpc>
                <a:spcPct val="90000"/>
              </a:lnSpc>
              <a:spcBef>
                <a:spcPts val="1000"/>
              </a:spcBef>
              <a:spcAft>
                <a:spcPts val="0"/>
              </a:spcAft>
              <a:buClr>
                <a:srgbClr val="262626"/>
              </a:buClr>
              <a:buSzPts val="2400"/>
              <a:buFont typeface="Arial"/>
              <a:buChar char="•"/>
            </a:pPr>
            <a:r>
              <a:rPr lang="en-US"/>
              <a:t>Tri najväčšie fondy niekoľkokrát vlastnili viac ako 50 % výpočtového výkonu siete.</a:t>
            </a:r>
            <a:endParaRPr/>
          </a:p>
        </p:txBody>
      </p:sp>
      <p:sp>
        <p:nvSpPr>
          <p:cNvPr id="451" name="Google Shape;451;p14"/>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architektúra a neutralita vlády </a:t>
            </a:r>
            <a:endParaRPr/>
          </a:p>
        </p:txBody>
      </p:sp>
      <p:grpSp>
        <p:nvGrpSpPr>
          <p:cNvPr id="452" name="Google Shape;452;p14"/>
          <p:cNvGrpSpPr/>
          <p:nvPr/>
        </p:nvGrpSpPr>
        <p:grpSpPr>
          <a:xfrm rot="10800000" flipH="1">
            <a:off x="10388648" y="0"/>
            <a:ext cx="1803350" cy="2809693"/>
            <a:chOff x="12708052" y="5708395"/>
            <a:chExt cx="760808" cy="1185370"/>
          </a:xfrm>
        </p:grpSpPr>
        <p:sp>
          <p:nvSpPr>
            <p:cNvPr id="453" name="Google Shape;453;p1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4" name="Google Shape;454;p1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5" name="Google Shape;455;p1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6" name="Google Shape;456;p1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7" name="Google Shape;457;p1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8" name="Google Shape;458;p1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15"/>
          <p:cNvSpPr txBox="1">
            <a:spLocks noGrp="1"/>
          </p:cNvSpPr>
          <p:nvPr>
            <p:ph type="body" idx="1"/>
          </p:nvPr>
        </p:nvSpPr>
        <p:spPr>
          <a:xfrm>
            <a:off x="798381" y="2700596"/>
            <a:ext cx="9203794" cy="3007100"/>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Font typeface="Arial"/>
              <a:buChar char="•"/>
            </a:pPr>
            <a:r>
              <a:rPr lang="en-US"/>
              <a:t>Táto 50 % hranica je kritická, pretože umožňuje organizácii alebo koalícii organizácií uskutočniť 51 % útok: v podstate je možné kontrolovať históriu transakcií, ale nie nevyhnutne ukradnúť peňažné zisky alebo pridať škodlivé transakcie.</a:t>
            </a:r>
            <a:endParaRPr>
              <a:highlight>
                <a:srgbClr val="FFFF00"/>
              </a:highlight>
            </a:endParaRPr>
          </a:p>
        </p:txBody>
      </p:sp>
      <p:sp>
        <p:nvSpPr>
          <p:cNvPr id="464" name="Google Shape;464;p15"/>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architektúra a neutralita vlády </a:t>
            </a:r>
            <a:endParaRPr/>
          </a:p>
        </p:txBody>
      </p:sp>
      <p:grpSp>
        <p:nvGrpSpPr>
          <p:cNvPr id="465" name="Google Shape;465;p15"/>
          <p:cNvGrpSpPr/>
          <p:nvPr/>
        </p:nvGrpSpPr>
        <p:grpSpPr>
          <a:xfrm rot="10800000" flipH="1">
            <a:off x="10388648" y="0"/>
            <a:ext cx="1803350" cy="2809693"/>
            <a:chOff x="12708052" y="5708395"/>
            <a:chExt cx="760808" cy="1185370"/>
          </a:xfrm>
        </p:grpSpPr>
        <p:sp>
          <p:nvSpPr>
            <p:cNvPr id="466" name="Google Shape;466;p1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7" name="Google Shape;467;p1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8" name="Google Shape;468;p1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9" name="Google Shape;469;p1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0" name="Google Shape;470;p1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1" name="Google Shape;471;p1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16"/>
          <p:cNvSpPr txBox="1">
            <a:spLocks noGrp="1"/>
          </p:cNvSpPr>
          <p:nvPr>
            <p:ph type="body" idx="1"/>
          </p:nvPr>
        </p:nvSpPr>
        <p:spPr>
          <a:xfrm>
            <a:off x="797456" y="1964804"/>
            <a:ext cx="8746594" cy="3849918"/>
          </a:xfrm>
          <a:prstGeom prst="rect">
            <a:avLst/>
          </a:prstGeom>
          <a:noFill/>
          <a:ln>
            <a:noFill/>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Po druhé, dôvera sa opiera o neutrálnu schému riadenia - blockchainový ekvivalent pojmu rovnováha moci. Pred investovaním času a peňazí do blockchainu je dôležité overiť, či je zaručená neutralita schémy riadenia: či obmedzený počet ľudí, ktorí riadia projekt a jeho protokol, je skutočne nezávislý pri rozhodovaní a odolný voči politickým alebo priemyselným tlakom.</a:t>
            </a:r>
            <a:endParaRPr/>
          </a:p>
          <a:p>
            <a:pPr marL="228600" lvl="0" indent="-228600" algn="just" rtl="0">
              <a:lnSpc>
                <a:spcPct val="90000"/>
              </a:lnSpc>
              <a:spcBef>
                <a:spcPts val="1000"/>
              </a:spcBef>
              <a:spcAft>
                <a:spcPts val="0"/>
              </a:spcAft>
              <a:buClr>
                <a:srgbClr val="262626"/>
              </a:buClr>
              <a:buSzPts val="2400"/>
              <a:buFont typeface="Arial"/>
              <a:buChar char="•"/>
            </a:pPr>
            <a:r>
              <a:rPr lang="en-US"/>
              <a:t>Ak to tak nie je, potom moc v blockchaine nie je v zásade vyvážená.</a:t>
            </a:r>
            <a:endParaRPr/>
          </a:p>
        </p:txBody>
      </p:sp>
      <p:sp>
        <p:nvSpPr>
          <p:cNvPr id="477" name="Google Shape;477;p16"/>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architektúra a neutralita vlády </a:t>
            </a:r>
            <a:endParaRPr/>
          </a:p>
        </p:txBody>
      </p:sp>
      <p:grpSp>
        <p:nvGrpSpPr>
          <p:cNvPr id="478" name="Google Shape;478;p16"/>
          <p:cNvGrpSpPr/>
          <p:nvPr/>
        </p:nvGrpSpPr>
        <p:grpSpPr>
          <a:xfrm rot="10800000" flipH="1">
            <a:off x="10388648" y="0"/>
            <a:ext cx="1803350" cy="2809693"/>
            <a:chOff x="12708052" y="5708395"/>
            <a:chExt cx="760808" cy="1185370"/>
          </a:xfrm>
        </p:grpSpPr>
        <p:sp>
          <p:nvSpPr>
            <p:cNvPr id="479" name="Google Shape;479;p1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0" name="Google Shape;480;p1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1" name="Google Shape;481;p1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2" name="Google Shape;482;p1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3" name="Google Shape;483;p1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4" name="Google Shape;484;p1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17"/>
          <p:cNvSpPr txBox="1">
            <a:spLocks noGrp="1"/>
          </p:cNvSpPr>
          <p:nvPr>
            <p:ph type="body" idx="1"/>
          </p:nvPr>
        </p:nvSpPr>
        <p:spPr>
          <a:xfrm>
            <a:off x="797456" y="2807622"/>
            <a:ext cx="8632294" cy="2522191"/>
          </a:xfrm>
          <a:prstGeom prst="rect">
            <a:avLst/>
          </a:prstGeom>
          <a:noFill/>
          <a:ln>
            <a:noFill/>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Navyše, ak tieto zainteresované strany kontrolujú viac ako polovicu výpočtového výkonu, neuplatňuje sa ani zásada konsenzu. Ak sa pravidlá fungovania blockchainu aktualizujú prostredníctvom aktualizácie kódu blockchainu, baníci a ich správcovia môžu aktualizáciu buď prijať, alebo odmietnuť.</a:t>
            </a:r>
            <a:endParaRPr/>
          </a:p>
        </p:txBody>
      </p:sp>
      <p:sp>
        <p:nvSpPr>
          <p:cNvPr id="490" name="Google Shape;490;p17"/>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architektúra a neutralita vlády </a:t>
            </a:r>
            <a:endParaRPr/>
          </a:p>
        </p:txBody>
      </p:sp>
      <p:grpSp>
        <p:nvGrpSpPr>
          <p:cNvPr id="491" name="Google Shape;491;p17"/>
          <p:cNvGrpSpPr/>
          <p:nvPr/>
        </p:nvGrpSpPr>
        <p:grpSpPr>
          <a:xfrm rot="10800000" flipH="1">
            <a:off x="10388648" y="0"/>
            <a:ext cx="1803350" cy="2809693"/>
            <a:chOff x="12708052" y="5708395"/>
            <a:chExt cx="760808" cy="1185370"/>
          </a:xfrm>
        </p:grpSpPr>
        <p:sp>
          <p:nvSpPr>
            <p:cNvPr id="492" name="Google Shape;492;p1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3" name="Google Shape;493;p1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4" name="Google Shape;494;p1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5" name="Google Shape;495;p1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6" name="Google Shape;496;p1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7" name="Google Shape;497;p1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18"/>
          <p:cNvSpPr txBox="1">
            <a:spLocks noGrp="1"/>
          </p:cNvSpPr>
          <p:nvPr>
            <p:ph type="body" idx="1"/>
          </p:nvPr>
        </p:nvSpPr>
        <p:spPr>
          <a:xfrm>
            <a:off x="728183" y="2495895"/>
            <a:ext cx="8724427" cy="2706918"/>
          </a:xfrm>
          <a:prstGeom prst="rect">
            <a:avLst/>
          </a:prstGeom>
          <a:noFill/>
          <a:ln>
            <a:noFill/>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Môže ísť o menšiu a spätne kompatibilnú aktualizáciu - tzv. soft fork - alebo o veľkú a spätne nekompatibilnú aktualizáciu - tzv. hard fork.</a:t>
            </a:r>
            <a:endParaRPr/>
          </a:p>
          <a:p>
            <a:pPr marL="228600" lvl="0" indent="-228600" algn="just" rtl="0">
              <a:lnSpc>
                <a:spcPct val="90000"/>
              </a:lnSpc>
              <a:spcBef>
                <a:spcPts val="1000"/>
              </a:spcBef>
              <a:spcAft>
                <a:spcPts val="0"/>
              </a:spcAft>
              <a:buClr>
                <a:srgbClr val="262626"/>
              </a:buClr>
              <a:buSzPts val="2400"/>
              <a:buFont typeface="Arial"/>
              <a:buChar char="•"/>
            </a:pPr>
            <a:r>
              <a:rPr lang="en-US"/>
              <a:t>Soft fork si vyžaduje len podporu väčšiny baníkov, zatiaľ čo hard fork si vyžaduje oveľa viac konsenzu.</a:t>
            </a:r>
            <a:endParaRPr/>
          </a:p>
        </p:txBody>
      </p:sp>
      <p:sp>
        <p:nvSpPr>
          <p:cNvPr id="503" name="Google Shape;503;p18"/>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architektúra a neutralita vlády </a:t>
            </a:r>
            <a:endParaRPr/>
          </a:p>
        </p:txBody>
      </p:sp>
      <p:grpSp>
        <p:nvGrpSpPr>
          <p:cNvPr id="504" name="Google Shape;504;p18"/>
          <p:cNvGrpSpPr/>
          <p:nvPr/>
        </p:nvGrpSpPr>
        <p:grpSpPr>
          <a:xfrm rot="10800000" flipH="1">
            <a:off x="10388648" y="0"/>
            <a:ext cx="1803350" cy="2809693"/>
            <a:chOff x="12708052" y="5708395"/>
            <a:chExt cx="760808" cy="1185370"/>
          </a:xfrm>
        </p:grpSpPr>
        <p:sp>
          <p:nvSpPr>
            <p:cNvPr id="505" name="Google Shape;505;p1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6" name="Google Shape;506;p1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7" name="Google Shape;507;p1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8" name="Google Shape;508;p1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9" name="Google Shape;509;p1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0" name="Google Shape;510;p1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19"/>
          <p:cNvSpPr txBox="1">
            <a:spLocks noGrp="1"/>
          </p:cNvSpPr>
          <p:nvPr>
            <p:ph type="body" idx="1"/>
          </p:nvPr>
        </p:nvSpPr>
        <p:spPr>
          <a:xfrm>
            <a:off x="798380" y="2553622"/>
            <a:ext cx="8962839" cy="3226464"/>
          </a:xfrm>
          <a:prstGeom prst="rect">
            <a:avLst/>
          </a:prstGeom>
          <a:noFill/>
          <a:ln>
            <a:noFill/>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V prípade, že sa nedosiahne veľký konsenzus, ale dostatočne veľké skupiny podporia obe riešenia, blockchain sa rozdelí na dva rôzne blockchainy, ktoré prežijú samostatne.</a:t>
            </a:r>
            <a:endParaRPr/>
          </a:p>
          <a:p>
            <a:pPr marL="228600" lvl="0" indent="-228600" algn="just" rtl="0">
              <a:lnSpc>
                <a:spcPct val="90000"/>
              </a:lnSpc>
              <a:spcBef>
                <a:spcPts val="1000"/>
              </a:spcBef>
              <a:spcAft>
                <a:spcPts val="0"/>
              </a:spcAft>
              <a:buClr>
                <a:srgbClr val="262626"/>
              </a:buClr>
              <a:buSzPts val="2400"/>
              <a:buFont typeface="Arial"/>
              <a:buChar char="•"/>
            </a:pPr>
            <a:r>
              <a:rPr lang="en-US"/>
              <a:t>Koalícia zainteresovaných strán, ktoré vlastnia väčšinu ťažobnej kapacity, by sa preto mohla dohodnúť, upraviť pravidlá riadenia, vytvoriť rozvetvenie a zmätok, vytvoriť dvojité výdavky (pozri nižšie) a riskovať znehodnotenie kryptomeny ako celku.</a:t>
            </a:r>
            <a:endParaRPr/>
          </a:p>
        </p:txBody>
      </p:sp>
      <p:sp>
        <p:nvSpPr>
          <p:cNvPr id="516" name="Google Shape;516;p19"/>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architektúra a neutralita vlády </a:t>
            </a:r>
            <a:endParaRPr/>
          </a:p>
        </p:txBody>
      </p:sp>
      <p:grpSp>
        <p:nvGrpSpPr>
          <p:cNvPr id="517" name="Google Shape;517;p19"/>
          <p:cNvGrpSpPr/>
          <p:nvPr/>
        </p:nvGrpSpPr>
        <p:grpSpPr>
          <a:xfrm rot="10800000" flipH="1">
            <a:off x="10388648" y="0"/>
            <a:ext cx="1803350" cy="2809693"/>
            <a:chOff x="12708052" y="5708395"/>
            <a:chExt cx="760808" cy="1185370"/>
          </a:xfrm>
        </p:grpSpPr>
        <p:sp>
          <p:nvSpPr>
            <p:cNvPr id="518" name="Google Shape;518;p1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9" name="Google Shape;519;p1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0" name="Google Shape;520;p1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1" name="Google Shape;521;p1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2" name="Google Shape;522;p1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3" name="Google Shape;523;p1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
          <p:cNvSpPr txBox="1">
            <a:spLocks noGrp="1"/>
          </p:cNvSpPr>
          <p:nvPr>
            <p:ph type="body" idx="1"/>
          </p:nvPr>
        </p:nvSpPr>
        <p:spPr>
          <a:xfrm>
            <a:off x="1734049" y="2286345"/>
            <a:ext cx="8953001" cy="1988475"/>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Font typeface="Arial"/>
              <a:buChar char="•"/>
            </a:pPr>
            <a:r>
              <a:rPr lang="en-US"/>
              <a:t>Téma: "</a:t>
            </a:r>
            <a:r>
              <a:rPr lang="en-US" b="1"/>
              <a:t>Dôveryhodné zdroje blockchainu - komu veri</a:t>
            </a:r>
            <a:r>
              <a:rPr lang="en-US" b="0" i="0">
                <a:solidFill>
                  <a:srgbClr val="000000"/>
                </a:solidFill>
                <a:latin typeface="Calibri"/>
                <a:ea typeface="Calibri"/>
                <a:cs typeface="Calibri"/>
                <a:sym typeface="Calibri"/>
              </a:rPr>
              <a:t>ť</a:t>
            </a:r>
            <a:endParaRPr b="0" i="0">
              <a:latin typeface="Arial"/>
              <a:ea typeface="Arial"/>
              <a:cs typeface="Arial"/>
              <a:sym typeface="Arial"/>
            </a:endParaRPr>
          </a:p>
          <a:p>
            <a:pPr marL="228600" lvl="0" indent="-228600" algn="l" rtl="0">
              <a:lnSpc>
                <a:spcPct val="90000"/>
              </a:lnSpc>
              <a:spcBef>
                <a:spcPts val="1000"/>
              </a:spcBef>
              <a:spcAft>
                <a:spcPts val="0"/>
              </a:spcAft>
              <a:buClr>
                <a:srgbClr val="262626"/>
              </a:buClr>
              <a:buSzPts val="2400"/>
              <a:buFont typeface="Arial"/>
              <a:buChar char="•"/>
            </a:pPr>
            <a:r>
              <a:rPr lang="en-US"/>
              <a:t>Význam: potenciál ilustrovať, do akej miery možno blockchain považovať za dôveryhodnú technológiu.</a:t>
            </a:r>
            <a:endParaRPr/>
          </a:p>
          <a:p>
            <a:pPr marL="228600" lvl="0" indent="-228600" algn="l" rtl="0">
              <a:lnSpc>
                <a:spcPct val="90000"/>
              </a:lnSpc>
              <a:spcBef>
                <a:spcPts val="1000"/>
              </a:spcBef>
              <a:spcAft>
                <a:spcPts val="0"/>
              </a:spcAft>
              <a:buClr>
                <a:srgbClr val="262626"/>
              </a:buClr>
              <a:buSzPts val="2400"/>
              <a:buFont typeface="Arial"/>
              <a:buChar char="•"/>
            </a:pPr>
            <a:r>
              <a:rPr lang="en-US"/>
              <a:t>Významné miesto v odbornej </a:t>
            </a:r>
            <a:r>
              <a:rPr lang="en-US" b="0" i="0">
                <a:solidFill>
                  <a:srgbClr val="000000"/>
                </a:solidFill>
                <a:latin typeface="Calibri"/>
                <a:ea typeface="Calibri"/>
                <a:cs typeface="Calibri"/>
                <a:sym typeface="Calibri"/>
              </a:rPr>
              <a:t>literatúre</a:t>
            </a:r>
            <a:endParaRPr b="0" i="0">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2400"/>
              <a:buFont typeface="Arial"/>
              <a:buChar char="•"/>
            </a:pPr>
            <a:r>
              <a:rPr lang="en-US"/>
              <a:t>Odpovede na otázky o tom, do akej miery je používanie blockchainu v agropotravinárskom sektore dôveryhodné.</a:t>
            </a:r>
            <a:endParaRPr/>
          </a:p>
        </p:txBody>
      </p:sp>
      <p:sp>
        <p:nvSpPr>
          <p:cNvPr id="336" name="Google Shape;336;p2"/>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Popis modulu</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20"/>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US" i="0"/>
              <a:t>Dôvera závisí aj od transparentnosti.</a:t>
            </a:r>
            <a:endParaRPr/>
          </a:p>
        </p:txBody>
      </p:sp>
      <p:pic>
        <p:nvPicPr>
          <p:cNvPr id="529" name="Google Shape;529;p20"/>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530" name="Google Shape;530;p20"/>
          <p:cNvGrpSpPr/>
          <p:nvPr/>
        </p:nvGrpSpPr>
        <p:grpSpPr>
          <a:xfrm rot="5400000">
            <a:off x="655944" y="4097331"/>
            <a:ext cx="1882889" cy="2933617"/>
            <a:chOff x="12708052" y="5708395"/>
            <a:chExt cx="760808" cy="1185370"/>
          </a:xfrm>
        </p:grpSpPr>
        <p:sp>
          <p:nvSpPr>
            <p:cNvPr id="531" name="Google Shape;531;p2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2" name="Google Shape;532;p2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3" name="Google Shape;533;p2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4" name="Google Shape;534;p2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5" name="Google Shape;535;p2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6" name="Google Shape;536;p2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21"/>
          <p:cNvSpPr txBox="1">
            <a:spLocks noGrp="1"/>
          </p:cNvSpPr>
          <p:nvPr>
            <p:ph type="body" idx="1"/>
          </p:nvPr>
        </p:nvSpPr>
        <p:spPr>
          <a:xfrm>
            <a:off x="870027" y="2908232"/>
            <a:ext cx="10223310" cy="1826990"/>
          </a:xfrm>
          <a:prstGeom prst="rect">
            <a:avLst/>
          </a:prstGeom>
          <a:solidFill>
            <a:srgbClr val="0070C0"/>
          </a:solid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lt1"/>
              </a:buClr>
              <a:buSzPts val="2400"/>
              <a:buNone/>
            </a:pPr>
            <a:r>
              <a:rPr lang="en-US" b="1">
                <a:solidFill>
                  <a:schemeClr val="lt1"/>
                </a:solidFill>
              </a:rPr>
              <a:t>Vysledovateľnosť a auditovateľnosť celého reťazca transakcií: Zverejnenie všetkých transakcií zaznamenaných z bloku Genesis umožňuje všetkým uzlom overiť integritu reťazca a získať všetky transakcie spojené s účtom. Teoreticky je teda podvod nemožný: všetko je verejné a transparentné v rámci limitov stanovených pseudonymom.</a:t>
            </a:r>
            <a:endParaRPr>
              <a:solidFill>
                <a:schemeClr val="lt1"/>
              </a:solidFill>
            </a:endParaRPr>
          </a:p>
        </p:txBody>
      </p:sp>
      <p:sp>
        <p:nvSpPr>
          <p:cNvPr id="542" name="Google Shape;542;p21"/>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Transparentnosť umožňuje lepšiu kontrolovateľnosť</a:t>
            </a:r>
            <a:endParaRPr/>
          </a:p>
        </p:txBody>
      </p:sp>
      <p:grpSp>
        <p:nvGrpSpPr>
          <p:cNvPr id="543" name="Google Shape;543;p21"/>
          <p:cNvGrpSpPr/>
          <p:nvPr/>
        </p:nvGrpSpPr>
        <p:grpSpPr>
          <a:xfrm rot="10800000" flipH="1">
            <a:off x="10388648" y="0"/>
            <a:ext cx="1803350" cy="2809693"/>
            <a:chOff x="12708052" y="5708395"/>
            <a:chExt cx="760808" cy="1185370"/>
          </a:xfrm>
        </p:grpSpPr>
        <p:sp>
          <p:nvSpPr>
            <p:cNvPr id="544" name="Google Shape;544;p2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5" name="Google Shape;545;p2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6" name="Google Shape;546;p2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7" name="Google Shape;547;p2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8" name="Google Shape;548;p2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9" name="Google Shape;549;p2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22"/>
          <p:cNvSpPr txBox="1">
            <a:spLocks noGrp="1"/>
          </p:cNvSpPr>
          <p:nvPr>
            <p:ph type="body" idx="1"/>
          </p:nvPr>
        </p:nvSpPr>
        <p:spPr>
          <a:xfrm>
            <a:off x="870027" y="2908231"/>
            <a:ext cx="10223310" cy="1853891"/>
          </a:xfrm>
          <a:prstGeom prst="rect">
            <a:avLst/>
          </a:prstGeom>
          <a:solidFill>
            <a:srgbClr val="0070C0"/>
          </a:solid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lt1"/>
              </a:buClr>
              <a:buSzPts val="2400"/>
              <a:buNone/>
            </a:pPr>
            <a:r>
              <a:rPr lang="en-US" b="1" dirty="0" err="1">
                <a:solidFill>
                  <a:schemeClr val="lt1"/>
                </a:solidFill>
              </a:rPr>
              <a:t>Algoritmická</a:t>
            </a:r>
            <a:r>
              <a:rPr lang="en-US" b="1" dirty="0">
                <a:solidFill>
                  <a:schemeClr val="lt1"/>
                </a:solidFill>
              </a:rPr>
              <a:t> </a:t>
            </a:r>
            <a:r>
              <a:rPr lang="en-US" b="1" dirty="0" err="1">
                <a:solidFill>
                  <a:schemeClr val="lt1"/>
                </a:solidFill>
              </a:rPr>
              <a:t>transparentnosť</a:t>
            </a:r>
            <a:r>
              <a:rPr lang="en-US" b="1" dirty="0">
                <a:solidFill>
                  <a:schemeClr val="lt1"/>
                </a:solidFill>
              </a:rPr>
              <a:t>: </a:t>
            </a:r>
            <a:r>
              <a:rPr lang="en-US" b="1" dirty="0" err="1">
                <a:solidFill>
                  <a:schemeClr val="lt1"/>
                </a:solidFill>
              </a:rPr>
              <a:t>ktokoľvek</a:t>
            </a:r>
            <a:r>
              <a:rPr lang="en-US" b="1" dirty="0">
                <a:solidFill>
                  <a:schemeClr val="lt1"/>
                </a:solidFill>
              </a:rPr>
              <a:t> </a:t>
            </a:r>
            <a:r>
              <a:rPr lang="en-US" b="1" dirty="0" err="1">
                <a:solidFill>
                  <a:schemeClr val="lt1"/>
                </a:solidFill>
              </a:rPr>
              <a:t>si</a:t>
            </a:r>
            <a:r>
              <a:rPr lang="en-US" b="1" dirty="0">
                <a:solidFill>
                  <a:schemeClr val="lt1"/>
                </a:solidFill>
              </a:rPr>
              <a:t> </a:t>
            </a:r>
            <a:r>
              <a:rPr lang="en-US" b="1" dirty="0" err="1">
                <a:solidFill>
                  <a:schemeClr val="lt1"/>
                </a:solidFill>
              </a:rPr>
              <a:t>môže</a:t>
            </a:r>
            <a:r>
              <a:rPr lang="en-US" b="1" dirty="0">
                <a:solidFill>
                  <a:schemeClr val="lt1"/>
                </a:solidFill>
              </a:rPr>
              <a:t> </a:t>
            </a:r>
            <a:r>
              <a:rPr lang="en-US" b="1" dirty="0" err="1">
                <a:solidFill>
                  <a:schemeClr val="lt1"/>
                </a:solidFill>
              </a:rPr>
              <a:t>prečítať</a:t>
            </a:r>
            <a:r>
              <a:rPr lang="en-US" b="1" dirty="0">
                <a:solidFill>
                  <a:schemeClr val="lt1"/>
                </a:solidFill>
              </a:rPr>
              <a:t> </a:t>
            </a:r>
            <a:r>
              <a:rPr lang="en-US" b="1" dirty="0" err="1">
                <a:solidFill>
                  <a:schemeClr val="lt1"/>
                </a:solidFill>
              </a:rPr>
              <a:t>kód</a:t>
            </a:r>
            <a:r>
              <a:rPr lang="en-US" b="1" dirty="0">
                <a:solidFill>
                  <a:schemeClr val="lt1"/>
                </a:solidFill>
              </a:rPr>
              <a:t> </a:t>
            </a:r>
            <a:r>
              <a:rPr lang="en-US" b="1" dirty="0" err="1">
                <a:solidFill>
                  <a:schemeClr val="lt1"/>
                </a:solidFill>
              </a:rPr>
              <a:t>používaný</a:t>
            </a:r>
            <a:r>
              <a:rPr lang="en-US" b="1" dirty="0">
                <a:solidFill>
                  <a:schemeClr val="lt1"/>
                </a:solidFill>
              </a:rPr>
              <a:t> </a:t>
            </a:r>
            <a:r>
              <a:rPr lang="en-US" b="1" dirty="0" err="1">
                <a:solidFill>
                  <a:schemeClr val="lt1"/>
                </a:solidFill>
              </a:rPr>
              <a:t>na</a:t>
            </a:r>
            <a:r>
              <a:rPr lang="en-US" b="1" dirty="0">
                <a:solidFill>
                  <a:schemeClr val="lt1"/>
                </a:solidFill>
              </a:rPr>
              <a:t> </a:t>
            </a:r>
            <a:r>
              <a:rPr lang="en-US" b="1" dirty="0" err="1">
                <a:solidFill>
                  <a:schemeClr val="lt1"/>
                </a:solidFill>
              </a:rPr>
              <a:t>ťažbu</a:t>
            </a:r>
            <a:r>
              <a:rPr lang="en-US" b="1" dirty="0">
                <a:solidFill>
                  <a:schemeClr val="lt1"/>
                </a:solidFill>
              </a:rPr>
              <a:t>, </a:t>
            </a:r>
            <a:r>
              <a:rPr lang="en-US" b="1" dirty="0" err="1">
                <a:solidFill>
                  <a:schemeClr val="lt1"/>
                </a:solidFill>
              </a:rPr>
              <a:t>interakciu</a:t>
            </a:r>
            <a:r>
              <a:rPr lang="en-US" b="1" dirty="0">
                <a:solidFill>
                  <a:schemeClr val="lt1"/>
                </a:solidFill>
              </a:rPr>
              <a:t> s </a:t>
            </a:r>
            <a:r>
              <a:rPr lang="en-US" b="1" dirty="0" err="1">
                <a:solidFill>
                  <a:schemeClr val="lt1"/>
                </a:solidFill>
              </a:rPr>
              <a:t>blockchainom</a:t>
            </a:r>
            <a:r>
              <a:rPr lang="en-US" b="1" dirty="0">
                <a:solidFill>
                  <a:schemeClr val="lt1"/>
                </a:solidFill>
              </a:rPr>
              <a:t> a </a:t>
            </a:r>
            <a:r>
              <a:rPr lang="en-US" b="1" dirty="0" err="1">
                <a:solidFill>
                  <a:schemeClr val="lt1"/>
                </a:solidFill>
              </a:rPr>
              <a:t>implementáciu</a:t>
            </a:r>
            <a:r>
              <a:rPr lang="en-US" b="1" dirty="0">
                <a:solidFill>
                  <a:schemeClr val="lt1"/>
                </a:solidFill>
              </a:rPr>
              <a:t> </a:t>
            </a:r>
            <a:r>
              <a:rPr lang="en-US" b="1" dirty="0" err="1">
                <a:solidFill>
                  <a:schemeClr val="lt1"/>
                </a:solidFill>
              </a:rPr>
              <a:t>inteligentnej</a:t>
            </a:r>
            <a:r>
              <a:rPr lang="en-US" b="1" dirty="0">
                <a:solidFill>
                  <a:schemeClr val="lt1"/>
                </a:solidFill>
              </a:rPr>
              <a:t> </a:t>
            </a:r>
            <a:r>
              <a:rPr lang="en-US" b="1" dirty="0" err="1">
                <a:solidFill>
                  <a:schemeClr val="lt1"/>
                </a:solidFill>
              </a:rPr>
              <a:t>zmluvy</a:t>
            </a:r>
            <a:r>
              <a:rPr lang="en-US" b="1" dirty="0">
                <a:solidFill>
                  <a:schemeClr val="lt1"/>
                </a:solidFill>
              </a:rPr>
              <a:t>. </a:t>
            </a:r>
            <a:r>
              <a:rPr lang="en-US" b="1" dirty="0" err="1">
                <a:solidFill>
                  <a:schemeClr val="lt1"/>
                </a:solidFill>
              </a:rPr>
              <a:t>Odborníci</a:t>
            </a:r>
            <a:r>
              <a:rPr lang="en-US" b="1" dirty="0">
                <a:solidFill>
                  <a:schemeClr val="lt1"/>
                </a:solidFill>
              </a:rPr>
              <a:t> z </a:t>
            </a:r>
            <a:r>
              <a:rPr lang="en-US" b="1" dirty="0" err="1">
                <a:solidFill>
                  <a:schemeClr val="lt1"/>
                </a:solidFill>
              </a:rPr>
              <a:t>komunity</a:t>
            </a:r>
            <a:r>
              <a:rPr lang="en-US" b="1" dirty="0">
                <a:solidFill>
                  <a:schemeClr val="lt1"/>
                </a:solidFill>
              </a:rPr>
              <a:t> </a:t>
            </a:r>
            <a:r>
              <a:rPr lang="en-US" b="1" dirty="0" err="1">
                <a:solidFill>
                  <a:schemeClr val="lt1"/>
                </a:solidFill>
              </a:rPr>
              <a:t>používateľov</a:t>
            </a:r>
            <a:r>
              <a:rPr lang="en-US" b="1" dirty="0">
                <a:solidFill>
                  <a:schemeClr val="lt1"/>
                </a:solidFill>
              </a:rPr>
              <a:t> </a:t>
            </a:r>
            <a:r>
              <a:rPr lang="en-US" b="1" dirty="0" err="1">
                <a:solidFill>
                  <a:schemeClr val="lt1"/>
                </a:solidFill>
              </a:rPr>
              <a:t>tak</a:t>
            </a:r>
            <a:r>
              <a:rPr lang="en-US" b="1" dirty="0">
                <a:solidFill>
                  <a:schemeClr val="lt1"/>
                </a:solidFill>
              </a:rPr>
              <a:t> </a:t>
            </a:r>
            <a:r>
              <a:rPr lang="en-US" b="1" dirty="0" err="1">
                <a:solidFill>
                  <a:schemeClr val="lt1"/>
                </a:solidFill>
              </a:rPr>
              <a:t>majú</a:t>
            </a:r>
            <a:r>
              <a:rPr lang="en-US" b="1" dirty="0">
                <a:solidFill>
                  <a:schemeClr val="lt1"/>
                </a:solidFill>
              </a:rPr>
              <a:t> </a:t>
            </a:r>
            <a:r>
              <a:rPr lang="en-US" b="1" dirty="0" err="1">
                <a:solidFill>
                  <a:schemeClr val="lt1"/>
                </a:solidFill>
              </a:rPr>
              <a:t>možnosť</a:t>
            </a:r>
            <a:r>
              <a:rPr lang="en-US" b="1" dirty="0">
                <a:solidFill>
                  <a:schemeClr val="lt1"/>
                </a:solidFill>
              </a:rPr>
              <a:t> </a:t>
            </a:r>
            <a:r>
              <a:rPr lang="en-US" b="1" dirty="0" err="1">
                <a:solidFill>
                  <a:schemeClr val="lt1"/>
                </a:solidFill>
              </a:rPr>
              <a:t>preskúmať</a:t>
            </a:r>
            <a:r>
              <a:rPr lang="en-US" b="1" dirty="0">
                <a:solidFill>
                  <a:schemeClr val="lt1"/>
                </a:solidFill>
              </a:rPr>
              <a:t> </a:t>
            </a:r>
            <a:r>
              <a:rPr lang="en-US" b="1" dirty="0" err="1">
                <a:solidFill>
                  <a:schemeClr val="lt1"/>
                </a:solidFill>
              </a:rPr>
              <a:t>kód</a:t>
            </a:r>
            <a:r>
              <a:rPr lang="en-US" b="1" dirty="0">
                <a:solidFill>
                  <a:schemeClr val="lt1"/>
                </a:solidFill>
              </a:rPr>
              <a:t> a </a:t>
            </a:r>
            <a:r>
              <a:rPr lang="en-US" b="1" dirty="0" err="1">
                <a:solidFill>
                  <a:schemeClr val="lt1"/>
                </a:solidFill>
              </a:rPr>
              <a:t>upozorniť</a:t>
            </a:r>
            <a:r>
              <a:rPr lang="en-US" b="1" dirty="0">
                <a:solidFill>
                  <a:schemeClr val="lt1"/>
                </a:solidFill>
              </a:rPr>
              <a:t> </a:t>
            </a:r>
            <a:r>
              <a:rPr lang="en-US" b="1" dirty="0" err="1">
                <a:solidFill>
                  <a:schemeClr val="lt1"/>
                </a:solidFill>
              </a:rPr>
              <a:t>naň</a:t>
            </a:r>
            <a:r>
              <a:rPr lang="en-US" b="1" dirty="0">
                <a:solidFill>
                  <a:schemeClr val="lt1"/>
                </a:solidFill>
              </a:rPr>
              <a:t>, </a:t>
            </a:r>
            <a:r>
              <a:rPr lang="en-US" b="1" dirty="0" err="1">
                <a:solidFill>
                  <a:schemeClr val="lt1"/>
                </a:solidFill>
              </a:rPr>
              <a:t>ak</a:t>
            </a:r>
            <a:r>
              <a:rPr lang="en-US" b="1" dirty="0">
                <a:solidFill>
                  <a:schemeClr val="lt1"/>
                </a:solidFill>
              </a:rPr>
              <a:t> </a:t>
            </a:r>
            <a:r>
              <a:rPr lang="en-US" b="1" dirty="0" err="1">
                <a:solidFill>
                  <a:schemeClr val="lt1"/>
                </a:solidFill>
              </a:rPr>
              <a:t>si</a:t>
            </a:r>
            <a:r>
              <a:rPr lang="en-US" b="1" dirty="0">
                <a:solidFill>
                  <a:schemeClr val="lt1"/>
                </a:solidFill>
              </a:rPr>
              <a:t> </a:t>
            </a:r>
            <a:r>
              <a:rPr lang="en-US" b="1" dirty="0" err="1">
                <a:solidFill>
                  <a:schemeClr val="lt1"/>
                </a:solidFill>
              </a:rPr>
              <a:t>všimnú</a:t>
            </a:r>
            <a:r>
              <a:rPr lang="en-US" b="1" dirty="0">
                <a:solidFill>
                  <a:schemeClr val="lt1"/>
                </a:solidFill>
              </a:rPr>
              <a:t> </a:t>
            </a:r>
            <a:r>
              <a:rPr lang="en-US" b="1" dirty="0" err="1">
                <a:solidFill>
                  <a:schemeClr val="lt1"/>
                </a:solidFill>
              </a:rPr>
              <a:t>niečo</a:t>
            </a:r>
            <a:r>
              <a:rPr lang="en-US" b="1" dirty="0">
                <a:solidFill>
                  <a:schemeClr val="lt1"/>
                </a:solidFill>
              </a:rPr>
              <a:t> </a:t>
            </a:r>
            <a:r>
              <a:rPr lang="en-US" b="1" dirty="0" err="1">
                <a:solidFill>
                  <a:schemeClr val="lt1"/>
                </a:solidFill>
              </a:rPr>
              <a:t>podozrivé</a:t>
            </a:r>
            <a:r>
              <a:rPr lang="en-US" b="1" dirty="0">
                <a:solidFill>
                  <a:schemeClr val="lt1"/>
                </a:solidFill>
              </a:rPr>
              <a:t>. </a:t>
            </a:r>
            <a:r>
              <a:rPr lang="en-US" b="1" dirty="0" err="1">
                <a:solidFill>
                  <a:schemeClr val="lt1"/>
                </a:solidFill>
              </a:rPr>
              <a:t>Dôvera</a:t>
            </a:r>
            <a:r>
              <a:rPr lang="en-US" b="1" dirty="0">
                <a:solidFill>
                  <a:schemeClr val="lt1"/>
                </a:solidFill>
              </a:rPr>
              <a:t> </a:t>
            </a:r>
            <a:r>
              <a:rPr lang="en-US" b="1" dirty="0" err="1">
                <a:solidFill>
                  <a:schemeClr val="lt1"/>
                </a:solidFill>
              </a:rPr>
              <a:t>sa</a:t>
            </a:r>
            <a:r>
              <a:rPr lang="en-US" b="1" dirty="0">
                <a:solidFill>
                  <a:schemeClr val="lt1"/>
                </a:solidFill>
              </a:rPr>
              <a:t> </a:t>
            </a:r>
            <a:r>
              <a:rPr lang="en-US" b="1" dirty="0" err="1">
                <a:solidFill>
                  <a:schemeClr val="lt1"/>
                </a:solidFill>
              </a:rPr>
              <a:t>preto</a:t>
            </a:r>
            <a:r>
              <a:rPr lang="en-US" b="1" dirty="0">
                <a:solidFill>
                  <a:schemeClr val="lt1"/>
                </a:solidFill>
              </a:rPr>
              <a:t> </a:t>
            </a:r>
            <a:r>
              <a:rPr lang="en-US" b="1" dirty="0" err="1">
                <a:solidFill>
                  <a:schemeClr val="lt1"/>
                </a:solidFill>
              </a:rPr>
              <a:t>vo</a:t>
            </a:r>
            <a:r>
              <a:rPr lang="en-US" b="1" dirty="0">
                <a:solidFill>
                  <a:schemeClr val="lt1"/>
                </a:solidFill>
              </a:rPr>
              <a:t> </a:t>
            </a:r>
            <a:r>
              <a:rPr lang="en-US" b="1" dirty="0" err="1">
                <a:solidFill>
                  <a:schemeClr val="lt1"/>
                </a:solidFill>
              </a:rPr>
              <a:t>veľkej</a:t>
            </a:r>
            <a:r>
              <a:rPr lang="en-US" b="1" dirty="0">
                <a:solidFill>
                  <a:schemeClr val="lt1"/>
                </a:solidFill>
              </a:rPr>
              <a:t> </a:t>
            </a:r>
            <a:r>
              <a:rPr lang="en-US" b="1" dirty="0" err="1">
                <a:solidFill>
                  <a:schemeClr val="lt1"/>
                </a:solidFill>
              </a:rPr>
              <a:t>miere</a:t>
            </a:r>
            <a:r>
              <a:rPr lang="en-US" b="1" dirty="0">
                <a:solidFill>
                  <a:schemeClr val="lt1"/>
                </a:solidFill>
              </a:rPr>
              <a:t> </a:t>
            </a:r>
            <a:r>
              <a:rPr lang="en-US" b="1" dirty="0" err="1">
                <a:solidFill>
                  <a:schemeClr val="lt1"/>
                </a:solidFill>
              </a:rPr>
              <a:t>spolieha</a:t>
            </a:r>
            <a:r>
              <a:rPr lang="en-US" b="1" dirty="0">
                <a:solidFill>
                  <a:schemeClr val="lt1"/>
                </a:solidFill>
              </a:rPr>
              <a:t> </a:t>
            </a:r>
            <a:r>
              <a:rPr lang="en-US" b="1" dirty="0" err="1">
                <a:solidFill>
                  <a:schemeClr val="lt1"/>
                </a:solidFill>
              </a:rPr>
              <a:t>na</a:t>
            </a:r>
            <a:r>
              <a:rPr lang="en-US" b="1" dirty="0">
                <a:solidFill>
                  <a:schemeClr val="lt1"/>
                </a:solidFill>
              </a:rPr>
              <a:t> </a:t>
            </a:r>
            <a:r>
              <a:rPr lang="en-US" b="1" dirty="0" err="1">
                <a:solidFill>
                  <a:schemeClr val="lt1"/>
                </a:solidFill>
              </a:rPr>
              <a:t>strážnych</a:t>
            </a:r>
            <a:r>
              <a:rPr lang="en-US" b="1" dirty="0">
                <a:solidFill>
                  <a:schemeClr val="lt1"/>
                </a:solidFill>
              </a:rPr>
              <a:t> </a:t>
            </a:r>
            <a:r>
              <a:rPr lang="en-US" b="1" dirty="0" err="1">
                <a:solidFill>
                  <a:schemeClr val="lt1"/>
                </a:solidFill>
              </a:rPr>
              <a:t>psov</a:t>
            </a:r>
            <a:r>
              <a:rPr lang="en-US" b="1" dirty="0">
                <a:solidFill>
                  <a:schemeClr val="lt1"/>
                </a:solidFill>
              </a:rPr>
              <a:t>.</a:t>
            </a:r>
            <a:endParaRPr dirty="0">
              <a:solidFill>
                <a:schemeClr val="lt1"/>
              </a:solidFill>
            </a:endParaRPr>
          </a:p>
        </p:txBody>
      </p:sp>
      <p:sp>
        <p:nvSpPr>
          <p:cNvPr id="555" name="Google Shape;555;p22"/>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Transparentnosť umožňuje lepšiu kontrolovateľnosť</a:t>
            </a:r>
            <a:endParaRPr/>
          </a:p>
        </p:txBody>
      </p:sp>
      <p:grpSp>
        <p:nvGrpSpPr>
          <p:cNvPr id="556" name="Google Shape;556;p22"/>
          <p:cNvGrpSpPr/>
          <p:nvPr/>
        </p:nvGrpSpPr>
        <p:grpSpPr>
          <a:xfrm rot="10800000" flipH="1">
            <a:off x="10388648" y="0"/>
            <a:ext cx="1803350" cy="2809693"/>
            <a:chOff x="12708052" y="5708395"/>
            <a:chExt cx="760808" cy="1185370"/>
          </a:xfrm>
        </p:grpSpPr>
        <p:sp>
          <p:nvSpPr>
            <p:cNvPr id="557" name="Google Shape;557;p2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8" name="Google Shape;558;p2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9" name="Google Shape;559;p2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0" name="Google Shape;560;p2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1" name="Google Shape;561;p2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2" name="Google Shape;562;p2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Google Shape;567;p23"/>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US" i="0"/>
              <a:t>Blockchainy umožňujú dobré riadenie digitálnych rizík</a:t>
            </a:r>
            <a:endParaRPr/>
          </a:p>
        </p:txBody>
      </p:sp>
      <p:pic>
        <p:nvPicPr>
          <p:cNvPr id="568" name="Google Shape;568;p23"/>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569" name="Google Shape;569;p23"/>
          <p:cNvGrpSpPr/>
          <p:nvPr/>
        </p:nvGrpSpPr>
        <p:grpSpPr>
          <a:xfrm rot="5400000">
            <a:off x="655944" y="4097331"/>
            <a:ext cx="1882889" cy="2933617"/>
            <a:chOff x="12708052" y="5708395"/>
            <a:chExt cx="760808" cy="1185370"/>
          </a:xfrm>
        </p:grpSpPr>
        <p:sp>
          <p:nvSpPr>
            <p:cNvPr id="570" name="Google Shape;570;p2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1" name="Google Shape;571;p2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2" name="Google Shape;572;p2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3" name="Google Shape;573;p2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4" name="Google Shape;574;p2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5" name="Google Shape;575;p2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24"/>
          <p:cNvSpPr txBox="1">
            <a:spLocks noGrp="1"/>
          </p:cNvSpPr>
          <p:nvPr>
            <p:ph type="body" idx="1"/>
          </p:nvPr>
        </p:nvSpPr>
        <p:spPr>
          <a:xfrm>
            <a:off x="797456" y="2291375"/>
            <a:ext cx="10150738" cy="2815776"/>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Font typeface="Arial"/>
              <a:buChar char="•"/>
            </a:pPr>
            <a:r>
              <a:rPr lang="en-US"/>
              <a:t>Pevný reťazec odolný voči manipulácii: obsah blokov v blockchaine a ich poradie sú odolné voči manipulácii. To sa opiera o decentralizovanú architektúru a princíp konsenzu. Okrem toho môže existovať mechanizmus na stimuláciu pozitívneho správania, odrádzanie od negatívneho správania a kryptografický systém podporujúci silné technické záruky. PoW sa spolieha na konsenzus a kryptografický dôkaz, ktorý je nákladný z hľadiska výpočtového výkonu, zatiaľ čo PoS sa spolieha na konsenzus a motivačnú štruktúru a zatiaľ sa nepreukázalo, že je dôveryhodný vo veľkom rozsahu.</a:t>
            </a:r>
            <a:endParaRPr/>
          </a:p>
        </p:txBody>
      </p:sp>
      <p:sp>
        <p:nvSpPr>
          <p:cNvPr id="581" name="Google Shape;581;p24"/>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Digitálne zabezpečenie</a:t>
            </a:r>
            <a:endParaRPr/>
          </a:p>
        </p:txBody>
      </p:sp>
      <p:grpSp>
        <p:nvGrpSpPr>
          <p:cNvPr id="582" name="Google Shape;582;p24"/>
          <p:cNvGrpSpPr/>
          <p:nvPr/>
        </p:nvGrpSpPr>
        <p:grpSpPr>
          <a:xfrm rot="10800000" flipH="1">
            <a:off x="10388648" y="0"/>
            <a:ext cx="1803350" cy="2809693"/>
            <a:chOff x="12708052" y="5708395"/>
            <a:chExt cx="760808" cy="1185370"/>
          </a:xfrm>
        </p:grpSpPr>
        <p:sp>
          <p:nvSpPr>
            <p:cNvPr id="583" name="Google Shape;583;p2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4" name="Google Shape;584;p2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5" name="Google Shape;585;p2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6" name="Google Shape;586;p2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7" name="Google Shape;587;p2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8" name="Google Shape;588;p2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25"/>
          <p:cNvSpPr txBox="1">
            <a:spLocks noGrp="1"/>
          </p:cNvSpPr>
          <p:nvPr>
            <p:ph type="body" idx="1"/>
          </p:nvPr>
        </p:nvSpPr>
        <p:spPr>
          <a:xfrm>
            <a:off x="797456" y="2699589"/>
            <a:ext cx="10150738" cy="2071919"/>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US"/>
              <a:t>Schopnosť overovať transakcie a zároveň chrániť digitálne identity:</a:t>
            </a:r>
            <a:endParaRPr/>
          </a:p>
          <a:p>
            <a:pPr marL="228600" lvl="0" indent="-228600" algn="l" rtl="0">
              <a:lnSpc>
                <a:spcPct val="90000"/>
              </a:lnSpc>
              <a:spcBef>
                <a:spcPts val="1000"/>
              </a:spcBef>
              <a:spcAft>
                <a:spcPts val="0"/>
              </a:spcAft>
              <a:buClr>
                <a:srgbClr val="262626"/>
              </a:buClr>
              <a:buSzPts val="2400"/>
              <a:buFont typeface="Arial"/>
              <a:buChar char="•"/>
            </a:pPr>
            <a:r>
              <a:rPr lang="en-US"/>
              <a:t>Blokové reťazce poskytujú súkromie (napr. prostredníctvom pseudonymov), ale implementujú prispôsobené bezpečnostné opatrenia na zabezpečenie platnosti transakcií a bezpečnosti účtov. Táto rovnováha medzi ochranou identity a riadením bezpečnosti je základom dôvery v blockchain.</a:t>
            </a:r>
            <a:endParaRPr/>
          </a:p>
        </p:txBody>
      </p:sp>
      <p:sp>
        <p:nvSpPr>
          <p:cNvPr id="594" name="Google Shape;594;p25"/>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Digitálne zabezpečenie</a:t>
            </a:r>
            <a:endParaRPr/>
          </a:p>
        </p:txBody>
      </p:sp>
      <p:grpSp>
        <p:nvGrpSpPr>
          <p:cNvPr id="595" name="Google Shape;595;p25"/>
          <p:cNvGrpSpPr/>
          <p:nvPr/>
        </p:nvGrpSpPr>
        <p:grpSpPr>
          <a:xfrm rot="10800000" flipH="1">
            <a:off x="10388648" y="0"/>
            <a:ext cx="1803350" cy="2809693"/>
            <a:chOff x="12708052" y="5708395"/>
            <a:chExt cx="760808" cy="1185370"/>
          </a:xfrm>
        </p:grpSpPr>
        <p:sp>
          <p:nvSpPr>
            <p:cNvPr id="596" name="Google Shape;596;p2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7" name="Google Shape;597;p2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8" name="Google Shape;598;p2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9" name="Google Shape;599;p2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0" name="Google Shape;600;p2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1" name="Google Shape;601;p2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Google Shape;606;p26"/>
          <p:cNvSpPr txBox="1">
            <a:spLocks noGrp="1"/>
          </p:cNvSpPr>
          <p:nvPr>
            <p:ph type="body" idx="1"/>
          </p:nvPr>
        </p:nvSpPr>
        <p:spPr>
          <a:xfrm>
            <a:off x="797456" y="3098731"/>
            <a:ext cx="10150738" cy="1441737"/>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Char char="•"/>
            </a:pPr>
            <a:r>
              <a:rPr lang="en-US"/>
              <a:t>Úrovne zabezpečenia je možné prispôsobiť: S vývojom nových technológií sa bezpečnostné mechanizmy, ktoré sú považované za dôveryhodné, stávajú zraniteľnými. Aby sa zachovala rovnaká úroveň dôveryhodnosti, viaceré blockchainy umožňujú dynamickú úroveň zabezpečenia.</a:t>
            </a:r>
            <a:endParaRPr/>
          </a:p>
        </p:txBody>
      </p:sp>
      <p:sp>
        <p:nvSpPr>
          <p:cNvPr id="607" name="Google Shape;607;p26"/>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Digitálne zabezpečenie</a:t>
            </a:r>
            <a:endParaRPr/>
          </a:p>
        </p:txBody>
      </p:sp>
      <p:grpSp>
        <p:nvGrpSpPr>
          <p:cNvPr id="608" name="Google Shape;608;p26"/>
          <p:cNvGrpSpPr/>
          <p:nvPr/>
        </p:nvGrpSpPr>
        <p:grpSpPr>
          <a:xfrm rot="10800000" flipH="1">
            <a:off x="10388648" y="0"/>
            <a:ext cx="1803350" cy="2809693"/>
            <a:chOff x="12708052" y="5708395"/>
            <a:chExt cx="760808" cy="1185370"/>
          </a:xfrm>
        </p:grpSpPr>
        <p:sp>
          <p:nvSpPr>
            <p:cNvPr id="609" name="Google Shape;609;p2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0" name="Google Shape;610;p2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1" name="Google Shape;611;p2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2" name="Google Shape;612;p2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3" name="Google Shape;613;p2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4" name="Google Shape;614;p2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619" name="Google Shape;619;p27"/>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US" i="0"/>
              <a:t>Dôvera v blockchain nemôže byť nikdy úplná. Túto dôveru totiž spochybnilo niekoľko prvkov.</a:t>
            </a:r>
            <a:endParaRPr/>
          </a:p>
        </p:txBody>
      </p:sp>
      <p:pic>
        <p:nvPicPr>
          <p:cNvPr id="620" name="Google Shape;620;p27"/>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621" name="Google Shape;621;p27"/>
          <p:cNvGrpSpPr/>
          <p:nvPr/>
        </p:nvGrpSpPr>
        <p:grpSpPr>
          <a:xfrm rot="5400000">
            <a:off x="655944" y="4097331"/>
            <a:ext cx="1882889" cy="2933617"/>
            <a:chOff x="12708052" y="5708395"/>
            <a:chExt cx="760808" cy="1185370"/>
          </a:xfrm>
        </p:grpSpPr>
        <p:sp>
          <p:nvSpPr>
            <p:cNvPr id="622" name="Google Shape;622;p2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3" name="Google Shape;623;p2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4" name="Google Shape;624;p2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5" name="Google Shape;625;p2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6" name="Google Shape;626;p2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7" name="Google Shape;627;p2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31"/>
        <p:cNvGrpSpPr/>
        <p:nvPr/>
      </p:nvGrpSpPr>
      <p:grpSpPr>
        <a:xfrm>
          <a:off x="0" y="0"/>
          <a:ext cx="0" cy="0"/>
          <a:chOff x="0" y="0"/>
          <a:chExt cx="0" cy="0"/>
        </a:xfrm>
      </p:grpSpPr>
      <p:sp>
        <p:nvSpPr>
          <p:cNvPr id="632" name="Google Shape;632;p28"/>
          <p:cNvSpPr txBox="1">
            <a:spLocks noGrp="1"/>
          </p:cNvSpPr>
          <p:nvPr>
            <p:ph type="body" idx="1"/>
          </p:nvPr>
        </p:nvSpPr>
        <p:spPr>
          <a:xfrm>
            <a:off x="878274" y="2631969"/>
            <a:ext cx="9423375" cy="2594762"/>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Chyby pri programovaní: programovateľné blockchainy predstavujú vysoké riziko ľudských programátorských chýb, ako sa stalo pri útoku na Ethereum v roku 2016.</a:t>
            </a:r>
            <a:endParaRPr/>
          </a:p>
          <a:p>
            <a:pPr marL="228600" lvl="0" indent="-228600" algn="just" rtl="0">
              <a:lnSpc>
                <a:spcPct val="90000"/>
              </a:lnSpc>
              <a:spcBef>
                <a:spcPts val="1000"/>
              </a:spcBef>
              <a:spcAft>
                <a:spcPts val="0"/>
              </a:spcAft>
              <a:buClr>
                <a:srgbClr val="262626"/>
              </a:buClr>
              <a:buSzPts val="2400"/>
              <a:buFont typeface="Arial"/>
              <a:buChar char="•"/>
            </a:pPr>
            <a:r>
              <a:rPr lang="en-US"/>
              <a:t>Decentralizovaná autonómna organizácia (DAO)12 , ktorá umožňuje svojej komunite investovať do rizikového kapitálu, získala za 4 týždne veľkolepých 150 miliónov dolárov na podporu startupov, ktoré chceli budovať prostredníctvom Etherea.</a:t>
            </a:r>
            <a:endParaRPr/>
          </a:p>
        </p:txBody>
      </p:sp>
      <p:sp>
        <p:nvSpPr>
          <p:cNvPr id="633" name="Google Shape;633;p28"/>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Digitálne zabezpečenie</a:t>
            </a:r>
            <a:endParaRPr/>
          </a:p>
        </p:txBody>
      </p:sp>
      <p:grpSp>
        <p:nvGrpSpPr>
          <p:cNvPr id="634" name="Google Shape;634;p28"/>
          <p:cNvGrpSpPr/>
          <p:nvPr/>
        </p:nvGrpSpPr>
        <p:grpSpPr>
          <a:xfrm rot="10800000" flipH="1">
            <a:off x="10388648" y="0"/>
            <a:ext cx="1803350" cy="2809693"/>
            <a:chOff x="12708052" y="5708395"/>
            <a:chExt cx="760808" cy="1185370"/>
          </a:xfrm>
        </p:grpSpPr>
        <p:sp>
          <p:nvSpPr>
            <p:cNvPr id="635" name="Google Shape;635;p2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6" name="Google Shape;636;p2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7" name="Google Shape;637;p2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8" name="Google Shape;638;p2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9" name="Google Shape;639;p2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0" name="Google Shape;640;p2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44"/>
        <p:cNvGrpSpPr/>
        <p:nvPr/>
      </p:nvGrpSpPr>
      <p:grpSpPr>
        <a:xfrm>
          <a:off x="0" y="0"/>
          <a:ext cx="0" cy="0"/>
          <a:chOff x="0" y="0"/>
          <a:chExt cx="0" cy="0"/>
        </a:xfrm>
      </p:grpSpPr>
      <p:sp>
        <p:nvSpPr>
          <p:cNvPr id="645" name="Google Shape;645;p29"/>
          <p:cNvSpPr txBox="1">
            <a:spLocks noGrp="1"/>
          </p:cNvSpPr>
          <p:nvPr>
            <p:ph type="body" idx="1"/>
          </p:nvPr>
        </p:nvSpPr>
        <p:spPr>
          <a:xfrm>
            <a:off x="1016820" y="2528060"/>
            <a:ext cx="9700466" cy="3102762"/>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Skupina hackerov, ktorí zneužili zraniteľnosť v spôsobe implementácie inteligentných kontraktov, obrala DAO o 50 miliónov dolárov.</a:t>
            </a:r>
            <a:endParaRPr/>
          </a:p>
          <a:p>
            <a:pPr marL="228600" lvl="0" indent="-228600" algn="just" rtl="0">
              <a:lnSpc>
                <a:spcPct val="90000"/>
              </a:lnSpc>
              <a:spcBef>
                <a:spcPts val="1000"/>
              </a:spcBef>
              <a:spcAft>
                <a:spcPts val="0"/>
              </a:spcAft>
              <a:buClr>
                <a:srgbClr val="262626"/>
              </a:buClr>
              <a:buSzPts val="2400"/>
              <a:buFont typeface="Arial"/>
              <a:buChar char="•"/>
            </a:pPr>
            <a:r>
              <a:rPr lang="en-US"/>
              <a:t>Táto zraniteľnosť umožňovala útočníkom použiť funkciu určenú na viacnásobné "vyplatenie" účtu. Ako napísal spoluzakladateľ Etherea Vitalik Buterin v príspevku na blogu: "Ide o problém, ktorý sa týka konkrétne DAO; samotné Ethereum je úplne bezpečné."</a:t>
            </a:r>
            <a:endParaRPr/>
          </a:p>
          <a:p>
            <a:pPr marL="228600" lvl="0" indent="-228600" algn="just" rtl="0">
              <a:lnSpc>
                <a:spcPct val="90000"/>
              </a:lnSpc>
              <a:spcBef>
                <a:spcPts val="1000"/>
              </a:spcBef>
              <a:spcAft>
                <a:spcPts val="0"/>
              </a:spcAft>
              <a:buClr>
                <a:srgbClr val="262626"/>
              </a:buClr>
              <a:buSzPts val="2400"/>
              <a:buFont typeface="Arial"/>
              <a:buChar char="•"/>
            </a:pPr>
            <a:r>
              <a:rPr lang="en-US"/>
              <a:t>13 V roku 2017 viedol ďalší útok na softvér Parity Wallet ku krádeži 30 miliónov dolárov v ethere.</a:t>
            </a:r>
            <a:endParaRPr/>
          </a:p>
        </p:txBody>
      </p:sp>
      <p:sp>
        <p:nvSpPr>
          <p:cNvPr id="646" name="Google Shape;646;p29"/>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Digitálne zabezpečenie</a:t>
            </a:r>
            <a:endParaRPr/>
          </a:p>
        </p:txBody>
      </p:sp>
      <p:grpSp>
        <p:nvGrpSpPr>
          <p:cNvPr id="647" name="Google Shape;647;p29"/>
          <p:cNvGrpSpPr/>
          <p:nvPr/>
        </p:nvGrpSpPr>
        <p:grpSpPr>
          <a:xfrm rot="10800000" flipH="1">
            <a:off x="10388648" y="0"/>
            <a:ext cx="1803350" cy="2809693"/>
            <a:chOff x="12708052" y="5708395"/>
            <a:chExt cx="760808" cy="1185370"/>
          </a:xfrm>
        </p:grpSpPr>
        <p:sp>
          <p:nvSpPr>
            <p:cNvPr id="648" name="Google Shape;648;p2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9" name="Google Shape;649;p2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0" name="Google Shape;650;p2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1" name="Google Shape;651;p2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2" name="Google Shape;652;p2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3" name="Google Shape;653;p2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3"/>
          <p:cNvSpPr txBox="1">
            <a:spLocks noGrp="1"/>
          </p:cNvSpPr>
          <p:nvPr>
            <p:ph type="body" idx="1"/>
          </p:nvPr>
        </p:nvSpPr>
        <p:spPr>
          <a:xfrm>
            <a:off x="1928488" y="2217765"/>
            <a:ext cx="9415654" cy="3108615"/>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Font typeface="Arial"/>
              <a:buChar char="•"/>
            </a:pPr>
            <a:r>
              <a:rPr lang="en-US" b="1"/>
              <a:t>preukázanie </a:t>
            </a:r>
            <a:r>
              <a:rPr lang="en-US"/>
              <a:t>jasného pochopenia kľúčových vlastností technológie blockchain a jej dôveryhodnosti ako potenciálneho riešenia mnohých z týchto problémov</a:t>
            </a:r>
            <a:endParaRPr/>
          </a:p>
          <a:p>
            <a:pPr marL="228600" lvl="0" indent="-228600" algn="l" rtl="0">
              <a:lnSpc>
                <a:spcPct val="90000"/>
              </a:lnSpc>
              <a:spcBef>
                <a:spcPts val="1000"/>
              </a:spcBef>
              <a:spcAft>
                <a:spcPts val="0"/>
              </a:spcAft>
              <a:buClr>
                <a:srgbClr val="262626"/>
              </a:buClr>
              <a:buSzPts val="2400"/>
              <a:buFont typeface="Arial"/>
              <a:buChar char="•"/>
            </a:pPr>
            <a:r>
              <a:rPr lang="en-US" b="1"/>
              <a:t>Analýza </a:t>
            </a:r>
            <a:r>
              <a:rPr lang="en-US"/>
              <a:t>úlohy technológie blockchain ako dôveryhodnej technológie</a:t>
            </a:r>
            <a:endParaRPr/>
          </a:p>
          <a:p>
            <a:pPr marL="228600" lvl="0" indent="-228600" algn="l" rtl="0">
              <a:lnSpc>
                <a:spcPct val="90000"/>
              </a:lnSpc>
              <a:spcBef>
                <a:spcPts val="1000"/>
              </a:spcBef>
              <a:spcAft>
                <a:spcPts val="0"/>
              </a:spcAft>
              <a:buClr>
                <a:srgbClr val="262626"/>
              </a:buClr>
              <a:buSzPts val="2400"/>
              <a:buFont typeface="Arial"/>
              <a:buChar char="•"/>
            </a:pPr>
            <a:r>
              <a:rPr lang="en-US" b="1"/>
              <a:t>Posúdenie </a:t>
            </a:r>
            <a:r>
              <a:rPr lang="en-US"/>
              <a:t>dôveryhodnosti blockchainových technológií v agropotravinárskom dodávateľskom reťazci</a:t>
            </a:r>
            <a:endParaRPr i="0">
              <a:latin typeface="Arial"/>
              <a:ea typeface="Arial"/>
              <a:cs typeface="Arial"/>
              <a:sym typeface="Arial"/>
            </a:endParaRPr>
          </a:p>
        </p:txBody>
      </p:sp>
      <p:sp>
        <p:nvSpPr>
          <p:cNvPr id="342" name="Google Shape;342;p3"/>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Výsledky štúdie</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Google Shape;658;p30"/>
          <p:cNvSpPr txBox="1">
            <a:spLocks noGrp="1"/>
          </p:cNvSpPr>
          <p:nvPr>
            <p:ph type="body" idx="1"/>
          </p:nvPr>
        </p:nvSpPr>
        <p:spPr>
          <a:xfrm>
            <a:off x="940123" y="1408150"/>
            <a:ext cx="9850557" cy="5124041"/>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0" lvl="0" indent="0" algn="just" rtl="0">
              <a:lnSpc>
                <a:spcPct val="90000"/>
              </a:lnSpc>
              <a:spcBef>
                <a:spcPts val="0"/>
              </a:spcBef>
              <a:spcAft>
                <a:spcPts val="0"/>
              </a:spcAft>
              <a:buClr>
                <a:srgbClr val="262626"/>
              </a:buClr>
              <a:buSzPts val="2400"/>
              <a:buNone/>
            </a:pPr>
            <a:r>
              <a:rPr lang="en-US" b="1"/>
              <a:t>Dvojnásobné výdavky:</a:t>
            </a:r>
            <a:endParaRPr b="1"/>
          </a:p>
          <a:p>
            <a:pPr marL="457200" lvl="0" indent="-457200" algn="just" rtl="0">
              <a:lnSpc>
                <a:spcPct val="90000"/>
              </a:lnSpc>
              <a:spcBef>
                <a:spcPts val="1000"/>
              </a:spcBef>
              <a:spcAft>
                <a:spcPts val="0"/>
              </a:spcAft>
              <a:buClr>
                <a:srgbClr val="262626"/>
              </a:buClr>
              <a:buSzPts val="2400"/>
              <a:buAutoNum type="arabicPeriod"/>
            </a:pPr>
            <a:r>
              <a:rPr lang="en-US"/>
              <a:t>Problém dvojitých výdavkov vzniká vtedy, keď sa jedna mena používa pri dvoch rôznych transakciách, ktoré by sa za normálnych okolností mali navzájom vylučovať. </a:t>
            </a:r>
            <a:endParaRPr/>
          </a:p>
          <a:p>
            <a:pPr marL="457200" lvl="0" indent="-457200" algn="just" rtl="0">
              <a:lnSpc>
                <a:spcPct val="90000"/>
              </a:lnSpc>
              <a:spcBef>
                <a:spcPts val="1000"/>
              </a:spcBef>
              <a:spcAft>
                <a:spcPts val="0"/>
              </a:spcAft>
              <a:buClr>
                <a:srgbClr val="262626"/>
              </a:buClr>
              <a:buSzPts val="2400"/>
              <a:buAutoNum type="arabicPeriod"/>
            </a:pPr>
            <a:r>
              <a:rPr lang="en-US"/>
              <a:t>Ide o dobrovoľný a škodlivý čin, ktorý sa v procese extrakcie zvyčajne vymaže.</a:t>
            </a:r>
            <a:endParaRPr/>
          </a:p>
          <a:p>
            <a:pPr marL="457200" lvl="0" indent="-457200" algn="just" rtl="0">
              <a:lnSpc>
                <a:spcPct val="90000"/>
              </a:lnSpc>
              <a:spcBef>
                <a:spcPts val="1000"/>
              </a:spcBef>
              <a:spcAft>
                <a:spcPts val="0"/>
              </a:spcAft>
              <a:buClr>
                <a:srgbClr val="262626"/>
              </a:buClr>
              <a:buSzPts val="2400"/>
              <a:buAutoNum type="arabicPeriod"/>
            </a:pPr>
            <a:r>
              <a:rPr lang="en-US"/>
              <a:t>Môže sa však stať, že každá vzájomne sa vylučujúca transakcia bude zaznamenaná vo vidlicovom reťazci.</a:t>
            </a:r>
            <a:endParaRPr/>
          </a:p>
          <a:p>
            <a:pPr marL="457200" lvl="0" indent="-457200" algn="just" rtl="0">
              <a:lnSpc>
                <a:spcPct val="90000"/>
              </a:lnSpc>
              <a:spcBef>
                <a:spcPts val="1000"/>
              </a:spcBef>
              <a:spcAft>
                <a:spcPts val="0"/>
              </a:spcAft>
              <a:buClr>
                <a:srgbClr val="262626"/>
              </a:buClr>
              <a:buSzPts val="2400"/>
              <a:buAutoNum type="arabicPeriod"/>
            </a:pPr>
            <a:r>
              <a:rPr lang="en-US"/>
              <a:t>V tomto prípade môže príjemca zistiť, či transakciu prijal, až po opustení jedného z dvoch blockchainov.</a:t>
            </a:r>
            <a:endParaRPr/>
          </a:p>
          <a:p>
            <a:pPr marL="457200" lvl="0" indent="-457200" algn="just" rtl="0">
              <a:lnSpc>
                <a:spcPct val="90000"/>
              </a:lnSpc>
              <a:spcBef>
                <a:spcPts val="1000"/>
              </a:spcBef>
              <a:spcAft>
                <a:spcPts val="0"/>
              </a:spcAft>
              <a:buClr>
                <a:srgbClr val="262626"/>
              </a:buClr>
              <a:buSzPts val="2400"/>
              <a:buAutoNum type="arabicPeriod"/>
            </a:pPr>
            <a:r>
              <a:rPr lang="en-US"/>
              <a:t>V prípade bitcoinu je primeraný časový rámec 1 hodina, 6 blokov neskôr. Problém dvojitého míňania bol jedným z hlavných problémov online mien predtým, ako bitcoin ponúkol praktické riešenie: blockchain.</a:t>
            </a:r>
            <a:endParaRPr/>
          </a:p>
        </p:txBody>
      </p:sp>
      <p:sp>
        <p:nvSpPr>
          <p:cNvPr id="659" name="Google Shape;659;p30"/>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Digitálne zabezpečenie</a:t>
            </a:r>
            <a:endParaRPr/>
          </a:p>
        </p:txBody>
      </p:sp>
      <p:grpSp>
        <p:nvGrpSpPr>
          <p:cNvPr id="660" name="Google Shape;660;p30"/>
          <p:cNvGrpSpPr/>
          <p:nvPr/>
        </p:nvGrpSpPr>
        <p:grpSpPr>
          <a:xfrm rot="10800000" flipH="1">
            <a:off x="10388648" y="0"/>
            <a:ext cx="1803350" cy="2809693"/>
            <a:chOff x="12708052" y="5708395"/>
            <a:chExt cx="760808" cy="1185370"/>
          </a:xfrm>
        </p:grpSpPr>
        <p:sp>
          <p:nvSpPr>
            <p:cNvPr id="661" name="Google Shape;661;p3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2" name="Google Shape;662;p3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3" name="Google Shape;663;p3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4" name="Google Shape;664;p3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5" name="Google Shape;665;p3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6" name="Google Shape;666;p3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31"/>
          <p:cNvSpPr txBox="1">
            <a:spLocks noGrp="1"/>
          </p:cNvSpPr>
          <p:nvPr>
            <p:ph type="body" idx="1"/>
          </p:nvPr>
        </p:nvSpPr>
        <p:spPr>
          <a:xfrm>
            <a:off x="951670" y="1569787"/>
            <a:ext cx="9908284" cy="4569859"/>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0" lvl="0" indent="0" algn="just" rtl="0">
              <a:lnSpc>
                <a:spcPct val="90000"/>
              </a:lnSpc>
              <a:spcBef>
                <a:spcPts val="0"/>
              </a:spcBef>
              <a:spcAft>
                <a:spcPts val="0"/>
              </a:spcAft>
              <a:buClr>
                <a:srgbClr val="262626"/>
              </a:buClr>
              <a:buSzPts val="2400"/>
              <a:buNone/>
            </a:pPr>
            <a:r>
              <a:rPr lang="en-US" b="1"/>
              <a:t>Vhodné transakcie:</a:t>
            </a:r>
            <a:endParaRPr b="1"/>
          </a:p>
          <a:p>
            <a:pPr marL="457200" lvl="0" indent="-457200" algn="just" rtl="0">
              <a:lnSpc>
                <a:spcPct val="90000"/>
              </a:lnSpc>
              <a:spcBef>
                <a:spcPts val="1000"/>
              </a:spcBef>
              <a:spcAft>
                <a:spcPts val="0"/>
              </a:spcAft>
              <a:buClr>
                <a:srgbClr val="262626"/>
              </a:buClr>
              <a:buSzPts val="2400"/>
              <a:buAutoNum type="arabicPeriod"/>
            </a:pPr>
            <a:r>
              <a:rPr lang="en-US"/>
              <a:t>Môže byť v záujme ťažiara, aby sa o transakciu s vysokým poplatkom nepodelil s ostatnými ťažiarmi. </a:t>
            </a:r>
            <a:endParaRPr/>
          </a:p>
          <a:p>
            <a:pPr marL="457200" lvl="0" indent="-457200" algn="just" rtl="0">
              <a:lnSpc>
                <a:spcPct val="90000"/>
              </a:lnSpc>
              <a:spcBef>
                <a:spcPts val="1000"/>
              </a:spcBef>
              <a:spcAft>
                <a:spcPts val="0"/>
              </a:spcAft>
              <a:buClr>
                <a:srgbClr val="262626"/>
              </a:buClr>
              <a:buSzPts val="2400"/>
              <a:buAutoNum type="arabicPeriod"/>
            </a:pPr>
            <a:r>
              <a:rPr lang="en-US"/>
              <a:t>Ťažbou samotnej transakcie si ťažiar zabezpečí, že to bude on, kto dostane transakčný poplatok - môže však trvať dlhšie, kým sa transakcia zapíše do blockchainu.</a:t>
            </a:r>
            <a:endParaRPr/>
          </a:p>
          <a:p>
            <a:pPr marL="457200" lvl="0" indent="-457200" algn="just" rtl="0">
              <a:lnSpc>
                <a:spcPct val="90000"/>
              </a:lnSpc>
              <a:spcBef>
                <a:spcPts val="1000"/>
              </a:spcBef>
              <a:spcAft>
                <a:spcPts val="0"/>
              </a:spcAft>
              <a:buClr>
                <a:srgbClr val="262626"/>
              </a:buClr>
              <a:buSzPts val="2400"/>
              <a:buAutoNum type="arabicPeriod"/>
            </a:pPr>
            <a:r>
              <a:rPr lang="en-US"/>
              <a:t>Tento útok na retenciu je čoraz pravdepodobnejší, keďže poplatky za transakcie rastú, zatiaľ čo vložené odmeny klesajú.</a:t>
            </a:r>
            <a:endParaRPr/>
          </a:p>
          <a:p>
            <a:pPr marL="457200" lvl="0" indent="-457200" algn="just" rtl="0">
              <a:lnSpc>
                <a:spcPct val="90000"/>
              </a:lnSpc>
              <a:spcBef>
                <a:spcPts val="1000"/>
              </a:spcBef>
              <a:spcAft>
                <a:spcPts val="0"/>
              </a:spcAft>
              <a:buClr>
                <a:srgbClr val="262626"/>
              </a:buClr>
              <a:buSzPts val="2400"/>
              <a:buAutoNum type="arabicPeriod"/>
            </a:pPr>
            <a:r>
              <a:rPr lang="en-US"/>
              <a:t>Podobne sa môže dobre prepojený ťažiar rozhodnúť, že si blok ponechá, aby získal viac času na ťažbu, a odvysiela ho až vtedy, keď dostane blok od konkurencie. Tento typ útoku je výzvou pre motivačný systém a vyžaduje si zlepšenie.</a:t>
            </a:r>
            <a:endParaRPr/>
          </a:p>
        </p:txBody>
      </p:sp>
      <p:sp>
        <p:nvSpPr>
          <p:cNvPr id="672" name="Google Shape;672;p31"/>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Digitálne zabezpečenie</a:t>
            </a:r>
            <a:endParaRPr/>
          </a:p>
        </p:txBody>
      </p:sp>
      <p:grpSp>
        <p:nvGrpSpPr>
          <p:cNvPr id="673" name="Google Shape;673;p31"/>
          <p:cNvGrpSpPr/>
          <p:nvPr/>
        </p:nvGrpSpPr>
        <p:grpSpPr>
          <a:xfrm rot="10800000" flipH="1">
            <a:off x="10388648" y="0"/>
            <a:ext cx="1803350" cy="2809693"/>
            <a:chOff x="12708052" y="5708395"/>
            <a:chExt cx="760808" cy="1185370"/>
          </a:xfrm>
        </p:grpSpPr>
        <p:sp>
          <p:nvSpPr>
            <p:cNvPr id="674" name="Google Shape;674;p3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5" name="Google Shape;675;p3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6" name="Google Shape;676;p3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7" name="Google Shape;677;p3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8" name="Google Shape;678;p3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9" name="Google Shape;679;p3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83"/>
        <p:cNvGrpSpPr/>
        <p:nvPr/>
      </p:nvGrpSpPr>
      <p:grpSpPr>
        <a:xfrm>
          <a:off x="0" y="0"/>
          <a:ext cx="0" cy="0"/>
          <a:chOff x="0" y="0"/>
          <a:chExt cx="0" cy="0"/>
        </a:xfrm>
      </p:grpSpPr>
      <p:sp>
        <p:nvSpPr>
          <p:cNvPr id="684" name="Google Shape;684;p32"/>
          <p:cNvSpPr txBox="1">
            <a:spLocks noGrp="1"/>
          </p:cNvSpPr>
          <p:nvPr>
            <p:ph type="body" idx="1"/>
          </p:nvPr>
        </p:nvSpPr>
        <p:spPr>
          <a:xfrm>
            <a:off x="798381" y="1371600"/>
            <a:ext cx="9905809" cy="5120639"/>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0" lvl="0" indent="0" algn="just" rtl="0">
              <a:lnSpc>
                <a:spcPct val="90000"/>
              </a:lnSpc>
              <a:spcBef>
                <a:spcPts val="0"/>
              </a:spcBef>
              <a:spcAft>
                <a:spcPts val="0"/>
              </a:spcAft>
              <a:buClr>
                <a:srgbClr val="262626"/>
              </a:buClr>
              <a:buSzPts val="2400"/>
              <a:buNone/>
            </a:pPr>
            <a:r>
              <a:rPr lang="en-US" b="1"/>
              <a:t>Pranie špinavých peňazí: </a:t>
            </a:r>
            <a:endParaRPr/>
          </a:p>
          <a:p>
            <a:pPr marL="457200" lvl="0" indent="-457200" algn="just" rtl="0">
              <a:lnSpc>
                <a:spcPct val="90000"/>
              </a:lnSpc>
              <a:spcBef>
                <a:spcPts val="1000"/>
              </a:spcBef>
              <a:spcAft>
                <a:spcPts val="0"/>
              </a:spcAft>
              <a:buClr>
                <a:srgbClr val="262626"/>
              </a:buClr>
              <a:buSzPts val="2400"/>
              <a:buAutoNum type="arabicPeriod"/>
            </a:pPr>
            <a:r>
              <a:rPr lang="en-US"/>
              <a:t>Problémy s praním špinavých peňazí vznikajú vždy, keď sa vytvorí nový spôsob výmeny peňazí. Na rozdiel od všeobecného presvedčenia transparentnosť transakcií nezabraňuje praniu špinavých peňazí, len ho sťažuje. Niektoré techniky sa skutočne dajú použiť na zníženie sledovateľnosti. Po prvé, možno vytvoriť veľký počet účtov (niektoré sa použijú len raz) a sieť transakcií medzi týmito účtami.</a:t>
            </a:r>
            <a:endParaRPr/>
          </a:p>
          <a:p>
            <a:pPr marL="457200" lvl="0" indent="-457200" algn="just" rtl="0">
              <a:lnSpc>
                <a:spcPct val="90000"/>
              </a:lnSpc>
              <a:spcBef>
                <a:spcPts val="1000"/>
              </a:spcBef>
              <a:spcAft>
                <a:spcPts val="0"/>
              </a:spcAft>
              <a:buClr>
                <a:srgbClr val="262626"/>
              </a:buClr>
              <a:buSzPts val="2400"/>
              <a:buAutoNum type="arabicPeriod"/>
            </a:pPr>
            <a:r>
              <a:rPr lang="en-US"/>
              <a:t>Druhý prístup, ktorý sa nazýva Coinjoin a používa sa v bitcoinoch, zahŕňa spojenie niekoľkých transakcií do jednej. Čím viac transakcií je zlúčených (vstupov a výstupov), tým ťažšie je prepojiť platiteľa s príjemcom platby.</a:t>
            </a:r>
            <a:endParaRPr/>
          </a:p>
          <a:p>
            <a:pPr marL="457200" lvl="0" indent="-457200" algn="just" rtl="0">
              <a:lnSpc>
                <a:spcPct val="90000"/>
              </a:lnSpc>
              <a:spcBef>
                <a:spcPts val="1000"/>
              </a:spcBef>
              <a:spcAft>
                <a:spcPts val="0"/>
              </a:spcAft>
              <a:buClr>
                <a:srgbClr val="262626"/>
              </a:buClr>
              <a:buSzPts val="2400"/>
              <a:buAutoNum type="arabicPeriod"/>
            </a:pPr>
            <a:r>
              <a:rPr lang="en-US"/>
              <a:t>Prístup Zerocash, ktorý opisujeme v časti 11.4, zabezpečuje, že transakcie sú nevystopovateľné a znemožňuje odhaliť pranie špinavých peňazí len na základe informácií získaných z blockchainu.</a:t>
            </a:r>
            <a:endParaRPr/>
          </a:p>
        </p:txBody>
      </p:sp>
      <p:sp>
        <p:nvSpPr>
          <p:cNvPr id="685" name="Google Shape;685;p32"/>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Digitálne zabezpečenie</a:t>
            </a:r>
            <a:endParaRPr/>
          </a:p>
        </p:txBody>
      </p:sp>
      <p:grpSp>
        <p:nvGrpSpPr>
          <p:cNvPr id="686" name="Google Shape;686;p32"/>
          <p:cNvGrpSpPr/>
          <p:nvPr/>
        </p:nvGrpSpPr>
        <p:grpSpPr>
          <a:xfrm rot="10800000" flipH="1">
            <a:off x="10388648" y="0"/>
            <a:ext cx="1803350" cy="2809693"/>
            <a:chOff x="12708052" y="5708395"/>
            <a:chExt cx="760808" cy="1185370"/>
          </a:xfrm>
        </p:grpSpPr>
        <p:sp>
          <p:nvSpPr>
            <p:cNvPr id="687" name="Google Shape;687;p3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88" name="Google Shape;688;p3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89" name="Google Shape;689;p3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0" name="Google Shape;690;p3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1" name="Google Shape;691;p3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2" name="Google Shape;692;p3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Google Shape;698;p33"/>
          <p:cNvSpPr txBox="1">
            <a:spLocks noGrp="1"/>
          </p:cNvSpPr>
          <p:nvPr>
            <p:ph type="body" idx="1"/>
          </p:nvPr>
        </p:nvSpPr>
        <p:spPr>
          <a:xfrm>
            <a:off x="5658982" y="3571330"/>
            <a:ext cx="6010480" cy="225304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None/>
            </a:pPr>
            <a:r>
              <a:rPr lang="en-US"/>
              <a:t>Transparentnosť a porušovanie súkromia v blockchaine</a:t>
            </a:r>
            <a:endParaRPr/>
          </a:p>
        </p:txBody>
      </p:sp>
      <p:sp>
        <p:nvSpPr>
          <p:cNvPr id="699" name="Google Shape;699;p3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US"/>
              <a:t>03</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4" name="Google Shape;704;p34"/>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US" i="0"/>
              <a:t>Po odhalení skutočnej totožnosti majiteľa účtu je možné odhaliť všetky transakcie vykonané z jeho účtu.</a:t>
            </a:r>
            <a:endParaRPr/>
          </a:p>
        </p:txBody>
      </p:sp>
      <p:pic>
        <p:nvPicPr>
          <p:cNvPr id="705" name="Google Shape;705;p34"/>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706" name="Google Shape;706;p34"/>
          <p:cNvGrpSpPr/>
          <p:nvPr/>
        </p:nvGrpSpPr>
        <p:grpSpPr>
          <a:xfrm rot="5400000">
            <a:off x="655944" y="4097331"/>
            <a:ext cx="1882889" cy="2933617"/>
            <a:chOff x="12708052" y="5708395"/>
            <a:chExt cx="760808" cy="1185370"/>
          </a:xfrm>
        </p:grpSpPr>
        <p:sp>
          <p:nvSpPr>
            <p:cNvPr id="707" name="Google Shape;707;p3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8" name="Google Shape;708;p3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9" name="Google Shape;709;p3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0" name="Google Shape;710;p3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1" name="Google Shape;711;p3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2" name="Google Shape;712;p3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35"/>
          <p:cNvSpPr txBox="1">
            <a:spLocks noGrp="1"/>
          </p:cNvSpPr>
          <p:nvPr>
            <p:ph type="body" idx="1"/>
          </p:nvPr>
        </p:nvSpPr>
        <p:spPr>
          <a:xfrm>
            <a:off x="801580" y="2562697"/>
            <a:ext cx="9665829" cy="2156858"/>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Blockchain sa spolieha na pseudonymitu svojich účastníkov, čo znamená, že po odhalení skutočnej identity majiteľa účtu je možné odhaliť všetky transakcie, ktoré na svojom účte uskutočnil. Ako bolo vysvetlené vyššie, skutočnú identitu používateľov možno chrániť mnohými technikami vrátane vlastnenia viacerých účtov (niektoré sa používajú len raz) a spájania transakcií, ako je to možné v prípade Coinjoin.</a:t>
            </a:r>
            <a:endParaRPr/>
          </a:p>
        </p:txBody>
      </p:sp>
      <p:sp>
        <p:nvSpPr>
          <p:cNvPr id="718" name="Google Shape;718;p35"/>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Transparentnosť a porušovanie súkromia v blockchaine</a:t>
            </a:r>
            <a:endParaRPr/>
          </a:p>
        </p:txBody>
      </p:sp>
      <p:grpSp>
        <p:nvGrpSpPr>
          <p:cNvPr id="719" name="Google Shape;719;p35"/>
          <p:cNvGrpSpPr/>
          <p:nvPr/>
        </p:nvGrpSpPr>
        <p:grpSpPr>
          <a:xfrm rot="10800000" flipH="1">
            <a:off x="10388648" y="0"/>
            <a:ext cx="1803350" cy="2809693"/>
            <a:chOff x="12708052" y="5708395"/>
            <a:chExt cx="760808" cy="1185370"/>
          </a:xfrm>
        </p:grpSpPr>
        <p:sp>
          <p:nvSpPr>
            <p:cNvPr id="720" name="Google Shape;720;p3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1" name="Google Shape;721;p3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2" name="Google Shape;722;p3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3" name="Google Shape;723;p3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4" name="Google Shape;724;p3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5" name="Google Shape;725;p3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36"/>
          <p:cNvSpPr txBox="1">
            <a:spLocks noGrp="1"/>
          </p:cNvSpPr>
          <p:nvPr>
            <p:ph type="body" idx="1"/>
          </p:nvPr>
        </p:nvSpPr>
        <p:spPr>
          <a:xfrm>
            <a:off x="801580" y="2562697"/>
            <a:ext cx="9896738" cy="2422403"/>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Vďaka transparentnosti blockchainu by mali byť tvorcovia služieb opatrnejší, pokiaľ ide o ochranu údajov. Akékoľvek súkromné informácie, či už ide o algoritmy alebo údaje (napr. osobné údaje, kryptografické kľúče...), by nemali byť v blockchaine uložené nezašifrované, napríklad počas transakcie. Keďže je však v každom prípade lepšie obmedziť veľkosť informácií uložených v blockchaine, aby sa obmedzili náklady, stále sa možno spoľahnúť na distribuované systémy ukladania.</a:t>
            </a:r>
            <a:endParaRPr/>
          </a:p>
        </p:txBody>
      </p:sp>
      <p:sp>
        <p:nvSpPr>
          <p:cNvPr id="731" name="Google Shape;731;p36"/>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Transparentnosť a porušovanie súkromia v blockchaine</a:t>
            </a:r>
            <a:endParaRPr/>
          </a:p>
        </p:txBody>
      </p:sp>
      <p:grpSp>
        <p:nvGrpSpPr>
          <p:cNvPr id="732" name="Google Shape;732;p36"/>
          <p:cNvGrpSpPr/>
          <p:nvPr/>
        </p:nvGrpSpPr>
        <p:grpSpPr>
          <a:xfrm rot="10800000" flipH="1">
            <a:off x="10388648" y="0"/>
            <a:ext cx="1803350" cy="2809693"/>
            <a:chOff x="12708052" y="5708395"/>
            <a:chExt cx="760808" cy="1185370"/>
          </a:xfrm>
        </p:grpSpPr>
        <p:sp>
          <p:nvSpPr>
            <p:cNvPr id="733" name="Google Shape;733;p3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4" name="Google Shape;734;p3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5" name="Google Shape;735;p3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6" name="Google Shape;736;p3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7" name="Google Shape;737;p3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8" name="Google Shape;738;p3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42"/>
        <p:cNvGrpSpPr/>
        <p:nvPr/>
      </p:nvGrpSpPr>
      <p:grpSpPr>
        <a:xfrm>
          <a:off x="0" y="0"/>
          <a:ext cx="0" cy="0"/>
          <a:chOff x="0" y="0"/>
          <a:chExt cx="0" cy="0"/>
        </a:xfrm>
      </p:grpSpPr>
      <p:sp>
        <p:nvSpPr>
          <p:cNvPr id="743" name="Google Shape;743;p37"/>
          <p:cNvSpPr txBox="1">
            <a:spLocks noGrp="1"/>
          </p:cNvSpPr>
          <p:nvPr>
            <p:ph type="body" idx="1"/>
          </p:nvPr>
        </p:nvSpPr>
        <p:spPr>
          <a:xfrm>
            <a:off x="801580" y="2562697"/>
            <a:ext cx="10208465" cy="2941948"/>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Takéto systémy sa môžu spoliehať na externú, potenciálne distribuovanú a neobmedzenú pamäť: môžu byť implementované tak, aby fungovali ako sieť peer-to-peer14 (napr. BitTorrent, GNutella, Napster alebo Kademlia). V tomto prípade je pamäť efektívne externalizovaná, keďže k obsahu sa pristupuje prostredníctvom kľúča distribuovanej hašovacej tabuľky (DHT) a v blockchaine sa treba odvolávať len na tento kľúč.15 V tejto pamäti sa potom môžu uchovávať buď šifrované, alebo nešifrované údaje - v prípade šifrovaných údajov je potrebné spravovať kryptografické kľúče.</a:t>
            </a:r>
            <a:endParaRPr/>
          </a:p>
        </p:txBody>
      </p:sp>
      <p:sp>
        <p:nvSpPr>
          <p:cNvPr id="744" name="Google Shape;744;p37"/>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Transparentnosť a porušovanie súkromia v blockchaine</a:t>
            </a:r>
            <a:endParaRPr/>
          </a:p>
        </p:txBody>
      </p:sp>
      <p:grpSp>
        <p:nvGrpSpPr>
          <p:cNvPr id="745" name="Google Shape;745;p37"/>
          <p:cNvGrpSpPr/>
          <p:nvPr/>
        </p:nvGrpSpPr>
        <p:grpSpPr>
          <a:xfrm rot="10800000" flipH="1">
            <a:off x="10388648" y="0"/>
            <a:ext cx="1803350" cy="2809693"/>
            <a:chOff x="12708052" y="5708395"/>
            <a:chExt cx="760808" cy="1185370"/>
          </a:xfrm>
        </p:grpSpPr>
        <p:sp>
          <p:nvSpPr>
            <p:cNvPr id="746" name="Google Shape;746;p3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7" name="Google Shape;747;p3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8" name="Google Shape;748;p3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9" name="Google Shape;749;p3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50" name="Google Shape;750;p3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51" name="Google Shape;751;p3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sp>
        <p:nvSpPr>
          <p:cNvPr id="756" name="Google Shape;756;p38"/>
          <p:cNvSpPr txBox="1">
            <a:spLocks noGrp="1"/>
          </p:cNvSpPr>
          <p:nvPr>
            <p:ph type="body" idx="1"/>
          </p:nvPr>
        </p:nvSpPr>
        <p:spPr>
          <a:xfrm>
            <a:off x="847762" y="2562697"/>
            <a:ext cx="10139192" cy="4055386"/>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Char char="•"/>
            </a:pPr>
            <a:r>
              <a:rPr lang="en-US" dirty="0" err="1"/>
              <a:t>Zaujímavé</a:t>
            </a:r>
            <a:r>
              <a:rPr lang="en-US" dirty="0"/>
              <a:t> </a:t>
            </a:r>
            <a:r>
              <a:rPr lang="en-US" dirty="0" err="1"/>
              <a:t>riešenie</a:t>
            </a:r>
            <a:r>
              <a:rPr lang="en-US" dirty="0"/>
              <a:t> </a:t>
            </a:r>
            <a:r>
              <a:rPr lang="en-US" dirty="0" err="1"/>
              <a:t>decentralizovaných</a:t>
            </a:r>
            <a:r>
              <a:rPr lang="en-US" dirty="0"/>
              <a:t> </a:t>
            </a:r>
            <a:r>
              <a:rPr lang="en-US" dirty="0" err="1"/>
              <a:t>anonymných</a:t>
            </a:r>
            <a:r>
              <a:rPr lang="en-US" dirty="0"/>
              <a:t> </a:t>
            </a:r>
            <a:r>
              <a:rPr lang="en-US" dirty="0" err="1"/>
              <a:t>platieb</a:t>
            </a:r>
            <a:r>
              <a:rPr lang="en-US" dirty="0"/>
              <a:t> </a:t>
            </a:r>
            <a:r>
              <a:rPr lang="en-US" dirty="0" err="1"/>
              <a:t>ponúkla</a:t>
            </a:r>
            <a:r>
              <a:rPr lang="en-US" dirty="0"/>
              <a:t> v </a:t>
            </a:r>
            <a:r>
              <a:rPr lang="en-US" dirty="0" err="1"/>
              <a:t>roku</a:t>
            </a:r>
            <a:r>
              <a:rPr lang="en-US" dirty="0"/>
              <a:t> 2014 </a:t>
            </a:r>
            <a:r>
              <a:rPr lang="en-US" dirty="0" err="1"/>
              <a:t>iniciatíva</a:t>
            </a:r>
            <a:r>
              <a:rPr lang="en-US" dirty="0"/>
              <a:t> Zerocash.16 Toto </a:t>
            </a:r>
            <a:r>
              <a:rPr lang="en-US" dirty="0" err="1"/>
              <a:t>riešenie</a:t>
            </a:r>
            <a:r>
              <a:rPr lang="en-US" dirty="0"/>
              <a:t> </a:t>
            </a:r>
            <a:r>
              <a:rPr lang="en-US" dirty="0" err="1"/>
              <a:t>umožňuje</a:t>
            </a:r>
            <a:r>
              <a:rPr lang="en-US" dirty="0"/>
              <a:t> </a:t>
            </a:r>
            <a:r>
              <a:rPr lang="en-US" dirty="0" err="1"/>
              <a:t>transparentné</a:t>
            </a:r>
            <a:r>
              <a:rPr lang="en-US" dirty="0"/>
              <a:t> a </a:t>
            </a:r>
            <a:r>
              <a:rPr lang="en-US" dirty="0" err="1"/>
              <a:t>nevystopovateľné</a:t>
            </a:r>
            <a:r>
              <a:rPr lang="en-US" dirty="0"/>
              <a:t> </a:t>
            </a:r>
            <a:r>
              <a:rPr lang="en-US" dirty="0" err="1"/>
              <a:t>prevody</a:t>
            </a:r>
            <a:r>
              <a:rPr lang="en-US" dirty="0"/>
              <a:t> </a:t>
            </a:r>
            <a:r>
              <a:rPr lang="en-US" dirty="0" err="1"/>
              <a:t>bitcoinov</a:t>
            </a:r>
            <a:r>
              <a:rPr lang="en-US" dirty="0"/>
              <a:t> v </a:t>
            </a:r>
            <a:r>
              <a:rPr lang="en-US" dirty="0" err="1"/>
              <a:t>blockchaine</a:t>
            </a:r>
            <a:r>
              <a:rPr lang="en-US" dirty="0"/>
              <a:t>: </a:t>
            </a:r>
            <a:r>
              <a:rPr lang="en-US" dirty="0" err="1"/>
              <a:t>nie</a:t>
            </a:r>
            <a:r>
              <a:rPr lang="en-US" dirty="0"/>
              <a:t> je </a:t>
            </a:r>
            <a:r>
              <a:rPr lang="en-US" dirty="0" err="1"/>
              <a:t>možné</a:t>
            </a:r>
            <a:r>
              <a:rPr lang="en-US" dirty="0"/>
              <a:t> </a:t>
            </a:r>
            <a:r>
              <a:rPr lang="en-US" dirty="0" err="1"/>
              <a:t>zistiť</a:t>
            </a:r>
            <a:r>
              <a:rPr lang="en-US" dirty="0"/>
              <a:t> </a:t>
            </a:r>
            <a:r>
              <a:rPr lang="en-US" dirty="0" err="1"/>
              <a:t>zdroj</a:t>
            </a:r>
            <a:r>
              <a:rPr lang="en-US" dirty="0"/>
              <a:t>, </a:t>
            </a:r>
            <a:r>
              <a:rPr lang="en-US" dirty="0" err="1"/>
              <a:t>cieľ</a:t>
            </a:r>
            <a:r>
              <a:rPr lang="en-US" dirty="0"/>
              <a:t> ani </a:t>
            </a:r>
            <a:r>
              <a:rPr lang="en-US" dirty="0" err="1"/>
              <a:t>sumu</a:t>
            </a:r>
            <a:r>
              <a:rPr lang="en-US" dirty="0"/>
              <a:t>. </a:t>
            </a:r>
            <a:r>
              <a:rPr lang="en-US" dirty="0" err="1"/>
              <a:t>Riešenie</a:t>
            </a:r>
            <a:r>
              <a:rPr lang="en-US" dirty="0"/>
              <a:t> </a:t>
            </a:r>
            <a:r>
              <a:rPr lang="en-US" dirty="0" err="1"/>
              <a:t>sa</a:t>
            </a:r>
            <a:r>
              <a:rPr lang="en-US" dirty="0"/>
              <a:t> </a:t>
            </a:r>
            <a:r>
              <a:rPr lang="en-US" dirty="0" err="1"/>
              <a:t>opiera</a:t>
            </a:r>
            <a:r>
              <a:rPr lang="en-US" dirty="0"/>
              <a:t> o </a:t>
            </a:r>
            <a:r>
              <a:rPr lang="en-US" dirty="0" err="1"/>
              <a:t>protokoly</a:t>
            </a:r>
            <a:r>
              <a:rPr lang="en-US" dirty="0"/>
              <a:t> s </a:t>
            </a:r>
            <a:r>
              <a:rPr lang="en-US" dirty="0" err="1"/>
              <a:t>nulovou</a:t>
            </a:r>
            <a:r>
              <a:rPr lang="en-US" dirty="0"/>
              <a:t> </a:t>
            </a:r>
            <a:r>
              <a:rPr lang="en-US" dirty="0" err="1"/>
              <a:t>znalosťou</a:t>
            </a:r>
            <a:r>
              <a:rPr lang="en-US" dirty="0"/>
              <a:t> (</a:t>
            </a:r>
            <a:r>
              <a:rPr lang="en-US" dirty="0" err="1"/>
              <a:t>pri</a:t>
            </a:r>
            <a:r>
              <a:rPr lang="en-US" dirty="0"/>
              <a:t> </a:t>
            </a:r>
            <a:r>
              <a:rPr lang="en-US" dirty="0" err="1"/>
              <a:t>ktorých</a:t>
            </a:r>
            <a:r>
              <a:rPr lang="en-US" dirty="0"/>
              <a:t> ani </a:t>
            </a:r>
            <a:r>
              <a:rPr lang="en-US" dirty="0" err="1"/>
              <a:t>jedna</a:t>
            </a:r>
            <a:r>
              <a:rPr lang="en-US" dirty="0"/>
              <a:t> </a:t>
            </a:r>
            <a:r>
              <a:rPr lang="en-US" dirty="0" err="1"/>
              <a:t>strana</a:t>
            </a:r>
            <a:r>
              <a:rPr lang="en-US" dirty="0"/>
              <a:t> </a:t>
            </a:r>
            <a:r>
              <a:rPr lang="en-US" dirty="0" err="1"/>
              <a:t>neodhaľuje</a:t>
            </a:r>
            <a:r>
              <a:rPr lang="en-US" dirty="0"/>
              <a:t> </a:t>
            </a:r>
            <a:r>
              <a:rPr lang="en-US" dirty="0" err="1"/>
              <a:t>informácie</a:t>
            </a:r>
            <a:r>
              <a:rPr lang="en-US" dirty="0"/>
              <a:t> </a:t>
            </a:r>
            <a:r>
              <a:rPr lang="en-US" dirty="0" err="1"/>
              <a:t>druhej</a:t>
            </a:r>
            <a:r>
              <a:rPr lang="en-US" dirty="0"/>
              <a:t> </a:t>
            </a:r>
            <a:r>
              <a:rPr lang="en-US" dirty="0" err="1"/>
              <a:t>strane</a:t>
            </a:r>
            <a:r>
              <a:rPr lang="en-US" dirty="0"/>
              <a:t>), </a:t>
            </a:r>
            <a:r>
              <a:rPr lang="en-US" dirty="0" err="1"/>
              <a:t>ktoré</a:t>
            </a:r>
            <a:r>
              <a:rPr lang="en-US" dirty="0"/>
              <a:t> </a:t>
            </a:r>
            <a:r>
              <a:rPr lang="en-US" dirty="0" err="1"/>
              <a:t>umožňujú</a:t>
            </a:r>
            <a:r>
              <a:rPr lang="en-US" dirty="0"/>
              <a:t> </a:t>
            </a:r>
            <a:r>
              <a:rPr lang="en-US" dirty="0" err="1"/>
              <a:t>používateľovi</a:t>
            </a:r>
            <a:r>
              <a:rPr lang="en-US" dirty="0"/>
              <a:t> </a:t>
            </a:r>
            <a:r>
              <a:rPr lang="en-US" dirty="0" err="1"/>
              <a:t>dokázať</a:t>
            </a:r>
            <a:r>
              <a:rPr lang="en-US" dirty="0"/>
              <a:t> </a:t>
            </a:r>
            <a:r>
              <a:rPr lang="en-US" dirty="0" err="1"/>
              <a:t>tretej</a:t>
            </a:r>
            <a:r>
              <a:rPr lang="en-US" dirty="0"/>
              <a:t> </a:t>
            </a:r>
            <a:r>
              <a:rPr lang="en-US" dirty="0" err="1"/>
              <a:t>strane</a:t>
            </a:r>
            <a:r>
              <a:rPr lang="en-US" dirty="0"/>
              <a:t>, </a:t>
            </a:r>
            <a:r>
              <a:rPr lang="en-US" dirty="0" err="1"/>
              <a:t>že</a:t>
            </a:r>
            <a:r>
              <a:rPr lang="en-US" dirty="0"/>
              <a:t> </a:t>
            </a:r>
            <a:r>
              <a:rPr lang="en-US" dirty="0" err="1"/>
              <a:t>pozná</a:t>
            </a:r>
            <a:r>
              <a:rPr lang="en-US" dirty="0"/>
              <a:t> </a:t>
            </a:r>
            <a:r>
              <a:rPr lang="en-US" dirty="0" err="1"/>
              <a:t>tajomstvo</a:t>
            </a:r>
            <a:r>
              <a:rPr lang="en-US" dirty="0"/>
              <a:t> bez toho, aby </a:t>
            </a:r>
            <a:r>
              <a:rPr lang="en-US" dirty="0" err="1"/>
              <a:t>musel</a:t>
            </a:r>
            <a:r>
              <a:rPr lang="en-US" dirty="0"/>
              <a:t> </a:t>
            </a:r>
            <a:r>
              <a:rPr lang="en-US" dirty="0" err="1"/>
              <a:t>odhaliť</a:t>
            </a:r>
            <a:r>
              <a:rPr lang="en-US" dirty="0"/>
              <a:t> </a:t>
            </a:r>
            <a:r>
              <a:rPr lang="en-US" dirty="0" err="1"/>
              <a:t>samotné</a:t>
            </a:r>
            <a:r>
              <a:rPr lang="en-US" dirty="0"/>
              <a:t> </a:t>
            </a:r>
            <a:r>
              <a:rPr lang="en-US" dirty="0" err="1"/>
              <a:t>tajomstvo</a:t>
            </a:r>
            <a:r>
              <a:rPr lang="en-US" dirty="0"/>
              <a:t>. To </a:t>
            </a:r>
            <a:r>
              <a:rPr lang="en-US" dirty="0" err="1"/>
              <a:t>sa</a:t>
            </a:r>
            <a:r>
              <a:rPr lang="en-US" dirty="0"/>
              <a:t> </a:t>
            </a:r>
            <a:r>
              <a:rPr lang="en-US" dirty="0" err="1"/>
              <a:t>opiera</a:t>
            </a:r>
            <a:r>
              <a:rPr lang="en-US" dirty="0"/>
              <a:t> o zero-knowledge Succinct Non-interactive Arguments of Knowledge (</a:t>
            </a:r>
            <a:r>
              <a:rPr lang="en-US" dirty="0" err="1"/>
              <a:t>zk</a:t>
            </a:r>
            <a:r>
              <a:rPr lang="en-US" dirty="0"/>
              <a:t>-SNARK), </a:t>
            </a:r>
            <a:r>
              <a:rPr lang="en-US" dirty="0" err="1"/>
              <a:t>ktoré</a:t>
            </a:r>
            <a:r>
              <a:rPr lang="en-US" dirty="0"/>
              <a:t> </a:t>
            </a:r>
            <a:r>
              <a:rPr lang="en-US" dirty="0" err="1"/>
              <a:t>sú</a:t>
            </a:r>
            <a:r>
              <a:rPr lang="en-US" dirty="0"/>
              <a:t> </a:t>
            </a:r>
            <a:r>
              <a:rPr lang="en-US" dirty="0" err="1"/>
              <a:t>obzvlášť</a:t>
            </a:r>
            <a:r>
              <a:rPr lang="en-US" dirty="0"/>
              <a:t> </a:t>
            </a:r>
            <a:r>
              <a:rPr lang="en-US" dirty="0" err="1"/>
              <a:t>účinné</a:t>
            </a:r>
            <a:r>
              <a:rPr lang="en-US" dirty="0"/>
              <a:t>, </a:t>
            </a:r>
            <a:r>
              <a:rPr lang="en-US" dirty="0" err="1"/>
              <a:t>pretože</a:t>
            </a:r>
            <a:r>
              <a:rPr lang="en-US" dirty="0"/>
              <a:t> </a:t>
            </a:r>
            <a:r>
              <a:rPr lang="en-US" dirty="0" err="1"/>
              <a:t>dokážu</a:t>
            </a:r>
            <a:r>
              <a:rPr lang="en-US" dirty="0"/>
              <a:t> </a:t>
            </a:r>
            <a:r>
              <a:rPr lang="en-US" dirty="0" err="1"/>
              <a:t>vytvoriť</a:t>
            </a:r>
            <a:r>
              <a:rPr lang="en-US" dirty="0"/>
              <a:t> </a:t>
            </a:r>
            <a:r>
              <a:rPr lang="en-US" dirty="0" err="1"/>
              <a:t>dôkaz</a:t>
            </a:r>
            <a:r>
              <a:rPr lang="en-US" dirty="0"/>
              <a:t> o </a:t>
            </a:r>
            <a:r>
              <a:rPr lang="en-US" dirty="0" err="1"/>
              <a:t>znalosti</a:t>
            </a:r>
            <a:r>
              <a:rPr lang="en-US" dirty="0"/>
              <a:t> v </a:t>
            </a:r>
            <a:r>
              <a:rPr lang="en-US" dirty="0" err="1"/>
              <a:t>priebehu</a:t>
            </a:r>
            <a:r>
              <a:rPr lang="en-US" dirty="0"/>
              <a:t> </a:t>
            </a:r>
            <a:r>
              <a:rPr lang="en-US" dirty="0" err="1"/>
              <a:t>niekoľkých</a:t>
            </a:r>
            <a:r>
              <a:rPr lang="en-US" dirty="0"/>
              <a:t> </a:t>
            </a:r>
            <a:r>
              <a:rPr lang="en-US" dirty="0" err="1"/>
              <a:t>milisekúnd</a:t>
            </a:r>
            <a:r>
              <a:rPr lang="en-US" dirty="0"/>
              <a:t>. Na </a:t>
            </a:r>
            <a:r>
              <a:rPr lang="en-US" dirty="0" err="1"/>
              <a:t>vysvetlenie</a:t>
            </a:r>
            <a:r>
              <a:rPr lang="en-US" dirty="0"/>
              <a:t> toho, </a:t>
            </a:r>
            <a:r>
              <a:rPr lang="en-US" dirty="0" err="1"/>
              <a:t>ako</a:t>
            </a:r>
            <a:r>
              <a:rPr lang="en-US" dirty="0"/>
              <a:t> to </a:t>
            </a:r>
            <a:r>
              <a:rPr lang="en-US" dirty="0" err="1"/>
              <a:t>funguje</a:t>
            </a:r>
            <a:r>
              <a:rPr lang="en-US" dirty="0"/>
              <a:t>, </a:t>
            </a:r>
            <a:r>
              <a:rPr lang="en-US" dirty="0" err="1"/>
              <a:t>sa</a:t>
            </a:r>
            <a:r>
              <a:rPr lang="en-US" dirty="0"/>
              <a:t> </a:t>
            </a:r>
            <a:r>
              <a:rPr lang="en-US" dirty="0" err="1"/>
              <a:t>často</a:t>
            </a:r>
            <a:r>
              <a:rPr lang="en-US" dirty="0"/>
              <a:t> </a:t>
            </a:r>
            <a:r>
              <a:rPr lang="en-US" dirty="0" err="1"/>
              <a:t>používa</a:t>
            </a:r>
            <a:r>
              <a:rPr lang="en-US" dirty="0"/>
              <a:t> </a:t>
            </a:r>
            <a:r>
              <a:rPr lang="en-US" dirty="0" err="1"/>
              <a:t>nasledujúca</a:t>
            </a:r>
            <a:r>
              <a:rPr lang="en-US" dirty="0"/>
              <a:t> </a:t>
            </a:r>
            <a:r>
              <a:rPr lang="en-US" dirty="0" err="1"/>
              <a:t>ilustrácia</a:t>
            </a:r>
            <a:r>
              <a:rPr lang="en-US" dirty="0"/>
              <a:t>: </a:t>
            </a:r>
            <a:r>
              <a:rPr lang="en-US" dirty="0" err="1"/>
              <a:t>všetci</a:t>
            </a:r>
            <a:r>
              <a:rPr lang="en-US" dirty="0"/>
              <a:t> </a:t>
            </a:r>
            <a:r>
              <a:rPr lang="en-US" dirty="0" err="1"/>
              <a:t>používatelia</a:t>
            </a:r>
            <a:r>
              <a:rPr lang="en-US" dirty="0"/>
              <a:t> </a:t>
            </a:r>
            <a:r>
              <a:rPr lang="en-US" dirty="0" err="1"/>
              <a:t>si</a:t>
            </a:r>
            <a:r>
              <a:rPr lang="en-US" dirty="0"/>
              <a:t> </a:t>
            </a:r>
            <a:r>
              <a:rPr lang="en-US" dirty="0" err="1"/>
              <a:t>pripnú</a:t>
            </a:r>
            <a:r>
              <a:rPr lang="en-US" dirty="0"/>
              <a:t> </a:t>
            </a:r>
            <a:r>
              <a:rPr lang="en-US" dirty="0" err="1"/>
              <a:t>svoje</a:t>
            </a:r>
            <a:r>
              <a:rPr lang="en-US" dirty="0"/>
              <a:t> </a:t>
            </a:r>
            <a:r>
              <a:rPr lang="en-US" dirty="0" err="1"/>
              <a:t>poznámky</a:t>
            </a:r>
            <a:r>
              <a:rPr lang="en-US" dirty="0"/>
              <a:t> </a:t>
            </a:r>
            <a:r>
              <a:rPr lang="en-US" dirty="0" err="1"/>
              <a:t>na</a:t>
            </a:r>
            <a:r>
              <a:rPr lang="en-US" dirty="0"/>
              <a:t> </a:t>
            </a:r>
            <a:r>
              <a:rPr lang="en-US" dirty="0" err="1"/>
              <a:t>stenu</a:t>
            </a:r>
            <a:r>
              <a:rPr lang="en-US" dirty="0"/>
              <a:t> a </a:t>
            </a:r>
            <a:r>
              <a:rPr lang="en-US" dirty="0" err="1"/>
              <a:t>pri</a:t>
            </a:r>
            <a:r>
              <a:rPr lang="en-US" dirty="0"/>
              <a:t> </a:t>
            </a:r>
            <a:r>
              <a:rPr lang="en-US" dirty="0" err="1"/>
              <a:t>vykonávaní</a:t>
            </a:r>
            <a:r>
              <a:rPr lang="en-US" dirty="0"/>
              <a:t> </a:t>
            </a:r>
            <a:r>
              <a:rPr lang="en-US" dirty="0" err="1"/>
              <a:t>transakcie</a:t>
            </a:r>
            <a:r>
              <a:rPr lang="en-US" dirty="0"/>
              <a:t> ich </a:t>
            </a:r>
            <a:r>
              <a:rPr lang="en-US" dirty="0" err="1"/>
              <a:t>odstránia</a:t>
            </a:r>
            <a:r>
              <a:rPr lang="en-US" dirty="0"/>
              <a:t>.</a:t>
            </a:r>
            <a:endParaRPr dirty="0"/>
          </a:p>
        </p:txBody>
      </p:sp>
      <p:sp>
        <p:nvSpPr>
          <p:cNvPr id="757" name="Google Shape;757;p38"/>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Transparentnosť a porušovanie súkromia v blockchaine</a:t>
            </a:r>
            <a:endParaRPr/>
          </a:p>
        </p:txBody>
      </p:sp>
      <p:grpSp>
        <p:nvGrpSpPr>
          <p:cNvPr id="758" name="Google Shape;758;p38"/>
          <p:cNvGrpSpPr/>
          <p:nvPr/>
        </p:nvGrpSpPr>
        <p:grpSpPr>
          <a:xfrm rot="10800000" flipH="1">
            <a:off x="10388648" y="0"/>
            <a:ext cx="1803350" cy="2809693"/>
            <a:chOff x="12708052" y="5708395"/>
            <a:chExt cx="760808" cy="1185370"/>
          </a:xfrm>
        </p:grpSpPr>
        <p:sp>
          <p:nvSpPr>
            <p:cNvPr id="759" name="Google Shape;759;p3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0" name="Google Shape;760;p3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1" name="Google Shape;761;p3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2" name="Google Shape;762;p3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3" name="Google Shape;763;p3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4" name="Google Shape;764;p3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68"/>
        <p:cNvGrpSpPr/>
        <p:nvPr/>
      </p:nvGrpSpPr>
      <p:grpSpPr>
        <a:xfrm>
          <a:off x="0" y="0"/>
          <a:ext cx="0" cy="0"/>
          <a:chOff x="0" y="0"/>
          <a:chExt cx="0" cy="0"/>
        </a:xfrm>
      </p:grpSpPr>
      <p:sp>
        <p:nvSpPr>
          <p:cNvPr id="769" name="Google Shape;769;p39"/>
          <p:cNvSpPr txBox="1">
            <a:spLocks noGrp="1"/>
          </p:cNvSpPr>
          <p:nvPr>
            <p:ph type="body" idx="1"/>
          </p:nvPr>
        </p:nvSpPr>
        <p:spPr>
          <a:xfrm>
            <a:off x="859308" y="2412606"/>
            <a:ext cx="9908283" cy="3553857"/>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Napokon v roku 2015 MIT vyvinul riešenie s názvom Enigma, ktoré ponúka decentralizovanú cloudovú platformu, ktorá zabezpečuje dôvernosť všetkých spracúvaných údajov a výpočtových operácií.17 Na zabezpečenie sledovateľnosti operácií sa spolieha na blockchain a na peer-to-peer sieť Enigma na výpočet a ukladanie citlivých údajov. Podstata spočíva v tom, že každý uzol Enigmy má len neúplný a nezmyselný pohľad na spracovávané citlivé údaje a spracováva ich len čiastočne. Uzly preto nemôžu individuálne pristupovať k citlivým informáciám. Prostredníctvom Secure Multi-Party Computing (SMC) môžu spoločne vytvoriť výsledok požadovaný systémom.</a:t>
            </a:r>
            <a:endParaRPr/>
          </a:p>
        </p:txBody>
      </p:sp>
      <p:sp>
        <p:nvSpPr>
          <p:cNvPr id="770" name="Google Shape;770;p39"/>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Transparentnosť a porušovanie súkromia v blockchaine</a:t>
            </a:r>
            <a:endParaRPr/>
          </a:p>
        </p:txBody>
      </p:sp>
      <p:grpSp>
        <p:nvGrpSpPr>
          <p:cNvPr id="771" name="Google Shape;771;p39"/>
          <p:cNvGrpSpPr/>
          <p:nvPr/>
        </p:nvGrpSpPr>
        <p:grpSpPr>
          <a:xfrm rot="10800000" flipH="1">
            <a:off x="10388648" y="0"/>
            <a:ext cx="1803350" cy="2809693"/>
            <a:chOff x="12708052" y="5708395"/>
            <a:chExt cx="760808" cy="1185370"/>
          </a:xfrm>
        </p:grpSpPr>
        <p:sp>
          <p:nvSpPr>
            <p:cNvPr id="772" name="Google Shape;772;p3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3" name="Google Shape;773;p3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4" name="Google Shape;774;p3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5" name="Google Shape;775;p3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6" name="Google Shape;776;p3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7" name="Google Shape;777;p3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4"/>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US"/>
              <a:t>01</a:t>
            </a:r>
            <a:endParaRPr/>
          </a:p>
        </p:txBody>
      </p:sp>
      <p:sp>
        <p:nvSpPr>
          <p:cNvPr id="349" name="Google Shape;349;p4"/>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US"/>
              <a:t>Predstavenie modulu</a:t>
            </a:r>
            <a:endParaRPr/>
          </a:p>
        </p:txBody>
      </p:sp>
      <p:sp>
        <p:nvSpPr>
          <p:cNvPr id="350" name="Google Shape;350;p4"/>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US"/>
              <a:t>02</a:t>
            </a:r>
            <a:endParaRPr/>
          </a:p>
        </p:txBody>
      </p:sp>
      <p:sp>
        <p:nvSpPr>
          <p:cNvPr id="351" name="Google Shape;351;p4"/>
          <p:cNvSpPr txBox="1">
            <a:spLocks noGrp="1"/>
          </p:cNvSpPr>
          <p:nvPr>
            <p:ph type="body" idx="4"/>
          </p:nvPr>
        </p:nvSpPr>
        <p:spPr>
          <a:xfrm>
            <a:off x="3478966" y="264915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US"/>
              <a:t>Faktory dôvery</a:t>
            </a:r>
            <a:endParaRPr/>
          </a:p>
        </p:txBody>
      </p:sp>
      <p:sp>
        <p:nvSpPr>
          <p:cNvPr id="352" name="Google Shape;352;p4"/>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US"/>
              <a:t>03</a:t>
            </a:r>
            <a:endParaRPr/>
          </a:p>
        </p:txBody>
      </p:sp>
      <p:sp>
        <p:nvSpPr>
          <p:cNvPr id="353" name="Google Shape;353;p4"/>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US"/>
              <a:t>Transparentnosť a porušovanie súkromia v blockchaine</a:t>
            </a:r>
            <a:endParaRPr/>
          </a:p>
        </p:txBody>
      </p:sp>
      <p:sp>
        <p:nvSpPr>
          <p:cNvPr id="354" name="Google Shape;354;p4"/>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US"/>
              <a:t>04</a:t>
            </a:r>
            <a:endParaRPr/>
          </a:p>
        </p:txBody>
      </p:sp>
      <p:sp>
        <p:nvSpPr>
          <p:cNvPr id="355" name="Google Shape;355;p4"/>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US"/>
              <a:t>Aké sú súčasné limity blockchainu?</a:t>
            </a:r>
            <a:endParaRPr/>
          </a:p>
        </p:txBody>
      </p:sp>
      <p:sp>
        <p:nvSpPr>
          <p:cNvPr id="356" name="Google Shape;356;p4"/>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US"/>
              <a:t>05</a:t>
            </a:r>
            <a:endParaRPr/>
          </a:p>
        </p:txBody>
      </p:sp>
      <p:sp>
        <p:nvSpPr>
          <p:cNvPr id="357" name="Google Shape;357;p4"/>
          <p:cNvSpPr txBox="1">
            <a:spLocks noGrp="1"/>
          </p:cNvSpPr>
          <p:nvPr>
            <p:ph type="body" idx="13"/>
          </p:nvPr>
        </p:nvSpPr>
        <p:spPr>
          <a:xfrm>
            <a:off x="3478966" y="4767585"/>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US"/>
              <a:t>Ďalší modul</a:t>
            </a:r>
            <a:endParaRPr/>
          </a:p>
        </p:txBody>
      </p:sp>
      <p:sp>
        <p:nvSpPr>
          <p:cNvPr id="358" name="Google Shape;358;p4"/>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US"/>
              <a:t>obsah</a:t>
            </a:r>
            <a:endParaRPr/>
          </a:p>
        </p:txBody>
      </p:sp>
      <p:pic>
        <p:nvPicPr>
          <p:cNvPr id="2" name="Picture 1">
            <a:extLst>
              <a:ext uri="{FF2B5EF4-FFF2-40B4-BE49-F238E27FC236}">
                <a16:creationId xmlns:a16="http://schemas.microsoft.com/office/drawing/2014/main" id="{44AD351C-B6A6-9B97-9961-2BB35AE7C72D}"/>
              </a:ext>
            </a:extLst>
          </p:cNvPr>
          <p:cNvPicPr>
            <a:picLocks noChangeAspect="1"/>
          </p:cNvPicPr>
          <p:nvPr/>
        </p:nvPicPr>
        <p:blipFill>
          <a:blip r:embed="rId3"/>
          <a:stretch>
            <a:fillRect/>
          </a:stretch>
        </p:blipFill>
        <p:spPr>
          <a:xfrm>
            <a:off x="10252448" y="5458736"/>
            <a:ext cx="1638095" cy="342857"/>
          </a:xfrm>
          <a:prstGeom prst="rect">
            <a:avLst/>
          </a:prstGeom>
        </p:spPr>
      </p:pic>
      <p:sp>
        <p:nvSpPr>
          <p:cNvPr id="3" name="TextBox 2">
            <a:extLst>
              <a:ext uri="{FF2B5EF4-FFF2-40B4-BE49-F238E27FC236}">
                <a16:creationId xmlns:a16="http://schemas.microsoft.com/office/drawing/2014/main" id="{3CF3DFD6-D1FB-4515-26F6-1D710EC0C7CA}"/>
              </a:ext>
            </a:extLst>
          </p:cNvPr>
          <p:cNvSpPr txBox="1"/>
          <p:nvPr/>
        </p:nvSpPr>
        <p:spPr>
          <a:xfrm>
            <a:off x="8270118" y="5962844"/>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p40"/>
          <p:cNvSpPr txBox="1">
            <a:spLocks noGrp="1"/>
          </p:cNvSpPr>
          <p:nvPr>
            <p:ph type="body" idx="1"/>
          </p:nvPr>
        </p:nvSpPr>
        <p:spPr>
          <a:xfrm>
            <a:off x="859307" y="2112424"/>
            <a:ext cx="9896738" cy="3934858"/>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000"/>
              <a:buNone/>
            </a:pPr>
            <a:r>
              <a:rPr lang="en-US" sz="2000"/>
              <a:t>Sieť P2P (peer-to-peer) je sieť vybudovaná na internete a pozostávajúca z uzlov P2P, ktoré prideľujú časť svojich zdrojov službe P2P, zvyčajne aplikácii na zdieľanie súborov, ktorá sa má poskytovať komunite s myšlienkou, že rovnocenní používatelia sú v aplikácii rovnako privilegovaní a výkonní.</a:t>
            </a:r>
            <a:endParaRPr/>
          </a:p>
          <a:p>
            <a:pPr marL="228600" lvl="0" indent="-228600" algn="just" rtl="0">
              <a:lnSpc>
                <a:spcPct val="90000"/>
              </a:lnSpc>
              <a:spcBef>
                <a:spcPts val="1000"/>
              </a:spcBef>
              <a:spcAft>
                <a:spcPts val="0"/>
              </a:spcAft>
              <a:buClr>
                <a:srgbClr val="262626"/>
              </a:buClr>
              <a:buSzPts val="2000"/>
              <a:buNone/>
            </a:pPr>
            <a:r>
              <a:rPr lang="en-US" sz="2000"/>
              <a:t>Kľúč DHT spojený s obsahom sa dá ľahko vypočítať použitím hashovacej funkcie na obsah. Tento kľúč musí byť známy, aby bolo možné pristupovať k súvisiacemu obsahu uloženému v sieti P2P. Ak chceme ísť do väčších podrobností, zúčastnené uzly P2P zdieľajú tabuľku DHT distribuovaným spôsobom, ktorá obsahuje pre každý záznam kľúč DHT (sám o sebe spojený s obsahom) a hodnotu užitočnú pre peerov na nájdenie uzla P2P, kde je obsah uložený. Všimnite si, že každý uzol je schopný vypočítať túto hodnotu hashovaním kľúča DHT.</a:t>
            </a:r>
            <a:endParaRPr/>
          </a:p>
          <a:p>
            <a:pPr marL="228600" lvl="0" indent="-228600" algn="just" rtl="0">
              <a:lnSpc>
                <a:spcPct val="90000"/>
              </a:lnSpc>
              <a:spcBef>
                <a:spcPts val="1000"/>
              </a:spcBef>
              <a:spcAft>
                <a:spcPts val="0"/>
              </a:spcAft>
              <a:buClr>
                <a:srgbClr val="262626"/>
              </a:buClr>
              <a:buSzPts val="2000"/>
              <a:buNone/>
            </a:pPr>
            <a:r>
              <a:rPr lang="en-US" sz="2000"/>
              <a:t>Ben-Sasson, E., Chiesa, A., Garman, C., Green, M., Miers, I., Tromer, E., Virza, M., (2014). Zerocash: Decentralized anonymous bitcoin payments, 2014 IEEE Symposium on Security and Privacy.</a:t>
            </a:r>
            <a:endParaRPr sz="2000"/>
          </a:p>
        </p:txBody>
      </p:sp>
      <p:sp>
        <p:nvSpPr>
          <p:cNvPr id="783" name="Google Shape;783;p40"/>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Transparentnosť a porušenie súkromia v blockchaine - slovník pojmov</a:t>
            </a:r>
            <a:endParaRPr/>
          </a:p>
        </p:txBody>
      </p:sp>
      <p:grpSp>
        <p:nvGrpSpPr>
          <p:cNvPr id="784" name="Google Shape;784;p40"/>
          <p:cNvGrpSpPr/>
          <p:nvPr/>
        </p:nvGrpSpPr>
        <p:grpSpPr>
          <a:xfrm rot="10800000" flipH="1">
            <a:off x="10388648" y="0"/>
            <a:ext cx="1803350" cy="2809693"/>
            <a:chOff x="12708052" y="5708395"/>
            <a:chExt cx="760808" cy="1185370"/>
          </a:xfrm>
        </p:grpSpPr>
        <p:sp>
          <p:nvSpPr>
            <p:cNvPr id="785" name="Google Shape;785;p4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6" name="Google Shape;786;p4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7" name="Google Shape;787;p4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8" name="Google Shape;788;p4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9" name="Google Shape;789;p4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0" name="Google Shape;790;p4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795" name="Google Shape;795;p41"/>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None/>
            </a:pPr>
            <a:r>
              <a:rPr lang="en-US"/>
              <a:t>Aké sú súčasné limity blockchainu?</a:t>
            </a:r>
            <a:endParaRPr/>
          </a:p>
        </p:txBody>
      </p:sp>
      <p:sp>
        <p:nvSpPr>
          <p:cNvPr id="796" name="Google Shape;796;p41"/>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US"/>
              <a:t>04</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00"/>
        <p:cNvGrpSpPr/>
        <p:nvPr/>
      </p:nvGrpSpPr>
      <p:grpSpPr>
        <a:xfrm>
          <a:off x="0" y="0"/>
          <a:ext cx="0" cy="0"/>
          <a:chOff x="0" y="0"/>
          <a:chExt cx="0" cy="0"/>
        </a:xfrm>
      </p:grpSpPr>
      <p:sp>
        <p:nvSpPr>
          <p:cNvPr id="801" name="Google Shape;801;p42"/>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US" i="0"/>
              <a:t>Technológie blockchain majú štrukturálne obmedzenia.</a:t>
            </a:r>
            <a:endParaRPr/>
          </a:p>
        </p:txBody>
      </p:sp>
      <p:pic>
        <p:nvPicPr>
          <p:cNvPr id="802" name="Google Shape;802;p42"/>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803" name="Google Shape;803;p42"/>
          <p:cNvGrpSpPr/>
          <p:nvPr/>
        </p:nvGrpSpPr>
        <p:grpSpPr>
          <a:xfrm rot="5400000">
            <a:off x="655944" y="4097331"/>
            <a:ext cx="1882889" cy="2933617"/>
            <a:chOff x="12708052" y="5708395"/>
            <a:chExt cx="760808" cy="1185370"/>
          </a:xfrm>
        </p:grpSpPr>
        <p:sp>
          <p:nvSpPr>
            <p:cNvPr id="804" name="Google Shape;804;p4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5" name="Google Shape;805;p4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6" name="Google Shape;806;p4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7" name="Google Shape;807;p4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8" name="Google Shape;808;p4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9" name="Google Shape;809;p4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14" name="Google Shape;814;p43"/>
          <p:cNvSpPr txBox="1">
            <a:spLocks noGrp="1"/>
          </p:cNvSpPr>
          <p:nvPr>
            <p:ph type="body" idx="1"/>
          </p:nvPr>
        </p:nvSpPr>
        <p:spPr>
          <a:xfrm>
            <a:off x="801580" y="2458788"/>
            <a:ext cx="9896738" cy="2930404"/>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Videli sme, že technológie blockchain majú štrukturálne obmedzenia. Nemožno ich považovať za dôveryhodný a plnohodnotný základ, a to ani čiastočne. Organizačné otázky súvisiace s dynamikou moci medzi aktérmi a privlastnením si používateľov, ako aj technické faktory totiž veľmi sťažujú štúdium skutočného rozsahu tejto technológie. Opätovne však zdôrazňujú, že samotná transparentnosť nemusí nevyhnutne znamenať úplnú dôveru a primeranú ochranu osobných údajov</a:t>
            </a:r>
            <a:endParaRPr/>
          </a:p>
        </p:txBody>
      </p:sp>
      <p:sp>
        <p:nvSpPr>
          <p:cNvPr id="815" name="Google Shape;815;p43"/>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Aké sú súčasné limity blockchainu?</a:t>
            </a:r>
            <a:endParaRPr/>
          </a:p>
        </p:txBody>
      </p:sp>
      <p:grpSp>
        <p:nvGrpSpPr>
          <p:cNvPr id="816" name="Google Shape;816;p43"/>
          <p:cNvGrpSpPr/>
          <p:nvPr/>
        </p:nvGrpSpPr>
        <p:grpSpPr>
          <a:xfrm rot="10800000" flipH="1">
            <a:off x="10388648" y="0"/>
            <a:ext cx="1803350" cy="2809693"/>
            <a:chOff x="12708052" y="5708395"/>
            <a:chExt cx="760808" cy="1185370"/>
          </a:xfrm>
        </p:grpSpPr>
        <p:sp>
          <p:nvSpPr>
            <p:cNvPr id="817" name="Google Shape;817;p4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8" name="Google Shape;818;p4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9" name="Google Shape;819;p4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20" name="Google Shape;820;p4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21" name="Google Shape;821;p4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22" name="Google Shape;822;p4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26"/>
        <p:cNvGrpSpPr/>
        <p:nvPr/>
      </p:nvGrpSpPr>
      <p:grpSpPr>
        <a:xfrm>
          <a:off x="0" y="0"/>
          <a:ext cx="0" cy="0"/>
          <a:chOff x="0" y="0"/>
          <a:chExt cx="0" cy="0"/>
        </a:xfrm>
      </p:grpSpPr>
      <p:sp>
        <p:nvSpPr>
          <p:cNvPr id="827" name="Google Shape;827;p44"/>
          <p:cNvSpPr txBox="1">
            <a:spLocks noGrp="1"/>
          </p:cNvSpPr>
          <p:nvPr>
            <p:ph type="body" idx="1"/>
          </p:nvPr>
        </p:nvSpPr>
        <p:spPr>
          <a:xfrm>
            <a:off x="801580" y="2458788"/>
            <a:ext cx="9896738" cy="2930404"/>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Char char="•"/>
            </a:pPr>
            <a:r>
              <a:rPr lang="en-US"/>
              <a:t>Na záver pripomeňme, že infraštruktúry verejných kľúčov (PKI) boli kedysi podobne prezentované ako revolučná technológia vzbudzujúca dôveru, kým sme začali chápať ich obmedzenia.</a:t>
            </a:r>
            <a:endParaRPr/>
          </a:p>
          <a:p>
            <a:pPr marL="228600" lvl="0" indent="-228600" algn="just" rtl="0">
              <a:lnSpc>
                <a:spcPct val="90000"/>
              </a:lnSpc>
              <a:spcBef>
                <a:spcPts val="1000"/>
              </a:spcBef>
              <a:spcAft>
                <a:spcPts val="0"/>
              </a:spcAft>
              <a:buClr>
                <a:srgbClr val="262626"/>
              </a:buClr>
              <a:buSzPts val="2400"/>
              <a:buChar char="•"/>
            </a:pPr>
            <a:r>
              <a:rPr lang="en-US"/>
              <a:t>Preto, a podobne ako v prípade označení v širšom zmysle, je použitie blockchainu zárukou určitých vlastností, ale malo by sa vnímať ako spôsob, ako vyzdvihnutím vhodných vlastností technológie vyvolať alebo naznačiť dôveru používateľov.</a:t>
            </a:r>
            <a:endParaRPr/>
          </a:p>
        </p:txBody>
      </p:sp>
      <p:sp>
        <p:nvSpPr>
          <p:cNvPr id="828" name="Google Shape;828;p44"/>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Aké sú súčasné limity blockchainu?</a:t>
            </a:r>
            <a:endParaRPr/>
          </a:p>
        </p:txBody>
      </p:sp>
      <p:grpSp>
        <p:nvGrpSpPr>
          <p:cNvPr id="829" name="Google Shape;829;p44"/>
          <p:cNvGrpSpPr/>
          <p:nvPr/>
        </p:nvGrpSpPr>
        <p:grpSpPr>
          <a:xfrm rot="10800000" flipH="1">
            <a:off x="10388648" y="0"/>
            <a:ext cx="1803350" cy="2809693"/>
            <a:chOff x="12708052" y="5708395"/>
            <a:chExt cx="760808" cy="1185370"/>
          </a:xfrm>
        </p:grpSpPr>
        <p:sp>
          <p:nvSpPr>
            <p:cNvPr id="830" name="Google Shape;830;p4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1" name="Google Shape;831;p4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2" name="Google Shape;832;p4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3" name="Google Shape;833;p4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4" name="Google Shape;834;p4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5" name="Google Shape;835;p4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839"/>
        <p:cNvGrpSpPr/>
        <p:nvPr/>
      </p:nvGrpSpPr>
      <p:grpSpPr>
        <a:xfrm>
          <a:off x="0" y="0"/>
          <a:ext cx="0" cy="0"/>
          <a:chOff x="0" y="0"/>
          <a:chExt cx="0" cy="0"/>
        </a:xfrm>
      </p:grpSpPr>
      <p:sp>
        <p:nvSpPr>
          <p:cNvPr id="840" name="Google Shape;840;p45"/>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lt1"/>
              </a:buClr>
              <a:buSzPts val="2400"/>
              <a:buNone/>
            </a:pPr>
            <a:r>
              <a:rPr lang="en-US"/>
              <a:t>Kliknite na tlačidlo pre zadanie</a:t>
            </a:r>
            <a:endParaRPr/>
          </a:p>
          <a:p>
            <a:pPr marL="228600" lvl="0" indent="-228600" algn="l" rtl="0">
              <a:lnSpc>
                <a:spcPct val="90000"/>
              </a:lnSpc>
              <a:spcBef>
                <a:spcPts val="1000"/>
              </a:spcBef>
              <a:spcAft>
                <a:spcPts val="0"/>
              </a:spcAft>
              <a:buClr>
                <a:schemeClr val="lt1"/>
              </a:buClr>
              <a:buSzPts val="2400"/>
              <a:buNone/>
            </a:pPr>
            <a:endParaRPr/>
          </a:p>
        </p:txBody>
      </p:sp>
      <p:sp>
        <p:nvSpPr>
          <p:cNvPr id="841" name="Google Shape;841;p45"/>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lt1"/>
              </a:buClr>
              <a:buSzPts val="3600"/>
              <a:buNone/>
            </a:pPr>
            <a:r>
              <a:rPr lang="en-US"/>
              <a:t>V ďalšom module sa naučíte</a:t>
            </a:r>
            <a:endParaRPr/>
          </a:p>
        </p:txBody>
      </p:sp>
      <p:pic>
        <p:nvPicPr>
          <p:cNvPr id="842" name="Google Shape;842;p45"/>
          <p:cNvPicPr preferRelativeResize="0">
            <a:picLocks noGrp="1"/>
          </p:cNvPicPr>
          <p:nvPr>
            <p:ph type="pic" idx="2"/>
          </p:nvPr>
        </p:nvPicPr>
        <p:blipFill rotWithShape="1">
          <a:blip r:embed="rId3">
            <a:alphaModFix/>
          </a:blip>
          <a:srcRect l="23665" r="23666"/>
          <a:stretch/>
        </p:blipFill>
        <p:spPr>
          <a:xfrm>
            <a:off x="5888002" y="439730"/>
            <a:ext cx="5660531" cy="6045736"/>
          </a:xfrm>
          <a:prstGeom prst="rect">
            <a:avLst/>
          </a:prstGeom>
          <a:solidFill>
            <a:srgbClr val="F2F2F2"/>
          </a:solidFill>
          <a:ln>
            <a:noFill/>
          </a:ln>
        </p:spPr>
      </p:pic>
      <p:grpSp>
        <p:nvGrpSpPr>
          <p:cNvPr id="843" name="Google Shape;843;p45"/>
          <p:cNvGrpSpPr/>
          <p:nvPr/>
        </p:nvGrpSpPr>
        <p:grpSpPr>
          <a:xfrm rot="5400000">
            <a:off x="525364" y="4714957"/>
            <a:ext cx="1882889" cy="2933617"/>
            <a:chOff x="12708052" y="5708395"/>
            <a:chExt cx="760808" cy="1185370"/>
          </a:xfrm>
        </p:grpSpPr>
        <p:sp>
          <p:nvSpPr>
            <p:cNvPr id="844" name="Google Shape;844;p4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5" name="Google Shape;845;p4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6" name="Google Shape;846;p4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7" name="Google Shape;847;p4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8" name="Google Shape;848;p4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9" name="Google Shape;849;p4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853"/>
        <p:cNvGrpSpPr/>
        <p:nvPr/>
      </p:nvGrpSpPr>
      <p:grpSpPr>
        <a:xfrm>
          <a:off x="0" y="0"/>
          <a:ext cx="0" cy="0"/>
          <a:chOff x="0" y="0"/>
          <a:chExt cx="0" cy="0"/>
        </a:xfrm>
      </p:grpSpPr>
      <p:sp>
        <p:nvSpPr>
          <p:cNvPr id="854" name="Google Shape;854;p46"/>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lt1"/>
              </a:buClr>
              <a:buSzPts val="2400"/>
              <a:buNone/>
            </a:pPr>
            <a:r>
              <a:rPr lang="en-US"/>
              <a:t>Kliknite na tlačidlo pre zadanie</a:t>
            </a:r>
            <a:endParaRPr/>
          </a:p>
          <a:p>
            <a:pPr marL="228600" lvl="0" indent="-228600" algn="l" rtl="0">
              <a:lnSpc>
                <a:spcPct val="90000"/>
              </a:lnSpc>
              <a:spcBef>
                <a:spcPts val="1000"/>
              </a:spcBef>
              <a:spcAft>
                <a:spcPts val="0"/>
              </a:spcAft>
              <a:buClr>
                <a:schemeClr val="lt1"/>
              </a:buClr>
              <a:buSzPts val="2400"/>
              <a:buNone/>
            </a:pPr>
            <a:endParaRPr/>
          </a:p>
        </p:txBody>
      </p:sp>
      <p:sp>
        <p:nvSpPr>
          <p:cNvPr id="855" name="Google Shape;855;p46"/>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lt1"/>
              </a:buClr>
              <a:buSzPts val="3600"/>
              <a:buNone/>
            </a:pPr>
            <a:r>
              <a:rPr lang="en-US"/>
              <a:t>V ďalšom module sa naučíte</a:t>
            </a:r>
            <a:endParaRPr/>
          </a:p>
        </p:txBody>
      </p:sp>
      <p:pic>
        <p:nvPicPr>
          <p:cNvPr id="856" name="Google Shape;856;p46"/>
          <p:cNvPicPr preferRelativeResize="0">
            <a:picLocks noGrp="1"/>
          </p:cNvPicPr>
          <p:nvPr>
            <p:ph type="pic" idx="2"/>
          </p:nvPr>
        </p:nvPicPr>
        <p:blipFill rotWithShape="1">
          <a:blip r:embed="rId3">
            <a:alphaModFix/>
          </a:blip>
          <a:srcRect l="23665" r="23666"/>
          <a:stretch/>
        </p:blipFill>
        <p:spPr>
          <a:xfrm>
            <a:off x="5888002" y="439730"/>
            <a:ext cx="5660531" cy="6045736"/>
          </a:xfrm>
          <a:prstGeom prst="rect">
            <a:avLst/>
          </a:prstGeom>
          <a:solidFill>
            <a:srgbClr val="F2F2F2"/>
          </a:solidFill>
          <a:ln>
            <a:noFill/>
          </a:ln>
        </p:spPr>
      </p:pic>
      <p:grpSp>
        <p:nvGrpSpPr>
          <p:cNvPr id="857" name="Google Shape;857;p46"/>
          <p:cNvGrpSpPr/>
          <p:nvPr/>
        </p:nvGrpSpPr>
        <p:grpSpPr>
          <a:xfrm rot="5400000">
            <a:off x="525364" y="4714957"/>
            <a:ext cx="1882889" cy="2933617"/>
            <a:chOff x="12708052" y="5708395"/>
            <a:chExt cx="760808" cy="1185370"/>
          </a:xfrm>
        </p:grpSpPr>
        <p:sp>
          <p:nvSpPr>
            <p:cNvPr id="858" name="Google Shape;858;p4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9" name="Google Shape;859;p4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0" name="Google Shape;860;p4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1" name="Google Shape;861;p4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2" name="Google Shape;862;p4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3" name="Google Shape;863;p4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sp>
        <p:nvSpPr>
          <p:cNvPr id="868" name="Google Shape;868;p47"/>
          <p:cNvSpPr txBox="1">
            <a:spLocks noGrp="1"/>
          </p:cNvSpPr>
          <p:nvPr>
            <p:ph type="body" idx="2"/>
          </p:nvPr>
        </p:nvSpPr>
        <p:spPr>
          <a:xfrm>
            <a:off x="3502057" y="3669182"/>
            <a:ext cx="6851569" cy="33161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0"/>
              </a:spcBef>
              <a:spcAft>
                <a:spcPts val="0"/>
              </a:spcAft>
              <a:buClr>
                <a:srgbClr val="262626"/>
              </a:buClr>
              <a:buSzPts val="1400"/>
              <a:buNone/>
            </a:pPr>
            <a:r>
              <a:rPr lang="en-US" sz="1400"/>
              <a:t>N. Lankton, D.H. McKnight, J. Tripp Technology, humanness, and trust: rethinking trust in technology Journal of the Association for Information Systems, 16 (10) (2015), s. 880-918, </a:t>
            </a:r>
            <a:r>
              <a:rPr lang="en-US" sz="1400" u="sng">
                <a:solidFill>
                  <a:schemeClr val="hlink"/>
                </a:solidFill>
                <a:hlinkClick r:id="rId3"/>
              </a:rPr>
              <a:t>10.17705/1jais.00411</a:t>
            </a:r>
            <a:endParaRPr u="sng">
              <a:solidFill>
                <a:schemeClr val="hlink"/>
              </a:solidFill>
              <a:hlinkClick r:id="rId3"/>
            </a:endParaRPr>
          </a:p>
          <a:p>
            <a:pPr marL="0" lvl="0" indent="0" algn="just" rtl="0">
              <a:lnSpc>
                <a:spcPct val="90000"/>
              </a:lnSpc>
              <a:spcBef>
                <a:spcPts val="1000"/>
              </a:spcBef>
              <a:spcAft>
                <a:spcPts val="0"/>
              </a:spcAft>
              <a:buClr>
                <a:srgbClr val="262626"/>
              </a:buClr>
              <a:buSzPts val="1400"/>
              <a:buNone/>
            </a:pPr>
            <a:endParaRPr sz="1400"/>
          </a:p>
        </p:txBody>
      </p:sp>
      <p:sp>
        <p:nvSpPr>
          <p:cNvPr id="869" name="Google Shape;869;p47"/>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US"/>
              <a:t>Literatúra</a:t>
            </a:r>
            <a:endParaRPr/>
          </a:p>
        </p:txBody>
      </p:sp>
      <p:sp>
        <p:nvSpPr>
          <p:cNvPr id="870" name="Google Shape;870;p47"/>
          <p:cNvSpPr txBox="1"/>
          <p:nvPr/>
        </p:nvSpPr>
        <p:spPr>
          <a:xfrm>
            <a:off x="3504366" y="1708763"/>
            <a:ext cx="6978569" cy="1243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Laurent M. "Is blockchain a trustworthy technology?", in Signs of trust - The impact of seals on personal data management, Paris, Handbook 2 Chair alues and Policies of Personal Information, Coordinated by Claire Levallois-Barth, January, 2018, chapter 11, pages 179-197.</a:t>
            </a:r>
            <a:endParaRPr sz="1400">
              <a:solidFill>
                <a:srgbClr val="262626"/>
              </a:solidFill>
              <a:latin typeface="Calibri"/>
              <a:ea typeface="Calibri"/>
              <a:cs typeface="Calibri"/>
              <a:sym typeface="Calibri"/>
            </a:endParaRPr>
          </a:p>
        </p:txBody>
      </p:sp>
      <p:sp>
        <p:nvSpPr>
          <p:cNvPr id="871" name="Google Shape;871;p47"/>
          <p:cNvSpPr txBox="1"/>
          <p:nvPr/>
        </p:nvSpPr>
        <p:spPr>
          <a:xfrm>
            <a:off x="3506675" y="2530800"/>
            <a:ext cx="6863115" cy="1243700"/>
          </a:xfrm>
          <a:prstGeom prst="rect">
            <a:avLst/>
          </a:prstGeom>
          <a:noFill/>
          <a:ln>
            <a:noFill/>
          </a:ln>
        </p:spPr>
        <p:txBody>
          <a:bodyPr spcFirstLastPara="1" wrap="square" lIns="91425" tIns="45700" rIns="91425" bIns="45700" anchor="ctr" anchorCtr="0">
            <a:noAutofit/>
          </a:bodyPr>
          <a:lstStyle/>
          <a:p>
            <a:pPr marL="0" marR="0" lvl="0" indent="0" algn="just"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I. Benbasat, D. Gefen, P. Pavlou Úvod do špeciálneho čísla o nových perspektívach dôvery v informačných systémoch MIS Quarterly, 34 (2) (2010), s. 367-371, 10.2307/20721432 </a:t>
            </a:r>
            <a:endParaRPr sz="2200">
              <a:solidFill>
                <a:srgbClr val="262626"/>
              </a:solidFill>
              <a:latin typeface="Calibri"/>
              <a:ea typeface="Calibri"/>
              <a:cs typeface="Calibri"/>
              <a:sym typeface="Calibri"/>
            </a:endParaRPr>
          </a:p>
          <a:p>
            <a:pPr marL="0" marR="0" lvl="0" indent="0" algn="just" rtl="0">
              <a:lnSpc>
                <a:spcPct val="90000"/>
              </a:lnSpc>
              <a:spcBef>
                <a:spcPts val="100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p:txBody>
      </p:sp>
      <p:sp>
        <p:nvSpPr>
          <p:cNvPr id="872" name="Google Shape;872;p47"/>
          <p:cNvSpPr txBox="1"/>
          <p:nvPr/>
        </p:nvSpPr>
        <p:spPr>
          <a:xfrm>
            <a:off x="3508984" y="4472745"/>
            <a:ext cx="7186387" cy="1243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a:p>
            <a:pPr marL="0" marR="0" lvl="0" indent="0" algn="l" rtl="0">
              <a:lnSpc>
                <a:spcPct val="90000"/>
              </a:lnSpc>
              <a:spcBef>
                <a:spcPts val="100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p:txBody>
      </p:sp>
      <p:sp>
        <p:nvSpPr>
          <p:cNvPr id="873" name="Google Shape;873;p47"/>
          <p:cNvSpPr txBox="1"/>
          <p:nvPr/>
        </p:nvSpPr>
        <p:spPr>
          <a:xfrm>
            <a:off x="3506675" y="4135618"/>
            <a:ext cx="6747661" cy="516337"/>
          </a:xfrm>
          <a:prstGeom prst="rect">
            <a:avLst/>
          </a:prstGeom>
          <a:noFill/>
          <a:ln>
            <a:noFill/>
          </a:ln>
        </p:spPr>
        <p:txBody>
          <a:bodyPr spcFirstLastPara="1" wrap="square" lIns="91425" tIns="45700" rIns="91425" bIns="45700" anchor="ctr" anchorCtr="0">
            <a:noAutofit/>
          </a:bodyPr>
          <a:lstStyle/>
          <a:p>
            <a:pPr marL="0" marR="0" lvl="0" indent="0" algn="just"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Söllner, M. (2015). Pochopenie dôvery v informačné systémy - vplyv dôvery v systém a v poskytovateľa. In </a:t>
            </a:r>
            <a:r>
              <a:rPr lang="en-US" sz="1400" i="1">
                <a:solidFill>
                  <a:srgbClr val="262626"/>
                </a:solidFill>
                <a:latin typeface="Calibri"/>
                <a:ea typeface="Calibri"/>
                <a:cs typeface="Calibri"/>
                <a:sym typeface="Calibri"/>
              </a:rPr>
              <a:t>Zborník zo sedemdesiateho piateho výročného zasadnutia akadémie manažmentu.</a:t>
            </a:r>
            <a:r>
              <a:rPr lang="en-US" sz="1400">
                <a:solidFill>
                  <a:srgbClr val="262626"/>
                </a:solidFill>
                <a:latin typeface="Calibri"/>
                <a:ea typeface="Calibri"/>
                <a:cs typeface="Calibri"/>
                <a:sym typeface="Calibri"/>
              </a:rPr>
              <a:t> AOM. </a:t>
            </a:r>
            <a:endParaRPr sz="2200">
              <a:solidFill>
                <a:srgbClr val="262626"/>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48"/>
          <p:cNvSpPr txBox="1">
            <a:spLocks noGrp="1"/>
          </p:cNvSpPr>
          <p:nvPr>
            <p:ph type="body" idx="2"/>
          </p:nvPr>
        </p:nvSpPr>
        <p:spPr>
          <a:xfrm>
            <a:off x="3444330" y="3588364"/>
            <a:ext cx="6863114" cy="470155"/>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0"/>
              </a:spcBef>
              <a:spcAft>
                <a:spcPts val="0"/>
              </a:spcAft>
              <a:buClr>
                <a:srgbClr val="262626"/>
              </a:buClr>
              <a:buSzPts val="1400"/>
              <a:buNone/>
            </a:pPr>
            <a:r>
              <a:rPr lang="en-US" sz="1400"/>
              <a:t>B. Reeves, C. Nass Mediálna rovnica: Ako ľudia zaobchádzajú s počítačmi televíziou a novými médiami ako so skutočnými ľuďmi a miestami, Cambridge University Press (1996)</a:t>
            </a:r>
            <a:endParaRPr/>
          </a:p>
          <a:p>
            <a:pPr marL="0" lvl="0" indent="0" algn="just" rtl="0">
              <a:lnSpc>
                <a:spcPct val="90000"/>
              </a:lnSpc>
              <a:spcBef>
                <a:spcPts val="1000"/>
              </a:spcBef>
              <a:spcAft>
                <a:spcPts val="0"/>
              </a:spcAft>
              <a:buClr>
                <a:srgbClr val="262626"/>
              </a:buClr>
              <a:buSzPts val="1400"/>
              <a:buNone/>
            </a:pPr>
            <a:endParaRPr sz="1400"/>
          </a:p>
        </p:txBody>
      </p:sp>
      <p:sp>
        <p:nvSpPr>
          <p:cNvPr id="879" name="Google Shape;879;p48"/>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US"/>
              <a:t>Literatúra</a:t>
            </a:r>
            <a:endParaRPr/>
          </a:p>
        </p:txBody>
      </p:sp>
      <p:sp>
        <p:nvSpPr>
          <p:cNvPr id="880" name="Google Shape;880;p48"/>
          <p:cNvSpPr txBox="1"/>
          <p:nvPr/>
        </p:nvSpPr>
        <p:spPr>
          <a:xfrm>
            <a:off x="3504366" y="1708763"/>
            <a:ext cx="6978569" cy="1243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B.Q. Liu, D.L. Goodhue Two worlds of trust for potential E-commerce users: Humans as cognitive misers Information Systems Research, 23 (4) (2012), pp. 1246-1262, </a:t>
            </a:r>
            <a:endParaRPr sz="2200">
              <a:solidFill>
                <a:srgbClr val="262626"/>
              </a:solidFill>
              <a:latin typeface="Calibri"/>
              <a:ea typeface="Calibri"/>
              <a:cs typeface="Calibri"/>
              <a:sym typeface="Calibri"/>
            </a:endParaRPr>
          </a:p>
          <a:p>
            <a:pPr marL="0" marR="0" lvl="0" indent="0" algn="l" rtl="0">
              <a:lnSpc>
                <a:spcPct val="90000"/>
              </a:lnSpc>
              <a:spcBef>
                <a:spcPts val="100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p:txBody>
      </p:sp>
      <p:sp>
        <p:nvSpPr>
          <p:cNvPr id="881" name="Google Shape;881;p48"/>
          <p:cNvSpPr txBox="1"/>
          <p:nvPr/>
        </p:nvSpPr>
        <p:spPr>
          <a:xfrm>
            <a:off x="3506675" y="2946437"/>
            <a:ext cx="6863115" cy="481700"/>
          </a:xfrm>
          <a:prstGeom prst="rect">
            <a:avLst/>
          </a:prstGeom>
          <a:noFill/>
          <a:ln>
            <a:noFill/>
          </a:ln>
        </p:spPr>
        <p:txBody>
          <a:bodyPr spcFirstLastPara="1" wrap="square" lIns="91425" tIns="45700" rIns="91425" bIns="45700" anchor="ctr" anchorCtr="0">
            <a:noAutofit/>
          </a:bodyPr>
          <a:lstStyle/>
          <a:p>
            <a:pPr marL="0" marR="0" lvl="0" indent="0" algn="just"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D. Gefen, P.A. Pavlou The boundaries of trust and risk: the quadratic moderating role of institutional structures Information Systems Research, 23 (3) (2012), s. 940-959</a:t>
            </a:r>
            <a:endParaRPr sz="2200">
              <a:solidFill>
                <a:srgbClr val="262626"/>
              </a:solidFill>
              <a:latin typeface="Calibri"/>
              <a:ea typeface="Calibri"/>
              <a:cs typeface="Calibri"/>
              <a:sym typeface="Calibri"/>
            </a:endParaRPr>
          </a:p>
          <a:p>
            <a:pPr marL="0" marR="0" lvl="0" indent="0" algn="just" rtl="0">
              <a:lnSpc>
                <a:spcPct val="90000"/>
              </a:lnSpc>
              <a:spcBef>
                <a:spcPts val="100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p:txBody>
      </p:sp>
      <p:sp>
        <p:nvSpPr>
          <p:cNvPr id="882" name="Google Shape;882;p48"/>
          <p:cNvSpPr txBox="1"/>
          <p:nvPr/>
        </p:nvSpPr>
        <p:spPr>
          <a:xfrm>
            <a:off x="3508984" y="4472745"/>
            <a:ext cx="7186387" cy="1243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a:p>
            <a:pPr marL="0" marR="0" lvl="0" indent="0" algn="l" rtl="0">
              <a:lnSpc>
                <a:spcPct val="90000"/>
              </a:lnSpc>
              <a:spcBef>
                <a:spcPts val="100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p:txBody>
      </p:sp>
      <p:sp>
        <p:nvSpPr>
          <p:cNvPr id="883" name="Google Shape;883;p48"/>
          <p:cNvSpPr txBox="1"/>
          <p:nvPr/>
        </p:nvSpPr>
        <p:spPr>
          <a:xfrm>
            <a:off x="3506675" y="4135618"/>
            <a:ext cx="6747661" cy="516337"/>
          </a:xfrm>
          <a:prstGeom prst="rect">
            <a:avLst/>
          </a:prstGeom>
          <a:noFill/>
          <a:ln>
            <a:noFill/>
          </a:ln>
        </p:spPr>
        <p:txBody>
          <a:bodyPr spcFirstLastPara="1" wrap="square" lIns="91425" tIns="45700" rIns="91425" bIns="45700" anchor="ctr" anchorCtr="0">
            <a:noAutofit/>
          </a:bodyPr>
          <a:lstStyle/>
          <a:p>
            <a:pPr marL="0" marR="0" lvl="0" indent="0" algn="just"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Fussell, S. R., Kiesler, S., Setlock, L. D., &amp; Yew, V. (2008). How people anthropomorphize robots. In </a:t>
            </a:r>
            <a:r>
              <a:rPr lang="en-US" sz="1400" i="1">
                <a:solidFill>
                  <a:srgbClr val="262626"/>
                </a:solidFill>
                <a:latin typeface="Calibri"/>
                <a:ea typeface="Calibri"/>
                <a:cs typeface="Calibri"/>
                <a:sym typeface="Calibri"/>
              </a:rPr>
              <a:t>Zborník z tretej medzinárodnej konferencie ACM/IEEE o interakcii človeka s robotom </a:t>
            </a:r>
            <a:r>
              <a:rPr lang="en-US" sz="1400">
                <a:solidFill>
                  <a:srgbClr val="262626"/>
                </a:solidFill>
                <a:latin typeface="Calibri"/>
                <a:ea typeface="Calibri"/>
                <a:cs typeface="Calibri"/>
                <a:sym typeface="Calibri"/>
              </a:rPr>
              <a:t>(s. 145-152). Association for Computing Machinery. Retrieved from </a:t>
            </a:r>
            <a:endParaRPr sz="2200">
              <a:solidFill>
                <a:srgbClr val="262626"/>
              </a:solidFill>
              <a:latin typeface="Calibri"/>
              <a:ea typeface="Calibri"/>
              <a:cs typeface="Calibri"/>
              <a:sym typeface="Calibri"/>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888"/>
        <p:cNvGrpSpPr/>
        <p:nvPr/>
      </p:nvGrpSpPr>
      <p:grpSpPr>
        <a:xfrm>
          <a:off x="0" y="0"/>
          <a:ext cx="0" cy="0"/>
          <a:chOff x="0" y="0"/>
          <a:chExt cx="0" cy="0"/>
        </a:xfrm>
      </p:grpSpPr>
      <p:sp>
        <p:nvSpPr>
          <p:cNvPr id="889" name="Google Shape;889;p49"/>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None/>
            </a:pPr>
            <a:r>
              <a:rPr lang="en-US"/>
              <a:t>Priestor na otázky</a:t>
            </a:r>
            <a:endParaRPr/>
          </a:p>
        </p:txBody>
      </p:sp>
      <p:sp>
        <p:nvSpPr>
          <p:cNvPr id="890" name="Google Shape;890;p49"/>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5000"/>
              <a:buNone/>
            </a:pPr>
            <a:r>
              <a:rPr lang="en-US"/>
              <a:t>Ďakujem</a:t>
            </a:r>
            <a:endParaRPr/>
          </a:p>
        </p:txBody>
      </p:sp>
      <p:sp>
        <p:nvSpPr>
          <p:cNvPr id="891" name="Google Shape;891;p49"/>
          <p:cNvSpPr txBox="1">
            <a:spLocks noGrp="1"/>
          </p:cNvSpPr>
          <p:nvPr>
            <p:ph type="body" idx="3"/>
          </p:nvPr>
        </p:nvSpPr>
        <p:spPr>
          <a:xfrm>
            <a:off x="5622588" y="1267137"/>
            <a:ext cx="6055028" cy="83725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262626"/>
              </a:buClr>
              <a:buSzPts val="3000"/>
              <a:buNone/>
            </a:pPr>
            <a:r>
              <a:rPr lang="en-US" u="sng">
                <a:solidFill>
                  <a:schemeClr val="hlink"/>
                </a:solidFill>
                <a:hlinkClick r:id="rId3"/>
              </a:rPr>
              <a:t>https://blockchainforagrifood.eu/ </a:t>
            </a:r>
            <a:endParaRPr/>
          </a:p>
        </p:txBody>
      </p:sp>
      <p:pic>
        <p:nvPicPr>
          <p:cNvPr id="2" name="Picture 1">
            <a:extLst>
              <a:ext uri="{FF2B5EF4-FFF2-40B4-BE49-F238E27FC236}">
                <a16:creationId xmlns:a16="http://schemas.microsoft.com/office/drawing/2014/main" id="{36A67A7A-79F8-AE67-F9A7-79D5ADB997C2}"/>
              </a:ext>
            </a:extLst>
          </p:cNvPr>
          <p:cNvPicPr>
            <a:picLocks noChangeAspect="1"/>
          </p:cNvPicPr>
          <p:nvPr/>
        </p:nvPicPr>
        <p:blipFill>
          <a:blip r:embed="rId4"/>
          <a:stretch>
            <a:fillRect/>
          </a:stretch>
        </p:blipFill>
        <p:spPr>
          <a:xfrm>
            <a:off x="10467460" y="5865054"/>
            <a:ext cx="1580216" cy="342857"/>
          </a:xfrm>
          <a:prstGeom prst="rect">
            <a:avLst/>
          </a:prstGeom>
        </p:spPr>
      </p:pic>
      <p:sp>
        <p:nvSpPr>
          <p:cNvPr id="3" name="TextBox 2">
            <a:extLst>
              <a:ext uri="{FF2B5EF4-FFF2-40B4-BE49-F238E27FC236}">
                <a16:creationId xmlns:a16="http://schemas.microsoft.com/office/drawing/2014/main" id="{EA9CBB5E-A47F-1B1E-B3BE-B9F34EE33B3E}"/>
              </a:ext>
            </a:extLst>
          </p:cNvPr>
          <p:cNvSpPr txBox="1"/>
          <p:nvPr/>
        </p:nvSpPr>
        <p:spPr>
          <a:xfrm>
            <a:off x="8270118" y="6207911"/>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None/>
            </a:pPr>
            <a:r>
              <a:rPr lang="en-US"/>
              <a:t>Úvod do modulu 5Dôveryhodné zdroje blockchainu - komu dôverovať</a:t>
            </a:r>
            <a:endParaRPr/>
          </a:p>
        </p:txBody>
      </p:sp>
      <p:sp>
        <p:nvSpPr>
          <p:cNvPr id="365" name="Google Shape;365;p5"/>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US"/>
              <a:t>01</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
          <p:cNvSpPr txBox="1">
            <a:spLocks noGrp="1"/>
          </p:cNvSpPr>
          <p:nvPr>
            <p:ph type="body" idx="1"/>
          </p:nvPr>
        </p:nvSpPr>
        <p:spPr>
          <a:xfrm>
            <a:off x="6096000" y="1774475"/>
            <a:ext cx="5663648" cy="4640551"/>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Char char="•"/>
            </a:pPr>
            <a:r>
              <a:rPr lang="en-US"/>
              <a:t>Dôvera bola podrobne preskúmaná z psychologického a organizačného hľadiska.</a:t>
            </a:r>
            <a:endParaRPr/>
          </a:p>
          <a:p>
            <a:pPr marL="342900" lvl="0" indent="-342900" algn="l" rtl="0">
              <a:lnSpc>
                <a:spcPct val="90000"/>
              </a:lnSpc>
              <a:spcBef>
                <a:spcPts val="1000"/>
              </a:spcBef>
              <a:spcAft>
                <a:spcPts val="0"/>
              </a:spcAft>
              <a:buClr>
                <a:srgbClr val="262626"/>
              </a:buClr>
              <a:buSzPts val="2400"/>
              <a:buChar char="•"/>
            </a:pPr>
            <a:r>
              <a:rPr lang="en-US"/>
              <a:t>Aj vo výskume informačných systémov (IS) bol vyvinutý koncept "vzťahu dôvery medzi človekom a technológiou" (Lankton, McKnight, &amp; Tripp, 2015, s. 882).</a:t>
            </a:r>
            <a:endParaRPr/>
          </a:p>
        </p:txBody>
      </p:sp>
      <p:sp>
        <p:nvSpPr>
          <p:cNvPr id="372" name="Google Shape;372;p6"/>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33637"/>
              </a:buClr>
              <a:buSzPts val="3600"/>
              <a:buNone/>
            </a:pPr>
            <a:r>
              <a:rPr lang="en-US">
                <a:solidFill>
                  <a:srgbClr val="033637"/>
                </a:solidFill>
              </a:rPr>
              <a:t>ÚVOD</a:t>
            </a:r>
            <a:endParaRPr/>
          </a:p>
        </p:txBody>
      </p:sp>
      <p:pic>
        <p:nvPicPr>
          <p:cNvPr id="373" name="Google Shape;373;p6" descr="What Is a Legal Trust? Common Purposes, Types, and Structures"/>
          <p:cNvPicPr preferRelativeResize="0">
            <a:picLocks noGrp="1"/>
          </p:cNvPicPr>
          <p:nvPr>
            <p:ph type="pic" idx="3"/>
          </p:nvPr>
        </p:nvPicPr>
        <p:blipFill rotWithShape="1">
          <a:blip r:embed="rId3">
            <a:alphaModFix/>
          </a:blip>
          <a:srcRect l="6298" t="7390" r="1465" b="8258"/>
          <a:stretch/>
        </p:blipFill>
        <p:spPr>
          <a:xfrm>
            <a:off x="0" y="2285999"/>
            <a:ext cx="4846320" cy="3300807"/>
          </a:xfrm>
          <a:prstGeom prst="rect">
            <a:avLst/>
          </a:prstGeom>
          <a:solidFill>
            <a:srgbClr val="D8D8D8"/>
          </a:solid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7"/>
          <p:cNvSpPr txBox="1">
            <a:spLocks noGrp="1"/>
          </p:cNvSpPr>
          <p:nvPr>
            <p:ph type="body" idx="1"/>
          </p:nvPr>
        </p:nvSpPr>
        <p:spPr>
          <a:xfrm>
            <a:off x="5943601" y="2072463"/>
            <a:ext cx="5663648" cy="4640551"/>
          </a:xfrm>
          <a:prstGeom prst="rect">
            <a:avLst/>
          </a:prstGeom>
          <a:noFill/>
          <a:ln>
            <a:noFill/>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Paradigma počítačov ako sociálnych aktérov (CSA) vychádza z pozorovania, že ľudia vnímajú počítače ako spoluhráčov a pripisujú im osobnostné vlastnosti, ako je ústretovosť alebo dominancia (Reeves a Nass, 1996).</a:t>
            </a:r>
            <a:endParaRPr/>
          </a:p>
          <a:p>
            <a:pPr marL="342900" lvl="0" indent="-342900" algn="just" rtl="0">
              <a:lnSpc>
                <a:spcPct val="90000"/>
              </a:lnSpc>
              <a:spcBef>
                <a:spcPts val="1000"/>
              </a:spcBef>
              <a:spcAft>
                <a:spcPts val="0"/>
              </a:spcAft>
              <a:buClr>
                <a:srgbClr val="262626"/>
              </a:buClr>
              <a:buSzPts val="2400"/>
              <a:buChar char="•"/>
            </a:pPr>
            <a:r>
              <a:rPr lang="en-US"/>
              <a:t>Používatelia vnímajú IT artefakty ako "sociálnych aktérov" v zmysle virtuálnych poskytovateľov s ľudskými charakterovými vlastnosťami (Benbasat a Wang, 2005).</a:t>
            </a:r>
            <a:endParaRPr/>
          </a:p>
        </p:txBody>
      </p:sp>
      <p:sp>
        <p:nvSpPr>
          <p:cNvPr id="380" name="Google Shape;380;p7"/>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33637"/>
              </a:buClr>
              <a:buSzPts val="3600"/>
              <a:buNone/>
            </a:pPr>
            <a:r>
              <a:rPr lang="en-US">
                <a:solidFill>
                  <a:srgbClr val="033637"/>
                </a:solidFill>
              </a:rPr>
              <a:t>Domov</a:t>
            </a:r>
            <a:endParaRPr/>
          </a:p>
        </p:txBody>
      </p:sp>
      <p:pic>
        <p:nvPicPr>
          <p:cNvPr id="381" name="Google Shape;381;p7" descr="figure 1"/>
          <p:cNvPicPr preferRelativeResize="0"/>
          <p:nvPr/>
        </p:nvPicPr>
        <p:blipFill rotWithShape="1">
          <a:blip r:embed="rId3">
            <a:alphaModFix/>
          </a:blip>
          <a:srcRect/>
          <a:stretch/>
        </p:blipFill>
        <p:spPr>
          <a:xfrm>
            <a:off x="487219" y="2077403"/>
            <a:ext cx="3459017" cy="380001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8"/>
          <p:cNvSpPr txBox="1">
            <a:spLocks noGrp="1"/>
          </p:cNvSpPr>
          <p:nvPr>
            <p:ph type="body" idx="1"/>
          </p:nvPr>
        </p:nvSpPr>
        <p:spPr>
          <a:xfrm>
            <a:off x="5943601" y="1788214"/>
            <a:ext cx="5663648" cy="4640551"/>
          </a:xfrm>
          <a:prstGeom prst="rect">
            <a:avLst/>
          </a:prstGeom>
          <a:noFill/>
          <a:ln>
            <a:noFill/>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Ľudia sa správajú k počítačom ako k sociálnym aktérom (Fussell a kol., 2008)</a:t>
            </a:r>
            <a:endParaRPr/>
          </a:p>
          <a:p>
            <a:pPr marL="342900" lvl="0" indent="-342900" algn="just" rtl="0">
              <a:lnSpc>
                <a:spcPct val="90000"/>
              </a:lnSpc>
              <a:spcBef>
                <a:spcPts val="1000"/>
              </a:spcBef>
              <a:spcAft>
                <a:spcPts val="0"/>
              </a:spcAft>
              <a:buClr>
                <a:srgbClr val="262626"/>
              </a:buClr>
              <a:buSzPts val="2400"/>
              <a:buChar char="•"/>
            </a:pPr>
            <a:r>
              <a:rPr lang="en-US"/>
              <a:t>Tento druh dôvery sa nazýva aj ľudská dôvera v technológie (Lankton a kol., 2015).</a:t>
            </a:r>
            <a:endParaRPr/>
          </a:p>
          <a:p>
            <a:pPr marL="342900" lvl="0" indent="-342900" algn="just" rtl="0">
              <a:lnSpc>
                <a:spcPct val="90000"/>
              </a:lnSpc>
              <a:spcBef>
                <a:spcPts val="1000"/>
              </a:spcBef>
              <a:spcAft>
                <a:spcPts val="0"/>
              </a:spcAft>
              <a:buClr>
                <a:srgbClr val="262626"/>
              </a:buClr>
              <a:buSzPts val="2400"/>
              <a:buChar char="•"/>
            </a:pPr>
            <a:r>
              <a:rPr lang="en-US"/>
              <a:t>Výskum informačných systémov (IS) opisuje dôveryhodnosť artefaktov IT (Benbasat a Wang, 2005).</a:t>
            </a:r>
            <a:endParaRPr/>
          </a:p>
        </p:txBody>
      </p:sp>
      <p:sp>
        <p:nvSpPr>
          <p:cNvPr id="388" name="Google Shape;388;p8"/>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33637"/>
              </a:buClr>
              <a:buSzPts val="3600"/>
              <a:buNone/>
            </a:pPr>
            <a:r>
              <a:rPr lang="en-US">
                <a:solidFill>
                  <a:srgbClr val="033637"/>
                </a:solidFill>
              </a:rPr>
              <a:t>Domov</a:t>
            </a:r>
            <a:endParaRPr/>
          </a:p>
        </p:txBody>
      </p:sp>
      <p:pic>
        <p:nvPicPr>
          <p:cNvPr id="389" name="Google Shape;389;p8" descr="Trustworthy AI: Should We Trust Artificial Intelligence? | Caltech Science  Exchange"/>
          <p:cNvPicPr preferRelativeResize="0">
            <a:picLocks noGrp="1"/>
          </p:cNvPicPr>
          <p:nvPr>
            <p:ph type="pic" idx="3"/>
          </p:nvPr>
        </p:nvPicPr>
        <p:blipFill rotWithShape="1">
          <a:blip r:embed="rId3">
            <a:alphaModFix/>
          </a:blip>
          <a:srcRect l="13165" r="13164"/>
          <a:stretch/>
        </p:blipFill>
        <p:spPr>
          <a:xfrm>
            <a:off x="-13134" y="2432742"/>
            <a:ext cx="4787611" cy="2706542"/>
          </a:xfrm>
          <a:prstGeom prst="rect">
            <a:avLst/>
          </a:prstGeom>
          <a:solidFill>
            <a:srgbClr val="D8D8D8"/>
          </a:solid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9"/>
          <p:cNvSpPr txBox="1">
            <a:spLocks noGrp="1"/>
          </p:cNvSpPr>
          <p:nvPr>
            <p:ph type="body" idx="1"/>
          </p:nvPr>
        </p:nvSpPr>
        <p:spPr>
          <a:xfrm>
            <a:off x="5658982" y="3571330"/>
            <a:ext cx="6010480" cy="225304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None/>
            </a:pPr>
            <a:r>
              <a:rPr lang="en-US"/>
              <a:t>FAKTORY DÔVERY</a:t>
            </a:r>
            <a:endParaRPr/>
          </a:p>
        </p:txBody>
      </p:sp>
      <p:sp>
        <p:nvSpPr>
          <p:cNvPr id="396" name="Google Shape;396;p9"/>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US"/>
              <a:t>02</a:t>
            </a:r>
            <a:endParaRPr/>
          </a:p>
        </p:txBody>
      </p:sp>
    </p:spTree>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f499425-232d-46a9-a4b2-ccd4a8f006e6" xsi:nil="true"/>
    <lcf76f155ced4ddcb4097134ff3c332f xmlns="70c7cfa0-a170-42e4-a713-239d21ceefc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8CD9FFBF167504091ADB0A958B57D7A" ma:contentTypeVersion="12" ma:contentTypeDescription="Create a new document." ma:contentTypeScope="" ma:versionID="038b2339ec1e182a3872d8bd088646e6">
  <xsd:schema xmlns:xsd="http://www.w3.org/2001/XMLSchema" xmlns:xs="http://www.w3.org/2001/XMLSchema" xmlns:p="http://schemas.microsoft.com/office/2006/metadata/properties" xmlns:ns2="70c7cfa0-a170-42e4-a713-239d21ceefc5" xmlns:ns3="5f499425-232d-46a9-a4b2-ccd4a8f006e6" targetNamespace="http://schemas.microsoft.com/office/2006/metadata/properties" ma:root="true" ma:fieldsID="34c7ae28dddc2e9987b29bfb0aa33bdf" ns2:_="" ns3:_="">
    <xsd:import namespace="70c7cfa0-a170-42e4-a713-239d21ceefc5"/>
    <xsd:import namespace="5f499425-232d-46a9-a4b2-ccd4a8f006e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c7cfa0-a170-42e4-a713-239d21ceef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6badb5f0-a2b0-4fa5-985f-380381272cee"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499425-232d-46a9-a4b2-ccd4a8f006e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a5635f8-627e-48fc-93dc-0e5eac168b7e}" ma:internalName="TaxCatchAll" ma:showField="CatchAllData" ma:web="5f499425-232d-46a9-a4b2-ccd4a8f006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43C913-163D-4368-A1C0-96CAF96AA714}">
  <ds:schemaRefs>
    <ds:schemaRef ds:uri="http://schemas.microsoft.com/office/2006/metadata/properties"/>
    <ds:schemaRef ds:uri="http://schemas.microsoft.com/office/infopath/2007/PartnerControls"/>
    <ds:schemaRef ds:uri="5f499425-232d-46a9-a4b2-ccd4a8f006e6"/>
    <ds:schemaRef ds:uri="70c7cfa0-a170-42e4-a713-239d21ceefc5"/>
  </ds:schemaRefs>
</ds:datastoreItem>
</file>

<file path=customXml/itemProps2.xml><?xml version="1.0" encoding="utf-8"?>
<ds:datastoreItem xmlns:ds="http://schemas.openxmlformats.org/officeDocument/2006/customXml" ds:itemID="{37BA2F57-B9F8-4996-91CE-E2DC62DF3E52}">
  <ds:schemaRefs>
    <ds:schemaRef ds:uri="http://schemas.microsoft.com/sharepoint/v3/contenttype/forms"/>
  </ds:schemaRefs>
</ds:datastoreItem>
</file>

<file path=customXml/itemProps3.xml><?xml version="1.0" encoding="utf-8"?>
<ds:datastoreItem xmlns:ds="http://schemas.openxmlformats.org/officeDocument/2006/customXml" ds:itemID="{851B5DD5-C671-4E11-A195-D3D620E925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c7cfa0-a170-42e4-a713-239d21ceefc5"/>
    <ds:schemaRef ds:uri="5f499425-232d-46a9-a4b2-ccd4a8f006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TotalTime>
  <Words>3024</Words>
  <Application>Microsoft Office PowerPoint</Application>
  <PresentationFormat>Widescreen</PresentationFormat>
  <Paragraphs>157</Paragraphs>
  <Slides>49</Slides>
  <Notes>49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Source Sans Pro</vt:lpstr>
      <vt:lpstr>Montserrat</vt:lpstr>
      <vt:lpstr>Montserrat Light</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Gillian Keane</dc:creator>
  <cp:keywords>, docId:1CFEECF40038B0FD3502C97B15EEB17E</cp:keywords>
  <cp:lastModifiedBy>canice euei</cp:lastModifiedBy>
  <cp:revision>2</cp:revision>
  <dcterms:created xsi:type="dcterms:W3CDTF">2022-05-09T10:29:33Z</dcterms:created>
  <dcterms:modified xsi:type="dcterms:W3CDTF">2024-10-09T15:13:49Z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0x010100C8CD9FFBF167504091ADB0A958B57D7A</vt:lpwstr>
  </property>
  <property fmtid="{D5CDD505-2E9C-101B-9397-08002B2CF9AE}" pid="3" name="MediaServiceImageTags">
    <vt:lpwstr/>
  </property>
</Properties>
</file>