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73"/>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Lst>
  <p:sldSz cx="12192000" cy="6858000"/>
  <p:notesSz cx="6858000" cy="9144000"/>
  <p:embeddedFontLst>
    <p:embeddedFont>
      <p:font typeface="Montserrat" panose="00000500000000000000" pitchFamily="2" charset="0"/>
      <p:regular r:id="rId74"/>
      <p:bold r:id="rId75"/>
      <p:italic r:id="rId76"/>
      <p:boldItalic r:id="rId77"/>
    </p:embeddedFont>
    <p:embeddedFont>
      <p:font typeface="Montserrat Light" panose="00000400000000000000" pitchFamily="2" charset="0"/>
      <p:regular r:id="rId78"/>
      <p:bold r:id="rId79"/>
      <p:italic r:id="rId80"/>
      <p:boldItalic r:id="rId81"/>
    </p:embeddedFont>
    <p:embeddedFont>
      <p:font typeface="Source Sans Pro" panose="020B0503030403020204" pitchFamily="34" charset="0"/>
      <p:regular r:id="rId82"/>
      <p:bold r:id="rId83"/>
      <p:italic r:id="rId84"/>
      <p:boldItalic r:id="rId8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86" roundtripDataSignature="AMtx7mgzhk/GKOW8ejIzul9ZjUt91z+Ea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9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font" Target="fonts/font11.fntdata"/><Relationship Id="rId89" Type="http://schemas.openxmlformats.org/officeDocument/2006/relationships/theme" Target="theme/theme1.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font" Target="fonts/font1.fntdata"/><Relationship Id="rId79" Type="http://schemas.openxmlformats.org/officeDocument/2006/relationships/font" Target="fonts/font6.fntdata"/><Relationship Id="rId5" Type="http://schemas.openxmlformats.org/officeDocument/2006/relationships/slide" Target="slides/slide1.xml"/><Relationship Id="rId90" Type="http://schemas.openxmlformats.org/officeDocument/2006/relationships/tableStyles" Target="tableStyles.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font" Target="fonts/font4.fntdata"/><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font" Target="fonts/font7.fntdata"/><Relationship Id="rId85" Type="http://schemas.openxmlformats.org/officeDocument/2006/relationships/font" Target="fonts/font12.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font" Target="fonts/font2.fntdata"/><Relationship Id="rId83" Type="http://schemas.openxmlformats.org/officeDocument/2006/relationships/font" Target="fonts/font10.fntdata"/><Relationship Id="rId88"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notesMaster" Target="notesMasters/notesMaster1.xml"/><Relationship Id="rId78" Type="http://schemas.openxmlformats.org/officeDocument/2006/relationships/font" Target="fonts/font5.fntdata"/><Relationship Id="rId81" Type="http://schemas.openxmlformats.org/officeDocument/2006/relationships/font" Target="fonts/font8.fntdata"/><Relationship Id="rId86"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font" Target="fonts/font3.fntdata"/><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presProps" Target="presProps.xml"/><Relationship Id="rId61" Type="http://schemas.openxmlformats.org/officeDocument/2006/relationships/slide" Target="slides/slide57.xml"/><Relationship Id="rId82" Type="http://schemas.openxmlformats.org/officeDocument/2006/relationships/font" Target="fonts/font9.fntdata"/><Relationship Id="rId19" Type="http://schemas.openxmlformats.org/officeDocument/2006/relationships/slide" Target="slides/slide1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5" name="Google Shape;32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6" name="Google Shape;326;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1" name="Google Shape;431;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4" name="Google Shape;444;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9" name="Google Shape;46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2" name="Google Shape;48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5" name="Google Shape;495;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8" name="Google Shape;508;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1" name="Google Shape;521;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4" name="Google Shape;534;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5"/>
        <p:cNvGrpSpPr/>
        <p:nvPr/>
      </p:nvGrpSpPr>
      <p:grpSpPr>
        <a:xfrm>
          <a:off x="0" y="0"/>
          <a:ext cx="0" cy="0"/>
          <a:chOff x="0" y="0"/>
          <a:chExt cx="0" cy="0"/>
        </a:xfrm>
      </p:grpSpPr>
      <p:sp>
        <p:nvSpPr>
          <p:cNvPr id="546" name="Google Shape;546;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7" name="Google Shape;547;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0" name="Google Shape;560;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3" name="Google Shape;33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
        <p:cNvGrpSpPr/>
        <p:nvPr/>
      </p:nvGrpSpPr>
      <p:grpSpPr>
        <a:xfrm>
          <a:off x="0" y="0"/>
          <a:ext cx="0" cy="0"/>
          <a:chOff x="0" y="0"/>
          <a:chExt cx="0" cy="0"/>
        </a:xfrm>
      </p:grpSpPr>
      <p:sp>
        <p:nvSpPr>
          <p:cNvPr id="572" name="Google Shape;572;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3" name="Google Shape;573;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6" name="Google Shape;586;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99" name="Google Shape;599;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0"/>
        <p:cNvGrpSpPr/>
        <p:nvPr/>
      </p:nvGrpSpPr>
      <p:grpSpPr>
        <a:xfrm>
          <a:off x="0" y="0"/>
          <a:ext cx="0" cy="0"/>
          <a:chOff x="0" y="0"/>
          <a:chExt cx="0" cy="0"/>
        </a:xfrm>
      </p:grpSpPr>
      <p:sp>
        <p:nvSpPr>
          <p:cNvPr id="611" name="Google Shape;611;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12" name="Google Shape;612;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3"/>
        <p:cNvGrpSpPr/>
        <p:nvPr/>
      </p:nvGrpSpPr>
      <p:grpSpPr>
        <a:xfrm>
          <a:off x="0" y="0"/>
          <a:ext cx="0" cy="0"/>
          <a:chOff x="0" y="0"/>
          <a:chExt cx="0" cy="0"/>
        </a:xfrm>
      </p:grpSpPr>
      <p:sp>
        <p:nvSpPr>
          <p:cNvPr id="624" name="Google Shape;624;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5" name="Google Shape;625;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26" name="Google Shape;626;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0"/>
        <p:cNvGrpSpPr/>
        <p:nvPr/>
      </p:nvGrpSpPr>
      <p:grpSpPr>
        <a:xfrm>
          <a:off x="0" y="0"/>
          <a:ext cx="0" cy="0"/>
          <a:chOff x="0" y="0"/>
          <a:chExt cx="0" cy="0"/>
        </a:xfrm>
      </p:grpSpPr>
      <p:sp>
        <p:nvSpPr>
          <p:cNvPr id="631" name="Google Shape;631;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32" name="Google Shape;632;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3"/>
        <p:cNvGrpSpPr/>
        <p:nvPr/>
      </p:nvGrpSpPr>
      <p:grpSpPr>
        <a:xfrm>
          <a:off x="0" y="0"/>
          <a:ext cx="0" cy="0"/>
          <a:chOff x="0" y="0"/>
          <a:chExt cx="0" cy="0"/>
        </a:xfrm>
      </p:grpSpPr>
      <p:sp>
        <p:nvSpPr>
          <p:cNvPr id="644" name="Google Shape;644;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45" name="Google Shape;645;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6"/>
        <p:cNvGrpSpPr/>
        <p:nvPr/>
      </p:nvGrpSpPr>
      <p:grpSpPr>
        <a:xfrm>
          <a:off x="0" y="0"/>
          <a:ext cx="0" cy="0"/>
          <a:chOff x="0" y="0"/>
          <a:chExt cx="0" cy="0"/>
        </a:xfrm>
      </p:grpSpPr>
      <p:sp>
        <p:nvSpPr>
          <p:cNvPr id="657" name="Google Shape;657;p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8" name="Google Shape;658;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9"/>
        <p:cNvGrpSpPr/>
        <p:nvPr/>
      </p:nvGrpSpPr>
      <p:grpSpPr>
        <a:xfrm>
          <a:off x="0" y="0"/>
          <a:ext cx="0" cy="0"/>
          <a:chOff x="0" y="0"/>
          <a:chExt cx="0" cy="0"/>
        </a:xfrm>
      </p:grpSpPr>
      <p:sp>
        <p:nvSpPr>
          <p:cNvPr id="670" name="Google Shape;670;p2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71" name="Google Shape;671;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2"/>
        <p:cNvGrpSpPr/>
        <p:nvPr/>
      </p:nvGrpSpPr>
      <p:grpSpPr>
        <a:xfrm>
          <a:off x="0" y="0"/>
          <a:ext cx="0" cy="0"/>
          <a:chOff x="0" y="0"/>
          <a:chExt cx="0" cy="0"/>
        </a:xfrm>
      </p:grpSpPr>
      <p:sp>
        <p:nvSpPr>
          <p:cNvPr id="683" name="Google Shape;683;p2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84" name="Google Shape;684;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6" name="Google Shape;34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5"/>
        <p:cNvGrpSpPr/>
        <p:nvPr/>
      </p:nvGrpSpPr>
      <p:grpSpPr>
        <a:xfrm>
          <a:off x="0" y="0"/>
          <a:ext cx="0" cy="0"/>
          <a:chOff x="0" y="0"/>
          <a:chExt cx="0" cy="0"/>
        </a:xfrm>
      </p:grpSpPr>
      <p:sp>
        <p:nvSpPr>
          <p:cNvPr id="696" name="Google Shape;696;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97" name="Google Shape;697;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8"/>
        <p:cNvGrpSpPr/>
        <p:nvPr/>
      </p:nvGrpSpPr>
      <p:grpSpPr>
        <a:xfrm>
          <a:off x="0" y="0"/>
          <a:ext cx="0" cy="0"/>
          <a:chOff x="0" y="0"/>
          <a:chExt cx="0" cy="0"/>
        </a:xfrm>
      </p:grpSpPr>
      <p:sp>
        <p:nvSpPr>
          <p:cNvPr id="709" name="Google Shape;709;p3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10" name="Google Shape;710;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1"/>
        <p:cNvGrpSpPr/>
        <p:nvPr/>
      </p:nvGrpSpPr>
      <p:grpSpPr>
        <a:xfrm>
          <a:off x="0" y="0"/>
          <a:ext cx="0" cy="0"/>
          <a:chOff x="0" y="0"/>
          <a:chExt cx="0" cy="0"/>
        </a:xfrm>
      </p:grpSpPr>
      <p:sp>
        <p:nvSpPr>
          <p:cNvPr id="722" name="Google Shape;722;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3" name="Google Shape;723;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4"/>
        <p:cNvGrpSpPr/>
        <p:nvPr/>
      </p:nvGrpSpPr>
      <p:grpSpPr>
        <a:xfrm>
          <a:off x="0" y="0"/>
          <a:ext cx="0" cy="0"/>
          <a:chOff x="0" y="0"/>
          <a:chExt cx="0" cy="0"/>
        </a:xfrm>
      </p:grpSpPr>
      <p:sp>
        <p:nvSpPr>
          <p:cNvPr id="735" name="Google Shape;735;p3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36" name="Google Shape;736;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7"/>
        <p:cNvGrpSpPr/>
        <p:nvPr/>
      </p:nvGrpSpPr>
      <p:grpSpPr>
        <a:xfrm>
          <a:off x="0" y="0"/>
          <a:ext cx="0" cy="0"/>
          <a:chOff x="0" y="0"/>
          <a:chExt cx="0" cy="0"/>
        </a:xfrm>
      </p:grpSpPr>
      <p:sp>
        <p:nvSpPr>
          <p:cNvPr id="748" name="Google Shape;748;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9" name="Google Shape;749;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0" name="Google Shape;750;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4"/>
        <p:cNvGrpSpPr/>
        <p:nvPr/>
      </p:nvGrpSpPr>
      <p:grpSpPr>
        <a:xfrm>
          <a:off x="0" y="0"/>
          <a:ext cx="0" cy="0"/>
          <a:chOff x="0" y="0"/>
          <a:chExt cx="0" cy="0"/>
        </a:xfrm>
      </p:grpSpPr>
      <p:sp>
        <p:nvSpPr>
          <p:cNvPr id="755" name="Google Shape;755;p3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6" name="Google Shape;756;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7"/>
        <p:cNvGrpSpPr/>
        <p:nvPr/>
      </p:nvGrpSpPr>
      <p:grpSpPr>
        <a:xfrm>
          <a:off x="0" y="0"/>
          <a:ext cx="0" cy="0"/>
          <a:chOff x="0" y="0"/>
          <a:chExt cx="0" cy="0"/>
        </a:xfrm>
      </p:grpSpPr>
      <p:sp>
        <p:nvSpPr>
          <p:cNvPr id="768" name="Google Shape;768;p3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69" name="Google Shape;769;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0"/>
        <p:cNvGrpSpPr/>
        <p:nvPr/>
      </p:nvGrpSpPr>
      <p:grpSpPr>
        <a:xfrm>
          <a:off x="0" y="0"/>
          <a:ext cx="0" cy="0"/>
          <a:chOff x="0" y="0"/>
          <a:chExt cx="0" cy="0"/>
        </a:xfrm>
      </p:grpSpPr>
      <p:sp>
        <p:nvSpPr>
          <p:cNvPr id="781" name="Google Shape;781;p3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82" name="Google Shape;782;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3"/>
        <p:cNvGrpSpPr/>
        <p:nvPr/>
      </p:nvGrpSpPr>
      <p:grpSpPr>
        <a:xfrm>
          <a:off x="0" y="0"/>
          <a:ext cx="0" cy="0"/>
          <a:chOff x="0" y="0"/>
          <a:chExt cx="0" cy="0"/>
        </a:xfrm>
      </p:grpSpPr>
      <p:sp>
        <p:nvSpPr>
          <p:cNvPr id="794" name="Google Shape;794;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5" name="Google Shape;795;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96" name="Google Shape;796;p3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p3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02" name="Google Shape;802;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9" name="Google Shape;35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0" name="Google Shape;360;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3"/>
        <p:cNvGrpSpPr/>
        <p:nvPr/>
      </p:nvGrpSpPr>
      <p:grpSpPr>
        <a:xfrm>
          <a:off x="0" y="0"/>
          <a:ext cx="0" cy="0"/>
          <a:chOff x="0" y="0"/>
          <a:chExt cx="0" cy="0"/>
        </a:xfrm>
      </p:grpSpPr>
      <p:sp>
        <p:nvSpPr>
          <p:cNvPr id="834" name="Google Shape;834;p4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35" name="Google Shape;835;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6"/>
        <p:cNvGrpSpPr/>
        <p:nvPr/>
      </p:nvGrpSpPr>
      <p:grpSpPr>
        <a:xfrm>
          <a:off x="0" y="0"/>
          <a:ext cx="0" cy="0"/>
          <a:chOff x="0" y="0"/>
          <a:chExt cx="0" cy="0"/>
        </a:xfrm>
      </p:grpSpPr>
      <p:sp>
        <p:nvSpPr>
          <p:cNvPr id="847" name="Google Shape;847;p4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48" name="Google Shape;848;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9"/>
        <p:cNvGrpSpPr/>
        <p:nvPr/>
      </p:nvGrpSpPr>
      <p:grpSpPr>
        <a:xfrm>
          <a:off x="0" y="0"/>
          <a:ext cx="0" cy="0"/>
          <a:chOff x="0" y="0"/>
          <a:chExt cx="0" cy="0"/>
        </a:xfrm>
      </p:grpSpPr>
      <p:sp>
        <p:nvSpPr>
          <p:cNvPr id="860" name="Google Shape;860;p4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1" name="Google Shape;861;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2"/>
        <p:cNvGrpSpPr/>
        <p:nvPr/>
      </p:nvGrpSpPr>
      <p:grpSpPr>
        <a:xfrm>
          <a:off x="0" y="0"/>
          <a:ext cx="0" cy="0"/>
          <a:chOff x="0" y="0"/>
          <a:chExt cx="0" cy="0"/>
        </a:xfrm>
      </p:grpSpPr>
      <p:sp>
        <p:nvSpPr>
          <p:cNvPr id="873" name="Google Shape;873;p4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4" name="Google Shape;874;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6"/>
        <p:cNvGrpSpPr/>
        <p:nvPr/>
      </p:nvGrpSpPr>
      <p:grpSpPr>
        <a:xfrm>
          <a:off x="0" y="0"/>
          <a:ext cx="0" cy="0"/>
          <a:chOff x="0" y="0"/>
          <a:chExt cx="0" cy="0"/>
        </a:xfrm>
      </p:grpSpPr>
      <p:sp>
        <p:nvSpPr>
          <p:cNvPr id="887" name="Google Shape;887;p4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88" name="Google Shape;888;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9"/>
        <p:cNvGrpSpPr/>
        <p:nvPr/>
      </p:nvGrpSpPr>
      <p:grpSpPr>
        <a:xfrm>
          <a:off x="0" y="0"/>
          <a:ext cx="0" cy="0"/>
          <a:chOff x="0" y="0"/>
          <a:chExt cx="0" cy="0"/>
        </a:xfrm>
      </p:grpSpPr>
      <p:sp>
        <p:nvSpPr>
          <p:cNvPr id="900" name="Google Shape;900;p4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01" name="Google Shape;901;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2"/>
        <p:cNvGrpSpPr/>
        <p:nvPr/>
      </p:nvGrpSpPr>
      <p:grpSpPr>
        <a:xfrm>
          <a:off x="0" y="0"/>
          <a:ext cx="0" cy="0"/>
          <a:chOff x="0" y="0"/>
          <a:chExt cx="0" cy="0"/>
        </a:xfrm>
      </p:grpSpPr>
      <p:sp>
        <p:nvSpPr>
          <p:cNvPr id="913" name="Google Shape;913;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4" name="Google Shape;914;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15" name="Google Shape;915;p4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46</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9"/>
        <p:cNvGrpSpPr/>
        <p:nvPr/>
      </p:nvGrpSpPr>
      <p:grpSpPr>
        <a:xfrm>
          <a:off x="0" y="0"/>
          <a:ext cx="0" cy="0"/>
          <a:chOff x="0" y="0"/>
          <a:chExt cx="0" cy="0"/>
        </a:xfrm>
      </p:grpSpPr>
      <p:sp>
        <p:nvSpPr>
          <p:cNvPr id="920" name="Google Shape;920;p4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1" name="Google Shape;921;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2"/>
        <p:cNvGrpSpPr/>
        <p:nvPr/>
      </p:nvGrpSpPr>
      <p:grpSpPr>
        <a:xfrm>
          <a:off x="0" y="0"/>
          <a:ext cx="0" cy="0"/>
          <a:chOff x="0" y="0"/>
          <a:chExt cx="0" cy="0"/>
        </a:xfrm>
      </p:grpSpPr>
      <p:sp>
        <p:nvSpPr>
          <p:cNvPr id="933" name="Google Shape;933;p4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4" name="Google Shape;934;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6"/>
        <p:cNvGrpSpPr/>
        <p:nvPr/>
      </p:nvGrpSpPr>
      <p:grpSpPr>
        <a:xfrm>
          <a:off x="0" y="0"/>
          <a:ext cx="0" cy="0"/>
          <a:chOff x="0" y="0"/>
          <a:chExt cx="0" cy="0"/>
        </a:xfrm>
      </p:grpSpPr>
      <p:sp>
        <p:nvSpPr>
          <p:cNvPr id="947" name="Google Shape;947;p4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8" name="Google Shape;948;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5" name="Google Shape;37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6" name="Google Shape;37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9"/>
        <p:cNvGrpSpPr/>
        <p:nvPr/>
      </p:nvGrpSpPr>
      <p:grpSpPr>
        <a:xfrm>
          <a:off x="0" y="0"/>
          <a:ext cx="0" cy="0"/>
          <a:chOff x="0" y="0"/>
          <a:chExt cx="0" cy="0"/>
        </a:xfrm>
      </p:grpSpPr>
      <p:sp>
        <p:nvSpPr>
          <p:cNvPr id="960" name="Google Shape;960;p5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61" name="Google Shape;961;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2"/>
        <p:cNvGrpSpPr/>
        <p:nvPr/>
      </p:nvGrpSpPr>
      <p:grpSpPr>
        <a:xfrm>
          <a:off x="0" y="0"/>
          <a:ext cx="0" cy="0"/>
          <a:chOff x="0" y="0"/>
          <a:chExt cx="0" cy="0"/>
        </a:xfrm>
      </p:grpSpPr>
      <p:sp>
        <p:nvSpPr>
          <p:cNvPr id="973" name="Google Shape;973;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4" name="Google Shape;974;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5" name="Google Shape;975;p5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51</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9"/>
        <p:cNvGrpSpPr/>
        <p:nvPr/>
      </p:nvGrpSpPr>
      <p:grpSpPr>
        <a:xfrm>
          <a:off x="0" y="0"/>
          <a:ext cx="0" cy="0"/>
          <a:chOff x="0" y="0"/>
          <a:chExt cx="0" cy="0"/>
        </a:xfrm>
      </p:grpSpPr>
      <p:sp>
        <p:nvSpPr>
          <p:cNvPr id="980" name="Google Shape;980;p5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81" name="Google Shape;981;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2"/>
        <p:cNvGrpSpPr/>
        <p:nvPr/>
      </p:nvGrpSpPr>
      <p:grpSpPr>
        <a:xfrm>
          <a:off x="0" y="0"/>
          <a:ext cx="0" cy="0"/>
          <a:chOff x="0" y="0"/>
          <a:chExt cx="0" cy="0"/>
        </a:xfrm>
      </p:grpSpPr>
      <p:sp>
        <p:nvSpPr>
          <p:cNvPr id="993" name="Google Shape;993;p5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4" name="Google Shape;994;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5"/>
        <p:cNvGrpSpPr/>
        <p:nvPr/>
      </p:nvGrpSpPr>
      <p:grpSpPr>
        <a:xfrm>
          <a:off x="0" y="0"/>
          <a:ext cx="0" cy="0"/>
          <a:chOff x="0" y="0"/>
          <a:chExt cx="0" cy="0"/>
        </a:xfrm>
      </p:grpSpPr>
      <p:sp>
        <p:nvSpPr>
          <p:cNvPr id="1006" name="Google Shape;1006;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7" name="Google Shape;1007;p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8" name="Google Shape;1008;p5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54</a:t>
            </a:fld>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2"/>
        <p:cNvGrpSpPr/>
        <p:nvPr/>
      </p:nvGrpSpPr>
      <p:grpSpPr>
        <a:xfrm>
          <a:off x="0" y="0"/>
          <a:ext cx="0" cy="0"/>
          <a:chOff x="0" y="0"/>
          <a:chExt cx="0" cy="0"/>
        </a:xfrm>
      </p:grpSpPr>
      <p:sp>
        <p:nvSpPr>
          <p:cNvPr id="1013" name="Google Shape;1013;p5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4" name="Google Shape;1014;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5"/>
        <p:cNvGrpSpPr/>
        <p:nvPr/>
      </p:nvGrpSpPr>
      <p:grpSpPr>
        <a:xfrm>
          <a:off x="0" y="0"/>
          <a:ext cx="0" cy="0"/>
          <a:chOff x="0" y="0"/>
          <a:chExt cx="0" cy="0"/>
        </a:xfrm>
      </p:grpSpPr>
      <p:sp>
        <p:nvSpPr>
          <p:cNvPr id="1026" name="Google Shape;1026;p5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27" name="Google Shape;1027;p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8"/>
        <p:cNvGrpSpPr/>
        <p:nvPr/>
      </p:nvGrpSpPr>
      <p:grpSpPr>
        <a:xfrm>
          <a:off x="0" y="0"/>
          <a:ext cx="0" cy="0"/>
          <a:chOff x="0" y="0"/>
          <a:chExt cx="0" cy="0"/>
        </a:xfrm>
      </p:grpSpPr>
      <p:sp>
        <p:nvSpPr>
          <p:cNvPr id="1039" name="Google Shape;1039;p5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40" name="Google Shape;1040;p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1"/>
        <p:cNvGrpSpPr/>
        <p:nvPr/>
      </p:nvGrpSpPr>
      <p:grpSpPr>
        <a:xfrm>
          <a:off x="0" y="0"/>
          <a:ext cx="0" cy="0"/>
          <a:chOff x="0" y="0"/>
          <a:chExt cx="0" cy="0"/>
        </a:xfrm>
      </p:grpSpPr>
      <p:sp>
        <p:nvSpPr>
          <p:cNvPr id="1052" name="Google Shape;1052;p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3" name="Google Shape;1053;p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4" name="Google Shape;1054;p5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58</a:t>
            </a:fld>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8"/>
        <p:cNvGrpSpPr/>
        <p:nvPr/>
      </p:nvGrpSpPr>
      <p:grpSpPr>
        <a:xfrm>
          <a:off x="0" y="0"/>
          <a:ext cx="0" cy="0"/>
          <a:chOff x="0" y="0"/>
          <a:chExt cx="0" cy="0"/>
        </a:xfrm>
      </p:grpSpPr>
      <p:sp>
        <p:nvSpPr>
          <p:cNvPr id="1059" name="Google Shape;1059;p5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0" name="Google Shape;1060;p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5" name="Google Shape;385;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6" name="Google Shape;386;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a:t>
            </a:fld>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1"/>
        <p:cNvGrpSpPr/>
        <p:nvPr/>
      </p:nvGrpSpPr>
      <p:grpSpPr>
        <a:xfrm>
          <a:off x="0" y="0"/>
          <a:ext cx="0" cy="0"/>
          <a:chOff x="0" y="0"/>
          <a:chExt cx="0" cy="0"/>
        </a:xfrm>
      </p:grpSpPr>
      <p:sp>
        <p:nvSpPr>
          <p:cNvPr id="1072" name="Google Shape;1072;p6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3" name="Google Shape;1073;p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4"/>
        <p:cNvGrpSpPr/>
        <p:nvPr/>
      </p:nvGrpSpPr>
      <p:grpSpPr>
        <a:xfrm>
          <a:off x="0" y="0"/>
          <a:ext cx="0" cy="0"/>
          <a:chOff x="0" y="0"/>
          <a:chExt cx="0" cy="0"/>
        </a:xfrm>
      </p:grpSpPr>
      <p:sp>
        <p:nvSpPr>
          <p:cNvPr id="1085" name="Google Shape;1085;p6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6" name="Google Shape;1086;p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7"/>
        <p:cNvGrpSpPr/>
        <p:nvPr/>
      </p:nvGrpSpPr>
      <p:grpSpPr>
        <a:xfrm>
          <a:off x="0" y="0"/>
          <a:ext cx="0" cy="0"/>
          <a:chOff x="0" y="0"/>
          <a:chExt cx="0" cy="0"/>
        </a:xfrm>
      </p:grpSpPr>
      <p:sp>
        <p:nvSpPr>
          <p:cNvPr id="1098" name="Google Shape;1098;p6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9" name="Google Shape;1099;p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0"/>
        <p:cNvGrpSpPr/>
        <p:nvPr/>
      </p:nvGrpSpPr>
      <p:grpSpPr>
        <a:xfrm>
          <a:off x="0" y="0"/>
          <a:ext cx="0" cy="0"/>
          <a:chOff x="0" y="0"/>
          <a:chExt cx="0" cy="0"/>
        </a:xfrm>
      </p:grpSpPr>
      <p:sp>
        <p:nvSpPr>
          <p:cNvPr id="1111" name="Google Shape;1111;p6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2" name="Google Shape;1112;p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3"/>
        <p:cNvGrpSpPr/>
        <p:nvPr/>
      </p:nvGrpSpPr>
      <p:grpSpPr>
        <a:xfrm>
          <a:off x="0" y="0"/>
          <a:ext cx="0" cy="0"/>
          <a:chOff x="0" y="0"/>
          <a:chExt cx="0" cy="0"/>
        </a:xfrm>
      </p:grpSpPr>
      <p:sp>
        <p:nvSpPr>
          <p:cNvPr id="1124" name="Google Shape;1124;p6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5" name="Google Shape;1125;p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6"/>
        <p:cNvGrpSpPr/>
        <p:nvPr/>
      </p:nvGrpSpPr>
      <p:grpSpPr>
        <a:xfrm>
          <a:off x="0" y="0"/>
          <a:ext cx="0" cy="0"/>
          <a:chOff x="0" y="0"/>
          <a:chExt cx="0" cy="0"/>
        </a:xfrm>
      </p:grpSpPr>
      <p:sp>
        <p:nvSpPr>
          <p:cNvPr id="1137" name="Google Shape;1137;p6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8" name="Google Shape;1138;p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9"/>
        <p:cNvGrpSpPr/>
        <p:nvPr/>
      </p:nvGrpSpPr>
      <p:grpSpPr>
        <a:xfrm>
          <a:off x="0" y="0"/>
          <a:ext cx="0" cy="0"/>
          <a:chOff x="0" y="0"/>
          <a:chExt cx="0" cy="0"/>
        </a:xfrm>
      </p:grpSpPr>
      <p:sp>
        <p:nvSpPr>
          <p:cNvPr id="1150" name="Google Shape;1150;p6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1" name="Google Shape;1151;p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2"/>
        <p:cNvGrpSpPr/>
        <p:nvPr/>
      </p:nvGrpSpPr>
      <p:grpSpPr>
        <a:xfrm>
          <a:off x="0" y="0"/>
          <a:ext cx="0" cy="0"/>
          <a:chOff x="0" y="0"/>
          <a:chExt cx="0" cy="0"/>
        </a:xfrm>
      </p:grpSpPr>
      <p:sp>
        <p:nvSpPr>
          <p:cNvPr id="1163" name="Google Shape;1163;p6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64" name="Google Shape;1164;p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5"/>
        <p:cNvGrpSpPr/>
        <p:nvPr/>
      </p:nvGrpSpPr>
      <p:grpSpPr>
        <a:xfrm>
          <a:off x="0" y="0"/>
          <a:ext cx="0" cy="0"/>
          <a:chOff x="0" y="0"/>
          <a:chExt cx="0" cy="0"/>
        </a:xfrm>
      </p:grpSpPr>
      <p:sp>
        <p:nvSpPr>
          <p:cNvPr id="1176" name="Google Shape;1176;p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77" name="Google Shape;1177;p6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78" name="Google Shape;1178;p6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68</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2" name="Google Shape;39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5" name="Google Shape;40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8" name="Google Shape;41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Cover Slide ">
  <p:cSld name="Cover Slide ">
    <p:spTree>
      <p:nvGrpSpPr>
        <p:cNvPr id="1" name="Shape 12"/>
        <p:cNvGrpSpPr/>
        <p:nvPr/>
      </p:nvGrpSpPr>
      <p:grpSpPr>
        <a:xfrm>
          <a:off x="0" y="0"/>
          <a:ext cx="0" cy="0"/>
          <a:chOff x="0" y="0"/>
          <a:chExt cx="0" cy="0"/>
        </a:xfrm>
      </p:grpSpPr>
      <p:sp>
        <p:nvSpPr>
          <p:cNvPr id="13" name="Google Shape;13;p70"/>
          <p:cNvSpPr>
            <a:spLocks noGrp="1"/>
          </p:cNvSpPr>
          <p:nvPr>
            <p:ph type="pic" idx="2"/>
          </p:nvPr>
        </p:nvSpPr>
        <p:spPr>
          <a:xfrm>
            <a:off x="487463" y="656405"/>
            <a:ext cx="11318019" cy="3936378"/>
          </a:xfrm>
          <a:prstGeom prst="rect">
            <a:avLst/>
          </a:prstGeom>
          <a:solidFill>
            <a:srgbClr val="F2F2F2"/>
          </a:solidFill>
          <a:ln>
            <a:noFill/>
          </a:ln>
        </p:spPr>
      </p:sp>
      <p:sp>
        <p:nvSpPr>
          <p:cNvPr id="69" name="Google Shape;69;p70"/>
          <p:cNvSpPr txBox="1">
            <a:spLocks noGrp="1"/>
          </p:cNvSpPr>
          <p:nvPr>
            <p:ph type="body" idx="1"/>
          </p:nvPr>
        </p:nvSpPr>
        <p:spPr>
          <a:xfrm>
            <a:off x="926524" y="4210794"/>
            <a:ext cx="3335229" cy="756631"/>
          </a:xfrm>
          <a:prstGeom prst="rect">
            <a:avLst/>
          </a:pr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lvl1pPr marL="457200" marR="0" lvl="0" indent="-228600" algn="l" rtl="0">
              <a:lnSpc>
                <a:spcPct val="100000"/>
              </a:lnSpc>
              <a:spcBef>
                <a:spcPts val="0"/>
              </a:spcBef>
              <a:spcAft>
                <a:spcPts val="0"/>
              </a:spcAft>
              <a:buClr>
                <a:schemeClr val="lt1"/>
              </a:buClr>
              <a:buSzPts val="3900"/>
              <a:buFont typeface="Arial"/>
              <a:buNone/>
              <a:defRPr sz="39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2pPr>
            <a:lvl3pPr marL="1371600" marR="0" lvl="2"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3pPr>
            <a:lvl4pPr marL="1828800" marR="0" lvl="3"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4pPr>
            <a:lvl5pPr marL="2286000" marR="0" lvl="4"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0" name="Google Shape;70;p70"/>
          <p:cNvSpPr txBox="1">
            <a:spLocks noGrp="1"/>
          </p:cNvSpPr>
          <p:nvPr>
            <p:ph type="body" idx="3"/>
          </p:nvPr>
        </p:nvSpPr>
        <p:spPr>
          <a:xfrm>
            <a:off x="883983" y="5335740"/>
            <a:ext cx="3629734" cy="10382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80000"/>
              </a:lnSpc>
              <a:spcBef>
                <a:spcPts val="0"/>
              </a:spcBef>
              <a:spcAft>
                <a:spcPts val="0"/>
              </a:spcAft>
              <a:buClr>
                <a:srgbClr val="262626"/>
              </a:buClr>
              <a:buSzPts val="3900"/>
              <a:buFont typeface="Arial"/>
              <a:buNone/>
              <a:defRPr sz="3900" b="1"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2pPr>
            <a:lvl3pPr marL="1371600" marR="0" lvl="2"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3pPr>
            <a:lvl4pPr marL="1828800" marR="0" lvl="3"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4pPr>
            <a:lvl5pPr marL="2286000" marR="0" lvl="4"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hoto Slide">
  <p:cSld name="Photo Slide">
    <p:spTree>
      <p:nvGrpSpPr>
        <p:cNvPr id="1" name="Shape 283"/>
        <p:cNvGrpSpPr/>
        <p:nvPr/>
      </p:nvGrpSpPr>
      <p:grpSpPr>
        <a:xfrm>
          <a:off x="0" y="0"/>
          <a:ext cx="0" cy="0"/>
          <a:chOff x="0" y="0"/>
          <a:chExt cx="0" cy="0"/>
        </a:xfrm>
      </p:grpSpPr>
      <p:sp>
        <p:nvSpPr>
          <p:cNvPr id="284" name="Google Shape;284;p79"/>
          <p:cNvSpPr/>
          <p:nvPr/>
        </p:nvSpPr>
        <p:spPr>
          <a:xfrm>
            <a:off x="0" y="0"/>
            <a:ext cx="6417733" cy="6858000"/>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5" name="Google Shape;285;p79"/>
          <p:cNvSpPr>
            <a:spLocks noGrp="1"/>
          </p:cNvSpPr>
          <p:nvPr>
            <p:ph type="pic" idx="2"/>
          </p:nvPr>
        </p:nvSpPr>
        <p:spPr>
          <a:xfrm>
            <a:off x="5888002" y="439730"/>
            <a:ext cx="5660531" cy="6045736"/>
          </a:xfrm>
          <a:prstGeom prst="rect">
            <a:avLst/>
          </a:prstGeom>
          <a:solidFill>
            <a:srgbClr val="F2F2F2"/>
          </a:solidFill>
          <a:ln>
            <a:noFill/>
          </a:ln>
        </p:spPr>
      </p:sp>
      <p:sp>
        <p:nvSpPr>
          <p:cNvPr id="286" name="Google Shape;286;p79"/>
          <p:cNvSpPr txBox="1">
            <a:spLocks noGrp="1"/>
          </p:cNvSpPr>
          <p:nvPr>
            <p:ph type="body" idx="1"/>
          </p:nvPr>
        </p:nvSpPr>
        <p:spPr>
          <a:xfrm>
            <a:off x="898358" y="2107770"/>
            <a:ext cx="4639192" cy="437769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7" name="Google Shape;287;p79"/>
          <p:cNvSpPr txBox="1">
            <a:spLocks noGrp="1"/>
          </p:cNvSpPr>
          <p:nvPr>
            <p:ph type="body" idx="3"/>
          </p:nvPr>
        </p:nvSpPr>
        <p:spPr>
          <a:xfrm>
            <a:off x="898358" y="890242"/>
            <a:ext cx="4757375" cy="99265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3600"/>
              <a:buFont typeface="Arial"/>
              <a:buNone/>
              <a:defRPr sz="3600" b="1"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ext Slide 2">
  <p:cSld name="Text Slide 2">
    <p:spTree>
      <p:nvGrpSpPr>
        <p:cNvPr id="1" name="Shape 288"/>
        <p:cNvGrpSpPr/>
        <p:nvPr/>
      </p:nvGrpSpPr>
      <p:grpSpPr>
        <a:xfrm>
          <a:off x="0" y="0"/>
          <a:ext cx="0" cy="0"/>
          <a:chOff x="0" y="0"/>
          <a:chExt cx="0" cy="0"/>
        </a:xfrm>
      </p:grpSpPr>
      <p:sp>
        <p:nvSpPr>
          <p:cNvPr id="289" name="Google Shape;289;p80"/>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90" name="Google Shape;290;p80"/>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91" name="Google Shape;291;p80"/>
          <p:cNvSpPr/>
          <p:nvPr/>
        </p:nvSpPr>
        <p:spPr>
          <a:xfrm>
            <a:off x="12192000" y="-287867"/>
            <a:ext cx="1185333" cy="714586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292" name="Google Shape;292;p80"/>
          <p:cNvGrpSpPr/>
          <p:nvPr/>
        </p:nvGrpSpPr>
        <p:grpSpPr>
          <a:xfrm flipH="1">
            <a:off x="13557" y="4319078"/>
            <a:ext cx="1654533" cy="2577830"/>
            <a:chOff x="12708052" y="5708395"/>
            <a:chExt cx="760808" cy="1185370"/>
          </a:xfrm>
        </p:grpSpPr>
        <p:sp>
          <p:nvSpPr>
            <p:cNvPr id="293" name="Google Shape;293;p8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4" name="Google Shape;294;p8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5" name="Google Shape;295;p8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6" name="Google Shape;296;p8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7" name="Google Shape;297;p8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8" name="Google Shape;298;p8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Laptop Slide">
  <p:cSld name="Laptop Slide">
    <p:spTree>
      <p:nvGrpSpPr>
        <p:cNvPr id="1" name="Shape 299"/>
        <p:cNvGrpSpPr/>
        <p:nvPr/>
      </p:nvGrpSpPr>
      <p:grpSpPr>
        <a:xfrm>
          <a:off x="0" y="0"/>
          <a:ext cx="0" cy="0"/>
          <a:chOff x="0" y="0"/>
          <a:chExt cx="0" cy="0"/>
        </a:xfrm>
      </p:grpSpPr>
      <p:sp>
        <p:nvSpPr>
          <p:cNvPr id="300" name="Google Shape;300;p81"/>
          <p:cNvSpPr txBox="1">
            <a:spLocks noGrp="1"/>
          </p:cNvSpPr>
          <p:nvPr>
            <p:ph type="body" idx="1"/>
          </p:nvPr>
        </p:nvSpPr>
        <p:spPr>
          <a:xfrm>
            <a:off x="5943601" y="2095553"/>
            <a:ext cx="4867011" cy="39131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01" name="Google Shape;301;p81"/>
          <p:cNvSpPr txBox="1">
            <a:spLocks noGrp="1"/>
          </p:cNvSpPr>
          <p:nvPr>
            <p:ph type="body" idx="2"/>
          </p:nvPr>
        </p:nvSpPr>
        <p:spPr>
          <a:xfrm>
            <a:off x="5943601" y="647039"/>
            <a:ext cx="4990998" cy="99265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302" name="Google Shape;302;p81"/>
          <p:cNvGrpSpPr/>
          <p:nvPr/>
        </p:nvGrpSpPr>
        <p:grpSpPr>
          <a:xfrm flipH="1">
            <a:off x="3" y="148421"/>
            <a:ext cx="2360746" cy="3678139"/>
            <a:chOff x="12708052" y="5708395"/>
            <a:chExt cx="760808" cy="1185370"/>
          </a:xfrm>
        </p:grpSpPr>
        <p:sp>
          <p:nvSpPr>
            <p:cNvPr id="303" name="Google Shape;303;p8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4" name="Google Shape;304;p8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5" name="Google Shape;305;p8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6" name="Google Shape;306;p8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7" name="Google Shape;307;p8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8" name="Google Shape;308;p8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pic>
        <p:nvPicPr>
          <p:cNvPr id="309" name="Google Shape;309;p81"/>
          <p:cNvPicPr preferRelativeResize="0"/>
          <p:nvPr/>
        </p:nvPicPr>
        <p:blipFill rotWithShape="1">
          <a:blip r:embed="rId2">
            <a:alphaModFix/>
          </a:blip>
          <a:srcRect l="-18315" t="15976" r="29196" b="11083"/>
          <a:stretch/>
        </p:blipFill>
        <p:spPr>
          <a:xfrm flipH="1">
            <a:off x="0" y="1769732"/>
            <a:ext cx="8439100" cy="5375657"/>
          </a:xfrm>
          <a:prstGeom prst="rect">
            <a:avLst/>
          </a:prstGeom>
          <a:noFill/>
          <a:ln>
            <a:noFill/>
          </a:ln>
        </p:spPr>
      </p:pic>
      <p:sp>
        <p:nvSpPr>
          <p:cNvPr id="310" name="Google Shape;310;p81"/>
          <p:cNvSpPr>
            <a:spLocks noGrp="1"/>
          </p:cNvSpPr>
          <p:nvPr>
            <p:ph type="pic" idx="3"/>
          </p:nvPr>
        </p:nvSpPr>
        <p:spPr>
          <a:xfrm>
            <a:off x="0" y="1996828"/>
            <a:ext cx="5130800" cy="3913188"/>
          </a:xfrm>
          <a:prstGeom prst="rect">
            <a:avLst/>
          </a:prstGeom>
          <a:solidFill>
            <a:srgbClr val="D8D8D8"/>
          </a:solid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Phone Slide">
  <p:cSld name="Phone Slide">
    <p:spTree>
      <p:nvGrpSpPr>
        <p:cNvPr id="1" name="Shape 311"/>
        <p:cNvGrpSpPr/>
        <p:nvPr/>
      </p:nvGrpSpPr>
      <p:grpSpPr>
        <a:xfrm>
          <a:off x="0" y="0"/>
          <a:ext cx="0" cy="0"/>
          <a:chOff x="0" y="0"/>
          <a:chExt cx="0" cy="0"/>
        </a:xfrm>
      </p:grpSpPr>
      <p:grpSp>
        <p:nvGrpSpPr>
          <p:cNvPr id="312" name="Google Shape;312;p82"/>
          <p:cNvGrpSpPr/>
          <p:nvPr/>
        </p:nvGrpSpPr>
        <p:grpSpPr>
          <a:xfrm rot="10800000" flipH="1">
            <a:off x="9804365" y="0"/>
            <a:ext cx="2360746" cy="3678139"/>
            <a:chOff x="12708052" y="5708395"/>
            <a:chExt cx="760808" cy="1185370"/>
          </a:xfrm>
        </p:grpSpPr>
        <p:sp>
          <p:nvSpPr>
            <p:cNvPr id="313" name="Google Shape;313;p8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4" name="Google Shape;314;p8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5" name="Google Shape;315;p8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6" name="Google Shape;316;p8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7" name="Google Shape;317;p8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8" name="Google Shape;318;p8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319" name="Google Shape;319;p82"/>
          <p:cNvSpPr txBox="1">
            <a:spLocks noGrp="1"/>
          </p:cNvSpPr>
          <p:nvPr>
            <p:ph type="body" idx="1"/>
          </p:nvPr>
        </p:nvSpPr>
        <p:spPr>
          <a:xfrm>
            <a:off x="777306" y="2727702"/>
            <a:ext cx="7178174" cy="331164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20" name="Google Shape;320;p82"/>
          <p:cNvSpPr txBox="1">
            <a:spLocks noGrp="1"/>
          </p:cNvSpPr>
          <p:nvPr>
            <p:ph type="body" idx="2"/>
          </p:nvPr>
        </p:nvSpPr>
        <p:spPr>
          <a:xfrm>
            <a:off x="777306" y="1104337"/>
            <a:ext cx="7178174" cy="10316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321" name="Google Shape;321;p82" descr="iPhone6_mockup_front_white.png"/>
          <p:cNvPicPr preferRelativeResize="0"/>
          <p:nvPr/>
        </p:nvPicPr>
        <p:blipFill rotWithShape="1">
          <a:blip r:embed="rId2">
            <a:alphaModFix/>
          </a:blip>
          <a:srcRect/>
          <a:stretch/>
        </p:blipFill>
        <p:spPr>
          <a:xfrm>
            <a:off x="7768850" y="226918"/>
            <a:ext cx="4094254" cy="6404164"/>
          </a:xfrm>
          <a:prstGeom prst="rect">
            <a:avLst/>
          </a:prstGeom>
          <a:noFill/>
          <a:ln>
            <a:noFill/>
          </a:ln>
        </p:spPr>
      </p:pic>
      <p:sp>
        <p:nvSpPr>
          <p:cNvPr id="322" name="Google Shape;322;p82"/>
          <p:cNvSpPr>
            <a:spLocks noGrp="1"/>
          </p:cNvSpPr>
          <p:nvPr>
            <p:ph type="pic" idx="3"/>
          </p:nvPr>
        </p:nvSpPr>
        <p:spPr>
          <a:xfrm>
            <a:off x="8583306" y="1246695"/>
            <a:ext cx="2444127" cy="4336988"/>
          </a:xfrm>
          <a:prstGeom prst="rect">
            <a:avLst/>
          </a:prstGeom>
          <a:solidFill>
            <a:srgbClr val="D8D8D8"/>
          </a:solid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Slide 1">
  <p:cSld name="Text Slide 1">
    <p:spTree>
      <p:nvGrpSpPr>
        <p:cNvPr id="1" name="Shape 71"/>
        <p:cNvGrpSpPr/>
        <p:nvPr/>
      </p:nvGrpSpPr>
      <p:grpSpPr>
        <a:xfrm>
          <a:off x="0" y="0"/>
          <a:ext cx="0" cy="0"/>
          <a:chOff x="0" y="0"/>
          <a:chExt cx="0" cy="0"/>
        </a:xfrm>
      </p:grpSpPr>
      <p:sp>
        <p:nvSpPr>
          <p:cNvPr id="72" name="Google Shape;72;p71"/>
          <p:cNvSpPr/>
          <p:nvPr/>
        </p:nvSpPr>
        <p:spPr>
          <a:xfrm>
            <a:off x="12192000" y="-287867"/>
            <a:ext cx="1185333" cy="714586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3" name="Google Shape;73;p71"/>
          <p:cNvSpPr txBox="1">
            <a:spLocks noGrp="1"/>
          </p:cNvSpPr>
          <p:nvPr>
            <p:ph type="body" idx="1"/>
          </p:nvPr>
        </p:nvSpPr>
        <p:spPr>
          <a:xfrm>
            <a:off x="798380" y="2045704"/>
            <a:ext cx="10595237" cy="384991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Google Shape;74;p71"/>
          <p:cNvSpPr txBox="1">
            <a:spLocks noGrp="1"/>
          </p:cNvSpPr>
          <p:nvPr>
            <p:ph type="body" idx="2"/>
          </p:nvPr>
        </p:nvSpPr>
        <p:spPr>
          <a:xfrm>
            <a:off x="798381" y="761603"/>
            <a:ext cx="10595237" cy="80365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verview/Content Slide" userDrawn="1">
  <p:cSld name="Overview/Content Slide">
    <p:spTree>
      <p:nvGrpSpPr>
        <p:cNvPr id="1" name="Shape 75"/>
        <p:cNvGrpSpPr/>
        <p:nvPr/>
      </p:nvGrpSpPr>
      <p:grpSpPr>
        <a:xfrm>
          <a:off x="0" y="0"/>
          <a:ext cx="0" cy="0"/>
          <a:chOff x="0" y="0"/>
          <a:chExt cx="0" cy="0"/>
        </a:xfrm>
      </p:grpSpPr>
      <p:sp>
        <p:nvSpPr>
          <p:cNvPr id="76" name="Google Shape;76;p72"/>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72"/>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8" name="Google Shape;78;p72"/>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9" name="Google Shape;79;p72"/>
          <p:cNvSpPr txBox="1">
            <a:spLocks noGrp="1"/>
          </p:cNvSpPr>
          <p:nvPr>
            <p:ph type="body" idx="4"/>
          </p:nvPr>
        </p:nvSpPr>
        <p:spPr>
          <a:xfrm>
            <a:off x="3478966" y="2649153"/>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0" name="Google Shape;80;p72"/>
          <p:cNvSpPr txBox="1">
            <a:spLocks noGrp="1"/>
          </p:cNvSpPr>
          <p:nvPr>
            <p:ph type="body" idx="5"/>
          </p:nvPr>
        </p:nvSpPr>
        <p:spPr>
          <a:xfrm>
            <a:off x="2643669" y="3360940"/>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 name="Google Shape;81;p72"/>
          <p:cNvSpPr txBox="1">
            <a:spLocks noGrp="1"/>
          </p:cNvSpPr>
          <p:nvPr>
            <p:ph type="body" idx="6"/>
          </p:nvPr>
        </p:nvSpPr>
        <p:spPr>
          <a:xfrm>
            <a:off x="3478966" y="3360940"/>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82" name="Google Shape;82;p72"/>
          <p:cNvSpPr txBox="1">
            <a:spLocks noGrp="1"/>
          </p:cNvSpPr>
          <p:nvPr>
            <p:ph type="body" idx="7"/>
          </p:nvPr>
        </p:nvSpPr>
        <p:spPr>
          <a:xfrm>
            <a:off x="2643669" y="4072732"/>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83" name="Google Shape;83;p72"/>
          <p:cNvSpPr txBox="1">
            <a:spLocks noGrp="1"/>
          </p:cNvSpPr>
          <p:nvPr>
            <p:ph type="body" idx="8"/>
          </p:nvPr>
        </p:nvSpPr>
        <p:spPr>
          <a:xfrm>
            <a:off x="3478966" y="4072732"/>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84" name="Google Shape;84;p72"/>
          <p:cNvSpPr txBox="1">
            <a:spLocks noGrp="1"/>
          </p:cNvSpPr>
          <p:nvPr>
            <p:ph type="body" idx="9"/>
          </p:nvPr>
        </p:nvSpPr>
        <p:spPr>
          <a:xfrm>
            <a:off x="2643669" y="4767585"/>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85" name="Google Shape;85;p72"/>
          <p:cNvSpPr txBox="1">
            <a:spLocks noGrp="1"/>
          </p:cNvSpPr>
          <p:nvPr>
            <p:ph type="body" idx="13"/>
          </p:nvPr>
        </p:nvSpPr>
        <p:spPr>
          <a:xfrm>
            <a:off x="3478966" y="4767585"/>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 name="Google Shape;87;p72"/>
          <p:cNvSpPr/>
          <p:nvPr/>
        </p:nvSpPr>
        <p:spPr>
          <a:xfrm rot="10800000">
            <a:off x="12799" y="5619"/>
            <a:ext cx="2185652" cy="6852379"/>
          </a:xfrm>
          <a:prstGeom prst="rect">
            <a:avLst/>
          </a:pr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a:solidFill>
                <a:schemeClr val="lt1"/>
              </a:solidFill>
              <a:latin typeface="Calibri"/>
              <a:ea typeface="Calibri"/>
              <a:cs typeface="Calibri"/>
              <a:sym typeface="Calibri"/>
            </a:endParaRPr>
          </a:p>
        </p:txBody>
      </p:sp>
      <p:sp>
        <p:nvSpPr>
          <p:cNvPr id="88" name="Google Shape;88;p72"/>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89" name="Google Shape;89;p72"/>
          <p:cNvGrpSpPr/>
          <p:nvPr/>
        </p:nvGrpSpPr>
        <p:grpSpPr>
          <a:xfrm>
            <a:off x="2600040" y="2646874"/>
            <a:ext cx="7753586" cy="2110705"/>
            <a:chOff x="1265109" y="2728756"/>
            <a:chExt cx="4752000" cy="1567084"/>
          </a:xfrm>
        </p:grpSpPr>
        <p:sp>
          <p:nvSpPr>
            <p:cNvPr id="90" name="Google Shape;90;p72"/>
            <p:cNvSpPr/>
            <p:nvPr/>
          </p:nvSpPr>
          <p:spPr>
            <a:xfrm>
              <a:off x="1265109" y="2728756"/>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91" name="Google Shape;91;p72"/>
            <p:cNvSpPr/>
            <p:nvPr/>
          </p:nvSpPr>
          <p:spPr>
            <a:xfrm>
              <a:off x="1265109" y="3229991"/>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92" name="Google Shape;92;p72"/>
            <p:cNvSpPr/>
            <p:nvPr userDrawn="1"/>
          </p:nvSpPr>
          <p:spPr>
            <a:xfrm>
              <a:off x="1265109" y="3752116"/>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93" name="Google Shape;93;p72"/>
            <p:cNvSpPr/>
            <p:nvPr/>
          </p:nvSpPr>
          <p:spPr>
            <a:xfrm>
              <a:off x="1265109" y="4274240"/>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grpSp>
      <p:grpSp>
        <p:nvGrpSpPr>
          <p:cNvPr id="94" name="Google Shape;94;p72"/>
          <p:cNvGrpSpPr/>
          <p:nvPr/>
        </p:nvGrpSpPr>
        <p:grpSpPr>
          <a:xfrm>
            <a:off x="343586" y="4825263"/>
            <a:ext cx="1579575" cy="1540900"/>
            <a:chOff x="10968672" y="5214269"/>
            <a:chExt cx="1344930" cy="1312000"/>
          </a:xfrm>
        </p:grpSpPr>
        <p:grpSp>
          <p:nvGrpSpPr>
            <p:cNvPr id="95" name="Google Shape;95;p72"/>
            <p:cNvGrpSpPr/>
            <p:nvPr/>
          </p:nvGrpSpPr>
          <p:grpSpPr>
            <a:xfrm>
              <a:off x="11799728" y="5338043"/>
              <a:ext cx="373379" cy="317051"/>
              <a:chOff x="11799728" y="5338043"/>
              <a:chExt cx="373379" cy="317051"/>
            </a:xfrm>
          </p:grpSpPr>
          <p:sp>
            <p:nvSpPr>
              <p:cNvPr id="96" name="Google Shape;96;p72"/>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7" name="Google Shape;97;p72"/>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8" name="Google Shape;98;p72"/>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99" name="Google Shape;99;p72"/>
            <p:cNvGrpSpPr/>
            <p:nvPr/>
          </p:nvGrpSpPr>
          <p:grpSpPr>
            <a:xfrm>
              <a:off x="11553031" y="5790293"/>
              <a:ext cx="373380" cy="316098"/>
              <a:chOff x="11553031" y="5790293"/>
              <a:chExt cx="373380" cy="316098"/>
            </a:xfrm>
          </p:grpSpPr>
          <p:sp>
            <p:nvSpPr>
              <p:cNvPr id="100" name="Google Shape;100;p72"/>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1" name="Google Shape;101;p72"/>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2" name="Google Shape;102;p72"/>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03" name="Google Shape;103;p72"/>
            <p:cNvGrpSpPr/>
            <p:nvPr/>
          </p:nvGrpSpPr>
          <p:grpSpPr>
            <a:xfrm>
              <a:off x="12091193" y="5786484"/>
              <a:ext cx="221456" cy="316099"/>
              <a:chOff x="12091193" y="5786484"/>
              <a:chExt cx="221456" cy="316099"/>
            </a:xfrm>
          </p:grpSpPr>
          <p:sp>
            <p:nvSpPr>
              <p:cNvPr id="104" name="Google Shape;104;p72"/>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5" name="Google Shape;105;p72"/>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6" name="Google Shape;106;p72"/>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07" name="Google Shape;107;p72"/>
            <p:cNvGrpSpPr/>
            <p:nvPr/>
          </p:nvGrpSpPr>
          <p:grpSpPr>
            <a:xfrm>
              <a:off x="11846163" y="6237782"/>
              <a:ext cx="371713" cy="288487"/>
              <a:chOff x="11846163" y="6237782"/>
              <a:chExt cx="371713" cy="288487"/>
            </a:xfrm>
          </p:grpSpPr>
          <p:sp>
            <p:nvSpPr>
              <p:cNvPr id="108" name="Google Shape;108;p72"/>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9" name="Google Shape;109;p72"/>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0" name="Google Shape;110;p72"/>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11" name="Google Shape;111;p72"/>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2" name="Google Shape;112;p72"/>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 name="Google Shape;113;p72"/>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4" name="Google Shape;114;p72"/>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5" name="Google Shape;115;p72"/>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6" name="Google Shape;116;p72"/>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17" name="Google Shape;117;p72"/>
            <p:cNvGrpSpPr/>
            <p:nvPr/>
          </p:nvGrpSpPr>
          <p:grpSpPr>
            <a:xfrm>
              <a:off x="10968672" y="5214269"/>
              <a:ext cx="912495" cy="1194891"/>
              <a:chOff x="10968672" y="5214269"/>
              <a:chExt cx="912495" cy="1194891"/>
            </a:xfrm>
          </p:grpSpPr>
          <p:grpSp>
            <p:nvGrpSpPr>
              <p:cNvPr id="118" name="Google Shape;118;p72"/>
              <p:cNvGrpSpPr/>
              <p:nvPr/>
            </p:nvGrpSpPr>
            <p:grpSpPr>
              <a:xfrm>
                <a:off x="10968672" y="5789340"/>
                <a:ext cx="751522" cy="619820"/>
                <a:chOff x="10968672" y="5789340"/>
                <a:chExt cx="751522" cy="619820"/>
              </a:xfrm>
            </p:grpSpPr>
            <p:sp>
              <p:nvSpPr>
                <p:cNvPr id="119" name="Google Shape;119;p72"/>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0" name="Google Shape;120;p72"/>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1" name="Google Shape;121;p72"/>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2" name="Google Shape;122;p72"/>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3" name="Google Shape;123;p72"/>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 name="Google Shape;124;p72"/>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5" name="Google Shape;125;p72"/>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6" name="Google Shape;126;p72"/>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 name="Google Shape;127;p72"/>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 name="Google Shape;128;p72"/>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 name="Google Shape;129;p72"/>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30" name="Google Shape;130;p72"/>
              <p:cNvGrpSpPr/>
              <p:nvPr/>
            </p:nvGrpSpPr>
            <p:grpSpPr>
              <a:xfrm>
                <a:off x="10976292" y="5214269"/>
                <a:ext cx="904875" cy="408453"/>
                <a:chOff x="10976292" y="5214269"/>
                <a:chExt cx="904875" cy="408453"/>
              </a:xfrm>
            </p:grpSpPr>
            <p:sp>
              <p:nvSpPr>
                <p:cNvPr id="131" name="Google Shape;131;p72"/>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2" name="Google Shape;132;p72"/>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 name="Google Shape;133;p72"/>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 name="Google Shape;134;p72"/>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 name="Google Shape;135;p72"/>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6" name="Google Shape;136;p72"/>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7" name="Google Shape;137;p72"/>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8" name="Google Shape;138;p72"/>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9" name="Google Shape;139;p72"/>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 name="Google Shape;140;p72"/>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41" name="Google Shape;141;p72"/>
              <p:cNvGrpSpPr/>
              <p:nvPr/>
            </p:nvGrpSpPr>
            <p:grpSpPr>
              <a:xfrm>
                <a:off x="11013440" y="5670327"/>
                <a:ext cx="207644" cy="85689"/>
                <a:chOff x="11013440" y="5670327"/>
                <a:chExt cx="207644" cy="85689"/>
              </a:xfrm>
            </p:grpSpPr>
            <p:sp>
              <p:nvSpPr>
                <p:cNvPr id="142" name="Google Shape;142;p72"/>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3" name="Google Shape;143;p72"/>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 name="Google Shape;144;p72"/>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grpSp>
      <p:grpSp>
        <p:nvGrpSpPr>
          <p:cNvPr id="145" name="Google Shape;145;p72"/>
          <p:cNvGrpSpPr/>
          <p:nvPr/>
        </p:nvGrpSpPr>
        <p:grpSpPr>
          <a:xfrm rot="10800000" flipH="1">
            <a:off x="10347469" y="0"/>
            <a:ext cx="1803350" cy="2809693"/>
            <a:chOff x="12708052" y="5708395"/>
            <a:chExt cx="760808" cy="1185370"/>
          </a:xfrm>
        </p:grpSpPr>
        <p:sp>
          <p:nvSpPr>
            <p:cNvPr id="146" name="Google Shape;146;p7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7" name="Google Shape;147;p7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8" name="Google Shape;148;p7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9" name="Google Shape;149;p7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 name="Google Shape;150;p7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1" name="Google Shape;151;p7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Divider ">
  <p:cSld name="Divider ">
    <p:spTree>
      <p:nvGrpSpPr>
        <p:cNvPr id="1" name="Shape 155"/>
        <p:cNvGrpSpPr/>
        <p:nvPr/>
      </p:nvGrpSpPr>
      <p:grpSpPr>
        <a:xfrm>
          <a:off x="0" y="0"/>
          <a:ext cx="0" cy="0"/>
          <a:chOff x="0" y="0"/>
          <a:chExt cx="0" cy="0"/>
        </a:xfrm>
      </p:grpSpPr>
      <p:sp>
        <p:nvSpPr>
          <p:cNvPr id="156" name="Google Shape;156;p73"/>
          <p:cNvSpPr/>
          <p:nvPr/>
        </p:nvSpPr>
        <p:spPr>
          <a:xfrm>
            <a:off x="3776133" y="644599"/>
            <a:ext cx="8415867" cy="5509455"/>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1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7" name="Google Shape;157;p73"/>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chemeClr val="lt1"/>
              </a:buClr>
              <a:buSzPts val="4800"/>
              <a:buFont typeface="Arial"/>
              <a:buNone/>
              <a:defRPr sz="4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8" name="Google Shape;158;p73"/>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13000"/>
              <a:buFont typeface="Arial"/>
              <a:buNone/>
              <a:defRPr sz="130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9" name="Google Shape;159;p73"/>
          <p:cNvSpPr/>
          <p:nvPr/>
        </p:nvSpPr>
        <p:spPr>
          <a:xfrm>
            <a:off x="-29990" y="2975159"/>
            <a:ext cx="5040000" cy="72000"/>
          </a:xfrm>
          <a:custGeom>
            <a:avLst/>
            <a:gdLst/>
            <a:ahLst/>
            <a:cxnLst/>
            <a:rect l="l" t="t" r="r" b="b"/>
            <a:pathLst>
              <a:path w="2963330" h="71215" extrusionOk="0">
                <a:moveTo>
                  <a:pt x="0" y="0"/>
                </a:moveTo>
                <a:lnTo>
                  <a:pt x="2963330" y="0"/>
                </a:lnTo>
                <a:cubicBezTo>
                  <a:pt x="2963330" y="23739"/>
                  <a:pt x="2963330" y="47477"/>
                  <a:pt x="2963330" y="71215"/>
                </a:cubicBezTo>
                <a:lnTo>
                  <a:pt x="0" y="71215"/>
                </a:lnTo>
                <a:lnTo>
                  <a:pt x="0" y="0"/>
                </a:lnTo>
                <a:close/>
              </a:path>
            </a:pathLst>
          </a:custGeom>
          <a:solidFill>
            <a:srgbClr val="26262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60" name="Google Shape;160;p73"/>
          <p:cNvGrpSpPr/>
          <p:nvPr/>
        </p:nvGrpSpPr>
        <p:grpSpPr>
          <a:xfrm rot="10800000" flipH="1">
            <a:off x="10358238" y="644626"/>
            <a:ext cx="1803350" cy="2809693"/>
            <a:chOff x="12708052" y="5708395"/>
            <a:chExt cx="760808" cy="1185370"/>
          </a:xfrm>
        </p:grpSpPr>
        <p:sp>
          <p:nvSpPr>
            <p:cNvPr id="161" name="Google Shape;161;p7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2" name="Google Shape;162;p7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3" name="Google Shape;163;p7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 name="Google Shape;164;p7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 name="Google Shape;165;p7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6" name="Google Shape;166;p7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67" name="Google Shape;167;p73"/>
          <p:cNvSpPr txBox="1"/>
          <p:nvPr/>
        </p:nvSpPr>
        <p:spPr>
          <a:xfrm rot="-5400000">
            <a:off x="10556168" y="4502514"/>
            <a:ext cx="2687307" cy="1538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 b="0">
                <a:solidFill>
                  <a:schemeClr val="lt1"/>
                </a:solidFill>
                <a:latin typeface="Calibri"/>
                <a:ea typeface="Calibri"/>
                <a:cs typeface="Calibri"/>
                <a:sym typeface="Calibri"/>
              </a:rPr>
              <a:t>BLOCKCHAIN FOR AGRI FOOD EDU</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Final Slide">
  <p:cSld name="Final Slide">
    <p:spTree>
      <p:nvGrpSpPr>
        <p:cNvPr id="1" name="Shape 168"/>
        <p:cNvGrpSpPr/>
        <p:nvPr/>
      </p:nvGrpSpPr>
      <p:grpSpPr>
        <a:xfrm>
          <a:off x="0" y="0"/>
          <a:ext cx="0" cy="0"/>
          <a:chOff x="0" y="0"/>
          <a:chExt cx="0" cy="0"/>
        </a:xfrm>
      </p:grpSpPr>
      <p:sp>
        <p:nvSpPr>
          <p:cNvPr id="169" name="Google Shape;169;p74"/>
          <p:cNvSpPr/>
          <p:nvPr/>
        </p:nvSpPr>
        <p:spPr>
          <a:xfrm>
            <a:off x="-31340" y="2978523"/>
            <a:ext cx="12339763" cy="2809041"/>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 name="Google Shape;170;p74"/>
          <p:cNvSpPr txBox="1">
            <a:spLocks noGrp="1"/>
          </p:cNvSpPr>
          <p:nvPr>
            <p:ph type="body" idx="1"/>
          </p:nvPr>
        </p:nvSpPr>
        <p:spPr>
          <a:xfrm>
            <a:off x="605556" y="4238576"/>
            <a:ext cx="3195486" cy="731140"/>
          </a:xfrm>
          <a:prstGeom prst="rect">
            <a:avLst/>
          </a:prstGeom>
          <a:noFill/>
          <a:ln>
            <a:noFill/>
          </a:ln>
        </p:spPr>
        <p:txBody>
          <a:bodyPr spcFirstLastPara="1" wrap="square" lIns="91425" tIns="45700" rIns="91425" bIns="45700" anchor="ctr" anchorCtr="0">
            <a:normAutofit/>
          </a:bodyPr>
          <a:lstStyle>
            <a:lvl1pPr marL="457200" marR="0" lvl="0" indent="-228600" algn="l" rtl="0">
              <a:lnSpc>
                <a:spcPct val="90000"/>
              </a:lnSpc>
              <a:spcBef>
                <a:spcPts val="1000"/>
              </a:spcBef>
              <a:spcAft>
                <a:spcPts val="0"/>
              </a:spcAft>
              <a:buClr>
                <a:schemeClr val="lt1"/>
              </a:buClr>
              <a:buSzPts val="2800"/>
              <a:buFont typeface="Arial"/>
              <a:buNone/>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1" name="Google Shape;171;p74"/>
          <p:cNvSpPr txBox="1">
            <a:spLocks noGrp="1"/>
          </p:cNvSpPr>
          <p:nvPr>
            <p:ph type="body" idx="2"/>
          </p:nvPr>
        </p:nvSpPr>
        <p:spPr>
          <a:xfrm>
            <a:off x="605556" y="3429000"/>
            <a:ext cx="3195485" cy="837258"/>
          </a:xfrm>
          <a:prstGeom prst="rect">
            <a:avLst/>
          </a:prstGeom>
          <a:noFill/>
          <a:ln>
            <a:noFill/>
          </a:ln>
        </p:spPr>
        <p:txBody>
          <a:bodyPr spcFirstLastPara="1" wrap="square" lIns="91425" tIns="45700" rIns="91425" bIns="45700" anchor="ctr" anchorCtr="0">
            <a:normAutofit/>
          </a:bodyPr>
          <a:lstStyle>
            <a:lvl1pPr marL="457200" marR="0" lvl="0" indent="-228600" algn="l" rtl="0">
              <a:lnSpc>
                <a:spcPct val="90000"/>
              </a:lnSpc>
              <a:spcBef>
                <a:spcPts val="1000"/>
              </a:spcBef>
              <a:spcAft>
                <a:spcPts val="0"/>
              </a:spcAft>
              <a:buClr>
                <a:schemeClr val="lt1"/>
              </a:buClr>
              <a:buSzPts val="5000"/>
              <a:buFont typeface="Arial"/>
              <a:buNone/>
              <a:defRPr sz="5000" b="1"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5" name="Google Shape;175;p74"/>
          <p:cNvSpPr/>
          <p:nvPr/>
        </p:nvSpPr>
        <p:spPr>
          <a:xfrm>
            <a:off x="12182476" y="-63292"/>
            <a:ext cx="4132053" cy="7117337"/>
          </a:xfrm>
          <a:custGeom>
            <a:avLst/>
            <a:gdLst/>
            <a:ahLst/>
            <a:cxnLst/>
            <a:rect l="l" t="t" r="r" b="b"/>
            <a:pathLst>
              <a:path w="852645" h="961650" extrusionOk="0">
                <a:moveTo>
                  <a:pt x="0" y="0"/>
                </a:moveTo>
                <a:lnTo>
                  <a:pt x="852646" y="0"/>
                </a:lnTo>
                <a:lnTo>
                  <a:pt x="852646" y="961651"/>
                </a:lnTo>
                <a:lnTo>
                  <a:pt x="0" y="961651"/>
                </a:lnTo>
                <a:close/>
              </a:path>
            </a:pathLst>
          </a:custGeom>
          <a:solidFill>
            <a:srgbClr val="ECECEC"/>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76" name="Google Shape;176;p74"/>
          <p:cNvGrpSpPr/>
          <p:nvPr/>
        </p:nvGrpSpPr>
        <p:grpSpPr>
          <a:xfrm>
            <a:off x="9842233" y="3266018"/>
            <a:ext cx="2050690" cy="2000480"/>
            <a:chOff x="10968672" y="5214269"/>
            <a:chExt cx="1344930" cy="1312000"/>
          </a:xfrm>
        </p:grpSpPr>
        <p:grpSp>
          <p:nvGrpSpPr>
            <p:cNvPr id="177" name="Google Shape;177;p74"/>
            <p:cNvGrpSpPr/>
            <p:nvPr/>
          </p:nvGrpSpPr>
          <p:grpSpPr>
            <a:xfrm>
              <a:off x="11799728" y="5338043"/>
              <a:ext cx="373379" cy="317051"/>
              <a:chOff x="11799728" y="5338043"/>
              <a:chExt cx="373379" cy="317051"/>
            </a:xfrm>
          </p:grpSpPr>
          <p:sp>
            <p:nvSpPr>
              <p:cNvPr id="178" name="Google Shape;178;p74"/>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9" name="Google Shape;179;p74"/>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0" name="Google Shape;180;p74"/>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81" name="Google Shape;181;p74"/>
            <p:cNvGrpSpPr/>
            <p:nvPr/>
          </p:nvGrpSpPr>
          <p:grpSpPr>
            <a:xfrm>
              <a:off x="11553031" y="5790293"/>
              <a:ext cx="373380" cy="316098"/>
              <a:chOff x="11553031" y="5790293"/>
              <a:chExt cx="373380" cy="316098"/>
            </a:xfrm>
          </p:grpSpPr>
          <p:sp>
            <p:nvSpPr>
              <p:cNvPr id="182" name="Google Shape;182;p74"/>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3" name="Google Shape;183;p74"/>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4" name="Google Shape;184;p74"/>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85" name="Google Shape;185;p74"/>
            <p:cNvGrpSpPr/>
            <p:nvPr/>
          </p:nvGrpSpPr>
          <p:grpSpPr>
            <a:xfrm>
              <a:off x="12091193" y="5786484"/>
              <a:ext cx="221456" cy="316099"/>
              <a:chOff x="12091193" y="5786484"/>
              <a:chExt cx="221456" cy="316099"/>
            </a:xfrm>
          </p:grpSpPr>
          <p:sp>
            <p:nvSpPr>
              <p:cNvPr id="186" name="Google Shape;186;p74"/>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7" name="Google Shape;187;p74"/>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8" name="Google Shape;188;p74"/>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89" name="Google Shape;189;p74"/>
            <p:cNvGrpSpPr/>
            <p:nvPr/>
          </p:nvGrpSpPr>
          <p:grpSpPr>
            <a:xfrm>
              <a:off x="11846163" y="6237782"/>
              <a:ext cx="371713" cy="288487"/>
              <a:chOff x="11846163" y="6237782"/>
              <a:chExt cx="371713" cy="288487"/>
            </a:xfrm>
          </p:grpSpPr>
          <p:sp>
            <p:nvSpPr>
              <p:cNvPr id="190" name="Google Shape;190;p74"/>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1" name="Google Shape;191;p74"/>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2" name="Google Shape;192;p74"/>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93" name="Google Shape;193;p74"/>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4" name="Google Shape;194;p74"/>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5" name="Google Shape;195;p74"/>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6" name="Google Shape;196;p74"/>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7" name="Google Shape;197;p74"/>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8" name="Google Shape;198;p74"/>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99" name="Google Shape;199;p74"/>
            <p:cNvGrpSpPr/>
            <p:nvPr/>
          </p:nvGrpSpPr>
          <p:grpSpPr>
            <a:xfrm>
              <a:off x="10968672" y="5214269"/>
              <a:ext cx="912495" cy="1194891"/>
              <a:chOff x="10968672" y="5214269"/>
              <a:chExt cx="912495" cy="1194891"/>
            </a:xfrm>
          </p:grpSpPr>
          <p:grpSp>
            <p:nvGrpSpPr>
              <p:cNvPr id="200" name="Google Shape;200;p74"/>
              <p:cNvGrpSpPr/>
              <p:nvPr/>
            </p:nvGrpSpPr>
            <p:grpSpPr>
              <a:xfrm>
                <a:off x="10968672" y="5789340"/>
                <a:ext cx="751522" cy="619820"/>
                <a:chOff x="10968672" y="5789340"/>
                <a:chExt cx="751522" cy="619820"/>
              </a:xfrm>
            </p:grpSpPr>
            <p:sp>
              <p:nvSpPr>
                <p:cNvPr id="201" name="Google Shape;201;p74"/>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2" name="Google Shape;202;p74"/>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3" name="Google Shape;203;p74"/>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4" name="Google Shape;204;p74"/>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5" name="Google Shape;205;p74"/>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6" name="Google Shape;206;p74"/>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7" name="Google Shape;207;p74"/>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8" name="Google Shape;208;p74"/>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9" name="Google Shape;209;p74"/>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0" name="Google Shape;210;p74"/>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1" name="Google Shape;211;p74"/>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12" name="Google Shape;212;p74"/>
              <p:cNvGrpSpPr/>
              <p:nvPr/>
            </p:nvGrpSpPr>
            <p:grpSpPr>
              <a:xfrm>
                <a:off x="10976292" y="5214269"/>
                <a:ext cx="904875" cy="408453"/>
                <a:chOff x="10976292" y="5214269"/>
                <a:chExt cx="904875" cy="408453"/>
              </a:xfrm>
            </p:grpSpPr>
            <p:sp>
              <p:nvSpPr>
                <p:cNvPr id="213" name="Google Shape;213;p74"/>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4" name="Google Shape;214;p74"/>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5" name="Google Shape;215;p74"/>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6" name="Google Shape;216;p74"/>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7" name="Google Shape;217;p74"/>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8" name="Google Shape;218;p74"/>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9" name="Google Shape;219;p74"/>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0" name="Google Shape;220;p74"/>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1" name="Google Shape;221;p74"/>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2" name="Google Shape;222;p74"/>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23" name="Google Shape;223;p74"/>
              <p:cNvGrpSpPr/>
              <p:nvPr/>
            </p:nvGrpSpPr>
            <p:grpSpPr>
              <a:xfrm>
                <a:off x="11013440" y="5670327"/>
                <a:ext cx="207644" cy="85689"/>
                <a:chOff x="11013440" y="5670327"/>
                <a:chExt cx="207644" cy="85689"/>
              </a:xfrm>
            </p:grpSpPr>
            <p:sp>
              <p:nvSpPr>
                <p:cNvPr id="224" name="Google Shape;224;p74"/>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5" name="Google Shape;225;p74"/>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6" name="Google Shape;226;p74"/>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grpSp>
      <p:grpSp>
        <p:nvGrpSpPr>
          <p:cNvPr id="227" name="Google Shape;227;p74"/>
          <p:cNvGrpSpPr/>
          <p:nvPr/>
        </p:nvGrpSpPr>
        <p:grpSpPr>
          <a:xfrm rot="5400000" flipH="1">
            <a:off x="627357" y="-645893"/>
            <a:ext cx="2360746" cy="3678139"/>
            <a:chOff x="12708052" y="5708395"/>
            <a:chExt cx="760808" cy="1185370"/>
          </a:xfrm>
        </p:grpSpPr>
        <p:sp>
          <p:nvSpPr>
            <p:cNvPr id="228" name="Google Shape;228;p7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9" name="Google Shape;229;p7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0" name="Google Shape;230;p7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1" name="Google Shape;231;p7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2" name="Google Shape;232;p7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3" name="Google Shape;233;p7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34" name="Google Shape;234;p74"/>
          <p:cNvSpPr txBox="1">
            <a:spLocks noGrp="1"/>
          </p:cNvSpPr>
          <p:nvPr>
            <p:ph type="body" idx="3"/>
          </p:nvPr>
        </p:nvSpPr>
        <p:spPr>
          <a:xfrm>
            <a:off x="8482130" y="1267137"/>
            <a:ext cx="3195485" cy="837258"/>
          </a:xfrm>
          <a:prstGeom prst="rect">
            <a:avLst/>
          </a:prstGeom>
          <a:noFill/>
          <a:ln>
            <a:noFill/>
          </a:ln>
        </p:spPr>
        <p:txBody>
          <a:bodyPr spcFirstLastPara="1" wrap="square" lIns="91425" tIns="45700" rIns="91425" bIns="45700" anchor="ctr" anchorCtr="0">
            <a:normAutofit/>
          </a:bodyPr>
          <a:lstStyle>
            <a:lvl1pPr marL="457200" marR="0" lvl="0" indent="-228600" algn="r" rtl="0">
              <a:lnSpc>
                <a:spcPct val="90000"/>
              </a:lnSpc>
              <a:spcBef>
                <a:spcPts val="1000"/>
              </a:spcBef>
              <a:spcAft>
                <a:spcPts val="0"/>
              </a:spcAft>
              <a:buClr>
                <a:srgbClr val="262626"/>
              </a:buClr>
              <a:buSzPts val="3000"/>
              <a:buFont typeface="Arial"/>
              <a:buNone/>
              <a:defRPr sz="30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Font Typecae &amp; Size">
  <p:cSld name="Font Typecae &amp; Size">
    <p:spTree>
      <p:nvGrpSpPr>
        <p:cNvPr id="1" name="Shape 235"/>
        <p:cNvGrpSpPr/>
        <p:nvPr/>
      </p:nvGrpSpPr>
      <p:grpSpPr>
        <a:xfrm>
          <a:off x="0" y="0"/>
          <a:ext cx="0" cy="0"/>
          <a:chOff x="0" y="0"/>
          <a:chExt cx="0" cy="0"/>
        </a:xfrm>
      </p:grpSpPr>
      <p:sp>
        <p:nvSpPr>
          <p:cNvPr id="236" name="Google Shape;236;p75"/>
          <p:cNvSpPr/>
          <p:nvPr/>
        </p:nvSpPr>
        <p:spPr>
          <a:xfrm>
            <a:off x="0" y="0"/>
            <a:ext cx="12192000" cy="6858001"/>
          </a:xfrm>
          <a:prstGeom prst="rect">
            <a:avLst/>
          </a:pr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37" name="Google Shape;237;p75"/>
          <p:cNvSpPr/>
          <p:nvPr/>
        </p:nvSpPr>
        <p:spPr>
          <a:xfrm>
            <a:off x="424669" y="528535"/>
            <a:ext cx="6498645"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0" i="0" u="none" strike="noStrike">
                <a:solidFill>
                  <a:schemeClr val="lt1"/>
                </a:solidFill>
                <a:latin typeface="Calibri"/>
                <a:ea typeface="Calibri"/>
                <a:cs typeface="Calibri"/>
                <a:sym typeface="Calibri"/>
              </a:rPr>
              <a:t>FONT TYPEFACE &amp; SIZE</a:t>
            </a:r>
            <a:endParaRPr sz="3600">
              <a:solidFill>
                <a:schemeClr val="lt1"/>
              </a:solidFill>
              <a:latin typeface="Calibri"/>
              <a:ea typeface="Calibri"/>
              <a:cs typeface="Calibri"/>
              <a:sym typeface="Calibri"/>
            </a:endParaRPr>
          </a:p>
        </p:txBody>
      </p:sp>
      <p:sp>
        <p:nvSpPr>
          <p:cNvPr id="238" name="Google Shape;238;p75"/>
          <p:cNvSpPr/>
          <p:nvPr/>
        </p:nvSpPr>
        <p:spPr>
          <a:xfrm>
            <a:off x="7347983" y="564843"/>
            <a:ext cx="4589207" cy="47089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000" b="0" i="0" u="none" strike="noStrike">
                <a:solidFill>
                  <a:schemeClr val="lt1"/>
                </a:solidFill>
                <a:latin typeface="Calibri"/>
                <a:ea typeface="Calibri"/>
                <a:cs typeface="Calibri"/>
                <a:sym typeface="Calibri"/>
              </a:rPr>
              <a:t>PLEASE ENSURE TO KEEP FONTS AS PER THE LAYOUT</a:t>
            </a:r>
            <a:endParaRPr sz="30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endParaRPr sz="3000" b="0" i="0" u="none" strike="noStrike">
              <a:solidFill>
                <a:schemeClr val="lt1"/>
              </a:solidFill>
              <a:latin typeface="Calibri"/>
              <a:ea typeface="Calibri"/>
              <a:cs typeface="Calibri"/>
              <a:sym typeface="Calibri"/>
            </a:endParaRPr>
          </a:p>
          <a:p>
            <a:pPr marL="0" marR="0" lvl="0" indent="0" algn="l" rtl="0">
              <a:spcBef>
                <a:spcPts val="0"/>
              </a:spcBef>
              <a:spcAft>
                <a:spcPts val="0"/>
              </a:spcAft>
              <a:buClr>
                <a:schemeClr val="dk1"/>
              </a:buClr>
              <a:buSzPts val="1100"/>
              <a:buFont typeface="Arial"/>
              <a:buNone/>
            </a:pPr>
            <a:r>
              <a:rPr lang="en-GB" sz="3000" b="0" i="0" u="none" strike="noStrike">
                <a:solidFill>
                  <a:schemeClr val="lt1"/>
                </a:solidFill>
                <a:latin typeface="Calibri"/>
                <a:ea typeface="Calibri"/>
                <a:cs typeface="Calibri"/>
                <a:sym typeface="Calibri"/>
              </a:rPr>
              <a:t>48 point  -  Divider Slides</a:t>
            </a:r>
            <a:endParaRPr/>
          </a:p>
          <a:p>
            <a:pPr marL="0" marR="0" lvl="0" indent="0" algn="l" rtl="0">
              <a:spcBef>
                <a:spcPts val="0"/>
              </a:spcBef>
              <a:spcAft>
                <a:spcPts val="0"/>
              </a:spcAft>
              <a:buClr>
                <a:schemeClr val="dk1"/>
              </a:buClr>
              <a:buSzPts val="1100"/>
              <a:buFont typeface="Arial"/>
              <a:buNone/>
            </a:pPr>
            <a:endParaRPr sz="1000" b="1">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GB" sz="3000" b="0" i="0" u="none" strike="noStrike">
                <a:solidFill>
                  <a:schemeClr val="lt1"/>
                </a:solidFill>
                <a:latin typeface="Calibri"/>
                <a:ea typeface="Calibri"/>
                <a:cs typeface="Calibri"/>
                <a:sym typeface="Calibri"/>
              </a:rPr>
              <a:t>36 point  -  Title Heading</a:t>
            </a:r>
            <a:endParaRPr/>
          </a:p>
          <a:p>
            <a:pPr marL="0" marR="0" lvl="0" indent="0" algn="l" rtl="0">
              <a:lnSpc>
                <a:spcPct val="100000"/>
              </a:lnSpc>
              <a:spcBef>
                <a:spcPts val="0"/>
              </a:spcBef>
              <a:spcAft>
                <a:spcPts val="0"/>
              </a:spcAft>
              <a:buClr>
                <a:schemeClr val="dk1"/>
              </a:buClr>
              <a:buSzPts val="1100"/>
              <a:buFont typeface="Arial"/>
              <a:buNone/>
            </a:pPr>
            <a:endParaRPr sz="1000" b="0" i="0" u="none" strike="noStrik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GB" sz="3000" b="0" i="0" u="none" strike="noStrike">
                <a:solidFill>
                  <a:schemeClr val="lt1"/>
                </a:solidFill>
                <a:latin typeface="Calibri"/>
                <a:ea typeface="Calibri"/>
                <a:cs typeface="Calibri"/>
                <a:sym typeface="Calibri"/>
              </a:rPr>
              <a:t>30 point  -  Sub-Titles</a:t>
            </a:r>
            <a:endParaRPr/>
          </a:p>
          <a:p>
            <a:pPr marL="0" marR="0" lvl="0" indent="0" algn="l" rtl="0">
              <a:lnSpc>
                <a:spcPct val="100000"/>
              </a:lnSpc>
              <a:spcBef>
                <a:spcPts val="0"/>
              </a:spcBef>
              <a:spcAft>
                <a:spcPts val="0"/>
              </a:spcAft>
              <a:buClr>
                <a:schemeClr val="dk1"/>
              </a:buClr>
              <a:buSzPts val="1100"/>
              <a:buFont typeface="Arial"/>
              <a:buNone/>
            </a:pPr>
            <a:r>
              <a:rPr lang="en-GB" sz="3000" b="0" i="0" u="none" strike="noStrike">
                <a:solidFill>
                  <a:schemeClr val="lt1"/>
                </a:solidFill>
                <a:latin typeface="Calibri"/>
                <a:ea typeface="Calibri"/>
                <a:cs typeface="Calibri"/>
                <a:sym typeface="Calibri"/>
              </a:rPr>
              <a:t>	       - Quotes	</a:t>
            </a:r>
            <a:endParaRPr/>
          </a:p>
          <a:p>
            <a:pPr marL="0" marR="0" lvl="0" indent="0" algn="l" rtl="0">
              <a:lnSpc>
                <a:spcPct val="100000"/>
              </a:lnSpc>
              <a:spcBef>
                <a:spcPts val="0"/>
              </a:spcBef>
              <a:spcAft>
                <a:spcPts val="0"/>
              </a:spcAft>
              <a:buClr>
                <a:schemeClr val="dk1"/>
              </a:buClr>
              <a:buSzPts val="1100"/>
              <a:buFont typeface="Arial"/>
              <a:buNone/>
            </a:pPr>
            <a:endParaRPr sz="1000" b="0" i="0" u="none" strike="noStrik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GB" sz="3000" b="0" i="0" u="none" strike="noStrike">
                <a:solidFill>
                  <a:schemeClr val="lt1"/>
                </a:solidFill>
                <a:latin typeface="Calibri"/>
                <a:ea typeface="Calibri"/>
                <a:cs typeface="Calibri"/>
                <a:sym typeface="Calibri"/>
              </a:rPr>
              <a:t>24 point  -  Main Text Body </a:t>
            </a:r>
            <a:endParaRPr sz="3000">
              <a:solidFill>
                <a:schemeClr val="lt1"/>
              </a:solidFill>
              <a:latin typeface="Calibri"/>
              <a:ea typeface="Calibri"/>
              <a:cs typeface="Calibri"/>
              <a:sym typeface="Calibri"/>
            </a:endParaRPr>
          </a:p>
          <a:p>
            <a:pPr marL="0" marR="0" lvl="0" indent="0" algn="l" rtl="0">
              <a:spcBef>
                <a:spcPts val="0"/>
              </a:spcBef>
              <a:spcAft>
                <a:spcPts val="0"/>
              </a:spcAft>
              <a:buNone/>
            </a:pPr>
            <a:endParaRPr sz="3000" b="0" i="0" u="none" strike="noStrike">
              <a:solidFill>
                <a:schemeClr val="lt1"/>
              </a:solidFill>
              <a:latin typeface="Calibri"/>
              <a:ea typeface="Calibri"/>
              <a:cs typeface="Calibri"/>
              <a:sym typeface="Calibri"/>
            </a:endParaRPr>
          </a:p>
        </p:txBody>
      </p:sp>
      <p:sp>
        <p:nvSpPr>
          <p:cNvPr id="239" name="Google Shape;239;p75"/>
          <p:cNvSpPr/>
          <p:nvPr/>
        </p:nvSpPr>
        <p:spPr>
          <a:xfrm>
            <a:off x="424669" y="2014904"/>
            <a:ext cx="5845501" cy="24929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2400"/>
              <a:buFont typeface="Calibri"/>
              <a:buNone/>
            </a:pPr>
            <a:r>
              <a:rPr lang="en-GB" sz="2400" b="0" i="0" u="none" strike="noStrike">
                <a:solidFill>
                  <a:schemeClr val="lt1"/>
                </a:solidFill>
                <a:latin typeface="Calibri"/>
                <a:ea typeface="Calibri"/>
                <a:cs typeface="Calibri"/>
                <a:sym typeface="Calibri"/>
              </a:rPr>
              <a:t>Please ensure to keep the font sizes set as per the slide layouts. The font used throughout the </a:t>
            </a:r>
            <a:r>
              <a:rPr lang="en-GB" sz="2400" b="1" i="0" u="none" strike="noStrike">
                <a:solidFill>
                  <a:schemeClr val="lt1"/>
                </a:solidFill>
                <a:latin typeface="Calibri"/>
                <a:ea typeface="Calibri"/>
                <a:cs typeface="Calibri"/>
                <a:sym typeface="Calibri"/>
              </a:rPr>
              <a:t>Blockchain for Agri Edu </a:t>
            </a:r>
            <a:r>
              <a:rPr lang="en-GB" sz="2400" b="0" i="0" u="none" strike="noStrike">
                <a:solidFill>
                  <a:schemeClr val="lt1"/>
                </a:solidFill>
                <a:latin typeface="Calibri"/>
                <a:ea typeface="Calibri"/>
                <a:cs typeface="Calibri"/>
                <a:sym typeface="Calibri"/>
              </a:rPr>
              <a:t>PowerPoint is….</a:t>
            </a:r>
            <a:endParaRPr/>
          </a:p>
          <a:p>
            <a:pPr marL="0" marR="0" lvl="0" indent="0" algn="l" rtl="0">
              <a:lnSpc>
                <a:spcPct val="100000"/>
              </a:lnSpc>
              <a:spcBef>
                <a:spcPts val="0"/>
              </a:spcBef>
              <a:spcAft>
                <a:spcPts val="0"/>
              </a:spcAft>
              <a:buClr>
                <a:schemeClr val="dk1"/>
              </a:buClr>
              <a:buSzPts val="2400"/>
              <a:buFont typeface="Calibri"/>
              <a:buNone/>
            </a:pPr>
            <a:endParaRPr sz="24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endParaRPr sz="24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r>
              <a:rPr lang="en-GB" sz="3600" b="1" i="1">
                <a:solidFill>
                  <a:schemeClr val="lt1"/>
                </a:solidFill>
                <a:latin typeface="Calibri"/>
                <a:ea typeface="Calibri"/>
                <a:cs typeface="Calibri"/>
                <a:sym typeface="Calibri"/>
              </a:rPr>
              <a:t>Calibri</a:t>
            </a:r>
            <a:endParaRPr sz="3600">
              <a:solidFill>
                <a:schemeClr val="lt1"/>
              </a:solidFill>
              <a:latin typeface="Calibri"/>
              <a:ea typeface="Calibri"/>
              <a:cs typeface="Calibri"/>
              <a:sym typeface="Calibri"/>
            </a:endParaRPr>
          </a:p>
        </p:txBody>
      </p:sp>
      <p:cxnSp>
        <p:nvCxnSpPr>
          <p:cNvPr id="240" name="Google Shape;240;p75"/>
          <p:cNvCxnSpPr/>
          <p:nvPr/>
        </p:nvCxnSpPr>
        <p:spPr>
          <a:xfrm>
            <a:off x="7098716" y="-1"/>
            <a:ext cx="0" cy="5540408"/>
          </a:xfrm>
          <a:prstGeom prst="straightConnector1">
            <a:avLst/>
          </a:prstGeom>
          <a:noFill/>
          <a:ln w="9525" cap="flat" cmpd="sng">
            <a:solidFill>
              <a:schemeClr val="lt1"/>
            </a:solidFill>
            <a:prstDash val="solid"/>
            <a:miter lim="800000"/>
            <a:headEnd type="none" w="sm" len="sm"/>
            <a:tailEnd type="none" w="sm" len="sm"/>
          </a:ln>
        </p:spPr>
      </p:cxnSp>
      <p:cxnSp>
        <p:nvCxnSpPr>
          <p:cNvPr id="241" name="Google Shape;241;p75"/>
          <p:cNvCxnSpPr/>
          <p:nvPr/>
        </p:nvCxnSpPr>
        <p:spPr>
          <a:xfrm rot="10800000">
            <a:off x="1" y="1620217"/>
            <a:ext cx="7098715" cy="0"/>
          </a:xfrm>
          <a:prstGeom prst="straightConnector1">
            <a:avLst/>
          </a:prstGeom>
          <a:noFill/>
          <a:ln w="9525" cap="flat" cmpd="sng">
            <a:solidFill>
              <a:schemeClr val="lt1"/>
            </a:solidFill>
            <a:prstDash val="solid"/>
            <a:miter lim="800000"/>
            <a:headEnd type="none" w="sm" len="sm"/>
            <a:tailEnd type="none" w="sm" len="sm"/>
          </a:ln>
        </p:spPr>
      </p:cxnSp>
      <p:sp>
        <p:nvSpPr>
          <p:cNvPr id="242" name="Google Shape;242;p75"/>
          <p:cNvSpPr/>
          <p:nvPr/>
        </p:nvSpPr>
        <p:spPr>
          <a:xfrm>
            <a:off x="0" y="5968370"/>
            <a:ext cx="12192000"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a:solidFill>
                  <a:schemeClr val="lt1"/>
                </a:solidFill>
                <a:latin typeface="Calibri"/>
                <a:ea typeface="Calibri"/>
                <a:cs typeface="Calibri"/>
                <a:sym typeface="Calibri"/>
              </a:rPr>
              <a:t>*** </a:t>
            </a:r>
            <a:r>
              <a:rPr lang="en-GB" sz="2400" b="1">
                <a:solidFill>
                  <a:schemeClr val="lt1"/>
                </a:solidFill>
                <a:latin typeface="Calibri"/>
                <a:ea typeface="Calibri"/>
                <a:cs typeface="Calibri"/>
                <a:sym typeface="Calibri"/>
              </a:rPr>
              <a:t>PLEASE DELETE THIS INSTRUCTION SLIDE BEFORE PRESENTING FINAL PRESENTATION </a:t>
            </a:r>
            <a:r>
              <a:rPr lang="en-GB" sz="2400">
                <a:solidFill>
                  <a:schemeClr val="lt1"/>
                </a:solidFill>
                <a:latin typeface="Calibri"/>
                <a:ea typeface="Calibri"/>
                <a:cs typeface="Calibri"/>
                <a:sym typeface="Calibri"/>
              </a:rPr>
              <a:t>*** </a:t>
            </a:r>
            <a:endParaRPr sz="2400">
              <a:solidFill>
                <a:schemeClr val="lt1"/>
              </a:solidFill>
              <a:latin typeface="Calibri"/>
              <a:ea typeface="Calibri"/>
              <a:cs typeface="Calibri"/>
              <a:sym typeface="Calibri"/>
            </a:endParaRPr>
          </a:p>
        </p:txBody>
      </p:sp>
      <p:cxnSp>
        <p:nvCxnSpPr>
          <p:cNvPr id="243" name="Google Shape;243;p75"/>
          <p:cNvCxnSpPr/>
          <p:nvPr/>
        </p:nvCxnSpPr>
        <p:spPr>
          <a:xfrm rot="10800000">
            <a:off x="2" y="5540407"/>
            <a:ext cx="12191998" cy="0"/>
          </a:xfrm>
          <a:prstGeom prst="straightConnector1">
            <a:avLst/>
          </a:prstGeom>
          <a:noFill/>
          <a:ln w="9525" cap="flat" cmpd="sng">
            <a:solidFill>
              <a:schemeClr val="lt1"/>
            </a:solidFill>
            <a:prstDash val="solid"/>
            <a:miter lim="800000"/>
            <a:headEnd type="none" w="sm" len="sm"/>
            <a:tailEnd type="none" w="sm" len="sm"/>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Slide">
  <p:cSld name="Quote Slide">
    <p:spTree>
      <p:nvGrpSpPr>
        <p:cNvPr id="1" name="Shape 244"/>
        <p:cNvGrpSpPr/>
        <p:nvPr/>
      </p:nvGrpSpPr>
      <p:grpSpPr>
        <a:xfrm>
          <a:off x="0" y="0"/>
          <a:ext cx="0" cy="0"/>
          <a:chOff x="0" y="0"/>
          <a:chExt cx="0" cy="0"/>
        </a:xfrm>
      </p:grpSpPr>
      <p:sp>
        <p:nvSpPr>
          <p:cNvPr id="245" name="Google Shape;245;p76"/>
          <p:cNvSpPr/>
          <p:nvPr/>
        </p:nvSpPr>
        <p:spPr>
          <a:xfrm>
            <a:off x="4884044" y="0"/>
            <a:ext cx="6417733" cy="6858000"/>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6" name="Google Shape;246;p76"/>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lvl1pPr marL="457200" marR="0" lvl="0" indent="-228600" algn="ctr" rtl="0">
              <a:lnSpc>
                <a:spcPct val="90000"/>
              </a:lnSpc>
              <a:spcBef>
                <a:spcPts val="1000"/>
              </a:spcBef>
              <a:spcAft>
                <a:spcPts val="0"/>
              </a:spcAft>
              <a:buClr>
                <a:schemeClr val="lt1"/>
              </a:buClr>
              <a:buSzPts val="3000"/>
              <a:buFont typeface="Arial"/>
              <a:buNone/>
              <a:defRPr sz="3000" b="0" i="1"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47" name="Google Shape;247;p76"/>
          <p:cNvSpPr>
            <a:spLocks noGrp="1"/>
          </p:cNvSpPr>
          <p:nvPr>
            <p:ph type="pic" idx="2"/>
          </p:nvPr>
        </p:nvSpPr>
        <p:spPr>
          <a:xfrm>
            <a:off x="414116" y="352414"/>
            <a:ext cx="5497412" cy="6099184"/>
          </a:xfrm>
          <a:prstGeom prst="rect">
            <a:avLst/>
          </a:prstGeom>
          <a:solidFill>
            <a:srgbClr val="F2F2F2"/>
          </a:solid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Quote Slide 2">
  <p:cSld name="Quote Slide 2">
    <p:spTree>
      <p:nvGrpSpPr>
        <p:cNvPr id="1" name="Shape 248"/>
        <p:cNvGrpSpPr/>
        <p:nvPr/>
      </p:nvGrpSpPr>
      <p:grpSpPr>
        <a:xfrm>
          <a:off x="0" y="0"/>
          <a:ext cx="0" cy="0"/>
          <a:chOff x="0" y="0"/>
          <a:chExt cx="0" cy="0"/>
        </a:xfrm>
      </p:grpSpPr>
      <p:sp>
        <p:nvSpPr>
          <p:cNvPr id="249" name="Google Shape;249;p77"/>
          <p:cNvSpPr/>
          <p:nvPr/>
        </p:nvSpPr>
        <p:spPr>
          <a:xfrm>
            <a:off x="0" y="1352385"/>
            <a:ext cx="6096000" cy="4388015"/>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0" name="Google Shape;250;p77"/>
          <p:cNvSpPr>
            <a:spLocks noGrp="1"/>
          </p:cNvSpPr>
          <p:nvPr>
            <p:ph type="pic" idx="2"/>
          </p:nvPr>
        </p:nvSpPr>
        <p:spPr>
          <a:xfrm>
            <a:off x="0" y="0"/>
            <a:ext cx="12192000" cy="6858000"/>
          </a:xfrm>
          <a:prstGeom prst="rect">
            <a:avLst/>
          </a:prstGeom>
          <a:solidFill>
            <a:srgbClr val="F2F2F2"/>
          </a:solidFill>
          <a:ln>
            <a:noFill/>
          </a:ln>
        </p:spPr>
      </p:sp>
      <p:sp>
        <p:nvSpPr>
          <p:cNvPr id="251" name="Google Shape;251;p77"/>
          <p:cNvSpPr txBox="1">
            <a:spLocks noGrp="1"/>
          </p:cNvSpPr>
          <p:nvPr>
            <p:ph type="body" idx="1"/>
          </p:nvPr>
        </p:nvSpPr>
        <p:spPr>
          <a:xfrm>
            <a:off x="427670" y="1747126"/>
            <a:ext cx="5126463" cy="3565651"/>
          </a:xfrm>
          <a:prstGeom prst="rect">
            <a:avLst/>
          </a:prstGeom>
          <a:noFill/>
          <a:ln>
            <a:noFill/>
          </a:ln>
        </p:spPr>
        <p:txBody>
          <a:bodyPr spcFirstLastPara="1" wrap="square" lIns="91425" tIns="45700" rIns="91425" bIns="45700" anchor="ctr" anchorCtr="0">
            <a:normAutofit/>
          </a:bodyPr>
          <a:lstStyle>
            <a:lvl1pPr marL="457200" marR="0" lvl="0" indent="-228600" algn="ctr" rtl="0">
              <a:lnSpc>
                <a:spcPct val="90000"/>
              </a:lnSpc>
              <a:spcBef>
                <a:spcPts val="1000"/>
              </a:spcBef>
              <a:spcAft>
                <a:spcPts val="0"/>
              </a:spcAft>
              <a:buClr>
                <a:schemeClr val="lt1"/>
              </a:buClr>
              <a:buSzPts val="3000"/>
              <a:buFont typeface="Arial"/>
              <a:buNone/>
              <a:defRPr sz="3000" b="0" i="1"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ullet Point x3 slide with photo">
  <p:cSld name="Bullet Point x3 slide with photo">
    <p:spTree>
      <p:nvGrpSpPr>
        <p:cNvPr id="1" name="Shape 252"/>
        <p:cNvGrpSpPr/>
        <p:nvPr/>
      </p:nvGrpSpPr>
      <p:grpSpPr>
        <a:xfrm>
          <a:off x="0" y="0"/>
          <a:ext cx="0" cy="0"/>
          <a:chOff x="0" y="0"/>
          <a:chExt cx="0" cy="0"/>
        </a:xfrm>
      </p:grpSpPr>
      <p:sp>
        <p:nvSpPr>
          <p:cNvPr id="253" name="Google Shape;253;p78"/>
          <p:cNvSpPr/>
          <p:nvPr/>
        </p:nvSpPr>
        <p:spPr>
          <a:xfrm>
            <a:off x="-110112" y="-776"/>
            <a:ext cx="4885857" cy="6858776"/>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4" name="Google Shape;254;p78"/>
          <p:cNvSpPr txBox="1">
            <a:spLocks noGrp="1"/>
          </p:cNvSpPr>
          <p:nvPr>
            <p:ph type="body" idx="1"/>
          </p:nvPr>
        </p:nvSpPr>
        <p:spPr>
          <a:xfrm>
            <a:off x="4990115" y="846903"/>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5" name="Google Shape;255;p78"/>
          <p:cNvSpPr txBox="1">
            <a:spLocks noGrp="1"/>
          </p:cNvSpPr>
          <p:nvPr>
            <p:ph type="body" idx="2"/>
          </p:nvPr>
        </p:nvSpPr>
        <p:spPr>
          <a:xfrm>
            <a:off x="4990116" y="1345616"/>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6" name="Google Shape;256;p78"/>
          <p:cNvSpPr txBox="1">
            <a:spLocks noGrp="1"/>
          </p:cNvSpPr>
          <p:nvPr>
            <p:ph type="body" idx="3"/>
          </p:nvPr>
        </p:nvSpPr>
        <p:spPr>
          <a:xfrm>
            <a:off x="3431555" y="986640"/>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7" name="Google Shape;257;p78"/>
          <p:cNvSpPr>
            <a:spLocks noGrp="1"/>
          </p:cNvSpPr>
          <p:nvPr>
            <p:ph type="pic" idx="4"/>
          </p:nvPr>
        </p:nvSpPr>
        <p:spPr>
          <a:xfrm>
            <a:off x="-126342" y="0"/>
            <a:ext cx="3669321" cy="6858000"/>
          </a:xfrm>
          <a:prstGeom prst="rect">
            <a:avLst/>
          </a:prstGeom>
          <a:solidFill>
            <a:srgbClr val="D8D8D8"/>
          </a:solidFill>
          <a:ln>
            <a:noFill/>
          </a:ln>
        </p:spPr>
      </p:sp>
      <p:sp>
        <p:nvSpPr>
          <p:cNvPr id="258" name="Google Shape;258;p78"/>
          <p:cNvSpPr txBox="1">
            <a:spLocks noGrp="1"/>
          </p:cNvSpPr>
          <p:nvPr>
            <p:ph type="body" idx="5"/>
          </p:nvPr>
        </p:nvSpPr>
        <p:spPr>
          <a:xfrm>
            <a:off x="4990114" y="2770036"/>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9" name="Google Shape;259;p78"/>
          <p:cNvSpPr txBox="1">
            <a:spLocks noGrp="1"/>
          </p:cNvSpPr>
          <p:nvPr>
            <p:ph type="body" idx="6"/>
          </p:nvPr>
        </p:nvSpPr>
        <p:spPr>
          <a:xfrm>
            <a:off x="4990115" y="3268749"/>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0" name="Google Shape;260;p78"/>
          <p:cNvSpPr txBox="1">
            <a:spLocks noGrp="1"/>
          </p:cNvSpPr>
          <p:nvPr>
            <p:ph type="body" idx="7"/>
          </p:nvPr>
        </p:nvSpPr>
        <p:spPr>
          <a:xfrm>
            <a:off x="3431554" y="2940769"/>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1" name="Google Shape;261;p78"/>
          <p:cNvSpPr txBox="1">
            <a:spLocks noGrp="1"/>
          </p:cNvSpPr>
          <p:nvPr>
            <p:ph type="body" idx="8"/>
          </p:nvPr>
        </p:nvSpPr>
        <p:spPr>
          <a:xfrm>
            <a:off x="5005612" y="4633833"/>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2" name="Google Shape;262;p78"/>
          <p:cNvSpPr txBox="1">
            <a:spLocks noGrp="1"/>
          </p:cNvSpPr>
          <p:nvPr>
            <p:ph type="body" idx="9"/>
          </p:nvPr>
        </p:nvSpPr>
        <p:spPr>
          <a:xfrm>
            <a:off x="5005613" y="5132546"/>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3" name="Google Shape;263;p78"/>
          <p:cNvSpPr txBox="1">
            <a:spLocks noGrp="1"/>
          </p:cNvSpPr>
          <p:nvPr>
            <p:ph type="body" idx="13"/>
          </p:nvPr>
        </p:nvSpPr>
        <p:spPr>
          <a:xfrm>
            <a:off x="3447052" y="4804566"/>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264" name="Google Shape;264;p78"/>
          <p:cNvGrpSpPr/>
          <p:nvPr/>
        </p:nvGrpSpPr>
        <p:grpSpPr>
          <a:xfrm>
            <a:off x="4125567" y="726071"/>
            <a:ext cx="7578908" cy="5461417"/>
            <a:chOff x="4054159" y="721803"/>
            <a:chExt cx="7578908" cy="5461417"/>
          </a:xfrm>
        </p:grpSpPr>
        <p:grpSp>
          <p:nvGrpSpPr>
            <p:cNvPr id="265" name="Google Shape;265;p78"/>
            <p:cNvGrpSpPr/>
            <p:nvPr/>
          </p:nvGrpSpPr>
          <p:grpSpPr>
            <a:xfrm>
              <a:off x="4054161" y="721803"/>
              <a:ext cx="7547911" cy="1674487"/>
              <a:chOff x="4061909" y="1565906"/>
              <a:chExt cx="7547911" cy="1882781"/>
            </a:xfrm>
          </p:grpSpPr>
          <p:cxnSp>
            <p:nvCxnSpPr>
              <p:cNvPr id="266" name="Google Shape;266;p78"/>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67" name="Google Shape;267;p78"/>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68" name="Google Shape;268;p78"/>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269" name="Google Shape;269;p78"/>
            <p:cNvCxnSpPr/>
            <p:nvPr/>
          </p:nvCxnSpPr>
          <p:spPr>
            <a:xfrm>
              <a:off x="4054160" y="2000290"/>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0" name="Google Shape;270;p78"/>
            <p:cNvCxnSpPr/>
            <p:nvPr/>
          </p:nvCxnSpPr>
          <p:spPr>
            <a:xfrm>
              <a:off x="4069659" y="2388245"/>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nvGrpSpPr>
            <p:cNvPr id="271" name="Google Shape;271;p78"/>
            <p:cNvGrpSpPr/>
            <p:nvPr/>
          </p:nvGrpSpPr>
          <p:grpSpPr>
            <a:xfrm>
              <a:off x="4054160" y="2644936"/>
              <a:ext cx="7547911" cy="1674487"/>
              <a:chOff x="4061909" y="1565906"/>
              <a:chExt cx="7547911" cy="1882781"/>
            </a:xfrm>
          </p:grpSpPr>
          <p:cxnSp>
            <p:nvCxnSpPr>
              <p:cNvPr id="272" name="Google Shape;272;p78"/>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3" name="Google Shape;273;p78"/>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4" name="Google Shape;274;p78"/>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275" name="Google Shape;275;p78"/>
            <p:cNvCxnSpPr/>
            <p:nvPr/>
          </p:nvCxnSpPr>
          <p:spPr>
            <a:xfrm>
              <a:off x="4054159" y="3923423"/>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6" name="Google Shape;276;p78"/>
            <p:cNvCxnSpPr/>
            <p:nvPr/>
          </p:nvCxnSpPr>
          <p:spPr>
            <a:xfrm>
              <a:off x="4069658" y="4311378"/>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nvGrpSpPr>
            <p:cNvPr id="277" name="Google Shape;277;p78"/>
            <p:cNvGrpSpPr/>
            <p:nvPr/>
          </p:nvGrpSpPr>
          <p:grpSpPr>
            <a:xfrm>
              <a:off x="4069658" y="4508733"/>
              <a:ext cx="7547911" cy="1674487"/>
              <a:chOff x="4061909" y="1565906"/>
              <a:chExt cx="7547911" cy="1882781"/>
            </a:xfrm>
          </p:grpSpPr>
          <p:cxnSp>
            <p:nvCxnSpPr>
              <p:cNvPr id="278" name="Google Shape;278;p78"/>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9" name="Google Shape;279;p78"/>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80" name="Google Shape;280;p78"/>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281" name="Google Shape;281;p78"/>
            <p:cNvCxnSpPr/>
            <p:nvPr/>
          </p:nvCxnSpPr>
          <p:spPr>
            <a:xfrm>
              <a:off x="4069657" y="5787220"/>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82" name="Google Shape;282;p78"/>
            <p:cNvCxnSpPr/>
            <p:nvPr/>
          </p:nvCxnSpPr>
          <p:spPr>
            <a:xfrm>
              <a:off x="4085156" y="6175175"/>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cxnSp>
        <p:nvCxnSpPr>
          <p:cNvPr id="10" name="Google Shape;10;p69"/>
          <p:cNvCxnSpPr/>
          <p:nvPr/>
        </p:nvCxnSpPr>
        <p:spPr>
          <a:xfrm rot="10800000">
            <a:off x="11791088" y="6608548"/>
            <a:ext cx="224149" cy="0"/>
          </a:xfrm>
          <a:prstGeom prst="straightConnector1">
            <a:avLst/>
          </a:prstGeom>
          <a:noFill/>
          <a:ln w="9525" cap="flat" cmpd="sng">
            <a:solidFill>
              <a:srgbClr val="6A9D56"/>
            </a:solidFill>
            <a:prstDash val="solid"/>
            <a:miter lim="400000"/>
            <a:headEnd type="none" w="sm" len="sm"/>
            <a:tailEnd type="none" w="sm" len="sm"/>
          </a:ln>
        </p:spPr>
      </p:cxnSp>
      <p:sp>
        <p:nvSpPr>
          <p:cNvPr id="11" name="Google Shape;11;p69"/>
          <p:cNvSpPr txBox="1"/>
          <p:nvPr/>
        </p:nvSpPr>
        <p:spPr>
          <a:xfrm rot="-5400000">
            <a:off x="10556168" y="5125084"/>
            <a:ext cx="2687307" cy="1538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 b="0" i="0" u="none" strike="noStrike" cap="none">
                <a:solidFill>
                  <a:srgbClr val="010101"/>
                </a:solidFill>
                <a:latin typeface="Calibri"/>
                <a:ea typeface="Calibri"/>
                <a:cs typeface="Calibri"/>
                <a:sym typeface="Calibri"/>
              </a:rPr>
              <a:t>BLOCKCHAIN PRE AGROPOTRAVINÁRSTVO</a:t>
            </a: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hyperlink" Target="https://creativecommons.org/licenses/by-sa/4.0/?ref=chooser-v1" TargetMode="Externa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www.hindawi.com/journals/cin/2022/1296993/fig3/"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youtube.com/watch?v=aNf699UWnNw"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hyperlink" Target="https://youtube.com/watch?v=Rnsru-gT3Mw" TargetMode="External"/><Relationship Id="rId4" Type="http://schemas.openxmlformats.org/officeDocument/2006/relationships/hyperlink" Target="https://youtube.com/watch?v=g2dZxGvcLN8"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hyperlink" Target="https://youtube.com/watch?v=6ImFBrRuGG0"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hyperlink" Target="https://www.fao.org/agroecology/overview/overview10elements/en/" TargetMode="Externa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8" Type="http://schemas.openxmlformats.org/officeDocument/2006/relationships/hyperlink" Target="https://intellipaat.com/blog/blockchain-in-agriculture/" TargetMode="External"/><Relationship Id="rId3" Type="http://schemas.openxmlformats.org/officeDocument/2006/relationships/hyperlink" Target="https://www.pcmag.com/how-to/what-is-the-blockchain-and-whats-it-used-for" TargetMode="External"/><Relationship Id="rId7" Type="http://schemas.openxmlformats.org/officeDocument/2006/relationships/hyperlink" Target="https://intellipaat.com/blog/blockchain-in-agriculture/#no2"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hyperlink" Target="https://www.agridigital.io/" TargetMode="External"/><Relationship Id="rId5" Type="http://schemas.openxmlformats.org/officeDocument/2006/relationships/hyperlink" Target="https://www.scnsoft.com/blockchain/food-supply-chain" TargetMode="External"/><Relationship Id="rId4" Type="http://schemas.openxmlformats.org/officeDocument/2006/relationships/hyperlink" Target="https://www.agmatix.com/blog/importance-of-data-standardization-and-harmonization-in-agriculture/"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s://doi.org/10.1155/2022/8011525"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hyperlink" Target="https://doi.org/10.3390/bdcc7020086" TargetMode="External"/><Relationship Id="rId4" Type="http://schemas.openxmlformats.org/officeDocument/2006/relationships/hyperlink" Target="https://doi.org/10.3390/agriculture12091333" TargetMode="Externa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hyperlink" Target="https://blockchainforagrifood.eu/" TargetMode="External"/><Relationship Id="rId2" Type="http://schemas.openxmlformats.org/officeDocument/2006/relationships/notesSlide" Target="../notesSlides/notesSlide68.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pic>
        <p:nvPicPr>
          <p:cNvPr id="328" name="Google Shape;328;p1"/>
          <p:cNvPicPr preferRelativeResize="0">
            <a:picLocks noGrp="1"/>
          </p:cNvPicPr>
          <p:nvPr>
            <p:ph type="pic" idx="2"/>
          </p:nvPr>
        </p:nvPicPr>
        <p:blipFill rotWithShape="1">
          <a:blip r:embed="rId3">
            <a:alphaModFix/>
          </a:blip>
          <a:srcRect t="19078" b="19077"/>
          <a:stretch/>
        </p:blipFill>
        <p:spPr>
          <a:xfrm>
            <a:off x="487463" y="656405"/>
            <a:ext cx="11318019" cy="3936378"/>
          </a:xfrm>
          <a:prstGeom prst="rect">
            <a:avLst/>
          </a:prstGeom>
          <a:solidFill>
            <a:srgbClr val="F2F2F2"/>
          </a:solidFill>
          <a:ln>
            <a:noFill/>
          </a:ln>
        </p:spPr>
      </p:pic>
      <p:sp>
        <p:nvSpPr>
          <p:cNvPr id="329" name="Google Shape;329;p1"/>
          <p:cNvSpPr txBox="1">
            <a:spLocks noGrp="1"/>
          </p:cNvSpPr>
          <p:nvPr>
            <p:ph type="body" idx="1"/>
          </p:nvPr>
        </p:nvSpPr>
        <p:spPr>
          <a:xfrm>
            <a:off x="926524" y="4210794"/>
            <a:ext cx="3335229" cy="756631"/>
          </a:xfrm>
          <a:prstGeom prst="rect">
            <a:avLst/>
          </a:pr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chemeClr val="lt1"/>
              </a:buClr>
              <a:buSzPts val="3900"/>
              <a:buNone/>
            </a:pPr>
            <a:r>
              <a:rPr lang="en-GB" b="0" dirty="0">
                <a:latin typeface="Calibri"/>
                <a:ea typeface="Calibri"/>
                <a:cs typeface="Calibri"/>
                <a:sym typeface="Calibri"/>
              </a:rPr>
              <a:t>Modul </a:t>
            </a:r>
            <a:r>
              <a:rPr lang="en-GB" dirty="0">
                <a:latin typeface="Calibri"/>
                <a:ea typeface="Calibri"/>
                <a:cs typeface="Calibri"/>
                <a:sym typeface="Calibri"/>
              </a:rPr>
              <a:t>1</a:t>
            </a:r>
            <a:endParaRPr b="0" dirty="0">
              <a:latin typeface="Calibri"/>
              <a:ea typeface="Calibri"/>
              <a:cs typeface="Calibri"/>
              <a:sym typeface="Calibri"/>
            </a:endParaRPr>
          </a:p>
        </p:txBody>
      </p:sp>
      <p:sp>
        <p:nvSpPr>
          <p:cNvPr id="330" name="Google Shape;330;p1"/>
          <p:cNvSpPr txBox="1">
            <a:spLocks noGrp="1"/>
          </p:cNvSpPr>
          <p:nvPr>
            <p:ph type="body" idx="3"/>
          </p:nvPr>
        </p:nvSpPr>
        <p:spPr>
          <a:xfrm>
            <a:off x="830693" y="5077642"/>
            <a:ext cx="8627453" cy="1038225"/>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Clr>
                <a:srgbClr val="262626"/>
              </a:buClr>
              <a:buSzPts val="3900"/>
              <a:buNone/>
            </a:pPr>
            <a:r>
              <a:rPr lang="en-GB" dirty="0" err="1">
                <a:latin typeface="Calibri"/>
                <a:ea typeface="Calibri"/>
                <a:cs typeface="Calibri"/>
                <a:sym typeface="Calibri"/>
              </a:rPr>
              <a:t>Úvod</a:t>
            </a:r>
            <a:r>
              <a:rPr lang="en-GB" dirty="0">
                <a:latin typeface="Calibri"/>
                <a:ea typeface="Calibri"/>
                <a:cs typeface="Calibri"/>
                <a:sym typeface="Calibri"/>
              </a:rPr>
              <a:t> do </a:t>
            </a:r>
            <a:r>
              <a:rPr lang="en-GB" dirty="0" err="1">
                <a:latin typeface="Calibri"/>
                <a:ea typeface="Calibri"/>
                <a:cs typeface="Calibri"/>
                <a:sym typeface="Calibri"/>
              </a:rPr>
              <a:t>Blockchainu</a:t>
            </a:r>
            <a:r>
              <a:rPr lang="en-GB" dirty="0">
                <a:latin typeface="Calibri"/>
                <a:ea typeface="Calibri"/>
                <a:cs typeface="Calibri"/>
                <a:sym typeface="Calibri"/>
              </a:rPr>
              <a:t> v </a:t>
            </a:r>
            <a:r>
              <a:rPr lang="en-GB" dirty="0" err="1">
                <a:latin typeface="Calibri"/>
                <a:ea typeface="Calibri"/>
                <a:cs typeface="Calibri"/>
                <a:sym typeface="Calibri"/>
              </a:rPr>
              <a:t>agropotravinárskom</a:t>
            </a:r>
            <a:r>
              <a:rPr lang="en-GB" dirty="0">
                <a:latin typeface="Calibri"/>
                <a:ea typeface="Calibri"/>
                <a:cs typeface="Calibri"/>
                <a:sym typeface="Calibri"/>
              </a:rPr>
              <a:t> </a:t>
            </a:r>
            <a:r>
              <a:rPr lang="en-GB" dirty="0" err="1">
                <a:latin typeface="Calibri"/>
                <a:ea typeface="Calibri"/>
                <a:cs typeface="Calibri"/>
                <a:sym typeface="Calibri"/>
              </a:rPr>
              <a:t>reťazci</a:t>
            </a:r>
            <a:endParaRPr dirty="0">
              <a:latin typeface="Calibri"/>
              <a:ea typeface="Calibri"/>
              <a:cs typeface="Calibri"/>
              <a:sym typeface="Calibri"/>
            </a:endParaRPr>
          </a:p>
        </p:txBody>
      </p:sp>
      <p:sp>
        <p:nvSpPr>
          <p:cNvPr id="2" name="Google Shape;17;p70">
            <a:extLst>
              <a:ext uri="{FF2B5EF4-FFF2-40B4-BE49-F238E27FC236}">
                <a16:creationId xmlns:a16="http://schemas.microsoft.com/office/drawing/2014/main" id="{ABE42B41-FE39-D488-AD79-717DEF6D1248}"/>
              </a:ext>
            </a:extLst>
          </p:cNvPr>
          <p:cNvSpPr/>
          <p:nvPr/>
        </p:nvSpPr>
        <p:spPr>
          <a:xfrm>
            <a:off x="8586746" y="0"/>
            <a:ext cx="2653409" cy="2662521"/>
          </a:xfrm>
          <a:custGeom>
            <a:avLst/>
            <a:gdLst/>
            <a:ahLst/>
            <a:cxnLst/>
            <a:rect l="l" t="t" r="r" b="b"/>
            <a:pathLst>
              <a:path w="1483995" h="1489091" extrusionOk="0">
                <a:moveTo>
                  <a:pt x="0" y="0"/>
                </a:moveTo>
                <a:lnTo>
                  <a:pt x="1483995" y="0"/>
                </a:lnTo>
                <a:lnTo>
                  <a:pt x="1483995" y="1489092"/>
                </a:lnTo>
                <a:lnTo>
                  <a:pt x="0" y="1489092"/>
                </a:lnTo>
                <a:close/>
              </a:path>
            </a:pathLst>
          </a:cu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3" name="Google Shape;18;p70">
            <a:extLst>
              <a:ext uri="{FF2B5EF4-FFF2-40B4-BE49-F238E27FC236}">
                <a16:creationId xmlns:a16="http://schemas.microsoft.com/office/drawing/2014/main" id="{565E0933-8A12-83BE-1D79-C5381D3E0704}"/>
              </a:ext>
            </a:extLst>
          </p:cNvPr>
          <p:cNvGrpSpPr/>
          <p:nvPr/>
        </p:nvGrpSpPr>
        <p:grpSpPr>
          <a:xfrm>
            <a:off x="9180753" y="412591"/>
            <a:ext cx="2050690" cy="2000480"/>
            <a:chOff x="10968672" y="5214269"/>
            <a:chExt cx="1344930" cy="1312000"/>
          </a:xfrm>
        </p:grpSpPr>
        <p:grpSp>
          <p:nvGrpSpPr>
            <p:cNvPr id="4" name="Google Shape;19;p70">
              <a:extLst>
                <a:ext uri="{FF2B5EF4-FFF2-40B4-BE49-F238E27FC236}">
                  <a16:creationId xmlns:a16="http://schemas.microsoft.com/office/drawing/2014/main" id="{5A94240C-907B-789C-E233-C07499C5EC9B}"/>
                </a:ext>
              </a:extLst>
            </p:cNvPr>
            <p:cNvGrpSpPr/>
            <p:nvPr/>
          </p:nvGrpSpPr>
          <p:grpSpPr>
            <a:xfrm>
              <a:off x="11799728" y="5338043"/>
              <a:ext cx="373379" cy="317051"/>
              <a:chOff x="11799728" y="5338043"/>
              <a:chExt cx="373379" cy="317051"/>
            </a:xfrm>
          </p:grpSpPr>
          <p:sp>
            <p:nvSpPr>
              <p:cNvPr id="51" name="Google Shape;20;p70">
                <a:extLst>
                  <a:ext uri="{FF2B5EF4-FFF2-40B4-BE49-F238E27FC236}">
                    <a16:creationId xmlns:a16="http://schemas.microsoft.com/office/drawing/2014/main" id="{E35FB8C5-D5EF-AEB5-B3C4-C61FB6B88649}"/>
                  </a:ext>
                </a:extLst>
              </p:cNvPr>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 name="Google Shape;21;p70">
                <a:extLst>
                  <a:ext uri="{FF2B5EF4-FFF2-40B4-BE49-F238E27FC236}">
                    <a16:creationId xmlns:a16="http://schemas.microsoft.com/office/drawing/2014/main" id="{70AB84DB-79E3-EF27-1739-82206BA4BCFF}"/>
                  </a:ext>
                </a:extLst>
              </p:cNvPr>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 name="Google Shape;22;p70">
                <a:extLst>
                  <a:ext uri="{FF2B5EF4-FFF2-40B4-BE49-F238E27FC236}">
                    <a16:creationId xmlns:a16="http://schemas.microsoft.com/office/drawing/2014/main" id="{7771399F-0450-9248-6634-439D0E2D19F0}"/>
                  </a:ext>
                </a:extLst>
              </p:cNvPr>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5" name="Google Shape;23;p70">
              <a:extLst>
                <a:ext uri="{FF2B5EF4-FFF2-40B4-BE49-F238E27FC236}">
                  <a16:creationId xmlns:a16="http://schemas.microsoft.com/office/drawing/2014/main" id="{A0334AF3-C1A4-0B9C-D4F2-21FF3EF169DB}"/>
                </a:ext>
              </a:extLst>
            </p:cNvPr>
            <p:cNvGrpSpPr/>
            <p:nvPr/>
          </p:nvGrpSpPr>
          <p:grpSpPr>
            <a:xfrm>
              <a:off x="11553031" y="5790293"/>
              <a:ext cx="373380" cy="316098"/>
              <a:chOff x="11553031" y="5790293"/>
              <a:chExt cx="373380" cy="316098"/>
            </a:xfrm>
          </p:grpSpPr>
          <p:sp>
            <p:nvSpPr>
              <p:cNvPr id="48" name="Google Shape;24;p70">
                <a:extLst>
                  <a:ext uri="{FF2B5EF4-FFF2-40B4-BE49-F238E27FC236}">
                    <a16:creationId xmlns:a16="http://schemas.microsoft.com/office/drawing/2014/main" id="{94104A64-930B-4CC5-85B9-32767003774E}"/>
                  </a:ext>
                </a:extLst>
              </p:cNvPr>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 name="Google Shape;25;p70">
                <a:extLst>
                  <a:ext uri="{FF2B5EF4-FFF2-40B4-BE49-F238E27FC236}">
                    <a16:creationId xmlns:a16="http://schemas.microsoft.com/office/drawing/2014/main" id="{4FCBFA4B-D63C-06A5-86B7-57EE0F267398}"/>
                  </a:ext>
                </a:extLst>
              </p:cNvPr>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 name="Google Shape;26;p70">
                <a:extLst>
                  <a:ext uri="{FF2B5EF4-FFF2-40B4-BE49-F238E27FC236}">
                    <a16:creationId xmlns:a16="http://schemas.microsoft.com/office/drawing/2014/main" id="{46BDD6BB-33B1-E3DD-322A-2D46DCA39FC4}"/>
                  </a:ext>
                </a:extLst>
              </p:cNvPr>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6" name="Google Shape;27;p70">
              <a:extLst>
                <a:ext uri="{FF2B5EF4-FFF2-40B4-BE49-F238E27FC236}">
                  <a16:creationId xmlns:a16="http://schemas.microsoft.com/office/drawing/2014/main" id="{E4461CB9-EBE7-8443-B352-710196EF9EB8}"/>
                </a:ext>
              </a:extLst>
            </p:cNvPr>
            <p:cNvGrpSpPr/>
            <p:nvPr/>
          </p:nvGrpSpPr>
          <p:grpSpPr>
            <a:xfrm>
              <a:off x="12091193" y="5786484"/>
              <a:ext cx="221456" cy="316099"/>
              <a:chOff x="12091193" y="5786484"/>
              <a:chExt cx="221456" cy="316099"/>
            </a:xfrm>
          </p:grpSpPr>
          <p:sp>
            <p:nvSpPr>
              <p:cNvPr id="45" name="Google Shape;28;p70">
                <a:extLst>
                  <a:ext uri="{FF2B5EF4-FFF2-40B4-BE49-F238E27FC236}">
                    <a16:creationId xmlns:a16="http://schemas.microsoft.com/office/drawing/2014/main" id="{9E173A3B-D950-153E-34EF-BEA2A4B1F944}"/>
                  </a:ext>
                </a:extLst>
              </p:cNvPr>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 name="Google Shape;29;p70">
                <a:extLst>
                  <a:ext uri="{FF2B5EF4-FFF2-40B4-BE49-F238E27FC236}">
                    <a16:creationId xmlns:a16="http://schemas.microsoft.com/office/drawing/2014/main" id="{8D8AD551-F81A-F558-C953-D1637319913A}"/>
                  </a:ext>
                </a:extLst>
              </p:cNvPr>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 name="Google Shape;30;p70">
                <a:extLst>
                  <a:ext uri="{FF2B5EF4-FFF2-40B4-BE49-F238E27FC236}">
                    <a16:creationId xmlns:a16="http://schemas.microsoft.com/office/drawing/2014/main" id="{8DFF871A-F860-F688-6F70-B176EAF8DDA1}"/>
                  </a:ext>
                </a:extLst>
              </p:cNvPr>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7" name="Google Shape;31;p70">
              <a:extLst>
                <a:ext uri="{FF2B5EF4-FFF2-40B4-BE49-F238E27FC236}">
                  <a16:creationId xmlns:a16="http://schemas.microsoft.com/office/drawing/2014/main" id="{DE8E5A1A-A6BD-51E9-513B-D7319BFC44A9}"/>
                </a:ext>
              </a:extLst>
            </p:cNvPr>
            <p:cNvGrpSpPr/>
            <p:nvPr/>
          </p:nvGrpSpPr>
          <p:grpSpPr>
            <a:xfrm>
              <a:off x="11846163" y="6237782"/>
              <a:ext cx="371713" cy="288487"/>
              <a:chOff x="11846163" y="6237782"/>
              <a:chExt cx="371713" cy="288487"/>
            </a:xfrm>
          </p:grpSpPr>
          <p:sp>
            <p:nvSpPr>
              <p:cNvPr id="42" name="Google Shape;32;p70">
                <a:extLst>
                  <a:ext uri="{FF2B5EF4-FFF2-40B4-BE49-F238E27FC236}">
                    <a16:creationId xmlns:a16="http://schemas.microsoft.com/office/drawing/2014/main" id="{EF1A9D1D-00E6-295E-D6FA-57326DAC6D37}"/>
                  </a:ext>
                </a:extLst>
              </p:cNvPr>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 name="Google Shape;33;p70">
                <a:extLst>
                  <a:ext uri="{FF2B5EF4-FFF2-40B4-BE49-F238E27FC236}">
                    <a16:creationId xmlns:a16="http://schemas.microsoft.com/office/drawing/2014/main" id="{3956E574-A5E9-EC55-66C3-64EDF0577276}"/>
                  </a:ext>
                </a:extLst>
              </p:cNvPr>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 name="Google Shape;34;p70">
                <a:extLst>
                  <a:ext uri="{FF2B5EF4-FFF2-40B4-BE49-F238E27FC236}">
                    <a16:creationId xmlns:a16="http://schemas.microsoft.com/office/drawing/2014/main" id="{1EB3943A-FE72-D849-0694-85DF958686DA}"/>
                  </a:ext>
                </a:extLst>
              </p:cNvPr>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8" name="Google Shape;35;p70">
              <a:extLst>
                <a:ext uri="{FF2B5EF4-FFF2-40B4-BE49-F238E27FC236}">
                  <a16:creationId xmlns:a16="http://schemas.microsoft.com/office/drawing/2014/main" id="{19B307E0-1D03-83FB-FD4A-19A86713531A}"/>
                </a:ext>
              </a:extLst>
            </p:cNvPr>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 name="Google Shape;36;p70">
              <a:extLst>
                <a:ext uri="{FF2B5EF4-FFF2-40B4-BE49-F238E27FC236}">
                  <a16:creationId xmlns:a16="http://schemas.microsoft.com/office/drawing/2014/main" id="{F334B367-E8AB-8C06-609B-00B2C67951F6}"/>
                </a:ext>
              </a:extLst>
            </p:cNvPr>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 name="Google Shape;37;p70">
              <a:extLst>
                <a:ext uri="{FF2B5EF4-FFF2-40B4-BE49-F238E27FC236}">
                  <a16:creationId xmlns:a16="http://schemas.microsoft.com/office/drawing/2014/main" id="{77C6A6E1-187A-3D8A-0370-A9F957EFAF5E}"/>
                </a:ext>
              </a:extLst>
            </p:cNvPr>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 name="Google Shape;38;p70">
              <a:extLst>
                <a:ext uri="{FF2B5EF4-FFF2-40B4-BE49-F238E27FC236}">
                  <a16:creationId xmlns:a16="http://schemas.microsoft.com/office/drawing/2014/main" id="{F273E04C-6984-26AA-ED1C-7CE838FB72A7}"/>
                </a:ext>
              </a:extLst>
            </p:cNvPr>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 name="Google Shape;39;p70">
              <a:extLst>
                <a:ext uri="{FF2B5EF4-FFF2-40B4-BE49-F238E27FC236}">
                  <a16:creationId xmlns:a16="http://schemas.microsoft.com/office/drawing/2014/main" id="{2E0661C7-5A77-6516-81C4-35C976B0FC1F}"/>
                </a:ext>
              </a:extLst>
            </p:cNvPr>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 name="Google Shape;40;p70">
              <a:extLst>
                <a:ext uri="{FF2B5EF4-FFF2-40B4-BE49-F238E27FC236}">
                  <a16:creationId xmlns:a16="http://schemas.microsoft.com/office/drawing/2014/main" id="{64AAB1E1-8BF0-10D5-57A3-2719ABAF1390}"/>
                </a:ext>
              </a:extLst>
            </p:cNvPr>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4" name="Google Shape;41;p70">
              <a:extLst>
                <a:ext uri="{FF2B5EF4-FFF2-40B4-BE49-F238E27FC236}">
                  <a16:creationId xmlns:a16="http://schemas.microsoft.com/office/drawing/2014/main" id="{B880BD26-1DCD-994E-20F9-26E2D89A8DCE}"/>
                </a:ext>
              </a:extLst>
            </p:cNvPr>
            <p:cNvGrpSpPr/>
            <p:nvPr/>
          </p:nvGrpSpPr>
          <p:grpSpPr>
            <a:xfrm>
              <a:off x="10968672" y="5214269"/>
              <a:ext cx="912495" cy="1194891"/>
              <a:chOff x="10968672" y="5214269"/>
              <a:chExt cx="912495" cy="1194891"/>
            </a:xfrm>
          </p:grpSpPr>
          <p:grpSp>
            <p:nvGrpSpPr>
              <p:cNvPr id="15" name="Google Shape;42;p70">
                <a:extLst>
                  <a:ext uri="{FF2B5EF4-FFF2-40B4-BE49-F238E27FC236}">
                    <a16:creationId xmlns:a16="http://schemas.microsoft.com/office/drawing/2014/main" id="{91405B8F-5E11-0387-2ABA-A555BFE6FE4F}"/>
                  </a:ext>
                </a:extLst>
              </p:cNvPr>
              <p:cNvGrpSpPr/>
              <p:nvPr/>
            </p:nvGrpSpPr>
            <p:grpSpPr>
              <a:xfrm>
                <a:off x="10968672" y="5789340"/>
                <a:ext cx="751522" cy="619820"/>
                <a:chOff x="10968672" y="5789340"/>
                <a:chExt cx="751522" cy="619820"/>
              </a:xfrm>
            </p:grpSpPr>
            <p:sp>
              <p:nvSpPr>
                <p:cNvPr id="31" name="Google Shape;43;p70">
                  <a:extLst>
                    <a:ext uri="{FF2B5EF4-FFF2-40B4-BE49-F238E27FC236}">
                      <a16:creationId xmlns:a16="http://schemas.microsoft.com/office/drawing/2014/main" id="{19DF423D-4EE2-B3A1-5377-2F2184B4CA92}"/>
                    </a:ext>
                  </a:extLst>
                </p:cNvPr>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 name="Google Shape;44;p70">
                  <a:extLst>
                    <a:ext uri="{FF2B5EF4-FFF2-40B4-BE49-F238E27FC236}">
                      <a16:creationId xmlns:a16="http://schemas.microsoft.com/office/drawing/2014/main" id="{3A59D61C-C835-E9C1-A431-70C30AB53ABB}"/>
                    </a:ext>
                  </a:extLst>
                </p:cNvPr>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 name="Google Shape;45;p70">
                  <a:extLst>
                    <a:ext uri="{FF2B5EF4-FFF2-40B4-BE49-F238E27FC236}">
                      <a16:creationId xmlns:a16="http://schemas.microsoft.com/office/drawing/2014/main" id="{A79BFED5-ECA6-5A4C-EA11-B8EB213937B9}"/>
                    </a:ext>
                  </a:extLst>
                </p:cNvPr>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 name="Google Shape;46;p70">
                  <a:extLst>
                    <a:ext uri="{FF2B5EF4-FFF2-40B4-BE49-F238E27FC236}">
                      <a16:creationId xmlns:a16="http://schemas.microsoft.com/office/drawing/2014/main" id="{5849CD69-FBA7-A5E2-4230-3373F64E33CC}"/>
                    </a:ext>
                  </a:extLst>
                </p:cNvPr>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 name="Google Shape;47;p70">
                  <a:extLst>
                    <a:ext uri="{FF2B5EF4-FFF2-40B4-BE49-F238E27FC236}">
                      <a16:creationId xmlns:a16="http://schemas.microsoft.com/office/drawing/2014/main" id="{E89C6BC8-209F-AD40-7C48-4592F3E170E6}"/>
                    </a:ext>
                  </a:extLst>
                </p:cNvPr>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 name="Google Shape;48;p70">
                  <a:extLst>
                    <a:ext uri="{FF2B5EF4-FFF2-40B4-BE49-F238E27FC236}">
                      <a16:creationId xmlns:a16="http://schemas.microsoft.com/office/drawing/2014/main" id="{35AB9CD8-42EA-0858-7D44-91AD4E4B5D67}"/>
                    </a:ext>
                  </a:extLst>
                </p:cNvPr>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7" name="Google Shape;49;p70">
                  <a:extLst>
                    <a:ext uri="{FF2B5EF4-FFF2-40B4-BE49-F238E27FC236}">
                      <a16:creationId xmlns:a16="http://schemas.microsoft.com/office/drawing/2014/main" id="{C58104A4-153D-E5ED-76D0-1016FB53F503}"/>
                    </a:ext>
                  </a:extLst>
                </p:cNvPr>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8" name="Google Shape;50;p70">
                  <a:extLst>
                    <a:ext uri="{FF2B5EF4-FFF2-40B4-BE49-F238E27FC236}">
                      <a16:creationId xmlns:a16="http://schemas.microsoft.com/office/drawing/2014/main" id="{2819A50C-7050-0B49-4F98-00CB44EBCF7E}"/>
                    </a:ext>
                  </a:extLst>
                </p:cNvPr>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 name="Google Shape;51;p70">
                  <a:extLst>
                    <a:ext uri="{FF2B5EF4-FFF2-40B4-BE49-F238E27FC236}">
                      <a16:creationId xmlns:a16="http://schemas.microsoft.com/office/drawing/2014/main" id="{DAAE8BC5-CFB7-55E6-69EC-4E8B946B64D8}"/>
                    </a:ext>
                  </a:extLst>
                </p:cNvPr>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0" name="Google Shape;52;p70">
                  <a:extLst>
                    <a:ext uri="{FF2B5EF4-FFF2-40B4-BE49-F238E27FC236}">
                      <a16:creationId xmlns:a16="http://schemas.microsoft.com/office/drawing/2014/main" id="{E941CD6D-99EF-DE10-CB77-F6991355AB31}"/>
                    </a:ext>
                  </a:extLst>
                </p:cNvPr>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 name="Google Shape;53;p70">
                  <a:extLst>
                    <a:ext uri="{FF2B5EF4-FFF2-40B4-BE49-F238E27FC236}">
                      <a16:creationId xmlns:a16="http://schemas.microsoft.com/office/drawing/2014/main" id="{62C61923-3014-6CF6-EB98-4F1D46987D68}"/>
                    </a:ext>
                  </a:extLst>
                </p:cNvPr>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6" name="Google Shape;54;p70">
                <a:extLst>
                  <a:ext uri="{FF2B5EF4-FFF2-40B4-BE49-F238E27FC236}">
                    <a16:creationId xmlns:a16="http://schemas.microsoft.com/office/drawing/2014/main" id="{23440750-0E2A-0817-749E-1F11C3D4B15B}"/>
                  </a:ext>
                </a:extLst>
              </p:cNvPr>
              <p:cNvGrpSpPr/>
              <p:nvPr/>
            </p:nvGrpSpPr>
            <p:grpSpPr>
              <a:xfrm>
                <a:off x="10976292" y="5214269"/>
                <a:ext cx="904875" cy="408453"/>
                <a:chOff x="10976292" y="5214269"/>
                <a:chExt cx="904875" cy="408453"/>
              </a:xfrm>
            </p:grpSpPr>
            <p:sp>
              <p:nvSpPr>
                <p:cNvPr id="21" name="Google Shape;55;p70">
                  <a:extLst>
                    <a:ext uri="{FF2B5EF4-FFF2-40B4-BE49-F238E27FC236}">
                      <a16:creationId xmlns:a16="http://schemas.microsoft.com/office/drawing/2014/main" id="{1026AFE1-A90A-70E3-3B42-5086A7DA15C3}"/>
                    </a:ext>
                  </a:extLst>
                </p:cNvPr>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 name="Google Shape;56;p70">
                  <a:extLst>
                    <a:ext uri="{FF2B5EF4-FFF2-40B4-BE49-F238E27FC236}">
                      <a16:creationId xmlns:a16="http://schemas.microsoft.com/office/drawing/2014/main" id="{9FAA4AD0-DE6C-4213-BA28-24454C4B8668}"/>
                    </a:ext>
                  </a:extLst>
                </p:cNvPr>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 name="Google Shape;57;p70">
                  <a:extLst>
                    <a:ext uri="{FF2B5EF4-FFF2-40B4-BE49-F238E27FC236}">
                      <a16:creationId xmlns:a16="http://schemas.microsoft.com/office/drawing/2014/main" id="{06FFD298-E03E-BE4A-C6ED-6A57954B3AB1}"/>
                    </a:ext>
                  </a:extLst>
                </p:cNvPr>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 name="Google Shape;58;p70">
                  <a:extLst>
                    <a:ext uri="{FF2B5EF4-FFF2-40B4-BE49-F238E27FC236}">
                      <a16:creationId xmlns:a16="http://schemas.microsoft.com/office/drawing/2014/main" id="{61FC0398-126C-FABA-B03D-FAB5FC6C4834}"/>
                    </a:ext>
                  </a:extLst>
                </p:cNvPr>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 name="Google Shape;59;p70">
                  <a:extLst>
                    <a:ext uri="{FF2B5EF4-FFF2-40B4-BE49-F238E27FC236}">
                      <a16:creationId xmlns:a16="http://schemas.microsoft.com/office/drawing/2014/main" id="{6107CA69-B3F8-81A3-F132-E912A2AC7B19}"/>
                    </a:ext>
                  </a:extLst>
                </p:cNvPr>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 name="Google Shape;60;p70">
                  <a:extLst>
                    <a:ext uri="{FF2B5EF4-FFF2-40B4-BE49-F238E27FC236}">
                      <a16:creationId xmlns:a16="http://schemas.microsoft.com/office/drawing/2014/main" id="{125CA53E-4C36-9B7F-5AB4-505C20D89CE7}"/>
                    </a:ext>
                  </a:extLst>
                </p:cNvPr>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 name="Google Shape;61;p70">
                  <a:extLst>
                    <a:ext uri="{FF2B5EF4-FFF2-40B4-BE49-F238E27FC236}">
                      <a16:creationId xmlns:a16="http://schemas.microsoft.com/office/drawing/2014/main" id="{B0C94443-5382-EF65-590E-A99435683CE4}"/>
                    </a:ext>
                  </a:extLst>
                </p:cNvPr>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 name="Google Shape;62;p70">
                  <a:extLst>
                    <a:ext uri="{FF2B5EF4-FFF2-40B4-BE49-F238E27FC236}">
                      <a16:creationId xmlns:a16="http://schemas.microsoft.com/office/drawing/2014/main" id="{45C86738-225F-D839-D77D-AE5F4C18C5F4}"/>
                    </a:ext>
                  </a:extLst>
                </p:cNvPr>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 name="Google Shape;63;p70">
                  <a:extLst>
                    <a:ext uri="{FF2B5EF4-FFF2-40B4-BE49-F238E27FC236}">
                      <a16:creationId xmlns:a16="http://schemas.microsoft.com/office/drawing/2014/main" id="{A0783360-46EC-7DD6-88F2-B7BDB09A903C}"/>
                    </a:ext>
                  </a:extLst>
                </p:cNvPr>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 name="Google Shape;64;p70">
                  <a:extLst>
                    <a:ext uri="{FF2B5EF4-FFF2-40B4-BE49-F238E27FC236}">
                      <a16:creationId xmlns:a16="http://schemas.microsoft.com/office/drawing/2014/main" id="{7A29D42E-1616-5ECB-3B76-4B0647DFA61A}"/>
                    </a:ext>
                  </a:extLst>
                </p:cNvPr>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7" name="Google Shape;65;p70">
                <a:extLst>
                  <a:ext uri="{FF2B5EF4-FFF2-40B4-BE49-F238E27FC236}">
                    <a16:creationId xmlns:a16="http://schemas.microsoft.com/office/drawing/2014/main" id="{BF7873C2-0B1A-F659-0E12-9CF15DA853E2}"/>
                  </a:ext>
                </a:extLst>
              </p:cNvPr>
              <p:cNvGrpSpPr/>
              <p:nvPr/>
            </p:nvGrpSpPr>
            <p:grpSpPr>
              <a:xfrm>
                <a:off x="11013440" y="5670327"/>
                <a:ext cx="207644" cy="85689"/>
                <a:chOff x="11013440" y="5670327"/>
                <a:chExt cx="207644" cy="85689"/>
              </a:xfrm>
            </p:grpSpPr>
            <p:sp>
              <p:nvSpPr>
                <p:cNvPr id="18" name="Google Shape;66;p70">
                  <a:extLst>
                    <a:ext uri="{FF2B5EF4-FFF2-40B4-BE49-F238E27FC236}">
                      <a16:creationId xmlns:a16="http://schemas.microsoft.com/office/drawing/2014/main" id="{5FE84D86-EFC5-D3EF-6273-96462F8A50CE}"/>
                    </a:ext>
                  </a:extLst>
                </p:cNvPr>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 name="Google Shape;67;p70">
                  <a:extLst>
                    <a:ext uri="{FF2B5EF4-FFF2-40B4-BE49-F238E27FC236}">
                      <a16:creationId xmlns:a16="http://schemas.microsoft.com/office/drawing/2014/main" id="{0E9A00CC-C42C-E1E5-38C0-56987E632A99}"/>
                    </a:ext>
                  </a:extLst>
                </p:cNvPr>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 name="Google Shape;68;p70">
                  <a:extLst>
                    <a:ext uri="{FF2B5EF4-FFF2-40B4-BE49-F238E27FC236}">
                      <a16:creationId xmlns:a16="http://schemas.microsoft.com/office/drawing/2014/main" id="{7B8BE36B-BC01-39A4-F5CF-1D0FE8C17B30}"/>
                    </a:ext>
                  </a:extLst>
                </p:cNvPr>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grpSp>
      <p:pic>
        <p:nvPicPr>
          <p:cNvPr id="54" name="Picture 53">
            <a:extLst>
              <a:ext uri="{FF2B5EF4-FFF2-40B4-BE49-F238E27FC236}">
                <a16:creationId xmlns:a16="http://schemas.microsoft.com/office/drawing/2014/main" id="{3D552F0C-CF8D-A314-2DB0-9044F7A93620}"/>
              </a:ext>
            </a:extLst>
          </p:cNvPr>
          <p:cNvPicPr>
            <a:picLocks noChangeAspect="1"/>
          </p:cNvPicPr>
          <p:nvPr/>
        </p:nvPicPr>
        <p:blipFill>
          <a:blip r:embed="rId4"/>
          <a:stretch>
            <a:fillRect/>
          </a:stretch>
        </p:blipFill>
        <p:spPr>
          <a:xfrm>
            <a:off x="10252448" y="5458736"/>
            <a:ext cx="1638095" cy="342857"/>
          </a:xfrm>
          <a:prstGeom prst="rect">
            <a:avLst/>
          </a:prstGeom>
        </p:spPr>
      </p:pic>
      <p:sp>
        <p:nvSpPr>
          <p:cNvPr id="55" name="Rectangle 54">
            <a:extLst>
              <a:ext uri="{FF2B5EF4-FFF2-40B4-BE49-F238E27FC236}">
                <a16:creationId xmlns:a16="http://schemas.microsoft.com/office/drawing/2014/main" id="{98717D51-7857-41AC-ED3B-97AB82623FC1}"/>
              </a:ext>
            </a:extLst>
          </p:cNvPr>
          <p:cNvSpPr>
            <a:spLocks noChangeArrowheads="1"/>
          </p:cNvSpPr>
          <p:nvPr/>
        </p:nvSpPr>
        <p:spPr bwMode="auto">
          <a:xfrm>
            <a:off x="1003996" y="6128500"/>
            <a:ext cx="3180284" cy="6001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333333"/>
                </a:solidFill>
                <a:effectLst/>
                <a:latin typeface="Source Sans Pro" panose="020B0503030403020204" pitchFamily="34" charset="0"/>
              </a:rPr>
              <a:t>Blockchain for </a:t>
            </a:r>
            <a:r>
              <a:rPr kumimoji="0" lang="en-US" altLang="en-US" sz="1100" b="0" i="0" u="none" strike="noStrike" cap="none" normalizeH="0" baseline="0" dirty="0" err="1">
                <a:ln>
                  <a:noFill/>
                </a:ln>
                <a:solidFill>
                  <a:srgbClr val="333333"/>
                </a:solidFill>
                <a:effectLst/>
                <a:latin typeface="Source Sans Pro" panose="020B0503030403020204" pitchFamily="34" charset="0"/>
              </a:rPr>
              <a:t>AgriFood</a:t>
            </a:r>
            <a:r>
              <a:rPr kumimoji="0" lang="en-US" altLang="en-US" sz="1100" b="0" i="0" u="none" strike="noStrike" cap="none" normalizeH="0" baseline="0" dirty="0">
                <a:ln>
                  <a:noFill/>
                </a:ln>
                <a:solidFill>
                  <a:srgbClr val="333333"/>
                </a:solidFill>
                <a:effectLst/>
                <a:latin typeface="Source Sans Pro" panose="020B0503030403020204" pitchFamily="34" charset="0"/>
              </a:rPr>
              <a:t> Open Educational Resources © 2023/2024 by Blockchain for </a:t>
            </a:r>
            <a:r>
              <a:rPr kumimoji="0" lang="en-US" altLang="en-US" sz="1100" b="0" i="0" u="none" strike="noStrike" cap="none" normalizeH="0" baseline="0" dirty="0" err="1">
                <a:ln>
                  <a:noFill/>
                </a:ln>
                <a:solidFill>
                  <a:srgbClr val="333333"/>
                </a:solidFill>
                <a:effectLst/>
                <a:latin typeface="Source Sans Pro" panose="020B0503030403020204" pitchFamily="34" charset="0"/>
              </a:rPr>
              <a:t>AgriFood</a:t>
            </a:r>
            <a:r>
              <a:rPr kumimoji="0" lang="en-US" altLang="en-US" sz="1100" b="0" i="0" u="none" strike="noStrike" cap="none" normalizeH="0" baseline="0" dirty="0">
                <a:ln>
                  <a:noFill/>
                </a:ln>
                <a:solidFill>
                  <a:srgbClr val="333333"/>
                </a:solidFill>
                <a:effectLst/>
                <a:latin typeface="Source Sans Pro" panose="020B0503030403020204" pitchFamily="34" charset="0"/>
              </a:rPr>
              <a:t> Consortium is licensed under </a:t>
            </a:r>
            <a:r>
              <a:rPr kumimoji="0" lang="en-US" altLang="en-US" sz="1100" b="0" i="0" u="none" strike="noStrike" cap="none" normalizeH="0" baseline="0" dirty="0">
                <a:ln>
                  <a:noFill/>
                </a:ln>
                <a:solidFill>
                  <a:srgbClr val="D14500"/>
                </a:solidFill>
                <a:effectLst/>
                <a:latin typeface="Source Sans Pro" panose="020B0503030403020204" pitchFamily="34" charset="0"/>
                <a:hlinkClick r:id="rId5"/>
              </a:rPr>
              <a:t>CC BY-SA 4.0  </a:t>
            </a:r>
            <a:r>
              <a:rPr kumimoji="0" lang="en-US" altLang="en-US" sz="1100" b="0" i="0" u="none" strike="noStrike" cap="none" normalizeH="0" baseline="0" dirty="0">
                <a:ln>
                  <a:noFill/>
                </a:ln>
                <a:solidFill>
                  <a:srgbClr val="D14500"/>
                </a:solidFill>
                <a:effectLst/>
                <a:latin typeface="Source Sans Pro" panose="020B0503030403020204" pitchFamily="34" charset="0"/>
              </a:rPr>
              <a:t>  </a:t>
            </a:r>
            <a:r>
              <a:rPr kumimoji="0" lang="en-US" altLang="en-US" sz="700" b="0" i="0" u="none" strike="noStrike" cap="none" normalizeH="0" baseline="0" dirty="0">
                <a:ln>
                  <a:noFill/>
                </a:ln>
                <a:solidFill>
                  <a:schemeClr val="tx1"/>
                </a:solidFill>
                <a:effectLst/>
              </a:rPr>
              <a:t> </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pic>
        <p:nvPicPr>
          <p:cNvPr id="56" name="Picture 6">
            <a:extLst>
              <a:ext uri="{FF2B5EF4-FFF2-40B4-BE49-F238E27FC236}">
                <a16:creationId xmlns:a16="http://schemas.microsoft.com/office/drawing/2014/main" id="{67ADA755-EBB4-5898-3E07-64DFC668577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1752" y="6362124"/>
            <a:ext cx="903881" cy="316246"/>
          </a:xfrm>
          <a:prstGeom prst="rect">
            <a:avLst/>
          </a:prstGeom>
          <a:noFill/>
          <a:extLst>
            <a:ext uri="{909E8E84-426E-40DD-AFC4-6F175D3DCCD1}">
              <a14:hiddenFill xmlns:a14="http://schemas.microsoft.com/office/drawing/2010/main">
                <a:solidFill>
                  <a:srgbClr val="FFFFFF"/>
                </a:solidFill>
              </a14:hiddenFill>
            </a:ext>
          </a:extLst>
        </p:spPr>
      </p:pic>
      <p:sp>
        <p:nvSpPr>
          <p:cNvPr id="60" name="TextBox 59">
            <a:extLst>
              <a:ext uri="{FF2B5EF4-FFF2-40B4-BE49-F238E27FC236}">
                <a16:creationId xmlns:a16="http://schemas.microsoft.com/office/drawing/2014/main" id="{CBC9E290-23E5-9778-0330-035EC81BD2A4}"/>
              </a:ext>
            </a:extLst>
          </p:cNvPr>
          <p:cNvSpPr txBox="1"/>
          <p:nvPr/>
        </p:nvSpPr>
        <p:spPr>
          <a:xfrm>
            <a:off x="8270118" y="5962844"/>
            <a:ext cx="3777558" cy="584775"/>
          </a:xfrm>
          <a:prstGeom prst="rect">
            <a:avLst/>
          </a:prstGeom>
          <a:noFill/>
        </p:spPr>
        <p:txBody>
          <a:bodyPr wrap="square">
            <a:spAutoFit/>
          </a:bodyPr>
          <a:lstStyle/>
          <a:p>
            <a:pPr algn="just"/>
            <a:r>
              <a:rPr lang="en-GB" sz="800" dirty="0" err="1"/>
              <a:t>Financované</a:t>
            </a:r>
            <a:r>
              <a:rPr lang="en-GB" sz="800" dirty="0"/>
              <a:t> </a:t>
            </a:r>
            <a:r>
              <a:rPr lang="en-GB" sz="800" dirty="0" err="1"/>
              <a:t>Európskou</a:t>
            </a:r>
            <a:r>
              <a:rPr lang="en-GB" sz="800" dirty="0"/>
              <a:t> </a:t>
            </a:r>
            <a:r>
              <a:rPr lang="en-GB" sz="800" dirty="0" err="1"/>
              <a:t>úniou</a:t>
            </a:r>
            <a:r>
              <a:rPr lang="en-GB" sz="800" dirty="0"/>
              <a:t>. </a:t>
            </a:r>
            <a:r>
              <a:rPr lang="en-GB" sz="800" dirty="0" err="1"/>
              <a:t>Vyjadrené</a:t>
            </a:r>
            <a:r>
              <a:rPr lang="en-GB" sz="800" dirty="0"/>
              <a:t> </a:t>
            </a:r>
            <a:r>
              <a:rPr lang="en-GB" sz="800" dirty="0" err="1"/>
              <a:t>názory</a:t>
            </a:r>
            <a:r>
              <a:rPr lang="en-GB" sz="800" dirty="0"/>
              <a:t> a </a:t>
            </a:r>
            <a:r>
              <a:rPr lang="en-GB" sz="800" dirty="0" err="1"/>
              <a:t>postoje</a:t>
            </a:r>
            <a:r>
              <a:rPr lang="en-GB" sz="800" dirty="0"/>
              <a:t> </a:t>
            </a:r>
            <a:r>
              <a:rPr lang="en-GB" sz="800" dirty="0" err="1"/>
              <a:t>sú</a:t>
            </a:r>
            <a:r>
              <a:rPr lang="en-GB" sz="800" dirty="0"/>
              <a:t> </a:t>
            </a:r>
            <a:r>
              <a:rPr lang="en-GB" sz="800" dirty="0" err="1"/>
              <a:t>názormi</a:t>
            </a:r>
            <a:r>
              <a:rPr lang="en-GB" sz="800" dirty="0"/>
              <a:t> a </a:t>
            </a:r>
            <a:r>
              <a:rPr lang="en-GB" sz="800" dirty="0" err="1"/>
              <a:t>vyhláseniami</a:t>
            </a:r>
            <a:r>
              <a:rPr lang="en-GB" sz="800" dirty="0"/>
              <a:t> </a:t>
            </a:r>
            <a:r>
              <a:rPr lang="en-GB" sz="800" dirty="0" err="1"/>
              <a:t>autora</a:t>
            </a:r>
            <a:r>
              <a:rPr lang="en-GB" sz="800" dirty="0"/>
              <a:t>(-</a:t>
            </a:r>
            <a:r>
              <a:rPr lang="en-GB" sz="800" dirty="0" err="1"/>
              <a:t>ov</a:t>
            </a:r>
            <a:r>
              <a:rPr lang="en-GB" sz="800" dirty="0"/>
              <a:t>) a </a:t>
            </a:r>
            <a:r>
              <a:rPr lang="en-GB" sz="800" dirty="0" err="1"/>
              <a:t>nemusia</a:t>
            </a:r>
            <a:r>
              <a:rPr lang="en-GB" sz="800" dirty="0"/>
              <a:t> </a:t>
            </a:r>
            <a:r>
              <a:rPr lang="en-GB" sz="800" dirty="0" err="1"/>
              <a:t>nevyhnutne</a:t>
            </a:r>
            <a:r>
              <a:rPr lang="en-GB" sz="800" dirty="0"/>
              <a:t> </a:t>
            </a:r>
            <a:r>
              <a:rPr lang="en-GB" sz="800" dirty="0" err="1"/>
              <a:t>odrážať</a:t>
            </a:r>
            <a:r>
              <a:rPr lang="en-GB" sz="800" dirty="0"/>
              <a:t> </a:t>
            </a:r>
            <a:r>
              <a:rPr lang="en-GB" sz="800" dirty="0" err="1"/>
              <a:t>názory</a:t>
            </a:r>
            <a:r>
              <a:rPr lang="en-GB" sz="800" dirty="0"/>
              <a:t> a </a:t>
            </a:r>
            <a:r>
              <a:rPr lang="en-GB" sz="800" dirty="0" err="1"/>
              <a:t>stanoviská</a:t>
            </a:r>
            <a:r>
              <a:rPr lang="en-GB" sz="800" dirty="0"/>
              <a:t> </a:t>
            </a:r>
            <a:r>
              <a:rPr lang="en-GB" sz="800" dirty="0" err="1"/>
              <a:t>Európskej</a:t>
            </a:r>
            <a:r>
              <a:rPr lang="en-GB" sz="800" dirty="0"/>
              <a:t> </a:t>
            </a:r>
            <a:r>
              <a:rPr lang="en-GB" sz="800" dirty="0" err="1"/>
              <a:t>únie</a:t>
            </a:r>
            <a:r>
              <a:rPr lang="en-GB" sz="800" dirty="0"/>
              <a:t> </a:t>
            </a:r>
            <a:r>
              <a:rPr lang="en-GB" sz="800" dirty="0" err="1"/>
              <a:t>alebo</a:t>
            </a:r>
            <a:r>
              <a:rPr lang="en-GB" sz="800" dirty="0"/>
              <a:t> </a:t>
            </a:r>
            <a:r>
              <a:rPr lang="en-GB" sz="800" dirty="0" err="1"/>
              <a:t>Európskej</a:t>
            </a:r>
            <a:r>
              <a:rPr lang="en-GB" sz="800" dirty="0"/>
              <a:t> </a:t>
            </a:r>
            <a:r>
              <a:rPr lang="en-GB" sz="800" dirty="0" err="1"/>
              <a:t>výkonnej</a:t>
            </a:r>
            <a:r>
              <a:rPr lang="en-GB" sz="800" dirty="0"/>
              <a:t> </a:t>
            </a:r>
            <a:r>
              <a:rPr lang="en-GB" sz="800" dirty="0" err="1"/>
              <a:t>agentúry</a:t>
            </a:r>
            <a:r>
              <a:rPr lang="en-GB" sz="800" dirty="0"/>
              <a:t> pre </a:t>
            </a:r>
            <a:r>
              <a:rPr lang="en-GB" sz="800" dirty="0" err="1"/>
              <a:t>vzdelávanie</a:t>
            </a:r>
            <a:r>
              <a:rPr lang="en-GB" sz="800" dirty="0"/>
              <a:t> a </a:t>
            </a:r>
            <a:r>
              <a:rPr lang="en-GB" sz="800" dirty="0" err="1"/>
              <a:t>kultúru</a:t>
            </a:r>
            <a:r>
              <a:rPr lang="en-GB" sz="800" dirty="0"/>
              <a:t> (EACEA). </a:t>
            </a:r>
            <a:r>
              <a:rPr lang="en-GB" sz="800" dirty="0" err="1"/>
              <a:t>Európska</a:t>
            </a:r>
            <a:r>
              <a:rPr lang="en-GB" sz="800" dirty="0"/>
              <a:t> </a:t>
            </a:r>
            <a:r>
              <a:rPr lang="en-GB" sz="800" dirty="0" err="1"/>
              <a:t>únia</a:t>
            </a:r>
            <a:r>
              <a:rPr lang="en-GB" sz="800" dirty="0"/>
              <a:t> ani EACEA za ne </a:t>
            </a:r>
            <a:r>
              <a:rPr lang="en-GB" sz="800" dirty="0" err="1"/>
              <a:t>nepreberajú</a:t>
            </a:r>
            <a:r>
              <a:rPr lang="en-GB" sz="800" dirty="0"/>
              <a:t> </a:t>
            </a:r>
            <a:r>
              <a:rPr lang="en-GB" sz="800" dirty="0" err="1"/>
              <a:t>žiadnu</a:t>
            </a:r>
            <a:r>
              <a:rPr lang="en-GB" sz="800" dirty="0"/>
              <a:t> </a:t>
            </a:r>
            <a:r>
              <a:rPr lang="en-GB" sz="800" dirty="0" err="1"/>
              <a:t>zodpovednosť</a:t>
            </a:r>
            <a:r>
              <a:rPr lang="en-GB" sz="800" dirty="0"/>
              <a: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p10"/>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85750" lvl="0" indent="-285750" algn="l" rtl="0">
              <a:lnSpc>
                <a:spcPct val="107000"/>
              </a:lnSpc>
              <a:spcBef>
                <a:spcPts val="0"/>
              </a:spcBef>
              <a:spcAft>
                <a:spcPts val="0"/>
              </a:spcAft>
              <a:buClr>
                <a:srgbClr val="262626"/>
              </a:buClr>
              <a:buSzPts val="2400"/>
              <a:buFont typeface="Arial"/>
              <a:buChar char="•"/>
            </a:pPr>
            <a:r>
              <a:rPr lang="en-GB"/>
              <a:t>Decentralizovaná povaha blockchainu tiež znamená, že neexistuje jediný bod zlyhania, ktorý by mohol zničiť celú databázu.</a:t>
            </a:r>
            <a:endParaRPr/>
          </a:p>
          <a:p>
            <a:pPr marL="285750" lvl="0" indent="-285750" algn="l" rtl="0">
              <a:lnSpc>
                <a:spcPct val="107000"/>
              </a:lnSpc>
              <a:spcBef>
                <a:spcPts val="1800"/>
              </a:spcBef>
              <a:spcAft>
                <a:spcPts val="0"/>
              </a:spcAft>
              <a:buClr>
                <a:srgbClr val="262626"/>
              </a:buClr>
              <a:buSzPts val="2400"/>
              <a:buFont typeface="Arial"/>
              <a:buChar char="•"/>
            </a:pPr>
            <a:r>
              <a:rPr lang="en-GB"/>
              <a:t>Spoločnosť, ktorá uchováva všetky informácie svojich klientov na serverovej farme v jednej budove, by mohla o tieto údaje prísť, ak by bola budova zničená.</a:t>
            </a:r>
            <a:endParaRPr/>
          </a:p>
          <a:p>
            <a:pPr marL="285750" lvl="0" indent="-285750" algn="l" rtl="0">
              <a:lnSpc>
                <a:spcPct val="107000"/>
              </a:lnSpc>
              <a:spcBef>
                <a:spcPts val="1800"/>
              </a:spcBef>
              <a:spcAft>
                <a:spcPts val="0"/>
              </a:spcAft>
              <a:buClr>
                <a:srgbClr val="262626"/>
              </a:buClr>
              <a:buSzPts val="2400"/>
              <a:buFont typeface="Arial"/>
              <a:buChar char="•"/>
            </a:pPr>
            <a:r>
              <a:rPr lang="en-GB"/>
              <a:t>Keďže kópia blockchainu existuje na každom počítači v sieti súčasne, môže fungovať aj v prípade, že jeden alebo dokonca viac uzlov je offline.</a:t>
            </a:r>
            <a:endParaRPr>
              <a:latin typeface="Calibri"/>
              <a:ea typeface="Calibri"/>
              <a:cs typeface="Calibri"/>
              <a:sym typeface="Calibri"/>
            </a:endParaRPr>
          </a:p>
        </p:txBody>
      </p:sp>
      <p:sp>
        <p:nvSpPr>
          <p:cNvPr id="434" name="Google Shape;434;p1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a:p>
          <a:p>
            <a:pPr marL="0" lvl="0" indent="0" algn="l" rtl="0">
              <a:lnSpc>
                <a:spcPct val="90000"/>
              </a:lnSpc>
              <a:spcBef>
                <a:spcPts val="1000"/>
              </a:spcBef>
              <a:spcAft>
                <a:spcPts val="0"/>
              </a:spcAft>
              <a:buClr>
                <a:srgbClr val="262626"/>
              </a:buClr>
              <a:buSzPts val="2800"/>
              <a:buNone/>
            </a:pPr>
            <a:r>
              <a:rPr lang="en-GB" sz="2800"/>
              <a:t>Čo je technológia Blockchain?</a:t>
            </a:r>
            <a:endParaRPr sz="2800"/>
          </a:p>
        </p:txBody>
      </p:sp>
      <p:grpSp>
        <p:nvGrpSpPr>
          <p:cNvPr id="435" name="Google Shape;435;p10"/>
          <p:cNvGrpSpPr/>
          <p:nvPr/>
        </p:nvGrpSpPr>
        <p:grpSpPr>
          <a:xfrm rot="10800000" flipH="1">
            <a:off x="10388648" y="0"/>
            <a:ext cx="1803350" cy="2809693"/>
            <a:chOff x="12708052" y="5708395"/>
            <a:chExt cx="760808" cy="1185370"/>
          </a:xfrm>
        </p:grpSpPr>
        <p:sp>
          <p:nvSpPr>
            <p:cNvPr id="436" name="Google Shape;436;p1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7" name="Google Shape;437;p1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8" name="Google Shape;438;p1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9" name="Google Shape;439;p1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0" name="Google Shape;440;p1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1" name="Google Shape;441;p1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6" name="Google Shape;446;p1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a:p>
          <a:p>
            <a:pPr marL="0" lvl="0" indent="0" algn="l" rtl="0">
              <a:lnSpc>
                <a:spcPct val="90000"/>
              </a:lnSpc>
              <a:spcBef>
                <a:spcPts val="1000"/>
              </a:spcBef>
              <a:spcAft>
                <a:spcPts val="0"/>
              </a:spcAft>
              <a:buClr>
                <a:srgbClr val="262626"/>
              </a:buClr>
              <a:buSzPts val="2400"/>
              <a:buNone/>
            </a:pPr>
            <a:r>
              <a:rPr lang="en-GB" sz="2400"/>
              <a:t>Kľúčové zistenia</a:t>
            </a:r>
            <a:endParaRPr sz="2400"/>
          </a:p>
        </p:txBody>
      </p:sp>
      <p:grpSp>
        <p:nvGrpSpPr>
          <p:cNvPr id="447" name="Google Shape;447;p11"/>
          <p:cNvGrpSpPr/>
          <p:nvPr/>
        </p:nvGrpSpPr>
        <p:grpSpPr>
          <a:xfrm rot="10800000" flipH="1">
            <a:off x="10388648" y="0"/>
            <a:ext cx="1803350" cy="2809693"/>
            <a:chOff x="12708052" y="5708395"/>
            <a:chExt cx="760808" cy="1185370"/>
          </a:xfrm>
        </p:grpSpPr>
        <p:sp>
          <p:nvSpPr>
            <p:cNvPr id="448" name="Google Shape;448;p1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9" name="Google Shape;449;p1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0" name="Google Shape;450;p1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1" name="Google Shape;451;p1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2" name="Google Shape;452;p1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3" name="Google Shape;453;p1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454" name="Google Shape;454;p11"/>
          <p:cNvGrpSpPr/>
          <p:nvPr/>
        </p:nvGrpSpPr>
        <p:grpSpPr>
          <a:xfrm>
            <a:off x="3274109" y="1631224"/>
            <a:ext cx="7128933" cy="4749836"/>
            <a:chOff x="0" y="0"/>
            <a:chExt cx="7128933" cy="4749836"/>
          </a:xfrm>
        </p:grpSpPr>
        <p:sp>
          <p:nvSpPr>
            <p:cNvPr id="455" name="Google Shape;455;p11"/>
            <p:cNvSpPr/>
            <p:nvPr/>
          </p:nvSpPr>
          <p:spPr>
            <a:xfrm>
              <a:off x="0" y="0"/>
              <a:ext cx="7128933" cy="1104613"/>
            </a:xfrm>
            <a:prstGeom prst="roundRect">
              <a:avLst>
                <a:gd name="adj" fmla="val 10000"/>
              </a:avLst>
            </a:prstGeom>
            <a:gradFill>
              <a:gsLst>
                <a:gs pos="0">
                  <a:srgbClr val="F8DDA9"/>
                </a:gs>
                <a:gs pos="50000">
                  <a:srgbClr val="F6D59A"/>
                </a:gs>
                <a:gs pos="100000">
                  <a:srgbClr val="F8D288"/>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11"/>
            <p:cNvSpPr txBox="1"/>
            <p:nvPr/>
          </p:nvSpPr>
          <p:spPr>
            <a:xfrm>
              <a:off x="1536247" y="0"/>
              <a:ext cx="5592685" cy="1104613"/>
            </a:xfrm>
            <a:prstGeom prst="rect">
              <a:avLst/>
            </a:prstGeom>
            <a:noFill/>
            <a:ln>
              <a:noFill/>
            </a:ln>
          </p:spPr>
          <p:txBody>
            <a:bodyPr spcFirstLastPara="1" wrap="square" lIns="64750" tIns="64750" rIns="64750" bIns="64750" anchor="ctr" anchorCtr="0">
              <a:noAutofit/>
            </a:bodyPr>
            <a:lstStyle/>
            <a:p>
              <a:pPr marL="0" marR="0" lvl="0" indent="0" algn="l" rtl="0">
                <a:lnSpc>
                  <a:spcPct val="90000"/>
                </a:lnSpc>
                <a:spcBef>
                  <a:spcPts val="0"/>
                </a:spcBef>
                <a:spcAft>
                  <a:spcPts val="0"/>
                </a:spcAft>
                <a:buClr>
                  <a:schemeClr val="dk1"/>
                </a:buClr>
                <a:buSzPts val="1700"/>
                <a:buFont typeface="Calibri"/>
                <a:buNone/>
              </a:pPr>
              <a:r>
                <a:rPr lang="en-GB" sz="1700">
                  <a:solidFill>
                    <a:schemeClr val="dk1"/>
                  </a:solidFill>
                  <a:latin typeface="Calibri"/>
                  <a:ea typeface="Calibri"/>
                  <a:cs typeface="Calibri"/>
                  <a:sym typeface="Calibri"/>
                </a:rPr>
                <a:t>Blockchain je typ zdieľanej databázy, ktorá sa od typickej databázy líši spôsobom ukladania informácií; blockchainy ukladajú údaje v kryptograficky prepojených.</a:t>
              </a:r>
              <a:endParaRPr sz="1700">
                <a:solidFill>
                  <a:schemeClr val="dk1"/>
                </a:solidFill>
                <a:latin typeface="Calibri"/>
                <a:ea typeface="Calibri"/>
                <a:cs typeface="Calibri"/>
                <a:sym typeface="Calibri"/>
              </a:endParaRPr>
            </a:p>
          </p:txBody>
        </p:sp>
        <p:sp>
          <p:nvSpPr>
            <p:cNvPr id="457" name="Google Shape;457;p11"/>
            <p:cNvSpPr/>
            <p:nvPr/>
          </p:nvSpPr>
          <p:spPr>
            <a:xfrm>
              <a:off x="110461" y="110461"/>
              <a:ext cx="1425786" cy="883690"/>
            </a:xfrm>
            <a:prstGeom prst="roundRect">
              <a:avLst>
                <a:gd name="adj" fmla="val 10000"/>
              </a:avLst>
            </a:prstGeom>
            <a:blipFill rotWithShape="1">
              <a:blip r:embed="rId3">
                <a:alphaModFix/>
              </a:blip>
              <a:stretch>
                <a:fillRect t="-30997" b="-30995"/>
              </a:stretch>
            </a:blipFill>
            <a:ln w="9525"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11"/>
            <p:cNvSpPr/>
            <p:nvPr/>
          </p:nvSpPr>
          <p:spPr>
            <a:xfrm>
              <a:off x="0" y="1215074"/>
              <a:ext cx="7128933" cy="1104613"/>
            </a:xfrm>
            <a:prstGeom prst="roundRect">
              <a:avLst>
                <a:gd name="adj" fmla="val 10000"/>
              </a:avLst>
            </a:prstGeom>
            <a:gradFill>
              <a:gsLst>
                <a:gs pos="0">
                  <a:srgbClr val="F6E5B2"/>
                </a:gs>
                <a:gs pos="50000">
                  <a:srgbClr val="F3DFA3"/>
                </a:gs>
                <a:gs pos="100000">
                  <a:srgbClr val="F5DD93"/>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11"/>
            <p:cNvSpPr txBox="1"/>
            <p:nvPr/>
          </p:nvSpPr>
          <p:spPr>
            <a:xfrm>
              <a:off x="1536247" y="1215074"/>
              <a:ext cx="5592685" cy="1104613"/>
            </a:xfrm>
            <a:prstGeom prst="rect">
              <a:avLst/>
            </a:prstGeom>
            <a:noFill/>
            <a:ln>
              <a:noFill/>
            </a:ln>
          </p:spPr>
          <p:txBody>
            <a:bodyPr spcFirstLastPara="1" wrap="square" lIns="64750" tIns="64750" rIns="64750" bIns="64750" anchor="ctr" anchorCtr="0">
              <a:noAutofit/>
            </a:bodyPr>
            <a:lstStyle/>
            <a:p>
              <a:pPr marL="0" marR="0" lvl="0" indent="0" algn="l" rtl="0">
                <a:lnSpc>
                  <a:spcPct val="90000"/>
                </a:lnSpc>
                <a:spcBef>
                  <a:spcPts val="0"/>
                </a:spcBef>
                <a:spcAft>
                  <a:spcPts val="0"/>
                </a:spcAft>
                <a:buClr>
                  <a:schemeClr val="dk1"/>
                </a:buClr>
                <a:buSzPts val="1700"/>
                <a:buFont typeface="Calibri"/>
                <a:buNone/>
              </a:pPr>
              <a:r>
                <a:rPr lang="en-GB" sz="1700">
                  <a:solidFill>
                    <a:schemeClr val="dk1"/>
                  </a:solidFill>
                  <a:latin typeface="Calibri"/>
                  <a:ea typeface="Calibri"/>
                  <a:cs typeface="Calibri"/>
                  <a:sym typeface="Calibri"/>
                </a:rPr>
                <a:t>V blockchaine môžu byť uložené rôzne typy informácií.</a:t>
              </a:r>
              <a:endParaRPr sz="1700">
                <a:solidFill>
                  <a:schemeClr val="dk1"/>
                </a:solidFill>
                <a:latin typeface="Calibri"/>
                <a:ea typeface="Calibri"/>
                <a:cs typeface="Calibri"/>
                <a:sym typeface="Calibri"/>
              </a:endParaRPr>
            </a:p>
          </p:txBody>
        </p:sp>
        <p:sp>
          <p:nvSpPr>
            <p:cNvPr id="460" name="Google Shape;460;p11"/>
            <p:cNvSpPr/>
            <p:nvPr/>
          </p:nvSpPr>
          <p:spPr>
            <a:xfrm>
              <a:off x="110461" y="1325535"/>
              <a:ext cx="1425786" cy="883690"/>
            </a:xfrm>
            <a:prstGeom prst="roundRect">
              <a:avLst>
                <a:gd name="adj" fmla="val 10000"/>
              </a:avLst>
            </a:prstGeom>
            <a:blipFill rotWithShape="1">
              <a:blip r:embed="rId4">
                <a:alphaModFix/>
              </a:blip>
              <a:stretch>
                <a:fillRect t="-30997" b="-30995"/>
              </a:stretch>
            </a:blipFill>
            <a:ln w="9525"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11"/>
            <p:cNvSpPr/>
            <p:nvPr/>
          </p:nvSpPr>
          <p:spPr>
            <a:xfrm>
              <a:off x="0" y="2430149"/>
              <a:ext cx="7128933" cy="1104613"/>
            </a:xfrm>
            <a:prstGeom prst="roundRect">
              <a:avLst>
                <a:gd name="adj" fmla="val 10000"/>
              </a:avLst>
            </a:prstGeom>
            <a:gradFill>
              <a:gsLst>
                <a:gs pos="0">
                  <a:srgbClr val="F6EBBC"/>
                </a:gs>
                <a:gs pos="50000">
                  <a:srgbClr val="F3E7AD"/>
                </a:gs>
                <a:gs pos="100000">
                  <a:srgbClr val="F5E59F"/>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11"/>
            <p:cNvSpPr txBox="1"/>
            <p:nvPr/>
          </p:nvSpPr>
          <p:spPr>
            <a:xfrm>
              <a:off x="1536247" y="2430149"/>
              <a:ext cx="5592685" cy="1104613"/>
            </a:xfrm>
            <a:prstGeom prst="rect">
              <a:avLst/>
            </a:prstGeom>
            <a:noFill/>
            <a:ln>
              <a:noFill/>
            </a:ln>
          </p:spPr>
          <p:txBody>
            <a:bodyPr spcFirstLastPara="1" wrap="square" lIns="64750" tIns="64750" rIns="64750" bIns="64750" anchor="ctr" anchorCtr="0">
              <a:noAutofit/>
            </a:bodyPr>
            <a:lstStyle/>
            <a:p>
              <a:pPr marL="0" marR="0" lvl="0" indent="0" algn="l" rtl="0">
                <a:lnSpc>
                  <a:spcPct val="90000"/>
                </a:lnSpc>
                <a:spcBef>
                  <a:spcPts val="0"/>
                </a:spcBef>
                <a:spcAft>
                  <a:spcPts val="0"/>
                </a:spcAft>
                <a:buClr>
                  <a:schemeClr val="dk1"/>
                </a:buClr>
                <a:buSzPts val="1700"/>
                <a:buFont typeface="Calibri"/>
                <a:buNone/>
              </a:pPr>
              <a:r>
                <a:rPr lang="en-GB" sz="1700">
                  <a:solidFill>
                    <a:schemeClr val="dk1"/>
                  </a:solidFill>
                  <a:latin typeface="Calibri"/>
                  <a:ea typeface="Calibri"/>
                  <a:cs typeface="Calibri"/>
                  <a:sym typeface="Calibri"/>
                </a:rPr>
                <a:t>V mnohých prípadoch je blockchain decentralizovaný, takže nad ním nemá kontrolu jedna osoba alebo skupina - namiesto toho si všetci používatelia zachovávajú kontrolu spoločne.</a:t>
              </a:r>
              <a:endParaRPr sz="1700">
                <a:solidFill>
                  <a:schemeClr val="dk1"/>
                </a:solidFill>
                <a:latin typeface="Calibri"/>
                <a:ea typeface="Calibri"/>
                <a:cs typeface="Calibri"/>
                <a:sym typeface="Calibri"/>
              </a:endParaRPr>
            </a:p>
          </p:txBody>
        </p:sp>
        <p:sp>
          <p:nvSpPr>
            <p:cNvPr id="463" name="Google Shape;463;p11"/>
            <p:cNvSpPr/>
            <p:nvPr/>
          </p:nvSpPr>
          <p:spPr>
            <a:xfrm>
              <a:off x="110461" y="2540610"/>
              <a:ext cx="1425786" cy="883690"/>
            </a:xfrm>
            <a:prstGeom prst="roundRect">
              <a:avLst>
                <a:gd name="adj" fmla="val 10000"/>
              </a:avLst>
            </a:prstGeom>
            <a:blipFill rotWithShape="1">
              <a:blip r:embed="rId5">
                <a:alphaModFix/>
              </a:blip>
              <a:stretch>
                <a:fillRect t="-30997" b="-30995"/>
              </a:stretch>
            </a:blipFill>
            <a:ln w="9525"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11"/>
            <p:cNvSpPr/>
            <p:nvPr/>
          </p:nvSpPr>
          <p:spPr>
            <a:xfrm>
              <a:off x="0" y="3645223"/>
              <a:ext cx="7128933" cy="1104613"/>
            </a:xfrm>
            <a:prstGeom prst="roundRect">
              <a:avLst>
                <a:gd name="adj" fmla="val 10000"/>
              </a:avLst>
            </a:prstGeom>
            <a:gradFill>
              <a:gsLst>
                <a:gs pos="0">
                  <a:srgbClr val="F6F1C7"/>
                </a:gs>
                <a:gs pos="50000">
                  <a:srgbClr val="F4EDB8"/>
                </a:gs>
                <a:gs pos="100000">
                  <a:srgbClr val="F5EDAC"/>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11"/>
            <p:cNvSpPr txBox="1"/>
            <p:nvPr/>
          </p:nvSpPr>
          <p:spPr>
            <a:xfrm>
              <a:off x="1536247" y="3645223"/>
              <a:ext cx="5592685" cy="1104613"/>
            </a:xfrm>
            <a:prstGeom prst="rect">
              <a:avLst/>
            </a:prstGeom>
            <a:noFill/>
            <a:ln>
              <a:noFill/>
            </a:ln>
          </p:spPr>
          <p:txBody>
            <a:bodyPr spcFirstLastPara="1" wrap="square" lIns="64750" tIns="64750" rIns="64750" bIns="64750" anchor="ctr" anchorCtr="0">
              <a:noAutofit/>
            </a:bodyPr>
            <a:lstStyle/>
            <a:p>
              <a:pPr marL="0" marR="0" lvl="0" indent="0" algn="l" rtl="0">
                <a:lnSpc>
                  <a:spcPct val="90000"/>
                </a:lnSpc>
                <a:spcBef>
                  <a:spcPts val="0"/>
                </a:spcBef>
                <a:spcAft>
                  <a:spcPts val="0"/>
                </a:spcAft>
                <a:buClr>
                  <a:schemeClr val="dk1"/>
                </a:buClr>
                <a:buSzPts val="1700"/>
                <a:buFont typeface="Calibri"/>
                <a:buNone/>
              </a:pPr>
              <a:r>
                <a:rPr lang="en-GB" sz="1700">
                  <a:solidFill>
                    <a:schemeClr val="dk1"/>
                  </a:solidFill>
                  <a:latin typeface="Calibri"/>
                  <a:ea typeface="Calibri"/>
                  <a:cs typeface="Calibri"/>
                  <a:sym typeface="Calibri"/>
                </a:rPr>
                <a:t>Decentralizované blockchainy sú nemenné, čo znamená, že zadané údaje sú nezvratné.</a:t>
              </a:r>
              <a:endParaRPr sz="1700">
                <a:solidFill>
                  <a:schemeClr val="dk1"/>
                </a:solidFill>
                <a:latin typeface="Calibri"/>
                <a:ea typeface="Calibri"/>
                <a:cs typeface="Calibri"/>
                <a:sym typeface="Calibri"/>
              </a:endParaRPr>
            </a:p>
          </p:txBody>
        </p:sp>
        <p:sp>
          <p:nvSpPr>
            <p:cNvPr id="466" name="Google Shape;466;p11"/>
            <p:cNvSpPr/>
            <p:nvPr/>
          </p:nvSpPr>
          <p:spPr>
            <a:xfrm>
              <a:off x="110461" y="3755685"/>
              <a:ext cx="1425786" cy="883690"/>
            </a:xfrm>
            <a:prstGeom prst="roundRect">
              <a:avLst>
                <a:gd name="adj" fmla="val 10000"/>
              </a:avLst>
            </a:prstGeom>
            <a:blipFill rotWithShape="1">
              <a:blip r:embed="rId6">
                <a:alphaModFix/>
              </a:blip>
              <a:stretch>
                <a:fillRect t="-30997" b="-30995"/>
              </a:stretch>
            </a:blipFill>
            <a:ln w="9525"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Google Shape;471;p1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a:p>
          <a:p>
            <a:pPr marL="0" lvl="0" indent="0" algn="l" rtl="0">
              <a:lnSpc>
                <a:spcPct val="90000"/>
              </a:lnSpc>
              <a:spcBef>
                <a:spcPts val="1000"/>
              </a:spcBef>
              <a:spcAft>
                <a:spcPts val="0"/>
              </a:spcAft>
              <a:buClr>
                <a:srgbClr val="262626"/>
              </a:buClr>
              <a:buSzPts val="2800"/>
              <a:buNone/>
            </a:pPr>
            <a:r>
              <a:rPr lang="en-GB" sz="2800"/>
              <a:t>Prečo je Blockchain dôležitý?</a:t>
            </a:r>
            <a:endParaRPr/>
          </a:p>
        </p:txBody>
      </p:sp>
      <p:grpSp>
        <p:nvGrpSpPr>
          <p:cNvPr id="472" name="Google Shape;472;p12"/>
          <p:cNvGrpSpPr/>
          <p:nvPr/>
        </p:nvGrpSpPr>
        <p:grpSpPr>
          <a:xfrm rot="10800000" flipH="1">
            <a:off x="10388648" y="0"/>
            <a:ext cx="1803350" cy="2809693"/>
            <a:chOff x="12708052" y="5708395"/>
            <a:chExt cx="760808" cy="1185370"/>
          </a:xfrm>
        </p:grpSpPr>
        <p:sp>
          <p:nvSpPr>
            <p:cNvPr id="473" name="Google Shape;473;p1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4" name="Google Shape;474;p1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5" name="Google Shape;475;p1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6" name="Google Shape;476;p1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7" name="Google Shape;477;p1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8" name="Google Shape;478;p1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479" name="Google Shape;479;p12"/>
          <p:cNvSpPr txBox="1"/>
          <p:nvPr/>
        </p:nvSpPr>
        <p:spPr>
          <a:xfrm>
            <a:off x="2204884" y="2081740"/>
            <a:ext cx="8295968" cy="4005007"/>
          </a:xfrm>
          <a:prstGeom prst="rect">
            <a:avLst/>
          </a:prstGeom>
          <a:gradFill>
            <a:gsLst>
              <a:gs pos="0">
                <a:srgbClr val="99C5B8"/>
              </a:gs>
              <a:gs pos="50000">
                <a:srgbClr val="C1D9D1"/>
              </a:gs>
              <a:gs pos="100000">
                <a:srgbClr val="E0ECE8"/>
              </a:gs>
            </a:gsLst>
            <a:lin ang="13500000" scaled="0"/>
          </a:gradFill>
          <a:ln w="9525" cap="flat" cmpd="sng">
            <a:solidFill>
              <a:srgbClr val="3C8C79"/>
            </a:solidFill>
            <a:prstDash val="solid"/>
            <a:round/>
            <a:headEnd type="none" w="sm" len="sm"/>
            <a:tailEnd type="none" w="sm" len="sm"/>
          </a:ln>
        </p:spPr>
        <p:txBody>
          <a:bodyPr spcFirstLastPara="1" wrap="square" lIns="91425" tIns="45700" rIns="91425" bIns="45700" anchor="t" anchorCtr="0">
            <a:spAutoFit/>
          </a:bodyPr>
          <a:lstStyle/>
          <a:p>
            <a:pPr marL="457200" marR="0" lvl="0" indent="-457200" algn="l" rtl="0">
              <a:lnSpc>
                <a:spcPct val="107000"/>
              </a:lnSpc>
              <a:spcBef>
                <a:spcPts val="0"/>
              </a:spcBef>
              <a:spcAft>
                <a:spcPts val="0"/>
              </a:spcAft>
              <a:buClr>
                <a:schemeClr val="dk1"/>
              </a:buClr>
              <a:buSzPts val="2800"/>
              <a:buFont typeface="Arial"/>
              <a:buChar char="•"/>
            </a:pPr>
            <a:r>
              <a:rPr lang="en-GB" sz="2800">
                <a:solidFill>
                  <a:schemeClr val="dk1"/>
                </a:solidFill>
                <a:latin typeface="Calibri"/>
                <a:ea typeface="Calibri"/>
                <a:cs typeface="Calibri"/>
                <a:sym typeface="Calibri"/>
              </a:rPr>
              <a:t>Uveďme si príklad </a:t>
            </a:r>
            <a:r>
              <a:rPr lang="en-GB" sz="2800" b="1">
                <a:solidFill>
                  <a:schemeClr val="dk1"/>
                </a:solidFill>
                <a:latin typeface="Calibri"/>
                <a:ea typeface="Calibri"/>
                <a:cs typeface="Calibri"/>
                <a:sym typeface="Calibri"/>
              </a:rPr>
              <a:t>predaja nehnuteľnosti</a:t>
            </a:r>
            <a:endParaRPr sz="2800" b="1">
              <a:solidFill>
                <a:schemeClr val="dk1"/>
              </a:solidFill>
              <a:latin typeface="Calibri"/>
              <a:ea typeface="Calibri"/>
              <a:cs typeface="Calibri"/>
              <a:sym typeface="Calibri"/>
            </a:endParaRPr>
          </a:p>
          <a:p>
            <a:pPr marL="1165225" marR="0" lvl="1" indent="-457200" algn="l" rtl="0">
              <a:lnSpc>
                <a:spcPct val="107000"/>
              </a:lnSpc>
              <a:spcBef>
                <a:spcPts val="800"/>
              </a:spcBef>
              <a:spcAft>
                <a:spcPts val="0"/>
              </a:spcAft>
              <a:buClr>
                <a:schemeClr val="dk1"/>
              </a:buClr>
              <a:buSzPts val="2400"/>
              <a:buFont typeface="Arial"/>
              <a:buChar char="•"/>
            </a:pPr>
            <a:r>
              <a:rPr lang="en-GB" sz="2400" b="0" i="0" u="none" strike="noStrike" cap="none">
                <a:solidFill>
                  <a:schemeClr val="dk1"/>
                </a:solidFill>
                <a:latin typeface="Calibri"/>
                <a:ea typeface="Calibri"/>
                <a:cs typeface="Calibri"/>
                <a:sym typeface="Calibri"/>
              </a:rPr>
              <a:t>Po dokončení transakcie prechádza vlastníctvo nehnuteľnosti na kupujúceho.</a:t>
            </a:r>
            <a:endParaRPr/>
          </a:p>
          <a:p>
            <a:pPr marL="1165225" marR="0" lvl="1" indent="-457200" algn="l" rtl="0">
              <a:lnSpc>
                <a:spcPct val="107000"/>
              </a:lnSpc>
              <a:spcBef>
                <a:spcPts val="800"/>
              </a:spcBef>
              <a:spcAft>
                <a:spcPts val="0"/>
              </a:spcAft>
              <a:buClr>
                <a:schemeClr val="dk1"/>
              </a:buClr>
              <a:buSzPts val="2400"/>
              <a:buFont typeface="Arial"/>
              <a:buChar char="•"/>
            </a:pPr>
            <a:r>
              <a:rPr lang="en-GB" sz="2400" b="0" i="0" u="none" strike="noStrike" cap="none">
                <a:solidFill>
                  <a:schemeClr val="dk1"/>
                </a:solidFill>
                <a:latin typeface="Calibri"/>
                <a:ea typeface="Calibri"/>
                <a:cs typeface="Calibri"/>
                <a:sym typeface="Calibri"/>
              </a:rPr>
              <a:t>Kupujúci a predávajúci môžu jednotlivo zaznamenávať peňažné transakcie, ale ani jednému zo zdrojov nemožno dôverovať.</a:t>
            </a:r>
            <a:endParaRPr/>
          </a:p>
          <a:p>
            <a:pPr marL="1165225" marR="0" lvl="1" indent="-457200" algn="l" rtl="0">
              <a:lnSpc>
                <a:spcPct val="107000"/>
              </a:lnSpc>
              <a:spcBef>
                <a:spcPts val="800"/>
              </a:spcBef>
              <a:spcAft>
                <a:spcPts val="0"/>
              </a:spcAft>
              <a:buClr>
                <a:schemeClr val="dk1"/>
              </a:buClr>
              <a:buSzPts val="2400"/>
              <a:buFont typeface="Arial"/>
              <a:buChar char="•"/>
            </a:pPr>
            <a:r>
              <a:rPr lang="en-GB" sz="2400" b="0" i="0" u="none" strike="noStrike" cap="none">
                <a:solidFill>
                  <a:schemeClr val="dk1"/>
                </a:solidFill>
                <a:latin typeface="Calibri"/>
                <a:ea typeface="Calibri"/>
                <a:cs typeface="Calibri"/>
                <a:sym typeface="Calibri"/>
              </a:rPr>
              <a:t>Predávajúci môže ľahko namietať, že peniaze nedostal, hoci ich už dostal, a kupujúci môže rovnako namietať, že sumu už zaplatil, hoci peniaze ešte neposlal.</a:t>
            </a:r>
            <a:endParaRPr sz="2400" b="0" i="0" u="none" strike="noStrike" cap="none">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sp>
        <p:nvSpPr>
          <p:cNvPr id="484" name="Google Shape;484;p13"/>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85750" lvl="0" indent="-285750" algn="l" rtl="0">
              <a:lnSpc>
                <a:spcPct val="107000"/>
              </a:lnSpc>
              <a:spcBef>
                <a:spcPts val="0"/>
              </a:spcBef>
              <a:spcAft>
                <a:spcPts val="0"/>
              </a:spcAft>
              <a:buClr>
                <a:srgbClr val="262626"/>
              </a:buClr>
              <a:buSzPts val="2400"/>
              <a:buFont typeface="Arial"/>
              <a:buChar char="•"/>
            </a:pPr>
            <a:r>
              <a:rPr lang="en-GB"/>
              <a:t>Tradičné databázové technológie čelia pri zaznamenávaní finančných transakcií niekoľkým výzvam</a:t>
            </a:r>
            <a:endParaRPr/>
          </a:p>
          <a:p>
            <a:pPr marL="285750" lvl="0" indent="-285750" algn="l" rtl="0">
              <a:lnSpc>
                <a:spcPct val="107000"/>
              </a:lnSpc>
              <a:spcBef>
                <a:spcPts val="1800"/>
              </a:spcBef>
              <a:spcAft>
                <a:spcPts val="0"/>
              </a:spcAft>
              <a:buClr>
                <a:srgbClr val="262626"/>
              </a:buClr>
              <a:buSzPts val="2400"/>
              <a:buFont typeface="Arial"/>
              <a:buChar char="•"/>
            </a:pPr>
            <a:r>
              <a:rPr lang="en-GB"/>
              <a:t>Aby sa predišlo možným právnym problémom, transakcie musí kontrolovať a overovať dôveryhodná tretia strana.</a:t>
            </a:r>
            <a:endParaRPr>
              <a:latin typeface="Calibri"/>
              <a:ea typeface="Calibri"/>
              <a:cs typeface="Calibri"/>
              <a:sym typeface="Calibri"/>
            </a:endParaRPr>
          </a:p>
          <a:p>
            <a:pPr marL="228600" lvl="0" indent="-228600" algn="ctr" rtl="0">
              <a:lnSpc>
                <a:spcPct val="107000"/>
              </a:lnSpc>
              <a:spcBef>
                <a:spcPts val="1800"/>
              </a:spcBef>
              <a:spcAft>
                <a:spcPts val="0"/>
              </a:spcAft>
              <a:buClr>
                <a:srgbClr val="262626"/>
              </a:buClr>
              <a:buSzPts val="2400"/>
              <a:buNone/>
            </a:pPr>
            <a:r>
              <a:rPr lang="en-GB">
                <a:latin typeface="Calibri"/>
                <a:ea typeface="Calibri"/>
                <a:cs typeface="Calibri"/>
                <a:sym typeface="Calibri"/>
              </a:rPr>
              <a:t>ALE</a:t>
            </a:r>
            <a:endParaRPr>
              <a:latin typeface="Calibri"/>
              <a:ea typeface="Calibri"/>
              <a:cs typeface="Calibri"/>
              <a:sym typeface="Calibri"/>
            </a:endParaRPr>
          </a:p>
          <a:p>
            <a:pPr marL="285750" lvl="0" indent="-285750" algn="l" rtl="0">
              <a:lnSpc>
                <a:spcPct val="107000"/>
              </a:lnSpc>
              <a:spcBef>
                <a:spcPts val="1800"/>
              </a:spcBef>
              <a:spcAft>
                <a:spcPts val="0"/>
              </a:spcAft>
              <a:buClr>
                <a:srgbClr val="262626"/>
              </a:buClr>
              <a:buSzPts val="2400"/>
              <a:buFont typeface="Arial"/>
              <a:buChar char="•"/>
            </a:pPr>
            <a:r>
              <a:rPr lang="en-GB"/>
              <a:t>Prítomnosť tohto centrálneho orgánu nielenže sťažuje transakciu, ale vytvára aj jeden zraniteľný bod </a:t>
            </a:r>
            <a:endParaRPr/>
          </a:p>
          <a:p>
            <a:pPr marL="285750" lvl="0" indent="-285750" algn="l" rtl="0">
              <a:lnSpc>
                <a:spcPct val="107000"/>
              </a:lnSpc>
              <a:spcBef>
                <a:spcPts val="1800"/>
              </a:spcBef>
              <a:spcAft>
                <a:spcPts val="0"/>
              </a:spcAft>
              <a:buClr>
                <a:srgbClr val="262626"/>
              </a:buClr>
              <a:buSzPts val="2400"/>
              <a:buFont typeface="Arial"/>
              <a:buChar char="•"/>
            </a:pPr>
            <a:r>
              <a:rPr lang="en-GB"/>
              <a:t>Ak dôjde k ohrozeniu centrálnej databázy, môže to poškodiť obe strany.</a:t>
            </a:r>
            <a:endParaRPr>
              <a:latin typeface="Calibri"/>
              <a:ea typeface="Calibri"/>
              <a:cs typeface="Calibri"/>
              <a:sym typeface="Calibri"/>
            </a:endParaRPr>
          </a:p>
        </p:txBody>
      </p:sp>
      <p:sp>
        <p:nvSpPr>
          <p:cNvPr id="485" name="Google Shape;485;p1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a:p>
          <a:p>
            <a:pPr marL="0" lvl="0" indent="0" algn="l" rtl="0">
              <a:lnSpc>
                <a:spcPct val="90000"/>
              </a:lnSpc>
              <a:spcBef>
                <a:spcPts val="1000"/>
              </a:spcBef>
              <a:spcAft>
                <a:spcPts val="0"/>
              </a:spcAft>
              <a:buClr>
                <a:srgbClr val="262626"/>
              </a:buClr>
              <a:buSzPts val="2800"/>
              <a:buNone/>
            </a:pPr>
            <a:r>
              <a:rPr lang="en-GB" sz="2800"/>
              <a:t>Prečo je Blockchain dôležitý?</a:t>
            </a:r>
            <a:endParaRPr/>
          </a:p>
        </p:txBody>
      </p:sp>
      <p:grpSp>
        <p:nvGrpSpPr>
          <p:cNvPr id="486" name="Google Shape;486;p13"/>
          <p:cNvGrpSpPr/>
          <p:nvPr/>
        </p:nvGrpSpPr>
        <p:grpSpPr>
          <a:xfrm rot="10800000" flipH="1">
            <a:off x="10388648" y="0"/>
            <a:ext cx="1803350" cy="2809693"/>
            <a:chOff x="12708052" y="5708395"/>
            <a:chExt cx="760808" cy="1185370"/>
          </a:xfrm>
        </p:grpSpPr>
        <p:sp>
          <p:nvSpPr>
            <p:cNvPr id="487" name="Google Shape;487;p1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8" name="Google Shape;488;p1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9" name="Google Shape;489;p1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0" name="Google Shape;490;p1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1" name="Google Shape;491;p1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2" name="Google Shape;492;p1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p14"/>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85750" lvl="0" indent="-285750" algn="l" rtl="0">
              <a:lnSpc>
                <a:spcPct val="107000"/>
              </a:lnSpc>
              <a:spcBef>
                <a:spcPts val="0"/>
              </a:spcBef>
              <a:spcAft>
                <a:spcPts val="0"/>
              </a:spcAft>
              <a:buClr>
                <a:srgbClr val="262626"/>
              </a:buClr>
              <a:buSzPts val="2400"/>
              <a:buFont typeface="Arial"/>
              <a:buChar char="•"/>
            </a:pPr>
            <a:r>
              <a:rPr lang="en-GB"/>
              <a:t>Blockchain je rozvíjajúca sa technológia, ktorú rôzne odvetvia využívajú inovatívnym spôsobom. V nasledujúcich podkapitolách opisujeme niektoré prípadové štúdie z rôznych odvetví</a:t>
            </a:r>
            <a:r>
              <a:rPr lang="en-GB" sz="2400">
                <a:latin typeface="Calibri"/>
                <a:ea typeface="Calibri"/>
                <a:cs typeface="Calibri"/>
                <a:sym typeface="Calibri"/>
              </a:rPr>
              <a:t>:</a:t>
            </a:r>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latin typeface="Calibri"/>
                <a:ea typeface="Calibri"/>
                <a:cs typeface="Calibri"/>
                <a:sym typeface="Calibri"/>
              </a:rPr>
              <a:t>energia</a:t>
            </a:r>
            <a:endParaRPr sz="2400">
              <a:solidFill>
                <a:srgbClr val="262626"/>
              </a:solidFill>
              <a:latin typeface="Calibri"/>
              <a:ea typeface="Calibri"/>
              <a:cs typeface="Calibri"/>
              <a:sym typeface="Calibri"/>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latin typeface="Calibri"/>
                <a:ea typeface="Calibri"/>
                <a:cs typeface="Calibri"/>
                <a:sym typeface="Calibri"/>
              </a:rPr>
              <a:t>financie</a:t>
            </a:r>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latin typeface="Calibri"/>
                <a:ea typeface="Calibri"/>
                <a:cs typeface="Calibri"/>
                <a:sym typeface="Calibri"/>
              </a:rPr>
              <a:t>mediálny a zábavný priemysel</a:t>
            </a:r>
            <a:endParaRPr sz="2400">
              <a:solidFill>
                <a:srgbClr val="262626"/>
              </a:solidFill>
              <a:latin typeface="Calibri"/>
              <a:ea typeface="Calibri"/>
              <a:cs typeface="Calibri"/>
              <a:sym typeface="Calibri"/>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latin typeface="Calibri"/>
                <a:ea typeface="Calibri"/>
                <a:cs typeface="Calibri"/>
                <a:sym typeface="Calibri"/>
              </a:rPr>
              <a:t>Maloobchodný predaj</a:t>
            </a:r>
            <a:endParaRPr sz="2400">
              <a:solidFill>
                <a:srgbClr val="262626"/>
              </a:solidFill>
              <a:latin typeface="Calibri"/>
              <a:ea typeface="Calibri"/>
              <a:cs typeface="Calibri"/>
              <a:sym typeface="Calibri"/>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latin typeface="Calibri"/>
                <a:ea typeface="Calibri"/>
                <a:cs typeface="Calibri"/>
                <a:sym typeface="Calibri"/>
              </a:rPr>
              <a:t>Poľnohospodárstvo</a:t>
            </a:r>
            <a:endParaRPr sz="2400">
              <a:solidFill>
                <a:srgbClr val="262626"/>
              </a:solidFill>
              <a:latin typeface="Calibri"/>
              <a:ea typeface="Calibri"/>
              <a:cs typeface="Calibri"/>
              <a:sym typeface="Calibri"/>
            </a:endParaRPr>
          </a:p>
        </p:txBody>
      </p:sp>
      <p:sp>
        <p:nvSpPr>
          <p:cNvPr id="498" name="Google Shape;498;p14"/>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sz="2800"/>
          </a:p>
          <a:p>
            <a:pPr marL="0" lvl="0" indent="0" algn="l" rtl="0">
              <a:lnSpc>
                <a:spcPct val="90000"/>
              </a:lnSpc>
              <a:spcBef>
                <a:spcPts val="1000"/>
              </a:spcBef>
              <a:spcAft>
                <a:spcPts val="0"/>
              </a:spcAft>
              <a:buClr>
                <a:srgbClr val="262626"/>
              </a:buClr>
              <a:buSzPts val="2800"/>
              <a:buNone/>
            </a:pPr>
            <a:r>
              <a:rPr lang="en-GB" sz="2800"/>
              <a:t>Ako rôzne odvetvia využívajú Blockchain?</a:t>
            </a:r>
            <a:endParaRPr/>
          </a:p>
        </p:txBody>
      </p:sp>
      <p:grpSp>
        <p:nvGrpSpPr>
          <p:cNvPr id="499" name="Google Shape;499;p14"/>
          <p:cNvGrpSpPr/>
          <p:nvPr/>
        </p:nvGrpSpPr>
        <p:grpSpPr>
          <a:xfrm rot="10800000" flipH="1">
            <a:off x="10388648" y="0"/>
            <a:ext cx="1803350" cy="2809693"/>
            <a:chOff x="12708052" y="5708395"/>
            <a:chExt cx="760808" cy="1185370"/>
          </a:xfrm>
        </p:grpSpPr>
        <p:sp>
          <p:nvSpPr>
            <p:cNvPr id="500" name="Google Shape;500;p1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1" name="Google Shape;501;p1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2" name="Google Shape;502;p1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3" name="Google Shape;503;p1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4" name="Google Shape;504;p1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5" name="Google Shape;505;p1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sp>
        <p:nvSpPr>
          <p:cNvPr id="510" name="Google Shape;510;p15"/>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sz="2400" b="1">
                <a:latin typeface="Calibri"/>
                <a:ea typeface="Calibri"/>
                <a:cs typeface="Calibri"/>
                <a:sym typeface="Calibri"/>
              </a:rPr>
              <a:t>Energia</a:t>
            </a:r>
            <a:endParaRPr sz="2400" b="1">
              <a:latin typeface="Calibri"/>
              <a:ea typeface="Calibri"/>
              <a:cs typeface="Calibri"/>
              <a:sym typeface="Calibri"/>
            </a:endParaRPr>
          </a:p>
          <a:p>
            <a:pPr marL="285750" lvl="0" indent="-285750" algn="l" rtl="0">
              <a:lnSpc>
                <a:spcPct val="107000"/>
              </a:lnSpc>
              <a:spcBef>
                <a:spcPts val="1800"/>
              </a:spcBef>
              <a:spcAft>
                <a:spcPts val="0"/>
              </a:spcAft>
              <a:buClr>
                <a:srgbClr val="262626"/>
              </a:buClr>
              <a:buSzPts val="2400"/>
              <a:buFont typeface="Arial"/>
              <a:buChar char="•"/>
            </a:pPr>
            <a:r>
              <a:rPr lang="en-GB"/>
              <a:t>Energetické spoločnosti využívajú technológiu Blockchain na vytvorenie peer-to-peer platforiem na obchodovanie s energiou, čím sa zjednodušuje prístup k obnoviteľnej energii. Zoberme si napríklad tieto spôsoby využitia</a:t>
            </a:r>
            <a:r>
              <a:rPr lang="en-GB" sz="2400">
                <a:latin typeface="Calibri"/>
                <a:ea typeface="Calibri"/>
                <a:cs typeface="Calibri"/>
                <a:sym typeface="Calibri"/>
              </a:rPr>
              <a:t>:</a:t>
            </a:r>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rPr>
              <a:t>Energetické spoločnosti založené na blockchaine vytvorili obchodnú platformu na predaj elektriny medzi jednotlivcami. Majitelia domov so solárnymi panelmi využívajú túto platformu na predaj prebytočnej solárnej energie svojim susedom. Proces je do značnej miery automatizovaný: inteligentné merače vytvárajú transakcie a Blockchain ich zaznamenáva.</a:t>
            </a:r>
            <a:endParaRPr sz="2400">
              <a:solidFill>
                <a:srgbClr val="262626"/>
              </a:solidFill>
              <a:latin typeface="Calibri"/>
              <a:ea typeface="Calibri"/>
              <a:cs typeface="Calibri"/>
              <a:sym typeface="Calibri"/>
            </a:endParaRPr>
          </a:p>
        </p:txBody>
      </p:sp>
      <p:sp>
        <p:nvSpPr>
          <p:cNvPr id="511" name="Google Shape;511;p1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sz="2800"/>
          </a:p>
          <a:p>
            <a:pPr marL="0" lvl="0" indent="0" algn="l" rtl="0">
              <a:lnSpc>
                <a:spcPct val="90000"/>
              </a:lnSpc>
              <a:spcBef>
                <a:spcPts val="1000"/>
              </a:spcBef>
              <a:spcAft>
                <a:spcPts val="0"/>
              </a:spcAft>
              <a:buClr>
                <a:srgbClr val="262626"/>
              </a:buClr>
              <a:buSzPts val="2800"/>
              <a:buNone/>
            </a:pPr>
            <a:r>
              <a:rPr lang="en-GB" sz="2800"/>
              <a:t>Ako rôzne odvetvia využívajú Blockchain?</a:t>
            </a:r>
            <a:endParaRPr/>
          </a:p>
        </p:txBody>
      </p:sp>
      <p:grpSp>
        <p:nvGrpSpPr>
          <p:cNvPr id="512" name="Google Shape;512;p15"/>
          <p:cNvGrpSpPr/>
          <p:nvPr/>
        </p:nvGrpSpPr>
        <p:grpSpPr>
          <a:xfrm rot="10800000" flipH="1">
            <a:off x="10388648" y="0"/>
            <a:ext cx="1803350" cy="2809693"/>
            <a:chOff x="12708052" y="5708395"/>
            <a:chExt cx="760808" cy="1185370"/>
          </a:xfrm>
        </p:grpSpPr>
        <p:sp>
          <p:nvSpPr>
            <p:cNvPr id="513" name="Google Shape;513;p1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4" name="Google Shape;514;p1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5" name="Google Shape;515;p1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6" name="Google Shape;516;p1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7" name="Google Shape;517;p1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8" name="Google Shape;518;p1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16"/>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rgbClr val="262626"/>
              </a:buClr>
              <a:buSzPts val="2400"/>
              <a:buNone/>
            </a:pPr>
            <a:r>
              <a:rPr lang="en-GB" sz="2400" b="1">
                <a:latin typeface="Calibri"/>
                <a:ea typeface="Calibri"/>
                <a:cs typeface="Calibri"/>
                <a:sym typeface="Calibri"/>
              </a:rPr>
              <a:t>Financie</a:t>
            </a:r>
            <a:endParaRPr/>
          </a:p>
          <a:p>
            <a:pPr marL="285750" lvl="0" indent="-285750" algn="l" rtl="0">
              <a:lnSpc>
                <a:spcPct val="100000"/>
              </a:lnSpc>
              <a:spcBef>
                <a:spcPts val="1200"/>
              </a:spcBef>
              <a:spcAft>
                <a:spcPts val="0"/>
              </a:spcAft>
              <a:buClr>
                <a:srgbClr val="262626"/>
              </a:buClr>
              <a:buSzPts val="2400"/>
              <a:buFont typeface="Arial"/>
              <a:buChar char="•"/>
            </a:pPr>
            <a:r>
              <a:rPr lang="en-GB" sz="2400">
                <a:latin typeface="Calibri"/>
                <a:ea typeface="Calibri"/>
                <a:cs typeface="Calibri"/>
                <a:sym typeface="Calibri"/>
              </a:rPr>
              <a:t>Tradičné finančné systémy, ako sú banky a burzy cenných papierov, využívajú služby blockchainu na správu online platieb, účtov a obchodovanie na trhu. </a:t>
            </a:r>
            <a:endParaRPr sz="2400">
              <a:latin typeface="Calibri"/>
              <a:ea typeface="Calibri"/>
              <a:cs typeface="Calibri"/>
              <a:sym typeface="Calibri"/>
            </a:endParaRPr>
          </a:p>
          <a:p>
            <a:pPr marL="285750" lvl="0" indent="-285750" algn="l" rtl="0">
              <a:lnSpc>
                <a:spcPct val="100000"/>
              </a:lnSpc>
              <a:spcBef>
                <a:spcPts val="1200"/>
              </a:spcBef>
              <a:spcAft>
                <a:spcPts val="0"/>
              </a:spcAft>
              <a:buClr>
                <a:srgbClr val="262626"/>
              </a:buClr>
              <a:buSzPts val="2400"/>
              <a:buFont typeface="Arial"/>
              <a:buChar char="•"/>
            </a:pPr>
            <a:r>
              <a:rPr lang="en-GB"/>
              <a:t>Napríklad Singapore Exchange Limited, investičná holdingová spoločnosť, ktorá poskytuje finančné obchodné služby v celej Ázii, využíva technológiu blockchain na vytvorenie efektívnejšieho medzibankového platobného účtu.</a:t>
            </a:r>
            <a:endParaRPr/>
          </a:p>
          <a:p>
            <a:pPr marL="285750" lvl="0" indent="-285750" algn="l" rtl="0">
              <a:lnSpc>
                <a:spcPct val="100000"/>
              </a:lnSpc>
              <a:spcBef>
                <a:spcPts val="1200"/>
              </a:spcBef>
              <a:spcAft>
                <a:spcPts val="0"/>
              </a:spcAft>
              <a:buClr>
                <a:srgbClr val="262626"/>
              </a:buClr>
              <a:buSzPts val="2400"/>
              <a:buFont typeface="Arial"/>
              <a:buChar char="•"/>
            </a:pPr>
            <a:r>
              <a:rPr lang="en-GB"/>
              <a:t>Prijatím blockchainu vyriešili niekoľko problémov vrátane</a:t>
            </a:r>
            <a:r>
              <a:rPr lang="en-GB" sz="2400">
                <a:latin typeface="Calibri"/>
                <a:ea typeface="Calibri"/>
                <a:cs typeface="Calibri"/>
                <a:sym typeface="Calibri"/>
              </a:rPr>
              <a:t>:</a:t>
            </a:r>
            <a:endParaRPr/>
          </a:p>
          <a:p>
            <a:pPr marL="1343025" lvl="6" indent="-285750" algn="l" rtl="0">
              <a:lnSpc>
                <a:spcPct val="100000"/>
              </a:lnSpc>
              <a:spcBef>
                <a:spcPts val="1200"/>
              </a:spcBef>
              <a:spcAft>
                <a:spcPts val="0"/>
              </a:spcAft>
              <a:buClr>
                <a:srgbClr val="262626"/>
              </a:buClr>
              <a:buSzPts val="2400"/>
              <a:buFont typeface="Noto Sans Symbols"/>
              <a:buChar char="▪"/>
            </a:pPr>
            <a:r>
              <a:rPr lang="en-GB" sz="2400">
                <a:solidFill>
                  <a:srgbClr val="262626"/>
                </a:solidFill>
                <a:latin typeface="Calibri"/>
                <a:ea typeface="Calibri"/>
                <a:cs typeface="Calibri"/>
                <a:sym typeface="Calibri"/>
              </a:rPr>
              <a:t>dávkové spracovanie a</a:t>
            </a:r>
            <a:endParaRPr sz="2400">
              <a:solidFill>
                <a:srgbClr val="262626"/>
              </a:solidFill>
              <a:latin typeface="Calibri"/>
              <a:ea typeface="Calibri"/>
              <a:cs typeface="Calibri"/>
              <a:sym typeface="Calibri"/>
            </a:endParaRPr>
          </a:p>
          <a:p>
            <a:pPr marL="1343025" lvl="6" indent="-285750" algn="l" rtl="0">
              <a:lnSpc>
                <a:spcPct val="100000"/>
              </a:lnSpc>
              <a:spcBef>
                <a:spcPts val="1200"/>
              </a:spcBef>
              <a:spcAft>
                <a:spcPts val="0"/>
              </a:spcAft>
              <a:buClr>
                <a:srgbClr val="262626"/>
              </a:buClr>
              <a:buSzPts val="2400"/>
              <a:buFont typeface="Noto Sans Symbols"/>
              <a:buChar char="▪"/>
            </a:pPr>
            <a:r>
              <a:rPr lang="en-GB" sz="2400">
                <a:solidFill>
                  <a:srgbClr val="262626"/>
                </a:solidFill>
              </a:rPr>
              <a:t>manuálne odsúhlasenie niekoľkých tisícok finančných transakcií</a:t>
            </a:r>
            <a:endParaRPr sz="2400">
              <a:solidFill>
                <a:srgbClr val="262626"/>
              </a:solidFill>
              <a:latin typeface="Calibri"/>
              <a:ea typeface="Calibri"/>
              <a:cs typeface="Calibri"/>
              <a:sym typeface="Calibri"/>
            </a:endParaRPr>
          </a:p>
        </p:txBody>
      </p:sp>
      <p:sp>
        <p:nvSpPr>
          <p:cNvPr id="524" name="Google Shape;524;p1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sz="2800"/>
          </a:p>
          <a:p>
            <a:pPr marL="0" lvl="0" indent="0" algn="l" rtl="0">
              <a:lnSpc>
                <a:spcPct val="90000"/>
              </a:lnSpc>
              <a:spcBef>
                <a:spcPts val="1000"/>
              </a:spcBef>
              <a:spcAft>
                <a:spcPts val="0"/>
              </a:spcAft>
              <a:buClr>
                <a:srgbClr val="262626"/>
              </a:buClr>
              <a:buSzPts val="2800"/>
              <a:buNone/>
            </a:pPr>
            <a:r>
              <a:rPr lang="en-GB" sz="2800"/>
              <a:t>Ako rôzne odvetvia využívajú Blockchain?</a:t>
            </a:r>
            <a:endParaRPr/>
          </a:p>
        </p:txBody>
      </p:sp>
      <p:grpSp>
        <p:nvGrpSpPr>
          <p:cNvPr id="525" name="Google Shape;525;p16"/>
          <p:cNvGrpSpPr/>
          <p:nvPr/>
        </p:nvGrpSpPr>
        <p:grpSpPr>
          <a:xfrm rot="10800000" flipH="1">
            <a:off x="10388648" y="0"/>
            <a:ext cx="1803350" cy="2809693"/>
            <a:chOff x="12708052" y="5708395"/>
            <a:chExt cx="760808" cy="1185370"/>
          </a:xfrm>
        </p:grpSpPr>
        <p:sp>
          <p:nvSpPr>
            <p:cNvPr id="526" name="Google Shape;526;p1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7" name="Google Shape;527;p1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8" name="Google Shape;528;p1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9" name="Google Shape;529;p1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0" name="Google Shape;530;p1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1" name="Google Shape;531;p1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536" name="Google Shape;536;p17"/>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rgbClr val="262626"/>
              </a:buClr>
              <a:buSzPts val="2400"/>
              <a:buNone/>
            </a:pPr>
            <a:r>
              <a:rPr lang="en-GB" sz="2400" b="1">
                <a:latin typeface="Calibri"/>
                <a:ea typeface="Calibri"/>
                <a:cs typeface="Calibri"/>
                <a:sym typeface="Calibri"/>
              </a:rPr>
              <a:t>Mediálny a zábavný priemysel</a:t>
            </a:r>
            <a:endParaRPr sz="2400" b="1">
              <a:latin typeface="Calibri"/>
              <a:ea typeface="Calibri"/>
              <a:cs typeface="Calibri"/>
              <a:sym typeface="Calibri"/>
            </a:endParaRPr>
          </a:p>
          <a:p>
            <a:pPr marL="285750" lvl="6" indent="-285750" algn="l" rtl="0">
              <a:lnSpc>
                <a:spcPct val="100000"/>
              </a:lnSpc>
              <a:spcBef>
                <a:spcPts val="1200"/>
              </a:spcBef>
              <a:spcAft>
                <a:spcPts val="0"/>
              </a:spcAft>
              <a:buClr>
                <a:srgbClr val="262626"/>
              </a:buClr>
              <a:buSzPts val="2400"/>
              <a:buChar char="•"/>
            </a:pPr>
            <a:r>
              <a:rPr lang="en-GB" sz="2400">
                <a:solidFill>
                  <a:srgbClr val="262626"/>
                </a:solidFill>
              </a:rPr>
              <a:t>Mediálne a zábavné spoločnosti používajú systémy Blockchain na správu údajov o autorských právach.</a:t>
            </a:r>
            <a:endParaRPr/>
          </a:p>
          <a:p>
            <a:pPr marL="285750" lvl="6" indent="-285750" algn="l" rtl="0">
              <a:lnSpc>
                <a:spcPct val="100000"/>
              </a:lnSpc>
              <a:spcBef>
                <a:spcPts val="1200"/>
              </a:spcBef>
              <a:spcAft>
                <a:spcPts val="0"/>
              </a:spcAft>
              <a:buClr>
                <a:srgbClr val="262626"/>
              </a:buClr>
              <a:buSzPts val="2400"/>
              <a:buChar char="•"/>
            </a:pPr>
            <a:r>
              <a:rPr lang="en-GB" sz="2400">
                <a:solidFill>
                  <a:srgbClr val="262626"/>
                </a:solidFill>
              </a:rPr>
              <a:t>Autorské práva sú nevyhnutné na spravodlivé odmeňovanie umelcov.</a:t>
            </a:r>
            <a:endParaRPr/>
          </a:p>
          <a:p>
            <a:pPr marL="285750" lvl="6" indent="-285750" algn="l" rtl="0">
              <a:lnSpc>
                <a:spcPct val="100000"/>
              </a:lnSpc>
              <a:spcBef>
                <a:spcPts val="1200"/>
              </a:spcBef>
              <a:spcAft>
                <a:spcPts val="0"/>
              </a:spcAft>
              <a:buClr>
                <a:srgbClr val="262626"/>
              </a:buClr>
              <a:buSzPts val="2400"/>
              <a:buChar char="•"/>
            </a:pPr>
            <a:r>
              <a:rPr lang="en-GB" sz="2400">
                <a:solidFill>
                  <a:srgbClr val="262626"/>
                </a:solidFill>
              </a:rPr>
              <a:t>Zaznamenanie predaja alebo prevodu obsahu chráneného autorskými právami si vyžaduje niekoľko transakcií</a:t>
            </a:r>
            <a:r>
              <a:rPr lang="en-GB" sz="2400">
                <a:solidFill>
                  <a:srgbClr val="262626"/>
                </a:solidFill>
                <a:latin typeface="Calibri"/>
                <a:ea typeface="Calibri"/>
                <a:cs typeface="Calibri"/>
                <a:sym typeface="Calibri"/>
              </a:rPr>
              <a:t>. </a:t>
            </a:r>
            <a:endParaRPr sz="2400">
              <a:solidFill>
                <a:srgbClr val="262626"/>
              </a:solidFill>
              <a:latin typeface="Calibri"/>
              <a:ea typeface="Calibri"/>
              <a:cs typeface="Calibri"/>
              <a:sym typeface="Calibri"/>
            </a:endParaRPr>
          </a:p>
          <a:p>
            <a:pPr marL="285750" lvl="6" indent="-285750" algn="l" rtl="0">
              <a:lnSpc>
                <a:spcPct val="100000"/>
              </a:lnSpc>
              <a:spcBef>
                <a:spcPts val="1200"/>
              </a:spcBef>
              <a:spcAft>
                <a:spcPts val="0"/>
              </a:spcAft>
              <a:buClr>
                <a:srgbClr val="262626"/>
              </a:buClr>
              <a:buSzPts val="2400"/>
              <a:buChar char="•"/>
            </a:pPr>
            <a:r>
              <a:rPr lang="en-GB" sz="2400">
                <a:solidFill>
                  <a:srgbClr val="262626"/>
                </a:solidFill>
              </a:rPr>
              <a:t>Spoločnosť Sony Music Entertainment Japan využíva služby Blockchain na zefektívnenie správy digitálnych práv</a:t>
            </a:r>
            <a:r>
              <a:rPr lang="en-GB" sz="2400">
                <a:solidFill>
                  <a:srgbClr val="262626"/>
                </a:solidFill>
                <a:latin typeface="Calibri"/>
                <a:ea typeface="Calibri"/>
                <a:cs typeface="Calibri"/>
                <a:sym typeface="Calibri"/>
              </a:rPr>
              <a:t>. </a:t>
            </a:r>
            <a:endParaRPr sz="2400">
              <a:solidFill>
                <a:srgbClr val="262626"/>
              </a:solidFill>
              <a:latin typeface="Calibri"/>
              <a:ea typeface="Calibri"/>
              <a:cs typeface="Calibri"/>
              <a:sym typeface="Calibri"/>
            </a:endParaRPr>
          </a:p>
          <a:p>
            <a:pPr marL="285750" lvl="6" indent="-285750" algn="l" rtl="0">
              <a:lnSpc>
                <a:spcPct val="100000"/>
              </a:lnSpc>
              <a:spcBef>
                <a:spcPts val="1200"/>
              </a:spcBef>
              <a:spcAft>
                <a:spcPts val="0"/>
              </a:spcAft>
              <a:buClr>
                <a:srgbClr val="262626"/>
              </a:buClr>
              <a:buSzPts val="2400"/>
              <a:buChar char="•"/>
            </a:pPr>
            <a:r>
              <a:rPr lang="en-GB" sz="2400">
                <a:solidFill>
                  <a:srgbClr val="262626"/>
                </a:solidFill>
              </a:rPr>
              <a:t>Úspešne využili stratégiu Blockchain na zvýšenie produktivity a zníženie nákladov na spracovanie autorských práv.</a:t>
            </a:r>
            <a:endParaRPr sz="2400">
              <a:solidFill>
                <a:srgbClr val="262626"/>
              </a:solidFill>
              <a:latin typeface="Calibri"/>
              <a:ea typeface="Calibri"/>
              <a:cs typeface="Calibri"/>
              <a:sym typeface="Calibri"/>
            </a:endParaRPr>
          </a:p>
        </p:txBody>
      </p:sp>
      <p:sp>
        <p:nvSpPr>
          <p:cNvPr id="537" name="Google Shape;537;p1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sz="2800"/>
          </a:p>
          <a:p>
            <a:pPr marL="0" lvl="0" indent="0" algn="l" rtl="0">
              <a:lnSpc>
                <a:spcPct val="90000"/>
              </a:lnSpc>
              <a:spcBef>
                <a:spcPts val="1000"/>
              </a:spcBef>
              <a:spcAft>
                <a:spcPts val="0"/>
              </a:spcAft>
              <a:buClr>
                <a:srgbClr val="262626"/>
              </a:buClr>
              <a:buSzPts val="2800"/>
              <a:buNone/>
            </a:pPr>
            <a:r>
              <a:rPr lang="en-GB" sz="2800"/>
              <a:t>Ako rôzne odvetvia využívajú Blockchain?</a:t>
            </a:r>
            <a:endParaRPr/>
          </a:p>
        </p:txBody>
      </p:sp>
      <p:grpSp>
        <p:nvGrpSpPr>
          <p:cNvPr id="538" name="Google Shape;538;p17"/>
          <p:cNvGrpSpPr/>
          <p:nvPr/>
        </p:nvGrpSpPr>
        <p:grpSpPr>
          <a:xfrm rot="10800000" flipH="1">
            <a:off x="10388648" y="0"/>
            <a:ext cx="1803350" cy="2809693"/>
            <a:chOff x="12708052" y="5708395"/>
            <a:chExt cx="760808" cy="1185370"/>
          </a:xfrm>
        </p:grpSpPr>
        <p:sp>
          <p:nvSpPr>
            <p:cNvPr id="539" name="Google Shape;539;p1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0" name="Google Shape;540;p1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1" name="Google Shape;541;p1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2" name="Google Shape;542;p1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3" name="Google Shape;543;p1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4" name="Google Shape;544;p1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48"/>
        <p:cNvGrpSpPr/>
        <p:nvPr/>
      </p:nvGrpSpPr>
      <p:grpSpPr>
        <a:xfrm>
          <a:off x="0" y="0"/>
          <a:ext cx="0" cy="0"/>
          <a:chOff x="0" y="0"/>
          <a:chExt cx="0" cy="0"/>
        </a:xfrm>
      </p:grpSpPr>
      <p:sp>
        <p:nvSpPr>
          <p:cNvPr id="549" name="Google Shape;549;p18"/>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b="1">
                <a:latin typeface="Calibri"/>
                <a:ea typeface="Calibri"/>
                <a:cs typeface="Calibri"/>
                <a:sym typeface="Calibri"/>
              </a:rPr>
              <a:t>Maloobchodný predaj</a:t>
            </a:r>
            <a:endParaRPr sz="2400" b="1">
              <a:latin typeface="Calibri"/>
              <a:ea typeface="Calibri"/>
              <a:cs typeface="Calibri"/>
              <a:sym typeface="Calibri"/>
            </a:endParaRPr>
          </a:p>
          <a:p>
            <a:pPr marL="285750" lvl="6" indent="-285750" algn="l" rtl="0">
              <a:lnSpc>
                <a:spcPct val="100000"/>
              </a:lnSpc>
              <a:spcBef>
                <a:spcPts val="1400"/>
              </a:spcBef>
              <a:spcAft>
                <a:spcPts val="0"/>
              </a:spcAft>
              <a:buClr>
                <a:srgbClr val="262626"/>
              </a:buClr>
              <a:buSzPts val="2400"/>
              <a:buChar char="•"/>
            </a:pPr>
            <a:r>
              <a:rPr lang="en-GB" sz="2400">
                <a:solidFill>
                  <a:srgbClr val="262626"/>
                </a:solidFill>
              </a:rPr>
              <a:t>Maloobchodné spoločnosti používajú blockchain na sledovanie pohybu tovaru medzi dodávateľmi a odberateľmi</a:t>
            </a:r>
            <a:r>
              <a:rPr lang="en-GB" sz="2400">
                <a:solidFill>
                  <a:srgbClr val="262626"/>
                </a:solidFill>
                <a:latin typeface="Calibri"/>
                <a:ea typeface="Calibri"/>
                <a:cs typeface="Calibri"/>
                <a:sym typeface="Calibri"/>
              </a:rPr>
              <a:t>.</a:t>
            </a:r>
            <a:endParaRPr sz="2400">
              <a:solidFill>
                <a:srgbClr val="262626"/>
              </a:solidFill>
              <a:latin typeface="Calibri"/>
              <a:ea typeface="Calibri"/>
              <a:cs typeface="Calibri"/>
              <a:sym typeface="Calibri"/>
            </a:endParaRPr>
          </a:p>
          <a:p>
            <a:pPr marL="285750" lvl="6" indent="-285750" algn="l" rtl="0">
              <a:lnSpc>
                <a:spcPct val="100000"/>
              </a:lnSpc>
              <a:spcBef>
                <a:spcPts val="1200"/>
              </a:spcBef>
              <a:spcAft>
                <a:spcPts val="0"/>
              </a:spcAft>
              <a:buClr>
                <a:srgbClr val="262626"/>
              </a:buClr>
              <a:buSzPts val="2400"/>
              <a:buChar char="•"/>
            </a:pPr>
            <a:r>
              <a:rPr lang="en-GB" sz="2400">
                <a:solidFill>
                  <a:srgbClr val="262626"/>
                </a:solidFill>
              </a:rPr>
              <a:t>Napríklad maloobchodný predajca Amazon podal patent na systém distribuovanej účtovnej knihy, ktorý bude využívať technológiu blockchain na overovanie pravosti všetkého tovaru predávaného na platforme. </a:t>
            </a:r>
            <a:endParaRPr/>
          </a:p>
          <a:p>
            <a:pPr marL="285750" lvl="6" indent="-285750" algn="l" rtl="0">
              <a:lnSpc>
                <a:spcPct val="100000"/>
              </a:lnSpc>
              <a:spcBef>
                <a:spcPts val="1200"/>
              </a:spcBef>
              <a:spcAft>
                <a:spcPts val="0"/>
              </a:spcAft>
              <a:buClr>
                <a:srgbClr val="262626"/>
              </a:buClr>
              <a:buSzPts val="2400"/>
              <a:buChar char="•"/>
            </a:pPr>
            <a:r>
              <a:rPr lang="en-GB" sz="2400">
                <a:solidFill>
                  <a:srgbClr val="262626"/>
                </a:solidFill>
              </a:rPr>
              <a:t>Predajcovia Amazonu môžu mapovať svoje globálne dodávateľské reťazce tak, že účastníkom, ako sú výrobcovia, kuriéri, distribútori, koncoví používatelia a sekundárni používatelia, umožnia pridávať udalosti do svojich záznamov po registrácii u certifikačnej autority.</a:t>
            </a:r>
            <a:endParaRPr sz="2400">
              <a:solidFill>
                <a:srgbClr val="262626"/>
              </a:solidFill>
              <a:latin typeface="Calibri"/>
              <a:ea typeface="Calibri"/>
              <a:cs typeface="Calibri"/>
              <a:sym typeface="Calibri"/>
            </a:endParaRPr>
          </a:p>
        </p:txBody>
      </p:sp>
      <p:sp>
        <p:nvSpPr>
          <p:cNvPr id="550" name="Google Shape;550;p1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a:t>
            </a:r>
            <a:endParaRPr sz="2800"/>
          </a:p>
          <a:p>
            <a:pPr marL="0" lvl="0" indent="0" algn="l" rtl="0">
              <a:lnSpc>
                <a:spcPct val="90000"/>
              </a:lnSpc>
              <a:spcBef>
                <a:spcPts val="1000"/>
              </a:spcBef>
              <a:spcAft>
                <a:spcPts val="0"/>
              </a:spcAft>
              <a:buClr>
                <a:srgbClr val="262626"/>
              </a:buClr>
              <a:buSzPts val="2800"/>
              <a:buNone/>
            </a:pPr>
            <a:r>
              <a:rPr lang="en-GB" sz="2800"/>
              <a:t>Ako rôzne odvetvia využívajú Blockchain?</a:t>
            </a:r>
            <a:endParaRPr/>
          </a:p>
        </p:txBody>
      </p:sp>
      <p:grpSp>
        <p:nvGrpSpPr>
          <p:cNvPr id="551" name="Google Shape;551;p18"/>
          <p:cNvGrpSpPr/>
          <p:nvPr/>
        </p:nvGrpSpPr>
        <p:grpSpPr>
          <a:xfrm rot="10800000" flipH="1">
            <a:off x="10388648" y="0"/>
            <a:ext cx="1803350" cy="2809693"/>
            <a:chOff x="12708052" y="5708395"/>
            <a:chExt cx="760808" cy="1185370"/>
          </a:xfrm>
        </p:grpSpPr>
        <p:sp>
          <p:nvSpPr>
            <p:cNvPr id="552" name="Google Shape;552;p1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3" name="Google Shape;553;p1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4" name="Google Shape;554;p1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5" name="Google Shape;555;p1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6" name="Google Shape;556;p1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7" name="Google Shape;557;p1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19"/>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sz="2400" b="1">
                <a:latin typeface="Calibri"/>
                <a:ea typeface="Calibri"/>
                <a:cs typeface="Calibri"/>
                <a:sym typeface="Calibri"/>
              </a:rPr>
              <a:t>Poľnohospodárstvo</a:t>
            </a:r>
            <a:endParaRPr sz="2400" b="1">
              <a:latin typeface="Calibri"/>
              <a:ea typeface="Calibri"/>
              <a:cs typeface="Calibri"/>
              <a:sym typeface="Calibri"/>
            </a:endParaRPr>
          </a:p>
          <a:p>
            <a:pPr marL="285750" lvl="6" indent="-285750" algn="l" rtl="0">
              <a:lnSpc>
                <a:spcPct val="107000"/>
              </a:lnSpc>
              <a:spcBef>
                <a:spcPts val="1300"/>
              </a:spcBef>
              <a:spcAft>
                <a:spcPts val="0"/>
              </a:spcAft>
              <a:buClr>
                <a:srgbClr val="262626"/>
              </a:buClr>
              <a:buSzPts val="2400"/>
              <a:buFont typeface="Arial"/>
              <a:buChar char="•"/>
            </a:pPr>
            <a:r>
              <a:rPr lang="en-GB" sz="2400">
                <a:solidFill>
                  <a:srgbClr val="262626"/>
                </a:solidFill>
              </a:rPr>
              <a:t>Technológia blockchain v poľnohospodárskej výrobe prináša množstvo výhod a príležitostí na modernizáciu a zlepšenie celého odvetvia.</a:t>
            </a:r>
            <a:endParaRPr sz="2400">
              <a:solidFill>
                <a:srgbClr val="262626"/>
              </a:solidFill>
              <a:latin typeface="Calibri"/>
              <a:ea typeface="Calibri"/>
              <a:cs typeface="Calibri"/>
              <a:sym typeface="Calibri"/>
            </a:endParaRPr>
          </a:p>
        </p:txBody>
      </p:sp>
      <p:sp>
        <p:nvSpPr>
          <p:cNvPr id="563" name="Google Shape;563;p1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sz="2800"/>
          </a:p>
          <a:p>
            <a:pPr marL="0" lvl="0" indent="0" algn="l" rtl="0">
              <a:lnSpc>
                <a:spcPct val="90000"/>
              </a:lnSpc>
              <a:spcBef>
                <a:spcPts val="1000"/>
              </a:spcBef>
              <a:spcAft>
                <a:spcPts val="0"/>
              </a:spcAft>
              <a:buClr>
                <a:srgbClr val="262626"/>
              </a:buClr>
              <a:buSzPts val="2800"/>
              <a:buNone/>
            </a:pPr>
            <a:r>
              <a:rPr lang="en-GB" sz="2800"/>
              <a:t>Ako rôzne odvetvia využívajú Blockchain?</a:t>
            </a:r>
            <a:endParaRPr/>
          </a:p>
        </p:txBody>
      </p:sp>
      <p:grpSp>
        <p:nvGrpSpPr>
          <p:cNvPr id="564" name="Google Shape;564;p19"/>
          <p:cNvGrpSpPr/>
          <p:nvPr/>
        </p:nvGrpSpPr>
        <p:grpSpPr>
          <a:xfrm rot="10800000" flipH="1">
            <a:off x="10388648" y="0"/>
            <a:ext cx="1803350" cy="2809693"/>
            <a:chOff x="12708052" y="5708395"/>
            <a:chExt cx="760808" cy="1185370"/>
          </a:xfrm>
        </p:grpSpPr>
        <p:sp>
          <p:nvSpPr>
            <p:cNvPr id="565" name="Google Shape;565;p1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6" name="Google Shape;566;p1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7" name="Google Shape;567;p1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8" name="Google Shape;568;p1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9" name="Google Shape;569;p1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0" name="Google Shape;570;p1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2"/>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28600" marR="0" lvl="0" indent="-228600" algn="l" rtl="0">
              <a:lnSpc>
                <a:spcPct val="107000"/>
              </a:lnSpc>
              <a:spcBef>
                <a:spcPts val="0"/>
              </a:spcBef>
              <a:spcAft>
                <a:spcPts val="0"/>
              </a:spcAft>
              <a:buClr>
                <a:srgbClr val="262626"/>
              </a:buClr>
              <a:buSzPts val="2400"/>
              <a:buFont typeface="Arial"/>
              <a:buNone/>
            </a:pPr>
            <a:r>
              <a:rPr lang="en-GB"/>
              <a:t>Modul "Úvod do blockchainu v agropotravinárskom reťazci" zahŕňa úvod do technológie blockchain, výzvy a príležitosti, ktoré môže blockchain otvoriť v agropotravinárskom sektore, a spôsoby, ako tieto výzvy v agropotravinárskom sektore riešiť. Uvádzajú sa aj príklady reálnych aplikácií blockchainu v agropotravinárskom sektore. Hlavný prínos modulu sa zameriava na prezentáciu potenciálnych prekážok a úvah.</a:t>
            </a:r>
            <a:endParaRPr/>
          </a:p>
        </p:txBody>
      </p:sp>
      <p:sp>
        <p:nvSpPr>
          <p:cNvPr id="336" name="Google Shape;336;p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Popis modulu</a:t>
            </a:r>
            <a:endParaRPr/>
          </a:p>
        </p:txBody>
      </p:sp>
      <p:grpSp>
        <p:nvGrpSpPr>
          <p:cNvPr id="337" name="Google Shape;337;p2"/>
          <p:cNvGrpSpPr/>
          <p:nvPr/>
        </p:nvGrpSpPr>
        <p:grpSpPr>
          <a:xfrm rot="10800000" flipH="1">
            <a:off x="10388648" y="0"/>
            <a:ext cx="1803350" cy="2809693"/>
            <a:chOff x="12708052" y="5708395"/>
            <a:chExt cx="760808" cy="1185370"/>
          </a:xfrm>
        </p:grpSpPr>
        <p:sp>
          <p:nvSpPr>
            <p:cNvPr id="338" name="Google Shape;338;p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9" name="Google Shape;339;p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0" name="Google Shape;340;p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1" name="Google Shape;341;p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2" name="Google Shape;342;p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3" name="Google Shape;343;p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74"/>
        <p:cNvGrpSpPr/>
        <p:nvPr/>
      </p:nvGrpSpPr>
      <p:grpSpPr>
        <a:xfrm>
          <a:off x="0" y="0"/>
          <a:ext cx="0" cy="0"/>
          <a:chOff x="0" y="0"/>
          <a:chExt cx="0" cy="0"/>
        </a:xfrm>
      </p:grpSpPr>
      <p:sp>
        <p:nvSpPr>
          <p:cNvPr id="575" name="Google Shape;575;p20"/>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rgbClr val="262626"/>
              </a:buClr>
              <a:buSzPts val="2400"/>
              <a:buNone/>
            </a:pPr>
            <a:r>
              <a:rPr lang="en-GB" sz="2400" b="1">
                <a:latin typeface="Calibri"/>
                <a:ea typeface="Calibri"/>
                <a:cs typeface="Calibri"/>
                <a:sym typeface="Calibri"/>
              </a:rPr>
              <a:t>Poľnohospodárstvo</a:t>
            </a:r>
            <a:endParaRPr sz="2400" b="1">
              <a:latin typeface="Calibri"/>
              <a:ea typeface="Calibri"/>
              <a:cs typeface="Calibri"/>
              <a:sym typeface="Calibri"/>
            </a:endParaRPr>
          </a:p>
          <a:p>
            <a:pPr marL="285750" lvl="6" indent="-285750" algn="l" rtl="0">
              <a:lnSpc>
                <a:spcPct val="100000"/>
              </a:lnSpc>
              <a:spcBef>
                <a:spcPts val="1200"/>
              </a:spcBef>
              <a:spcAft>
                <a:spcPts val="0"/>
              </a:spcAft>
              <a:buClr>
                <a:srgbClr val="262626"/>
              </a:buClr>
              <a:buSzPts val="2400"/>
              <a:buChar char="•"/>
            </a:pPr>
            <a:r>
              <a:rPr lang="en-GB" sz="2400">
                <a:solidFill>
                  <a:srgbClr val="262626"/>
                </a:solidFill>
              </a:rPr>
              <a:t>Táto inovácia umožňuje transparentné a spoľahlivé zaznamenávanie údajov, čo prináša nasledujúce výhody</a:t>
            </a:r>
            <a:r>
              <a:rPr lang="en-GB" sz="2400">
                <a:solidFill>
                  <a:srgbClr val="262626"/>
                </a:solidFill>
                <a:latin typeface="Calibri"/>
                <a:ea typeface="Calibri"/>
                <a:cs typeface="Calibri"/>
                <a:sym typeface="Calibri"/>
              </a:rPr>
              <a:t>: </a:t>
            </a:r>
            <a:endParaRPr/>
          </a:p>
          <a:p>
            <a:pPr marL="1343025" lvl="6" indent="-285750" algn="l" rtl="0">
              <a:lnSpc>
                <a:spcPct val="100000"/>
              </a:lnSpc>
              <a:spcBef>
                <a:spcPts val="1200"/>
              </a:spcBef>
              <a:spcAft>
                <a:spcPts val="0"/>
              </a:spcAft>
              <a:buClr>
                <a:srgbClr val="262626"/>
              </a:buClr>
              <a:buSzPts val="2400"/>
              <a:buFont typeface="Noto Sans Symbols"/>
              <a:buChar char="▪"/>
            </a:pPr>
            <a:r>
              <a:rPr lang="en-GB" sz="2400">
                <a:solidFill>
                  <a:srgbClr val="262626"/>
                </a:solidFill>
              </a:rPr>
              <a:t>Transparentnosť dodávateľského reťazca: blockchain umožňuje zaznamenávať a sledovať každý krok v dodávateľskom reťazci, od semien až po konečné produkty. Tým sa zvyšuje dôvera spotrebiteľov v pôvod a kvalitu potravín.</a:t>
            </a:r>
            <a:endParaRPr/>
          </a:p>
          <a:p>
            <a:pPr marL="1343025" lvl="6" indent="-285750" algn="l" rtl="0">
              <a:lnSpc>
                <a:spcPct val="100000"/>
              </a:lnSpc>
              <a:spcBef>
                <a:spcPts val="1200"/>
              </a:spcBef>
              <a:spcAft>
                <a:spcPts val="0"/>
              </a:spcAft>
              <a:buClr>
                <a:srgbClr val="262626"/>
              </a:buClr>
              <a:buSzPts val="2400"/>
              <a:buFont typeface="Noto Sans Symbols"/>
              <a:buChar char="▪"/>
            </a:pPr>
            <a:r>
              <a:rPr lang="en-GB" sz="2400">
                <a:solidFill>
                  <a:srgbClr val="262626"/>
                </a:solidFill>
              </a:rPr>
              <a:t>Vysledovateľnosť potravín: vďaka blockchainu je možné rýchlo a presne určiť, odkiaľ potraviny pochádzajú. To je kľúčové pre zaistenie bezpečnosti potravín a stiahnutie chybných výrobkov</a:t>
            </a:r>
            <a:r>
              <a:rPr lang="en-GB" sz="2400">
                <a:solidFill>
                  <a:srgbClr val="262626"/>
                </a:solidFill>
                <a:latin typeface="Calibri"/>
                <a:ea typeface="Calibri"/>
                <a:cs typeface="Calibri"/>
                <a:sym typeface="Calibri"/>
              </a:rPr>
              <a:t>. </a:t>
            </a:r>
            <a:endParaRPr/>
          </a:p>
        </p:txBody>
      </p:sp>
      <p:sp>
        <p:nvSpPr>
          <p:cNvPr id="576" name="Google Shape;576;p2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sz="2800"/>
          </a:p>
          <a:p>
            <a:pPr marL="0" lvl="0" indent="0" algn="l" rtl="0">
              <a:lnSpc>
                <a:spcPct val="90000"/>
              </a:lnSpc>
              <a:spcBef>
                <a:spcPts val="1000"/>
              </a:spcBef>
              <a:spcAft>
                <a:spcPts val="0"/>
              </a:spcAft>
              <a:buClr>
                <a:srgbClr val="262626"/>
              </a:buClr>
              <a:buSzPts val="2800"/>
              <a:buNone/>
            </a:pPr>
            <a:r>
              <a:rPr lang="en-GB" sz="2800"/>
              <a:t>Ako rôzne odvetvia využívajú Blockchain?</a:t>
            </a:r>
            <a:endParaRPr/>
          </a:p>
        </p:txBody>
      </p:sp>
      <p:grpSp>
        <p:nvGrpSpPr>
          <p:cNvPr id="577" name="Google Shape;577;p20"/>
          <p:cNvGrpSpPr/>
          <p:nvPr/>
        </p:nvGrpSpPr>
        <p:grpSpPr>
          <a:xfrm rot="10800000" flipH="1">
            <a:off x="10388648" y="0"/>
            <a:ext cx="1803350" cy="2809693"/>
            <a:chOff x="12708052" y="5708395"/>
            <a:chExt cx="760808" cy="1185370"/>
          </a:xfrm>
        </p:grpSpPr>
        <p:sp>
          <p:nvSpPr>
            <p:cNvPr id="578" name="Google Shape;578;p2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9" name="Google Shape;579;p2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0" name="Google Shape;580;p2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1" name="Google Shape;581;p2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2" name="Google Shape;582;p2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3" name="Google Shape;583;p2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88" name="Google Shape;588;p21"/>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rgbClr val="262626"/>
              </a:buClr>
              <a:buSzPts val="2400"/>
              <a:buNone/>
            </a:pPr>
            <a:r>
              <a:rPr lang="en-GB" sz="2400" b="1">
                <a:latin typeface="Calibri"/>
                <a:ea typeface="Calibri"/>
                <a:cs typeface="Calibri"/>
                <a:sym typeface="Calibri"/>
              </a:rPr>
              <a:t>Poľnohospodárstvo</a:t>
            </a:r>
            <a:endParaRPr sz="2400" b="1">
              <a:latin typeface="Calibri"/>
              <a:ea typeface="Calibri"/>
              <a:cs typeface="Calibri"/>
              <a:sym typeface="Calibri"/>
            </a:endParaRPr>
          </a:p>
          <a:p>
            <a:pPr marL="285750" lvl="6" indent="-285750" algn="l" rtl="0">
              <a:lnSpc>
                <a:spcPct val="100000"/>
              </a:lnSpc>
              <a:spcBef>
                <a:spcPts val="1200"/>
              </a:spcBef>
              <a:spcAft>
                <a:spcPts val="0"/>
              </a:spcAft>
              <a:buClr>
                <a:srgbClr val="262626"/>
              </a:buClr>
              <a:buSzPts val="2400"/>
              <a:buChar char="•"/>
            </a:pPr>
            <a:r>
              <a:rPr lang="en-GB" sz="2400">
                <a:solidFill>
                  <a:srgbClr val="262626"/>
                </a:solidFill>
              </a:rPr>
              <a:t>Táto inovácia umožňuje transparentné a spoľahlivé zaznamenávanie údajov, čo prináša nasledujúce výhody</a:t>
            </a:r>
            <a:r>
              <a:rPr lang="en-GB" sz="2400">
                <a:solidFill>
                  <a:srgbClr val="262626"/>
                </a:solidFill>
                <a:latin typeface="Calibri"/>
                <a:ea typeface="Calibri"/>
                <a:cs typeface="Calibri"/>
                <a:sym typeface="Calibri"/>
              </a:rPr>
              <a:t>: </a:t>
            </a:r>
            <a:endParaRPr/>
          </a:p>
          <a:p>
            <a:pPr marL="1343025" lvl="6" indent="-285750" algn="l" rtl="0">
              <a:lnSpc>
                <a:spcPct val="100000"/>
              </a:lnSpc>
              <a:spcBef>
                <a:spcPts val="1200"/>
              </a:spcBef>
              <a:spcAft>
                <a:spcPts val="0"/>
              </a:spcAft>
              <a:buClr>
                <a:srgbClr val="262626"/>
              </a:buClr>
              <a:buSzPts val="2000"/>
              <a:buFont typeface="Noto Sans Symbols"/>
              <a:buChar char="▪"/>
            </a:pPr>
            <a:r>
              <a:rPr lang="en-GB" sz="2000">
                <a:solidFill>
                  <a:srgbClr val="262626"/>
                </a:solidFill>
              </a:rPr>
              <a:t>Zvýšenie efektívnosti správy: Blockchain uľahčuje zaznamenávanie údajov o pôde, plodinách, počasí a iných agronomických údajov. To pomáha poľnohospodárom lepšie plánovať a optimalizovať výrobu.</a:t>
            </a:r>
            <a:endParaRPr/>
          </a:p>
          <a:p>
            <a:pPr marL="1343025" lvl="6" indent="-285750" algn="l" rtl="0">
              <a:lnSpc>
                <a:spcPct val="100000"/>
              </a:lnSpc>
              <a:spcBef>
                <a:spcPts val="1200"/>
              </a:spcBef>
              <a:spcAft>
                <a:spcPts val="0"/>
              </a:spcAft>
              <a:buClr>
                <a:srgbClr val="262626"/>
              </a:buClr>
              <a:buSzPts val="2000"/>
              <a:buFont typeface="Noto Sans Symbols"/>
              <a:buChar char="▪"/>
            </a:pPr>
            <a:r>
              <a:rPr lang="en-GB" sz="2000">
                <a:solidFill>
                  <a:srgbClr val="262626"/>
                </a:solidFill>
              </a:rPr>
              <a:t>Rýchlejšie a bezpečnejšie platby: platby za poľnohospodárske produkty a služby sa môžu uskutočňovať prostredníctvom kryptomien na blockchaine, čím sa transakcie zjednodušia a urýchlia.</a:t>
            </a:r>
            <a:endParaRPr/>
          </a:p>
          <a:p>
            <a:pPr marL="1343025" lvl="6" indent="-285750" algn="l" rtl="0">
              <a:lnSpc>
                <a:spcPct val="100000"/>
              </a:lnSpc>
              <a:spcBef>
                <a:spcPts val="1200"/>
              </a:spcBef>
              <a:spcAft>
                <a:spcPts val="0"/>
              </a:spcAft>
              <a:buClr>
                <a:srgbClr val="262626"/>
              </a:buClr>
              <a:buSzPts val="2000"/>
              <a:buFont typeface="Noto Sans Symbols"/>
              <a:buChar char="▪"/>
            </a:pPr>
            <a:r>
              <a:rPr lang="en-GB" sz="2000">
                <a:solidFill>
                  <a:srgbClr val="262626"/>
                </a:solidFill>
              </a:rPr>
              <a:t>Certifikácia a regulácia: zelené a ekologické certifikáty môžu byť uložené v blockchaine, čo umožňuje jednoduchšie overovanie a dodržiavanie predpisov.</a:t>
            </a:r>
            <a:endParaRPr sz="2000">
              <a:solidFill>
                <a:srgbClr val="262626"/>
              </a:solidFill>
              <a:latin typeface="Calibri"/>
              <a:ea typeface="Calibri"/>
              <a:cs typeface="Calibri"/>
              <a:sym typeface="Calibri"/>
            </a:endParaRPr>
          </a:p>
        </p:txBody>
      </p:sp>
      <p:sp>
        <p:nvSpPr>
          <p:cNvPr id="589" name="Google Shape;589;p2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sz="2800"/>
          </a:p>
          <a:p>
            <a:pPr marL="0" lvl="0" indent="0" algn="l" rtl="0">
              <a:lnSpc>
                <a:spcPct val="90000"/>
              </a:lnSpc>
              <a:spcBef>
                <a:spcPts val="1000"/>
              </a:spcBef>
              <a:spcAft>
                <a:spcPts val="0"/>
              </a:spcAft>
              <a:buClr>
                <a:srgbClr val="262626"/>
              </a:buClr>
              <a:buSzPts val="2800"/>
              <a:buNone/>
            </a:pPr>
            <a:r>
              <a:rPr lang="en-GB" sz="2800"/>
              <a:t>Ako rôzne odvetvia využívajú Blockchain?</a:t>
            </a:r>
            <a:endParaRPr/>
          </a:p>
        </p:txBody>
      </p:sp>
      <p:grpSp>
        <p:nvGrpSpPr>
          <p:cNvPr id="590" name="Google Shape;590;p21"/>
          <p:cNvGrpSpPr/>
          <p:nvPr/>
        </p:nvGrpSpPr>
        <p:grpSpPr>
          <a:xfrm rot="10800000" flipH="1">
            <a:off x="10388648" y="0"/>
            <a:ext cx="1803350" cy="2809693"/>
            <a:chOff x="12708052" y="5708395"/>
            <a:chExt cx="760808" cy="1185370"/>
          </a:xfrm>
        </p:grpSpPr>
        <p:sp>
          <p:nvSpPr>
            <p:cNvPr id="591" name="Google Shape;591;p2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2" name="Google Shape;592;p2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3" name="Google Shape;593;p2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4" name="Google Shape;594;p2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5" name="Google Shape;595;p2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6" name="Google Shape;596;p2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00"/>
        <p:cNvGrpSpPr/>
        <p:nvPr/>
      </p:nvGrpSpPr>
      <p:grpSpPr>
        <a:xfrm>
          <a:off x="0" y="0"/>
          <a:ext cx="0" cy="0"/>
          <a:chOff x="0" y="0"/>
          <a:chExt cx="0" cy="0"/>
        </a:xfrm>
      </p:grpSpPr>
      <p:sp>
        <p:nvSpPr>
          <p:cNvPr id="601" name="Google Shape;601;p22"/>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sz="2400" b="1">
                <a:latin typeface="Calibri"/>
                <a:ea typeface="Calibri"/>
                <a:cs typeface="Calibri"/>
                <a:sym typeface="Calibri"/>
              </a:rPr>
              <a:t>Poľnohospodárstvo</a:t>
            </a:r>
            <a:endParaRPr sz="2400" b="1">
              <a:latin typeface="Calibri"/>
              <a:ea typeface="Calibri"/>
              <a:cs typeface="Calibri"/>
              <a:sym typeface="Calibri"/>
            </a:endParaRPr>
          </a:p>
          <a:p>
            <a:pPr marL="285750" lvl="6" indent="-285750" algn="l" rtl="0">
              <a:lnSpc>
                <a:spcPct val="100000"/>
              </a:lnSpc>
              <a:spcBef>
                <a:spcPts val="1400"/>
              </a:spcBef>
              <a:spcAft>
                <a:spcPts val="0"/>
              </a:spcAft>
              <a:buClr>
                <a:srgbClr val="262626"/>
              </a:buClr>
              <a:buSzPts val="2400"/>
              <a:buChar char="•"/>
            </a:pPr>
            <a:r>
              <a:rPr lang="en-GB" sz="2400">
                <a:solidFill>
                  <a:srgbClr val="262626"/>
                </a:solidFill>
              </a:rPr>
              <a:t>Táto inovácia umožňuje transparentné a spoľahlivé zaznamenávanie údajov, čo prináša nasledujúce výhody</a:t>
            </a:r>
            <a:r>
              <a:rPr lang="en-GB" sz="2400">
                <a:solidFill>
                  <a:srgbClr val="262626"/>
                </a:solidFill>
                <a:latin typeface="Calibri"/>
                <a:ea typeface="Calibri"/>
                <a:cs typeface="Calibri"/>
                <a:sym typeface="Calibri"/>
              </a:rPr>
              <a:t>: </a:t>
            </a:r>
            <a:endParaRPr/>
          </a:p>
          <a:p>
            <a:pPr marL="1343025" lvl="6" indent="-285750" algn="l" rtl="0">
              <a:lnSpc>
                <a:spcPct val="100000"/>
              </a:lnSpc>
              <a:spcBef>
                <a:spcPts val="1200"/>
              </a:spcBef>
              <a:spcAft>
                <a:spcPts val="0"/>
              </a:spcAft>
              <a:buClr>
                <a:srgbClr val="262626"/>
              </a:buClr>
              <a:buSzPts val="2000"/>
              <a:buFont typeface="Noto Sans Symbols"/>
              <a:buChar char="▪"/>
            </a:pPr>
            <a:r>
              <a:rPr lang="en-GB" sz="2000">
                <a:solidFill>
                  <a:srgbClr val="262626"/>
                </a:solidFill>
              </a:rPr>
              <a:t>Mikrofinancovanie: drobní poľnohospodári majú prístup k mikrofinancovaniu prostredníctvom blockchainu, ktorý podporuje rozvoj poľnohospodárskych komunít</a:t>
            </a:r>
            <a:r>
              <a:rPr lang="en-GB" sz="2000">
                <a:solidFill>
                  <a:srgbClr val="262626"/>
                </a:solidFill>
                <a:latin typeface="Calibri"/>
                <a:ea typeface="Calibri"/>
                <a:cs typeface="Calibri"/>
                <a:sym typeface="Calibri"/>
              </a:rPr>
              <a:t>. </a:t>
            </a:r>
            <a:endParaRPr/>
          </a:p>
          <a:p>
            <a:pPr marL="1343025" lvl="6" indent="-285750" algn="l" rtl="0">
              <a:lnSpc>
                <a:spcPct val="100000"/>
              </a:lnSpc>
              <a:spcBef>
                <a:spcPts val="1200"/>
              </a:spcBef>
              <a:spcAft>
                <a:spcPts val="0"/>
              </a:spcAft>
              <a:buClr>
                <a:srgbClr val="262626"/>
              </a:buClr>
              <a:buSzPts val="2000"/>
              <a:buFont typeface="Noto Sans Symbols"/>
              <a:buChar char="▪"/>
            </a:pPr>
            <a:r>
              <a:rPr lang="en-GB" sz="2000">
                <a:solidFill>
                  <a:srgbClr val="262626"/>
                </a:solidFill>
              </a:rPr>
              <a:t>Monitorovanie vody a zavlažovanie: blockchain môže pomôcť monitorovať a optimalizovať využívanie vody na farmách, čo je dôležité najmä v suchých oblastiach</a:t>
            </a:r>
            <a:r>
              <a:rPr lang="en-GB" sz="2000">
                <a:solidFill>
                  <a:srgbClr val="262626"/>
                </a:solidFill>
                <a:latin typeface="Calibri"/>
                <a:ea typeface="Calibri"/>
                <a:cs typeface="Calibri"/>
                <a:sym typeface="Calibri"/>
              </a:rPr>
              <a:t>. </a:t>
            </a:r>
            <a:endParaRPr/>
          </a:p>
          <a:p>
            <a:pPr marL="1343025" lvl="6" indent="-285750" algn="l" rtl="0">
              <a:lnSpc>
                <a:spcPct val="100000"/>
              </a:lnSpc>
              <a:spcBef>
                <a:spcPts val="1200"/>
              </a:spcBef>
              <a:spcAft>
                <a:spcPts val="0"/>
              </a:spcAft>
              <a:buClr>
                <a:srgbClr val="262626"/>
              </a:buClr>
              <a:buSzPts val="2000"/>
              <a:buFont typeface="Noto Sans Symbols"/>
              <a:buChar char="▪"/>
            </a:pPr>
            <a:r>
              <a:rPr lang="en-GB" sz="2000">
                <a:solidFill>
                  <a:srgbClr val="262626"/>
                </a:solidFill>
              </a:rPr>
              <a:t>Boj proti podvodom: Blockchain sťažuje falšovanie certifikátov a etikiet, čo pomáha eliminovať podvody v poľnohospodárstve</a:t>
            </a:r>
            <a:r>
              <a:rPr lang="en-GB" sz="2000">
                <a:solidFill>
                  <a:srgbClr val="262626"/>
                </a:solidFill>
                <a:latin typeface="Calibri"/>
                <a:ea typeface="Calibri"/>
                <a:cs typeface="Calibri"/>
                <a:sym typeface="Calibri"/>
              </a:rPr>
              <a:t>. </a:t>
            </a:r>
            <a:endParaRPr/>
          </a:p>
        </p:txBody>
      </p:sp>
      <p:sp>
        <p:nvSpPr>
          <p:cNvPr id="602" name="Google Shape;602;p2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sz="2800"/>
          </a:p>
          <a:p>
            <a:pPr marL="0" lvl="0" indent="0" algn="l" rtl="0">
              <a:lnSpc>
                <a:spcPct val="90000"/>
              </a:lnSpc>
              <a:spcBef>
                <a:spcPts val="1000"/>
              </a:spcBef>
              <a:spcAft>
                <a:spcPts val="0"/>
              </a:spcAft>
              <a:buClr>
                <a:srgbClr val="262626"/>
              </a:buClr>
              <a:buSzPts val="2800"/>
              <a:buNone/>
            </a:pPr>
            <a:r>
              <a:rPr lang="en-GB" sz="2800"/>
              <a:t>Ako rôzne odvetvia využívajú Blockchain?</a:t>
            </a:r>
            <a:endParaRPr/>
          </a:p>
        </p:txBody>
      </p:sp>
      <p:grpSp>
        <p:nvGrpSpPr>
          <p:cNvPr id="603" name="Google Shape;603;p22"/>
          <p:cNvGrpSpPr/>
          <p:nvPr/>
        </p:nvGrpSpPr>
        <p:grpSpPr>
          <a:xfrm rot="10800000" flipH="1">
            <a:off x="10388648" y="0"/>
            <a:ext cx="1803350" cy="2809693"/>
            <a:chOff x="12708052" y="5708395"/>
            <a:chExt cx="760808" cy="1185370"/>
          </a:xfrm>
        </p:grpSpPr>
        <p:sp>
          <p:nvSpPr>
            <p:cNvPr id="604" name="Google Shape;604;p2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5" name="Google Shape;605;p2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6" name="Google Shape;606;p2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7" name="Google Shape;607;p2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8" name="Google Shape;608;p2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9" name="Google Shape;609;p2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13"/>
        <p:cNvGrpSpPr/>
        <p:nvPr/>
      </p:nvGrpSpPr>
      <p:grpSpPr>
        <a:xfrm>
          <a:off x="0" y="0"/>
          <a:ext cx="0" cy="0"/>
          <a:chOff x="0" y="0"/>
          <a:chExt cx="0" cy="0"/>
        </a:xfrm>
      </p:grpSpPr>
      <p:sp>
        <p:nvSpPr>
          <p:cNvPr id="614" name="Google Shape;614;p23"/>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sz="2400" b="1">
                <a:latin typeface="Calibri"/>
                <a:ea typeface="Calibri"/>
                <a:cs typeface="Calibri"/>
                <a:sym typeface="Calibri"/>
              </a:rPr>
              <a:t>Poľnohospodárstvo</a:t>
            </a:r>
            <a:endParaRPr sz="2400" b="1">
              <a:latin typeface="Calibri"/>
              <a:ea typeface="Calibri"/>
              <a:cs typeface="Calibri"/>
              <a:sym typeface="Calibri"/>
            </a:endParaRPr>
          </a:p>
          <a:p>
            <a:pPr marL="285750" lvl="6" indent="-285750" algn="l" rtl="0">
              <a:lnSpc>
                <a:spcPct val="100000"/>
              </a:lnSpc>
              <a:spcBef>
                <a:spcPts val="1400"/>
              </a:spcBef>
              <a:spcAft>
                <a:spcPts val="0"/>
              </a:spcAft>
              <a:buClr>
                <a:srgbClr val="262626"/>
              </a:buClr>
              <a:buSzPts val="2400"/>
              <a:buChar char="•"/>
            </a:pPr>
            <a:r>
              <a:rPr lang="en-GB" sz="2400">
                <a:solidFill>
                  <a:srgbClr val="262626"/>
                </a:solidFill>
              </a:rPr>
              <a:t>Táto inovácia umožňuje transparentné a spoľahlivé zaznamenávanie údajov, čo prináša nasledujúce výhody</a:t>
            </a:r>
            <a:r>
              <a:rPr lang="en-GB" sz="2400">
                <a:solidFill>
                  <a:srgbClr val="262626"/>
                </a:solidFill>
                <a:latin typeface="Calibri"/>
                <a:ea typeface="Calibri"/>
                <a:cs typeface="Calibri"/>
                <a:sym typeface="Calibri"/>
              </a:rPr>
              <a:t>: </a:t>
            </a:r>
            <a:endParaRPr/>
          </a:p>
          <a:p>
            <a:pPr marL="1343025" lvl="6" indent="-285750" algn="l" rtl="0">
              <a:lnSpc>
                <a:spcPct val="100000"/>
              </a:lnSpc>
              <a:spcBef>
                <a:spcPts val="1200"/>
              </a:spcBef>
              <a:spcAft>
                <a:spcPts val="0"/>
              </a:spcAft>
              <a:buClr>
                <a:srgbClr val="262626"/>
              </a:buClr>
              <a:buSzPts val="2000"/>
              <a:buFont typeface="Noto Sans Symbols"/>
              <a:buChar char="▪"/>
            </a:pPr>
            <a:r>
              <a:rPr lang="en-GB" sz="2000">
                <a:solidFill>
                  <a:srgbClr val="262626"/>
                </a:solidFill>
              </a:rPr>
              <a:t>Zlepšená spolupráca: poľnohospodári, výrobcovia a obchodníci môžu ľahko zdieľať údaje a informácie, čo podporuje spoluprácu a inovácie v odvetví</a:t>
            </a:r>
            <a:r>
              <a:rPr lang="en-GB" sz="2000">
                <a:solidFill>
                  <a:srgbClr val="262626"/>
                </a:solidFill>
                <a:latin typeface="Calibri"/>
                <a:ea typeface="Calibri"/>
                <a:cs typeface="Calibri"/>
                <a:sym typeface="Calibri"/>
              </a:rPr>
              <a:t>. </a:t>
            </a:r>
            <a:endParaRPr/>
          </a:p>
          <a:p>
            <a:pPr marL="1343025" lvl="6" indent="-285750" algn="l" rtl="0">
              <a:lnSpc>
                <a:spcPct val="100000"/>
              </a:lnSpc>
              <a:spcBef>
                <a:spcPts val="1200"/>
              </a:spcBef>
              <a:spcAft>
                <a:spcPts val="0"/>
              </a:spcAft>
              <a:buClr>
                <a:srgbClr val="262626"/>
              </a:buClr>
              <a:buSzPts val="2000"/>
              <a:buFont typeface="Noto Sans Symbols"/>
              <a:buChar char="▪"/>
            </a:pPr>
            <a:r>
              <a:rPr lang="en-GB" sz="2000">
                <a:solidFill>
                  <a:srgbClr val="262626"/>
                </a:solidFill>
              </a:rPr>
              <a:t>Zmiernenie dopadov zmeny klímy: Blockchain umožňuje sledovať uhlíkovú stopu a environmentálne aspekty poľnohospodárskej výroby, čím prispieva k udržateľnejšiemu poľnohospodárstvu</a:t>
            </a:r>
            <a:r>
              <a:rPr lang="en-GB" sz="2000">
                <a:solidFill>
                  <a:srgbClr val="262626"/>
                </a:solidFill>
                <a:latin typeface="Calibri"/>
                <a:ea typeface="Calibri"/>
                <a:cs typeface="Calibri"/>
                <a:sym typeface="Calibri"/>
              </a:rPr>
              <a:t>.</a:t>
            </a:r>
            <a:endParaRPr/>
          </a:p>
          <a:p>
            <a:pPr marL="2971800" lvl="6" indent="-76200" algn="l" rtl="0">
              <a:lnSpc>
                <a:spcPct val="107000"/>
              </a:lnSpc>
              <a:spcBef>
                <a:spcPts val="1100"/>
              </a:spcBef>
              <a:spcAft>
                <a:spcPts val="0"/>
              </a:spcAft>
              <a:buClr>
                <a:schemeClr val="dk1"/>
              </a:buClr>
              <a:buSzPts val="2400"/>
              <a:buNone/>
            </a:pPr>
            <a:endParaRPr sz="2400">
              <a:solidFill>
                <a:srgbClr val="262626"/>
              </a:solidFill>
              <a:latin typeface="Calibri"/>
              <a:ea typeface="Calibri"/>
              <a:cs typeface="Calibri"/>
              <a:sym typeface="Calibri"/>
            </a:endParaRPr>
          </a:p>
        </p:txBody>
      </p:sp>
      <p:sp>
        <p:nvSpPr>
          <p:cNvPr id="615" name="Google Shape;615;p2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a:p>
          <a:p>
            <a:pPr marL="0" lvl="0" indent="0" algn="l" rtl="0">
              <a:lnSpc>
                <a:spcPct val="90000"/>
              </a:lnSpc>
              <a:spcBef>
                <a:spcPts val="1000"/>
              </a:spcBef>
              <a:spcAft>
                <a:spcPts val="0"/>
              </a:spcAft>
              <a:buClr>
                <a:srgbClr val="262626"/>
              </a:buClr>
              <a:buSzPts val="2800"/>
              <a:buNone/>
            </a:pPr>
            <a:r>
              <a:rPr lang="en-GB" sz="2800"/>
              <a:t>Ako rôzne odvetvia využívajú Blockchain?</a:t>
            </a:r>
            <a:endParaRPr/>
          </a:p>
        </p:txBody>
      </p:sp>
      <p:grpSp>
        <p:nvGrpSpPr>
          <p:cNvPr id="616" name="Google Shape;616;p23"/>
          <p:cNvGrpSpPr/>
          <p:nvPr/>
        </p:nvGrpSpPr>
        <p:grpSpPr>
          <a:xfrm rot="10800000" flipH="1">
            <a:off x="10388648" y="0"/>
            <a:ext cx="1803350" cy="2809693"/>
            <a:chOff x="12708052" y="5708395"/>
            <a:chExt cx="760808" cy="1185370"/>
          </a:xfrm>
        </p:grpSpPr>
        <p:sp>
          <p:nvSpPr>
            <p:cNvPr id="617" name="Google Shape;617;p2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8" name="Google Shape;618;p2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9" name="Google Shape;619;p2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0" name="Google Shape;620;p2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1" name="Google Shape;621;p2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2" name="Google Shape;622;p2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27"/>
        <p:cNvGrpSpPr/>
        <p:nvPr/>
      </p:nvGrpSpPr>
      <p:grpSpPr>
        <a:xfrm>
          <a:off x="0" y="0"/>
          <a:ext cx="0" cy="0"/>
          <a:chOff x="0" y="0"/>
          <a:chExt cx="0" cy="0"/>
        </a:xfrm>
      </p:grpSpPr>
      <p:sp>
        <p:nvSpPr>
          <p:cNvPr id="628" name="Google Shape;628;p24"/>
          <p:cNvSpPr txBox="1">
            <a:spLocks noGrp="1"/>
          </p:cNvSpPr>
          <p:nvPr>
            <p:ph type="body" idx="1"/>
          </p:nvPr>
        </p:nvSpPr>
        <p:spPr>
          <a:xfrm>
            <a:off x="5267331" y="3040505"/>
            <a:ext cx="6226464"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000"/>
              <a:buNone/>
            </a:pPr>
            <a:r>
              <a:rPr lang="en-GB" sz="4000" cap="none">
                <a:latin typeface="Calibri"/>
                <a:ea typeface="Calibri"/>
                <a:cs typeface="Calibri"/>
                <a:sym typeface="Calibri"/>
              </a:rPr>
              <a:t>AGROPOTRAVINÁRSKY PRIEMYSEL: VÝZVY A PRÍLEŽITOSTI</a:t>
            </a:r>
            <a:endParaRPr sz="1800" cap="none"/>
          </a:p>
        </p:txBody>
      </p:sp>
      <p:sp>
        <p:nvSpPr>
          <p:cNvPr id="629" name="Google Shape;629;p24"/>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02</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sp>
        <p:nvSpPr>
          <p:cNvPr id="634" name="Google Shape;634;p25"/>
          <p:cNvSpPr txBox="1">
            <a:spLocks noGrp="1"/>
          </p:cNvSpPr>
          <p:nvPr>
            <p:ph type="body" idx="1"/>
          </p:nvPr>
        </p:nvSpPr>
        <p:spPr>
          <a:xfrm>
            <a:off x="925375" y="2123349"/>
            <a:ext cx="9567592"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Clr>
                <a:srgbClr val="262626"/>
              </a:buClr>
              <a:buSzPts val="2400"/>
              <a:buFont typeface="Arial"/>
              <a:buChar char="•"/>
            </a:pPr>
            <a:r>
              <a:rPr lang="en-GB" dirty="0"/>
              <a:t>Na </a:t>
            </a:r>
            <a:r>
              <a:rPr lang="en-GB" dirty="0" err="1"/>
              <a:t>prekonanie</a:t>
            </a:r>
            <a:r>
              <a:rPr lang="en-GB" dirty="0"/>
              <a:t> </a:t>
            </a:r>
            <a:r>
              <a:rPr lang="en-GB" dirty="0" err="1"/>
              <a:t>týchto</a:t>
            </a:r>
            <a:r>
              <a:rPr lang="en-GB" dirty="0"/>
              <a:t> </a:t>
            </a:r>
            <a:r>
              <a:rPr lang="en-GB" dirty="0" err="1"/>
              <a:t>výziev</a:t>
            </a:r>
            <a:r>
              <a:rPr lang="en-GB" dirty="0"/>
              <a:t> a </a:t>
            </a:r>
            <a:r>
              <a:rPr lang="en-GB" dirty="0" err="1"/>
              <a:t>urýchlenie</a:t>
            </a:r>
            <a:r>
              <a:rPr lang="en-GB" dirty="0"/>
              <a:t> </a:t>
            </a:r>
            <a:r>
              <a:rPr lang="en-GB" dirty="0" err="1"/>
              <a:t>prijatia</a:t>
            </a:r>
            <a:r>
              <a:rPr lang="en-GB" dirty="0"/>
              <a:t> </a:t>
            </a:r>
            <a:r>
              <a:rPr lang="en-GB" dirty="0" err="1"/>
              <a:t>blockchainu</a:t>
            </a:r>
            <a:r>
              <a:rPr lang="en-GB" dirty="0"/>
              <a:t> v </a:t>
            </a:r>
            <a:r>
              <a:rPr lang="en-GB" dirty="0" err="1"/>
              <a:t>agrosektore</a:t>
            </a:r>
            <a:r>
              <a:rPr lang="en-GB" dirty="0"/>
              <a:t> je </a:t>
            </a:r>
            <a:r>
              <a:rPr lang="en-GB" dirty="0" err="1"/>
              <a:t>nevyhnutná</a:t>
            </a:r>
            <a:r>
              <a:rPr lang="en-GB" dirty="0"/>
              <a:t> </a:t>
            </a:r>
            <a:r>
              <a:rPr lang="en-GB" dirty="0" err="1"/>
              <a:t>spolupráca</a:t>
            </a:r>
            <a:r>
              <a:rPr lang="en-GB" dirty="0"/>
              <a:t> </a:t>
            </a:r>
            <a:r>
              <a:rPr lang="en-GB" dirty="0" err="1"/>
              <a:t>medzi</a:t>
            </a:r>
            <a:r>
              <a:rPr lang="en-GB" dirty="0"/>
              <a:t> </a:t>
            </a:r>
            <a:r>
              <a:rPr lang="en-GB" dirty="0" err="1"/>
              <a:t>zainteresovanými</a:t>
            </a:r>
            <a:r>
              <a:rPr lang="en-GB" dirty="0"/>
              <a:t> </a:t>
            </a:r>
            <a:r>
              <a:rPr lang="en-GB" dirty="0" err="1"/>
              <a:t>stranami</a:t>
            </a:r>
            <a:r>
              <a:rPr lang="en-GB" dirty="0"/>
              <a:t> </a:t>
            </a:r>
            <a:r>
              <a:rPr lang="en-GB" dirty="0" err="1"/>
              <a:t>vrátane</a:t>
            </a:r>
            <a:r>
              <a:rPr lang="en-GB" dirty="0"/>
              <a:t> </a:t>
            </a:r>
            <a:r>
              <a:rPr lang="en-GB" dirty="0" err="1"/>
              <a:t>vlád</a:t>
            </a:r>
            <a:r>
              <a:rPr lang="en-GB" dirty="0"/>
              <a:t>, </a:t>
            </a:r>
            <a:r>
              <a:rPr lang="en-GB" dirty="0" err="1"/>
              <a:t>poľnohospodárskych</a:t>
            </a:r>
            <a:r>
              <a:rPr lang="en-GB" dirty="0"/>
              <a:t> </a:t>
            </a:r>
            <a:r>
              <a:rPr lang="en-GB" dirty="0" err="1"/>
              <a:t>organizácií</a:t>
            </a:r>
            <a:r>
              <a:rPr lang="en-GB" dirty="0"/>
              <a:t> a </a:t>
            </a:r>
            <a:r>
              <a:rPr lang="en-GB" dirty="0" err="1"/>
              <a:t>poskytovateľov</a:t>
            </a:r>
            <a:r>
              <a:rPr lang="en-GB" dirty="0"/>
              <a:t> </a:t>
            </a:r>
            <a:r>
              <a:rPr lang="en-GB" dirty="0" err="1"/>
              <a:t>technológií</a:t>
            </a:r>
            <a:r>
              <a:rPr lang="en-GB" dirty="0"/>
              <a:t>.</a:t>
            </a:r>
            <a:endParaRPr dirty="0"/>
          </a:p>
        </p:txBody>
      </p:sp>
      <p:sp>
        <p:nvSpPr>
          <p:cNvPr id="635" name="Google Shape;635;p25"/>
          <p:cNvSpPr txBox="1">
            <a:spLocks noGrp="1"/>
          </p:cNvSpPr>
          <p:nvPr>
            <p:ph type="body" idx="2"/>
          </p:nvPr>
        </p:nvSpPr>
        <p:spPr>
          <a:xfrm>
            <a:off x="798382" y="761602"/>
            <a:ext cx="9779346"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dirty="0" err="1">
                <a:latin typeface="Calibri"/>
                <a:ea typeface="Calibri"/>
                <a:cs typeface="Calibri"/>
                <a:sym typeface="Calibri"/>
              </a:rPr>
              <a:t>Poľnohospodársko-potravinársky</a:t>
            </a:r>
            <a:r>
              <a:rPr lang="en-GB" sz="3600" dirty="0">
                <a:latin typeface="Calibri"/>
                <a:ea typeface="Calibri"/>
                <a:cs typeface="Calibri"/>
                <a:sym typeface="Calibri"/>
              </a:rPr>
              <a:t> </a:t>
            </a:r>
            <a:r>
              <a:rPr lang="en-GB" sz="3600" dirty="0" err="1">
                <a:latin typeface="Calibri"/>
                <a:ea typeface="Calibri"/>
                <a:cs typeface="Calibri"/>
                <a:sym typeface="Calibri"/>
              </a:rPr>
              <a:t>priemysel</a:t>
            </a:r>
            <a:r>
              <a:rPr lang="en-GB" sz="3600" dirty="0">
                <a:latin typeface="Calibri"/>
                <a:ea typeface="Calibri"/>
                <a:cs typeface="Calibri"/>
                <a:sym typeface="Calibri"/>
              </a:rPr>
              <a:t>: </a:t>
            </a:r>
            <a:r>
              <a:rPr lang="en-GB" sz="3600" dirty="0" err="1">
                <a:latin typeface="Calibri"/>
                <a:ea typeface="Calibri"/>
                <a:cs typeface="Calibri"/>
                <a:sym typeface="Calibri"/>
              </a:rPr>
              <a:t>Výzvy</a:t>
            </a:r>
            <a:r>
              <a:rPr lang="en-GB" sz="3600" dirty="0">
                <a:latin typeface="Calibri"/>
                <a:ea typeface="Calibri"/>
                <a:cs typeface="Calibri"/>
                <a:sym typeface="Calibri"/>
              </a:rPr>
              <a:t> a </a:t>
            </a:r>
            <a:r>
              <a:rPr lang="en-GB" sz="3600" dirty="0" err="1">
                <a:latin typeface="Calibri"/>
                <a:ea typeface="Calibri"/>
                <a:cs typeface="Calibri"/>
                <a:sym typeface="Calibri"/>
              </a:rPr>
              <a:t>príležitosti</a:t>
            </a:r>
            <a:endParaRPr sz="1600" dirty="0"/>
          </a:p>
        </p:txBody>
      </p:sp>
      <p:grpSp>
        <p:nvGrpSpPr>
          <p:cNvPr id="636" name="Google Shape;636;p25"/>
          <p:cNvGrpSpPr/>
          <p:nvPr/>
        </p:nvGrpSpPr>
        <p:grpSpPr>
          <a:xfrm rot="10800000" flipH="1">
            <a:off x="10388648" y="0"/>
            <a:ext cx="1803350" cy="2809693"/>
            <a:chOff x="12708052" y="5708395"/>
            <a:chExt cx="760808" cy="1185370"/>
          </a:xfrm>
        </p:grpSpPr>
        <p:sp>
          <p:nvSpPr>
            <p:cNvPr id="637" name="Google Shape;637;p2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8" name="Google Shape;638;p2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9" name="Google Shape;639;p2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40" name="Google Shape;640;p2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41" name="Google Shape;641;p2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42" name="Google Shape;642;p2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46"/>
        <p:cNvGrpSpPr/>
        <p:nvPr/>
      </p:nvGrpSpPr>
      <p:grpSpPr>
        <a:xfrm>
          <a:off x="0" y="0"/>
          <a:ext cx="0" cy="0"/>
          <a:chOff x="0" y="0"/>
          <a:chExt cx="0" cy="0"/>
        </a:xfrm>
      </p:grpSpPr>
      <p:sp>
        <p:nvSpPr>
          <p:cNvPr id="647" name="Google Shape;647;p26"/>
          <p:cNvSpPr txBox="1">
            <a:spLocks noGrp="1"/>
          </p:cNvSpPr>
          <p:nvPr>
            <p:ph type="body" idx="1"/>
          </p:nvPr>
        </p:nvSpPr>
        <p:spPr>
          <a:xfrm>
            <a:off x="925374" y="1945883"/>
            <a:ext cx="10154136"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b="1" dirty="0" err="1"/>
              <a:t>Štandardizácia</a:t>
            </a:r>
            <a:r>
              <a:rPr lang="en-GB" b="1" dirty="0"/>
              <a:t> </a:t>
            </a:r>
            <a:r>
              <a:rPr lang="en-GB" b="1" dirty="0" err="1"/>
              <a:t>údajov</a:t>
            </a:r>
            <a:r>
              <a:rPr lang="en-GB" b="1" dirty="0"/>
              <a:t>: </a:t>
            </a:r>
            <a:r>
              <a:rPr lang="en-GB" dirty="0" err="1"/>
              <a:t>poľnohospodárske</a:t>
            </a:r>
            <a:r>
              <a:rPr lang="en-GB" dirty="0"/>
              <a:t> </a:t>
            </a:r>
            <a:r>
              <a:rPr lang="en-GB" dirty="0" err="1"/>
              <a:t>údaje</a:t>
            </a:r>
            <a:r>
              <a:rPr lang="en-GB" dirty="0"/>
              <a:t> </a:t>
            </a:r>
            <a:r>
              <a:rPr lang="en-GB" dirty="0" err="1"/>
              <a:t>sa</a:t>
            </a:r>
            <a:r>
              <a:rPr lang="en-GB" dirty="0"/>
              <a:t> </a:t>
            </a:r>
            <a:r>
              <a:rPr lang="en-GB" dirty="0" err="1"/>
              <a:t>môžu</a:t>
            </a:r>
            <a:r>
              <a:rPr lang="en-GB" dirty="0"/>
              <a:t> </a:t>
            </a:r>
            <a:r>
              <a:rPr lang="en-GB" dirty="0" err="1"/>
              <a:t>značne</a:t>
            </a:r>
            <a:r>
              <a:rPr lang="en-GB" dirty="0"/>
              <a:t> </a:t>
            </a:r>
            <a:r>
              <a:rPr lang="en-GB" dirty="0" err="1"/>
              <a:t>líšiť</a:t>
            </a:r>
            <a:r>
              <a:rPr lang="en-GB" dirty="0"/>
              <a:t> </a:t>
            </a:r>
            <a:r>
              <a:rPr lang="en-GB" dirty="0" err="1"/>
              <a:t>formátom</a:t>
            </a:r>
            <a:r>
              <a:rPr lang="en-GB" dirty="0"/>
              <a:t> a </a:t>
            </a:r>
            <a:r>
              <a:rPr lang="en-GB" dirty="0" err="1"/>
              <a:t>kvalitou</a:t>
            </a:r>
            <a:r>
              <a:rPr lang="en-GB" dirty="0"/>
              <a:t>. </a:t>
            </a:r>
            <a:r>
              <a:rPr lang="en-GB" dirty="0" err="1"/>
              <a:t>Zabezpečenie</a:t>
            </a:r>
            <a:r>
              <a:rPr lang="en-GB" dirty="0"/>
              <a:t> </a:t>
            </a:r>
            <a:r>
              <a:rPr lang="en-GB" dirty="0" err="1"/>
              <a:t>štandardizácie</a:t>
            </a:r>
            <a:r>
              <a:rPr lang="en-GB" dirty="0"/>
              <a:t> </a:t>
            </a:r>
            <a:r>
              <a:rPr lang="en-GB" dirty="0" err="1"/>
              <a:t>údajov</a:t>
            </a:r>
            <a:r>
              <a:rPr lang="en-GB" dirty="0"/>
              <a:t> z </a:t>
            </a:r>
            <a:r>
              <a:rPr lang="en-GB" dirty="0" err="1"/>
              <a:t>rôznych</a:t>
            </a:r>
            <a:r>
              <a:rPr lang="en-GB" dirty="0"/>
              <a:t> </a:t>
            </a:r>
            <a:r>
              <a:rPr lang="en-GB" dirty="0" err="1"/>
              <a:t>zdrojov</a:t>
            </a:r>
            <a:r>
              <a:rPr lang="en-GB" dirty="0"/>
              <a:t> a ich </a:t>
            </a:r>
            <a:r>
              <a:rPr lang="en-GB" dirty="0" err="1"/>
              <a:t>integrácia</a:t>
            </a:r>
            <a:r>
              <a:rPr lang="en-GB" dirty="0"/>
              <a:t> do </a:t>
            </a:r>
            <a:r>
              <a:rPr lang="en-GB" dirty="0" err="1"/>
              <a:t>blockchainu</a:t>
            </a:r>
            <a:r>
              <a:rPr lang="en-GB" dirty="0"/>
              <a:t> </a:t>
            </a:r>
            <a:r>
              <a:rPr lang="en-GB" dirty="0" err="1"/>
              <a:t>môže</a:t>
            </a:r>
            <a:r>
              <a:rPr lang="en-GB" dirty="0"/>
              <a:t> </a:t>
            </a:r>
            <a:r>
              <a:rPr lang="en-GB" dirty="0" err="1"/>
              <a:t>byť</a:t>
            </a:r>
            <a:r>
              <a:rPr lang="en-GB" dirty="0"/>
              <a:t> </a:t>
            </a:r>
            <a:r>
              <a:rPr lang="en-GB" dirty="0" err="1"/>
              <a:t>výzvou</a:t>
            </a:r>
            <a:r>
              <a:rPr lang="en-GB" dirty="0"/>
              <a:t>.</a:t>
            </a:r>
            <a:endParaRPr dirty="0"/>
          </a:p>
          <a:p>
            <a:pPr marL="342900" lvl="0" indent="-342900" algn="l" rtl="0">
              <a:lnSpc>
                <a:spcPct val="107000"/>
              </a:lnSpc>
              <a:spcBef>
                <a:spcPts val="1000"/>
              </a:spcBef>
              <a:spcAft>
                <a:spcPts val="0"/>
              </a:spcAft>
              <a:buClr>
                <a:srgbClr val="262626"/>
              </a:buClr>
              <a:buSzPts val="2400"/>
              <a:buFont typeface="Calibri"/>
              <a:buChar char="•"/>
            </a:pPr>
            <a:r>
              <a:rPr lang="en-GB" b="1" dirty="0" err="1"/>
              <a:t>Ochrana</a:t>
            </a:r>
            <a:r>
              <a:rPr lang="en-GB" b="1" dirty="0"/>
              <a:t> </a:t>
            </a:r>
            <a:r>
              <a:rPr lang="en-GB" b="1" dirty="0" err="1"/>
              <a:t>súkromia</a:t>
            </a:r>
            <a:r>
              <a:rPr lang="en-GB" b="1" dirty="0"/>
              <a:t> a </a:t>
            </a:r>
            <a:r>
              <a:rPr lang="en-GB" b="1" dirty="0" err="1"/>
              <a:t>bezpečnosť</a:t>
            </a:r>
            <a:r>
              <a:rPr lang="en-GB" b="1" dirty="0"/>
              <a:t> </a:t>
            </a:r>
            <a:r>
              <a:rPr lang="en-GB" b="1" dirty="0" err="1"/>
              <a:t>údajov</a:t>
            </a:r>
            <a:r>
              <a:rPr lang="en-GB" b="1" dirty="0"/>
              <a:t>: </a:t>
            </a:r>
            <a:r>
              <a:rPr lang="en-GB" dirty="0" err="1"/>
              <a:t>ochrana</a:t>
            </a:r>
            <a:r>
              <a:rPr lang="en-GB" dirty="0"/>
              <a:t> </a:t>
            </a:r>
            <a:r>
              <a:rPr lang="en-GB" dirty="0" err="1"/>
              <a:t>citlivých</a:t>
            </a:r>
            <a:r>
              <a:rPr lang="en-GB" dirty="0"/>
              <a:t> </a:t>
            </a:r>
            <a:r>
              <a:rPr lang="en-GB" dirty="0" err="1"/>
              <a:t>poľnohospodárskych</a:t>
            </a:r>
            <a:r>
              <a:rPr lang="en-GB" dirty="0"/>
              <a:t> </a:t>
            </a:r>
            <a:r>
              <a:rPr lang="en-GB" dirty="0" err="1"/>
              <a:t>údajov</a:t>
            </a:r>
            <a:r>
              <a:rPr lang="en-GB" dirty="0"/>
              <a:t> v </a:t>
            </a:r>
            <a:r>
              <a:rPr lang="en-GB" dirty="0" err="1"/>
              <a:t>blockchaine</a:t>
            </a:r>
            <a:r>
              <a:rPr lang="en-GB" dirty="0"/>
              <a:t> je </a:t>
            </a:r>
            <a:r>
              <a:rPr lang="en-GB" dirty="0" err="1"/>
              <a:t>nevyhnutná</a:t>
            </a:r>
            <a:r>
              <a:rPr lang="en-GB" dirty="0"/>
              <a:t>. Je </a:t>
            </a:r>
            <a:r>
              <a:rPr lang="en-GB" dirty="0" err="1"/>
              <a:t>nevyhnutné</a:t>
            </a:r>
            <a:r>
              <a:rPr lang="en-GB" dirty="0"/>
              <a:t> </a:t>
            </a:r>
            <a:r>
              <a:rPr lang="en-GB" dirty="0" err="1"/>
              <a:t>zabezpečiť</a:t>
            </a:r>
            <a:r>
              <a:rPr lang="en-GB" dirty="0"/>
              <a:t>, aby </a:t>
            </a:r>
            <a:r>
              <a:rPr lang="en-GB" dirty="0" err="1"/>
              <a:t>boli</a:t>
            </a:r>
            <a:r>
              <a:rPr lang="en-GB" dirty="0"/>
              <a:t> </a:t>
            </a:r>
            <a:r>
              <a:rPr lang="en-GB" dirty="0" err="1"/>
              <a:t>súkromné</a:t>
            </a:r>
            <a:r>
              <a:rPr lang="en-GB" dirty="0"/>
              <a:t> </a:t>
            </a:r>
            <a:r>
              <a:rPr lang="en-GB" dirty="0" err="1"/>
              <a:t>informácie</a:t>
            </a:r>
            <a:r>
              <a:rPr lang="en-GB" dirty="0"/>
              <a:t> </a:t>
            </a:r>
            <a:r>
              <a:rPr lang="en-GB" dirty="0" err="1"/>
              <a:t>riadne</a:t>
            </a:r>
            <a:r>
              <a:rPr lang="en-GB" dirty="0"/>
              <a:t> </a:t>
            </a:r>
            <a:r>
              <a:rPr lang="en-GB" dirty="0" err="1"/>
              <a:t>zašifrované</a:t>
            </a:r>
            <a:r>
              <a:rPr lang="en-GB" dirty="0"/>
              <a:t> a </a:t>
            </a:r>
            <a:r>
              <a:rPr lang="en-GB" dirty="0" err="1"/>
              <a:t>prístupné</a:t>
            </a:r>
            <a:r>
              <a:rPr lang="en-GB" dirty="0"/>
              <a:t> </a:t>
            </a:r>
            <a:r>
              <a:rPr lang="en-GB" dirty="0" err="1"/>
              <a:t>len</a:t>
            </a:r>
            <a:r>
              <a:rPr lang="en-GB" dirty="0"/>
              <a:t> </a:t>
            </a:r>
            <a:r>
              <a:rPr lang="en-GB" dirty="0" err="1"/>
              <a:t>oprávneným</a:t>
            </a:r>
            <a:r>
              <a:rPr lang="en-GB" dirty="0"/>
              <a:t> </a:t>
            </a:r>
            <a:r>
              <a:rPr lang="en-GB" dirty="0" err="1"/>
              <a:t>stranám</a:t>
            </a:r>
            <a:r>
              <a:rPr lang="en-GB" dirty="0">
                <a:latin typeface="Calibri"/>
                <a:ea typeface="Calibri"/>
                <a:cs typeface="Calibri"/>
                <a:sym typeface="Calibri"/>
              </a:rPr>
              <a:t>.</a:t>
            </a:r>
            <a:endParaRPr dirty="0">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b="1" dirty="0" err="1"/>
              <a:t>Infraštruktúra</a:t>
            </a:r>
            <a:r>
              <a:rPr lang="en-GB" b="1" dirty="0"/>
              <a:t> a </a:t>
            </a:r>
            <a:r>
              <a:rPr lang="en-GB" b="1" dirty="0" err="1"/>
              <a:t>pripojenie</a:t>
            </a:r>
            <a:r>
              <a:rPr lang="en-GB" b="1" dirty="0"/>
              <a:t>: </a:t>
            </a:r>
            <a:r>
              <a:rPr lang="en-GB" dirty="0" err="1"/>
              <a:t>prístup</a:t>
            </a:r>
            <a:r>
              <a:rPr lang="en-GB" dirty="0"/>
              <a:t> k </a:t>
            </a:r>
            <a:r>
              <a:rPr lang="en-GB" dirty="0" err="1"/>
              <a:t>spoľahlivému</a:t>
            </a:r>
            <a:r>
              <a:rPr lang="en-GB" dirty="0"/>
              <a:t> </a:t>
            </a:r>
            <a:r>
              <a:rPr lang="en-GB" dirty="0" err="1"/>
              <a:t>internetu</a:t>
            </a:r>
            <a:r>
              <a:rPr lang="en-GB" dirty="0"/>
              <a:t> a </a:t>
            </a:r>
            <a:r>
              <a:rPr lang="en-GB" dirty="0" err="1"/>
              <a:t>technologickej</a:t>
            </a:r>
            <a:r>
              <a:rPr lang="en-GB" dirty="0"/>
              <a:t> </a:t>
            </a:r>
            <a:r>
              <a:rPr lang="en-GB" dirty="0" err="1"/>
              <a:t>infraštruktúre</a:t>
            </a:r>
            <a:r>
              <a:rPr lang="en-GB" dirty="0"/>
              <a:t> </a:t>
            </a:r>
            <a:r>
              <a:rPr lang="en-GB" dirty="0" err="1"/>
              <a:t>môže</a:t>
            </a:r>
            <a:r>
              <a:rPr lang="en-GB" dirty="0"/>
              <a:t> </a:t>
            </a:r>
            <a:r>
              <a:rPr lang="en-GB" dirty="0" err="1"/>
              <a:t>byť</a:t>
            </a:r>
            <a:r>
              <a:rPr lang="en-GB" dirty="0"/>
              <a:t> v </a:t>
            </a:r>
            <a:r>
              <a:rPr lang="en-GB" dirty="0" err="1"/>
              <a:t>niektorých</a:t>
            </a:r>
            <a:r>
              <a:rPr lang="en-GB" dirty="0"/>
              <a:t> </a:t>
            </a:r>
            <a:r>
              <a:rPr lang="en-GB" dirty="0" err="1"/>
              <a:t>vidieckych</a:t>
            </a:r>
            <a:r>
              <a:rPr lang="en-GB" dirty="0"/>
              <a:t> </a:t>
            </a:r>
            <a:r>
              <a:rPr lang="en-GB" dirty="0" err="1"/>
              <a:t>poľnohospodárskych</a:t>
            </a:r>
            <a:r>
              <a:rPr lang="en-GB" dirty="0"/>
              <a:t> </a:t>
            </a:r>
            <a:r>
              <a:rPr lang="en-GB" dirty="0" err="1"/>
              <a:t>oblastiach</a:t>
            </a:r>
            <a:r>
              <a:rPr lang="en-GB" dirty="0"/>
              <a:t> </a:t>
            </a:r>
            <a:r>
              <a:rPr lang="en-GB" dirty="0" err="1"/>
              <a:t>obmedzený</a:t>
            </a:r>
            <a:r>
              <a:rPr lang="en-GB" dirty="0"/>
              <a:t>. </a:t>
            </a:r>
            <a:r>
              <a:rPr lang="en-GB" dirty="0" err="1"/>
              <a:t>Blockchainové</a:t>
            </a:r>
            <a:r>
              <a:rPr lang="en-GB" dirty="0"/>
              <a:t> </a:t>
            </a:r>
            <a:r>
              <a:rPr lang="en-GB" dirty="0" err="1"/>
              <a:t>riešenia</a:t>
            </a:r>
            <a:r>
              <a:rPr lang="en-GB" dirty="0"/>
              <a:t> </a:t>
            </a:r>
            <a:r>
              <a:rPr lang="en-GB" dirty="0" err="1"/>
              <a:t>si</a:t>
            </a:r>
            <a:r>
              <a:rPr lang="en-GB" dirty="0"/>
              <a:t> </a:t>
            </a:r>
            <a:r>
              <a:rPr lang="en-GB" dirty="0" err="1"/>
              <a:t>môžu</a:t>
            </a:r>
            <a:r>
              <a:rPr lang="en-GB" dirty="0"/>
              <a:t> </a:t>
            </a:r>
            <a:r>
              <a:rPr lang="en-GB" dirty="0" err="1"/>
              <a:t>vyžadovať</a:t>
            </a:r>
            <a:r>
              <a:rPr lang="en-GB" dirty="0"/>
              <a:t> </a:t>
            </a:r>
            <a:r>
              <a:rPr lang="en-GB" dirty="0" err="1"/>
              <a:t>kvalitné</a:t>
            </a:r>
            <a:r>
              <a:rPr lang="en-GB" dirty="0"/>
              <a:t> </a:t>
            </a:r>
            <a:r>
              <a:rPr lang="en-GB" dirty="0" err="1"/>
              <a:t>pripojenie</a:t>
            </a:r>
            <a:r>
              <a:rPr lang="en-GB" dirty="0"/>
              <a:t>, </a:t>
            </a:r>
            <a:r>
              <a:rPr lang="en-GB" dirty="0" err="1"/>
              <a:t>ktoré</a:t>
            </a:r>
            <a:r>
              <a:rPr lang="en-GB" dirty="0"/>
              <a:t> </a:t>
            </a:r>
            <a:r>
              <a:rPr lang="en-GB" dirty="0" err="1"/>
              <a:t>nemusí</a:t>
            </a:r>
            <a:r>
              <a:rPr lang="en-GB" dirty="0"/>
              <a:t> </a:t>
            </a:r>
            <a:r>
              <a:rPr lang="en-GB" dirty="0" err="1"/>
              <a:t>byť</a:t>
            </a:r>
            <a:r>
              <a:rPr lang="en-GB" dirty="0"/>
              <a:t> </a:t>
            </a:r>
            <a:r>
              <a:rPr lang="en-GB" dirty="0" err="1"/>
              <a:t>všade</a:t>
            </a:r>
            <a:r>
              <a:rPr lang="en-GB" dirty="0"/>
              <a:t> </a:t>
            </a:r>
            <a:r>
              <a:rPr lang="en-GB" dirty="0" err="1"/>
              <a:t>ľahko</a:t>
            </a:r>
            <a:r>
              <a:rPr lang="en-GB" dirty="0"/>
              <a:t> </a:t>
            </a:r>
            <a:r>
              <a:rPr lang="en-GB" dirty="0" err="1"/>
              <a:t>dostupné</a:t>
            </a:r>
            <a:r>
              <a:rPr lang="en-GB" dirty="0"/>
              <a:t>.</a:t>
            </a:r>
            <a:endParaRPr dirty="0">
              <a:latin typeface="Calibri"/>
              <a:ea typeface="Calibri"/>
              <a:cs typeface="Calibri"/>
              <a:sym typeface="Calibri"/>
            </a:endParaRPr>
          </a:p>
        </p:txBody>
      </p:sp>
      <p:sp>
        <p:nvSpPr>
          <p:cNvPr id="648" name="Google Shape;648;p2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Výzvy</a:t>
            </a:r>
            <a:endParaRPr/>
          </a:p>
        </p:txBody>
      </p:sp>
      <p:grpSp>
        <p:nvGrpSpPr>
          <p:cNvPr id="649" name="Google Shape;649;p26"/>
          <p:cNvGrpSpPr/>
          <p:nvPr/>
        </p:nvGrpSpPr>
        <p:grpSpPr>
          <a:xfrm rot="10800000" flipH="1">
            <a:off x="10388648" y="0"/>
            <a:ext cx="1803350" cy="2809693"/>
            <a:chOff x="12708052" y="5708395"/>
            <a:chExt cx="760808" cy="1185370"/>
          </a:xfrm>
        </p:grpSpPr>
        <p:sp>
          <p:nvSpPr>
            <p:cNvPr id="650" name="Google Shape;650;p2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1" name="Google Shape;651;p2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2" name="Google Shape;652;p2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3" name="Google Shape;653;p2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4" name="Google Shape;654;p2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5" name="Google Shape;655;p2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59"/>
        <p:cNvGrpSpPr/>
        <p:nvPr/>
      </p:nvGrpSpPr>
      <p:grpSpPr>
        <a:xfrm>
          <a:off x="0" y="0"/>
          <a:ext cx="0" cy="0"/>
          <a:chOff x="0" y="0"/>
          <a:chExt cx="0" cy="0"/>
        </a:xfrm>
      </p:grpSpPr>
      <p:sp>
        <p:nvSpPr>
          <p:cNvPr id="660" name="Google Shape;660;p27"/>
          <p:cNvSpPr txBox="1">
            <a:spLocks noGrp="1"/>
          </p:cNvSpPr>
          <p:nvPr>
            <p:ph type="body" idx="1"/>
          </p:nvPr>
        </p:nvSpPr>
        <p:spPr>
          <a:xfrm>
            <a:off x="925374" y="2123349"/>
            <a:ext cx="10595237"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b="1" dirty="0" err="1"/>
              <a:t>Náklady</a:t>
            </a:r>
            <a:r>
              <a:rPr lang="en-GB" b="1" dirty="0"/>
              <a:t> </a:t>
            </a:r>
            <a:r>
              <a:rPr lang="en-GB" b="1" dirty="0" err="1"/>
              <a:t>na</a:t>
            </a:r>
            <a:r>
              <a:rPr lang="en-GB" b="1" dirty="0"/>
              <a:t> </a:t>
            </a:r>
            <a:r>
              <a:rPr lang="en-GB" b="1" dirty="0" err="1"/>
              <a:t>implementáciu</a:t>
            </a:r>
            <a:r>
              <a:rPr lang="en-GB" b="1" dirty="0"/>
              <a:t>: </a:t>
            </a:r>
            <a:r>
              <a:rPr lang="en-GB" dirty="0" err="1"/>
              <a:t>integrácia</a:t>
            </a:r>
            <a:r>
              <a:rPr lang="en-GB" dirty="0"/>
              <a:t> </a:t>
            </a:r>
            <a:r>
              <a:rPr lang="en-GB" dirty="0" err="1"/>
              <a:t>technológie</a:t>
            </a:r>
            <a:r>
              <a:rPr lang="en-GB" dirty="0"/>
              <a:t> blockchain </a:t>
            </a:r>
            <a:r>
              <a:rPr lang="en-GB" dirty="0" err="1"/>
              <a:t>môže</a:t>
            </a:r>
            <a:r>
              <a:rPr lang="en-GB" dirty="0"/>
              <a:t> </a:t>
            </a:r>
            <a:r>
              <a:rPr lang="en-GB" dirty="0" err="1"/>
              <a:t>byť</a:t>
            </a:r>
            <a:r>
              <a:rPr lang="en-GB" dirty="0"/>
              <a:t> </a:t>
            </a:r>
            <a:r>
              <a:rPr lang="en-GB" dirty="0" err="1"/>
              <a:t>nákladná</a:t>
            </a:r>
            <a:r>
              <a:rPr lang="en-GB" dirty="0"/>
              <a:t>, </a:t>
            </a:r>
            <a:r>
              <a:rPr lang="en-GB" dirty="0" err="1"/>
              <a:t>najmä</a:t>
            </a:r>
            <a:r>
              <a:rPr lang="en-GB" dirty="0"/>
              <a:t> pre </a:t>
            </a:r>
            <a:r>
              <a:rPr lang="en-GB" dirty="0" err="1"/>
              <a:t>malých</a:t>
            </a:r>
            <a:r>
              <a:rPr lang="en-GB" dirty="0"/>
              <a:t> </a:t>
            </a:r>
            <a:r>
              <a:rPr lang="en-GB" dirty="0" err="1"/>
              <a:t>poľnohospodárov</a:t>
            </a:r>
            <a:r>
              <a:rPr lang="en-GB" dirty="0"/>
              <a:t> a </a:t>
            </a:r>
            <a:r>
              <a:rPr lang="en-GB" dirty="0" err="1"/>
              <a:t>poľnohospodárske</a:t>
            </a:r>
            <a:r>
              <a:rPr lang="en-GB" dirty="0"/>
              <a:t> </a:t>
            </a:r>
            <a:r>
              <a:rPr lang="en-GB" dirty="0" err="1"/>
              <a:t>podniky</a:t>
            </a:r>
            <a:r>
              <a:rPr lang="en-GB" dirty="0"/>
              <a:t>. </a:t>
            </a:r>
            <a:r>
              <a:rPr lang="en-GB" dirty="0" err="1"/>
              <a:t>Nájdenie</a:t>
            </a:r>
            <a:r>
              <a:rPr lang="en-GB" dirty="0"/>
              <a:t> </a:t>
            </a:r>
            <a:r>
              <a:rPr lang="en-GB" dirty="0" err="1"/>
              <a:t>nákladovo</a:t>
            </a:r>
            <a:r>
              <a:rPr lang="en-GB" dirty="0"/>
              <a:t> </a:t>
            </a:r>
            <a:r>
              <a:rPr lang="en-GB" dirty="0" err="1"/>
              <a:t>efektívnych</a:t>
            </a:r>
            <a:r>
              <a:rPr lang="en-GB" dirty="0"/>
              <a:t> </a:t>
            </a:r>
            <a:r>
              <a:rPr lang="en-GB" dirty="0" err="1"/>
              <a:t>riešení</a:t>
            </a:r>
            <a:r>
              <a:rPr lang="en-GB" dirty="0"/>
              <a:t> je </a:t>
            </a:r>
            <a:r>
              <a:rPr lang="en-GB" dirty="0" err="1"/>
              <a:t>nevyhnutné</a:t>
            </a:r>
            <a:r>
              <a:rPr lang="en-GB" dirty="0"/>
              <a:t> pre </a:t>
            </a:r>
            <a:r>
              <a:rPr lang="en-GB" dirty="0" err="1"/>
              <a:t>široké</a:t>
            </a:r>
            <a:r>
              <a:rPr lang="en-GB" dirty="0"/>
              <a:t> </a:t>
            </a:r>
            <a:r>
              <a:rPr lang="en-GB" dirty="0" err="1"/>
              <a:t>prijatie</a:t>
            </a:r>
            <a:r>
              <a:rPr lang="en-GB" dirty="0"/>
              <a:t>.</a:t>
            </a:r>
            <a:endParaRPr dirty="0"/>
          </a:p>
          <a:p>
            <a:pPr marL="342900" lvl="0" indent="-342900" algn="l" rtl="0">
              <a:lnSpc>
                <a:spcPct val="107000"/>
              </a:lnSpc>
              <a:spcBef>
                <a:spcPts val="1000"/>
              </a:spcBef>
              <a:spcAft>
                <a:spcPts val="0"/>
              </a:spcAft>
              <a:buClr>
                <a:srgbClr val="262626"/>
              </a:buClr>
              <a:buSzPts val="2400"/>
              <a:buFont typeface="Calibri"/>
              <a:buChar char="•"/>
            </a:pPr>
            <a:r>
              <a:rPr lang="en-GB" b="1" dirty="0" err="1"/>
              <a:t>Vzdelávanie</a:t>
            </a:r>
            <a:r>
              <a:rPr lang="en-GB" b="1" dirty="0"/>
              <a:t> a </a:t>
            </a:r>
            <a:r>
              <a:rPr lang="en-GB" b="1" dirty="0" err="1"/>
              <a:t>odborná</a:t>
            </a:r>
            <a:r>
              <a:rPr lang="en-GB" b="1" dirty="0"/>
              <a:t> </a:t>
            </a:r>
            <a:r>
              <a:rPr lang="en-GB" b="1" dirty="0" err="1"/>
              <a:t>príprava</a:t>
            </a:r>
            <a:r>
              <a:rPr lang="en-GB" b="1" dirty="0"/>
              <a:t>: </a:t>
            </a:r>
            <a:r>
              <a:rPr lang="en-GB" dirty="0" err="1"/>
              <a:t>mnohí</a:t>
            </a:r>
            <a:r>
              <a:rPr lang="en-GB" dirty="0"/>
              <a:t> </a:t>
            </a:r>
            <a:r>
              <a:rPr lang="en-GB" dirty="0" err="1"/>
              <a:t>poľnohospodári</a:t>
            </a:r>
            <a:r>
              <a:rPr lang="en-GB" dirty="0"/>
              <a:t> a </a:t>
            </a:r>
            <a:r>
              <a:rPr lang="en-GB" dirty="0" err="1"/>
              <a:t>zainteresované</a:t>
            </a:r>
            <a:r>
              <a:rPr lang="en-GB" dirty="0"/>
              <a:t> </a:t>
            </a:r>
            <a:r>
              <a:rPr lang="en-GB" dirty="0" err="1"/>
              <a:t>strany</a:t>
            </a:r>
            <a:r>
              <a:rPr lang="en-GB" dirty="0"/>
              <a:t> v </a:t>
            </a:r>
            <a:r>
              <a:rPr lang="en-GB" dirty="0" err="1"/>
              <a:t>poľnohospodárskom</a:t>
            </a:r>
            <a:r>
              <a:rPr lang="en-GB" dirty="0"/>
              <a:t> </a:t>
            </a:r>
            <a:r>
              <a:rPr lang="en-GB" dirty="0" err="1"/>
              <a:t>sektore</a:t>
            </a:r>
            <a:r>
              <a:rPr lang="en-GB" dirty="0"/>
              <a:t> </a:t>
            </a:r>
            <a:r>
              <a:rPr lang="en-GB" dirty="0" err="1"/>
              <a:t>nemusia</a:t>
            </a:r>
            <a:r>
              <a:rPr lang="en-GB" dirty="0"/>
              <a:t> </a:t>
            </a:r>
            <a:r>
              <a:rPr lang="en-GB" dirty="0" err="1"/>
              <a:t>byť</a:t>
            </a:r>
            <a:r>
              <a:rPr lang="en-GB" dirty="0"/>
              <a:t> </a:t>
            </a:r>
            <a:r>
              <a:rPr lang="en-GB" dirty="0" err="1"/>
              <a:t>oboznámení</a:t>
            </a:r>
            <a:r>
              <a:rPr lang="en-GB" dirty="0"/>
              <a:t> s </a:t>
            </a:r>
            <a:r>
              <a:rPr lang="en-GB" dirty="0" err="1"/>
              <a:t>technológiou</a:t>
            </a:r>
            <a:r>
              <a:rPr lang="en-GB" dirty="0"/>
              <a:t> blockchain. </a:t>
            </a:r>
            <a:r>
              <a:rPr lang="en-GB" dirty="0" err="1"/>
              <a:t>Poskytovanie</a:t>
            </a:r>
            <a:r>
              <a:rPr lang="en-GB" dirty="0"/>
              <a:t> </a:t>
            </a:r>
            <a:r>
              <a:rPr lang="en-GB" dirty="0" err="1"/>
              <a:t>vzdelávania</a:t>
            </a:r>
            <a:r>
              <a:rPr lang="en-GB" dirty="0"/>
              <a:t> a </a:t>
            </a:r>
            <a:r>
              <a:rPr lang="en-GB" dirty="0" err="1"/>
              <a:t>odbornej</a:t>
            </a:r>
            <a:r>
              <a:rPr lang="en-GB" dirty="0"/>
              <a:t> </a:t>
            </a:r>
            <a:r>
              <a:rPr lang="en-GB" dirty="0" err="1"/>
              <a:t>prípravy</a:t>
            </a:r>
            <a:r>
              <a:rPr lang="en-GB" dirty="0"/>
              <a:t> o tom, </a:t>
            </a:r>
            <a:r>
              <a:rPr lang="en-GB" dirty="0" err="1"/>
              <a:t>ako</a:t>
            </a:r>
            <a:r>
              <a:rPr lang="en-GB" dirty="0"/>
              <a:t> </a:t>
            </a:r>
            <a:r>
              <a:rPr lang="en-GB" dirty="0" err="1"/>
              <a:t>efektívne</a:t>
            </a:r>
            <a:r>
              <a:rPr lang="en-GB" dirty="0"/>
              <a:t> </a:t>
            </a:r>
            <a:r>
              <a:rPr lang="en-GB" dirty="0" err="1"/>
              <a:t>využívať</a:t>
            </a:r>
            <a:r>
              <a:rPr lang="en-GB" dirty="0"/>
              <a:t> blockchain, je </a:t>
            </a:r>
            <a:r>
              <a:rPr lang="en-GB" dirty="0" err="1"/>
              <a:t>nevyhnutné</a:t>
            </a:r>
            <a:r>
              <a:rPr lang="en-GB" dirty="0"/>
              <a:t>.</a:t>
            </a:r>
            <a:endParaRPr dirty="0"/>
          </a:p>
          <a:p>
            <a:pPr marL="342900" lvl="0" indent="-342900" algn="l" rtl="0">
              <a:lnSpc>
                <a:spcPct val="107000"/>
              </a:lnSpc>
              <a:spcBef>
                <a:spcPts val="1000"/>
              </a:spcBef>
              <a:spcAft>
                <a:spcPts val="0"/>
              </a:spcAft>
              <a:buClr>
                <a:srgbClr val="262626"/>
              </a:buClr>
              <a:buSzPts val="2400"/>
              <a:buFont typeface="Calibri"/>
              <a:buChar char="•"/>
            </a:pPr>
            <a:r>
              <a:rPr lang="en-GB" b="1" dirty="0" err="1"/>
              <a:t>Interoperabilita</a:t>
            </a:r>
            <a:r>
              <a:rPr lang="en-GB" b="1" dirty="0"/>
              <a:t>: </a:t>
            </a:r>
            <a:r>
              <a:rPr lang="en-GB" dirty="0" err="1"/>
              <a:t>zabezpečenie</a:t>
            </a:r>
            <a:r>
              <a:rPr lang="en-GB" dirty="0"/>
              <a:t> toho, aby </a:t>
            </a:r>
            <a:r>
              <a:rPr lang="en-GB" dirty="0" err="1"/>
              <a:t>rôzne</a:t>
            </a:r>
            <a:r>
              <a:rPr lang="en-GB" dirty="0"/>
              <a:t> </a:t>
            </a:r>
            <a:r>
              <a:rPr lang="en-GB" dirty="0" err="1"/>
              <a:t>blockchainové</a:t>
            </a:r>
            <a:r>
              <a:rPr lang="en-GB" dirty="0"/>
              <a:t> platformy </a:t>
            </a:r>
            <a:r>
              <a:rPr lang="en-GB" dirty="0" err="1"/>
              <a:t>mohli</a:t>
            </a:r>
            <a:r>
              <a:rPr lang="en-GB" dirty="0"/>
              <a:t> </a:t>
            </a:r>
            <a:r>
              <a:rPr lang="en-GB" dirty="0" err="1"/>
              <a:t>spolupracovať</a:t>
            </a:r>
            <a:r>
              <a:rPr lang="en-GB" dirty="0"/>
              <a:t> a </a:t>
            </a:r>
            <a:r>
              <a:rPr lang="en-GB" dirty="0" err="1"/>
              <a:t>bezproblémovo</a:t>
            </a:r>
            <a:r>
              <a:rPr lang="en-GB" dirty="0"/>
              <a:t> </a:t>
            </a:r>
            <a:r>
              <a:rPr lang="en-GB" dirty="0" err="1"/>
              <a:t>zdieľať</a:t>
            </a:r>
            <a:r>
              <a:rPr lang="en-GB" dirty="0"/>
              <a:t> </a:t>
            </a:r>
            <a:r>
              <a:rPr lang="en-GB" dirty="0" err="1"/>
              <a:t>údaje</a:t>
            </a:r>
            <a:r>
              <a:rPr lang="en-GB" dirty="0"/>
              <a:t>, je </a:t>
            </a:r>
            <a:r>
              <a:rPr lang="en-GB" dirty="0" err="1"/>
              <a:t>neustálou</a:t>
            </a:r>
            <a:r>
              <a:rPr lang="en-GB" dirty="0"/>
              <a:t> </a:t>
            </a:r>
            <a:r>
              <a:rPr lang="en-GB" dirty="0" err="1"/>
              <a:t>výzvou</a:t>
            </a:r>
            <a:r>
              <a:rPr lang="en-GB" dirty="0"/>
              <a:t>. Na </a:t>
            </a:r>
            <a:r>
              <a:rPr lang="en-GB" dirty="0" err="1"/>
              <a:t>riešenie</a:t>
            </a:r>
            <a:r>
              <a:rPr lang="en-GB" dirty="0"/>
              <a:t> </a:t>
            </a:r>
            <a:r>
              <a:rPr lang="en-GB" dirty="0" err="1"/>
              <a:t>tohto</a:t>
            </a:r>
            <a:r>
              <a:rPr lang="en-GB" dirty="0"/>
              <a:t> </a:t>
            </a:r>
            <a:r>
              <a:rPr lang="en-GB" dirty="0" err="1"/>
              <a:t>problému</a:t>
            </a:r>
            <a:r>
              <a:rPr lang="en-GB" dirty="0"/>
              <a:t> je </a:t>
            </a:r>
            <a:r>
              <a:rPr lang="en-GB" dirty="0" err="1"/>
              <a:t>potrebné</a:t>
            </a:r>
            <a:r>
              <a:rPr lang="en-GB" dirty="0"/>
              <a:t> </a:t>
            </a:r>
            <a:r>
              <a:rPr lang="en-GB" dirty="0" err="1"/>
              <a:t>vyvinúť</a:t>
            </a:r>
            <a:r>
              <a:rPr lang="en-GB" dirty="0"/>
              <a:t> </a:t>
            </a:r>
            <a:r>
              <a:rPr lang="en-GB" dirty="0" err="1"/>
              <a:t>normy</a:t>
            </a:r>
            <a:r>
              <a:rPr lang="en-GB" dirty="0"/>
              <a:t> a </a:t>
            </a:r>
            <a:r>
              <a:rPr lang="en-GB" dirty="0" err="1"/>
              <a:t>protokoly</a:t>
            </a:r>
            <a:r>
              <a:rPr lang="en-GB" dirty="0"/>
              <a:t>.</a:t>
            </a:r>
            <a:endParaRPr dirty="0">
              <a:latin typeface="Calibri"/>
              <a:ea typeface="Calibri"/>
              <a:cs typeface="Calibri"/>
              <a:sym typeface="Calibri"/>
            </a:endParaRPr>
          </a:p>
        </p:txBody>
      </p:sp>
      <p:sp>
        <p:nvSpPr>
          <p:cNvPr id="661" name="Google Shape;661;p2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Výzvy</a:t>
            </a:r>
            <a:endParaRPr/>
          </a:p>
        </p:txBody>
      </p:sp>
      <p:grpSp>
        <p:nvGrpSpPr>
          <p:cNvPr id="662" name="Google Shape;662;p27"/>
          <p:cNvGrpSpPr/>
          <p:nvPr/>
        </p:nvGrpSpPr>
        <p:grpSpPr>
          <a:xfrm rot="10800000" flipH="1">
            <a:off x="10388648" y="0"/>
            <a:ext cx="1803350" cy="2809693"/>
            <a:chOff x="12708052" y="5708395"/>
            <a:chExt cx="760808" cy="1185370"/>
          </a:xfrm>
        </p:grpSpPr>
        <p:sp>
          <p:nvSpPr>
            <p:cNvPr id="663" name="Google Shape;663;p2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4" name="Google Shape;664;p2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5" name="Google Shape;665;p2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6" name="Google Shape;666;p2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7" name="Google Shape;667;p2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8" name="Google Shape;668;p2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72"/>
        <p:cNvGrpSpPr/>
        <p:nvPr/>
      </p:nvGrpSpPr>
      <p:grpSpPr>
        <a:xfrm>
          <a:off x="0" y="0"/>
          <a:ext cx="0" cy="0"/>
          <a:chOff x="0" y="0"/>
          <a:chExt cx="0" cy="0"/>
        </a:xfrm>
      </p:grpSpPr>
      <p:sp>
        <p:nvSpPr>
          <p:cNvPr id="673" name="Google Shape;673;p28"/>
          <p:cNvSpPr txBox="1">
            <a:spLocks noGrp="1"/>
          </p:cNvSpPr>
          <p:nvPr>
            <p:ph type="body" idx="1"/>
          </p:nvPr>
        </p:nvSpPr>
        <p:spPr>
          <a:xfrm>
            <a:off x="644502" y="1704356"/>
            <a:ext cx="10480514" cy="4522000"/>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b="1" dirty="0" err="1"/>
              <a:t>Transparentnosť</a:t>
            </a:r>
            <a:r>
              <a:rPr lang="en-GB" b="1" dirty="0"/>
              <a:t> </a:t>
            </a:r>
            <a:r>
              <a:rPr lang="en-GB" b="1" dirty="0" err="1"/>
              <a:t>dodávateľského</a:t>
            </a:r>
            <a:r>
              <a:rPr lang="en-GB" b="1" dirty="0"/>
              <a:t> </a:t>
            </a:r>
            <a:r>
              <a:rPr lang="en-GB" b="1" dirty="0" err="1"/>
              <a:t>reťazca</a:t>
            </a:r>
            <a:r>
              <a:rPr lang="en-GB" b="1" dirty="0"/>
              <a:t>: </a:t>
            </a:r>
            <a:r>
              <a:rPr lang="en-GB" dirty="0"/>
              <a:t>blockchain </a:t>
            </a:r>
            <a:r>
              <a:rPr lang="en-GB" dirty="0" err="1"/>
              <a:t>môže</a:t>
            </a:r>
            <a:r>
              <a:rPr lang="en-GB" dirty="0"/>
              <a:t> </a:t>
            </a:r>
            <a:r>
              <a:rPr lang="en-GB" dirty="0" err="1"/>
              <a:t>poskytnúť</a:t>
            </a:r>
            <a:r>
              <a:rPr lang="en-GB" dirty="0"/>
              <a:t> </a:t>
            </a:r>
            <a:r>
              <a:rPr lang="en-GB" dirty="0" err="1"/>
              <a:t>komplexný</a:t>
            </a:r>
            <a:r>
              <a:rPr lang="en-GB" dirty="0"/>
              <a:t> </a:t>
            </a:r>
            <a:r>
              <a:rPr lang="en-GB" dirty="0" err="1"/>
              <a:t>pohľad</a:t>
            </a:r>
            <a:r>
              <a:rPr lang="en-GB" dirty="0"/>
              <a:t> </a:t>
            </a:r>
            <a:r>
              <a:rPr lang="en-GB" dirty="0" err="1"/>
              <a:t>na</a:t>
            </a:r>
            <a:r>
              <a:rPr lang="en-GB" dirty="0"/>
              <a:t> </a:t>
            </a:r>
            <a:r>
              <a:rPr lang="en-GB" dirty="0" err="1"/>
              <a:t>dodávateľský</a:t>
            </a:r>
            <a:r>
              <a:rPr lang="en-GB" dirty="0"/>
              <a:t> </a:t>
            </a:r>
            <a:r>
              <a:rPr lang="en-GB" dirty="0" err="1"/>
              <a:t>reťazec</a:t>
            </a:r>
            <a:r>
              <a:rPr lang="en-GB" dirty="0"/>
              <a:t>, </a:t>
            </a:r>
            <a:r>
              <a:rPr lang="en-GB" dirty="0" err="1"/>
              <a:t>čo</a:t>
            </a:r>
            <a:r>
              <a:rPr lang="en-GB" dirty="0"/>
              <a:t> </a:t>
            </a:r>
            <a:r>
              <a:rPr lang="en-GB" dirty="0" err="1"/>
              <a:t>spotrebiteľom</a:t>
            </a:r>
            <a:r>
              <a:rPr lang="en-GB" dirty="0"/>
              <a:t> </a:t>
            </a:r>
            <a:r>
              <a:rPr lang="en-GB" dirty="0" err="1"/>
              <a:t>umožní</a:t>
            </a:r>
            <a:r>
              <a:rPr lang="en-GB" dirty="0"/>
              <a:t> </a:t>
            </a:r>
            <a:r>
              <a:rPr lang="en-GB" dirty="0" err="1"/>
              <a:t>sledovať</a:t>
            </a:r>
            <a:r>
              <a:rPr lang="en-GB" dirty="0"/>
              <a:t> </a:t>
            </a:r>
            <a:r>
              <a:rPr lang="en-GB" dirty="0" err="1"/>
              <a:t>pôvod</a:t>
            </a:r>
            <a:r>
              <a:rPr lang="en-GB" dirty="0"/>
              <a:t> </a:t>
            </a:r>
            <a:r>
              <a:rPr lang="en-GB" dirty="0" err="1"/>
              <a:t>potravín</a:t>
            </a:r>
            <a:r>
              <a:rPr lang="en-GB" dirty="0"/>
              <a:t> a </a:t>
            </a:r>
            <a:r>
              <a:rPr lang="en-GB" dirty="0" err="1"/>
              <a:t>overiť</a:t>
            </a:r>
            <a:r>
              <a:rPr lang="en-GB" dirty="0"/>
              <a:t> ich </a:t>
            </a:r>
            <a:r>
              <a:rPr lang="en-GB" dirty="0" err="1"/>
              <a:t>pravosť</a:t>
            </a:r>
            <a:r>
              <a:rPr lang="en-GB" dirty="0"/>
              <a:t>. </a:t>
            </a:r>
            <a:r>
              <a:rPr lang="en-GB" dirty="0" err="1"/>
              <a:t>Táto</a:t>
            </a:r>
            <a:r>
              <a:rPr lang="en-GB" dirty="0"/>
              <a:t> </a:t>
            </a:r>
            <a:r>
              <a:rPr lang="en-GB" dirty="0" err="1"/>
              <a:t>transparentnosť</a:t>
            </a:r>
            <a:r>
              <a:rPr lang="en-GB" dirty="0"/>
              <a:t> </a:t>
            </a:r>
            <a:r>
              <a:rPr lang="en-GB" dirty="0" err="1"/>
              <a:t>môže</a:t>
            </a:r>
            <a:r>
              <a:rPr lang="en-GB" dirty="0"/>
              <a:t> </a:t>
            </a:r>
            <a:r>
              <a:rPr lang="en-GB" dirty="0" err="1"/>
              <a:t>pomôcť</a:t>
            </a:r>
            <a:r>
              <a:rPr lang="en-GB" dirty="0"/>
              <a:t> </a:t>
            </a:r>
            <a:r>
              <a:rPr lang="en-GB" dirty="0" err="1"/>
              <a:t>budovať</a:t>
            </a:r>
            <a:r>
              <a:rPr lang="en-GB" dirty="0"/>
              <a:t> </a:t>
            </a:r>
            <a:r>
              <a:rPr lang="en-GB" dirty="0" err="1"/>
              <a:t>dôveru</a:t>
            </a:r>
            <a:r>
              <a:rPr lang="en-GB" dirty="0"/>
              <a:t> v </a:t>
            </a:r>
            <a:r>
              <a:rPr lang="en-GB" dirty="0" err="1"/>
              <a:t>poľnohospodárskom</a:t>
            </a:r>
            <a:r>
              <a:rPr lang="en-GB" dirty="0"/>
              <a:t> </a:t>
            </a:r>
            <a:r>
              <a:rPr lang="en-GB" dirty="0" err="1"/>
              <a:t>priemysle</a:t>
            </a:r>
            <a:r>
              <a:rPr lang="en-GB" dirty="0">
                <a:latin typeface="Calibri"/>
                <a:ea typeface="Calibri"/>
                <a:cs typeface="Calibri"/>
                <a:sym typeface="Calibri"/>
              </a:rPr>
              <a:t>.</a:t>
            </a:r>
            <a:endParaRPr dirty="0">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b="1" dirty="0" err="1"/>
              <a:t>Pôvod</a:t>
            </a:r>
            <a:r>
              <a:rPr lang="en-GB" b="1" dirty="0"/>
              <a:t> a </a:t>
            </a:r>
            <a:r>
              <a:rPr lang="en-GB" b="1" dirty="0" err="1"/>
              <a:t>zabezpečenie</a:t>
            </a:r>
            <a:r>
              <a:rPr lang="en-GB" b="1" dirty="0"/>
              <a:t> </a:t>
            </a:r>
            <a:r>
              <a:rPr lang="en-GB" b="1" dirty="0" err="1"/>
              <a:t>kvality</a:t>
            </a:r>
            <a:r>
              <a:rPr lang="en-GB" b="1" dirty="0"/>
              <a:t>: </a:t>
            </a:r>
            <a:r>
              <a:rPr lang="en-GB" dirty="0"/>
              <a:t>blockchain </a:t>
            </a:r>
            <a:r>
              <a:rPr lang="en-GB" dirty="0" err="1"/>
              <a:t>môže</a:t>
            </a:r>
            <a:r>
              <a:rPr lang="en-GB" dirty="0"/>
              <a:t> </a:t>
            </a:r>
            <a:r>
              <a:rPr lang="en-GB" dirty="0" err="1"/>
              <a:t>zaznamenávať</a:t>
            </a:r>
            <a:r>
              <a:rPr lang="en-GB" dirty="0"/>
              <a:t> </a:t>
            </a:r>
            <a:r>
              <a:rPr lang="en-GB" dirty="0" err="1"/>
              <a:t>dôležité</a:t>
            </a:r>
            <a:r>
              <a:rPr lang="en-GB" dirty="0"/>
              <a:t> </a:t>
            </a:r>
            <a:r>
              <a:rPr lang="en-GB" dirty="0" err="1"/>
              <a:t>informácie</a:t>
            </a:r>
            <a:r>
              <a:rPr lang="en-GB" dirty="0"/>
              <a:t> o </a:t>
            </a:r>
            <a:r>
              <a:rPr lang="en-GB" dirty="0" err="1"/>
              <a:t>poľnohospodárskych</a:t>
            </a:r>
            <a:r>
              <a:rPr lang="en-GB" dirty="0"/>
              <a:t> </a:t>
            </a:r>
            <a:r>
              <a:rPr lang="en-GB" dirty="0" err="1"/>
              <a:t>produktoch</a:t>
            </a:r>
            <a:r>
              <a:rPr lang="en-GB" dirty="0"/>
              <a:t>, </a:t>
            </a:r>
            <a:r>
              <a:rPr lang="en-GB" dirty="0" err="1"/>
              <a:t>ako</a:t>
            </a:r>
            <a:r>
              <a:rPr lang="en-GB" dirty="0"/>
              <a:t> </a:t>
            </a:r>
            <a:r>
              <a:rPr lang="en-GB" dirty="0" err="1"/>
              <a:t>sú</a:t>
            </a:r>
            <a:r>
              <a:rPr lang="en-GB" dirty="0"/>
              <a:t> ich </a:t>
            </a:r>
            <a:r>
              <a:rPr lang="en-GB" dirty="0" err="1"/>
              <a:t>výrobné</a:t>
            </a:r>
            <a:r>
              <a:rPr lang="en-GB" dirty="0"/>
              <a:t> </a:t>
            </a:r>
            <a:r>
              <a:rPr lang="en-GB" dirty="0" err="1"/>
              <a:t>metódy</a:t>
            </a:r>
            <a:r>
              <a:rPr lang="en-GB" dirty="0"/>
              <a:t>, </a:t>
            </a:r>
            <a:r>
              <a:rPr lang="en-GB" dirty="0" err="1"/>
              <a:t>kvalita</a:t>
            </a:r>
            <a:r>
              <a:rPr lang="en-GB" dirty="0"/>
              <a:t> a </a:t>
            </a:r>
            <a:r>
              <a:rPr lang="en-GB" dirty="0" err="1"/>
              <a:t>certifikácia</a:t>
            </a:r>
            <a:r>
              <a:rPr lang="en-GB" dirty="0"/>
              <a:t>. To </a:t>
            </a:r>
            <a:r>
              <a:rPr lang="en-GB" dirty="0" err="1"/>
              <a:t>môže</a:t>
            </a:r>
            <a:r>
              <a:rPr lang="en-GB" dirty="0"/>
              <a:t> </a:t>
            </a:r>
            <a:r>
              <a:rPr lang="en-GB" dirty="0" err="1"/>
              <a:t>pomôcť</a:t>
            </a:r>
            <a:r>
              <a:rPr lang="en-GB" dirty="0"/>
              <a:t> </a:t>
            </a:r>
            <a:r>
              <a:rPr lang="en-GB" dirty="0" err="1"/>
              <a:t>zabezpečiť</a:t>
            </a:r>
            <a:r>
              <a:rPr lang="en-GB" dirty="0"/>
              <a:t>, aby </a:t>
            </a:r>
            <a:r>
              <a:rPr lang="en-GB" dirty="0" err="1"/>
              <a:t>spotrebitelia</a:t>
            </a:r>
            <a:r>
              <a:rPr lang="en-GB" dirty="0"/>
              <a:t> </a:t>
            </a:r>
            <a:r>
              <a:rPr lang="en-GB" dirty="0" err="1"/>
              <a:t>dostávali</a:t>
            </a:r>
            <a:r>
              <a:rPr lang="en-GB" dirty="0"/>
              <a:t> </a:t>
            </a:r>
            <a:r>
              <a:rPr lang="en-GB" dirty="0" err="1"/>
              <a:t>bezpečné</a:t>
            </a:r>
            <a:r>
              <a:rPr lang="en-GB" dirty="0"/>
              <a:t> a </a:t>
            </a:r>
            <a:r>
              <a:rPr lang="en-GB" dirty="0" err="1"/>
              <a:t>kvalitné</a:t>
            </a:r>
            <a:r>
              <a:rPr lang="en-GB" dirty="0"/>
              <a:t> </a:t>
            </a:r>
            <a:r>
              <a:rPr lang="en-GB" dirty="0" err="1"/>
              <a:t>produkty</a:t>
            </a:r>
            <a:r>
              <a:rPr lang="en-GB" dirty="0"/>
              <a:t>.</a:t>
            </a:r>
            <a:endParaRPr dirty="0"/>
          </a:p>
          <a:p>
            <a:pPr marL="342900" lvl="0" indent="-342900" algn="l" rtl="0">
              <a:lnSpc>
                <a:spcPct val="107000"/>
              </a:lnSpc>
              <a:spcBef>
                <a:spcPts val="1000"/>
              </a:spcBef>
              <a:spcAft>
                <a:spcPts val="0"/>
              </a:spcAft>
              <a:buClr>
                <a:srgbClr val="262626"/>
              </a:buClr>
              <a:buSzPts val="2400"/>
              <a:buFont typeface="Calibri"/>
              <a:buChar char="•"/>
            </a:pPr>
            <a:r>
              <a:rPr lang="en-GB" b="1" dirty="0" err="1"/>
              <a:t>Efektívna</a:t>
            </a:r>
            <a:r>
              <a:rPr lang="en-GB" b="1" dirty="0"/>
              <a:t> </a:t>
            </a:r>
            <a:r>
              <a:rPr lang="en-GB" b="1" dirty="0" err="1"/>
              <a:t>vysledovateľnosť</a:t>
            </a:r>
            <a:r>
              <a:rPr lang="en-GB" b="1" dirty="0"/>
              <a:t>: v </a:t>
            </a:r>
            <a:r>
              <a:rPr lang="en-GB" b="1" dirty="0" err="1"/>
              <a:t>prípade</a:t>
            </a:r>
            <a:r>
              <a:rPr lang="en-GB" b="1" dirty="0"/>
              <a:t> </a:t>
            </a:r>
            <a:r>
              <a:rPr lang="en-GB" dirty="0" err="1"/>
              <a:t>stiahnutia</a:t>
            </a:r>
            <a:r>
              <a:rPr lang="en-GB" dirty="0"/>
              <a:t> </a:t>
            </a:r>
            <a:r>
              <a:rPr lang="en-GB" dirty="0" err="1"/>
              <a:t>potravín</a:t>
            </a:r>
            <a:r>
              <a:rPr lang="en-GB" dirty="0"/>
              <a:t> z </a:t>
            </a:r>
            <a:r>
              <a:rPr lang="en-GB" dirty="0" err="1"/>
              <a:t>trhu</a:t>
            </a:r>
            <a:r>
              <a:rPr lang="en-GB" dirty="0"/>
              <a:t> </a:t>
            </a:r>
            <a:r>
              <a:rPr lang="en-GB" dirty="0" err="1"/>
              <a:t>alebo</a:t>
            </a:r>
            <a:r>
              <a:rPr lang="en-GB" dirty="0"/>
              <a:t> </a:t>
            </a:r>
            <a:r>
              <a:rPr lang="en-GB" dirty="0" err="1"/>
              <a:t>vypuknutia</a:t>
            </a:r>
            <a:r>
              <a:rPr lang="en-GB" dirty="0"/>
              <a:t> </a:t>
            </a:r>
            <a:r>
              <a:rPr lang="en-GB" dirty="0" err="1"/>
              <a:t>epidémie</a:t>
            </a:r>
            <a:r>
              <a:rPr lang="en-GB" dirty="0"/>
              <a:t> </a:t>
            </a:r>
            <a:r>
              <a:rPr lang="en-GB" dirty="0" err="1"/>
              <a:t>môže</a:t>
            </a:r>
            <a:r>
              <a:rPr lang="en-GB" dirty="0"/>
              <a:t> </a:t>
            </a:r>
            <a:r>
              <a:rPr lang="en-GB" dirty="0" err="1"/>
              <a:t>technológia</a:t>
            </a:r>
            <a:r>
              <a:rPr lang="en-GB" dirty="0"/>
              <a:t> blockchain </a:t>
            </a:r>
            <a:r>
              <a:rPr lang="en-GB" dirty="0" err="1"/>
              <a:t>umožniť</a:t>
            </a:r>
            <a:r>
              <a:rPr lang="en-GB" dirty="0"/>
              <a:t> </a:t>
            </a:r>
            <a:r>
              <a:rPr lang="en-GB" dirty="0" err="1"/>
              <a:t>rýchlu</a:t>
            </a:r>
            <a:r>
              <a:rPr lang="en-GB" dirty="0"/>
              <a:t> a </a:t>
            </a:r>
            <a:r>
              <a:rPr lang="en-GB" dirty="0" err="1"/>
              <a:t>presnú</a:t>
            </a:r>
            <a:r>
              <a:rPr lang="en-GB" dirty="0"/>
              <a:t> </a:t>
            </a:r>
            <a:r>
              <a:rPr lang="en-GB" dirty="0" err="1"/>
              <a:t>vysledovateľnosť</a:t>
            </a:r>
            <a:r>
              <a:rPr lang="en-GB" dirty="0"/>
              <a:t>, </a:t>
            </a:r>
            <a:r>
              <a:rPr lang="en-GB" dirty="0" err="1"/>
              <a:t>vďaka</a:t>
            </a:r>
            <a:r>
              <a:rPr lang="en-GB" dirty="0"/>
              <a:t> </a:t>
            </a:r>
            <a:r>
              <a:rPr lang="en-GB" dirty="0" err="1"/>
              <a:t>ktorej</a:t>
            </a:r>
            <a:r>
              <a:rPr lang="en-GB" dirty="0"/>
              <a:t> </a:t>
            </a:r>
            <a:r>
              <a:rPr lang="en-GB" dirty="0" err="1"/>
              <a:t>môžu</a:t>
            </a:r>
            <a:r>
              <a:rPr lang="en-GB" dirty="0"/>
              <a:t> </a:t>
            </a:r>
            <a:r>
              <a:rPr lang="en-GB" dirty="0" err="1"/>
              <a:t>orgány</a:t>
            </a:r>
            <a:r>
              <a:rPr lang="en-GB" dirty="0"/>
              <a:t> </a:t>
            </a:r>
            <a:r>
              <a:rPr lang="en-GB" dirty="0" err="1"/>
              <a:t>účinnejšie</a:t>
            </a:r>
            <a:r>
              <a:rPr lang="en-GB" dirty="0"/>
              <a:t> </a:t>
            </a:r>
            <a:r>
              <a:rPr lang="en-GB" dirty="0" err="1"/>
              <a:t>identifikovať</a:t>
            </a:r>
            <a:r>
              <a:rPr lang="en-GB" dirty="0"/>
              <a:t> a </a:t>
            </a:r>
            <a:r>
              <a:rPr lang="en-GB" dirty="0" err="1"/>
              <a:t>stiahnuť</a:t>
            </a:r>
            <a:r>
              <a:rPr lang="en-GB" dirty="0"/>
              <a:t> </a:t>
            </a:r>
            <a:r>
              <a:rPr lang="en-GB" dirty="0" err="1"/>
              <a:t>kontaminované</a:t>
            </a:r>
            <a:r>
              <a:rPr lang="en-GB" dirty="0"/>
              <a:t> </a:t>
            </a:r>
            <a:r>
              <a:rPr lang="en-GB" dirty="0" err="1"/>
              <a:t>výrobky</a:t>
            </a:r>
            <a:r>
              <a:rPr lang="en-GB" dirty="0"/>
              <a:t>.</a:t>
            </a:r>
            <a:endParaRPr dirty="0">
              <a:latin typeface="Calibri"/>
              <a:ea typeface="Calibri"/>
              <a:cs typeface="Calibri"/>
              <a:sym typeface="Calibri"/>
            </a:endParaRPr>
          </a:p>
        </p:txBody>
      </p:sp>
      <p:sp>
        <p:nvSpPr>
          <p:cNvPr id="674" name="Google Shape;674;p2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Príležitosti</a:t>
            </a:r>
            <a:endParaRPr/>
          </a:p>
        </p:txBody>
      </p:sp>
      <p:grpSp>
        <p:nvGrpSpPr>
          <p:cNvPr id="675" name="Google Shape;675;p28"/>
          <p:cNvGrpSpPr/>
          <p:nvPr/>
        </p:nvGrpSpPr>
        <p:grpSpPr>
          <a:xfrm rot="10800000" flipH="1">
            <a:off x="10388648" y="0"/>
            <a:ext cx="1803350" cy="2809693"/>
            <a:chOff x="12708052" y="5708395"/>
            <a:chExt cx="760808" cy="1185370"/>
          </a:xfrm>
        </p:grpSpPr>
        <p:sp>
          <p:nvSpPr>
            <p:cNvPr id="676" name="Google Shape;676;p2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77" name="Google Shape;677;p2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78" name="Google Shape;678;p2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79" name="Google Shape;679;p2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80" name="Google Shape;680;p2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81" name="Google Shape;681;p2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85"/>
        <p:cNvGrpSpPr/>
        <p:nvPr/>
      </p:nvGrpSpPr>
      <p:grpSpPr>
        <a:xfrm>
          <a:off x="0" y="0"/>
          <a:ext cx="0" cy="0"/>
          <a:chOff x="0" y="0"/>
          <a:chExt cx="0" cy="0"/>
        </a:xfrm>
      </p:grpSpPr>
      <p:sp>
        <p:nvSpPr>
          <p:cNvPr id="686" name="Google Shape;686;p29"/>
          <p:cNvSpPr txBox="1">
            <a:spLocks noGrp="1"/>
          </p:cNvSpPr>
          <p:nvPr>
            <p:ph type="body" idx="1"/>
          </p:nvPr>
        </p:nvSpPr>
        <p:spPr>
          <a:xfrm>
            <a:off x="823854" y="2015227"/>
            <a:ext cx="10255656" cy="428808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b="1" dirty="0" err="1"/>
              <a:t>Inteligentné</a:t>
            </a:r>
            <a:r>
              <a:rPr lang="en-GB" b="1" dirty="0"/>
              <a:t> </a:t>
            </a:r>
            <a:r>
              <a:rPr lang="en-GB" b="1" dirty="0" err="1"/>
              <a:t>zmluvy</a:t>
            </a:r>
            <a:r>
              <a:rPr lang="en-GB" b="1" dirty="0"/>
              <a:t>: </a:t>
            </a:r>
            <a:r>
              <a:rPr lang="en-GB" dirty="0" err="1"/>
              <a:t>inteligentné</a:t>
            </a:r>
            <a:r>
              <a:rPr lang="en-GB" dirty="0"/>
              <a:t> </a:t>
            </a:r>
            <a:r>
              <a:rPr lang="en-GB" dirty="0" err="1"/>
              <a:t>zmluvy</a:t>
            </a:r>
            <a:r>
              <a:rPr lang="en-GB" dirty="0"/>
              <a:t> </a:t>
            </a:r>
            <a:r>
              <a:rPr lang="en-GB" dirty="0" err="1"/>
              <a:t>na</a:t>
            </a:r>
            <a:r>
              <a:rPr lang="en-GB" dirty="0"/>
              <a:t> </a:t>
            </a:r>
            <a:r>
              <a:rPr lang="en-GB" dirty="0" err="1"/>
              <a:t>blockchaine</a:t>
            </a:r>
            <a:r>
              <a:rPr lang="en-GB" dirty="0"/>
              <a:t> </a:t>
            </a:r>
            <a:r>
              <a:rPr lang="en-GB" dirty="0" err="1"/>
              <a:t>môžu</a:t>
            </a:r>
            <a:r>
              <a:rPr lang="en-GB" dirty="0"/>
              <a:t> </a:t>
            </a:r>
            <a:r>
              <a:rPr lang="en-GB" dirty="0" err="1"/>
              <a:t>automatizovať</a:t>
            </a:r>
            <a:r>
              <a:rPr lang="en-GB" dirty="0"/>
              <a:t> </a:t>
            </a:r>
            <a:r>
              <a:rPr lang="en-GB" dirty="0" err="1"/>
              <a:t>rôzne</a:t>
            </a:r>
            <a:r>
              <a:rPr lang="en-GB" dirty="0"/>
              <a:t> </a:t>
            </a:r>
            <a:r>
              <a:rPr lang="en-GB" dirty="0" err="1"/>
              <a:t>procesy</a:t>
            </a:r>
            <a:r>
              <a:rPr lang="en-GB" dirty="0"/>
              <a:t> v </a:t>
            </a:r>
            <a:r>
              <a:rPr lang="en-GB" dirty="0" err="1"/>
              <a:t>agrosektore</a:t>
            </a:r>
            <a:r>
              <a:rPr lang="en-GB" dirty="0"/>
              <a:t>, </a:t>
            </a:r>
            <a:r>
              <a:rPr lang="en-GB" dirty="0" err="1"/>
              <a:t>ako</a:t>
            </a:r>
            <a:r>
              <a:rPr lang="en-GB" dirty="0"/>
              <a:t> </a:t>
            </a:r>
            <a:r>
              <a:rPr lang="en-GB" dirty="0" err="1"/>
              <a:t>sú</a:t>
            </a:r>
            <a:r>
              <a:rPr lang="en-GB" dirty="0"/>
              <a:t> </a:t>
            </a:r>
            <a:r>
              <a:rPr lang="en-GB" dirty="0" err="1"/>
              <a:t>platby</a:t>
            </a:r>
            <a:r>
              <a:rPr lang="en-GB" dirty="0"/>
              <a:t> </a:t>
            </a:r>
            <a:r>
              <a:rPr lang="en-GB" dirty="0" err="1"/>
              <a:t>poľnohospodárom</a:t>
            </a:r>
            <a:r>
              <a:rPr lang="en-GB" dirty="0"/>
              <a:t> </a:t>
            </a:r>
            <a:r>
              <a:rPr lang="en-GB" dirty="0" err="1"/>
              <a:t>na</a:t>
            </a:r>
            <a:r>
              <a:rPr lang="en-GB" dirty="0"/>
              <a:t> </a:t>
            </a:r>
            <a:r>
              <a:rPr lang="en-GB" dirty="0" err="1"/>
              <a:t>základe</a:t>
            </a:r>
            <a:r>
              <a:rPr lang="en-GB" dirty="0"/>
              <a:t> </a:t>
            </a:r>
            <a:r>
              <a:rPr lang="en-GB" dirty="0" err="1"/>
              <a:t>vopred</a:t>
            </a:r>
            <a:r>
              <a:rPr lang="en-GB" dirty="0"/>
              <a:t> </a:t>
            </a:r>
            <a:r>
              <a:rPr lang="en-GB" dirty="0" err="1"/>
              <a:t>stanovených</a:t>
            </a:r>
            <a:r>
              <a:rPr lang="en-GB" dirty="0"/>
              <a:t> </a:t>
            </a:r>
            <a:r>
              <a:rPr lang="en-GB" dirty="0" err="1"/>
              <a:t>podmienok</a:t>
            </a:r>
            <a:r>
              <a:rPr lang="en-GB" dirty="0"/>
              <a:t> (</a:t>
            </a:r>
            <a:r>
              <a:rPr lang="en-GB" dirty="0" err="1"/>
              <a:t>napr</a:t>
            </a:r>
            <a:r>
              <a:rPr lang="en-GB" dirty="0"/>
              <a:t>. </a:t>
            </a:r>
            <a:r>
              <a:rPr lang="en-GB" dirty="0" err="1"/>
              <a:t>úroda</a:t>
            </a:r>
            <a:r>
              <a:rPr lang="en-GB" dirty="0"/>
              <a:t>). To </a:t>
            </a:r>
            <a:r>
              <a:rPr lang="en-GB" dirty="0" err="1"/>
              <a:t>môže</a:t>
            </a:r>
            <a:r>
              <a:rPr lang="en-GB" dirty="0"/>
              <a:t> </a:t>
            </a:r>
            <a:r>
              <a:rPr lang="en-GB" dirty="0" err="1"/>
              <a:t>znížiť</a:t>
            </a:r>
            <a:r>
              <a:rPr lang="en-GB" dirty="0"/>
              <a:t> </a:t>
            </a:r>
            <a:r>
              <a:rPr lang="en-GB" dirty="0" err="1"/>
              <a:t>administratívnu</a:t>
            </a:r>
            <a:r>
              <a:rPr lang="en-GB" dirty="0"/>
              <a:t> </a:t>
            </a:r>
            <a:r>
              <a:rPr lang="en-GB" dirty="0" err="1"/>
              <a:t>réžiu</a:t>
            </a:r>
            <a:r>
              <a:rPr lang="en-GB" dirty="0"/>
              <a:t> a </a:t>
            </a:r>
            <a:r>
              <a:rPr lang="en-GB" dirty="0" err="1"/>
              <a:t>zefektívniť</a:t>
            </a:r>
            <a:r>
              <a:rPr lang="en-GB" dirty="0"/>
              <a:t> </a:t>
            </a:r>
            <a:r>
              <a:rPr lang="en-GB" dirty="0" err="1"/>
              <a:t>transakcie</a:t>
            </a:r>
            <a:r>
              <a:rPr lang="en-GB" dirty="0">
                <a:latin typeface="Calibri"/>
                <a:ea typeface="Calibri"/>
                <a:cs typeface="Calibri"/>
                <a:sym typeface="Calibri"/>
              </a:rPr>
              <a:t>.</a:t>
            </a:r>
            <a:endParaRPr dirty="0">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b="1" dirty="0" err="1"/>
              <a:t>Prístup</a:t>
            </a:r>
            <a:r>
              <a:rPr lang="en-GB" b="1" dirty="0"/>
              <a:t> k </a:t>
            </a:r>
            <a:r>
              <a:rPr lang="en-GB" b="1" dirty="0" err="1"/>
              <a:t>financiám</a:t>
            </a:r>
            <a:r>
              <a:rPr lang="en-GB" b="1" dirty="0"/>
              <a:t>: </a:t>
            </a:r>
            <a:r>
              <a:rPr lang="en-GB" dirty="0"/>
              <a:t>platformy </a:t>
            </a:r>
            <a:r>
              <a:rPr lang="en-GB" dirty="0" err="1"/>
              <a:t>založené</a:t>
            </a:r>
            <a:r>
              <a:rPr lang="en-GB" dirty="0"/>
              <a:t> </a:t>
            </a:r>
            <a:r>
              <a:rPr lang="en-GB" dirty="0" err="1"/>
              <a:t>na</a:t>
            </a:r>
            <a:r>
              <a:rPr lang="en-GB" dirty="0"/>
              <a:t> </a:t>
            </a:r>
            <a:r>
              <a:rPr lang="en-GB" dirty="0" err="1"/>
              <a:t>blockchaine</a:t>
            </a:r>
            <a:r>
              <a:rPr lang="en-GB" dirty="0"/>
              <a:t> </a:t>
            </a:r>
            <a:r>
              <a:rPr lang="en-GB" dirty="0" err="1"/>
              <a:t>môžu</a:t>
            </a:r>
            <a:r>
              <a:rPr lang="en-GB" dirty="0"/>
              <a:t> </a:t>
            </a:r>
            <a:r>
              <a:rPr lang="en-GB" dirty="0" err="1"/>
              <a:t>poľnohospodárom</a:t>
            </a:r>
            <a:r>
              <a:rPr lang="en-GB" dirty="0"/>
              <a:t> </a:t>
            </a:r>
            <a:r>
              <a:rPr lang="en-GB" dirty="0" err="1"/>
              <a:t>umožniť</a:t>
            </a:r>
            <a:r>
              <a:rPr lang="en-GB" dirty="0"/>
              <a:t> </a:t>
            </a:r>
            <a:r>
              <a:rPr lang="en-GB" dirty="0" err="1"/>
              <a:t>ľahší</a:t>
            </a:r>
            <a:r>
              <a:rPr lang="en-GB" dirty="0"/>
              <a:t> </a:t>
            </a:r>
            <a:r>
              <a:rPr lang="en-GB" dirty="0" err="1"/>
              <a:t>prístup</a:t>
            </a:r>
            <a:r>
              <a:rPr lang="en-GB" dirty="0"/>
              <a:t> k </a:t>
            </a:r>
            <a:r>
              <a:rPr lang="en-GB" dirty="0" err="1"/>
              <a:t>finančným</a:t>
            </a:r>
            <a:r>
              <a:rPr lang="en-GB" dirty="0"/>
              <a:t> </a:t>
            </a:r>
            <a:r>
              <a:rPr lang="en-GB" dirty="0" err="1"/>
              <a:t>službám</a:t>
            </a:r>
            <a:r>
              <a:rPr lang="en-GB" dirty="0"/>
              <a:t> a </a:t>
            </a:r>
            <a:r>
              <a:rPr lang="en-GB" dirty="0" err="1"/>
              <a:t>úverom</a:t>
            </a:r>
            <a:r>
              <a:rPr lang="en-GB" dirty="0"/>
              <a:t>, </a:t>
            </a:r>
            <a:r>
              <a:rPr lang="en-GB" dirty="0" err="1"/>
              <a:t>keďže</a:t>
            </a:r>
            <a:r>
              <a:rPr lang="en-GB" dirty="0"/>
              <a:t> ich </a:t>
            </a:r>
            <a:r>
              <a:rPr lang="en-GB" dirty="0" err="1"/>
              <a:t>transakčná</a:t>
            </a:r>
            <a:r>
              <a:rPr lang="en-GB" dirty="0"/>
              <a:t> </a:t>
            </a:r>
            <a:r>
              <a:rPr lang="en-GB" dirty="0" err="1"/>
              <a:t>história</a:t>
            </a:r>
            <a:r>
              <a:rPr lang="en-GB" dirty="0"/>
              <a:t> a </a:t>
            </a:r>
            <a:r>
              <a:rPr lang="en-GB" dirty="0" err="1"/>
              <a:t>aktíva</a:t>
            </a:r>
            <a:r>
              <a:rPr lang="en-GB" dirty="0"/>
              <a:t> </a:t>
            </a:r>
            <a:r>
              <a:rPr lang="en-GB" dirty="0" err="1"/>
              <a:t>môžu</a:t>
            </a:r>
            <a:r>
              <a:rPr lang="en-GB" dirty="0"/>
              <a:t> </a:t>
            </a:r>
            <a:r>
              <a:rPr lang="en-GB" dirty="0" err="1"/>
              <a:t>byť</a:t>
            </a:r>
            <a:r>
              <a:rPr lang="en-GB" dirty="0"/>
              <a:t> </a:t>
            </a:r>
            <a:r>
              <a:rPr lang="en-GB" dirty="0" err="1"/>
              <a:t>zaznamenané</a:t>
            </a:r>
            <a:r>
              <a:rPr lang="en-GB" dirty="0"/>
              <a:t> v </a:t>
            </a:r>
            <a:r>
              <a:rPr lang="en-GB" dirty="0" err="1"/>
              <a:t>blockchaine</a:t>
            </a:r>
            <a:r>
              <a:rPr lang="en-GB" dirty="0"/>
              <a:t>.</a:t>
            </a:r>
            <a:endParaRPr dirty="0"/>
          </a:p>
          <a:p>
            <a:pPr marL="342900" lvl="0" indent="-342900" algn="l" rtl="0">
              <a:lnSpc>
                <a:spcPct val="107000"/>
              </a:lnSpc>
              <a:spcBef>
                <a:spcPts val="1000"/>
              </a:spcBef>
              <a:spcAft>
                <a:spcPts val="0"/>
              </a:spcAft>
              <a:buClr>
                <a:srgbClr val="262626"/>
              </a:buClr>
              <a:buSzPts val="2400"/>
              <a:buFont typeface="Calibri"/>
              <a:buChar char="•"/>
            </a:pPr>
            <a:r>
              <a:rPr lang="en-GB" b="1" dirty="0" err="1"/>
              <a:t>Zníženie</a:t>
            </a:r>
            <a:r>
              <a:rPr lang="en-GB" b="1" dirty="0"/>
              <a:t> </a:t>
            </a:r>
            <a:r>
              <a:rPr lang="en-GB" b="1" dirty="0" err="1"/>
              <a:t>plytvania</a:t>
            </a:r>
            <a:r>
              <a:rPr lang="en-GB" b="1" dirty="0"/>
              <a:t> </a:t>
            </a:r>
            <a:r>
              <a:rPr lang="en-GB" b="1" dirty="0" err="1"/>
              <a:t>potravinami</a:t>
            </a:r>
            <a:r>
              <a:rPr lang="en-GB" b="1" dirty="0"/>
              <a:t>: </a:t>
            </a:r>
            <a:r>
              <a:rPr lang="en-GB" dirty="0" err="1"/>
              <a:t>poskytovaním</a:t>
            </a:r>
            <a:r>
              <a:rPr lang="en-GB" dirty="0"/>
              <a:t> </a:t>
            </a:r>
            <a:r>
              <a:rPr lang="en-GB" dirty="0" err="1"/>
              <a:t>údajov</a:t>
            </a:r>
            <a:r>
              <a:rPr lang="en-GB" dirty="0"/>
              <a:t> v </a:t>
            </a:r>
            <a:r>
              <a:rPr lang="en-GB" dirty="0" err="1"/>
              <a:t>reálnom</a:t>
            </a:r>
            <a:r>
              <a:rPr lang="en-GB" dirty="0"/>
              <a:t> </a:t>
            </a:r>
            <a:r>
              <a:rPr lang="en-GB" dirty="0" err="1"/>
              <a:t>čase</a:t>
            </a:r>
            <a:r>
              <a:rPr lang="en-GB" dirty="0"/>
              <a:t> o stave a </a:t>
            </a:r>
            <a:r>
              <a:rPr lang="en-GB" dirty="0" err="1"/>
              <a:t>polohe</a:t>
            </a:r>
            <a:r>
              <a:rPr lang="en-GB" dirty="0"/>
              <a:t> </a:t>
            </a:r>
            <a:r>
              <a:rPr lang="en-GB" dirty="0" err="1"/>
              <a:t>poľnohospodárskych</a:t>
            </a:r>
            <a:r>
              <a:rPr lang="en-GB" dirty="0"/>
              <a:t> </a:t>
            </a:r>
            <a:r>
              <a:rPr lang="en-GB" dirty="0" err="1"/>
              <a:t>produktov</a:t>
            </a:r>
            <a:r>
              <a:rPr lang="en-GB" dirty="0"/>
              <a:t> </a:t>
            </a:r>
            <a:r>
              <a:rPr lang="en-GB" dirty="0" err="1"/>
              <a:t>môže</a:t>
            </a:r>
            <a:r>
              <a:rPr lang="en-GB" dirty="0"/>
              <a:t> blockchain </a:t>
            </a:r>
            <a:r>
              <a:rPr lang="en-GB" dirty="0" err="1"/>
              <a:t>pomôcť</a:t>
            </a:r>
            <a:r>
              <a:rPr lang="en-GB" dirty="0"/>
              <a:t> </a:t>
            </a:r>
            <a:r>
              <a:rPr lang="en-GB" dirty="0" err="1"/>
              <a:t>znížiť</a:t>
            </a:r>
            <a:r>
              <a:rPr lang="en-GB" dirty="0"/>
              <a:t> </a:t>
            </a:r>
            <a:r>
              <a:rPr lang="en-GB" dirty="0" err="1"/>
              <a:t>plytvanie</a:t>
            </a:r>
            <a:r>
              <a:rPr lang="en-GB" dirty="0"/>
              <a:t> </a:t>
            </a:r>
            <a:r>
              <a:rPr lang="en-GB" dirty="0" err="1"/>
              <a:t>potravinami</a:t>
            </a:r>
            <a:r>
              <a:rPr lang="en-GB" dirty="0"/>
              <a:t> </a:t>
            </a:r>
            <a:r>
              <a:rPr lang="en-GB" dirty="0" err="1"/>
              <a:t>optimalizáciou</a:t>
            </a:r>
            <a:r>
              <a:rPr lang="en-GB" dirty="0"/>
              <a:t> </a:t>
            </a:r>
            <a:r>
              <a:rPr lang="en-GB" dirty="0" err="1"/>
              <a:t>logistiky</a:t>
            </a:r>
            <a:r>
              <a:rPr lang="en-GB" dirty="0"/>
              <a:t> </a:t>
            </a:r>
            <a:r>
              <a:rPr lang="en-GB" dirty="0" err="1"/>
              <a:t>dodávateľského</a:t>
            </a:r>
            <a:r>
              <a:rPr lang="en-GB" dirty="0"/>
              <a:t> </a:t>
            </a:r>
            <a:r>
              <a:rPr lang="en-GB" dirty="0" err="1"/>
              <a:t>reťazca</a:t>
            </a:r>
            <a:r>
              <a:rPr lang="en-GB" dirty="0"/>
              <a:t>.</a:t>
            </a:r>
            <a:endParaRPr dirty="0">
              <a:latin typeface="Calibri"/>
              <a:ea typeface="Calibri"/>
              <a:cs typeface="Calibri"/>
              <a:sym typeface="Calibri"/>
            </a:endParaRPr>
          </a:p>
        </p:txBody>
      </p:sp>
      <p:sp>
        <p:nvSpPr>
          <p:cNvPr id="687" name="Google Shape;687;p2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Príležitosti</a:t>
            </a:r>
            <a:endParaRPr/>
          </a:p>
        </p:txBody>
      </p:sp>
      <p:grpSp>
        <p:nvGrpSpPr>
          <p:cNvPr id="688" name="Google Shape;688;p29"/>
          <p:cNvGrpSpPr/>
          <p:nvPr/>
        </p:nvGrpSpPr>
        <p:grpSpPr>
          <a:xfrm rot="10800000" flipH="1">
            <a:off x="10388648" y="0"/>
            <a:ext cx="1803350" cy="2809693"/>
            <a:chOff x="12708052" y="5708395"/>
            <a:chExt cx="760808" cy="1185370"/>
          </a:xfrm>
        </p:grpSpPr>
        <p:sp>
          <p:nvSpPr>
            <p:cNvPr id="689" name="Google Shape;689;p2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90" name="Google Shape;690;p2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91" name="Google Shape;691;p2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92" name="Google Shape;692;p2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93" name="Google Shape;693;p2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94" name="Google Shape;694;p2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3"/>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a:t>Absolventi modulu získajú základné teoretické znalosti o technológii blockchain a jej potenciáli pre agropotravinársky sektor. Znalosti sa upevnia prípadovou štúdiou overenou kvízom.</a:t>
            </a:r>
            <a:endParaRPr/>
          </a:p>
          <a:p>
            <a:pPr marL="228600" lvl="0" indent="-228600" algn="l" rtl="0">
              <a:lnSpc>
                <a:spcPct val="107000"/>
              </a:lnSpc>
              <a:spcBef>
                <a:spcPts val="1800"/>
              </a:spcBef>
              <a:spcAft>
                <a:spcPts val="0"/>
              </a:spcAft>
              <a:buClr>
                <a:srgbClr val="262626"/>
              </a:buClr>
              <a:buSzPts val="2400"/>
              <a:buNone/>
            </a:pPr>
            <a:r>
              <a:rPr lang="en-GB"/>
              <a:t>Výsledky sú nasledovné:</a:t>
            </a:r>
            <a:endParaRPr/>
          </a:p>
          <a:p>
            <a:pPr marL="342900" lvl="0" indent="-342900" algn="l" rtl="0">
              <a:lnSpc>
                <a:spcPct val="107000"/>
              </a:lnSpc>
              <a:spcBef>
                <a:spcPts val="800"/>
              </a:spcBef>
              <a:spcAft>
                <a:spcPts val="0"/>
              </a:spcAft>
              <a:buClr>
                <a:srgbClr val="262626"/>
              </a:buClr>
              <a:buSzPts val="2400"/>
              <a:buFont typeface="Arial"/>
              <a:buChar char="•"/>
            </a:pPr>
            <a:r>
              <a:rPr lang="en-GB"/>
              <a:t>Modul so študijnými materiálmi</a:t>
            </a:r>
            <a:endParaRPr/>
          </a:p>
          <a:p>
            <a:pPr marL="342900" lvl="0" indent="-342900" algn="l" rtl="0">
              <a:lnSpc>
                <a:spcPct val="107000"/>
              </a:lnSpc>
              <a:spcBef>
                <a:spcPts val="0"/>
              </a:spcBef>
              <a:spcAft>
                <a:spcPts val="0"/>
              </a:spcAft>
              <a:buClr>
                <a:srgbClr val="262626"/>
              </a:buClr>
              <a:buSzPts val="2400"/>
              <a:buFont typeface="Arial"/>
              <a:buChar char="•"/>
            </a:pPr>
            <a:r>
              <a:rPr lang="en-GB"/>
              <a:t>Prípadová štúdia</a:t>
            </a:r>
            <a:endParaRPr/>
          </a:p>
          <a:p>
            <a:pPr marL="342900" lvl="0" indent="-342900" algn="l" rtl="0">
              <a:lnSpc>
                <a:spcPct val="107000"/>
              </a:lnSpc>
              <a:spcBef>
                <a:spcPts val="0"/>
              </a:spcBef>
              <a:spcAft>
                <a:spcPts val="0"/>
              </a:spcAft>
              <a:buClr>
                <a:srgbClr val="262626"/>
              </a:buClr>
              <a:buSzPts val="2400"/>
              <a:buFont typeface="Arial"/>
              <a:buChar char="•"/>
            </a:pPr>
            <a:r>
              <a:rPr lang="en-GB"/>
              <a:t>Interaktívna činnosť</a:t>
            </a:r>
            <a:endParaRPr/>
          </a:p>
          <a:p>
            <a:pPr marL="342900" lvl="0" indent="-342900" algn="l" rtl="0">
              <a:lnSpc>
                <a:spcPct val="107000"/>
              </a:lnSpc>
              <a:spcBef>
                <a:spcPts val="0"/>
              </a:spcBef>
              <a:spcAft>
                <a:spcPts val="0"/>
              </a:spcAft>
              <a:buClr>
                <a:srgbClr val="262626"/>
              </a:buClr>
              <a:buSzPts val="2400"/>
              <a:buFont typeface="Arial"/>
              <a:buChar char="•"/>
            </a:pPr>
            <a:r>
              <a:rPr lang="en-GB"/>
              <a:t>Kvíz</a:t>
            </a:r>
            <a:endParaRPr/>
          </a:p>
        </p:txBody>
      </p:sp>
      <p:sp>
        <p:nvSpPr>
          <p:cNvPr id="349" name="Google Shape;349;p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Výsledky štúdie</a:t>
            </a:r>
            <a:endParaRPr/>
          </a:p>
        </p:txBody>
      </p:sp>
      <p:grpSp>
        <p:nvGrpSpPr>
          <p:cNvPr id="350" name="Google Shape;350;p3"/>
          <p:cNvGrpSpPr/>
          <p:nvPr/>
        </p:nvGrpSpPr>
        <p:grpSpPr>
          <a:xfrm rot="10800000" flipH="1">
            <a:off x="10388648" y="0"/>
            <a:ext cx="1803350" cy="2809693"/>
            <a:chOff x="12708052" y="5708395"/>
            <a:chExt cx="760808" cy="1185370"/>
          </a:xfrm>
        </p:grpSpPr>
        <p:sp>
          <p:nvSpPr>
            <p:cNvPr id="351" name="Google Shape;351;p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2" name="Google Shape;352;p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3" name="Google Shape;353;p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4" name="Google Shape;354;p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5" name="Google Shape;355;p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6" name="Google Shape;356;p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98"/>
        <p:cNvGrpSpPr/>
        <p:nvPr/>
      </p:nvGrpSpPr>
      <p:grpSpPr>
        <a:xfrm>
          <a:off x="0" y="0"/>
          <a:ext cx="0" cy="0"/>
          <a:chOff x="0" y="0"/>
          <a:chExt cx="0" cy="0"/>
        </a:xfrm>
      </p:grpSpPr>
      <p:sp>
        <p:nvSpPr>
          <p:cNvPr id="699" name="Google Shape;699;p30"/>
          <p:cNvSpPr txBox="1">
            <a:spLocks noGrp="1"/>
          </p:cNvSpPr>
          <p:nvPr>
            <p:ph type="body" idx="1"/>
          </p:nvPr>
        </p:nvSpPr>
        <p:spPr>
          <a:xfrm>
            <a:off x="925374" y="2123349"/>
            <a:ext cx="10595237"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b="1"/>
              <a:t>Udržateľné poľnohospodárstvo: </a:t>
            </a:r>
            <a:r>
              <a:rPr lang="en-GB"/>
              <a:t>blockchain sa dá využiť na sledovanie a odmeňovanie udržateľných poľnohospodárskych postupov, čím sa podporí ekologické a sociálne zodpovedné poľnohospodárstvo.</a:t>
            </a:r>
            <a:endParaRPr/>
          </a:p>
          <a:p>
            <a:pPr marL="342900" lvl="0" indent="-342900" algn="l" rtl="0">
              <a:lnSpc>
                <a:spcPct val="107000"/>
              </a:lnSpc>
              <a:spcBef>
                <a:spcPts val="1000"/>
              </a:spcBef>
              <a:spcAft>
                <a:spcPts val="0"/>
              </a:spcAft>
              <a:buClr>
                <a:srgbClr val="262626"/>
              </a:buClr>
              <a:buSzPts val="2400"/>
              <a:buFont typeface="Calibri"/>
              <a:buChar char="•"/>
            </a:pPr>
            <a:r>
              <a:rPr lang="en-GB" b="1"/>
              <a:t>Prístup na trh: </a:t>
            </a:r>
            <a:r>
              <a:rPr lang="en-GB"/>
              <a:t>malí poľnohospodári a výrobcovia v odľahlých oblastiach môžu získať prístup na širšie trhy prostredníctvom platforiem založených na blockchaine, čím sa zníži potreba sprostredkovateľov.</a:t>
            </a:r>
            <a:endParaRPr>
              <a:latin typeface="Calibri"/>
              <a:ea typeface="Calibri"/>
              <a:cs typeface="Calibri"/>
              <a:sym typeface="Calibri"/>
            </a:endParaRPr>
          </a:p>
        </p:txBody>
      </p:sp>
      <p:sp>
        <p:nvSpPr>
          <p:cNvPr id="700" name="Google Shape;700;p3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Príležitosti</a:t>
            </a:r>
            <a:endParaRPr/>
          </a:p>
        </p:txBody>
      </p:sp>
      <p:grpSp>
        <p:nvGrpSpPr>
          <p:cNvPr id="701" name="Google Shape;701;p30"/>
          <p:cNvGrpSpPr/>
          <p:nvPr/>
        </p:nvGrpSpPr>
        <p:grpSpPr>
          <a:xfrm rot="10800000" flipH="1">
            <a:off x="10388648" y="0"/>
            <a:ext cx="1803350" cy="2809693"/>
            <a:chOff x="12708052" y="5708395"/>
            <a:chExt cx="760808" cy="1185370"/>
          </a:xfrm>
        </p:grpSpPr>
        <p:sp>
          <p:nvSpPr>
            <p:cNvPr id="702" name="Google Shape;702;p3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03" name="Google Shape;703;p3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04" name="Google Shape;704;p3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05" name="Google Shape;705;p3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06" name="Google Shape;706;p3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07" name="Google Shape;707;p3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711"/>
        <p:cNvGrpSpPr/>
        <p:nvPr/>
      </p:nvGrpSpPr>
      <p:grpSpPr>
        <a:xfrm>
          <a:off x="0" y="0"/>
          <a:ext cx="0" cy="0"/>
          <a:chOff x="0" y="0"/>
          <a:chExt cx="0" cy="0"/>
        </a:xfrm>
      </p:grpSpPr>
      <p:sp>
        <p:nvSpPr>
          <p:cNvPr id="712" name="Google Shape;712;p31"/>
          <p:cNvSpPr txBox="1">
            <a:spLocks noGrp="1"/>
          </p:cNvSpPr>
          <p:nvPr>
            <p:ph type="body" idx="1"/>
          </p:nvPr>
        </p:nvSpPr>
        <p:spPr>
          <a:xfrm>
            <a:off x="925374" y="2123349"/>
            <a:ext cx="10595237"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a:t>Poľnohospodárstvo je základom celosvetového zásobovania potravinami a poskytuje živobytie miliardám ľudí. V posledných rokoch prešlo odvetvie poľnohospodárstva transformáciou, ktorej hnacou silou bol technologický pokrok. Medzi týmito inováciami sa technológia blockchain objavila ako sľubný nástroj s potenciálom revolučne zmeniť spôsob správy a zdieľania údajov v poľnohospodárstve. Základnou výzvou, ktorú je potrebné riešiť, je však štandardizácia údajov.</a:t>
            </a:r>
            <a:endParaRPr/>
          </a:p>
          <a:p>
            <a:pPr marL="342900" lvl="0" indent="-342900" algn="l" rtl="0">
              <a:lnSpc>
                <a:spcPct val="107000"/>
              </a:lnSpc>
              <a:spcBef>
                <a:spcPts val="1800"/>
              </a:spcBef>
              <a:spcAft>
                <a:spcPts val="0"/>
              </a:spcAft>
              <a:buClr>
                <a:srgbClr val="262626"/>
              </a:buClr>
              <a:buSzPts val="2400"/>
              <a:buFont typeface="Calibri"/>
              <a:buChar char="•"/>
            </a:pPr>
            <a:r>
              <a:rPr lang="en-GB"/>
              <a:t>Štandardizácia poľnohospodárskych údajov sa vzťahuje na proces vytvárania jednotných štruktúr a formátov na zhromažďovanie, uchovávanie a zdieľanie poľnohospodárskych údajov. Zohráva kľúčovú úlohu pri zvyšovaní efektívnosti, presnosti a transparentnosti v tomto sektore.</a:t>
            </a:r>
            <a:endParaRPr>
              <a:latin typeface="Calibri"/>
              <a:ea typeface="Calibri"/>
              <a:cs typeface="Calibri"/>
              <a:sym typeface="Calibri"/>
            </a:endParaRPr>
          </a:p>
        </p:txBody>
      </p:sp>
      <p:sp>
        <p:nvSpPr>
          <p:cNvPr id="713" name="Google Shape;713;p3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b="1"/>
              <a:t>Štandardizácia údajov</a:t>
            </a:r>
            <a:endParaRPr/>
          </a:p>
        </p:txBody>
      </p:sp>
      <p:grpSp>
        <p:nvGrpSpPr>
          <p:cNvPr id="714" name="Google Shape;714;p31"/>
          <p:cNvGrpSpPr/>
          <p:nvPr/>
        </p:nvGrpSpPr>
        <p:grpSpPr>
          <a:xfrm rot="10800000" flipH="1">
            <a:off x="10388648" y="0"/>
            <a:ext cx="1803350" cy="2809693"/>
            <a:chOff x="12708052" y="5708395"/>
            <a:chExt cx="760808" cy="1185370"/>
          </a:xfrm>
        </p:grpSpPr>
        <p:sp>
          <p:nvSpPr>
            <p:cNvPr id="715" name="Google Shape;715;p3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16" name="Google Shape;716;p3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17" name="Google Shape;717;p3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18" name="Google Shape;718;p3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19" name="Google Shape;719;p3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20" name="Google Shape;720;p3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724"/>
        <p:cNvGrpSpPr/>
        <p:nvPr/>
      </p:nvGrpSpPr>
      <p:grpSpPr>
        <a:xfrm>
          <a:off x="0" y="0"/>
          <a:ext cx="0" cy="0"/>
          <a:chOff x="0" y="0"/>
          <a:chExt cx="0" cy="0"/>
        </a:xfrm>
      </p:grpSpPr>
      <p:sp>
        <p:nvSpPr>
          <p:cNvPr id="725" name="Google Shape;725;p32"/>
          <p:cNvSpPr txBox="1">
            <a:spLocks noGrp="1"/>
          </p:cNvSpPr>
          <p:nvPr>
            <p:ph type="body" idx="1"/>
          </p:nvPr>
        </p:nvSpPr>
        <p:spPr>
          <a:xfrm>
            <a:off x="798381" y="1254217"/>
            <a:ext cx="10343218" cy="3849918"/>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dirty="0" err="1"/>
              <a:t>Význam</a:t>
            </a:r>
            <a:r>
              <a:rPr lang="en-GB" dirty="0"/>
              <a:t> </a:t>
            </a:r>
            <a:r>
              <a:rPr lang="en-GB" dirty="0" err="1"/>
              <a:t>štandardizácie</a:t>
            </a:r>
            <a:r>
              <a:rPr lang="en-GB" dirty="0"/>
              <a:t> </a:t>
            </a:r>
            <a:r>
              <a:rPr lang="en-GB" dirty="0" err="1"/>
              <a:t>údajov</a:t>
            </a:r>
            <a:r>
              <a:rPr lang="en-GB" dirty="0"/>
              <a:t> v </a:t>
            </a:r>
            <a:r>
              <a:rPr lang="en-GB" dirty="0" err="1"/>
              <a:t>poľnohospodárstve</a:t>
            </a:r>
            <a:r>
              <a:rPr lang="en-GB" dirty="0"/>
              <a:t> </a:t>
            </a:r>
            <a:r>
              <a:rPr lang="en-GB" dirty="0" err="1"/>
              <a:t>podčiarkuje</a:t>
            </a:r>
            <a:r>
              <a:rPr lang="en-GB" dirty="0"/>
              <a:t> </a:t>
            </a:r>
            <a:r>
              <a:rPr lang="en-GB" dirty="0" err="1"/>
              <a:t>niekoľko</a:t>
            </a:r>
            <a:r>
              <a:rPr lang="en-GB" dirty="0"/>
              <a:t> </a:t>
            </a:r>
            <a:r>
              <a:rPr lang="en-GB" dirty="0" err="1"/>
              <a:t>faktorov</a:t>
            </a:r>
            <a:r>
              <a:rPr lang="en-GB" dirty="0">
                <a:latin typeface="Calibri"/>
                <a:ea typeface="Calibri"/>
                <a:cs typeface="Calibri"/>
                <a:sym typeface="Calibri"/>
              </a:rPr>
              <a:t>:</a:t>
            </a:r>
            <a:endParaRPr dirty="0">
              <a:latin typeface="Calibri"/>
              <a:ea typeface="Calibri"/>
              <a:cs typeface="Calibri"/>
              <a:sym typeface="Calibri"/>
            </a:endParaRPr>
          </a:p>
          <a:p>
            <a:pPr marL="342900" lvl="0" indent="-342900" algn="l" rtl="0">
              <a:lnSpc>
                <a:spcPct val="107000"/>
              </a:lnSpc>
              <a:spcBef>
                <a:spcPts val="1800"/>
              </a:spcBef>
              <a:spcAft>
                <a:spcPts val="0"/>
              </a:spcAft>
              <a:buClr>
                <a:srgbClr val="262626"/>
              </a:buClr>
              <a:buSzPts val="2400"/>
              <a:buFont typeface="Calibri"/>
              <a:buChar char="•"/>
            </a:pPr>
            <a:r>
              <a:rPr lang="en-GB" b="1" dirty="0" err="1"/>
              <a:t>Interoperabilita</a:t>
            </a:r>
            <a:r>
              <a:rPr lang="en-GB" b="1" dirty="0"/>
              <a:t>: </a:t>
            </a:r>
            <a:r>
              <a:rPr lang="en-GB" dirty="0" err="1"/>
              <a:t>poľnohospodárstvo</a:t>
            </a:r>
            <a:r>
              <a:rPr lang="en-GB" dirty="0"/>
              <a:t> </a:t>
            </a:r>
            <a:r>
              <a:rPr lang="en-GB" dirty="0" err="1"/>
              <a:t>zahŕňa</a:t>
            </a:r>
            <a:r>
              <a:rPr lang="en-GB" dirty="0"/>
              <a:t> </a:t>
            </a:r>
            <a:r>
              <a:rPr lang="en-GB" dirty="0" err="1"/>
              <a:t>širokú</a:t>
            </a:r>
            <a:r>
              <a:rPr lang="en-GB" dirty="0"/>
              <a:t> </a:t>
            </a:r>
            <a:r>
              <a:rPr lang="en-GB" dirty="0" err="1"/>
              <a:t>škálu</a:t>
            </a:r>
            <a:r>
              <a:rPr lang="en-GB" dirty="0"/>
              <a:t> </a:t>
            </a:r>
            <a:r>
              <a:rPr lang="en-GB" dirty="0" err="1"/>
              <a:t>zainteresovaných</a:t>
            </a:r>
            <a:r>
              <a:rPr lang="en-GB" dirty="0"/>
              <a:t> </a:t>
            </a:r>
            <a:r>
              <a:rPr lang="en-GB" dirty="0" err="1"/>
              <a:t>strán</a:t>
            </a:r>
            <a:r>
              <a:rPr lang="en-GB" dirty="0"/>
              <a:t> </a:t>
            </a:r>
            <a:r>
              <a:rPr lang="en-GB" dirty="0" err="1"/>
              <a:t>vrátane</a:t>
            </a:r>
            <a:r>
              <a:rPr lang="en-GB" dirty="0"/>
              <a:t> </a:t>
            </a:r>
            <a:r>
              <a:rPr lang="en-GB" dirty="0" err="1"/>
              <a:t>poľnohospodárov</a:t>
            </a:r>
            <a:r>
              <a:rPr lang="en-GB" dirty="0"/>
              <a:t>, </a:t>
            </a:r>
            <a:r>
              <a:rPr lang="en-GB" dirty="0" err="1"/>
              <a:t>poľnohospodárskych</a:t>
            </a:r>
            <a:r>
              <a:rPr lang="en-GB" dirty="0"/>
              <a:t> </a:t>
            </a:r>
            <a:r>
              <a:rPr lang="en-GB" dirty="0" err="1"/>
              <a:t>podnikov</a:t>
            </a:r>
            <a:r>
              <a:rPr lang="en-GB" dirty="0"/>
              <a:t>, </a:t>
            </a:r>
            <a:r>
              <a:rPr lang="en-GB" dirty="0" err="1"/>
              <a:t>vládnych</a:t>
            </a:r>
            <a:r>
              <a:rPr lang="en-GB" dirty="0"/>
              <a:t> </a:t>
            </a:r>
            <a:r>
              <a:rPr lang="en-GB" dirty="0" err="1"/>
              <a:t>agentúr</a:t>
            </a:r>
            <a:r>
              <a:rPr lang="en-GB" dirty="0"/>
              <a:t> a </a:t>
            </a:r>
            <a:r>
              <a:rPr lang="en-GB" dirty="0" err="1"/>
              <a:t>spotrebiteľov</a:t>
            </a:r>
            <a:r>
              <a:rPr lang="en-GB" dirty="0"/>
              <a:t>. Aby </a:t>
            </a:r>
            <a:r>
              <a:rPr lang="en-GB" dirty="0" err="1"/>
              <a:t>tieto</a:t>
            </a:r>
            <a:r>
              <a:rPr lang="en-GB" dirty="0"/>
              <a:t> </a:t>
            </a:r>
            <a:r>
              <a:rPr lang="en-GB" dirty="0" err="1"/>
              <a:t>zainteresované</a:t>
            </a:r>
            <a:r>
              <a:rPr lang="en-GB" dirty="0"/>
              <a:t> </a:t>
            </a:r>
            <a:r>
              <a:rPr lang="en-GB" dirty="0" err="1"/>
              <a:t>strany</a:t>
            </a:r>
            <a:r>
              <a:rPr lang="en-GB" dirty="0"/>
              <a:t> </a:t>
            </a:r>
            <a:r>
              <a:rPr lang="en-GB" dirty="0" err="1"/>
              <a:t>mohli</a:t>
            </a:r>
            <a:r>
              <a:rPr lang="en-GB" dirty="0"/>
              <a:t> </a:t>
            </a:r>
            <a:r>
              <a:rPr lang="en-GB" dirty="0" err="1"/>
              <a:t>účinne</a:t>
            </a:r>
            <a:r>
              <a:rPr lang="en-GB" dirty="0"/>
              <a:t> </a:t>
            </a:r>
            <a:r>
              <a:rPr lang="en-GB" dirty="0" err="1"/>
              <a:t>spolupracovať</a:t>
            </a:r>
            <a:r>
              <a:rPr lang="en-GB" dirty="0"/>
              <a:t> a </a:t>
            </a:r>
            <a:r>
              <a:rPr lang="en-GB" dirty="0" err="1"/>
              <a:t>vymieňať</a:t>
            </a:r>
            <a:r>
              <a:rPr lang="en-GB" dirty="0"/>
              <a:t> </a:t>
            </a:r>
            <a:r>
              <a:rPr lang="en-GB" dirty="0" err="1"/>
              <a:t>si</a:t>
            </a:r>
            <a:r>
              <a:rPr lang="en-GB" dirty="0"/>
              <a:t> </a:t>
            </a:r>
            <a:r>
              <a:rPr lang="en-GB" dirty="0" err="1"/>
              <a:t>informácie</a:t>
            </a:r>
            <a:r>
              <a:rPr lang="en-GB" dirty="0"/>
              <a:t>, </a:t>
            </a:r>
            <a:r>
              <a:rPr lang="en-GB" dirty="0" err="1"/>
              <a:t>musia</a:t>
            </a:r>
            <a:r>
              <a:rPr lang="en-GB" dirty="0"/>
              <a:t> </a:t>
            </a:r>
            <a:r>
              <a:rPr lang="en-GB" dirty="0" err="1"/>
              <a:t>byť</a:t>
            </a:r>
            <a:r>
              <a:rPr lang="en-GB" dirty="0"/>
              <a:t> </a:t>
            </a:r>
            <a:r>
              <a:rPr lang="en-GB" dirty="0" err="1"/>
              <a:t>údaje</a:t>
            </a:r>
            <a:r>
              <a:rPr lang="en-GB" dirty="0"/>
              <a:t> </a:t>
            </a:r>
            <a:r>
              <a:rPr lang="en-GB" dirty="0" err="1"/>
              <a:t>štandardizované</a:t>
            </a:r>
            <a:r>
              <a:rPr lang="en-GB" dirty="0"/>
              <a:t>, aby </a:t>
            </a:r>
            <a:r>
              <a:rPr lang="en-GB" dirty="0" err="1"/>
              <a:t>sa</a:t>
            </a:r>
            <a:r>
              <a:rPr lang="en-GB" dirty="0"/>
              <a:t> </a:t>
            </a:r>
            <a:r>
              <a:rPr lang="en-GB" dirty="0" err="1"/>
              <a:t>zabezpečila</a:t>
            </a:r>
            <a:r>
              <a:rPr lang="en-GB" dirty="0"/>
              <a:t> </a:t>
            </a:r>
            <a:r>
              <a:rPr lang="en-GB" dirty="0" err="1"/>
              <a:t>kompatibilita</a:t>
            </a:r>
            <a:r>
              <a:rPr lang="en-GB" dirty="0"/>
              <a:t> a </a:t>
            </a:r>
            <a:r>
              <a:rPr lang="en-GB" dirty="0" err="1"/>
              <a:t>interoperabilita</a:t>
            </a:r>
            <a:r>
              <a:rPr lang="en-GB" dirty="0"/>
              <a:t> </a:t>
            </a:r>
            <a:r>
              <a:rPr lang="en-GB" dirty="0" err="1"/>
              <a:t>medzi</a:t>
            </a:r>
            <a:r>
              <a:rPr lang="en-GB" dirty="0"/>
              <a:t> </a:t>
            </a:r>
            <a:r>
              <a:rPr lang="en-GB" dirty="0" err="1"/>
              <a:t>rôznymi</a:t>
            </a:r>
            <a:r>
              <a:rPr lang="en-GB" dirty="0"/>
              <a:t> </a:t>
            </a:r>
            <a:r>
              <a:rPr lang="en-GB" dirty="0" err="1"/>
              <a:t>systémami</a:t>
            </a:r>
            <a:r>
              <a:rPr lang="en-GB" dirty="0"/>
              <a:t> a </a:t>
            </a:r>
            <a:r>
              <a:rPr lang="en-GB" dirty="0" err="1"/>
              <a:t>platformami</a:t>
            </a:r>
            <a:r>
              <a:rPr lang="en-GB" dirty="0">
                <a:latin typeface="Calibri"/>
                <a:ea typeface="Calibri"/>
                <a:cs typeface="Calibri"/>
                <a:sym typeface="Calibri"/>
              </a:rPr>
              <a:t>.</a:t>
            </a:r>
            <a:endParaRPr dirty="0">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b="1" dirty="0" err="1"/>
              <a:t>Rozhodovanie</a:t>
            </a:r>
            <a:r>
              <a:rPr lang="en-GB" b="1" dirty="0"/>
              <a:t>: </a:t>
            </a:r>
            <a:r>
              <a:rPr lang="en-GB" dirty="0" err="1"/>
              <a:t>poľnohospodári</a:t>
            </a:r>
            <a:r>
              <a:rPr lang="en-GB" dirty="0"/>
              <a:t> a </a:t>
            </a:r>
            <a:r>
              <a:rPr lang="en-GB" dirty="0" err="1"/>
              <a:t>odborníci</a:t>
            </a:r>
            <a:r>
              <a:rPr lang="en-GB" dirty="0"/>
              <a:t> v </a:t>
            </a:r>
            <a:r>
              <a:rPr lang="en-GB" dirty="0" err="1"/>
              <a:t>poľnohospodárstve</a:t>
            </a:r>
            <a:r>
              <a:rPr lang="en-GB" dirty="0"/>
              <a:t> </a:t>
            </a:r>
            <a:r>
              <a:rPr lang="en-GB" dirty="0" err="1"/>
              <a:t>sa</a:t>
            </a:r>
            <a:r>
              <a:rPr lang="en-GB" dirty="0"/>
              <a:t> </a:t>
            </a:r>
            <a:r>
              <a:rPr lang="en-GB" dirty="0" err="1"/>
              <a:t>spoliehajú</a:t>
            </a:r>
            <a:r>
              <a:rPr lang="en-GB" dirty="0"/>
              <a:t> </a:t>
            </a:r>
            <a:r>
              <a:rPr lang="en-GB" dirty="0" err="1"/>
              <a:t>na</a:t>
            </a:r>
            <a:r>
              <a:rPr lang="en-GB" dirty="0"/>
              <a:t> </a:t>
            </a:r>
            <a:r>
              <a:rPr lang="en-GB" dirty="0" err="1"/>
              <a:t>údaje</a:t>
            </a:r>
            <a:r>
              <a:rPr lang="en-GB" dirty="0"/>
              <a:t> </a:t>
            </a:r>
            <a:r>
              <a:rPr lang="en-GB" dirty="0" err="1"/>
              <a:t>pri</a:t>
            </a:r>
            <a:r>
              <a:rPr lang="en-GB" dirty="0"/>
              <a:t> </a:t>
            </a:r>
            <a:r>
              <a:rPr lang="en-GB" dirty="0" err="1"/>
              <a:t>rozhodovaní</a:t>
            </a:r>
            <a:r>
              <a:rPr lang="en-GB" dirty="0"/>
              <a:t> o </a:t>
            </a:r>
            <a:r>
              <a:rPr lang="en-GB" dirty="0" err="1"/>
              <a:t>dôležitých</a:t>
            </a:r>
            <a:r>
              <a:rPr lang="en-GB" dirty="0"/>
              <a:t> </a:t>
            </a:r>
            <a:r>
              <a:rPr lang="en-GB" dirty="0" err="1"/>
              <a:t>otázkach</a:t>
            </a:r>
            <a:r>
              <a:rPr lang="en-GB" dirty="0"/>
              <a:t>, </a:t>
            </a:r>
            <a:r>
              <a:rPr lang="en-GB" dirty="0" err="1"/>
              <a:t>ako</a:t>
            </a:r>
            <a:r>
              <a:rPr lang="en-GB" dirty="0"/>
              <a:t> </a:t>
            </a:r>
            <a:r>
              <a:rPr lang="en-GB" dirty="0" err="1"/>
              <a:t>sú</a:t>
            </a:r>
            <a:r>
              <a:rPr lang="en-GB" dirty="0"/>
              <a:t> </a:t>
            </a:r>
            <a:r>
              <a:rPr lang="en-GB" dirty="0" err="1"/>
              <a:t>plány</a:t>
            </a:r>
            <a:r>
              <a:rPr lang="en-GB" dirty="0"/>
              <a:t> </a:t>
            </a:r>
            <a:r>
              <a:rPr lang="en-GB" dirty="0" err="1"/>
              <a:t>výsadby</a:t>
            </a:r>
            <a:r>
              <a:rPr lang="en-GB" dirty="0"/>
              <a:t>, </a:t>
            </a:r>
            <a:r>
              <a:rPr lang="en-GB" dirty="0" err="1"/>
              <a:t>riadenie</a:t>
            </a:r>
            <a:r>
              <a:rPr lang="en-GB" dirty="0"/>
              <a:t> </a:t>
            </a:r>
            <a:r>
              <a:rPr lang="en-GB" dirty="0" err="1"/>
              <a:t>zavlažovania</a:t>
            </a:r>
            <a:r>
              <a:rPr lang="en-GB" dirty="0"/>
              <a:t> a </a:t>
            </a:r>
            <a:r>
              <a:rPr lang="en-GB" dirty="0" err="1"/>
              <a:t>kontrola</a:t>
            </a:r>
            <a:r>
              <a:rPr lang="en-GB" dirty="0"/>
              <a:t> </a:t>
            </a:r>
            <a:r>
              <a:rPr lang="en-GB" dirty="0" err="1"/>
              <a:t>škodcov</a:t>
            </a:r>
            <a:r>
              <a:rPr lang="en-GB" dirty="0"/>
              <a:t>. </a:t>
            </a:r>
            <a:r>
              <a:rPr lang="en-GB" dirty="0" err="1"/>
              <a:t>Štandardizované</a:t>
            </a:r>
            <a:r>
              <a:rPr lang="en-GB" dirty="0"/>
              <a:t> </a:t>
            </a:r>
            <a:r>
              <a:rPr lang="en-GB" dirty="0" err="1"/>
              <a:t>údaje</a:t>
            </a:r>
            <a:r>
              <a:rPr lang="en-GB" dirty="0"/>
              <a:t> </a:t>
            </a:r>
            <a:r>
              <a:rPr lang="en-GB" dirty="0" err="1"/>
              <a:t>zabezpečujú</a:t>
            </a:r>
            <a:r>
              <a:rPr lang="en-GB" dirty="0"/>
              <a:t>, </a:t>
            </a:r>
            <a:r>
              <a:rPr lang="en-GB" dirty="0" err="1"/>
              <a:t>že</a:t>
            </a:r>
            <a:r>
              <a:rPr lang="en-GB" dirty="0"/>
              <a:t> </a:t>
            </a:r>
            <a:r>
              <a:rPr lang="en-GB" dirty="0" err="1"/>
              <a:t>tieto</a:t>
            </a:r>
            <a:r>
              <a:rPr lang="en-GB" dirty="0"/>
              <a:t> </a:t>
            </a:r>
            <a:r>
              <a:rPr lang="en-GB" dirty="0" err="1"/>
              <a:t>rozhodnutia</a:t>
            </a:r>
            <a:r>
              <a:rPr lang="en-GB" dirty="0"/>
              <a:t> </a:t>
            </a:r>
            <a:r>
              <a:rPr lang="en-GB" dirty="0" err="1"/>
              <a:t>sú</a:t>
            </a:r>
            <a:r>
              <a:rPr lang="en-GB" dirty="0"/>
              <a:t> </a:t>
            </a:r>
            <a:r>
              <a:rPr lang="en-GB" dirty="0" err="1"/>
              <a:t>založené</a:t>
            </a:r>
            <a:r>
              <a:rPr lang="en-GB" dirty="0"/>
              <a:t> </a:t>
            </a:r>
            <a:r>
              <a:rPr lang="en-GB" dirty="0" err="1"/>
              <a:t>na</a:t>
            </a:r>
            <a:r>
              <a:rPr lang="en-GB" dirty="0"/>
              <a:t> </a:t>
            </a:r>
            <a:r>
              <a:rPr lang="en-GB" dirty="0" err="1"/>
              <a:t>presných</a:t>
            </a:r>
            <a:r>
              <a:rPr lang="en-GB" dirty="0"/>
              <a:t> a </a:t>
            </a:r>
            <a:r>
              <a:rPr lang="en-GB" dirty="0" err="1"/>
              <a:t>konzistentných</a:t>
            </a:r>
            <a:r>
              <a:rPr lang="en-GB" dirty="0"/>
              <a:t> </a:t>
            </a:r>
            <a:r>
              <a:rPr lang="en-GB" dirty="0" err="1"/>
              <a:t>informáciách</a:t>
            </a:r>
            <a:r>
              <a:rPr lang="en-GB" dirty="0"/>
              <a:t>, </a:t>
            </a:r>
            <a:r>
              <a:rPr lang="en-GB" dirty="0" err="1"/>
              <a:t>čo</a:t>
            </a:r>
            <a:r>
              <a:rPr lang="en-GB" dirty="0"/>
              <a:t> </a:t>
            </a:r>
            <a:r>
              <a:rPr lang="en-GB" dirty="0" err="1"/>
              <a:t>zlepšuje</a:t>
            </a:r>
            <a:r>
              <a:rPr lang="en-GB" dirty="0"/>
              <a:t> </a:t>
            </a:r>
            <a:r>
              <a:rPr lang="en-GB" dirty="0" err="1"/>
              <a:t>poľnohospodárske</a:t>
            </a:r>
            <a:r>
              <a:rPr lang="en-GB" dirty="0"/>
              <a:t> </a:t>
            </a:r>
            <a:r>
              <a:rPr lang="en-GB" dirty="0" err="1"/>
              <a:t>postupy</a:t>
            </a:r>
            <a:r>
              <a:rPr lang="en-GB" dirty="0"/>
              <a:t> a </a:t>
            </a:r>
            <a:r>
              <a:rPr lang="en-GB" dirty="0" err="1"/>
              <a:t>výnosy</a:t>
            </a:r>
            <a:r>
              <a:rPr lang="en-GB" dirty="0"/>
              <a:t>.</a:t>
            </a:r>
            <a:endParaRPr dirty="0">
              <a:latin typeface="Calibri"/>
              <a:ea typeface="Calibri"/>
              <a:cs typeface="Calibri"/>
              <a:sym typeface="Calibri"/>
            </a:endParaRPr>
          </a:p>
        </p:txBody>
      </p:sp>
      <p:sp>
        <p:nvSpPr>
          <p:cNvPr id="726" name="Google Shape;726;p32"/>
          <p:cNvSpPr txBox="1">
            <a:spLocks noGrp="1"/>
          </p:cNvSpPr>
          <p:nvPr>
            <p:ph type="body" idx="2"/>
          </p:nvPr>
        </p:nvSpPr>
        <p:spPr>
          <a:xfrm>
            <a:off x="870060" y="485169"/>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b="1" dirty="0" err="1"/>
              <a:t>Štandardizácia</a:t>
            </a:r>
            <a:r>
              <a:rPr lang="en-GB" b="1" dirty="0"/>
              <a:t> </a:t>
            </a:r>
            <a:r>
              <a:rPr lang="en-GB" b="1" dirty="0" err="1"/>
              <a:t>údajov</a:t>
            </a:r>
            <a:endParaRPr dirty="0"/>
          </a:p>
        </p:txBody>
      </p:sp>
      <p:grpSp>
        <p:nvGrpSpPr>
          <p:cNvPr id="727" name="Google Shape;727;p32"/>
          <p:cNvGrpSpPr/>
          <p:nvPr/>
        </p:nvGrpSpPr>
        <p:grpSpPr>
          <a:xfrm rot="10800000" flipH="1">
            <a:off x="10388648" y="0"/>
            <a:ext cx="1803350" cy="2809693"/>
            <a:chOff x="12708052" y="5708395"/>
            <a:chExt cx="760808" cy="1185370"/>
          </a:xfrm>
        </p:grpSpPr>
        <p:sp>
          <p:nvSpPr>
            <p:cNvPr id="728" name="Google Shape;728;p3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29" name="Google Shape;729;p3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30" name="Google Shape;730;p3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31" name="Google Shape;731;p3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32" name="Google Shape;732;p3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33" name="Google Shape;733;p3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737"/>
        <p:cNvGrpSpPr/>
        <p:nvPr/>
      </p:nvGrpSpPr>
      <p:grpSpPr>
        <a:xfrm>
          <a:off x="0" y="0"/>
          <a:ext cx="0" cy="0"/>
          <a:chOff x="0" y="0"/>
          <a:chExt cx="0" cy="0"/>
        </a:xfrm>
      </p:grpSpPr>
      <p:sp>
        <p:nvSpPr>
          <p:cNvPr id="738" name="Google Shape;738;p33"/>
          <p:cNvSpPr txBox="1">
            <a:spLocks noGrp="1"/>
          </p:cNvSpPr>
          <p:nvPr>
            <p:ph type="body" idx="1"/>
          </p:nvPr>
        </p:nvSpPr>
        <p:spPr>
          <a:xfrm>
            <a:off x="925374" y="2123349"/>
            <a:ext cx="10595237" cy="3849918"/>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000"/>
              <a:buNone/>
            </a:pPr>
            <a:r>
              <a:rPr lang="en-GB" sz="2000"/>
              <a:t>Význam štandardizácie údajov v poľnohospodárstve podčiarkuje niekoľko faktorov</a:t>
            </a:r>
            <a:r>
              <a:rPr lang="en-GB" sz="2000">
                <a:latin typeface="Calibri"/>
                <a:ea typeface="Calibri"/>
                <a:cs typeface="Calibri"/>
                <a:sym typeface="Calibri"/>
              </a:rPr>
              <a:t>:</a:t>
            </a:r>
            <a:endParaRPr sz="2000">
              <a:latin typeface="Calibri"/>
              <a:ea typeface="Calibri"/>
              <a:cs typeface="Calibri"/>
              <a:sym typeface="Calibri"/>
            </a:endParaRPr>
          </a:p>
          <a:p>
            <a:pPr marL="342900" lvl="0" indent="-342900" algn="l" rtl="0">
              <a:lnSpc>
                <a:spcPct val="107000"/>
              </a:lnSpc>
              <a:spcBef>
                <a:spcPts val="1800"/>
              </a:spcBef>
              <a:spcAft>
                <a:spcPts val="0"/>
              </a:spcAft>
              <a:buClr>
                <a:srgbClr val="262626"/>
              </a:buClr>
              <a:buSzPts val="2000"/>
              <a:buFont typeface="Calibri"/>
              <a:buChar char="•"/>
            </a:pPr>
            <a:r>
              <a:rPr lang="en-GB" sz="2000" b="1"/>
              <a:t>Efektívnosť dodávateľského reťazca: </a:t>
            </a:r>
            <a:r>
              <a:rPr lang="en-GB" sz="2000"/>
              <a:t>poľnohospodársky dodávateľský reťazec je zložitý a zahŕňa mnoho fáz od farmy až po stôl. Štandardizované údaje umožňujú bezproblémové sledovanie a vysledovateľnosť produktov, čím sa znižujú oneskorenia, chyby a riziká spojené s bezpečnosťou potravín.</a:t>
            </a:r>
            <a:endParaRPr/>
          </a:p>
          <a:p>
            <a:pPr marL="342900" lvl="0" indent="-342900" algn="l" rtl="0">
              <a:lnSpc>
                <a:spcPct val="107000"/>
              </a:lnSpc>
              <a:spcBef>
                <a:spcPts val="1000"/>
              </a:spcBef>
              <a:spcAft>
                <a:spcPts val="0"/>
              </a:spcAft>
              <a:buClr>
                <a:srgbClr val="262626"/>
              </a:buClr>
              <a:buSzPts val="2000"/>
              <a:buFont typeface="Calibri"/>
              <a:buChar char="•"/>
            </a:pPr>
            <a:r>
              <a:rPr lang="en-GB" sz="2000" b="1"/>
              <a:t>Prístup na trh: </a:t>
            </a:r>
            <a:r>
              <a:rPr lang="en-GB" sz="2000"/>
              <a:t>Prístup na svetové trhy je pre mnohých poľnohospodárskych výrobcov nevyhnutný. Štandardizované údaje môžu zjednodušiť dodržiavanie medzinárodných obchodných predpisov a požiadaviek na certifikáciu, čím sa uľahčí prístup na trh a možnosti vývozu.</a:t>
            </a:r>
            <a:endParaRPr/>
          </a:p>
          <a:p>
            <a:pPr marL="342900" lvl="0" indent="-342900" algn="l" rtl="0">
              <a:lnSpc>
                <a:spcPct val="107000"/>
              </a:lnSpc>
              <a:spcBef>
                <a:spcPts val="1000"/>
              </a:spcBef>
              <a:spcAft>
                <a:spcPts val="0"/>
              </a:spcAft>
              <a:buClr>
                <a:srgbClr val="262626"/>
              </a:buClr>
              <a:buSzPts val="2000"/>
              <a:buFont typeface="Calibri"/>
              <a:buChar char="•"/>
            </a:pPr>
            <a:r>
              <a:rPr lang="en-GB" sz="2000" b="1"/>
              <a:t>Výskum a vývoj: </a:t>
            </a:r>
            <a:r>
              <a:rPr lang="en-GB" sz="2000"/>
              <a:t>poľnohospodársky výskum sa opiera o údaje, ktoré slúžia na vývoj inovatívnych riešení, ako sú plodiny odolné voči suchu alebo udržateľné poľnohospodárske postupy. Štandardizované údaje urýchľujú výskumné úsilie a podporujú výmenu poznatkov.</a:t>
            </a:r>
            <a:r>
              <a:rPr lang="en-GB" sz="2000">
                <a:latin typeface="Calibri"/>
                <a:ea typeface="Calibri"/>
                <a:cs typeface="Calibri"/>
                <a:sym typeface="Calibri"/>
              </a:rPr>
              <a:t>  </a:t>
            </a:r>
            <a:endParaRPr sz="2000">
              <a:latin typeface="Calibri"/>
              <a:ea typeface="Calibri"/>
              <a:cs typeface="Calibri"/>
              <a:sym typeface="Calibri"/>
            </a:endParaRPr>
          </a:p>
        </p:txBody>
      </p:sp>
      <p:sp>
        <p:nvSpPr>
          <p:cNvPr id="739" name="Google Shape;739;p3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b="1"/>
              <a:t>Štandardizácia údajov</a:t>
            </a:r>
            <a:endParaRPr/>
          </a:p>
        </p:txBody>
      </p:sp>
      <p:grpSp>
        <p:nvGrpSpPr>
          <p:cNvPr id="740" name="Google Shape;740;p33"/>
          <p:cNvGrpSpPr/>
          <p:nvPr/>
        </p:nvGrpSpPr>
        <p:grpSpPr>
          <a:xfrm rot="10800000" flipH="1">
            <a:off x="10388648" y="0"/>
            <a:ext cx="1803350" cy="2809693"/>
            <a:chOff x="12708052" y="5708395"/>
            <a:chExt cx="760808" cy="1185370"/>
          </a:xfrm>
        </p:grpSpPr>
        <p:sp>
          <p:nvSpPr>
            <p:cNvPr id="741" name="Google Shape;741;p3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42" name="Google Shape;742;p3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43" name="Google Shape;743;p3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44" name="Google Shape;744;p3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45" name="Google Shape;745;p3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46" name="Google Shape;746;p3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51"/>
        <p:cNvGrpSpPr/>
        <p:nvPr/>
      </p:nvGrpSpPr>
      <p:grpSpPr>
        <a:xfrm>
          <a:off x="0" y="0"/>
          <a:ext cx="0" cy="0"/>
          <a:chOff x="0" y="0"/>
          <a:chExt cx="0" cy="0"/>
        </a:xfrm>
      </p:grpSpPr>
      <p:sp>
        <p:nvSpPr>
          <p:cNvPr id="752" name="Google Shape;752;p34"/>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000"/>
              <a:buNone/>
            </a:pPr>
            <a:r>
              <a:rPr lang="en-GB" sz="4000" cap="none">
                <a:latin typeface="Calibri"/>
                <a:ea typeface="Calibri"/>
                <a:cs typeface="Calibri"/>
                <a:sym typeface="Calibri"/>
              </a:rPr>
              <a:t>AKO BLOCKCHAIN RIEŠI POĽNOHOSPODÁRSKO-POTRAVINÁRSKE VÝZVY</a:t>
            </a:r>
            <a:endParaRPr sz="1800" cap="none"/>
          </a:p>
        </p:txBody>
      </p:sp>
      <p:sp>
        <p:nvSpPr>
          <p:cNvPr id="753" name="Google Shape;753;p34"/>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03</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757"/>
        <p:cNvGrpSpPr/>
        <p:nvPr/>
      </p:nvGrpSpPr>
      <p:grpSpPr>
        <a:xfrm>
          <a:off x="0" y="0"/>
          <a:ext cx="0" cy="0"/>
          <a:chOff x="0" y="0"/>
          <a:chExt cx="0" cy="0"/>
        </a:xfrm>
      </p:grpSpPr>
      <p:sp>
        <p:nvSpPr>
          <p:cNvPr id="758" name="Google Shape;758;p35"/>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dirty="0" err="1">
                <a:latin typeface="Calibri"/>
                <a:ea typeface="Calibri"/>
                <a:cs typeface="Calibri"/>
                <a:sym typeface="Calibri"/>
              </a:rPr>
              <a:t>Poľnohospodárstvo</a:t>
            </a:r>
            <a:r>
              <a:rPr lang="en-GB" dirty="0">
                <a:latin typeface="Calibri"/>
                <a:ea typeface="Calibri"/>
                <a:cs typeface="Calibri"/>
                <a:sym typeface="Calibri"/>
              </a:rPr>
              <a:t> je </a:t>
            </a:r>
            <a:r>
              <a:rPr lang="en-GB" dirty="0" err="1">
                <a:latin typeface="Calibri"/>
                <a:ea typeface="Calibri"/>
                <a:cs typeface="Calibri"/>
                <a:sym typeface="Calibri"/>
              </a:rPr>
              <a:t>jedným</a:t>
            </a:r>
            <a:r>
              <a:rPr lang="en-GB" dirty="0">
                <a:latin typeface="Calibri"/>
                <a:ea typeface="Calibri"/>
                <a:cs typeface="Calibri"/>
                <a:sym typeface="Calibri"/>
              </a:rPr>
              <a:t> z </a:t>
            </a:r>
            <a:r>
              <a:rPr lang="en-GB" dirty="0" err="1">
                <a:latin typeface="Calibri"/>
                <a:ea typeface="Calibri"/>
                <a:cs typeface="Calibri"/>
                <a:sym typeface="Calibri"/>
              </a:rPr>
              <a:t>najdôležitejších</a:t>
            </a:r>
            <a:r>
              <a:rPr lang="en-GB" dirty="0">
                <a:latin typeface="Calibri"/>
                <a:ea typeface="Calibri"/>
                <a:cs typeface="Calibri"/>
                <a:sym typeface="Calibri"/>
              </a:rPr>
              <a:t> </a:t>
            </a:r>
            <a:r>
              <a:rPr lang="en-GB" dirty="0" err="1">
                <a:latin typeface="Calibri"/>
                <a:ea typeface="Calibri"/>
                <a:cs typeface="Calibri"/>
                <a:sym typeface="Calibri"/>
              </a:rPr>
              <a:t>odvetví</a:t>
            </a:r>
            <a:r>
              <a:rPr lang="en-GB" dirty="0">
                <a:latin typeface="Calibri"/>
                <a:ea typeface="Calibri"/>
                <a:cs typeface="Calibri"/>
                <a:sym typeface="Calibri"/>
              </a:rPr>
              <a:t>, v </a:t>
            </a:r>
            <a:r>
              <a:rPr lang="en-GB" dirty="0" err="1">
                <a:latin typeface="Calibri"/>
                <a:ea typeface="Calibri"/>
                <a:cs typeface="Calibri"/>
                <a:sym typeface="Calibri"/>
              </a:rPr>
              <a:t>ktorom</a:t>
            </a:r>
            <a:r>
              <a:rPr lang="en-GB" dirty="0">
                <a:latin typeface="Calibri"/>
                <a:ea typeface="Calibri"/>
                <a:cs typeface="Calibri"/>
                <a:sym typeface="Calibri"/>
              </a:rPr>
              <a:t> </a:t>
            </a:r>
            <a:r>
              <a:rPr lang="en-GB" dirty="0" err="1">
                <a:latin typeface="Calibri"/>
                <a:ea typeface="Calibri"/>
                <a:cs typeface="Calibri"/>
                <a:sym typeface="Calibri"/>
              </a:rPr>
              <a:t>má</a:t>
            </a:r>
            <a:r>
              <a:rPr lang="en-GB" dirty="0">
                <a:latin typeface="Calibri"/>
                <a:ea typeface="Calibri"/>
                <a:cs typeface="Calibri"/>
                <a:sym typeface="Calibri"/>
              </a:rPr>
              <a:t> </a:t>
            </a:r>
            <a:r>
              <a:rPr lang="en-GB" dirty="0" err="1">
                <a:latin typeface="Calibri"/>
                <a:ea typeface="Calibri"/>
                <a:cs typeface="Calibri"/>
                <a:sym typeface="Calibri"/>
              </a:rPr>
              <a:t>technológia</a:t>
            </a:r>
            <a:r>
              <a:rPr lang="en-GB" dirty="0">
                <a:latin typeface="Calibri"/>
                <a:ea typeface="Calibri"/>
                <a:cs typeface="Calibri"/>
                <a:sym typeface="Calibri"/>
              </a:rPr>
              <a:t> blockchain </a:t>
            </a:r>
            <a:r>
              <a:rPr lang="en-GB" dirty="0" err="1">
                <a:latin typeface="Calibri"/>
                <a:ea typeface="Calibri"/>
                <a:cs typeface="Calibri"/>
                <a:sym typeface="Calibri"/>
              </a:rPr>
              <a:t>potenciál</a:t>
            </a:r>
            <a:r>
              <a:rPr lang="en-GB" dirty="0">
                <a:latin typeface="Calibri"/>
                <a:ea typeface="Calibri"/>
                <a:cs typeface="Calibri"/>
                <a:sym typeface="Calibri"/>
              </a:rPr>
              <a:t> </a:t>
            </a:r>
            <a:r>
              <a:rPr lang="en-GB" dirty="0" err="1">
                <a:latin typeface="Calibri"/>
                <a:ea typeface="Calibri"/>
                <a:cs typeface="Calibri"/>
                <a:sym typeface="Calibri"/>
              </a:rPr>
              <a:t>riešiť</a:t>
            </a:r>
            <a:r>
              <a:rPr lang="en-GB" dirty="0">
                <a:latin typeface="Calibri"/>
                <a:ea typeface="Calibri"/>
                <a:cs typeface="Calibri"/>
                <a:sym typeface="Calibri"/>
              </a:rPr>
              <a:t> </a:t>
            </a:r>
            <a:r>
              <a:rPr lang="en-GB" dirty="0" err="1">
                <a:latin typeface="Calibri"/>
                <a:ea typeface="Calibri"/>
                <a:cs typeface="Calibri"/>
                <a:sym typeface="Calibri"/>
              </a:rPr>
              <a:t>rozšírené</a:t>
            </a:r>
            <a:r>
              <a:rPr lang="en-GB" dirty="0">
                <a:latin typeface="Calibri"/>
                <a:ea typeface="Calibri"/>
                <a:cs typeface="Calibri"/>
                <a:sym typeface="Calibri"/>
              </a:rPr>
              <a:t> </a:t>
            </a:r>
            <a:r>
              <a:rPr lang="en-GB" dirty="0" err="1">
                <a:latin typeface="Calibri"/>
                <a:ea typeface="Calibri"/>
                <a:cs typeface="Calibri"/>
                <a:sym typeface="Calibri"/>
              </a:rPr>
              <a:t>problémy</a:t>
            </a:r>
            <a:r>
              <a:rPr lang="en-GB" dirty="0">
                <a:latin typeface="Calibri"/>
                <a:ea typeface="Calibri"/>
                <a:cs typeface="Calibri"/>
                <a:sym typeface="Calibri"/>
              </a:rPr>
              <a:t> s </a:t>
            </a:r>
            <a:r>
              <a:rPr lang="en-GB" dirty="0" err="1">
                <a:latin typeface="Calibri"/>
                <a:ea typeface="Calibri"/>
                <a:cs typeface="Calibri"/>
                <a:sym typeface="Calibri"/>
              </a:rPr>
              <a:t>krádežami</a:t>
            </a:r>
            <a:r>
              <a:rPr lang="en-GB" dirty="0">
                <a:latin typeface="Calibri"/>
                <a:ea typeface="Calibri"/>
                <a:cs typeface="Calibri"/>
                <a:sym typeface="Calibri"/>
              </a:rPr>
              <a:t> </a:t>
            </a:r>
            <a:r>
              <a:rPr lang="en-GB" dirty="0" err="1">
                <a:latin typeface="Calibri"/>
                <a:ea typeface="Calibri"/>
                <a:cs typeface="Calibri"/>
                <a:sym typeface="Calibri"/>
              </a:rPr>
              <a:t>výrobkov</a:t>
            </a:r>
            <a:r>
              <a:rPr lang="en-GB" dirty="0">
                <a:latin typeface="Calibri"/>
                <a:ea typeface="Calibri"/>
                <a:cs typeface="Calibri"/>
                <a:sym typeface="Calibri"/>
              </a:rPr>
              <a:t>, </a:t>
            </a:r>
            <a:r>
              <a:rPr lang="en-GB" dirty="0" err="1">
                <a:latin typeface="Calibri"/>
                <a:ea typeface="Calibri"/>
                <a:cs typeface="Calibri"/>
                <a:sym typeface="Calibri"/>
              </a:rPr>
              <a:t>vysledovateľnosťou</a:t>
            </a:r>
            <a:r>
              <a:rPr lang="en-GB" dirty="0">
                <a:latin typeface="Calibri"/>
                <a:ea typeface="Calibri"/>
                <a:cs typeface="Calibri"/>
                <a:sym typeface="Calibri"/>
              </a:rPr>
              <a:t>, </a:t>
            </a:r>
            <a:r>
              <a:rPr lang="en-GB" dirty="0" err="1">
                <a:latin typeface="Calibri"/>
                <a:ea typeface="Calibri"/>
                <a:cs typeface="Calibri"/>
                <a:sym typeface="Calibri"/>
              </a:rPr>
              <a:t>cenovými</a:t>
            </a:r>
            <a:r>
              <a:rPr lang="en-GB" dirty="0">
                <a:latin typeface="Calibri"/>
                <a:ea typeface="Calibri"/>
                <a:cs typeface="Calibri"/>
                <a:sym typeface="Calibri"/>
              </a:rPr>
              <a:t> </a:t>
            </a:r>
            <a:r>
              <a:rPr lang="en-GB" dirty="0" err="1">
                <a:latin typeface="Calibri"/>
                <a:ea typeface="Calibri"/>
                <a:cs typeface="Calibri"/>
                <a:sym typeface="Calibri"/>
              </a:rPr>
              <a:t>podvodmi</a:t>
            </a:r>
            <a:r>
              <a:rPr lang="en-GB" dirty="0">
                <a:latin typeface="Calibri"/>
                <a:ea typeface="Calibri"/>
                <a:cs typeface="Calibri"/>
                <a:sym typeface="Calibri"/>
              </a:rPr>
              <a:t> a </a:t>
            </a:r>
            <a:r>
              <a:rPr lang="en-GB" dirty="0" err="1">
                <a:latin typeface="Calibri"/>
                <a:ea typeface="Calibri"/>
                <a:cs typeface="Calibri"/>
                <a:sym typeface="Calibri"/>
              </a:rPr>
              <a:t>nedôverou</a:t>
            </a:r>
            <a:r>
              <a:rPr lang="en-GB" dirty="0">
                <a:latin typeface="Calibri"/>
                <a:ea typeface="Calibri"/>
                <a:cs typeface="Calibri"/>
                <a:sym typeface="Calibri"/>
              </a:rPr>
              <a:t> </a:t>
            </a:r>
            <a:r>
              <a:rPr lang="en-GB" dirty="0" err="1">
                <a:latin typeface="Calibri"/>
                <a:ea typeface="Calibri"/>
                <a:cs typeface="Calibri"/>
                <a:sym typeface="Calibri"/>
              </a:rPr>
              <a:t>zákazníkov</a:t>
            </a:r>
            <a:r>
              <a:rPr lang="en-GB" dirty="0">
                <a:latin typeface="Calibri"/>
                <a:ea typeface="Calibri"/>
                <a:cs typeface="Calibri"/>
                <a:sym typeface="Calibri"/>
              </a:rPr>
              <a:t>.</a:t>
            </a:r>
            <a:endParaRPr dirty="0">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dirty="0" err="1">
                <a:latin typeface="Calibri"/>
                <a:ea typeface="Calibri"/>
                <a:cs typeface="Calibri"/>
                <a:sym typeface="Calibri"/>
              </a:rPr>
              <a:t>Pomocou</a:t>
            </a:r>
            <a:r>
              <a:rPr lang="en-GB" dirty="0">
                <a:latin typeface="Calibri"/>
                <a:ea typeface="Calibri"/>
                <a:cs typeface="Calibri"/>
                <a:sym typeface="Calibri"/>
              </a:rPr>
              <a:t> </a:t>
            </a:r>
            <a:r>
              <a:rPr lang="en-GB" dirty="0" err="1">
                <a:latin typeface="Calibri"/>
                <a:ea typeface="Calibri"/>
                <a:cs typeface="Calibri"/>
                <a:sym typeface="Calibri"/>
              </a:rPr>
              <a:t>technológie</a:t>
            </a:r>
            <a:r>
              <a:rPr lang="en-GB" dirty="0">
                <a:latin typeface="Calibri"/>
                <a:ea typeface="Calibri"/>
                <a:cs typeface="Calibri"/>
                <a:sym typeface="Calibri"/>
              </a:rPr>
              <a:t> blockchain je </a:t>
            </a:r>
            <a:r>
              <a:rPr lang="en-GB" dirty="0" err="1">
                <a:latin typeface="Calibri"/>
                <a:ea typeface="Calibri"/>
                <a:cs typeface="Calibri"/>
                <a:sym typeface="Calibri"/>
              </a:rPr>
              <a:t>možné</a:t>
            </a:r>
            <a:r>
              <a:rPr lang="en-GB" dirty="0">
                <a:latin typeface="Calibri"/>
                <a:ea typeface="Calibri"/>
                <a:cs typeface="Calibri"/>
                <a:sym typeface="Calibri"/>
              </a:rPr>
              <a:t> </a:t>
            </a:r>
            <a:r>
              <a:rPr lang="en-GB" dirty="0" err="1">
                <a:latin typeface="Calibri"/>
                <a:ea typeface="Calibri"/>
                <a:cs typeface="Calibri"/>
                <a:sym typeface="Calibri"/>
              </a:rPr>
              <a:t>vytvoriť</a:t>
            </a:r>
            <a:r>
              <a:rPr lang="en-GB" dirty="0">
                <a:latin typeface="Calibri"/>
                <a:ea typeface="Calibri"/>
                <a:cs typeface="Calibri"/>
                <a:sym typeface="Calibri"/>
              </a:rPr>
              <a:t> </a:t>
            </a:r>
            <a:r>
              <a:rPr lang="en-GB" dirty="0" err="1">
                <a:latin typeface="Calibri"/>
                <a:ea typeface="Calibri"/>
                <a:cs typeface="Calibri"/>
                <a:sym typeface="Calibri"/>
              </a:rPr>
              <a:t>spoľahlivejší</a:t>
            </a:r>
            <a:r>
              <a:rPr lang="en-GB" dirty="0">
                <a:latin typeface="Calibri"/>
                <a:ea typeface="Calibri"/>
                <a:cs typeface="Calibri"/>
                <a:sym typeface="Calibri"/>
              </a:rPr>
              <a:t>, </a:t>
            </a:r>
            <a:r>
              <a:rPr lang="en-GB" dirty="0" err="1">
                <a:latin typeface="Calibri"/>
                <a:ea typeface="Calibri"/>
                <a:cs typeface="Calibri"/>
                <a:sym typeface="Calibri"/>
              </a:rPr>
              <a:t>udržateľnejší</a:t>
            </a:r>
            <a:r>
              <a:rPr lang="en-GB" dirty="0">
                <a:latin typeface="Calibri"/>
                <a:ea typeface="Calibri"/>
                <a:cs typeface="Calibri"/>
                <a:sym typeface="Calibri"/>
              </a:rPr>
              <a:t> a </a:t>
            </a:r>
            <a:r>
              <a:rPr lang="en-GB" dirty="0" err="1">
                <a:latin typeface="Calibri"/>
                <a:ea typeface="Calibri"/>
                <a:cs typeface="Calibri"/>
                <a:sym typeface="Calibri"/>
              </a:rPr>
              <a:t>bezpečnejší</a:t>
            </a:r>
            <a:r>
              <a:rPr lang="en-GB" dirty="0">
                <a:latin typeface="Calibri"/>
                <a:ea typeface="Calibri"/>
                <a:cs typeface="Calibri"/>
                <a:sym typeface="Calibri"/>
              </a:rPr>
              <a:t> </a:t>
            </a:r>
            <a:r>
              <a:rPr lang="en-GB" dirty="0" err="1">
                <a:latin typeface="Calibri"/>
                <a:ea typeface="Calibri"/>
                <a:cs typeface="Calibri"/>
                <a:sym typeface="Calibri"/>
              </a:rPr>
              <a:t>agropotravinársky</a:t>
            </a:r>
            <a:r>
              <a:rPr lang="en-GB" dirty="0">
                <a:latin typeface="Calibri"/>
                <a:ea typeface="Calibri"/>
                <a:cs typeface="Calibri"/>
                <a:sym typeface="Calibri"/>
              </a:rPr>
              <a:t> </a:t>
            </a:r>
            <a:r>
              <a:rPr lang="en-GB" dirty="0" err="1">
                <a:latin typeface="Calibri"/>
                <a:ea typeface="Calibri"/>
                <a:cs typeface="Calibri"/>
                <a:sym typeface="Calibri"/>
              </a:rPr>
              <a:t>systém</a:t>
            </a:r>
            <a:r>
              <a:rPr lang="en-GB" dirty="0">
                <a:latin typeface="Calibri"/>
                <a:ea typeface="Calibri"/>
                <a:cs typeface="Calibri"/>
                <a:sym typeface="Calibri"/>
              </a:rPr>
              <a:t>.</a:t>
            </a:r>
            <a:endParaRPr b="1" dirty="0">
              <a:solidFill>
                <a:srgbClr val="000000"/>
              </a:solidFill>
            </a:endParaRPr>
          </a:p>
        </p:txBody>
      </p:sp>
      <p:sp>
        <p:nvSpPr>
          <p:cNvPr id="759" name="Google Shape;759;p3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dirty="0" err="1"/>
              <a:t>Aké</a:t>
            </a:r>
            <a:r>
              <a:rPr lang="en-GB" dirty="0"/>
              <a:t> </a:t>
            </a:r>
            <a:r>
              <a:rPr lang="en-GB" dirty="0" err="1"/>
              <a:t>sú</a:t>
            </a:r>
            <a:r>
              <a:rPr lang="en-GB" dirty="0"/>
              <a:t> </a:t>
            </a:r>
            <a:r>
              <a:rPr lang="en-GB" dirty="0" err="1"/>
              <a:t>kľúčové</a:t>
            </a:r>
            <a:r>
              <a:rPr lang="en-GB" dirty="0"/>
              <a:t> </a:t>
            </a:r>
            <a:r>
              <a:rPr lang="en-GB" dirty="0" err="1"/>
              <a:t>komponenty</a:t>
            </a:r>
            <a:r>
              <a:rPr lang="en-GB" dirty="0"/>
              <a:t> </a:t>
            </a:r>
            <a:r>
              <a:rPr lang="en-GB" dirty="0" err="1"/>
              <a:t>technológie</a:t>
            </a:r>
            <a:r>
              <a:rPr lang="en-GB" dirty="0"/>
              <a:t> </a:t>
            </a:r>
          </a:p>
          <a:p>
            <a:pPr marL="0" lvl="0" indent="0" algn="l" rtl="0">
              <a:lnSpc>
                <a:spcPct val="90000"/>
              </a:lnSpc>
              <a:spcBef>
                <a:spcPts val="0"/>
              </a:spcBef>
              <a:spcAft>
                <a:spcPts val="0"/>
              </a:spcAft>
              <a:buClr>
                <a:srgbClr val="262626"/>
              </a:buClr>
              <a:buSzPts val="3600"/>
              <a:buNone/>
            </a:pPr>
            <a:r>
              <a:rPr lang="en-GB" dirty="0"/>
              <a:t>blockchain?</a:t>
            </a:r>
            <a:endParaRPr dirty="0"/>
          </a:p>
        </p:txBody>
      </p:sp>
      <p:grpSp>
        <p:nvGrpSpPr>
          <p:cNvPr id="760" name="Google Shape;760;p35"/>
          <p:cNvGrpSpPr/>
          <p:nvPr/>
        </p:nvGrpSpPr>
        <p:grpSpPr>
          <a:xfrm rot="10800000" flipH="1">
            <a:off x="10388648" y="0"/>
            <a:ext cx="1803350" cy="2809693"/>
            <a:chOff x="12708052" y="5708395"/>
            <a:chExt cx="760808" cy="1185370"/>
          </a:xfrm>
        </p:grpSpPr>
        <p:sp>
          <p:nvSpPr>
            <p:cNvPr id="761" name="Google Shape;761;p3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62" name="Google Shape;762;p3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63" name="Google Shape;763;p3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64" name="Google Shape;764;p3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65" name="Google Shape;765;p3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66" name="Google Shape;766;p3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70"/>
        <p:cNvGrpSpPr/>
        <p:nvPr/>
      </p:nvGrpSpPr>
      <p:grpSpPr>
        <a:xfrm>
          <a:off x="0" y="0"/>
          <a:ext cx="0" cy="0"/>
          <a:chOff x="0" y="0"/>
          <a:chExt cx="0" cy="0"/>
        </a:xfrm>
      </p:grpSpPr>
      <p:sp>
        <p:nvSpPr>
          <p:cNvPr id="771" name="Google Shape;771;p36"/>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a:latin typeface="Calibri"/>
                <a:ea typeface="Calibri"/>
                <a:cs typeface="Calibri"/>
                <a:sym typeface="Calibri"/>
              </a:rPr>
              <a:t>Perspektívy blockchainu sa rýchlo vyvíjajú, pričom blockchain sa využíva aj v iných oblastiach ako sú kryptomeny a inteligentné zmluvy hrajú ústrednú úlohu a vytvárajú obrovský potenciál.</a:t>
            </a:r>
            <a:endParaRPr>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a:latin typeface="Calibri"/>
                <a:ea typeface="Calibri"/>
                <a:cs typeface="Calibri"/>
                <a:sym typeface="Calibri"/>
              </a:rPr>
              <a:t>Blockchain môže napríklad zvýšiť transparentnosť a zodpovednosť v sieťach dodávateľského reťazca a pomôcť ľahko odhaliť falšované výrobky, znížiť počet sprostredkovateľov a zabezpečiť lepšiu vysledovateľnosť výrobkov.</a:t>
            </a:r>
            <a:endParaRPr>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a:latin typeface="Calibri"/>
                <a:ea typeface="Calibri"/>
                <a:cs typeface="Calibri"/>
                <a:sym typeface="Calibri"/>
              </a:rPr>
              <a:t>Kvalita a digitálna identita tovaru (výsev, ošetrenie, úroda, IoT, spracovanie, skladovanie, distribúcia atď.) sa môže certifikovať prostredníctvom tohto integrovaného systému, čím sa zabezpečí autentickosť pre koncových používateľov a zvýši sa kvalita agropotravinárskeho priemyslu atď. .</a:t>
            </a:r>
            <a:endParaRPr b="1">
              <a:solidFill>
                <a:srgbClr val="000000"/>
              </a:solidFill>
            </a:endParaRPr>
          </a:p>
        </p:txBody>
      </p:sp>
      <p:sp>
        <p:nvSpPr>
          <p:cNvPr id="772" name="Google Shape;772;p3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dirty="0" err="1"/>
              <a:t>Aké</a:t>
            </a:r>
            <a:r>
              <a:rPr lang="en-GB" dirty="0"/>
              <a:t> </a:t>
            </a:r>
            <a:r>
              <a:rPr lang="en-GB" dirty="0" err="1"/>
              <a:t>sú</a:t>
            </a:r>
            <a:r>
              <a:rPr lang="en-GB" dirty="0"/>
              <a:t> </a:t>
            </a:r>
            <a:r>
              <a:rPr lang="en-GB" dirty="0" err="1"/>
              <a:t>kľúčové</a:t>
            </a:r>
            <a:r>
              <a:rPr lang="en-GB" dirty="0"/>
              <a:t> </a:t>
            </a:r>
            <a:r>
              <a:rPr lang="en-GB" dirty="0" err="1"/>
              <a:t>komponenty</a:t>
            </a:r>
            <a:r>
              <a:rPr lang="en-GB" dirty="0"/>
              <a:t> </a:t>
            </a:r>
            <a:r>
              <a:rPr lang="en-GB" dirty="0" err="1"/>
              <a:t>technológie</a:t>
            </a:r>
            <a:r>
              <a:rPr lang="en-GB" dirty="0"/>
              <a:t> </a:t>
            </a:r>
          </a:p>
          <a:p>
            <a:pPr marL="0" lvl="0" indent="0" algn="l" rtl="0">
              <a:lnSpc>
                <a:spcPct val="90000"/>
              </a:lnSpc>
              <a:spcBef>
                <a:spcPts val="0"/>
              </a:spcBef>
              <a:spcAft>
                <a:spcPts val="0"/>
              </a:spcAft>
              <a:buClr>
                <a:srgbClr val="262626"/>
              </a:buClr>
              <a:buSzPts val="3600"/>
              <a:buNone/>
            </a:pPr>
            <a:r>
              <a:rPr lang="en-GB" dirty="0"/>
              <a:t>blockchain?</a:t>
            </a:r>
            <a:endParaRPr dirty="0"/>
          </a:p>
        </p:txBody>
      </p:sp>
      <p:grpSp>
        <p:nvGrpSpPr>
          <p:cNvPr id="773" name="Google Shape;773;p36"/>
          <p:cNvGrpSpPr/>
          <p:nvPr/>
        </p:nvGrpSpPr>
        <p:grpSpPr>
          <a:xfrm rot="10800000" flipH="1">
            <a:off x="10388648" y="0"/>
            <a:ext cx="1803350" cy="2809693"/>
            <a:chOff x="12708052" y="5708395"/>
            <a:chExt cx="760808" cy="1185370"/>
          </a:xfrm>
        </p:grpSpPr>
        <p:sp>
          <p:nvSpPr>
            <p:cNvPr id="774" name="Google Shape;774;p3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5" name="Google Shape;775;p3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6" name="Google Shape;776;p3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7" name="Google Shape;777;p3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8" name="Google Shape;778;p3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9" name="Google Shape;779;p3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83"/>
        <p:cNvGrpSpPr/>
        <p:nvPr/>
      </p:nvGrpSpPr>
      <p:grpSpPr>
        <a:xfrm>
          <a:off x="0" y="0"/>
          <a:ext cx="0" cy="0"/>
          <a:chOff x="0" y="0"/>
          <a:chExt cx="0" cy="0"/>
        </a:xfrm>
      </p:grpSpPr>
      <p:sp>
        <p:nvSpPr>
          <p:cNvPr id="784" name="Google Shape;784;p37"/>
          <p:cNvSpPr txBox="1">
            <a:spLocks noGrp="1"/>
          </p:cNvSpPr>
          <p:nvPr>
            <p:ph type="body" idx="1"/>
          </p:nvPr>
        </p:nvSpPr>
        <p:spPr>
          <a:xfrm>
            <a:off x="673355" y="1612786"/>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sz="2000" dirty="0" err="1"/>
              <a:t>Takéto</a:t>
            </a:r>
            <a:r>
              <a:rPr lang="en-GB" sz="2000" dirty="0"/>
              <a:t> </a:t>
            </a:r>
            <a:r>
              <a:rPr lang="en-GB" sz="2000" dirty="0" err="1"/>
              <a:t>funkcie</a:t>
            </a:r>
            <a:r>
              <a:rPr lang="en-GB" sz="2000" dirty="0"/>
              <a:t> by </a:t>
            </a:r>
            <a:r>
              <a:rPr lang="en-GB" sz="2000" dirty="0" err="1"/>
              <a:t>mohli</a:t>
            </a:r>
            <a:r>
              <a:rPr lang="en-GB" sz="2000" dirty="0"/>
              <a:t> </a:t>
            </a:r>
            <a:r>
              <a:rPr lang="en-GB" sz="2000" dirty="0" err="1"/>
              <a:t>byť</a:t>
            </a:r>
            <a:r>
              <a:rPr lang="en-GB" sz="2000" dirty="0"/>
              <a:t> pre </a:t>
            </a:r>
            <a:r>
              <a:rPr lang="en-GB" sz="2000" dirty="0" err="1"/>
              <a:t>poľnohospodársky</a:t>
            </a:r>
            <a:r>
              <a:rPr lang="en-GB" sz="2000" dirty="0"/>
              <a:t> </a:t>
            </a:r>
            <a:r>
              <a:rPr lang="en-GB" sz="2000" dirty="0" err="1"/>
              <a:t>sektor</a:t>
            </a:r>
            <a:r>
              <a:rPr lang="en-GB" sz="2000" dirty="0"/>
              <a:t> </a:t>
            </a:r>
            <a:r>
              <a:rPr lang="en-GB" sz="2000" dirty="0" err="1"/>
              <a:t>potenciálne</a:t>
            </a:r>
            <a:r>
              <a:rPr lang="en-GB" sz="2000" dirty="0"/>
              <a:t> </a:t>
            </a:r>
            <a:r>
              <a:rPr lang="en-GB" sz="2000" dirty="0" err="1"/>
              <a:t>prospešné</a:t>
            </a:r>
            <a:r>
              <a:rPr lang="en-GB" sz="2000" dirty="0"/>
              <a:t>.</a:t>
            </a:r>
            <a:endParaRPr sz="2000" dirty="0"/>
          </a:p>
          <a:p>
            <a:pPr marL="342900" lvl="0" indent="-342900" algn="l" rtl="0">
              <a:lnSpc>
                <a:spcPct val="107000"/>
              </a:lnSpc>
              <a:spcBef>
                <a:spcPts val="1000"/>
              </a:spcBef>
              <a:spcAft>
                <a:spcPts val="0"/>
              </a:spcAft>
              <a:buClr>
                <a:srgbClr val="262626"/>
              </a:buClr>
              <a:buSzPts val="2400"/>
              <a:buFont typeface="Calibri"/>
              <a:buChar char="•"/>
            </a:pPr>
            <a:r>
              <a:rPr lang="en-GB" sz="2000" dirty="0" err="1"/>
              <a:t>Poľnohospodársky</a:t>
            </a:r>
            <a:r>
              <a:rPr lang="en-GB" sz="2000" dirty="0"/>
              <a:t> </a:t>
            </a:r>
            <a:r>
              <a:rPr lang="en-GB" sz="2000" dirty="0" err="1"/>
              <a:t>dodávateľský</a:t>
            </a:r>
            <a:r>
              <a:rPr lang="en-GB" sz="2000" dirty="0"/>
              <a:t> </a:t>
            </a:r>
            <a:r>
              <a:rPr lang="en-GB" sz="2000" dirty="0" err="1"/>
              <a:t>reťazec</a:t>
            </a:r>
            <a:r>
              <a:rPr lang="en-GB" sz="2000" dirty="0"/>
              <a:t> </a:t>
            </a:r>
            <a:r>
              <a:rPr lang="en-GB" sz="2000" dirty="0" err="1"/>
              <a:t>pozostáva</a:t>
            </a:r>
            <a:r>
              <a:rPr lang="en-GB" sz="2000" dirty="0"/>
              <a:t> z </a:t>
            </a:r>
            <a:r>
              <a:rPr lang="en-GB" sz="2000" dirty="0" err="1"/>
              <a:t>mnohých</a:t>
            </a:r>
            <a:r>
              <a:rPr lang="en-GB" sz="2000" dirty="0"/>
              <a:t> </a:t>
            </a:r>
            <a:r>
              <a:rPr lang="en-GB" sz="2000" dirty="0" err="1"/>
              <a:t>rôznych</a:t>
            </a:r>
            <a:r>
              <a:rPr lang="en-GB" sz="2000" dirty="0"/>
              <a:t> </a:t>
            </a:r>
            <a:r>
              <a:rPr lang="en-GB" sz="2000" dirty="0" err="1"/>
              <a:t>strán</a:t>
            </a:r>
            <a:r>
              <a:rPr lang="en-GB" sz="2000" dirty="0"/>
              <a:t> (</a:t>
            </a:r>
            <a:r>
              <a:rPr lang="en-GB" sz="2000" dirty="0" err="1"/>
              <a:t>napr</a:t>
            </a:r>
            <a:r>
              <a:rPr lang="en-GB" sz="2000" dirty="0"/>
              <a:t>. </a:t>
            </a:r>
            <a:r>
              <a:rPr lang="en-GB" sz="2000" dirty="0" err="1"/>
              <a:t>poľnohospodári</a:t>
            </a:r>
            <a:r>
              <a:rPr lang="en-GB" sz="2000" dirty="0"/>
              <a:t> a </a:t>
            </a:r>
            <a:r>
              <a:rPr lang="en-GB" sz="2000" dirty="0" err="1"/>
              <a:t>maloobchodníci</a:t>
            </a:r>
            <a:r>
              <a:rPr lang="en-GB" sz="2000" dirty="0"/>
              <a:t>), </a:t>
            </a:r>
            <a:r>
              <a:rPr lang="en-GB" sz="2000" dirty="0" err="1"/>
              <a:t>ktoré</a:t>
            </a:r>
            <a:r>
              <a:rPr lang="en-GB" sz="2000" dirty="0"/>
              <a:t> </a:t>
            </a:r>
            <a:r>
              <a:rPr lang="en-GB" sz="2000" dirty="0" err="1"/>
              <a:t>sa</a:t>
            </a:r>
            <a:r>
              <a:rPr lang="en-GB" sz="2000" dirty="0"/>
              <a:t> </a:t>
            </a:r>
            <a:r>
              <a:rPr lang="en-GB" sz="2000" dirty="0" err="1"/>
              <a:t>zvyčajne</a:t>
            </a:r>
            <a:r>
              <a:rPr lang="en-GB" sz="2000" dirty="0"/>
              <a:t> </a:t>
            </a:r>
            <a:r>
              <a:rPr lang="en-GB" sz="2000" dirty="0" err="1"/>
              <a:t>nenachádzajú</a:t>
            </a:r>
            <a:r>
              <a:rPr lang="en-GB" sz="2000" dirty="0"/>
              <a:t> v </a:t>
            </a:r>
            <a:r>
              <a:rPr lang="en-GB" sz="2000" dirty="0" err="1"/>
              <a:t>rovnakej</a:t>
            </a:r>
            <a:r>
              <a:rPr lang="en-GB" sz="2000" dirty="0"/>
              <a:t> </a:t>
            </a:r>
            <a:r>
              <a:rPr lang="en-GB" sz="2000" dirty="0" err="1"/>
              <a:t>geografickej</a:t>
            </a:r>
            <a:r>
              <a:rPr lang="en-GB" sz="2000" dirty="0"/>
              <a:t> </a:t>
            </a:r>
            <a:r>
              <a:rPr lang="en-GB" sz="2000" dirty="0" err="1"/>
              <a:t>oblasti</a:t>
            </a:r>
            <a:r>
              <a:rPr lang="en-GB" sz="2000" dirty="0"/>
              <a:t> a </a:t>
            </a:r>
            <a:r>
              <a:rPr lang="en-GB" sz="2000" dirty="0" err="1"/>
              <a:t>obchodujú</a:t>
            </a:r>
            <a:r>
              <a:rPr lang="en-GB" sz="2000" dirty="0"/>
              <a:t> s </a:t>
            </a:r>
            <a:r>
              <a:rPr lang="en-GB" sz="2000" dirty="0" err="1"/>
              <a:t>prírodnými</a:t>
            </a:r>
            <a:r>
              <a:rPr lang="en-GB" sz="2000" dirty="0"/>
              <a:t> </a:t>
            </a:r>
            <a:r>
              <a:rPr lang="en-GB" sz="2000" dirty="0" err="1"/>
              <a:t>produktmi</a:t>
            </a:r>
            <a:r>
              <a:rPr lang="en-GB" sz="2000" dirty="0"/>
              <a:t> </a:t>
            </a:r>
            <a:r>
              <a:rPr lang="en-GB" sz="2000" dirty="0" err="1"/>
              <a:t>alebo</a:t>
            </a:r>
            <a:r>
              <a:rPr lang="en-GB" sz="2000" dirty="0"/>
              <a:t> </a:t>
            </a:r>
            <a:r>
              <a:rPr lang="en-GB" sz="2000" dirty="0" err="1"/>
              <a:t>službami</a:t>
            </a:r>
            <a:r>
              <a:rPr lang="en-GB" sz="2000" dirty="0"/>
              <a:t> bez toho, aby </a:t>
            </a:r>
            <a:r>
              <a:rPr lang="en-GB" sz="2000" dirty="0" err="1"/>
              <a:t>poznali</a:t>
            </a:r>
            <a:r>
              <a:rPr lang="en-GB" sz="2000" dirty="0"/>
              <a:t> </a:t>
            </a:r>
            <a:r>
              <a:rPr lang="en-GB" sz="2000" dirty="0" err="1"/>
              <a:t>všetkých</a:t>
            </a:r>
            <a:r>
              <a:rPr lang="en-GB" sz="2000" dirty="0"/>
              <a:t> </a:t>
            </a:r>
            <a:r>
              <a:rPr lang="en-GB" sz="2000" dirty="0" err="1"/>
              <a:t>ostatných</a:t>
            </a:r>
            <a:r>
              <a:rPr lang="en-GB" sz="2000" dirty="0"/>
              <a:t> </a:t>
            </a:r>
            <a:r>
              <a:rPr lang="en-GB" sz="2000" dirty="0" err="1"/>
              <a:t>partnerov</a:t>
            </a:r>
            <a:r>
              <a:rPr lang="en-GB" sz="2000" dirty="0"/>
              <a:t>.</a:t>
            </a:r>
            <a:endParaRPr sz="2000" dirty="0"/>
          </a:p>
          <a:p>
            <a:pPr marL="342900" lvl="0" indent="-342900" algn="l" rtl="0">
              <a:lnSpc>
                <a:spcPct val="107000"/>
              </a:lnSpc>
              <a:spcBef>
                <a:spcPts val="1000"/>
              </a:spcBef>
              <a:spcAft>
                <a:spcPts val="0"/>
              </a:spcAft>
              <a:buClr>
                <a:srgbClr val="262626"/>
              </a:buClr>
              <a:buSzPts val="2400"/>
              <a:buFont typeface="Calibri"/>
              <a:buChar char="•"/>
            </a:pPr>
            <a:r>
              <a:rPr lang="en-GB" sz="2000" b="1" dirty="0" err="1"/>
              <a:t>Táto</a:t>
            </a:r>
            <a:r>
              <a:rPr lang="en-GB" sz="2000" b="1" dirty="0"/>
              <a:t> </a:t>
            </a:r>
            <a:r>
              <a:rPr lang="en-GB" sz="2000" b="1" dirty="0" err="1"/>
              <a:t>zložitosť</a:t>
            </a:r>
            <a:r>
              <a:rPr lang="en-GB" sz="2000" b="1" dirty="0"/>
              <a:t> </a:t>
            </a:r>
            <a:r>
              <a:rPr lang="en-GB" sz="2000" b="1" dirty="0" err="1"/>
              <a:t>dodávateľského</a:t>
            </a:r>
            <a:r>
              <a:rPr lang="en-GB" sz="2000" b="1" dirty="0"/>
              <a:t> </a:t>
            </a:r>
            <a:r>
              <a:rPr lang="en-GB" sz="2000" b="1" dirty="0" err="1"/>
              <a:t>reťazca</a:t>
            </a:r>
            <a:r>
              <a:rPr lang="en-GB" sz="2000" b="1" dirty="0"/>
              <a:t> </a:t>
            </a:r>
            <a:r>
              <a:rPr lang="en-GB" sz="2000" b="1" dirty="0" err="1"/>
              <a:t>môže</a:t>
            </a:r>
            <a:r>
              <a:rPr lang="en-GB" sz="2000" b="1" dirty="0"/>
              <a:t> </a:t>
            </a:r>
            <a:r>
              <a:rPr lang="en-GB" sz="2000" b="1" dirty="0" err="1"/>
              <a:t>predstavovať</a:t>
            </a:r>
            <a:r>
              <a:rPr lang="en-GB" sz="2000" b="1" dirty="0"/>
              <a:t> </a:t>
            </a:r>
            <a:r>
              <a:rPr lang="en-GB" sz="2000" b="1" dirty="0" err="1"/>
              <a:t>problém</a:t>
            </a:r>
            <a:r>
              <a:rPr lang="en-GB" sz="2000" b="1" dirty="0"/>
              <a:t> a </a:t>
            </a:r>
            <a:r>
              <a:rPr lang="en-GB" sz="2000" b="1" dirty="0" err="1"/>
              <a:t>prekážku</a:t>
            </a:r>
            <a:r>
              <a:rPr lang="en-GB" sz="2000" b="1" dirty="0"/>
              <a:t> </a:t>
            </a:r>
            <a:r>
              <a:rPr lang="en-GB" sz="2000" b="1" dirty="0" err="1"/>
              <a:t>spolupráce</a:t>
            </a:r>
            <a:r>
              <a:rPr lang="en-GB" sz="2000" b="1" dirty="0"/>
              <a:t> </a:t>
            </a:r>
            <a:r>
              <a:rPr lang="en-GB" sz="2000" b="1" dirty="0" err="1"/>
              <a:t>medzi</a:t>
            </a:r>
            <a:r>
              <a:rPr lang="en-GB" sz="2000" b="1" dirty="0"/>
              <a:t> </a:t>
            </a:r>
            <a:r>
              <a:rPr lang="en-GB" sz="2000" b="1" dirty="0" err="1"/>
              <a:t>stranami</a:t>
            </a:r>
            <a:r>
              <a:rPr lang="en-GB" sz="2000" b="1" dirty="0"/>
              <a:t>.</a:t>
            </a:r>
            <a:endParaRPr sz="2000" b="1" dirty="0">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sz="2000" dirty="0"/>
              <a:t>Blockchain </a:t>
            </a:r>
            <a:r>
              <a:rPr lang="en-GB" sz="2000" dirty="0" err="1"/>
              <a:t>môže</a:t>
            </a:r>
            <a:r>
              <a:rPr lang="en-GB" sz="2000" dirty="0"/>
              <a:t> </a:t>
            </a:r>
            <a:r>
              <a:rPr lang="en-GB" sz="2000" dirty="0" err="1"/>
              <a:t>ponúknuť</a:t>
            </a:r>
            <a:r>
              <a:rPr lang="en-GB" sz="2000" dirty="0"/>
              <a:t> </a:t>
            </a:r>
            <a:r>
              <a:rPr lang="en-GB" sz="2000" dirty="0" err="1"/>
              <a:t>možné</a:t>
            </a:r>
            <a:r>
              <a:rPr lang="en-GB" sz="2000" dirty="0"/>
              <a:t> </a:t>
            </a:r>
            <a:r>
              <a:rPr lang="en-GB" sz="2000" dirty="0" err="1"/>
              <a:t>riešenie</a:t>
            </a:r>
            <a:r>
              <a:rPr lang="en-GB" sz="2000" dirty="0"/>
              <a:t> </a:t>
            </a:r>
            <a:r>
              <a:rPr lang="en-GB" sz="2000" dirty="0" err="1"/>
              <a:t>prostredníctvom</a:t>
            </a:r>
            <a:r>
              <a:rPr lang="en-GB" sz="2000" dirty="0"/>
              <a:t> </a:t>
            </a:r>
            <a:r>
              <a:rPr lang="en-GB" sz="2000" dirty="0" err="1"/>
              <a:t>zvýšenia</a:t>
            </a:r>
            <a:r>
              <a:rPr lang="en-GB" sz="2000" dirty="0"/>
              <a:t> </a:t>
            </a:r>
            <a:r>
              <a:rPr lang="en-GB" sz="2000" dirty="0" err="1"/>
              <a:t>úrovne</a:t>
            </a:r>
            <a:r>
              <a:rPr lang="en-GB" sz="2000" dirty="0"/>
              <a:t> </a:t>
            </a:r>
            <a:r>
              <a:rPr lang="en-GB" sz="2000" dirty="0" err="1"/>
              <a:t>dôvery</a:t>
            </a:r>
            <a:r>
              <a:rPr lang="en-GB" sz="2000" dirty="0"/>
              <a:t> </a:t>
            </a:r>
            <a:r>
              <a:rPr lang="en-GB" sz="2000" dirty="0" err="1"/>
              <a:t>medzi</a:t>
            </a:r>
            <a:r>
              <a:rPr lang="en-GB" sz="2000" dirty="0"/>
              <a:t> </a:t>
            </a:r>
            <a:r>
              <a:rPr lang="en-GB" sz="2000" dirty="0" err="1"/>
              <a:t>účastníkmi</a:t>
            </a:r>
            <a:r>
              <a:rPr lang="en-GB" sz="2000" dirty="0"/>
              <a:t> </a:t>
            </a:r>
            <a:r>
              <a:rPr lang="en-GB" sz="2000" dirty="0" err="1"/>
              <a:t>dodávateľského</a:t>
            </a:r>
            <a:r>
              <a:rPr lang="en-GB" sz="2000" dirty="0"/>
              <a:t> </a:t>
            </a:r>
            <a:r>
              <a:rPr lang="en-GB" sz="2000" dirty="0" err="1"/>
              <a:t>reťazca</a:t>
            </a:r>
            <a:r>
              <a:rPr lang="en-GB" sz="2000" dirty="0"/>
              <a:t>. </a:t>
            </a:r>
            <a:endParaRPr sz="2000" dirty="0"/>
          </a:p>
          <a:p>
            <a:pPr marL="342900" lvl="0" indent="-342900" algn="l" rtl="0">
              <a:lnSpc>
                <a:spcPct val="107000"/>
              </a:lnSpc>
              <a:spcBef>
                <a:spcPts val="1000"/>
              </a:spcBef>
              <a:spcAft>
                <a:spcPts val="0"/>
              </a:spcAft>
              <a:buClr>
                <a:srgbClr val="262626"/>
              </a:buClr>
              <a:buSzPts val="2400"/>
              <a:buFont typeface="Calibri"/>
              <a:buChar char="•"/>
            </a:pPr>
            <a:r>
              <a:rPr lang="en-GB" sz="2000" dirty="0" err="1"/>
              <a:t>Okrem</a:t>
            </a:r>
            <a:r>
              <a:rPr lang="en-GB" sz="2000" dirty="0"/>
              <a:t> toho </a:t>
            </a:r>
            <a:r>
              <a:rPr lang="en-GB" sz="2000" dirty="0" err="1"/>
              <a:t>môže</a:t>
            </a:r>
            <a:r>
              <a:rPr lang="en-GB" sz="2000" dirty="0"/>
              <a:t> </a:t>
            </a:r>
            <a:r>
              <a:rPr lang="en-GB" sz="2000" dirty="0" err="1"/>
              <a:t>byť</a:t>
            </a:r>
            <a:r>
              <a:rPr lang="en-GB" sz="2000" dirty="0"/>
              <a:t> </a:t>
            </a:r>
            <a:r>
              <a:rPr lang="en-GB" sz="2000" dirty="0" err="1"/>
              <a:t>prostredníctvom</a:t>
            </a:r>
            <a:r>
              <a:rPr lang="en-GB" sz="2000" dirty="0"/>
              <a:t> </a:t>
            </a:r>
            <a:r>
              <a:rPr lang="en-GB" sz="2000" dirty="0" err="1"/>
              <a:t>blockchainu</a:t>
            </a:r>
            <a:r>
              <a:rPr lang="en-GB" sz="2000" dirty="0"/>
              <a:t> </a:t>
            </a:r>
            <a:r>
              <a:rPr lang="en-GB" sz="2000" dirty="0" err="1"/>
              <a:t>zabezpečená</a:t>
            </a:r>
            <a:r>
              <a:rPr lang="en-GB" sz="2000" dirty="0"/>
              <a:t> </a:t>
            </a:r>
            <a:r>
              <a:rPr lang="en-GB" sz="2000" dirty="0" err="1"/>
              <a:t>transparentnosť</a:t>
            </a:r>
            <a:r>
              <a:rPr lang="en-GB" sz="2000" dirty="0"/>
              <a:t> v celom </a:t>
            </a:r>
            <a:r>
              <a:rPr lang="en-GB" sz="2000" dirty="0" err="1"/>
              <a:t>poľnohospodárskom</a:t>
            </a:r>
            <a:r>
              <a:rPr lang="en-GB" sz="2000" dirty="0"/>
              <a:t> </a:t>
            </a:r>
            <a:r>
              <a:rPr lang="en-GB" sz="2000" dirty="0" err="1"/>
              <a:t>reťazci</a:t>
            </a:r>
            <a:r>
              <a:rPr lang="en-GB" sz="2000" dirty="0"/>
              <a:t>, </a:t>
            </a:r>
            <a:r>
              <a:rPr lang="en-GB" sz="2000" dirty="0" err="1"/>
              <a:t>čo</a:t>
            </a:r>
            <a:r>
              <a:rPr lang="en-GB" sz="2000" dirty="0"/>
              <a:t> </a:t>
            </a:r>
            <a:r>
              <a:rPr lang="en-GB" sz="2000" dirty="0" err="1"/>
              <a:t>nepriamo</a:t>
            </a:r>
            <a:r>
              <a:rPr lang="en-GB" sz="2000" dirty="0"/>
              <a:t> </a:t>
            </a:r>
            <a:r>
              <a:rPr lang="en-GB" sz="2000" dirty="0" err="1"/>
              <a:t>prispeje</a:t>
            </a:r>
            <a:r>
              <a:rPr lang="en-GB" sz="2000" dirty="0"/>
              <a:t> k </a:t>
            </a:r>
            <a:r>
              <a:rPr lang="en-GB" sz="2000" dirty="0" err="1"/>
              <a:t>budovaniu</a:t>
            </a:r>
            <a:r>
              <a:rPr lang="en-GB" sz="2000" dirty="0"/>
              <a:t> </a:t>
            </a:r>
            <a:r>
              <a:rPr lang="en-GB" sz="2000" dirty="0" err="1"/>
              <a:t>dôvery</a:t>
            </a:r>
            <a:r>
              <a:rPr lang="en-GB" sz="2000" dirty="0"/>
              <a:t>.</a:t>
            </a:r>
            <a:endParaRPr sz="2000" b="1" dirty="0">
              <a:solidFill>
                <a:srgbClr val="000000"/>
              </a:solidFill>
            </a:endParaRPr>
          </a:p>
        </p:txBody>
      </p:sp>
      <p:sp>
        <p:nvSpPr>
          <p:cNvPr id="785" name="Google Shape;785;p37"/>
          <p:cNvSpPr txBox="1">
            <a:spLocks noGrp="1"/>
          </p:cNvSpPr>
          <p:nvPr>
            <p:ph type="body" idx="2"/>
          </p:nvPr>
        </p:nvSpPr>
        <p:spPr>
          <a:xfrm>
            <a:off x="798382" y="460966"/>
            <a:ext cx="9779346"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dirty="0" err="1"/>
              <a:t>Aké</a:t>
            </a:r>
            <a:r>
              <a:rPr lang="en-GB" dirty="0"/>
              <a:t> </a:t>
            </a:r>
            <a:r>
              <a:rPr lang="en-GB" dirty="0" err="1"/>
              <a:t>sú</a:t>
            </a:r>
            <a:r>
              <a:rPr lang="en-GB" dirty="0"/>
              <a:t> </a:t>
            </a:r>
            <a:r>
              <a:rPr lang="en-GB" dirty="0" err="1"/>
              <a:t>kľúčové</a:t>
            </a:r>
            <a:r>
              <a:rPr lang="en-GB" dirty="0"/>
              <a:t> </a:t>
            </a:r>
            <a:r>
              <a:rPr lang="en-GB" dirty="0" err="1"/>
              <a:t>komponenty</a:t>
            </a:r>
            <a:r>
              <a:rPr lang="en-GB" dirty="0"/>
              <a:t> </a:t>
            </a:r>
            <a:r>
              <a:rPr lang="en-GB" dirty="0" err="1"/>
              <a:t>technológie</a:t>
            </a:r>
            <a:r>
              <a:rPr lang="en-GB" dirty="0"/>
              <a:t> blockchain?</a:t>
            </a:r>
            <a:endParaRPr dirty="0"/>
          </a:p>
        </p:txBody>
      </p:sp>
      <p:grpSp>
        <p:nvGrpSpPr>
          <p:cNvPr id="786" name="Google Shape;786;p37"/>
          <p:cNvGrpSpPr/>
          <p:nvPr/>
        </p:nvGrpSpPr>
        <p:grpSpPr>
          <a:xfrm rot="10800000" flipH="1">
            <a:off x="10388648" y="0"/>
            <a:ext cx="1803350" cy="2809693"/>
            <a:chOff x="12708052" y="5708395"/>
            <a:chExt cx="760808" cy="1185370"/>
          </a:xfrm>
        </p:grpSpPr>
        <p:sp>
          <p:nvSpPr>
            <p:cNvPr id="787" name="Google Shape;787;p3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88" name="Google Shape;788;p3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89" name="Google Shape;789;p3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90" name="Google Shape;790;p3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91" name="Google Shape;791;p3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92" name="Google Shape;792;p3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797"/>
        <p:cNvGrpSpPr/>
        <p:nvPr/>
      </p:nvGrpSpPr>
      <p:grpSpPr>
        <a:xfrm>
          <a:off x="0" y="0"/>
          <a:ext cx="0" cy="0"/>
          <a:chOff x="0" y="0"/>
          <a:chExt cx="0" cy="0"/>
        </a:xfrm>
      </p:grpSpPr>
      <p:sp>
        <p:nvSpPr>
          <p:cNvPr id="798" name="Google Shape;798;p38"/>
          <p:cNvSpPr txBox="1">
            <a:spLocks noGrp="1"/>
          </p:cNvSpPr>
          <p:nvPr>
            <p:ph type="body" idx="1"/>
          </p:nvPr>
        </p:nvSpPr>
        <p:spPr>
          <a:xfrm>
            <a:off x="5267331" y="2721528"/>
            <a:ext cx="5418389"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000"/>
              <a:buNone/>
            </a:pPr>
            <a:r>
              <a:rPr lang="en-GB" sz="4000" cap="none">
                <a:latin typeface="Calibri"/>
                <a:ea typeface="Calibri"/>
                <a:cs typeface="Calibri"/>
                <a:sym typeface="Calibri"/>
              </a:rPr>
              <a:t>REÁLNE VYUŽITIE BLOCKCHAINU V AGROPOTRAVINÁRSTVE</a:t>
            </a:r>
            <a:endParaRPr sz="1800" cap="none"/>
          </a:p>
        </p:txBody>
      </p:sp>
      <p:sp>
        <p:nvSpPr>
          <p:cNvPr id="799" name="Google Shape;799;p38"/>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04</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sp>
        <p:nvSpPr>
          <p:cNvPr id="804" name="Google Shape;804;p39"/>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Noto Sans Symbols"/>
              <a:buChar char="∙"/>
            </a:pPr>
            <a:r>
              <a:rPr lang="en-GB">
                <a:latin typeface="Calibri"/>
                <a:ea typeface="Calibri"/>
                <a:cs typeface="Calibri"/>
                <a:sym typeface="Calibri"/>
              </a:rPr>
              <a:t>Aby boli poľnohospodárske aplikácie efektívnejšie a spoľahlivejšie, aplikácie blockchainu možno rozdeliť do štyroch kategórií.</a:t>
            </a:r>
            <a:endParaRPr>
              <a:latin typeface="Calibri"/>
              <a:ea typeface="Calibri"/>
              <a:cs typeface="Calibri"/>
              <a:sym typeface="Calibri"/>
            </a:endParaRPr>
          </a:p>
        </p:txBody>
      </p:sp>
      <p:sp>
        <p:nvSpPr>
          <p:cNvPr id="805" name="Google Shape;805;p3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latin typeface="Calibri"/>
                <a:ea typeface="Calibri"/>
                <a:cs typeface="Calibri"/>
                <a:sym typeface="Calibri"/>
              </a:rPr>
              <a:t>Reálne využitie Blockchainu v agropotravinárstve</a:t>
            </a:r>
            <a:endParaRPr/>
          </a:p>
        </p:txBody>
      </p:sp>
      <p:grpSp>
        <p:nvGrpSpPr>
          <p:cNvPr id="806" name="Google Shape;806;p39"/>
          <p:cNvGrpSpPr/>
          <p:nvPr/>
        </p:nvGrpSpPr>
        <p:grpSpPr>
          <a:xfrm rot="10800000" flipH="1">
            <a:off x="10388648" y="0"/>
            <a:ext cx="1803350" cy="2809693"/>
            <a:chOff x="12708052" y="5708395"/>
            <a:chExt cx="760808" cy="1185370"/>
          </a:xfrm>
        </p:grpSpPr>
        <p:sp>
          <p:nvSpPr>
            <p:cNvPr id="807" name="Google Shape;807;p3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08" name="Google Shape;808;p3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09" name="Google Shape;809;p3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10" name="Google Shape;810;p3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11" name="Google Shape;811;p3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12" name="Google Shape;812;p3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813" name="Google Shape;813;p39"/>
          <p:cNvGrpSpPr/>
          <p:nvPr/>
        </p:nvGrpSpPr>
        <p:grpSpPr>
          <a:xfrm>
            <a:off x="1429233" y="3777207"/>
            <a:ext cx="8121421" cy="2374107"/>
            <a:chOff x="3289" y="1522279"/>
            <a:chExt cx="8121421" cy="2374107"/>
          </a:xfrm>
        </p:grpSpPr>
        <p:sp>
          <p:nvSpPr>
            <p:cNvPr id="814" name="Google Shape;814;p39"/>
            <p:cNvSpPr/>
            <p:nvPr/>
          </p:nvSpPr>
          <p:spPr>
            <a:xfrm>
              <a:off x="3289" y="1522280"/>
              <a:ext cx="1978421" cy="2374106"/>
            </a:xfrm>
            <a:prstGeom prst="roundRect">
              <a:avLst>
                <a:gd name="adj" fmla="val 5000"/>
              </a:avLst>
            </a:prstGeom>
            <a:gradFill>
              <a:gsLst>
                <a:gs pos="0">
                  <a:srgbClr val="47A09A"/>
                </a:gs>
                <a:gs pos="50000">
                  <a:srgbClr val="029994"/>
                </a:gs>
                <a:gs pos="100000">
                  <a:srgbClr val="008D87"/>
                </a:gs>
              </a:gsLst>
              <a:lin ang="5400000" scaled="0"/>
            </a:gradFill>
            <a:ln>
              <a:noFill/>
            </a:ln>
            <a:effectLst>
              <a:outerShdw blurRad="57150" dist="19050" dir="5400000" algn="ctr" rotWithShape="0">
                <a:srgbClr val="000000">
                  <a:alpha val="6274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39"/>
            <p:cNvSpPr txBox="1"/>
            <p:nvPr/>
          </p:nvSpPr>
          <p:spPr>
            <a:xfrm rot="-5400000">
              <a:off x="-772252" y="2297821"/>
              <a:ext cx="1946767" cy="395684"/>
            </a:xfrm>
            <a:prstGeom prst="rect">
              <a:avLst/>
            </a:prstGeom>
            <a:noFill/>
            <a:ln>
              <a:noFill/>
            </a:ln>
          </p:spPr>
          <p:txBody>
            <a:bodyPr spcFirstLastPara="1" wrap="square" lIns="0" tIns="75425" rIns="97775" bIns="0" anchor="t" anchorCtr="0">
              <a:noAutofit/>
            </a:bodyPr>
            <a:lstStyle/>
            <a:p>
              <a:pPr marL="0" marR="0" lvl="0" indent="0" algn="r" rtl="0">
                <a:lnSpc>
                  <a:spcPct val="90000"/>
                </a:lnSpc>
                <a:spcBef>
                  <a:spcPts val="0"/>
                </a:spcBef>
                <a:spcAft>
                  <a:spcPts val="0"/>
                </a:spcAft>
                <a:buClr>
                  <a:schemeClr val="lt1"/>
                </a:buClr>
                <a:buSzPts val="2200"/>
                <a:buFont typeface="Calibri"/>
                <a:buNone/>
              </a:pPr>
              <a:r>
                <a:rPr lang="en-GB" sz="2200">
                  <a:solidFill>
                    <a:schemeClr val="lt1"/>
                  </a:solidFill>
                  <a:latin typeface="Calibri"/>
                  <a:ea typeface="Calibri"/>
                  <a:cs typeface="Calibri"/>
                  <a:sym typeface="Calibri"/>
                </a:rPr>
                <a:t>1</a:t>
              </a:r>
              <a:endParaRPr sz="2200">
                <a:solidFill>
                  <a:schemeClr val="lt1"/>
                </a:solidFill>
                <a:latin typeface="Calibri"/>
                <a:ea typeface="Calibri"/>
                <a:cs typeface="Calibri"/>
                <a:sym typeface="Calibri"/>
              </a:endParaRPr>
            </a:p>
          </p:txBody>
        </p:sp>
        <p:sp>
          <p:nvSpPr>
            <p:cNvPr id="816" name="Google Shape;816;p39"/>
            <p:cNvSpPr/>
            <p:nvPr/>
          </p:nvSpPr>
          <p:spPr>
            <a:xfrm>
              <a:off x="398973" y="1522280"/>
              <a:ext cx="1473924" cy="2374106"/>
            </a:xfrm>
            <a:prstGeom prst="rect">
              <a:avLst/>
            </a:prstGeom>
            <a:noFill/>
            <a:ln>
              <a:noFill/>
            </a:ln>
            <a:effectLst>
              <a:outerShdw blurRad="57150" dist="19050" dir="5400000" algn="ctr" rotWithShape="0">
                <a:srgbClr val="000000">
                  <a:alpha val="6274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39"/>
            <p:cNvSpPr txBox="1"/>
            <p:nvPr/>
          </p:nvSpPr>
          <p:spPr>
            <a:xfrm>
              <a:off x="398973" y="1522280"/>
              <a:ext cx="1473924" cy="2374106"/>
            </a:xfrm>
            <a:prstGeom prst="rect">
              <a:avLst/>
            </a:prstGeom>
            <a:noFill/>
            <a:ln>
              <a:noFill/>
            </a:ln>
          </p:spPr>
          <p:txBody>
            <a:bodyPr spcFirstLastPara="1" wrap="square" lIns="0" tIns="61700" rIns="0" bIns="0" anchor="t" anchorCtr="0">
              <a:noAutofit/>
            </a:bodyPr>
            <a:lstStyle/>
            <a:p>
              <a:pPr marL="0" marR="0" lvl="0" indent="0" algn="l" rtl="0">
                <a:lnSpc>
                  <a:spcPct val="90000"/>
                </a:lnSpc>
                <a:spcBef>
                  <a:spcPts val="0"/>
                </a:spcBef>
                <a:spcAft>
                  <a:spcPts val="0"/>
                </a:spcAft>
                <a:buClr>
                  <a:schemeClr val="lt1"/>
                </a:buClr>
                <a:buSzPts val="1800"/>
                <a:buFont typeface="Calibri"/>
                <a:buNone/>
              </a:pPr>
              <a:r>
                <a:rPr lang="en-GB" sz="1800">
                  <a:solidFill>
                    <a:schemeClr val="lt1"/>
                  </a:solidFill>
                  <a:latin typeface="Calibri"/>
                  <a:ea typeface="Calibri"/>
                  <a:cs typeface="Calibri"/>
                  <a:sym typeface="Calibri"/>
                </a:rPr>
                <a:t>Prvým je pôvod vysledovateľnosti a pravosti potravín.</a:t>
              </a:r>
              <a:endParaRPr sz="1800">
                <a:solidFill>
                  <a:schemeClr val="lt1"/>
                </a:solidFill>
                <a:latin typeface="Calibri"/>
                <a:ea typeface="Calibri"/>
                <a:cs typeface="Calibri"/>
                <a:sym typeface="Calibri"/>
              </a:endParaRPr>
            </a:p>
          </p:txBody>
        </p:sp>
        <p:sp>
          <p:nvSpPr>
            <p:cNvPr id="818" name="Google Shape;818;p39"/>
            <p:cNvSpPr/>
            <p:nvPr/>
          </p:nvSpPr>
          <p:spPr>
            <a:xfrm>
              <a:off x="2050955" y="1522280"/>
              <a:ext cx="1978421" cy="2374106"/>
            </a:xfrm>
            <a:prstGeom prst="roundRect">
              <a:avLst>
                <a:gd name="adj" fmla="val 5000"/>
              </a:avLst>
            </a:prstGeom>
            <a:gradFill>
              <a:gsLst>
                <a:gs pos="0">
                  <a:srgbClr val="4CAE73"/>
                </a:gs>
                <a:gs pos="50000">
                  <a:srgbClr val="19A961"/>
                </a:gs>
                <a:gs pos="100000">
                  <a:srgbClr val="109A56"/>
                </a:gs>
              </a:gsLst>
              <a:lin ang="5400000" scaled="0"/>
            </a:gradFill>
            <a:ln>
              <a:noFill/>
            </a:ln>
            <a:effectLst>
              <a:outerShdw blurRad="57150" dist="19050" dir="5400000" algn="ctr" rotWithShape="0">
                <a:srgbClr val="000000">
                  <a:alpha val="6274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39"/>
            <p:cNvSpPr txBox="1"/>
            <p:nvPr/>
          </p:nvSpPr>
          <p:spPr>
            <a:xfrm rot="-5400000">
              <a:off x="1275414" y="2297821"/>
              <a:ext cx="1946767" cy="395684"/>
            </a:xfrm>
            <a:prstGeom prst="rect">
              <a:avLst/>
            </a:prstGeom>
            <a:noFill/>
            <a:ln>
              <a:noFill/>
            </a:ln>
          </p:spPr>
          <p:txBody>
            <a:bodyPr spcFirstLastPara="1" wrap="square" lIns="0" tIns="75425" rIns="97775" bIns="0" anchor="t" anchorCtr="0">
              <a:noAutofit/>
            </a:bodyPr>
            <a:lstStyle/>
            <a:p>
              <a:pPr marL="0" marR="0" lvl="0" indent="0" algn="r" rtl="0">
                <a:lnSpc>
                  <a:spcPct val="90000"/>
                </a:lnSpc>
                <a:spcBef>
                  <a:spcPts val="0"/>
                </a:spcBef>
                <a:spcAft>
                  <a:spcPts val="0"/>
                </a:spcAft>
                <a:buClr>
                  <a:schemeClr val="lt1"/>
                </a:buClr>
                <a:buSzPts val="2200"/>
                <a:buFont typeface="Calibri"/>
                <a:buNone/>
              </a:pPr>
              <a:r>
                <a:rPr lang="en-GB" sz="2200">
                  <a:solidFill>
                    <a:schemeClr val="lt1"/>
                  </a:solidFill>
                  <a:latin typeface="Calibri"/>
                  <a:ea typeface="Calibri"/>
                  <a:cs typeface="Calibri"/>
                  <a:sym typeface="Calibri"/>
                </a:rPr>
                <a:t>2</a:t>
              </a:r>
              <a:endParaRPr sz="2200">
                <a:solidFill>
                  <a:schemeClr val="lt1"/>
                </a:solidFill>
                <a:latin typeface="Calibri"/>
                <a:ea typeface="Calibri"/>
                <a:cs typeface="Calibri"/>
                <a:sym typeface="Calibri"/>
              </a:endParaRPr>
            </a:p>
          </p:txBody>
        </p:sp>
        <p:sp>
          <p:nvSpPr>
            <p:cNvPr id="820" name="Google Shape;820;p39"/>
            <p:cNvSpPr/>
            <p:nvPr/>
          </p:nvSpPr>
          <p:spPr>
            <a:xfrm rot="5400000">
              <a:off x="1886412" y="3408973"/>
              <a:ext cx="348869" cy="296763"/>
            </a:xfrm>
            <a:prstGeom prst="flowChartExtract">
              <a:avLst/>
            </a:prstGeom>
            <a:solidFill>
              <a:schemeClr val="lt1"/>
            </a:solidFill>
            <a:ln w="9525" cap="flat" cmpd="sng">
              <a:solidFill>
                <a:srgbClr val="0A938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39"/>
            <p:cNvSpPr/>
            <p:nvPr/>
          </p:nvSpPr>
          <p:spPr>
            <a:xfrm>
              <a:off x="2446640" y="1522280"/>
              <a:ext cx="1473924" cy="2374106"/>
            </a:xfrm>
            <a:prstGeom prst="rect">
              <a:avLst/>
            </a:prstGeom>
            <a:noFill/>
            <a:ln>
              <a:noFill/>
            </a:ln>
            <a:effectLst>
              <a:outerShdw blurRad="57150" dist="19050" dir="5400000" algn="ctr" rotWithShape="0">
                <a:srgbClr val="000000">
                  <a:alpha val="6274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39"/>
            <p:cNvSpPr txBox="1"/>
            <p:nvPr/>
          </p:nvSpPr>
          <p:spPr>
            <a:xfrm>
              <a:off x="2446640" y="1522280"/>
              <a:ext cx="1473924" cy="2374106"/>
            </a:xfrm>
            <a:prstGeom prst="rect">
              <a:avLst/>
            </a:prstGeom>
            <a:noFill/>
            <a:ln>
              <a:noFill/>
            </a:ln>
          </p:spPr>
          <p:txBody>
            <a:bodyPr spcFirstLastPara="1" wrap="square" lIns="0" tIns="61700" rIns="0" bIns="0" anchor="t" anchorCtr="0">
              <a:noAutofit/>
            </a:bodyPr>
            <a:lstStyle/>
            <a:p>
              <a:pPr marL="0" marR="0" lvl="0" indent="0" algn="l" rtl="0">
                <a:lnSpc>
                  <a:spcPct val="90000"/>
                </a:lnSpc>
                <a:spcBef>
                  <a:spcPts val="0"/>
                </a:spcBef>
                <a:spcAft>
                  <a:spcPts val="0"/>
                </a:spcAft>
                <a:buClr>
                  <a:schemeClr val="lt1"/>
                </a:buClr>
                <a:buSzPts val="1800"/>
                <a:buFont typeface="Calibri"/>
                <a:buNone/>
              </a:pPr>
              <a:r>
                <a:rPr lang="en-GB" sz="1800">
                  <a:solidFill>
                    <a:schemeClr val="lt1"/>
                  </a:solidFill>
                  <a:latin typeface="Calibri"/>
                  <a:ea typeface="Calibri"/>
                  <a:cs typeface="Calibri"/>
                  <a:sym typeface="Calibri"/>
                </a:rPr>
                <a:t>Druhou kategóriou je inteligentná správa poľnohospodárskych údajov.</a:t>
              </a:r>
              <a:endParaRPr sz="1800">
                <a:solidFill>
                  <a:schemeClr val="lt1"/>
                </a:solidFill>
                <a:latin typeface="Calibri"/>
                <a:ea typeface="Calibri"/>
                <a:cs typeface="Calibri"/>
                <a:sym typeface="Calibri"/>
              </a:endParaRPr>
            </a:p>
          </p:txBody>
        </p:sp>
        <p:sp>
          <p:nvSpPr>
            <p:cNvPr id="823" name="Google Shape;823;p39"/>
            <p:cNvSpPr/>
            <p:nvPr/>
          </p:nvSpPr>
          <p:spPr>
            <a:xfrm>
              <a:off x="4098622" y="1522280"/>
              <a:ext cx="1978421" cy="2374106"/>
            </a:xfrm>
            <a:prstGeom prst="roundRect">
              <a:avLst>
                <a:gd name="adj" fmla="val 5000"/>
              </a:avLst>
            </a:prstGeom>
            <a:gradFill>
              <a:gsLst>
                <a:gs pos="0">
                  <a:srgbClr val="5BB55D"/>
                </a:gs>
                <a:gs pos="50000">
                  <a:srgbClr val="39B03D"/>
                </a:gs>
                <a:gs pos="100000">
                  <a:srgbClr val="2E9F32"/>
                </a:gs>
              </a:gsLst>
              <a:lin ang="5400000" scaled="0"/>
            </a:gradFill>
            <a:ln>
              <a:noFill/>
            </a:ln>
            <a:effectLst>
              <a:outerShdw blurRad="57150" dist="19050" dir="5400000" algn="ctr" rotWithShape="0">
                <a:srgbClr val="000000">
                  <a:alpha val="6274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39"/>
            <p:cNvSpPr txBox="1"/>
            <p:nvPr/>
          </p:nvSpPr>
          <p:spPr>
            <a:xfrm rot="-5400000">
              <a:off x="3323081" y="2297821"/>
              <a:ext cx="1946767" cy="395684"/>
            </a:xfrm>
            <a:prstGeom prst="rect">
              <a:avLst/>
            </a:prstGeom>
            <a:noFill/>
            <a:ln>
              <a:noFill/>
            </a:ln>
          </p:spPr>
          <p:txBody>
            <a:bodyPr spcFirstLastPara="1" wrap="square" lIns="0" tIns="75425" rIns="97775" bIns="0" anchor="t" anchorCtr="0">
              <a:noAutofit/>
            </a:bodyPr>
            <a:lstStyle/>
            <a:p>
              <a:pPr marL="0" marR="0" lvl="0" indent="0" algn="r" rtl="0">
                <a:lnSpc>
                  <a:spcPct val="90000"/>
                </a:lnSpc>
                <a:spcBef>
                  <a:spcPts val="0"/>
                </a:spcBef>
                <a:spcAft>
                  <a:spcPts val="0"/>
                </a:spcAft>
                <a:buClr>
                  <a:schemeClr val="lt1"/>
                </a:buClr>
                <a:buSzPts val="2200"/>
                <a:buFont typeface="Calibri"/>
                <a:buNone/>
              </a:pPr>
              <a:r>
                <a:rPr lang="en-GB" sz="2200">
                  <a:solidFill>
                    <a:schemeClr val="lt1"/>
                  </a:solidFill>
                  <a:latin typeface="Calibri"/>
                  <a:ea typeface="Calibri"/>
                  <a:cs typeface="Calibri"/>
                  <a:sym typeface="Calibri"/>
                </a:rPr>
                <a:t>3</a:t>
              </a:r>
              <a:endParaRPr sz="2200">
                <a:solidFill>
                  <a:schemeClr val="lt1"/>
                </a:solidFill>
                <a:latin typeface="Calibri"/>
                <a:ea typeface="Calibri"/>
                <a:cs typeface="Calibri"/>
                <a:sym typeface="Calibri"/>
              </a:endParaRPr>
            </a:p>
          </p:txBody>
        </p:sp>
        <p:sp>
          <p:nvSpPr>
            <p:cNvPr id="825" name="Google Shape;825;p39"/>
            <p:cNvSpPr/>
            <p:nvPr/>
          </p:nvSpPr>
          <p:spPr>
            <a:xfrm rot="5400000">
              <a:off x="3934079" y="3408973"/>
              <a:ext cx="348869" cy="296763"/>
            </a:xfrm>
            <a:prstGeom prst="flowChartExtract">
              <a:avLst/>
            </a:prstGeom>
            <a:solidFill>
              <a:schemeClr val="lt1"/>
            </a:solidFill>
            <a:ln w="9525" cap="flat" cmpd="sng">
              <a:solidFill>
                <a:srgbClr val="2FA850"/>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39"/>
            <p:cNvSpPr/>
            <p:nvPr/>
          </p:nvSpPr>
          <p:spPr>
            <a:xfrm>
              <a:off x="4494306" y="1522280"/>
              <a:ext cx="1473924" cy="2374106"/>
            </a:xfrm>
            <a:prstGeom prst="rect">
              <a:avLst/>
            </a:prstGeom>
            <a:noFill/>
            <a:ln>
              <a:noFill/>
            </a:ln>
            <a:effectLst>
              <a:outerShdw blurRad="57150" dist="19050" dir="5400000" algn="ctr" rotWithShape="0">
                <a:srgbClr val="000000">
                  <a:alpha val="6274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39"/>
            <p:cNvSpPr txBox="1"/>
            <p:nvPr/>
          </p:nvSpPr>
          <p:spPr>
            <a:xfrm>
              <a:off x="4494306" y="1522280"/>
              <a:ext cx="1473924" cy="2374106"/>
            </a:xfrm>
            <a:prstGeom prst="rect">
              <a:avLst/>
            </a:prstGeom>
            <a:noFill/>
            <a:ln>
              <a:noFill/>
            </a:ln>
          </p:spPr>
          <p:txBody>
            <a:bodyPr spcFirstLastPara="1" wrap="square" lIns="0" tIns="61700" rIns="0" bIns="0" anchor="t" anchorCtr="0">
              <a:noAutofit/>
            </a:bodyPr>
            <a:lstStyle/>
            <a:p>
              <a:pPr marL="0" marR="0" lvl="0" indent="0" algn="l" rtl="0">
                <a:lnSpc>
                  <a:spcPct val="90000"/>
                </a:lnSpc>
                <a:spcBef>
                  <a:spcPts val="0"/>
                </a:spcBef>
                <a:spcAft>
                  <a:spcPts val="0"/>
                </a:spcAft>
                <a:buClr>
                  <a:schemeClr val="lt1"/>
                </a:buClr>
                <a:buSzPts val="1800"/>
                <a:buFont typeface="Calibri"/>
                <a:buNone/>
              </a:pPr>
              <a:r>
                <a:rPr lang="en-GB" sz="1800">
                  <a:solidFill>
                    <a:schemeClr val="lt1"/>
                  </a:solidFill>
                  <a:latin typeface="Calibri"/>
                  <a:ea typeface="Calibri"/>
                  <a:cs typeface="Calibri"/>
                  <a:sym typeface="Calibri"/>
                </a:rPr>
                <a:t>Treťou kategóriou je financovanie obchodu v rámci riadenia dodávateľského reťazca.</a:t>
              </a:r>
              <a:endParaRPr sz="1800">
                <a:solidFill>
                  <a:schemeClr val="lt1"/>
                </a:solidFill>
                <a:latin typeface="Calibri"/>
                <a:ea typeface="Calibri"/>
                <a:cs typeface="Calibri"/>
                <a:sym typeface="Calibri"/>
              </a:endParaRPr>
            </a:p>
          </p:txBody>
        </p:sp>
        <p:sp>
          <p:nvSpPr>
            <p:cNvPr id="828" name="Google Shape;828;p39"/>
            <p:cNvSpPr/>
            <p:nvPr/>
          </p:nvSpPr>
          <p:spPr>
            <a:xfrm>
              <a:off x="6146289" y="1522280"/>
              <a:ext cx="1978421" cy="2374106"/>
            </a:xfrm>
            <a:prstGeom prst="roundRect">
              <a:avLst>
                <a:gd name="adj" fmla="val 5000"/>
              </a:avLst>
            </a:prstGeom>
            <a:gradFill>
              <a:gsLst>
                <a:gs pos="0">
                  <a:srgbClr val="92AF7C"/>
                </a:gs>
                <a:gs pos="50000">
                  <a:srgbClr val="85A868"/>
                </a:gs>
                <a:gs pos="100000">
                  <a:srgbClr val="759658"/>
                </a:gs>
              </a:gsLst>
              <a:lin ang="5400000" scaled="0"/>
            </a:gradFill>
            <a:ln>
              <a:noFill/>
            </a:ln>
            <a:effectLst>
              <a:outerShdw blurRad="57150" dist="19050" dir="5400000" algn="ctr" rotWithShape="0">
                <a:srgbClr val="000000">
                  <a:alpha val="6274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39"/>
            <p:cNvSpPr txBox="1"/>
            <p:nvPr/>
          </p:nvSpPr>
          <p:spPr>
            <a:xfrm rot="-5400000">
              <a:off x="5370747" y="2297821"/>
              <a:ext cx="1946767" cy="395684"/>
            </a:xfrm>
            <a:prstGeom prst="rect">
              <a:avLst/>
            </a:prstGeom>
            <a:noFill/>
            <a:ln>
              <a:noFill/>
            </a:ln>
          </p:spPr>
          <p:txBody>
            <a:bodyPr spcFirstLastPara="1" wrap="square" lIns="0" tIns="75425" rIns="97775" bIns="0" anchor="t" anchorCtr="0">
              <a:noAutofit/>
            </a:bodyPr>
            <a:lstStyle/>
            <a:p>
              <a:pPr marL="0" marR="0" lvl="0" indent="0" algn="r" rtl="0">
                <a:lnSpc>
                  <a:spcPct val="90000"/>
                </a:lnSpc>
                <a:spcBef>
                  <a:spcPts val="0"/>
                </a:spcBef>
                <a:spcAft>
                  <a:spcPts val="0"/>
                </a:spcAft>
                <a:buClr>
                  <a:schemeClr val="lt1"/>
                </a:buClr>
                <a:buSzPts val="2200"/>
                <a:buFont typeface="Calibri"/>
                <a:buNone/>
              </a:pPr>
              <a:r>
                <a:rPr lang="en-GB" sz="2200">
                  <a:solidFill>
                    <a:schemeClr val="lt1"/>
                  </a:solidFill>
                  <a:latin typeface="Calibri"/>
                  <a:ea typeface="Calibri"/>
                  <a:cs typeface="Calibri"/>
                  <a:sym typeface="Calibri"/>
                </a:rPr>
                <a:t>4</a:t>
              </a:r>
              <a:endParaRPr sz="2200">
                <a:solidFill>
                  <a:schemeClr val="lt1"/>
                </a:solidFill>
                <a:latin typeface="Calibri"/>
                <a:ea typeface="Calibri"/>
                <a:cs typeface="Calibri"/>
                <a:sym typeface="Calibri"/>
              </a:endParaRPr>
            </a:p>
          </p:txBody>
        </p:sp>
        <p:sp>
          <p:nvSpPr>
            <p:cNvPr id="830" name="Google Shape;830;p39"/>
            <p:cNvSpPr/>
            <p:nvPr/>
          </p:nvSpPr>
          <p:spPr>
            <a:xfrm rot="5400000">
              <a:off x="5981746" y="3408973"/>
              <a:ext cx="348869" cy="296763"/>
            </a:xfrm>
            <a:prstGeom prst="flowChartExtract">
              <a:avLst/>
            </a:prstGeom>
            <a:solidFill>
              <a:schemeClr val="lt1"/>
            </a:solidFill>
            <a:ln w="9525" cap="flat" cmpd="sng">
              <a:solidFill>
                <a:srgbClr val="86A66B"/>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39"/>
            <p:cNvSpPr/>
            <p:nvPr/>
          </p:nvSpPr>
          <p:spPr>
            <a:xfrm>
              <a:off x="6541973" y="1522280"/>
              <a:ext cx="1473924" cy="2374106"/>
            </a:xfrm>
            <a:prstGeom prst="rect">
              <a:avLst/>
            </a:prstGeom>
            <a:noFill/>
            <a:ln>
              <a:noFill/>
            </a:ln>
            <a:effectLst>
              <a:outerShdw blurRad="57150" dist="19050" dir="5400000" algn="ctr" rotWithShape="0">
                <a:srgbClr val="000000">
                  <a:alpha val="6274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39"/>
            <p:cNvSpPr txBox="1"/>
            <p:nvPr/>
          </p:nvSpPr>
          <p:spPr>
            <a:xfrm>
              <a:off x="6541973" y="1522280"/>
              <a:ext cx="1473924" cy="2374106"/>
            </a:xfrm>
            <a:prstGeom prst="rect">
              <a:avLst/>
            </a:prstGeom>
            <a:noFill/>
            <a:ln>
              <a:noFill/>
            </a:ln>
          </p:spPr>
          <p:txBody>
            <a:bodyPr spcFirstLastPara="1" wrap="square" lIns="0" tIns="61700" rIns="0" bIns="0" anchor="t" anchorCtr="0">
              <a:noAutofit/>
            </a:bodyPr>
            <a:lstStyle/>
            <a:p>
              <a:pPr marL="0" marR="0" lvl="0" indent="0" algn="l" rtl="0">
                <a:lnSpc>
                  <a:spcPct val="90000"/>
                </a:lnSpc>
                <a:spcBef>
                  <a:spcPts val="0"/>
                </a:spcBef>
                <a:spcAft>
                  <a:spcPts val="0"/>
                </a:spcAft>
                <a:buClr>
                  <a:schemeClr val="lt1"/>
                </a:buClr>
                <a:buSzPts val="1800"/>
                <a:buFont typeface="Calibri"/>
                <a:buNone/>
              </a:pPr>
              <a:r>
                <a:rPr lang="en-GB" sz="1800">
                  <a:solidFill>
                    <a:schemeClr val="lt1"/>
                  </a:solidFill>
                  <a:latin typeface="Calibri"/>
                  <a:ea typeface="Calibri"/>
                  <a:cs typeface="Calibri"/>
                  <a:sym typeface="Calibri"/>
                </a:rPr>
                <a:t>Poslednou kategóriou sú ostatné systémy riadenia informácií.</a:t>
              </a:r>
              <a:endParaRPr sz="1800">
                <a:solidFill>
                  <a:schemeClr val="lt1"/>
                </a:solidFill>
                <a:latin typeface="Calibri"/>
                <a:ea typeface="Calibri"/>
                <a:cs typeface="Calibri"/>
                <a:sym typeface="Calibri"/>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4"/>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01</a:t>
            </a:r>
            <a:endParaRPr/>
          </a:p>
        </p:txBody>
      </p:sp>
      <p:sp>
        <p:nvSpPr>
          <p:cNvPr id="363" name="Google Shape;363;p4"/>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400"/>
              <a:buNone/>
            </a:pPr>
            <a:r>
              <a:rPr lang="en-GB" sz="2400">
                <a:latin typeface="Calibri"/>
                <a:ea typeface="Calibri"/>
                <a:cs typeface="Calibri"/>
                <a:sym typeface="Calibri"/>
              </a:rPr>
              <a:t>Úvod do technológie Blockchain</a:t>
            </a:r>
            <a:endParaRPr/>
          </a:p>
        </p:txBody>
      </p:sp>
      <p:sp>
        <p:nvSpPr>
          <p:cNvPr id="364" name="Google Shape;364;p4"/>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02</a:t>
            </a:r>
            <a:endParaRPr/>
          </a:p>
        </p:txBody>
      </p:sp>
      <p:sp>
        <p:nvSpPr>
          <p:cNvPr id="365" name="Google Shape;365;p4"/>
          <p:cNvSpPr txBox="1">
            <a:spLocks noGrp="1"/>
          </p:cNvSpPr>
          <p:nvPr>
            <p:ph type="body" idx="4"/>
          </p:nvPr>
        </p:nvSpPr>
        <p:spPr>
          <a:xfrm>
            <a:off x="3478966" y="2649153"/>
            <a:ext cx="6874660" cy="689515"/>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400"/>
              <a:buNone/>
            </a:pPr>
            <a:r>
              <a:rPr lang="en-GB" sz="2400">
                <a:latin typeface="Calibri"/>
                <a:ea typeface="Calibri"/>
                <a:cs typeface="Calibri"/>
                <a:sym typeface="Calibri"/>
              </a:rPr>
              <a:t>Poľnohospodársko-potravinársky priemysel: Výzvy a príležitosti</a:t>
            </a:r>
            <a:endParaRPr/>
          </a:p>
        </p:txBody>
      </p:sp>
      <p:sp>
        <p:nvSpPr>
          <p:cNvPr id="366" name="Google Shape;366;p4"/>
          <p:cNvSpPr txBox="1">
            <a:spLocks noGrp="1"/>
          </p:cNvSpPr>
          <p:nvPr>
            <p:ph type="body" idx="5"/>
          </p:nvPr>
        </p:nvSpPr>
        <p:spPr>
          <a:xfrm>
            <a:off x="2643669" y="3360940"/>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03</a:t>
            </a:r>
            <a:endParaRPr/>
          </a:p>
        </p:txBody>
      </p:sp>
      <p:sp>
        <p:nvSpPr>
          <p:cNvPr id="367" name="Google Shape;367;p4"/>
          <p:cNvSpPr txBox="1">
            <a:spLocks noGrp="1"/>
          </p:cNvSpPr>
          <p:nvPr>
            <p:ph type="body" idx="6"/>
          </p:nvPr>
        </p:nvSpPr>
        <p:spPr>
          <a:xfrm>
            <a:off x="3478966" y="3360940"/>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400"/>
              <a:buNone/>
            </a:pPr>
            <a:r>
              <a:rPr lang="en-GB" sz="2400">
                <a:latin typeface="Calibri"/>
                <a:ea typeface="Calibri"/>
                <a:cs typeface="Calibri"/>
                <a:sym typeface="Calibri"/>
              </a:rPr>
              <a:t>Ako Blockchain rieši agropotravinárske výzvy</a:t>
            </a:r>
            <a:endParaRPr/>
          </a:p>
        </p:txBody>
      </p:sp>
      <p:sp>
        <p:nvSpPr>
          <p:cNvPr id="368" name="Google Shape;368;p4"/>
          <p:cNvSpPr txBox="1">
            <a:spLocks noGrp="1"/>
          </p:cNvSpPr>
          <p:nvPr>
            <p:ph type="body" idx="4294967295"/>
          </p:nvPr>
        </p:nvSpPr>
        <p:spPr>
          <a:xfrm>
            <a:off x="2643669" y="4072732"/>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04</a:t>
            </a:r>
            <a:endParaRPr/>
          </a:p>
        </p:txBody>
      </p:sp>
      <p:sp>
        <p:nvSpPr>
          <p:cNvPr id="369" name="Google Shape;369;p4"/>
          <p:cNvSpPr txBox="1">
            <a:spLocks noGrp="1"/>
          </p:cNvSpPr>
          <p:nvPr>
            <p:ph type="body" idx="8"/>
          </p:nvPr>
        </p:nvSpPr>
        <p:spPr>
          <a:xfrm>
            <a:off x="3478966" y="4072732"/>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400"/>
              <a:buNone/>
            </a:pPr>
            <a:r>
              <a:rPr lang="en-GB" sz="2400">
                <a:latin typeface="Calibri"/>
                <a:ea typeface="Calibri"/>
                <a:cs typeface="Calibri"/>
                <a:sym typeface="Calibri"/>
              </a:rPr>
              <a:t>Reálne využitie Blockchainu v agropotravinárstve</a:t>
            </a:r>
            <a:endParaRPr/>
          </a:p>
        </p:txBody>
      </p:sp>
      <p:sp>
        <p:nvSpPr>
          <p:cNvPr id="370" name="Google Shape;370;p4"/>
          <p:cNvSpPr txBox="1">
            <a:spLocks noGrp="1"/>
          </p:cNvSpPr>
          <p:nvPr>
            <p:ph type="body" idx="4294967295"/>
          </p:nvPr>
        </p:nvSpPr>
        <p:spPr>
          <a:xfrm>
            <a:off x="2643669" y="4767585"/>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05</a:t>
            </a:r>
            <a:endParaRPr/>
          </a:p>
        </p:txBody>
      </p:sp>
      <p:sp>
        <p:nvSpPr>
          <p:cNvPr id="371" name="Google Shape;371;p4"/>
          <p:cNvSpPr txBox="1">
            <a:spLocks noGrp="1"/>
          </p:cNvSpPr>
          <p:nvPr>
            <p:ph type="body" idx="13"/>
          </p:nvPr>
        </p:nvSpPr>
        <p:spPr>
          <a:xfrm>
            <a:off x="3478966" y="4761090"/>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400"/>
              <a:buNone/>
            </a:pPr>
            <a:r>
              <a:rPr lang="en-GB" sz="2400">
                <a:latin typeface="Calibri"/>
                <a:ea typeface="Calibri"/>
                <a:cs typeface="Calibri"/>
                <a:sym typeface="Calibri"/>
              </a:rPr>
              <a:t>Potenciálne prekážky a úvahy</a:t>
            </a:r>
            <a:endParaRPr/>
          </a:p>
        </p:txBody>
      </p:sp>
      <p:sp>
        <p:nvSpPr>
          <p:cNvPr id="372" name="Google Shape;372;p4"/>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3600"/>
              <a:buNone/>
            </a:pPr>
            <a:r>
              <a:rPr lang="en-GB"/>
              <a:t>Získané z</a:t>
            </a:r>
            <a:endParaRPr/>
          </a:p>
        </p:txBody>
      </p:sp>
      <p:pic>
        <p:nvPicPr>
          <p:cNvPr id="4" name="Picture 3">
            <a:extLst>
              <a:ext uri="{FF2B5EF4-FFF2-40B4-BE49-F238E27FC236}">
                <a16:creationId xmlns:a16="http://schemas.microsoft.com/office/drawing/2014/main" id="{A55BB5B0-49C7-2DE7-0000-9D0C84D67C06}"/>
              </a:ext>
            </a:extLst>
          </p:cNvPr>
          <p:cNvPicPr>
            <a:picLocks noChangeAspect="1"/>
          </p:cNvPicPr>
          <p:nvPr/>
        </p:nvPicPr>
        <p:blipFill>
          <a:blip r:embed="rId3"/>
          <a:stretch>
            <a:fillRect/>
          </a:stretch>
        </p:blipFill>
        <p:spPr>
          <a:xfrm>
            <a:off x="10074602" y="5665254"/>
            <a:ext cx="1638095" cy="342857"/>
          </a:xfrm>
          <a:prstGeom prst="rect">
            <a:avLst/>
          </a:prstGeom>
        </p:spPr>
      </p:pic>
      <p:sp>
        <p:nvSpPr>
          <p:cNvPr id="5" name="TextBox 4">
            <a:extLst>
              <a:ext uri="{FF2B5EF4-FFF2-40B4-BE49-F238E27FC236}">
                <a16:creationId xmlns:a16="http://schemas.microsoft.com/office/drawing/2014/main" id="{6A7F041D-779B-B34F-CBED-5FB93EDA1F51}"/>
              </a:ext>
            </a:extLst>
          </p:cNvPr>
          <p:cNvSpPr txBox="1"/>
          <p:nvPr/>
        </p:nvSpPr>
        <p:spPr>
          <a:xfrm>
            <a:off x="7935139" y="6008111"/>
            <a:ext cx="3777558" cy="584775"/>
          </a:xfrm>
          <a:prstGeom prst="rect">
            <a:avLst/>
          </a:prstGeom>
          <a:noFill/>
        </p:spPr>
        <p:txBody>
          <a:bodyPr wrap="square">
            <a:spAutoFit/>
          </a:bodyPr>
          <a:lstStyle/>
          <a:p>
            <a:pPr algn="just"/>
            <a:r>
              <a:rPr lang="en-GB" sz="800" dirty="0" err="1"/>
              <a:t>Financované</a:t>
            </a:r>
            <a:r>
              <a:rPr lang="en-GB" sz="800" dirty="0"/>
              <a:t> </a:t>
            </a:r>
            <a:r>
              <a:rPr lang="en-GB" sz="800" dirty="0" err="1"/>
              <a:t>Európskou</a:t>
            </a:r>
            <a:r>
              <a:rPr lang="en-GB" sz="800" dirty="0"/>
              <a:t> </a:t>
            </a:r>
            <a:r>
              <a:rPr lang="en-GB" sz="800" dirty="0" err="1"/>
              <a:t>úniou</a:t>
            </a:r>
            <a:r>
              <a:rPr lang="en-GB" sz="800" dirty="0"/>
              <a:t>. </a:t>
            </a:r>
            <a:r>
              <a:rPr lang="en-GB" sz="800" dirty="0" err="1"/>
              <a:t>Vyjadrené</a:t>
            </a:r>
            <a:r>
              <a:rPr lang="en-GB" sz="800" dirty="0"/>
              <a:t> </a:t>
            </a:r>
            <a:r>
              <a:rPr lang="en-GB" sz="800" dirty="0" err="1"/>
              <a:t>názory</a:t>
            </a:r>
            <a:r>
              <a:rPr lang="en-GB" sz="800" dirty="0"/>
              <a:t> a </a:t>
            </a:r>
            <a:r>
              <a:rPr lang="en-GB" sz="800" dirty="0" err="1"/>
              <a:t>postoje</a:t>
            </a:r>
            <a:r>
              <a:rPr lang="en-GB" sz="800" dirty="0"/>
              <a:t> </a:t>
            </a:r>
            <a:r>
              <a:rPr lang="en-GB" sz="800" dirty="0" err="1"/>
              <a:t>sú</a:t>
            </a:r>
            <a:r>
              <a:rPr lang="en-GB" sz="800" dirty="0"/>
              <a:t> </a:t>
            </a:r>
            <a:r>
              <a:rPr lang="en-GB" sz="800" dirty="0" err="1"/>
              <a:t>názormi</a:t>
            </a:r>
            <a:r>
              <a:rPr lang="en-GB" sz="800" dirty="0"/>
              <a:t> a </a:t>
            </a:r>
            <a:r>
              <a:rPr lang="en-GB" sz="800" dirty="0" err="1"/>
              <a:t>vyhláseniami</a:t>
            </a:r>
            <a:r>
              <a:rPr lang="en-GB" sz="800" dirty="0"/>
              <a:t> </a:t>
            </a:r>
            <a:r>
              <a:rPr lang="en-GB" sz="800" dirty="0" err="1"/>
              <a:t>autora</a:t>
            </a:r>
            <a:r>
              <a:rPr lang="en-GB" sz="800" dirty="0"/>
              <a:t>(-</a:t>
            </a:r>
            <a:r>
              <a:rPr lang="en-GB" sz="800" dirty="0" err="1"/>
              <a:t>ov</a:t>
            </a:r>
            <a:r>
              <a:rPr lang="en-GB" sz="800" dirty="0"/>
              <a:t>) a </a:t>
            </a:r>
            <a:r>
              <a:rPr lang="en-GB" sz="800" dirty="0" err="1"/>
              <a:t>nemusia</a:t>
            </a:r>
            <a:r>
              <a:rPr lang="en-GB" sz="800" dirty="0"/>
              <a:t> </a:t>
            </a:r>
            <a:r>
              <a:rPr lang="en-GB" sz="800" dirty="0" err="1"/>
              <a:t>nevyhnutne</a:t>
            </a:r>
            <a:r>
              <a:rPr lang="en-GB" sz="800" dirty="0"/>
              <a:t> </a:t>
            </a:r>
            <a:r>
              <a:rPr lang="en-GB" sz="800" dirty="0" err="1"/>
              <a:t>odrážať</a:t>
            </a:r>
            <a:r>
              <a:rPr lang="en-GB" sz="800" dirty="0"/>
              <a:t> </a:t>
            </a:r>
            <a:r>
              <a:rPr lang="en-GB" sz="800" dirty="0" err="1"/>
              <a:t>názory</a:t>
            </a:r>
            <a:r>
              <a:rPr lang="en-GB" sz="800" dirty="0"/>
              <a:t> a </a:t>
            </a:r>
            <a:r>
              <a:rPr lang="en-GB" sz="800" dirty="0" err="1"/>
              <a:t>stanoviská</a:t>
            </a:r>
            <a:r>
              <a:rPr lang="en-GB" sz="800" dirty="0"/>
              <a:t> </a:t>
            </a:r>
            <a:r>
              <a:rPr lang="en-GB" sz="800" dirty="0" err="1"/>
              <a:t>Európskej</a:t>
            </a:r>
            <a:r>
              <a:rPr lang="en-GB" sz="800" dirty="0"/>
              <a:t> </a:t>
            </a:r>
            <a:r>
              <a:rPr lang="en-GB" sz="800" dirty="0" err="1"/>
              <a:t>únie</a:t>
            </a:r>
            <a:r>
              <a:rPr lang="en-GB" sz="800" dirty="0"/>
              <a:t> </a:t>
            </a:r>
            <a:r>
              <a:rPr lang="en-GB" sz="800" dirty="0" err="1"/>
              <a:t>alebo</a:t>
            </a:r>
            <a:r>
              <a:rPr lang="en-GB" sz="800" dirty="0"/>
              <a:t> </a:t>
            </a:r>
            <a:r>
              <a:rPr lang="en-GB" sz="800" dirty="0" err="1"/>
              <a:t>Európskej</a:t>
            </a:r>
            <a:r>
              <a:rPr lang="en-GB" sz="800" dirty="0"/>
              <a:t> </a:t>
            </a:r>
            <a:r>
              <a:rPr lang="en-GB" sz="800" dirty="0" err="1"/>
              <a:t>výkonnej</a:t>
            </a:r>
            <a:r>
              <a:rPr lang="en-GB" sz="800" dirty="0"/>
              <a:t> </a:t>
            </a:r>
            <a:r>
              <a:rPr lang="en-GB" sz="800" dirty="0" err="1"/>
              <a:t>agentúry</a:t>
            </a:r>
            <a:r>
              <a:rPr lang="en-GB" sz="800" dirty="0"/>
              <a:t> pre </a:t>
            </a:r>
            <a:r>
              <a:rPr lang="en-GB" sz="800" dirty="0" err="1"/>
              <a:t>vzdelávanie</a:t>
            </a:r>
            <a:r>
              <a:rPr lang="en-GB" sz="800" dirty="0"/>
              <a:t> a </a:t>
            </a:r>
            <a:r>
              <a:rPr lang="en-GB" sz="800" dirty="0" err="1"/>
              <a:t>kultúru</a:t>
            </a:r>
            <a:r>
              <a:rPr lang="en-GB" sz="800" dirty="0"/>
              <a:t> (EACEA). </a:t>
            </a:r>
            <a:r>
              <a:rPr lang="en-GB" sz="800" dirty="0" err="1"/>
              <a:t>Európska</a:t>
            </a:r>
            <a:r>
              <a:rPr lang="en-GB" sz="800" dirty="0"/>
              <a:t> </a:t>
            </a:r>
            <a:r>
              <a:rPr lang="en-GB" sz="800" dirty="0" err="1"/>
              <a:t>únia</a:t>
            </a:r>
            <a:r>
              <a:rPr lang="en-GB" sz="800" dirty="0"/>
              <a:t> ani EACEA za ne </a:t>
            </a:r>
            <a:r>
              <a:rPr lang="en-GB" sz="800" dirty="0" err="1"/>
              <a:t>nepreberajú</a:t>
            </a:r>
            <a:r>
              <a:rPr lang="en-GB" sz="800" dirty="0"/>
              <a:t> </a:t>
            </a:r>
            <a:r>
              <a:rPr lang="en-GB" sz="800" dirty="0" err="1"/>
              <a:t>žiadnu</a:t>
            </a:r>
            <a:r>
              <a:rPr lang="en-GB" sz="800" dirty="0"/>
              <a:t> </a:t>
            </a:r>
            <a:r>
              <a:rPr lang="en-GB" sz="800" dirty="0" err="1"/>
              <a:t>zodpovednosť</a:t>
            </a:r>
            <a:r>
              <a:rPr lang="en-GB" sz="800" dirty="0"/>
              <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836"/>
        <p:cNvGrpSpPr/>
        <p:nvPr/>
      </p:nvGrpSpPr>
      <p:grpSpPr>
        <a:xfrm>
          <a:off x="0" y="0"/>
          <a:ext cx="0" cy="0"/>
          <a:chOff x="0" y="0"/>
          <a:chExt cx="0" cy="0"/>
        </a:xfrm>
      </p:grpSpPr>
      <p:sp>
        <p:nvSpPr>
          <p:cNvPr id="837" name="Google Shape;837;p40"/>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b="1">
                <a:latin typeface="Calibri"/>
                <a:ea typeface="Calibri"/>
                <a:cs typeface="Calibri"/>
                <a:sym typeface="Calibri"/>
              </a:rPr>
              <a:t>Riadenie dodávateľského reťazca: </a:t>
            </a:r>
            <a:r>
              <a:rPr lang="en-GB">
                <a:latin typeface="Calibri"/>
                <a:ea typeface="Calibri"/>
                <a:cs typeface="Calibri"/>
                <a:sym typeface="Calibri"/>
              </a:rPr>
              <a:t>poľnohospodárske produkty sa môžu sledovať pomocou blockchainu, aby sa zabezpečil efektívny a transparentný dodávateľský reťazec v poľnohospodárskom sektore. Technológia blockchain má schopnosť zaznamenať každú transakciu a pohyb tovaru.</a:t>
            </a:r>
            <a:endParaRPr>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b="1">
                <a:latin typeface="Calibri"/>
                <a:ea typeface="Calibri"/>
                <a:cs typeface="Calibri"/>
                <a:sym typeface="Calibri"/>
              </a:rPr>
              <a:t>Bezpečnosť potravín: </a:t>
            </a:r>
            <a:r>
              <a:rPr lang="en-GB">
                <a:latin typeface="Calibri"/>
                <a:ea typeface="Calibri"/>
                <a:cs typeface="Calibri"/>
                <a:sym typeface="Calibri"/>
              </a:rPr>
              <a:t>Vďaka bezpečnému a nemennému záznamu o ceste výrobku z farmy na stôl môže blockchain pomôcť zvýšiť bezpečnosť potravín. To umožňuje cielené stiahnutie kontaminovaných výrobkov z trhu a môže pomôcť pri lokalizácii zdroja akejkoľvek kontaminácie.</a:t>
            </a:r>
            <a:endParaRPr>
              <a:latin typeface="Calibri"/>
              <a:ea typeface="Calibri"/>
              <a:cs typeface="Calibri"/>
              <a:sym typeface="Calibri"/>
            </a:endParaRPr>
          </a:p>
        </p:txBody>
      </p:sp>
      <p:sp>
        <p:nvSpPr>
          <p:cNvPr id="838" name="Google Shape;838;p4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Uplatnenie Blockchainu v agropotravinárstve</a:t>
            </a:r>
            <a:endParaRPr/>
          </a:p>
        </p:txBody>
      </p:sp>
      <p:grpSp>
        <p:nvGrpSpPr>
          <p:cNvPr id="839" name="Google Shape;839;p40"/>
          <p:cNvGrpSpPr/>
          <p:nvPr/>
        </p:nvGrpSpPr>
        <p:grpSpPr>
          <a:xfrm rot="10800000" flipH="1">
            <a:off x="10388648" y="0"/>
            <a:ext cx="1803350" cy="2809693"/>
            <a:chOff x="12708052" y="5708395"/>
            <a:chExt cx="760808" cy="1185370"/>
          </a:xfrm>
        </p:grpSpPr>
        <p:sp>
          <p:nvSpPr>
            <p:cNvPr id="840" name="Google Shape;840;p4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41" name="Google Shape;841;p4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42" name="Google Shape;842;p4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43" name="Google Shape;843;p4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44" name="Google Shape;844;p4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45" name="Google Shape;845;p4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849"/>
        <p:cNvGrpSpPr/>
        <p:nvPr/>
      </p:nvGrpSpPr>
      <p:grpSpPr>
        <a:xfrm>
          <a:off x="0" y="0"/>
          <a:ext cx="0" cy="0"/>
          <a:chOff x="0" y="0"/>
          <a:chExt cx="0" cy="0"/>
        </a:xfrm>
      </p:grpSpPr>
      <p:sp>
        <p:nvSpPr>
          <p:cNvPr id="850" name="Google Shape;850;p41"/>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a:latin typeface="Calibri"/>
                <a:ea typeface="Calibri"/>
                <a:cs typeface="Calibri"/>
                <a:sym typeface="Calibri"/>
              </a:rPr>
              <a:t>Počítačová databáza spravuje a sleduje digitálne a fyzické zdroje. Použitie technológie blockchain zlepšuje kvalitu transakcií.</a:t>
            </a:r>
            <a:endParaRPr>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a:latin typeface="Calibri"/>
                <a:ea typeface="Calibri"/>
                <a:cs typeface="Calibri"/>
                <a:sym typeface="Calibri"/>
              </a:rPr>
              <a:t>Zákazníci si môžu pomocou blockchainu overiť pravosť a legálnosť položky.</a:t>
            </a:r>
            <a:endParaRPr>
              <a:latin typeface="Calibri"/>
              <a:ea typeface="Calibri"/>
              <a:cs typeface="Calibri"/>
              <a:sym typeface="Calibri"/>
            </a:endParaRPr>
          </a:p>
        </p:txBody>
      </p:sp>
      <p:sp>
        <p:nvSpPr>
          <p:cNvPr id="851" name="Google Shape;851;p4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latin typeface="Calibri"/>
                <a:ea typeface="Calibri"/>
                <a:cs typeface="Calibri"/>
                <a:sym typeface="Calibri"/>
              </a:rPr>
              <a:t>Reálne využitie Blockchainu v agropotravinárstve</a:t>
            </a:r>
            <a:endParaRPr/>
          </a:p>
        </p:txBody>
      </p:sp>
      <p:grpSp>
        <p:nvGrpSpPr>
          <p:cNvPr id="852" name="Google Shape;852;p41"/>
          <p:cNvGrpSpPr/>
          <p:nvPr/>
        </p:nvGrpSpPr>
        <p:grpSpPr>
          <a:xfrm rot="10800000" flipH="1">
            <a:off x="10388648" y="0"/>
            <a:ext cx="1803350" cy="2809693"/>
            <a:chOff x="12708052" y="5708395"/>
            <a:chExt cx="760808" cy="1185370"/>
          </a:xfrm>
        </p:grpSpPr>
        <p:sp>
          <p:nvSpPr>
            <p:cNvPr id="853" name="Google Shape;853;p4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54" name="Google Shape;854;p4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55" name="Google Shape;855;p4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56" name="Google Shape;856;p4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57" name="Google Shape;857;p4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58" name="Google Shape;858;p4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862"/>
        <p:cNvGrpSpPr/>
        <p:nvPr/>
      </p:nvGrpSpPr>
      <p:grpSpPr>
        <a:xfrm>
          <a:off x="0" y="0"/>
          <a:ext cx="0" cy="0"/>
          <a:chOff x="0" y="0"/>
          <a:chExt cx="0" cy="0"/>
        </a:xfrm>
      </p:grpSpPr>
      <p:sp>
        <p:nvSpPr>
          <p:cNvPr id="863" name="Google Shape;863;p42"/>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b="1">
                <a:latin typeface="Calibri"/>
                <a:ea typeface="Calibri"/>
                <a:cs typeface="Calibri"/>
                <a:sym typeface="Calibri"/>
              </a:rPr>
              <a:t>Register pôdy: </a:t>
            </a:r>
            <a:r>
              <a:rPr lang="en-GB">
                <a:latin typeface="Calibri"/>
                <a:ea typeface="Calibri"/>
                <a:cs typeface="Calibri"/>
                <a:sym typeface="Calibri"/>
              </a:rPr>
              <a:t>Blockchain možno využiť na vytvorenie bezpečného a transparentného registra pôdy znížením rizika sporov o pôdu a zlepšením prístupu poľnohospodárov k úverom.</a:t>
            </a:r>
            <a:endParaRPr>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b="1">
                <a:latin typeface="Calibri"/>
                <a:ea typeface="Calibri"/>
                <a:cs typeface="Calibri"/>
                <a:sym typeface="Calibri"/>
              </a:rPr>
              <a:t>Platobné systémy: </a:t>
            </a:r>
            <a:r>
              <a:rPr lang="en-GB">
                <a:latin typeface="Calibri"/>
                <a:ea typeface="Calibri"/>
                <a:cs typeface="Calibri"/>
                <a:sym typeface="Calibri"/>
              </a:rPr>
              <a:t>Technológia blockchain poskytuje bezpečné a efektívne platobné systémy pre všetky poľnohospodárske transakcie. Pomocou kryptomien môžu poľnohospodári a kupujúci ľahko zanedbať vysoké poplatky, ktoré ponúkajú tradičné platobné systémy, čo môže znížiť pravdepodobnosť podvodov.</a:t>
            </a:r>
            <a:endParaRPr>
              <a:latin typeface="Calibri"/>
              <a:ea typeface="Calibri"/>
              <a:cs typeface="Calibri"/>
              <a:sym typeface="Calibri"/>
            </a:endParaRPr>
          </a:p>
        </p:txBody>
      </p:sp>
      <p:sp>
        <p:nvSpPr>
          <p:cNvPr id="864" name="Google Shape;864;p4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latin typeface="Calibri"/>
                <a:ea typeface="Calibri"/>
                <a:cs typeface="Calibri"/>
                <a:sym typeface="Calibri"/>
              </a:rPr>
              <a:t>Reálne využitie Blockchainu v agropotravinárstve</a:t>
            </a:r>
            <a:endParaRPr/>
          </a:p>
        </p:txBody>
      </p:sp>
      <p:grpSp>
        <p:nvGrpSpPr>
          <p:cNvPr id="865" name="Google Shape;865;p42"/>
          <p:cNvGrpSpPr/>
          <p:nvPr/>
        </p:nvGrpSpPr>
        <p:grpSpPr>
          <a:xfrm rot="10800000" flipH="1">
            <a:off x="10388648" y="0"/>
            <a:ext cx="1803350" cy="2809693"/>
            <a:chOff x="12708052" y="5708395"/>
            <a:chExt cx="760808" cy="1185370"/>
          </a:xfrm>
        </p:grpSpPr>
        <p:sp>
          <p:nvSpPr>
            <p:cNvPr id="866" name="Google Shape;866;p4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67" name="Google Shape;867;p4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68" name="Google Shape;868;p4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69" name="Google Shape;869;p4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70" name="Google Shape;870;p4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71" name="Google Shape;871;p4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875"/>
        <p:cNvGrpSpPr/>
        <p:nvPr/>
      </p:nvGrpSpPr>
      <p:grpSpPr>
        <a:xfrm>
          <a:off x="0" y="0"/>
          <a:ext cx="0" cy="0"/>
          <a:chOff x="0" y="0"/>
          <a:chExt cx="0" cy="0"/>
        </a:xfrm>
      </p:grpSpPr>
      <p:sp>
        <p:nvSpPr>
          <p:cNvPr id="876" name="Google Shape;876;p43"/>
          <p:cNvSpPr txBox="1">
            <a:spLocks noGrp="1"/>
          </p:cNvSpPr>
          <p:nvPr>
            <p:ph type="body" idx="1"/>
          </p:nvPr>
        </p:nvSpPr>
        <p:spPr>
          <a:xfrm>
            <a:off x="529999" y="2011138"/>
            <a:ext cx="5715000"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a:latin typeface="Calibri"/>
                <a:ea typeface="Calibri"/>
                <a:cs typeface="Calibri"/>
                <a:sym typeface="Calibri"/>
              </a:rPr>
              <a:t>Schopnosť sledovať cestu výrobku pomáha v oblasti regulačnej a právnej zodpovednosti.</a:t>
            </a:r>
            <a:endParaRPr>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a:latin typeface="Calibri"/>
                <a:ea typeface="Calibri"/>
                <a:cs typeface="Calibri"/>
                <a:sym typeface="Calibri"/>
              </a:rPr>
              <a:t>Bez ohľadu na spôsob prenosu zohrávajú v tomto scenári kľúčovú úlohu inteligentné zmluvy.</a:t>
            </a:r>
            <a:endParaRPr>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a:latin typeface="Calibri"/>
                <a:ea typeface="Calibri"/>
                <a:cs typeface="Calibri"/>
                <a:sym typeface="Calibri"/>
              </a:rPr>
              <a:t>Keď sa dodávateľský reťazec presunie od koncových používateľov k obchodníkom, spravuje ho systém dodávateľského reťazca založený na blockchaine s certifikátmi od známych skupín.</a:t>
            </a:r>
            <a:endParaRPr>
              <a:latin typeface="Calibri"/>
              <a:ea typeface="Calibri"/>
              <a:cs typeface="Calibri"/>
              <a:sym typeface="Calibri"/>
            </a:endParaRPr>
          </a:p>
        </p:txBody>
      </p:sp>
      <p:sp>
        <p:nvSpPr>
          <p:cNvPr id="877" name="Google Shape;877;p4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latin typeface="Calibri"/>
                <a:ea typeface="Calibri"/>
                <a:cs typeface="Calibri"/>
                <a:sym typeface="Calibri"/>
              </a:rPr>
              <a:t>Reálne využitie Blockchainu v agropotravinárstve</a:t>
            </a:r>
            <a:endParaRPr/>
          </a:p>
          <a:p>
            <a:pPr marL="0" lvl="0" indent="0" algn="l" rtl="0">
              <a:lnSpc>
                <a:spcPct val="90000"/>
              </a:lnSpc>
              <a:spcBef>
                <a:spcPts val="1000"/>
              </a:spcBef>
              <a:spcAft>
                <a:spcPts val="0"/>
              </a:spcAft>
              <a:buClr>
                <a:srgbClr val="262626"/>
              </a:buClr>
              <a:buSzPts val="2800"/>
              <a:buNone/>
            </a:pPr>
            <a:r>
              <a:rPr lang="en-GB" sz="2800">
                <a:latin typeface="Calibri"/>
                <a:ea typeface="Calibri"/>
                <a:cs typeface="Calibri"/>
                <a:sym typeface="Calibri"/>
              </a:rPr>
              <a:t>Ako môže blockchain súvisieť s potravinovým reťazcom</a:t>
            </a:r>
            <a:endParaRPr/>
          </a:p>
        </p:txBody>
      </p:sp>
      <p:grpSp>
        <p:nvGrpSpPr>
          <p:cNvPr id="878" name="Google Shape;878;p43"/>
          <p:cNvGrpSpPr/>
          <p:nvPr/>
        </p:nvGrpSpPr>
        <p:grpSpPr>
          <a:xfrm rot="10800000" flipH="1">
            <a:off x="10388648" y="0"/>
            <a:ext cx="1803350" cy="2809693"/>
            <a:chOff x="12708052" y="5708395"/>
            <a:chExt cx="760808" cy="1185370"/>
          </a:xfrm>
        </p:grpSpPr>
        <p:sp>
          <p:nvSpPr>
            <p:cNvPr id="879" name="Google Shape;879;p4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80" name="Google Shape;880;p4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81" name="Google Shape;881;p4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82" name="Google Shape;882;p4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83" name="Google Shape;883;p4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84" name="Google Shape;884;p4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pic>
        <p:nvPicPr>
          <p:cNvPr id="885" name="Google Shape;885;p43" descr="Obrázok, na ktorom je text, diagram, snímka obrazovky&#10;&#10;Automaticky generovaný popis">
            <a:hlinkClick r:id="rId3"/>
          </p:cNvPr>
          <p:cNvPicPr preferRelativeResize="0"/>
          <p:nvPr/>
        </p:nvPicPr>
        <p:blipFill rotWithShape="1">
          <a:blip r:embed="rId4">
            <a:alphaModFix/>
          </a:blip>
          <a:srcRect/>
          <a:stretch/>
        </p:blipFill>
        <p:spPr>
          <a:xfrm>
            <a:off x="5966794" y="2908348"/>
            <a:ext cx="6057192" cy="3694887"/>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889"/>
        <p:cNvGrpSpPr/>
        <p:nvPr/>
      </p:nvGrpSpPr>
      <p:grpSpPr>
        <a:xfrm>
          <a:off x="0" y="0"/>
          <a:ext cx="0" cy="0"/>
          <a:chOff x="0" y="0"/>
          <a:chExt cx="0" cy="0"/>
        </a:xfrm>
      </p:grpSpPr>
      <p:sp>
        <p:nvSpPr>
          <p:cNvPr id="890" name="Google Shape;890;p44"/>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2400"/>
              <a:buNone/>
            </a:pPr>
            <a:r>
              <a:rPr lang="en-GB"/>
              <a:t>Integrácia technológie blockchain do inteligentných poľnohospodárskych postupov otvára množstvo možností. Niektoré z významných aplikácií zahŕňajú</a:t>
            </a:r>
            <a:r>
              <a:rPr lang="en-GB" b="0" i="0">
                <a:latin typeface="Calibri"/>
                <a:ea typeface="Calibri"/>
                <a:cs typeface="Calibri"/>
                <a:sym typeface="Calibri"/>
              </a:rPr>
              <a:t>:</a:t>
            </a:r>
            <a:endParaRPr/>
          </a:p>
          <a:p>
            <a:pPr marL="342900" lvl="0" indent="-342900" algn="l" rtl="0">
              <a:lnSpc>
                <a:spcPct val="90000"/>
              </a:lnSpc>
              <a:spcBef>
                <a:spcPts val="1000"/>
              </a:spcBef>
              <a:spcAft>
                <a:spcPts val="0"/>
              </a:spcAft>
              <a:buClr>
                <a:srgbClr val="262626"/>
              </a:buClr>
              <a:buSzPts val="2400"/>
              <a:buFont typeface="Arial"/>
              <a:buChar char="•"/>
            </a:pPr>
            <a:r>
              <a:rPr lang="en-GB" b="1"/>
              <a:t>Inteligentné zmluvy pre automatizované súhlasy </a:t>
            </a:r>
            <a:r>
              <a:rPr lang="en-GB"/>
              <a:t>sú samovykonateľné zmluvy s podmienkami zapísanými priamo v kóde. V poľnohospodárstve môžu tieto zmluvy automatizovať dohody medzi poľnohospodármi a distribútormi, čím sa zabezpečia včasné platby a dodržiavanie noriem kvality. </a:t>
            </a:r>
            <a:endParaRPr/>
          </a:p>
          <a:p>
            <a:pPr marL="342900" lvl="0" indent="-342900" algn="l" rtl="0">
              <a:lnSpc>
                <a:spcPct val="90000"/>
              </a:lnSpc>
              <a:spcBef>
                <a:spcPts val="1000"/>
              </a:spcBef>
              <a:spcAft>
                <a:spcPts val="0"/>
              </a:spcAft>
              <a:buClr>
                <a:srgbClr val="262626"/>
              </a:buClr>
              <a:buSzPts val="2400"/>
              <a:buFont typeface="Arial"/>
              <a:buChar char="•"/>
            </a:pPr>
            <a:r>
              <a:rPr lang="en-GB" b="1"/>
              <a:t>Zariadenia internetu vecí (IoT) a správa údajov </a:t>
            </a:r>
            <a:r>
              <a:rPr lang="en-GB"/>
              <a:t>v inteligentných farmách generujú obrovské množstvo údajov. Blockchain poskytuje bezpečnú a decentralizovanú platformu na správu a zdieľanie týchto údajov, čím uľahčuje rozhodovanie založené na údajoch na dosiahnutie optimálnych poľnohospodárskych výsledkov.</a:t>
            </a:r>
            <a:endParaRPr b="0" i="0">
              <a:latin typeface="Calibri"/>
              <a:ea typeface="Calibri"/>
              <a:cs typeface="Calibri"/>
              <a:sym typeface="Calibri"/>
            </a:endParaRPr>
          </a:p>
        </p:txBody>
      </p:sp>
      <p:sp>
        <p:nvSpPr>
          <p:cNvPr id="891" name="Google Shape;891;p44"/>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Aplikácie blockchainu v inteligentnom poľnohospodárstve</a:t>
            </a:r>
            <a:endParaRPr/>
          </a:p>
        </p:txBody>
      </p:sp>
      <p:grpSp>
        <p:nvGrpSpPr>
          <p:cNvPr id="892" name="Google Shape;892;p44"/>
          <p:cNvGrpSpPr/>
          <p:nvPr/>
        </p:nvGrpSpPr>
        <p:grpSpPr>
          <a:xfrm rot="10800000" flipH="1">
            <a:off x="10388648" y="0"/>
            <a:ext cx="1803350" cy="2809693"/>
            <a:chOff x="12708052" y="5708395"/>
            <a:chExt cx="760808" cy="1185370"/>
          </a:xfrm>
        </p:grpSpPr>
        <p:sp>
          <p:nvSpPr>
            <p:cNvPr id="893" name="Google Shape;893;p4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94" name="Google Shape;894;p4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95" name="Google Shape;895;p4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96" name="Google Shape;896;p4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97" name="Google Shape;897;p4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98" name="Google Shape;898;p4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902"/>
        <p:cNvGrpSpPr/>
        <p:nvPr/>
      </p:nvGrpSpPr>
      <p:grpSpPr>
        <a:xfrm>
          <a:off x="0" y="0"/>
          <a:ext cx="0" cy="0"/>
          <a:chOff x="0" y="0"/>
          <a:chExt cx="0" cy="0"/>
        </a:xfrm>
      </p:grpSpPr>
      <p:sp>
        <p:nvSpPr>
          <p:cNvPr id="903" name="Google Shape;903;p45"/>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2400"/>
              <a:buNone/>
            </a:pPr>
            <a:r>
              <a:rPr lang="en-GB" sz="2000" dirty="0" err="1"/>
              <a:t>Integrácia</a:t>
            </a:r>
            <a:r>
              <a:rPr lang="en-GB" sz="2000" dirty="0"/>
              <a:t> </a:t>
            </a:r>
            <a:r>
              <a:rPr lang="en-GB" sz="2000" dirty="0" err="1"/>
              <a:t>technológie</a:t>
            </a:r>
            <a:r>
              <a:rPr lang="en-GB" sz="2000" dirty="0"/>
              <a:t> blockchain do </a:t>
            </a:r>
            <a:r>
              <a:rPr lang="en-GB" sz="2000" dirty="0" err="1"/>
              <a:t>praxe</a:t>
            </a:r>
            <a:r>
              <a:rPr lang="en-GB" sz="2000" dirty="0"/>
              <a:t> </a:t>
            </a:r>
            <a:r>
              <a:rPr lang="en-GB" sz="2000" dirty="0" err="1"/>
              <a:t>inteligentného</a:t>
            </a:r>
            <a:r>
              <a:rPr lang="en-GB" sz="2000" dirty="0"/>
              <a:t> </a:t>
            </a:r>
            <a:r>
              <a:rPr lang="en-GB" sz="2000" dirty="0" err="1"/>
              <a:t>poľnohospodárstva</a:t>
            </a:r>
            <a:r>
              <a:rPr lang="en-GB" sz="2000" dirty="0"/>
              <a:t> </a:t>
            </a:r>
            <a:r>
              <a:rPr lang="en-GB" sz="2000" dirty="0" err="1"/>
              <a:t>otvára</a:t>
            </a:r>
            <a:r>
              <a:rPr lang="en-GB" sz="2000" dirty="0"/>
              <a:t> </a:t>
            </a:r>
            <a:r>
              <a:rPr lang="en-GB" sz="2000" dirty="0" err="1"/>
              <a:t>široké</a:t>
            </a:r>
            <a:r>
              <a:rPr lang="en-GB" sz="2000" dirty="0"/>
              <a:t> </a:t>
            </a:r>
            <a:r>
              <a:rPr lang="en-GB" sz="2000" dirty="0" err="1"/>
              <a:t>možnosti</a:t>
            </a:r>
            <a:r>
              <a:rPr lang="en-GB" sz="2000" dirty="0"/>
              <a:t>. </a:t>
            </a:r>
            <a:r>
              <a:rPr lang="en-GB" sz="2000" dirty="0" err="1"/>
              <a:t>Medzi</a:t>
            </a:r>
            <a:r>
              <a:rPr lang="en-GB" sz="2000" dirty="0"/>
              <a:t> </a:t>
            </a:r>
            <a:r>
              <a:rPr lang="en-GB" sz="2000" dirty="0" err="1"/>
              <a:t>niektoré</a:t>
            </a:r>
            <a:r>
              <a:rPr lang="en-GB" sz="2000" dirty="0"/>
              <a:t> </a:t>
            </a:r>
            <a:r>
              <a:rPr lang="en-GB" sz="2000" dirty="0" err="1"/>
              <a:t>významné</a:t>
            </a:r>
            <a:r>
              <a:rPr lang="en-GB" sz="2000" dirty="0"/>
              <a:t> </a:t>
            </a:r>
            <a:r>
              <a:rPr lang="en-GB" sz="2000" dirty="0" err="1"/>
              <a:t>aplikácie</a:t>
            </a:r>
            <a:r>
              <a:rPr lang="en-GB" sz="2000" dirty="0"/>
              <a:t> patria:</a:t>
            </a:r>
            <a:endParaRPr sz="2000" b="0" i="0" dirty="0">
              <a:latin typeface="Calibri"/>
              <a:ea typeface="Calibri"/>
              <a:cs typeface="Calibri"/>
              <a:sym typeface="Calibri"/>
            </a:endParaRPr>
          </a:p>
          <a:p>
            <a:pPr marL="342900" lvl="0" indent="-342900" algn="l" rtl="0">
              <a:lnSpc>
                <a:spcPct val="90000"/>
              </a:lnSpc>
              <a:spcBef>
                <a:spcPts val="1000"/>
              </a:spcBef>
              <a:spcAft>
                <a:spcPts val="0"/>
              </a:spcAft>
              <a:buClr>
                <a:srgbClr val="262626"/>
              </a:buClr>
              <a:buSzPts val="2400"/>
              <a:buFont typeface="Arial"/>
              <a:buChar char="•"/>
            </a:pPr>
            <a:r>
              <a:rPr lang="en-GB" sz="2000" b="1" dirty="0" err="1"/>
              <a:t>Sledovanie</a:t>
            </a:r>
            <a:r>
              <a:rPr lang="en-GB" sz="2000" b="1" dirty="0"/>
              <a:t> </a:t>
            </a:r>
            <a:r>
              <a:rPr lang="en-GB" sz="2000" b="1" dirty="0" err="1"/>
              <a:t>plodín</a:t>
            </a:r>
            <a:r>
              <a:rPr lang="en-GB" sz="2000" b="1" dirty="0"/>
              <a:t> a </a:t>
            </a:r>
            <a:r>
              <a:rPr lang="en-GB" sz="2000" b="1" dirty="0" err="1"/>
              <a:t>kontrola</a:t>
            </a:r>
            <a:r>
              <a:rPr lang="en-GB" sz="2000" b="1" dirty="0"/>
              <a:t> </a:t>
            </a:r>
            <a:r>
              <a:rPr lang="en-GB" sz="2000" b="1" dirty="0" err="1"/>
              <a:t>kvality</a:t>
            </a:r>
            <a:r>
              <a:rPr lang="en-GB" sz="2000" b="1" dirty="0"/>
              <a:t> </a:t>
            </a:r>
            <a:r>
              <a:rPr lang="en-GB" sz="2000" dirty="0" err="1"/>
              <a:t>Vďaka</a:t>
            </a:r>
            <a:r>
              <a:rPr lang="en-GB" sz="2000" dirty="0"/>
              <a:t> </a:t>
            </a:r>
            <a:r>
              <a:rPr lang="en-GB" sz="2000" dirty="0" err="1"/>
              <a:t>kombinácii</a:t>
            </a:r>
            <a:r>
              <a:rPr lang="en-GB" sz="2000" dirty="0"/>
              <a:t> </a:t>
            </a:r>
            <a:r>
              <a:rPr lang="en-GB" sz="2000" dirty="0" err="1"/>
              <a:t>blockchainu</a:t>
            </a:r>
            <a:r>
              <a:rPr lang="en-GB" sz="2000" dirty="0"/>
              <a:t> so </a:t>
            </a:r>
            <a:r>
              <a:rPr lang="en-GB" sz="2000" dirty="0" err="1"/>
              <a:t>senzormi</a:t>
            </a:r>
            <a:r>
              <a:rPr lang="en-GB" sz="2000" dirty="0"/>
              <a:t> </a:t>
            </a:r>
            <a:r>
              <a:rPr lang="en-GB" sz="2000" dirty="0" err="1"/>
              <a:t>internetu</a:t>
            </a:r>
            <a:r>
              <a:rPr lang="en-GB" sz="2000" dirty="0"/>
              <a:t> </a:t>
            </a:r>
            <a:r>
              <a:rPr lang="en-GB" sz="2000" dirty="0" err="1"/>
              <a:t>vecí</a:t>
            </a:r>
            <a:r>
              <a:rPr lang="en-GB" sz="2000" dirty="0"/>
              <a:t> </a:t>
            </a:r>
            <a:r>
              <a:rPr lang="en-GB" sz="2000" dirty="0" err="1"/>
              <a:t>môžu</a:t>
            </a:r>
            <a:r>
              <a:rPr lang="en-GB" sz="2000" dirty="0"/>
              <a:t> </a:t>
            </a:r>
            <a:r>
              <a:rPr lang="en-GB" sz="2000" dirty="0" err="1"/>
              <a:t>poľnohospodári</a:t>
            </a:r>
            <a:r>
              <a:rPr lang="en-GB" sz="2000" dirty="0"/>
              <a:t> </a:t>
            </a:r>
            <a:r>
              <a:rPr lang="en-GB" sz="2000" dirty="0" err="1"/>
              <a:t>sledovať</a:t>
            </a:r>
            <a:r>
              <a:rPr lang="en-GB" sz="2000" dirty="0"/>
              <a:t> </a:t>
            </a:r>
            <a:r>
              <a:rPr lang="en-GB" sz="2000" dirty="0" err="1"/>
              <a:t>plodiny</a:t>
            </a:r>
            <a:r>
              <a:rPr lang="en-GB" sz="2000" dirty="0"/>
              <a:t> v </a:t>
            </a:r>
            <a:r>
              <a:rPr lang="en-GB" sz="2000" dirty="0" err="1"/>
              <a:t>reálnom</a:t>
            </a:r>
            <a:r>
              <a:rPr lang="en-GB" sz="2000" dirty="0"/>
              <a:t> </a:t>
            </a:r>
            <a:r>
              <a:rPr lang="en-GB" sz="2000" dirty="0" err="1"/>
              <a:t>čase</a:t>
            </a:r>
            <a:r>
              <a:rPr lang="en-GB" sz="2000" dirty="0"/>
              <a:t> a </a:t>
            </a:r>
            <a:r>
              <a:rPr lang="en-GB" sz="2000" dirty="0" err="1"/>
              <a:t>získavať</a:t>
            </a:r>
            <a:r>
              <a:rPr lang="en-GB" sz="2000" dirty="0"/>
              <a:t> </a:t>
            </a:r>
            <a:r>
              <a:rPr lang="en-GB" sz="2000" dirty="0" err="1"/>
              <a:t>údaje</a:t>
            </a:r>
            <a:r>
              <a:rPr lang="en-GB" sz="2000" dirty="0"/>
              <a:t> o </a:t>
            </a:r>
            <a:r>
              <a:rPr lang="en-GB" sz="2000" dirty="0" err="1"/>
              <a:t>teplote</a:t>
            </a:r>
            <a:r>
              <a:rPr lang="en-GB" sz="2000" dirty="0"/>
              <a:t>, </a:t>
            </a:r>
            <a:r>
              <a:rPr lang="en-GB" sz="2000" dirty="0" err="1"/>
              <a:t>vlhkosti</a:t>
            </a:r>
            <a:r>
              <a:rPr lang="en-GB" sz="2000" dirty="0"/>
              <a:t>, </a:t>
            </a:r>
            <a:r>
              <a:rPr lang="en-GB" sz="2000" dirty="0" err="1"/>
              <a:t>vlhkosti</a:t>
            </a:r>
            <a:r>
              <a:rPr lang="en-GB" sz="2000" dirty="0"/>
              <a:t> </a:t>
            </a:r>
            <a:r>
              <a:rPr lang="en-GB" sz="2000" dirty="0" err="1"/>
              <a:t>pôdy</a:t>
            </a:r>
            <a:r>
              <a:rPr lang="en-GB" sz="2000" dirty="0"/>
              <a:t> a </a:t>
            </a:r>
            <a:r>
              <a:rPr lang="en-GB" sz="2000" dirty="0" err="1"/>
              <a:t>ďalšie</a:t>
            </a:r>
            <a:r>
              <a:rPr lang="en-GB" sz="2000" dirty="0"/>
              <a:t>. Tieto </a:t>
            </a:r>
            <a:r>
              <a:rPr lang="en-GB" sz="2000" dirty="0" err="1"/>
              <a:t>informácie</a:t>
            </a:r>
            <a:r>
              <a:rPr lang="en-GB" sz="2000" dirty="0"/>
              <a:t> </a:t>
            </a:r>
            <a:r>
              <a:rPr lang="en-GB" sz="2000" dirty="0" err="1"/>
              <a:t>pomáhajú</a:t>
            </a:r>
            <a:r>
              <a:rPr lang="en-GB" sz="2000" dirty="0"/>
              <a:t> </a:t>
            </a:r>
            <a:r>
              <a:rPr lang="en-GB" sz="2000" dirty="0" err="1"/>
              <a:t>poľnohospodárom</a:t>
            </a:r>
            <a:r>
              <a:rPr lang="en-GB" sz="2000" dirty="0"/>
              <a:t> </a:t>
            </a:r>
            <a:r>
              <a:rPr lang="en-GB" sz="2000" dirty="0" err="1"/>
              <a:t>prijímať</a:t>
            </a:r>
            <a:r>
              <a:rPr lang="en-GB" sz="2000" dirty="0"/>
              <a:t> </a:t>
            </a:r>
            <a:r>
              <a:rPr lang="en-GB" sz="2000" dirty="0" err="1"/>
              <a:t>informované</a:t>
            </a:r>
            <a:r>
              <a:rPr lang="en-GB" sz="2000" dirty="0"/>
              <a:t> </a:t>
            </a:r>
            <a:r>
              <a:rPr lang="en-GB" sz="2000" dirty="0" err="1"/>
              <a:t>rozhodnutia</a:t>
            </a:r>
            <a:r>
              <a:rPr lang="en-GB" sz="2000" dirty="0"/>
              <a:t> a </a:t>
            </a:r>
            <a:r>
              <a:rPr lang="en-GB" sz="2000" dirty="0" err="1"/>
              <a:t>udržiavať</a:t>
            </a:r>
            <a:r>
              <a:rPr lang="en-GB" sz="2000" dirty="0"/>
              <a:t> </a:t>
            </a:r>
            <a:r>
              <a:rPr lang="en-GB" sz="2000" dirty="0" err="1"/>
              <a:t>optimálnu</a:t>
            </a:r>
            <a:r>
              <a:rPr lang="en-GB" sz="2000" dirty="0"/>
              <a:t> </a:t>
            </a:r>
            <a:r>
              <a:rPr lang="en-GB" sz="2000" dirty="0" err="1"/>
              <a:t>kvalitu</a:t>
            </a:r>
            <a:r>
              <a:rPr lang="en-GB" sz="2000" dirty="0"/>
              <a:t> </a:t>
            </a:r>
            <a:r>
              <a:rPr lang="en-GB" sz="2000" dirty="0" err="1"/>
              <a:t>plodín</a:t>
            </a:r>
            <a:r>
              <a:rPr lang="en-GB" sz="2000" dirty="0"/>
              <a:t>.</a:t>
            </a:r>
            <a:endParaRPr sz="2000" dirty="0"/>
          </a:p>
          <a:p>
            <a:pPr marL="342900" lvl="0" indent="-342900" algn="l" rtl="0">
              <a:lnSpc>
                <a:spcPct val="90000"/>
              </a:lnSpc>
              <a:spcBef>
                <a:spcPts val="1000"/>
              </a:spcBef>
              <a:spcAft>
                <a:spcPts val="0"/>
              </a:spcAft>
              <a:buClr>
                <a:srgbClr val="262626"/>
              </a:buClr>
              <a:buSzPts val="2400"/>
              <a:buFont typeface="Arial"/>
              <a:buChar char="•"/>
            </a:pPr>
            <a:r>
              <a:rPr lang="en-GB" sz="2000" b="1" dirty="0" err="1"/>
              <a:t>Spravodlivý</a:t>
            </a:r>
            <a:r>
              <a:rPr lang="en-GB" sz="2000" b="1" dirty="0"/>
              <a:t> </a:t>
            </a:r>
            <a:r>
              <a:rPr lang="en-GB" sz="2000" b="1" dirty="0" err="1"/>
              <a:t>obchod</a:t>
            </a:r>
            <a:r>
              <a:rPr lang="en-GB" sz="2000" b="1" dirty="0"/>
              <a:t> a </a:t>
            </a:r>
            <a:r>
              <a:rPr lang="en-GB" sz="2000" b="1" dirty="0" err="1"/>
              <a:t>etické</a:t>
            </a:r>
            <a:r>
              <a:rPr lang="en-GB" sz="2000" b="1" dirty="0"/>
              <a:t> </a:t>
            </a:r>
            <a:r>
              <a:rPr lang="en-GB" sz="2000" b="1" dirty="0" err="1"/>
              <a:t>označovanie</a:t>
            </a:r>
            <a:r>
              <a:rPr lang="en-GB" sz="2000" b="1" dirty="0"/>
              <a:t>, </a:t>
            </a:r>
            <a:r>
              <a:rPr lang="en-GB" sz="2000" dirty="0" err="1"/>
              <a:t>kde</a:t>
            </a:r>
            <a:r>
              <a:rPr lang="en-GB" sz="2000" dirty="0"/>
              <a:t> </a:t>
            </a:r>
            <a:r>
              <a:rPr lang="en-GB" sz="2000" dirty="0" err="1"/>
              <a:t>sa</a:t>
            </a:r>
            <a:r>
              <a:rPr lang="en-GB" sz="2000" dirty="0"/>
              <a:t> blockchain </a:t>
            </a:r>
            <a:r>
              <a:rPr lang="en-GB" sz="2000" dirty="0" err="1"/>
              <a:t>môže</a:t>
            </a:r>
            <a:r>
              <a:rPr lang="en-GB" sz="2000" dirty="0"/>
              <a:t> </a:t>
            </a:r>
            <a:r>
              <a:rPr lang="en-GB" sz="2000" dirty="0" err="1"/>
              <a:t>použiť</a:t>
            </a:r>
            <a:r>
              <a:rPr lang="en-GB" sz="2000" dirty="0"/>
              <a:t> </a:t>
            </a:r>
            <a:r>
              <a:rPr lang="en-GB" sz="2000" dirty="0" err="1"/>
              <a:t>na</a:t>
            </a:r>
            <a:r>
              <a:rPr lang="en-GB" sz="2000" dirty="0"/>
              <a:t> </a:t>
            </a:r>
            <a:r>
              <a:rPr lang="en-GB" sz="2000" dirty="0" err="1"/>
              <a:t>overenie</a:t>
            </a:r>
            <a:r>
              <a:rPr lang="en-GB" sz="2000" dirty="0"/>
              <a:t> </a:t>
            </a:r>
            <a:r>
              <a:rPr lang="en-GB" sz="2000" dirty="0" err="1"/>
              <a:t>postupov</a:t>
            </a:r>
            <a:r>
              <a:rPr lang="en-GB" sz="2000" dirty="0"/>
              <a:t> </a:t>
            </a:r>
            <a:r>
              <a:rPr lang="en-GB" sz="2000" dirty="0" err="1"/>
              <a:t>spravodlivého</a:t>
            </a:r>
            <a:r>
              <a:rPr lang="en-GB" sz="2000" dirty="0"/>
              <a:t> </a:t>
            </a:r>
            <a:r>
              <a:rPr lang="en-GB" sz="2000" dirty="0" err="1"/>
              <a:t>obchodu</a:t>
            </a:r>
            <a:r>
              <a:rPr lang="en-GB" sz="2000" dirty="0"/>
              <a:t> a </a:t>
            </a:r>
            <a:r>
              <a:rPr lang="en-GB" sz="2000" dirty="0" err="1"/>
              <a:t>etického</a:t>
            </a:r>
            <a:r>
              <a:rPr lang="en-GB" sz="2000" dirty="0"/>
              <a:t> </a:t>
            </a:r>
            <a:r>
              <a:rPr lang="en-GB" sz="2000" dirty="0" err="1"/>
              <a:t>pôvodu</a:t>
            </a:r>
            <a:r>
              <a:rPr lang="en-GB" sz="2000" dirty="0"/>
              <a:t> </a:t>
            </a:r>
            <a:r>
              <a:rPr lang="en-GB" sz="2000" dirty="0" err="1"/>
              <a:t>poľnohospodárskych</a:t>
            </a:r>
            <a:r>
              <a:rPr lang="en-GB" sz="2000" dirty="0"/>
              <a:t> </a:t>
            </a:r>
            <a:r>
              <a:rPr lang="en-GB" sz="2000" dirty="0" err="1"/>
              <a:t>produktov</a:t>
            </a:r>
            <a:r>
              <a:rPr lang="en-GB" sz="2000" dirty="0"/>
              <a:t>. </a:t>
            </a:r>
            <a:r>
              <a:rPr lang="en-GB" sz="2000" dirty="0" err="1"/>
              <a:t>Spotrebitelia</a:t>
            </a:r>
            <a:r>
              <a:rPr lang="en-GB" sz="2000" dirty="0"/>
              <a:t> </a:t>
            </a:r>
            <a:r>
              <a:rPr lang="en-GB" sz="2000" dirty="0" err="1"/>
              <a:t>môžu</a:t>
            </a:r>
            <a:r>
              <a:rPr lang="en-GB" sz="2000" dirty="0"/>
              <a:t> </a:t>
            </a:r>
            <a:r>
              <a:rPr lang="en-GB" sz="2000" dirty="0" err="1"/>
              <a:t>skenovať</a:t>
            </a:r>
            <a:r>
              <a:rPr lang="en-GB" sz="2000" dirty="0"/>
              <a:t> QR </a:t>
            </a:r>
            <a:r>
              <a:rPr lang="en-GB" sz="2000" dirty="0" err="1"/>
              <a:t>kódy</a:t>
            </a:r>
            <a:r>
              <a:rPr lang="en-GB" sz="2000" dirty="0"/>
              <a:t> </a:t>
            </a:r>
            <a:r>
              <a:rPr lang="en-GB" sz="2000" dirty="0" err="1"/>
              <a:t>na</a:t>
            </a:r>
            <a:r>
              <a:rPr lang="en-GB" sz="2000" dirty="0"/>
              <a:t> </a:t>
            </a:r>
            <a:r>
              <a:rPr lang="en-GB" sz="2000" dirty="0" err="1"/>
              <a:t>produktoch</a:t>
            </a:r>
            <a:r>
              <a:rPr lang="en-GB" sz="2000" dirty="0"/>
              <a:t>, aby </a:t>
            </a:r>
            <a:r>
              <a:rPr lang="en-GB" sz="2000" dirty="0" err="1"/>
              <a:t>získali</a:t>
            </a:r>
            <a:r>
              <a:rPr lang="en-GB" sz="2000" dirty="0"/>
              <a:t> </a:t>
            </a:r>
            <a:r>
              <a:rPr lang="en-GB" sz="2000" dirty="0" err="1"/>
              <a:t>prístup</a:t>
            </a:r>
            <a:r>
              <a:rPr lang="en-GB" sz="2000" dirty="0"/>
              <a:t> k </a:t>
            </a:r>
            <a:r>
              <a:rPr lang="en-GB" sz="2000" dirty="0" err="1"/>
              <a:t>informáciám</a:t>
            </a:r>
            <a:r>
              <a:rPr lang="en-GB" sz="2000" dirty="0"/>
              <a:t> o </a:t>
            </a:r>
            <a:r>
              <a:rPr lang="en-GB" sz="2000" dirty="0" err="1"/>
              <a:t>ceste</a:t>
            </a:r>
            <a:r>
              <a:rPr lang="en-GB" sz="2000" dirty="0"/>
              <a:t> </a:t>
            </a:r>
            <a:r>
              <a:rPr lang="en-GB" sz="2000" dirty="0" err="1"/>
              <a:t>produktu</a:t>
            </a:r>
            <a:r>
              <a:rPr lang="en-GB" sz="2000" dirty="0"/>
              <a:t> a </a:t>
            </a:r>
            <a:r>
              <a:rPr lang="en-GB" sz="2000" dirty="0" err="1"/>
              <a:t>overili</a:t>
            </a:r>
            <a:r>
              <a:rPr lang="en-GB" sz="2000" dirty="0"/>
              <a:t> </a:t>
            </a:r>
            <a:r>
              <a:rPr lang="en-GB" sz="2000" dirty="0" err="1"/>
              <a:t>jeho</a:t>
            </a:r>
            <a:r>
              <a:rPr lang="en-GB" sz="2000" dirty="0"/>
              <a:t> </a:t>
            </a:r>
            <a:r>
              <a:rPr lang="en-GB" sz="2000" dirty="0" err="1"/>
              <a:t>pravosť</a:t>
            </a:r>
            <a:r>
              <a:rPr lang="en-GB" sz="2000" dirty="0"/>
              <a:t>.</a:t>
            </a:r>
            <a:endParaRPr sz="2000" dirty="0"/>
          </a:p>
          <a:p>
            <a:pPr marL="342900" lvl="0" indent="-342900" algn="l" rtl="0">
              <a:lnSpc>
                <a:spcPct val="90000"/>
              </a:lnSpc>
              <a:spcBef>
                <a:spcPts val="1000"/>
              </a:spcBef>
              <a:spcAft>
                <a:spcPts val="0"/>
              </a:spcAft>
              <a:buClr>
                <a:srgbClr val="262626"/>
              </a:buClr>
              <a:buSzPts val="2400"/>
              <a:buFont typeface="Arial"/>
              <a:buChar char="•"/>
            </a:pPr>
            <a:r>
              <a:rPr lang="en-GB" sz="2000" b="1" dirty="0" err="1"/>
              <a:t>Certifikácia</a:t>
            </a:r>
            <a:r>
              <a:rPr lang="en-GB" sz="2000" b="1" dirty="0"/>
              <a:t> a </a:t>
            </a:r>
            <a:r>
              <a:rPr lang="en-GB" sz="2000" b="1" dirty="0" err="1"/>
              <a:t>dodržiavanie</a:t>
            </a:r>
            <a:r>
              <a:rPr lang="en-GB" sz="2000" b="1" dirty="0"/>
              <a:t> </a:t>
            </a:r>
            <a:r>
              <a:rPr lang="en-GB" sz="2000" b="1" dirty="0" err="1"/>
              <a:t>predpisov</a:t>
            </a:r>
            <a:r>
              <a:rPr lang="en-GB" sz="2000" b="1" dirty="0"/>
              <a:t> </a:t>
            </a:r>
            <a:r>
              <a:rPr lang="en-GB" sz="2000" dirty="0"/>
              <a:t>- blockchain </a:t>
            </a:r>
            <a:r>
              <a:rPr lang="en-GB" sz="2000" dirty="0" err="1"/>
              <a:t>zjednodušuje</a:t>
            </a:r>
            <a:r>
              <a:rPr lang="en-GB" sz="2000" dirty="0"/>
              <a:t> </a:t>
            </a:r>
            <a:r>
              <a:rPr lang="en-GB" sz="2000" dirty="0" err="1"/>
              <a:t>proces</a:t>
            </a:r>
            <a:r>
              <a:rPr lang="en-GB" sz="2000" dirty="0"/>
              <a:t> </a:t>
            </a:r>
            <a:r>
              <a:rPr lang="en-GB" sz="2000" dirty="0" err="1"/>
              <a:t>získavania</a:t>
            </a:r>
            <a:r>
              <a:rPr lang="en-GB" sz="2000" dirty="0"/>
              <a:t> </a:t>
            </a:r>
            <a:r>
              <a:rPr lang="en-GB" sz="2000" dirty="0" err="1"/>
              <a:t>certifikátov</a:t>
            </a:r>
            <a:r>
              <a:rPr lang="en-GB" sz="2000" dirty="0"/>
              <a:t> pre </a:t>
            </a:r>
            <a:r>
              <a:rPr lang="en-GB" sz="2000" dirty="0" err="1"/>
              <a:t>ekologické</a:t>
            </a:r>
            <a:r>
              <a:rPr lang="en-GB" sz="2000" dirty="0"/>
              <a:t> a </a:t>
            </a:r>
            <a:r>
              <a:rPr lang="en-GB" sz="2000" dirty="0" err="1"/>
              <a:t>udržateľné</a:t>
            </a:r>
            <a:r>
              <a:rPr lang="en-GB" sz="2000" dirty="0"/>
              <a:t> </a:t>
            </a:r>
            <a:r>
              <a:rPr lang="en-GB" sz="2000" dirty="0" err="1"/>
              <a:t>postupy</a:t>
            </a:r>
            <a:r>
              <a:rPr lang="en-GB" sz="2000" dirty="0"/>
              <a:t>. </a:t>
            </a:r>
            <a:r>
              <a:rPr lang="en-GB" sz="2000" dirty="0" err="1"/>
              <a:t>Certifikáty</a:t>
            </a:r>
            <a:r>
              <a:rPr lang="en-GB" sz="2000" dirty="0"/>
              <a:t> </a:t>
            </a:r>
            <a:r>
              <a:rPr lang="en-GB" sz="2000" dirty="0" err="1"/>
              <a:t>môžu</a:t>
            </a:r>
            <a:r>
              <a:rPr lang="en-GB" sz="2000" dirty="0"/>
              <a:t> </a:t>
            </a:r>
            <a:r>
              <a:rPr lang="en-GB" sz="2000" dirty="0" err="1"/>
              <a:t>byť</a:t>
            </a:r>
            <a:r>
              <a:rPr lang="en-GB" sz="2000" dirty="0"/>
              <a:t> </a:t>
            </a:r>
            <a:r>
              <a:rPr lang="en-GB" sz="2000" dirty="0" err="1"/>
              <a:t>uložené</a:t>
            </a:r>
            <a:r>
              <a:rPr lang="en-GB" sz="2000" dirty="0"/>
              <a:t> v </a:t>
            </a:r>
            <a:r>
              <a:rPr lang="en-GB" sz="2000" dirty="0" err="1"/>
              <a:t>blockchaine</a:t>
            </a:r>
            <a:r>
              <a:rPr lang="en-GB" sz="2000" dirty="0"/>
              <a:t>, </a:t>
            </a:r>
            <a:r>
              <a:rPr lang="en-GB" sz="2000" dirty="0" err="1"/>
              <a:t>čo</a:t>
            </a:r>
            <a:r>
              <a:rPr lang="en-GB" sz="2000" dirty="0"/>
              <a:t> </a:t>
            </a:r>
            <a:r>
              <a:rPr lang="en-GB" sz="2000" dirty="0" err="1"/>
              <a:t>umožňuje</a:t>
            </a:r>
            <a:r>
              <a:rPr lang="en-GB" sz="2000" dirty="0"/>
              <a:t> </a:t>
            </a:r>
            <a:r>
              <a:rPr lang="en-GB" sz="2000" dirty="0" err="1"/>
              <a:t>jednoduchý</a:t>
            </a:r>
            <a:r>
              <a:rPr lang="en-GB" sz="2000" dirty="0"/>
              <a:t> </a:t>
            </a:r>
            <a:r>
              <a:rPr lang="en-GB" sz="2000" dirty="0" err="1"/>
              <a:t>prístup</a:t>
            </a:r>
            <a:r>
              <a:rPr lang="en-GB" sz="2000" dirty="0"/>
              <a:t> </a:t>
            </a:r>
            <a:r>
              <a:rPr lang="en-GB" sz="2000" dirty="0" err="1"/>
              <a:t>regulačným</a:t>
            </a:r>
            <a:r>
              <a:rPr lang="en-GB" sz="2000" dirty="0"/>
              <a:t> </a:t>
            </a:r>
            <a:r>
              <a:rPr lang="en-GB" sz="2000" dirty="0" err="1"/>
              <a:t>orgánom</a:t>
            </a:r>
            <a:r>
              <a:rPr lang="en-GB" sz="2000" dirty="0"/>
              <a:t> a </a:t>
            </a:r>
            <a:r>
              <a:rPr lang="en-GB" sz="2000" dirty="0" err="1"/>
              <a:t>spotrebiteľom</a:t>
            </a:r>
            <a:r>
              <a:rPr lang="en-GB" sz="2000" dirty="0"/>
              <a:t>.</a:t>
            </a:r>
            <a:endParaRPr sz="2000" b="0" i="0" dirty="0">
              <a:latin typeface="Calibri"/>
              <a:ea typeface="Calibri"/>
              <a:cs typeface="Calibri"/>
              <a:sym typeface="Calibri"/>
            </a:endParaRPr>
          </a:p>
        </p:txBody>
      </p:sp>
      <p:sp>
        <p:nvSpPr>
          <p:cNvPr id="904" name="Google Shape;904;p4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Aplikácie blockchainu v inteligentnom poľnohospodárstve</a:t>
            </a:r>
            <a:endParaRPr/>
          </a:p>
        </p:txBody>
      </p:sp>
      <p:grpSp>
        <p:nvGrpSpPr>
          <p:cNvPr id="905" name="Google Shape;905;p45"/>
          <p:cNvGrpSpPr/>
          <p:nvPr/>
        </p:nvGrpSpPr>
        <p:grpSpPr>
          <a:xfrm rot="10800000" flipH="1">
            <a:off x="10388648" y="0"/>
            <a:ext cx="1803350" cy="2809693"/>
            <a:chOff x="12708052" y="5708395"/>
            <a:chExt cx="760808" cy="1185370"/>
          </a:xfrm>
        </p:grpSpPr>
        <p:sp>
          <p:nvSpPr>
            <p:cNvPr id="906" name="Google Shape;906;p4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07" name="Google Shape;907;p4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08" name="Google Shape;908;p4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09" name="Google Shape;909;p4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10" name="Google Shape;910;p4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11" name="Google Shape;911;p4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916"/>
        <p:cNvGrpSpPr/>
        <p:nvPr/>
      </p:nvGrpSpPr>
      <p:grpSpPr>
        <a:xfrm>
          <a:off x="0" y="0"/>
          <a:ext cx="0" cy="0"/>
          <a:chOff x="0" y="0"/>
          <a:chExt cx="0" cy="0"/>
        </a:xfrm>
      </p:grpSpPr>
      <p:sp>
        <p:nvSpPr>
          <p:cNvPr id="917" name="Google Shape;917;p46"/>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000"/>
              <a:buNone/>
            </a:pPr>
            <a:r>
              <a:rPr lang="en-GB" sz="4000" cap="none">
                <a:latin typeface="Calibri"/>
                <a:ea typeface="Calibri"/>
                <a:cs typeface="Calibri"/>
                <a:sym typeface="Calibri"/>
              </a:rPr>
              <a:t>PRÍPADOVÉ ŠTÚDIE ÚSPEŠNEJ IMPLEMENTÁCIE</a:t>
            </a:r>
            <a:endParaRPr sz="4000" cap="none">
              <a:latin typeface="Calibri"/>
              <a:ea typeface="Calibri"/>
              <a:cs typeface="Calibri"/>
              <a:sym typeface="Calibri"/>
            </a:endParaRPr>
          </a:p>
        </p:txBody>
      </p:sp>
      <p:sp>
        <p:nvSpPr>
          <p:cNvPr id="918" name="Google Shape;918;p46"/>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05</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922"/>
        <p:cNvGrpSpPr/>
        <p:nvPr/>
      </p:nvGrpSpPr>
      <p:grpSpPr>
        <a:xfrm>
          <a:off x="0" y="0"/>
          <a:ext cx="0" cy="0"/>
          <a:chOff x="0" y="0"/>
          <a:chExt cx="0" cy="0"/>
        </a:xfrm>
      </p:grpSpPr>
      <p:sp>
        <p:nvSpPr>
          <p:cNvPr id="923" name="Google Shape;923;p47"/>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Noto Sans Symbols"/>
              <a:buChar char="∙"/>
            </a:pPr>
            <a:r>
              <a:rPr lang="en-GB">
                <a:latin typeface="Calibri"/>
                <a:ea typeface="Calibri"/>
                <a:cs typeface="Calibri"/>
                <a:sym typeface="Calibri"/>
              </a:rPr>
              <a:t>Úspech spoločnosti AgriDigital sa využíva ako motivácia pre budúce aplikácie tejto technológie v poľnohospodárskom dodávateľskom reťazci. AgriDigital teraz pracuje na vývoji spoľahlivých a efektívnych poľnohospodárskych dodávateľských sietí s využitím technológie blockchain. Práve z tohto dôvodu môže dopyt po technológii blockchain zaznamenať v poľnohospodárskom sektore progresívny rast.</a:t>
            </a:r>
            <a:endParaRPr>
              <a:latin typeface="Calibri"/>
              <a:ea typeface="Calibri"/>
              <a:cs typeface="Calibri"/>
              <a:sym typeface="Calibri"/>
            </a:endParaRPr>
          </a:p>
        </p:txBody>
      </p:sp>
      <p:sp>
        <p:nvSpPr>
          <p:cNvPr id="924" name="Google Shape;924;p4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AgriDigital</a:t>
            </a:r>
            <a:endParaRPr sz="3600"/>
          </a:p>
        </p:txBody>
      </p:sp>
      <p:grpSp>
        <p:nvGrpSpPr>
          <p:cNvPr id="925" name="Google Shape;925;p47"/>
          <p:cNvGrpSpPr/>
          <p:nvPr/>
        </p:nvGrpSpPr>
        <p:grpSpPr>
          <a:xfrm rot="10800000" flipH="1">
            <a:off x="10388648" y="0"/>
            <a:ext cx="1803350" cy="2809693"/>
            <a:chOff x="12708052" y="5708395"/>
            <a:chExt cx="760808" cy="1185370"/>
          </a:xfrm>
        </p:grpSpPr>
        <p:sp>
          <p:nvSpPr>
            <p:cNvPr id="926" name="Google Shape;926;p4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27" name="Google Shape;927;p4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28" name="Google Shape;928;p4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29" name="Google Shape;929;p4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30" name="Google Shape;930;p4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31" name="Google Shape;931;p4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935"/>
        <p:cNvGrpSpPr/>
        <p:nvPr/>
      </p:nvGrpSpPr>
      <p:grpSpPr>
        <a:xfrm>
          <a:off x="0" y="0"/>
          <a:ext cx="0" cy="0"/>
          <a:chOff x="0" y="0"/>
          <a:chExt cx="0" cy="0"/>
        </a:xfrm>
      </p:grpSpPr>
      <p:sp>
        <p:nvSpPr>
          <p:cNvPr id="936" name="Google Shape;936;p48"/>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Noto Sans Symbols"/>
              <a:buChar char="∙"/>
            </a:pPr>
            <a:r>
              <a:rPr lang="en-GB">
                <a:latin typeface="Calibri"/>
                <a:ea typeface="Calibri"/>
                <a:cs typeface="Calibri"/>
                <a:sym typeface="Calibri"/>
              </a:rPr>
              <a:t>Spoločnosť AgriDigital, popredná nezávislá digitálna obilnárska firma, dokončila prvý predaj 23,46 tony obilia na svete prostredníctvom blockchainu. Odvtedy viac ako 1 300 zákazníkov využilo cloudový systém na spracovanie približne 1,6 milióna ton obilia a 360 miliónov USD v platbách výrobcov.</a:t>
            </a:r>
            <a:endParaRPr>
              <a:latin typeface="Calibri"/>
              <a:ea typeface="Calibri"/>
              <a:cs typeface="Calibri"/>
              <a:sym typeface="Calibri"/>
            </a:endParaRPr>
          </a:p>
        </p:txBody>
      </p:sp>
      <p:sp>
        <p:nvSpPr>
          <p:cNvPr id="937" name="Google Shape;937;p4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AgriDigital</a:t>
            </a:r>
            <a:endParaRPr sz="3600"/>
          </a:p>
        </p:txBody>
      </p:sp>
      <p:grpSp>
        <p:nvGrpSpPr>
          <p:cNvPr id="938" name="Google Shape;938;p48"/>
          <p:cNvGrpSpPr/>
          <p:nvPr/>
        </p:nvGrpSpPr>
        <p:grpSpPr>
          <a:xfrm rot="10800000" flipH="1">
            <a:off x="10388648" y="0"/>
            <a:ext cx="1803350" cy="2809693"/>
            <a:chOff x="12708052" y="5708395"/>
            <a:chExt cx="760808" cy="1185370"/>
          </a:xfrm>
        </p:grpSpPr>
        <p:sp>
          <p:nvSpPr>
            <p:cNvPr id="939" name="Google Shape;939;p4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40" name="Google Shape;940;p4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41" name="Google Shape;941;p4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42" name="Google Shape;942;p4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43" name="Google Shape;943;p4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44" name="Google Shape;944;p4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pic>
        <p:nvPicPr>
          <p:cNvPr id="945" name="Google Shape;945;p48"/>
          <p:cNvPicPr preferRelativeResize="0"/>
          <p:nvPr/>
        </p:nvPicPr>
        <p:blipFill rotWithShape="1">
          <a:blip r:embed="rId3">
            <a:alphaModFix/>
          </a:blip>
          <a:srcRect/>
          <a:stretch/>
        </p:blipFill>
        <p:spPr>
          <a:xfrm>
            <a:off x="3383666" y="3639565"/>
            <a:ext cx="5424668" cy="3062177"/>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949"/>
        <p:cNvGrpSpPr/>
        <p:nvPr/>
      </p:nvGrpSpPr>
      <p:grpSpPr>
        <a:xfrm>
          <a:off x="0" y="0"/>
          <a:ext cx="0" cy="0"/>
          <a:chOff x="0" y="0"/>
          <a:chExt cx="0" cy="0"/>
        </a:xfrm>
      </p:grpSpPr>
      <p:sp>
        <p:nvSpPr>
          <p:cNvPr id="950" name="Google Shape;950;p49"/>
          <p:cNvSpPr txBox="1">
            <a:spLocks noGrp="1"/>
          </p:cNvSpPr>
          <p:nvPr>
            <p:ph type="body" idx="1"/>
          </p:nvPr>
        </p:nvSpPr>
        <p:spPr>
          <a:xfrm>
            <a:off x="798380" y="1857526"/>
            <a:ext cx="10595237" cy="4423056"/>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000"/>
              <a:buFont typeface="Arial"/>
              <a:buChar char="•"/>
            </a:pPr>
            <a:r>
              <a:rPr lang="en-GB" sz="2000" u="sng">
                <a:solidFill>
                  <a:schemeClr val="hlink"/>
                </a:solidFill>
                <a:hlinkClick r:id="rId3"/>
              </a:rPr>
              <a:t>Technológia blockchain transformuje poľnohospodársky a potravinový dodávateľský reťazec - webinár</a:t>
            </a:r>
            <a:r>
              <a:rPr lang="en-GB" sz="2000"/>
              <a:t>: Tento webinár sa zaoberá potenciálom technológie blockchain, ktorá môže v nasledujúcich 10 rokoch spôsobiť revolúciu na poľnohospodársko-potravinárskom trhu.</a:t>
            </a:r>
            <a:endParaRPr/>
          </a:p>
          <a:p>
            <a:pPr marL="342900" lvl="0" indent="-342900" algn="l" rtl="0">
              <a:lnSpc>
                <a:spcPct val="107000"/>
              </a:lnSpc>
              <a:spcBef>
                <a:spcPts val="1800"/>
              </a:spcBef>
              <a:spcAft>
                <a:spcPts val="0"/>
              </a:spcAft>
              <a:buClr>
                <a:srgbClr val="262626"/>
              </a:buClr>
              <a:buSzPts val="2000"/>
              <a:buFont typeface="Arial"/>
              <a:buChar char="•"/>
            </a:pPr>
            <a:r>
              <a:rPr lang="en-GB" sz="2000" u="sng">
                <a:solidFill>
                  <a:schemeClr val="hlink"/>
                </a:solidFill>
                <a:hlinkClick r:id="rId4"/>
              </a:rPr>
              <a:t>Ako môže blockchain umožniť vysledovateľnosť a transparentnosť v agropotravinárskom dodávateľskom reťazci</a:t>
            </a:r>
            <a:r>
              <a:rPr lang="en-GB" sz="2000"/>
              <a:t>: V tomto videu sa skúma, ako môže blockchain zabezpečiť komplexnú vysledovateľnosť a transparentnosť v agropotravinárskom dodávateľskom reťazci, z čoho budú mať prospech poľnohospodári, podniky a spotrebitelia.</a:t>
            </a:r>
            <a:endParaRPr/>
          </a:p>
          <a:p>
            <a:pPr marL="342900" lvl="0" indent="-342900" algn="l" rtl="0">
              <a:lnSpc>
                <a:spcPct val="107000"/>
              </a:lnSpc>
              <a:spcBef>
                <a:spcPts val="1800"/>
              </a:spcBef>
              <a:spcAft>
                <a:spcPts val="0"/>
              </a:spcAft>
              <a:buClr>
                <a:srgbClr val="262626"/>
              </a:buClr>
              <a:buSzPts val="2000"/>
              <a:buFont typeface="Arial"/>
              <a:buChar char="•"/>
            </a:pPr>
            <a:r>
              <a:rPr lang="en-GB" sz="2000" u="sng">
                <a:solidFill>
                  <a:schemeClr val="hlink"/>
                </a:solidFill>
                <a:hlinkClick r:id="rId5"/>
              </a:rPr>
              <a:t>Automatické generovanie blockchainových systémov vysledovateľnosti agropotravinárskych produktov</a:t>
            </a:r>
            <a:r>
              <a:rPr lang="en-GB" sz="2000"/>
              <a:t>: toto video sa zameriava na využitie blockchainu na riadenie dodávateľského reťazca, pôvodu produktov a vysledovateľnosti v agropotravinárskom sektore.</a:t>
            </a:r>
            <a:endParaRPr sz="2000"/>
          </a:p>
        </p:txBody>
      </p:sp>
      <p:sp>
        <p:nvSpPr>
          <p:cNvPr id="951" name="Google Shape;951;p4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Video</a:t>
            </a:r>
            <a:endParaRPr/>
          </a:p>
        </p:txBody>
      </p:sp>
      <p:grpSp>
        <p:nvGrpSpPr>
          <p:cNvPr id="952" name="Google Shape;952;p49"/>
          <p:cNvGrpSpPr/>
          <p:nvPr/>
        </p:nvGrpSpPr>
        <p:grpSpPr>
          <a:xfrm rot="10800000" flipH="1">
            <a:off x="10388648" y="0"/>
            <a:ext cx="1803350" cy="2809693"/>
            <a:chOff x="12708052" y="5708395"/>
            <a:chExt cx="760808" cy="1185370"/>
          </a:xfrm>
        </p:grpSpPr>
        <p:sp>
          <p:nvSpPr>
            <p:cNvPr id="953" name="Google Shape;953;p4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54" name="Google Shape;954;p4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55" name="Google Shape;955;p4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56" name="Google Shape;956;p4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57" name="Google Shape;957;p4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58" name="Google Shape;958;p4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5"/>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06</a:t>
            </a:r>
            <a:endParaRPr/>
          </a:p>
        </p:txBody>
      </p:sp>
      <p:sp>
        <p:nvSpPr>
          <p:cNvPr id="379" name="Google Shape;379;p5"/>
          <p:cNvSpPr txBox="1">
            <a:spLocks noGrp="1"/>
          </p:cNvSpPr>
          <p:nvPr>
            <p:ph type="body" idx="2"/>
          </p:nvPr>
        </p:nvSpPr>
        <p:spPr>
          <a:xfrm>
            <a:off x="3478966" y="1920178"/>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400"/>
              <a:buNone/>
            </a:pPr>
            <a:r>
              <a:rPr lang="en-GB" sz="2400">
                <a:latin typeface="Calibri"/>
                <a:ea typeface="Calibri"/>
                <a:cs typeface="Calibri"/>
                <a:sym typeface="Calibri"/>
              </a:rPr>
              <a:t>Prípadové štúdie úspešnej implementácie</a:t>
            </a:r>
            <a:endParaRPr sz="2400">
              <a:latin typeface="Calibri"/>
              <a:ea typeface="Calibri"/>
              <a:cs typeface="Calibri"/>
              <a:sym typeface="Calibri"/>
            </a:endParaRPr>
          </a:p>
        </p:txBody>
      </p:sp>
      <p:sp>
        <p:nvSpPr>
          <p:cNvPr id="380" name="Google Shape;380;p5"/>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3600"/>
              <a:buNone/>
            </a:pPr>
            <a:r>
              <a:rPr lang="en-GB"/>
              <a:t>obsah</a:t>
            </a:r>
            <a:endParaRPr/>
          </a:p>
        </p:txBody>
      </p:sp>
      <p:sp>
        <p:nvSpPr>
          <p:cNvPr id="381" name="Google Shape;381;p5"/>
          <p:cNvSpPr txBox="1"/>
          <p:nvPr/>
        </p:nvSpPr>
        <p:spPr>
          <a:xfrm>
            <a:off x="2643669" y="2716126"/>
            <a:ext cx="700387" cy="689518"/>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262626"/>
              </a:buClr>
              <a:buSzPts val="3200"/>
              <a:buFont typeface="Arial"/>
              <a:buNone/>
            </a:pPr>
            <a:r>
              <a:rPr lang="en-GB" sz="3200" b="1">
                <a:solidFill>
                  <a:srgbClr val="262626"/>
                </a:solidFill>
                <a:latin typeface="Calibri"/>
                <a:ea typeface="Calibri"/>
                <a:cs typeface="Calibri"/>
                <a:sym typeface="Calibri"/>
              </a:rPr>
              <a:t>07</a:t>
            </a:r>
            <a:endParaRPr sz="3200" b="1">
              <a:solidFill>
                <a:srgbClr val="262626"/>
              </a:solidFill>
              <a:latin typeface="Calibri"/>
              <a:ea typeface="Calibri"/>
              <a:cs typeface="Calibri"/>
              <a:sym typeface="Calibri"/>
            </a:endParaRPr>
          </a:p>
        </p:txBody>
      </p:sp>
      <p:sp>
        <p:nvSpPr>
          <p:cNvPr id="382" name="Google Shape;382;p5"/>
          <p:cNvSpPr txBox="1"/>
          <p:nvPr/>
        </p:nvSpPr>
        <p:spPr>
          <a:xfrm>
            <a:off x="3478966" y="2698941"/>
            <a:ext cx="6874660" cy="689519"/>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262626"/>
              </a:buClr>
              <a:buSzPts val="2400"/>
              <a:buFont typeface="Arial"/>
              <a:buNone/>
            </a:pPr>
            <a:r>
              <a:rPr lang="en-GB" sz="2400">
                <a:solidFill>
                  <a:srgbClr val="262626"/>
                </a:solidFill>
                <a:latin typeface="Calibri"/>
                <a:ea typeface="Calibri"/>
                <a:cs typeface="Calibri"/>
                <a:sym typeface="Calibri"/>
              </a:rPr>
              <a:t>Zdroje a ďalšia literatúra</a:t>
            </a:r>
            <a:endParaRPr sz="2400">
              <a:solidFill>
                <a:srgbClr val="262626"/>
              </a:solidFill>
              <a:latin typeface="Calibri"/>
              <a:ea typeface="Calibri"/>
              <a:cs typeface="Calibri"/>
              <a:sym typeface="Calibri"/>
            </a:endParaRPr>
          </a:p>
        </p:txBody>
      </p:sp>
      <p:pic>
        <p:nvPicPr>
          <p:cNvPr id="2" name="Picture 1">
            <a:extLst>
              <a:ext uri="{FF2B5EF4-FFF2-40B4-BE49-F238E27FC236}">
                <a16:creationId xmlns:a16="http://schemas.microsoft.com/office/drawing/2014/main" id="{46AA1E93-1913-83F9-BF4C-118806AFBC5B}"/>
              </a:ext>
            </a:extLst>
          </p:cNvPr>
          <p:cNvPicPr>
            <a:picLocks noChangeAspect="1"/>
          </p:cNvPicPr>
          <p:nvPr/>
        </p:nvPicPr>
        <p:blipFill>
          <a:blip r:embed="rId3"/>
          <a:stretch>
            <a:fillRect/>
          </a:stretch>
        </p:blipFill>
        <p:spPr>
          <a:xfrm>
            <a:off x="10017058" y="5522110"/>
            <a:ext cx="1638095" cy="342857"/>
          </a:xfrm>
          <a:prstGeom prst="rect">
            <a:avLst/>
          </a:prstGeom>
        </p:spPr>
      </p:pic>
      <p:sp>
        <p:nvSpPr>
          <p:cNvPr id="3" name="TextBox 2">
            <a:extLst>
              <a:ext uri="{FF2B5EF4-FFF2-40B4-BE49-F238E27FC236}">
                <a16:creationId xmlns:a16="http://schemas.microsoft.com/office/drawing/2014/main" id="{BC7B6F08-01C3-2FF9-9F03-8488A54AAEF7}"/>
              </a:ext>
            </a:extLst>
          </p:cNvPr>
          <p:cNvSpPr txBox="1"/>
          <p:nvPr/>
        </p:nvSpPr>
        <p:spPr>
          <a:xfrm>
            <a:off x="8034728" y="6026218"/>
            <a:ext cx="3777558" cy="584775"/>
          </a:xfrm>
          <a:prstGeom prst="rect">
            <a:avLst/>
          </a:prstGeom>
          <a:noFill/>
        </p:spPr>
        <p:txBody>
          <a:bodyPr wrap="square">
            <a:spAutoFit/>
          </a:bodyPr>
          <a:lstStyle/>
          <a:p>
            <a:pPr algn="just"/>
            <a:r>
              <a:rPr lang="en-GB" sz="800" dirty="0" err="1"/>
              <a:t>Financované</a:t>
            </a:r>
            <a:r>
              <a:rPr lang="en-GB" sz="800" dirty="0"/>
              <a:t> </a:t>
            </a:r>
            <a:r>
              <a:rPr lang="en-GB" sz="800" dirty="0" err="1"/>
              <a:t>Európskou</a:t>
            </a:r>
            <a:r>
              <a:rPr lang="en-GB" sz="800" dirty="0"/>
              <a:t> </a:t>
            </a:r>
            <a:r>
              <a:rPr lang="en-GB" sz="800" dirty="0" err="1"/>
              <a:t>úniou</a:t>
            </a:r>
            <a:r>
              <a:rPr lang="en-GB" sz="800" dirty="0"/>
              <a:t>. </a:t>
            </a:r>
            <a:r>
              <a:rPr lang="en-GB" sz="800" dirty="0" err="1"/>
              <a:t>Vyjadrené</a:t>
            </a:r>
            <a:r>
              <a:rPr lang="en-GB" sz="800" dirty="0"/>
              <a:t> </a:t>
            </a:r>
            <a:r>
              <a:rPr lang="en-GB" sz="800" dirty="0" err="1"/>
              <a:t>názory</a:t>
            </a:r>
            <a:r>
              <a:rPr lang="en-GB" sz="800" dirty="0"/>
              <a:t> a </a:t>
            </a:r>
            <a:r>
              <a:rPr lang="en-GB" sz="800" dirty="0" err="1"/>
              <a:t>postoje</a:t>
            </a:r>
            <a:r>
              <a:rPr lang="en-GB" sz="800" dirty="0"/>
              <a:t> </a:t>
            </a:r>
            <a:r>
              <a:rPr lang="en-GB" sz="800" dirty="0" err="1"/>
              <a:t>sú</a:t>
            </a:r>
            <a:r>
              <a:rPr lang="en-GB" sz="800" dirty="0"/>
              <a:t> </a:t>
            </a:r>
            <a:r>
              <a:rPr lang="en-GB" sz="800" dirty="0" err="1"/>
              <a:t>názormi</a:t>
            </a:r>
            <a:r>
              <a:rPr lang="en-GB" sz="800" dirty="0"/>
              <a:t> a </a:t>
            </a:r>
            <a:r>
              <a:rPr lang="en-GB" sz="800" dirty="0" err="1"/>
              <a:t>vyhláseniami</a:t>
            </a:r>
            <a:r>
              <a:rPr lang="en-GB" sz="800" dirty="0"/>
              <a:t> </a:t>
            </a:r>
            <a:r>
              <a:rPr lang="en-GB" sz="800" dirty="0" err="1"/>
              <a:t>autora</a:t>
            </a:r>
            <a:r>
              <a:rPr lang="en-GB" sz="800" dirty="0"/>
              <a:t>(-</a:t>
            </a:r>
            <a:r>
              <a:rPr lang="en-GB" sz="800" dirty="0" err="1"/>
              <a:t>ov</a:t>
            </a:r>
            <a:r>
              <a:rPr lang="en-GB" sz="800" dirty="0"/>
              <a:t>) a </a:t>
            </a:r>
            <a:r>
              <a:rPr lang="en-GB" sz="800" dirty="0" err="1"/>
              <a:t>nemusia</a:t>
            </a:r>
            <a:r>
              <a:rPr lang="en-GB" sz="800" dirty="0"/>
              <a:t> </a:t>
            </a:r>
            <a:r>
              <a:rPr lang="en-GB" sz="800" dirty="0" err="1"/>
              <a:t>nevyhnutne</a:t>
            </a:r>
            <a:r>
              <a:rPr lang="en-GB" sz="800" dirty="0"/>
              <a:t> </a:t>
            </a:r>
            <a:r>
              <a:rPr lang="en-GB" sz="800" dirty="0" err="1"/>
              <a:t>odrážať</a:t>
            </a:r>
            <a:r>
              <a:rPr lang="en-GB" sz="800" dirty="0"/>
              <a:t> </a:t>
            </a:r>
            <a:r>
              <a:rPr lang="en-GB" sz="800" dirty="0" err="1"/>
              <a:t>názory</a:t>
            </a:r>
            <a:r>
              <a:rPr lang="en-GB" sz="800" dirty="0"/>
              <a:t> a </a:t>
            </a:r>
            <a:r>
              <a:rPr lang="en-GB" sz="800" dirty="0" err="1"/>
              <a:t>stanoviská</a:t>
            </a:r>
            <a:r>
              <a:rPr lang="en-GB" sz="800" dirty="0"/>
              <a:t> </a:t>
            </a:r>
            <a:r>
              <a:rPr lang="en-GB" sz="800" dirty="0" err="1"/>
              <a:t>Európskej</a:t>
            </a:r>
            <a:r>
              <a:rPr lang="en-GB" sz="800" dirty="0"/>
              <a:t> </a:t>
            </a:r>
            <a:r>
              <a:rPr lang="en-GB" sz="800" dirty="0" err="1"/>
              <a:t>únie</a:t>
            </a:r>
            <a:r>
              <a:rPr lang="en-GB" sz="800" dirty="0"/>
              <a:t> </a:t>
            </a:r>
            <a:r>
              <a:rPr lang="en-GB" sz="800" dirty="0" err="1"/>
              <a:t>alebo</a:t>
            </a:r>
            <a:r>
              <a:rPr lang="en-GB" sz="800" dirty="0"/>
              <a:t> </a:t>
            </a:r>
            <a:r>
              <a:rPr lang="en-GB" sz="800" dirty="0" err="1"/>
              <a:t>Európskej</a:t>
            </a:r>
            <a:r>
              <a:rPr lang="en-GB" sz="800" dirty="0"/>
              <a:t> </a:t>
            </a:r>
            <a:r>
              <a:rPr lang="en-GB" sz="800" dirty="0" err="1"/>
              <a:t>výkonnej</a:t>
            </a:r>
            <a:r>
              <a:rPr lang="en-GB" sz="800" dirty="0"/>
              <a:t> </a:t>
            </a:r>
            <a:r>
              <a:rPr lang="en-GB" sz="800" dirty="0" err="1"/>
              <a:t>agentúry</a:t>
            </a:r>
            <a:r>
              <a:rPr lang="en-GB" sz="800" dirty="0"/>
              <a:t> pre </a:t>
            </a:r>
            <a:r>
              <a:rPr lang="en-GB" sz="800" dirty="0" err="1"/>
              <a:t>vzdelávanie</a:t>
            </a:r>
            <a:r>
              <a:rPr lang="en-GB" sz="800" dirty="0"/>
              <a:t> a </a:t>
            </a:r>
            <a:r>
              <a:rPr lang="en-GB" sz="800" dirty="0" err="1"/>
              <a:t>kultúru</a:t>
            </a:r>
            <a:r>
              <a:rPr lang="en-GB" sz="800" dirty="0"/>
              <a:t> (EACEA). </a:t>
            </a:r>
            <a:r>
              <a:rPr lang="en-GB" sz="800" dirty="0" err="1"/>
              <a:t>Európska</a:t>
            </a:r>
            <a:r>
              <a:rPr lang="en-GB" sz="800" dirty="0"/>
              <a:t> </a:t>
            </a:r>
            <a:r>
              <a:rPr lang="en-GB" sz="800" dirty="0" err="1"/>
              <a:t>únia</a:t>
            </a:r>
            <a:r>
              <a:rPr lang="en-GB" sz="800" dirty="0"/>
              <a:t> ani EACEA za ne </a:t>
            </a:r>
            <a:r>
              <a:rPr lang="en-GB" sz="800" dirty="0" err="1"/>
              <a:t>nepreberajú</a:t>
            </a:r>
            <a:r>
              <a:rPr lang="en-GB" sz="800" dirty="0"/>
              <a:t> </a:t>
            </a:r>
            <a:r>
              <a:rPr lang="en-GB" sz="800" dirty="0" err="1"/>
              <a:t>žiadnu</a:t>
            </a:r>
            <a:r>
              <a:rPr lang="en-GB" sz="800" dirty="0"/>
              <a:t> </a:t>
            </a:r>
            <a:r>
              <a:rPr lang="en-GB" sz="800" dirty="0" err="1"/>
              <a:t>zodpovednosť</a:t>
            </a:r>
            <a:r>
              <a:rPr lang="en-GB" sz="800" dirty="0"/>
              <a: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962"/>
        <p:cNvGrpSpPr/>
        <p:nvPr/>
      </p:nvGrpSpPr>
      <p:grpSpPr>
        <a:xfrm>
          <a:off x="0" y="0"/>
          <a:ext cx="0" cy="0"/>
          <a:chOff x="0" y="0"/>
          <a:chExt cx="0" cy="0"/>
        </a:xfrm>
      </p:grpSpPr>
      <p:sp>
        <p:nvSpPr>
          <p:cNvPr id="963" name="Google Shape;963;p50"/>
          <p:cNvSpPr txBox="1">
            <a:spLocks noGrp="1"/>
          </p:cNvSpPr>
          <p:nvPr>
            <p:ph type="body" idx="1"/>
          </p:nvPr>
        </p:nvSpPr>
        <p:spPr>
          <a:xfrm>
            <a:off x="798381" y="2123349"/>
            <a:ext cx="10281130" cy="418485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Arial"/>
              <a:buChar char="•"/>
            </a:pPr>
            <a:r>
              <a:rPr lang="en-GB" u="sng" dirty="0">
                <a:solidFill>
                  <a:schemeClr val="hlink"/>
                </a:solidFill>
                <a:hlinkClick r:id="rId3"/>
              </a:rPr>
              <a:t>Blockchain pre </a:t>
            </a:r>
            <a:r>
              <a:rPr lang="en-GB" u="sng" dirty="0" err="1">
                <a:solidFill>
                  <a:schemeClr val="hlink"/>
                </a:solidFill>
                <a:hlinkClick r:id="rId3"/>
              </a:rPr>
              <a:t>poľnohospodársky</a:t>
            </a:r>
            <a:r>
              <a:rPr lang="en-GB" u="sng" dirty="0">
                <a:solidFill>
                  <a:schemeClr val="hlink"/>
                </a:solidFill>
                <a:hlinkClick r:id="rId3"/>
              </a:rPr>
              <a:t> </a:t>
            </a:r>
            <a:r>
              <a:rPr lang="en-GB" u="sng" dirty="0" err="1">
                <a:solidFill>
                  <a:schemeClr val="hlink"/>
                </a:solidFill>
                <a:hlinkClick r:id="rId3"/>
              </a:rPr>
              <a:t>dodávateľský</a:t>
            </a:r>
            <a:r>
              <a:rPr lang="en-GB" u="sng" dirty="0">
                <a:solidFill>
                  <a:schemeClr val="hlink"/>
                </a:solidFill>
                <a:hlinkClick r:id="rId3"/>
              </a:rPr>
              <a:t> </a:t>
            </a:r>
            <a:r>
              <a:rPr lang="en-GB" u="sng" dirty="0" err="1">
                <a:solidFill>
                  <a:schemeClr val="hlink"/>
                </a:solidFill>
                <a:hlinkClick r:id="rId3"/>
              </a:rPr>
              <a:t>reťazec</a:t>
            </a:r>
            <a:r>
              <a:rPr lang="en-GB" dirty="0"/>
              <a:t>: toto video </a:t>
            </a:r>
            <a:r>
              <a:rPr lang="en-GB" dirty="0" err="1"/>
              <a:t>ukazuje</a:t>
            </a:r>
            <a:r>
              <a:rPr lang="en-GB" dirty="0"/>
              <a:t>, </a:t>
            </a:r>
            <a:r>
              <a:rPr lang="en-GB" dirty="0" err="1"/>
              <a:t>ako</a:t>
            </a:r>
            <a:r>
              <a:rPr lang="en-GB" dirty="0"/>
              <a:t> </a:t>
            </a:r>
            <a:r>
              <a:rPr lang="en-GB" dirty="0" err="1"/>
              <a:t>môžu</a:t>
            </a:r>
            <a:r>
              <a:rPr lang="en-GB" dirty="0"/>
              <a:t> </a:t>
            </a:r>
            <a:r>
              <a:rPr lang="en-GB" dirty="0" err="1"/>
              <a:t>blockchainové</a:t>
            </a:r>
            <a:r>
              <a:rPr lang="en-GB" dirty="0"/>
              <a:t> </a:t>
            </a:r>
            <a:r>
              <a:rPr lang="en-GB" dirty="0" err="1"/>
              <a:t>riešenia</a:t>
            </a:r>
            <a:r>
              <a:rPr lang="en-GB" dirty="0"/>
              <a:t> </a:t>
            </a:r>
            <a:r>
              <a:rPr lang="en-GB" dirty="0" err="1"/>
              <a:t>spoločnosti</a:t>
            </a:r>
            <a:r>
              <a:rPr lang="en-GB" dirty="0"/>
              <a:t> Infosys </a:t>
            </a:r>
            <a:r>
              <a:rPr lang="en-GB" dirty="0" err="1"/>
              <a:t>pomôcť</a:t>
            </a:r>
            <a:r>
              <a:rPr lang="en-GB" dirty="0"/>
              <a:t> </a:t>
            </a:r>
            <a:r>
              <a:rPr lang="en-GB" dirty="0" err="1"/>
              <a:t>zlepšiť</a:t>
            </a:r>
            <a:r>
              <a:rPr lang="en-GB" dirty="0"/>
              <a:t> </a:t>
            </a:r>
            <a:r>
              <a:rPr lang="en-GB" dirty="0" err="1"/>
              <a:t>efektívnosť</a:t>
            </a:r>
            <a:r>
              <a:rPr lang="en-GB" dirty="0"/>
              <a:t> a </a:t>
            </a:r>
            <a:r>
              <a:rPr lang="en-GB" dirty="0" err="1"/>
              <a:t>transparentnosť</a:t>
            </a:r>
            <a:r>
              <a:rPr lang="en-GB" dirty="0"/>
              <a:t> </a:t>
            </a:r>
            <a:r>
              <a:rPr lang="en-GB" dirty="0" err="1"/>
              <a:t>poľnohospodárskych</a:t>
            </a:r>
            <a:r>
              <a:rPr lang="en-GB" dirty="0"/>
              <a:t> </a:t>
            </a:r>
            <a:r>
              <a:rPr lang="en-GB" dirty="0" err="1"/>
              <a:t>dodávateľských</a:t>
            </a:r>
            <a:r>
              <a:rPr lang="en-GB" dirty="0"/>
              <a:t> </a:t>
            </a:r>
            <a:r>
              <a:rPr lang="en-GB" dirty="0" err="1"/>
              <a:t>reťazcov</a:t>
            </a:r>
            <a:r>
              <a:rPr lang="en-GB" dirty="0"/>
              <a:t>.</a:t>
            </a:r>
            <a:endParaRPr dirty="0"/>
          </a:p>
          <a:p>
            <a:pPr marL="342900" lvl="0" indent="-342900" algn="l" rtl="0">
              <a:lnSpc>
                <a:spcPct val="107000"/>
              </a:lnSpc>
              <a:spcBef>
                <a:spcPts val="1800"/>
              </a:spcBef>
              <a:spcAft>
                <a:spcPts val="0"/>
              </a:spcAft>
              <a:buClr>
                <a:srgbClr val="262626"/>
              </a:buClr>
              <a:buSzPts val="2400"/>
              <a:buFont typeface="Arial"/>
              <a:buChar char="•"/>
            </a:pPr>
            <a:r>
              <a:rPr lang="en-GB" u="sng" dirty="0">
                <a:solidFill>
                  <a:schemeClr val="hlink"/>
                </a:solidFill>
                <a:hlinkClick r:id="rId4"/>
              </a:rPr>
              <a:t>Blockchain </a:t>
            </a:r>
            <a:r>
              <a:rPr lang="en-GB" u="sng" dirty="0" err="1">
                <a:solidFill>
                  <a:schemeClr val="hlink"/>
                </a:solidFill>
                <a:hlinkClick r:id="rId4"/>
              </a:rPr>
              <a:t>pri</a:t>
            </a:r>
            <a:r>
              <a:rPr lang="en-GB" u="sng" dirty="0">
                <a:solidFill>
                  <a:schemeClr val="hlink"/>
                </a:solidFill>
                <a:hlinkClick r:id="rId4"/>
              </a:rPr>
              <a:t> </a:t>
            </a:r>
            <a:r>
              <a:rPr lang="en-GB" u="sng" dirty="0" err="1">
                <a:solidFill>
                  <a:schemeClr val="hlink"/>
                </a:solidFill>
                <a:hlinkClick r:id="rId4"/>
              </a:rPr>
              <a:t>pozberovej</a:t>
            </a:r>
            <a:r>
              <a:rPr lang="en-GB" u="sng" dirty="0">
                <a:solidFill>
                  <a:schemeClr val="hlink"/>
                </a:solidFill>
                <a:hlinkClick r:id="rId4"/>
              </a:rPr>
              <a:t> </a:t>
            </a:r>
            <a:r>
              <a:rPr lang="en-GB" u="sng" dirty="0" err="1">
                <a:solidFill>
                  <a:schemeClr val="hlink"/>
                </a:solidFill>
                <a:hlinkClick r:id="rId4"/>
              </a:rPr>
              <a:t>manipulácii</a:t>
            </a:r>
            <a:r>
              <a:rPr lang="en-GB" u="sng" dirty="0">
                <a:solidFill>
                  <a:schemeClr val="hlink"/>
                </a:solidFill>
                <a:hlinkClick r:id="rId4"/>
              </a:rPr>
              <a:t> a </a:t>
            </a:r>
            <a:r>
              <a:rPr lang="en-GB" u="sng" dirty="0" err="1">
                <a:solidFill>
                  <a:schemeClr val="hlink"/>
                </a:solidFill>
                <a:hlinkClick r:id="rId4"/>
              </a:rPr>
              <a:t>triedení</a:t>
            </a:r>
            <a:r>
              <a:rPr lang="en-GB" dirty="0"/>
              <a:t>: Toto video </a:t>
            </a:r>
            <a:r>
              <a:rPr lang="en-GB" dirty="0" err="1"/>
              <a:t>sa</a:t>
            </a:r>
            <a:r>
              <a:rPr lang="en-GB" dirty="0"/>
              <a:t> </a:t>
            </a:r>
            <a:r>
              <a:rPr lang="en-GB" dirty="0" err="1"/>
              <a:t>zaoberá</a:t>
            </a:r>
            <a:r>
              <a:rPr lang="en-GB" dirty="0"/>
              <a:t> </a:t>
            </a:r>
            <a:r>
              <a:rPr lang="en-GB" dirty="0" err="1"/>
              <a:t>potenciálom</a:t>
            </a:r>
            <a:r>
              <a:rPr lang="en-GB" dirty="0"/>
              <a:t> </a:t>
            </a:r>
            <a:r>
              <a:rPr lang="en-GB" dirty="0" err="1"/>
              <a:t>blockchainu</a:t>
            </a:r>
            <a:r>
              <a:rPr lang="en-GB" dirty="0"/>
              <a:t> </a:t>
            </a:r>
            <a:r>
              <a:rPr lang="en-GB" dirty="0" err="1"/>
              <a:t>pri</a:t>
            </a:r>
            <a:r>
              <a:rPr lang="en-GB" dirty="0"/>
              <a:t> </a:t>
            </a:r>
            <a:r>
              <a:rPr lang="en-GB" dirty="0" err="1"/>
              <a:t>zvyšovaní</a:t>
            </a:r>
            <a:r>
              <a:rPr lang="en-GB" dirty="0"/>
              <a:t> </a:t>
            </a:r>
            <a:r>
              <a:rPr lang="en-GB" dirty="0" err="1"/>
              <a:t>efektívnosti</a:t>
            </a:r>
            <a:r>
              <a:rPr lang="en-GB" dirty="0"/>
              <a:t> a </a:t>
            </a:r>
            <a:r>
              <a:rPr lang="en-GB" dirty="0" err="1"/>
              <a:t>transparentnosti</a:t>
            </a:r>
            <a:r>
              <a:rPr lang="en-GB" dirty="0"/>
              <a:t> </a:t>
            </a:r>
            <a:r>
              <a:rPr lang="en-GB" dirty="0" err="1"/>
              <a:t>procesov</a:t>
            </a:r>
            <a:r>
              <a:rPr lang="en-GB" dirty="0"/>
              <a:t> </a:t>
            </a:r>
            <a:r>
              <a:rPr lang="en-GB" dirty="0" err="1"/>
              <a:t>pozberovej</a:t>
            </a:r>
            <a:r>
              <a:rPr lang="en-GB" dirty="0"/>
              <a:t> </a:t>
            </a:r>
            <a:r>
              <a:rPr lang="en-GB" dirty="0" err="1"/>
              <a:t>manipulácie</a:t>
            </a:r>
            <a:r>
              <a:rPr lang="en-GB" dirty="0"/>
              <a:t> a </a:t>
            </a:r>
            <a:r>
              <a:rPr lang="en-GB" dirty="0" err="1"/>
              <a:t>triedenia</a:t>
            </a:r>
            <a:r>
              <a:rPr lang="en-GB" dirty="0"/>
              <a:t>.</a:t>
            </a:r>
            <a:endParaRPr dirty="0"/>
          </a:p>
        </p:txBody>
      </p:sp>
      <p:sp>
        <p:nvSpPr>
          <p:cNvPr id="964" name="Google Shape;964;p5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Video</a:t>
            </a:r>
            <a:endParaRPr/>
          </a:p>
        </p:txBody>
      </p:sp>
      <p:grpSp>
        <p:nvGrpSpPr>
          <p:cNvPr id="965" name="Google Shape;965;p50"/>
          <p:cNvGrpSpPr/>
          <p:nvPr/>
        </p:nvGrpSpPr>
        <p:grpSpPr>
          <a:xfrm rot="10800000" flipH="1">
            <a:off x="10388648" y="0"/>
            <a:ext cx="1803350" cy="2809693"/>
            <a:chOff x="12708052" y="5708395"/>
            <a:chExt cx="760808" cy="1185370"/>
          </a:xfrm>
        </p:grpSpPr>
        <p:sp>
          <p:nvSpPr>
            <p:cNvPr id="966" name="Google Shape;966;p5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67" name="Google Shape;967;p5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68" name="Google Shape;968;p5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69" name="Google Shape;969;p5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70" name="Google Shape;970;p5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71" name="Google Shape;971;p5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976"/>
        <p:cNvGrpSpPr/>
        <p:nvPr/>
      </p:nvGrpSpPr>
      <p:grpSpPr>
        <a:xfrm>
          <a:off x="0" y="0"/>
          <a:ext cx="0" cy="0"/>
          <a:chOff x="0" y="0"/>
          <a:chExt cx="0" cy="0"/>
        </a:xfrm>
      </p:grpSpPr>
      <p:sp>
        <p:nvSpPr>
          <p:cNvPr id="977" name="Google Shape;977;p51"/>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000"/>
              <a:buNone/>
            </a:pPr>
            <a:r>
              <a:rPr lang="en-GB" sz="4000" cap="none">
                <a:latin typeface="Calibri"/>
                <a:ea typeface="Calibri"/>
                <a:cs typeface="Calibri"/>
                <a:sym typeface="Calibri"/>
              </a:rPr>
              <a:t>ZDROJE A ĎALŠIA LITERATÚRA</a:t>
            </a:r>
            <a:endParaRPr sz="4000" cap="none">
              <a:latin typeface="Calibri"/>
              <a:ea typeface="Calibri"/>
              <a:cs typeface="Calibri"/>
              <a:sym typeface="Calibri"/>
            </a:endParaRPr>
          </a:p>
        </p:txBody>
      </p:sp>
      <p:sp>
        <p:nvSpPr>
          <p:cNvPr id="978" name="Google Shape;978;p51"/>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06</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982"/>
        <p:cNvGrpSpPr/>
        <p:nvPr/>
      </p:nvGrpSpPr>
      <p:grpSpPr>
        <a:xfrm>
          <a:off x="0" y="0"/>
          <a:ext cx="0" cy="0"/>
          <a:chOff x="0" y="0"/>
          <a:chExt cx="0" cy="0"/>
        </a:xfrm>
      </p:grpSpPr>
      <p:sp>
        <p:nvSpPr>
          <p:cNvPr id="983" name="Google Shape;983;p52"/>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Arial"/>
              <a:buChar char="•"/>
            </a:pPr>
            <a:r>
              <a:rPr lang="en-GB" u="sng">
                <a:solidFill>
                  <a:schemeClr val="hlink"/>
                </a:solidFill>
                <a:hlinkClick r:id="rId3"/>
              </a:rPr>
              <a:t>https://www.pcmag.com/how-to/what-is-the-blockchain-and-whats-it-used-for </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4"/>
              </a:rPr>
              <a:t>https://www.agmatix.com/blog/importance-of-data-standardization-and-harmonization-in-agriculture/   </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5"/>
              </a:rPr>
              <a:t>https://www.scnsoft.com/blockchain/food-supply-chain</a:t>
            </a:r>
            <a:endParaRPr/>
          </a:p>
          <a:p>
            <a:pPr marL="342900" lvl="0" indent="-342900" algn="l" rtl="0">
              <a:lnSpc>
                <a:spcPct val="90000"/>
              </a:lnSpc>
              <a:spcBef>
                <a:spcPts val="1800"/>
              </a:spcBef>
              <a:spcAft>
                <a:spcPts val="0"/>
              </a:spcAft>
              <a:buClr>
                <a:srgbClr val="262626"/>
              </a:buClr>
              <a:buSzPts val="2400"/>
              <a:buFont typeface="Arial"/>
              <a:buChar char="•"/>
            </a:pPr>
            <a:r>
              <a:rPr lang="en-GB" u="sng">
                <a:solidFill>
                  <a:schemeClr val="hlink"/>
                </a:solidFill>
                <a:hlinkClick r:id="rId6"/>
              </a:rPr>
              <a:t>https://www.agridigital.io </a:t>
            </a:r>
            <a:endParaRPr/>
          </a:p>
          <a:p>
            <a:pPr marL="342900" lvl="0" indent="-342900" algn="l" rtl="0">
              <a:lnSpc>
                <a:spcPct val="90000"/>
              </a:lnSpc>
              <a:spcBef>
                <a:spcPts val="1000"/>
              </a:spcBef>
              <a:spcAft>
                <a:spcPts val="0"/>
              </a:spcAft>
              <a:buClr>
                <a:srgbClr val="262626"/>
              </a:buClr>
              <a:buSzPts val="2400"/>
              <a:buFont typeface="Arial"/>
              <a:buChar char="•"/>
            </a:pPr>
            <a:r>
              <a:rPr lang="en-GB" u="sng">
                <a:solidFill>
                  <a:schemeClr val="hlink"/>
                </a:solidFill>
                <a:hlinkClick r:id="rId7"/>
              </a:rPr>
              <a:t>https://intellipaat.com/blog/blockchain-in-agriculture/#no2 </a:t>
            </a:r>
            <a:endParaRPr/>
          </a:p>
          <a:p>
            <a:pPr marL="342900" lvl="0" indent="-342900" algn="l" rtl="0">
              <a:lnSpc>
                <a:spcPct val="90000"/>
              </a:lnSpc>
              <a:spcBef>
                <a:spcPts val="1000"/>
              </a:spcBef>
              <a:spcAft>
                <a:spcPts val="0"/>
              </a:spcAft>
              <a:buClr>
                <a:srgbClr val="262626"/>
              </a:buClr>
              <a:buSzPts val="2400"/>
              <a:buFont typeface="Arial"/>
              <a:buChar char="•"/>
            </a:pPr>
            <a:r>
              <a:rPr lang="en-GB" u="sng">
                <a:solidFill>
                  <a:schemeClr val="hlink"/>
                </a:solidFill>
                <a:hlinkClick r:id="rId8"/>
              </a:rPr>
              <a:t>https://intellipaat.com/blog/blockchain-in-agriculture/ </a:t>
            </a:r>
            <a:endParaRPr/>
          </a:p>
        </p:txBody>
      </p:sp>
      <p:sp>
        <p:nvSpPr>
          <p:cNvPr id="984" name="Google Shape;984;p5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Referencie a ďalšie čítanie</a:t>
            </a:r>
            <a:endParaRPr sz="3600"/>
          </a:p>
        </p:txBody>
      </p:sp>
      <p:grpSp>
        <p:nvGrpSpPr>
          <p:cNvPr id="985" name="Google Shape;985;p52"/>
          <p:cNvGrpSpPr/>
          <p:nvPr/>
        </p:nvGrpSpPr>
        <p:grpSpPr>
          <a:xfrm rot="10800000" flipH="1">
            <a:off x="10388648" y="0"/>
            <a:ext cx="1803350" cy="2809693"/>
            <a:chOff x="12708052" y="5708395"/>
            <a:chExt cx="760808" cy="1185370"/>
          </a:xfrm>
        </p:grpSpPr>
        <p:sp>
          <p:nvSpPr>
            <p:cNvPr id="986" name="Google Shape;986;p5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87" name="Google Shape;987;p5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88" name="Google Shape;988;p5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89" name="Google Shape;989;p5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90" name="Google Shape;990;p5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91" name="Google Shape;991;p5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995"/>
        <p:cNvGrpSpPr/>
        <p:nvPr/>
      </p:nvGrpSpPr>
      <p:grpSpPr>
        <a:xfrm>
          <a:off x="0" y="0"/>
          <a:ext cx="0" cy="0"/>
          <a:chOff x="0" y="0"/>
          <a:chExt cx="0" cy="0"/>
        </a:xfrm>
      </p:grpSpPr>
      <p:sp>
        <p:nvSpPr>
          <p:cNvPr id="996" name="Google Shape;996;p53"/>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Arial"/>
              <a:buChar char="•"/>
            </a:pPr>
            <a:r>
              <a:rPr lang="en-GB">
                <a:latin typeface="Calibri"/>
                <a:ea typeface="Calibri"/>
                <a:cs typeface="Calibri"/>
                <a:sym typeface="Calibri"/>
              </a:rPr>
              <a:t>Adil El Mane, Younes Chihab, Khalid Tatane, Redouan Korchiyne, "Agriculture Supply Chain Management Based on Blockchain Architecture and Smart Contracts", </a:t>
            </a:r>
            <a:r>
              <a:rPr lang="en-GB" i="1">
                <a:latin typeface="Calibri"/>
                <a:ea typeface="Calibri"/>
                <a:cs typeface="Calibri"/>
                <a:sym typeface="Calibri"/>
              </a:rPr>
              <a:t>Applied Computational Intelligence and Soft Computing, </a:t>
            </a:r>
            <a:r>
              <a:rPr lang="en-GB">
                <a:latin typeface="Calibri"/>
                <a:ea typeface="Calibri"/>
                <a:cs typeface="Calibri"/>
                <a:sym typeface="Calibri"/>
              </a:rPr>
              <a:t>vol. 2022, Article ID 8011525, 23 pages, 2022. </a:t>
            </a:r>
            <a:r>
              <a:rPr lang="en-GB" u="sng">
                <a:solidFill>
                  <a:schemeClr val="hlink"/>
                </a:solidFill>
                <a:latin typeface="Calibri"/>
                <a:ea typeface="Calibri"/>
                <a:cs typeface="Calibri"/>
                <a:sym typeface="Calibri"/>
                <a:hlinkClick r:id="rId3"/>
              </a:rPr>
              <a:t>https://doi.</a:t>
            </a:r>
            <a:r>
              <a:rPr lang="en-GB">
                <a:latin typeface="Calibri"/>
                <a:ea typeface="Calibri"/>
                <a:cs typeface="Calibri"/>
                <a:sym typeface="Calibri"/>
              </a:rPr>
              <a:t>org/10.1155/2022/8011525  </a:t>
            </a:r>
            <a:endParaRPr>
              <a:latin typeface="Calibri"/>
              <a:ea typeface="Calibri"/>
              <a:cs typeface="Calibri"/>
              <a:sym typeface="Calibri"/>
            </a:endParaRPr>
          </a:p>
          <a:p>
            <a:pPr marL="342900" lvl="0" indent="-342900" algn="l" rtl="0">
              <a:lnSpc>
                <a:spcPct val="107000"/>
              </a:lnSpc>
              <a:spcBef>
                <a:spcPts val="1800"/>
              </a:spcBef>
              <a:spcAft>
                <a:spcPts val="0"/>
              </a:spcAft>
              <a:buClr>
                <a:srgbClr val="222222"/>
              </a:buClr>
              <a:buSzPts val="2400"/>
              <a:buFont typeface="Arial"/>
              <a:buChar char="•"/>
            </a:pPr>
            <a:r>
              <a:rPr lang="en-GB" b="0" i="0">
                <a:solidFill>
                  <a:srgbClr val="222222"/>
                </a:solidFill>
                <a:latin typeface="Calibri"/>
                <a:ea typeface="Calibri"/>
                <a:cs typeface="Calibri"/>
                <a:sym typeface="Calibri"/>
              </a:rPr>
              <a:t>L.B., K. Prieskum aplikácií blockchainu v poľnohospodárstve. </a:t>
            </a:r>
            <a:r>
              <a:rPr lang="en-GB" b="0" i="1">
                <a:solidFill>
                  <a:srgbClr val="222222"/>
                </a:solidFill>
                <a:latin typeface="Calibri"/>
                <a:ea typeface="Calibri"/>
                <a:cs typeface="Calibri"/>
                <a:sym typeface="Calibri"/>
              </a:rPr>
              <a:t>Agriculture </a:t>
            </a:r>
            <a:r>
              <a:rPr lang="en-GB" b="1" i="0">
                <a:solidFill>
                  <a:srgbClr val="222222"/>
                </a:solidFill>
                <a:latin typeface="Calibri"/>
                <a:ea typeface="Calibri"/>
                <a:cs typeface="Calibri"/>
                <a:sym typeface="Calibri"/>
              </a:rPr>
              <a:t>2022</a:t>
            </a:r>
            <a:r>
              <a:rPr lang="en-GB" b="0" i="0">
                <a:solidFill>
                  <a:srgbClr val="222222"/>
                </a:solidFill>
                <a:latin typeface="Calibri"/>
                <a:ea typeface="Calibri"/>
                <a:cs typeface="Calibri"/>
                <a:sym typeface="Calibri"/>
              </a:rPr>
              <a:t>, </a:t>
            </a:r>
            <a:r>
              <a:rPr lang="en-GB" b="0" i="1">
                <a:solidFill>
                  <a:srgbClr val="222222"/>
                </a:solidFill>
                <a:latin typeface="Calibri"/>
                <a:ea typeface="Calibri"/>
                <a:cs typeface="Calibri"/>
                <a:sym typeface="Calibri"/>
              </a:rPr>
              <a:t>12</a:t>
            </a:r>
            <a:r>
              <a:rPr lang="en-GB" b="0" i="0">
                <a:solidFill>
                  <a:srgbClr val="222222"/>
                </a:solidFill>
                <a:latin typeface="Calibri"/>
                <a:ea typeface="Calibri"/>
                <a:cs typeface="Calibri"/>
                <a:sym typeface="Calibri"/>
              </a:rPr>
              <a:t>, 1333. </a:t>
            </a:r>
            <a:r>
              <a:rPr lang="en-GB" b="0" i="0" u="sng">
                <a:solidFill>
                  <a:srgbClr val="222222"/>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https://doi.</a:t>
            </a:r>
            <a:r>
              <a:rPr lang="en-GB" b="0" i="0">
                <a:solidFill>
                  <a:srgbClr val="222222"/>
                </a:solidFill>
                <a:latin typeface="Calibri"/>
                <a:ea typeface="Calibri"/>
                <a:cs typeface="Calibri"/>
                <a:sym typeface="Calibri"/>
              </a:rPr>
              <a:t>org/10.3390/agriculture12091333 </a:t>
            </a:r>
            <a:endParaRPr/>
          </a:p>
          <a:p>
            <a:pPr marL="342900" lvl="0" indent="-342900" algn="l" rtl="0">
              <a:lnSpc>
                <a:spcPct val="107000"/>
              </a:lnSpc>
              <a:spcBef>
                <a:spcPts val="1800"/>
              </a:spcBef>
              <a:spcAft>
                <a:spcPts val="0"/>
              </a:spcAft>
              <a:buClr>
                <a:srgbClr val="222222"/>
              </a:buClr>
              <a:buSzPts val="2400"/>
              <a:buFont typeface="Arial"/>
              <a:buChar char="•"/>
            </a:pPr>
            <a:r>
              <a:rPr lang="en-GB" b="0" i="0">
                <a:solidFill>
                  <a:srgbClr val="222222"/>
                </a:solidFill>
                <a:latin typeface="Calibri"/>
                <a:ea typeface="Calibri"/>
                <a:cs typeface="Calibri"/>
                <a:sym typeface="Calibri"/>
              </a:rPr>
              <a:t>Akella, G.K.; Wibowo, S.; Grandhi, S.; Mubarak, S. A Systematic Review of Blockchain Technology Adoption Barriers and Enablers for Smart and Sustainable Agriculture. </a:t>
            </a:r>
            <a:r>
              <a:rPr lang="en-GB" b="0" i="1">
                <a:solidFill>
                  <a:srgbClr val="222222"/>
                </a:solidFill>
                <a:latin typeface="Calibri"/>
                <a:ea typeface="Calibri"/>
                <a:cs typeface="Calibri"/>
                <a:sym typeface="Calibri"/>
              </a:rPr>
              <a:t>Big Data Cogn. Comput. </a:t>
            </a:r>
            <a:r>
              <a:rPr lang="en-GB" b="1" i="0">
                <a:solidFill>
                  <a:srgbClr val="222222"/>
                </a:solidFill>
                <a:latin typeface="Calibri"/>
                <a:ea typeface="Calibri"/>
                <a:cs typeface="Calibri"/>
                <a:sym typeface="Calibri"/>
              </a:rPr>
              <a:t>2023</a:t>
            </a:r>
            <a:r>
              <a:rPr lang="en-GB" b="0" i="0">
                <a:solidFill>
                  <a:srgbClr val="222222"/>
                </a:solidFill>
                <a:latin typeface="Calibri"/>
                <a:ea typeface="Calibri"/>
                <a:cs typeface="Calibri"/>
                <a:sym typeface="Calibri"/>
              </a:rPr>
              <a:t>, </a:t>
            </a:r>
            <a:r>
              <a:rPr lang="en-GB" b="0" i="1">
                <a:solidFill>
                  <a:srgbClr val="222222"/>
                </a:solidFill>
                <a:latin typeface="Calibri"/>
                <a:ea typeface="Calibri"/>
                <a:cs typeface="Calibri"/>
                <a:sym typeface="Calibri"/>
              </a:rPr>
              <a:t>7</a:t>
            </a:r>
            <a:r>
              <a:rPr lang="en-GB" b="0" i="0">
                <a:solidFill>
                  <a:srgbClr val="222222"/>
                </a:solidFill>
                <a:latin typeface="Calibri"/>
                <a:ea typeface="Calibri"/>
                <a:cs typeface="Calibri"/>
                <a:sym typeface="Calibri"/>
              </a:rPr>
              <a:t>, 86. </a:t>
            </a:r>
            <a:r>
              <a:rPr lang="en-GB" b="0" i="0" u="sng">
                <a:solidFill>
                  <a:srgbClr val="222222"/>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https://doi.</a:t>
            </a:r>
            <a:r>
              <a:rPr lang="en-GB">
                <a:solidFill>
                  <a:srgbClr val="222222"/>
                </a:solidFill>
                <a:latin typeface="Calibri"/>
                <a:ea typeface="Calibri"/>
                <a:cs typeface="Calibri"/>
                <a:sym typeface="Calibri"/>
              </a:rPr>
              <a:t>org/10.3390/bdcc7020086 </a:t>
            </a:r>
            <a:endParaRPr>
              <a:latin typeface="Calibri"/>
              <a:ea typeface="Calibri"/>
              <a:cs typeface="Calibri"/>
              <a:sym typeface="Calibri"/>
            </a:endParaRPr>
          </a:p>
        </p:txBody>
      </p:sp>
      <p:sp>
        <p:nvSpPr>
          <p:cNvPr id="997" name="Google Shape;997;p5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Odkazy a ďalšie čítanie</a:t>
            </a:r>
            <a:endParaRPr sz="3600"/>
          </a:p>
        </p:txBody>
      </p:sp>
      <p:grpSp>
        <p:nvGrpSpPr>
          <p:cNvPr id="998" name="Google Shape;998;p53"/>
          <p:cNvGrpSpPr/>
          <p:nvPr/>
        </p:nvGrpSpPr>
        <p:grpSpPr>
          <a:xfrm rot="10800000" flipH="1">
            <a:off x="10388648" y="0"/>
            <a:ext cx="1803350" cy="2809693"/>
            <a:chOff x="12708052" y="5708395"/>
            <a:chExt cx="760808" cy="1185370"/>
          </a:xfrm>
        </p:grpSpPr>
        <p:sp>
          <p:nvSpPr>
            <p:cNvPr id="999" name="Google Shape;999;p5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00" name="Google Shape;1000;p5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01" name="Google Shape;1001;p5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02" name="Google Shape;1002;p5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03" name="Google Shape;1003;p5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04" name="Google Shape;1004;p5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009"/>
        <p:cNvGrpSpPr/>
        <p:nvPr/>
      </p:nvGrpSpPr>
      <p:grpSpPr>
        <a:xfrm>
          <a:off x="0" y="0"/>
          <a:ext cx="0" cy="0"/>
          <a:chOff x="0" y="0"/>
          <a:chExt cx="0" cy="0"/>
        </a:xfrm>
      </p:grpSpPr>
      <p:sp>
        <p:nvSpPr>
          <p:cNvPr id="1010" name="Google Shape;1010;p54"/>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cap="none"/>
              <a:t>INTERAKTÍVNA VZDELÁVACIA AKTIVITA</a:t>
            </a:r>
            <a:endParaRPr sz="3900" cap="none"/>
          </a:p>
        </p:txBody>
      </p:sp>
      <p:sp>
        <p:nvSpPr>
          <p:cNvPr id="1011" name="Google Shape;1011;p54"/>
          <p:cNvSpPr txBox="1">
            <a:spLocks noGrp="1"/>
          </p:cNvSpPr>
          <p:nvPr>
            <p:ph type="body" idx="2"/>
          </p:nvPr>
        </p:nvSpPr>
        <p:spPr>
          <a:xfrm>
            <a:off x="861664" y="1103100"/>
            <a:ext cx="2066906" cy="161842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07</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015"/>
        <p:cNvGrpSpPr/>
        <p:nvPr/>
      </p:nvGrpSpPr>
      <p:grpSpPr>
        <a:xfrm>
          <a:off x="0" y="0"/>
          <a:ext cx="0" cy="0"/>
          <a:chOff x="0" y="0"/>
          <a:chExt cx="0" cy="0"/>
        </a:xfrm>
      </p:grpSpPr>
      <p:sp>
        <p:nvSpPr>
          <p:cNvPr id="1016" name="Google Shape;1016;p55"/>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914400" lvl="1" indent="-457200" algn="l" rtl="0">
              <a:lnSpc>
                <a:spcPct val="90000"/>
              </a:lnSpc>
              <a:spcBef>
                <a:spcPts val="0"/>
              </a:spcBef>
              <a:spcAft>
                <a:spcPts val="0"/>
              </a:spcAft>
              <a:buClr>
                <a:srgbClr val="262626"/>
              </a:buClr>
              <a:buSzPts val="2400"/>
              <a:buFont typeface="Calibri"/>
              <a:buAutoNum type="arabicPeriod"/>
            </a:pPr>
            <a:r>
              <a:rPr lang="en-GB" sz="2400">
                <a:solidFill>
                  <a:srgbClr val="262626"/>
                </a:solidFill>
                <a:latin typeface="Calibri"/>
                <a:ea typeface="Calibri"/>
                <a:cs typeface="Calibri"/>
                <a:sym typeface="Calibri"/>
              </a:rPr>
              <a:t>Simulujte proces zaznamenávania dodávateľského reťazca pomocou blockchainu pre konkrétny potravinový produkt (napr. káva, med, ovocie atď.).</a:t>
            </a:r>
            <a:endParaRPr/>
          </a:p>
          <a:p>
            <a:pPr marL="914400" lvl="1" indent="-457200" algn="l" rtl="0">
              <a:lnSpc>
                <a:spcPct val="90000"/>
              </a:lnSpc>
              <a:spcBef>
                <a:spcPts val="500"/>
              </a:spcBef>
              <a:spcAft>
                <a:spcPts val="0"/>
              </a:spcAft>
              <a:buClr>
                <a:srgbClr val="262626"/>
              </a:buClr>
              <a:buSzPts val="2400"/>
              <a:buFont typeface="Calibri"/>
              <a:buAutoNum type="arabicPeriod"/>
            </a:pPr>
            <a:r>
              <a:rPr lang="en-GB" sz="2400">
                <a:solidFill>
                  <a:srgbClr val="262626"/>
                </a:solidFill>
                <a:latin typeface="Calibri"/>
                <a:ea typeface="Calibri"/>
                <a:cs typeface="Calibri"/>
                <a:sym typeface="Calibri"/>
              </a:rPr>
              <a:t>Identifikujte každý krok vo výrobnom a distribučnom reťazci produktu a použite technológiu blockchain na zaznamenanie týchto krokov.</a:t>
            </a:r>
            <a:endParaRPr/>
          </a:p>
          <a:p>
            <a:pPr marL="914400" lvl="1" indent="-457200" algn="l" rtl="0">
              <a:lnSpc>
                <a:spcPct val="90000"/>
              </a:lnSpc>
              <a:spcBef>
                <a:spcPts val="500"/>
              </a:spcBef>
              <a:spcAft>
                <a:spcPts val="0"/>
              </a:spcAft>
              <a:buClr>
                <a:srgbClr val="262626"/>
              </a:buClr>
              <a:buSzPts val="2400"/>
              <a:buFont typeface="Calibri"/>
              <a:buAutoNum type="arabicPeriod"/>
            </a:pPr>
            <a:r>
              <a:rPr lang="en-GB" sz="2400">
                <a:solidFill>
                  <a:srgbClr val="262626"/>
                </a:solidFill>
                <a:latin typeface="Calibri"/>
                <a:ea typeface="Calibri"/>
                <a:cs typeface="Calibri"/>
                <a:sym typeface="Calibri"/>
              </a:rPr>
              <a:t>Demonštrovať transparentnosť a nemennosť záznamov v blockchaine prostredníctvom vizuálnych prostriedkov.</a:t>
            </a:r>
            <a:endParaRPr/>
          </a:p>
        </p:txBody>
      </p:sp>
      <p:sp>
        <p:nvSpPr>
          <p:cNvPr id="1017" name="Google Shape;1017;p5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Simulácia záznamu dodávateľského reťazca blockchain</a:t>
            </a:r>
            <a:endParaRPr/>
          </a:p>
        </p:txBody>
      </p:sp>
      <p:grpSp>
        <p:nvGrpSpPr>
          <p:cNvPr id="1018" name="Google Shape;1018;p55"/>
          <p:cNvGrpSpPr/>
          <p:nvPr/>
        </p:nvGrpSpPr>
        <p:grpSpPr>
          <a:xfrm rot="10800000" flipH="1">
            <a:off x="10388648" y="0"/>
            <a:ext cx="1803350" cy="2809693"/>
            <a:chOff x="12708052" y="5708395"/>
            <a:chExt cx="760808" cy="1185370"/>
          </a:xfrm>
        </p:grpSpPr>
        <p:sp>
          <p:nvSpPr>
            <p:cNvPr id="1019" name="Google Shape;1019;p5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20" name="Google Shape;1020;p5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21" name="Google Shape;1021;p5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22" name="Google Shape;1022;p5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23" name="Google Shape;1023;p5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24" name="Google Shape;1024;p5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028"/>
        <p:cNvGrpSpPr/>
        <p:nvPr/>
      </p:nvGrpSpPr>
      <p:grpSpPr>
        <a:xfrm>
          <a:off x="0" y="0"/>
          <a:ext cx="0" cy="0"/>
          <a:chOff x="0" y="0"/>
          <a:chExt cx="0" cy="0"/>
        </a:xfrm>
      </p:grpSpPr>
      <p:sp>
        <p:nvSpPr>
          <p:cNvPr id="1029" name="Google Shape;1029;p56"/>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914400" lvl="1" indent="-457200" algn="l" rtl="0">
              <a:lnSpc>
                <a:spcPct val="90000"/>
              </a:lnSpc>
              <a:spcBef>
                <a:spcPts val="0"/>
              </a:spcBef>
              <a:spcAft>
                <a:spcPts val="0"/>
              </a:spcAft>
              <a:buClr>
                <a:srgbClr val="262626"/>
              </a:buClr>
              <a:buSzPts val="2400"/>
              <a:buFont typeface="Calibri"/>
              <a:buAutoNum type="arabicPeriod"/>
            </a:pPr>
            <a:r>
              <a:rPr lang="en-GB" sz="2400">
                <a:solidFill>
                  <a:srgbClr val="262626"/>
                </a:solidFill>
                <a:latin typeface="Calibri"/>
                <a:ea typeface="Calibri"/>
                <a:cs typeface="Calibri"/>
                <a:sym typeface="Calibri"/>
              </a:rPr>
              <a:t>Inteligentné zmluvy hľadajte v agropotravinárskom sektore, napríklad zmluvy medzi farmami a distribútormi alebo záznamy o kontrole kvality potravín.</a:t>
            </a:r>
            <a:endParaRPr/>
          </a:p>
          <a:p>
            <a:pPr marL="914400" lvl="1" indent="-457200" algn="l" rtl="0">
              <a:lnSpc>
                <a:spcPct val="90000"/>
              </a:lnSpc>
              <a:spcBef>
                <a:spcPts val="500"/>
              </a:spcBef>
              <a:spcAft>
                <a:spcPts val="0"/>
              </a:spcAft>
              <a:buClr>
                <a:srgbClr val="262626"/>
              </a:buClr>
              <a:buSzPts val="2400"/>
              <a:buFont typeface="Calibri"/>
              <a:buAutoNum type="arabicPeriod"/>
            </a:pPr>
            <a:r>
              <a:rPr lang="en-GB" sz="2400">
                <a:solidFill>
                  <a:srgbClr val="262626"/>
                </a:solidFill>
                <a:latin typeface="Calibri"/>
                <a:ea typeface="Calibri"/>
                <a:cs typeface="Calibri"/>
                <a:sym typeface="Calibri"/>
              </a:rPr>
              <a:t>Vytvorte jednoduchý inteligentný kontrakt pomocou šablóny a otestujte, ako funguje.</a:t>
            </a:r>
            <a:endParaRPr/>
          </a:p>
        </p:txBody>
      </p:sp>
      <p:sp>
        <p:nvSpPr>
          <p:cNvPr id="1030" name="Google Shape;1030;p5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Vytváranie inteligentných zmlúv</a:t>
            </a:r>
            <a:endParaRPr/>
          </a:p>
        </p:txBody>
      </p:sp>
      <p:grpSp>
        <p:nvGrpSpPr>
          <p:cNvPr id="1031" name="Google Shape;1031;p56"/>
          <p:cNvGrpSpPr/>
          <p:nvPr/>
        </p:nvGrpSpPr>
        <p:grpSpPr>
          <a:xfrm rot="10800000" flipH="1">
            <a:off x="10388648" y="0"/>
            <a:ext cx="1803350" cy="2809693"/>
            <a:chOff x="12708052" y="5708395"/>
            <a:chExt cx="760808" cy="1185370"/>
          </a:xfrm>
        </p:grpSpPr>
        <p:sp>
          <p:nvSpPr>
            <p:cNvPr id="1032" name="Google Shape;1032;p5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33" name="Google Shape;1033;p5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34" name="Google Shape;1034;p5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35" name="Google Shape;1035;p5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36" name="Google Shape;1036;p5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37" name="Google Shape;1037;p5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041"/>
        <p:cNvGrpSpPr/>
        <p:nvPr/>
      </p:nvGrpSpPr>
      <p:grpSpPr>
        <a:xfrm>
          <a:off x="0" y="0"/>
          <a:ext cx="0" cy="0"/>
          <a:chOff x="0" y="0"/>
          <a:chExt cx="0" cy="0"/>
        </a:xfrm>
      </p:grpSpPr>
      <p:sp>
        <p:nvSpPr>
          <p:cNvPr id="1042" name="Google Shape;1042;p57"/>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914400" lvl="1" indent="-457200" algn="l" rtl="0">
              <a:lnSpc>
                <a:spcPct val="90000"/>
              </a:lnSpc>
              <a:spcBef>
                <a:spcPts val="0"/>
              </a:spcBef>
              <a:spcAft>
                <a:spcPts val="0"/>
              </a:spcAft>
              <a:buClr>
                <a:srgbClr val="262626"/>
              </a:buClr>
              <a:buSzPts val="2400"/>
              <a:buFont typeface="Calibri"/>
              <a:buAutoNum type="arabicPeriod"/>
            </a:pPr>
            <a:r>
              <a:rPr lang="en-GB" sz="2400">
                <a:solidFill>
                  <a:srgbClr val="262626"/>
                </a:solidFill>
                <a:latin typeface="Calibri"/>
                <a:ea typeface="Calibri"/>
                <a:cs typeface="Calibri"/>
                <a:sym typeface="Calibri"/>
              </a:rPr>
              <a:t>Vytvorte kartičky s obrázkami alebo informáciami o jednotlivých krokoch v dodávateľskom reťazci agropotravinárskeho výrobku.</a:t>
            </a:r>
            <a:endParaRPr/>
          </a:p>
          <a:p>
            <a:pPr marL="914400" lvl="1" indent="-457200" algn="l" rtl="0">
              <a:lnSpc>
                <a:spcPct val="90000"/>
              </a:lnSpc>
              <a:spcBef>
                <a:spcPts val="500"/>
              </a:spcBef>
              <a:spcAft>
                <a:spcPts val="0"/>
              </a:spcAft>
              <a:buClr>
                <a:srgbClr val="262626"/>
              </a:buClr>
              <a:buSzPts val="2400"/>
              <a:buFont typeface="Calibri"/>
              <a:buAutoNum type="arabicPeriod"/>
            </a:pPr>
            <a:r>
              <a:rPr lang="en-GB" sz="2400">
                <a:solidFill>
                  <a:srgbClr val="262626"/>
                </a:solidFill>
                <a:latin typeface="Calibri"/>
                <a:ea typeface="Calibri"/>
                <a:cs typeface="Calibri"/>
                <a:sym typeface="Calibri"/>
              </a:rPr>
              <a:t>Každý krok v reťazci predstavuje jednu kartu. Usporiadajte tieto karty a vytvorte celkový proces od výroby až po distribúciu pomocou technológie blockchain.</a:t>
            </a:r>
            <a:endParaRPr/>
          </a:p>
          <a:p>
            <a:pPr marL="914400" lvl="1" indent="-457200" algn="l" rtl="0">
              <a:lnSpc>
                <a:spcPct val="90000"/>
              </a:lnSpc>
              <a:spcBef>
                <a:spcPts val="500"/>
              </a:spcBef>
              <a:spcAft>
                <a:spcPts val="0"/>
              </a:spcAft>
              <a:buClr>
                <a:srgbClr val="262626"/>
              </a:buClr>
              <a:buSzPts val="2400"/>
              <a:buFont typeface="Calibri"/>
              <a:buAutoNum type="arabicPeriod"/>
            </a:pPr>
            <a:r>
              <a:rPr lang="en-GB" sz="2400">
                <a:solidFill>
                  <a:srgbClr val="262626"/>
                </a:solidFill>
                <a:latin typeface="Calibri"/>
                <a:ea typeface="Calibri"/>
                <a:cs typeface="Calibri"/>
                <a:sym typeface="Calibri"/>
              </a:rPr>
              <a:t>Cieľom je pochopiť, ako blockchain zaznamenáva každý krok transparentne a bez možnosti manipulácie s údajmi.</a:t>
            </a:r>
            <a:endParaRPr/>
          </a:p>
        </p:txBody>
      </p:sp>
      <p:sp>
        <p:nvSpPr>
          <p:cNvPr id="1043" name="Google Shape;1043;p5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Procesná hádanka blockchainu</a:t>
            </a:r>
            <a:endParaRPr/>
          </a:p>
        </p:txBody>
      </p:sp>
      <p:grpSp>
        <p:nvGrpSpPr>
          <p:cNvPr id="1044" name="Google Shape;1044;p57"/>
          <p:cNvGrpSpPr/>
          <p:nvPr/>
        </p:nvGrpSpPr>
        <p:grpSpPr>
          <a:xfrm rot="10800000" flipH="1">
            <a:off x="10388648" y="0"/>
            <a:ext cx="1803350" cy="2809693"/>
            <a:chOff x="12708052" y="5708395"/>
            <a:chExt cx="760808" cy="1185370"/>
          </a:xfrm>
        </p:grpSpPr>
        <p:sp>
          <p:nvSpPr>
            <p:cNvPr id="1045" name="Google Shape;1045;p5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46" name="Google Shape;1046;p5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47" name="Google Shape;1047;p5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48" name="Google Shape;1048;p5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49" name="Google Shape;1049;p5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50" name="Google Shape;1050;p5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055"/>
        <p:cNvGrpSpPr/>
        <p:nvPr/>
      </p:nvGrpSpPr>
      <p:grpSpPr>
        <a:xfrm>
          <a:off x="0" y="0"/>
          <a:ext cx="0" cy="0"/>
          <a:chOff x="0" y="0"/>
          <a:chExt cx="0" cy="0"/>
        </a:xfrm>
      </p:grpSpPr>
      <p:sp>
        <p:nvSpPr>
          <p:cNvPr id="1056" name="Google Shape;1056;p58"/>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a:latin typeface="Calibri"/>
                <a:ea typeface="Calibri"/>
                <a:cs typeface="Calibri"/>
                <a:sym typeface="Calibri"/>
              </a:rPr>
              <a:t>Kvíz</a:t>
            </a:r>
            <a:endParaRPr sz="3900"/>
          </a:p>
        </p:txBody>
      </p:sp>
      <p:sp>
        <p:nvSpPr>
          <p:cNvPr id="1057" name="Google Shape;1057;p58"/>
          <p:cNvSpPr txBox="1">
            <a:spLocks noGrp="1"/>
          </p:cNvSpPr>
          <p:nvPr>
            <p:ph type="body" idx="2"/>
          </p:nvPr>
        </p:nvSpPr>
        <p:spPr>
          <a:xfrm>
            <a:off x="861664" y="1103100"/>
            <a:ext cx="2066906" cy="161842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08</a:t>
            </a:r>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061"/>
        <p:cNvGrpSpPr/>
        <p:nvPr/>
      </p:nvGrpSpPr>
      <p:grpSpPr>
        <a:xfrm>
          <a:off x="0" y="0"/>
          <a:ext cx="0" cy="0"/>
          <a:chOff x="0" y="0"/>
          <a:chExt cx="0" cy="0"/>
        </a:xfrm>
      </p:grpSpPr>
      <p:sp>
        <p:nvSpPr>
          <p:cNvPr id="1062" name="Google Shape;1062;p59"/>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2400"/>
              <a:buNone/>
            </a:pPr>
            <a:r>
              <a:rPr lang="en-GB"/>
              <a:t>Aká je definícia technológie blockchain</a:t>
            </a:r>
            <a:r>
              <a:rPr lang="en-GB" sz="2400" b="0" i="0">
                <a:solidFill>
                  <a:srgbClr val="262626"/>
                </a:solidFill>
                <a:latin typeface="Calibri"/>
                <a:ea typeface="Calibri"/>
                <a:cs typeface="Calibri"/>
                <a:sym typeface="Calibri"/>
              </a:rPr>
              <a:t>?</a:t>
            </a:r>
            <a:endParaRPr/>
          </a:p>
          <a:p>
            <a:pPr marL="914400" lvl="1" indent="-457200" algn="l" rtl="0">
              <a:lnSpc>
                <a:spcPct val="107000"/>
              </a:lnSpc>
              <a:spcBef>
                <a:spcPts val="500"/>
              </a:spcBef>
              <a:spcAft>
                <a:spcPts val="0"/>
              </a:spcAft>
              <a:buClr>
                <a:srgbClr val="262626"/>
              </a:buClr>
              <a:buSzPts val="2000"/>
              <a:buFont typeface="Calibri"/>
              <a:buAutoNum type="alphaLcParenR"/>
            </a:pPr>
            <a:r>
              <a:rPr lang="en-GB">
                <a:solidFill>
                  <a:srgbClr val="262626"/>
                </a:solidFill>
              </a:rPr>
              <a:t>Ide o centralizovanú databázu, ktorú spravuje jeden subjekt.</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Ide o záznam, ktorý možno meniť a ktorý kontroluje jedna osoba.</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Je to distribuovaný záznam, ktorý nikto nemôže zmeniť a ktorý nie je pod kontrolou jedinej osoby alebo subjektu.</a:t>
            </a:r>
            <a:endParaRPr/>
          </a:p>
        </p:txBody>
      </p:sp>
      <p:sp>
        <p:nvSpPr>
          <p:cNvPr id="1063" name="Google Shape;1063;p5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064" name="Google Shape;1064;p59"/>
          <p:cNvGrpSpPr/>
          <p:nvPr/>
        </p:nvGrpSpPr>
        <p:grpSpPr>
          <a:xfrm rot="10800000" flipH="1">
            <a:off x="10388648" y="0"/>
            <a:ext cx="1803350" cy="2809693"/>
            <a:chOff x="12708052" y="5708395"/>
            <a:chExt cx="760808" cy="1185370"/>
          </a:xfrm>
        </p:grpSpPr>
        <p:sp>
          <p:nvSpPr>
            <p:cNvPr id="1065" name="Google Shape;1065;p5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66" name="Google Shape;1066;p5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67" name="Google Shape;1067;p5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68" name="Google Shape;1068;p5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69" name="Google Shape;1069;p5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70" name="Google Shape;1070;p5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6"/>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800"/>
              <a:buNone/>
            </a:pPr>
            <a:r>
              <a:rPr lang="en-GB" sz="4800" cap="none">
                <a:latin typeface="Calibri"/>
                <a:ea typeface="Calibri"/>
                <a:cs typeface="Calibri"/>
                <a:sym typeface="Calibri"/>
              </a:rPr>
              <a:t>ÚVOD DO TECHNOLÓGIE BLOCKCHAIN</a:t>
            </a:r>
            <a:endParaRPr cap="none"/>
          </a:p>
        </p:txBody>
      </p:sp>
      <p:sp>
        <p:nvSpPr>
          <p:cNvPr id="389" name="Google Shape;389;p6"/>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01</a:t>
            </a:r>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074"/>
        <p:cNvGrpSpPr/>
        <p:nvPr/>
      </p:nvGrpSpPr>
      <p:grpSpPr>
        <a:xfrm>
          <a:off x="0" y="0"/>
          <a:ext cx="0" cy="0"/>
          <a:chOff x="0" y="0"/>
          <a:chExt cx="0" cy="0"/>
        </a:xfrm>
      </p:grpSpPr>
      <p:sp>
        <p:nvSpPr>
          <p:cNvPr id="1075" name="Google Shape;1075;p60"/>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None/>
            </a:pPr>
            <a:r>
              <a:rPr lang="en-GB" sz="2400" b="0" i="0">
                <a:solidFill>
                  <a:srgbClr val="262626"/>
                </a:solidFill>
                <a:latin typeface="Calibri"/>
                <a:ea typeface="Calibri"/>
                <a:cs typeface="Calibri"/>
                <a:sym typeface="Calibri"/>
              </a:rPr>
              <a:t>Prečo je technológia blockchain dôležitá v porovnaní s tradičnými databázami?</a:t>
            </a:r>
            <a:endParaRPr/>
          </a:p>
          <a:p>
            <a:pPr marL="914400" lvl="1" indent="-457200" algn="l" rtl="0">
              <a:lnSpc>
                <a:spcPct val="107000"/>
              </a:lnSpc>
              <a:spcBef>
                <a:spcPts val="500"/>
              </a:spcBef>
              <a:spcAft>
                <a:spcPts val="0"/>
              </a:spcAft>
              <a:buClr>
                <a:srgbClr val="262626"/>
              </a:buClr>
              <a:buSzPts val="2000"/>
              <a:buFont typeface="Calibri"/>
              <a:buAutoNum type="alphaLcParenR"/>
            </a:pPr>
            <a:r>
              <a:rPr lang="en-GB">
                <a:solidFill>
                  <a:srgbClr val="262626"/>
                </a:solidFill>
              </a:rPr>
              <a:t>Zjednodušuje a centralizuje záznamy o transakciách.</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Poskytuje decentralizovaný a nemenný protokol transakcií bez centrálnej autority.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Zvyšuje náklady na správu a zabezpečenie transakcií.</a:t>
            </a:r>
            <a:endParaRPr/>
          </a:p>
        </p:txBody>
      </p:sp>
      <p:sp>
        <p:nvSpPr>
          <p:cNvPr id="1076" name="Google Shape;1076;p6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077" name="Google Shape;1077;p60"/>
          <p:cNvGrpSpPr/>
          <p:nvPr/>
        </p:nvGrpSpPr>
        <p:grpSpPr>
          <a:xfrm rot="10800000" flipH="1">
            <a:off x="10388648" y="0"/>
            <a:ext cx="1803350" cy="2809693"/>
            <a:chOff x="12708052" y="5708395"/>
            <a:chExt cx="760808" cy="1185370"/>
          </a:xfrm>
        </p:grpSpPr>
        <p:sp>
          <p:nvSpPr>
            <p:cNvPr id="1078" name="Google Shape;1078;p6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79" name="Google Shape;1079;p6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80" name="Google Shape;1080;p6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81" name="Google Shape;1081;p6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82" name="Google Shape;1082;p6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83" name="Google Shape;1083;p6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087"/>
        <p:cNvGrpSpPr/>
        <p:nvPr/>
      </p:nvGrpSpPr>
      <p:grpSpPr>
        <a:xfrm>
          <a:off x="0" y="0"/>
          <a:ext cx="0" cy="0"/>
          <a:chOff x="0" y="0"/>
          <a:chExt cx="0" cy="0"/>
        </a:xfrm>
      </p:grpSpPr>
      <p:sp>
        <p:nvSpPr>
          <p:cNvPr id="1088" name="Google Shape;1088;p61"/>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None/>
            </a:pPr>
            <a:r>
              <a:rPr lang="en-GB"/>
              <a:t>Ako môže technológia blockchain pomôcť energetickému sektoru</a:t>
            </a:r>
            <a:r>
              <a:rPr lang="en-GB" sz="2400" b="0" i="0">
                <a:solidFill>
                  <a:srgbClr val="262626"/>
                </a:solidFill>
                <a:latin typeface="Calibri"/>
                <a:ea typeface="Calibri"/>
                <a:cs typeface="Calibri"/>
                <a:sym typeface="Calibri"/>
              </a:rPr>
              <a:t>?</a:t>
            </a:r>
            <a:endParaRPr/>
          </a:p>
          <a:p>
            <a:pPr marL="914400" lvl="1" indent="-457200" algn="l" rtl="0">
              <a:lnSpc>
                <a:spcPct val="107000"/>
              </a:lnSpc>
              <a:spcBef>
                <a:spcPts val="500"/>
              </a:spcBef>
              <a:spcAft>
                <a:spcPts val="0"/>
              </a:spcAft>
              <a:buClr>
                <a:srgbClr val="262626"/>
              </a:buClr>
              <a:buSzPts val="2000"/>
              <a:buFont typeface="Calibri"/>
              <a:buAutoNum type="alphaLcParenR"/>
            </a:pPr>
            <a:r>
              <a:rPr lang="en-GB">
                <a:solidFill>
                  <a:srgbClr val="262626"/>
                </a:solidFill>
              </a:rPr>
              <a:t>Umožňuje jednoduchú distribúciu energie z centrálneho zdroja.</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Poskytuje platformu na vzájomné obchodovanie s energiou a prístup k obnoviteľnej energii.</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Zjednodušuje platby za elektrinu na centrálnej úrovni.</a:t>
            </a:r>
            <a:endParaRPr/>
          </a:p>
        </p:txBody>
      </p:sp>
      <p:sp>
        <p:nvSpPr>
          <p:cNvPr id="1089" name="Google Shape;1089;p6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090" name="Google Shape;1090;p61"/>
          <p:cNvGrpSpPr/>
          <p:nvPr/>
        </p:nvGrpSpPr>
        <p:grpSpPr>
          <a:xfrm rot="10800000" flipH="1">
            <a:off x="10388648" y="0"/>
            <a:ext cx="1803350" cy="2809693"/>
            <a:chOff x="12708052" y="5708395"/>
            <a:chExt cx="760808" cy="1185370"/>
          </a:xfrm>
        </p:grpSpPr>
        <p:sp>
          <p:nvSpPr>
            <p:cNvPr id="1091" name="Google Shape;1091;p6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92" name="Google Shape;1092;p6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93" name="Google Shape;1093;p6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94" name="Google Shape;1094;p6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95" name="Google Shape;1095;p6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96" name="Google Shape;1096;p6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100"/>
        <p:cNvGrpSpPr/>
        <p:nvPr/>
      </p:nvGrpSpPr>
      <p:grpSpPr>
        <a:xfrm>
          <a:off x="0" y="0"/>
          <a:ext cx="0" cy="0"/>
          <a:chOff x="0" y="0"/>
          <a:chExt cx="0" cy="0"/>
        </a:xfrm>
      </p:grpSpPr>
      <p:sp>
        <p:nvSpPr>
          <p:cNvPr id="1101" name="Google Shape;1101;p62"/>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0" marR="0" lvl="0" indent="0" algn="l" rtl="0">
              <a:lnSpc>
                <a:spcPct val="107000"/>
              </a:lnSpc>
              <a:spcBef>
                <a:spcPts val="0"/>
              </a:spcBef>
              <a:spcAft>
                <a:spcPts val="0"/>
              </a:spcAft>
              <a:buClr>
                <a:srgbClr val="262626"/>
              </a:buClr>
              <a:buSzPts val="2400"/>
              <a:buNone/>
            </a:pPr>
            <a:r>
              <a:rPr lang="en-GB"/>
              <a:t>V ktorom odvetví sa používa blockchain na správu autorských práv</a:t>
            </a:r>
            <a:r>
              <a:rPr lang="en-GB" sz="2400" b="0" i="0">
                <a:solidFill>
                  <a:srgbClr val="262626"/>
                </a:solidFill>
                <a:latin typeface="Calibri"/>
                <a:ea typeface="Calibri"/>
                <a:cs typeface="Calibri"/>
                <a:sym typeface="Calibri"/>
              </a:rPr>
              <a:t>?</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Vo finančnom sektore.</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V maloobchodnom sektore.</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V mediálnom a zábavnom priemysle.</a:t>
            </a:r>
            <a:endParaRPr/>
          </a:p>
        </p:txBody>
      </p:sp>
      <p:sp>
        <p:nvSpPr>
          <p:cNvPr id="1102" name="Google Shape;1102;p6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103" name="Google Shape;1103;p62"/>
          <p:cNvGrpSpPr/>
          <p:nvPr/>
        </p:nvGrpSpPr>
        <p:grpSpPr>
          <a:xfrm rot="10800000" flipH="1">
            <a:off x="10388648" y="0"/>
            <a:ext cx="1803350" cy="2809693"/>
            <a:chOff x="12708052" y="5708395"/>
            <a:chExt cx="760808" cy="1185370"/>
          </a:xfrm>
        </p:grpSpPr>
        <p:sp>
          <p:nvSpPr>
            <p:cNvPr id="1104" name="Google Shape;1104;p6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05" name="Google Shape;1105;p6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06" name="Google Shape;1106;p6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07" name="Google Shape;1107;p6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08" name="Google Shape;1108;p6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09" name="Google Shape;1109;p6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113"/>
        <p:cNvGrpSpPr/>
        <p:nvPr/>
      </p:nvGrpSpPr>
      <p:grpSpPr>
        <a:xfrm>
          <a:off x="0" y="0"/>
          <a:ext cx="0" cy="0"/>
          <a:chOff x="0" y="0"/>
          <a:chExt cx="0" cy="0"/>
        </a:xfrm>
      </p:grpSpPr>
      <p:sp>
        <p:nvSpPr>
          <p:cNvPr id="1114" name="Google Shape;1114;p63"/>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Clr>
                <a:srgbClr val="262626"/>
              </a:buClr>
              <a:buSzPts val="2400"/>
              <a:buNone/>
            </a:pPr>
            <a:r>
              <a:rPr lang="en-GB"/>
              <a:t>Ktoré z nasledujúcich tvrdení najlepšie vystihuje výhody, ktoré technológia blockchain prináša pre poľnohospodársky sektor?</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Umožňuje prístup k financiám len veľkým poľnohospodárskym podnikom.</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Zvyšuje transparentnosť dodávateľského reťazca, umožňuje vysledovateľnosť pôvodu potravín a podporuje bezpečnosť potravín.</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Znižuje účinnosť riadenia informácií o pôde a klíme.</a:t>
            </a:r>
            <a:endParaRPr>
              <a:solidFill>
                <a:srgbClr val="262626"/>
              </a:solidFill>
            </a:endParaRPr>
          </a:p>
        </p:txBody>
      </p:sp>
      <p:sp>
        <p:nvSpPr>
          <p:cNvPr id="1115" name="Google Shape;1115;p6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116" name="Google Shape;1116;p63"/>
          <p:cNvGrpSpPr/>
          <p:nvPr/>
        </p:nvGrpSpPr>
        <p:grpSpPr>
          <a:xfrm rot="10800000" flipH="1">
            <a:off x="10388648" y="0"/>
            <a:ext cx="1803350" cy="2809693"/>
            <a:chOff x="12708052" y="5708395"/>
            <a:chExt cx="760808" cy="1185370"/>
          </a:xfrm>
        </p:grpSpPr>
        <p:sp>
          <p:nvSpPr>
            <p:cNvPr id="1117" name="Google Shape;1117;p6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18" name="Google Shape;1118;p6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19" name="Google Shape;1119;p6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20" name="Google Shape;1120;p6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21" name="Google Shape;1121;p6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22" name="Google Shape;1122;p6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126"/>
        <p:cNvGrpSpPr/>
        <p:nvPr/>
      </p:nvGrpSpPr>
      <p:grpSpPr>
        <a:xfrm>
          <a:off x="0" y="0"/>
          <a:ext cx="0" cy="0"/>
          <a:chOff x="0" y="0"/>
          <a:chExt cx="0" cy="0"/>
        </a:xfrm>
      </p:grpSpPr>
      <p:sp>
        <p:nvSpPr>
          <p:cNvPr id="1127" name="Google Shape;1127;p64"/>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Clr>
                <a:srgbClr val="262626"/>
              </a:buClr>
              <a:buSzPts val="2400"/>
              <a:buNone/>
            </a:pPr>
            <a:r>
              <a:rPr lang="en-GB"/>
              <a:t>Čo znamená, že blockchain je "nemenný"?</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Centralizovaný prístup ku všetkým informáciám.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Možnosť vykonávať transakcie bez overovania inými účastníkmi siete.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Proces overovania sieťových transakcií jednotne zo všetkých uzlov.</a:t>
            </a:r>
            <a:endParaRPr>
              <a:solidFill>
                <a:srgbClr val="262626"/>
              </a:solidFill>
            </a:endParaRPr>
          </a:p>
        </p:txBody>
      </p:sp>
      <p:sp>
        <p:nvSpPr>
          <p:cNvPr id="1128" name="Google Shape;1128;p64"/>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129" name="Google Shape;1129;p64"/>
          <p:cNvGrpSpPr/>
          <p:nvPr/>
        </p:nvGrpSpPr>
        <p:grpSpPr>
          <a:xfrm rot="10800000" flipH="1">
            <a:off x="10388648" y="0"/>
            <a:ext cx="1803350" cy="2809693"/>
            <a:chOff x="12708052" y="5708395"/>
            <a:chExt cx="760808" cy="1185370"/>
          </a:xfrm>
        </p:grpSpPr>
        <p:sp>
          <p:nvSpPr>
            <p:cNvPr id="1130" name="Google Shape;1130;p6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1" name="Google Shape;1131;p6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2" name="Google Shape;1132;p6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3" name="Google Shape;1133;p6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4" name="Google Shape;1134;p6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5" name="Google Shape;1135;p6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139"/>
        <p:cNvGrpSpPr/>
        <p:nvPr/>
      </p:nvGrpSpPr>
      <p:grpSpPr>
        <a:xfrm>
          <a:off x="0" y="0"/>
          <a:ext cx="0" cy="0"/>
          <a:chOff x="0" y="0"/>
          <a:chExt cx="0" cy="0"/>
        </a:xfrm>
      </p:grpSpPr>
      <p:sp>
        <p:nvSpPr>
          <p:cNvPr id="1140" name="Google Shape;1140;p65"/>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0" marR="0" lvl="0" indent="0" algn="l" rtl="0">
              <a:lnSpc>
                <a:spcPct val="107000"/>
              </a:lnSpc>
              <a:spcBef>
                <a:spcPts val="0"/>
              </a:spcBef>
              <a:spcAft>
                <a:spcPts val="0"/>
              </a:spcAft>
              <a:buClr>
                <a:srgbClr val="262626"/>
              </a:buClr>
              <a:buSzPts val="2400"/>
              <a:buNone/>
            </a:pPr>
            <a:r>
              <a:rPr lang="en-GB"/>
              <a:t>Čo spôsobuje vytvorenie nového bloku v technológii blockchain?</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Schvaľovanie transakcií jednotlivými uzlami v sieti.</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Automatické vytváranie blokov podľa plánu.</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Žiadosť ústredného orgánu o nový blok.</a:t>
            </a:r>
            <a:endParaRPr sz="2000" b="0" i="0">
              <a:solidFill>
                <a:srgbClr val="262626"/>
              </a:solidFill>
              <a:latin typeface="Montserrat Light"/>
              <a:ea typeface="Montserrat Light"/>
              <a:cs typeface="Montserrat Light"/>
              <a:sym typeface="Montserrat Light"/>
            </a:endParaRPr>
          </a:p>
        </p:txBody>
      </p:sp>
      <p:sp>
        <p:nvSpPr>
          <p:cNvPr id="1141" name="Google Shape;1141;p6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142" name="Google Shape;1142;p65"/>
          <p:cNvGrpSpPr/>
          <p:nvPr/>
        </p:nvGrpSpPr>
        <p:grpSpPr>
          <a:xfrm rot="10800000" flipH="1">
            <a:off x="10388648" y="0"/>
            <a:ext cx="1803350" cy="2809693"/>
            <a:chOff x="12708052" y="5708395"/>
            <a:chExt cx="760808" cy="1185370"/>
          </a:xfrm>
        </p:grpSpPr>
        <p:sp>
          <p:nvSpPr>
            <p:cNvPr id="1143" name="Google Shape;1143;p6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44" name="Google Shape;1144;p6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45" name="Google Shape;1145;p6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46" name="Google Shape;1146;p6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47" name="Google Shape;1147;p6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48" name="Google Shape;1148;p6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152"/>
        <p:cNvGrpSpPr/>
        <p:nvPr/>
      </p:nvGrpSpPr>
      <p:grpSpPr>
        <a:xfrm>
          <a:off x="0" y="0"/>
          <a:ext cx="0" cy="0"/>
          <a:chOff x="0" y="0"/>
          <a:chExt cx="0" cy="0"/>
        </a:xfrm>
      </p:grpSpPr>
      <p:sp>
        <p:nvSpPr>
          <p:cNvPr id="1153" name="Google Shape;1153;p66"/>
          <p:cNvSpPr txBox="1">
            <a:spLocks noGrp="1"/>
          </p:cNvSpPr>
          <p:nvPr>
            <p:ph type="body" idx="1"/>
          </p:nvPr>
        </p:nvSpPr>
        <p:spPr>
          <a:xfrm>
            <a:off x="798380" y="2123349"/>
            <a:ext cx="10595100" cy="4185000"/>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Clr>
                <a:srgbClr val="262626"/>
              </a:buClr>
              <a:buSzPts val="2400"/>
              <a:buNone/>
            </a:pPr>
            <a:r>
              <a:rPr lang="en-GB"/>
              <a:t>Aké sú výhody blockchainového poľnohospodárstva?</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Zvyšuje to zložitosť a náklady na dodržiavanie výrobných noriem.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Umožňuje rýchlu a presnú identifikáciu pôvodu potravín a zvyšuje efektívnosť riadenia klimatických informácií.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Obmedzuje prístup malých poľnohospodárov k financiám.</a:t>
            </a:r>
            <a:endParaRPr>
              <a:solidFill>
                <a:srgbClr val="262626"/>
              </a:solidFill>
            </a:endParaRPr>
          </a:p>
        </p:txBody>
      </p:sp>
      <p:sp>
        <p:nvSpPr>
          <p:cNvPr id="1154" name="Google Shape;1154;p6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155" name="Google Shape;1155;p66"/>
          <p:cNvGrpSpPr/>
          <p:nvPr/>
        </p:nvGrpSpPr>
        <p:grpSpPr>
          <a:xfrm rot="10800000" flipH="1">
            <a:off x="10388648" y="0"/>
            <a:ext cx="1803350" cy="2809693"/>
            <a:chOff x="12708052" y="5708395"/>
            <a:chExt cx="760808" cy="1185370"/>
          </a:xfrm>
        </p:grpSpPr>
        <p:sp>
          <p:nvSpPr>
            <p:cNvPr id="1156" name="Google Shape;1156;p6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57" name="Google Shape;1157;p6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58" name="Google Shape;1158;p6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59" name="Google Shape;1159;p6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60" name="Google Shape;1160;p6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61" name="Google Shape;1161;p6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165"/>
        <p:cNvGrpSpPr/>
        <p:nvPr/>
      </p:nvGrpSpPr>
      <p:grpSpPr>
        <a:xfrm>
          <a:off x="0" y="0"/>
          <a:ext cx="0" cy="0"/>
          <a:chOff x="0" y="0"/>
          <a:chExt cx="0" cy="0"/>
        </a:xfrm>
      </p:grpSpPr>
      <p:sp>
        <p:nvSpPr>
          <p:cNvPr id="1166" name="Google Shape;1166;p67"/>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Clr>
                <a:srgbClr val="262626"/>
              </a:buClr>
              <a:buSzPts val="2400"/>
              <a:buNone/>
            </a:pPr>
            <a:r>
              <a:rPr lang="en-GB"/>
              <a:t>Ako blockchain ovplyvňuje spôsob riadenia poľnohospodárskeho dodávateľského reťazca?</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Umožňuje transparentné zaznamenávanie všetkých transakcií a pohybu tovaru od dodávateľov k odberateľom, čím sa znižujú chyby a bezpečnostné riziká.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Zabezpečuje zverejnenie všetkých transakcií v reťazci a chráni obchodné tajomstvo.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Neposkytuje štandardné operačné postupy pre poľnohospodárske spoločnosti, čím komplikuje dodávateľský reťazec.</a:t>
            </a:r>
            <a:endParaRPr>
              <a:solidFill>
                <a:srgbClr val="262626"/>
              </a:solidFill>
            </a:endParaRPr>
          </a:p>
        </p:txBody>
      </p:sp>
      <p:sp>
        <p:nvSpPr>
          <p:cNvPr id="1167" name="Google Shape;1167;p6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168" name="Google Shape;1168;p67"/>
          <p:cNvGrpSpPr/>
          <p:nvPr/>
        </p:nvGrpSpPr>
        <p:grpSpPr>
          <a:xfrm rot="10800000" flipH="1">
            <a:off x="10388648" y="0"/>
            <a:ext cx="1803350" cy="2809693"/>
            <a:chOff x="12708052" y="5708395"/>
            <a:chExt cx="760808" cy="1185370"/>
          </a:xfrm>
        </p:grpSpPr>
        <p:sp>
          <p:nvSpPr>
            <p:cNvPr id="1169" name="Google Shape;1169;p6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70" name="Google Shape;1170;p6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71" name="Google Shape;1171;p6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72" name="Google Shape;1172;p6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73" name="Google Shape;1173;p6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74" name="Google Shape;1174;p6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179"/>
        <p:cNvGrpSpPr/>
        <p:nvPr/>
      </p:nvGrpSpPr>
      <p:grpSpPr>
        <a:xfrm>
          <a:off x="0" y="0"/>
          <a:ext cx="0" cy="0"/>
          <a:chOff x="0" y="0"/>
          <a:chExt cx="0" cy="0"/>
        </a:xfrm>
      </p:grpSpPr>
      <p:sp>
        <p:nvSpPr>
          <p:cNvPr id="1180" name="Google Shape;1180;p68"/>
          <p:cNvSpPr txBox="1">
            <a:spLocks noGrp="1"/>
          </p:cNvSpPr>
          <p:nvPr>
            <p:ph type="body" idx="1"/>
          </p:nvPr>
        </p:nvSpPr>
        <p:spPr>
          <a:xfrm>
            <a:off x="605556" y="4238576"/>
            <a:ext cx="3195486" cy="73114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2800"/>
              <a:buNone/>
            </a:pPr>
            <a:r>
              <a:rPr lang="en-GB"/>
              <a:t>Priestor na otázky</a:t>
            </a:r>
            <a:endParaRPr/>
          </a:p>
        </p:txBody>
      </p:sp>
      <p:sp>
        <p:nvSpPr>
          <p:cNvPr id="1181" name="Google Shape;1181;p68"/>
          <p:cNvSpPr txBox="1">
            <a:spLocks noGrp="1"/>
          </p:cNvSpPr>
          <p:nvPr>
            <p:ph type="body" idx="2"/>
          </p:nvPr>
        </p:nvSpPr>
        <p:spPr>
          <a:xfrm>
            <a:off x="605556" y="3429000"/>
            <a:ext cx="3195485" cy="83725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5000"/>
              <a:buNone/>
            </a:pPr>
            <a:r>
              <a:rPr lang="en-GB"/>
              <a:t>Ďakujem</a:t>
            </a:r>
            <a:endParaRPr/>
          </a:p>
        </p:txBody>
      </p:sp>
      <p:sp>
        <p:nvSpPr>
          <p:cNvPr id="1182" name="Google Shape;1182;p68"/>
          <p:cNvSpPr txBox="1">
            <a:spLocks noGrp="1"/>
          </p:cNvSpPr>
          <p:nvPr>
            <p:ph type="body" idx="3"/>
          </p:nvPr>
        </p:nvSpPr>
        <p:spPr>
          <a:xfrm>
            <a:off x="5622588" y="1267137"/>
            <a:ext cx="6055028" cy="837258"/>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rgbClr val="262626"/>
              </a:buClr>
              <a:buSzPts val="3000"/>
              <a:buNone/>
            </a:pPr>
            <a:r>
              <a:rPr lang="en-GB" u="sng">
                <a:solidFill>
                  <a:schemeClr val="hlink"/>
                </a:solidFill>
                <a:hlinkClick r:id="rId3"/>
              </a:rPr>
              <a:t>https://blockchainforagrifood.eu/ </a:t>
            </a:r>
            <a:endParaRPr/>
          </a:p>
        </p:txBody>
      </p:sp>
      <p:pic>
        <p:nvPicPr>
          <p:cNvPr id="2" name="Picture 1">
            <a:extLst>
              <a:ext uri="{FF2B5EF4-FFF2-40B4-BE49-F238E27FC236}">
                <a16:creationId xmlns:a16="http://schemas.microsoft.com/office/drawing/2014/main" id="{3E8C2E10-BFF8-0FF0-9F00-9FAB03EBF168}"/>
              </a:ext>
            </a:extLst>
          </p:cNvPr>
          <p:cNvPicPr>
            <a:picLocks noChangeAspect="1"/>
          </p:cNvPicPr>
          <p:nvPr/>
        </p:nvPicPr>
        <p:blipFill>
          <a:blip r:embed="rId4"/>
          <a:stretch>
            <a:fillRect/>
          </a:stretch>
        </p:blipFill>
        <p:spPr>
          <a:xfrm>
            <a:off x="10252447" y="5865053"/>
            <a:ext cx="1638095" cy="342857"/>
          </a:xfrm>
          <a:prstGeom prst="rect">
            <a:avLst/>
          </a:prstGeom>
        </p:spPr>
      </p:pic>
      <p:sp>
        <p:nvSpPr>
          <p:cNvPr id="3" name="TextBox 2">
            <a:extLst>
              <a:ext uri="{FF2B5EF4-FFF2-40B4-BE49-F238E27FC236}">
                <a16:creationId xmlns:a16="http://schemas.microsoft.com/office/drawing/2014/main" id="{224C8AE4-95ED-D0F7-360D-83E883B83296}"/>
              </a:ext>
            </a:extLst>
          </p:cNvPr>
          <p:cNvSpPr txBox="1"/>
          <p:nvPr/>
        </p:nvSpPr>
        <p:spPr>
          <a:xfrm>
            <a:off x="8251456" y="6207910"/>
            <a:ext cx="3777558" cy="584775"/>
          </a:xfrm>
          <a:prstGeom prst="rect">
            <a:avLst/>
          </a:prstGeom>
          <a:noFill/>
        </p:spPr>
        <p:txBody>
          <a:bodyPr wrap="square">
            <a:spAutoFit/>
          </a:bodyPr>
          <a:lstStyle/>
          <a:p>
            <a:pPr algn="just"/>
            <a:r>
              <a:rPr lang="en-GB" sz="800" dirty="0" err="1"/>
              <a:t>Financované</a:t>
            </a:r>
            <a:r>
              <a:rPr lang="en-GB" sz="800" dirty="0"/>
              <a:t> </a:t>
            </a:r>
            <a:r>
              <a:rPr lang="en-GB" sz="800" dirty="0" err="1"/>
              <a:t>Európskou</a:t>
            </a:r>
            <a:r>
              <a:rPr lang="en-GB" sz="800" dirty="0"/>
              <a:t> </a:t>
            </a:r>
            <a:r>
              <a:rPr lang="en-GB" sz="800" dirty="0" err="1"/>
              <a:t>úniou</a:t>
            </a:r>
            <a:r>
              <a:rPr lang="en-GB" sz="800" dirty="0"/>
              <a:t>. </a:t>
            </a:r>
            <a:r>
              <a:rPr lang="en-GB" sz="800" dirty="0" err="1"/>
              <a:t>Vyjadrené</a:t>
            </a:r>
            <a:r>
              <a:rPr lang="en-GB" sz="800" dirty="0"/>
              <a:t> </a:t>
            </a:r>
            <a:r>
              <a:rPr lang="en-GB" sz="800" dirty="0" err="1"/>
              <a:t>názory</a:t>
            </a:r>
            <a:r>
              <a:rPr lang="en-GB" sz="800" dirty="0"/>
              <a:t> a </a:t>
            </a:r>
            <a:r>
              <a:rPr lang="en-GB" sz="800" dirty="0" err="1"/>
              <a:t>postoje</a:t>
            </a:r>
            <a:r>
              <a:rPr lang="en-GB" sz="800" dirty="0"/>
              <a:t> </a:t>
            </a:r>
            <a:r>
              <a:rPr lang="en-GB" sz="800" dirty="0" err="1"/>
              <a:t>sú</a:t>
            </a:r>
            <a:r>
              <a:rPr lang="en-GB" sz="800" dirty="0"/>
              <a:t> </a:t>
            </a:r>
            <a:r>
              <a:rPr lang="en-GB" sz="800" dirty="0" err="1"/>
              <a:t>názormi</a:t>
            </a:r>
            <a:r>
              <a:rPr lang="en-GB" sz="800" dirty="0"/>
              <a:t> a </a:t>
            </a:r>
            <a:r>
              <a:rPr lang="en-GB" sz="800" dirty="0" err="1"/>
              <a:t>vyhláseniami</a:t>
            </a:r>
            <a:r>
              <a:rPr lang="en-GB" sz="800" dirty="0"/>
              <a:t> </a:t>
            </a:r>
            <a:r>
              <a:rPr lang="en-GB" sz="800" dirty="0" err="1"/>
              <a:t>autora</a:t>
            </a:r>
            <a:r>
              <a:rPr lang="en-GB" sz="800" dirty="0"/>
              <a:t>(-</a:t>
            </a:r>
            <a:r>
              <a:rPr lang="en-GB" sz="800" dirty="0" err="1"/>
              <a:t>ov</a:t>
            </a:r>
            <a:r>
              <a:rPr lang="en-GB" sz="800" dirty="0"/>
              <a:t>) a </a:t>
            </a:r>
            <a:r>
              <a:rPr lang="en-GB" sz="800" dirty="0" err="1"/>
              <a:t>nemusia</a:t>
            </a:r>
            <a:r>
              <a:rPr lang="en-GB" sz="800" dirty="0"/>
              <a:t> </a:t>
            </a:r>
            <a:r>
              <a:rPr lang="en-GB" sz="800" dirty="0" err="1"/>
              <a:t>nevyhnutne</a:t>
            </a:r>
            <a:r>
              <a:rPr lang="en-GB" sz="800" dirty="0"/>
              <a:t> </a:t>
            </a:r>
            <a:r>
              <a:rPr lang="en-GB" sz="800" dirty="0" err="1"/>
              <a:t>odrážať</a:t>
            </a:r>
            <a:r>
              <a:rPr lang="en-GB" sz="800" dirty="0"/>
              <a:t> </a:t>
            </a:r>
            <a:r>
              <a:rPr lang="en-GB" sz="800" dirty="0" err="1"/>
              <a:t>názory</a:t>
            </a:r>
            <a:r>
              <a:rPr lang="en-GB" sz="800" dirty="0"/>
              <a:t> a </a:t>
            </a:r>
            <a:r>
              <a:rPr lang="en-GB" sz="800" dirty="0" err="1"/>
              <a:t>stanoviská</a:t>
            </a:r>
            <a:r>
              <a:rPr lang="en-GB" sz="800" dirty="0"/>
              <a:t> </a:t>
            </a:r>
            <a:r>
              <a:rPr lang="en-GB" sz="800" dirty="0" err="1"/>
              <a:t>Európskej</a:t>
            </a:r>
            <a:r>
              <a:rPr lang="en-GB" sz="800" dirty="0"/>
              <a:t> </a:t>
            </a:r>
            <a:r>
              <a:rPr lang="en-GB" sz="800" dirty="0" err="1"/>
              <a:t>únie</a:t>
            </a:r>
            <a:r>
              <a:rPr lang="en-GB" sz="800" dirty="0"/>
              <a:t> </a:t>
            </a:r>
            <a:r>
              <a:rPr lang="en-GB" sz="800" dirty="0" err="1"/>
              <a:t>alebo</a:t>
            </a:r>
            <a:r>
              <a:rPr lang="en-GB" sz="800" dirty="0"/>
              <a:t> </a:t>
            </a:r>
            <a:r>
              <a:rPr lang="en-GB" sz="800" dirty="0" err="1"/>
              <a:t>Európskej</a:t>
            </a:r>
            <a:r>
              <a:rPr lang="en-GB" sz="800" dirty="0"/>
              <a:t> </a:t>
            </a:r>
            <a:r>
              <a:rPr lang="en-GB" sz="800" dirty="0" err="1"/>
              <a:t>výkonnej</a:t>
            </a:r>
            <a:r>
              <a:rPr lang="en-GB" sz="800" dirty="0"/>
              <a:t> </a:t>
            </a:r>
            <a:r>
              <a:rPr lang="en-GB" sz="800" dirty="0" err="1"/>
              <a:t>agentúry</a:t>
            </a:r>
            <a:r>
              <a:rPr lang="en-GB" sz="800" dirty="0"/>
              <a:t> pre </a:t>
            </a:r>
            <a:r>
              <a:rPr lang="en-GB" sz="800" dirty="0" err="1"/>
              <a:t>vzdelávanie</a:t>
            </a:r>
            <a:r>
              <a:rPr lang="en-GB" sz="800" dirty="0"/>
              <a:t> a </a:t>
            </a:r>
            <a:r>
              <a:rPr lang="en-GB" sz="800" dirty="0" err="1"/>
              <a:t>kultúru</a:t>
            </a:r>
            <a:r>
              <a:rPr lang="en-GB" sz="800" dirty="0"/>
              <a:t> (EACEA). </a:t>
            </a:r>
            <a:r>
              <a:rPr lang="en-GB" sz="800" dirty="0" err="1"/>
              <a:t>Európska</a:t>
            </a:r>
            <a:r>
              <a:rPr lang="en-GB" sz="800" dirty="0"/>
              <a:t> </a:t>
            </a:r>
            <a:r>
              <a:rPr lang="en-GB" sz="800" dirty="0" err="1"/>
              <a:t>únia</a:t>
            </a:r>
            <a:r>
              <a:rPr lang="en-GB" sz="800" dirty="0"/>
              <a:t> ani EACEA za ne </a:t>
            </a:r>
            <a:r>
              <a:rPr lang="en-GB" sz="800" dirty="0" err="1"/>
              <a:t>nepreberajú</a:t>
            </a:r>
            <a:r>
              <a:rPr lang="en-GB" sz="800" dirty="0"/>
              <a:t> </a:t>
            </a:r>
            <a:r>
              <a:rPr lang="en-GB" sz="800" dirty="0" err="1"/>
              <a:t>žiadnu</a:t>
            </a:r>
            <a:r>
              <a:rPr lang="en-GB" sz="800" dirty="0"/>
              <a:t> </a:t>
            </a:r>
            <a:r>
              <a:rPr lang="en-GB" sz="800" dirty="0" err="1"/>
              <a:t>zodpovednosť</a:t>
            </a:r>
            <a:r>
              <a:rPr lang="en-GB" sz="800" dirty="0"/>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7"/>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Arial"/>
              <a:buChar char="•"/>
            </a:pPr>
            <a:r>
              <a:rPr lang="en-GB"/>
              <a:t>Blockchain, známy aj ako technológia distribuovanej </a:t>
            </a:r>
            <a:r>
              <a:rPr lang="en-GB" sz="2400">
                <a:latin typeface="Calibri"/>
                <a:ea typeface="Calibri"/>
                <a:cs typeface="Calibri"/>
                <a:sym typeface="Calibri"/>
              </a:rPr>
              <a:t>účtovnej knihy</a:t>
            </a:r>
            <a:r>
              <a:rPr lang="en-GB"/>
              <a:t> (DLT), je záznam, ktorý môže pridať ktokoľvek, ktorý nikto nemôže zmeniť a ktorý nie je pod kontrolou žiadnej osoby ani subjektu. Základným konceptom sú verejné záznamy s kópiami rozmiestnenými na viacerých miestach nazývaných uzly, ktoré sa zvyčajne spájajú s jednotlivými počítačmi s kópiami týchto záznamov.</a:t>
            </a:r>
            <a:endParaRPr sz="2400">
              <a:latin typeface="Calibri"/>
              <a:ea typeface="Calibri"/>
              <a:cs typeface="Calibri"/>
              <a:sym typeface="Calibri"/>
            </a:endParaRPr>
          </a:p>
          <a:p>
            <a:pPr marL="342900" lvl="0" indent="-342900" algn="l" rtl="0">
              <a:lnSpc>
                <a:spcPct val="107000"/>
              </a:lnSpc>
              <a:spcBef>
                <a:spcPts val="1800"/>
              </a:spcBef>
              <a:spcAft>
                <a:spcPts val="0"/>
              </a:spcAft>
              <a:buClr>
                <a:srgbClr val="262626"/>
              </a:buClr>
              <a:buSzPts val="2400"/>
              <a:buFont typeface="Arial"/>
              <a:buChar char="•"/>
            </a:pPr>
            <a:r>
              <a:rPr lang="en-GB" sz="2400">
                <a:latin typeface="Calibri"/>
                <a:ea typeface="Calibri"/>
                <a:cs typeface="Calibri"/>
                <a:sym typeface="Calibri"/>
              </a:rPr>
              <a:t>Inými slovami, Blockchain je distribuovaná databáza zdieľaná medzi uzlami počítačovej siete.</a:t>
            </a:r>
            <a:endParaRPr>
              <a:latin typeface="Calibri"/>
              <a:ea typeface="Calibri"/>
              <a:cs typeface="Calibri"/>
              <a:sym typeface="Calibri"/>
            </a:endParaRPr>
          </a:p>
          <a:p>
            <a:pPr marL="228600" lvl="0" indent="-228600" algn="l" rtl="0">
              <a:lnSpc>
                <a:spcPct val="90000"/>
              </a:lnSpc>
              <a:spcBef>
                <a:spcPts val="1800"/>
              </a:spcBef>
              <a:spcAft>
                <a:spcPts val="0"/>
              </a:spcAft>
              <a:buClr>
                <a:srgbClr val="262626"/>
              </a:buClr>
              <a:buSzPts val="2400"/>
              <a:buNone/>
            </a:pPr>
            <a:endParaRPr/>
          </a:p>
        </p:txBody>
      </p:sp>
      <p:sp>
        <p:nvSpPr>
          <p:cNvPr id="395" name="Google Shape;395;p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a:p>
          <a:p>
            <a:pPr marL="0" lvl="0" indent="0" algn="l" rtl="0">
              <a:lnSpc>
                <a:spcPct val="90000"/>
              </a:lnSpc>
              <a:spcBef>
                <a:spcPts val="1000"/>
              </a:spcBef>
              <a:spcAft>
                <a:spcPts val="0"/>
              </a:spcAft>
              <a:buClr>
                <a:srgbClr val="262626"/>
              </a:buClr>
              <a:buSzPts val="2800"/>
              <a:buNone/>
            </a:pPr>
            <a:r>
              <a:rPr lang="en-GB" sz="2800"/>
              <a:t>Definícia pojmu Blockchain</a:t>
            </a:r>
            <a:endParaRPr sz="2800"/>
          </a:p>
        </p:txBody>
      </p:sp>
      <p:grpSp>
        <p:nvGrpSpPr>
          <p:cNvPr id="396" name="Google Shape;396;p7"/>
          <p:cNvGrpSpPr/>
          <p:nvPr/>
        </p:nvGrpSpPr>
        <p:grpSpPr>
          <a:xfrm rot="10800000" flipH="1">
            <a:off x="10388648" y="0"/>
            <a:ext cx="1803350" cy="2809693"/>
            <a:chOff x="12708052" y="5708395"/>
            <a:chExt cx="760808" cy="1185370"/>
          </a:xfrm>
        </p:grpSpPr>
        <p:sp>
          <p:nvSpPr>
            <p:cNvPr id="397" name="Google Shape;397;p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8" name="Google Shape;398;p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9" name="Google Shape;399;p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00" name="Google Shape;400;p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01" name="Google Shape;401;p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02" name="Google Shape;402;p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p8"/>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85750" lvl="0" indent="-285750" algn="l" rtl="0">
              <a:lnSpc>
                <a:spcPct val="107000"/>
              </a:lnSpc>
              <a:spcBef>
                <a:spcPts val="0"/>
              </a:spcBef>
              <a:spcAft>
                <a:spcPts val="0"/>
              </a:spcAft>
              <a:buClr>
                <a:srgbClr val="262626"/>
              </a:buClr>
              <a:buSzPts val="2400"/>
              <a:buFont typeface="Arial"/>
              <a:buChar char="•"/>
            </a:pPr>
            <a:r>
              <a:rPr lang="en-GB"/>
              <a:t>Najznámejší je vďaka svojej kľúčovej úlohe v systémoch kryptomien na udržiavanie bezpečného a decentralizovaného záznamu transakcií.</a:t>
            </a:r>
            <a:endParaRPr/>
          </a:p>
          <a:p>
            <a:pPr marL="285750" lvl="0" indent="-285750" algn="l" rtl="0">
              <a:lnSpc>
                <a:spcPct val="107000"/>
              </a:lnSpc>
              <a:spcBef>
                <a:spcPts val="1800"/>
              </a:spcBef>
              <a:spcAft>
                <a:spcPts val="0"/>
              </a:spcAft>
              <a:buClr>
                <a:srgbClr val="262626"/>
              </a:buClr>
              <a:buSzPts val="2400"/>
              <a:buFont typeface="Arial"/>
              <a:buChar char="•"/>
            </a:pPr>
            <a:r>
              <a:rPr lang="en-GB"/>
              <a:t>Nie je obmedzená na používanie kryptomien.</a:t>
            </a:r>
            <a:endParaRPr/>
          </a:p>
          <a:p>
            <a:pPr marL="285750" lvl="0" indent="-285750" algn="l" rtl="0">
              <a:lnSpc>
                <a:spcPct val="107000"/>
              </a:lnSpc>
              <a:spcBef>
                <a:spcPts val="1800"/>
              </a:spcBef>
              <a:spcAft>
                <a:spcPts val="0"/>
              </a:spcAft>
              <a:buClr>
                <a:srgbClr val="262626"/>
              </a:buClr>
              <a:buSzPts val="2400"/>
              <a:buFont typeface="Arial"/>
              <a:buChar char="•"/>
            </a:pPr>
            <a:r>
              <a:rPr lang="en-GB"/>
              <a:t>Blockchainy sa dajú použiť na to, aby boli údaje v akomkoľvek odvetví nemenné, čo je termín používaný na označenie nemožnosti ich zmeny.</a:t>
            </a:r>
            <a:endParaRPr>
              <a:latin typeface="Calibri"/>
              <a:ea typeface="Calibri"/>
              <a:cs typeface="Calibri"/>
              <a:sym typeface="Calibri"/>
            </a:endParaRPr>
          </a:p>
        </p:txBody>
      </p:sp>
      <p:sp>
        <p:nvSpPr>
          <p:cNvPr id="408" name="Google Shape;408;p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a:p>
          <a:p>
            <a:pPr marL="0" lvl="0" indent="0" algn="l" rtl="0">
              <a:lnSpc>
                <a:spcPct val="90000"/>
              </a:lnSpc>
              <a:spcBef>
                <a:spcPts val="1000"/>
              </a:spcBef>
              <a:spcAft>
                <a:spcPts val="0"/>
              </a:spcAft>
              <a:buClr>
                <a:srgbClr val="262626"/>
              </a:buClr>
              <a:buSzPts val="2800"/>
              <a:buNone/>
            </a:pPr>
            <a:r>
              <a:rPr lang="en-GB" sz="2800"/>
              <a:t>Čo je technológia Blockchain?</a:t>
            </a:r>
            <a:endParaRPr sz="2800"/>
          </a:p>
        </p:txBody>
      </p:sp>
      <p:grpSp>
        <p:nvGrpSpPr>
          <p:cNvPr id="409" name="Google Shape;409;p8"/>
          <p:cNvGrpSpPr/>
          <p:nvPr/>
        </p:nvGrpSpPr>
        <p:grpSpPr>
          <a:xfrm rot="10800000" flipH="1">
            <a:off x="10388648" y="0"/>
            <a:ext cx="1803350" cy="2809693"/>
            <a:chOff x="12708052" y="5708395"/>
            <a:chExt cx="760808" cy="1185370"/>
          </a:xfrm>
        </p:grpSpPr>
        <p:sp>
          <p:nvSpPr>
            <p:cNvPr id="410" name="Google Shape;410;p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1" name="Google Shape;411;p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2" name="Google Shape;412;p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3" name="Google Shape;413;p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4" name="Google Shape;414;p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5" name="Google Shape;415;p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Google Shape;420;p9"/>
          <p:cNvSpPr txBox="1">
            <a:spLocks noGrp="1"/>
          </p:cNvSpPr>
          <p:nvPr>
            <p:ph type="body" idx="1"/>
          </p:nvPr>
        </p:nvSpPr>
        <p:spPr>
          <a:xfrm>
            <a:off x="798380" y="2027652"/>
            <a:ext cx="10595237" cy="4184854"/>
          </a:xfrm>
          <a:prstGeom prst="rect">
            <a:avLst/>
          </a:prstGeom>
          <a:noFill/>
          <a:ln>
            <a:noFill/>
          </a:ln>
        </p:spPr>
        <p:txBody>
          <a:bodyPr spcFirstLastPara="1" wrap="square" lIns="91425" tIns="45700" rIns="91425" bIns="45700" anchor="t" anchorCtr="0">
            <a:noAutofit/>
          </a:bodyPr>
          <a:lstStyle/>
          <a:p>
            <a:pPr marL="285750" lvl="0" indent="-285750" algn="l" rtl="0">
              <a:lnSpc>
                <a:spcPct val="107000"/>
              </a:lnSpc>
              <a:spcBef>
                <a:spcPts val="0"/>
              </a:spcBef>
              <a:spcAft>
                <a:spcPts val="0"/>
              </a:spcAft>
              <a:buClr>
                <a:srgbClr val="262626"/>
              </a:buClr>
              <a:buSzPts val="2400"/>
              <a:buFont typeface="Arial"/>
              <a:buChar char="•"/>
            </a:pPr>
            <a:r>
              <a:rPr lang="en-GB"/>
              <a:t>Veľmi často sa označuje ako decentralizovaný</a:t>
            </a:r>
            <a:r>
              <a:rPr lang="en-GB">
                <a:latin typeface="Calibri"/>
                <a:ea typeface="Calibri"/>
                <a:cs typeface="Calibri"/>
                <a:sym typeface="Calibri"/>
              </a:rPr>
              <a:t>:</a:t>
            </a:r>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rPr>
              <a:t>žiadna osoba alebo subjekt nemá kontrolu nad informáciami, ktoré sú v zázname</a:t>
            </a:r>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rPr>
              <a:t>je rozdelená medzi mnohé uzly, ktoré tvoria sieť.</a:t>
            </a:r>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rPr>
              <a:t>aby bolo možné zmeniť záznam, musia tieto zmeny najprv overiť všetci v sieti</a:t>
            </a:r>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rPr>
              <a:t>ak sa všetky kópie záznamu zhodujú, systém vie, že môže informácie aktualizovať.</a:t>
            </a:r>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rPr>
              <a:t>to zvyšuje náročnosť zmeny čohokoľvek uloženého v blockchaine a zároveň buduje dôveru v zaznamenané informácie.</a:t>
            </a:r>
            <a:endParaRPr sz="2400">
              <a:solidFill>
                <a:srgbClr val="262626"/>
              </a:solidFill>
              <a:latin typeface="Calibri"/>
              <a:ea typeface="Calibri"/>
              <a:cs typeface="Calibri"/>
              <a:sym typeface="Calibri"/>
            </a:endParaRPr>
          </a:p>
        </p:txBody>
      </p:sp>
      <p:sp>
        <p:nvSpPr>
          <p:cNvPr id="421" name="Google Shape;421;p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Domov </a:t>
            </a:r>
            <a:endParaRPr/>
          </a:p>
          <a:p>
            <a:pPr marL="0" lvl="0" indent="0" algn="l" rtl="0">
              <a:lnSpc>
                <a:spcPct val="90000"/>
              </a:lnSpc>
              <a:spcBef>
                <a:spcPts val="1000"/>
              </a:spcBef>
              <a:spcAft>
                <a:spcPts val="0"/>
              </a:spcAft>
              <a:buClr>
                <a:srgbClr val="262626"/>
              </a:buClr>
              <a:buSzPts val="2800"/>
              <a:buNone/>
            </a:pPr>
            <a:r>
              <a:rPr lang="en-GB" sz="2800"/>
              <a:t>Čo je technológia Blockchain?</a:t>
            </a:r>
            <a:endParaRPr sz="2800"/>
          </a:p>
        </p:txBody>
      </p:sp>
      <p:grpSp>
        <p:nvGrpSpPr>
          <p:cNvPr id="422" name="Google Shape;422;p9"/>
          <p:cNvGrpSpPr/>
          <p:nvPr/>
        </p:nvGrpSpPr>
        <p:grpSpPr>
          <a:xfrm rot="10800000" flipH="1">
            <a:off x="10388648" y="0"/>
            <a:ext cx="1803350" cy="2809693"/>
            <a:chOff x="12708052" y="5708395"/>
            <a:chExt cx="760808" cy="1185370"/>
          </a:xfrm>
        </p:grpSpPr>
        <p:sp>
          <p:nvSpPr>
            <p:cNvPr id="423" name="Google Shape;423;p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4" name="Google Shape;424;p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5" name="Google Shape;425;p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6" name="Google Shape;426;p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7" name="Google Shape;427;p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8" name="Google Shape;428;p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f499425-232d-46a9-a4b2-ccd4a8f006e6" xsi:nil="true"/>
    <lcf76f155ced4ddcb4097134ff3c332f xmlns="70c7cfa0-a170-42e4-a713-239d21ceefc5">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8CD9FFBF167504091ADB0A958B57D7A" ma:contentTypeVersion="12" ma:contentTypeDescription="Create a new document." ma:contentTypeScope="" ma:versionID="038b2339ec1e182a3872d8bd088646e6">
  <xsd:schema xmlns:xsd="http://www.w3.org/2001/XMLSchema" xmlns:xs="http://www.w3.org/2001/XMLSchema" xmlns:p="http://schemas.microsoft.com/office/2006/metadata/properties" xmlns:ns2="70c7cfa0-a170-42e4-a713-239d21ceefc5" xmlns:ns3="5f499425-232d-46a9-a4b2-ccd4a8f006e6" targetNamespace="http://schemas.microsoft.com/office/2006/metadata/properties" ma:root="true" ma:fieldsID="34c7ae28dddc2e9987b29bfb0aa33bdf" ns2:_="" ns3:_="">
    <xsd:import namespace="70c7cfa0-a170-42e4-a713-239d21ceefc5"/>
    <xsd:import namespace="5f499425-232d-46a9-a4b2-ccd4a8f006e6"/>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LengthInSeconds"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c7cfa0-a170-42e4-a713-239d21ceef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6badb5f0-a2b0-4fa5-985f-380381272cee"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499425-232d-46a9-a4b2-ccd4a8f006e6"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a5635f8-627e-48fc-93dc-0e5eac168b7e}" ma:internalName="TaxCatchAll" ma:showField="CatchAllData" ma:web="5f499425-232d-46a9-a4b2-ccd4a8f006e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9C04FAE-B4E5-49BA-A0D5-3F8AD71371EC}">
  <ds:schemaRefs>
    <ds:schemaRef ds:uri="http://schemas.microsoft.com/office/2006/metadata/properties"/>
    <ds:schemaRef ds:uri="http://schemas.microsoft.com/office/infopath/2007/PartnerControls"/>
    <ds:schemaRef ds:uri="5f499425-232d-46a9-a4b2-ccd4a8f006e6"/>
    <ds:schemaRef ds:uri="70c7cfa0-a170-42e4-a713-239d21ceefc5"/>
  </ds:schemaRefs>
</ds:datastoreItem>
</file>

<file path=customXml/itemProps2.xml><?xml version="1.0" encoding="utf-8"?>
<ds:datastoreItem xmlns:ds="http://schemas.openxmlformats.org/officeDocument/2006/customXml" ds:itemID="{5CDA06FB-D142-4F30-A5EA-1B4486092EE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0c7cfa0-a170-42e4-a713-239d21ceefc5"/>
    <ds:schemaRef ds:uri="5f499425-232d-46a9-a4b2-ccd4a8f006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A8209FE-4E2C-4E94-8A19-8B4E75F8927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TotalTime>
  <Words>4208</Words>
  <Application>Microsoft Office PowerPoint</Application>
  <PresentationFormat>Widescreen</PresentationFormat>
  <Paragraphs>328</Paragraphs>
  <Slides>68</Slides>
  <Notes>68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68</vt:i4>
      </vt:variant>
    </vt:vector>
  </HeadingPairs>
  <TitlesOfParts>
    <vt:vector size="75" baseType="lpstr">
      <vt:lpstr>Noto Sans Symbols</vt:lpstr>
      <vt:lpstr>Source Sans Pro</vt:lpstr>
      <vt:lpstr>Montserrat Light</vt:lpstr>
      <vt:lpstr>Montserrat</vt: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Gillian Keane</dc:creator>
  <cp:keywords>, docId:A981A45570368D91EB22519A4CECBE00</cp:keywords>
  <cp:lastModifiedBy>canice euei</cp:lastModifiedBy>
  <cp:revision>2</cp:revision>
  <dcterms:created xsi:type="dcterms:W3CDTF">2022-05-09T10:29:33Z</dcterms:created>
  <dcterms:modified xsi:type="dcterms:W3CDTF">2024-10-09T14:57:35Z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0x010100C8CD9FFBF167504091ADB0A958B57D7A</vt:lpwstr>
  </property>
  <property fmtid="{D5CDD505-2E9C-101B-9397-08002B2CF9AE}" pid="3" name="MediaServiceImageTags">
    <vt:lpwstr/>
  </property>
</Properties>
</file>