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4"/>
    <p:sldMasterId id="2147483652" r:id="rId5"/>
  </p:sldMasterIdLst>
  <p:notesMasterIdLst>
    <p:notesMasterId r:id="rId78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2" r:id="rId62"/>
    <p:sldId id="313" r:id="rId63"/>
    <p:sldId id="314" r:id="rId64"/>
    <p:sldId id="315" r:id="rId65"/>
    <p:sldId id="316" r:id="rId66"/>
    <p:sldId id="317" r:id="rId67"/>
    <p:sldId id="318" r:id="rId68"/>
    <p:sldId id="319" r:id="rId69"/>
    <p:sldId id="320" r:id="rId70"/>
    <p:sldId id="321" r:id="rId71"/>
    <p:sldId id="322" r:id="rId72"/>
    <p:sldId id="323" r:id="rId73"/>
    <p:sldId id="324" r:id="rId74"/>
    <p:sldId id="325" r:id="rId75"/>
    <p:sldId id="326" r:id="rId76"/>
    <p:sldId id="327" r:id="rId77"/>
  </p:sldIdLst>
  <p:sldSz cx="10693400" cy="7562850"/>
  <p:notesSz cx="10693400" cy="7562850"/>
  <p:embeddedFontLst>
    <p:embeddedFont>
      <p:font typeface="Open Sans" panose="020B0606030504020204" pitchFamily="34" charset="0"/>
      <p:regular r:id="rId79"/>
      <p:bold r:id="rId80"/>
      <p:italic r:id="rId81"/>
      <p:boldItalic r:id="rId82"/>
    </p:embeddedFont>
    <p:embeddedFont>
      <p:font typeface="Source Sans Pro" panose="020B0503030403020204" pitchFamily="34" charset="0"/>
      <p:regular r:id="rId83"/>
      <p:bold r:id="rId84"/>
      <p:italic r:id="rId85"/>
      <p:boldItalic r:id="rId8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  <p:ext uri="GoogleSlidesCustomDataVersion2">
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r:id="rId87" roundtripDataSignature="AMtx7mjq8+nc6m0sZ70HyBWQ0QYg551GI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26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6" d="100"/>
          <a:sy n="96" d="100"/>
        </p:scale>
        <p:origin x="1566" y="84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84" Type="http://schemas.openxmlformats.org/officeDocument/2006/relationships/font" Target="fonts/font6.fntdata"/><Relationship Id="rId89" Type="http://schemas.openxmlformats.org/officeDocument/2006/relationships/viewProps" Target="viewProps.xml"/><Relationship Id="rId16" Type="http://schemas.openxmlformats.org/officeDocument/2006/relationships/slide" Target="slides/slide11.xml"/><Relationship Id="rId11" Type="http://schemas.openxmlformats.org/officeDocument/2006/relationships/slide" Target="slides/slide6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74" Type="http://schemas.openxmlformats.org/officeDocument/2006/relationships/slide" Target="slides/slide69.xml"/><Relationship Id="rId79" Type="http://schemas.openxmlformats.org/officeDocument/2006/relationships/font" Target="fonts/font1.fntdata"/><Relationship Id="rId5" Type="http://schemas.openxmlformats.org/officeDocument/2006/relationships/slideMaster" Target="slideMasters/slideMaster2.xml"/><Relationship Id="rId90" Type="http://schemas.openxmlformats.org/officeDocument/2006/relationships/theme" Target="theme/theme1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77" Type="http://schemas.openxmlformats.org/officeDocument/2006/relationships/slide" Target="slides/slide72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80" Type="http://schemas.openxmlformats.org/officeDocument/2006/relationships/font" Target="fonts/font2.fntdata"/><Relationship Id="rId85" Type="http://schemas.openxmlformats.org/officeDocument/2006/relationships/font" Target="fonts/font7.fntdata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83" Type="http://schemas.openxmlformats.org/officeDocument/2006/relationships/font" Target="fonts/font5.fntdata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slide" Target="slides/slide68.xml"/><Relationship Id="rId78" Type="http://schemas.openxmlformats.org/officeDocument/2006/relationships/notesMaster" Target="notesMasters/notesMaster1.xml"/><Relationship Id="rId81" Type="http://schemas.openxmlformats.org/officeDocument/2006/relationships/font" Target="fonts/font3.fntdata"/><Relationship Id="rId86" Type="http://schemas.openxmlformats.org/officeDocument/2006/relationships/font" Target="fonts/font8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6" Type="http://schemas.openxmlformats.org/officeDocument/2006/relationships/slide" Target="slides/slide71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2" Type="http://schemas.openxmlformats.org/officeDocument/2006/relationships/customXml" Target="../customXml/item2.xml"/><Relationship Id="rId29" Type="http://schemas.openxmlformats.org/officeDocument/2006/relationships/slide" Target="slides/slide24.xml"/><Relationship Id="rId24" Type="http://schemas.openxmlformats.org/officeDocument/2006/relationships/slide" Target="slides/slide19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66" Type="http://schemas.openxmlformats.org/officeDocument/2006/relationships/slide" Target="slides/slide61.xml"/><Relationship Id="rId87" Type="http://customschemas.google.com/relationships/presentationmetadata" Target="metadata"/><Relationship Id="rId61" Type="http://schemas.openxmlformats.org/officeDocument/2006/relationships/slide" Target="slides/slide56.xml"/><Relationship Id="rId82" Type="http://schemas.openxmlformats.org/officeDocument/2006/relationships/font" Target="fonts/font4.fntdata"/><Relationship Id="rId19" Type="http://schemas.openxmlformats.org/officeDocument/2006/relationships/slide" Target="slides/slide1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4633913" cy="3794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6057900" y="0"/>
            <a:ext cx="4632325" cy="3794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7183438"/>
            <a:ext cx="4633913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9" name="Google Shape;10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2" name="Google Shape;242;p11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3" name="Google Shape;243;p11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1" name="Google Shape;251;p7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52" name="Google Shape;252;p7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0" name="Google Shape;260;p10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61" name="Google Shape;261;p10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g26e12bcc226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9" name="Google Shape;269;g26e12bcc226_0_1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600" cy="29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70" name="Google Shape;270;g26e12bcc226_0_1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00" cy="3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GB"/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9" name="Google Shape;279;p12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80" name="Google Shape;280;p12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14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8" name="Google Shape;288;p13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89" name="Google Shape;289;p13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15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6" name="Google Shape;296;p15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97" name="Google Shape;297;p15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16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g275c4de7356_0_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6" name="Google Shape;306;g275c4de7356_0_47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600" cy="29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07" name="Google Shape;307;g275c4de7356_0_47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00" cy="3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17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6" name="Google Shape;316;p19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17" name="Google Shape;317;p19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18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g26e12bcc226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5" name="Google Shape;325;g26e12bcc226_0_14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600" cy="29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26" name="Google Shape;326;g26e12bcc226_0_14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00" cy="3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GB"/>
              <a:t>19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0" name="Google Shape;170;p2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1" name="Google Shape;171;p2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2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4" name="Google Shape;334;p18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35" name="Google Shape;335;p18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20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4" name="Google Shape;344;p21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45" name="Google Shape;345;p21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21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4" name="Google Shape;354;p23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55" name="Google Shape;355;p23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22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3" name="Google Shape;363;p22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64" name="Google Shape;364;p22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23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72" name="Google Shape;372;p24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73" name="Google Shape;373;p24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24</a:t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82" name="Google Shape;382;p25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83" name="Google Shape;383;p25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25</a:t>
            </a:fld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91" name="Google Shape;391;p26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92" name="Google Shape;392;p26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26</a:t>
            </a:fld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00" name="Google Shape;400;p27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01" name="Google Shape;401;p27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27</a:t>
            </a:fld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08" name="Google Shape;408;p28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09" name="Google Shape;409;p28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28</a:t>
            </a:fld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7" name="Google Shape;417;p29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18" name="Google Shape;418;p29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29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9" name="Google Shape;179;p3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0" name="Google Shape;180;p3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3</a:t>
            </a:fld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g27542cab73c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27" name="Google Shape;427;g27542cab73c_0_7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600" cy="29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28" name="Google Shape;428;g27542cab73c_0_7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00" cy="3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GB"/>
              <a:t>30</a:t>
            </a:fld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g27542cab73c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37" name="Google Shape;437;g27542cab73c_0_28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600" cy="29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38" name="Google Shape;438;g27542cab73c_0_28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00" cy="3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GB"/>
              <a:t>31</a:t>
            </a:fld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47" name="Google Shape;447;p30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48" name="Google Shape;448;p30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32</a:t>
            </a:fld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57" name="Google Shape;457;p31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58" name="Google Shape;458;p31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33</a:t>
            </a:fld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g27542cab73c_0_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7" name="Google Shape;467;g27542cab73c_0_44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600" cy="29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68" name="Google Shape;468;g27542cab73c_0_44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00" cy="3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GB"/>
              <a:t>34</a:t>
            </a:fld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g27542cab73c_0_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77" name="Google Shape;477;g27542cab73c_0_56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600" cy="29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78" name="Google Shape;478;g27542cab73c_0_56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00" cy="3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GB"/>
              <a:t>35</a:t>
            </a:fld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86" name="Google Shape;486;p35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87" name="Google Shape;487;p35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36</a:t>
            </a:fld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Google Shape;494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95" name="Google Shape;495;p36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96" name="Google Shape;496;p36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37</a:t>
            </a:fld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Google Shape;503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04" name="Google Shape;504;p37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05" name="Google Shape;505;p37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38</a:t>
            </a:fld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Google Shape;512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13" name="Google Shape;513;p38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14" name="Google Shape;514;p38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39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7" name="Google Shape;187;p4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8" name="Google Shape;188;p4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4</a:t>
            </a:fld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g26111f4c0a8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4" name="Google Shape;524;g26111f4c0a8_0_1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600" cy="29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25" name="Google Shape;525;g26111f4c0a8_0_1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00" cy="3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GB"/>
              <a:t>40</a:t>
            </a:fld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g26111f4c0a8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37" name="Google Shape;537;g26111f4c0a8_0_8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600" cy="29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38" name="Google Shape;538;g26111f4c0a8_0_8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00" cy="3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GB"/>
              <a:t>41</a:t>
            </a:fld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47" name="Google Shape;547;p39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48" name="Google Shape;548;p39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42</a:t>
            </a:fld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Google Shape;554;g1e57d31ba4a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55" name="Google Shape;555;g1e57d31ba4a_0_9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600" cy="29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56" name="Google Shape;556;g1e57d31ba4a_0_9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00" cy="3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43</a:t>
            </a:fld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Google Shape;564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65" name="Google Shape;565;p41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66" name="Google Shape;566;p41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44</a:t>
            </a:fld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74" name="Google Shape;574;p42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75" name="Google Shape;575;p42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45</a:t>
            </a:fld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p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3" name="Google Shape;583;p45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84" name="Google Shape;584;p45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46</a:t>
            </a:fld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Google Shape;592;g1e57d31ba4a_0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93" name="Google Shape;593;g1e57d31ba4a_0_24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600" cy="29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94" name="Google Shape;594;g1e57d31ba4a_0_24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00" cy="3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47</a:t>
            </a:fld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" name="Google Shape;603;g275c4de7356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4" name="Google Shape;604;g275c4de7356_0_9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600" cy="29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05" name="Google Shape;605;g275c4de7356_0_9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00" cy="3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GB"/>
              <a:t>48</a:t>
            </a:fld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Google Shape;614;g275c4de7356_0_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15" name="Google Shape;615;g275c4de7356_0_61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600" cy="29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16" name="Google Shape;616;g275c4de7356_0_61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00" cy="3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GB"/>
              <a:t>49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5" name="Google Shape;195;p6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6" name="Google Shape;196;p6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5</a:t>
            </a:fld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Google Shape;623;g275c4de7356_0_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24" name="Google Shape;624;g275c4de7356_0_70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600" cy="29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25" name="Google Shape;625;g275c4de7356_0_70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00" cy="3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GB"/>
              <a:t>50</a:t>
            </a:fld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" name="Google Shape;631;p55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32" name="Google Shape;632;p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" name="Google Shape;638;g25c52fc29ab_0_1594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600" cy="29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39" name="Google Shape;639;g25c52fc29ab_0_15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Google Shape;645;p56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46" name="Google Shape;646;p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" name="Google Shape;652;g26103101649_0_0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600" cy="29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53" name="Google Shape;653;g2610310164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26103101649_0_12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600" cy="29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62" name="Google Shape;662;g26103101649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Google Shape;672;g26103101649_0_6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600" cy="29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73" name="Google Shape;673;g26103101649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" name="Google Shape;679;g25c52fc29ab_0_1606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600" cy="29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80" name="Google Shape;680;g25c52fc29ab_0_16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" name="Google Shape;686;g25c52fc29ab_0_1612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600" cy="29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87" name="Google Shape;687;g25c52fc29ab_0_16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" name="Google Shape;694;p58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95" name="Google Shape;695;p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275c4de7356_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5" name="Google Shape;205;g275c4de7356_0_22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600" cy="29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06" name="Google Shape;206;g275c4de7356_0_22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00" cy="3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GB"/>
              <a:t>6</a:t>
            </a:fld>
            <a:endParaRPr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Google Shape;701;p57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02" name="Google Shape;702;p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Google Shape;709;p59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10" name="Google Shape;710;p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" name="Google Shape;716;p60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17" name="Google Shape;717;p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Google Shape;723;p9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24" name="Google Shape;72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0" name="Google Shape;730;p61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31" name="Google Shape;731;p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" name="Google Shape;737;p14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38" name="Google Shape;738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" name="Google Shape;744;p16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45" name="Google Shape;745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1" name="Google Shape;751;p17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52" name="Google Shape;752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" name="Google Shape;758;p20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59" name="Google Shape;759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5" name="Google Shape;765;p32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66" name="Google Shape;766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5" name="Google Shape;215;p5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6" name="Google Shape;216;p5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7</a:t>
            </a:fld>
            <a:endParaRPr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2" name="Google Shape;772;p33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73" name="Google Shape;773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9" name="Google Shape;779;p34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80" name="Google Shape;780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6" name="Google Shape;786;p62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87" name="Google Shape;787;p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275c4de7356_0_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3" name="Google Shape;223;g275c4de7356_0_33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600" cy="29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4" name="Google Shape;224;g275c4de7356_0_33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00" cy="3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GB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4" name="Google Shape;234;p8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5" name="Google Shape;235;p8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64"/>
          <p:cNvSpPr txBox="1">
            <a:spLocks noGrp="1"/>
          </p:cNvSpPr>
          <p:nvPr>
            <p:ph type="title"/>
          </p:nvPr>
        </p:nvSpPr>
        <p:spPr>
          <a:xfrm>
            <a:off x="1697529" y="1586347"/>
            <a:ext cx="7298341" cy="30727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600" b="1" i="0">
                <a:solidFill>
                  <a:srgbClr val="7CACD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64"/>
          <p:cNvSpPr txBox="1">
            <a:spLocks noGrp="1"/>
          </p:cNvSpPr>
          <p:nvPr>
            <p:ph type="body" idx="1"/>
          </p:nvPr>
        </p:nvSpPr>
        <p:spPr>
          <a:xfrm>
            <a:off x="1697529" y="1586347"/>
            <a:ext cx="7298341" cy="30727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600" b="1" i="0">
                <a:solidFill>
                  <a:srgbClr val="7CACD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64"/>
          <p:cNvSpPr txBox="1">
            <a:spLocks noGrp="1"/>
          </p:cNvSpPr>
          <p:nvPr>
            <p:ph type="ftr" idx="11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64"/>
          <p:cNvSpPr txBox="1">
            <a:spLocks noGrp="1"/>
          </p:cNvSpPr>
          <p:nvPr>
            <p:ph type="dt" idx="10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64"/>
          <p:cNvSpPr txBox="1">
            <a:spLocks noGrp="1"/>
          </p:cNvSpPr>
          <p:nvPr>
            <p:ph type="sldNum" idx="12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74"/>
          <p:cNvSpPr txBox="1">
            <a:spLocks noGrp="1"/>
          </p:cNvSpPr>
          <p:nvPr>
            <p:ph type="title"/>
          </p:nvPr>
        </p:nvSpPr>
        <p:spPr>
          <a:xfrm>
            <a:off x="735013" y="403225"/>
            <a:ext cx="9223375" cy="14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74"/>
          <p:cNvSpPr txBox="1">
            <a:spLocks noGrp="1"/>
          </p:cNvSpPr>
          <p:nvPr>
            <p:ph type="body" idx="1"/>
          </p:nvPr>
        </p:nvSpPr>
        <p:spPr>
          <a:xfrm>
            <a:off x="735013" y="2012950"/>
            <a:ext cx="4535487" cy="47990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3" name="Google Shape;73;p74"/>
          <p:cNvSpPr txBox="1">
            <a:spLocks noGrp="1"/>
          </p:cNvSpPr>
          <p:nvPr>
            <p:ph type="body" idx="2"/>
          </p:nvPr>
        </p:nvSpPr>
        <p:spPr>
          <a:xfrm>
            <a:off x="5422900" y="2012950"/>
            <a:ext cx="4535488" cy="47990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4" name="Google Shape;74;p74"/>
          <p:cNvSpPr txBox="1">
            <a:spLocks noGrp="1"/>
          </p:cNvSpPr>
          <p:nvPr>
            <p:ph type="dt" idx="10"/>
          </p:nvPr>
        </p:nvSpPr>
        <p:spPr>
          <a:xfrm>
            <a:off x="735013" y="7010400"/>
            <a:ext cx="2406650" cy="401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74"/>
          <p:cNvSpPr txBox="1">
            <a:spLocks noGrp="1"/>
          </p:cNvSpPr>
          <p:nvPr>
            <p:ph type="ftr" idx="11"/>
          </p:nvPr>
        </p:nvSpPr>
        <p:spPr>
          <a:xfrm>
            <a:off x="3541713" y="7010400"/>
            <a:ext cx="3609975" cy="401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74"/>
          <p:cNvSpPr txBox="1">
            <a:spLocks noGrp="1"/>
          </p:cNvSpPr>
          <p:nvPr>
            <p:ph type="sldNum" idx="12"/>
          </p:nvPr>
        </p:nvSpPr>
        <p:spPr>
          <a:xfrm>
            <a:off x="7551738" y="7010400"/>
            <a:ext cx="2406650" cy="401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75"/>
          <p:cNvSpPr txBox="1">
            <a:spLocks noGrp="1"/>
          </p:cNvSpPr>
          <p:nvPr>
            <p:ph type="title"/>
          </p:nvPr>
        </p:nvSpPr>
        <p:spPr>
          <a:xfrm>
            <a:off x="736600" y="403225"/>
            <a:ext cx="9223375" cy="14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75"/>
          <p:cNvSpPr txBox="1">
            <a:spLocks noGrp="1"/>
          </p:cNvSpPr>
          <p:nvPr>
            <p:ph type="body" idx="1"/>
          </p:nvPr>
        </p:nvSpPr>
        <p:spPr>
          <a:xfrm>
            <a:off x="736600" y="1854200"/>
            <a:ext cx="4524375" cy="908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80" name="Google Shape;80;p75"/>
          <p:cNvSpPr txBox="1">
            <a:spLocks noGrp="1"/>
          </p:cNvSpPr>
          <p:nvPr>
            <p:ph type="body" idx="2"/>
          </p:nvPr>
        </p:nvSpPr>
        <p:spPr>
          <a:xfrm>
            <a:off x="736600" y="2762250"/>
            <a:ext cx="4524375" cy="40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75"/>
          <p:cNvSpPr txBox="1">
            <a:spLocks noGrp="1"/>
          </p:cNvSpPr>
          <p:nvPr>
            <p:ph type="body" idx="3"/>
          </p:nvPr>
        </p:nvSpPr>
        <p:spPr>
          <a:xfrm>
            <a:off x="5413375" y="1854200"/>
            <a:ext cx="4546600" cy="908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82" name="Google Shape;82;p75"/>
          <p:cNvSpPr txBox="1">
            <a:spLocks noGrp="1"/>
          </p:cNvSpPr>
          <p:nvPr>
            <p:ph type="body" idx="4"/>
          </p:nvPr>
        </p:nvSpPr>
        <p:spPr>
          <a:xfrm>
            <a:off x="5413375" y="2762250"/>
            <a:ext cx="4546600" cy="40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3" name="Google Shape;83;p75"/>
          <p:cNvSpPr txBox="1">
            <a:spLocks noGrp="1"/>
          </p:cNvSpPr>
          <p:nvPr>
            <p:ph type="dt" idx="10"/>
          </p:nvPr>
        </p:nvSpPr>
        <p:spPr>
          <a:xfrm>
            <a:off x="735013" y="7010400"/>
            <a:ext cx="2406650" cy="401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75"/>
          <p:cNvSpPr txBox="1">
            <a:spLocks noGrp="1"/>
          </p:cNvSpPr>
          <p:nvPr>
            <p:ph type="ftr" idx="11"/>
          </p:nvPr>
        </p:nvSpPr>
        <p:spPr>
          <a:xfrm>
            <a:off x="3541713" y="7010400"/>
            <a:ext cx="3609975" cy="401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75"/>
          <p:cNvSpPr txBox="1">
            <a:spLocks noGrp="1"/>
          </p:cNvSpPr>
          <p:nvPr>
            <p:ph type="sldNum" idx="12"/>
          </p:nvPr>
        </p:nvSpPr>
        <p:spPr>
          <a:xfrm>
            <a:off x="7551738" y="7010400"/>
            <a:ext cx="2406650" cy="401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76"/>
          <p:cNvSpPr txBox="1">
            <a:spLocks noGrp="1"/>
          </p:cNvSpPr>
          <p:nvPr>
            <p:ph type="title"/>
          </p:nvPr>
        </p:nvSpPr>
        <p:spPr>
          <a:xfrm>
            <a:off x="735013" y="403225"/>
            <a:ext cx="9223375" cy="14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76"/>
          <p:cNvSpPr txBox="1">
            <a:spLocks noGrp="1"/>
          </p:cNvSpPr>
          <p:nvPr>
            <p:ph type="dt" idx="10"/>
          </p:nvPr>
        </p:nvSpPr>
        <p:spPr>
          <a:xfrm>
            <a:off x="735013" y="7010400"/>
            <a:ext cx="2406650" cy="401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76"/>
          <p:cNvSpPr txBox="1">
            <a:spLocks noGrp="1"/>
          </p:cNvSpPr>
          <p:nvPr>
            <p:ph type="ftr" idx="11"/>
          </p:nvPr>
        </p:nvSpPr>
        <p:spPr>
          <a:xfrm>
            <a:off x="3541713" y="7010400"/>
            <a:ext cx="3609975" cy="401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76"/>
          <p:cNvSpPr txBox="1">
            <a:spLocks noGrp="1"/>
          </p:cNvSpPr>
          <p:nvPr>
            <p:ph type="sldNum" idx="12"/>
          </p:nvPr>
        </p:nvSpPr>
        <p:spPr>
          <a:xfrm>
            <a:off x="7551738" y="7010400"/>
            <a:ext cx="2406650" cy="401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77"/>
          <p:cNvSpPr txBox="1">
            <a:spLocks noGrp="1"/>
          </p:cNvSpPr>
          <p:nvPr>
            <p:ph type="dt" idx="10"/>
          </p:nvPr>
        </p:nvSpPr>
        <p:spPr>
          <a:xfrm>
            <a:off x="735013" y="7010400"/>
            <a:ext cx="2406650" cy="401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77"/>
          <p:cNvSpPr txBox="1">
            <a:spLocks noGrp="1"/>
          </p:cNvSpPr>
          <p:nvPr>
            <p:ph type="ftr" idx="11"/>
          </p:nvPr>
        </p:nvSpPr>
        <p:spPr>
          <a:xfrm>
            <a:off x="3541713" y="7010400"/>
            <a:ext cx="3609975" cy="401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77"/>
          <p:cNvSpPr txBox="1">
            <a:spLocks noGrp="1"/>
          </p:cNvSpPr>
          <p:nvPr>
            <p:ph type="sldNum" idx="12"/>
          </p:nvPr>
        </p:nvSpPr>
        <p:spPr>
          <a:xfrm>
            <a:off x="7551738" y="7010400"/>
            <a:ext cx="2406650" cy="401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78"/>
          <p:cNvSpPr txBox="1">
            <a:spLocks noGrp="1"/>
          </p:cNvSpPr>
          <p:nvPr>
            <p:ph type="title"/>
          </p:nvPr>
        </p:nvSpPr>
        <p:spPr>
          <a:xfrm>
            <a:off x="735013" y="403225"/>
            <a:ext cx="9223375" cy="14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78"/>
          <p:cNvSpPr txBox="1">
            <a:spLocks noGrp="1"/>
          </p:cNvSpPr>
          <p:nvPr>
            <p:ph type="body" idx="1"/>
          </p:nvPr>
        </p:nvSpPr>
        <p:spPr>
          <a:xfrm rot="5400000">
            <a:off x="2947194" y="-199231"/>
            <a:ext cx="4799013" cy="922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8" name="Google Shape;98;p78"/>
          <p:cNvSpPr txBox="1">
            <a:spLocks noGrp="1"/>
          </p:cNvSpPr>
          <p:nvPr>
            <p:ph type="dt" idx="10"/>
          </p:nvPr>
        </p:nvSpPr>
        <p:spPr>
          <a:xfrm>
            <a:off x="735013" y="7010400"/>
            <a:ext cx="2406650" cy="401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78"/>
          <p:cNvSpPr txBox="1">
            <a:spLocks noGrp="1"/>
          </p:cNvSpPr>
          <p:nvPr>
            <p:ph type="ftr" idx="11"/>
          </p:nvPr>
        </p:nvSpPr>
        <p:spPr>
          <a:xfrm>
            <a:off x="3541713" y="7010400"/>
            <a:ext cx="3609975" cy="401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78"/>
          <p:cNvSpPr txBox="1">
            <a:spLocks noGrp="1"/>
          </p:cNvSpPr>
          <p:nvPr>
            <p:ph type="sldNum" idx="12"/>
          </p:nvPr>
        </p:nvSpPr>
        <p:spPr>
          <a:xfrm>
            <a:off x="7551738" y="7010400"/>
            <a:ext cx="2406650" cy="401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79"/>
          <p:cNvSpPr txBox="1">
            <a:spLocks noGrp="1"/>
          </p:cNvSpPr>
          <p:nvPr>
            <p:ph type="title"/>
          </p:nvPr>
        </p:nvSpPr>
        <p:spPr>
          <a:xfrm rot="5400000">
            <a:off x="5601494" y="2455069"/>
            <a:ext cx="6408738" cy="2305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79"/>
          <p:cNvSpPr txBox="1">
            <a:spLocks noGrp="1"/>
          </p:cNvSpPr>
          <p:nvPr>
            <p:ph type="body" idx="1"/>
          </p:nvPr>
        </p:nvSpPr>
        <p:spPr>
          <a:xfrm rot="5400000">
            <a:off x="913607" y="224632"/>
            <a:ext cx="6408738" cy="6765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4" name="Google Shape;104;p79"/>
          <p:cNvSpPr txBox="1">
            <a:spLocks noGrp="1"/>
          </p:cNvSpPr>
          <p:nvPr>
            <p:ph type="dt" idx="10"/>
          </p:nvPr>
        </p:nvSpPr>
        <p:spPr>
          <a:xfrm>
            <a:off x="735013" y="7010400"/>
            <a:ext cx="2406650" cy="401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79"/>
          <p:cNvSpPr txBox="1">
            <a:spLocks noGrp="1"/>
          </p:cNvSpPr>
          <p:nvPr>
            <p:ph type="ftr" idx="11"/>
          </p:nvPr>
        </p:nvSpPr>
        <p:spPr>
          <a:xfrm>
            <a:off x="3541713" y="7010400"/>
            <a:ext cx="3609975" cy="401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79"/>
          <p:cNvSpPr txBox="1">
            <a:spLocks noGrp="1"/>
          </p:cNvSpPr>
          <p:nvPr>
            <p:ph type="sldNum" idx="12"/>
          </p:nvPr>
        </p:nvSpPr>
        <p:spPr>
          <a:xfrm>
            <a:off x="7551738" y="7010400"/>
            <a:ext cx="2406650" cy="401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">
  <p:cSld name="Blank">
    <p:bg>
      <p:bgPr>
        <a:solidFill>
          <a:schemeClr val="lt1"/>
        </a:solidFill>
        <a:effectLst/>
      </p:bgPr>
    </p:bg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0"/>
          <p:cNvSpPr txBox="1">
            <a:spLocks noGrp="1"/>
          </p:cNvSpPr>
          <p:nvPr>
            <p:ph type="title"/>
          </p:nvPr>
        </p:nvSpPr>
        <p:spPr>
          <a:xfrm>
            <a:off x="1697529" y="1586347"/>
            <a:ext cx="7298341" cy="30727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600" b="1" i="0">
                <a:solidFill>
                  <a:srgbClr val="7CACD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70"/>
          <p:cNvSpPr txBox="1">
            <a:spLocks noGrp="1"/>
          </p:cNvSpPr>
          <p:nvPr>
            <p:ph type="ftr" idx="11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70"/>
          <p:cNvSpPr txBox="1">
            <a:spLocks noGrp="1"/>
          </p:cNvSpPr>
          <p:nvPr>
            <p:ph type="dt" idx="10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70"/>
          <p:cNvSpPr txBox="1">
            <a:spLocks noGrp="1"/>
          </p:cNvSpPr>
          <p:nvPr>
            <p:ph type="sldNum" idx="12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ster Page">
  <p:cSld name="Master Page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6"/>
          <p:cNvSpPr/>
          <p:nvPr/>
        </p:nvSpPr>
        <p:spPr>
          <a:xfrm>
            <a:off x="0" y="-1"/>
            <a:ext cx="10693400" cy="1114425"/>
          </a:xfrm>
          <a:custGeom>
            <a:avLst/>
            <a:gdLst/>
            <a:ahLst/>
            <a:cxnLst/>
            <a:rect l="l" t="t" r="r" b="b"/>
            <a:pathLst>
              <a:path w="10368280" h="5749290" extrusionOk="0">
                <a:moveTo>
                  <a:pt x="10368000" y="0"/>
                </a:moveTo>
                <a:lnTo>
                  <a:pt x="0" y="0"/>
                </a:lnTo>
                <a:lnTo>
                  <a:pt x="0" y="5749201"/>
                </a:lnTo>
                <a:lnTo>
                  <a:pt x="10368000" y="5749201"/>
                </a:lnTo>
                <a:lnTo>
                  <a:pt x="10368000" y="0"/>
                </a:lnTo>
                <a:close/>
              </a:path>
            </a:pathLst>
          </a:custGeo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0" scaled="0"/>
          </a:gra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5;p66"/>
          <p:cNvSpPr txBox="1">
            <a:spLocks noGrp="1"/>
          </p:cNvSpPr>
          <p:nvPr>
            <p:ph type="body" idx="1"/>
          </p:nvPr>
        </p:nvSpPr>
        <p:spPr>
          <a:xfrm>
            <a:off x="436616" y="1771654"/>
            <a:ext cx="4583112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66"/>
          <p:cNvSpPr txBox="1"/>
          <p:nvPr/>
        </p:nvSpPr>
        <p:spPr>
          <a:xfrm>
            <a:off x="544512" y="577350"/>
            <a:ext cx="3125788" cy="166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700" rIns="0" bIns="0" anchor="t" anchorCtr="0">
            <a:spAutoFit/>
          </a:bodyPr>
          <a:lstStyle/>
          <a:p>
            <a:pPr marL="127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GB" sz="10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Brand manual for </a:t>
            </a:r>
            <a:r>
              <a:rPr lang="en-GB" sz="10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Blockchain for Agri Food  Edu</a:t>
            </a:r>
            <a:endParaRPr sz="1000" b="1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7" name="Google Shape;37;p66"/>
          <p:cNvSpPr txBox="1">
            <a:spLocks noGrp="1"/>
          </p:cNvSpPr>
          <p:nvPr>
            <p:ph type="body" idx="2"/>
          </p:nvPr>
        </p:nvSpPr>
        <p:spPr>
          <a:xfrm>
            <a:off x="8151812" y="577350"/>
            <a:ext cx="1919288" cy="232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 b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28600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2pPr>
            <a:lvl3pPr marL="1371600" lvl="2" indent="-228600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3pPr>
            <a:lvl4pPr marL="1828800" lvl="3" indent="-228600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67"/>
          <p:cNvSpPr txBox="1">
            <a:spLocks noGrp="1"/>
          </p:cNvSpPr>
          <p:nvPr>
            <p:ph type="title"/>
          </p:nvPr>
        </p:nvSpPr>
        <p:spPr>
          <a:xfrm>
            <a:off x="736600" y="504825"/>
            <a:ext cx="3449638" cy="17637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67"/>
          <p:cNvSpPr txBox="1">
            <a:spLocks noGrp="1"/>
          </p:cNvSpPr>
          <p:nvPr>
            <p:ph type="body" idx="1"/>
          </p:nvPr>
        </p:nvSpPr>
        <p:spPr>
          <a:xfrm>
            <a:off x="4546600" y="1089025"/>
            <a:ext cx="5413375" cy="5373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41" name="Google Shape;41;p67"/>
          <p:cNvSpPr txBox="1">
            <a:spLocks noGrp="1"/>
          </p:cNvSpPr>
          <p:nvPr>
            <p:ph type="body" idx="2"/>
          </p:nvPr>
        </p:nvSpPr>
        <p:spPr>
          <a:xfrm>
            <a:off x="736600" y="2268538"/>
            <a:ext cx="3449638" cy="420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42" name="Google Shape;42;p67"/>
          <p:cNvSpPr txBox="1">
            <a:spLocks noGrp="1"/>
          </p:cNvSpPr>
          <p:nvPr>
            <p:ph type="dt" idx="10"/>
          </p:nvPr>
        </p:nvSpPr>
        <p:spPr>
          <a:xfrm>
            <a:off x="735013" y="7010400"/>
            <a:ext cx="2406650" cy="401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67"/>
          <p:cNvSpPr txBox="1">
            <a:spLocks noGrp="1"/>
          </p:cNvSpPr>
          <p:nvPr>
            <p:ph type="ftr" idx="11"/>
          </p:nvPr>
        </p:nvSpPr>
        <p:spPr>
          <a:xfrm>
            <a:off x="3541713" y="7010400"/>
            <a:ext cx="3609975" cy="401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67"/>
          <p:cNvSpPr txBox="1">
            <a:spLocks noGrp="1"/>
          </p:cNvSpPr>
          <p:nvPr>
            <p:ph type="sldNum" idx="12"/>
          </p:nvPr>
        </p:nvSpPr>
        <p:spPr>
          <a:xfrm>
            <a:off x="7551738" y="7010400"/>
            <a:ext cx="2406650" cy="401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68"/>
          <p:cNvSpPr txBox="1">
            <a:spLocks noGrp="1"/>
          </p:cNvSpPr>
          <p:nvPr>
            <p:ph type="title"/>
          </p:nvPr>
        </p:nvSpPr>
        <p:spPr>
          <a:xfrm>
            <a:off x="736600" y="504825"/>
            <a:ext cx="3449638" cy="17637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68"/>
          <p:cNvSpPr>
            <a:spLocks noGrp="1"/>
          </p:cNvSpPr>
          <p:nvPr>
            <p:ph type="pic" idx="2"/>
          </p:nvPr>
        </p:nvSpPr>
        <p:spPr>
          <a:xfrm>
            <a:off x="4546600" y="1089025"/>
            <a:ext cx="5413375" cy="5373688"/>
          </a:xfrm>
          <a:prstGeom prst="rect">
            <a:avLst/>
          </a:prstGeom>
          <a:noFill/>
          <a:ln>
            <a:noFill/>
          </a:ln>
        </p:spPr>
      </p:sp>
      <p:sp>
        <p:nvSpPr>
          <p:cNvPr id="48" name="Google Shape;48;p68"/>
          <p:cNvSpPr txBox="1">
            <a:spLocks noGrp="1"/>
          </p:cNvSpPr>
          <p:nvPr>
            <p:ph type="body" idx="1"/>
          </p:nvPr>
        </p:nvSpPr>
        <p:spPr>
          <a:xfrm>
            <a:off x="736600" y="2268538"/>
            <a:ext cx="3449638" cy="420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49" name="Google Shape;49;p68"/>
          <p:cNvSpPr txBox="1">
            <a:spLocks noGrp="1"/>
          </p:cNvSpPr>
          <p:nvPr>
            <p:ph type="dt" idx="10"/>
          </p:nvPr>
        </p:nvSpPr>
        <p:spPr>
          <a:xfrm>
            <a:off x="735013" y="7010400"/>
            <a:ext cx="2406650" cy="401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68"/>
          <p:cNvSpPr txBox="1">
            <a:spLocks noGrp="1"/>
          </p:cNvSpPr>
          <p:nvPr>
            <p:ph type="ftr" idx="11"/>
          </p:nvPr>
        </p:nvSpPr>
        <p:spPr>
          <a:xfrm>
            <a:off x="3541713" y="7010400"/>
            <a:ext cx="3609975" cy="401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68"/>
          <p:cNvSpPr txBox="1">
            <a:spLocks noGrp="1"/>
          </p:cNvSpPr>
          <p:nvPr>
            <p:ph type="sldNum" idx="12"/>
          </p:nvPr>
        </p:nvSpPr>
        <p:spPr>
          <a:xfrm>
            <a:off x="7551738" y="7010400"/>
            <a:ext cx="2406650" cy="401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Master Page">
  <p:cSld name="1_Master Page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71"/>
          <p:cNvSpPr/>
          <p:nvPr/>
        </p:nvSpPr>
        <p:spPr>
          <a:xfrm>
            <a:off x="0" y="-1"/>
            <a:ext cx="10693400" cy="1114425"/>
          </a:xfrm>
          <a:custGeom>
            <a:avLst/>
            <a:gdLst/>
            <a:ahLst/>
            <a:cxnLst/>
            <a:rect l="l" t="t" r="r" b="b"/>
            <a:pathLst>
              <a:path w="10368280" h="5749290" extrusionOk="0">
                <a:moveTo>
                  <a:pt x="10368000" y="0"/>
                </a:moveTo>
                <a:lnTo>
                  <a:pt x="0" y="0"/>
                </a:lnTo>
                <a:lnTo>
                  <a:pt x="0" y="5749201"/>
                </a:lnTo>
                <a:lnTo>
                  <a:pt x="10368000" y="5749201"/>
                </a:lnTo>
                <a:lnTo>
                  <a:pt x="10368000" y="0"/>
                </a:lnTo>
                <a:close/>
              </a:path>
            </a:pathLst>
          </a:custGeo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0" scaled="0"/>
          </a:gra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" name="Google Shape;54;p71"/>
          <p:cNvSpPr txBox="1"/>
          <p:nvPr/>
        </p:nvSpPr>
        <p:spPr>
          <a:xfrm>
            <a:off x="544512" y="577350"/>
            <a:ext cx="3125788" cy="166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700" rIns="0" bIns="0" anchor="t" anchorCtr="0">
            <a:spAutoFit/>
          </a:bodyPr>
          <a:lstStyle/>
          <a:p>
            <a:pPr marL="127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GB" sz="10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Brand manual for </a:t>
            </a:r>
            <a:r>
              <a:rPr lang="en-GB" sz="10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Blockchain for Agri Food Edu</a:t>
            </a:r>
            <a:endParaRPr sz="1000" b="1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5" name="Google Shape;55;p71"/>
          <p:cNvSpPr txBox="1">
            <a:spLocks noGrp="1"/>
          </p:cNvSpPr>
          <p:nvPr>
            <p:ph type="body" idx="1"/>
          </p:nvPr>
        </p:nvSpPr>
        <p:spPr>
          <a:xfrm>
            <a:off x="8151812" y="577350"/>
            <a:ext cx="1919288" cy="232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 b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28600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2pPr>
            <a:lvl3pPr marL="1371600" lvl="2" indent="-228600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3pPr>
            <a:lvl4pPr marL="1828800" lvl="3" indent="-228600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56" name="Google Shape;56;p71"/>
          <p:cNvGrpSpPr/>
          <p:nvPr/>
        </p:nvGrpSpPr>
        <p:grpSpPr>
          <a:xfrm flipH="1">
            <a:off x="3895" y="4753157"/>
            <a:ext cx="1803350" cy="2809693"/>
            <a:chOff x="12708052" y="5708395"/>
            <a:chExt cx="760808" cy="1185370"/>
          </a:xfrm>
        </p:grpSpPr>
        <p:sp>
          <p:nvSpPr>
            <p:cNvPr id="57" name="Google Shape;57;p71"/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/>
              <a:ahLst/>
              <a:cxnLst/>
              <a:rect l="l" t="t" r="r" b="b"/>
              <a:pathLst>
                <a:path w="372189" h="429161" extrusionOk="0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adFill>
              <a:gsLst>
                <a:gs pos="0">
                  <a:srgbClr val="6A9D56"/>
                </a:gs>
                <a:gs pos="60540">
                  <a:srgbClr val="2D8784"/>
                </a:gs>
                <a:gs pos="100000">
                  <a:srgbClr val="263D94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" name="Google Shape;58;p71"/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/>
              <a:ahLst/>
              <a:cxnLst/>
              <a:rect l="l" t="t" r="r" b="b"/>
              <a:pathLst>
                <a:path w="221694" h="317050" extrusionOk="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adFill>
              <a:gsLst>
                <a:gs pos="0">
                  <a:srgbClr val="6A9D56"/>
                </a:gs>
                <a:gs pos="60540">
                  <a:srgbClr val="2D8784"/>
                </a:gs>
                <a:gs pos="100000">
                  <a:srgbClr val="263D94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" name="Google Shape;59;p71"/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/>
              <a:ahLst/>
              <a:cxnLst/>
              <a:rect l="l" t="t" r="r" b="b"/>
              <a:pathLst>
                <a:path w="372189" h="409372" extrusionOk="0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adFill>
              <a:gsLst>
                <a:gs pos="0">
                  <a:srgbClr val="6A9D56"/>
                </a:gs>
                <a:gs pos="60540">
                  <a:srgbClr val="2D8784"/>
                </a:gs>
                <a:gs pos="100000">
                  <a:srgbClr val="263D94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" name="Google Shape;60;p71"/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/>
              <a:ahLst/>
              <a:cxnLst/>
              <a:rect l="l" t="t" r="r" b="b"/>
              <a:pathLst>
                <a:path w="124777" h="19994" extrusionOk="0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adFill>
              <a:gsLst>
                <a:gs pos="0">
                  <a:srgbClr val="6A9D56"/>
                </a:gs>
                <a:gs pos="60540">
                  <a:srgbClr val="2D8784"/>
                </a:gs>
                <a:gs pos="100000">
                  <a:srgbClr val="263D94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" name="Google Shape;61;p71"/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/>
              <a:ahLst/>
              <a:cxnLst/>
              <a:rect l="l" t="t" r="r" b="b"/>
              <a:pathLst>
                <a:path w="54292" h="18089" extrusionOk="0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adFill>
              <a:gsLst>
                <a:gs pos="0">
                  <a:srgbClr val="6A9D56"/>
                </a:gs>
                <a:gs pos="60540">
                  <a:srgbClr val="2D8784"/>
                </a:gs>
                <a:gs pos="100000">
                  <a:srgbClr val="263D94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" name="Google Shape;62;p71"/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/>
              <a:ahLst/>
              <a:cxnLst/>
              <a:rect l="l" t="t" r="r" b="b"/>
              <a:pathLst>
                <a:path w="371236" h="540524" extrusionOk="0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adFill>
              <a:gsLst>
                <a:gs pos="0">
                  <a:srgbClr val="6A9D56"/>
                </a:gs>
                <a:gs pos="60540">
                  <a:srgbClr val="2D8784"/>
                </a:gs>
                <a:gs pos="100000">
                  <a:srgbClr val="263D94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73"/>
          <p:cNvSpPr txBox="1">
            <a:spLocks noGrp="1"/>
          </p:cNvSpPr>
          <p:nvPr>
            <p:ph type="title"/>
          </p:nvPr>
        </p:nvSpPr>
        <p:spPr>
          <a:xfrm>
            <a:off x="730250" y="1885950"/>
            <a:ext cx="9221788" cy="3144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73"/>
          <p:cNvSpPr txBox="1">
            <a:spLocks noGrp="1"/>
          </p:cNvSpPr>
          <p:nvPr>
            <p:ph type="body" idx="1"/>
          </p:nvPr>
        </p:nvSpPr>
        <p:spPr>
          <a:xfrm>
            <a:off x="730250" y="5060950"/>
            <a:ext cx="9221788" cy="1654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67" name="Google Shape;67;p73"/>
          <p:cNvSpPr txBox="1">
            <a:spLocks noGrp="1"/>
          </p:cNvSpPr>
          <p:nvPr>
            <p:ph type="dt" idx="10"/>
          </p:nvPr>
        </p:nvSpPr>
        <p:spPr>
          <a:xfrm>
            <a:off x="735013" y="7010400"/>
            <a:ext cx="2406650" cy="401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73"/>
          <p:cNvSpPr txBox="1">
            <a:spLocks noGrp="1"/>
          </p:cNvSpPr>
          <p:nvPr>
            <p:ph type="ftr" idx="11"/>
          </p:nvPr>
        </p:nvSpPr>
        <p:spPr>
          <a:xfrm>
            <a:off x="3541713" y="7010400"/>
            <a:ext cx="3609975" cy="401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73"/>
          <p:cNvSpPr txBox="1">
            <a:spLocks noGrp="1"/>
          </p:cNvSpPr>
          <p:nvPr>
            <p:ph type="sldNum" idx="12"/>
          </p:nvPr>
        </p:nvSpPr>
        <p:spPr>
          <a:xfrm>
            <a:off x="7551738" y="7010400"/>
            <a:ext cx="2406650" cy="401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63"/>
          <p:cNvSpPr txBox="1">
            <a:spLocks noGrp="1"/>
          </p:cNvSpPr>
          <p:nvPr>
            <p:ph type="title"/>
          </p:nvPr>
        </p:nvSpPr>
        <p:spPr>
          <a:xfrm>
            <a:off x="1697529" y="1586347"/>
            <a:ext cx="7298341" cy="30727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600" b="1" i="0" u="none" strike="noStrike" cap="none">
                <a:solidFill>
                  <a:srgbClr val="7CACD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63"/>
          <p:cNvSpPr txBox="1">
            <a:spLocks noGrp="1"/>
          </p:cNvSpPr>
          <p:nvPr>
            <p:ph type="body" idx="1"/>
          </p:nvPr>
        </p:nvSpPr>
        <p:spPr>
          <a:xfrm>
            <a:off x="1697529" y="1586347"/>
            <a:ext cx="7298341" cy="30727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600" b="1" i="0" u="none" strike="noStrike" cap="none">
                <a:solidFill>
                  <a:srgbClr val="7CACD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63"/>
          <p:cNvSpPr txBox="1">
            <a:spLocks noGrp="1"/>
          </p:cNvSpPr>
          <p:nvPr>
            <p:ph type="ftr" idx="11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63"/>
          <p:cNvSpPr txBox="1">
            <a:spLocks noGrp="1"/>
          </p:cNvSpPr>
          <p:nvPr>
            <p:ph type="dt" idx="10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63"/>
          <p:cNvSpPr txBox="1">
            <a:spLocks noGrp="1"/>
          </p:cNvSpPr>
          <p:nvPr>
            <p:ph type="sldNum" idx="12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65"/>
          <p:cNvSpPr txBox="1">
            <a:spLocks noGrp="1"/>
          </p:cNvSpPr>
          <p:nvPr>
            <p:ph type="title"/>
          </p:nvPr>
        </p:nvSpPr>
        <p:spPr>
          <a:xfrm>
            <a:off x="735013" y="403225"/>
            <a:ext cx="9223375" cy="14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" name="Google Shape;29;p65"/>
          <p:cNvSpPr txBox="1">
            <a:spLocks noGrp="1"/>
          </p:cNvSpPr>
          <p:nvPr>
            <p:ph type="body" idx="1"/>
          </p:nvPr>
        </p:nvSpPr>
        <p:spPr>
          <a:xfrm>
            <a:off x="735013" y="2012950"/>
            <a:ext cx="9223375" cy="47990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0" name="Google Shape;30;p65"/>
          <p:cNvSpPr txBox="1">
            <a:spLocks noGrp="1"/>
          </p:cNvSpPr>
          <p:nvPr>
            <p:ph type="dt" idx="10"/>
          </p:nvPr>
        </p:nvSpPr>
        <p:spPr>
          <a:xfrm>
            <a:off x="735013" y="7010400"/>
            <a:ext cx="2406650" cy="401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1" name="Google Shape;31;p65"/>
          <p:cNvSpPr txBox="1">
            <a:spLocks noGrp="1"/>
          </p:cNvSpPr>
          <p:nvPr>
            <p:ph type="ftr" idx="11"/>
          </p:nvPr>
        </p:nvSpPr>
        <p:spPr>
          <a:xfrm>
            <a:off x="3541713" y="7010400"/>
            <a:ext cx="3609975" cy="401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Google Shape;32;p65"/>
          <p:cNvSpPr txBox="1">
            <a:spLocks noGrp="1"/>
          </p:cNvSpPr>
          <p:nvPr>
            <p:ph type="sldNum" idx="12"/>
          </p:nvPr>
        </p:nvSpPr>
        <p:spPr>
          <a:xfrm>
            <a:off x="7551738" y="7010400"/>
            <a:ext cx="2406650" cy="401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  <p:sldLayoutId id="2147483664" r:id="rId1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hyperlink" Target="https://creativecommons.org/licenses/by-sa/4.0/?ref=chooser-v1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hyperlink" Target="https://mediacenter.ibm.com/media/Atea%20+%20IBM:%20Setting%C3%A2%C2%80%C2%8B%20the%20industry%20standard%20for%20seafood%C3%A2%C2%80%C2%8B%20%C3%A2%C2%80%C2%8Bproducts%20with%20blockchain/1_6xdqoo4x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hyperlink" Target="https://upload.wikimedia.org/wikipedia/en/2/24/WWF_logo.svg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hyperlink" Target="https://www.google.com/url?sa=i&amp;url=https%3A%2F%2Ffishcoin.co%2F&amp;psig=AOvVaw1sFFk2H9DjN8Wx3mVbhzX6&amp;ust=1692447824358000&amp;source=images&amp;cd=vfe&amp;opi=89978449&amp;ved=0CBIQjhxqFwoTCIDG_MyZ5oADFQAAAAAdAAAAABAJ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jp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g"/><Relationship Id="rId5" Type="http://schemas.openxmlformats.org/officeDocument/2006/relationships/hyperlink" Target="https://www.carrefour.com/en" TargetMode="External"/><Relationship Id="rId4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placidovolpone.it/en/" TargetMode="External"/><Relationship Id="rId5" Type="http://schemas.openxmlformats.org/officeDocument/2006/relationships/image" Target="../media/image34.jpg"/><Relationship Id="rId4" Type="http://schemas.openxmlformats.org/officeDocument/2006/relationships/image" Target="../media/image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jpg"/><Relationship Id="rId4" Type="http://schemas.openxmlformats.org/officeDocument/2006/relationships/image" Target="../media/image35.jp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jp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jp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0.png"/><Relationship Id="rId4" Type="http://schemas.openxmlformats.org/officeDocument/2006/relationships/hyperlink" Target="https://www.google.com/url?sa=i&amp;url=https%3A%2F%2Fmoyeecoffee.ie%2F&amp;psig=AOvVaw37FdnD0mxwZhqhgNAbc2Di&amp;ust=1692701868267000&amp;source=images&amp;cd=vfe&amp;opi=89978449&amp;ved=0CBIQjhxqFwoTCLimkf_L7YADFQAAAAAdAAAAABAl" TargetMode="Externa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1.png"/><Relationship Id="rId4" Type="http://schemas.openxmlformats.org/officeDocument/2006/relationships/hyperlink" Target="https://wemakegood.ie/cdn/shop/products/Semira_Burjajo-_sorting_woman_1200x_92228584-0c42-4bd6-9e08-39b56ad7b004.webp?v=1672851193&amp;width=1445" TargetMode="Externa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2.jpg"/><Relationship Id="rId4" Type="http://schemas.openxmlformats.org/officeDocument/2006/relationships/hyperlink" Target="https://www.linkedin.com/pulse/why-i-started-moyee-coffee-ireland-killian-stokes/" TargetMode="Externa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jp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hyperlink" Target="https://papers.ssrn.com/sol3/papers.cfm?abstract_id=3028164" TargetMode="External"/><Relationship Id="rId13" Type="http://schemas.openxmlformats.org/officeDocument/2006/relationships/hyperlink" Target="https://www.frontiersin.org/articles/10.3389/fbloc.2020.00007/full" TargetMode="External"/><Relationship Id="rId18" Type="http://schemas.openxmlformats.org/officeDocument/2006/relationships/image" Target="../media/image4.png"/><Relationship Id="rId3" Type="http://schemas.openxmlformats.org/officeDocument/2006/relationships/hyperlink" Target="https://www.undp.org/sites/g/files/zskgke326/files/2021-11/UNDP-Blockchain-for-Agri-Food-Traceability.pdf" TargetMode="External"/><Relationship Id="rId7" Type="http://schemas.openxmlformats.org/officeDocument/2006/relationships/hyperlink" Target="https://www.researchgate.net/publication/343090613_Improving_Farmers'_Participation_in_Agri_Supply_Chains_with_Blockchain_and_Smart_Contracts" TargetMode="External"/><Relationship Id="rId12" Type="http://schemas.openxmlformats.org/officeDocument/2006/relationships/hyperlink" Target="https://www.mdpi.com/2077-0472/12/1/40" TargetMode="External"/><Relationship Id="rId17" Type="http://schemas.openxmlformats.org/officeDocument/2006/relationships/hyperlink" Target="https://onlinelibrary.wiley.com/doi/abs/10.1002/bse.2882" TargetMode="External"/><Relationship Id="rId2" Type="http://schemas.openxmlformats.org/officeDocument/2006/relationships/notesSlide" Target="../notesSlides/notesSlide59.xml"/><Relationship Id="rId16" Type="http://schemas.openxmlformats.org/officeDocument/2006/relationships/hyperlink" Target="https://www.researchgate.net/publication/335290647_The_Rise_of_Blockchain_Technology_in_Agriculture_and_Food_Supply_Chains/fulltext/5d5cb986299bf1b97cfa281c/The-Rise-of-Blockchain-Technology-in-Agriculture-and-Food-Supply-Chains.pdf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nature.com/articles/s41599-023-01658-2.pdf" TargetMode="External"/><Relationship Id="rId11" Type="http://schemas.openxmlformats.org/officeDocument/2006/relationships/hyperlink" Target="https://www.mdpi.com/2077-0472/13/6/1173" TargetMode="External"/><Relationship Id="rId5" Type="http://schemas.openxmlformats.org/officeDocument/2006/relationships/hyperlink" Target="https://www.sciencedirect.com/science/article/pii/S2772390922000609" TargetMode="External"/><Relationship Id="rId15" Type="http://schemas.openxmlformats.org/officeDocument/2006/relationships/hyperlink" Target="https://www.mdpi.com/2071-1050/14/6/3321" TargetMode="External"/><Relationship Id="rId10" Type="http://schemas.openxmlformats.org/officeDocument/2006/relationships/hyperlink" Target="https://www.researchpublish.com/upload/book/The%20Role%20of%20Blockchain-04122021-1.pdf" TargetMode="External"/><Relationship Id="rId4" Type="http://schemas.openxmlformats.org/officeDocument/2006/relationships/hyperlink" Target="https://www.sciencedirect.com/science/article/abs/pii/S0959652620347752" TargetMode="External"/><Relationship Id="rId9" Type="http://schemas.openxmlformats.org/officeDocument/2006/relationships/hyperlink" Target="http://ieomsociety.org/pilsen2019/papers/256.pdf" TargetMode="External"/><Relationship Id="rId14" Type="http://schemas.openxmlformats.org/officeDocument/2006/relationships/hyperlink" Target="https://www.pwc.com/gx/en/services/sustainability/building-blockchains-for-the-earth.html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ao.org/fao-stories/article/en/c/1599315/" TargetMode="External"/><Relationship Id="rId3" Type="http://schemas.openxmlformats.org/officeDocument/2006/relationships/image" Target="../media/image4.png"/><Relationship Id="rId7" Type="http://schemas.openxmlformats.org/officeDocument/2006/relationships/hyperlink" Target="https://arxiv.org/pdf/2212.03302" TargetMode="External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sciencedirect.com/science/article/abs/pii/S026483772100260X" TargetMode="External"/><Relationship Id="rId5" Type="http://schemas.openxmlformats.org/officeDocument/2006/relationships/hyperlink" Target="https://www.mdpi.com/1424-8220/23/11/5342" TargetMode="External"/><Relationship Id="rId4" Type="http://schemas.openxmlformats.org/officeDocument/2006/relationships/hyperlink" Target="https://www.frontiersin.org/articles/10.3389/fbloc.2021.653128/full" TargetMode="External"/><Relationship Id="rId9" Type="http://schemas.openxmlformats.org/officeDocument/2006/relationships/hyperlink" Target="https://www.knowledgehut.com/blog/blockchain/blockchain-technology-in-agriculture#what-are-the%C2%A0challenges-of-blockchain-technology%C2%A0in%C2%A0agriculture?%C2%A0" TargetMode="Externa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4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4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4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4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hyperlink" Target="https://generationblockchain.eu/bachelors-curriculum-en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Google Shape;114;p1"/>
          <p:cNvGrpSpPr/>
          <p:nvPr/>
        </p:nvGrpSpPr>
        <p:grpSpPr>
          <a:xfrm>
            <a:off x="546277" y="2274246"/>
            <a:ext cx="2886317" cy="2813653"/>
            <a:chOff x="2262504" y="2609557"/>
            <a:chExt cx="1345882" cy="1311999"/>
          </a:xfrm>
        </p:grpSpPr>
        <p:grpSp>
          <p:nvGrpSpPr>
            <p:cNvPr id="115" name="Google Shape;115;p1"/>
            <p:cNvGrpSpPr/>
            <p:nvPr/>
          </p:nvGrpSpPr>
          <p:grpSpPr>
            <a:xfrm>
              <a:off x="2847815" y="2734283"/>
              <a:ext cx="760571" cy="1187273"/>
              <a:chOff x="2847815" y="2734283"/>
              <a:chExt cx="760571" cy="1187273"/>
            </a:xfrm>
          </p:grpSpPr>
          <p:grpSp>
            <p:nvGrpSpPr>
              <p:cNvPr id="116" name="Google Shape;116;p1"/>
              <p:cNvGrpSpPr/>
              <p:nvPr/>
            </p:nvGrpSpPr>
            <p:grpSpPr>
              <a:xfrm>
                <a:off x="3093560" y="2734283"/>
                <a:ext cx="373380" cy="316098"/>
                <a:chOff x="3093560" y="2734283"/>
                <a:chExt cx="373380" cy="316098"/>
              </a:xfrm>
            </p:grpSpPr>
            <p:sp>
              <p:nvSpPr>
                <p:cNvPr id="117" name="Google Shape;117;p1"/>
                <p:cNvSpPr/>
                <p:nvPr/>
              </p:nvSpPr>
              <p:spPr>
                <a:xfrm>
                  <a:off x="3190477" y="2884715"/>
                  <a:ext cx="275748" cy="1656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5748" h="165666" extrusionOk="0">
                      <a:moveTo>
                        <a:pt x="3572" y="164714"/>
                      </a:moveTo>
                      <a:cubicBezTo>
                        <a:pt x="2619" y="163762"/>
                        <a:pt x="1667" y="162810"/>
                        <a:pt x="714" y="161858"/>
                      </a:cubicBezTo>
                      <a:cubicBezTo>
                        <a:pt x="-238" y="159954"/>
                        <a:pt x="-238" y="157097"/>
                        <a:pt x="714" y="154241"/>
                      </a:cubicBezTo>
                      <a:lnTo>
                        <a:pt x="82629" y="3808"/>
                      </a:lnTo>
                      <a:cubicBezTo>
                        <a:pt x="83582" y="952"/>
                        <a:pt x="86439" y="0"/>
                        <a:pt x="89297" y="0"/>
                      </a:cubicBezTo>
                      <a:lnTo>
                        <a:pt x="268367" y="0"/>
                      </a:lnTo>
                      <a:cubicBezTo>
                        <a:pt x="271224" y="0"/>
                        <a:pt x="273129" y="952"/>
                        <a:pt x="275034" y="3808"/>
                      </a:cubicBezTo>
                      <a:cubicBezTo>
                        <a:pt x="275987" y="5713"/>
                        <a:pt x="275987" y="8569"/>
                        <a:pt x="275034" y="11425"/>
                      </a:cubicBezTo>
                      <a:lnTo>
                        <a:pt x="193119" y="161858"/>
                      </a:lnTo>
                      <a:cubicBezTo>
                        <a:pt x="192167" y="164714"/>
                        <a:pt x="189309" y="165666"/>
                        <a:pt x="186452" y="165666"/>
                      </a:cubicBezTo>
                      <a:lnTo>
                        <a:pt x="7382" y="165666"/>
                      </a:lnTo>
                      <a:cubicBezTo>
                        <a:pt x="5477" y="165666"/>
                        <a:pt x="4524" y="164714"/>
                        <a:pt x="3572" y="164714"/>
                      </a:cubicBezTo>
                      <a:close/>
                      <a:moveTo>
                        <a:pt x="94059" y="15234"/>
                      </a:moveTo>
                      <a:lnTo>
                        <a:pt x="19764" y="150433"/>
                      </a:lnTo>
                      <a:lnTo>
                        <a:pt x="181689" y="150433"/>
                      </a:lnTo>
                      <a:lnTo>
                        <a:pt x="255984" y="15234"/>
                      </a:lnTo>
                      <a:lnTo>
                        <a:pt x="94059" y="1523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8" name="Google Shape;118;p1"/>
                <p:cNvSpPr/>
                <p:nvPr/>
              </p:nvSpPr>
              <p:spPr>
                <a:xfrm>
                  <a:off x="3093560" y="2734283"/>
                  <a:ext cx="194310" cy="3160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310" h="316098" extrusionOk="0">
                      <a:moveTo>
                        <a:pt x="100489" y="315147"/>
                      </a:moveTo>
                      <a:cubicBezTo>
                        <a:pt x="99536" y="314195"/>
                        <a:pt x="98584" y="313243"/>
                        <a:pt x="97631" y="312290"/>
                      </a:cubicBezTo>
                      <a:lnTo>
                        <a:pt x="1429" y="161858"/>
                      </a:lnTo>
                      <a:cubicBezTo>
                        <a:pt x="-476" y="159954"/>
                        <a:pt x="-476" y="156145"/>
                        <a:pt x="1429" y="154241"/>
                      </a:cubicBezTo>
                      <a:lnTo>
                        <a:pt x="83344" y="3808"/>
                      </a:lnTo>
                      <a:cubicBezTo>
                        <a:pt x="84296" y="1904"/>
                        <a:pt x="87154" y="0"/>
                        <a:pt x="90011" y="0"/>
                      </a:cubicBezTo>
                      <a:cubicBezTo>
                        <a:pt x="92869" y="0"/>
                        <a:pt x="94774" y="952"/>
                        <a:pt x="96679" y="3808"/>
                      </a:cubicBezTo>
                      <a:lnTo>
                        <a:pt x="192881" y="154241"/>
                      </a:lnTo>
                      <a:cubicBezTo>
                        <a:pt x="194786" y="156145"/>
                        <a:pt x="194786" y="159954"/>
                        <a:pt x="192881" y="161858"/>
                      </a:cubicBezTo>
                      <a:lnTo>
                        <a:pt x="110966" y="312290"/>
                      </a:lnTo>
                      <a:cubicBezTo>
                        <a:pt x="110014" y="314195"/>
                        <a:pt x="107156" y="316099"/>
                        <a:pt x="104299" y="316099"/>
                      </a:cubicBezTo>
                      <a:cubicBezTo>
                        <a:pt x="103346" y="316099"/>
                        <a:pt x="101441" y="315147"/>
                        <a:pt x="100489" y="315147"/>
                      </a:cubicBezTo>
                      <a:close/>
                      <a:moveTo>
                        <a:pt x="16669" y="158049"/>
                      </a:moveTo>
                      <a:lnTo>
                        <a:pt x="104299" y="294200"/>
                      </a:lnTo>
                      <a:lnTo>
                        <a:pt x="178594" y="159001"/>
                      </a:lnTo>
                      <a:lnTo>
                        <a:pt x="90964" y="22851"/>
                      </a:lnTo>
                      <a:lnTo>
                        <a:pt x="16669" y="15804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9" name="Google Shape;119;p1"/>
                <p:cNvSpPr/>
                <p:nvPr/>
              </p:nvSpPr>
              <p:spPr>
                <a:xfrm>
                  <a:off x="3175475" y="2734283"/>
                  <a:ext cx="291465" cy="1656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1465" h="165666" extrusionOk="0">
                      <a:moveTo>
                        <a:pt x="100489" y="164714"/>
                      </a:moveTo>
                      <a:cubicBezTo>
                        <a:pt x="99536" y="163762"/>
                        <a:pt x="98584" y="162810"/>
                        <a:pt x="97631" y="161858"/>
                      </a:cubicBezTo>
                      <a:lnTo>
                        <a:pt x="1429" y="11425"/>
                      </a:lnTo>
                      <a:cubicBezTo>
                        <a:pt x="-476" y="9521"/>
                        <a:pt x="-476" y="5713"/>
                        <a:pt x="1429" y="3808"/>
                      </a:cubicBezTo>
                      <a:cubicBezTo>
                        <a:pt x="2381" y="952"/>
                        <a:pt x="5239" y="0"/>
                        <a:pt x="8096" y="0"/>
                      </a:cubicBezTo>
                      <a:lnTo>
                        <a:pt x="187166" y="0"/>
                      </a:lnTo>
                      <a:cubicBezTo>
                        <a:pt x="190024" y="0"/>
                        <a:pt x="191929" y="952"/>
                        <a:pt x="193834" y="3808"/>
                      </a:cubicBezTo>
                      <a:lnTo>
                        <a:pt x="290036" y="154241"/>
                      </a:lnTo>
                      <a:cubicBezTo>
                        <a:pt x="291941" y="156145"/>
                        <a:pt x="291941" y="159954"/>
                        <a:pt x="290036" y="161858"/>
                      </a:cubicBezTo>
                      <a:cubicBezTo>
                        <a:pt x="289084" y="164714"/>
                        <a:pt x="286226" y="165666"/>
                        <a:pt x="283369" y="165666"/>
                      </a:cubicBezTo>
                      <a:lnTo>
                        <a:pt x="104299" y="165666"/>
                      </a:lnTo>
                      <a:cubicBezTo>
                        <a:pt x="103346" y="165666"/>
                        <a:pt x="101441" y="164714"/>
                        <a:pt x="100489" y="164714"/>
                      </a:cubicBezTo>
                      <a:close/>
                      <a:moveTo>
                        <a:pt x="21431" y="15234"/>
                      </a:moveTo>
                      <a:lnTo>
                        <a:pt x="108109" y="150433"/>
                      </a:lnTo>
                      <a:lnTo>
                        <a:pt x="269081" y="150433"/>
                      </a:lnTo>
                      <a:lnTo>
                        <a:pt x="182404" y="15234"/>
                      </a:lnTo>
                      <a:lnTo>
                        <a:pt x="21431" y="1523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20" name="Google Shape;120;p1"/>
              <p:cNvGrpSpPr/>
              <p:nvPr/>
            </p:nvGrpSpPr>
            <p:grpSpPr>
              <a:xfrm>
                <a:off x="2847815" y="3185580"/>
                <a:ext cx="373380" cy="316099"/>
                <a:chOff x="2847815" y="3185580"/>
                <a:chExt cx="373380" cy="316099"/>
              </a:xfrm>
            </p:grpSpPr>
            <p:sp>
              <p:nvSpPr>
                <p:cNvPr id="121" name="Google Shape;121;p1"/>
                <p:cNvSpPr/>
                <p:nvPr/>
              </p:nvSpPr>
              <p:spPr>
                <a:xfrm>
                  <a:off x="2944732" y="3336013"/>
                  <a:ext cx="275748" cy="1656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5748" h="165666" extrusionOk="0">
                      <a:moveTo>
                        <a:pt x="3572" y="164714"/>
                      </a:moveTo>
                      <a:cubicBezTo>
                        <a:pt x="2619" y="163762"/>
                        <a:pt x="1667" y="162810"/>
                        <a:pt x="714" y="161858"/>
                      </a:cubicBezTo>
                      <a:cubicBezTo>
                        <a:pt x="-238" y="159954"/>
                        <a:pt x="-238" y="157097"/>
                        <a:pt x="714" y="154241"/>
                      </a:cubicBezTo>
                      <a:lnTo>
                        <a:pt x="82629" y="3809"/>
                      </a:lnTo>
                      <a:cubicBezTo>
                        <a:pt x="83582" y="952"/>
                        <a:pt x="86439" y="0"/>
                        <a:pt x="89297" y="0"/>
                      </a:cubicBezTo>
                      <a:lnTo>
                        <a:pt x="268367" y="0"/>
                      </a:lnTo>
                      <a:cubicBezTo>
                        <a:pt x="271224" y="0"/>
                        <a:pt x="273129" y="952"/>
                        <a:pt x="275034" y="3809"/>
                      </a:cubicBezTo>
                      <a:cubicBezTo>
                        <a:pt x="275987" y="5713"/>
                        <a:pt x="275987" y="8569"/>
                        <a:pt x="275034" y="11425"/>
                      </a:cubicBezTo>
                      <a:lnTo>
                        <a:pt x="193119" y="161858"/>
                      </a:lnTo>
                      <a:cubicBezTo>
                        <a:pt x="192167" y="164714"/>
                        <a:pt x="189309" y="165666"/>
                        <a:pt x="186452" y="165666"/>
                      </a:cubicBezTo>
                      <a:lnTo>
                        <a:pt x="7382" y="165666"/>
                      </a:lnTo>
                      <a:cubicBezTo>
                        <a:pt x="5477" y="165666"/>
                        <a:pt x="4524" y="165666"/>
                        <a:pt x="3572" y="164714"/>
                      </a:cubicBezTo>
                      <a:close/>
                      <a:moveTo>
                        <a:pt x="93107" y="15234"/>
                      </a:moveTo>
                      <a:lnTo>
                        <a:pt x="18812" y="150433"/>
                      </a:lnTo>
                      <a:lnTo>
                        <a:pt x="180737" y="150433"/>
                      </a:lnTo>
                      <a:lnTo>
                        <a:pt x="255032" y="15234"/>
                      </a:lnTo>
                      <a:lnTo>
                        <a:pt x="93107" y="1523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2" name="Google Shape;122;p1"/>
                <p:cNvSpPr/>
                <p:nvPr/>
              </p:nvSpPr>
              <p:spPr>
                <a:xfrm>
                  <a:off x="2847815" y="3185580"/>
                  <a:ext cx="194309" cy="3160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309" h="316098" extrusionOk="0">
                      <a:moveTo>
                        <a:pt x="100489" y="315147"/>
                      </a:moveTo>
                      <a:cubicBezTo>
                        <a:pt x="99536" y="314195"/>
                        <a:pt x="98584" y="313242"/>
                        <a:pt x="97631" y="312290"/>
                      </a:cubicBezTo>
                      <a:lnTo>
                        <a:pt x="1429" y="161858"/>
                      </a:lnTo>
                      <a:cubicBezTo>
                        <a:pt x="-476" y="159953"/>
                        <a:pt x="-476" y="156145"/>
                        <a:pt x="1429" y="154241"/>
                      </a:cubicBezTo>
                      <a:lnTo>
                        <a:pt x="83344" y="3808"/>
                      </a:lnTo>
                      <a:cubicBezTo>
                        <a:pt x="84296" y="1904"/>
                        <a:pt x="87154" y="0"/>
                        <a:pt x="90011" y="0"/>
                      </a:cubicBezTo>
                      <a:cubicBezTo>
                        <a:pt x="92869" y="0"/>
                        <a:pt x="94774" y="952"/>
                        <a:pt x="96679" y="3808"/>
                      </a:cubicBezTo>
                      <a:lnTo>
                        <a:pt x="192881" y="154241"/>
                      </a:lnTo>
                      <a:cubicBezTo>
                        <a:pt x="194786" y="156145"/>
                        <a:pt x="194786" y="159953"/>
                        <a:pt x="192881" y="161858"/>
                      </a:cubicBezTo>
                      <a:lnTo>
                        <a:pt x="110966" y="312290"/>
                      </a:lnTo>
                      <a:cubicBezTo>
                        <a:pt x="110014" y="314195"/>
                        <a:pt x="107156" y="316099"/>
                        <a:pt x="104299" y="316099"/>
                      </a:cubicBezTo>
                      <a:cubicBezTo>
                        <a:pt x="102394" y="316099"/>
                        <a:pt x="101441" y="316099"/>
                        <a:pt x="100489" y="315147"/>
                      </a:cubicBezTo>
                      <a:close/>
                      <a:moveTo>
                        <a:pt x="15716" y="158049"/>
                      </a:moveTo>
                      <a:lnTo>
                        <a:pt x="103346" y="294200"/>
                      </a:lnTo>
                      <a:lnTo>
                        <a:pt x="177641" y="159001"/>
                      </a:lnTo>
                      <a:lnTo>
                        <a:pt x="90011" y="22850"/>
                      </a:lnTo>
                      <a:lnTo>
                        <a:pt x="15716" y="15804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3" name="Google Shape;123;p1"/>
                <p:cNvSpPr/>
                <p:nvPr/>
              </p:nvSpPr>
              <p:spPr>
                <a:xfrm>
                  <a:off x="2929730" y="3185580"/>
                  <a:ext cx="291465" cy="1656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1465" h="165666" extrusionOk="0">
                      <a:moveTo>
                        <a:pt x="100489" y="164714"/>
                      </a:moveTo>
                      <a:cubicBezTo>
                        <a:pt x="99536" y="163762"/>
                        <a:pt x="98584" y="162810"/>
                        <a:pt x="97631" y="161858"/>
                      </a:cubicBezTo>
                      <a:lnTo>
                        <a:pt x="1429" y="11425"/>
                      </a:lnTo>
                      <a:cubicBezTo>
                        <a:pt x="-476" y="9521"/>
                        <a:pt x="-476" y="5713"/>
                        <a:pt x="1429" y="3808"/>
                      </a:cubicBezTo>
                      <a:cubicBezTo>
                        <a:pt x="2381" y="952"/>
                        <a:pt x="5239" y="0"/>
                        <a:pt x="8096" y="0"/>
                      </a:cubicBezTo>
                      <a:lnTo>
                        <a:pt x="187166" y="0"/>
                      </a:lnTo>
                      <a:cubicBezTo>
                        <a:pt x="190024" y="0"/>
                        <a:pt x="191929" y="952"/>
                        <a:pt x="193834" y="3808"/>
                      </a:cubicBezTo>
                      <a:lnTo>
                        <a:pt x="290036" y="154241"/>
                      </a:lnTo>
                      <a:cubicBezTo>
                        <a:pt x="291941" y="156145"/>
                        <a:pt x="291941" y="159953"/>
                        <a:pt x="290036" y="161858"/>
                      </a:cubicBezTo>
                      <a:cubicBezTo>
                        <a:pt x="289084" y="164714"/>
                        <a:pt x="286226" y="165666"/>
                        <a:pt x="283369" y="165666"/>
                      </a:cubicBezTo>
                      <a:lnTo>
                        <a:pt x="104299" y="165666"/>
                      </a:lnTo>
                      <a:cubicBezTo>
                        <a:pt x="102394" y="165666"/>
                        <a:pt x="101441" y="164714"/>
                        <a:pt x="100489" y="164714"/>
                      </a:cubicBezTo>
                      <a:close/>
                      <a:moveTo>
                        <a:pt x="21431" y="15234"/>
                      </a:moveTo>
                      <a:lnTo>
                        <a:pt x="108109" y="150432"/>
                      </a:lnTo>
                      <a:lnTo>
                        <a:pt x="269081" y="150432"/>
                      </a:lnTo>
                      <a:lnTo>
                        <a:pt x="182404" y="15234"/>
                      </a:lnTo>
                      <a:lnTo>
                        <a:pt x="21431" y="1523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24" name="Google Shape;124;p1"/>
              <p:cNvGrpSpPr/>
              <p:nvPr/>
            </p:nvGrpSpPr>
            <p:grpSpPr>
              <a:xfrm>
                <a:off x="3385025" y="3181772"/>
                <a:ext cx="222409" cy="316098"/>
                <a:chOff x="3385025" y="3181772"/>
                <a:chExt cx="222409" cy="316098"/>
              </a:xfrm>
            </p:grpSpPr>
            <p:sp>
              <p:nvSpPr>
                <p:cNvPr id="125" name="Google Shape;125;p1"/>
                <p:cNvSpPr/>
                <p:nvPr/>
              </p:nvSpPr>
              <p:spPr>
                <a:xfrm>
                  <a:off x="3385025" y="3181772"/>
                  <a:ext cx="194309" cy="3160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309" h="316098" extrusionOk="0">
                      <a:moveTo>
                        <a:pt x="100489" y="315147"/>
                      </a:moveTo>
                      <a:cubicBezTo>
                        <a:pt x="99536" y="314195"/>
                        <a:pt x="98584" y="313243"/>
                        <a:pt x="97631" y="312290"/>
                      </a:cubicBezTo>
                      <a:lnTo>
                        <a:pt x="1429" y="161858"/>
                      </a:lnTo>
                      <a:cubicBezTo>
                        <a:pt x="-476" y="159954"/>
                        <a:pt x="-476" y="156145"/>
                        <a:pt x="1429" y="154241"/>
                      </a:cubicBezTo>
                      <a:lnTo>
                        <a:pt x="83344" y="3809"/>
                      </a:lnTo>
                      <a:cubicBezTo>
                        <a:pt x="84296" y="1904"/>
                        <a:pt x="87154" y="0"/>
                        <a:pt x="90011" y="0"/>
                      </a:cubicBezTo>
                      <a:cubicBezTo>
                        <a:pt x="92869" y="0"/>
                        <a:pt x="94774" y="952"/>
                        <a:pt x="96679" y="3809"/>
                      </a:cubicBezTo>
                      <a:lnTo>
                        <a:pt x="192881" y="154241"/>
                      </a:lnTo>
                      <a:cubicBezTo>
                        <a:pt x="194786" y="156145"/>
                        <a:pt x="194786" y="159954"/>
                        <a:pt x="192881" y="161858"/>
                      </a:cubicBezTo>
                      <a:lnTo>
                        <a:pt x="110966" y="312290"/>
                      </a:lnTo>
                      <a:cubicBezTo>
                        <a:pt x="110014" y="314195"/>
                        <a:pt x="107156" y="316099"/>
                        <a:pt x="104299" y="316099"/>
                      </a:cubicBezTo>
                      <a:cubicBezTo>
                        <a:pt x="103346" y="316099"/>
                        <a:pt x="101441" y="316099"/>
                        <a:pt x="100489" y="315147"/>
                      </a:cubicBezTo>
                      <a:close/>
                      <a:moveTo>
                        <a:pt x="15716" y="158049"/>
                      </a:moveTo>
                      <a:lnTo>
                        <a:pt x="103346" y="294200"/>
                      </a:lnTo>
                      <a:lnTo>
                        <a:pt x="177641" y="159001"/>
                      </a:lnTo>
                      <a:lnTo>
                        <a:pt x="90011" y="22851"/>
                      </a:lnTo>
                      <a:lnTo>
                        <a:pt x="15716" y="15804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6" name="Google Shape;126;p1"/>
                <p:cNvSpPr/>
                <p:nvPr/>
              </p:nvSpPr>
              <p:spPr>
                <a:xfrm>
                  <a:off x="3481942" y="3332204"/>
                  <a:ext cx="125491" cy="1656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491" h="165666" extrusionOk="0">
                      <a:moveTo>
                        <a:pt x="125492" y="150433"/>
                      </a:moveTo>
                      <a:lnTo>
                        <a:pt x="19764" y="150433"/>
                      </a:lnTo>
                      <a:lnTo>
                        <a:pt x="94059" y="15234"/>
                      </a:lnTo>
                      <a:lnTo>
                        <a:pt x="125492" y="15234"/>
                      </a:lnTo>
                      <a:lnTo>
                        <a:pt x="125492" y="0"/>
                      </a:lnTo>
                      <a:lnTo>
                        <a:pt x="89297" y="0"/>
                      </a:lnTo>
                      <a:cubicBezTo>
                        <a:pt x="86439" y="0"/>
                        <a:pt x="83582" y="1904"/>
                        <a:pt x="82629" y="3808"/>
                      </a:cubicBezTo>
                      <a:lnTo>
                        <a:pt x="714" y="154241"/>
                      </a:lnTo>
                      <a:cubicBezTo>
                        <a:pt x="-238" y="156145"/>
                        <a:pt x="-238" y="159001"/>
                        <a:pt x="714" y="161858"/>
                      </a:cubicBezTo>
                      <a:cubicBezTo>
                        <a:pt x="1667" y="162810"/>
                        <a:pt x="2619" y="163762"/>
                        <a:pt x="3572" y="164714"/>
                      </a:cubicBezTo>
                      <a:cubicBezTo>
                        <a:pt x="4524" y="165666"/>
                        <a:pt x="5477" y="165666"/>
                        <a:pt x="7382" y="165666"/>
                      </a:cubicBezTo>
                      <a:lnTo>
                        <a:pt x="125492" y="165666"/>
                      </a:lnTo>
                      <a:lnTo>
                        <a:pt x="125492" y="15043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7" name="Google Shape;127;p1"/>
                <p:cNvSpPr/>
                <p:nvPr/>
              </p:nvSpPr>
              <p:spPr>
                <a:xfrm>
                  <a:off x="3467655" y="3181772"/>
                  <a:ext cx="139779" cy="1656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779" h="165666" extrusionOk="0">
                      <a:moveTo>
                        <a:pt x="139779" y="150433"/>
                      </a:moveTo>
                      <a:lnTo>
                        <a:pt x="107394" y="150433"/>
                      </a:lnTo>
                      <a:lnTo>
                        <a:pt x="20717" y="15234"/>
                      </a:lnTo>
                      <a:lnTo>
                        <a:pt x="139779" y="15234"/>
                      </a:lnTo>
                      <a:lnTo>
                        <a:pt x="139779" y="0"/>
                      </a:lnTo>
                      <a:lnTo>
                        <a:pt x="7382" y="0"/>
                      </a:lnTo>
                      <a:cubicBezTo>
                        <a:pt x="4524" y="0"/>
                        <a:pt x="1667" y="1904"/>
                        <a:pt x="714" y="3809"/>
                      </a:cubicBezTo>
                      <a:cubicBezTo>
                        <a:pt x="-238" y="6665"/>
                        <a:pt x="-238" y="9521"/>
                        <a:pt x="714" y="11425"/>
                      </a:cubicBezTo>
                      <a:lnTo>
                        <a:pt x="96917" y="161858"/>
                      </a:lnTo>
                      <a:cubicBezTo>
                        <a:pt x="97869" y="162810"/>
                        <a:pt x="98822" y="163762"/>
                        <a:pt x="99774" y="164714"/>
                      </a:cubicBezTo>
                      <a:cubicBezTo>
                        <a:pt x="100727" y="165666"/>
                        <a:pt x="101679" y="165666"/>
                        <a:pt x="103584" y="165666"/>
                      </a:cubicBezTo>
                      <a:lnTo>
                        <a:pt x="139779" y="165666"/>
                      </a:lnTo>
                      <a:lnTo>
                        <a:pt x="139779" y="15043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28" name="Google Shape;128;p1"/>
              <p:cNvGrpSpPr/>
              <p:nvPr/>
            </p:nvGrpSpPr>
            <p:grpSpPr>
              <a:xfrm>
                <a:off x="3139042" y="3633069"/>
                <a:ext cx="373618" cy="288487"/>
                <a:chOff x="3139042" y="3633069"/>
                <a:chExt cx="373618" cy="288487"/>
              </a:xfrm>
            </p:grpSpPr>
            <p:sp>
              <p:nvSpPr>
                <p:cNvPr id="129" name="Google Shape;129;p1"/>
                <p:cNvSpPr/>
                <p:nvPr/>
              </p:nvSpPr>
              <p:spPr>
                <a:xfrm>
                  <a:off x="3139042" y="3633069"/>
                  <a:ext cx="194786" cy="2884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786" h="288487" extrusionOk="0">
                      <a:moveTo>
                        <a:pt x="81677" y="287536"/>
                      </a:moveTo>
                      <a:lnTo>
                        <a:pt x="99774" y="287536"/>
                      </a:lnTo>
                      <a:lnTo>
                        <a:pt x="16907" y="158049"/>
                      </a:lnTo>
                      <a:lnTo>
                        <a:pt x="91202" y="22850"/>
                      </a:lnTo>
                      <a:lnTo>
                        <a:pt x="178832" y="159001"/>
                      </a:lnTo>
                      <a:lnTo>
                        <a:pt x="108347" y="288488"/>
                      </a:lnTo>
                      <a:lnTo>
                        <a:pt x="125492" y="288488"/>
                      </a:lnTo>
                      <a:lnTo>
                        <a:pt x="194072" y="162810"/>
                      </a:lnTo>
                      <a:cubicBezTo>
                        <a:pt x="195024" y="159953"/>
                        <a:pt x="195024" y="157097"/>
                        <a:pt x="194072" y="155193"/>
                      </a:cubicBezTo>
                      <a:lnTo>
                        <a:pt x="95964" y="3808"/>
                      </a:lnTo>
                      <a:cubicBezTo>
                        <a:pt x="94059" y="1904"/>
                        <a:pt x="92154" y="0"/>
                        <a:pt x="89297" y="0"/>
                      </a:cubicBezTo>
                      <a:cubicBezTo>
                        <a:pt x="86439" y="0"/>
                        <a:pt x="84534" y="1904"/>
                        <a:pt x="82629" y="3808"/>
                      </a:cubicBezTo>
                      <a:lnTo>
                        <a:pt x="714" y="154241"/>
                      </a:lnTo>
                      <a:cubicBezTo>
                        <a:pt x="-238" y="157097"/>
                        <a:pt x="-238" y="159953"/>
                        <a:pt x="714" y="161858"/>
                      </a:cubicBezTo>
                      <a:lnTo>
                        <a:pt x="81677" y="28753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30" name="Google Shape;130;p1"/>
                <p:cNvSpPr/>
                <p:nvPr/>
              </p:nvSpPr>
              <p:spPr>
                <a:xfrm>
                  <a:off x="3245484" y="3783502"/>
                  <a:ext cx="265509" cy="1371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5509" h="137103" extrusionOk="0">
                      <a:moveTo>
                        <a:pt x="17145" y="137103"/>
                      </a:moveTo>
                      <a:lnTo>
                        <a:pt x="83820" y="15234"/>
                      </a:lnTo>
                      <a:lnTo>
                        <a:pt x="245745" y="15234"/>
                      </a:lnTo>
                      <a:lnTo>
                        <a:pt x="179070" y="137103"/>
                      </a:lnTo>
                      <a:lnTo>
                        <a:pt x="196215" y="137103"/>
                      </a:lnTo>
                      <a:lnTo>
                        <a:pt x="264795" y="11425"/>
                      </a:lnTo>
                      <a:cubicBezTo>
                        <a:pt x="265747" y="9521"/>
                        <a:pt x="265747" y="6665"/>
                        <a:pt x="264795" y="3809"/>
                      </a:cubicBezTo>
                      <a:cubicBezTo>
                        <a:pt x="263843" y="1904"/>
                        <a:pt x="260985" y="0"/>
                        <a:pt x="258128" y="0"/>
                      </a:cubicBezTo>
                      <a:lnTo>
                        <a:pt x="79058" y="0"/>
                      </a:lnTo>
                      <a:cubicBezTo>
                        <a:pt x="76200" y="0"/>
                        <a:pt x="73343" y="1904"/>
                        <a:pt x="72390" y="3809"/>
                      </a:cubicBezTo>
                      <a:lnTo>
                        <a:pt x="0" y="137103"/>
                      </a:lnTo>
                      <a:lnTo>
                        <a:pt x="17145" y="13710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31" name="Google Shape;131;p1"/>
                <p:cNvSpPr/>
                <p:nvPr/>
              </p:nvSpPr>
              <p:spPr>
                <a:xfrm>
                  <a:off x="3221195" y="3633069"/>
                  <a:ext cx="291465" cy="1656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1465" h="165666" extrusionOk="0">
                      <a:moveTo>
                        <a:pt x="100489" y="164714"/>
                      </a:moveTo>
                      <a:cubicBezTo>
                        <a:pt x="99536" y="163762"/>
                        <a:pt x="98584" y="162810"/>
                        <a:pt x="97631" y="161858"/>
                      </a:cubicBezTo>
                      <a:lnTo>
                        <a:pt x="1429" y="11425"/>
                      </a:lnTo>
                      <a:cubicBezTo>
                        <a:pt x="-476" y="9521"/>
                        <a:pt x="-476" y="5713"/>
                        <a:pt x="1429" y="3808"/>
                      </a:cubicBezTo>
                      <a:cubicBezTo>
                        <a:pt x="2381" y="952"/>
                        <a:pt x="5239" y="0"/>
                        <a:pt x="8096" y="0"/>
                      </a:cubicBezTo>
                      <a:lnTo>
                        <a:pt x="187166" y="0"/>
                      </a:lnTo>
                      <a:cubicBezTo>
                        <a:pt x="190024" y="0"/>
                        <a:pt x="191929" y="952"/>
                        <a:pt x="193834" y="3808"/>
                      </a:cubicBezTo>
                      <a:lnTo>
                        <a:pt x="290036" y="154241"/>
                      </a:lnTo>
                      <a:cubicBezTo>
                        <a:pt x="291941" y="156145"/>
                        <a:pt x="291941" y="159953"/>
                        <a:pt x="290036" y="161858"/>
                      </a:cubicBezTo>
                      <a:cubicBezTo>
                        <a:pt x="289084" y="164714"/>
                        <a:pt x="286226" y="165666"/>
                        <a:pt x="283369" y="165666"/>
                      </a:cubicBezTo>
                      <a:lnTo>
                        <a:pt x="104299" y="165666"/>
                      </a:lnTo>
                      <a:cubicBezTo>
                        <a:pt x="102394" y="165666"/>
                        <a:pt x="101441" y="165666"/>
                        <a:pt x="100489" y="164714"/>
                      </a:cubicBezTo>
                      <a:close/>
                      <a:moveTo>
                        <a:pt x="20479" y="15234"/>
                      </a:moveTo>
                      <a:lnTo>
                        <a:pt x="107156" y="150432"/>
                      </a:lnTo>
                      <a:lnTo>
                        <a:pt x="268129" y="150432"/>
                      </a:lnTo>
                      <a:lnTo>
                        <a:pt x="181451" y="15234"/>
                      </a:lnTo>
                      <a:lnTo>
                        <a:pt x="20479" y="1523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132" name="Google Shape;132;p1"/>
              <p:cNvSpPr/>
              <p:nvPr/>
            </p:nvSpPr>
            <p:spPr>
              <a:xfrm>
                <a:off x="3358831" y="3511762"/>
                <a:ext cx="122667" cy="209647"/>
              </a:xfrm>
              <a:custGeom>
                <a:avLst/>
                <a:gdLst/>
                <a:ahLst/>
                <a:cxnLst/>
                <a:rect l="l" t="t" r="r" b="b"/>
                <a:pathLst>
                  <a:path w="122667" h="209647" extrusionOk="0">
                    <a:moveTo>
                      <a:pt x="118110" y="1342"/>
                    </a:moveTo>
                    <a:cubicBezTo>
                      <a:pt x="121920" y="3246"/>
                      <a:pt x="123825" y="8959"/>
                      <a:pt x="121920" y="12767"/>
                    </a:cubicBezTo>
                    <a:lnTo>
                      <a:pt x="16193" y="205092"/>
                    </a:lnTo>
                    <a:cubicBezTo>
                      <a:pt x="14288" y="208901"/>
                      <a:pt x="8573" y="210805"/>
                      <a:pt x="4763" y="208901"/>
                    </a:cubicBezTo>
                    <a:cubicBezTo>
                      <a:pt x="4763" y="208901"/>
                      <a:pt x="4763" y="208901"/>
                      <a:pt x="4763" y="208901"/>
                    </a:cubicBezTo>
                    <a:cubicBezTo>
                      <a:pt x="1905" y="206997"/>
                      <a:pt x="0" y="205092"/>
                      <a:pt x="0" y="201284"/>
                    </a:cubicBezTo>
                    <a:cubicBezTo>
                      <a:pt x="0" y="200332"/>
                      <a:pt x="0" y="198428"/>
                      <a:pt x="953" y="197476"/>
                    </a:cubicBezTo>
                    <a:lnTo>
                      <a:pt x="106680" y="5150"/>
                    </a:lnTo>
                    <a:cubicBezTo>
                      <a:pt x="107633" y="390"/>
                      <a:pt x="113348" y="-1514"/>
                      <a:pt x="118110" y="1342"/>
                    </a:cubicBezTo>
                    <a:cubicBezTo>
                      <a:pt x="117158" y="390"/>
                      <a:pt x="117158" y="1342"/>
                      <a:pt x="118110" y="134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3" name="Google Shape;133;p1"/>
              <p:cNvSpPr/>
              <p:nvPr/>
            </p:nvSpPr>
            <p:spPr>
              <a:xfrm>
                <a:off x="3063557" y="3070408"/>
                <a:ext cx="123619" cy="209225"/>
              </a:xfrm>
              <a:custGeom>
                <a:avLst/>
                <a:gdLst/>
                <a:ahLst/>
                <a:cxnLst/>
                <a:rect l="l" t="t" r="r" b="b"/>
                <a:pathLst>
                  <a:path w="123619" h="209225" extrusionOk="0">
                    <a:moveTo>
                      <a:pt x="119062" y="920"/>
                    </a:moveTo>
                    <a:cubicBezTo>
                      <a:pt x="122873" y="2824"/>
                      <a:pt x="124777" y="8536"/>
                      <a:pt x="122873" y="12345"/>
                    </a:cubicBezTo>
                    <a:lnTo>
                      <a:pt x="16192" y="204670"/>
                    </a:lnTo>
                    <a:cubicBezTo>
                      <a:pt x="14288" y="208478"/>
                      <a:pt x="8572" y="210383"/>
                      <a:pt x="4763" y="208478"/>
                    </a:cubicBezTo>
                    <a:cubicBezTo>
                      <a:pt x="4763" y="208478"/>
                      <a:pt x="4763" y="208478"/>
                      <a:pt x="4763" y="208478"/>
                    </a:cubicBezTo>
                    <a:cubicBezTo>
                      <a:pt x="1905" y="206574"/>
                      <a:pt x="0" y="204670"/>
                      <a:pt x="0" y="200862"/>
                    </a:cubicBezTo>
                    <a:cubicBezTo>
                      <a:pt x="0" y="199909"/>
                      <a:pt x="0" y="198005"/>
                      <a:pt x="952" y="197053"/>
                    </a:cubicBezTo>
                    <a:lnTo>
                      <a:pt x="106680" y="4728"/>
                    </a:lnTo>
                    <a:cubicBezTo>
                      <a:pt x="109537" y="-33"/>
                      <a:pt x="115252" y="-985"/>
                      <a:pt x="119062" y="920"/>
                    </a:cubicBezTo>
                    <a:cubicBezTo>
                      <a:pt x="119062" y="920"/>
                      <a:pt x="119062" y="920"/>
                      <a:pt x="119062" y="92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4" name="Google Shape;134;p1"/>
              <p:cNvSpPr/>
              <p:nvPr/>
            </p:nvSpPr>
            <p:spPr>
              <a:xfrm>
                <a:off x="3483609" y="2884715"/>
                <a:ext cx="124777" cy="19994"/>
              </a:xfrm>
              <a:custGeom>
                <a:avLst/>
                <a:gdLst/>
                <a:ahLst/>
                <a:cxnLst/>
                <a:rect l="l" t="t" r="r" b="b"/>
                <a:pathLst>
                  <a:path w="124777" h="19994" extrusionOk="0">
                    <a:moveTo>
                      <a:pt x="123825" y="0"/>
                    </a:moveTo>
                    <a:lnTo>
                      <a:pt x="8572" y="2856"/>
                    </a:lnTo>
                    <a:cubicBezTo>
                      <a:pt x="3810" y="2856"/>
                      <a:pt x="0" y="6665"/>
                      <a:pt x="0" y="11425"/>
                    </a:cubicBezTo>
                    <a:cubicBezTo>
                      <a:pt x="0" y="14282"/>
                      <a:pt x="1905" y="17138"/>
                      <a:pt x="4763" y="19042"/>
                    </a:cubicBezTo>
                    <a:cubicBezTo>
                      <a:pt x="5715" y="19994"/>
                      <a:pt x="7620" y="19994"/>
                      <a:pt x="8572" y="19994"/>
                    </a:cubicBezTo>
                    <a:lnTo>
                      <a:pt x="124778" y="17138"/>
                    </a:lnTo>
                    <a:lnTo>
                      <a:pt x="12477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5" name="Google Shape;135;p1"/>
              <p:cNvSpPr/>
              <p:nvPr/>
            </p:nvSpPr>
            <p:spPr>
              <a:xfrm>
                <a:off x="3553142" y="3787310"/>
                <a:ext cx="54292" cy="18089"/>
              </a:xfrm>
              <a:custGeom>
                <a:avLst/>
                <a:gdLst/>
                <a:ahLst/>
                <a:cxnLst/>
                <a:rect l="l" t="t" r="r" b="b"/>
                <a:pathLst>
                  <a:path w="54292" h="18089" extrusionOk="0">
                    <a:moveTo>
                      <a:pt x="54292" y="0"/>
                    </a:moveTo>
                    <a:lnTo>
                      <a:pt x="8572" y="952"/>
                    </a:lnTo>
                    <a:cubicBezTo>
                      <a:pt x="3810" y="952"/>
                      <a:pt x="0" y="4761"/>
                      <a:pt x="0" y="9521"/>
                    </a:cubicBezTo>
                    <a:cubicBezTo>
                      <a:pt x="0" y="12377"/>
                      <a:pt x="1905" y="15234"/>
                      <a:pt x="4763" y="17138"/>
                    </a:cubicBezTo>
                    <a:cubicBezTo>
                      <a:pt x="5715" y="18090"/>
                      <a:pt x="7620" y="18090"/>
                      <a:pt x="8572" y="18090"/>
                    </a:cubicBezTo>
                    <a:lnTo>
                      <a:pt x="54292" y="17138"/>
                    </a:lnTo>
                    <a:lnTo>
                      <a:pt x="5429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6" name="Google Shape;136;p1"/>
              <p:cNvSpPr/>
              <p:nvPr/>
            </p:nvSpPr>
            <p:spPr>
              <a:xfrm>
                <a:off x="3081231" y="3406944"/>
                <a:ext cx="132291" cy="205654"/>
              </a:xfrm>
              <a:custGeom>
                <a:avLst/>
                <a:gdLst/>
                <a:ahLst/>
                <a:cxnLst/>
                <a:rect l="l" t="t" r="r" b="b"/>
                <a:pathLst>
                  <a:path w="132291" h="205654" extrusionOk="0">
                    <a:moveTo>
                      <a:pt x="12806" y="1428"/>
                    </a:moveTo>
                    <a:cubicBezTo>
                      <a:pt x="13758" y="2380"/>
                      <a:pt x="14711" y="3332"/>
                      <a:pt x="15663" y="4284"/>
                    </a:cubicBezTo>
                    <a:lnTo>
                      <a:pt x="130916" y="191849"/>
                    </a:lnTo>
                    <a:cubicBezTo>
                      <a:pt x="133773" y="195657"/>
                      <a:pt x="131868" y="201370"/>
                      <a:pt x="128058" y="204226"/>
                    </a:cubicBezTo>
                    <a:cubicBezTo>
                      <a:pt x="125201" y="206131"/>
                      <a:pt x="122343" y="206131"/>
                      <a:pt x="119486" y="204226"/>
                    </a:cubicBezTo>
                    <a:cubicBezTo>
                      <a:pt x="118533" y="203274"/>
                      <a:pt x="117581" y="202322"/>
                      <a:pt x="116628" y="201370"/>
                    </a:cubicBezTo>
                    <a:lnTo>
                      <a:pt x="1376" y="13806"/>
                    </a:lnTo>
                    <a:cubicBezTo>
                      <a:pt x="-1482" y="9997"/>
                      <a:pt x="423" y="4284"/>
                      <a:pt x="4233" y="1428"/>
                    </a:cubicBezTo>
                    <a:cubicBezTo>
                      <a:pt x="7091" y="-476"/>
                      <a:pt x="10901" y="-476"/>
                      <a:pt x="12806" y="142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7" name="Google Shape;137;p1"/>
              <p:cNvSpPr/>
              <p:nvPr/>
            </p:nvSpPr>
            <p:spPr>
              <a:xfrm>
                <a:off x="3325071" y="2959455"/>
                <a:ext cx="132291" cy="205654"/>
              </a:xfrm>
              <a:custGeom>
                <a:avLst/>
                <a:gdLst/>
                <a:ahLst/>
                <a:cxnLst/>
                <a:rect l="l" t="t" r="r" b="b"/>
                <a:pathLst>
                  <a:path w="132291" h="205654" extrusionOk="0">
                    <a:moveTo>
                      <a:pt x="12806" y="1428"/>
                    </a:moveTo>
                    <a:cubicBezTo>
                      <a:pt x="13758" y="2380"/>
                      <a:pt x="14711" y="3332"/>
                      <a:pt x="15663" y="4284"/>
                    </a:cubicBezTo>
                    <a:lnTo>
                      <a:pt x="130916" y="191849"/>
                    </a:lnTo>
                    <a:cubicBezTo>
                      <a:pt x="133773" y="195657"/>
                      <a:pt x="131868" y="201370"/>
                      <a:pt x="128058" y="204226"/>
                    </a:cubicBezTo>
                    <a:cubicBezTo>
                      <a:pt x="125201" y="206131"/>
                      <a:pt x="122343" y="206131"/>
                      <a:pt x="119486" y="204226"/>
                    </a:cubicBezTo>
                    <a:cubicBezTo>
                      <a:pt x="118533" y="203274"/>
                      <a:pt x="117581" y="202322"/>
                      <a:pt x="116628" y="201370"/>
                    </a:cubicBezTo>
                    <a:lnTo>
                      <a:pt x="1376" y="13806"/>
                    </a:lnTo>
                    <a:cubicBezTo>
                      <a:pt x="-1482" y="9997"/>
                      <a:pt x="423" y="4284"/>
                      <a:pt x="4233" y="1428"/>
                    </a:cubicBezTo>
                    <a:cubicBezTo>
                      <a:pt x="7091" y="-476"/>
                      <a:pt x="10901" y="-476"/>
                      <a:pt x="12806" y="142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38" name="Google Shape;138;p1"/>
            <p:cNvGrpSpPr/>
            <p:nvPr/>
          </p:nvGrpSpPr>
          <p:grpSpPr>
            <a:xfrm>
              <a:off x="2262504" y="2609557"/>
              <a:ext cx="912494" cy="1194890"/>
              <a:chOff x="2262504" y="2609557"/>
              <a:chExt cx="912494" cy="1194890"/>
            </a:xfrm>
          </p:grpSpPr>
          <p:grpSp>
            <p:nvGrpSpPr>
              <p:cNvPr id="139" name="Google Shape;139;p1"/>
              <p:cNvGrpSpPr/>
              <p:nvPr/>
            </p:nvGrpSpPr>
            <p:grpSpPr>
              <a:xfrm>
                <a:off x="2262504" y="3184628"/>
                <a:ext cx="751522" cy="619819"/>
                <a:chOff x="2262504" y="3184628"/>
                <a:chExt cx="751522" cy="619819"/>
              </a:xfrm>
            </p:grpSpPr>
            <p:sp>
              <p:nvSpPr>
                <p:cNvPr id="140" name="Google Shape;140;p1"/>
                <p:cNvSpPr/>
                <p:nvPr/>
              </p:nvSpPr>
              <p:spPr>
                <a:xfrm>
                  <a:off x="2262504" y="3189389"/>
                  <a:ext cx="202882" cy="1856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882" h="185660" extrusionOk="0">
                      <a:moveTo>
                        <a:pt x="132398" y="157097"/>
                      </a:moveTo>
                      <a:lnTo>
                        <a:pt x="70485" y="157097"/>
                      </a:lnTo>
                      <a:lnTo>
                        <a:pt x="60960" y="185660"/>
                      </a:lnTo>
                      <a:lnTo>
                        <a:pt x="0" y="185660"/>
                      </a:lnTo>
                      <a:lnTo>
                        <a:pt x="67628" y="0"/>
                      </a:lnTo>
                      <a:lnTo>
                        <a:pt x="135255" y="0"/>
                      </a:lnTo>
                      <a:lnTo>
                        <a:pt x="202883" y="185660"/>
                      </a:lnTo>
                      <a:lnTo>
                        <a:pt x="140970" y="185660"/>
                      </a:lnTo>
                      <a:lnTo>
                        <a:pt x="132398" y="157097"/>
                      </a:lnTo>
                      <a:close/>
                      <a:moveTo>
                        <a:pt x="118110" y="113300"/>
                      </a:moveTo>
                      <a:lnTo>
                        <a:pt x="100965" y="61887"/>
                      </a:lnTo>
                      <a:lnTo>
                        <a:pt x="83820" y="113300"/>
                      </a:lnTo>
                      <a:lnTo>
                        <a:pt x="118110" y="11330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41" name="Google Shape;141;p1"/>
                <p:cNvSpPr/>
                <p:nvPr/>
              </p:nvSpPr>
              <p:spPr>
                <a:xfrm>
                  <a:off x="2473959" y="3184628"/>
                  <a:ext cx="181927" cy="190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1927" h="190420" extrusionOk="0">
                      <a:moveTo>
                        <a:pt x="119063" y="67599"/>
                      </a:moveTo>
                      <a:cubicBezTo>
                        <a:pt x="117158" y="63791"/>
                        <a:pt x="113348" y="60935"/>
                        <a:pt x="109538" y="59030"/>
                      </a:cubicBezTo>
                      <a:cubicBezTo>
                        <a:pt x="105728" y="57126"/>
                        <a:pt x="100013" y="56174"/>
                        <a:pt x="94298" y="56174"/>
                      </a:cubicBezTo>
                      <a:cubicBezTo>
                        <a:pt x="82868" y="56174"/>
                        <a:pt x="74295" y="59983"/>
                        <a:pt x="68580" y="66647"/>
                      </a:cubicBezTo>
                      <a:cubicBezTo>
                        <a:pt x="62865" y="73312"/>
                        <a:pt x="59055" y="83785"/>
                        <a:pt x="59055" y="96163"/>
                      </a:cubicBezTo>
                      <a:cubicBezTo>
                        <a:pt x="59055" y="110444"/>
                        <a:pt x="62865" y="121869"/>
                        <a:pt x="69533" y="128534"/>
                      </a:cubicBezTo>
                      <a:cubicBezTo>
                        <a:pt x="76200" y="136151"/>
                        <a:pt x="86678" y="139007"/>
                        <a:pt x="100965" y="139007"/>
                      </a:cubicBezTo>
                      <a:cubicBezTo>
                        <a:pt x="114300" y="139007"/>
                        <a:pt x="125730" y="133295"/>
                        <a:pt x="133350" y="122821"/>
                      </a:cubicBezTo>
                      <a:lnTo>
                        <a:pt x="86678" y="122821"/>
                      </a:lnTo>
                      <a:lnTo>
                        <a:pt x="86678" y="81881"/>
                      </a:lnTo>
                      <a:lnTo>
                        <a:pt x="181928" y="81881"/>
                      </a:lnTo>
                      <a:lnTo>
                        <a:pt x="181928" y="139959"/>
                      </a:lnTo>
                      <a:cubicBezTo>
                        <a:pt x="174308" y="154241"/>
                        <a:pt x="162878" y="165666"/>
                        <a:pt x="148590" y="175187"/>
                      </a:cubicBezTo>
                      <a:cubicBezTo>
                        <a:pt x="134303" y="184708"/>
                        <a:pt x="116205" y="190421"/>
                        <a:pt x="94298" y="190421"/>
                      </a:cubicBezTo>
                      <a:cubicBezTo>
                        <a:pt x="75248" y="190421"/>
                        <a:pt x="58103" y="186613"/>
                        <a:pt x="43815" y="178044"/>
                      </a:cubicBezTo>
                      <a:cubicBezTo>
                        <a:pt x="29528" y="170427"/>
                        <a:pt x="19050" y="159001"/>
                        <a:pt x="11430" y="144720"/>
                      </a:cubicBezTo>
                      <a:cubicBezTo>
                        <a:pt x="3810" y="130438"/>
                        <a:pt x="0" y="114253"/>
                        <a:pt x="0" y="95210"/>
                      </a:cubicBezTo>
                      <a:cubicBezTo>
                        <a:pt x="0" y="77121"/>
                        <a:pt x="3810" y="60935"/>
                        <a:pt x="11430" y="45701"/>
                      </a:cubicBezTo>
                      <a:cubicBezTo>
                        <a:pt x="19050" y="30467"/>
                        <a:pt x="29528" y="19994"/>
                        <a:pt x="43815" y="12377"/>
                      </a:cubicBezTo>
                      <a:cubicBezTo>
                        <a:pt x="58103" y="4761"/>
                        <a:pt x="74295" y="0"/>
                        <a:pt x="93345" y="0"/>
                      </a:cubicBezTo>
                      <a:cubicBezTo>
                        <a:pt x="118110" y="0"/>
                        <a:pt x="137160" y="5713"/>
                        <a:pt x="152400" y="17138"/>
                      </a:cubicBezTo>
                      <a:cubicBezTo>
                        <a:pt x="167640" y="28563"/>
                        <a:pt x="177165" y="44749"/>
                        <a:pt x="180023" y="64743"/>
                      </a:cubicBezTo>
                      <a:lnTo>
                        <a:pt x="119063" y="6474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42" name="Google Shape;142;p1"/>
                <p:cNvSpPr/>
                <p:nvPr/>
              </p:nvSpPr>
              <p:spPr>
                <a:xfrm>
                  <a:off x="2676841" y="3188436"/>
                  <a:ext cx="157162" cy="1866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162" h="186612" extrusionOk="0">
                      <a:moveTo>
                        <a:pt x="93345" y="185660"/>
                      </a:moveTo>
                      <a:lnTo>
                        <a:pt x="58103" y="119013"/>
                      </a:lnTo>
                      <a:lnTo>
                        <a:pt x="58103" y="119013"/>
                      </a:lnTo>
                      <a:lnTo>
                        <a:pt x="58103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86678" y="0"/>
                      </a:lnTo>
                      <a:cubicBezTo>
                        <a:pt x="101917" y="0"/>
                        <a:pt x="114300" y="2856"/>
                        <a:pt x="125730" y="7617"/>
                      </a:cubicBezTo>
                      <a:cubicBezTo>
                        <a:pt x="136208" y="13330"/>
                        <a:pt x="144780" y="19994"/>
                        <a:pt x="149542" y="29515"/>
                      </a:cubicBezTo>
                      <a:cubicBezTo>
                        <a:pt x="154305" y="39036"/>
                        <a:pt x="157163" y="49510"/>
                        <a:pt x="157163" y="60935"/>
                      </a:cubicBezTo>
                      <a:cubicBezTo>
                        <a:pt x="157163" y="73312"/>
                        <a:pt x="153353" y="84737"/>
                        <a:pt x="146685" y="94258"/>
                      </a:cubicBezTo>
                      <a:cubicBezTo>
                        <a:pt x="140017" y="103779"/>
                        <a:pt x="129540" y="110444"/>
                        <a:pt x="117158" y="115205"/>
                      </a:cubicBezTo>
                      <a:lnTo>
                        <a:pt x="157163" y="186613"/>
                      </a:lnTo>
                      <a:lnTo>
                        <a:pt x="93345" y="186613"/>
                      </a:lnTo>
                      <a:close/>
                      <a:moveTo>
                        <a:pt x="58103" y="80929"/>
                      </a:moveTo>
                      <a:lnTo>
                        <a:pt x="80963" y="80929"/>
                      </a:lnTo>
                      <a:cubicBezTo>
                        <a:pt x="86678" y="80929"/>
                        <a:pt x="90488" y="79977"/>
                        <a:pt x="93345" y="77121"/>
                      </a:cubicBezTo>
                      <a:cubicBezTo>
                        <a:pt x="96203" y="74264"/>
                        <a:pt x="97155" y="70456"/>
                        <a:pt x="97155" y="64743"/>
                      </a:cubicBezTo>
                      <a:cubicBezTo>
                        <a:pt x="97155" y="59983"/>
                        <a:pt x="95250" y="56174"/>
                        <a:pt x="92392" y="53318"/>
                      </a:cubicBezTo>
                      <a:cubicBezTo>
                        <a:pt x="89535" y="50462"/>
                        <a:pt x="85725" y="49510"/>
                        <a:pt x="80010" y="49510"/>
                      </a:cubicBezTo>
                      <a:lnTo>
                        <a:pt x="57150" y="49510"/>
                      </a:lnTo>
                      <a:lnTo>
                        <a:pt x="57150" y="8092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43" name="Google Shape;143;p1"/>
                <p:cNvSpPr/>
                <p:nvPr/>
              </p:nvSpPr>
              <p:spPr>
                <a:xfrm>
                  <a:off x="2853054" y="3188436"/>
                  <a:ext cx="58102" cy="1856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102" h="185660" extrusionOk="0">
                      <a:moveTo>
                        <a:pt x="58103" y="0"/>
                      </a:moveTo>
                      <a:lnTo>
                        <a:pt x="58103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5810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44" name="Google Shape;144;p1"/>
                <p:cNvSpPr/>
                <p:nvPr/>
              </p:nvSpPr>
              <p:spPr>
                <a:xfrm>
                  <a:off x="2275839" y="3402660"/>
                  <a:ext cx="131444" cy="1866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444" h="186612" extrusionOk="0">
                      <a:moveTo>
                        <a:pt x="131445" y="0"/>
                      </a:moveTo>
                      <a:lnTo>
                        <a:pt x="131445" y="46653"/>
                      </a:lnTo>
                      <a:lnTo>
                        <a:pt x="58102" y="46653"/>
                      </a:lnTo>
                      <a:lnTo>
                        <a:pt x="58102" y="72360"/>
                      </a:lnTo>
                      <a:lnTo>
                        <a:pt x="110490" y="72360"/>
                      </a:lnTo>
                      <a:lnTo>
                        <a:pt x="110490" y="116157"/>
                      </a:lnTo>
                      <a:lnTo>
                        <a:pt x="58102" y="116157"/>
                      </a:lnTo>
                      <a:lnTo>
                        <a:pt x="58102" y="186613"/>
                      </a:lnTo>
                      <a:lnTo>
                        <a:pt x="0" y="186613"/>
                      </a:lnTo>
                      <a:lnTo>
                        <a:pt x="0" y="952"/>
                      </a:lnTo>
                      <a:lnTo>
                        <a:pt x="131445" y="95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45" name="Google Shape;145;p1"/>
                <p:cNvSpPr/>
                <p:nvPr/>
              </p:nvSpPr>
              <p:spPr>
                <a:xfrm>
                  <a:off x="2420619" y="3397899"/>
                  <a:ext cx="191452" cy="192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1452" h="192325" extrusionOk="0">
                      <a:moveTo>
                        <a:pt x="48577" y="179948"/>
                      </a:moveTo>
                      <a:cubicBezTo>
                        <a:pt x="34290" y="171379"/>
                        <a:pt x="21908" y="159954"/>
                        <a:pt x="13335" y="145672"/>
                      </a:cubicBezTo>
                      <a:cubicBezTo>
                        <a:pt x="4763" y="131390"/>
                        <a:pt x="0" y="115205"/>
                        <a:pt x="0" y="96163"/>
                      </a:cubicBezTo>
                      <a:cubicBezTo>
                        <a:pt x="0" y="78073"/>
                        <a:pt x="4763" y="61887"/>
                        <a:pt x="13335" y="46653"/>
                      </a:cubicBezTo>
                      <a:cubicBezTo>
                        <a:pt x="21908" y="32372"/>
                        <a:pt x="33338" y="20946"/>
                        <a:pt x="48577" y="12377"/>
                      </a:cubicBezTo>
                      <a:cubicBezTo>
                        <a:pt x="62865" y="3809"/>
                        <a:pt x="79058" y="0"/>
                        <a:pt x="97155" y="0"/>
                      </a:cubicBezTo>
                      <a:cubicBezTo>
                        <a:pt x="114300" y="0"/>
                        <a:pt x="130492" y="3809"/>
                        <a:pt x="144780" y="12377"/>
                      </a:cubicBezTo>
                      <a:cubicBezTo>
                        <a:pt x="159067" y="20946"/>
                        <a:pt x="170497" y="31419"/>
                        <a:pt x="179070" y="46653"/>
                      </a:cubicBezTo>
                      <a:cubicBezTo>
                        <a:pt x="187642" y="60935"/>
                        <a:pt x="191452" y="77121"/>
                        <a:pt x="191452" y="96163"/>
                      </a:cubicBezTo>
                      <a:cubicBezTo>
                        <a:pt x="191452" y="114253"/>
                        <a:pt x="187642" y="130438"/>
                        <a:pt x="179070" y="145672"/>
                      </a:cubicBezTo>
                      <a:cubicBezTo>
                        <a:pt x="170497" y="159954"/>
                        <a:pt x="159067" y="171379"/>
                        <a:pt x="144780" y="179948"/>
                      </a:cubicBezTo>
                      <a:cubicBezTo>
                        <a:pt x="130492" y="188517"/>
                        <a:pt x="114300" y="192325"/>
                        <a:pt x="97155" y="192325"/>
                      </a:cubicBezTo>
                      <a:cubicBezTo>
                        <a:pt x="80010" y="192325"/>
                        <a:pt x="63817" y="188517"/>
                        <a:pt x="48577" y="179948"/>
                      </a:cubicBezTo>
                      <a:close/>
                      <a:moveTo>
                        <a:pt x="123825" y="126630"/>
                      </a:moveTo>
                      <a:cubicBezTo>
                        <a:pt x="130492" y="119013"/>
                        <a:pt x="133350" y="109492"/>
                        <a:pt x="133350" y="96163"/>
                      </a:cubicBezTo>
                      <a:cubicBezTo>
                        <a:pt x="133350" y="83785"/>
                        <a:pt x="130492" y="73312"/>
                        <a:pt x="123825" y="65695"/>
                      </a:cubicBezTo>
                      <a:cubicBezTo>
                        <a:pt x="117158" y="58078"/>
                        <a:pt x="108585" y="54270"/>
                        <a:pt x="97155" y="54270"/>
                      </a:cubicBezTo>
                      <a:cubicBezTo>
                        <a:pt x="85725" y="54270"/>
                        <a:pt x="76200" y="58078"/>
                        <a:pt x="70485" y="65695"/>
                      </a:cubicBezTo>
                      <a:cubicBezTo>
                        <a:pt x="63817" y="73312"/>
                        <a:pt x="60960" y="82833"/>
                        <a:pt x="60960" y="96163"/>
                      </a:cubicBezTo>
                      <a:cubicBezTo>
                        <a:pt x="60960" y="108540"/>
                        <a:pt x="63817" y="119013"/>
                        <a:pt x="70485" y="126630"/>
                      </a:cubicBezTo>
                      <a:cubicBezTo>
                        <a:pt x="77152" y="134247"/>
                        <a:pt x="85725" y="138055"/>
                        <a:pt x="97155" y="138055"/>
                      </a:cubicBezTo>
                      <a:cubicBezTo>
                        <a:pt x="108585" y="138055"/>
                        <a:pt x="117158" y="134247"/>
                        <a:pt x="123825" y="1266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46" name="Google Shape;146;p1"/>
                <p:cNvSpPr/>
                <p:nvPr/>
              </p:nvSpPr>
              <p:spPr>
                <a:xfrm>
                  <a:off x="2628264" y="3397899"/>
                  <a:ext cx="191452" cy="192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1452" h="192325" extrusionOk="0">
                      <a:moveTo>
                        <a:pt x="48577" y="179948"/>
                      </a:moveTo>
                      <a:cubicBezTo>
                        <a:pt x="34290" y="171379"/>
                        <a:pt x="21907" y="159954"/>
                        <a:pt x="13335" y="145672"/>
                      </a:cubicBezTo>
                      <a:cubicBezTo>
                        <a:pt x="4763" y="131390"/>
                        <a:pt x="0" y="115205"/>
                        <a:pt x="0" y="96163"/>
                      </a:cubicBezTo>
                      <a:cubicBezTo>
                        <a:pt x="0" y="78073"/>
                        <a:pt x="4763" y="61887"/>
                        <a:pt x="13335" y="46653"/>
                      </a:cubicBezTo>
                      <a:cubicBezTo>
                        <a:pt x="21907" y="32372"/>
                        <a:pt x="33338" y="20946"/>
                        <a:pt x="48577" y="12377"/>
                      </a:cubicBezTo>
                      <a:cubicBezTo>
                        <a:pt x="62865" y="3809"/>
                        <a:pt x="79057" y="0"/>
                        <a:pt x="97155" y="0"/>
                      </a:cubicBezTo>
                      <a:cubicBezTo>
                        <a:pt x="114300" y="0"/>
                        <a:pt x="130492" y="3809"/>
                        <a:pt x="144780" y="12377"/>
                      </a:cubicBezTo>
                      <a:cubicBezTo>
                        <a:pt x="159067" y="20946"/>
                        <a:pt x="170497" y="31419"/>
                        <a:pt x="179070" y="46653"/>
                      </a:cubicBezTo>
                      <a:cubicBezTo>
                        <a:pt x="187642" y="60935"/>
                        <a:pt x="191452" y="77121"/>
                        <a:pt x="191452" y="96163"/>
                      </a:cubicBezTo>
                      <a:cubicBezTo>
                        <a:pt x="191452" y="114253"/>
                        <a:pt x="187642" y="130438"/>
                        <a:pt x="179070" y="145672"/>
                      </a:cubicBezTo>
                      <a:cubicBezTo>
                        <a:pt x="170497" y="159954"/>
                        <a:pt x="159067" y="171379"/>
                        <a:pt x="144780" y="179948"/>
                      </a:cubicBezTo>
                      <a:cubicBezTo>
                        <a:pt x="130492" y="188517"/>
                        <a:pt x="114300" y="192325"/>
                        <a:pt x="97155" y="192325"/>
                      </a:cubicBezTo>
                      <a:cubicBezTo>
                        <a:pt x="79057" y="192325"/>
                        <a:pt x="62865" y="188517"/>
                        <a:pt x="48577" y="179948"/>
                      </a:cubicBezTo>
                      <a:close/>
                      <a:moveTo>
                        <a:pt x="122872" y="126630"/>
                      </a:moveTo>
                      <a:cubicBezTo>
                        <a:pt x="129540" y="119013"/>
                        <a:pt x="132397" y="109492"/>
                        <a:pt x="132397" y="96163"/>
                      </a:cubicBezTo>
                      <a:cubicBezTo>
                        <a:pt x="132397" y="83785"/>
                        <a:pt x="129540" y="73312"/>
                        <a:pt x="122872" y="65695"/>
                      </a:cubicBezTo>
                      <a:cubicBezTo>
                        <a:pt x="116205" y="58078"/>
                        <a:pt x="107632" y="54270"/>
                        <a:pt x="96202" y="54270"/>
                      </a:cubicBezTo>
                      <a:cubicBezTo>
                        <a:pt x="84772" y="54270"/>
                        <a:pt x="75247" y="58078"/>
                        <a:pt x="69532" y="65695"/>
                      </a:cubicBezTo>
                      <a:cubicBezTo>
                        <a:pt x="62865" y="73312"/>
                        <a:pt x="60007" y="82833"/>
                        <a:pt x="60007" y="96163"/>
                      </a:cubicBezTo>
                      <a:cubicBezTo>
                        <a:pt x="60007" y="108540"/>
                        <a:pt x="62865" y="119013"/>
                        <a:pt x="69532" y="126630"/>
                      </a:cubicBezTo>
                      <a:cubicBezTo>
                        <a:pt x="76200" y="134247"/>
                        <a:pt x="84772" y="138055"/>
                        <a:pt x="96202" y="138055"/>
                      </a:cubicBezTo>
                      <a:cubicBezTo>
                        <a:pt x="107632" y="138055"/>
                        <a:pt x="117157" y="134247"/>
                        <a:pt x="122872" y="1266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47" name="Google Shape;147;p1"/>
                <p:cNvSpPr/>
                <p:nvPr/>
              </p:nvSpPr>
              <p:spPr>
                <a:xfrm>
                  <a:off x="2840671" y="3401708"/>
                  <a:ext cx="173355" cy="1856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355" h="185660" extrusionOk="0">
                      <a:moveTo>
                        <a:pt x="128588" y="12377"/>
                      </a:moveTo>
                      <a:cubicBezTo>
                        <a:pt x="142875" y="19994"/>
                        <a:pt x="154305" y="31419"/>
                        <a:pt x="161925" y="44749"/>
                      </a:cubicBezTo>
                      <a:cubicBezTo>
                        <a:pt x="169545" y="59030"/>
                        <a:pt x="173355" y="74264"/>
                        <a:pt x="173355" y="92354"/>
                      </a:cubicBezTo>
                      <a:cubicBezTo>
                        <a:pt x="173355" y="110444"/>
                        <a:pt x="169545" y="125678"/>
                        <a:pt x="161925" y="139959"/>
                      </a:cubicBezTo>
                      <a:cubicBezTo>
                        <a:pt x="154305" y="154241"/>
                        <a:pt x="142875" y="165666"/>
                        <a:pt x="128588" y="173283"/>
                      </a:cubicBezTo>
                      <a:cubicBezTo>
                        <a:pt x="114300" y="180900"/>
                        <a:pt x="97155" y="185660"/>
                        <a:pt x="77153" y="185660"/>
                      </a:cubicBez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77153" y="0"/>
                      </a:lnTo>
                      <a:cubicBezTo>
                        <a:pt x="97155" y="952"/>
                        <a:pt x="114300" y="4761"/>
                        <a:pt x="128588" y="12377"/>
                      </a:cubicBezTo>
                      <a:close/>
                      <a:moveTo>
                        <a:pt x="103823" y="123774"/>
                      </a:moveTo>
                      <a:cubicBezTo>
                        <a:pt x="111443" y="116157"/>
                        <a:pt x="115253" y="106636"/>
                        <a:pt x="115253" y="93306"/>
                      </a:cubicBezTo>
                      <a:cubicBezTo>
                        <a:pt x="115253" y="79977"/>
                        <a:pt x="111443" y="69504"/>
                        <a:pt x="103823" y="62839"/>
                      </a:cubicBezTo>
                      <a:cubicBezTo>
                        <a:pt x="96203" y="55222"/>
                        <a:pt x="85725" y="52366"/>
                        <a:pt x="72390" y="52366"/>
                      </a:cubicBezTo>
                      <a:lnTo>
                        <a:pt x="58103" y="52366"/>
                      </a:lnTo>
                      <a:lnTo>
                        <a:pt x="58103" y="135199"/>
                      </a:lnTo>
                      <a:lnTo>
                        <a:pt x="72390" y="135199"/>
                      </a:lnTo>
                      <a:cubicBezTo>
                        <a:pt x="85725" y="134247"/>
                        <a:pt x="96203" y="131390"/>
                        <a:pt x="103823" y="12377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48" name="Google Shape;148;p1"/>
                <p:cNvSpPr/>
                <p:nvPr/>
              </p:nvSpPr>
              <p:spPr>
                <a:xfrm>
                  <a:off x="2275839" y="3616883"/>
                  <a:ext cx="123825" cy="1856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825" h="185660" extrusionOk="0">
                      <a:moveTo>
                        <a:pt x="58102" y="45701"/>
                      </a:moveTo>
                      <a:lnTo>
                        <a:pt x="58102" y="68552"/>
                      </a:lnTo>
                      <a:lnTo>
                        <a:pt x="116205" y="68552"/>
                      </a:lnTo>
                      <a:lnTo>
                        <a:pt x="116205" y="112348"/>
                      </a:lnTo>
                      <a:lnTo>
                        <a:pt x="58102" y="112348"/>
                      </a:lnTo>
                      <a:lnTo>
                        <a:pt x="58102" y="139007"/>
                      </a:lnTo>
                      <a:lnTo>
                        <a:pt x="123825" y="139007"/>
                      </a:lnTo>
                      <a:lnTo>
                        <a:pt x="123825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123825" y="0"/>
                      </a:lnTo>
                      <a:lnTo>
                        <a:pt x="123825" y="46653"/>
                      </a:lnTo>
                      <a:lnTo>
                        <a:pt x="58102" y="4665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49" name="Google Shape;149;p1"/>
                <p:cNvSpPr/>
                <p:nvPr/>
              </p:nvSpPr>
              <p:spPr>
                <a:xfrm>
                  <a:off x="2422524" y="3615931"/>
                  <a:ext cx="173354" cy="1856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354" h="185660" extrusionOk="0">
                      <a:moveTo>
                        <a:pt x="128588" y="12377"/>
                      </a:moveTo>
                      <a:cubicBezTo>
                        <a:pt x="142875" y="19994"/>
                        <a:pt x="154305" y="31419"/>
                        <a:pt x="161925" y="44749"/>
                      </a:cubicBezTo>
                      <a:cubicBezTo>
                        <a:pt x="169545" y="59030"/>
                        <a:pt x="173355" y="74264"/>
                        <a:pt x="173355" y="92354"/>
                      </a:cubicBezTo>
                      <a:cubicBezTo>
                        <a:pt x="173355" y="110444"/>
                        <a:pt x="169545" y="125678"/>
                        <a:pt x="161925" y="139959"/>
                      </a:cubicBezTo>
                      <a:cubicBezTo>
                        <a:pt x="154305" y="154241"/>
                        <a:pt x="142875" y="165666"/>
                        <a:pt x="128588" y="173283"/>
                      </a:cubicBezTo>
                      <a:cubicBezTo>
                        <a:pt x="114300" y="180900"/>
                        <a:pt x="97155" y="185660"/>
                        <a:pt x="77153" y="185660"/>
                      </a:cubicBez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77153" y="0"/>
                      </a:lnTo>
                      <a:cubicBezTo>
                        <a:pt x="96203" y="0"/>
                        <a:pt x="113347" y="4761"/>
                        <a:pt x="128588" y="12377"/>
                      </a:cubicBezTo>
                      <a:close/>
                      <a:moveTo>
                        <a:pt x="102870" y="123774"/>
                      </a:moveTo>
                      <a:cubicBezTo>
                        <a:pt x="110490" y="116157"/>
                        <a:pt x="114300" y="106636"/>
                        <a:pt x="114300" y="93306"/>
                      </a:cubicBezTo>
                      <a:cubicBezTo>
                        <a:pt x="114300" y="79977"/>
                        <a:pt x="110490" y="69504"/>
                        <a:pt x="102870" y="62839"/>
                      </a:cubicBezTo>
                      <a:cubicBezTo>
                        <a:pt x="95250" y="55222"/>
                        <a:pt x="84772" y="52366"/>
                        <a:pt x="71438" y="52366"/>
                      </a:cubicBezTo>
                      <a:lnTo>
                        <a:pt x="57150" y="52366"/>
                      </a:lnTo>
                      <a:lnTo>
                        <a:pt x="57150" y="135199"/>
                      </a:lnTo>
                      <a:lnTo>
                        <a:pt x="71438" y="135199"/>
                      </a:lnTo>
                      <a:cubicBezTo>
                        <a:pt x="84772" y="134247"/>
                        <a:pt x="95250" y="130438"/>
                        <a:pt x="102870" y="12377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0" name="Google Shape;150;p1"/>
                <p:cNvSpPr/>
                <p:nvPr/>
              </p:nvSpPr>
              <p:spPr>
                <a:xfrm>
                  <a:off x="2614929" y="3615931"/>
                  <a:ext cx="165735" cy="1885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735" h="188516" extrusionOk="0">
                      <a:moveTo>
                        <a:pt x="59055" y="0"/>
                      </a:moveTo>
                      <a:lnTo>
                        <a:pt x="59055" y="104732"/>
                      </a:lnTo>
                      <a:cubicBezTo>
                        <a:pt x="59055" y="113300"/>
                        <a:pt x="60960" y="119965"/>
                        <a:pt x="64770" y="124726"/>
                      </a:cubicBezTo>
                      <a:cubicBezTo>
                        <a:pt x="68580" y="129486"/>
                        <a:pt x="74295" y="132342"/>
                        <a:pt x="82867" y="132342"/>
                      </a:cubicBezTo>
                      <a:cubicBezTo>
                        <a:pt x="91440" y="132342"/>
                        <a:pt x="97155" y="129486"/>
                        <a:pt x="101917" y="124726"/>
                      </a:cubicBezTo>
                      <a:cubicBezTo>
                        <a:pt x="105728" y="119965"/>
                        <a:pt x="107633" y="113300"/>
                        <a:pt x="107633" y="104732"/>
                      </a:cubicBezTo>
                      <a:lnTo>
                        <a:pt x="107633" y="0"/>
                      </a:lnTo>
                      <a:lnTo>
                        <a:pt x="165735" y="0"/>
                      </a:lnTo>
                      <a:lnTo>
                        <a:pt x="165735" y="104732"/>
                      </a:lnTo>
                      <a:cubicBezTo>
                        <a:pt x="165735" y="122821"/>
                        <a:pt x="161925" y="137103"/>
                        <a:pt x="154305" y="150433"/>
                      </a:cubicBezTo>
                      <a:cubicBezTo>
                        <a:pt x="146685" y="162810"/>
                        <a:pt x="137160" y="172331"/>
                        <a:pt x="123825" y="178996"/>
                      </a:cubicBezTo>
                      <a:cubicBezTo>
                        <a:pt x="111442" y="185660"/>
                        <a:pt x="97155" y="188517"/>
                        <a:pt x="80963" y="188517"/>
                      </a:cubicBezTo>
                      <a:cubicBezTo>
                        <a:pt x="64770" y="188517"/>
                        <a:pt x="51435" y="185660"/>
                        <a:pt x="39053" y="178996"/>
                      </a:cubicBezTo>
                      <a:cubicBezTo>
                        <a:pt x="26670" y="172331"/>
                        <a:pt x="17145" y="163762"/>
                        <a:pt x="10478" y="150433"/>
                      </a:cubicBezTo>
                      <a:cubicBezTo>
                        <a:pt x="3810" y="138055"/>
                        <a:pt x="0" y="122821"/>
                        <a:pt x="0" y="104732"/>
                      </a:cubicBezTo>
                      <a:lnTo>
                        <a:pt x="0" y="0"/>
                      </a:lnTo>
                      <a:lnTo>
                        <a:pt x="5905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51" name="Google Shape;151;p1"/>
              <p:cNvGrpSpPr/>
              <p:nvPr/>
            </p:nvGrpSpPr>
            <p:grpSpPr>
              <a:xfrm>
                <a:off x="2270124" y="2609557"/>
                <a:ext cx="904874" cy="408453"/>
                <a:chOff x="2270124" y="2609557"/>
                <a:chExt cx="904874" cy="408453"/>
              </a:xfrm>
            </p:grpSpPr>
            <p:sp>
              <p:nvSpPr>
                <p:cNvPr id="152" name="Google Shape;152;p1"/>
                <p:cNvSpPr/>
                <p:nvPr/>
              </p:nvSpPr>
              <p:spPr>
                <a:xfrm>
                  <a:off x="2275839" y="2615269"/>
                  <a:ext cx="160019" cy="1856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019" h="185660" extrusionOk="0">
                      <a:moveTo>
                        <a:pt x="150495" y="105684"/>
                      </a:moveTo>
                      <a:cubicBezTo>
                        <a:pt x="157163" y="114253"/>
                        <a:pt x="160020" y="122822"/>
                        <a:pt x="160020" y="134247"/>
                      </a:cubicBezTo>
                      <a:cubicBezTo>
                        <a:pt x="160020" y="150433"/>
                        <a:pt x="154305" y="162810"/>
                        <a:pt x="143827" y="172331"/>
                      </a:cubicBezTo>
                      <a:cubicBezTo>
                        <a:pt x="133350" y="180900"/>
                        <a:pt x="117157" y="185660"/>
                        <a:pt x="97155" y="185660"/>
                      </a:cubicBez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95250" y="0"/>
                      </a:lnTo>
                      <a:cubicBezTo>
                        <a:pt x="114300" y="0"/>
                        <a:pt x="128588" y="3808"/>
                        <a:pt x="140017" y="12377"/>
                      </a:cubicBezTo>
                      <a:cubicBezTo>
                        <a:pt x="150495" y="20946"/>
                        <a:pt x="156210" y="32372"/>
                        <a:pt x="156210" y="48557"/>
                      </a:cubicBezTo>
                      <a:cubicBezTo>
                        <a:pt x="156210" y="59031"/>
                        <a:pt x="153352" y="68552"/>
                        <a:pt x="147638" y="76168"/>
                      </a:cubicBezTo>
                      <a:cubicBezTo>
                        <a:pt x="141922" y="83785"/>
                        <a:pt x="134302" y="88546"/>
                        <a:pt x="124777" y="91402"/>
                      </a:cubicBezTo>
                      <a:cubicBezTo>
                        <a:pt x="136207" y="92354"/>
                        <a:pt x="144780" y="97115"/>
                        <a:pt x="150495" y="105684"/>
                      </a:cubicBezTo>
                      <a:close/>
                      <a:moveTo>
                        <a:pt x="58102" y="71408"/>
                      </a:moveTo>
                      <a:lnTo>
                        <a:pt x="80963" y="71408"/>
                      </a:lnTo>
                      <a:cubicBezTo>
                        <a:pt x="86677" y="71408"/>
                        <a:pt x="90488" y="70456"/>
                        <a:pt x="92392" y="68552"/>
                      </a:cubicBezTo>
                      <a:cubicBezTo>
                        <a:pt x="94297" y="66647"/>
                        <a:pt x="96202" y="62839"/>
                        <a:pt x="96202" y="59031"/>
                      </a:cubicBezTo>
                      <a:cubicBezTo>
                        <a:pt x="96202" y="54270"/>
                        <a:pt x="95250" y="51414"/>
                        <a:pt x="92392" y="48557"/>
                      </a:cubicBezTo>
                      <a:cubicBezTo>
                        <a:pt x="89535" y="45701"/>
                        <a:pt x="85725" y="45701"/>
                        <a:pt x="80963" y="45701"/>
                      </a:cubicBezTo>
                      <a:lnTo>
                        <a:pt x="58102" y="45701"/>
                      </a:lnTo>
                      <a:lnTo>
                        <a:pt x="58102" y="71408"/>
                      </a:lnTo>
                      <a:close/>
                      <a:moveTo>
                        <a:pt x="96202" y="135199"/>
                      </a:moveTo>
                      <a:cubicBezTo>
                        <a:pt x="99060" y="133295"/>
                        <a:pt x="100013" y="129486"/>
                        <a:pt x="100013" y="125678"/>
                      </a:cubicBezTo>
                      <a:cubicBezTo>
                        <a:pt x="100013" y="117109"/>
                        <a:pt x="95250" y="112348"/>
                        <a:pt x="84772" y="112348"/>
                      </a:cubicBezTo>
                      <a:lnTo>
                        <a:pt x="58102" y="112348"/>
                      </a:lnTo>
                      <a:lnTo>
                        <a:pt x="58102" y="139007"/>
                      </a:lnTo>
                      <a:lnTo>
                        <a:pt x="84772" y="139007"/>
                      </a:lnTo>
                      <a:cubicBezTo>
                        <a:pt x="90488" y="138055"/>
                        <a:pt x="94297" y="137103"/>
                        <a:pt x="96202" y="1351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3" name="Google Shape;153;p1"/>
                <p:cNvSpPr/>
                <p:nvPr/>
              </p:nvSpPr>
              <p:spPr>
                <a:xfrm>
                  <a:off x="2455862" y="2614317"/>
                  <a:ext cx="114300" cy="1856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300" h="185660" extrusionOk="0">
                      <a:moveTo>
                        <a:pt x="58103" y="141864"/>
                      </a:moveTo>
                      <a:lnTo>
                        <a:pt x="114300" y="141864"/>
                      </a:lnTo>
                      <a:lnTo>
                        <a:pt x="114300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58103" y="0"/>
                      </a:lnTo>
                      <a:lnTo>
                        <a:pt x="58103" y="14186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4" name="Google Shape;154;p1"/>
                <p:cNvSpPr/>
                <p:nvPr/>
              </p:nvSpPr>
              <p:spPr>
                <a:xfrm>
                  <a:off x="2582544" y="2609557"/>
                  <a:ext cx="191452" cy="192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1452" h="192325" extrusionOk="0">
                      <a:moveTo>
                        <a:pt x="48577" y="179948"/>
                      </a:moveTo>
                      <a:cubicBezTo>
                        <a:pt x="34290" y="171379"/>
                        <a:pt x="21908" y="159954"/>
                        <a:pt x="13335" y="145672"/>
                      </a:cubicBezTo>
                      <a:cubicBezTo>
                        <a:pt x="4763" y="131390"/>
                        <a:pt x="0" y="115205"/>
                        <a:pt x="0" y="96163"/>
                      </a:cubicBezTo>
                      <a:cubicBezTo>
                        <a:pt x="0" y="78073"/>
                        <a:pt x="4763" y="61887"/>
                        <a:pt x="13335" y="46653"/>
                      </a:cubicBezTo>
                      <a:cubicBezTo>
                        <a:pt x="21908" y="32372"/>
                        <a:pt x="33338" y="20946"/>
                        <a:pt x="48577" y="12377"/>
                      </a:cubicBezTo>
                      <a:cubicBezTo>
                        <a:pt x="62865" y="3808"/>
                        <a:pt x="79058" y="0"/>
                        <a:pt x="97155" y="0"/>
                      </a:cubicBezTo>
                      <a:cubicBezTo>
                        <a:pt x="114300" y="0"/>
                        <a:pt x="130492" y="3808"/>
                        <a:pt x="144780" y="12377"/>
                      </a:cubicBezTo>
                      <a:cubicBezTo>
                        <a:pt x="159067" y="20946"/>
                        <a:pt x="170497" y="31419"/>
                        <a:pt x="179070" y="46653"/>
                      </a:cubicBezTo>
                      <a:cubicBezTo>
                        <a:pt x="187642" y="60935"/>
                        <a:pt x="191452" y="77120"/>
                        <a:pt x="191452" y="96163"/>
                      </a:cubicBezTo>
                      <a:cubicBezTo>
                        <a:pt x="191452" y="114253"/>
                        <a:pt x="187642" y="130438"/>
                        <a:pt x="179070" y="145672"/>
                      </a:cubicBezTo>
                      <a:cubicBezTo>
                        <a:pt x="170497" y="159954"/>
                        <a:pt x="159067" y="171379"/>
                        <a:pt x="144780" y="179948"/>
                      </a:cubicBezTo>
                      <a:cubicBezTo>
                        <a:pt x="130492" y="188517"/>
                        <a:pt x="114300" y="192325"/>
                        <a:pt x="97155" y="192325"/>
                      </a:cubicBezTo>
                      <a:cubicBezTo>
                        <a:pt x="79058" y="192325"/>
                        <a:pt x="62865" y="188517"/>
                        <a:pt x="48577" y="179948"/>
                      </a:cubicBezTo>
                      <a:close/>
                      <a:moveTo>
                        <a:pt x="123825" y="126630"/>
                      </a:moveTo>
                      <a:cubicBezTo>
                        <a:pt x="130492" y="119013"/>
                        <a:pt x="133350" y="109492"/>
                        <a:pt x="133350" y="96163"/>
                      </a:cubicBezTo>
                      <a:cubicBezTo>
                        <a:pt x="133350" y="83785"/>
                        <a:pt x="130492" y="73312"/>
                        <a:pt x="123825" y="65695"/>
                      </a:cubicBezTo>
                      <a:cubicBezTo>
                        <a:pt x="117158" y="58078"/>
                        <a:pt x="108585" y="54270"/>
                        <a:pt x="97155" y="54270"/>
                      </a:cubicBezTo>
                      <a:cubicBezTo>
                        <a:pt x="85725" y="54270"/>
                        <a:pt x="76200" y="58078"/>
                        <a:pt x="70485" y="65695"/>
                      </a:cubicBezTo>
                      <a:cubicBezTo>
                        <a:pt x="63817" y="73312"/>
                        <a:pt x="60960" y="82833"/>
                        <a:pt x="60960" y="96163"/>
                      </a:cubicBezTo>
                      <a:cubicBezTo>
                        <a:pt x="60960" y="108540"/>
                        <a:pt x="63817" y="119013"/>
                        <a:pt x="70485" y="126630"/>
                      </a:cubicBezTo>
                      <a:cubicBezTo>
                        <a:pt x="77152" y="134247"/>
                        <a:pt x="85725" y="138055"/>
                        <a:pt x="97155" y="138055"/>
                      </a:cubicBezTo>
                      <a:cubicBezTo>
                        <a:pt x="108585" y="138055"/>
                        <a:pt x="117158" y="134247"/>
                        <a:pt x="123825" y="1266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5" name="Google Shape;155;p1"/>
                <p:cNvSpPr/>
                <p:nvPr/>
              </p:nvSpPr>
              <p:spPr>
                <a:xfrm>
                  <a:off x="2790189" y="2612413"/>
                  <a:ext cx="182879" cy="192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2879" h="192325" extrusionOk="0">
                      <a:moveTo>
                        <a:pt x="11430" y="45701"/>
                      </a:moveTo>
                      <a:cubicBezTo>
                        <a:pt x="19050" y="31419"/>
                        <a:pt x="29527" y="19994"/>
                        <a:pt x="43815" y="12377"/>
                      </a:cubicBezTo>
                      <a:cubicBezTo>
                        <a:pt x="58102" y="4761"/>
                        <a:pt x="74295" y="0"/>
                        <a:pt x="92392" y="0"/>
                      </a:cubicBezTo>
                      <a:cubicBezTo>
                        <a:pt x="108585" y="0"/>
                        <a:pt x="122872" y="2856"/>
                        <a:pt x="135255" y="9521"/>
                      </a:cubicBezTo>
                      <a:cubicBezTo>
                        <a:pt x="147638" y="16186"/>
                        <a:pt x="158115" y="23803"/>
                        <a:pt x="166688" y="35228"/>
                      </a:cubicBezTo>
                      <a:cubicBezTo>
                        <a:pt x="174307" y="46653"/>
                        <a:pt x="180022" y="59030"/>
                        <a:pt x="182880" y="74264"/>
                      </a:cubicBezTo>
                      <a:lnTo>
                        <a:pt x="120967" y="74264"/>
                      </a:lnTo>
                      <a:cubicBezTo>
                        <a:pt x="118110" y="68552"/>
                        <a:pt x="114300" y="63791"/>
                        <a:pt x="108585" y="59983"/>
                      </a:cubicBezTo>
                      <a:cubicBezTo>
                        <a:pt x="103822" y="56174"/>
                        <a:pt x="97155" y="55222"/>
                        <a:pt x="90488" y="55222"/>
                      </a:cubicBezTo>
                      <a:cubicBezTo>
                        <a:pt x="80963" y="55222"/>
                        <a:pt x="73342" y="59030"/>
                        <a:pt x="67627" y="66647"/>
                      </a:cubicBezTo>
                      <a:cubicBezTo>
                        <a:pt x="61913" y="74264"/>
                        <a:pt x="59055" y="83785"/>
                        <a:pt x="59055" y="96163"/>
                      </a:cubicBezTo>
                      <a:cubicBezTo>
                        <a:pt x="59055" y="108540"/>
                        <a:pt x="61913" y="118061"/>
                        <a:pt x="67627" y="125678"/>
                      </a:cubicBezTo>
                      <a:cubicBezTo>
                        <a:pt x="73342" y="133295"/>
                        <a:pt x="80963" y="137103"/>
                        <a:pt x="90488" y="137103"/>
                      </a:cubicBezTo>
                      <a:cubicBezTo>
                        <a:pt x="97155" y="137103"/>
                        <a:pt x="102870" y="135199"/>
                        <a:pt x="108585" y="132343"/>
                      </a:cubicBezTo>
                      <a:cubicBezTo>
                        <a:pt x="113347" y="128534"/>
                        <a:pt x="118110" y="123774"/>
                        <a:pt x="120967" y="118061"/>
                      </a:cubicBezTo>
                      <a:lnTo>
                        <a:pt x="182880" y="118061"/>
                      </a:lnTo>
                      <a:cubicBezTo>
                        <a:pt x="180022" y="132343"/>
                        <a:pt x="175260" y="145672"/>
                        <a:pt x="166688" y="157097"/>
                      </a:cubicBezTo>
                      <a:cubicBezTo>
                        <a:pt x="159067" y="168523"/>
                        <a:pt x="148590" y="177091"/>
                        <a:pt x="135255" y="182804"/>
                      </a:cubicBezTo>
                      <a:cubicBezTo>
                        <a:pt x="122872" y="188517"/>
                        <a:pt x="108585" y="192325"/>
                        <a:pt x="92392" y="192325"/>
                      </a:cubicBezTo>
                      <a:cubicBezTo>
                        <a:pt x="73342" y="192325"/>
                        <a:pt x="57150" y="188517"/>
                        <a:pt x="43815" y="179948"/>
                      </a:cubicBezTo>
                      <a:cubicBezTo>
                        <a:pt x="29527" y="172331"/>
                        <a:pt x="19050" y="160906"/>
                        <a:pt x="11430" y="146624"/>
                      </a:cubicBezTo>
                      <a:cubicBezTo>
                        <a:pt x="3810" y="132343"/>
                        <a:pt x="0" y="116157"/>
                        <a:pt x="0" y="97115"/>
                      </a:cubicBezTo>
                      <a:cubicBezTo>
                        <a:pt x="0" y="76168"/>
                        <a:pt x="3810" y="59983"/>
                        <a:pt x="11430" y="4570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6" name="Google Shape;156;p1"/>
                <p:cNvSpPr/>
                <p:nvPr/>
              </p:nvSpPr>
              <p:spPr>
                <a:xfrm>
                  <a:off x="2993071" y="2614317"/>
                  <a:ext cx="181927" cy="1866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1927" h="186612" extrusionOk="0">
                      <a:moveTo>
                        <a:pt x="112395" y="185660"/>
                      </a:moveTo>
                      <a:lnTo>
                        <a:pt x="58103" y="104732"/>
                      </a:lnTo>
                      <a:lnTo>
                        <a:pt x="58103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58103" y="0"/>
                      </a:lnTo>
                      <a:lnTo>
                        <a:pt x="58103" y="78073"/>
                      </a:lnTo>
                      <a:lnTo>
                        <a:pt x="111443" y="0"/>
                      </a:lnTo>
                      <a:lnTo>
                        <a:pt x="177165" y="0"/>
                      </a:lnTo>
                      <a:lnTo>
                        <a:pt x="113347" y="89498"/>
                      </a:lnTo>
                      <a:lnTo>
                        <a:pt x="181928" y="186612"/>
                      </a:lnTo>
                      <a:lnTo>
                        <a:pt x="112395" y="18661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7" name="Google Shape;157;p1"/>
                <p:cNvSpPr/>
                <p:nvPr/>
              </p:nvSpPr>
              <p:spPr>
                <a:xfrm>
                  <a:off x="2270124" y="2825685"/>
                  <a:ext cx="182879" cy="192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2879" h="192325" extrusionOk="0">
                      <a:moveTo>
                        <a:pt x="11430" y="45701"/>
                      </a:moveTo>
                      <a:cubicBezTo>
                        <a:pt x="19050" y="31419"/>
                        <a:pt x="29528" y="19994"/>
                        <a:pt x="43815" y="12377"/>
                      </a:cubicBezTo>
                      <a:cubicBezTo>
                        <a:pt x="58103" y="4761"/>
                        <a:pt x="74295" y="0"/>
                        <a:pt x="92392" y="0"/>
                      </a:cubicBezTo>
                      <a:cubicBezTo>
                        <a:pt x="108585" y="0"/>
                        <a:pt x="122872" y="2856"/>
                        <a:pt x="135255" y="9521"/>
                      </a:cubicBezTo>
                      <a:cubicBezTo>
                        <a:pt x="147638" y="16186"/>
                        <a:pt x="158115" y="23803"/>
                        <a:pt x="166688" y="35228"/>
                      </a:cubicBezTo>
                      <a:cubicBezTo>
                        <a:pt x="174308" y="46653"/>
                        <a:pt x="180022" y="59030"/>
                        <a:pt x="182880" y="74264"/>
                      </a:cubicBezTo>
                      <a:lnTo>
                        <a:pt x="120967" y="74264"/>
                      </a:lnTo>
                      <a:cubicBezTo>
                        <a:pt x="118110" y="68552"/>
                        <a:pt x="114300" y="63791"/>
                        <a:pt x="108585" y="59983"/>
                      </a:cubicBezTo>
                      <a:cubicBezTo>
                        <a:pt x="103822" y="56174"/>
                        <a:pt x="97155" y="55222"/>
                        <a:pt x="90488" y="55222"/>
                      </a:cubicBezTo>
                      <a:cubicBezTo>
                        <a:pt x="80963" y="55222"/>
                        <a:pt x="73342" y="59030"/>
                        <a:pt x="67628" y="66647"/>
                      </a:cubicBezTo>
                      <a:cubicBezTo>
                        <a:pt x="61913" y="74264"/>
                        <a:pt x="59055" y="83785"/>
                        <a:pt x="59055" y="96162"/>
                      </a:cubicBezTo>
                      <a:cubicBezTo>
                        <a:pt x="59055" y="108540"/>
                        <a:pt x="61913" y="118061"/>
                        <a:pt x="67628" y="125678"/>
                      </a:cubicBezTo>
                      <a:cubicBezTo>
                        <a:pt x="73342" y="133295"/>
                        <a:pt x="80963" y="137103"/>
                        <a:pt x="90488" y="137103"/>
                      </a:cubicBezTo>
                      <a:cubicBezTo>
                        <a:pt x="97155" y="137103"/>
                        <a:pt x="102870" y="135199"/>
                        <a:pt x="108585" y="132342"/>
                      </a:cubicBezTo>
                      <a:cubicBezTo>
                        <a:pt x="113347" y="128534"/>
                        <a:pt x="118110" y="123774"/>
                        <a:pt x="120967" y="118061"/>
                      </a:cubicBezTo>
                      <a:lnTo>
                        <a:pt x="182880" y="118061"/>
                      </a:lnTo>
                      <a:cubicBezTo>
                        <a:pt x="180022" y="132342"/>
                        <a:pt x="175260" y="145672"/>
                        <a:pt x="166688" y="157097"/>
                      </a:cubicBezTo>
                      <a:cubicBezTo>
                        <a:pt x="159067" y="168522"/>
                        <a:pt x="148590" y="177091"/>
                        <a:pt x="135255" y="182804"/>
                      </a:cubicBezTo>
                      <a:cubicBezTo>
                        <a:pt x="122872" y="188517"/>
                        <a:pt x="108585" y="192325"/>
                        <a:pt x="92392" y="192325"/>
                      </a:cubicBezTo>
                      <a:cubicBezTo>
                        <a:pt x="73342" y="192325"/>
                        <a:pt x="57150" y="188517"/>
                        <a:pt x="43815" y="179948"/>
                      </a:cubicBezTo>
                      <a:cubicBezTo>
                        <a:pt x="29528" y="172331"/>
                        <a:pt x="19050" y="160906"/>
                        <a:pt x="11430" y="146624"/>
                      </a:cubicBezTo>
                      <a:cubicBezTo>
                        <a:pt x="3810" y="132342"/>
                        <a:pt x="0" y="116157"/>
                        <a:pt x="0" y="97115"/>
                      </a:cubicBezTo>
                      <a:cubicBezTo>
                        <a:pt x="953" y="77120"/>
                        <a:pt x="4763" y="59983"/>
                        <a:pt x="11430" y="4570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8" name="Google Shape;158;p1"/>
                <p:cNvSpPr/>
                <p:nvPr/>
              </p:nvSpPr>
              <p:spPr>
                <a:xfrm>
                  <a:off x="2473959" y="2827589"/>
                  <a:ext cx="171450" cy="1866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1450" h="186612" extrusionOk="0">
                      <a:moveTo>
                        <a:pt x="171450" y="0"/>
                      </a:moveTo>
                      <a:lnTo>
                        <a:pt x="171450" y="185660"/>
                      </a:lnTo>
                      <a:lnTo>
                        <a:pt x="113348" y="185660"/>
                      </a:lnTo>
                      <a:lnTo>
                        <a:pt x="113348" y="114253"/>
                      </a:lnTo>
                      <a:lnTo>
                        <a:pt x="58103" y="114253"/>
                      </a:lnTo>
                      <a:lnTo>
                        <a:pt x="58103" y="186613"/>
                      </a:lnTo>
                      <a:lnTo>
                        <a:pt x="0" y="186613"/>
                      </a:lnTo>
                      <a:lnTo>
                        <a:pt x="0" y="0"/>
                      </a:lnTo>
                      <a:lnTo>
                        <a:pt x="58103" y="0"/>
                      </a:lnTo>
                      <a:lnTo>
                        <a:pt x="58103" y="66647"/>
                      </a:lnTo>
                      <a:lnTo>
                        <a:pt x="113348" y="66647"/>
                      </a:lnTo>
                      <a:lnTo>
                        <a:pt x="113348" y="0"/>
                      </a:lnTo>
                      <a:lnTo>
                        <a:pt x="17145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9" name="Google Shape;159;p1"/>
                <p:cNvSpPr/>
                <p:nvPr/>
              </p:nvSpPr>
              <p:spPr>
                <a:xfrm>
                  <a:off x="2658744" y="2828541"/>
                  <a:ext cx="202882" cy="1856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882" h="185660" extrusionOk="0">
                      <a:moveTo>
                        <a:pt x="132397" y="157097"/>
                      </a:moveTo>
                      <a:lnTo>
                        <a:pt x="70485" y="157097"/>
                      </a:lnTo>
                      <a:lnTo>
                        <a:pt x="60960" y="185660"/>
                      </a:lnTo>
                      <a:lnTo>
                        <a:pt x="0" y="185660"/>
                      </a:lnTo>
                      <a:lnTo>
                        <a:pt x="67627" y="0"/>
                      </a:lnTo>
                      <a:lnTo>
                        <a:pt x="135255" y="0"/>
                      </a:lnTo>
                      <a:lnTo>
                        <a:pt x="202883" y="185660"/>
                      </a:lnTo>
                      <a:lnTo>
                        <a:pt x="140970" y="185660"/>
                      </a:lnTo>
                      <a:lnTo>
                        <a:pt x="132397" y="157097"/>
                      </a:lnTo>
                      <a:close/>
                      <a:moveTo>
                        <a:pt x="118110" y="113300"/>
                      </a:moveTo>
                      <a:lnTo>
                        <a:pt x="100965" y="61887"/>
                      </a:lnTo>
                      <a:lnTo>
                        <a:pt x="83820" y="113300"/>
                      </a:lnTo>
                      <a:lnTo>
                        <a:pt x="118110" y="11330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60" name="Google Shape;160;p1"/>
                <p:cNvSpPr/>
                <p:nvPr/>
              </p:nvSpPr>
              <p:spPr>
                <a:xfrm>
                  <a:off x="2874962" y="2827589"/>
                  <a:ext cx="59054" cy="1856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054" h="185660" extrusionOk="0">
                      <a:moveTo>
                        <a:pt x="59055" y="0"/>
                      </a:moveTo>
                      <a:lnTo>
                        <a:pt x="59055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5905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61" name="Google Shape;161;p1"/>
                <p:cNvSpPr/>
                <p:nvPr/>
              </p:nvSpPr>
              <p:spPr>
                <a:xfrm>
                  <a:off x="2959734" y="2827589"/>
                  <a:ext cx="178117" cy="1866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117" h="186612" extrusionOk="0">
                      <a:moveTo>
                        <a:pt x="178118" y="186613"/>
                      </a:moveTo>
                      <a:lnTo>
                        <a:pt x="120015" y="186613"/>
                      </a:lnTo>
                      <a:lnTo>
                        <a:pt x="58103" y="93306"/>
                      </a:lnTo>
                      <a:lnTo>
                        <a:pt x="58103" y="186613"/>
                      </a:lnTo>
                      <a:lnTo>
                        <a:pt x="0" y="186613"/>
                      </a:lnTo>
                      <a:lnTo>
                        <a:pt x="0" y="0"/>
                      </a:lnTo>
                      <a:lnTo>
                        <a:pt x="58103" y="0"/>
                      </a:lnTo>
                      <a:lnTo>
                        <a:pt x="120015" y="95210"/>
                      </a:lnTo>
                      <a:lnTo>
                        <a:pt x="120015" y="0"/>
                      </a:lnTo>
                      <a:lnTo>
                        <a:pt x="178118" y="0"/>
                      </a:lnTo>
                      <a:lnTo>
                        <a:pt x="178118" y="18661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62" name="Google Shape;162;p1"/>
              <p:cNvGrpSpPr/>
              <p:nvPr/>
            </p:nvGrpSpPr>
            <p:grpSpPr>
              <a:xfrm>
                <a:off x="2307271" y="3065615"/>
                <a:ext cx="207645" cy="85689"/>
                <a:chOff x="2307271" y="3065615"/>
                <a:chExt cx="207645" cy="85689"/>
              </a:xfrm>
            </p:grpSpPr>
            <p:sp>
              <p:nvSpPr>
                <p:cNvPr id="163" name="Google Shape;163;p1"/>
                <p:cNvSpPr/>
                <p:nvPr/>
              </p:nvSpPr>
              <p:spPr>
                <a:xfrm>
                  <a:off x="2307271" y="3068471"/>
                  <a:ext cx="45720" cy="818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720" h="81880" extrusionOk="0">
                      <a:moveTo>
                        <a:pt x="45720" y="0"/>
                      </a:moveTo>
                      <a:lnTo>
                        <a:pt x="45720" y="8569"/>
                      </a:lnTo>
                      <a:lnTo>
                        <a:pt x="10478" y="8569"/>
                      </a:lnTo>
                      <a:lnTo>
                        <a:pt x="10478" y="36180"/>
                      </a:lnTo>
                      <a:lnTo>
                        <a:pt x="39053" y="36180"/>
                      </a:lnTo>
                      <a:lnTo>
                        <a:pt x="39053" y="44749"/>
                      </a:lnTo>
                      <a:lnTo>
                        <a:pt x="10478" y="44749"/>
                      </a:lnTo>
                      <a:lnTo>
                        <a:pt x="10478" y="81881"/>
                      </a:lnTo>
                      <a:lnTo>
                        <a:pt x="0" y="81881"/>
                      </a:lnTo>
                      <a:lnTo>
                        <a:pt x="0" y="0"/>
                      </a:lnTo>
                      <a:lnTo>
                        <a:pt x="4572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64" name="Google Shape;164;p1"/>
                <p:cNvSpPr/>
                <p:nvPr/>
              </p:nvSpPr>
              <p:spPr>
                <a:xfrm>
                  <a:off x="2361564" y="3065615"/>
                  <a:ext cx="83819" cy="8568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819" h="85689" extrusionOk="0">
                      <a:moveTo>
                        <a:pt x="20955" y="79977"/>
                      </a:moveTo>
                      <a:cubicBezTo>
                        <a:pt x="14288" y="76168"/>
                        <a:pt x="9525" y="71408"/>
                        <a:pt x="5715" y="64743"/>
                      </a:cubicBezTo>
                      <a:cubicBezTo>
                        <a:pt x="1905" y="58078"/>
                        <a:pt x="0" y="51414"/>
                        <a:pt x="0" y="42845"/>
                      </a:cubicBezTo>
                      <a:cubicBezTo>
                        <a:pt x="0" y="35228"/>
                        <a:pt x="1905" y="27611"/>
                        <a:pt x="5715" y="20946"/>
                      </a:cubicBezTo>
                      <a:cubicBezTo>
                        <a:pt x="9525" y="14282"/>
                        <a:pt x="14288" y="9521"/>
                        <a:pt x="20955" y="5713"/>
                      </a:cubicBezTo>
                      <a:cubicBezTo>
                        <a:pt x="27622" y="1904"/>
                        <a:pt x="34290" y="0"/>
                        <a:pt x="41910" y="0"/>
                      </a:cubicBezTo>
                      <a:cubicBezTo>
                        <a:pt x="49530" y="0"/>
                        <a:pt x="56197" y="1904"/>
                        <a:pt x="62865" y="5713"/>
                      </a:cubicBezTo>
                      <a:cubicBezTo>
                        <a:pt x="69532" y="9521"/>
                        <a:pt x="74295" y="14282"/>
                        <a:pt x="78105" y="20946"/>
                      </a:cubicBezTo>
                      <a:cubicBezTo>
                        <a:pt x="81915" y="27611"/>
                        <a:pt x="83820" y="34276"/>
                        <a:pt x="83820" y="42845"/>
                      </a:cubicBezTo>
                      <a:cubicBezTo>
                        <a:pt x="83820" y="51414"/>
                        <a:pt x="81915" y="58078"/>
                        <a:pt x="78105" y="64743"/>
                      </a:cubicBezTo>
                      <a:cubicBezTo>
                        <a:pt x="74295" y="71408"/>
                        <a:pt x="69532" y="76168"/>
                        <a:pt x="62865" y="79977"/>
                      </a:cubicBezTo>
                      <a:cubicBezTo>
                        <a:pt x="56197" y="83785"/>
                        <a:pt x="49530" y="85689"/>
                        <a:pt x="41910" y="85689"/>
                      </a:cubicBezTo>
                      <a:cubicBezTo>
                        <a:pt x="34290" y="85689"/>
                        <a:pt x="26670" y="83785"/>
                        <a:pt x="20955" y="79977"/>
                      </a:cubicBezTo>
                      <a:close/>
                      <a:moveTo>
                        <a:pt x="57150" y="72360"/>
                      </a:moveTo>
                      <a:cubicBezTo>
                        <a:pt x="61913" y="69504"/>
                        <a:pt x="65722" y="65695"/>
                        <a:pt x="67627" y="60935"/>
                      </a:cubicBezTo>
                      <a:cubicBezTo>
                        <a:pt x="70485" y="56174"/>
                        <a:pt x="71438" y="50462"/>
                        <a:pt x="71438" y="43797"/>
                      </a:cubicBezTo>
                      <a:cubicBezTo>
                        <a:pt x="71438" y="37132"/>
                        <a:pt x="70485" y="31419"/>
                        <a:pt x="67627" y="26659"/>
                      </a:cubicBezTo>
                      <a:cubicBezTo>
                        <a:pt x="64770" y="21898"/>
                        <a:pt x="60960" y="18090"/>
                        <a:pt x="57150" y="15234"/>
                      </a:cubicBezTo>
                      <a:cubicBezTo>
                        <a:pt x="52388" y="12377"/>
                        <a:pt x="47625" y="11425"/>
                        <a:pt x="41910" y="11425"/>
                      </a:cubicBezTo>
                      <a:cubicBezTo>
                        <a:pt x="36195" y="11425"/>
                        <a:pt x="30480" y="12377"/>
                        <a:pt x="26670" y="15234"/>
                      </a:cubicBezTo>
                      <a:cubicBezTo>
                        <a:pt x="21907" y="18090"/>
                        <a:pt x="18097" y="21898"/>
                        <a:pt x="16192" y="26659"/>
                      </a:cubicBezTo>
                      <a:cubicBezTo>
                        <a:pt x="13335" y="31419"/>
                        <a:pt x="12382" y="37132"/>
                        <a:pt x="12382" y="43797"/>
                      </a:cubicBezTo>
                      <a:cubicBezTo>
                        <a:pt x="12382" y="50462"/>
                        <a:pt x="13335" y="56174"/>
                        <a:pt x="16192" y="60935"/>
                      </a:cubicBezTo>
                      <a:cubicBezTo>
                        <a:pt x="19050" y="65695"/>
                        <a:pt x="22860" y="69504"/>
                        <a:pt x="26670" y="72360"/>
                      </a:cubicBezTo>
                      <a:cubicBezTo>
                        <a:pt x="31432" y="75216"/>
                        <a:pt x="36195" y="76168"/>
                        <a:pt x="41910" y="76168"/>
                      </a:cubicBezTo>
                      <a:cubicBezTo>
                        <a:pt x="47625" y="76168"/>
                        <a:pt x="52388" y="74264"/>
                        <a:pt x="57150" y="7236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65" name="Google Shape;165;p1"/>
                <p:cNvSpPr/>
                <p:nvPr/>
              </p:nvSpPr>
              <p:spPr>
                <a:xfrm>
                  <a:off x="2458719" y="3068471"/>
                  <a:ext cx="56197" cy="818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197" h="81880" extrusionOk="0">
                      <a:moveTo>
                        <a:pt x="42863" y="81881"/>
                      </a:moveTo>
                      <a:lnTo>
                        <a:pt x="23813" y="48557"/>
                      </a:lnTo>
                      <a:lnTo>
                        <a:pt x="10477" y="48557"/>
                      </a:lnTo>
                      <a:lnTo>
                        <a:pt x="10477" y="81881"/>
                      </a:lnTo>
                      <a:lnTo>
                        <a:pt x="0" y="81881"/>
                      </a:lnTo>
                      <a:lnTo>
                        <a:pt x="0" y="0"/>
                      </a:lnTo>
                      <a:lnTo>
                        <a:pt x="26670" y="0"/>
                      </a:lnTo>
                      <a:cubicBezTo>
                        <a:pt x="32385" y="0"/>
                        <a:pt x="38100" y="952"/>
                        <a:pt x="41910" y="2856"/>
                      </a:cubicBezTo>
                      <a:cubicBezTo>
                        <a:pt x="45720" y="4761"/>
                        <a:pt x="49530" y="7617"/>
                        <a:pt x="51435" y="11425"/>
                      </a:cubicBezTo>
                      <a:cubicBezTo>
                        <a:pt x="53340" y="15234"/>
                        <a:pt x="54292" y="19042"/>
                        <a:pt x="54292" y="23803"/>
                      </a:cubicBezTo>
                      <a:cubicBezTo>
                        <a:pt x="54292" y="29515"/>
                        <a:pt x="52388" y="34276"/>
                        <a:pt x="49530" y="39036"/>
                      </a:cubicBezTo>
                      <a:cubicBezTo>
                        <a:pt x="46672" y="43797"/>
                        <a:pt x="40958" y="46653"/>
                        <a:pt x="35242" y="47605"/>
                      </a:cubicBezTo>
                      <a:lnTo>
                        <a:pt x="56197" y="81881"/>
                      </a:lnTo>
                      <a:lnTo>
                        <a:pt x="42863" y="81881"/>
                      </a:lnTo>
                      <a:close/>
                      <a:moveTo>
                        <a:pt x="10477" y="39988"/>
                      </a:moveTo>
                      <a:lnTo>
                        <a:pt x="26670" y="39988"/>
                      </a:lnTo>
                      <a:cubicBezTo>
                        <a:pt x="32385" y="39988"/>
                        <a:pt x="37147" y="39036"/>
                        <a:pt x="40005" y="36180"/>
                      </a:cubicBezTo>
                      <a:cubicBezTo>
                        <a:pt x="42863" y="33324"/>
                        <a:pt x="44767" y="29515"/>
                        <a:pt x="44767" y="24755"/>
                      </a:cubicBezTo>
                      <a:cubicBezTo>
                        <a:pt x="44767" y="19994"/>
                        <a:pt x="42863" y="16186"/>
                        <a:pt x="40005" y="13329"/>
                      </a:cubicBezTo>
                      <a:cubicBezTo>
                        <a:pt x="37147" y="10473"/>
                        <a:pt x="32385" y="9521"/>
                        <a:pt x="26670" y="9521"/>
                      </a:cubicBezTo>
                      <a:lnTo>
                        <a:pt x="10477" y="9521"/>
                      </a:lnTo>
                      <a:lnTo>
                        <a:pt x="10477" y="3998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</p:grpSp>
      <p:pic>
        <p:nvPicPr>
          <p:cNvPr id="62" name="Google Shape;328;p1">
            <a:extLst>
              <a:ext uri="{FF2B5EF4-FFF2-40B4-BE49-F238E27FC236}">
                <a16:creationId xmlns:a16="http://schemas.microsoft.com/office/drawing/2014/main" id="{BF3BB80F-05C7-B398-953F-65F71C067DEE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3">
            <a:alphaModFix/>
          </a:blip>
          <a:srcRect t="19078" b="19077"/>
          <a:stretch/>
        </p:blipFill>
        <p:spPr>
          <a:xfrm>
            <a:off x="-1" y="724633"/>
            <a:ext cx="10693401" cy="393404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pic>
      <p:sp>
        <p:nvSpPr>
          <p:cNvPr id="63" name="Google Shape;329;p1">
            <a:extLst>
              <a:ext uri="{FF2B5EF4-FFF2-40B4-BE49-F238E27FC236}">
                <a16:creationId xmlns:a16="http://schemas.microsoft.com/office/drawing/2014/main" id="{B8BCA5EE-A30E-FDC6-427C-9A8BCAC84424}"/>
              </a:ext>
            </a:extLst>
          </p:cNvPr>
          <p:cNvSpPr txBox="1">
            <a:spLocks/>
          </p:cNvSpPr>
          <p:nvPr/>
        </p:nvSpPr>
        <p:spPr>
          <a:xfrm>
            <a:off x="411687" y="4279023"/>
            <a:ext cx="3151165" cy="756182"/>
          </a:xfrm>
          <a:prstGeom prst="rect">
            <a:avLst/>
          </a:prstGeom>
          <a:gradFill>
            <a:gsLst>
              <a:gs pos="0">
                <a:srgbClr val="6A9D56"/>
              </a:gs>
              <a:gs pos="56000">
                <a:srgbClr val="2D8784"/>
              </a:gs>
              <a:gs pos="100000">
                <a:srgbClr val="263D94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900"/>
              <a:buFont typeface="Arial"/>
              <a:buNone/>
              <a:defRPr sz="3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11E3B"/>
              </a:buClr>
              <a:buSzPts val="5161"/>
              <a:buFont typeface="Arial"/>
              <a:buNone/>
              <a:defRPr sz="5161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11E3B"/>
              </a:buClr>
              <a:buSzPts val="5161"/>
              <a:buFont typeface="Arial"/>
              <a:buNone/>
              <a:defRPr sz="5161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11E3B"/>
              </a:buClr>
              <a:buSzPts val="5161"/>
              <a:buFont typeface="Arial"/>
              <a:buNone/>
              <a:defRPr sz="5161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11E3B"/>
              </a:buClr>
              <a:buSzPts val="5161"/>
              <a:buFont typeface="Arial"/>
              <a:buNone/>
              <a:defRPr sz="5161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900"/>
              <a:buFont typeface="Arial"/>
              <a:buNone/>
              <a:tabLst/>
              <a:defRPr/>
            </a:pPr>
            <a:r>
              <a:rPr kumimoji="0" lang="en-GB" sz="39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t>Modul 3</a:t>
            </a:r>
          </a:p>
        </p:txBody>
      </p:sp>
      <p:sp>
        <p:nvSpPr>
          <p:cNvPr id="64" name="Google Shape;330;p1">
            <a:extLst>
              <a:ext uri="{FF2B5EF4-FFF2-40B4-BE49-F238E27FC236}">
                <a16:creationId xmlns:a16="http://schemas.microsoft.com/office/drawing/2014/main" id="{C713C3DA-D514-F001-0F57-6BD2ACCD8878}"/>
              </a:ext>
            </a:extLst>
          </p:cNvPr>
          <p:cNvSpPr txBox="1">
            <a:spLocks/>
          </p:cNvSpPr>
          <p:nvPr/>
        </p:nvSpPr>
        <p:spPr>
          <a:xfrm>
            <a:off x="297158" y="5146261"/>
            <a:ext cx="8151322" cy="10376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900"/>
              <a:buFont typeface="Arial"/>
              <a:buNone/>
              <a:defRPr sz="3900" b="1" i="0" u="none" strike="noStrike" cap="none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Arial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Arial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Arial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Arial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900"/>
              <a:buFont typeface="Arial"/>
              <a:buNone/>
              <a:tabLst/>
              <a:defRPr/>
            </a:pPr>
            <a:r>
              <a:rPr kumimoji="0" lang="en-GB" sz="3900" b="1" i="0" u="none" strike="noStrike" kern="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t>AKO VYUŽIŤ TECHNOLÓGIU BLOCKCHAIN V POĽNOHOSPODÁRSKOM SEKTORE</a:t>
            </a:r>
          </a:p>
        </p:txBody>
      </p:sp>
      <p:sp>
        <p:nvSpPr>
          <p:cNvPr id="65" name="Google Shape;17;p70">
            <a:extLst>
              <a:ext uri="{FF2B5EF4-FFF2-40B4-BE49-F238E27FC236}">
                <a16:creationId xmlns:a16="http://schemas.microsoft.com/office/drawing/2014/main" id="{8FB74599-BEB5-48F4-0AFF-8C75DC935B24}"/>
              </a:ext>
            </a:extLst>
          </p:cNvPr>
          <p:cNvSpPr/>
          <p:nvPr/>
        </p:nvSpPr>
        <p:spPr>
          <a:xfrm>
            <a:off x="7590552" y="0"/>
            <a:ext cx="2506973" cy="2660940"/>
          </a:xfrm>
          <a:custGeom>
            <a:avLst/>
            <a:gdLst/>
            <a:ahLst/>
            <a:cxnLst/>
            <a:rect l="l" t="t" r="r" b="b"/>
            <a:pathLst>
              <a:path w="1483995" h="1489091" extrusionOk="0">
                <a:moveTo>
                  <a:pt x="0" y="0"/>
                </a:moveTo>
                <a:lnTo>
                  <a:pt x="1483995" y="0"/>
                </a:lnTo>
                <a:lnTo>
                  <a:pt x="1483995" y="1489092"/>
                </a:lnTo>
                <a:lnTo>
                  <a:pt x="0" y="1489092"/>
                </a:lnTo>
                <a:close/>
              </a:path>
            </a:pathLst>
          </a:custGeo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endParaRPr sz="1800">
              <a:solidFill>
                <a:srgbClr val="086D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66" name="Google Shape;18;p70">
            <a:extLst>
              <a:ext uri="{FF2B5EF4-FFF2-40B4-BE49-F238E27FC236}">
                <a16:creationId xmlns:a16="http://schemas.microsoft.com/office/drawing/2014/main" id="{3879CE12-52B0-92E2-F1D6-F03B9FDC9C8C}"/>
              </a:ext>
            </a:extLst>
          </p:cNvPr>
          <p:cNvGrpSpPr/>
          <p:nvPr/>
        </p:nvGrpSpPr>
        <p:grpSpPr>
          <a:xfrm>
            <a:off x="8156207" y="477760"/>
            <a:ext cx="1937516" cy="1999292"/>
            <a:chOff x="10968672" y="5214269"/>
            <a:chExt cx="1344930" cy="1312000"/>
          </a:xfrm>
        </p:grpSpPr>
        <p:grpSp>
          <p:nvGrpSpPr>
            <p:cNvPr id="67" name="Google Shape;19;p70">
              <a:extLst>
                <a:ext uri="{FF2B5EF4-FFF2-40B4-BE49-F238E27FC236}">
                  <a16:creationId xmlns:a16="http://schemas.microsoft.com/office/drawing/2014/main" id="{3574D7CF-5663-900B-77A2-E2FE6B95DA1A}"/>
                </a:ext>
              </a:extLst>
            </p:cNvPr>
            <p:cNvGrpSpPr/>
            <p:nvPr/>
          </p:nvGrpSpPr>
          <p:grpSpPr>
            <a:xfrm>
              <a:off x="11799728" y="5338043"/>
              <a:ext cx="373379" cy="317051"/>
              <a:chOff x="11799728" y="5338043"/>
              <a:chExt cx="373379" cy="317051"/>
            </a:xfrm>
          </p:grpSpPr>
          <p:sp>
            <p:nvSpPr>
              <p:cNvPr id="171" name="Google Shape;20;p70">
                <a:extLst>
                  <a:ext uri="{FF2B5EF4-FFF2-40B4-BE49-F238E27FC236}">
                    <a16:creationId xmlns:a16="http://schemas.microsoft.com/office/drawing/2014/main" id="{2A05514A-144A-B45A-9240-236E18AA22E7}"/>
                  </a:ext>
                </a:extLst>
              </p:cNvPr>
              <p:cNvSpPr/>
              <p:nvPr/>
            </p:nvSpPr>
            <p:spPr>
              <a:xfrm>
                <a:off x="11896645" y="5489428"/>
                <a:ext cx="275748" cy="165666"/>
              </a:xfrm>
              <a:custGeom>
                <a:avLst/>
                <a:gdLst/>
                <a:ahLst/>
                <a:cxnLst/>
                <a:rect l="l" t="t" r="r" b="b"/>
                <a:pathLst>
                  <a:path w="275748" h="165666" extrusionOk="0">
                    <a:moveTo>
                      <a:pt x="3572" y="164714"/>
                    </a:moveTo>
                    <a:cubicBezTo>
                      <a:pt x="2620" y="163762"/>
                      <a:pt x="1667" y="162810"/>
                      <a:pt x="714" y="161858"/>
                    </a:cubicBezTo>
                    <a:cubicBezTo>
                      <a:pt x="-238" y="159954"/>
                      <a:pt x="-238" y="157097"/>
                      <a:pt x="714" y="154241"/>
                    </a:cubicBezTo>
                    <a:lnTo>
                      <a:pt x="82629" y="3809"/>
                    </a:lnTo>
                    <a:cubicBezTo>
                      <a:pt x="83582" y="952"/>
                      <a:pt x="86439" y="0"/>
                      <a:pt x="89297" y="0"/>
                    </a:cubicBezTo>
                    <a:lnTo>
                      <a:pt x="268367" y="0"/>
                    </a:lnTo>
                    <a:cubicBezTo>
                      <a:pt x="271224" y="0"/>
                      <a:pt x="273129" y="952"/>
                      <a:pt x="275035" y="3809"/>
                    </a:cubicBezTo>
                    <a:cubicBezTo>
                      <a:pt x="275987" y="5713"/>
                      <a:pt x="275987" y="8569"/>
                      <a:pt x="275035" y="11425"/>
                    </a:cubicBezTo>
                    <a:lnTo>
                      <a:pt x="193120" y="161858"/>
                    </a:lnTo>
                    <a:cubicBezTo>
                      <a:pt x="192167" y="164714"/>
                      <a:pt x="189310" y="165666"/>
                      <a:pt x="186452" y="165666"/>
                    </a:cubicBezTo>
                    <a:lnTo>
                      <a:pt x="7382" y="165666"/>
                    </a:lnTo>
                    <a:cubicBezTo>
                      <a:pt x="5477" y="164714"/>
                      <a:pt x="4524" y="164714"/>
                      <a:pt x="3572" y="164714"/>
                    </a:cubicBezTo>
                    <a:close/>
                    <a:moveTo>
                      <a:pt x="93107" y="14282"/>
                    </a:moveTo>
                    <a:lnTo>
                      <a:pt x="18812" y="149481"/>
                    </a:lnTo>
                    <a:lnTo>
                      <a:pt x="180737" y="149481"/>
                    </a:lnTo>
                    <a:lnTo>
                      <a:pt x="255032" y="14282"/>
                    </a:lnTo>
                    <a:lnTo>
                      <a:pt x="93107" y="142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endParaRPr sz="1800">
                  <a:solidFill>
                    <a:srgbClr val="086D6E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2" name="Google Shape;21;p70">
                <a:extLst>
                  <a:ext uri="{FF2B5EF4-FFF2-40B4-BE49-F238E27FC236}">
                    <a16:creationId xmlns:a16="http://schemas.microsoft.com/office/drawing/2014/main" id="{65800611-ADBE-D01F-BA60-29E41DBCC5BB}"/>
                  </a:ext>
                </a:extLst>
              </p:cNvPr>
              <p:cNvSpPr/>
              <p:nvPr/>
            </p:nvSpPr>
            <p:spPr>
              <a:xfrm>
                <a:off x="11799728" y="5338995"/>
                <a:ext cx="194310" cy="316098"/>
              </a:xfrm>
              <a:custGeom>
                <a:avLst/>
                <a:gdLst/>
                <a:ahLst/>
                <a:cxnLst/>
                <a:rect l="l" t="t" r="r" b="b"/>
                <a:pathLst>
                  <a:path w="194310" h="316098" extrusionOk="0">
                    <a:moveTo>
                      <a:pt x="100489" y="315147"/>
                    </a:moveTo>
                    <a:cubicBezTo>
                      <a:pt x="99536" y="314195"/>
                      <a:pt x="98584" y="313242"/>
                      <a:pt x="97631" y="312290"/>
                    </a:cubicBezTo>
                    <a:lnTo>
                      <a:pt x="1429" y="161858"/>
                    </a:lnTo>
                    <a:cubicBezTo>
                      <a:pt x="-476" y="159953"/>
                      <a:pt x="-476" y="156145"/>
                      <a:pt x="1429" y="154241"/>
                    </a:cubicBezTo>
                    <a:lnTo>
                      <a:pt x="83344" y="3808"/>
                    </a:lnTo>
                    <a:cubicBezTo>
                      <a:pt x="84296" y="1904"/>
                      <a:pt x="87154" y="0"/>
                      <a:pt x="90011" y="0"/>
                    </a:cubicBezTo>
                    <a:cubicBezTo>
                      <a:pt x="92869" y="0"/>
                      <a:pt x="94774" y="952"/>
                      <a:pt x="96679" y="3808"/>
                    </a:cubicBezTo>
                    <a:lnTo>
                      <a:pt x="192881" y="154241"/>
                    </a:lnTo>
                    <a:cubicBezTo>
                      <a:pt x="194786" y="156145"/>
                      <a:pt x="194786" y="159953"/>
                      <a:pt x="192881" y="161858"/>
                    </a:cubicBezTo>
                    <a:lnTo>
                      <a:pt x="110966" y="312290"/>
                    </a:lnTo>
                    <a:cubicBezTo>
                      <a:pt x="110014" y="314195"/>
                      <a:pt x="107156" y="316099"/>
                      <a:pt x="104299" y="316099"/>
                    </a:cubicBezTo>
                    <a:cubicBezTo>
                      <a:pt x="102394" y="316099"/>
                      <a:pt x="101441" y="315147"/>
                      <a:pt x="100489" y="315147"/>
                    </a:cubicBezTo>
                    <a:close/>
                    <a:moveTo>
                      <a:pt x="15716" y="157097"/>
                    </a:moveTo>
                    <a:lnTo>
                      <a:pt x="103346" y="293248"/>
                    </a:lnTo>
                    <a:lnTo>
                      <a:pt x="177641" y="158049"/>
                    </a:lnTo>
                    <a:lnTo>
                      <a:pt x="90011" y="21898"/>
                    </a:lnTo>
                    <a:lnTo>
                      <a:pt x="15716" y="15709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endParaRPr sz="1800">
                  <a:solidFill>
                    <a:srgbClr val="086D6E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3" name="Google Shape;22;p70">
                <a:extLst>
                  <a:ext uri="{FF2B5EF4-FFF2-40B4-BE49-F238E27FC236}">
                    <a16:creationId xmlns:a16="http://schemas.microsoft.com/office/drawing/2014/main" id="{CBFECA71-8763-CD7C-CE96-AC4B1A6F21FF}"/>
                  </a:ext>
                </a:extLst>
              </p:cNvPr>
              <p:cNvSpPr/>
              <p:nvPr/>
            </p:nvSpPr>
            <p:spPr>
              <a:xfrm>
                <a:off x="11881643" y="5338043"/>
                <a:ext cx="291464" cy="165666"/>
              </a:xfrm>
              <a:custGeom>
                <a:avLst/>
                <a:gdLst/>
                <a:ahLst/>
                <a:cxnLst/>
                <a:rect l="l" t="t" r="r" b="b"/>
                <a:pathLst>
                  <a:path w="291464" h="165666" extrusionOk="0">
                    <a:moveTo>
                      <a:pt x="100489" y="164714"/>
                    </a:moveTo>
                    <a:cubicBezTo>
                      <a:pt x="99536" y="163762"/>
                      <a:pt x="98584" y="162810"/>
                      <a:pt x="97631" y="161858"/>
                    </a:cubicBezTo>
                    <a:lnTo>
                      <a:pt x="1429" y="11425"/>
                    </a:lnTo>
                    <a:cubicBezTo>
                      <a:pt x="-476" y="9521"/>
                      <a:pt x="-476" y="5713"/>
                      <a:pt x="1429" y="3808"/>
                    </a:cubicBezTo>
                    <a:cubicBezTo>
                      <a:pt x="2381" y="952"/>
                      <a:pt x="5239" y="0"/>
                      <a:pt x="8096" y="0"/>
                    </a:cubicBezTo>
                    <a:lnTo>
                      <a:pt x="187166" y="0"/>
                    </a:lnTo>
                    <a:cubicBezTo>
                      <a:pt x="190024" y="0"/>
                      <a:pt x="191929" y="952"/>
                      <a:pt x="193834" y="3808"/>
                    </a:cubicBezTo>
                    <a:lnTo>
                      <a:pt x="290036" y="154241"/>
                    </a:lnTo>
                    <a:cubicBezTo>
                      <a:pt x="291941" y="156145"/>
                      <a:pt x="291941" y="159954"/>
                      <a:pt x="290036" y="161858"/>
                    </a:cubicBezTo>
                    <a:cubicBezTo>
                      <a:pt x="289084" y="164714"/>
                      <a:pt x="286226" y="165666"/>
                      <a:pt x="283369" y="165666"/>
                    </a:cubicBezTo>
                    <a:lnTo>
                      <a:pt x="104299" y="165666"/>
                    </a:lnTo>
                    <a:cubicBezTo>
                      <a:pt x="102394" y="165666"/>
                      <a:pt x="101441" y="165666"/>
                      <a:pt x="100489" y="164714"/>
                    </a:cubicBezTo>
                    <a:close/>
                    <a:moveTo>
                      <a:pt x="21431" y="16186"/>
                    </a:moveTo>
                    <a:lnTo>
                      <a:pt x="108109" y="151385"/>
                    </a:lnTo>
                    <a:lnTo>
                      <a:pt x="269081" y="151385"/>
                    </a:lnTo>
                    <a:lnTo>
                      <a:pt x="182404" y="16186"/>
                    </a:lnTo>
                    <a:lnTo>
                      <a:pt x="21431" y="1618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endParaRPr sz="1800">
                  <a:solidFill>
                    <a:srgbClr val="086D6E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8" name="Google Shape;23;p70">
              <a:extLst>
                <a:ext uri="{FF2B5EF4-FFF2-40B4-BE49-F238E27FC236}">
                  <a16:creationId xmlns:a16="http://schemas.microsoft.com/office/drawing/2014/main" id="{8E7058B7-1B3A-7467-0525-9CB8A0764355}"/>
                </a:ext>
              </a:extLst>
            </p:cNvPr>
            <p:cNvGrpSpPr/>
            <p:nvPr/>
          </p:nvGrpSpPr>
          <p:grpSpPr>
            <a:xfrm>
              <a:off x="11553031" y="5790293"/>
              <a:ext cx="373380" cy="316098"/>
              <a:chOff x="11553031" y="5790293"/>
              <a:chExt cx="373380" cy="316098"/>
            </a:xfrm>
          </p:grpSpPr>
          <p:sp>
            <p:nvSpPr>
              <p:cNvPr id="168" name="Google Shape;24;p70">
                <a:extLst>
                  <a:ext uri="{FF2B5EF4-FFF2-40B4-BE49-F238E27FC236}">
                    <a16:creationId xmlns:a16="http://schemas.microsoft.com/office/drawing/2014/main" id="{D5ADB006-5A95-3D5C-93EA-BD4D2EDBE0E1}"/>
                  </a:ext>
                </a:extLst>
              </p:cNvPr>
              <p:cNvSpPr/>
              <p:nvPr/>
            </p:nvSpPr>
            <p:spPr>
              <a:xfrm>
                <a:off x="11649948" y="5940725"/>
                <a:ext cx="275748" cy="165666"/>
              </a:xfrm>
              <a:custGeom>
                <a:avLst/>
                <a:gdLst/>
                <a:ahLst/>
                <a:cxnLst/>
                <a:rect l="l" t="t" r="r" b="b"/>
                <a:pathLst>
                  <a:path w="275748" h="165666" extrusionOk="0">
                    <a:moveTo>
                      <a:pt x="3572" y="164714"/>
                    </a:moveTo>
                    <a:cubicBezTo>
                      <a:pt x="2620" y="163762"/>
                      <a:pt x="1667" y="162810"/>
                      <a:pt x="714" y="161858"/>
                    </a:cubicBezTo>
                    <a:cubicBezTo>
                      <a:pt x="-238" y="159954"/>
                      <a:pt x="-238" y="157097"/>
                      <a:pt x="714" y="154241"/>
                    </a:cubicBezTo>
                    <a:lnTo>
                      <a:pt x="82629" y="3808"/>
                    </a:lnTo>
                    <a:cubicBezTo>
                      <a:pt x="83582" y="952"/>
                      <a:pt x="86439" y="0"/>
                      <a:pt x="89297" y="0"/>
                    </a:cubicBezTo>
                    <a:lnTo>
                      <a:pt x="268367" y="0"/>
                    </a:lnTo>
                    <a:cubicBezTo>
                      <a:pt x="271224" y="0"/>
                      <a:pt x="273129" y="952"/>
                      <a:pt x="275034" y="3808"/>
                    </a:cubicBezTo>
                    <a:cubicBezTo>
                      <a:pt x="275987" y="5713"/>
                      <a:pt x="275987" y="8569"/>
                      <a:pt x="275034" y="11425"/>
                    </a:cubicBezTo>
                    <a:lnTo>
                      <a:pt x="193120" y="161858"/>
                    </a:lnTo>
                    <a:cubicBezTo>
                      <a:pt x="192167" y="164714"/>
                      <a:pt x="189309" y="165666"/>
                      <a:pt x="186452" y="165666"/>
                    </a:cubicBezTo>
                    <a:lnTo>
                      <a:pt x="7382" y="165666"/>
                    </a:lnTo>
                    <a:cubicBezTo>
                      <a:pt x="6429" y="165666"/>
                      <a:pt x="4524" y="164714"/>
                      <a:pt x="3572" y="164714"/>
                    </a:cubicBezTo>
                    <a:close/>
                    <a:moveTo>
                      <a:pt x="94059" y="15234"/>
                    </a:moveTo>
                    <a:lnTo>
                      <a:pt x="19764" y="150433"/>
                    </a:lnTo>
                    <a:lnTo>
                      <a:pt x="181689" y="150433"/>
                    </a:lnTo>
                    <a:lnTo>
                      <a:pt x="255984" y="15234"/>
                    </a:lnTo>
                    <a:lnTo>
                      <a:pt x="94059" y="1523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endParaRPr sz="1800">
                  <a:solidFill>
                    <a:srgbClr val="086D6E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9" name="Google Shape;25;p70">
                <a:extLst>
                  <a:ext uri="{FF2B5EF4-FFF2-40B4-BE49-F238E27FC236}">
                    <a16:creationId xmlns:a16="http://schemas.microsoft.com/office/drawing/2014/main" id="{B8370D90-A3BA-CD85-E6D7-F743B37A7C92}"/>
                  </a:ext>
                </a:extLst>
              </p:cNvPr>
              <p:cNvSpPr/>
              <p:nvPr/>
            </p:nvSpPr>
            <p:spPr>
              <a:xfrm>
                <a:off x="11553031" y="5790293"/>
                <a:ext cx="194310" cy="316098"/>
              </a:xfrm>
              <a:custGeom>
                <a:avLst/>
                <a:gdLst/>
                <a:ahLst/>
                <a:cxnLst/>
                <a:rect l="l" t="t" r="r" b="b"/>
                <a:pathLst>
                  <a:path w="194310" h="316098" extrusionOk="0">
                    <a:moveTo>
                      <a:pt x="100489" y="315147"/>
                    </a:moveTo>
                    <a:cubicBezTo>
                      <a:pt x="99536" y="314195"/>
                      <a:pt x="98584" y="313242"/>
                      <a:pt x="97631" y="312290"/>
                    </a:cubicBezTo>
                    <a:lnTo>
                      <a:pt x="1429" y="161858"/>
                    </a:lnTo>
                    <a:cubicBezTo>
                      <a:pt x="-476" y="159954"/>
                      <a:pt x="-476" y="156145"/>
                      <a:pt x="1429" y="154241"/>
                    </a:cubicBezTo>
                    <a:lnTo>
                      <a:pt x="83344" y="3808"/>
                    </a:lnTo>
                    <a:cubicBezTo>
                      <a:pt x="84296" y="1904"/>
                      <a:pt x="87154" y="0"/>
                      <a:pt x="90011" y="0"/>
                    </a:cubicBezTo>
                    <a:cubicBezTo>
                      <a:pt x="92869" y="0"/>
                      <a:pt x="94774" y="952"/>
                      <a:pt x="96679" y="3808"/>
                    </a:cubicBezTo>
                    <a:lnTo>
                      <a:pt x="192881" y="154241"/>
                    </a:lnTo>
                    <a:cubicBezTo>
                      <a:pt x="194786" y="156145"/>
                      <a:pt x="194786" y="159954"/>
                      <a:pt x="192881" y="161858"/>
                    </a:cubicBezTo>
                    <a:lnTo>
                      <a:pt x="110966" y="312290"/>
                    </a:lnTo>
                    <a:cubicBezTo>
                      <a:pt x="110014" y="314195"/>
                      <a:pt x="107156" y="316099"/>
                      <a:pt x="104299" y="316099"/>
                    </a:cubicBezTo>
                    <a:cubicBezTo>
                      <a:pt x="103346" y="316099"/>
                      <a:pt x="101441" y="315147"/>
                      <a:pt x="100489" y="315147"/>
                    </a:cubicBezTo>
                    <a:close/>
                    <a:moveTo>
                      <a:pt x="16669" y="158049"/>
                    </a:moveTo>
                    <a:lnTo>
                      <a:pt x="104299" y="294200"/>
                    </a:lnTo>
                    <a:lnTo>
                      <a:pt x="178594" y="159001"/>
                    </a:lnTo>
                    <a:lnTo>
                      <a:pt x="90964" y="22850"/>
                    </a:lnTo>
                    <a:lnTo>
                      <a:pt x="16669" y="15804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endParaRPr sz="1800">
                  <a:solidFill>
                    <a:srgbClr val="086D6E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0" name="Google Shape;26;p70">
                <a:extLst>
                  <a:ext uri="{FF2B5EF4-FFF2-40B4-BE49-F238E27FC236}">
                    <a16:creationId xmlns:a16="http://schemas.microsoft.com/office/drawing/2014/main" id="{2D89A300-F064-DC08-64E1-EB7E0279822D}"/>
                  </a:ext>
                </a:extLst>
              </p:cNvPr>
              <p:cNvSpPr/>
              <p:nvPr/>
            </p:nvSpPr>
            <p:spPr>
              <a:xfrm>
                <a:off x="11634946" y="5790293"/>
                <a:ext cx="291465" cy="165666"/>
              </a:xfrm>
              <a:custGeom>
                <a:avLst/>
                <a:gdLst/>
                <a:ahLst/>
                <a:cxnLst/>
                <a:rect l="l" t="t" r="r" b="b"/>
                <a:pathLst>
                  <a:path w="291465" h="165666" extrusionOk="0">
                    <a:moveTo>
                      <a:pt x="100489" y="164714"/>
                    </a:moveTo>
                    <a:cubicBezTo>
                      <a:pt x="99536" y="163762"/>
                      <a:pt x="98584" y="162810"/>
                      <a:pt x="97631" y="161858"/>
                    </a:cubicBezTo>
                    <a:lnTo>
                      <a:pt x="1429" y="11425"/>
                    </a:lnTo>
                    <a:cubicBezTo>
                      <a:pt x="-476" y="9521"/>
                      <a:pt x="-476" y="5713"/>
                      <a:pt x="1429" y="3808"/>
                    </a:cubicBezTo>
                    <a:cubicBezTo>
                      <a:pt x="2381" y="952"/>
                      <a:pt x="5239" y="0"/>
                      <a:pt x="8096" y="0"/>
                    </a:cubicBezTo>
                    <a:lnTo>
                      <a:pt x="187166" y="0"/>
                    </a:lnTo>
                    <a:cubicBezTo>
                      <a:pt x="190024" y="0"/>
                      <a:pt x="191929" y="952"/>
                      <a:pt x="193834" y="3808"/>
                    </a:cubicBezTo>
                    <a:lnTo>
                      <a:pt x="290036" y="154241"/>
                    </a:lnTo>
                    <a:cubicBezTo>
                      <a:pt x="291941" y="156145"/>
                      <a:pt x="291941" y="159954"/>
                      <a:pt x="290036" y="161858"/>
                    </a:cubicBezTo>
                    <a:cubicBezTo>
                      <a:pt x="289084" y="164714"/>
                      <a:pt x="286226" y="165666"/>
                      <a:pt x="283369" y="165666"/>
                    </a:cubicBezTo>
                    <a:lnTo>
                      <a:pt x="104299" y="165666"/>
                    </a:lnTo>
                    <a:cubicBezTo>
                      <a:pt x="103346" y="165666"/>
                      <a:pt x="102394" y="164714"/>
                      <a:pt x="100489" y="164714"/>
                    </a:cubicBezTo>
                    <a:close/>
                    <a:moveTo>
                      <a:pt x="21431" y="15234"/>
                    </a:moveTo>
                    <a:lnTo>
                      <a:pt x="108109" y="150433"/>
                    </a:lnTo>
                    <a:lnTo>
                      <a:pt x="269081" y="150433"/>
                    </a:lnTo>
                    <a:lnTo>
                      <a:pt x="182404" y="15234"/>
                    </a:lnTo>
                    <a:lnTo>
                      <a:pt x="21431" y="1523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endParaRPr sz="1800">
                  <a:solidFill>
                    <a:srgbClr val="086D6E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9" name="Google Shape;27;p70">
              <a:extLst>
                <a:ext uri="{FF2B5EF4-FFF2-40B4-BE49-F238E27FC236}">
                  <a16:creationId xmlns:a16="http://schemas.microsoft.com/office/drawing/2014/main" id="{41996527-6A72-37F4-6A9F-DE81CE9A86B9}"/>
                </a:ext>
              </a:extLst>
            </p:cNvPr>
            <p:cNvGrpSpPr/>
            <p:nvPr/>
          </p:nvGrpSpPr>
          <p:grpSpPr>
            <a:xfrm>
              <a:off x="12091193" y="5786484"/>
              <a:ext cx="221456" cy="316099"/>
              <a:chOff x="12091193" y="5786484"/>
              <a:chExt cx="221456" cy="316099"/>
            </a:xfrm>
          </p:grpSpPr>
          <p:sp>
            <p:nvSpPr>
              <p:cNvPr id="108" name="Google Shape;28;p70">
                <a:extLst>
                  <a:ext uri="{FF2B5EF4-FFF2-40B4-BE49-F238E27FC236}">
                    <a16:creationId xmlns:a16="http://schemas.microsoft.com/office/drawing/2014/main" id="{45D4F991-AE47-3706-9252-659D5CB63FE3}"/>
                  </a:ext>
                </a:extLst>
              </p:cNvPr>
              <p:cNvSpPr/>
              <p:nvPr/>
            </p:nvSpPr>
            <p:spPr>
              <a:xfrm>
                <a:off x="12091193" y="5786484"/>
                <a:ext cx="194310" cy="316098"/>
              </a:xfrm>
              <a:custGeom>
                <a:avLst/>
                <a:gdLst/>
                <a:ahLst/>
                <a:cxnLst/>
                <a:rect l="l" t="t" r="r" b="b"/>
                <a:pathLst>
                  <a:path w="194310" h="316098" extrusionOk="0">
                    <a:moveTo>
                      <a:pt x="100489" y="315147"/>
                    </a:moveTo>
                    <a:cubicBezTo>
                      <a:pt x="99536" y="314195"/>
                      <a:pt x="98584" y="313242"/>
                      <a:pt x="97631" y="312290"/>
                    </a:cubicBezTo>
                    <a:lnTo>
                      <a:pt x="1429" y="161858"/>
                    </a:lnTo>
                    <a:cubicBezTo>
                      <a:pt x="-476" y="159953"/>
                      <a:pt x="-476" y="156145"/>
                      <a:pt x="1429" y="154241"/>
                    </a:cubicBezTo>
                    <a:lnTo>
                      <a:pt x="83344" y="3808"/>
                    </a:lnTo>
                    <a:cubicBezTo>
                      <a:pt x="84296" y="1904"/>
                      <a:pt x="87154" y="0"/>
                      <a:pt x="90011" y="0"/>
                    </a:cubicBezTo>
                    <a:cubicBezTo>
                      <a:pt x="92869" y="0"/>
                      <a:pt x="94774" y="952"/>
                      <a:pt x="96679" y="3808"/>
                    </a:cubicBezTo>
                    <a:lnTo>
                      <a:pt x="192881" y="154241"/>
                    </a:lnTo>
                    <a:cubicBezTo>
                      <a:pt x="194786" y="156145"/>
                      <a:pt x="194786" y="159953"/>
                      <a:pt x="192881" y="161858"/>
                    </a:cubicBezTo>
                    <a:lnTo>
                      <a:pt x="110966" y="312290"/>
                    </a:lnTo>
                    <a:cubicBezTo>
                      <a:pt x="110014" y="314195"/>
                      <a:pt x="107156" y="316099"/>
                      <a:pt x="104299" y="316099"/>
                    </a:cubicBezTo>
                    <a:cubicBezTo>
                      <a:pt x="102394" y="316099"/>
                      <a:pt x="101441" y="315147"/>
                      <a:pt x="100489" y="315147"/>
                    </a:cubicBezTo>
                    <a:close/>
                    <a:moveTo>
                      <a:pt x="15716" y="158049"/>
                    </a:moveTo>
                    <a:lnTo>
                      <a:pt x="103346" y="294200"/>
                    </a:lnTo>
                    <a:lnTo>
                      <a:pt x="177641" y="159001"/>
                    </a:lnTo>
                    <a:lnTo>
                      <a:pt x="90011" y="22850"/>
                    </a:lnTo>
                    <a:lnTo>
                      <a:pt x="15716" y="15804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endParaRPr sz="1800">
                  <a:solidFill>
                    <a:srgbClr val="086D6E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9" name="Google Shape;29;p70">
                <a:extLst>
                  <a:ext uri="{FF2B5EF4-FFF2-40B4-BE49-F238E27FC236}">
                    <a16:creationId xmlns:a16="http://schemas.microsoft.com/office/drawing/2014/main" id="{409753CB-C32A-56FF-F5F3-D2BDFE156298}"/>
                  </a:ext>
                </a:extLst>
              </p:cNvPr>
              <p:cNvSpPr/>
              <p:nvPr/>
            </p:nvSpPr>
            <p:spPr>
              <a:xfrm>
                <a:off x="12187158" y="5936917"/>
                <a:ext cx="125491" cy="165666"/>
              </a:xfrm>
              <a:custGeom>
                <a:avLst/>
                <a:gdLst/>
                <a:ahLst/>
                <a:cxnLst/>
                <a:rect l="l" t="t" r="r" b="b"/>
                <a:pathLst>
                  <a:path w="125491" h="165666" extrusionOk="0">
                    <a:moveTo>
                      <a:pt x="125492" y="150433"/>
                    </a:moveTo>
                    <a:lnTo>
                      <a:pt x="19764" y="150433"/>
                    </a:lnTo>
                    <a:lnTo>
                      <a:pt x="94060" y="15234"/>
                    </a:lnTo>
                    <a:lnTo>
                      <a:pt x="125492" y="15234"/>
                    </a:lnTo>
                    <a:lnTo>
                      <a:pt x="125492" y="0"/>
                    </a:lnTo>
                    <a:lnTo>
                      <a:pt x="89297" y="0"/>
                    </a:lnTo>
                    <a:cubicBezTo>
                      <a:pt x="86439" y="0"/>
                      <a:pt x="83582" y="1904"/>
                      <a:pt x="82629" y="3809"/>
                    </a:cubicBezTo>
                    <a:lnTo>
                      <a:pt x="714" y="154241"/>
                    </a:lnTo>
                    <a:cubicBezTo>
                      <a:pt x="-238" y="156145"/>
                      <a:pt x="-238" y="159002"/>
                      <a:pt x="714" y="161858"/>
                    </a:cubicBezTo>
                    <a:cubicBezTo>
                      <a:pt x="1667" y="162810"/>
                      <a:pt x="2620" y="163762"/>
                      <a:pt x="3572" y="164714"/>
                    </a:cubicBezTo>
                    <a:cubicBezTo>
                      <a:pt x="4524" y="165666"/>
                      <a:pt x="5477" y="165666"/>
                      <a:pt x="7382" y="165666"/>
                    </a:cubicBezTo>
                    <a:lnTo>
                      <a:pt x="125492" y="165666"/>
                    </a:lnTo>
                    <a:lnTo>
                      <a:pt x="125492" y="1504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endParaRPr sz="1800">
                  <a:solidFill>
                    <a:srgbClr val="086D6E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0" name="Google Shape;30;p70">
                <a:extLst>
                  <a:ext uri="{FF2B5EF4-FFF2-40B4-BE49-F238E27FC236}">
                    <a16:creationId xmlns:a16="http://schemas.microsoft.com/office/drawing/2014/main" id="{95E45D02-3858-B0B0-62B3-5A5714FE351A}"/>
                  </a:ext>
                </a:extLst>
              </p:cNvPr>
              <p:cNvSpPr/>
              <p:nvPr/>
            </p:nvSpPr>
            <p:spPr>
              <a:xfrm>
                <a:off x="12172870" y="5786484"/>
                <a:ext cx="139779" cy="165666"/>
              </a:xfrm>
              <a:custGeom>
                <a:avLst/>
                <a:gdLst/>
                <a:ahLst/>
                <a:cxnLst/>
                <a:rect l="l" t="t" r="r" b="b"/>
                <a:pathLst>
                  <a:path w="139779" h="165666" extrusionOk="0">
                    <a:moveTo>
                      <a:pt x="139779" y="150432"/>
                    </a:moveTo>
                    <a:lnTo>
                      <a:pt x="107395" y="150432"/>
                    </a:lnTo>
                    <a:lnTo>
                      <a:pt x="20717" y="15234"/>
                    </a:lnTo>
                    <a:lnTo>
                      <a:pt x="139779" y="15234"/>
                    </a:lnTo>
                    <a:lnTo>
                      <a:pt x="139779" y="0"/>
                    </a:lnTo>
                    <a:lnTo>
                      <a:pt x="7382" y="0"/>
                    </a:lnTo>
                    <a:cubicBezTo>
                      <a:pt x="4524" y="0"/>
                      <a:pt x="1667" y="1904"/>
                      <a:pt x="714" y="3808"/>
                    </a:cubicBezTo>
                    <a:cubicBezTo>
                      <a:pt x="-238" y="6665"/>
                      <a:pt x="-238" y="9521"/>
                      <a:pt x="714" y="11425"/>
                    </a:cubicBezTo>
                    <a:lnTo>
                      <a:pt x="96917" y="161858"/>
                    </a:lnTo>
                    <a:cubicBezTo>
                      <a:pt x="97870" y="162810"/>
                      <a:pt x="98822" y="163762"/>
                      <a:pt x="99774" y="164714"/>
                    </a:cubicBezTo>
                    <a:cubicBezTo>
                      <a:pt x="100727" y="165666"/>
                      <a:pt x="101679" y="165666"/>
                      <a:pt x="103585" y="165666"/>
                    </a:cubicBezTo>
                    <a:lnTo>
                      <a:pt x="139779" y="165666"/>
                    </a:lnTo>
                    <a:lnTo>
                      <a:pt x="139779" y="1504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endParaRPr sz="1800">
                  <a:solidFill>
                    <a:srgbClr val="086D6E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70" name="Google Shape;31;p70">
              <a:extLst>
                <a:ext uri="{FF2B5EF4-FFF2-40B4-BE49-F238E27FC236}">
                  <a16:creationId xmlns:a16="http://schemas.microsoft.com/office/drawing/2014/main" id="{9A4F94B3-1991-E078-AF79-B99B377E3876}"/>
                </a:ext>
              </a:extLst>
            </p:cNvPr>
            <p:cNvGrpSpPr/>
            <p:nvPr/>
          </p:nvGrpSpPr>
          <p:grpSpPr>
            <a:xfrm>
              <a:off x="11846163" y="6237782"/>
              <a:ext cx="371713" cy="288487"/>
              <a:chOff x="11846163" y="6237782"/>
              <a:chExt cx="371713" cy="288487"/>
            </a:xfrm>
          </p:grpSpPr>
          <p:sp>
            <p:nvSpPr>
              <p:cNvPr id="105" name="Google Shape;32;p70">
                <a:extLst>
                  <a:ext uri="{FF2B5EF4-FFF2-40B4-BE49-F238E27FC236}">
                    <a16:creationId xmlns:a16="http://schemas.microsoft.com/office/drawing/2014/main" id="{669BF2F1-CE9D-13D8-DCAA-1315DD7A73F7}"/>
                  </a:ext>
                </a:extLst>
              </p:cNvPr>
              <p:cNvSpPr/>
              <p:nvPr/>
            </p:nvSpPr>
            <p:spPr>
              <a:xfrm>
                <a:off x="11846163" y="6238734"/>
                <a:ext cx="192881" cy="287535"/>
              </a:xfrm>
              <a:custGeom>
                <a:avLst/>
                <a:gdLst/>
                <a:ahLst/>
                <a:cxnLst/>
                <a:rect l="l" t="t" r="r" b="b"/>
                <a:pathLst>
                  <a:path w="192881" h="287535" extrusionOk="0">
                    <a:moveTo>
                      <a:pt x="79772" y="286583"/>
                    </a:moveTo>
                    <a:lnTo>
                      <a:pt x="97869" y="286583"/>
                    </a:lnTo>
                    <a:lnTo>
                      <a:pt x="15002" y="157097"/>
                    </a:lnTo>
                    <a:lnTo>
                      <a:pt x="89297" y="21898"/>
                    </a:lnTo>
                    <a:lnTo>
                      <a:pt x="176927" y="158049"/>
                    </a:lnTo>
                    <a:lnTo>
                      <a:pt x="106442" y="287536"/>
                    </a:lnTo>
                    <a:lnTo>
                      <a:pt x="123587" y="287536"/>
                    </a:lnTo>
                    <a:lnTo>
                      <a:pt x="192167" y="161858"/>
                    </a:lnTo>
                    <a:cubicBezTo>
                      <a:pt x="193119" y="159001"/>
                      <a:pt x="193119" y="156145"/>
                      <a:pt x="192167" y="154241"/>
                    </a:cubicBezTo>
                    <a:lnTo>
                      <a:pt x="95964" y="3808"/>
                    </a:lnTo>
                    <a:cubicBezTo>
                      <a:pt x="94059" y="1904"/>
                      <a:pt x="92154" y="0"/>
                      <a:pt x="89297" y="0"/>
                    </a:cubicBezTo>
                    <a:cubicBezTo>
                      <a:pt x="86439" y="0"/>
                      <a:pt x="84534" y="1904"/>
                      <a:pt x="82629" y="3808"/>
                    </a:cubicBezTo>
                    <a:lnTo>
                      <a:pt x="714" y="154241"/>
                    </a:lnTo>
                    <a:cubicBezTo>
                      <a:pt x="-238" y="157097"/>
                      <a:pt x="-238" y="159953"/>
                      <a:pt x="714" y="161858"/>
                    </a:cubicBezTo>
                    <a:lnTo>
                      <a:pt x="79772" y="28658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endParaRPr sz="1800">
                  <a:solidFill>
                    <a:srgbClr val="086D6E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6" name="Google Shape;33;p70">
                <a:extLst>
                  <a:ext uri="{FF2B5EF4-FFF2-40B4-BE49-F238E27FC236}">
                    <a16:creationId xmlns:a16="http://schemas.microsoft.com/office/drawing/2014/main" id="{1A4C98FB-44AA-1234-B4DE-ADA4692E3ACD}"/>
                  </a:ext>
                </a:extLst>
              </p:cNvPr>
              <p:cNvSpPr/>
              <p:nvPr/>
            </p:nvSpPr>
            <p:spPr>
              <a:xfrm>
                <a:off x="11951652" y="6388214"/>
                <a:ext cx="265509" cy="137103"/>
              </a:xfrm>
              <a:custGeom>
                <a:avLst/>
                <a:gdLst/>
                <a:ahLst/>
                <a:cxnLst/>
                <a:rect l="l" t="t" r="r" b="b"/>
                <a:pathLst>
                  <a:path w="265509" h="137103" extrusionOk="0">
                    <a:moveTo>
                      <a:pt x="17145" y="137103"/>
                    </a:moveTo>
                    <a:lnTo>
                      <a:pt x="83820" y="15234"/>
                    </a:lnTo>
                    <a:lnTo>
                      <a:pt x="245745" y="15234"/>
                    </a:lnTo>
                    <a:lnTo>
                      <a:pt x="179070" y="137103"/>
                    </a:lnTo>
                    <a:lnTo>
                      <a:pt x="196215" y="137103"/>
                    </a:lnTo>
                    <a:lnTo>
                      <a:pt x="264795" y="11425"/>
                    </a:lnTo>
                    <a:cubicBezTo>
                      <a:pt x="265747" y="9521"/>
                      <a:pt x="265747" y="6665"/>
                      <a:pt x="264795" y="3808"/>
                    </a:cubicBezTo>
                    <a:cubicBezTo>
                      <a:pt x="263842" y="1904"/>
                      <a:pt x="260985" y="0"/>
                      <a:pt x="258128" y="0"/>
                    </a:cubicBezTo>
                    <a:lnTo>
                      <a:pt x="79057" y="0"/>
                    </a:lnTo>
                    <a:cubicBezTo>
                      <a:pt x="76200" y="0"/>
                      <a:pt x="73342" y="1904"/>
                      <a:pt x="72390" y="3808"/>
                    </a:cubicBezTo>
                    <a:lnTo>
                      <a:pt x="0" y="137103"/>
                    </a:lnTo>
                    <a:lnTo>
                      <a:pt x="17145" y="13710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endParaRPr sz="1800">
                  <a:solidFill>
                    <a:srgbClr val="086D6E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7" name="Google Shape;34;p70">
                <a:extLst>
                  <a:ext uri="{FF2B5EF4-FFF2-40B4-BE49-F238E27FC236}">
                    <a16:creationId xmlns:a16="http://schemas.microsoft.com/office/drawing/2014/main" id="{F3C46858-3579-1D06-22D2-72D12F9FD159}"/>
                  </a:ext>
                </a:extLst>
              </p:cNvPr>
              <p:cNvSpPr/>
              <p:nvPr/>
            </p:nvSpPr>
            <p:spPr>
              <a:xfrm>
                <a:off x="11926411" y="6237782"/>
                <a:ext cx="291465" cy="165666"/>
              </a:xfrm>
              <a:custGeom>
                <a:avLst/>
                <a:gdLst/>
                <a:ahLst/>
                <a:cxnLst/>
                <a:rect l="l" t="t" r="r" b="b"/>
                <a:pathLst>
                  <a:path w="291465" h="165666" extrusionOk="0">
                    <a:moveTo>
                      <a:pt x="100489" y="164714"/>
                    </a:moveTo>
                    <a:cubicBezTo>
                      <a:pt x="99536" y="163762"/>
                      <a:pt x="98584" y="162810"/>
                      <a:pt x="97631" y="161858"/>
                    </a:cubicBezTo>
                    <a:lnTo>
                      <a:pt x="1429" y="11425"/>
                    </a:lnTo>
                    <a:cubicBezTo>
                      <a:pt x="-476" y="9521"/>
                      <a:pt x="-476" y="5713"/>
                      <a:pt x="1429" y="3808"/>
                    </a:cubicBezTo>
                    <a:cubicBezTo>
                      <a:pt x="2381" y="952"/>
                      <a:pt x="5239" y="0"/>
                      <a:pt x="8096" y="0"/>
                    </a:cubicBezTo>
                    <a:lnTo>
                      <a:pt x="187166" y="0"/>
                    </a:lnTo>
                    <a:cubicBezTo>
                      <a:pt x="190024" y="0"/>
                      <a:pt x="191929" y="952"/>
                      <a:pt x="193834" y="3808"/>
                    </a:cubicBezTo>
                    <a:lnTo>
                      <a:pt x="290036" y="154241"/>
                    </a:lnTo>
                    <a:cubicBezTo>
                      <a:pt x="291941" y="156145"/>
                      <a:pt x="291941" y="159954"/>
                      <a:pt x="290036" y="161858"/>
                    </a:cubicBezTo>
                    <a:cubicBezTo>
                      <a:pt x="289084" y="164714"/>
                      <a:pt x="286226" y="165666"/>
                      <a:pt x="283369" y="165666"/>
                    </a:cubicBezTo>
                    <a:lnTo>
                      <a:pt x="104299" y="165666"/>
                    </a:lnTo>
                    <a:cubicBezTo>
                      <a:pt x="103346" y="165666"/>
                      <a:pt x="101441" y="164714"/>
                      <a:pt x="100489" y="164714"/>
                    </a:cubicBezTo>
                    <a:close/>
                    <a:moveTo>
                      <a:pt x="21431" y="15234"/>
                    </a:moveTo>
                    <a:lnTo>
                      <a:pt x="108109" y="150433"/>
                    </a:lnTo>
                    <a:lnTo>
                      <a:pt x="269081" y="150433"/>
                    </a:lnTo>
                    <a:lnTo>
                      <a:pt x="182404" y="15234"/>
                    </a:lnTo>
                    <a:lnTo>
                      <a:pt x="21431" y="1523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endParaRPr sz="1800">
                  <a:solidFill>
                    <a:srgbClr val="086D6E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71" name="Google Shape;35;p70">
              <a:extLst>
                <a:ext uri="{FF2B5EF4-FFF2-40B4-BE49-F238E27FC236}">
                  <a16:creationId xmlns:a16="http://schemas.microsoft.com/office/drawing/2014/main" id="{177A524D-347A-D43F-F079-7985A7B9607F}"/>
                </a:ext>
              </a:extLst>
            </p:cNvPr>
            <p:cNvSpPr/>
            <p:nvPr/>
          </p:nvSpPr>
          <p:spPr>
            <a:xfrm>
              <a:off x="12064047" y="6116118"/>
              <a:ext cx="122667" cy="209052"/>
            </a:xfrm>
            <a:custGeom>
              <a:avLst/>
              <a:gdLst/>
              <a:ahLst/>
              <a:cxnLst/>
              <a:rect l="l" t="t" r="r" b="b"/>
              <a:pathLst>
                <a:path w="122667" h="209052" extrusionOk="0">
                  <a:moveTo>
                    <a:pt x="118110" y="747"/>
                  </a:moveTo>
                  <a:cubicBezTo>
                    <a:pt x="121920" y="2651"/>
                    <a:pt x="123825" y="8364"/>
                    <a:pt x="121920" y="12172"/>
                  </a:cubicBezTo>
                  <a:lnTo>
                    <a:pt x="16193" y="204497"/>
                  </a:lnTo>
                  <a:cubicBezTo>
                    <a:pt x="14288" y="208306"/>
                    <a:pt x="8572" y="210210"/>
                    <a:pt x="4763" y="208306"/>
                  </a:cubicBezTo>
                  <a:cubicBezTo>
                    <a:pt x="4763" y="208306"/>
                    <a:pt x="4763" y="208306"/>
                    <a:pt x="4763" y="208306"/>
                  </a:cubicBezTo>
                  <a:cubicBezTo>
                    <a:pt x="1905" y="206402"/>
                    <a:pt x="0" y="204497"/>
                    <a:pt x="0" y="200689"/>
                  </a:cubicBezTo>
                  <a:cubicBezTo>
                    <a:pt x="0" y="199737"/>
                    <a:pt x="0" y="197833"/>
                    <a:pt x="953" y="196880"/>
                  </a:cubicBezTo>
                  <a:lnTo>
                    <a:pt x="106680" y="4555"/>
                  </a:lnTo>
                  <a:cubicBezTo>
                    <a:pt x="108585" y="747"/>
                    <a:pt x="113347" y="-1157"/>
                    <a:pt x="118110" y="747"/>
                  </a:cubicBezTo>
                  <a:cubicBezTo>
                    <a:pt x="118110" y="747"/>
                    <a:pt x="118110" y="747"/>
                    <a:pt x="118110" y="74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800">
                <a:solidFill>
                  <a:srgbClr val="086D6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" name="Google Shape;36;p70">
              <a:extLst>
                <a:ext uri="{FF2B5EF4-FFF2-40B4-BE49-F238E27FC236}">
                  <a16:creationId xmlns:a16="http://schemas.microsoft.com/office/drawing/2014/main" id="{E945C133-60A1-3BEC-E290-CA84EFFAA080}"/>
                </a:ext>
              </a:extLst>
            </p:cNvPr>
            <p:cNvSpPr/>
            <p:nvPr/>
          </p:nvSpPr>
          <p:spPr>
            <a:xfrm>
              <a:off x="11770677" y="5674698"/>
              <a:ext cx="122667" cy="209647"/>
            </a:xfrm>
            <a:custGeom>
              <a:avLst/>
              <a:gdLst/>
              <a:ahLst/>
              <a:cxnLst/>
              <a:rect l="l" t="t" r="r" b="b"/>
              <a:pathLst>
                <a:path w="122667" h="209647" extrusionOk="0">
                  <a:moveTo>
                    <a:pt x="118110" y="1342"/>
                  </a:moveTo>
                  <a:cubicBezTo>
                    <a:pt x="121920" y="3246"/>
                    <a:pt x="123825" y="8959"/>
                    <a:pt x="121920" y="12767"/>
                  </a:cubicBezTo>
                  <a:lnTo>
                    <a:pt x="16192" y="205092"/>
                  </a:lnTo>
                  <a:cubicBezTo>
                    <a:pt x="14288" y="208901"/>
                    <a:pt x="8572" y="210805"/>
                    <a:pt x="4763" y="208901"/>
                  </a:cubicBezTo>
                  <a:cubicBezTo>
                    <a:pt x="4763" y="208901"/>
                    <a:pt x="4763" y="208901"/>
                    <a:pt x="4763" y="208901"/>
                  </a:cubicBezTo>
                  <a:cubicBezTo>
                    <a:pt x="1905" y="206997"/>
                    <a:pt x="0" y="205092"/>
                    <a:pt x="0" y="201284"/>
                  </a:cubicBezTo>
                  <a:cubicBezTo>
                    <a:pt x="0" y="200332"/>
                    <a:pt x="0" y="198428"/>
                    <a:pt x="953" y="197476"/>
                  </a:cubicBezTo>
                  <a:lnTo>
                    <a:pt x="106680" y="5150"/>
                  </a:lnTo>
                  <a:cubicBezTo>
                    <a:pt x="108585" y="390"/>
                    <a:pt x="113347" y="-1514"/>
                    <a:pt x="118110" y="1342"/>
                  </a:cubicBezTo>
                  <a:cubicBezTo>
                    <a:pt x="118110" y="1342"/>
                    <a:pt x="118110" y="1342"/>
                    <a:pt x="118110" y="134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800">
                <a:solidFill>
                  <a:srgbClr val="086D6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" name="Google Shape;37;p70">
              <a:extLst>
                <a:ext uri="{FF2B5EF4-FFF2-40B4-BE49-F238E27FC236}">
                  <a16:creationId xmlns:a16="http://schemas.microsoft.com/office/drawing/2014/main" id="{E5FFF0D6-B7E6-65AF-45CB-0FDB32A07BE4}"/>
                </a:ext>
              </a:extLst>
            </p:cNvPr>
            <p:cNvSpPr/>
            <p:nvPr/>
          </p:nvSpPr>
          <p:spPr>
            <a:xfrm>
              <a:off x="12188825" y="5489428"/>
              <a:ext cx="124777" cy="19994"/>
            </a:xfrm>
            <a:custGeom>
              <a:avLst/>
              <a:gdLst/>
              <a:ahLst/>
              <a:cxnLst/>
              <a:rect l="l" t="t" r="r" b="b"/>
              <a:pathLst>
                <a:path w="124777" h="19994" extrusionOk="0">
                  <a:moveTo>
                    <a:pt x="123825" y="0"/>
                  </a:moveTo>
                  <a:lnTo>
                    <a:pt x="8572" y="2856"/>
                  </a:ln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2" y="19994"/>
                  </a:cubicBezTo>
                  <a:lnTo>
                    <a:pt x="124778" y="17138"/>
                  </a:lnTo>
                  <a:lnTo>
                    <a:pt x="12477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800">
                <a:solidFill>
                  <a:srgbClr val="086D6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" name="Google Shape;38;p70">
              <a:extLst>
                <a:ext uri="{FF2B5EF4-FFF2-40B4-BE49-F238E27FC236}">
                  <a16:creationId xmlns:a16="http://schemas.microsoft.com/office/drawing/2014/main" id="{9FD3E8D8-DF6F-F2A3-B9F2-A3D92FF2EECA}"/>
                </a:ext>
              </a:extLst>
            </p:cNvPr>
            <p:cNvSpPr/>
            <p:nvPr/>
          </p:nvSpPr>
          <p:spPr>
            <a:xfrm>
              <a:off x="12258357" y="6392023"/>
              <a:ext cx="54292" cy="18090"/>
            </a:xfrm>
            <a:custGeom>
              <a:avLst/>
              <a:gdLst/>
              <a:ahLst/>
              <a:cxnLst/>
              <a:rect l="l" t="t" r="r" b="b"/>
              <a:pathLst>
                <a:path w="54292" h="18090" extrusionOk="0">
                  <a:moveTo>
                    <a:pt x="54293" y="0"/>
                  </a:moveTo>
                  <a:lnTo>
                    <a:pt x="8573" y="952"/>
                  </a:lnTo>
                  <a:cubicBezTo>
                    <a:pt x="3810" y="952"/>
                    <a:pt x="0" y="4761"/>
                    <a:pt x="0" y="9521"/>
                  </a:cubicBezTo>
                  <a:cubicBezTo>
                    <a:pt x="0" y="12377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3" y="18090"/>
                  </a:cubicBezTo>
                  <a:lnTo>
                    <a:pt x="54293" y="17138"/>
                  </a:lnTo>
                  <a:lnTo>
                    <a:pt x="542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800">
                <a:solidFill>
                  <a:srgbClr val="086D6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" name="Google Shape;39;p70">
              <a:extLst>
                <a:ext uri="{FF2B5EF4-FFF2-40B4-BE49-F238E27FC236}">
                  <a16:creationId xmlns:a16="http://schemas.microsoft.com/office/drawing/2014/main" id="{016F4A82-DDA8-879B-5121-2D6EA971EB8D}"/>
                </a:ext>
              </a:extLst>
            </p:cNvPr>
            <p:cNvSpPr/>
            <p:nvPr/>
          </p:nvSpPr>
          <p:spPr>
            <a:xfrm>
              <a:off x="11787399" y="6011419"/>
              <a:ext cx="132291" cy="204940"/>
            </a:xfrm>
            <a:custGeom>
              <a:avLst/>
              <a:gdLst/>
              <a:ahLst/>
              <a:cxnLst/>
              <a:rect l="l" t="t" r="r" b="b"/>
              <a:pathLst>
                <a:path w="132291" h="204940" extrusionOk="0">
                  <a:moveTo>
                    <a:pt x="12806" y="714"/>
                  </a:moveTo>
                  <a:cubicBezTo>
                    <a:pt x="13758" y="1666"/>
                    <a:pt x="14711" y="2618"/>
                    <a:pt x="15663" y="3570"/>
                  </a:cubicBezTo>
                  <a:lnTo>
                    <a:pt x="130916" y="191135"/>
                  </a:lnTo>
                  <a:cubicBezTo>
                    <a:pt x="133773" y="194943"/>
                    <a:pt x="131868" y="200656"/>
                    <a:pt x="128058" y="203512"/>
                  </a:cubicBezTo>
                  <a:cubicBezTo>
                    <a:pt x="125201" y="205417"/>
                    <a:pt x="122343" y="205417"/>
                    <a:pt x="119486" y="203512"/>
                  </a:cubicBezTo>
                  <a:cubicBezTo>
                    <a:pt x="118533" y="202560"/>
                    <a:pt x="117581" y="201608"/>
                    <a:pt x="116628" y="200656"/>
                  </a:cubicBezTo>
                  <a:lnTo>
                    <a:pt x="1376" y="13092"/>
                  </a:lnTo>
                  <a:cubicBezTo>
                    <a:pt x="-1482" y="9283"/>
                    <a:pt x="423" y="3570"/>
                    <a:pt x="4233" y="714"/>
                  </a:cubicBezTo>
                  <a:cubicBezTo>
                    <a:pt x="7091" y="-238"/>
                    <a:pt x="9948" y="-238"/>
                    <a:pt x="12806" y="71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800">
                <a:solidFill>
                  <a:srgbClr val="086D6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" name="Google Shape;40;p70">
              <a:extLst>
                <a:ext uri="{FF2B5EF4-FFF2-40B4-BE49-F238E27FC236}">
                  <a16:creationId xmlns:a16="http://schemas.microsoft.com/office/drawing/2014/main" id="{14459CBE-2763-5C57-BA01-E92A8AAF90AC}"/>
                </a:ext>
              </a:extLst>
            </p:cNvPr>
            <p:cNvSpPr/>
            <p:nvPr/>
          </p:nvSpPr>
          <p:spPr>
            <a:xfrm>
              <a:off x="12031239" y="5564168"/>
              <a:ext cx="132291" cy="205654"/>
            </a:xfrm>
            <a:custGeom>
              <a:avLst/>
              <a:gdLst/>
              <a:ahLst/>
              <a:cxnLst/>
              <a:rect l="l" t="t" r="r" b="b"/>
              <a:pathLst>
                <a:path w="132291" h="205654" extrusionOk="0">
                  <a:moveTo>
                    <a:pt x="12806" y="1428"/>
                  </a:moveTo>
                  <a:cubicBezTo>
                    <a:pt x="13758" y="2380"/>
                    <a:pt x="14711" y="3332"/>
                    <a:pt x="15663" y="4284"/>
                  </a:cubicBezTo>
                  <a:lnTo>
                    <a:pt x="130916" y="191849"/>
                  </a:lnTo>
                  <a:cubicBezTo>
                    <a:pt x="133773" y="195658"/>
                    <a:pt x="131868" y="201370"/>
                    <a:pt x="128058" y="204226"/>
                  </a:cubicBezTo>
                  <a:cubicBezTo>
                    <a:pt x="125201" y="206131"/>
                    <a:pt x="122343" y="206131"/>
                    <a:pt x="119486" y="204226"/>
                  </a:cubicBezTo>
                  <a:cubicBezTo>
                    <a:pt x="118533" y="203274"/>
                    <a:pt x="117581" y="202322"/>
                    <a:pt x="116628" y="201370"/>
                  </a:cubicBezTo>
                  <a:lnTo>
                    <a:pt x="1376" y="13806"/>
                  </a:lnTo>
                  <a:cubicBezTo>
                    <a:pt x="-1482" y="9997"/>
                    <a:pt x="423" y="4284"/>
                    <a:pt x="4233" y="1428"/>
                  </a:cubicBezTo>
                  <a:cubicBezTo>
                    <a:pt x="7091" y="-476"/>
                    <a:pt x="9948" y="-476"/>
                    <a:pt x="12806" y="142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sz="1800">
                <a:solidFill>
                  <a:srgbClr val="086D6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77" name="Google Shape;41;p70">
              <a:extLst>
                <a:ext uri="{FF2B5EF4-FFF2-40B4-BE49-F238E27FC236}">
                  <a16:creationId xmlns:a16="http://schemas.microsoft.com/office/drawing/2014/main" id="{1C8C7F5F-5B98-9FD6-D2C2-C2DC4FD44EB6}"/>
                </a:ext>
              </a:extLst>
            </p:cNvPr>
            <p:cNvGrpSpPr/>
            <p:nvPr/>
          </p:nvGrpSpPr>
          <p:grpSpPr>
            <a:xfrm>
              <a:off x="10968672" y="5214269"/>
              <a:ext cx="912495" cy="1194891"/>
              <a:chOff x="10968672" y="5214269"/>
              <a:chExt cx="912495" cy="1194891"/>
            </a:xfrm>
          </p:grpSpPr>
          <p:grpSp>
            <p:nvGrpSpPr>
              <p:cNvPr id="78" name="Google Shape;42;p70">
                <a:extLst>
                  <a:ext uri="{FF2B5EF4-FFF2-40B4-BE49-F238E27FC236}">
                    <a16:creationId xmlns:a16="http://schemas.microsoft.com/office/drawing/2014/main" id="{E763F69E-A184-67C6-D853-9499A8E3D118}"/>
                  </a:ext>
                </a:extLst>
              </p:cNvPr>
              <p:cNvGrpSpPr/>
              <p:nvPr/>
            </p:nvGrpSpPr>
            <p:grpSpPr>
              <a:xfrm>
                <a:off x="10968672" y="5789340"/>
                <a:ext cx="751522" cy="619820"/>
                <a:chOff x="10968672" y="5789340"/>
                <a:chExt cx="751522" cy="619820"/>
              </a:xfrm>
            </p:grpSpPr>
            <p:sp>
              <p:nvSpPr>
                <p:cNvPr id="94" name="Google Shape;43;p70">
                  <a:extLst>
                    <a:ext uri="{FF2B5EF4-FFF2-40B4-BE49-F238E27FC236}">
                      <a16:creationId xmlns:a16="http://schemas.microsoft.com/office/drawing/2014/main" id="{B98244F6-62DF-D95E-BF35-D2D755C299CD}"/>
                    </a:ext>
                  </a:extLst>
                </p:cNvPr>
                <p:cNvSpPr/>
                <p:nvPr/>
              </p:nvSpPr>
              <p:spPr>
                <a:xfrm>
                  <a:off x="10968672" y="5794101"/>
                  <a:ext cx="202882" cy="1856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882" h="185660" extrusionOk="0">
                      <a:moveTo>
                        <a:pt x="132397" y="157097"/>
                      </a:moveTo>
                      <a:lnTo>
                        <a:pt x="70485" y="157097"/>
                      </a:lnTo>
                      <a:lnTo>
                        <a:pt x="60960" y="185660"/>
                      </a:lnTo>
                      <a:lnTo>
                        <a:pt x="0" y="185660"/>
                      </a:lnTo>
                      <a:lnTo>
                        <a:pt x="67628" y="0"/>
                      </a:lnTo>
                      <a:lnTo>
                        <a:pt x="135255" y="0"/>
                      </a:lnTo>
                      <a:lnTo>
                        <a:pt x="202883" y="185660"/>
                      </a:lnTo>
                      <a:lnTo>
                        <a:pt x="140970" y="185660"/>
                      </a:lnTo>
                      <a:lnTo>
                        <a:pt x="132397" y="157097"/>
                      </a:lnTo>
                      <a:close/>
                      <a:moveTo>
                        <a:pt x="118110" y="113301"/>
                      </a:moveTo>
                      <a:lnTo>
                        <a:pt x="100965" y="61887"/>
                      </a:lnTo>
                      <a:lnTo>
                        <a:pt x="83820" y="113301"/>
                      </a:lnTo>
                      <a:lnTo>
                        <a:pt x="118110" y="11330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endParaRPr sz="1800">
                    <a:solidFill>
                      <a:srgbClr val="086D6E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5" name="Google Shape;44;p70">
                  <a:extLst>
                    <a:ext uri="{FF2B5EF4-FFF2-40B4-BE49-F238E27FC236}">
                      <a16:creationId xmlns:a16="http://schemas.microsoft.com/office/drawing/2014/main" id="{5987938B-F26E-7A0E-3CB2-19BA4916B698}"/>
                    </a:ext>
                  </a:extLst>
                </p:cNvPr>
                <p:cNvSpPr/>
                <p:nvPr/>
              </p:nvSpPr>
              <p:spPr>
                <a:xfrm>
                  <a:off x="11180127" y="5789340"/>
                  <a:ext cx="181927" cy="190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1927" h="190420" extrusionOk="0">
                      <a:moveTo>
                        <a:pt x="119063" y="67599"/>
                      </a:moveTo>
                      <a:cubicBezTo>
                        <a:pt x="117157" y="63791"/>
                        <a:pt x="113347" y="60935"/>
                        <a:pt x="109538" y="59031"/>
                      </a:cubicBezTo>
                      <a:cubicBezTo>
                        <a:pt x="105728" y="57126"/>
                        <a:pt x="100013" y="56174"/>
                        <a:pt x="94297" y="56174"/>
                      </a:cubicBezTo>
                      <a:cubicBezTo>
                        <a:pt x="82867" y="56174"/>
                        <a:pt x="74295" y="59983"/>
                        <a:pt x="68580" y="66647"/>
                      </a:cubicBezTo>
                      <a:cubicBezTo>
                        <a:pt x="62865" y="74264"/>
                        <a:pt x="59055" y="83785"/>
                        <a:pt x="59055" y="96163"/>
                      </a:cubicBezTo>
                      <a:cubicBezTo>
                        <a:pt x="59055" y="110444"/>
                        <a:pt x="62865" y="121869"/>
                        <a:pt x="69532" y="128534"/>
                      </a:cubicBezTo>
                      <a:cubicBezTo>
                        <a:pt x="76200" y="136151"/>
                        <a:pt x="86678" y="139007"/>
                        <a:pt x="100965" y="139007"/>
                      </a:cubicBezTo>
                      <a:cubicBezTo>
                        <a:pt x="114300" y="139007"/>
                        <a:pt x="125730" y="133295"/>
                        <a:pt x="133350" y="122822"/>
                      </a:cubicBezTo>
                      <a:lnTo>
                        <a:pt x="86678" y="122822"/>
                      </a:lnTo>
                      <a:lnTo>
                        <a:pt x="86678" y="81881"/>
                      </a:lnTo>
                      <a:lnTo>
                        <a:pt x="181928" y="81881"/>
                      </a:lnTo>
                      <a:lnTo>
                        <a:pt x="181928" y="139960"/>
                      </a:lnTo>
                      <a:cubicBezTo>
                        <a:pt x="174307" y="154241"/>
                        <a:pt x="162878" y="165666"/>
                        <a:pt x="148590" y="175187"/>
                      </a:cubicBezTo>
                      <a:cubicBezTo>
                        <a:pt x="134303" y="184708"/>
                        <a:pt x="116205" y="190421"/>
                        <a:pt x="94297" y="190421"/>
                      </a:cubicBezTo>
                      <a:cubicBezTo>
                        <a:pt x="75247" y="190421"/>
                        <a:pt x="58103" y="186613"/>
                        <a:pt x="43815" y="178044"/>
                      </a:cubicBezTo>
                      <a:cubicBezTo>
                        <a:pt x="29528" y="170427"/>
                        <a:pt x="19050" y="159002"/>
                        <a:pt x="11430" y="144720"/>
                      </a:cubicBezTo>
                      <a:cubicBezTo>
                        <a:pt x="3810" y="130438"/>
                        <a:pt x="0" y="114253"/>
                        <a:pt x="0" y="95210"/>
                      </a:cubicBezTo>
                      <a:cubicBezTo>
                        <a:pt x="0" y="77121"/>
                        <a:pt x="3810" y="60935"/>
                        <a:pt x="11430" y="45701"/>
                      </a:cubicBezTo>
                      <a:cubicBezTo>
                        <a:pt x="19050" y="31419"/>
                        <a:pt x="29528" y="19994"/>
                        <a:pt x="43815" y="12377"/>
                      </a:cubicBezTo>
                      <a:cubicBezTo>
                        <a:pt x="58103" y="4761"/>
                        <a:pt x="74295" y="0"/>
                        <a:pt x="93345" y="0"/>
                      </a:cubicBezTo>
                      <a:cubicBezTo>
                        <a:pt x="118110" y="0"/>
                        <a:pt x="137160" y="5713"/>
                        <a:pt x="152400" y="17138"/>
                      </a:cubicBezTo>
                      <a:cubicBezTo>
                        <a:pt x="167640" y="28563"/>
                        <a:pt x="177165" y="44749"/>
                        <a:pt x="180022" y="64743"/>
                      </a:cubicBezTo>
                      <a:lnTo>
                        <a:pt x="119063" y="6474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endParaRPr sz="1800">
                    <a:solidFill>
                      <a:srgbClr val="086D6E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6" name="Google Shape;45;p70">
                  <a:extLst>
                    <a:ext uri="{FF2B5EF4-FFF2-40B4-BE49-F238E27FC236}">
                      <a16:creationId xmlns:a16="http://schemas.microsoft.com/office/drawing/2014/main" id="{64CF7092-0F3F-B863-5C16-4EB899985A34}"/>
                    </a:ext>
                  </a:extLst>
                </p:cNvPr>
                <p:cNvSpPr/>
                <p:nvPr/>
              </p:nvSpPr>
              <p:spPr>
                <a:xfrm>
                  <a:off x="11383009" y="5793149"/>
                  <a:ext cx="157162" cy="1866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162" h="186612" extrusionOk="0">
                      <a:moveTo>
                        <a:pt x="93345" y="185660"/>
                      </a:moveTo>
                      <a:lnTo>
                        <a:pt x="58103" y="119013"/>
                      </a:lnTo>
                      <a:lnTo>
                        <a:pt x="58103" y="119013"/>
                      </a:lnTo>
                      <a:lnTo>
                        <a:pt x="58103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86678" y="0"/>
                      </a:lnTo>
                      <a:cubicBezTo>
                        <a:pt x="101918" y="0"/>
                        <a:pt x="114300" y="2856"/>
                        <a:pt x="125730" y="7617"/>
                      </a:cubicBezTo>
                      <a:cubicBezTo>
                        <a:pt x="136208" y="13329"/>
                        <a:pt x="144780" y="19994"/>
                        <a:pt x="149543" y="29515"/>
                      </a:cubicBezTo>
                      <a:cubicBezTo>
                        <a:pt x="154305" y="39036"/>
                        <a:pt x="157163" y="49509"/>
                        <a:pt x="157163" y="60935"/>
                      </a:cubicBezTo>
                      <a:cubicBezTo>
                        <a:pt x="157163" y="73312"/>
                        <a:pt x="153353" y="84737"/>
                        <a:pt x="146685" y="94258"/>
                      </a:cubicBezTo>
                      <a:cubicBezTo>
                        <a:pt x="140018" y="103779"/>
                        <a:pt x="129540" y="110444"/>
                        <a:pt x="117158" y="115205"/>
                      </a:cubicBezTo>
                      <a:lnTo>
                        <a:pt x="157163" y="186612"/>
                      </a:lnTo>
                      <a:lnTo>
                        <a:pt x="93345" y="186612"/>
                      </a:lnTo>
                      <a:close/>
                      <a:moveTo>
                        <a:pt x="58103" y="79977"/>
                      </a:moveTo>
                      <a:lnTo>
                        <a:pt x="80963" y="79977"/>
                      </a:lnTo>
                      <a:cubicBezTo>
                        <a:pt x="86678" y="79977"/>
                        <a:pt x="90488" y="79025"/>
                        <a:pt x="93345" y="76168"/>
                      </a:cubicBezTo>
                      <a:cubicBezTo>
                        <a:pt x="96203" y="73312"/>
                        <a:pt x="97155" y="69504"/>
                        <a:pt x="97155" y="63791"/>
                      </a:cubicBezTo>
                      <a:cubicBezTo>
                        <a:pt x="97155" y="59030"/>
                        <a:pt x="95250" y="55222"/>
                        <a:pt x="92393" y="52366"/>
                      </a:cubicBezTo>
                      <a:cubicBezTo>
                        <a:pt x="89535" y="49509"/>
                        <a:pt x="85725" y="48557"/>
                        <a:pt x="80010" y="48557"/>
                      </a:cubicBezTo>
                      <a:lnTo>
                        <a:pt x="57150" y="48557"/>
                      </a:lnTo>
                      <a:lnTo>
                        <a:pt x="57150" y="7997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endParaRPr sz="1800">
                    <a:solidFill>
                      <a:srgbClr val="086D6E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7" name="Google Shape;46;p70">
                  <a:extLst>
                    <a:ext uri="{FF2B5EF4-FFF2-40B4-BE49-F238E27FC236}">
                      <a16:creationId xmlns:a16="http://schemas.microsoft.com/office/drawing/2014/main" id="{D28E24A2-E06B-69C5-889C-0FB8CCF14F80}"/>
                    </a:ext>
                  </a:extLst>
                </p:cNvPr>
                <p:cNvSpPr/>
                <p:nvPr/>
              </p:nvSpPr>
              <p:spPr>
                <a:xfrm>
                  <a:off x="11558269" y="5793149"/>
                  <a:ext cx="58102" cy="1856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102" h="185660" extrusionOk="0">
                      <a:moveTo>
                        <a:pt x="58103" y="0"/>
                      </a:moveTo>
                      <a:lnTo>
                        <a:pt x="58103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5810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endParaRPr sz="1800">
                    <a:solidFill>
                      <a:srgbClr val="086D6E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8" name="Google Shape;47;p70">
                  <a:extLst>
                    <a:ext uri="{FF2B5EF4-FFF2-40B4-BE49-F238E27FC236}">
                      <a16:creationId xmlns:a16="http://schemas.microsoft.com/office/drawing/2014/main" id="{696E9C00-93B0-4A0B-E011-A20436D38A59}"/>
                    </a:ext>
                  </a:extLst>
                </p:cNvPr>
                <p:cNvSpPr/>
                <p:nvPr/>
              </p:nvSpPr>
              <p:spPr>
                <a:xfrm>
                  <a:off x="10982007" y="6007373"/>
                  <a:ext cx="131445" cy="1866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445" h="186612" extrusionOk="0">
                      <a:moveTo>
                        <a:pt x="131445" y="0"/>
                      </a:moveTo>
                      <a:lnTo>
                        <a:pt x="131445" y="46653"/>
                      </a:lnTo>
                      <a:lnTo>
                        <a:pt x="58103" y="46653"/>
                      </a:lnTo>
                      <a:lnTo>
                        <a:pt x="58103" y="72360"/>
                      </a:lnTo>
                      <a:lnTo>
                        <a:pt x="110490" y="72360"/>
                      </a:lnTo>
                      <a:lnTo>
                        <a:pt x="110490" y="116157"/>
                      </a:lnTo>
                      <a:lnTo>
                        <a:pt x="58103" y="116157"/>
                      </a:lnTo>
                      <a:lnTo>
                        <a:pt x="58103" y="186612"/>
                      </a:lnTo>
                      <a:lnTo>
                        <a:pt x="0" y="186612"/>
                      </a:lnTo>
                      <a:lnTo>
                        <a:pt x="0" y="952"/>
                      </a:lnTo>
                      <a:lnTo>
                        <a:pt x="131445" y="95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endParaRPr sz="1800">
                    <a:solidFill>
                      <a:srgbClr val="086D6E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9" name="Google Shape;48;p70">
                  <a:extLst>
                    <a:ext uri="{FF2B5EF4-FFF2-40B4-BE49-F238E27FC236}">
                      <a16:creationId xmlns:a16="http://schemas.microsoft.com/office/drawing/2014/main" id="{80D7FC97-B299-54DE-B9CE-58FAF737B407}"/>
                    </a:ext>
                  </a:extLst>
                </p:cNvPr>
                <p:cNvSpPr/>
                <p:nvPr/>
              </p:nvSpPr>
              <p:spPr>
                <a:xfrm>
                  <a:off x="11126787" y="6002612"/>
                  <a:ext cx="191452" cy="192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1452" h="192325" extrusionOk="0">
                      <a:moveTo>
                        <a:pt x="48578" y="179948"/>
                      </a:moveTo>
                      <a:cubicBezTo>
                        <a:pt x="34290" y="171379"/>
                        <a:pt x="21907" y="159954"/>
                        <a:pt x="13335" y="145672"/>
                      </a:cubicBezTo>
                      <a:cubicBezTo>
                        <a:pt x="4763" y="131390"/>
                        <a:pt x="0" y="115205"/>
                        <a:pt x="0" y="96162"/>
                      </a:cubicBezTo>
                      <a:cubicBezTo>
                        <a:pt x="0" y="78073"/>
                        <a:pt x="4763" y="61887"/>
                        <a:pt x="13335" y="46653"/>
                      </a:cubicBezTo>
                      <a:cubicBezTo>
                        <a:pt x="21907" y="32371"/>
                        <a:pt x="33338" y="20946"/>
                        <a:pt x="48578" y="12377"/>
                      </a:cubicBezTo>
                      <a:cubicBezTo>
                        <a:pt x="62865" y="3808"/>
                        <a:pt x="79057" y="0"/>
                        <a:pt x="97155" y="0"/>
                      </a:cubicBezTo>
                      <a:cubicBezTo>
                        <a:pt x="115253" y="0"/>
                        <a:pt x="130493" y="3808"/>
                        <a:pt x="144780" y="12377"/>
                      </a:cubicBezTo>
                      <a:cubicBezTo>
                        <a:pt x="159068" y="20946"/>
                        <a:pt x="170497" y="31419"/>
                        <a:pt x="179070" y="46653"/>
                      </a:cubicBezTo>
                      <a:cubicBezTo>
                        <a:pt x="187643" y="60935"/>
                        <a:pt x="191453" y="77120"/>
                        <a:pt x="191453" y="96162"/>
                      </a:cubicBezTo>
                      <a:cubicBezTo>
                        <a:pt x="191453" y="114253"/>
                        <a:pt x="187643" y="130438"/>
                        <a:pt x="179070" y="145672"/>
                      </a:cubicBezTo>
                      <a:cubicBezTo>
                        <a:pt x="170497" y="159954"/>
                        <a:pt x="159068" y="171379"/>
                        <a:pt x="144780" y="179948"/>
                      </a:cubicBezTo>
                      <a:cubicBezTo>
                        <a:pt x="130493" y="188517"/>
                        <a:pt x="114300" y="192325"/>
                        <a:pt x="97155" y="192325"/>
                      </a:cubicBezTo>
                      <a:cubicBezTo>
                        <a:pt x="79057" y="192325"/>
                        <a:pt x="62865" y="188517"/>
                        <a:pt x="48578" y="179948"/>
                      </a:cubicBezTo>
                      <a:close/>
                      <a:moveTo>
                        <a:pt x="123825" y="126630"/>
                      </a:moveTo>
                      <a:cubicBezTo>
                        <a:pt x="130493" y="119013"/>
                        <a:pt x="133350" y="109492"/>
                        <a:pt x="133350" y="96162"/>
                      </a:cubicBezTo>
                      <a:cubicBezTo>
                        <a:pt x="133350" y="83785"/>
                        <a:pt x="130493" y="73312"/>
                        <a:pt x="123825" y="65695"/>
                      </a:cubicBezTo>
                      <a:cubicBezTo>
                        <a:pt x="117157" y="58078"/>
                        <a:pt x="108585" y="54270"/>
                        <a:pt x="97155" y="54270"/>
                      </a:cubicBezTo>
                      <a:cubicBezTo>
                        <a:pt x="85725" y="54270"/>
                        <a:pt x="76200" y="58078"/>
                        <a:pt x="70485" y="65695"/>
                      </a:cubicBezTo>
                      <a:cubicBezTo>
                        <a:pt x="63818" y="73312"/>
                        <a:pt x="60960" y="82833"/>
                        <a:pt x="60960" y="96162"/>
                      </a:cubicBezTo>
                      <a:cubicBezTo>
                        <a:pt x="60960" y="108540"/>
                        <a:pt x="63818" y="119013"/>
                        <a:pt x="70485" y="126630"/>
                      </a:cubicBezTo>
                      <a:cubicBezTo>
                        <a:pt x="77153" y="134247"/>
                        <a:pt x="85725" y="138055"/>
                        <a:pt x="97155" y="138055"/>
                      </a:cubicBezTo>
                      <a:cubicBezTo>
                        <a:pt x="108585" y="138055"/>
                        <a:pt x="117157" y="134247"/>
                        <a:pt x="123825" y="1266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endParaRPr sz="1800">
                    <a:solidFill>
                      <a:srgbClr val="086D6E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0" name="Google Shape;49;p70">
                  <a:extLst>
                    <a:ext uri="{FF2B5EF4-FFF2-40B4-BE49-F238E27FC236}">
                      <a16:creationId xmlns:a16="http://schemas.microsoft.com/office/drawing/2014/main" id="{B8B34133-6A8B-7A65-DE1D-7E66E0238E94}"/>
                    </a:ext>
                  </a:extLst>
                </p:cNvPr>
                <p:cNvSpPr/>
                <p:nvPr/>
              </p:nvSpPr>
              <p:spPr>
                <a:xfrm>
                  <a:off x="11333480" y="6002612"/>
                  <a:ext cx="191452" cy="192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1452" h="192325" extrusionOk="0">
                      <a:moveTo>
                        <a:pt x="48577" y="179948"/>
                      </a:moveTo>
                      <a:cubicBezTo>
                        <a:pt x="34290" y="171379"/>
                        <a:pt x="21907" y="159954"/>
                        <a:pt x="13335" y="145672"/>
                      </a:cubicBezTo>
                      <a:cubicBezTo>
                        <a:pt x="4763" y="131390"/>
                        <a:pt x="0" y="115205"/>
                        <a:pt x="0" y="96162"/>
                      </a:cubicBezTo>
                      <a:cubicBezTo>
                        <a:pt x="0" y="78073"/>
                        <a:pt x="4763" y="61887"/>
                        <a:pt x="13335" y="46653"/>
                      </a:cubicBezTo>
                      <a:cubicBezTo>
                        <a:pt x="21907" y="32371"/>
                        <a:pt x="33338" y="20946"/>
                        <a:pt x="48577" y="12377"/>
                      </a:cubicBezTo>
                      <a:cubicBezTo>
                        <a:pt x="62865" y="3808"/>
                        <a:pt x="79057" y="0"/>
                        <a:pt x="97155" y="0"/>
                      </a:cubicBezTo>
                      <a:cubicBezTo>
                        <a:pt x="115252" y="0"/>
                        <a:pt x="130492" y="3808"/>
                        <a:pt x="144780" y="12377"/>
                      </a:cubicBezTo>
                      <a:cubicBezTo>
                        <a:pt x="159067" y="20946"/>
                        <a:pt x="170497" y="31419"/>
                        <a:pt x="179070" y="46653"/>
                      </a:cubicBezTo>
                      <a:cubicBezTo>
                        <a:pt x="187642" y="60935"/>
                        <a:pt x="191452" y="77120"/>
                        <a:pt x="191452" y="96162"/>
                      </a:cubicBezTo>
                      <a:cubicBezTo>
                        <a:pt x="191452" y="114253"/>
                        <a:pt x="187642" y="130438"/>
                        <a:pt x="179070" y="145672"/>
                      </a:cubicBezTo>
                      <a:cubicBezTo>
                        <a:pt x="170497" y="159954"/>
                        <a:pt x="159067" y="171379"/>
                        <a:pt x="144780" y="179948"/>
                      </a:cubicBezTo>
                      <a:cubicBezTo>
                        <a:pt x="130492" y="188517"/>
                        <a:pt x="114300" y="192325"/>
                        <a:pt x="97155" y="192325"/>
                      </a:cubicBezTo>
                      <a:cubicBezTo>
                        <a:pt x="80010" y="192325"/>
                        <a:pt x="63817" y="188517"/>
                        <a:pt x="48577" y="179948"/>
                      </a:cubicBezTo>
                      <a:close/>
                      <a:moveTo>
                        <a:pt x="123825" y="126630"/>
                      </a:moveTo>
                      <a:cubicBezTo>
                        <a:pt x="130492" y="119013"/>
                        <a:pt x="133350" y="109492"/>
                        <a:pt x="133350" y="96162"/>
                      </a:cubicBezTo>
                      <a:cubicBezTo>
                        <a:pt x="133350" y="83785"/>
                        <a:pt x="130492" y="73312"/>
                        <a:pt x="123825" y="65695"/>
                      </a:cubicBezTo>
                      <a:cubicBezTo>
                        <a:pt x="117157" y="58078"/>
                        <a:pt x="108585" y="54270"/>
                        <a:pt x="97155" y="54270"/>
                      </a:cubicBezTo>
                      <a:cubicBezTo>
                        <a:pt x="85725" y="54270"/>
                        <a:pt x="76200" y="58078"/>
                        <a:pt x="70485" y="65695"/>
                      </a:cubicBezTo>
                      <a:cubicBezTo>
                        <a:pt x="63817" y="73312"/>
                        <a:pt x="60960" y="82833"/>
                        <a:pt x="60960" y="96162"/>
                      </a:cubicBezTo>
                      <a:cubicBezTo>
                        <a:pt x="60960" y="108540"/>
                        <a:pt x="63817" y="119013"/>
                        <a:pt x="70485" y="126630"/>
                      </a:cubicBezTo>
                      <a:cubicBezTo>
                        <a:pt x="77152" y="134247"/>
                        <a:pt x="85725" y="138055"/>
                        <a:pt x="97155" y="138055"/>
                      </a:cubicBezTo>
                      <a:cubicBezTo>
                        <a:pt x="108585" y="138055"/>
                        <a:pt x="117157" y="134247"/>
                        <a:pt x="123825" y="1266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endParaRPr sz="1800">
                    <a:solidFill>
                      <a:srgbClr val="086D6E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1" name="Google Shape;50;p70">
                  <a:extLst>
                    <a:ext uri="{FF2B5EF4-FFF2-40B4-BE49-F238E27FC236}">
                      <a16:creationId xmlns:a16="http://schemas.microsoft.com/office/drawing/2014/main" id="{C9361DEA-B618-9A8F-CD4E-C26692E19B31}"/>
                    </a:ext>
                  </a:extLst>
                </p:cNvPr>
                <p:cNvSpPr/>
                <p:nvPr/>
              </p:nvSpPr>
              <p:spPr>
                <a:xfrm>
                  <a:off x="11546840" y="6006420"/>
                  <a:ext cx="173354" cy="1856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354" h="185660" extrusionOk="0">
                      <a:moveTo>
                        <a:pt x="128588" y="12377"/>
                      </a:moveTo>
                      <a:cubicBezTo>
                        <a:pt x="142875" y="19994"/>
                        <a:pt x="154305" y="31419"/>
                        <a:pt x="161925" y="44749"/>
                      </a:cubicBezTo>
                      <a:cubicBezTo>
                        <a:pt x="169545" y="58078"/>
                        <a:pt x="173355" y="74264"/>
                        <a:pt x="173355" y="92354"/>
                      </a:cubicBezTo>
                      <a:cubicBezTo>
                        <a:pt x="173355" y="110444"/>
                        <a:pt x="169545" y="125678"/>
                        <a:pt x="161925" y="139959"/>
                      </a:cubicBezTo>
                      <a:cubicBezTo>
                        <a:pt x="154305" y="154241"/>
                        <a:pt x="142875" y="165666"/>
                        <a:pt x="128588" y="173283"/>
                      </a:cubicBezTo>
                      <a:cubicBezTo>
                        <a:pt x="114300" y="180900"/>
                        <a:pt x="97155" y="185660"/>
                        <a:pt x="77153" y="185660"/>
                      </a:cubicBez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77153" y="0"/>
                      </a:lnTo>
                      <a:cubicBezTo>
                        <a:pt x="97155" y="952"/>
                        <a:pt x="114300" y="4761"/>
                        <a:pt x="128588" y="12377"/>
                      </a:cubicBezTo>
                      <a:close/>
                      <a:moveTo>
                        <a:pt x="103822" y="123774"/>
                      </a:moveTo>
                      <a:cubicBezTo>
                        <a:pt x="111442" y="116157"/>
                        <a:pt x="115253" y="106636"/>
                        <a:pt x="115253" y="93306"/>
                      </a:cubicBezTo>
                      <a:cubicBezTo>
                        <a:pt x="115253" y="79977"/>
                        <a:pt x="111442" y="69504"/>
                        <a:pt x="103822" y="62839"/>
                      </a:cubicBezTo>
                      <a:cubicBezTo>
                        <a:pt x="96203" y="55222"/>
                        <a:pt x="85725" y="52366"/>
                        <a:pt x="72390" y="52366"/>
                      </a:cubicBezTo>
                      <a:lnTo>
                        <a:pt x="58103" y="52366"/>
                      </a:lnTo>
                      <a:lnTo>
                        <a:pt x="58103" y="135199"/>
                      </a:lnTo>
                      <a:lnTo>
                        <a:pt x="72390" y="135199"/>
                      </a:lnTo>
                      <a:cubicBezTo>
                        <a:pt x="85725" y="134247"/>
                        <a:pt x="96203" y="131390"/>
                        <a:pt x="103822" y="12377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endParaRPr sz="1800">
                    <a:solidFill>
                      <a:srgbClr val="086D6E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2" name="Google Shape;51;p70">
                  <a:extLst>
                    <a:ext uri="{FF2B5EF4-FFF2-40B4-BE49-F238E27FC236}">
                      <a16:creationId xmlns:a16="http://schemas.microsoft.com/office/drawing/2014/main" id="{06888557-B51D-71D6-1374-B01891C6258D}"/>
                    </a:ext>
                  </a:extLst>
                </p:cNvPr>
                <p:cNvSpPr/>
                <p:nvPr/>
              </p:nvSpPr>
              <p:spPr>
                <a:xfrm>
                  <a:off x="10982007" y="6221596"/>
                  <a:ext cx="123825" cy="1856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825" h="185660" extrusionOk="0">
                      <a:moveTo>
                        <a:pt x="58103" y="45701"/>
                      </a:moveTo>
                      <a:lnTo>
                        <a:pt x="58103" y="68552"/>
                      </a:lnTo>
                      <a:lnTo>
                        <a:pt x="116205" y="68552"/>
                      </a:lnTo>
                      <a:lnTo>
                        <a:pt x="116205" y="112348"/>
                      </a:lnTo>
                      <a:lnTo>
                        <a:pt x="58103" y="112348"/>
                      </a:lnTo>
                      <a:lnTo>
                        <a:pt x="58103" y="139007"/>
                      </a:lnTo>
                      <a:lnTo>
                        <a:pt x="123825" y="139007"/>
                      </a:lnTo>
                      <a:lnTo>
                        <a:pt x="123825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123825" y="0"/>
                      </a:lnTo>
                      <a:lnTo>
                        <a:pt x="123825" y="46653"/>
                      </a:lnTo>
                      <a:lnTo>
                        <a:pt x="58103" y="4665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endParaRPr sz="1800">
                    <a:solidFill>
                      <a:srgbClr val="086D6E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3" name="Google Shape;52;p70">
                  <a:extLst>
                    <a:ext uri="{FF2B5EF4-FFF2-40B4-BE49-F238E27FC236}">
                      <a16:creationId xmlns:a16="http://schemas.microsoft.com/office/drawing/2014/main" id="{C8E97E08-ED96-5AB2-117F-9F6BDD7FB67C}"/>
                    </a:ext>
                  </a:extLst>
                </p:cNvPr>
                <p:cNvSpPr/>
                <p:nvPr/>
              </p:nvSpPr>
              <p:spPr>
                <a:xfrm>
                  <a:off x="11127740" y="6220644"/>
                  <a:ext cx="173354" cy="1856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354" h="185660" extrusionOk="0">
                      <a:moveTo>
                        <a:pt x="128588" y="12377"/>
                      </a:moveTo>
                      <a:cubicBezTo>
                        <a:pt x="142875" y="19994"/>
                        <a:pt x="154305" y="31419"/>
                        <a:pt x="161925" y="44749"/>
                      </a:cubicBezTo>
                      <a:cubicBezTo>
                        <a:pt x="169545" y="58078"/>
                        <a:pt x="173355" y="74264"/>
                        <a:pt x="173355" y="92354"/>
                      </a:cubicBezTo>
                      <a:cubicBezTo>
                        <a:pt x="173355" y="110444"/>
                        <a:pt x="169545" y="125678"/>
                        <a:pt x="161925" y="139959"/>
                      </a:cubicBezTo>
                      <a:cubicBezTo>
                        <a:pt x="154305" y="154241"/>
                        <a:pt x="142875" y="165666"/>
                        <a:pt x="128588" y="173283"/>
                      </a:cubicBezTo>
                      <a:cubicBezTo>
                        <a:pt x="114300" y="180900"/>
                        <a:pt x="97155" y="185660"/>
                        <a:pt x="77153" y="185660"/>
                      </a:cubicBez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77153" y="0"/>
                      </a:lnTo>
                      <a:cubicBezTo>
                        <a:pt x="97155" y="0"/>
                        <a:pt x="114300" y="3809"/>
                        <a:pt x="128588" y="12377"/>
                      </a:cubicBezTo>
                      <a:close/>
                      <a:moveTo>
                        <a:pt x="103822" y="123774"/>
                      </a:moveTo>
                      <a:cubicBezTo>
                        <a:pt x="111442" y="116157"/>
                        <a:pt x="115253" y="106636"/>
                        <a:pt x="115253" y="93306"/>
                      </a:cubicBezTo>
                      <a:cubicBezTo>
                        <a:pt x="115253" y="79977"/>
                        <a:pt x="111442" y="69504"/>
                        <a:pt x="103822" y="62839"/>
                      </a:cubicBezTo>
                      <a:cubicBezTo>
                        <a:pt x="96203" y="55222"/>
                        <a:pt x="85725" y="52366"/>
                        <a:pt x="72390" y="52366"/>
                      </a:cubicBezTo>
                      <a:lnTo>
                        <a:pt x="58103" y="52366"/>
                      </a:lnTo>
                      <a:lnTo>
                        <a:pt x="58103" y="135199"/>
                      </a:lnTo>
                      <a:lnTo>
                        <a:pt x="72390" y="135199"/>
                      </a:lnTo>
                      <a:cubicBezTo>
                        <a:pt x="85725" y="134247"/>
                        <a:pt x="96203" y="130438"/>
                        <a:pt x="103822" y="12377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endParaRPr sz="1800" dirty="0">
                    <a:solidFill>
                      <a:srgbClr val="086D6E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4" name="Google Shape;53;p70">
                  <a:extLst>
                    <a:ext uri="{FF2B5EF4-FFF2-40B4-BE49-F238E27FC236}">
                      <a16:creationId xmlns:a16="http://schemas.microsoft.com/office/drawing/2014/main" id="{8A98FC75-A1E5-72A2-B02C-C705A79B1F64}"/>
                    </a:ext>
                  </a:extLst>
                </p:cNvPr>
                <p:cNvSpPr/>
                <p:nvPr/>
              </p:nvSpPr>
              <p:spPr>
                <a:xfrm>
                  <a:off x="11321097" y="6220644"/>
                  <a:ext cx="165734" cy="1885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734" h="188516" extrusionOk="0">
                      <a:moveTo>
                        <a:pt x="59055" y="0"/>
                      </a:moveTo>
                      <a:lnTo>
                        <a:pt x="59055" y="104732"/>
                      </a:lnTo>
                      <a:cubicBezTo>
                        <a:pt x="59055" y="113301"/>
                        <a:pt x="60960" y="119965"/>
                        <a:pt x="64770" y="124726"/>
                      </a:cubicBezTo>
                      <a:cubicBezTo>
                        <a:pt x="68580" y="129486"/>
                        <a:pt x="74295" y="132343"/>
                        <a:pt x="82868" y="132343"/>
                      </a:cubicBezTo>
                      <a:cubicBezTo>
                        <a:pt x="91440" y="132343"/>
                        <a:pt x="97155" y="129486"/>
                        <a:pt x="101918" y="124726"/>
                      </a:cubicBezTo>
                      <a:cubicBezTo>
                        <a:pt x="105728" y="119965"/>
                        <a:pt x="107633" y="113301"/>
                        <a:pt x="107633" y="104732"/>
                      </a:cubicBezTo>
                      <a:lnTo>
                        <a:pt x="107633" y="0"/>
                      </a:lnTo>
                      <a:lnTo>
                        <a:pt x="165735" y="0"/>
                      </a:lnTo>
                      <a:lnTo>
                        <a:pt x="165735" y="104732"/>
                      </a:lnTo>
                      <a:cubicBezTo>
                        <a:pt x="165735" y="122822"/>
                        <a:pt x="161925" y="137103"/>
                        <a:pt x="154305" y="150433"/>
                      </a:cubicBezTo>
                      <a:cubicBezTo>
                        <a:pt x="146685" y="162810"/>
                        <a:pt x="137160" y="172331"/>
                        <a:pt x="123825" y="178996"/>
                      </a:cubicBezTo>
                      <a:cubicBezTo>
                        <a:pt x="111443" y="185660"/>
                        <a:pt x="97155" y="188517"/>
                        <a:pt x="80963" y="188517"/>
                      </a:cubicBezTo>
                      <a:cubicBezTo>
                        <a:pt x="64770" y="188517"/>
                        <a:pt x="51435" y="185660"/>
                        <a:pt x="39053" y="178996"/>
                      </a:cubicBezTo>
                      <a:cubicBezTo>
                        <a:pt x="26670" y="172331"/>
                        <a:pt x="17145" y="163762"/>
                        <a:pt x="10478" y="150433"/>
                      </a:cubicBezTo>
                      <a:cubicBezTo>
                        <a:pt x="3810" y="138055"/>
                        <a:pt x="0" y="122822"/>
                        <a:pt x="0" y="104732"/>
                      </a:cubicBezTo>
                      <a:lnTo>
                        <a:pt x="0" y="0"/>
                      </a:lnTo>
                      <a:lnTo>
                        <a:pt x="5905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endParaRPr sz="1800">
                    <a:solidFill>
                      <a:srgbClr val="086D6E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79" name="Google Shape;54;p70">
                <a:extLst>
                  <a:ext uri="{FF2B5EF4-FFF2-40B4-BE49-F238E27FC236}">
                    <a16:creationId xmlns:a16="http://schemas.microsoft.com/office/drawing/2014/main" id="{B67C6A77-8922-D013-DA68-92854FFA8742}"/>
                  </a:ext>
                </a:extLst>
              </p:cNvPr>
              <p:cNvGrpSpPr/>
              <p:nvPr/>
            </p:nvGrpSpPr>
            <p:grpSpPr>
              <a:xfrm>
                <a:off x="10976292" y="5214269"/>
                <a:ext cx="904875" cy="408453"/>
                <a:chOff x="10976292" y="5214269"/>
                <a:chExt cx="904875" cy="408453"/>
              </a:xfrm>
            </p:grpSpPr>
            <p:sp>
              <p:nvSpPr>
                <p:cNvPr id="84" name="Google Shape;55;p70">
                  <a:extLst>
                    <a:ext uri="{FF2B5EF4-FFF2-40B4-BE49-F238E27FC236}">
                      <a16:creationId xmlns:a16="http://schemas.microsoft.com/office/drawing/2014/main" id="{16341397-7E54-9C96-B632-7327C6618577}"/>
                    </a:ext>
                  </a:extLst>
                </p:cNvPr>
                <p:cNvSpPr/>
                <p:nvPr/>
              </p:nvSpPr>
              <p:spPr>
                <a:xfrm>
                  <a:off x="10982007" y="5219030"/>
                  <a:ext cx="160020" cy="1866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020" h="186612" extrusionOk="0">
                      <a:moveTo>
                        <a:pt x="150495" y="106636"/>
                      </a:moveTo>
                      <a:cubicBezTo>
                        <a:pt x="157163" y="115205"/>
                        <a:pt x="160020" y="123774"/>
                        <a:pt x="160020" y="135199"/>
                      </a:cubicBezTo>
                      <a:cubicBezTo>
                        <a:pt x="160020" y="151385"/>
                        <a:pt x="154305" y="163762"/>
                        <a:pt x="143828" y="173283"/>
                      </a:cubicBezTo>
                      <a:cubicBezTo>
                        <a:pt x="133350" y="181852"/>
                        <a:pt x="117158" y="186613"/>
                        <a:pt x="97155" y="186613"/>
                      </a:cubicBezTo>
                      <a:lnTo>
                        <a:pt x="0" y="186613"/>
                      </a:lnTo>
                      <a:lnTo>
                        <a:pt x="0" y="0"/>
                      </a:lnTo>
                      <a:lnTo>
                        <a:pt x="95250" y="0"/>
                      </a:lnTo>
                      <a:cubicBezTo>
                        <a:pt x="114300" y="0"/>
                        <a:pt x="128588" y="3808"/>
                        <a:pt x="140018" y="12377"/>
                      </a:cubicBezTo>
                      <a:cubicBezTo>
                        <a:pt x="150495" y="20946"/>
                        <a:pt x="156210" y="32372"/>
                        <a:pt x="156210" y="48557"/>
                      </a:cubicBezTo>
                      <a:cubicBezTo>
                        <a:pt x="156210" y="59030"/>
                        <a:pt x="153353" y="68552"/>
                        <a:pt x="147638" y="76168"/>
                      </a:cubicBezTo>
                      <a:cubicBezTo>
                        <a:pt x="141923" y="83785"/>
                        <a:pt x="134303" y="88546"/>
                        <a:pt x="124778" y="91402"/>
                      </a:cubicBezTo>
                      <a:cubicBezTo>
                        <a:pt x="135255" y="93306"/>
                        <a:pt x="143828" y="98067"/>
                        <a:pt x="150495" y="106636"/>
                      </a:cubicBezTo>
                      <a:close/>
                      <a:moveTo>
                        <a:pt x="58103" y="72360"/>
                      </a:moveTo>
                      <a:lnTo>
                        <a:pt x="80963" y="72360"/>
                      </a:lnTo>
                      <a:cubicBezTo>
                        <a:pt x="86678" y="72360"/>
                        <a:pt x="90488" y="71408"/>
                        <a:pt x="92393" y="69504"/>
                      </a:cubicBezTo>
                      <a:cubicBezTo>
                        <a:pt x="95250" y="67599"/>
                        <a:pt x="96203" y="63791"/>
                        <a:pt x="96203" y="59983"/>
                      </a:cubicBezTo>
                      <a:cubicBezTo>
                        <a:pt x="96203" y="55222"/>
                        <a:pt x="95250" y="52366"/>
                        <a:pt x="92393" y="49509"/>
                      </a:cubicBezTo>
                      <a:cubicBezTo>
                        <a:pt x="89535" y="47605"/>
                        <a:pt x="85725" y="46653"/>
                        <a:pt x="80963" y="46653"/>
                      </a:cubicBezTo>
                      <a:lnTo>
                        <a:pt x="58103" y="46653"/>
                      </a:lnTo>
                      <a:lnTo>
                        <a:pt x="58103" y="72360"/>
                      </a:lnTo>
                      <a:close/>
                      <a:moveTo>
                        <a:pt x="96203" y="136151"/>
                      </a:moveTo>
                      <a:cubicBezTo>
                        <a:pt x="99060" y="134247"/>
                        <a:pt x="100013" y="130438"/>
                        <a:pt x="100013" y="126630"/>
                      </a:cubicBezTo>
                      <a:cubicBezTo>
                        <a:pt x="100013" y="118061"/>
                        <a:pt x="95250" y="113300"/>
                        <a:pt x="84773" y="113300"/>
                      </a:cubicBezTo>
                      <a:lnTo>
                        <a:pt x="58103" y="113300"/>
                      </a:lnTo>
                      <a:lnTo>
                        <a:pt x="58103" y="139959"/>
                      </a:lnTo>
                      <a:lnTo>
                        <a:pt x="84773" y="139959"/>
                      </a:lnTo>
                      <a:cubicBezTo>
                        <a:pt x="89535" y="139007"/>
                        <a:pt x="93345" y="138055"/>
                        <a:pt x="96203" y="13615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endParaRPr sz="1800">
                    <a:solidFill>
                      <a:srgbClr val="086D6E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5" name="Google Shape;56;p70">
                  <a:extLst>
                    <a:ext uri="{FF2B5EF4-FFF2-40B4-BE49-F238E27FC236}">
                      <a16:creationId xmlns:a16="http://schemas.microsoft.com/office/drawing/2014/main" id="{8591F3F2-0B3E-D26B-4229-A6C0D0AE3D0C}"/>
                    </a:ext>
                  </a:extLst>
                </p:cNvPr>
                <p:cNvSpPr/>
                <p:nvPr/>
              </p:nvSpPr>
              <p:spPr>
                <a:xfrm>
                  <a:off x="11162030" y="5219030"/>
                  <a:ext cx="114300" cy="1856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300" h="185660" extrusionOk="0">
                      <a:moveTo>
                        <a:pt x="58102" y="141864"/>
                      </a:moveTo>
                      <a:lnTo>
                        <a:pt x="114300" y="141864"/>
                      </a:lnTo>
                      <a:lnTo>
                        <a:pt x="114300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58102" y="0"/>
                      </a:lnTo>
                      <a:lnTo>
                        <a:pt x="58102" y="14186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endParaRPr sz="1800">
                    <a:solidFill>
                      <a:srgbClr val="086D6E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6" name="Google Shape;57;p70">
                  <a:extLst>
                    <a:ext uri="{FF2B5EF4-FFF2-40B4-BE49-F238E27FC236}">
                      <a16:creationId xmlns:a16="http://schemas.microsoft.com/office/drawing/2014/main" id="{134AA0CD-FABA-A47F-19A3-5B267A06E42A}"/>
                    </a:ext>
                  </a:extLst>
                </p:cNvPr>
                <p:cNvSpPr/>
                <p:nvPr/>
              </p:nvSpPr>
              <p:spPr>
                <a:xfrm>
                  <a:off x="11288712" y="5214269"/>
                  <a:ext cx="191452" cy="192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1452" h="192325" extrusionOk="0">
                      <a:moveTo>
                        <a:pt x="48578" y="179948"/>
                      </a:moveTo>
                      <a:cubicBezTo>
                        <a:pt x="34290" y="171379"/>
                        <a:pt x="21907" y="159954"/>
                        <a:pt x="13335" y="145672"/>
                      </a:cubicBezTo>
                      <a:cubicBezTo>
                        <a:pt x="4763" y="131390"/>
                        <a:pt x="0" y="115205"/>
                        <a:pt x="0" y="96163"/>
                      </a:cubicBezTo>
                      <a:cubicBezTo>
                        <a:pt x="0" y="78073"/>
                        <a:pt x="4763" y="61887"/>
                        <a:pt x="13335" y="46653"/>
                      </a:cubicBezTo>
                      <a:cubicBezTo>
                        <a:pt x="21907" y="31419"/>
                        <a:pt x="33338" y="20946"/>
                        <a:pt x="48578" y="12377"/>
                      </a:cubicBezTo>
                      <a:cubicBezTo>
                        <a:pt x="62865" y="3808"/>
                        <a:pt x="79057" y="0"/>
                        <a:pt x="97155" y="0"/>
                      </a:cubicBezTo>
                      <a:cubicBezTo>
                        <a:pt x="114300" y="0"/>
                        <a:pt x="130493" y="3808"/>
                        <a:pt x="144780" y="12377"/>
                      </a:cubicBezTo>
                      <a:cubicBezTo>
                        <a:pt x="159068" y="20946"/>
                        <a:pt x="170497" y="31419"/>
                        <a:pt x="179070" y="46653"/>
                      </a:cubicBezTo>
                      <a:cubicBezTo>
                        <a:pt x="187643" y="61887"/>
                        <a:pt x="191453" y="77120"/>
                        <a:pt x="191453" y="96163"/>
                      </a:cubicBezTo>
                      <a:cubicBezTo>
                        <a:pt x="191453" y="114253"/>
                        <a:pt x="187643" y="130438"/>
                        <a:pt x="179070" y="145672"/>
                      </a:cubicBezTo>
                      <a:cubicBezTo>
                        <a:pt x="170497" y="160906"/>
                        <a:pt x="159068" y="171379"/>
                        <a:pt x="144780" y="179948"/>
                      </a:cubicBezTo>
                      <a:cubicBezTo>
                        <a:pt x="130493" y="188517"/>
                        <a:pt x="114300" y="192325"/>
                        <a:pt x="97155" y="192325"/>
                      </a:cubicBezTo>
                      <a:cubicBezTo>
                        <a:pt x="79057" y="192325"/>
                        <a:pt x="62865" y="188517"/>
                        <a:pt x="48578" y="179948"/>
                      </a:cubicBezTo>
                      <a:close/>
                      <a:moveTo>
                        <a:pt x="122872" y="126630"/>
                      </a:moveTo>
                      <a:cubicBezTo>
                        <a:pt x="129540" y="119013"/>
                        <a:pt x="132397" y="109492"/>
                        <a:pt x="132397" y="96163"/>
                      </a:cubicBezTo>
                      <a:cubicBezTo>
                        <a:pt x="132397" y="83785"/>
                        <a:pt x="129540" y="73312"/>
                        <a:pt x="122872" y="65695"/>
                      </a:cubicBezTo>
                      <a:cubicBezTo>
                        <a:pt x="116205" y="58078"/>
                        <a:pt x="107632" y="54270"/>
                        <a:pt x="96203" y="54270"/>
                      </a:cubicBezTo>
                      <a:cubicBezTo>
                        <a:pt x="84772" y="54270"/>
                        <a:pt x="75247" y="58078"/>
                        <a:pt x="69532" y="65695"/>
                      </a:cubicBezTo>
                      <a:cubicBezTo>
                        <a:pt x="62865" y="73312"/>
                        <a:pt x="60007" y="82833"/>
                        <a:pt x="60007" y="96163"/>
                      </a:cubicBezTo>
                      <a:cubicBezTo>
                        <a:pt x="60007" y="108540"/>
                        <a:pt x="62865" y="119013"/>
                        <a:pt x="69532" y="126630"/>
                      </a:cubicBezTo>
                      <a:cubicBezTo>
                        <a:pt x="76200" y="134247"/>
                        <a:pt x="84772" y="138055"/>
                        <a:pt x="96203" y="138055"/>
                      </a:cubicBezTo>
                      <a:cubicBezTo>
                        <a:pt x="107632" y="138055"/>
                        <a:pt x="117157" y="134247"/>
                        <a:pt x="122872" y="1266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endParaRPr sz="1800">
                    <a:solidFill>
                      <a:srgbClr val="086D6E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7" name="Google Shape;58;p70">
                  <a:extLst>
                    <a:ext uri="{FF2B5EF4-FFF2-40B4-BE49-F238E27FC236}">
                      <a16:creationId xmlns:a16="http://schemas.microsoft.com/office/drawing/2014/main" id="{A819C8C0-384C-BA79-4B8B-8FA96ECF2FEA}"/>
                    </a:ext>
                  </a:extLst>
                </p:cNvPr>
                <p:cNvSpPr/>
                <p:nvPr/>
              </p:nvSpPr>
              <p:spPr>
                <a:xfrm>
                  <a:off x="11496357" y="5216174"/>
                  <a:ext cx="182880" cy="192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2880" h="192325" extrusionOk="0">
                      <a:moveTo>
                        <a:pt x="11430" y="45701"/>
                      </a:moveTo>
                      <a:cubicBezTo>
                        <a:pt x="19050" y="31419"/>
                        <a:pt x="29528" y="19994"/>
                        <a:pt x="43815" y="12377"/>
                      </a:cubicBezTo>
                      <a:cubicBezTo>
                        <a:pt x="58103" y="4761"/>
                        <a:pt x="74295" y="0"/>
                        <a:pt x="92393" y="0"/>
                      </a:cubicBezTo>
                      <a:cubicBezTo>
                        <a:pt x="108585" y="0"/>
                        <a:pt x="122873" y="2856"/>
                        <a:pt x="135255" y="9521"/>
                      </a:cubicBezTo>
                      <a:cubicBezTo>
                        <a:pt x="147638" y="15234"/>
                        <a:pt x="158115" y="23803"/>
                        <a:pt x="166688" y="35228"/>
                      </a:cubicBezTo>
                      <a:cubicBezTo>
                        <a:pt x="174308" y="46653"/>
                        <a:pt x="180023" y="59031"/>
                        <a:pt x="182880" y="74264"/>
                      </a:cubicBezTo>
                      <a:lnTo>
                        <a:pt x="120968" y="74264"/>
                      </a:lnTo>
                      <a:cubicBezTo>
                        <a:pt x="118110" y="68552"/>
                        <a:pt x="114300" y="63791"/>
                        <a:pt x="108585" y="59983"/>
                      </a:cubicBezTo>
                      <a:cubicBezTo>
                        <a:pt x="103823" y="56174"/>
                        <a:pt x="97155" y="55222"/>
                        <a:pt x="90488" y="55222"/>
                      </a:cubicBezTo>
                      <a:cubicBezTo>
                        <a:pt x="80963" y="55222"/>
                        <a:pt x="73343" y="59031"/>
                        <a:pt x="67628" y="66647"/>
                      </a:cubicBezTo>
                      <a:cubicBezTo>
                        <a:pt x="61913" y="74264"/>
                        <a:pt x="59055" y="83785"/>
                        <a:pt x="59055" y="96163"/>
                      </a:cubicBezTo>
                      <a:cubicBezTo>
                        <a:pt x="59055" y="108540"/>
                        <a:pt x="61913" y="118061"/>
                        <a:pt x="67628" y="125678"/>
                      </a:cubicBezTo>
                      <a:cubicBezTo>
                        <a:pt x="73343" y="133295"/>
                        <a:pt x="80963" y="137103"/>
                        <a:pt x="90488" y="137103"/>
                      </a:cubicBezTo>
                      <a:cubicBezTo>
                        <a:pt x="97155" y="137103"/>
                        <a:pt x="102870" y="135199"/>
                        <a:pt x="108585" y="132343"/>
                      </a:cubicBezTo>
                      <a:cubicBezTo>
                        <a:pt x="113348" y="128534"/>
                        <a:pt x="118110" y="123774"/>
                        <a:pt x="120968" y="118061"/>
                      </a:cubicBezTo>
                      <a:lnTo>
                        <a:pt x="182880" y="118061"/>
                      </a:lnTo>
                      <a:cubicBezTo>
                        <a:pt x="180023" y="132343"/>
                        <a:pt x="175260" y="145672"/>
                        <a:pt x="166688" y="157097"/>
                      </a:cubicBezTo>
                      <a:cubicBezTo>
                        <a:pt x="159068" y="168522"/>
                        <a:pt x="148590" y="177092"/>
                        <a:pt x="135255" y="182804"/>
                      </a:cubicBezTo>
                      <a:cubicBezTo>
                        <a:pt x="122873" y="188517"/>
                        <a:pt x="108585" y="192325"/>
                        <a:pt x="92393" y="192325"/>
                      </a:cubicBezTo>
                      <a:cubicBezTo>
                        <a:pt x="73343" y="192325"/>
                        <a:pt x="57150" y="188517"/>
                        <a:pt x="43815" y="179948"/>
                      </a:cubicBezTo>
                      <a:cubicBezTo>
                        <a:pt x="29528" y="172331"/>
                        <a:pt x="19050" y="160906"/>
                        <a:pt x="11430" y="146624"/>
                      </a:cubicBezTo>
                      <a:cubicBezTo>
                        <a:pt x="3810" y="132343"/>
                        <a:pt x="0" y="116157"/>
                        <a:pt x="0" y="97115"/>
                      </a:cubicBezTo>
                      <a:cubicBezTo>
                        <a:pt x="0" y="77121"/>
                        <a:pt x="3810" y="60935"/>
                        <a:pt x="11430" y="4570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endParaRPr sz="1800">
                    <a:solidFill>
                      <a:srgbClr val="086D6E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8" name="Google Shape;59;p70">
                  <a:extLst>
                    <a:ext uri="{FF2B5EF4-FFF2-40B4-BE49-F238E27FC236}">
                      <a16:creationId xmlns:a16="http://schemas.microsoft.com/office/drawing/2014/main" id="{96D83CA8-479E-5842-442E-E5481DA508C1}"/>
                    </a:ext>
                  </a:extLst>
                </p:cNvPr>
                <p:cNvSpPr/>
                <p:nvPr/>
              </p:nvSpPr>
              <p:spPr>
                <a:xfrm>
                  <a:off x="11699240" y="5219030"/>
                  <a:ext cx="181927" cy="1866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1927" h="186612" extrusionOk="0">
                      <a:moveTo>
                        <a:pt x="112395" y="185660"/>
                      </a:moveTo>
                      <a:lnTo>
                        <a:pt x="58103" y="104732"/>
                      </a:lnTo>
                      <a:lnTo>
                        <a:pt x="58103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58103" y="0"/>
                      </a:lnTo>
                      <a:lnTo>
                        <a:pt x="58103" y="78073"/>
                      </a:lnTo>
                      <a:lnTo>
                        <a:pt x="111442" y="0"/>
                      </a:lnTo>
                      <a:lnTo>
                        <a:pt x="177165" y="0"/>
                      </a:lnTo>
                      <a:lnTo>
                        <a:pt x="113347" y="89498"/>
                      </a:lnTo>
                      <a:lnTo>
                        <a:pt x="181928" y="186613"/>
                      </a:lnTo>
                      <a:lnTo>
                        <a:pt x="112395" y="18661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endParaRPr sz="1800">
                    <a:solidFill>
                      <a:srgbClr val="086D6E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9" name="Google Shape;60;p70">
                  <a:extLst>
                    <a:ext uri="{FF2B5EF4-FFF2-40B4-BE49-F238E27FC236}">
                      <a16:creationId xmlns:a16="http://schemas.microsoft.com/office/drawing/2014/main" id="{09D476C4-AC54-443B-7D14-ED6DE1A62F52}"/>
                    </a:ext>
                  </a:extLst>
                </p:cNvPr>
                <p:cNvSpPr/>
                <p:nvPr/>
              </p:nvSpPr>
              <p:spPr>
                <a:xfrm>
                  <a:off x="10976292" y="5430397"/>
                  <a:ext cx="181927" cy="192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1927" h="192325" extrusionOk="0">
                      <a:moveTo>
                        <a:pt x="11430" y="45701"/>
                      </a:moveTo>
                      <a:cubicBezTo>
                        <a:pt x="19050" y="31419"/>
                        <a:pt x="29527" y="19994"/>
                        <a:pt x="42863" y="12377"/>
                      </a:cubicBezTo>
                      <a:cubicBezTo>
                        <a:pt x="57150" y="4761"/>
                        <a:pt x="73342" y="0"/>
                        <a:pt x="91440" y="0"/>
                      </a:cubicBezTo>
                      <a:cubicBezTo>
                        <a:pt x="107632" y="0"/>
                        <a:pt x="121920" y="2856"/>
                        <a:pt x="134302" y="9521"/>
                      </a:cubicBezTo>
                      <a:cubicBezTo>
                        <a:pt x="146685" y="15234"/>
                        <a:pt x="157163" y="23803"/>
                        <a:pt x="165735" y="35228"/>
                      </a:cubicBezTo>
                      <a:cubicBezTo>
                        <a:pt x="173355" y="46653"/>
                        <a:pt x="179070" y="59030"/>
                        <a:pt x="181927" y="74264"/>
                      </a:cubicBezTo>
                      <a:lnTo>
                        <a:pt x="120015" y="74264"/>
                      </a:lnTo>
                      <a:cubicBezTo>
                        <a:pt x="117157" y="68552"/>
                        <a:pt x="113347" y="63791"/>
                        <a:pt x="107632" y="59983"/>
                      </a:cubicBezTo>
                      <a:cubicBezTo>
                        <a:pt x="101917" y="56174"/>
                        <a:pt x="96202" y="55222"/>
                        <a:pt x="89535" y="55222"/>
                      </a:cubicBezTo>
                      <a:cubicBezTo>
                        <a:pt x="80010" y="55222"/>
                        <a:pt x="72390" y="59030"/>
                        <a:pt x="66675" y="66647"/>
                      </a:cubicBezTo>
                      <a:cubicBezTo>
                        <a:pt x="60960" y="74264"/>
                        <a:pt x="58102" y="83785"/>
                        <a:pt x="58102" y="96163"/>
                      </a:cubicBezTo>
                      <a:cubicBezTo>
                        <a:pt x="58102" y="108540"/>
                        <a:pt x="60960" y="118061"/>
                        <a:pt x="66675" y="125678"/>
                      </a:cubicBezTo>
                      <a:cubicBezTo>
                        <a:pt x="72390" y="133295"/>
                        <a:pt x="80010" y="137103"/>
                        <a:pt x="89535" y="137103"/>
                      </a:cubicBezTo>
                      <a:cubicBezTo>
                        <a:pt x="96202" y="137103"/>
                        <a:pt x="101917" y="135199"/>
                        <a:pt x="107632" y="132343"/>
                      </a:cubicBezTo>
                      <a:cubicBezTo>
                        <a:pt x="112395" y="128534"/>
                        <a:pt x="117157" y="123774"/>
                        <a:pt x="120015" y="118061"/>
                      </a:cubicBezTo>
                      <a:lnTo>
                        <a:pt x="181927" y="118061"/>
                      </a:lnTo>
                      <a:cubicBezTo>
                        <a:pt x="179070" y="132343"/>
                        <a:pt x="174307" y="145672"/>
                        <a:pt x="165735" y="157097"/>
                      </a:cubicBezTo>
                      <a:cubicBezTo>
                        <a:pt x="158115" y="168522"/>
                        <a:pt x="147638" y="177092"/>
                        <a:pt x="134302" y="182804"/>
                      </a:cubicBezTo>
                      <a:cubicBezTo>
                        <a:pt x="121920" y="188517"/>
                        <a:pt x="107632" y="192325"/>
                        <a:pt x="91440" y="192325"/>
                      </a:cubicBezTo>
                      <a:cubicBezTo>
                        <a:pt x="72390" y="192325"/>
                        <a:pt x="56197" y="188517"/>
                        <a:pt x="42863" y="179948"/>
                      </a:cubicBezTo>
                      <a:cubicBezTo>
                        <a:pt x="28575" y="172331"/>
                        <a:pt x="18097" y="160906"/>
                        <a:pt x="11430" y="146624"/>
                      </a:cubicBezTo>
                      <a:cubicBezTo>
                        <a:pt x="3810" y="132343"/>
                        <a:pt x="0" y="116157"/>
                        <a:pt x="0" y="97115"/>
                      </a:cubicBezTo>
                      <a:cubicBezTo>
                        <a:pt x="0" y="76168"/>
                        <a:pt x="3810" y="59983"/>
                        <a:pt x="11430" y="4570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endParaRPr sz="1800">
                    <a:solidFill>
                      <a:srgbClr val="086D6E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0" name="Google Shape;61;p70">
                  <a:extLst>
                    <a:ext uri="{FF2B5EF4-FFF2-40B4-BE49-F238E27FC236}">
                      <a16:creationId xmlns:a16="http://schemas.microsoft.com/office/drawing/2014/main" id="{56D5681C-EC64-A520-3A5F-95E73839F28D}"/>
                    </a:ext>
                  </a:extLst>
                </p:cNvPr>
                <p:cNvSpPr/>
                <p:nvPr/>
              </p:nvSpPr>
              <p:spPr>
                <a:xfrm>
                  <a:off x="11179175" y="5432301"/>
                  <a:ext cx="172402" cy="1866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402" h="186612" extrusionOk="0">
                      <a:moveTo>
                        <a:pt x="172403" y="0"/>
                      </a:moveTo>
                      <a:lnTo>
                        <a:pt x="172403" y="186613"/>
                      </a:lnTo>
                      <a:lnTo>
                        <a:pt x="114300" y="186613"/>
                      </a:lnTo>
                      <a:lnTo>
                        <a:pt x="114300" y="114253"/>
                      </a:lnTo>
                      <a:lnTo>
                        <a:pt x="59055" y="114253"/>
                      </a:lnTo>
                      <a:lnTo>
                        <a:pt x="59055" y="186613"/>
                      </a:lnTo>
                      <a:lnTo>
                        <a:pt x="0" y="186613"/>
                      </a:lnTo>
                      <a:lnTo>
                        <a:pt x="0" y="952"/>
                      </a:lnTo>
                      <a:lnTo>
                        <a:pt x="58103" y="952"/>
                      </a:lnTo>
                      <a:lnTo>
                        <a:pt x="58103" y="67599"/>
                      </a:lnTo>
                      <a:lnTo>
                        <a:pt x="113347" y="67599"/>
                      </a:lnTo>
                      <a:lnTo>
                        <a:pt x="113347" y="952"/>
                      </a:lnTo>
                      <a:lnTo>
                        <a:pt x="172403" y="95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endParaRPr sz="1800">
                    <a:solidFill>
                      <a:srgbClr val="086D6E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1" name="Google Shape;62;p70">
                  <a:extLst>
                    <a:ext uri="{FF2B5EF4-FFF2-40B4-BE49-F238E27FC236}">
                      <a16:creationId xmlns:a16="http://schemas.microsoft.com/office/drawing/2014/main" id="{29F246C3-CB9D-DB22-D254-B4A59F1A11C3}"/>
                    </a:ext>
                  </a:extLst>
                </p:cNvPr>
                <p:cNvSpPr/>
                <p:nvPr/>
              </p:nvSpPr>
              <p:spPr>
                <a:xfrm>
                  <a:off x="11364912" y="5433253"/>
                  <a:ext cx="202882" cy="1856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882" h="185660" extrusionOk="0">
                      <a:moveTo>
                        <a:pt x="132397" y="157097"/>
                      </a:moveTo>
                      <a:lnTo>
                        <a:pt x="70485" y="157097"/>
                      </a:lnTo>
                      <a:lnTo>
                        <a:pt x="60960" y="185660"/>
                      </a:lnTo>
                      <a:lnTo>
                        <a:pt x="0" y="185660"/>
                      </a:lnTo>
                      <a:lnTo>
                        <a:pt x="67628" y="0"/>
                      </a:lnTo>
                      <a:lnTo>
                        <a:pt x="135255" y="0"/>
                      </a:lnTo>
                      <a:lnTo>
                        <a:pt x="202882" y="185660"/>
                      </a:lnTo>
                      <a:lnTo>
                        <a:pt x="140970" y="185660"/>
                      </a:lnTo>
                      <a:lnTo>
                        <a:pt x="132397" y="157097"/>
                      </a:lnTo>
                      <a:close/>
                      <a:moveTo>
                        <a:pt x="118110" y="113300"/>
                      </a:moveTo>
                      <a:lnTo>
                        <a:pt x="100965" y="61887"/>
                      </a:lnTo>
                      <a:lnTo>
                        <a:pt x="83820" y="113300"/>
                      </a:lnTo>
                      <a:lnTo>
                        <a:pt x="118110" y="11330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endParaRPr sz="1800">
                    <a:solidFill>
                      <a:srgbClr val="086D6E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2" name="Google Shape;63;p70">
                  <a:extLst>
                    <a:ext uri="{FF2B5EF4-FFF2-40B4-BE49-F238E27FC236}">
                      <a16:creationId xmlns:a16="http://schemas.microsoft.com/office/drawing/2014/main" id="{37D604AD-2E4F-5753-2ECC-A4C79D263792}"/>
                    </a:ext>
                  </a:extLst>
                </p:cNvPr>
                <p:cNvSpPr/>
                <p:nvPr/>
              </p:nvSpPr>
              <p:spPr>
                <a:xfrm>
                  <a:off x="11581130" y="5432301"/>
                  <a:ext cx="58102" cy="1866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102" h="186612" extrusionOk="0">
                      <a:moveTo>
                        <a:pt x="58102" y="0"/>
                      </a:moveTo>
                      <a:lnTo>
                        <a:pt x="58102" y="186613"/>
                      </a:lnTo>
                      <a:lnTo>
                        <a:pt x="0" y="186613"/>
                      </a:lnTo>
                      <a:lnTo>
                        <a:pt x="0" y="952"/>
                      </a:lnTo>
                      <a:lnTo>
                        <a:pt x="58102" y="95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endParaRPr sz="1800">
                    <a:solidFill>
                      <a:srgbClr val="086D6E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3" name="Google Shape;64;p70">
                  <a:extLst>
                    <a:ext uri="{FF2B5EF4-FFF2-40B4-BE49-F238E27FC236}">
                      <a16:creationId xmlns:a16="http://schemas.microsoft.com/office/drawing/2014/main" id="{3C0B8406-AC0B-CA07-728A-3E8CFDE0D07E}"/>
                    </a:ext>
                  </a:extLst>
                </p:cNvPr>
                <p:cNvSpPr/>
                <p:nvPr/>
              </p:nvSpPr>
              <p:spPr>
                <a:xfrm>
                  <a:off x="11665902" y="5433253"/>
                  <a:ext cx="178117" cy="1856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117" h="185660" extrusionOk="0">
                      <a:moveTo>
                        <a:pt x="178117" y="185660"/>
                      </a:moveTo>
                      <a:lnTo>
                        <a:pt x="120015" y="185660"/>
                      </a:lnTo>
                      <a:lnTo>
                        <a:pt x="58103" y="92354"/>
                      </a:lnTo>
                      <a:lnTo>
                        <a:pt x="58103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58103" y="0"/>
                      </a:lnTo>
                      <a:lnTo>
                        <a:pt x="120015" y="95210"/>
                      </a:lnTo>
                      <a:lnTo>
                        <a:pt x="120015" y="0"/>
                      </a:lnTo>
                      <a:lnTo>
                        <a:pt x="178117" y="0"/>
                      </a:lnTo>
                      <a:lnTo>
                        <a:pt x="178117" y="18566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endParaRPr sz="1800">
                    <a:solidFill>
                      <a:srgbClr val="086D6E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80" name="Google Shape;65;p70">
                <a:extLst>
                  <a:ext uri="{FF2B5EF4-FFF2-40B4-BE49-F238E27FC236}">
                    <a16:creationId xmlns:a16="http://schemas.microsoft.com/office/drawing/2014/main" id="{896A4826-8451-E003-FB05-BD1D29CCEFAB}"/>
                  </a:ext>
                </a:extLst>
              </p:cNvPr>
              <p:cNvGrpSpPr/>
              <p:nvPr/>
            </p:nvGrpSpPr>
            <p:grpSpPr>
              <a:xfrm>
                <a:off x="11013440" y="5670327"/>
                <a:ext cx="207644" cy="85689"/>
                <a:chOff x="11013440" y="5670327"/>
                <a:chExt cx="207644" cy="85689"/>
              </a:xfrm>
            </p:grpSpPr>
            <p:sp>
              <p:nvSpPr>
                <p:cNvPr id="81" name="Google Shape;66;p70">
                  <a:extLst>
                    <a:ext uri="{FF2B5EF4-FFF2-40B4-BE49-F238E27FC236}">
                      <a16:creationId xmlns:a16="http://schemas.microsoft.com/office/drawing/2014/main" id="{4D0D0B57-E96F-105A-50E0-B87F0F871B75}"/>
                    </a:ext>
                  </a:extLst>
                </p:cNvPr>
                <p:cNvSpPr/>
                <p:nvPr/>
              </p:nvSpPr>
              <p:spPr>
                <a:xfrm>
                  <a:off x="11013440" y="5673184"/>
                  <a:ext cx="45719" cy="818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719" h="81881" extrusionOk="0">
                      <a:moveTo>
                        <a:pt x="45720" y="0"/>
                      </a:moveTo>
                      <a:lnTo>
                        <a:pt x="45720" y="8569"/>
                      </a:lnTo>
                      <a:lnTo>
                        <a:pt x="10478" y="8569"/>
                      </a:lnTo>
                      <a:lnTo>
                        <a:pt x="10478" y="36180"/>
                      </a:lnTo>
                      <a:lnTo>
                        <a:pt x="39053" y="36180"/>
                      </a:lnTo>
                      <a:lnTo>
                        <a:pt x="39053" y="44749"/>
                      </a:lnTo>
                      <a:lnTo>
                        <a:pt x="10478" y="44749"/>
                      </a:lnTo>
                      <a:lnTo>
                        <a:pt x="10478" y="81881"/>
                      </a:lnTo>
                      <a:lnTo>
                        <a:pt x="0" y="81881"/>
                      </a:lnTo>
                      <a:lnTo>
                        <a:pt x="0" y="0"/>
                      </a:lnTo>
                      <a:lnTo>
                        <a:pt x="4572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endParaRPr sz="1800">
                    <a:solidFill>
                      <a:srgbClr val="086D6E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2" name="Google Shape;67;p70">
                  <a:extLst>
                    <a:ext uri="{FF2B5EF4-FFF2-40B4-BE49-F238E27FC236}">
                      <a16:creationId xmlns:a16="http://schemas.microsoft.com/office/drawing/2014/main" id="{B902A041-DFC4-5A85-2872-29CE43B8237F}"/>
                    </a:ext>
                  </a:extLst>
                </p:cNvPr>
                <p:cNvSpPr/>
                <p:nvPr/>
              </p:nvSpPr>
              <p:spPr>
                <a:xfrm>
                  <a:off x="11066780" y="5670327"/>
                  <a:ext cx="83819" cy="8568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819" h="85689" extrusionOk="0">
                      <a:moveTo>
                        <a:pt x="20955" y="79977"/>
                      </a:moveTo>
                      <a:cubicBezTo>
                        <a:pt x="14288" y="76168"/>
                        <a:pt x="9525" y="71408"/>
                        <a:pt x="5715" y="64743"/>
                      </a:cubicBezTo>
                      <a:cubicBezTo>
                        <a:pt x="1905" y="58078"/>
                        <a:pt x="0" y="51414"/>
                        <a:pt x="0" y="42845"/>
                      </a:cubicBezTo>
                      <a:cubicBezTo>
                        <a:pt x="0" y="35228"/>
                        <a:pt x="1905" y="27611"/>
                        <a:pt x="5715" y="20946"/>
                      </a:cubicBezTo>
                      <a:cubicBezTo>
                        <a:pt x="9525" y="14282"/>
                        <a:pt x="14288" y="9521"/>
                        <a:pt x="20955" y="5713"/>
                      </a:cubicBezTo>
                      <a:cubicBezTo>
                        <a:pt x="27622" y="1904"/>
                        <a:pt x="34290" y="0"/>
                        <a:pt x="41910" y="0"/>
                      </a:cubicBezTo>
                      <a:cubicBezTo>
                        <a:pt x="49530" y="0"/>
                        <a:pt x="56197" y="1904"/>
                        <a:pt x="62865" y="5713"/>
                      </a:cubicBezTo>
                      <a:cubicBezTo>
                        <a:pt x="69532" y="9521"/>
                        <a:pt x="74295" y="14282"/>
                        <a:pt x="78105" y="20946"/>
                      </a:cubicBezTo>
                      <a:cubicBezTo>
                        <a:pt x="81915" y="27611"/>
                        <a:pt x="83820" y="34276"/>
                        <a:pt x="83820" y="42845"/>
                      </a:cubicBezTo>
                      <a:cubicBezTo>
                        <a:pt x="83820" y="51414"/>
                        <a:pt x="81915" y="58078"/>
                        <a:pt x="78105" y="64743"/>
                      </a:cubicBezTo>
                      <a:cubicBezTo>
                        <a:pt x="74295" y="71408"/>
                        <a:pt x="69532" y="76168"/>
                        <a:pt x="62865" y="79977"/>
                      </a:cubicBezTo>
                      <a:cubicBezTo>
                        <a:pt x="56197" y="83785"/>
                        <a:pt x="49530" y="85689"/>
                        <a:pt x="41910" y="85689"/>
                      </a:cubicBezTo>
                      <a:cubicBezTo>
                        <a:pt x="34290" y="84737"/>
                        <a:pt x="27622" y="82833"/>
                        <a:pt x="20955" y="79977"/>
                      </a:cubicBezTo>
                      <a:close/>
                      <a:moveTo>
                        <a:pt x="58102" y="71408"/>
                      </a:moveTo>
                      <a:cubicBezTo>
                        <a:pt x="62865" y="68552"/>
                        <a:pt x="66675" y="64743"/>
                        <a:pt x="68580" y="59983"/>
                      </a:cubicBezTo>
                      <a:cubicBezTo>
                        <a:pt x="71438" y="55222"/>
                        <a:pt x="72390" y="49510"/>
                        <a:pt x="72390" y="42845"/>
                      </a:cubicBezTo>
                      <a:cubicBezTo>
                        <a:pt x="72390" y="36180"/>
                        <a:pt x="71438" y="30467"/>
                        <a:pt x="68580" y="25707"/>
                      </a:cubicBezTo>
                      <a:cubicBezTo>
                        <a:pt x="65722" y="20946"/>
                        <a:pt x="61913" y="17138"/>
                        <a:pt x="58102" y="14282"/>
                      </a:cubicBezTo>
                      <a:cubicBezTo>
                        <a:pt x="53340" y="11425"/>
                        <a:pt x="48577" y="10473"/>
                        <a:pt x="42863" y="10473"/>
                      </a:cubicBezTo>
                      <a:cubicBezTo>
                        <a:pt x="37147" y="10473"/>
                        <a:pt x="31432" y="11425"/>
                        <a:pt x="27622" y="14282"/>
                      </a:cubicBezTo>
                      <a:cubicBezTo>
                        <a:pt x="22860" y="17138"/>
                        <a:pt x="19050" y="20946"/>
                        <a:pt x="17145" y="25707"/>
                      </a:cubicBezTo>
                      <a:cubicBezTo>
                        <a:pt x="14288" y="30467"/>
                        <a:pt x="13335" y="36180"/>
                        <a:pt x="13335" y="42845"/>
                      </a:cubicBezTo>
                      <a:cubicBezTo>
                        <a:pt x="13335" y="49510"/>
                        <a:pt x="14288" y="55222"/>
                        <a:pt x="17145" y="59983"/>
                      </a:cubicBezTo>
                      <a:cubicBezTo>
                        <a:pt x="20002" y="64743"/>
                        <a:pt x="23813" y="68552"/>
                        <a:pt x="27622" y="71408"/>
                      </a:cubicBezTo>
                      <a:cubicBezTo>
                        <a:pt x="32385" y="74264"/>
                        <a:pt x="37147" y="75216"/>
                        <a:pt x="42863" y="75216"/>
                      </a:cubicBezTo>
                      <a:cubicBezTo>
                        <a:pt x="48577" y="75216"/>
                        <a:pt x="53340" y="74264"/>
                        <a:pt x="58102" y="7140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endParaRPr sz="1800">
                    <a:solidFill>
                      <a:srgbClr val="086D6E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3" name="Google Shape;68;p70">
                  <a:extLst>
                    <a:ext uri="{FF2B5EF4-FFF2-40B4-BE49-F238E27FC236}">
                      <a16:creationId xmlns:a16="http://schemas.microsoft.com/office/drawing/2014/main" id="{4ECE5DD6-7012-076D-FCC4-C7494A2B521A}"/>
                    </a:ext>
                  </a:extLst>
                </p:cNvPr>
                <p:cNvSpPr/>
                <p:nvPr/>
              </p:nvSpPr>
              <p:spPr>
                <a:xfrm>
                  <a:off x="11164887" y="5672232"/>
                  <a:ext cx="56197" cy="818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197" h="81880" extrusionOk="0">
                      <a:moveTo>
                        <a:pt x="42863" y="81881"/>
                      </a:moveTo>
                      <a:lnTo>
                        <a:pt x="23813" y="48557"/>
                      </a:lnTo>
                      <a:lnTo>
                        <a:pt x="10478" y="48557"/>
                      </a:lnTo>
                      <a:lnTo>
                        <a:pt x="10478" y="81881"/>
                      </a:lnTo>
                      <a:lnTo>
                        <a:pt x="0" y="81881"/>
                      </a:lnTo>
                      <a:lnTo>
                        <a:pt x="0" y="0"/>
                      </a:lnTo>
                      <a:lnTo>
                        <a:pt x="26670" y="0"/>
                      </a:lnTo>
                      <a:cubicBezTo>
                        <a:pt x="32385" y="0"/>
                        <a:pt x="38100" y="952"/>
                        <a:pt x="41910" y="2856"/>
                      </a:cubicBezTo>
                      <a:cubicBezTo>
                        <a:pt x="45720" y="4761"/>
                        <a:pt x="49530" y="7617"/>
                        <a:pt x="51435" y="11425"/>
                      </a:cubicBezTo>
                      <a:cubicBezTo>
                        <a:pt x="53340" y="15234"/>
                        <a:pt x="54293" y="19042"/>
                        <a:pt x="54293" y="23803"/>
                      </a:cubicBezTo>
                      <a:cubicBezTo>
                        <a:pt x="54293" y="29515"/>
                        <a:pt x="52388" y="34276"/>
                        <a:pt x="49530" y="39036"/>
                      </a:cubicBezTo>
                      <a:cubicBezTo>
                        <a:pt x="46672" y="43797"/>
                        <a:pt x="40957" y="46653"/>
                        <a:pt x="35243" y="47605"/>
                      </a:cubicBezTo>
                      <a:lnTo>
                        <a:pt x="56197" y="81881"/>
                      </a:lnTo>
                      <a:lnTo>
                        <a:pt x="42863" y="81881"/>
                      </a:lnTo>
                      <a:close/>
                      <a:moveTo>
                        <a:pt x="10478" y="39988"/>
                      </a:moveTo>
                      <a:lnTo>
                        <a:pt x="26670" y="39988"/>
                      </a:lnTo>
                      <a:cubicBezTo>
                        <a:pt x="32385" y="39988"/>
                        <a:pt x="37147" y="39036"/>
                        <a:pt x="40005" y="36180"/>
                      </a:cubicBezTo>
                      <a:cubicBezTo>
                        <a:pt x="42863" y="33324"/>
                        <a:pt x="44768" y="29515"/>
                        <a:pt x="44768" y="24755"/>
                      </a:cubicBezTo>
                      <a:cubicBezTo>
                        <a:pt x="44768" y="19994"/>
                        <a:pt x="42863" y="16186"/>
                        <a:pt x="40957" y="13329"/>
                      </a:cubicBezTo>
                      <a:cubicBezTo>
                        <a:pt x="38100" y="10473"/>
                        <a:pt x="33338" y="9521"/>
                        <a:pt x="27622" y="9521"/>
                      </a:cubicBezTo>
                      <a:lnTo>
                        <a:pt x="11430" y="9521"/>
                      </a:lnTo>
                      <a:lnTo>
                        <a:pt x="11430" y="3998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endParaRPr sz="1800">
                    <a:solidFill>
                      <a:srgbClr val="086D6E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</p:grpSp>
      <p:pic>
        <p:nvPicPr>
          <p:cNvPr id="174" name="Picture 173">
            <a:extLst>
              <a:ext uri="{FF2B5EF4-FFF2-40B4-BE49-F238E27FC236}">
                <a16:creationId xmlns:a16="http://schemas.microsoft.com/office/drawing/2014/main" id="{18D4124E-76F1-9D5A-F031-9493BFEC9B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18528" y="6393630"/>
            <a:ext cx="1637120" cy="342653"/>
          </a:xfrm>
          <a:prstGeom prst="rect">
            <a:avLst/>
          </a:prstGeom>
        </p:spPr>
      </p:pic>
      <p:sp>
        <p:nvSpPr>
          <p:cNvPr id="175" name="Rectangle 174">
            <a:extLst>
              <a:ext uri="{FF2B5EF4-FFF2-40B4-BE49-F238E27FC236}">
                <a16:creationId xmlns:a16="http://schemas.microsoft.com/office/drawing/2014/main" id="{79AB8729-CA2C-7A3E-D623-C60F3C4374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637" y="6799008"/>
            <a:ext cx="3004771" cy="55399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Source Sans Pro" panose="020B0503030403020204" pitchFamily="34" charset="0"/>
              </a:rPr>
              <a:t>Blockchain for </a:t>
            </a:r>
            <a:r>
              <a:rPr kumimoji="0" lang="en-US" altLang="en-US" sz="1000" b="0" i="0" u="none" strike="noStrike" kern="0" cap="none" spc="0" normalizeH="0" baseline="0" noProof="0" dirty="0" err="1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Source Sans Pro" panose="020B0503030403020204" pitchFamily="34" charset="0"/>
              </a:rPr>
              <a:t>AgriFood</a:t>
            </a:r>
            <a:r>
              <a:rPr kumimoji="0" lang="en-US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Source Sans Pro" panose="020B0503030403020204" pitchFamily="34" charset="0"/>
              </a:rPr>
              <a:t> Open Educational Resources © 2023/2024 by Blockchain for </a:t>
            </a:r>
            <a:r>
              <a:rPr kumimoji="0" lang="en-US" altLang="en-US" sz="1000" b="0" i="0" u="none" strike="noStrike" kern="0" cap="none" spc="0" normalizeH="0" baseline="0" noProof="0" dirty="0" err="1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Source Sans Pro" panose="020B0503030403020204" pitchFamily="34" charset="0"/>
              </a:rPr>
              <a:t>AgriFood</a:t>
            </a:r>
            <a:r>
              <a:rPr kumimoji="0" lang="en-US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Source Sans Pro" panose="020B0503030403020204" pitchFamily="34" charset="0"/>
              </a:rPr>
              <a:t> Consortium is licensed under </a:t>
            </a:r>
            <a:r>
              <a:rPr kumimoji="0" lang="en-US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D14500"/>
                </a:solidFill>
                <a:effectLst/>
                <a:uLnTx/>
                <a:uFillTx/>
                <a:latin typeface="Source Sans Pro" panose="020B0503030403020204" pitchFamily="34" charset="0"/>
                <a:hlinkClick r:id="rId5"/>
              </a:rPr>
              <a:t>CC BY-SA 4.0  </a:t>
            </a:r>
            <a:r>
              <a:rPr kumimoji="0" lang="en-US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D14500"/>
                </a:solidFill>
                <a:effectLst/>
                <a:uLnTx/>
                <a:uFillTx/>
                <a:latin typeface="Source Sans Pro" panose="020B0503030403020204" pitchFamily="34" charset="0"/>
              </a:rPr>
              <a:t>  </a:t>
            </a:r>
            <a:r>
              <a:rPr kumimoji="0" lang="en-US" altLang="en-US" sz="500" b="0" i="0" u="none" strike="noStrike" kern="0" cap="none" spc="0" normalizeH="0" baseline="0" noProof="0" dirty="0">
                <a:ln>
                  <a:noFill/>
                </a:ln>
                <a:solidFill>
                  <a:srgbClr val="086D6E"/>
                </a:solidFill>
                <a:effectLst/>
                <a:uLnTx/>
                <a:uFillTx/>
                <a:latin typeface="Arial" panose="020B0604020202020204" pitchFamily="34" charset="0"/>
              </a:rPr>
              <a:t> </a:t>
            </a:r>
            <a:endParaRPr kumimoji="0" lang="en-US" altLang="en-US" sz="1200" b="0" i="0" u="none" strike="noStrike" kern="0" cap="none" spc="0" normalizeH="0" baseline="0" noProof="0" dirty="0">
              <a:ln>
                <a:noFill/>
              </a:ln>
              <a:solidFill>
                <a:srgbClr val="086D6E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pic>
        <p:nvPicPr>
          <p:cNvPr id="176" name="Picture 6">
            <a:extLst>
              <a:ext uri="{FF2B5EF4-FFF2-40B4-BE49-F238E27FC236}">
                <a16:creationId xmlns:a16="http://schemas.microsoft.com/office/drawing/2014/main" id="{391A0C55-5D75-7BCB-9ECF-7E2D834B0D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3729" y="6993367"/>
            <a:ext cx="903344" cy="316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7" name="TextBox 176">
            <a:extLst>
              <a:ext uri="{FF2B5EF4-FFF2-40B4-BE49-F238E27FC236}">
                <a16:creationId xmlns:a16="http://schemas.microsoft.com/office/drawing/2014/main" id="{9E1AF7B1-C626-0A7E-60FE-4154D3EEC4E1}"/>
              </a:ext>
            </a:extLst>
          </p:cNvPr>
          <p:cNvSpPr txBox="1"/>
          <p:nvPr/>
        </p:nvSpPr>
        <p:spPr>
          <a:xfrm>
            <a:off x="6968563" y="6752842"/>
            <a:ext cx="356908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Financované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Európskou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úniou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.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Vyjadrené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názory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a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postoje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sú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názormi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a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vyhláseniami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autora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(-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ov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) a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nemusia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nevyhnutne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odrážať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názory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a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stanoviská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Európskej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únie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alebo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Európskej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výkonnej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agentúry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pre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vzdelávanie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a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kultúru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(EACEA).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Európska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únia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ani EACEA za ne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nepreberajú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žiadnu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zodpovednosť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" name="Google Shape;245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26778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246" name="Google Shape;246;p11"/>
          <p:cNvSpPr txBox="1"/>
          <p:nvPr/>
        </p:nvSpPr>
        <p:spPr>
          <a:xfrm>
            <a:off x="196900" y="134336"/>
            <a:ext cx="10299600" cy="11079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/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DIGITALIZÁCIA DODÁVATEĽSKÉHO REŤAZCA POMOCOU BLOCKCHAINU</a:t>
            </a:r>
            <a:endParaRPr sz="33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7" name="Google Shape;247;p11"/>
          <p:cNvSpPr txBox="1"/>
          <p:nvPr/>
        </p:nvSpPr>
        <p:spPr>
          <a:xfrm>
            <a:off x="844450" y="7146875"/>
            <a:ext cx="7534500" cy="21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6AA84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 sz="1200" b="0" i="0" u="none" strike="noStrike" cap="none">
              <a:solidFill>
                <a:srgbClr val="6AA84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48" name="Google Shape;248;p1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52400" y="1466664"/>
            <a:ext cx="10388599" cy="52862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4" name="Google Shape;254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26778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255" name="Google Shape;255;p7"/>
          <p:cNvSpPr txBox="1"/>
          <p:nvPr/>
        </p:nvSpPr>
        <p:spPr>
          <a:xfrm>
            <a:off x="196900" y="134336"/>
            <a:ext cx="10299600" cy="11079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/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DIGITALIZÁCIA DODÁVATEĽSKÉHO REŤAZCA POMOCOU BLOCKCHAINU</a:t>
            </a:r>
            <a:endParaRPr sz="33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6" name="Google Shape;256;p7"/>
          <p:cNvSpPr txBox="1"/>
          <p:nvPr/>
        </p:nvSpPr>
        <p:spPr>
          <a:xfrm>
            <a:off x="2274428" y="1645918"/>
            <a:ext cx="6144542" cy="1902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Kliknutím na video si pozrite, ako sa dá blockchain implementovať v poľnohospodárskom dodávateľskom reťazci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" name="Google Shape;257;p7" title="Blockchain for agricultural supply chain">
            <a:extLst>
              <a:ext uri="{FF2B5EF4-FFF2-40B4-BE49-F238E27FC236}">
                <a16:creationId xmlns:a16="http://schemas.microsoft.com/office/drawing/2014/main" id="{5CE57D62-E15B-4B9B-82C0-E509DF14A8CF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811746" y="3243360"/>
            <a:ext cx="7069907" cy="39915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" name="Google Shape;263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264" name="Google Shape;264;p10"/>
          <p:cNvSpPr txBox="1"/>
          <p:nvPr/>
        </p:nvSpPr>
        <p:spPr>
          <a:xfrm>
            <a:off x="393699" y="384250"/>
            <a:ext cx="9617199" cy="6001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BLOCKCHAIN A RIADENIE DODÁVATEĽSKÉHO REŤAZCA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5" name="Google Shape;265;p10"/>
          <p:cNvSpPr txBox="1">
            <a:spLocks noGrp="1"/>
          </p:cNvSpPr>
          <p:nvPr>
            <p:ph type="body" idx="1"/>
          </p:nvPr>
        </p:nvSpPr>
        <p:spPr>
          <a:xfrm>
            <a:off x="479425" y="1585800"/>
            <a:ext cx="4530600" cy="52322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0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Problémy v existujúcich dodávateľských reťazcoch:</a:t>
            </a:r>
            <a:endParaRPr sz="20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lang="en-GB" sz="20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Veľký počet globálne rozmiestnených zainteresovaných strán</a:t>
            </a:r>
            <a:endParaRPr sz="20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lang="en-GB" sz="20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Nedostatok zdieľaných informácií</a:t>
            </a:r>
            <a:endParaRPr sz="20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lang="en-GB" sz="20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Nízka úroveň dôvery - potreba sprostredkovateľov z radov tretích strán, čo vedie k dodatočným nákladom a oneskoreniam</a:t>
            </a:r>
            <a:endParaRPr sz="20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lang="en-GB" sz="20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Nízka úroveň digitalizácie - väčšina údajov a informácií o dodržiavaní predpisov je uložená v papierovej podobe alebo v centralizovanej databáze</a:t>
            </a:r>
            <a:endParaRPr sz="20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lang="en-GB" sz="20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Ľudská chyba</a:t>
            </a:r>
            <a:endParaRPr sz="20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lang="en-GB" sz="20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Manipulácia s údajmi</a:t>
            </a:r>
            <a:endParaRPr sz="20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1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lang="en-GB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Neefektívne, nákladné</a:t>
            </a:r>
            <a:endParaRPr sz="2000" b="1">
              <a:solidFill>
                <a:schemeClr val="dk1"/>
              </a:solidFill>
            </a:endParaRPr>
          </a:p>
        </p:txBody>
      </p:sp>
      <p:pic>
        <p:nvPicPr>
          <p:cNvPr id="5" name="Google Shape;266;p10">
            <a:extLst>
              <a:ext uri="{FF2B5EF4-FFF2-40B4-BE49-F238E27FC236}">
                <a16:creationId xmlns:a16="http://schemas.microsoft.com/office/drawing/2014/main" id="{5307CCD4-F496-4B34-AB9E-A40502F5BBA4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200750" y="2525124"/>
            <a:ext cx="5198899" cy="3465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g26e12bcc226_0_1"/>
          <p:cNvSpPr txBox="1">
            <a:spLocks noGrp="1"/>
          </p:cNvSpPr>
          <p:nvPr>
            <p:ph type="title"/>
          </p:nvPr>
        </p:nvSpPr>
        <p:spPr>
          <a:xfrm>
            <a:off x="630725" y="1456700"/>
            <a:ext cx="8199000" cy="48628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200" b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Blockchain ako potenciálne riešenie mnohých z týchto problémov v agropotravinárskom dodávateľskom reťazci</a:t>
            </a:r>
            <a:br>
              <a:rPr lang="en-GB" sz="2200" b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2200" b="0">
              <a:solidFill>
                <a:srgbClr val="0C0C0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Kľúč: </a:t>
            </a:r>
            <a:r>
              <a:rPr lang="en-GB" sz="2200" b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Blockchain ako distribuované, decentralizované záznamy</a:t>
            </a:r>
            <a:endParaRPr sz="2200" b="0">
              <a:solidFill>
                <a:srgbClr val="0C0C0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-"/>
            </a:pPr>
            <a:r>
              <a:rPr lang="en-GB" sz="2000" b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Každý v Blockchaine (uzly) dostáva identickú, synchronizovanú kópiu informácií v Blockchaine </a:t>
            </a:r>
            <a:br>
              <a:rPr lang="en-GB" sz="2000" b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GB" sz="2000" b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000" b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Údaje vložené do Blockchainu musia byť overené a potvrdené všetkými účastníkmi (konsenzus) </a:t>
            </a:r>
            <a:br>
              <a:rPr lang="en-GB" sz="2000" b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GB" sz="2000" b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000" b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Údaje vložené do Blockchainu sú nemenné</a:t>
            </a:r>
            <a:br>
              <a:rPr lang="en-GB" sz="2200" b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2200" b="0">
              <a:solidFill>
                <a:srgbClr val="0C0C0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 b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Pozrime sa na typy zainteresovaných strán a informácií, ktoré by mali byť zahrnuté v poľnohospodársko-potravinárskom dodávateľskom reťazci s využitím blockchainu</a:t>
            </a:r>
            <a:endParaRPr sz="2200" b="0">
              <a:solidFill>
                <a:srgbClr val="0C0C0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73" name="Google Shape;273;g26e12bcc226_0_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274" name="Google Shape;274;g26e12bcc226_0_1"/>
          <p:cNvSpPr txBox="1"/>
          <p:nvPr/>
        </p:nvSpPr>
        <p:spPr>
          <a:xfrm>
            <a:off x="266700" y="269550"/>
            <a:ext cx="9334500" cy="6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BLOCKCHAIN A RIADENIE DODÁVATEĽSKÉHO REŤAZCA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5" name="Google Shape;275;g26e12bcc226_0_1"/>
          <p:cNvSpPr/>
          <p:nvPr/>
        </p:nvSpPr>
        <p:spPr>
          <a:xfrm>
            <a:off x="4810025" y="6300325"/>
            <a:ext cx="5591100" cy="962700"/>
          </a:xfrm>
          <a:prstGeom prst="rect">
            <a:avLst/>
          </a:prstGeom>
          <a:solidFill>
            <a:srgbClr val="B6D7A8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6" name="Google Shape;276;g26e12bcc226_0_1"/>
          <p:cNvSpPr txBox="1"/>
          <p:nvPr/>
        </p:nvSpPr>
        <p:spPr>
          <a:xfrm>
            <a:off x="4914800" y="6169963"/>
            <a:ext cx="5282748" cy="34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-GB" sz="20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Viac</a:t>
            </a:r>
            <a:r>
              <a:rPr lang="en-GB" sz="20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informácií</a:t>
            </a:r>
            <a:r>
              <a:rPr lang="en-GB" sz="20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o </a:t>
            </a:r>
            <a:r>
              <a:rPr lang="en-GB" sz="20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uzloch</a:t>
            </a:r>
            <a:r>
              <a:rPr lang="en-GB" sz="20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GB" sz="20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konsenze</a:t>
            </a:r>
            <a:r>
              <a:rPr lang="en-GB" sz="20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en-GB" sz="20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ďalších</a:t>
            </a:r>
            <a:r>
              <a:rPr lang="en-GB" sz="20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stavebných</a:t>
            </a:r>
            <a:r>
              <a:rPr lang="en-GB" sz="20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prvkoch</a:t>
            </a:r>
            <a:r>
              <a:rPr lang="en-GB" sz="20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blockchainu</a:t>
            </a:r>
            <a:r>
              <a:rPr lang="en-GB" sz="20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nájdete</a:t>
            </a:r>
            <a:r>
              <a:rPr lang="en-GB" sz="20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v module 2.</a:t>
            </a:r>
            <a:endParaRPr sz="20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2" name="Google Shape;282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283" name="Google Shape;283;p12"/>
          <p:cNvSpPr txBox="1"/>
          <p:nvPr/>
        </p:nvSpPr>
        <p:spPr>
          <a:xfrm>
            <a:off x="394943" y="102453"/>
            <a:ext cx="9204300" cy="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lang="en-GB" sz="3300" b="0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BLOCKCHAIN A RIADENIE DODÁVATEĽSKÉHO REŤAZCA</a:t>
            </a:r>
            <a:endParaRPr sz="33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4" name="Google Shape;284;p12"/>
          <p:cNvSpPr txBox="1">
            <a:spLocks noGrp="1"/>
          </p:cNvSpPr>
          <p:nvPr>
            <p:ph type="body" idx="1"/>
          </p:nvPr>
        </p:nvSpPr>
        <p:spPr>
          <a:xfrm>
            <a:off x="556039" y="1273381"/>
            <a:ext cx="5406900" cy="57554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20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Výhody</a:t>
            </a:r>
            <a:r>
              <a:rPr lang="en-GB" sz="220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agropotravinárskeho</a:t>
            </a:r>
            <a:r>
              <a:rPr lang="en-GB" sz="220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reťazca</a:t>
            </a:r>
            <a:r>
              <a:rPr lang="en-GB" sz="220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s </a:t>
            </a:r>
            <a:r>
              <a:rPr lang="en-GB" sz="220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blockchainom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endParaRPr sz="2200" b="0" dirty="0">
              <a:solidFill>
                <a:srgbClr val="0C0C0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2200" b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-"/>
            </a:pP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Rýchlejší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presnejší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tok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informácií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medzi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účastníkmi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dodávateľského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reťazca</a:t>
            </a:r>
            <a:endParaRPr dirty="0"/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-"/>
            </a:pP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Disintermediácia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-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distribuovaná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decentralizovaná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účtovná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kniha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, v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ktorej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sú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informácie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overované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všetkými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zainteresovanými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stranami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odstraňuje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potrebu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sprostredkovateľov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ktorí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by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túto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úlohu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vykonávali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čím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sa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odstraňuje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"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prostredník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". </a:t>
            </a:r>
            <a:endParaRPr dirty="0"/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-"/>
            </a:pP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Menej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priestoru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pre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ľudské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chyby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manipuláciu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s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údajmi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alebo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zlú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komunikáciu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dirty="0"/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-"/>
            </a:pP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Zvýšená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transparentnosť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dirty="0"/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-"/>
            </a:pP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Zvýšená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účinnosť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dirty="0"/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-"/>
            </a:pP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Zníženie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nákladov</a:t>
            </a:r>
            <a:endParaRPr sz="2200" b="0" dirty="0">
              <a:solidFill>
                <a:srgbClr val="0C0C0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" name="Google Shape;285;p12">
            <a:extLst>
              <a:ext uri="{FF2B5EF4-FFF2-40B4-BE49-F238E27FC236}">
                <a16:creationId xmlns:a16="http://schemas.microsoft.com/office/drawing/2014/main" id="{F3794440-8C1C-4BBC-A8E7-FE4E8FF6C9D1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l="13534" r="11771"/>
          <a:stretch/>
        </p:blipFill>
        <p:spPr>
          <a:xfrm>
            <a:off x="6296025" y="1557500"/>
            <a:ext cx="4267203" cy="57129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1" name="Google Shape;291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292" name="Google Shape;292;p13"/>
          <p:cNvSpPr txBox="1"/>
          <p:nvPr/>
        </p:nvSpPr>
        <p:spPr>
          <a:xfrm>
            <a:off x="231775" y="277200"/>
            <a:ext cx="8929800" cy="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BLOCKCHAIN A RIADENIE DODÁVATEĽSKÉHO REŤAZCA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3" name="Google Shape;293;p13"/>
          <p:cNvSpPr txBox="1">
            <a:spLocks noGrp="1"/>
          </p:cNvSpPr>
          <p:nvPr>
            <p:ph type="body" idx="1"/>
          </p:nvPr>
        </p:nvSpPr>
        <p:spPr>
          <a:xfrm>
            <a:off x="546100" y="1800225"/>
            <a:ext cx="9601200" cy="47397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Zvýšená transparentnosť a vysledovateľnosť prostredníctvom Blockchainu môže pomôcť znížiť pravdepodobnosť ľudskej chyby a súvisiaceho plytvania potravinami, ale nemôže odstrániť všetky riziká kontaminácie.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None/>
            </a:pP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Avšak aj v prípadoch, keď Blockchain nemôže zabrániť kontaminácii v dodávateľskom reťazci, môže pomôcť minimalizovať negatívny vplyv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None/>
            </a:pP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Podrobné informácie o pôvode výrobku a jeho ceste dodávateľským reťazcom môžu maloobchodníkom pomôcť presne určiť, ktoré výrobky boli kontaminované, kedy a kde, aby mohli rýchlo a cielene stiahnuť výrobok z trhu.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None/>
            </a:pP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Zlepšením sledovateľnosti dodávateľského reťazca môže Blockchain pomôcť zlepšiť bezpečnosť potravín a znížiť plytvanie potravinami.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9" name="Google Shape;299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300" name="Google Shape;300;p15"/>
          <p:cNvSpPr txBox="1"/>
          <p:nvPr/>
        </p:nvSpPr>
        <p:spPr>
          <a:xfrm>
            <a:off x="336550" y="277202"/>
            <a:ext cx="7315200" cy="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KRÁTKE CVIČENIE V TRIEDE: KVÍZ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1" name="Google Shape;301;p15"/>
          <p:cNvSpPr txBox="1">
            <a:spLocks noGrp="1"/>
          </p:cNvSpPr>
          <p:nvPr>
            <p:ph type="body" idx="1"/>
          </p:nvPr>
        </p:nvSpPr>
        <p:spPr>
          <a:xfrm>
            <a:off x="546100" y="1514475"/>
            <a:ext cx="9601200" cy="46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V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roku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2016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spoločnosť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Walmart a IBM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uskutočnili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prípadovú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štúdiu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, v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ktorej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sledovali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pôvod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balenia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nakrájaného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manga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určeného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na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predaj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v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obchode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Walmart v USA.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2200" b="0" dirty="0">
              <a:solidFill>
                <a:srgbClr val="0C0C0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Pred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zavedením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Blockchainu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do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dodávateľského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reťazca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trvalo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tímu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spoločnosti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Walmart pre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bezpečnosť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potravín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vypátrať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pôvod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manga </a:t>
            </a:r>
            <a:r>
              <a:rPr lang="en-GB" sz="220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6 </a:t>
            </a:r>
            <a:r>
              <a:rPr lang="en-GB" sz="220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dní</a:t>
            </a:r>
            <a:r>
              <a:rPr lang="en-GB" sz="220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, 18 </a:t>
            </a:r>
            <a:r>
              <a:rPr lang="en-GB" sz="220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hodín</a:t>
            </a:r>
            <a:r>
              <a:rPr lang="en-GB" sz="220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a 26 </a:t>
            </a:r>
            <a:r>
              <a:rPr lang="en-GB" sz="220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minút</a:t>
            </a:r>
            <a:r>
              <a:rPr lang="en-GB" sz="220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2200" b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sz="220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Ako</a:t>
            </a:r>
            <a:r>
              <a:rPr lang="en-GB" sz="220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dlho</a:t>
            </a:r>
            <a:r>
              <a:rPr lang="en-GB" sz="220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trvalo</a:t>
            </a:r>
            <a:r>
              <a:rPr lang="en-GB" sz="220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po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spolupráci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so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spoločnosťou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IBM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na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vytvorení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systému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sledovateľnosti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potravín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založeného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na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blockchaine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(Hyperledger) </a:t>
            </a:r>
            <a:r>
              <a:rPr lang="en-GB" sz="220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vysledovať</a:t>
            </a:r>
            <a:r>
              <a:rPr lang="en-GB" sz="220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rovnaké</a:t>
            </a:r>
            <a:r>
              <a:rPr lang="en-GB" sz="220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mango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?  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2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AutoNum type="alphaLcPeriod"/>
            </a:pPr>
            <a:r>
              <a:rPr lang="en-GB" sz="22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24-48 </a:t>
            </a:r>
            <a:r>
              <a:rPr lang="en-GB" sz="22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hodín</a:t>
            </a:r>
            <a:endParaRPr dirty="0"/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AutoNum type="alphaLcPeriod"/>
            </a:pPr>
            <a:r>
              <a:rPr lang="en-GB" sz="22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12-24 </a:t>
            </a:r>
            <a:r>
              <a:rPr lang="en-GB" sz="22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hodín</a:t>
            </a:r>
            <a:endParaRPr dirty="0"/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AutoNum type="alphaLcPeriod"/>
            </a:pPr>
            <a:r>
              <a:rPr lang="en-GB" sz="22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0-12 </a:t>
            </a:r>
            <a:r>
              <a:rPr lang="en-GB" sz="22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hodín</a:t>
            </a:r>
            <a:endParaRPr dirty="0"/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AutoNum type="alphaLcPeriod"/>
            </a:pPr>
            <a:r>
              <a:rPr lang="en-GB" sz="22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 </a:t>
            </a:r>
            <a:r>
              <a:rPr lang="en-GB" sz="22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hodiny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800" b="0" dirty="0">
              <a:solidFill>
                <a:schemeClr val="dk1"/>
              </a:solidFill>
            </a:endParaRPr>
          </a:p>
        </p:txBody>
      </p:sp>
      <p:sp>
        <p:nvSpPr>
          <p:cNvPr id="303" name="Google Shape;303;p15"/>
          <p:cNvSpPr txBox="1"/>
          <p:nvPr/>
        </p:nvSpPr>
        <p:spPr>
          <a:xfrm>
            <a:off x="2678498" y="6408411"/>
            <a:ext cx="3258777" cy="66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-GB" sz="2200" b="1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Hlasujte</a:t>
            </a:r>
            <a:r>
              <a:rPr lang="en-GB" sz="22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1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zdvihnutím</a:t>
            </a:r>
            <a:r>
              <a:rPr lang="en-GB" sz="22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1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ruky</a:t>
            </a:r>
            <a:r>
              <a:rPr lang="en-GB" sz="22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!</a:t>
            </a:r>
            <a:endParaRPr sz="22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" name="Google Shape;302;p15">
            <a:extLst>
              <a:ext uri="{FF2B5EF4-FFF2-40B4-BE49-F238E27FC236}">
                <a16:creationId xmlns:a16="http://schemas.microsoft.com/office/drawing/2014/main" id="{9E186B52-0256-4DBD-AD9C-07068AB69EE4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t="11386"/>
          <a:stretch/>
        </p:blipFill>
        <p:spPr>
          <a:xfrm>
            <a:off x="7049422" y="5278779"/>
            <a:ext cx="3639042" cy="200686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9" name="Google Shape;309;g275c4de7356_0_4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310" name="Google Shape;310;g275c4de7356_0_47"/>
          <p:cNvSpPr txBox="1"/>
          <p:nvPr/>
        </p:nvSpPr>
        <p:spPr>
          <a:xfrm>
            <a:off x="336550" y="277202"/>
            <a:ext cx="7315200" cy="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KRÁTKE TRIEDNE CVIČENIE: KVÍZ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1" name="Google Shape;311;g275c4de7356_0_47"/>
          <p:cNvSpPr txBox="1">
            <a:spLocks noGrp="1"/>
          </p:cNvSpPr>
          <p:nvPr>
            <p:ph type="body" idx="1"/>
          </p:nvPr>
        </p:nvSpPr>
        <p:spPr>
          <a:xfrm>
            <a:off x="546100" y="1514475"/>
            <a:ext cx="9601200" cy="46782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V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roku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2016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spoločnosť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Walmart a IBM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uskutočnili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prípadovú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štúdiu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, v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ktorej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sledovali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pôvod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balenia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nakrájaného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manga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určeného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na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predaj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v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obchode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Walmart v USA.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2200" b="0" dirty="0">
              <a:solidFill>
                <a:srgbClr val="0C0C0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Pred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zavedením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Blockchainu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do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dodávateľského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reťazca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trvalo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tímu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spoločnosti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Walmart pre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bezpečnosť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potravín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vypátrať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pôvod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manga </a:t>
            </a:r>
            <a:r>
              <a:rPr lang="en-GB" sz="220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6 </a:t>
            </a:r>
            <a:r>
              <a:rPr lang="en-GB" sz="220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dní</a:t>
            </a:r>
            <a:r>
              <a:rPr lang="en-GB" sz="220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, 18 </a:t>
            </a:r>
            <a:r>
              <a:rPr lang="en-GB" sz="220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hodín</a:t>
            </a:r>
            <a:r>
              <a:rPr lang="en-GB" sz="220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a 26 </a:t>
            </a:r>
            <a:r>
              <a:rPr lang="en-GB" sz="220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minút</a:t>
            </a:r>
            <a:r>
              <a:rPr lang="en-GB" sz="220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2200" b="0" dirty="0">
              <a:solidFill>
                <a:srgbClr val="0C0C0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2200" b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sz="220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Ako</a:t>
            </a:r>
            <a:r>
              <a:rPr lang="en-GB" sz="220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dlho</a:t>
            </a:r>
            <a:r>
              <a:rPr lang="en-GB" sz="220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trvalo</a:t>
            </a:r>
            <a:r>
              <a:rPr lang="en-GB" sz="220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vysledovanie</a:t>
            </a:r>
            <a:r>
              <a:rPr lang="en-GB" sz="220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rovnakého</a:t>
            </a:r>
            <a:r>
              <a:rPr lang="en-GB" sz="220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manga po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spolupráci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so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spoločnosťou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IBM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na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vytvorení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systému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vysledovateľnosti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potravín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založeného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na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dirty="0" err="1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blockchaine</a:t>
            </a:r>
            <a:r>
              <a:rPr lang="en-GB" sz="2200" b="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(Hyperledger)?  </a:t>
            </a:r>
            <a:endParaRPr sz="2200" b="0" dirty="0">
              <a:solidFill>
                <a:srgbClr val="0C0C0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2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AutoNum type="alphaLcPeriod"/>
            </a:pPr>
            <a:r>
              <a:rPr lang="en-GB" sz="22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24-48 </a:t>
            </a:r>
            <a:r>
              <a:rPr lang="en-GB" sz="22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hodín</a:t>
            </a:r>
            <a:endParaRPr sz="2200" b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AutoNum type="alphaLcPeriod"/>
            </a:pPr>
            <a:r>
              <a:rPr lang="en-GB" sz="22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12-24 </a:t>
            </a:r>
            <a:r>
              <a:rPr lang="en-GB" sz="22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hodín</a:t>
            </a:r>
            <a:endParaRPr sz="2200" b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AutoNum type="alphaLcPeriod"/>
            </a:pPr>
            <a:r>
              <a:rPr lang="en-GB" sz="22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0-12 </a:t>
            </a:r>
            <a:r>
              <a:rPr lang="en-GB" sz="22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hodín</a:t>
            </a:r>
            <a:endParaRPr sz="2200" b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AutoNum type="alphaLcPeriod"/>
            </a:pPr>
            <a:r>
              <a:rPr lang="en-GB" sz="2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 </a:t>
            </a:r>
            <a:r>
              <a:rPr lang="en-GB" sz="22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hodiny</a:t>
            </a:r>
            <a:endParaRPr sz="2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800" b="0" dirty="0">
              <a:solidFill>
                <a:schemeClr val="dk1"/>
              </a:solidFill>
            </a:endParaRPr>
          </a:p>
        </p:txBody>
      </p:sp>
      <p:sp>
        <p:nvSpPr>
          <p:cNvPr id="313" name="Google Shape;313;g275c4de7356_0_47"/>
          <p:cNvSpPr txBox="1"/>
          <p:nvPr/>
        </p:nvSpPr>
        <p:spPr>
          <a:xfrm>
            <a:off x="2988882" y="6192679"/>
            <a:ext cx="3928200" cy="66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Pomocou</a:t>
            </a:r>
            <a:r>
              <a:rPr lang="en-GB" sz="2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Blockchainu</a:t>
            </a:r>
            <a:r>
              <a:rPr lang="en-GB" sz="2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</a:t>
            </a:r>
            <a:r>
              <a:rPr lang="en-GB" sz="2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pôvod</a:t>
            </a:r>
            <a:r>
              <a:rPr lang="en-GB" sz="2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mangy </a:t>
            </a:r>
            <a:r>
              <a:rPr lang="en-GB" sz="2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podarilo</a:t>
            </a:r>
            <a:r>
              <a:rPr lang="en-GB" sz="2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vystopovať</a:t>
            </a:r>
            <a:r>
              <a:rPr lang="en-GB" sz="2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za </a:t>
            </a:r>
            <a:r>
              <a:rPr lang="en-GB" sz="2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2,2 </a:t>
            </a:r>
            <a:r>
              <a:rPr lang="en-GB" sz="22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sekundy</a:t>
            </a:r>
            <a:r>
              <a:rPr lang="en-GB" sz="2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!</a:t>
            </a:r>
            <a:endParaRPr sz="22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" name="Google Shape;312;g275c4de7356_0_47">
            <a:extLst>
              <a:ext uri="{FF2B5EF4-FFF2-40B4-BE49-F238E27FC236}">
                <a16:creationId xmlns:a16="http://schemas.microsoft.com/office/drawing/2014/main" id="{4B746A09-9CEC-4E77-9C68-4AC711CD30C1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t="11386"/>
          <a:stretch/>
        </p:blipFill>
        <p:spPr>
          <a:xfrm>
            <a:off x="6957391" y="5074757"/>
            <a:ext cx="3420382" cy="19472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9" name="Google Shape;319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320" name="Google Shape;320;p19"/>
          <p:cNvSpPr txBox="1"/>
          <p:nvPr/>
        </p:nvSpPr>
        <p:spPr>
          <a:xfrm>
            <a:off x="327025" y="277200"/>
            <a:ext cx="8738400" cy="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BLOCKCHAIN A POĽNOHOSPODÁRSKE RIEŠENIA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1" name="Google Shape;321;p19"/>
          <p:cNvSpPr txBox="1">
            <a:spLocks noGrp="1"/>
          </p:cNvSpPr>
          <p:nvPr>
            <p:ph type="body" idx="1"/>
          </p:nvPr>
        </p:nvSpPr>
        <p:spPr>
          <a:xfrm>
            <a:off x="6523350" y="1716300"/>
            <a:ext cx="3935100" cy="54168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Zavedenie blockchainu má jasné výhody z hľadiska celkového riadenia dodávateľského reťazca, ale môže mať aj priame výhody, konkrétne pre poľnohospodárov: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Lepšia účasť v dodávateľských reťazcoch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Zníženie transakčných nákladov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Podpora poľnohospodárskych družstiev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Podporovať spravodlivé pracovné postupy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Rýchle platby za služby a pohľadávky</a:t>
            </a:r>
            <a:endParaRPr sz="1800" b="0">
              <a:solidFill>
                <a:schemeClr val="dk1"/>
              </a:solidFill>
            </a:endParaRPr>
          </a:p>
        </p:txBody>
      </p:sp>
      <p:pic>
        <p:nvPicPr>
          <p:cNvPr id="5" name="Google Shape;322;p19">
            <a:extLst>
              <a:ext uri="{FF2B5EF4-FFF2-40B4-BE49-F238E27FC236}">
                <a16:creationId xmlns:a16="http://schemas.microsoft.com/office/drawing/2014/main" id="{E977902A-5699-4E55-AF3A-54FC0CDC1B50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l="-3423"/>
          <a:stretch/>
        </p:blipFill>
        <p:spPr>
          <a:xfrm>
            <a:off x="-219075" y="1973483"/>
            <a:ext cx="6618598" cy="44113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g26e12bcc226_0_14"/>
          <p:cNvSpPr txBox="1">
            <a:spLocks noGrp="1"/>
          </p:cNvSpPr>
          <p:nvPr>
            <p:ph type="body" idx="1"/>
          </p:nvPr>
        </p:nvSpPr>
        <p:spPr>
          <a:xfrm>
            <a:off x="478324" y="1595875"/>
            <a:ext cx="9123000" cy="54168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200" b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Poľnohospodári - najmä drobní poľnohospodári - sa zvyčajne nemôžu zúčastňovať na dodávateľských reťazcoch kvôli nákladom (napr. marketingové náklady, transakčné náklady, náklady na vyjednávanie atď.) spôsobeným nedostatočnou transparentnosťou informácií.</a:t>
            </a:r>
            <a:endParaRPr/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200" b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Zavedenie blockchainu do poľnohospodársko-potravinárskeho dodávateľského reťazca môže byť pre poľnohospodárov prínosom, pretože:</a:t>
            </a:r>
            <a:endParaRPr sz="2200" b="0">
              <a:solidFill>
                <a:srgbClr val="0C0C0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-"/>
            </a:pPr>
            <a:r>
              <a:rPr lang="en-GB" sz="2200" b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Umožnenie spolupráce medzi partnermi dodávateľského reťazca posilnením dôvery </a:t>
            </a:r>
            <a:endParaRPr/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-"/>
            </a:pPr>
            <a:r>
              <a:rPr lang="en-GB" sz="2200" b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Lepšia znalosť trhu a pochopenie požiadaviek kupujúcich </a:t>
            </a:r>
            <a:endParaRPr/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-"/>
            </a:pPr>
            <a:r>
              <a:rPr lang="en-GB" sz="2200" b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Zníženie transakčných nákladov (napr. v dôsledku sprostredkovania) môže poľnohospodárom umožniť prístup na nové trhy </a:t>
            </a:r>
            <a:endParaRPr/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-"/>
            </a:pPr>
            <a:r>
              <a:rPr lang="en-GB" sz="2200" b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Väčšia transparentnosť a priamy kontakt so spotrebiteľmi môžu poľnohospodárom v znevýhodnených komunitách umožniť požadovať spravodlivejšie mzdy.</a:t>
            </a:r>
            <a:endParaRPr sz="2200" b="0">
              <a:solidFill>
                <a:srgbClr val="0C0C0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9" name="Google Shape;329;g26e12bcc226_0_14"/>
          <p:cNvSpPr txBox="1">
            <a:spLocks noGrp="1"/>
          </p:cNvSpPr>
          <p:nvPr>
            <p:ph type="sldNum" idx="12"/>
          </p:nvPr>
        </p:nvSpPr>
        <p:spPr>
          <a:xfrm>
            <a:off x="7699248" y="7033450"/>
            <a:ext cx="2459400" cy="2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lang="en-GB"/>
              <a:t>19</a:t>
            </a:fld>
            <a:endParaRPr/>
          </a:p>
        </p:txBody>
      </p:sp>
      <p:pic>
        <p:nvPicPr>
          <p:cNvPr id="330" name="Google Shape;330;g26e12bcc226_0_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331" name="Google Shape;331;g26e12bcc226_0_14"/>
          <p:cNvSpPr txBox="1"/>
          <p:nvPr/>
        </p:nvSpPr>
        <p:spPr>
          <a:xfrm>
            <a:off x="200025" y="269550"/>
            <a:ext cx="9544200" cy="6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BLOCKCHAIN A POĽNOHOSPODÁRSKE RIEŠENIA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"/>
          <p:cNvSpPr/>
          <p:nvPr/>
        </p:nvSpPr>
        <p:spPr>
          <a:xfrm flipH="1">
            <a:off x="9870" y="0"/>
            <a:ext cx="2669832" cy="7560316"/>
          </a:xfrm>
          <a:custGeom>
            <a:avLst/>
            <a:gdLst/>
            <a:ahLst/>
            <a:cxnLst/>
            <a:rect l="l" t="t" r="r" b="b"/>
            <a:pathLst>
              <a:path w="10368280" h="5749290" extrusionOk="0">
                <a:moveTo>
                  <a:pt x="10368000" y="0"/>
                </a:moveTo>
                <a:lnTo>
                  <a:pt x="0" y="0"/>
                </a:lnTo>
                <a:lnTo>
                  <a:pt x="0" y="5749201"/>
                </a:lnTo>
                <a:lnTo>
                  <a:pt x="10368000" y="5749201"/>
                </a:lnTo>
                <a:lnTo>
                  <a:pt x="10368000" y="0"/>
                </a:lnTo>
                <a:close/>
              </a:path>
            </a:pathLst>
          </a:custGeo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" name="Google Shape;174;p2"/>
          <p:cNvSpPr txBox="1"/>
          <p:nvPr/>
        </p:nvSpPr>
        <p:spPr>
          <a:xfrm rot="-5400000">
            <a:off x="-1010450" y="3014666"/>
            <a:ext cx="3194400" cy="9179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t" anchorCtr="0">
            <a:spAutoFit/>
          </a:bodyPr>
          <a:lstStyle/>
          <a:p>
            <a:pPr marL="12700" marR="5080" lvl="0" indent="0" algn="l" rtl="0">
              <a:lnSpc>
                <a:spcPct val="1087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lang="en-GB" sz="5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OBSAHUJE</a:t>
            </a:r>
            <a:endParaRPr sz="5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" name="Google Shape;175;p2"/>
          <p:cNvSpPr txBox="1"/>
          <p:nvPr/>
        </p:nvSpPr>
        <p:spPr>
          <a:xfrm>
            <a:off x="1355725" y="1685169"/>
            <a:ext cx="9450600" cy="97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8575" rIns="0" bIns="0" anchor="t" anchorCtr="0">
            <a:spAutoFit/>
          </a:bodyPr>
          <a:lstStyle/>
          <a:p>
            <a:pPr marL="127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		</a:t>
            </a:r>
            <a:endParaRPr sz="1400" b="1" i="0" u="none" strike="noStrike" cap="none">
              <a:solidFill>
                <a:srgbClr val="2C8784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12700" marR="0" lvl="0" indent="0" algn="l" rtl="0">
              <a:lnSpc>
                <a:spcPct val="100000"/>
              </a:lnSpc>
              <a:spcBef>
                <a:spcPts val="855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12700" marR="0" lvl="0" indent="0" algn="l" rtl="0">
              <a:lnSpc>
                <a:spcPct val="100000"/>
              </a:lnSpc>
              <a:spcBef>
                <a:spcPts val="855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		</a:t>
            </a:r>
            <a:endParaRPr sz="1400" b="1" i="0" u="none" strike="noStrike" cap="none">
              <a:solidFill>
                <a:srgbClr val="2C8784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76" name="Google Shape;176;p2"/>
          <p:cNvSpPr txBox="1"/>
          <p:nvPr/>
        </p:nvSpPr>
        <p:spPr>
          <a:xfrm>
            <a:off x="2797618" y="1406895"/>
            <a:ext cx="9759900" cy="284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-GB" sz="2000" b="1" i="0" u="none" strike="noStrike" cap="none" dirty="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01 ÚVOD</a:t>
            </a:r>
            <a:endParaRPr sz="2000" b="1" i="0" u="none" strike="noStrike" cap="none" dirty="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000" b="1" i="0" u="none" strike="noStrike" cap="none" dirty="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-GB" sz="2000" b="1" i="0" u="none" strike="noStrike" cap="none" dirty="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02 BLOCKCHAIN A RIADENIE DODÁVATEĽSKÉHO REŤAZCA</a:t>
            </a:r>
            <a:endParaRPr sz="2000" b="1" i="0" u="none" strike="noStrike" cap="none" dirty="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000" b="1" i="0" u="none" strike="noStrike" cap="none" dirty="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-GB" sz="2000" b="1" i="0" u="none" strike="noStrike" cap="none" dirty="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03 BLOCKCHAIN A RIEŠENIA ZAMERANÉ NA FARMY</a:t>
            </a:r>
            <a:endParaRPr sz="2000" b="1" i="0" u="none" strike="noStrike" cap="none" dirty="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000" b="1" i="0" u="none" strike="noStrike" cap="none" dirty="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-GB" sz="2000" b="1" i="0" u="none" strike="noStrike" cap="none" dirty="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04 BLOCKCHAIN A ENVIRONMENTÁLNE RIEŠENIA</a:t>
            </a:r>
            <a:endParaRPr sz="2000" b="1" i="0" u="none" strike="noStrike" cap="none" dirty="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lang="en-GB" sz="2000" b="1" dirty="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-GB" sz="2000" b="1" i="0" u="none" strike="noStrike" cap="none" dirty="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05 BLOCKCHAIN A VZŤAHY SO SPOTREBITEĽMI</a:t>
            </a:r>
            <a:endParaRPr sz="2000" b="1" i="0" u="none" strike="noStrike" cap="none" dirty="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000" b="1" i="0" u="none" strike="noStrike" cap="none" dirty="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-GB" sz="2000" b="1" i="0" u="none" strike="noStrike" cap="none" dirty="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06 OBMEDZENIA POUŽÍVANIA BLOCKCHAINU V POĽNOHOSPODÁRSTVE</a:t>
            </a:r>
            <a:endParaRPr sz="1200" dirty="0">
              <a:solidFill>
                <a:srgbClr val="262626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000" b="1" i="0" u="none" strike="noStrike" cap="none" dirty="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-GB" sz="2000" b="1" i="0" u="none" strike="noStrike" cap="none" dirty="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07 ZÁVERY</a:t>
            </a:r>
            <a:endParaRPr sz="2000" b="1" i="0" u="none" strike="noStrike" cap="none" dirty="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3431746-22C2-E4A6-B091-DA7868B463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18528" y="6393630"/>
            <a:ext cx="1637120" cy="34265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F6EC599-5E6E-8F34-D7C5-F384446CDF3E}"/>
              </a:ext>
            </a:extLst>
          </p:cNvPr>
          <p:cNvSpPr txBox="1"/>
          <p:nvPr/>
        </p:nvSpPr>
        <p:spPr>
          <a:xfrm>
            <a:off x="6968563" y="6752842"/>
            <a:ext cx="356908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Financované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Európskou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úniou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.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Vyjadrené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názory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a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postoje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sú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názormi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a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vyhláseniami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autora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(-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ov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) a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nemusia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nevyhnutne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odrážať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názory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a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stanoviská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Európskej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únie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alebo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Európskej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výkonnej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agentúry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pre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vzdelávanie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a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kultúru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(EACEA).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Európska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únia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ani EACEA za ne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nepreberajú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žiadnu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zodpovednosť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" name="Google Shape;337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338" name="Google Shape;338;p18"/>
          <p:cNvSpPr txBox="1"/>
          <p:nvPr/>
        </p:nvSpPr>
        <p:spPr>
          <a:xfrm>
            <a:off x="431800" y="355677"/>
            <a:ext cx="7315200" cy="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BLOCKCHAIN A INTELIGENTNÉ ZMLUVY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9" name="Google Shape;339;p18"/>
          <p:cNvSpPr txBox="1">
            <a:spLocks noGrp="1"/>
          </p:cNvSpPr>
          <p:nvPr>
            <p:ph type="body" idx="1"/>
          </p:nvPr>
        </p:nvSpPr>
        <p:spPr>
          <a:xfrm>
            <a:off x="5934075" y="1619250"/>
            <a:ext cx="4543500" cy="4401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Jedným zo spôsobov, ako môžu riešenia založené na blockchaine priniesť poľnohospodárom výhody, je používanie inteligentných zmlúv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Zariadenia internetu vecí možno integrovať do blockchainu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Výhody: menšie časové oneskorenie, podpora dôveryhodnosti, nemennosť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zníženie potreby sprostredkovateľov, napr. právnikov, bánk, ktorí zvyčajne vymáhajú zmluvné podmienky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Odradiť kupujúcich od neplatenia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1" name="Google Shape;341;p18"/>
          <p:cNvSpPr txBox="1"/>
          <p:nvPr/>
        </p:nvSpPr>
        <p:spPr>
          <a:xfrm>
            <a:off x="244275" y="6011050"/>
            <a:ext cx="5483100" cy="1365000"/>
          </a:xfrm>
          <a:prstGeom prst="rect">
            <a:avLst/>
          </a:prstGeom>
          <a:solidFill>
            <a:srgbClr val="93C47D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Poznámka: Samostatné inteligentné zmluvy založené len na kóde nie sú právne vynútiteľné; inteligentné zmluvy sú najúčinnejšie ako doplnok na vykonávanie ustanovení tradičných textových, právne záväzných zmlúv.</a:t>
            </a: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" name="Google Shape;340;p18">
            <a:extLst>
              <a:ext uri="{FF2B5EF4-FFF2-40B4-BE49-F238E27FC236}">
                <a16:creationId xmlns:a16="http://schemas.microsoft.com/office/drawing/2014/main" id="{3374E1C9-E381-45DC-A6BF-787DCA99CAF4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l="1161" r="1248" b="1224"/>
          <a:stretch/>
        </p:blipFill>
        <p:spPr>
          <a:xfrm>
            <a:off x="209013" y="1800225"/>
            <a:ext cx="5553625" cy="3659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7" name="Google Shape;347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348" name="Google Shape;348;p21"/>
          <p:cNvSpPr txBox="1"/>
          <p:nvPr/>
        </p:nvSpPr>
        <p:spPr>
          <a:xfrm>
            <a:off x="393700" y="431877"/>
            <a:ext cx="10299600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8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INTELIGENTNÉ ZMLUVY PRE AGROPOTRAVINÁRSTVO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0" name="Google Shape;350;p21"/>
          <p:cNvSpPr txBox="1">
            <a:spLocks noGrp="1"/>
          </p:cNvSpPr>
          <p:nvPr>
            <p:ph type="body" idx="1"/>
          </p:nvPr>
        </p:nvSpPr>
        <p:spPr>
          <a:xfrm>
            <a:off x="184150" y="1590225"/>
            <a:ext cx="4178400" cy="47397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Príklad: pestovateľ pšenice chce predať budúcoročnú úrodu výrobcovi, ktorý ju chce spracovať na múku.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Poľnohospodár a výrobca vytvoria inteligentnú zmluvu, na základe ktorej sa poľnohospodárovi zaplatí po prijatí pšenice.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Nasledujúci rok sa pšenica zozbiera a dodá do priemyselného mlyna a farmár dostane svoju platbu automaticky prostredníctvom inteligentnej zmluvy po prevode vlastníctva majetku.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1" name="Google Shape;351;p21"/>
          <p:cNvSpPr txBox="1"/>
          <p:nvPr/>
        </p:nvSpPr>
        <p:spPr>
          <a:xfrm>
            <a:off x="7708900" y="6021025"/>
            <a:ext cx="2984400" cy="16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1100" b="1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Príklad agropotravinárskej inteligentnej zmluvy</a:t>
            </a:r>
            <a:endParaRPr sz="1100" b="1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6" name="Google Shape;349;p21">
            <a:extLst>
              <a:ext uri="{FF2B5EF4-FFF2-40B4-BE49-F238E27FC236}">
                <a16:creationId xmlns:a16="http://schemas.microsoft.com/office/drawing/2014/main" id="{DE760011-2794-4E64-8B12-AC95DDB96930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l="3277" t="4011" r="2816" b="6254"/>
          <a:stretch/>
        </p:blipFill>
        <p:spPr>
          <a:xfrm>
            <a:off x="4684850" y="2076450"/>
            <a:ext cx="5840277" cy="3944574"/>
          </a:xfrm>
          <a:prstGeom prst="rect">
            <a:avLst/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7" name="Google Shape;357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358" name="Google Shape;358;p23"/>
          <p:cNvSpPr txBox="1"/>
          <p:nvPr/>
        </p:nvSpPr>
        <p:spPr>
          <a:xfrm>
            <a:off x="307975" y="277202"/>
            <a:ext cx="7315200" cy="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KRÁTKE CVIČENIE V TRIEDE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9" name="Google Shape;359;p23"/>
          <p:cNvSpPr txBox="1">
            <a:spLocks noGrp="1"/>
          </p:cNvSpPr>
          <p:nvPr>
            <p:ph type="body" idx="1"/>
          </p:nvPr>
        </p:nvSpPr>
        <p:spPr>
          <a:xfrm>
            <a:off x="546100" y="1781175"/>
            <a:ext cx="9601200" cy="135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Doteraz sme uviedli niekoľko výhod inteligentných zmlúv, ale aké sú potenciálne nevýhody inteligentných zmlúv?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Rozdeľte sa do skupín po 4 a diskutujte 10 minút. Pri tomto cvičení si vytvorte zoznam výhod a nevýhod, o ktorý sa podelíte s triedou.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" name="Google Shape;360;p23">
            <a:extLst>
              <a:ext uri="{FF2B5EF4-FFF2-40B4-BE49-F238E27FC236}">
                <a16:creationId xmlns:a16="http://schemas.microsoft.com/office/drawing/2014/main" id="{E5AA7B45-E4AC-4158-A423-1AAF9A8494A7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451100" y="3468750"/>
            <a:ext cx="5791201" cy="386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6" name="Google Shape;366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367" name="Google Shape;367;p22"/>
          <p:cNvSpPr txBox="1"/>
          <p:nvPr/>
        </p:nvSpPr>
        <p:spPr>
          <a:xfrm>
            <a:off x="279400" y="142808"/>
            <a:ext cx="10134600" cy="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lang="en-GB" sz="3300" b="0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INTELIGENTNÉ ZMLUVY PRE POĽNOHOSPODÁRSKE POISTENIE</a:t>
            </a:r>
            <a:endParaRPr sz="33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8" name="Google Shape;368;p22"/>
          <p:cNvSpPr txBox="1">
            <a:spLocks noGrp="1"/>
          </p:cNvSpPr>
          <p:nvPr>
            <p:ph type="body" idx="1"/>
          </p:nvPr>
        </p:nvSpPr>
        <p:spPr>
          <a:xfrm>
            <a:off x="402626" y="1364470"/>
            <a:ext cx="6397500" cy="57554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Poistenie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plodín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v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celosvetovom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meradle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využíva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nedostatočne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čiastočne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aj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preto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že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v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niektorých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krajinách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môže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byť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postup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uplatňovaní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nárokov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zložitý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a/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alebo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skorumpovaný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2000" b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None/>
            </a:pPr>
            <a:endParaRPr sz="2000" b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Inteligentné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poistné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zmluvy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založené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indexe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výplata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spúšťa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základe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merateľného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indexu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a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nie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základe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samotnej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straty</a:t>
            </a:r>
            <a:endParaRPr sz="2000" b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None/>
            </a:pPr>
            <a:endParaRPr sz="2000" b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Príklad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poľnohospodárska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inteligentná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zmluva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môže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spustiť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základe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údajov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počasí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napr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ak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je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viac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ako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týždeň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viac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ako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40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stupňov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poľnohospodári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týmto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poistným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balíkom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automaticky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dostanú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výplatu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2000" b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None/>
            </a:pPr>
            <a:endParaRPr sz="2000" b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Výhody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včasná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výplata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minimálna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interakcia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ľuďmi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symetrické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informácie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medzi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poľnohospodárom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poskytovateľom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poistenia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predchádzanie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nákladnému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posudzovaniu</a:t>
            </a:r>
            <a:r>
              <a:rPr lang="en-GB" sz="2000" b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000" b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nárokov</a:t>
            </a:r>
            <a:endParaRPr sz="2000" b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" name="Google Shape;369;p22">
            <a:extLst>
              <a:ext uri="{FF2B5EF4-FFF2-40B4-BE49-F238E27FC236}">
                <a16:creationId xmlns:a16="http://schemas.microsoft.com/office/drawing/2014/main" id="{721E2FED-3547-4E64-A39B-17AC6C9D693C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997900" y="2143125"/>
            <a:ext cx="3616126" cy="39923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5" name="Google Shape;375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376" name="Google Shape;376;p24"/>
          <p:cNvSpPr txBox="1"/>
          <p:nvPr/>
        </p:nvSpPr>
        <p:spPr>
          <a:xfrm>
            <a:off x="481081" y="98297"/>
            <a:ext cx="7315200" cy="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lang="en-GB" sz="3300" b="0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INTELIGENTNÉ ZMLUVY: VÝHODY A NEVÝHODY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7" name="Google Shape;377;p24"/>
          <p:cNvSpPr txBox="1">
            <a:spLocks noGrp="1"/>
          </p:cNvSpPr>
          <p:nvPr>
            <p:ph type="body" idx="1"/>
          </p:nvPr>
        </p:nvSpPr>
        <p:spPr>
          <a:xfrm>
            <a:off x="593725" y="1962150"/>
            <a:ext cx="4445100" cy="4062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sz="2200" u="sng">
                <a:solidFill>
                  <a:srgbClr val="38761D"/>
                </a:solidFill>
                <a:latin typeface="Calibri"/>
                <a:ea typeface="Calibri"/>
                <a:cs typeface="Calibri"/>
                <a:sym typeface="Calibri"/>
              </a:rPr>
              <a:t>PRO</a:t>
            </a:r>
            <a:endParaRPr sz="2200" u="sng">
              <a:solidFill>
                <a:srgbClr val="38761D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2200">
              <a:solidFill>
                <a:srgbClr val="38761D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Rýchla platba, zníženie časových oneskorení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Zníženie nákladov vďaka sprostredkovaniu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Transparentnosť a nemennosť podporuje dôveru medzi aktérmi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Znížená pravdepodobnosť porušenia zmluvy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Sľubné využitie v poistení plodín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Účinné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78" name="Google Shape;378;p24"/>
          <p:cNvCxnSpPr/>
          <p:nvPr/>
        </p:nvCxnSpPr>
        <p:spPr>
          <a:xfrm flipH="1">
            <a:off x="5267175" y="1790700"/>
            <a:ext cx="19200" cy="5457900"/>
          </a:xfrm>
          <a:prstGeom prst="straightConnector1">
            <a:avLst/>
          </a:prstGeom>
          <a:noFill/>
          <a:ln w="28575" cap="flat" cmpd="sng">
            <a:solidFill>
              <a:srgbClr val="38761D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79" name="Google Shape;379;p24"/>
          <p:cNvSpPr txBox="1">
            <a:spLocks noGrp="1"/>
          </p:cNvSpPr>
          <p:nvPr>
            <p:ph type="body" idx="1"/>
          </p:nvPr>
        </p:nvSpPr>
        <p:spPr>
          <a:xfrm>
            <a:off x="5680075" y="1962150"/>
            <a:ext cx="4794300" cy="37240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sz="2200" u="sng">
                <a:solidFill>
                  <a:srgbClr val="1155CC"/>
                </a:solidFill>
                <a:latin typeface="Calibri"/>
                <a:ea typeface="Calibri"/>
                <a:cs typeface="Calibri"/>
                <a:sym typeface="Calibri"/>
              </a:rPr>
              <a:t>PROTI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2200">
              <a:solidFill>
                <a:srgbClr val="1155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Inteligentné zmluvy (samy o sebe) nie sú právne vymáhateľné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Je potrebný technický expert na písanie kódu inteligentných zmlúv - nový sprostredkovateľ?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 implementáciu je potrebná infraštruktúra a vysoká úroveň digitálnej vyspelosti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Nepružné</a:t>
            </a:r>
            <a:endParaRPr sz="1800" b="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5" name="Google Shape;385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386" name="Google Shape;386;p25"/>
          <p:cNvSpPr txBox="1"/>
          <p:nvPr/>
        </p:nvSpPr>
        <p:spPr>
          <a:xfrm>
            <a:off x="158600" y="315750"/>
            <a:ext cx="10534800" cy="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OBMEDZENIA POĽNOHOSPODÁRSKYCH RIEŠENÍ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7" name="Google Shape;387;p25"/>
          <p:cNvSpPr txBox="1">
            <a:spLocks noGrp="1"/>
          </p:cNvSpPr>
          <p:nvPr>
            <p:ph type="body" idx="1"/>
          </p:nvPr>
        </p:nvSpPr>
        <p:spPr>
          <a:xfrm>
            <a:off x="5781675" y="1687200"/>
            <a:ext cx="4676700" cy="50783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Hoci sa v literatúre uvádza mnoho potenciálnych výhod implementácie blockchainu pre poľnohospodárov, nedostatok digitálnych kapacít a počiatočné náklady na prijatie zostávajú pretrvávajúcimi výzvami.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Nízka úroveň digitalizácie, najmä v rozvojových krajinách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Mohli by potenciálne prehĺbiť finančné a digitálne rozdiely medzi veľkými a malými zainteresovanými stranami, poľnohospodármi v rozvinutých a rozvojových krajinách.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Význam odbornej prípravy poľnohospodárov a rozvoja ich zručností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" name="Google Shape;388;p25">
            <a:extLst>
              <a:ext uri="{FF2B5EF4-FFF2-40B4-BE49-F238E27FC236}">
                <a16:creationId xmlns:a16="http://schemas.microsoft.com/office/drawing/2014/main" id="{7961D90A-4563-43B8-90B7-2A2E9CBD4989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2200275"/>
            <a:ext cx="5565327" cy="37147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4" name="Google Shape;394;p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395" name="Google Shape;395;p26"/>
          <p:cNvSpPr txBox="1"/>
          <p:nvPr/>
        </p:nvSpPr>
        <p:spPr>
          <a:xfrm>
            <a:off x="200000" y="277200"/>
            <a:ext cx="10493400" cy="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BLOCKCHAIN A ENVIRONMENTÁLNE RIEŠENIA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6" name="Google Shape;396;p26"/>
          <p:cNvSpPr txBox="1">
            <a:spLocks noGrp="1"/>
          </p:cNvSpPr>
          <p:nvPr>
            <p:ph type="body" idx="1"/>
          </p:nvPr>
        </p:nvSpPr>
        <p:spPr>
          <a:xfrm>
            <a:off x="450850" y="1552575"/>
            <a:ext cx="9601200" cy="16927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Negatívny vplyv súčasných poľnohospodárskych postupov na životné prostredie si vyžaduje nový prístup k poľnohospodársko-potravinárskej výrobe založený na udržateľnosti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Nové technológie - vrátane riešení založených na blockchaine - môžu pomôcť efektívnejšie využívať obmedzené zdroje a znížiť plytvanie potravinami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" name="Google Shape;397;p26">
            <a:extLst>
              <a:ext uri="{FF2B5EF4-FFF2-40B4-BE49-F238E27FC236}">
                <a16:creationId xmlns:a16="http://schemas.microsoft.com/office/drawing/2014/main" id="{CD4526D4-D583-4DBB-B51A-7752562DAF87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542415" y="3856383"/>
            <a:ext cx="5608570" cy="33035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3" name="Google Shape;403;p2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404" name="Google Shape;404;p27"/>
          <p:cNvSpPr txBox="1"/>
          <p:nvPr/>
        </p:nvSpPr>
        <p:spPr>
          <a:xfrm>
            <a:off x="297851" y="97330"/>
            <a:ext cx="10036200" cy="11079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BLOCKCHAIN A ENVIRONMENTÁLNE RIEŠENIA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5" name="Google Shape;405;p27"/>
          <p:cNvSpPr txBox="1">
            <a:spLocks noGrp="1"/>
          </p:cNvSpPr>
          <p:nvPr>
            <p:ph type="body" idx="1"/>
          </p:nvPr>
        </p:nvSpPr>
        <p:spPr>
          <a:xfrm>
            <a:off x="658825" y="1809750"/>
            <a:ext cx="9601200" cy="47397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Potenciál blockchainu znížiť plytvanie potravinami je dôležitý aj z environmentálneho hľadiska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Približne 1/3 celosvetovo vyprodukovaných potravín sa každoročne premrhá v dôsledku neefektívnosti dodávateľského reťazca - to predstavuje obrovské plytvanie zdrojmi (napr. vodou, energiou v skleníkoch, palivom na prepravu) a potravinami.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Znížením počtu sprostredkovateľov a zvýšením vysledovateľnosti (napr. sledovanie podmienok pomocou IoT/RFID s údajmi uloženými v Blockchaine) môže zavedenie Blockchainu do agropotravinárskych dodávateľských reťazcov znížiť plytvanie potravinami a s tým súvisiaci vplyv na životné prostredie, pretože umožní výrobcom a maloobchodníkom rýchlejšie identifikovať prípady kontaminácie a reagovať na ne.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inteligentné systémy riadenia potravinových strát a predaj prebytočných potravín (napr. charitatívne organizácie, pohostinstvo, kompost, bioplyn atď.)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" name="Google Shape;411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412" name="Google Shape;412;p28"/>
          <p:cNvSpPr txBox="1"/>
          <p:nvPr/>
        </p:nvSpPr>
        <p:spPr>
          <a:xfrm>
            <a:off x="338125" y="277200"/>
            <a:ext cx="9883800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BLOCKCHAIN A ENVIRONMENTÁLNE RIEŠENIA</a:t>
            </a:r>
            <a:endParaRPr sz="2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3" name="Google Shape;413;p28"/>
          <p:cNvSpPr txBox="1">
            <a:spLocks noGrp="1"/>
          </p:cNvSpPr>
          <p:nvPr>
            <p:ph type="body" idx="1"/>
          </p:nvPr>
        </p:nvSpPr>
        <p:spPr>
          <a:xfrm>
            <a:off x="479425" y="1621663"/>
            <a:ext cx="9601200" cy="37240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Tlak spotrebiteľov a investorov prinútil mnohé agropotravinárske spoločnosti prijať ambiciózne verejné záväzky a prísľuby (napr. nulové odlesňovanie, 100 % obnoviteľná energia, 100 % recyklované materiály).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Zložité a neprehľadné globálne dodávateľské reťazce však môžu aj spoločnostiam s dobrými úmyslami sťažovať plnenie ich záväzkov a preukazovanie merateľných výsledkov.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Nedodržanie environmentálnych záväzkov poškodzuje dôveryhodnosť a povesť spoločnosti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Certifikácia treťou stranou ako riešenie? 1) mätúce šírenie, 2) greenwashing, 3) podvody pri audite, 4) drahé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Blockchain ako spôsob preukazovania splnených záväzkov / alternatíva k certifikácii treťou stranou: transparentnosť, overiteľné dodávateľské reťazce a dôvera</a:t>
            </a:r>
            <a:endParaRPr sz="1800" b="0">
              <a:solidFill>
                <a:schemeClr val="dk1"/>
              </a:solidFill>
            </a:endParaRPr>
          </a:p>
        </p:txBody>
      </p:sp>
      <p:sp>
        <p:nvSpPr>
          <p:cNvPr id="414" name="Google Shape;414;p28"/>
          <p:cNvSpPr txBox="1"/>
          <p:nvPr/>
        </p:nvSpPr>
        <p:spPr>
          <a:xfrm>
            <a:off x="2181100" y="6421200"/>
            <a:ext cx="8096400" cy="1029711"/>
          </a:xfrm>
          <a:prstGeom prst="rect">
            <a:avLst/>
          </a:prstGeom>
          <a:solidFill>
            <a:srgbClr val="93C47D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Poznámka: Úloha vlád a regulačných orgánov je kľúčová pre zodpovednosť spoločností - samotný dopyt spotrebiteľov môže byť nedostatočnou motiváciou.</a:t>
            </a:r>
            <a:endParaRPr sz="20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0" name="Google Shape;420;p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2475"/>
            <a:ext cx="5851425" cy="7562851"/>
          </a:xfrm>
          <a:prstGeom prst="rect">
            <a:avLst/>
          </a:prstGeom>
          <a:noFill/>
          <a:ln>
            <a:noFill/>
          </a:ln>
        </p:spPr>
      </p:pic>
      <p:sp>
        <p:nvSpPr>
          <p:cNvPr id="421" name="Google Shape;421;p29"/>
          <p:cNvSpPr txBox="1"/>
          <p:nvPr/>
        </p:nvSpPr>
        <p:spPr>
          <a:xfrm>
            <a:off x="393700" y="431875"/>
            <a:ext cx="45687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PRÍPADOVÁ ŠTÚDIA: RYBÁRSKY PRIEMYSEL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2" name="Google Shape;422;p29"/>
          <p:cNvSpPr txBox="1">
            <a:spLocks noGrp="1"/>
          </p:cNvSpPr>
          <p:nvPr>
            <p:ph type="body" idx="1"/>
          </p:nvPr>
        </p:nvSpPr>
        <p:spPr>
          <a:xfrm>
            <a:off x="6216350" y="1386175"/>
            <a:ext cx="4279800" cy="37240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Rybársky priemysel sa často spája s neudržateľnými praktikami, ako je nadmerný rybolov, ktoré predstavujú vážnu hrozbu pre ochranu morí.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None/>
            </a:pP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Využitie technológie Blockchain na podporu udržateľnejších rybolovných postupov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None/>
            </a:pP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Príklad: Atea a IBM Food Trust</a:t>
            </a:r>
            <a:endParaRPr sz="1800" b="0">
              <a:solidFill>
                <a:schemeClr val="dk1"/>
              </a:solidFill>
            </a:endParaRPr>
          </a:p>
        </p:txBody>
      </p:sp>
      <p:sp>
        <p:nvSpPr>
          <p:cNvPr id="424" name="Google Shape;424;p29"/>
          <p:cNvSpPr txBox="1"/>
          <p:nvPr/>
        </p:nvSpPr>
        <p:spPr>
          <a:xfrm>
            <a:off x="133350" y="5372100"/>
            <a:ext cx="3981600" cy="51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-GB" sz="2200" b="0" i="0" u="sng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Video: Atea + IBM Food Trust</a:t>
            </a:r>
            <a:endParaRPr sz="2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" name="Google Shape;423;p29">
            <a:extLst>
              <a:ext uri="{FF2B5EF4-FFF2-40B4-BE49-F238E27FC236}">
                <a16:creationId xmlns:a16="http://schemas.microsoft.com/office/drawing/2014/main" id="{F6CC94D3-059C-4269-85F3-3E7BBB93F524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2021350"/>
            <a:ext cx="5851427" cy="32364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Google Shape;182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3"/>
          <p:cNvSpPr txBox="1"/>
          <p:nvPr/>
        </p:nvSpPr>
        <p:spPr>
          <a:xfrm>
            <a:off x="393700" y="431877"/>
            <a:ext cx="609600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8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POPIS MODULU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" name="Google Shape;184;p3"/>
          <p:cNvSpPr txBox="1"/>
          <p:nvPr/>
        </p:nvSpPr>
        <p:spPr>
          <a:xfrm>
            <a:off x="552725" y="2033400"/>
            <a:ext cx="8608800" cy="4154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•"/>
            </a:pP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Téma: </a:t>
            </a:r>
            <a:r>
              <a:rPr lang="en-GB" sz="2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"Ako využiť technológiu Blockchain v agropotravinárskom sektore"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•"/>
            </a:pP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Význam: potenciál zlepšiť </a:t>
            </a:r>
            <a:r>
              <a:rPr lang="en-GB" sz="2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efektívnosť, ziskovosť a udržateľnosť agropotravinárskeho sektora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•"/>
            </a:pP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Významné miesto v odbornej literatúre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•"/>
            </a:pP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Zameriava sa na otázky, </a:t>
            </a:r>
            <a:r>
              <a:rPr lang="en-GB" sz="2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prečo </a:t>
            </a: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 </a:t>
            </a:r>
            <a:r>
              <a:rPr lang="en-GB" sz="2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ako </a:t>
            </a: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implementovať blockchain z použitia v agropotravinárskom sektore, </a:t>
            </a:r>
            <a:r>
              <a:rPr lang="en-GB" sz="2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kto bude </a:t>
            </a: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mať prospech alebo stratu</a:t>
            </a:r>
            <a:endParaRPr sz="2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AA102F9-A5E1-0266-D0B2-9B511DFB63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18528" y="6393630"/>
            <a:ext cx="1637120" cy="34265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B7C7DF4-0D66-FEE2-36E5-F172FEC980A5}"/>
              </a:ext>
            </a:extLst>
          </p:cNvPr>
          <p:cNvSpPr txBox="1"/>
          <p:nvPr/>
        </p:nvSpPr>
        <p:spPr>
          <a:xfrm>
            <a:off x="6968563" y="6752842"/>
            <a:ext cx="356908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Financované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Európskou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úniou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.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Vyjadrené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názory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a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postoje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sú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názormi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a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vyhláseniami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autora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(-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ov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) a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nemusia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nevyhnutne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odrážať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názory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a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stanoviská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Európskej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únie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alebo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Európskej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výkonnej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agentúry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pre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vzdelávanie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a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kultúru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(EACEA).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Európska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únia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ani EACEA za ne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nepreberajú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žiadnu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zodpovednosť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.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g27542cab73c_0_7"/>
          <p:cNvSpPr txBox="1"/>
          <p:nvPr/>
        </p:nvSpPr>
        <p:spPr>
          <a:xfrm>
            <a:off x="409575" y="1504950"/>
            <a:ext cx="5229300" cy="55399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-GB" sz="2200" b="0" i="0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Ďalšie príklady využitia blockchainu pre udržateľný rybolov:</a:t>
            </a:r>
            <a:endParaRPr sz="2200" b="0" i="0" u="none" strike="noStrike" cap="none">
              <a:solidFill>
                <a:srgbClr val="0C0C0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>
              <a:solidFill>
                <a:srgbClr val="0C0C0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000" b="0" i="0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Svetový fond na ochranu prírody (WWF) </a:t>
            </a:r>
            <a:endParaRPr/>
          </a:p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lang="en-GB" sz="2000" b="0" i="0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2018 pilotný program blockchain v odvetví lovu tuniakov na tichomorských ostrovoch </a:t>
            </a:r>
            <a:endParaRPr/>
          </a:p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lang="en-GB" sz="2000" b="0" i="0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Zamerať sa na potláčanie nezákonného, neregulovaného a neohláseného rybolovu tuniakov, ako aj na nekalé pracovné praktiky. </a:t>
            </a:r>
            <a:endParaRPr/>
          </a:p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lang="en-GB" sz="2000" b="0" i="0" u="none" strike="noStrike" cap="none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Výsledkom je spustenie online platformy OpenSC, ktorá využíva blockchain na overovanie udržateľnej výroby, sledovanie potravín v dodávateľskom reťazci a pomáha ľuďom vyhnúť sa nelegálnym, ekologicky škodlivým alebo neetickým výrobkom.</a:t>
            </a:r>
            <a:endParaRPr sz="2000" b="0" i="0" u="none" strike="noStrike" cap="none">
              <a:solidFill>
                <a:srgbClr val="0C0C0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rgbClr val="0C0C0C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marL="9144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>
              <a:solidFill>
                <a:srgbClr val="0C0C0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31" name="Google Shape;431;g27542cab73c_0_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432" name="Google Shape;432;g27542cab73c_0_7"/>
          <p:cNvSpPr txBox="1"/>
          <p:nvPr/>
        </p:nvSpPr>
        <p:spPr>
          <a:xfrm>
            <a:off x="342900" y="269550"/>
            <a:ext cx="7753500" cy="6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PRÍPADOVÁ ŠTÚDIA: RYBÁRSKY PRIEMYSEL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4" name="Google Shape;434;g27542cab73c_0_7"/>
          <p:cNvSpPr txBox="1"/>
          <p:nvPr/>
        </p:nvSpPr>
        <p:spPr>
          <a:xfrm>
            <a:off x="9620250" y="7096125"/>
            <a:ext cx="885900" cy="2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lang="en-GB" sz="6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Zdroj:</a:t>
            </a:r>
            <a:r>
              <a:rPr lang="en-GB" sz="600" b="0" i="0" u="sng" strike="noStrike" cap="none">
                <a:solidFill>
                  <a:schemeClr val="hlink"/>
                </a:solidFill>
                <a:latin typeface="Open Sans"/>
                <a:ea typeface="Open Sans"/>
                <a:cs typeface="Open Sans"/>
                <a:sym typeface="Open Sans"/>
                <a:hlinkClick r:id="rId4"/>
              </a:rPr>
              <a:t>Wikimedia</a:t>
            </a:r>
            <a:endParaRPr sz="6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6" name="Google Shape;433;g27542cab73c_0_7">
            <a:extLst>
              <a:ext uri="{FF2B5EF4-FFF2-40B4-BE49-F238E27FC236}">
                <a16:creationId xmlns:a16="http://schemas.microsoft.com/office/drawing/2014/main" id="{06D8B09C-07BF-44C8-B12F-33C7894BAE50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720300" y="1641242"/>
            <a:ext cx="3314526" cy="49137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" name="Google Shape;440;g27542cab73c_0_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441" name="Google Shape;441;g27542cab73c_0_28"/>
          <p:cNvSpPr txBox="1"/>
          <p:nvPr/>
        </p:nvSpPr>
        <p:spPr>
          <a:xfrm>
            <a:off x="342900" y="1447463"/>
            <a:ext cx="8848800" cy="39087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Ďalšie príklady využitia blockchainu v udržateľnom rybolove</a:t>
            </a:r>
            <a:r>
              <a:rPr lang="en-GB" sz="2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endParaRPr sz="2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FishCoin</a:t>
            </a:r>
            <a:endParaRPr sz="22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Open Sans"/>
              <a:buChar char="-"/>
            </a:pP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Decentralizovaná blockchainová platforma s otvoreným zdrojovým kódom určená na podporu zdieľania údajov </a:t>
            </a:r>
            <a:endParaRPr/>
          </a:p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Open Sans"/>
              <a:buChar char="-"/>
            </a:pP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Aplikácia Fishcoin: umožňuje rybárom predávať informácie o svojich úlovkoch potenciálnym kupujúcim. Keď sa kupujúci rozhodne údaje kúpiť, rybár je okamžite odmenený tokenmi v kryptomene (FishCoins), ktoré môže v závislosti od krajiny vymeniť za elektronické poukážky, minúty mobilného paušálu, kredit na účtoch za komunálne služby alebo podľa možnosti priamo odmenu.</a:t>
            </a:r>
            <a:endParaRPr sz="2200" b="0" i="0" u="none" strike="noStrike" cap="none">
              <a:solidFill>
                <a:srgbClr val="252525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2" name="Google Shape;442;g27542cab73c_0_28"/>
          <p:cNvSpPr txBox="1"/>
          <p:nvPr/>
        </p:nvSpPr>
        <p:spPr>
          <a:xfrm>
            <a:off x="342900" y="269550"/>
            <a:ext cx="7753500" cy="6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PRÍPADOVÁ ŠTÚDIA: RYBÁRSKY PRIEMYSEL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4" name="Google Shape;444;g27542cab73c_0_28"/>
          <p:cNvSpPr txBox="1"/>
          <p:nvPr/>
        </p:nvSpPr>
        <p:spPr>
          <a:xfrm>
            <a:off x="9420225" y="7094475"/>
            <a:ext cx="933600" cy="32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lang="en-GB" sz="6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Zdroj: </a:t>
            </a:r>
            <a:r>
              <a:rPr lang="en-GB" sz="600" b="0" i="0" u="sng" strike="noStrike" cap="none">
                <a:solidFill>
                  <a:schemeClr val="hlink"/>
                </a:solidFill>
                <a:latin typeface="Open Sans"/>
                <a:ea typeface="Open Sans"/>
                <a:cs typeface="Open Sans"/>
                <a:sym typeface="Open Sans"/>
                <a:hlinkClick r:id="rId4"/>
              </a:rPr>
              <a:t>fishcoin.co</a:t>
            </a:r>
            <a:endParaRPr sz="6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6" name="Google Shape;443;g27542cab73c_0_28">
            <a:extLst>
              <a:ext uri="{FF2B5EF4-FFF2-40B4-BE49-F238E27FC236}">
                <a16:creationId xmlns:a16="http://schemas.microsoft.com/office/drawing/2014/main" id="{670CBF13-CD8B-4164-99E6-1BBA565DB9D4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14374" y="5557100"/>
            <a:ext cx="5112550" cy="1665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" name="Google Shape;450;p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451" name="Google Shape;451;p30"/>
          <p:cNvSpPr txBox="1"/>
          <p:nvPr/>
        </p:nvSpPr>
        <p:spPr>
          <a:xfrm>
            <a:off x="152400" y="315750"/>
            <a:ext cx="11087100" cy="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OBMEDZENIA ENVIRONMENTÁLNE ZAMERANÝCH RIEŠENÍ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2" name="Google Shape;452;p30"/>
          <p:cNvSpPr txBox="1">
            <a:spLocks noGrp="1"/>
          </p:cNvSpPr>
          <p:nvPr>
            <p:ph type="body" idx="1"/>
          </p:nvPr>
        </p:nvSpPr>
        <p:spPr>
          <a:xfrm>
            <a:off x="546100" y="1800225"/>
            <a:ext cx="9601200" cy="27084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Blockchain môže ponúknuť radikálnu ekologickú transparentnosť, ale nie všetci aktéri v poľnohospodárstve ju môžu chcieť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Výrobcovia majú tiež motiváciu nezverejňovať informácie - súčasná nedostatočná regulácia, vysoké náklady, konkurencia, poškodenie dobrého mena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Selektívne zdieľanie informácií - odhalenie len pozitívnych aspektov a ignorovanie negatív.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Vládny a spoločenský tlak je nevyhnutný na podporu väčšej transparentnosti (prostredníctvom Blockchainu alebo inak)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" name="Google Shape;453;p30">
            <a:extLst>
              <a:ext uri="{FF2B5EF4-FFF2-40B4-BE49-F238E27FC236}">
                <a16:creationId xmlns:a16="http://schemas.microsoft.com/office/drawing/2014/main" id="{EFF2B9F9-FF86-496B-817D-0447321A3F47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323975" y="4462950"/>
            <a:ext cx="2995123" cy="299512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454;p30">
            <a:extLst>
              <a:ext uri="{FF2B5EF4-FFF2-40B4-BE49-F238E27FC236}">
                <a16:creationId xmlns:a16="http://schemas.microsoft.com/office/drawing/2014/main" id="{1E05772A-789F-422C-BEFC-CE4F613F6814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70787" y="4509225"/>
            <a:ext cx="4059715" cy="30943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" name="Google Shape;460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461" name="Google Shape;461;p31"/>
          <p:cNvSpPr txBox="1"/>
          <p:nvPr/>
        </p:nvSpPr>
        <p:spPr>
          <a:xfrm>
            <a:off x="262000" y="277200"/>
            <a:ext cx="10169400" cy="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OBMEDZENIA ENVIRONMENTÁLNE ZAMERANÝCH RIEŠENÍ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2" name="Google Shape;462;p31"/>
          <p:cNvSpPr txBox="1">
            <a:spLocks noGrp="1"/>
          </p:cNvSpPr>
          <p:nvPr>
            <p:ph type="body" idx="1"/>
          </p:nvPr>
        </p:nvSpPr>
        <p:spPr>
          <a:xfrm>
            <a:off x="546100" y="1800225"/>
            <a:ext cx="9601200" cy="2031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Otázka týkajúca sa udržateľnosti samotnej technológie Blockchain?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Najznámejší mechanizmus konsenzu blockchainu: Tento typ blockchainového systému je známy ako Proof of Work (PoW).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PoW si často vyžaduje vysoký výpočtový výkon a následne aj vysokú spotrebu energie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 roku 2022 bola odhadovaná uhlíková stopa bitcoinu porovnateľná s emisiami na úrovni Grécka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" name="Google Shape;463;p31">
            <a:extLst>
              <a:ext uri="{FF2B5EF4-FFF2-40B4-BE49-F238E27FC236}">
                <a16:creationId xmlns:a16="http://schemas.microsoft.com/office/drawing/2014/main" id="{4D5E0AF0-CC48-424E-AE4F-B9508DCCF96D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l="14846" t="11372" r="14620" b="23896"/>
          <a:stretch/>
        </p:blipFill>
        <p:spPr>
          <a:xfrm>
            <a:off x="5600700" y="4062088"/>
            <a:ext cx="3476623" cy="319045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464;p31">
            <a:extLst>
              <a:ext uri="{FF2B5EF4-FFF2-40B4-BE49-F238E27FC236}">
                <a16:creationId xmlns:a16="http://schemas.microsoft.com/office/drawing/2014/main" id="{A05C681D-D582-4F40-A92C-B7C70E671D10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l="13255" t="9384" r="14068" b="14319"/>
          <a:stretch/>
        </p:blipFill>
        <p:spPr>
          <a:xfrm>
            <a:off x="1838325" y="4313750"/>
            <a:ext cx="3200399" cy="26871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g27542cab73c_0_44"/>
          <p:cNvSpPr txBox="1">
            <a:spLocks noGrp="1"/>
          </p:cNvSpPr>
          <p:nvPr>
            <p:ph type="sldNum" idx="12"/>
          </p:nvPr>
        </p:nvSpPr>
        <p:spPr>
          <a:xfrm>
            <a:off x="7699248" y="7033450"/>
            <a:ext cx="2459400" cy="2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lang="en-GB"/>
              <a:t>34</a:t>
            </a:fld>
            <a:endParaRPr/>
          </a:p>
        </p:txBody>
      </p:sp>
      <p:pic>
        <p:nvPicPr>
          <p:cNvPr id="471" name="Google Shape;471;g27542cab73c_0_4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472" name="Google Shape;472;g27542cab73c_0_44"/>
          <p:cNvSpPr txBox="1"/>
          <p:nvPr/>
        </p:nvSpPr>
        <p:spPr>
          <a:xfrm>
            <a:off x="224150" y="269550"/>
            <a:ext cx="9934500" cy="6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OBMEDZENIA ENVIRONMENTÁLNE ZAMERANÝCH RIEŠENÍ</a:t>
            </a:r>
            <a:endParaRPr sz="1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3" name="Google Shape;473;g27542cab73c_0_44"/>
          <p:cNvSpPr txBox="1"/>
          <p:nvPr/>
        </p:nvSpPr>
        <p:spPr>
          <a:xfrm>
            <a:off x="805450" y="1719225"/>
            <a:ext cx="8930100" cy="412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•"/>
            </a:pP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Možné riešenie: alternatívy k PoW? Bolo vyvinutých mnoho alternatív, tu sú dve najčastejšie používané:</a:t>
            </a:r>
            <a:endParaRPr sz="2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•"/>
            </a:pP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Proof of Stake (PoS) - namiesto riešenia výpočtových problémov na overenie transakcií sa na overenie transakcií vyberajú validátory = nižšia spotreba energie ako pri PoW</a:t>
            </a:r>
            <a:endParaRPr sz="2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Noto Sans Symbols"/>
              <a:buChar char="▪"/>
            </a:pP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Overovatelia vybraní na základe podielu, ktorý majú v sieti</a:t>
            </a:r>
            <a:endParaRPr sz="2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Noto Sans Symbols"/>
              <a:buChar char="▪"/>
            </a:pP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Nevýhoda: potenciálny problém monopolizácie</a:t>
            </a:r>
            <a:endParaRPr sz="2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•"/>
            </a:pP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Dôkaz autority (PoA) - podobne ako PoS, transakcie overujú validátori, ktorí sú vybraní na základe svojej dôveryhodnosti = nižšia spotreba energie ako pri PoW alebo PoS</a:t>
            </a:r>
            <a:endParaRPr sz="2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Noto Sans Symbols"/>
              <a:buChar char="▪"/>
            </a:pP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Nevýhoda: centralizovaný mechanizmus konsenzu</a:t>
            </a:r>
            <a:endParaRPr sz="2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4" name="Google Shape;474;g27542cab73c_0_44"/>
          <p:cNvSpPr txBox="1"/>
          <p:nvPr/>
        </p:nvSpPr>
        <p:spPr>
          <a:xfrm>
            <a:off x="747950" y="5560275"/>
            <a:ext cx="8886900" cy="43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g27542cab73c_0_56"/>
          <p:cNvSpPr txBox="1">
            <a:spLocks noGrp="1"/>
          </p:cNvSpPr>
          <p:nvPr>
            <p:ph type="sldNum" idx="12"/>
          </p:nvPr>
        </p:nvSpPr>
        <p:spPr>
          <a:xfrm>
            <a:off x="7699248" y="7033450"/>
            <a:ext cx="2459400" cy="2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lang="en-GB"/>
              <a:t>35</a:t>
            </a:fld>
            <a:endParaRPr/>
          </a:p>
        </p:txBody>
      </p:sp>
      <p:sp>
        <p:nvSpPr>
          <p:cNvPr id="481" name="Google Shape;481;g27542cab73c_0_56"/>
          <p:cNvSpPr txBox="1"/>
          <p:nvPr/>
        </p:nvSpPr>
        <p:spPr>
          <a:xfrm>
            <a:off x="476250" y="1619250"/>
            <a:ext cx="9534600" cy="4924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Open Sans"/>
              <a:buChar char="●"/>
            </a:pP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Udržateľnosť technológie Blockchain je zložitá otázka a žiadna verzia Blockchainu zatiaľ nemá svoje nevýhody, hoci sa táto technológia neustále vyvíja.</a:t>
            </a:r>
            <a:endParaRPr/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Open Sans"/>
              <a:buNone/>
            </a:pPr>
            <a:endParaRPr sz="2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Čo si myslíte? (30 minút)</a:t>
            </a:r>
            <a:endParaRPr sz="22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Noto Sans Symbols"/>
              <a:buChar char="▪"/>
            </a:pP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Rozdeľte triedu na tri skupiny: tých, ktorí považujú Blockchain za udržateľnú technológiu (ÁNO), tých, ktorí ho nepovažujú (NIE), a tých, ktorí si nie sú istí (NEVIEM). </a:t>
            </a:r>
            <a:endParaRPr/>
          </a:p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Noto Sans Symbols"/>
              <a:buChar char="▪"/>
            </a:pP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Skupiny ÁNO a NIE by mali stáť na opačných stranách miestnosti, pričom skupina NIE by mala byť uprostred. </a:t>
            </a:r>
            <a:endParaRPr/>
          </a:p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Noto Sans Symbols"/>
              <a:buChar char="▪"/>
            </a:pP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Učiteľ postupne požiada náhodných členov každej skupiny, aby vysvetlili svoje stanovisko. </a:t>
            </a:r>
            <a:endParaRPr/>
          </a:p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Noto Sans Symbols"/>
              <a:buChar char="▪"/>
            </a:pP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Počas debaty majú študenti, ktorých presvedčili argumenty ostatných, možnosť opustiť svoju skupinu a pridať sa k inej ("hlasovanie nohami"). Študenti, ktorí zmenia skupinu, budú požiadaní, aby vysvetlili, ktorý argument ich najviac presvedčil, aby zmenili svoj postoj.</a:t>
            </a:r>
            <a:endParaRPr/>
          </a:p>
        </p:txBody>
      </p:sp>
      <p:pic>
        <p:nvPicPr>
          <p:cNvPr id="482" name="Google Shape;482;g27542cab73c_0_5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483" name="Google Shape;483;g27542cab73c_0_56"/>
          <p:cNvSpPr txBox="1"/>
          <p:nvPr/>
        </p:nvSpPr>
        <p:spPr>
          <a:xfrm>
            <a:off x="295275" y="269550"/>
            <a:ext cx="9286800" cy="6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KRÁTKE CVIČENIE V TRIEDE</a:t>
            </a:r>
            <a:endParaRPr sz="33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9" name="Google Shape;489;p3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490" name="Google Shape;490;p35"/>
          <p:cNvSpPr txBox="1"/>
          <p:nvPr/>
        </p:nvSpPr>
        <p:spPr>
          <a:xfrm>
            <a:off x="403225" y="277200"/>
            <a:ext cx="8055000" cy="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BLOCKCHAIN A VZŤAHY SO SPOTREBITEĽMI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1" name="Google Shape;491;p35"/>
          <p:cNvSpPr txBox="1">
            <a:spLocks noGrp="1"/>
          </p:cNvSpPr>
          <p:nvPr>
            <p:ph type="body" idx="1"/>
          </p:nvPr>
        </p:nvSpPr>
        <p:spPr>
          <a:xfrm>
            <a:off x="269875" y="1708575"/>
            <a:ext cx="4006800" cy="4401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•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Meniace sa preferencie spotrebiteľov - kvalita, bezpečnosť, udržateľnosť, zodpovednosť</a:t>
            </a:r>
            <a:endParaRPr/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•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Viac ako 70 % je ochotných zaplatiť vyššiu cenu za transparentnosť</a:t>
            </a:r>
            <a:endParaRPr/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•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Blockchain ako príležitosť na zvýšenie dôvery spotrebiteľov a prilákanie nových zákazníkov</a:t>
            </a:r>
            <a:endParaRPr/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•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Transparentnosť ako jedinečný predajný bod: nová konkurenčná výhoda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" name="Google Shape;492;p35">
            <a:extLst>
              <a:ext uri="{FF2B5EF4-FFF2-40B4-BE49-F238E27FC236}">
                <a16:creationId xmlns:a16="http://schemas.microsoft.com/office/drawing/2014/main" id="{67280A4A-81AC-4BFB-AF0E-1269068E7B84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476825" y="2051463"/>
            <a:ext cx="6216576" cy="41433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8" name="Google Shape;498;p3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499" name="Google Shape;499;p36"/>
          <p:cNvSpPr txBox="1"/>
          <p:nvPr/>
        </p:nvSpPr>
        <p:spPr>
          <a:xfrm>
            <a:off x="393700" y="431875"/>
            <a:ext cx="8864700" cy="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BLOCKCHAIN A VZŤAHY SO SPOTREBITEĽMI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0" name="Google Shape;500;p36"/>
          <p:cNvSpPr txBox="1">
            <a:spLocks noGrp="1"/>
          </p:cNvSpPr>
          <p:nvPr>
            <p:ph type="body" idx="1"/>
          </p:nvPr>
        </p:nvSpPr>
        <p:spPr>
          <a:xfrm>
            <a:off x="469900" y="1676400"/>
            <a:ext cx="96012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Mechanizmus: QR kódy na výrobkoch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01" name="Google Shape;501;p3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69900" y="2259950"/>
            <a:ext cx="9921874" cy="4283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7" name="Google Shape;507;p3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508" name="Google Shape;508;p37"/>
          <p:cNvSpPr txBox="1"/>
          <p:nvPr/>
        </p:nvSpPr>
        <p:spPr>
          <a:xfrm>
            <a:off x="250825" y="277202"/>
            <a:ext cx="7315200" cy="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BLOCKCHAIN A ZABEZPEČENIE KVALITY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9" name="Google Shape;509;p37"/>
          <p:cNvSpPr txBox="1">
            <a:spLocks noGrp="1"/>
          </p:cNvSpPr>
          <p:nvPr>
            <p:ph type="body" idx="1"/>
          </p:nvPr>
        </p:nvSpPr>
        <p:spPr>
          <a:xfrm>
            <a:off x="546100" y="1695450"/>
            <a:ext cx="9601200" cy="2369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Niektoré výrobky, pri ktorých sú cena a pôvod úzko prepojené, napr. výrobky s chráneným označením pôvodu, víno, biopotraviny.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Spotrebitelia sú ochotní zaplatiť vyššiu cenu, ale potrebujú mať istotu, že výrobok je pravý.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Prípady potravinových podvodov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Riešenie Blockchain: sledovanie produktu v Blockchaine od zdroja a sprístupnenie týchto informácií spotrebiteľovi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10" name="Google Shape;510;p37"/>
          <p:cNvPicPr preferRelativeResize="0"/>
          <p:nvPr/>
        </p:nvPicPr>
        <p:blipFill rotWithShape="1">
          <a:blip r:embed="rId4">
            <a:alphaModFix/>
          </a:blip>
          <a:srcRect l="20858" t="22205" r="15741" b="17906"/>
          <a:stretch/>
        </p:blipFill>
        <p:spPr>
          <a:xfrm>
            <a:off x="3745326" y="4240120"/>
            <a:ext cx="3202747" cy="30455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6" name="Google Shape;516;p3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2475"/>
            <a:ext cx="5454650" cy="7562851"/>
          </a:xfrm>
          <a:prstGeom prst="rect">
            <a:avLst/>
          </a:prstGeom>
          <a:noFill/>
          <a:ln>
            <a:noFill/>
          </a:ln>
        </p:spPr>
      </p:pic>
      <p:sp>
        <p:nvSpPr>
          <p:cNvPr id="517" name="Google Shape;517;p38"/>
          <p:cNvSpPr txBox="1"/>
          <p:nvPr/>
        </p:nvSpPr>
        <p:spPr>
          <a:xfrm>
            <a:off x="251425" y="898602"/>
            <a:ext cx="7315200" cy="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PRÍKLAD: CARREFOUR BIO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8" name="Google Shape;518;p38"/>
          <p:cNvSpPr txBox="1">
            <a:spLocks noGrp="1"/>
          </p:cNvSpPr>
          <p:nvPr>
            <p:ph type="body" idx="1"/>
          </p:nvPr>
        </p:nvSpPr>
        <p:spPr>
          <a:xfrm>
            <a:off x="5600700" y="604050"/>
            <a:ext cx="4953300" cy="71096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200" b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Tlačová správa z roku 2022: "Carrefour je prvým maloobchodným predajcom, ktorý využíva technológiu blockchain pri ekologických výrobkoch vlastnej značky, čím poskytuje spotrebiteľom väčšiu transparentnosť"</a:t>
            </a:r>
            <a:endParaRPr/>
          </a:p>
          <a:p>
            <a: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endParaRPr sz="2200" b="0">
              <a:solidFill>
                <a:srgbClr val="0C0C0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200" b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Pilotný produkt: organické dezertné pomaranče</a:t>
            </a:r>
            <a:endParaRPr/>
          </a:p>
          <a:p>
            <a: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endParaRPr sz="2200" b="0">
              <a:solidFill>
                <a:srgbClr val="0C0C0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 b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"Kód QR na spätné sledovanie trasy každej dávky":</a:t>
            </a:r>
            <a:endParaRPr/>
          </a:p>
          <a:p>
            <a: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None/>
            </a:pP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-"/>
            </a:pPr>
            <a:r>
              <a:rPr lang="en-GB" sz="2000" b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Jeho pôvod a cesta, ktorou prešiel: názov výrobcu, miesto v teréne, miesto balenia, dopravný prostriedok </a:t>
            </a:r>
            <a:endParaRPr/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-"/>
            </a:pPr>
            <a:r>
              <a:rPr lang="en-GB" sz="2000" b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Jeho kvalita: dátum zberu, výsledky analýzy, odroda a sezónnosť </a:t>
            </a:r>
            <a:endParaRPr/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-"/>
            </a:pPr>
            <a:r>
              <a:rPr lang="en-GB" sz="2000" b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Jeho ekologická certifikácia: dátum prechodu, úradný certifikát, iné iniciatívy výrobcu.</a:t>
            </a:r>
            <a:endParaRPr sz="2000" b="0">
              <a:solidFill>
                <a:srgbClr val="0C0C0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20" name="Google Shape;520;p3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94287" y="6013526"/>
            <a:ext cx="1103677" cy="880999"/>
          </a:xfrm>
          <a:prstGeom prst="rect">
            <a:avLst/>
          </a:prstGeom>
          <a:noFill/>
          <a:ln>
            <a:noFill/>
          </a:ln>
        </p:spPr>
      </p:pic>
      <p:sp>
        <p:nvSpPr>
          <p:cNvPr id="521" name="Google Shape;521;p38"/>
          <p:cNvSpPr txBox="1"/>
          <p:nvPr/>
        </p:nvSpPr>
        <p:spPr>
          <a:xfrm>
            <a:off x="9277350" y="7277100"/>
            <a:ext cx="13338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lang="en-GB" sz="6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Zdroj: </a:t>
            </a:r>
            <a:r>
              <a:rPr lang="en-GB" sz="600" b="0" i="0" u="sng" strike="noStrike" cap="none">
                <a:solidFill>
                  <a:schemeClr val="hlink"/>
                </a:solidFill>
                <a:latin typeface="Open Sans"/>
                <a:ea typeface="Open Sans"/>
                <a:cs typeface="Open Sans"/>
                <a:sym typeface="Open Sans"/>
                <a:hlinkClick r:id="rId5"/>
              </a:rPr>
              <a:t>Carrefour </a:t>
            </a:r>
            <a:r>
              <a:rPr lang="en-GB" sz="6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Group </a:t>
            </a:r>
            <a:endParaRPr sz="6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7" name="Google Shape;519;p38">
            <a:extLst>
              <a:ext uri="{FF2B5EF4-FFF2-40B4-BE49-F238E27FC236}">
                <a16:creationId xmlns:a16="http://schemas.microsoft.com/office/drawing/2014/main" id="{88C8E15C-3D8B-401C-A5D9-35AE8CFECAD3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 l="13666"/>
          <a:stretch/>
        </p:blipFill>
        <p:spPr>
          <a:xfrm>
            <a:off x="0" y="1965825"/>
            <a:ext cx="5454650" cy="3631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Google Shape;190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4"/>
          <p:cNvSpPr txBox="1"/>
          <p:nvPr/>
        </p:nvSpPr>
        <p:spPr>
          <a:xfrm>
            <a:off x="393700" y="431877"/>
            <a:ext cx="609600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8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VÝSLEDKY ŠTÚDIE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2" name="Google Shape;192;p4"/>
          <p:cNvSpPr txBox="1"/>
          <p:nvPr/>
        </p:nvSpPr>
        <p:spPr>
          <a:xfrm>
            <a:off x="469900" y="1495425"/>
            <a:ext cx="9220200" cy="3647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-GB" sz="2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preukázanie </a:t>
            </a:r>
            <a:r>
              <a:rPr lang="en-GB" sz="2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jasného pochopenia hlavných výziev, ktorým dnes čelí agropotravinársky sektor, a významu Blockchainu ako potenciálneho riešenia mnohých z týchto výziev</a:t>
            </a:r>
            <a:endParaRPr/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-GB" sz="2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Analýza </a:t>
            </a:r>
            <a:r>
              <a:rPr lang="en-GB" sz="2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úlohy technológie Blockchain v riadení dodávateľského reťazca a riešení pre poľnohospodárov, životné prostredie a spotrebiteľov</a:t>
            </a:r>
            <a:endParaRPr/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-GB" sz="2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Vyhodnotenie </a:t>
            </a:r>
            <a:r>
              <a:rPr lang="en-GB" sz="2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relatívnych výhod a nevýhod implementácie technológií Blockchain v agropotravinárskom dodávateľskom reťazci</a:t>
            </a:r>
            <a:endParaRPr sz="18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38A1619-A216-AA0C-068B-F3E5C1354C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18528" y="6393630"/>
            <a:ext cx="1637120" cy="34265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6D486E1-26D8-CC52-5E8B-FD716B6D34ED}"/>
              </a:ext>
            </a:extLst>
          </p:cNvPr>
          <p:cNvSpPr txBox="1"/>
          <p:nvPr/>
        </p:nvSpPr>
        <p:spPr>
          <a:xfrm>
            <a:off x="6968563" y="6752842"/>
            <a:ext cx="356908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Financované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Európskou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úniou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.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Vyjadrené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názory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a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postoje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sú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názormi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a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vyhláseniami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autora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(-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ov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) a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nemusia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nevyhnutne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odrážať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názory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a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stanoviská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Európskej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únie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alebo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Európskej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výkonnej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agentúry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pre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vzdelávanie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a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kultúru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(EACEA).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Európska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únia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ani EACEA za ne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nepreberajú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žiadnu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GB" sz="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zodpovednosť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.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DDF"/>
        </a:solidFill>
        <a:effectLst/>
      </p:bgPr>
    </p:bg>
    <p:spTree>
      <p:nvGrpSpPr>
        <p:cNvPr id="1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532;g26111f4c0a8_0_1">
            <a:extLst>
              <a:ext uri="{FF2B5EF4-FFF2-40B4-BE49-F238E27FC236}">
                <a16:creationId xmlns:a16="http://schemas.microsoft.com/office/drawing/2014/main" id="{96FB3A49-608F-47E8-B99D-3285DBCDD22B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" y="1162822"/>
            <a:ext cx="10693398" cy="5580203"/>
          </a:xfrm>
          <a:prstGeom prst="rect">
            <a:avLst/>
          </a:prstGeom>
          <a:noFill/>
          <a:ln>
            <a:noFill/>
          </a:ln>
        </p:spPr>
      </p:pic>
      <p:sp>
        <p:nvSpPr>
          <p:cNvPr id="529" name="Google Shape;529;g26111f4c0a8_0_1"/>
          <p:cNvSpPr txBox="1">
            <a:spLocks noGrp="1"/>
          </p:cNvSpPr>
          <p:nvPr>
            <p:ph type="sldNum" idx="12"/>
          </p:nvPr>
        </p:nvSpPr>
        <p:spPr>
          <a:xfrm>
            <a:off x="7699248" y="7033450"/>
            <a:ext cx="2459400" cy="2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/>
          </a:p>
        </p:txBody>
      </p:sp>
      <p:pic>
        <p:nvPicPr>
          <p:cNvPr id="530" name="Google Shape;530;g26111f4c0a8_0_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531" name="Google Shape;531;g26111f4c0a8_0_1"/>
          <p:cNvSpPr txBox="1"/>
          <p:nvPr/>
        </p:nvSpPr>
        <p:spPr>
          <a:xfrm>
            <a:off x="228600" y="364800"/>
            <a:ext cx="7391400" cy="6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PRÍKLAD: PLACIDO VOLPONE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33" name="Google Shape;533;g26111f4c0a8_0_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421375" y="1162825"/>
            <a:ext cx="2272029" cy="1464290"/>
          </a:xfrm>
          <a:prstGeom prst="rect">
            <a:avLst/>
          </a:prstGeom>
          <a:noFill/>
          <a:ln>
            <a:noFill/>
          </a:ln>
        </p:spPr>
      </p:pic>
      <p:sp>
        <p:nvSpPr>
          <p:cNvPr id="534" name="Google Shape;534;g26111f4c0a8_0_1"/>
          <p:cNvSpPr txBox="1"/>
          <p:nvPr/>
        </p:nvSpPr>
        <p:spPr>
          <a:xfrm>
            <a:off x="104775" y="7229475"/>
            <a:ext cx="1343100" cy="13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lang="en-GB" sz="6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Zdrojové kódy: </a:t>
            </a:r>
            <a:r>
              <a:rPr lang="en-GB" sz="600" b="0" i="0" u="sng" strike="noStrike" cap="none">
                <a:solidFill>
                  <a:schemeClr val="hlink"/>
                </a:solidFill>
                <a:latin typeface="Open Sans"/>
                <a:ea typeface="Open Sans"/>
                <a:cs typeface="Open Sans"/>
                <a:sym typeface="Open Sans"/>
                <a:hlinkClick r:id="rId6"/>
              </a:rPr>
              <a:t>Placido Volpone</a:t>
            </a:r>
            <a:endParaRPr sz="6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0" name="Google Shape;540;g26111f4c0a8_0_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238750" y="0"/>
            <a:ext cx="5454650" cy="7562851"/>
          </a:xfrm>
          <a:prstGeom prst="rect">
            <a:avLst/>
          </a:prstGeom>
          <a:noFill/>
          <a:ln>
            <a:noFill/>
          </a:ln>
        </p:spPr>
      </p:pic>
      <p:sp>
        <p:nvSpPr>
          <p:cNvPr id="541" name="Google Shape;541;g26111f4c0a8_0_8"/>
          <p:cNvSpPr txBox="1"/>
          <p:nvPr/>
        </p:nvSpPr>
        <p:spPr>
          <a:xfrm>
            <a:off x="5534025" y="517200"/>
            <a:ext cx="4911900" cy="6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PRÍKLAD: NAVIDUL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43" name="Google Shape;543;g26111f4c0a8_0_8"/>
          <p:cNvPicPr preferRelativeResize="0"/>
          <p:nvPr/>
        </p:nvPicPr>
        <p:blipFill rotWithShape="1">
          <a:blip r:embed="rId4">
            <a:alphaModFix/>
          </a:blip>
          <a:srcRect l="17599" t="12357" r="17598" b="13243"/>
          <a:stretch/>
        </p:blipFill>
        <p:spPr>
          <a:xfrm>
            <a:off x="2095500" y="5234750"/>
            <a:ext cx="1150750" cy="1327975"/>
          </a:xfrm>
          <a:prstGeom prst="rect">
            <a:avLst/>
          </a:prstGeom>
          <a:noFill/>
          <a:ln>
            <a:noFill/>
          </a:ln>
        </p:spPr>
      </p:pic>
      <p:sp>
        <p:nvSpPr>
          <p:cNvPr id="544" name="Google Shape;544;g26111f4c0a8_0_8"/>
          <p:cNvSpPr txBox="1"/>
          <p:nvPr/>
        </p:nvSpPr>
        <p:spPr>
          <a:xfrm>
            <a:off x="5534025" y="1790700"/>
            <a:ext cx="4677000" cy="519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Calibri"/>
              <a:buChar char="●"/>
            </a:pPr>
            <a:r>
              <a:rPr lang="en-GB" sz="2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Plece z iberskej šunky (DO)Farebné štítky a blockchain</a:t>
            </a:r>
            <a:endParaRPr sz="2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Calibri"/>
              <a:buChar char="●"/>
            </a:pPr>
            <a:r>
              <a:rPr lang="en-GB" sz="2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Informácie o hmotnosti krmiva pre zviera, postupe liečby atď.</a:t>
            </a:r>
            <a:endParaRPr sz="2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Calibri"/>
              <a:buChar char="●"/>
            </a:pPr>
            <a:r>
              <a:rPr lang="en-GB" sz="2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"Pravdivé, úplné a nemenné" informácie</a:t>
            </a:r>
            <a:endParaRPr sz="2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" name="Google Shape;542;g26111f4c0a8_0_8">
            <a:extLst>
              <a:ext uri="{FF2B5EF4-FFF2-40B4-BE49-F238E27FC236}">
                <a16:creationId xmlns:a16="http://schemas.microsoft.com/office/drawing/2014/main" id="{F4A28D49-E9B7-4EEA-BFE6-8C1F51236B90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l="19955" r="22865"/>
          <a:stretch/>
        </p:blipFill>
        <p:spPr>
          <a:xfrm>
            <a:off x="-126325" y="1592075"/>
            <a:ext cx="5365074" cy="4378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0" name="Google Shape;550;p3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551" name="Google Shape;551;p39"/>
          <p:cNvSpPr txBox="1"/>
          <p:nvPr/>
        </p:nvSpPr>
        <p:spPr>
          <a:xfrm>
            <a:off x="279400" y="277202"/>
            <a:ext cx="10134600" cy="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BLOCKCHAIN A ZABEZPEČENIE KVALITY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2" name="Google Shape;552;p39"/>
          <p:cNvSpPr txBox="1">
            <a:spLocks noGrp="1"/>
          </p:cNvSpPr>
          <p:nvPr>
            <p:ph type="body" idx="1"/>
          </p:nvPr>
        </p:nvSpPr>
        <p:spPr>
          <a:xfrm>
            <a:off x="546100" y="1800225"/>
            <a:ext cx="9601200" cy="4401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Ďalším spôsobom, ako by mohli byť blockchainové riešenia užitočné z hľadiska vzťahov so spotrebiteľmi, je prípad stiahnutia výrobkov z trhu.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Stiahnutie výrobku z trhu predstavuje pre spoločnosť stratu v podobe nepredaných výrobkov, ale ešte väčšou stratou môže byť poškodenie dobrého mena spoločnosti a strata dôvery spotrebiteľov.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Integrované technológie Blockchain a IoT/RFID môžu pomôcť znížiť pravdepodobnosť stiahnutia výrobku z trhu vďaka dôslednému monitorovaniu kvality výrobku v celom dodávateľskom reťazci - ale aj v prípadoch, keď sa kontaminácii nedá úspešne zabrániť, môže vysledovateľnosť prostredníctvom technológie Blockchain pomôcť spoločnostiam zmierniť poškodenie dobrého mena v dôsledku stiahnutia výrobku z trhu.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Presná informácia o tom, ktoré výrobky boli kontaminované, ako, kedy a kde, môže spoločnostiam pomôcť rýchlo a cielene stiahnuť výrobky z trhu, čo môže pomôcť vyhnúť sa potenciálnemu škandálu.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8" name="Google Shape;558;g1e57d31ba4a_0_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5454650" cy="7562851"/>
          </a:xfrm>
          <a:prstGeom prst="rect">
            <a:avLst/>
          </a:prstGeom>
          <a:noFill/>
          <a:ln>
            <a:noFill/>
          </a:ln>
        </p:spPr>
      </p:pic>
      <p:sp>
        <p:nvSpPr>
          <p:cNvPr id="559" name="Google Shape;559;g1e57d31ba4a_0_9"/>
          <p:cNvSpPr txBox="1"/>
          <p:nvPr/>
        </p:nvSpPr>
        <p:spPr>
          <a:xfrm>
            <a:off x="393700" y="431875"/>
            <a:ext cx="4968900" cy="161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KRÁTKE TRIEDNE CVIČENIE: ŠKANDÁL S KOŇMI V TESCU, 2013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1" name="Google Shape;561;g1e57d31ba4a_0_9"/>
          <p:cNvSpPr txBox="1"/>
          <p:nvPr/>
        </p:nvSpPr>
        <p:spPr>
          <a:xfrm>
            <a:off x="5943600" y="2027363"/>
            <a:ext cx="4095900" cy="424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Calibri"/>
              <a:buChar char="●"/>
            </a:pP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Prečítajte si článok v </a:t>
            </a:r>
            <a:r>
              <a:rPr lang="en-GB" sz="2200" b="0" i="1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denníku Guardian z roku 2013 </a:t>
            </a: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 škandále s konským mäsom v spoločnosti Tesco</a:t>
            </a:r>
            <a:endParaRPr sz="2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Calibri"/>
              <a:buChar char="●"/>
            </a:pP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Rozdeľte sa do skupín po 4 a diskutujte o tom, ako by použitie modernej technológie Blockchain mohlo pomôcť predísť škandálu a/alebo ho zmierniť.</a:t>
            </a:r>
            <a:endParaRPr sz="2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2" name="Google Shape;562;g1e57d31ba4a_0_9"/>
          <p:cNvSpPr txBox="1"/>
          <p:nvPr/>
        </p:nvSpPr>
        <p:spPr>
          <a:xfrm>
            <a:off x="133350" y="6077100"/>
            <a:ext cx="4968900" cy="12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-GB" sz="2200" b="0" i="1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"Škandál s konským mäsom: odkiaľ pochádza 29 % koní vo vašom hamburgeri v Tescu?", The Guardian, 2013</a:t>
            </a:r>
            <a:endParaRPr sz="2200" b="0" i="1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" name="Google Shape;560;g1e57d31ba4a_0_9">
            <a:extLst>
              <a:ext uri="{FF2B5EF4-FFF2-40B4-BE49-F238E27FC236}">
                <a16:creationId xmlns:a16="http://schemas.microsoft.com/office/drawing/2014/main" id="{0092106F-D04F-4CB2-9B93-1B7218BF5FE0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2189292"/>
            <a:ext cx="5454650" cy="35157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8" name="Google Shape;568;p4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569" name="Google Shape;569;p41"/>
          <p:cNvSpPr txBox="1"/>
          <p:nvPr/>
        </p:nvSpPr>
        <p:spPr>
          <a:xfrm>
            <a:off x="231775" y="277202"/>
            <a:ext cx="7315200" cy="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BLOCKCHAIN A UDRŽATEĽNOSŤ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0" name="Google Shape;570;p41"/>
          <p:cNvSpPr txBox="1">
            <a:spLocks noGrp="1"/>
          </p:cNvSpPr>
          <p:nvPr>
            <p:ph type="body" idx="1"/>
          </p:nvPr>
        </p:nvSpPr>
        <p:spPr>
          <a:xfrm>
            <a:off x="346075" y="1874813"/>
            <a:ext cx="4178400" cy="50783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Spotrebitelia sa zaujímajú o environmentálnu udržateľnosť - uhlíkovú stopu, odlesňovanie, vyčerpávanie prírodných zdrojov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Rozširovanie certifikátov - zdroj prehľadnosti alebo zmätku?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Opatrnosť spotrebiteľov v súvislosti s "greenwashingom"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Potenciálne riešenie: zahrnúť do blockchainu informácie o spotrebe vody, pesticídoch, najazdených kilometroch, zdrojoch energie atď.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Informované rozhodovanie spotrebiteľov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71" name="Google Shape;571;p4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743400" y="2158950"/>
            <a:ext cx="5693288" cy="3795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7" name="Google Shape;577;p4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578" name="Google Shape;578;p42"/>
          <p:cNvSpPr txBox="1"/>
          <p:nvPr/>
        </p:nvSpPr>
        <p:spPr>
          <a:xfrm>
            <a:off x="298450" y="277202"/>
            <a:ext cx="7315200" cy="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BLOCKCHAIN A UDRŽATEĽNOSŤ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9" name="Google Shape;579;p42"/>
          <p:cNvSpPr txBox="1">
            <a:spLocks noGrp="1"/>
          </p:cNvSpPr>
          <p:nvPr>
            <p:ph type="body" idx="1"/>
          </p:nvPr>
        </p:nvSpPr>
        <p:spPr>
          <a:xfrm>
            <a:off x="536575" y="1597438"/>
            <a:ext cx="4711800" cy="48474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1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Spotrebitelia sa zaujímajú aj o sociálnu stránku udržateľnosti - moderné otroctvo, zlé pracovné podmienky, vykorisťovateľské obchodné modely, rodovú nerovnosť</a:t>
            </a:r>
            <a:endParaRPr sz="21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1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Dopyt po fairtrade výrobkoch</a:t>
            </a:r>
            <a:endParaRPr sz="21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1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Potenciálne riešenie: zahrnúť informácie o jednotlivých poľnohospodároch/výrobcoch do Blockchainu vrátane miezd, percentuálneho podielu zisku, pracovných podmienok</a:t>
            </a:r>
            <a:endParaRPr sz="21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1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Poskytovanie týchto informácií v blockchaine je prospešné nielen pre spotrebiteľov, ale transparentnosť môže miestnym poľnohospodárom umožniť lepšie vyjednávať o spravodlivých podmienkach pre seba.</a:t>
            </a:r>
            <a:endParaRPr sz="21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" name="Google Shape;580;p42">
            <a:extLst>
              <a:ext uri="{FF2B5EF4-FFF2-40B4-BE49-F238E27FC236}">
                <a16:creationId xmlns:a16="http://schemas.microsoft.com/office/drawing/2014/main" id="{A01D8059-DA31-4E34-ACB4-E5942906F053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r="26583"/>
          <a:stretch/>
        </p:blipFill>
        <p:spPr>
          <a:xfrm>
            <a:off x="5981700" y="1162825"/>
            <a:ext cx="4711700" cy="6400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6" name="Google Shape;586;p4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238750" y="0"/>
            <a:ext cx="5454650" cy="7562851"/>
          </a:xfrm>
          <a:prstGeom prst="rect">
            <a:avLst/>
          </a:prstGeom>
          <a:noFill/>
          <a:ln>
            <a:noFill/>
          </a:ln>
        </p:spPr>
      </p:pic>
      <p:sp>
        <p:nvSpPr>
          <p:cNvPr id="587" name="Google Shape;587;p45"/>
          <p:cNvSpPr txBox="1"/>
          <p:nvPr/>
        </p:nvSpPr>
        <p:spPr>
          <a:xfrm>
            <a:off x="5369275" y="650950"/>
            <a:ext cx="5136900" cy="11079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GB" sz="3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PRÍPADOVÁ ŠTÚDIA: KÁVA MOYEE</a:t>
            </a:r>
            <a:endParaRPr sz="3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8" name="Google Shape;588;p45"/>
          <p:cNvSpPr txBox="1">
            <a:spLocks noGrp="1"/>
          </p:cNvSpPr>
          <p:nvPr>
            <p:ph type="body" idx="1"/>
          </p:nvPr>
        </p:nvSpPr>
        <p:spPr>
          <a:xfrm>
            <a:off x="203950" y="650950"/>
            <a:ext cx="4911000" cy="670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25000" lnSpcReduction="20000"/>
          </a:bodyPr>
          <a:lstStyle/>
          <a:p>
            <a:pPr marL="457200" lvl="0" indent="-3683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Calibri"/>
              <a:buChar char="●"/>
            </a:pPr>
            <a:r>
              <a:rPr lang="en-GB" sz="8800"/>
              <a:t>Výzvy v kávovom priemysle:</a:t>
            </a:r>
            <a:endParaRPr sz="8800"/>
          </a:p>
          <a:p>
            <a:pPr marL="457200" lvl="0" indent="-3683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Calibri"/>
              <a:buChar char="●"/>
            </a:pPr>
            <a:r>
              <a:rPr lang="en-GB" sz="8800"/>
              <a:t>"Veľká káva", nerovnomerné rozdelenie zisku - iba 10 % hodnoty kávy zostáva v krajine pôvodu</a:t>
            </a:r>
            <a:endParaRPr sz="8800"/>
          </a:p>
          <a:p>
            <a:pPr marL="457200" lvl="0" indent="-3683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Calibri"/>
              <a:buChar char="●"/>
            </a:pPr>
            <a:r>
              <a:rPr lang="en-GB" sz="8800"/>
              <a:t>Chudoba - 90 % pestovateľov kávy zarába menej ako 2 eurá na deň Vplyv na životné prostredie - ničenie biotopov a odlesňovanie</a:t>
            </a:r>
            <a:endParaRPr sz="8800"/>
          </a:p>
          <a:p>
            <a:pPr marL="4572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Calibri"/>
              <a:buNone/>
            </a:pPr>
            <a:endParaRPr sz="8800"/>
          </a:p>
          <a:p>
            <a:pPr marL="457200" lvl="0" indent="-3683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Calibri"/>
              <a:buChar char="●"/>
            </a:pPr>
            <a:r>
              <a:rPr lang="en-GB" sz="8800"/>
              <a:t>Prístup spoločnosti Moyee: "Radikálne dobrá káva s radikálnym vplyvom "Obchodný model FairChain: zdieľať viac hodnoty kávy s krajinami, v ktorých sa káva pestuje</a:t>
            </a:r>
            <a:endParaRPr sz="8800"/>
          </a:p>
          <a:p>
            <a:pPr marL="457200" lvl="0" indent="-3683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Calibri"/>
              <a:buChar char="●"/>
            </a:pPr>
            <a:r>
              <a:rPr lang="en-GB" sz="8800"/>
              <a:t>Kľúč: praženie, balenie a označovanie kávy v krajine pôvodu</a:t>
            </a:r>
            <a:endParaRPr sz="8800"/>
          </a:p>
          <a:p>
            <a:pPr marL="457200" lvl="0" indent="-3683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Calibri"/>
              <a:buChar char="●"/>
            </a:pPr>
            <a:r>
              <a:rPr lang="en-GB" sz="8800"/>
              <a:t>Zameranie na sociálnu a environmentálnu udržateľnosť - pomoc pestovateľom kávy, ktorí zarábajú na živobytie, a prispievanie k zalesňovaniu v krajinách produkujúcich kávu.</a:t>
            </a:r>
            <a:endParaRPr sz="8800"/>
          </a:p>
          <a:p>
            <a:pPr marL="4572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Calibri"/>
              <a:buNone/>
            </a:pPr>
            <a:endParaRPr sz="8800"/>
          </a:p>
          <a:p>
            <a:pPr marL="457200" lvl="0" indent="-3683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Calibri"/>
              <a:buChar char="●"/>
            </a:pPr>
            <a:r>
              <a:rPr lang="en-GB" sz="8800"/>
              <a:t>Technológia blockchain je pre obchodný model a identitu značky Moyee nevyhnutná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90" name="Google Shape;590;p45"/>
          <p:cNvSpPr txBox="1"/>
          <p:nvPr/>
        </p:nvSpPr>
        <p:spPr>
          <a:xfrm>
            <a:off x="9372775" y="7134250"/>
            <a:ext cx="1133400" cy="21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lang="en-GB" sz="6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Zdroj: </a:t>
            </a:r>
            <a:r>
              <a:rPr lang="en-GB" sz="600" b="0" i="0" u="sng" strike="noStrike" cap="non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4"/>
              </a:rPr>
              <a:t>Moyee Coffee</a:t>
            </a:r>
            <a:endParaRPr sz="6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" name="Google Shape;589;p45">
            <a:extLst>
              <a:ext uri="{FF2B5EF4-FFF2-40B4-BE49-F238E27FC236}">
                <a16:creationId xmlns:a16="http://schemas.microsoft.com/office/drawing/2014/main" id="{85C96D5C-440C-415E-8A4D-7175DAEC8250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l="2940" t="5419"/>
          <a:stretch/>
        </p:blipFill>
        <p:spPr>
          <a:xfrm>
            <a:off x="5238750" y="1943225"/>
            <a:ext cx="5454650" cy="35020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6" name="Google Shape;596;g1e57d31ba4a_0_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5454650" cy="7562851"/>
          </a:xfrm>
          <a:prstGeom prst="rect">
            <a:avLst/>
          </a:prstGeom>
          <a:noFill/>
          <a:ln>
            <a:noFill/>
          </a:ln>
        </p:spPr>
      </p:pic>
      <p:sp>
        <p:nvSpPr>
          <p:cNvPr id="597" name="Google Shape;597;g1e57d31ba4a_0_24"/>
          <p:cNvSpPr txBox="1"/>
          <p:nvPr/>
        </p:nvSpPr>
        <p:spPr>
          <a:xfrm>
            <a:off x="5369275" y="650950"/>
            <a:ext cx="51369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8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PRÍPADOVÁ ŠTÚDIA: KÁVA MOYEE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8" name="Google Shape;598;g1e57d31ba4a_0_24"/>
          <p:cNvSpPr txBox="1">
            <a:spLocks noGrp="1"/>
          </p:cNvSpPr>
          <p:nvPr>
            <p:ph type="body" idx="1"/>
          </p:nvPr>
        </p:nvSpPr>
        <p:spPr>
          <a:xfrm>
            <a:off x="5869975" y="907450"/>
            <a:ext cx="4217100" cy="604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lang="en-GB" sz="2200"/>
              <a:t>Použitie blockchainu v spoločnosti Moyee Coffee:</a:t>
            </a:r>
            <a:endParaRPr sz="2200"/>
          </a:p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•"/>
            </a:pPr>
            <a:r>
              <a:rPr lang="en-GB" sz="2200"/>
              <a:t>Digitálny hodnotový reťazec kávy od začiatku do konca - 100 % transparentnosť</a:t>
            </a:r>
            <a:endParaRPr sz="2200"/>
          </a:p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•"/>
            </a:pPr>
            <a:r>
              <a:rPr lang="en-GB" sz="2200"/>
              <a:t>Poľnohospodári z Moyee získajú mobilné peňaženky, karty s kohútikom, jedinečné identifikačné čísla a čiarové kódy - platia digitálne</a:t>
            </a:r>
            <a:endParaRPr sz="2200"/>
          </a:p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•"/>
            </a:pPr>
            <a:r>
              <a:rPr lang="en-GB" sz="2200"/>
              <a:t>geografické označovanie fariem a umývacích staníc na preukázanie polohyQR kódy na bočných vreckách s kávou - spotrebitelia ich môžu skenovať pomocou mobilných telefónov a získať tak prístup k informáciám o poľnohospodároch a ďalších účastníkoch dodávateľského reťazca vrátane toho, kto za čo dostáva zaplatené</a:t>
            </a:r>
            <a:endParaRPr sz="2200"/>
          </a:p>
        </p:txBody>
      </p:sp>
      <p:sp>
        <p:nvSpPr>
          <p:cNvPr id="600" name="Google Shape;600;g1e57d31ba4a_0_24"/>
          <p:cNvSpPr txBox="1"/>
          <p:nvPr/>
        </p:nvSpPr>
        <p:spPr>
          <a:xfrm>
            <a:off x="133675" y="703525"/>
            <a:ext cx="5235600" cy="12926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GB" sz="36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PRÍPADOVÁ ŠTÚDIA: KÁVA MOYEE</a:t>
            </a:r>
            <a:endParaRPr sz="36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1" name="Google Shape;601;g1e57d31ba4a_0_24"/>
          <p:cNvSpPr txBox="1"/>
          <p:nvPr/>
        </p:nvSpPr>
        <p:spPr>
          <a:xfrm>
            <a:off x="9610675" y="7162800"/>
            <a:ext cx="895500" cy="2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lang="en-GB" sz="6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Zdroj: </a:t>
            </a:r>
            <a:r>
              <a:rPr lang="en-GB" sz="600" b="0" i="0" u="sng" strike="noStrike" cap="non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4"/>
              </a:rPr>
              <a:t>Moyee Coffee</a:t>
            </a:r>
            <a:endParaRPr sz="6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" name="Google Shape;599;g1e57d31ba4a_0_24">
            <a:extLst>
              <a:ext uri="{FF2B5EF4-FFF2-40B4-BE49-F238E27FC236}">
                <a16:creationId xmlns:a16="http://schemas.microsoft.com/office/drawing/2014/main" id="{4928E545-FAAA-4EF8-8430-A5972D74F6B5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2038350"/>
            <a:ext cx="5454651" cy="3636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Google Shape;607;g275c4de7356_0_9"/>
          <p:cNvSpPr txBox="1">
            <a:spLocks noGrp="1"/>
          </p:cNvSpPr>
          <p:nvPr>
            <p:ph type="body" idx="1"/>
          </p:nvPr>
        </p:nvSpPr>
        <p:spPr>
          <a:xfrm>
            <a:off x="431800" y="1359450"/>
            <a:ext cx="4378200" cy="42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45720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08108"/>
              <a:buChar char="●"/>
            </a:pPr>
            <a:r>
              <a:rPr lang="en-GB" sz="2200"/>
              <a:t>Okrem toho spotrebitelia pri nákupe kávy Moyee získajú digitálny žetón v hodnote 50 centov.</a:t>
            </a:r>
            <a:endParaRPr sz="2200"/>
          </a:p>
          <a:p>
            <a:pPr marL="45720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08108"/>
              <a:buChar char="●"/>
            </a:pPr>
            <a:r>
              <a:rPr lang="en-GB" sz="2200">
                <a:latin typeface="Calibri"/>
                <a:ea typeface="Calibri"/>
                <a:cs typeface="Calibri"/>
                <a:sym typeface="Calibri"/>
              </a:rPr>
              <a:t>Spotrebitelia môžu:</a:t>
            </a:r>
            <a:endParaRPr sz="2200"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8108"/>
              <a:buChar char="-"/>
            </a:pPr>
            <a:r>
              <a:rPr lang="en-GB" sz="2200"/>
              <a:t>Ponechajte si žetón a získajte peniaze späť z ďalšieho nákupu</a:t>
            </a:r>
            <a:endParaRPr/>
          </a:p>
          <a:p>
            <a:pPr marL="457200" lvl="0" indent="-3683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8108"/>
              <a:buChar char="-"/>
            </a:pPr>
            <a:r>
              <a:rPr lang="en-GB" sz="2200"/>
              <a:t>Použite žetón na uhádnutie farmára</a:t>
            </a:r>
            <a:endParaRPr/>
          </a:p>
          <a:p>
            <a:pPr marL="457200" lvl="0" indent="-3683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8108"/>
              <a:buChar char="-"/>
            </a:pPr>
            <a:r>
              <a:rPr lang="en-GB" sz="2200"/>
              <a:t>Pomôžte financovať sociálne projekty v komunitách pestujúcich kávu</a:t>
            </a:r>
            <a:endParaRPr sz="2200"/>
          </a:p>
          <a:p>
            <a:pPr marL="45720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08108"/>
              <a:buChar char="●"/>
            </a:pPr>
            <a:r>
              <a:rPr lang="en-GB" sz="2200"/>
              <a:t>Digitálne platby sú vysledovateľné - Blockchain pomáha poľnohospodárom zabezpečiť bankovníctvo a prístup k mikropôžičkám na báze blockchainu</a:t>
            </a:r>
            <a:endParaRPr sz="2200"/>
          </a:p>
        </p:txBody>
      </p:sp>
      <p:sp>
        <p:nvSpPr>
          <p:cNvPr id="608" name="Google Shape;608;g275c4de7356_0_9"/>
          <p:cNvSpPr txBox="1">
            <a:spLocks noGrp="1"/>
          </p:cNvSpPr>
          <p:nvPr>
            <p:ph type="sldNum" idx="12"/>
          </p:nvPr>
        </p:nvSpPr>
        <p:spPr>
          <a:xfrm>
            <a:off x="7551738" y="7010400"/>
            <a:ext cx="2406600" cy="40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/>
              <a:t>48</a:t>
            </a:fld>
            <a:endParaRPr/>
          </a:p>
        </p:txBody>
      </p:sp>
      <p:pic>
        <p:nvPicPr>
          <p:cNvPr id="609" name="Google Shape;609;g275c4de7356_0_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238750" y="0"/>
            <a:ext cx="5454650" cy="7562851"/>
          </a:xfrm>
          <a:prstGeom prst="rect">
            <a:avLst/>
          </a:prstGeom>
          <a:noFill/>
          <a:ln>
            <a:noFill/>
          </a:ln>
        </p:spPr>
      </p:pic>
      <p:sp>
        <p:nvSpPr>
          <p:cNvPr id="610" name="Google Shape;610;g275c4de7356_0_9"/>
          <p:cNvSpPr txBox="1"/>
          <p:nvPr/>
        </p:nvSpPr>
        <p:spPr>
          <a:xfrm>
            <a:off x="5408575" y="666750"/>
            <a:ext cx="5208600" cy="11695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GB" sz="3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PRÍPADOVÁ ŠTÚDIA: KÁVA MOYEE</a:t>
            </a:r>
            <a:endParaRPr sz="3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2" name="Google Shape;612;g275c4de7356_0_9"/>
          <p:cNvSpPr txBox="1"/>
          <p:nvPr/>
        </p:nvSpPr>
        <p:spPr>
          <a:xfrm>
            <a:off x="9439275" y="7010400"/>
            <a:ext cx="10764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lang="en-GB" sz="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Zdroj: </a:t>
            </a:r>
            <a:r>
              <a:rPr lang="en-GB" sz="600" b="0" i="0" u="sng" strike="noStrike" cap="non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4"/>
              </a:rPr>
              <a:t>Moyee Coffee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" name="Google Shape;611;g275c4de7356_0_9">
            <a:extLst>
              <a:ext uri="{FF2B5EF4-FFF2-40B4-BE49-F238E27FC236}">
                <a16:creationId xmlns:a16="http://schemas.microsoft.com/office/drawing/2014/main" id="{BDCE5B96-7F3E-46AA-AC94-E4F922330D79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238750" y="1963637"/>
            <a:ext cx="5454648" cy="3635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Google Shape;618;g275c4de7356_0_61"/>
          <p:cNvSpPr txBox="1">
            <a:spLocks noGrp="1"/>
          </p:cNvSpPr>
          <p:nvPr>
            <p:ph type="title"/>
          </p:nvPr>
        </p:nvSpPr>
        <p:spPr>
          <a:xfrm>
            <a:off x="640250" y="1624450"/>
            <a:ext cx="9326100" cy="2369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318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Tento modul sa doteraz zameriaval predovšetkým na to, ako využívať technológiu Blockchain v agropotravinárskom sektore a na potenciálne výhody spojené s touto technológiou.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Je však dôležité mať na pamäti aj to, že technológia Blockchain má aj určité obmedzenia a nevýhody - predovšetkým Blockchain nie je univerzálne použiteľné riešenie.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19" name="Google Shape;619;g275c4de7356_0_6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620" name="Google Shape;620;g275c4de7356_0_61"/>
          <p:cNvSpPr txBox="1"/>
          <p:nvPr/>
        </p:nvSpPr>
        <p:spPr>
          <a:xfrm>
            <a:off x="489550" y="431875"/>
            <a:ext cx="9326100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OBMEDZENIA BLOCKCHAINU V AGROPOTRAVINÁRSKOM PRIEMYSLE</a:t>
            </a: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21" name="Google Shape;621;g275c4de7356_0_6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531725" y="4234075"/>
            <a:ext cx="5629972" cy="31668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" name="Google Shape;198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p6"/>
          <p:cNvSpPr txBox="1"/>
          <p:nvPr/>
        </p:nvSpPr>
        <p:spPr>
          <a:xfrm>
            <a:off x="317500" y="277200"/>
            <a:ext cx="9873000" cy="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DIGITALIZÁCIA V POĽNOHOSPODÁRSKOM SEKTORE</a:t>
            </a:r>
            <a:endParaRPr sz="19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" name="Google Shape;200;p6"/>
          <p:cNvSpPr txBox="1">
            <a:spLocks noGrp="1"/>
          </p:cNvSpPr>
          <p:nvPr>
            <p:ph type="body" idx="2"/>
          </p:nvPr>
        </p:nvSpPr>
        <p:spPr>
          <a:xfrm>
            <a:off x="150175" y="2466975"/>
            <a:ext cx="4840800" cy="436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683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200"/>
              <a:buFont typeface="Calibri"/>
              <a:buChar char="●"/>
            </a:pPr>
            <a:r>
              <a:rPr lang="en-GB" sz="2200"/>
              <a:t>Súčasné výzvy v agropotravinárskom sektore:</a:t>
            </a:r>
            <a:endParaRPr sz="2200"/>
          </a:p>
          <a:p>
            <a:pPr marL="914400" lvl="1" indent="-3683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200"/>
              <a:buFont typeface="Arial"/>
              <a:buChar char="•"/>
            </a:pPr>
            <a:r>
              <a:rPr lang="en-GB" sz="2000"/>
              <a:t>Podpora </a:t>
            </a:r>
            <a:r>
              <a:rPr lang="en-GB" sz="2000" b="1"/>
              <a:t>rýchlo rastúceho počtu obyvateľov: </a:t>
            </a:r>
            <a:r>
              <a:rPr lang="en-GB" sz="2000"/>
              <a:t>9,7 miliardy do roku 2050</a:t>
            </a:r>
            <a:endParaRPr sz="2000"/>
          </a:p>
          <a:p>
            <a:pPr marL="914400" lvl="1" indent="-3683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200"/>
              <a:buFont typeface="Arial"/>
              <a:buChar char="•"/>
            </a:pPr>
            <a:r>
              <a:rPr lang="en-GB" sz="2000"/>
              <a:t>Viac ako tretina všetkých potravín, ktoré sa ročne vyprodukujú, sa stratí alebo sa nimi plytvá</a:t>
            </a:r>
            <a:endParaRPr sz="2000"/>
          </a:p>
          <a:p>
            <a:pPr marL="914400" lvl="1" indent="-3683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200"/>
              <a:buFont typeface="Arial"/>
              <a:buChar char="•"/>
            </a:pPr>
            <a:r>
              <a:rPr lang="en-GB" sz="2000"/>
              <a:t>26 % globálnych emisií skleníkových plynov pochádza z výroby potravín</a:t>
            </a:r>
            <a:endParaRPr sz="2000"/>
          </a:p>
          <a:p>
            <a:pPr marL="914400" lvl="1" indent="-3683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200"/>
              <a:buFont typeface="Arial"/>
              <a:buChar char="•"/>
            </a:pPr>
            <a:r>
              <a:rPr lang="en-GB" sz="2000"/>
              <a:t>Finančné straty spojené s plytvaním potravinami (viac ako 230 miliárd USD) a potravinovými podvodmi (až 40 miliárd USD).</a:t>
            </a:r>
            <a:endParaRPr sz="2000"/>
          </a:p>
        </p:txBody>
      </p:sp>
      <p:sp>
        <p:nvSpPr>
          <p:cNvPr id="202" name="Google Shape;202;p6"/>
          <p:cNvSpPr txBox="1"/>
          <p:nvPr/>
        </p:nvSpPr>
        <p:spPr>
          <a:xfrm>
            <a:off x="429775" y="1798825"/>
            <a:ext cx="4413000" cy="35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-GB" sz="2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Prečo digitalizovať?</a:t>
            </a:r>
            <a:endParaRPr sz="2200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" name="Google Shape;201;p6">
            <a:extLst>
              <a:ext uri="{FF2B5EF4-FFF2-40B4-BE49-F238E27FC236}">
                <a16:creationId xmlns:a16="http://schemas.microsoft.com/office/drawing/2014/main" id="{6487E13C-A132-4E46-A8D1-7BEB083338E9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378500" y="2151925"/>
            <a:ext cx="5314900" cy="4194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g275c4de7356_0_70"/>
          <p:cNvSpPr txBox="1">
            <a:spLocks noGrp="1"/>
          </p:cNvSpPr>
          <p:nvPr>
            <p:ph type="body" idx="1"/>
          </p:nvPr>
        </p:nvSpPr>
        <p:spPr>
          <a:xfrm>
            <a:off x="640250" y="1700650"/>
            <a:ext cx="8913300" cy="4401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Každý študent by si mal vybrať náhodný agropotravinársky výrobok, osobnosť účastníka dodávateľského reťazca (dodávateľa, výrobcu, spracovateľa, distribútora alebo maloobchodníka) a problém, ktorý by táto osoba mohla mať.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Príklad: Predstavte si, že ste riaditeľom mäsokombinátu a snažíte sa znížiť počet prípadov kontaminácie.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Pomocou rozhodovacieho stromu </a:t>
            </a:r>
            <a:r>
              <a:rPr lang="en-GB" sz="2200" b="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Svetového ekonomického fóra </a:t>
            </a: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 odpovedzte na týchto 11 otázok a zistite, či je blockchain tým správnym riešením problému, ktorému čelíte.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Keď všetci študenti dokončia odpovede na otázky, zdvihnite ruky a označte, koľko problémov by mohol/nemohol vyriešiť Blockchain. Náhodne vyberte niekoľko študentov, aby vysvetlili svoj produkt/osobu/problém a ich výsledky.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28" name="Google Shape;628;g275c4de7356_0_7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629" name="Google Shape;629;g275c4de7356_0_70"/>
          <p:cNvSpPr txBox="1"/>
          <p:nvPr/>
        </p:nvSpPr>
        <p:spPr>
          <a:xfrm>
            <a:off x="489550" y="431875"/>
            <a:ext cx="93261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8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KRÁTKE CVIČENIE V TRIEDE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" name="Google Shape;634;p5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635" name="Google Shape;635;p55"/>
          <p:cNvSpPr txBox="1"/>
          <p:nvPr/>
        </p:nvSpPr>
        <p:spPr>
          <a:xfrm>
            <a:off x="508600" y="315750"/>
            <a:ext cx="9326100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GB" sz="36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KRÁTKE CVIČENIE V TRIEDE</a:t>
            </a:r>
            <a:endParaRPr sz="36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36" name="Google Shape;636;p5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390650" y="1162825"/>
            <a:ext cx="8077199" cy="6345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1" name="Google Shape;641;g25c52fc29ab_0_159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642" name="Google Shape;642;g25c52fc29ab_0_1594"/>
          <p:cNvSpPr txBox="1"/>
          <p:nvPr/>
        </p:nvSpPr>
        <p:spPr>
          <a:xfrm>
            <a:off x="393700" y="193336"/>
            <a:ext cx="10299700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800" b="0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OBMEDZENIA POUŽÍVANIA BLOCKCHAINU V AGROPOTRAVINÁRSKOM PRIEMYSLE</a:t>
            </a:r>
            <a:endParaRPr sz="28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3" name="Google Shape;643;g25c52fc29ab_0_1594"/>
          <p:cNvSpPr txBox="1"/>
          <p:nvPr/>
        </p:nvSpPr>
        <p:spPr>
          <a:xfrm>
            <a:off x="687850" y="1704625"/>
            <a:ext cx="9486900" cy="48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Calibri"/>
              <a:buChar char="●"/>
            </a:pPr>
            <a:r>
              <a:rPr lang="en-GB" sz="2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Výzvy súvisiace s prijatím</a:t>
            </a:r>
            <a:endParaRPr sz="2200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Calibri"/>
              <a:buChar char="-"/>
            </a:pP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Komplexné rozhrania blockchainových záznamov - nie sú užívateľsky prívetivé na prijatie v hlavnom prúde </a:t>
            </a:r>
            <a:endParaRPr/>
          </a:p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Calibri"/>
              <a:buChar char="-"/>
            </a:pP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relatívne vysoká úroveň digitalizácie a digitálnej infraštruktúry (napr. spoľahlivé internetové pripojenie, pokrytie mobilnou sieťou) ako predpoklad úspešného prijatia blockchainu; problematické najmä pre poľnohospodárov v rozvojových krajinách </a:t>
            </a:r>
            <a:endParaRPr/>
          </a:p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Calibri"/>
              <a:buChar char="-"/>
            </a:pP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Nedostatok technických znalostí/digitálnej gramotnosti poľnohospodárov; potenciálna nedôvera, neochota alebo odpor </a:t>
            </a:r>
            <a:endParaRPr/>
          </a:p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Calibri"/>
              <a:buChar char="-"/>
            </a:pP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Požiadavky na infraštruktúru a zvyšovanie kvalifikácie = vysoké počiatočné náklady </a:t>
            </a:r>
            <a:endParaRPr/>
          </a:p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Calibri"/>
              <a:buChar char="-"/>
            </a:pP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Súčasné príklady blockchainu v agropotravinárstve sú ešte len v počiatočných fázach implementácie, čo sťažuje posúdenie dlhodobej ziskovosti</a:t>
            </a:r>
            <a:endParaRPr sz="2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8" name="Google Shape;648;p5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649" name="Google Shape;649;p56"/>
          <p:cNvSpPr txBox="1"/>
          <p:nvPr/>
        </p:nvSpPr>
        <p:spPr>
          <a:xfrm>
            <a:off x="424325" y="277200"/>
            <a:ext cx="10524724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OBMEDZENIA BLOCKCHAINU V AGROPOTRAVINÁRSKOM PRIEMYSLE</a:t>
            </a:r>
            <a:endParaRPr sz="2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0" name="Google Shape;650;p56"/>
          <p:cNvSpPr txBox="1">
            <a:spLocks noGrp="1"/>
          </p:cNvSpPr>
          <p:nvPr>
            <p:ph type="body" idx="1"/>
          </p:nvPr>
        </p:nvSpPr>
        <p:spPr>
          <a:xfrm>
            <a:off x="584200" y="1749675"/>
            <a:ext cx="9525000" cy="4062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Možnosť chyby a manipulácie</a:t>
            </a:r>
            <a:endParaRPr sz="2200">
              <a:solidFill>
                <a:srgbClr val="0C0C0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-"/>
            </a:pPr>
            <a:r>
              <a:rPr lang="en-GB" sz="2200" b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Informácie v blockchaine sú nemenné, ale nie neomylné: </a:t>
            </a:r>
            <a:endParaRPr/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-"/>
            </a:pPr>
            <a:r>
              <a:rPr lang="en-GB" sz="2200" b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Blockchain nemá možnosť overiť, či sú pôvodne zadané informácie presné - priestor pre podvody a chyby </a:t>
            </a:r>
            <a:endParaRPr/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-"/>
            </a:pPr>
            <a:r>
              <a:rPr lang="en-GB" sz="2200" b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Chyby, ktoré boli v minulosti zadané do Blockchainu, nie je možné opraviť z dôvodu nemennosti Blockchainu </a:t>
            </a:r>
            <a:endParaRPr/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-"/>
            </a:pPr>
            <a:r>
              <a:rPr lang="en-GB" sz="2200" b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Samotný Blockchain nedokáže zabezpečiť bezpečnosť výrobkov pri preprave - napr. originálne výrobky sú počas prepravy vymenené za horšie - riešenie: použitie Blockchainu v spojení s IoT/monitorovaním pomocou senzorov </a:t>
            </a:r>
            <a:endParaRPr/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-"/>
            </a:pPr>
            <a:r>
              <a:rPr lang="en-GB" sz="2200" b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Nevýhoda: Nevýhoda: údaje v blockchaine môžu byť zašifrované, ale zariadenia IoT sú náchylnejšie na manipuláciu, hackerské útoky alebo poruchy - to môže ohroziť integritu a presnosť údajov v blockchaine.</a:t>
            </a:r>
            <a:endParaRPr sz="2200" b="0">
              <a:solidFill>
                <a:srgbClr val="0C0C0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" name="Google Shape;655;g26103101649_0_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656" name="Google Shape;656;g26103101649_0_0"/>
          <p:cNvSpPr txBox="1"/>
          <p:nvPr/>
        </p:nvSpPr>
        <p:spPr>
          <a:xfrm>
            <a:off x="393700" y="277200"/>
            <a:ext cx="10476000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OBMEDZENIA POUŽÍVANIA BLOCKCHAINU V AGROPOTRAVINÁRSKOM PRIEMYSLE</a:t>
            </a:r>
            <a:endParaRPr sz="2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7" name="Google Shape;657;g26103101649_0_0"/>
          <p:cNvSpPr txBox="1">
            <a:spLocks noGrp="1"/>
          </p:cNvSpPr>
          <p:nvPr>
            <p:ph type="body" idx="1"/>
          </p:nvPr>
        </p:nvSpPr>
        <p:spPr>
          <a:xfrm>
            <a:off x="584200" y="1527975"/>
            <a:ext cx="95250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800" b="0">
              <a:solidFill>
                <a:schemeClr val="dk1"/>
              </a:solidFill>
            </a:endParaRPr>
          </a:p>
          <a:p>
            <a:pPr marL="4572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800" b="0">
              <a:solidFill>
                <a:schemeClr val="dk1"/>
              </a:solidFill>
            </a:endParaRPr>
          </a:p>
        </p:txBody>
      </p:sp>
      <p:sp>
        <p:nvSpPr>
          <p:cNvPr id="658" name="Google Shape;658;g26103101649_0_0"/>
          <p:cNvSpPr txBox="1"/>
          <p:nvPr/>
        </p:nvSpPr>
        <p:spPr>
          <a:xfrm>
            <a:off x="584200" y="1714650"/>
            <a:ext cx="9170400" cy="440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Calibri"/>
              <a:buChar char="●"/>
            </a:pPr>
            <a:r>
              <a:rPr lang="en-GB" sz="2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Nedostatočná regulácia</a:t>
            </a:r>
            <a:endParaRPr sz="2200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Calibri"/>
              <a:buChar char="-"/>
            </a:pP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Blockchain ako nová technológia - legislatíva ešte musí dobehnúť technologický vývoj </a:t>
            </a:r>
            <a:endParaRPr/>
          </a:p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Calibri"/>
              <a:buChar char="-"/>
            </a:pP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Napr. inteligentné zmluvy len s kódom nie sú právne vynútiteľné </a:t>
            </a:r>
            <a:endParaRPr/>
          </a:p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Calibri"/>
              <a:buChar char="-"/>
            </a:pP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Cezhraničné blockchainové transakcie a otázka okolitej jurisdikcie </a:t>
            </a:r>
            <a:endParaRPr/>
          </a:p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Calibri"/>
              <a:buChar char="-"/>
            </a:pP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Blockchain a ochrana osobných údajov?</a:t>
            </a:r>
            <a:endParaRPr sz="2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59" name="Google Shape;659;g26103101649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61284" y="4281150"/>
            <a:ext cx="9677030" cy="29815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oogle Shape;667;g26103101649_0_12">
            <a:extLst>
              <a:ext uri="{FF2B5EF4-FFF2-40B4-BE49-F238E27FC236}">
                <a16:creationId xmlns:a16="http://schemas.microsoft.com/office/drawing/2014/main" id="{83C08A0E-110F-421E-A8EF-88E1AC66B8C0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960787" y="2032863"/>
            <a:ext cx="4474675" cy="3729624"/>
          </a:xfrm>
          <a:prstGeom prst="rect">
            <a:avLst/>
          </a:prstGeom>
          <a:noFill/>
          <a:ln>
            <a:noFill/>
          </a:ln>
        </p:spPr>
      </p:pic>
      <p:pic>
        <p:nvPicPr>
          <p:cNvPr id="664" name="Google Shape;664;g26103101649_0_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665" name="Google Shape;665;g26103101649_0_12"/>
          <p:cNvSpPr txBox="1"/>
          <p:nvPr/>
        </p:nvSpPr>
        <p:spPr>
          <a:xfrm>
            <a:off x="393700" y="431875"/>
            <a:ext cx="10491300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OBMEDZENIA POUŽÍVANIA BLOCKCHAINU V AGROPOTRAVINÁRSKOM PRIEMYSLE</a:t>
            </a:r>
            <a:endParaRPr sz="2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6" name="Google Shape;666;g26103101649_0_12"/>
          <p:cNvSpPr txBox="1">
            <a:spLocks noGrp="1"/>
          </p:cNvSpPr>
          <p:nvPr>
            <p:ph type="body" idx="1"/>
          </p:nvPr>
        </p:nvSpPr>
        <p:spPr>
          <a:xfrm>
            <a:off x="584200" y="1800225"/>
            <a:ext cx="95250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800" b="0">
              <a:solidFill>
                <a:schemeClr val="dk1"/>
              </a:solidFill>
            </a:endParaRPr>
          </a:p>
          <a:p>
            <a:pPr marL="4572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800" b="0">
              <a:solidFill>
                <a:schemeClr val="dk1"/>
              </a:solidFill>
            </a:endParaRPr>
          </a:p>
        </p:txBody>
      </p:sp>
      <p:sp>
        <p:nvSpPr>
          <p:cNvPr id="668" name="Google Shape;668;g26103101649_0_12"/>
          <p:cNvSpPr txBox="1"/>
          <p:nvPr/>
        </p:nvSpPr>
        <p:spPr>
          <a:xfrm>
            <a:off x="210000" y="1800225"/>
            <a:ext cx="5465400" cy="419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Calibri"/>
              <a:buChar char="●"/>
            </a:pPr>
            <a:r>
              <a:rPr lang="en-GB" sz="2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Obmedzená interoperabilita</a:t>
            </a:r>
            <a:endParaRPr sz="2200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Calibri"/>
              <a:buChar char="-"/>
            </a:pP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Rôzne blockchainové systémy vytvorené rôznymi spoločnosťami nemusia byť interoperabilné</a:t>
            </a:r>
            <a:endParaRPr/>
          </a:p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Calibri"/>
              <a:buChar char="-"/>
            </a:pP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Blockchainy a iné IT systémy tiež nemusia byť interoperabilné </a:t>
            </a:r>
            <a:endParaRPr/>
          </a:p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Calibri"/>
              <a:buChar char="-"/>
            </a:pP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Obzvlášť problematické je to v kontexte agropotravinárskeho sektora - mnoho rôznych subjektov v globálnom dodávateľskom reťazci, ktoré používajú potenciálne odlišné systémy riadenia. </a:t>
            </a:r>
            <a:endParaRPr/>
          </a:p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Calibri"/>
              <a:buChar char="-"/>
            </a:pP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Integrácia môže byť nákladná a zložitá </a:t>
            </a:r>
            <a:endParaRPr/>
          </a:p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Calibri"/>
              <a:buChar char="-"/>
            </a:pP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Potreba jednotného technologického štandardu</a:t>
            </a:r>
            <a:endParaRPr sz="2200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669" name="Google Shape;669;g26103101649_0_12"/>
          <p:cNvCxnSpPr/>
          <p:nvPr/>
        </p:nvCxnSpPr>
        <p:spPr>
          <a:xfrm>
            <a:off x="7486300" y="3352750"/>
            <a:ext cx="1561500" cy="1515600"/>
          </a:xfrm>
          <a:prstGeom prst="straightConnector1">
            <a:avLst/>
          </a:prstGeom>
          <a:noFill/>
          <a:ln w="762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70" name="Google Shape;670;g26103101649_0_12"/>
          <p:cNvCxnSpPr/>
          <p:nvPr/>
        </p:nvCxnSpPr>
        <p:spPr>
          <a:xfrm flipH="1">
            <a:off x="7440425" y="3368075"/>
            <a:ext cx="1546200" cy="1469700"/>
          </a:xfrm>
          <a:prstGeom prst="straightConnector1">
            <a:avLst/>
          </a:prstGeom>
          <a:noFill/>
          <a:ln w="762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" name="Google Shape;675;g26103101649_0_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676" name="Google Shape;676;g26103101649_0_6"/>
          <p:cNvSpPr txBox="1"/>
          <p:nvPr/>
        </p:nvSpPr>
        <p:spPr>
          <a:xfrm>
            <a:off x="445450" y="277200"/>
            <a:ext cx="10247950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OBMEDZENIA POUŽÍVANIA BLOCKCHAINU V AGROPOTRAVINÁRSKOM PRIEMYSLE</a:t>
            </a:r>
            <a:endParaRPr sz="2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7" name="Google Shape;677;g26103101649_0_6"/>
          <p:cNvSpPr txBox="1">
            <a:spLocks noGrp="1"/>
          </p:cNvSpPr>
          <p:nvPr>
            <p:ph type="body" idx="1"/>
          </p:nvPr>
        </p:nvSpPr>
        <p:spPr>
          <a:xfrm>
            <a:off x="584200" y="1599725"/>
            <a:ext cx="9525000" cy="4062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2200">
              <a:solidFill>
                <a:srgbClr val="0C0C0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Obavy o životné prostredie</a:t>
            </a:r>
            <a:endParaRPr sz="2200">
              <a:solidFill>
                <a:srgbClr val="0C0C0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-"/>
            </a:pPr>
            <a:r>
              <a:rPr lang="en-GB" sz="2200" b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Vysoký požadovaný výpočtový výkon = vysoká spotreba energie</a:t>
            </a:r>
            <a:endParaRPr/>
          </a:p>
          <a:p>
            <a: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None/>
            </a:pP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Nedostatok motivácie?</a:t>
            </a:r>
            <a:endParaRPr sz="2200">
              <a:solidFill>
                <a:srgbClr val="0C0C0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-"/>
            </a:pPr>
            <a:r>
              <a:rPr lang="en-GB" sz="2200" b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Výrobcovia nemusia chcieť úplnú transparentnosť - strata konkurenčnej výhody, poškodenie reputácie </a:t>
            </a:r>
            <a:endParaRPr/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-"/>
            </a:pPr>
            <a:r>
              <a:rPr lang="en-GB" sz="2200" b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Samotný dopyt spotrebiteľov môže byť ako hnacia sila zmeny nedostatočný </a:t>
            </a:r>
            <a:endParaRPr/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-"/>
            </a:pPr>
            <a:r>
              <a:rPr lang="en-GB" sz="2200" b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chýbajúce politické stimuly, napr. zdaňovanie </a:t>
            </a:r>
            <a:endParaRPr/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-"/>
            </a:pPr>
            <a:r>
              <a:rPr lang="en-GB" sz="2200" b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Výhody pre poľnohospodárov sa môžu líšiť v závislosti od veľkosti farmy - odrádzajú malých poľnohospodárov </a:t>
            </a:r>
            <a:endParaRPr/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-"/>
            </a:pPr>
            <a:r>
              <a:rPr lang="en-GB" sz="2200" b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Blockchain spojený s kryptomenou, nestálou reputáciou</a:t>
            </a:r>
            <a:endParaRPr sz="2200" b="0">
              <a:solidFill>
                <a:srgbClr val="0C0C0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2" name="Google Shape;682;g25c52fc29ab_0_160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683" name="Google Shape;683;g25c52fc29ab_0_1606"/>
          <p:cNvSpPr txBox="1"/>
          <p:nvPr/>
        </p:nvSpPr>
        <p:spPr>
          <a:xfrm>
            <a:off x="393700" y="431877"/>
            <a:ext cx="60960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8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ZÁVERY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4" name="Google Shape;684;g25c52fc29ab_0_1606"/>
          <p:cNvSpPr txBox="1">
            <a:spLocks noGrp="1"/>
          </p:cNvSpPr>
          <p:nvPr>
            <p:ph type="body" idx="1"/>
          </p:nvPr>
        </p:nvSpPr>
        <p:spPr>
          <a:xfrm>
            <a:off x="584200" y="1784925"/>
            <a:ext cx="9525000" cy="33855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Technológia blockchain má mnoho potenciálnych aplikácií v agropotravinárskom sektore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Medzi výhody blockchainu patrí transparentnosť, vysledovateľnosť a dôvera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Blockchain ponúka potenciálne výhody mnohým účastníkom dodávateľského reťazca, od poľnohospodárov cez výrobcov až po spotrebiteľov, ale tieto výhody nemusia byť rovnomerne rozdelené.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Blockchain je však tiež obklopený "hype" a má výrazné obmedzenia a nevýhody. Každé rozhodnutie o implementácii Blockchainu v danom dodávateľskom reťazci by malo byť založené na výskume a dôkladnom zvážení.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9" name="Google Shape;689;g25c52fc29ab_0_16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690" name="Google Shape;690;g25c52fc29ab_0_1612"/>
          <p:cNvSpPr txBox="1"/>
          <p:nvPr/>
        </p:nvSpPr>
        <p:spPr>
          <a:xfrm>
            <a:off x="393700" y="431877"/>
            <a:ext cx="60960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8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ZÁVERY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1" name="Google Shape;691;g25c52fc29ab_0_1612"/>
          <p:cNvSpPr txBox="1">
            <a:spLocks noGrp="1"/>
          </p:cNvSpPr>
          <p:nvPr>
            <p:ph type="body" idx="1"/>
          </p:nvPr>
        </p:nvSpPr>
        <p:spPr>
          <a:xfrm>
            <a:off x="584200" y="1800225"/>
            <a:ext cx="5983500" cy="50783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Blockchain ako relatívne nová technológia, ktorá bola v agropotravinárskom sektore zavedená len nedávno - je ťažké posúdiť celý rozsah jej silných stránok a obmedzení, ale prvé výsledky naznačujú veľký potenciál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Využitie tohto potenciálu si bude vyžadovať zvýšenie celkovej úrovne digitalizácie a technickej kvalifikácie v agropotravinárskom sektore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Technológia blockchain ako nástroj a nie cieľ - dosiahnutie sociálnej a environmentálnej udržateľnosti si vyžaduje zmenu postoja a pohľadu, ako aj prijatie nových technológií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Rýchlo sa vyvíjajúce technológie - sledujte najnovší vývoj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" name="Google Shape;692;g25c52fc29ab_0_1612">
            <a:extLst>
              <a:ext uri="{FF2B5EF4-FFF2-40B4-BE49-F238E27FC236}">
                <a16:creationId xmlns:a16="http://schemas.microsoft.com/office/drawing/2014/main" id="{8E50F6E8-8BCD-4DB4-B5C7-D1E15D2DEAAB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599327" y="1162825"/>
            <a:ext cx="5071849" cy="64000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" name="Google Shape;697;p58"/>
          <p:cNvSpPr txBox="1">
            <a:spLocks noGrp="1"/>
          </p:cNvSpPr>
          <p:nvPr>
            <p:ph type="body" idx="1"/>
          </p:nvPr>
        </p:nvSpPr>
        <p:spPr>
          <a:xfrm>
            <a:off x="508000" y="1602805"/>
            <a:ext cx="9677400" cy="51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</a:pPr>
            <a:r>
              <a:rPr lang="en-GB" sz="1400" b="0" u="sng">
                <a:solidFill>
                  <a:schemeClr val="hlink"/>
                </a:solidFill>
                <a:hlinkClick r:id="rId3"/>
              </a:rPr>
              <a:t>UNDP, "Blockchain for Agri-food Traceability", 2021</a:t>
            </a:r>
            <a:endParaRPr sz="1400" b="0" u="sng">
              <a:solidFill>
                <a:schemeClr val="dk1"/>
              </a:solidFill>
            </a:endParaRPr>
          </a:p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-GB" sz="1400" b="0" u="sng">
                <a:solidFill>
                  <a:schemeClr val="hlink"/>
                </a:solidFill>
                <a:hlinkClick r:id="rId4"/>
              </a:rPr>
              <a:t>Saurabh a Dey, "Blockchain technology adoption, architecture, and sustainable agrifood supply chains", 2020</a:t>
            </a:r>
            <a:endParaRPr sz="1400" b="0" u="sng">
              <a:solidFill>
                <a:schemeClr val="dk1"/>
              </a:solidFill>
            </a:endParaRPr>
          </a:p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-GB" sz="1400" b="0" u="sng">
                <a:solidFill>
                  <a:schemeClr val="hlink"/>
                </a:solidFill>
                <a:hlinkClick r:id="rId5"/>
              </a:rPr>
              <a:t>Okorie et al, "Odstránenie prekážok používania Blockchainu v obehových potravinových dodávateľských reťazcoch: názory odborníkov z praxe na dosiahnutie prevádzkovej efektívnosti", 2022</a:t>
            </a:r>
            <a:endParaRPr sz="1400" b="0" u="sng">
              <a:solidFill>
                <a:schemeClr val="dk1"/>
              </a:solidFill>
            </a:endParaRPr>
          </a:p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-GB" sz="1400" b="0" u="sng">
                <a:solidFill>
                  <a:schemeClr val="hlink"/>
                </a:solidFill>
                <a:hlinkClick r:id="rId6"/>
              </a:rPr>
              <a:t>Tyagi, "Globálny agropotravinársky hodnotový reťazec založený na blockchaine na uľahčenie obchodu a udržateľných blokov zdravého života a potravín pre všetkých", 2023</a:t>
            </a:r>
            <a:endParaRPr sz="1400" b="0" u="sng">
              <a:solidFill>
                <a:schemeClr val="dk1"/>
              </a:solidFill>
            </a:endParaRPr>
          </a:p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-GB" sz="1400" b="0" u="sng">
                <a:solidFill>
                  <a:schemeClr val="hlink"/>
                </a:solidFill>
                <a:hlinkClick r:id="rId7"/>
              </a:rPr>
              <a:t>Kumarathunga, "Improving Farmers' Participation in Agri Supply Chains with Blockchain and Smart Contracts", 2020</a:t>
            </a:r>
            <a:endParaRPr sz="1400" b="0" u="sng">
              <a:solidFill>
                <a:schemeClr val="dk1"/>
              </a:solidFill>
            </a:endParaRPr>
          </a:p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-GB" sz="1400" b="0" u="sng">
                <a:solidFill>
                  <a:schemeClr val="hlink"/>
                </a:solidFill>
                <a:hlinkClick r:id="rId8"/>
              </a:rPr>
              <a:t>Kim a Laskowski, "Poľnohospodárstvo v blockchaine: udržateľné riešenia pre potraviny, poľnohospodárov a financovanie", 2017</a:t>
            </a:r>
            <a:endParaRPr sz="1400" b="0" u="sng">
              <a:solidFill>
                <a:schemeClr val="dk1"/>
              </a:solidFill>
            </a:endParaRPr>
          </a:p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-GB" sz="1400" b="0" u="sng">
                <a:solidFill>
                  <a:schemeClr val="hlink"/>
                </a:solidFill>
                <a:hlinkClick r:id="rId9"/>
              </a:rPr>
              <a:t>Yadav a Singh, "Systematický prehľad literatúry o technológii Blockchain v poľnohospodárstve", 2019</a:t>
            </a:r>
            <a:endParaRPr sz="1400" b="0" u="sng">
              <a:solidFill>
                <a:schemeClr val="dk1"/>
              </a:solidFill>
            </a:endParaRPr>
          </a:p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-GB" sz="1400" b="0" u="sng">
                <a:solidFill>
                  <a:schemeClr val="hlink"/>
                </a:solidFill>
                <a:hlinkClick r:id="rId10"/>
              </a:rPr>
              <a:t>Mattila, Dwivedi, Gauri a Ahbab, "The Role of Blockchain in Sustainable Development Goals (SDGs)", 2022</a:t>
            </a:r>
            <a:endParaRPr sz="1400" b="0" u="sng">
              <a:solidFill>
                <a:schemeClr val="dk1"/>
              </a:solidFill>
            </a:endParaRPr>
          </a:p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-GB" sz="1400" b="0" u="sng">
                <a:solidFill>
                  <a:schemeClr val="hlink"/>
                </a:solidFill>
                <a:hlinkClick r:id="rId11"/>
              </a:rPr>
              <a:t>Yogarajan et al, "Exploring the Hype of Blockchain Adoption in Agri-Food Supply Chain: A Systematic Literature Review", 2023.</a:t>
            </a:r>
            <a:endParaRPr sz="1400" b="0" u="sng">
              <a:solidFill>
                <a:schemeClr val="dk1"/>
              </a:solidFill>
            </a:endParaRPr>
          </a:p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-GB" sz="1400" b="0" u="sng">
                <a:solidFill>
                  <a:schemeClr val="hlink"/>
                </a:solidFill>
                <a:hlinkClick r:id="rId12"/>
              </a:rPr>
              <a:t>Bhat, Huang, Sofi a Sultan, "Agriculture-Food Supply Chain Management Based on Blockchain and IoT: A Narrative on Enterprise Blockchain Interoperability", 2022</a:t>
            </a:r>
            <a:endParaRPr sz="1400" b="0" u="sng">
              <a:solidFill>
                <a:schemeClr val="dk1"/>
              </a:solidFill>
            </a:endParaRPr>
          </a:p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-GB" sz="1400" b="0" u="sng">
                <a:solidFill>
                  <a:schemeClr val="hlink"/>
                </a:solidFill>
                <a:hlinkClick r:id="rId13"/>
              </a:rPr>
              <a:t>Xiong, Dalhous, Wang a Huang, "Blockchain Technology for Agriculture: 2020, s názvom "Aplikácie a zdôvodnenie".</a:t>
            </a:r>
            <a:endParaRPr sz="1400" b="0">
              <a:solidFill>
                <a:schemeClr val="dk1"/>
              </a:solidFill>
            </a:endParaRPr>
          </a:p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-GB" sz="1400" b="0" u="sng">
                <a:solidFill>
                  <a:schemeClr val="hlink"/>
                </a:solidFill>
                <a:hlinkClick r:id="rId14"/>
              </a:rPr>
              <a:t>PwC, "Building block(chain)s for a better planet", 2018</a:t>
            </a:r>
            <a:endParaRPr sz="1400" b="0">
              <a:solidFill>
                <a:schemeClr val="dk1"/>
              </a:solidFill>
            </a:endParaRPr>
          </a:p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-GB" sz="1400" b="0" u="sng">
                <a:solidFill>
                  <a:schemeClr val="hlink"/>
                </a:solidFill>
                <a:hlinkClick r:id="rId15"/>
              </a:rPr>
              <a:t>Varavallo et al, "Traceability Platform Based on Green Blockchain: An Application Case Study in Dairy Supply Chain" (Platforma sledovateľnosti založená na zelenom blockchaine: Prípadová štúdia aplikácie v dodávateľskom reťazci mliečnych výrobkov), 2022</a:t>
            </a:r>
            <a:endParaRPr sz="1400" b="0">
              <a:solidFill>
                <a:schemeClr val="dk1"/>
              </a:solidFill>
            </a:endParaRPr>
          </a:p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-GB" sz="1400" b="0" u="sng">
                <a:solidFill>
                  <a:schemeClr val="hlink"/>
                </a:solidFill>
                <a:hlinkClick r:id="rId16"/>
              </a:rPr>
              <a:t>Kamilaris, Fonts a Prenafeta-Boldu, "The Rise of Blockchain Technology in Agriculture and Food Supply Chains", 2019</a:t>
            </a:r>
            <a:endParaRPr sz="1400" b="0">
              <a:solidFill>
                <a:schemeClr val="dk1"/>
              </a:solidFill>
            </a:endParaRPr>
          </a:p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-GB" sz="1400" b="0" u="sng">
                <a:solidFill>
                  <a:schemeClr val="hlink"/>
                </a:solidFill>
                <a:hlinkClick r:id="rId17"/>
              </a:rPr>
              <a:t>Parmentola, Petrillo, Tutore a De Felice, "Je blockchain schopný zvýšiť environmentálnu udržateľnosť? Systematický prehľad a výskumný program z hľadiska cieľov udržateľného rozvoja (SDGs)", 2021</a:t>
            </a:r>
            <a:endParaRPr sz="1400" b="0">
              <a:solidFill>
                <a:schemeClr val="dk1"/>
              </a:solidFill>
            </a:endParaRPr>
          </a:p>
        </p:txBody>
      </p:sp>
      <p:pic>
        <p:nvPicPr>
          <p:cNvPr id="698" name="Google Shape;698;p58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699" name="Google Shape;699;p58"/>
          <p:cNvSpPr txBox="1"/>
          <p:nvPr/>
        </p:nvSpPr>
        <p:spPr>
          <a:xfrm>
            <a:off x="393700" y="431877"/>
            <a:ext cx="609600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8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ODKAZY NA ĎALŠIE MATERIÁLY</a:t>
            </a:r>
            <a:endParaRPr sz="2800" b="0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275c4de7356_0_22"/>
          <p:cNvSpPr txBox="1">
            <a:spLocks noGrp="1"/>
          </p:cNvSpPr>
          <p:nvPr>
            <p:ph type="body" idx="1"/>
          </p:nvPr>
        </p:nvSpPr>
        <p:spPr>
          <a:xfrm>
            <a:off x="317500" y="2034375"/>
            <a:ext cx="4600500" cy="369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683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200"/>
              <a:buFont typeface="Calibri"/>
              <a:buChar char="●"/>
            </a:pPr>
            <a:r>
              <a:rPr lang="en-GB" sz="2200"/>
              <a:t>Digitalizácia a možné riešenia</a:t>
            </a:r>
            <a:endParaRPr sz="2200"/>
          </a:p>
          <a:p>
            <a:pPr marL="914400" lvl="1" indent="-3683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200"/>
              <a:buFont typeface="Arial"/>
              <a:buChar char="•"/>
            </a:pPr>
            <a:r>
              <a:rPr lang="en-GB" sz="2000"/>
              <a:t>Zvýšená produktivita</a:t>
            </a:r>
            <a:endParaRPr sz="2000"/>
          </a:p>
          <a:p>
            <a:pPr marL="914400" lvl="1" indent="-3683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200"/>
              <a:buFont typeface="Arial"/>
              <a:buChar char="•"/>
            </a:pPr>
            <a:r>
              <a:rPr lang="en-GB" sz="2000"/>
              <a:t>Rozhodovanie na základe údajov</a:t>
            </a:r>
            <a:endParaRPr sz="2000"/>
          </a:p>
          <a:p>
            <a:pPr marL="914400" lvl="1" indent="-3683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200"/>
              <a:buFont typeface="Arial"/>
              <a:buChar char="•"/>
            </a:pPr>
            <a:r>
              <a:rPr lang="en-GB" sz="2000"/>
              <a:t>Efektívnejšie a transparentnejšie dodávateľské reťazce</a:t>
            </a:r>
            <a:endParaRPr sz="2000"/>
          </a:p>
          <a:p>
            <a:pPr marL="914400" lvl="1" indent="-3683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200"/>
              <a:buFont typeface="Arial"/>
              <a:buChar char="•"/>
            </a:pPr>
            <a:r>
              <a:rPr lang="en-GB" sz="2000"/>
              <a:t>Nakladanie s odpadom a jeho znižovanie</a:t>
            </a:r>
            <a:endParaRPr sz="2000"/>
          </a:p>
          <a:p>
            <a:pPr marL="914400" lvl="1" indent="-3683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200"/>
              <a:buFont typeface="Arial"/>
              <a:buChar char="•"/>
            </a:pPr>
            <a:r>
              <a:rPr lang="en-GB" sz="2000"/>
              <a:t>Udržateľnejšie a spravodlivejšie poľnohospodárske postupy</a:t>
            </a:r>
            <a:endParaRPr sz="3200"/>
          </a:p>
        </p:txBody>
      </p:sp>
      <p:sp>
        <p:nvSpPr>
          <p:cNvPr id="209" name="Google Shape;209;g275c4de7356_0_22"/>
          <p:cNvSpPr txBox="1">
            <a:spLocks noGrp="1"/>
          </p:cNvSpPr>
          <p:nvPr>
            <p:ph type="sldNum" idx="12"/>
          </p:nvPr>
        </p:nvSpPr>
        <p:spPr>
          <a:xfrm>
            <a:off x="7551738" y="7010400"/>
            <a:ext cx="2406600" cy="40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/>
              <a:t>6</a:t>
            </a:fld>
            <a:endParaRPr/>
          </a:p>
        </p:txBody>
      </p:sp>
      <p:pic>
        <p:nvPicPr>
          <p:cNvPr id="210" name="Google Shape;210;g275c4de7356_0_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g275c4de7356_0_22"/>
          <p:cNvSpPr txBox="1"/>
          <p:nvPr/>
        </p:nvSpPr>
        <p:spPr>
          <a:xfrm>
            <a:off x="317500" y="277200"/>
            <a:ext cx="9873000" cy="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DIGITALIZÁCIA V POĽNOHOSPODÁRSKOM SEKTORE</a:t>
            </a:r>
            <a:endParaRPr sz="19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" name="Google Shape;212;g275c4de7356_0_22">
            <a:extLst>
              <a:ext uri="{FF2B5EF4-FFF2-40B4-BE49-F238E27FC236}">
                <a16:creationId xmlns:a16="http://schemas.microsoft.com/office/drawing/2014/main" id="{9A4E021F-4AA9-4D50-81E0-E1B8206954FF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600700" y="2034375"/>
            <a:ext cx="5092701" cy="4026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" name="Google Shape;704;p57"/>
          <p:cNvSpPr txBox="1">
            <a:spLocks noGrp="1"/>
          </p:cNvSpPr>
          <p:nvPr>
            <p:ph type="body" idx="1"/>
          </p:nvPr>
        </p:nvSpPr>
        <p:spPr>
          <a:xfrm>
            <a:off x="393700" y="5889055"/>
            <a:ext cx="96774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400" b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800" b="0">
              <a:solidFill>
                <a:schemeClr val="dk1"/>
              </a:solidFill>
            </a:endParaRPr>
          </a:p>
        </p:txBody>
      </p:sp>
      <p:pic>
        <p:nvPicPr>
          <p:cNvPr id="705" name="Google Shape;705;p5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706" name="Google Shape;706;p57"/>
          <p:cNvSpPr txBox="1"/>
          <p:nvPr/>
        </p:nvSpPr>
        <p:spPr>
          <a:xfrm>
            <a:off x="393700" y="431877"/>
            <a:ext cx="609600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8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ODKAZY NA ĎALŠIE MATERIÁLY</a:t>
            </a:r>
            <a:endParaRPr sz="2800" b="0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707" name="Google Shape;707;p57"/>
          <p:cNvSpPr txBox="1"/>
          <p:nvPr/>
        </p:nvSpPr>
        <p:spPr>
          <a:xfrm>
            <a:off x="533400" y="1619250"/>
            <a:ext cx="9553500" cy="42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●"/>
            </a:pPr>
            <a:r>
              <a:rPr lang="en-GB" sz="1400" b="0" i="0" u="sng" strike="noStrike" cap="none">
                <a:solidFill>
                  <a:schemeClr val="hlink"/>
                </a:solidFill>
                <a:latin typeface="Open Sans"/>
                <a:ea typeface="Open Sans"/>
                <a:cs typeface="Open Sans"/>
                <a:sym typeface="Open Sans"/>
                <a:hlinkClick r:id="rId4"/>
              </a:rPr>
              <a:t>Van Wassenaer, Verdouw a Wolfert, "O akom blockchaine hovoríme? An Analytical Framework for Understanding Blockchain Applications in Agriculture and Food (Analytický rámec pre pochopenie aplikácií blockchainu v poľnohospodárstve a potravinárstve), 2021</a:t>
            </a:r>
            <a:endParaRPr sz="14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●"/>
            </a:pPr>
            <a:r>
              <a:rPr lang="en-GB" sz="1400" b="0" i="0" u="sng" strike="noStrike" cap="none">
                <a:solidFill>
                  <a:schemeClr val="hlink"/>
                </a:solidFill>
                <a:latin typeface="Open Sans"/>
                <a:ea typeface="Open Sans"/>
                <a:cs typeface="Open Sans"/>
                <a:sym typeface="Open Sans"/>
                <a:hlinkClick r:id="rId5"/>
              </a:rPr>
              <a:t>Bosona a Gebresenbet, "The Role of Blockchain Technology in Promoting Traceability Systems in Agri-Food Production and Supply Chains" (Úloha technológie Blockchain pri podpore systémov vysledovateľnosti v agropotravinárskych výrobných a dodávateľských reťazcoch), 2023</a:t>
            </a:r>
            <a:endParaRPr sz="14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●"/>
            </a:pPr>
            <a:r>
              <a:rPr lang="en-GB" sz="1400" b="0" i="0" u="sng" strike="noStrike" cap="none">
                <a:solidFill>
                  <a:schemeClr val="hlink"/>
                </a:solidFill>
                <a:latin typeface="Open Sans"/>
                <a:ea typeface="Open Sans"/>
                <a:cs typeface="Open Sans"/>
                <a:sym typeface="Open Sans"/>
                <a:hlinkClick r:id="rId6"/>
              </a:rPr>
              <a:t>Parra-Lopez et al, "Digital transformation of the agrifood system: Quantifying the conditioning factors to inform policy planning in the olive sector", 2021.</a:t>
            </a:r>
            <a:endParaRPr sz="14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●"/>
            </a:pPr>
            <a:r>
              <a:rPr lang="en-GB" sz="1400" b="0" i="0" u="sng" strike="noStrike" cap="none">
                <a:solidFill>
                  <a:schemeClr val="hlink"/>
                </a:solidFill>
                <a:latin typeface="Open Sans"/>
                <a:ea typeface="Open Sans"/>
                <a:cs typeface="Open Sans"/>
                <a:sym typeface="Open Sans"/>
                <a:hlinkClick r:id="rId7"/>
              </a:rPr>
              <a:t>Cuellar a Johnson, "Bariéry implementácie technológie blockchain v poľnohospodárskom dodávateľskom reťazci", 2022</a:t>
            </a:r>
            <a:endParaRPr sz="14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●"/>
            </a:pPr>
            <a:r>
              <a:rPr lang="en-GB" sz="1400" b="0" i="0" u="sng" strike="noStrike" cap="none">
                <a:solidFill>
                  <a:schemeClr val="hlink"/>
                </a:solidFill>
                <a:latin typeface="Open Sans"/>
                <a:ea typeface="Open Sans"/>
                <a:cs typeface="Open Sans"/>
                <a:sym typeface="Open Sans"/>
                <a:hlinkClick r:id="rId8"/>
              </a:rPr>
              <a:t>Združenie OSN pre výživu a poľnohospodárstvo, "Skúmanie technológie blockchain na transformáciu agropotravinárskych systémov", 2022</a:t>
            </a:r>
            <a:endParaRPr sz="14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●"/>
            </a:pPr>
            <a:r>
              <a:rPr lang="en-GB" sz="1400" b="0" i="0" u="sng" strike="noStrike" cap="none">
                <a:solidFill>
                  <a:schemeClr val="hlink"/>
                </a:solidFill>
                <a:latin typeface="Open Sans"/>
                <a:ea typeface="Open Sans"/>
                <a:cs typeface="Open Sans"/>
                <a:sym typeface="Open Sans"/>
                <a:hlinkClick r:id="rId9"/>
              </a:rPr>
              <a:t>Knowledgehut, "Technológia Blockchain v poľnohospodárstve: Application Techniques", 2023</a:t>
            </a:r>
            <a:endParaRPr sz="14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None/>
            </a:pPr>
            <a:endParaRPr sz="14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2" name="Google Shape;712;p5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713" name="Google Shape;713;p59"/>
          <p:cNvSpPr txBox="1"/>
          <p:nvPr/>
        </p:nvSpPr>
        <p:spPr>
          <a:xfrm>
            <a:off x="393700" y="431877"/>
            <a:ext cx="609600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8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SAMOTNÝ TESTOVACÍ KVÍZ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4" name="Google Shape;714;p59"/>
          <p:cNvSpPr txBox="1"/>
          <p:nvPr/>
        </p:nvSpPr>
        <p:spPr>
          <a:xfrm>
            <a:off x="579700" y="1917467"/>
            <a:ext cx="9462480" cy="3252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Otázka 1. Aké percento vyrobených potravín sa v súčasnosti každoročne stráca alebo sa nimi plytvá?</a:t>
            </a:r>
            <a:endParaRPr sz="2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None/>
            </a:pPr>
            <a:endParaRPr sz="2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1397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AutoNum type="alphaUcPeriod"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Viac ako 15 %</a:t>
            </a:r>
            <a:endParaRPr/>
          </a:p>
          <a:p>
            <a:pPr marL="457200" marR="0" lvl="0" indent="-1397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AutoNum type="alphaUcPeriod"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Viac ako 25 %</a:t>
            </a:r>
            <a:endParaRPr/>
          </a:p>
          <a:p>
            <a:pPr marL="457200" marR="0" lvl="0" indent="-1397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AutoNum type="alphaUcPeriod"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Viac ako 30 %</a:t>
            </a:r>
            <a:endParaRPr/>
          </a:p>
          <a:p>
            <a:pPr marL="457200" marR="0" lvl="0" indent="-1397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AutoNum type="alphaUcPeriod"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Viac ako 45 %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9" name="Google Shape;719;p6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720" name="Google Shape;720;p60"/>
          <p:cNvSpPr txBox="1"/>
          <p:nvPr/>
        </p:nvSpPr>
        <p:spPr>
          <a:xfrm>
            <a:off x="393700" y="431877"/>
            <a:ext cx="609600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8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SAMOTNÝ TESTOVACÍ KVÍZ</a:t>
            </a:r>
            <a:endParaRPr sz="2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1" name="Google Shape;721;p60"/>
          <p:cNvSpPr txBox="1"/>
          <p:nvPr/>
        </p:nvSpPr>
        <p:spPr>
          <a:xfrm>
            <a:off x="579700" y="1917467"/>
            <a:ext cx="9462480" cy="34470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P2. Informácie o dodávateľskom reťazci uložené v blockchaine sú súčasne zdieľané medzi členmi, podliehajú konsenzu a sú nemenné. Z týchto dôvodov sa technológia blockchain niekedy označuje ako:</a:t>
            </a:r>
            <a:endParaRPr sz="2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AutoNum type="alphaUcPeriod"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Distribuované centralizované záznamy</a:t>
            </a:r>
            <a:endParaRPr/>
          </a:p>
          <a:p>
            <a:pPr marL="457200" marR="0" lvl="0" indent="-4572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AutoNum type="alphaUcPeriod"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Distribuované decentralizované záznamy</a:t>
            </a:r>
            <a:endParaRPr/>
          </a:p>
          <a:p>
            <a:pPr marL="457200" marR="0" lvl="0" indent="-4572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AutoNum type="alphaUcPeriod"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Významné deregulované záznamy</a:t>
            </a:r>
            <a:endParaRPr/>
          </a:p>
          <a:p>
            <a:pPr marL="457200" marR="0" lvl="0" indent="-4572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AutoNum type="alphaUcPeriod"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Narušujúce vyradené záznamy</a:t>
            </a:r>
            <a:endParaRPr sz="2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endParaRPr sz="2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6" name="Google Shape;726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727" name="Google Shape;727;p9"/>
          <p:cNvSpPr txBox="1"/>
          <p:nvPr/>
        </p:nvSpPr>
        <p:spPr>
          <a:xfrm>
            <a:off x="393700" y="431877"/>
            <a:ext cx="609600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8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SAMOTNÝ TESTOVACÍ KVÍZ</a:t>
            </a:r>
            <a:endParaRPr sz="2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8" name="Google Shape;728;p9"/>
          <p:cNvSpPr txBox="1"/>
          <p:nvPr/>
        </p:nvSpPr>
        <p:spPr>
          <a:xfrm>
            <a:off x="732100" y="2069867"/>
            <a:ext cx="9462480" cy="31085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O3. Ktorý z nasledujúcich problémov je bežným problémom v globálnych potravinových reťazcoch?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AutoNum type="alphaUcPeriod"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Nízka úroveň dôvery </a:t>
            </a:r>
            <a:endParaRPr/>
          </a:p>
          <a:p>
            <a:pPr marL="457200" marR="0" lvl="0" indent="-4572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AutoNum type="alphaUcPeriod"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Nedostatok zdieľaných informácií </a:t>
            </a:r>
            <a:endParaRPr/>
          </a:p>
          <a:p>
            <a:pPr marL="457200" marR="0" lvl="0" indent="-4572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AutoNum type="alphaUcPeriod"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Nízka úroveň digitalizácie </a:t>
            </a:r>
            <a:endParaRPr/>
          </a:p>
          <a:p>
            <a:pPr marL="457200" marR="0" lvl="0" indent="-4572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AutoNum type="alphaUcPeriod"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Všetko z uvedeného</a:t>
            </a:r>
            <a:endParaRPr sz="2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3" name="Google Shape;733;p6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734" name="Google Shape;734;p61"/>
          <p:cNvSpPr txBox="1"/>
          <p:nvPr/>
        </p:nvSpPr>
        <p:spPr>
          <a:xfrm>
            <a:off x="393700" y="431877"/>
            <a:ext cx="609600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8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SAMOTNÝ TESTOVACÍ KVÍZ</a:t>
            </a:r>
            <a:endParaRPr sz="2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5" name="Google Shape;735;p61"/>
          <p:cNvSpPr txBox="1"/>
          <p:nvPr/>
        </p:nvSpPr>
        <p:spPr>
          <a:xfrm>
            <a:off x="579700" y="1917467"/>
            <a:ext cx="9462480" cy="5216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Q4. Čo je inteligentný kontrakt?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endParaRPr sz="2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14400" marR="0" lvl="1" indent="-4572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AutoNum type="alphaUcPeriod"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Samoobslužná zmluva s podmienkami zmluvy medzi kupujúcim a predávajúcim zapísanými priamo v riadkoch kódu </a:t>
            </a:r>
            <a:endParaRPr/>
          </a:p>
          <a:p>
            <a:pPr marL="914400" marR="0" lvl="1" indent="-4572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AutoNum type="alphaUcPeriod"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Právne záväzná zmluva medzi dvoma inteligentnými osobami </a:t>
            </a:r>
            <a:endParaRPr/>
          </a:p>
          <a:p>
            <a:pPr marL="914400" marR="0" lvl="1" indent="-4572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AutoNum type="alphaUcPeriod"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Samoopravná zmluva, ktorá sa automaticky aktualizuje tak, aby odrážala meniace sa okolnosti medzi kupujúcim a predávajúcim v reálnom čase. </a:t>
            </a:r>
            <a:endParaRPr/>
          </a:p>
          <a:p>
            <a:pPr marL="914400" marR="0" lvl="1" indent="-4572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AutoNum type="alphaUcPeriod"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Digitálna zmluva zahŕňajúca údaje zozbierané inteligentnými zariadeniami, ako sú snímače RFID a internet vecí (IoT).</a:t>
            </a:r>
            <a:endParaRPr sz="2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0" name="Google Shape;740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741" name="Google Shape;741;p14"/>
          <p:cNvSpPr txBox="1"/>
          <p:nvPr/>
        </p:nvSpPr>
        <p:spPr>
          <a:xfrm>
            <a:off x="393700" y="431877"/>
            <a:ext cx="609600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8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SAMOTNÝ TESTOVACÍ KVÍZ</a:t>
            </a:r>
            <a:endParaRPr sz="2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2" name="Google Shape;742;p14"/>
          <p:cNvSpPr txBox="1"/>
          <p:nvPr/>
        </p:nvSpPr>
        <p:spPr>
          <a:xfrm>
            <a:off x="732100" y="2069867"/>
            <a:ext cx="9462480" cy="38241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Q5. Čo je to "sprostredkovanie" v kontexte agropotravinárskych reťazcov?</a:t>
            </a:r>
            <a:endParaRPr sz="2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endParaRPr sz="2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57250" marR="0" lvl="1" indent="-4000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AutoNum type="alphaUcPeriod"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Zapojenie väčšieho počtu sprostredkovateľov do agropotravinárskeho reťazca </a:t>
            </a:r>
            <a:endParaRPr/>
          </a:p>
          <a:p>
            <a:pPr marL="857250" marR="0" lvl="1" indent="-4000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AutoNum type="alphaUcPeriod"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Šifrovanie citlivých údajov dodávateľského reťazca tretími stranami </a:t>
            </a:r>
            <a:endParaRPr/>
          </a:p>
          <a:p>
            <a:pPr marL="857250" marR="0" lvl="1" indent="-4000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AutoNum type="alphaUcPeriod"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Odstránenie nepodstatných "sprostredkovateľov" z agropotravinárskeho dodávateľského reťazca </a:t>
            </a:r>
            <a:endParaRPr/>
          </a:p>
          <a:p>
            <a:pPr marL="857250" marR="0" lvl="1" indent="-4000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AutoNum type="alphaUcPeriod"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Potreba najímať mediátorov - tretie strany na riešenie sporov medzi poľnohospodármi a výrobcami</a:t>
            </a:r>
            <a:endParaRPr sz="2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" name="Google Shape;747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748" name="Google Shape;748;p16"/>
          <p:cNvSpPr txBox="1"/>
          <p:nvPr/>
        </p:nvSpPr>
        <p:spPr>
          <a:xfrm>
            <a:off x="393700" y="431877"/>
            <a:ext cx="609600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8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SAMOTNÝ TESTOVACÍ KVÍZ</a:t>
            </a:r>
            <a:endParaRPr sz="2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9" name="Google Shape;749;p16"/>
          <p:cNvSpPr txBox="1"/>
          <p:nvPr/>
        </p:nvSpPr>
        <p:spPr>
          <a:xfrm>
            <a:off x="732100" y="2069867"/>
            <a:ext cx="9462480" cy="51783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Q6. Ako sa môže líšiť realizácia stiahnutia výrobku z trhu v bežnom potravinovom reťazci a v potravinovom reťazci s využitím blockchainu?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endParaRPr sz="2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14400" marR="0" lvl="0" indent="-4572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AutoNum type="alphaUcPeriod"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Stiahnutie výrobkov z trhu bude pre dodávateľov pravdepodobne drahšie, ak budú príslušné výrobky zaznamenané v blockchaine </a:t>
            </a:r>
            <a:endParaRPr/>
          </a:p>
          <a:p>
            <a:pPr marL="914400" marR="0" lvl="0" indent="-4572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AutoNum type="alphaUcPeriod"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Sťahovanie výrobkov z trhu bude pravdepodobne rýchlejšie a cielenejšie, ak budú príslušné výrobky zaznamenané v blockchaine. </a:t>
            </a:r>
            <a:endParaRPr/>
          </a:p>
          <a:p>
            <a:pPr marL="914400" marR="0" lvl="0" indent="-4572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AutoNum type="alphaUcPeriod"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Bežný potravinový dodávateľský reťazec dokáže v prípade stiahnutia výrobku z trhu lepšie obmedziť kontamináciu ako dodávateľský reťazec využívajúci blockchain </a:t>
            </a:r>
            <a:endParaRPr/>
          </a:p>
          <a:p>
            <a:pPr marL="914400" marR="0" lvl="0" indent="-4572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AutoNum type="alphaUcPeriod"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Blockchain úplne eliminuje možnosť kontaminácie v potravinovom dodávateľskom reťazci, čo znamená, že nikdy nie je potrebné stiahnuť výrobok z trhu.</a:t>
            </a:r>
            <a:endParaRPr sz="2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4" name="Google Shape;754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755" name="Google Shape;755;p17"/>
          <p:cNvSpPr txBox="1"/>
          <p:nvPr/>
        </p:nvSpPr>
        <p:spPr>
          <a:xfrm>
            <a:off x="393700" y="431877"/>
            <a:ext cx="609600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8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SAMOTNÝ TESTOVACÍ KVÍZ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6" name="Google Shape;756;p17"/>
          <p:cNvSpPr txBox="1"/>
          <p:nvPr/>
        </p:nvSpPr>
        <p:spPr>
          <a:xfrm>
            <a:off x="732100" y="2069867"/>
            <a:ext cx="9462480" cy="41626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Q7. Čo je to "greenwashing"?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endParaRPr sz="2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57250" marR="0" lvl="0" indent="-4000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AutoNum type="alphaUcPeriod"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Greenwashing je, keď sa spoločnosti zaviažu znížiť spotrebu vody z environmentálnych dôvodov. </a:t>
            </a:r>
            <a:endParaRPr/>
          </a:p>
          <a:p>
            <a:pPr marL="857250" marR="0" lvl="0" indent="-4000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AutoNum type="alphaUcPeriod"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Greenwashing je, keď spoločnosti pod tlakom spotrebiteľov prijímajú zmysluplné opatrenia na zlepšenie svojej udržateľnosti. </a:t>
            </a:r>
            <a:endParaRPr/>
          </a:p>
          <a:p>
            <a:pPr marL="857250" marR="0" lvl="0" indent="-4000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AutoNum type="alphaUcPeriod"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Greenwashing je, keď spoločnosti klamú svojim akcionárom, aby vytvorili dojem finančného úspechu. </a:t>
            </a:r>
            <a:endParaRPr/>
          </a:p>
          <a:p>
            <a:pPr marL="857250" marR="0" lvl="0" indent="-4000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AutoNum type="alphaUcPeriod"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 "greenwashing" ide vtedy, keď spoločnosti poskytujú verejnosti alebo investorom nepravdivé alebo zavádzajúce informácie o vplyve svojich výrobkov a činností na životné prostredie.</a:t>
            </a:r>
            <a:endParaRPr sz="2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1" name="Google Shape;761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762" name="Google Shape;762;p20"/>
          <p:cNvSpPr txBox="1"/>
          <p:nvPr/>
        </p:nvSpPr>
        <p:spPr>
          <a:xfrm>
            <a:off x="393700" y="431877"/>
            <a:ext cx="609600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8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SAMOTNÝ TESTOVACÍ KVÍZ</a:t>
            </a:r>
            <a:endParaRPr sz="2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3" name="Google Shape;763;p20"/>
          <p:cNvSpPr txBox="1"/>
          <p:nvPr/>
        </p:nvSpPr>
        <p:spPr>
          <a:xfrm>
            <a:off x="732100" y="2069867"/>
            <a:ext cx="9462600" cy="28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Q8. Pridanie QR kódov na obaly výrobkov môže pomôcť zlepšiť vzťahy so zákazníkmi: </a:t>
            </a:r>
            <a:endParaRPr/>
          </a:p>
          <a:p>
            <a:pPr marL="857250" marR="0" lvl="0" indent="-8572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endParaRPr sz="2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57250" marR="0" lvl="0" indent="-4000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AutoNum type="alphaUcPeriod"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Zvýšením transparentnosti </a:t>
            </a:r>
            <a:endParaRPr/>
          </a:p>
          <a:p>
            <a:pPr marL="857250" marR="0" lvl="0" indent="-4000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AutoNum type="alphaUcPeriod"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Zníženie výskytu potravinových podvodov </a:t>
            </a:r>
            <a:endParaRPr/>
          </a:p>
          <a:p>
            <a:pPr marL="857250" marR="0" lvl="0" indent="-4000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AutoNum type="alphaUcPeriod"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Budovaním lojality k značke </a:t>
            </a:r>
            <a:endParaRPr/>
          </a:p>
          <a:p>
            <a:pPr marL="857250" marR="0" lvl="0" indent="-4000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AutoNum type="alphaUcPeriod"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Všetko z uvedeného</a:t>
            </a:r>
            <a:endParaRPr sz="2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" name="Google Shape;768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769" name="Google Shape;769;p32"/>
          <p:cNvSpPr txBox="1"/>
          <p:nvPr/>
        </p:nvSpPr>
        <p:spPr>
          <a:xfrm>
            <a:off x="393700" y="431877"/>
            <a:ext cx="609600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8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SAMOTNÝ TESTOVACÍ KVÍZ</a:t>
            </a:r>
            <a:endParaRPr sz="2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0" name="Google Shape;770;p32"/>
          <p:cNvSpPr txBox="1"/>
          <p:nvPr/>
        </p:nvSpPr>
        <p:spPr>
          <a:xfrm>
            <a:off x="732100" y="2069867"/>
            <a:ext cx="9462480" cy="34470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Q9. Ktorý z nasledujúcich mechanizmov konsenzu blockchainu je najčastejšie kritizovaný za to, že vyžaduje neudržateľnú úroveň spotreby energie?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AutoNum type="alphaUcPeriod"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Dôkaz o autorite (PoA)</a:t>
            </a:r>
            <a:endParaRPr/>
          </a:p>
          <a:p>
            <a:pPr marL="457200" marR="0" lvl="0" indent="-4572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AutoNum type="alphaUcPeriod"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Dôkaz o podiele (PoS)</a:t>
            </a:r>
            <a:endParaRPr/>
          </a:p>
          <a:p>
            <a:pPr marL="457200" marR="0" lvl="0" indent="-4572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AutoNum type="alphaUcPeriod"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Dôkaz o vyhorení (PoB)</a:t>
            </a:r>
            <a:endParaRPr/>
          </a:p>
          <a:p>
            <a:pPr marL="457200" marR="0" lvl="0" indent="-4572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AutoNum type="alphaUcPeriod"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Dôkaz práce (PoW)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endParaRPr sz="2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" name="Google Shape;218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5"/>
          <p:cNvSpPr txBox="1"/>
          <p:nvPr/>
        </p:nvSpPr>
        <p:spPr>
          <a:xfrm>
            <a:off x="393700" y="431875"/>
            <a:ext cx="9700326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8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BLOCKCHAIN A DIGITALIZÁCIA AGROPOTRAVINÁRSTVA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0" name="Google Shape;220;p5"/>
          <p:cNvSpPr txBox="1"/>
          <p:nvPr/>
        </p:nvSpPr>
        <p:spPr>
          <a:xfrm>
            <a:off x="438850" y="1835000"/>
            <a:ext cx="9815700" cy="179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Open Sans"/>
              <a:buChar char="●"/>
            </a:pP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Tento modul sa zameriava na technológiu Blockchain, ale je dôležité poznamenať, že Blockchain je len jedným z užitočných nástrojov v rámci širšej digitalizácie agropotravinárskeho sektora.</a:t>
            </a:r>
            <a:endParaRPr sz="2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Open Sans"/>
              <a:buChar char="●"/>
            </a:pP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Určitá úroveň digitalizácie (napr. úroveň technickej gramotnosti, spoľahlivé internetové pripojenie) je skutočne nevyhnutným predpokladom pre prijatie technológie Blockchain.</a:t>
            </a:r>
            <a:endParaRPr sz="2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Open Sans"/>
              <a:buChar char="●"/>
            </a:pP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Blockchain je často najefektívnejší, keď sa používa v spojení s inými pokročilými technológiami (napr. IoT, senzory, cloud computing, strojové učenie).</a:t>
            </a:r>
            <a:endParaRPr sz="2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5" name="Google Shape;775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776" name="Google Shape;776;p33"/>
          <p:cNvSpPr txBox="1"/>
          <p:nvPr/>
        </p:nvSpPr>
        <p:spPr>
          <a:xfrm>
            <a:off x="393700" y="431877"/>
            <a:ext cx="609600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8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SAMOTNÝ TESTOVACÍ KVÍZ</a:t>
            </a:r>
            <a:endParaRPr sz="2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7" name="Google Shape;777;p33"/>
          <p:cNvSpPr txBox="1"/>
          <p:nvPr/>
        </p:nvSpPr>
        <p:spPr>
          <a:xfrm>
            <a:off x="732100" y="2069867"/>
            <a:ext cx="9462480" cy="5216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Q10. Ktoré z nasledujúcich tvrdení je nepravdivé?</a:t>
            </a:r>
            <a:endParaRPr sz="2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57250" marR="0" lvl="0" indent="-8572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endParaRPr sz="2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57250" marR="0" lvl="0" indent="-4000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AutoNum type="alphaUcPeriod"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"Informácie uložené v blockchaine sú nemenné a zašifrované" </a:t>
            </a:r>
            <a:endParaRPr/>
          </a:p>
          <a:p>
            <a:pPr marL="857250" marR="0" lvl="0" indent="-4000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AutoNum type="alphaUcPeriod"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"Blockchain má zabudovaný mechanizmus na automatické overovanie správnosti zadaných informácií" </a:t>
            </a:r>
            <a:endParaRPr/>
          </a:p>
          <a:p>
            <a:pPr marL="857250" marR="0" lvl="0" indent="-4000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AutoNum type="alphaUcPeriod"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"Úspešné prijatie technológie blockchain je podstatne pravdepodobnejšie v agropotravinárskych systémoch, kde už existuje relatívne vysoká úroveň digitalizácie a dobrá digitálna infraštruktúra." </a:t>
            </a:r>
            <a:endParaRPr/>
          </a:p>
          <a:p>
            <a:pPr marL="857250" marR="0" lvl="0" indent="-4000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AutoNum type="alphaUcPeriod"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"Doteraz chýbajú predpisy týkajúce sa blockchainu, keďže legislatíva ešte len dobieha najnovší technologický vývoj."</a:t>
            </a:r>
            <a:endParaRPr sz="2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2" name="Google Shape;782;p3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783" name="Google Shape;783;p34"/>
          <p:cNvSpPr txBox="1"/>
          <p:nvPr/>
        </p:nvSpPr>
        <p:spPr>
          <a:xfrm>
            <a:off x="393700" y="431877"/>
            <a:ext cx="609600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8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SAMOTNÝ TESTOVACÍ KVÍZ</a:t>
            </a:r>
            <a:endParaRPr sz="2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4" name="Google Shape;784;p34"/>
          <p:cNvSpPr txBox="1"/>
          <p:nvPr/>
        </p:nvSpPr>
        <p:spPr>
          <a:xfrm>
            <a:off x="704557" y="1783691"/>
            <a:ext cx="9248438" cy="43704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Odpovede:</a:t>
            </a:r>
            <a:endParaRPr sz="2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Q1. C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Q2.   B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Q3.   D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Q4.   A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Q5.   C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Q6.   B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Q7.   D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Q8.   D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Q9.   D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Q10. C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7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9" name="Google Shape;789;p62"/>
          <p:cNvSpPr/>
          <p:nvPr/>
        </p:nvSpPr>
        <p:spPr>
          <a:xfrm>
            <a:off x="2940" y="885826"/>
            <a:ext cx="10712264" cy="4816082"/>
          </a:xfrm>
          <a:custGeom>
            <a:avLst/>
            <a:gdLst/>
            <a:ahLst/>
            <a:cxnLst/>
            <a:rect l="l" t="t" r="r" b="b"/>
            <a:pathLst>
              <a:path w="10692130" h="5749290" extrusionOk="0">
                <a:moveTo>
                  <a:pt x="10692003" y="0"/>
                </a:moveTo>
                <a:lnTo>
                  <a:pt x="0" y="0"/>
                </a:lnTo>
                <a:lnTo>
                  <a:pt x="0" y="5749201"/>
                </a:lnTo>
                <a:lnTo>
                  <a:pt x="10692003" y="5749201"/>
                </a:lnTo>
                <a:lnTo>
                  <a:pt x="10692003" y="0"/>
                </a:lnTo>
                <a:close/>
              </a:path>
            </a:pathLst>
          </a:custGeo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0" scaled="0"/>
          </a:gra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791" name="Google Shape;791;p62"/>
          <p:cNvGrpSpPr/>
          <p:nvPr/>
        </p:nvGrpSpPr>
        <p:grpSpPr>
          <a:xfrm>
            <a:off x="4341884" y="1462964"/>
            <a:ext cx="2886317" cy="2813653"/>
            <a:chOff x="2262504" y="2609557"/>
            <a:chExt cx="1345882" cy="1311999"/>
          </a:xfrm>
        </p:grpSpPr>
        <p:grpSp>
          <p:nvGrpSpPr>
            <p:cNvPr id="792" name="Google Shape;792;p62"/>
            <p:cNvGrpSpPr/>
            <p:nvPr/>
          </p:nvGrpSpPr>
          <p:grpSpPr>
            <a:xfrm>
              <a:off x="2847815" y="2734283"/>
              <a:ext cx="760571" cy="1187273"/>
              <a:chOff x="2847815" y="2734283"/>
              <a:chExt cx="760571" cy="1187273"/>
            </a:xfrm>
          </p:grpSpPr>
          <p:grpSp>
            <p:nvGrpSpPr>
              <p:cNvPr id="793" name="Google Shape;793;p62"/>
              <p:cNvGrpSpPr/>
              <p:nvPr/>
            </p:nvGrpSpPr>
            <p:grpSpPr>
              <a:xfrm>
                <a:off x="3093560" y="2734283"/>
                <a:ext cx="373380" cy="316098"/>
                <a:chOff x="3093560" y="2734283"/>
                <a:chExt cx="373380" cy="316098"/>
              </a:xfrm>
            </p:grpSpPr>
            <p:sp>
              <p:nvSpPr>
                <p:cNvPr id="794" name="Google Shape;794;p62"/>
                <p:cNvSpPr/>
                <p:nvPr/>
              </p:nvSpPr>
              <p:spPr>
                <a:xfrm>
                  <a:off x="3190477" y="2884715"/>
                  <a:ext cx="275748" cy="1656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5748" h="165666" extrusionOk="0">
                      <a:moveTo>
                        <a:pt x="3572" y="164714"/>
                      </a:moveTo>
                      <a:cubicBezTo>
                        <a:pt x="2619" y="163762"/>
                        <a:pt x="1667" y="162810"/>
                        <a:pt x="714" y="161858"/>
                      </a:cubicBezTo>
                      <a:cubicBezTo>
                        <a:pt x="-238" y="159954"/>
                        <a:pt x="-238" y="157097"/>
                        <a:pt x="714" y="154241"/>
                      </a:cubicBezTo>
                      <a:lnTo>
                        <a:pt x="82629" y="3808"/>
                      </a:lnTo>
                      <a:cubicBezTo>
                        <a:pt x="83582" y="952"/>
                        <a:pt x="86439" y="0"/>
                        <a:pt x="89297" y="0"/>
                      </a:cubicBezTo>
                      <a:lnTo>
                        <a:pt x="268367" y="0"/>
                      </a:lnTo>
                      <a:cubicBezTo>
                        <a:pt x="271224" y="0"/>
                        <a:pt x="273129" y="952"/>
                        <a:pt x="275034" y="3808"/>
                      </a:cubicBezTo>
                      <a:cubicBezTo>
                        <a:pt x="275987" y="5713"/>
                        <a:pt x="275987" y="8569"/>
                        <a:pt x="275034" y="11425"/>
                      </a:cubicBezTo>
                      <a:lnTo>
                        <a:pt x="193119" y="161858"/>
                      </a:lnTo>
                      <a:cubicBezTo>
                        <a:pt x="192167" y="164714"/>
                        <a:pt x="189309" y="165666"/>
                        <a:pt x="186452" y="165666"/>
                      </a:cubicBezTo>
                      <a:lnTo>
                        <a:pt x="7382" y="165666"/>
                      </a:lnTo>
                      <a:cubicBezTo>
                        <a:pt x="5477" y="165666"/>
                        <a:pt x="4524" y="164714"/>
                        <a:pt x="3572" y="164714"/>
                      </a:cubicBezTo>
                      <a:close/>
                      <a:moveTo>
                        <a:pt x="94059" y="15234"/>
                      </a:moveTo>
                      <a:lnTo>
                        <a:pt x="19764" y="150433"/>
                      </a:lnTo>
                      <a:lnTo>
                        <a:pt x="181689" y="150433"/>
                      </a:lnTo>
                      <a:lnTo>
                        <a:pt x="255984" y="15234"/>
                      </a:lnTo>
                      <a:lnTo>
                        <a:pt x="94059" y="1523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95" name="Google Shape;795;p62"/>
                <p:cNvSpPr/>
                <p:nvPr/>
              </p:nvSpPr>
              <p:spPr>
                <a:xfrm>
                  <a:off x="3093560" y="2734283"/>
                  <a:ext cx="194310" cy="3160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310" h="316098" extrusionOk="0">
                      <a:moveTo>
                        <a:pt x="100489" y="315147"/>
                      </a:moveTo>
                      <a:cubicBezTo>
                        <a:pt x="99536" y="314195"/>
                        <a:pt x="98584" y="313243"/>
                        <a:pt x="97631" y="312290"/>
                      </a:cubicBezTo>
                      <a:lnTo>
                        <a:pt x="1429" y="161858"/>
                      </a:lnTo>
                      <a:cubicBezTo>
                        <a:pt x="-476" y="159954"/>
                        <a:pt x="-476" y="156145"/>
                        <a:pt x="1429" y="154241"/>
                      </a:cubicBezTo>
                      <a:lnTo>
                        <a:pt x="83344" y="3808"/>
                      </a:lnTo>
                      <a:cubicBezTo>
                        <a:pt x="84296" y="1904"/>
                        <a:pt x="87154" y="0"/>
                        <a:pt x="90011" y="0"/>
                      </a:cubicBezTo>
                      <a:cubicBezTo>
                        <a:pt x="92869" y="0"/>
                        <a:pt x="94774" y="952"/>
                        <a:pt x="96679" y="3808"/>
                      </a:cubicBezTo>
                      <a:lnTo>
                        <a:pt x="192881" y="154241"/>
                      </a:lnTo>
                      <a:cubicBezTo>
                        <a:pt x="194786" y="156145"/>
                        <a:pt x="194786" y="159954"/>
                        <a:pt x="192881" y="161858"/>
                      </a:cubicBezTo>
                      <a:lnTo>
                        <a:pt x="110966" y="312290"/>
                      </a:lnTo>
                      <a:cubicBezTo>
                        <a:pt x="110014" y="314195"/>
                        <a:pt x="107156" y="316099"/>
                        <a:pt x="104299" y="316099"/>
                      </a:cubicBezTo>
                      <a:cubicBezTo>
                        <a:pt x="103346" y="316099"/>
                        <a:pt x="101441" y="315147"/>
                        <a:pt x="100489" y="315147"/>
                      </a:cubicBezTo>
                      <a:close/>
                      <a:moveTo>
                        <a:pt x="16669" y="158049"/>
                      </a:moveTo>
                      <a:lnTo>
                        <a:pt x="104299" y="294200"/>
                      </a:lnTo>
                      <a:lnTo>
                        <a:pt x="178594" y="159001"/>
                      </a:lnTo>
                      <a:lnTo>
                        <a:pt x="90964" y="22851"/>
                      </a:lnTo>
                      <a:lnTo>
                        <a:pt x="16669" y="15804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96" name="Google Shape;796;p62"/>
                <p:cNvSpPr/>
                <p:nvPr/>
              </p:nvSpPr>
              <p:spPr>
                <a:xfrm>
                  <a:off x="3175475" y="2734283"/>
                  <a:ext cx="291465" cy="1656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1465" h="165666" extrusionOk="0">
                      <a:moveTo>
                        <a:pt x="100489" y="164714"/>
                      </a:moveTo>
                      <a:cubicBezTo>
                        <a:pt x="99536" y="163762"/>
                        <a:pt x="98584" y="162810"/>
                        <a:pt x="97631" y="161858"/>
                      </a:cubicBezTo>
                      <a:lnTo>
                        <a:pt x="1429" y="11425"/>
                      </a:lnTo>
                      <a:cubicBezTo>
                        <a:pt x="-476" y="9521"/>
                        <a:pt x="-476" y="5713"/>
                        <a:pt x="1429" y="3808"/>
                      </a:cubicBezTo>
                      <a:cubicBezTo>
                        <a:pt x="2381" y="952"/>
                        <a:pt x="5239" y="0"/>
                        <a:pt x="8096" y="0"/>
                      </a:cubicBezTo>
                      <a:lnTo>
                        <a:pt x="187166" y="0"/>
                      </a:lnTo>
                      <a:cubicBezTo>
                        <a:pt x="190024" y="0"/>
                        <a:pt x="191929" y="952"/>
                        <a:pt x="193834" y="3808"/>
                      </a:cubicBezTo>
                      <a:lnTo>
                        <a:pt x="290036" y="154241"/>
                      </a:lnTo>
                      <a:cubicBezTo>
                        <a:pt x="291941" y="156145"/>
                        <a:pt x="291941" y="159954"/>
                        <a:pt x="290036" y="161858"/>
                      </a:cubicBezTo>
                      <a:cubicBezTo>
                        <a:pt x="289084" y="164714"/>
                        <a:pt x="286226" y="165666"/>
                        <a:pt x="283369" y="165666"/>
                      </a:cubicBezTo>
                      <a:lnTo>
                        <a:pt x="104299" y="165666"/>
                      </a:lnTo>
                      <a:cubicBezTo>
                        <a:pt x="103346" y="165666"/>
                        <a:pt x="101441" y="164714"/>
                        <a:pt x="100489" y="164714"/>
                      </a:cubicBezTo>
                      <a:close/>
                      <a:moveTo>
                        <a:pt x="21431" y="15234"/>
                      </a:moveTo>
                      <a:lnTo>
                        <a:pt x="108109" y="150433"/>
                      </a:lnTo>
                      <a:lnTo>
                        <a:pt x="269081" y="150433"/>
                      </a:lnTo>
                      <a:lnTo>
                        <a:pt x="182404" y="15234"/>
                      </a:lnTo>
                      <a:lnTo>
                        <a:pt x="21431" y="1523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797" name="Google Shape;797;p62"/>
              <p:cNvGrpSpPr/>
              <p:nvPr/>
            </p:nvGrpSpPr>
            <p:grpSpPr>
              <a:xfrm>
                <a:off x="2847815" y="3185580"/>
                <a:ext cx="373380" cy="316099"/>
                <a:chOff x="2847815" y="3185580"/>
                <a:chExt cx="373380" cy="316099"/>
              </a:xfrm>
            </p:grpSpPr>
            <p:sp>
              <p:nvSpPr>
                <p:cNvPr id="798" name="Google Shape;798;p62"/>
                <p:cNvSpPr/>
                <p:nvPr/>
              </p:nvSpPr>
              <p:spPr>
                <a:xfrm>
                  <a:off x="2944732" y="3336013"/>
                  <a:ext cx="275748" cy="1656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5748" h="165666" extrusionOk="0">
                      <a:moveTo>
                        <a:pt x="3572" y="164714"/>
                      </a:moveTo>
                      <a:cubicBezTo>
                        <a:pt x="2619" y="163762"/>
                        <a:pt x="1667" y="162810"/>
                        <a:pt x="714" y="161858"/>
                      </a:cubicBezTo>
                      <a:cubicBezTo>
                        <a:pt x="-238" y="159954"/>
                        <a:pt x="-238" y="157097"/>
                        <a:pt x="714" y="154241"/>
                      </a:cubicBezTo>
                      <a:lnTo>
                        <a:pt x="82629" y="3809"/>
                      </a:lnTo>
                      <a:cubicBezTo>
                        <a:pt x="83582" y="952"/>
                        <a:pt x="86439" y="0"/>
                        <a:pt x="89297" y="0"/>
                      </a:cubicBezTo>
                      <a:lnTo>
                        <a:pt x="268367" y="0"/>
                      </a:lnTo>
                      <a:cubicBezTo>
                        <a:pt x="271224" y="0"/>
                        <a:pt x="273129" y="952"/>
                        <a:pt x="275034" y="3809"/>
                      </a:cubicBezTo>
                      <a:cubicBezTo>
                        <a:pt x="275987" y="5713"/>
                        <a:pt x="275987" y="8569"/>
                        <a:pt x="275034" y="11425"/>
                      </a:cubicBezTo>
                      <a:lnTo>
                        <a:pt x="193119" y="161858"/>
                      </a:lnTo>
                      <a:cubicBezTo>
                        <a:pt x="192167" y="164714"/>
                        <a:pt x="189309" y="165666"/>
                        <a:pt x="186452" y="165666"/>
                      </a:cubicBezTo>
                      <a:lnTo>
                        <a:pt x="7382" y="165666"/>
                      </a:lnTo>
                      <a:cubicBezTo>
                        <a:pt x="5477" y="165666"/>
                        <a:pt x="4524" y="165666"/>
                        <a:pt x="3572" y="164714"/>
                      </a:cubicBezTo>
                      <a:close/>
                      <a:moveTo>
                        <a:pt x="93107" y="15234"/>
                      </a:moveTo>
                      <a:lnTo>
                        <a:pt x="18812" y="150433"/>
                      </a:lnTo>
                      <a:lnTo>
                        <a:pt x="180737" y="150433"/>
                      </a:lnTo>
                      <a:lnTo>
                        <a:pt x="255032" y="15234"/>
                      </a:lnTo>
                      <a:lnTo>
                        <a:pt x="93107" y="1523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99" name="Google Shape;799;p62"/>
                <p:cNvSpPr/>
                <p:nvPr/>
              </p:nvSpPr>
              <p:spPr>
                <a:xfrm>
                  <a:off x="2847815" y="3185580"/>
                  <a:ext cx="194309" cy="3160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309" h="316098" extrusionOk="0">
                      <a:moveTo>
                        <a:pt x="100489" y="315147"/>
                      </a:moveTo>
                      <a:cubicBezTo>
                        <a:pt x="99536" y="314195"/>
                        <a:pt x="98584" y="313242"/>
                        <a:pt x="97631" y="312290"/>
                      </a:cubicBezTo>
                      <a:lnTo>
                        <a:pt x="1429" y="161858"/>
                      </a:lnTo>
                      <a:cubicBezTo>
                        <a:pt x="-476" y="159953"/>
                        <a:pt x="-476" y="156145"/>
                        <a:pt x="1429" y="154241"/>
                      </a:cubicBezTo>
                      <a:lnTo>
                        <a:pt x="83344" y="3808"/>
                      </a:lnTo>
                      <a:cubicBezTo>
                        <a:pt x="84296" y="1904"/>
                        <a:pt x="87154" y="0"/>
                        <a:pt x="90011" y="0"/>
                      </a:cubicBezTo>
                      <a:cubicBezTo>
                        <a:pt x="92869" y="0"/>
                        <a:pt x="94774" y="952"/>
                        <a:pt x="96679" y="3808"/>
                      </a:cubicBezTo>
                      <a:lnTo>
                        <a:pt x="192881" y="154241"/>
                      </a:lnTo>
                      <a:cubicBezTo>
                        <a:pt x="194786" y="156145"/>
                        <a:pt x="194786" y="159953"/>
                        <a:pt x="192881" y="161858"/>
                      </a:cubicBezTo>
                      <a:lnTo>
                        <a:pt x="110966" y="312290"/>
                      </a:lnTo>
                      <a:cubicBezTo>
                        <a:pt x="110014" y="314195"/>
                        <a:pt x="107156" y="316099"/>
                        <a:pt x="104299" y="316099"/>
                      </a:cubicBezTo>
                      <a:cubicBezTo>
                        <a:pt x="102394" y="316099"/>
                        <a:pt x="101441" y="316099"/>
                        <a:pt x="100489" y="315147"/>
                      </a:cubicBezTo>
                      <a:close/>
                      <a:moveTo>
                        <a:pt x="15716" y="158049"/>
                      </a:moveTo>
                      <a:lnTo>
                        <a:pt x="103346" y="294200"/>
                      </a:lnTo>
                      <a:lnTo>
                        <a:pt x="177641" y="159001"/>
                      </a:lnTo>
                      <a:lnTo>
                        <a:pt x="90011" y="22850"/>
                      </a:lnTo>
                      <a:lnTo>
                        <a:pt x="15716" y="15804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00" name="Google Shape;800;p62"/>
                <p:cNvSpPr/>
                <p:nvPr/>
              </p:nvSpPr>
              <p:spPr>
                <a:xfrm>
                  <a:off x="2929730" y="3185580"/>
                  <a:ext cx="291465" cy="1656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1465" h="165666" extrusionOk="0">
                      <a:moveTo>
                        <a:pt x="100489" y="164714"/>
                      </a:moveTo>
                      <a:cubicBezTo>
                        <a:pt x="99536" y="163762"/>
                        <a:pt x="98584" y="162810"/>
                        <a:pt x="97631" y="161858"/>
                      </a:cubicBezTo>
                      <a:lnTo>
                        <a:pt x="1429" y="11425"/>
                      </a:lnTo>
                      <a:cubicBezTo>
                        <a:pt x="-476" y="9521"/>
                        <a:pt x="-476" y="5713"/>
                        <a:pt x="1429" y="3808"/>
                      </a:cubicBezTo>
                      <a:cubicBezTo>
                        <a:pt x="2381" y="952"/>
                        <a:pt x="5239" y="0"/>
                        <a:pt x="8096" y="0"/>
                      </a:cubicBezTo>
                      <a:lnTo>
                        <a:pt x="187166" y="0"/>
                      </a:lnTo>
                      <a:cubicBezTo>
                        <a:pt x="190024" y="0"/>
                        <a:pt x="191929" y="952"/>
                        <a:pt x="193834" y="3808"/>
                      </a:cubicBezTo>
                      <a:lnTo>
                        <a:pt x="290036" y="154241"/>
                      </a:lnTo>
                      <a:cubicBezTo>
                        <a:pt x="291941" y="156145"/>
                        <a:pt x="291941" y="159953"/>
                        <a:pt x="290036" y="161858"/>
                      </a:cubicBezTo>
                      <a:cubicBezTo>
                        <a:pt x="289084" y="164714"/>
                        <a:pt x="286226" y="165666"/>
                        <a:pt x="283369" y="165666"/>
                      </a:cubicBezTo>
                      <a:lnTo>
                        <a:pt x="104299" y="165666"/>
                      </a:lnTo>
                      <a:cubicBezTo>
                        <a:pt x="102394" y="165666"/>
                        <a:pt x="101441" y="164714"/>
                        <a:pt x="100489" y="164714"/>
                      </a:cubicBezTo>
                      <a:close/>
                      <a:moveTo>
                        <a:pt x="21431" y="15234"/>
                      </a:moveTo>
                      <a:lnTo>
                        <a:pt x="108109" y="150432"/>
                      </a:lnTo>
                      <a:lnTo>
                        <a:pt x="269081" y="150432"/>
                      </a:lnTo>
                      <a:lnTo>
                        <a:pt x="182404" y="15234"/>
                      </a:lnTo>
                      <a:lnTo>
                        <a:pt x="21431" y="1523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801" name="Google Shape;801;p62"/>
              <p:cNvGrpSpPr/>
              <p:nvPr/>
            </p:nvGrpSpPr>
            <p:grpSpPr>
              <a:xfrm>
                <a:off x="3385025" y="3181772"/>
                <a:ext cx="222409" cy="316098"/>
                <a:chOff x="3385025" y="3181772"/>
                <a:chExt cx="222409" cy="316098"/>
              </a:xfrm>
            </p:grpSpPr>
            <p:sp>
              <p:nvSpPr>
                <p:cNvPr id="802" name="Google Shape;802;p62"/>
                <p:cNvSpPr/>
                <p:nvPr/>
              </p:nvSpPr>
              <p:spPr>
                <a:xfrm>
                  <a:off x="3385025" y="3181772"/>
                  <a:ext cx="194309" cy="3160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309" h="316098" extrusionOk="0">
                      <a:moveTo>
                        <a:pt x="100489" y="315147"/>
                      </a:moveTo>
                      <a:cubicBezTo>
                        <a:pt x="99536" y="314195"/>
                        <a:pt x="98584" y="313243"/>
                        <a:pt x="97631" y="312290"/>
                      </a:cubicBezTo>
                      <a:lnTo>
                        <a:pt x="1429" y="161858"/>
                      </a:lnTo>
                      <a:cubicBezTo>
                        <a:pt x="-476" y="159954"/>
                        <a:pt x="-476" y="156145"/>
                        <a:pt x="1429" y="154241"/>
                      </a:cubicBezTo>
                      <a:lnTo>
                        <a:pt x="83344" y="3809"/>
                      </a:lnTo>
                      <a:cubicBezTo>
                        <a:pt x="84296" y="1904"/>
                        <a:pt x="87154" y="0"/>
                        <a:pt x="90011" y="0"/>
                      </a:cubicBezTo>
                      <a:cubicBezTo>
                        <a:pt x="92869" y="0"/>
                        <a:pt x="94774" y="952"/>
                        <a:pt x="96679" y="3809"/>
                      </a:cubicBezTo>
                      <a:lnTo>
                        <a:pt x="192881" y="154241"/>
                      </a:lnTo>
                      <a:cubicBezTo>
                        <a:pt x="194786" y="156145"/>
                        <a:pt x="194786" y="159954"/>
                        <a:pt x="192881" y="161858"/>
                      </a:cubicBezTo>
                      <a:lnTo>
                        <a:pt x="110966" y="312290"/>
                      </a:lnTo>
                      <a:cubicBezTo>
                        <a:pt x="110014" y="314195"/>
                        <a:pt x="107156" y="316099"/>
                        <a:pt x="104299" y="316099"/>
                      </a:cubicBezTo>
                      <a:cubicBezTo>
                        <a:pt x="103346" y="316099"/>
                        <a:pt x="101441" y="316099"/>
                        <a:pt x="100489" y="315147"/>
                      </a:cubicBezTo>
                      <a:close/>
                      <a:moveTo>
                        <a:pt x="15716" y="158049"/>
                      </a:moveTo>
                      <a:lnTo>
                        <a:pt x="103346" y="294200"/>
                      </a:lnTo>
                      <a:lnTo>
                        <a:pt x="177641" y="159001"/>
                      </a:lnTo>
                      <a:lnTo>
                        <a:pt x="90011" y="22851"/>
                      </a:lnTo>
                      <a:lnTo>
                        <a:pt x="15716" y="15804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03" name="Google Shape;803;p62"/>
                <p:cNvSpPr/>
                <p:nvPr/>
              </p:nvSpPr>
              <p:spPr>
                <a:xfrm>
                  <a:off x="3481942" y="3332204"/>
                  <a:ext cx="125491" cy="1656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491" h="165666" extrusionOk="0">
                      <a:moveTo>
                        <a:pt x="125492" y="150433"/>
                      </a:moveTo>
                      <a:lnTo>
                        <a:pt x="19764" y="150433"/>
                      </a:lnTo>
                      <a:lnTo>
                        <a:pt x="94059" y="15234"/>
                      </a:lnTo>
                      <a:lnTo>
                        <a:pt x="125492" y="15234"/>
                      </a:lnTo>
                      <a:lnTo>
                        <a:pt x="125492" y="0"/>
                      </a:lnTo>
                      <a:lnTo>
                        <a:pt x="89297" y="0"/>
                      </a:lnTo>
                      <a:cubicBezTo>
                        <a:pt x="86439" y="0"/>
                        <a:pt x="83582" y="1904"/>
                        <a:pt x="82629" y="3808"/>
                      </a:cubicBezTo>
                      <a:lnTo>
                        <a:pt x="714" y="154241"/>
                      </a:lnTo>
                      <a:cubicBezTo>
                        <a:pt x="-238" y="156145"/>
                        <a:pt x="-238" y="159001"/>
                        <a:pt x="714" y="161858"/>
                      </a:cubicBezTo>
                      <a:cubicBezTo>
                        <a:pt x="1667" y="162810"/>
                        <a:pt x="2619" y="163762"/>
                        <a:pt x="3572" y="164714"/>
                      </a:cubicBezTo>
                      <a:cubicBezTo>
                        <a:pt x="4524" y="165666"/>
                        <a:pt x="5477" y="165666"/>
                        <a:pt x="7382" y="165666"/>
                      </a:cubicBezTo>
                      <a:lnTo>
                        <a:pt x="125492" y="165666"/>
                      </a:lnTo>
                      <a:lnTo>
                        <a:pt x="125492" y="15043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04" name="Google Shape;804;p62"/>
                <p:cNvSpPr/>
                <p:nvPr/>
              </p:nvSpPr>
              <p:spPr>
                <a:xfrm>
                  <a:off x="3467655" y="3181772"/>
                  <a:ext cx="139779" cy="1656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779" h="165666" extrusionOk="0">
                      <a:moveTo>
                        <a:pt x="139779" y="150433"/>
                      </a:moveTo>
                      <a:lnTo>
                        <a:pt x="107394" y="150433"/>
                      </a:lnTo>
                      <a:lnTo>
                        <a:pt x="20717" y="15234"/>
                      </a:lnTo>
                      <a:lnTo>
                        <a:pt x="139779" y="15234"/>
                      </a:lnTo>
                      <a:lnTo>
                        <a:pt x="139779" y="0"/>
                      </a:lnTo>
                      <a:lnTo>
                        <a:pt x="7382" y="0"/>
                      </a:lnTo>
                      <a:cubicBezTo>
                        <a:pt x="4524" y="0"/>
                        <a:pt x="1667" y="1904"/>
                        <a:pt x="714" y="3809"/>
                      </a:cubicBezTo>
                      <a:cubicBezTo>
                        <a:pt x="-238" y="6665"/>
                        <a:pt x="-238" y="9521"/>
                        <a:pt x="714" y="11425"/>
                      </a:cubicBezTo>
                      <a:lnTo>
                        <a:pt x="96917" y="161858"/>
                      </a:lnTo>
                      <a:cubicBezTo>
                        <a:pt x="97869" y="162810"/>
                        <a:pt x="98822" y="163762"/>
                        <a:pt x="99774" y="164714"/>
                      </a:cubicBezTo>
                      <a:cubicBezTo>
                        <a:pt x="100727" y="165666"/>
                        <a:pt x="101679" y="165666"/>
                        <a:pt x="103584" y="165666"/>
                      </a:cubicBezTo>
                      <a:lnTo>
                        <a:pt x="139779" y="165666"/>
                      </a:lnTo>
                      <a:lnTo>
                        <a:pt x="139779" y="15043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805" name="Google Shape;805;p62"/>
              <p:cNvGrpSpPr/>
              <p:nvPr/>
            </p:nvGrpSpPr>
            <p:grpSpPr>
              <a:xfrm>
                <a:off x="3139042" y="3633069"/>
                <a:ext cx="373618" cy="288487"/>
                <a:chOff x="3139042" y="3633069"/>
                <a:chExt cx="373618" cy="288487"/>
              </a:xfrm>
            </p:grpSpPr>
            <p:sp>
              <p:nvSpPr>
                <p:cNvPr id="806" name="Google Shape;806;p62"/>
                <p:cNvSpPr/>
                <p:nvPr/>
              </p:nvSpPr>
              <p:spPr>
                <a:xfrm>
                  <a:off x="3139042" y="3633069"/>
                  <a:ext cx="194786" cy="2884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786" h="288487" extrusionOk="0">
                      <a:moveTo>
                        <a:pt x="81677" y="287536"/>
                      </a:moveTo>
                      <a:lnTo>
                        <a:pt x="99774" y="287536"/>
                      </a:lnTo>
                      <a:lnTo>
                        <a:pt x="16907" y="158049"/>
                      </a:lnTo>
                      <a:lnTo>
                        <a:pt x="91202" y="22850"/>
                      </a:lnTo>
                      <a:lnTo>
                        <a:pt x="178832" y="159001"/>
                      </a:lnTo>
                      <a:lnTo>
                        <a:pt x="108347" y="288488"/>
                      </a:lnTo>
                      <a:lnTo>
                        <a:pt x="125492" y="288488"/>
                      </a:lnTo>
                      <a:lnTo>
                        <a:pt x="194072" y="162810"/>
                      </a:lnTo>
                      <a:cubicBezTo>
                        <a:pt x="195024" y="159953"/>
                        <a:pt x="195024" y="157097"/>
                        <a:pt x="194072" y="155193"/>
                      </a:cubicBezTo>
                      <a:lnTo>
                        <a:pt x="95964" y="3808"/>
                      </a:lnTo>
                      <a:cubicBezTo>
                        <a:pt x="94059" y="1904"/>
                        <a:pt x="92154" y="0"/>
                        <a:pt x="89297" y="0"/>
                      </a:cubicBezTo>
                      <a:cubicBezTo>
                        <a:pt x="86439" y="0"/>
                        <a:pt x="84534" y="1904"/>
                        <a:pt x="82629" y="3808"/>
                      </a:cubicBezTo>
                      <a:lnTo>
                        <a:pt x="714" y="154241"/>
                      </a:lnTo>
                      <a:cubicBezTo>
                        <a:pt x="-238" y="157097"/>
                        <a:pt x="-238" y="159953"/>
                        <a:pt x="714" y="161858"/>
                      </a:cubicBezTo>
                      <a:lnTo>
                        <a:pt x="81677" y="28753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07" name="Google Shape;807;p62"/>
                <p:cNvSpPr/>
                <p:nvPr/>
              </p:nvSpPr>
              <p:spPr>
                <a:xfrm>
                  <a:off x="3245484" y="3783502"/>
                  <a:ext cx="265509" cy="1371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5509" h="137103" extrusionOk="0">
                      <a:moveTo>
                        <a:pt x="17145" y="137103"/>
                      </a:moveTo>
                      <a:lnTo>
                        <a:pt x="83820" y="15234"/>
                      </a:lnTo>
                      <a:lnTo>
                        <a:pt x="245745" y="15234"/>
                      </a:lnTo>
                      <a:lnTo>
                        <a:pt x="179070" y="137103"/>
                      </a:lnTo>
                      <a:lnTo>
                        <a:pt x="196215" y="137103"/>
                      </a:lnTo>
                      <a:lnTo>
                        <a:pt x="264795" y="11425"/>
                      </a:lnTo>
                      <a:cubicBezTo>
                        <a:pt x="265747" y="9521"/>
                        <a:pt x="265747" y="6665"/>
                        <a:pt x="264795" y="3809"/>
                      </a:cubicBezTo>
                      <a:cubicBezTo>
                        <a:pt x="263843" y="1904"/>
                        <a:pt x="260985" y="0"/>
                        <a:pt x="258128" y="0"/>
                      </a:cubicBezTo>
                      <a:lnTo>
                        <a:pt x="79058" y="0"/>
                      </a:lnTo>
                      <a:cubicBezTo>
                        <a:pt x="76200" y="0"/>
                        <a:pt x="73343" y="1904"/>
                        <a:pt x="72390" y="3809"/>
                      </a:cubicBezTo>
                      <a:lnTo>
                        <a:pt x="0" y="137103"/>
                      </a:lnTo>
                      <a:lnTo>
                        <a:pt x="17145" y="13710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08" name="Google Shape;808;p62"/>
                <p:cNvSpPr/>
                <p:nvPr/>
              </p:nvSpPr>
              <p:spPr>
                <a:xfrm>
                  <a:off x="3221195" y="3633069"/>
                  <a:ext cx="291465" cy="1656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1465" h="165666" extrusionOk="0">
                      <a:moveTo>
                        <a:pt x="100489" y="164714"/>
                      </a:moveTo>
                      <a:cubicBezTo>
                        <a:pt x="99536" y="163762"/>
                        <a:pt x="98584" y="162810"/>
                        <a:pt x="97631" y="161858"/>
                      </a:cubicBezTo>
                      <a:lnTo>
                        <a:pt x="1429" y="11425"/>
                      </a:lnTo>
                      <a:cubicBezTo>
                        <a:pt x="-476" y="9521"/>
                        <a:pt x="-476" y="5713"/>
                        <a:pt x="1429" y="3808"/>
                      </a:cubicBezTo>
                      <a:cubicBezTo>
                        <a:pt x="2381" y="952"/>
                        <a:pt x="5239" y="0"/>
                        <a:pt x="8096" y="0"/>
                      </a:cubicBezTo>
                      <a:lnTo>
                        <a:pt x="187166" y="0"/>
                      </a:lnTo>
                      <a:cubicBezTo>
                        <a:pt x="190024" y="0"/>
                        <a:pt x="191929" y="952"/>
                        <a:pt x="193834" y="3808"/>
                      </a:cubicBezTo>
                      <a:lnTo>
                        <a:pt x="290036" y="154241"/>
                      </a:lnTo>
                      <a:cubicBezTo>
                        <a:pt x="291941" y="156145"/>
                        <a:pt x="291941" y="159953"/>
                        <a:pt x="290036" y="161858"/>
                      </a:cubicBezTo>
                      <a:cubicBezTo>
                        <a:pt x="289084" y="164714"/>
                        <a:pt x="286226" y="165666"/>
                        <a:pt x="283369" y="165666"/>
                      </a:cubicBezTo>
                      <a:lnTo>
                        <a:pt x="104299" y="165666"/>
                      </a:lnTo>
                      <a:cubicBezTo>
                        <a:pt x="102394" y="165666"/>
                        <a:pt x="101441" y="165666"/>
                        <a:pt x="100489" y="164714"/>
                      </a:cubicBezTo>
                      <a:close/>
                      <a:moveTo>
                        <a:pt x="20479" y="15234"/>
                      </a:moveTo>
                      <a:lnTo>
                        <a:pt x="107156" y="150432"/>
                      </a:lnTo>
                      <a:lnTo>
                        <a:pt x="268129" y="150432"/>
                      </a:lnTo>
                      <a:lnTo>
                        <a:pt x="181451" y="15234"/>
                      </a:lnTo>
                      <a:lnTo>
                        <a:pt x="20479" y="1523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809" name="Google Shape;809;p62"/>
              <p:cNvSpPr/>
              <p:nvPr/>
            </p:nvSpPr>
            <p:spPr>
              <a:xfrm>
                <a:off x="3358831" y="3511762"/>
                <a:ext cx="122667" cy="209647"/>
              </a:xfrm>
              <a:custGeom>
                <a:avLst/>
                <a:gdLst/>
                <a:ahLst/>
                <a:cxnLst/>
                <a:rect l="l" t="t" r="r" b="b"/>
                <a:pathLst>
                  <a:path w="122667" h="209647" extrusionOk="0">
                    <a:moveTo>
                      <a:pt x="118110" y="1342"/>
                    </a:moveTo>
                    <a:cubicBezTo>
                      <a:pt x="121920" y="3246"/>
                      <a:pt x="123825" y="8959"/>
                      <a:pt x="121920" y="12767"/>
                    </a:cubicBezTo>
                    <a:lnTo>
                      <a:pt x="16193" y="205092"/>
                    </a:lnTo>
                    <a:cubicBezTo>
                      <a:pt x="14288" y="208901"/>
                      <a:pt x="8573" y="210805"/>
                      <a:pt x="4763" y="208901"/>
                    </a:cubicBezTo>
                    <a:cubicBezTo>
                      <a:pt x="4763" y="208901"/>
                      <a:pt x="4763" y="208901"/>
                      <a:pt x="4763" y="208901"/>
                    </a:cubicBezTo>
                    <a:cubicBezTo>
                      <a:pt x="1905" y="206997"/>
                      <a:pt x="0" y="205092"/>
                      <a:pt x="0" y="201284"/>
                    </a:cubicBezTo>
                    <a:cubicBezTo>
                      <a:pt x="0" y="200332"/>
                      <a:pt x="0" y="198428"/>
                      <a:pt x="953" y="197476"/>
                    </a:cubicBezTo>
                    <a:lnTo>
                      <a:pt x="106680" y="5150"/>
                    </a:lnTo>
                    <a:cubicBezTo>
                      <a:pt x="107633" y="390"/>
                      <a:pt x="113348" y="-1514"/>
                      <a:pt x="118110" y="1342"/>
                    </a:cubicBezTo>
                    <a:cubicBezTo>
                      <a:pt x="117158" y="390"/>
                      <a:pt x="117158" y="1342"/>
                      <a:pt x="118110" y="134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10" name="Google Shape;810;p62"/>
              <p:cNvSpPr/>
              <p:nvPr/>
            </p:nvSpPr>
            <p:spPr>
              <a:xfrm>
                <a:off x="3063557" y="3070408"/>
                <a:ext cx="123619" cy="209225"/>
              </a:xfrm>
              <a:custGeom>
                <a:avLst/>
                <a:gdLst/>
                <a:ahLst/>
                <a:cxnLst/>
                <a:rect l="l" t="t" r="r" b="b"/>
                <a:pathLst>
                  <a:path w="123619" h="209225" extrusionOk="0">
                    <a:moveTo>
                      <a:pt x="119062" y="920"/>
                    </a:moveTo>
                    <a:cubicBezTo>
                      <a:pt x="122873" y="2824"/>
                      <a:pt x="124777" y="8536"/>
                      <a:pt x="122873" y="12345"/>
                    </a:cubicBezTo>
                    <a:lnTo>
                      <a:pt x="16192" y="204670"/>
                    </a:lnTo>
                    <a:cubicBezTo>
                      <a:pt x="14288" y="208478"/>
                      <a:pt x="8572" y="210383"/>
                      <a:pt x="4763" y="208478"/>
                    </a:cubicBezTo>
                    <a:cubicBezTo>
                      <a:pt x="4763" y="208478"/>
                      <a:pt x="4763" y="208478"/>
                      <a:pt x="4763" y="208478"/>
                    </a:cubicBezTo>
                    <a:cubicBezTo>
                      <a:pt x="1905" y="206574"/>
                      <a:pt x="0" y="204670"/>
                      <a:pt x="0" y="200862"/>
                    </a:cubicBezTo>
                    <a:cubicBezTo>
                      <a:pt x="0" y="199909"/>
                      <a:pt x="0" y="198005"/>
                      <a:pt x="952" y="197053"/>
                    </a:cubicBezTo>
                    <a:lnTo>
                      <a:pt x="106680" y="4728"/>
                    </a:lnTo>
                    <a:cubicBezTo>
                      <a:pt x="109537" y="-33"/>
                      <a:pt x="115252" y="-985"/>
                      <a:pt x="119062" y="920"/>
                    </a:cubicBezTo>
                    <a:cubicBezTo>
                      <a:pt x="119062" y="920"/>
                      <a:pt x="119062" y="920"/>
                      <a:pt x="119062" y="92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11" name="Google Shape;811;p62"/>
              <p:cNvSpPr/>
              <p:nvPr/>
            </p:nvSpPr>
            <p:spPr>
              <a:xfrm>
                <a:off x="3483609" y="2884715"/>
                <a:ext cx="124777" cy="19994"/>
              </a:xfrm>
              <a:custGeom>
                <a:avLst/>
                <a:gdLst/>
                <a:ahLst/>
                <a:cxnLst/>
                <a:rect l="l" t="t" r="r" b="b"/>
                <a:pathLst>
                  <a:path w="124777" h="19994" extrusionOk="0">
                    <a:moveTo>
                      <a:pt x="123825" y="0"/>
                    </a:moveTo>
                    <a:lnTo>
                      <a:pt x="8572" y="2856"/>
                    </a:lnTo>
                    <a:cubicBezTo>
                      <a:pt x="3810" y="2856"/>
                      <a:pt x="0" y="6665"/>
                      <a:pt x="0" y="11425"/>
                    </a:cubicBezTo>
                    <a:cubicBezTo>
                      <a:pt x="0" y="14282"/>
                      <a:pt x="1905" y="17138"/>
                      <a:pt x="4763" y="19042"/>
                    </a:cubicBezTo>
                    <a:cubicBezTo>
                      <a:pt x="5715" y="19994"/>
                      <a:pt x="7620" y="19994"/>
                      <a:pt x="8572" y="19994"/>
                    </a:cubicBezTo>
                    <a:lnTo>
                      <a:pt x="124778" y="17138"/>
                    </a:lnTo>
                    <a:lnTo>
                      <a:pt x="12477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12" name="Google Shape;812;p62"/>
              <p:cNvSpPr/>
              <p:nvPr/>
            </p:nvSpPr>
            <p:spPr>
              <a:xfrm>
                <a:off x="3553142" y="3787310"/>
                <a:ext cx="54292" cy="18089"/>
              </a:xfrm>
              <a:custGeom>
                <a:avLst/>
                <a:gdLst/>
                <a:ahLst/>
                <a:cxnLst/>
                <a:rect l="l" t="t" r="r" b="b"/>
                <a:pathLst>
                  <a:path w="54292" h="18089" extrusionOk="0">
                    <a:moveTo>
                      <a:pt x="54292" y="0"/>
                    </a:moveTo>
                    <a:lnTo>
                      <a:pt x="8572" y="952"/>
                    </a:lnTo>
                    <a:cubicBezTo>
                      <a:pt x="3810" y="952"/>
                      <a:pt x="0" y="4761"/>
                      <a:pt x="0" y="9521"/>
                    </a:cubicBezTo>
                    <a:cubicBezTo>
                      <a:pt x="0" y="12377"/>
                      <a:pt x="1905" y="15234"/>
                      <a:pt x="4763" y="17138"/>
                    </a:cubicBezTo>
                    <a:cubicBezTo>
                      <a:pt x="5715" y="18090"/>
                      <a:pt x="7620" y="18090"/>
                      <a:pt x="8572" y="18090"/>
                    </a:cubicBezTo>
                    <a:lnTo>
                      <a:pt x="54292" y="17138"/>
                    </a:lnTo>
                    <a:lnTo>
                      <a:pt x="5429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13" name="Google Shape;813;p62"/>
              <p:cNvSpPr/>
              <p:nvPr/>
            </p:nvSpPr>
            <p:spPr>
              <a:xfrm>
                <a:off x="3081231" y="3406944"/>
                <a:ext cx="132291" cy="205654"/>
              </a:xfrm>
              <a:custGeom>
                <a:avLst/>
                <a:gdLst/>
                <a:ahLst/>
                <a:cxnLst/>
                <a:rect l="l" t="t" r="r" b="b"/>
                <a:pathLst>
                  <a:path w="132291" h="205654" extrusionOk="0">
                    <a:moveTo>
                      <a:pt x="12806" y="1428"/>
                    </a:moveTo>
                    <a:cubicBezTo>
                      <a:pt x="13758" y="2380"/>
                      <a:pt x="14711" y="3332"/>
                      <a:pt x="15663" y="4284"/>
                    </a:cubicBezTo>
                    <a:lnTo>
                      <a:pt x="130916" y="191849"/>
                    </a:lnTo>
                    <a:cubicBezTo>
                      <a:pt x="133773" y="195657"/>
                      <a:pt x="131868" y="201370"/>
                      <a:pt x="128058" y="204226"/>
                    </a:cubicBezTo>
                    <a:cubicBezTo>
                      <a:pt x="125201" y="206131"/>
                      <a:pt x="122343" y="206131"/>
                      <a:pt x="119486" y="204226"/>
                    </a:cubicBezTo>
                    <a:cubicBezTo>
                      <a:pt x="118533" y="203274"/>
                      <a:pt x="117581" y="202322"/>
                      <a:pt x="116628" y="201370"/>
                    </a:cubicBezTo>
                    <a:lnTo>
                      <a:pt x="1376" y="13806"/>
                    </a:lnTo>
                    <a:cubicBezTo>
                      <a:pt x="-1482" y="9997"/>
                      <a:pt x="423" y="4284"/>
                      <a:pt x="4233" y="1428"/>
                    </a:cubicBezTo>
                    <a:cubicBezTo>
                      <a:pt x="7091" y="-476"/>
                      <a:pt x="10901" y="-476"/>
                      <a:pt x="12806" y="142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14" name="Google Shape;814;p62"/>
              <p:cNvSpPr/>
              <p:nvPr/>
            </p:nvSpPr>
            <p:spPr>
              <a:xfrm>
                <a:off x="3325071" y="2959455"/>
                <a:ext cx="132291" cy="205654"/>
              </a:xfrm>
              <a:custGeom>
                <a:avLst/>
                <a:gdLst/>
                <a:ahLst/>
                <a:cxnLst/>
                <a:rect l="l" t="t" r="r" b="b"/>
                <a:pathLst>
                  <a:path w="132291" h="205654" extrusionOk="0">
                    <a:moveTo>
                      <a:pt x="12806" y="1428"/>
                    </a:moveTo>
                    <a:cubicBezTo>
                      <a:pt x="13758" y="2380"/>
                      <a:pt x="14711" y="3332"/>
                      <a:pt x="15663" y="4284"/>
                    </a:cubicBezTo>
                    <a:lnTo>
                      <a:pt x="130916" y="191849"/>
                    </a:lnTo>
                    <a:cubicBezTo>
                      <a:pt x="133773" y="195657"/>
                      <a:pt x="131868" y="201370"/>
                      <a:pt x="128058" y="204226"/>
                    </a:cubicBezTo>
                    <a:cubicBezTo>
                      <a:pt x="125201" y="206131"/>
                      <a:pt x="122343" y="206131"/>
                      <a:pt x="119486" y="204226"/>
                    </a:cubicBezTo>
                    <a:cubicBezTo>
                      <a:pt x="118533" y="203274"/>
                      <a:pt x="117581" y="202322"/>
                      <a:pt x="116628" y="201370"/>
                    </a:cubicBezTo>
                    <a:lnTo>
                      <a:pt x="1376" y="13806"/>
                    </a:lnTo>
                    <a:cubicBezTo>
                      <a:pt x="-1482" y="9997"/>
                      <a:pt x="423" y="4284"/>
                      <a:pt x="4233" y="1428"/>
                    </a:cubicBezTo>
                    <a:cubicBezTo>
                      <a:pt x="7091" y="-476"/>
                      <a:pt x="10901" y="-476"/>
                      <a:pt x="12806" y="142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815" name="Google Shape;815;p62"/>
            <p:cNvGrpSpPr/>
            <p:nvPr/>
          </p:nvGrpSpPr>
          <p:grpSpPr>
            <a:xfrm>
              <a:off x="2262504" y="2609557"/>
              <a:ext cx="912494" cy="1194890"/>
              <a:chOff x="2262504" y="2609557"/>
              <a:chExt cx="912494" cy="1194890"/>
            </a:xfrm>
          </p:grpSpPr>
          <p:grpSp>
            <p:nvGrpSpPr>
              <p:cNvPr id="816" name="Google Shape;816;p62"/>
              <p:cNvGrpSpPr/>
              <p:nvPr/>
            </p:nvGrpSpPr>
            <p:grpSpPr>
              <a:xfrm>
                <a:off x="2262504" y="3184628"/>
                <a:ext cx="751522" cy="619819"/>
                <a:chOff x="2262504" y="3184628"/>
                <a:chExt cx="751522" cy="619819"/>
              </a:xfrm>
            </p:grpSpPr>
            <p:sp>
              <p:nvSpPr>
                <p:cNvPr id="817" name="Google Shape;817;p62"/>
                <p:cNvSpPr/>
                <p:nvPr/>
              </p:nvSpPr>
              <p:spPr>
                <a:xfrm>
                  <a:off x="2262504" y="3189389"/>
                  <a:ext cx="202882" cy="1856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882" h="185660" extrusionOk="0">
                      <a:moveTo>
                        <a:pt x="132398" y="157097"/>
                      </a:moveTo>
                      <a:lnTo>
                        <a:pt x="70485" y="157097"/>
                      </a:lnTo>
                      <a:lnTo>
                        <a:pt x="60960" y="185660"/>
                      </a:lnTo>
                      <a:lnTo>
                        <a:pt x="0" y="185660"/>
                      </a:lnTo>
                      <a:lnTo>
                        <a:pt x="67628" y="0"/>
                      </a:lnTo>
                      <a:lnTo>
                        <a:pt x="135255" y="0"/>
                      </a:lnTo>
                      <a:lnTo>
                        <a:pt x="202883" y="185660"/>
                      </a:lnTo>
                      <a:lnTo>
                        <a:pt x="140970" y="185660"/>
                      </a:lnTo>
                      <a:lnTo>
                        <a:pt x="132398" y="157097"/>
                      </a:lnTo>
                      <a:close/>
                      <a:moveTo>
                        <a:pt x="118110" y="113300"/>
                      </a:moveTo>
                      <a:lnTo>
                        <a:pt x="100965" y="61887"/>
                      </a:lnTo>
                      <a:lnTo>
                        <a:pt x="83820" y="113300"/>
                      </a:lnTo>
                      <a:lnTo>
                        <a:pt x="118110" y="11330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18" name="Google Shape;818;p62"/>
                <p:cNvSpPr/>
                <p:nvPr/>
              </p:nvSpPr>
              <p:spPr>
                <a:xfrm>
                  <a:off x="2473959" y="3184628"/>
                  <a:ext cx="181927" cy="190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1927" h="190420" extrusionOk="0">
                      <a:moveTo>
                        <a:pt x="119063" y="67599"/>
                      </a:moveTo>
                      <a:cubicBezTo>
                        <a:pt x="117158" y="63791"/>
                        <a:pt x="113348" y="60935"/>
                        <a:pt x="109538" y="59030"/>
                      </a:cubicBezTo>
                      <a:cubicBezTo>
                        <a:pt x="105728" y="57126"/>
                        <a:pt x="100013" y="56174"/>
                        <a:pt x="94298" y="56174"/>
                      </a:cubicBezTo>
                      <a:cubicBezTo>
                        <a:pt x="82868" y="56174"/>
                        <a:pt x="74295" y="59983"/>
                        <a:pt x="68580" y="66647"/>
                      </a:cubicBezTo>
                      <a:cubicBezTo>
                        <a:pt x="62865" y="73312"/>
                        <a:pt x="59055" y="83785"/>
                        <a:pt x="59055" y="96163"/>
                      </a:cubicBezTo>
                      <a:cubicBezTo>
                        <a:pt x="59055" y="110444"/>
                        <a:pt x="62865" y="121869"/>
                        <a:pt x="69533" y="128534"/>
                      </a:cubicBezTo>
                      <a:cubicBezTo>
                        <a:pt x="76200" y="136151"/>
                        <a:pt x="86678" y="139007"/>
                        <a:pt x="100965" y="139007"/>
                      </a:cubicBezTo>
                      <a:cubicBezTo>
                        <a:pt x="114300" y="139007"/>
                        <a:pt x="125730" y="133295"/>
                        <a:pt x="133350" y="122821"/>
                      </a:cubicBezTo>
                      <a:lnTo>
                        <a:pt x="86678" y="122821"/>
                      </a:lnTo>
                      <a:lnTo>
                        <a:pt x="86678" y="81881"/>
                      </a:lnTo>
                      <a:lnTo>
                        <a:pt x="181928" y="81881"/>
                      </a:lnTo>
                      <a:lnTo>
                        <a:pt x="181928" y="139959"/>
                      </a:lnTo>
                      <a:cubicBezTo>
                        <a:pt x="174308" y="154241"/>
                        <a:pt x="162878" y="165666"/>
                        <a:pt x="148590" y="175187"/>
                      </a:cubicBezTo>
                      <a:cubicBezTo>
                        <a:pt x="134303" y="184708"/>
                        <a:pt x="116205" y="190421"/>
                        <a:pt x="94298" y="190421"/>
                      </a:cubicBezTo>
                      <a:cubicBezTo>
                        <a:pt x="75248" y="190421"/>
                        <a:pt x="58103" y="186613"/>
                        <a:pt x="43815" y="178044"/>
                      </a:cubicBezTo>
                      <a:cubicBezTo>
                        <a:pt x="29528" y="170427"/>
                        <a:pt x="19050" y="159001"/>
                        <a:pt x="11430" y="144720"/>
                      </a:cubicBezTo>
                      <a:cubicBezTo>
                        <a:pt x="3810" y="130438"/>
                        <a:pt x="0" y="114253"/>
                        <a:pt x="0" y="95210"/>
                      </a:cubicBezTo>
                      <a:cubicBezTo>
                        <a:pt x="0" y="77121"/>
                        <a:pt x="3810" y="60935"/>
                        <a:pt x="11430" y="45701"/>
                      </a:cubicBezTo>
                      <a:cubicBezTo>
                        <a:pt x="19050" y="30467"/>
                        <a:pt x="29528" y="19994"/>
                        <a:pt x="43815" y="12377"/>
                      </a:cubicBezTo>
                      <a:cubicBezTo>
                        <a:pt x="58103" y="4761"/>
                        <a:pt x="74295" y="0"/>
                        <a:pt x="93345" y="0"/>
                      </a:cubicBezTo>
                      <a:cubicBezTo>
                        <a:pt x="118110" y="0"/>
                        <a:pt x="137160" y="5713"/>
                        <a:pt x="152400" y="17138"/>
                      </a:cubicBezTo>
                      <a:cubicBezTo>
                        <a:pt x="167640" y="28563"/>
                        <a:pt x="177165" y="44749"/>
                        <a:pt x="180023" y="64743"/>
                      </a:cubicBezTo>
                      <a:lnTo>
                        <a:pt x="119063" y="6474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19" name="Google Shape;819;p62"/>
                <p:cNvSpPr/>
                <p:nvPr/>
              </p:nvSpPr>
              <p:spPr>
                <a:xfrm>
                  <a:off x="2676841" y="3188436"/>
                  <a:ext cx="157162" cy="1866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162" h="186612" extrusionOk="0">
                      <a:moveTo>
                        <a:pt x="93345" y="185660"/>
                      </a:moveTo>
                      <a:lnTo>
                        <a:pt x="58103" y="119013"/>
                      </a:lnTo>
                      <a:lnTo>
                        <a:pt x="58103" y="119013"/>
                      </a:lnTo>
                      <a:lnTo>
                        <a:pt x="58103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86678" y="0"/>
                      </a:lnTo>
                      <a:cubicBezTo>
                        <a:pt x="101917" y="0"/>
                        <a:pt x="114300" y="2856"/>
                        <a:pt x="125730" y="7617"/>
                      </a:cubicBezTo>
                      <a:cubicBezTo>
                        <a:pt x="136208" y="13330"/>
                        <a:pt x="144780" y="19994"/>
                        <a:pt x="149542" y="29515"/>
                      </a:cubicBezTo>
                      <a:cubicBezTo>
                        <a:pt x="154305" y="39036"/>
                        <a:pt x="157163" y="49510"/>
                        <a:pt x="157163" y="60935"/>
                      </a:cubicBezTo>
                      <a:cubicBezTo>
                        <a:pt x="157163" y="73312"/>
                        <a:pt x="153353" y="84737"/>
                        <a:pt x="146685" y="94258"/>
                      </a:cubicBezTo>
                      <a:cubicBezTo>
                        <a:pt x="140017" y="103779"/>
                        <a:pt x="129540" y="110444"/>
                        <a:pt x="117158" y="115205"/>
                      </a:cubicBezTo>
                      <a:lnTo>
                        <a:pt x="157163" y="186613"/>
                      </a:lnTo>
                      <a:lnTo>
                        <a:pt x="93345" y="186613"/>
                      </a:lnTo>
                      <a:close/>
                      <a:moveTo>
                        <a:pt x="58103" y="80929"/>
                      </a:moveTo>
                      <a:lnTo>
                        <a:pt x="80963" y="80929"/>
                      </a:lnTo>
                      <a:cubicBezTo>
                        <a:pt x="86678" y="80929"/>
                        <a:pt x="90488" y="79977"/>
                        <a:pt x="93345" y="77121"/>
                      </a:cubicBezTo>
                      <a:cubicBezTo>
                        <a:pt x="96203" y="74264"/>
                        <a:pt x="97155" y="70456"/>
                        <a:pt x="97155" y="64743"/>
                      </a:cubicBezTo>
                      <a:cubicBezTo>
                        <a:pt x="97155" y="59983"/>
                        <a:pt x="95250" y="56174"/>
                        <a:pt x="92392" y="53318"/>
                      </a:cubicBezTo>
                      <a:cubicBezTo>
                        <a:pt x="89535" y="50462"/>
                        <a:pt x="85725" y="49510"/>
                        <a:pt x="80010" y="49510"/>
                      </a:cubicBezTo>
                      <a:lnTo>
                        <a:pt x="57150" y="49510"/>
                      </a:lnTo>
                      <a:lnTo>
                        <a:pt x="57150" y="8092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20" name="Google Shape;820;p62"/>
                <p:cNvSpPr/>
                <p:nvPr/>
              </p:nvSpPr>
              <p:spPr>
                <a:xfrm>
                  <a:off x="2853054" y="3188436"/>
                  <a:ext cx="58102" cy="1856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102" h="185660" extrusionOk="0">
                      <a:moveTo>
                        <a:pt x="58103" y="0"/>
                      </a:moveTo>
                      <a:lnTo>
                        <a:pt x="58103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5810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21" name="Google Shape;821;p62"/>
                <p:cNvSpPr/>
                <p:nvPr/>
              </p:nvSpPr>
              <p:spPr>
                <a:xfrm>
                  <a:off x="2275839" y="3402660"/>
                  <a:ext cx="131444" cy="1866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444" h="186612" extrusionOk="0">
                      <a:moveTo>
                        <a:pt x="131445" y="0"/>
                      </a:moveTo>
                      <a:lnTo>
                        <a:pt x="131445" y="46653"/>
                      </a:lnTo>
                      <a:lnTo>
                        <a:pt x="58102" y="46653"/>
                      </a:lnTo>
                      <a:lnTo>
                        <a:pt x="58102" y="72360"/>
                      </a:lnTo>
                      <a:lnTo>
                        <a:pt x="110490" y="72360"/>
                      </a:lnTo>
                      <a:lnTo>
                        <a:pt x="110490" y="116157"/>
                      </a:lnTo>
                      <a:lnTo>
                        <a:pt x="58102" y="116157"/>
                      </a:lnTo>
                      <a:lnTo>
                        <a:pt x="58102" y="186613"/>
                      </a:lnTo>
                      <a:lnTo>
                        <a:pt x="0" y="186613"/>
                      </a:lnTo>
                      <a:lnTo>
                        <a:pt x="0" y="952"/>
                      </a:lnTo>
                      <a:lnTo>
                        <a:pt x="131445" y="95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22" name="Google Shape;822;p62"/>
                <p:cNvSpPr/>
                <p:nvPr/>
              </p:nvSpPr>
              <p:spPr>
                <a:xfrm>
                  <a:off x="2420619" y="3397899"/>
                  <a:ext cx="191452" cy="192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1452" h="192325" extrusionOk="0">
                      <a:moveTo>
                        <a:pt x="48577" y="179948"/>
                      </a:moveTo>
                      <a:cubicBezTo>
                        <a:pt x="34290" y="171379"/>
                        <a:pt x="21908" y="159954"/>
                        <a:pt x="13335" y="145672"/>
                      </a:cubicBezTo>
                      <a:cubicBezTo>
                        <a:pt x="4763" y="131390"/>
                        <a:pt x="0" y="115205"/>
                        <a:pt x="0" y="96163"/>
                      </a:cubicBezTo>
                      <a:cubicBezTo>
                        <a:pt x="0" y="78073"/>
                        <a:pt x="4763" y="61887"/>
                        <a:pt x="13335" y="46653"/>
                      </a:cubicBezTo>
                      <a:cubicBezTo>
                        <a:pt x="21908" y="32372"/>
                        <a:pt x="33338" y="20946"/>
                        <a:pt x="48577" y="12377"/>
                      </a:cubicBezTo>
                      <a:cubicBezTo>
                        <a:pt x="62865" y="3809"/>
                        <a:pt x="79058" y="0"/>
                        <a:pt x="97155" y="0"/>
                      </a:cubicBezTo>
                      <a:cubicBezTo>
                        <a:pt x="114300" y="0"/>
                        <a:pt x="130492" y="3809"/>
                        <a:pt x="144780" y="12377"/>
                      </a:cubicBezTo>
                      <a:cubicBezTo>
                        <a:pt x="159067" y="20946"/>
                        <a:pt x="170497" y="31419"/>
                        <a:pt x="179070" y="46653"/>
                      </a:cubicBezTo>
                      <a:cubicBezTo>
                        <a:pt x="187642" y="60935"/>
                        <a:pt x="191452" y="77121"/>
                        <a:pt x="191452" y="96163"/>
                      </a:cubicBezTo>
                      <a:cubicBezTo>
                        <a:pt x="191452" y="114253"/>
                        <a:pt x="187642" y="130438"/>
                        <a:pt x="179070" y="145672"/>
                      </a:cubicBezTo>
                      <a:cubicBezTo>
                        <a:pt x="170497" y="159954"/>
                        <a:pt x="159067" y="171379"/>
                        <a:pt x="144780" y="179948"/>
                      </a:cubicBezTo>
                      <a:cubicBezTo>
                        <a:pt x="130492" y="188517"/>
                        <a:pt x="114300" y="192325"/>
                        <a:pt x="97155" y="192325"/>
                      </a:cubicBezTo>
                      <a:cubicBezTo>
                        <a:pt x="80010" y="192325"/>
                        <a:pt x="63817" y="188517"/>
                        <a:pt x="48577" y="179948"/>
                      </a:cubicBezTo>
                      <a:close/>
                      <a:moveTo>
                        <a:pt x="123825" y="126630"/>
                      </a:moveTo>
                      <a:cubicBezTo>
                        <a:pt x="130492" y="119013"/>
                        <a:pt x="133350" y="109492"/>
                        <a:pt x="133350" y="96163"/>
                      </a:cubicBezTo>
                      <a:cubicBezTo>
                        <a:pt x="133350" y="83785"/>
                        <a:pt x="130492" y="73312"/>
                        <a:pt x="123825" y="65695"/>
                      </a:cubicBezTo>
                      <a:cubicBezTo>
                        <a:pt x="117158" y="58078"/>
                        <a:pt x="108585" y="54270"/>
                        <a:pt x="97155" y="54270"/>
                      </a:cubicBezTo>
                      <a:cubicBezTo>
                        <a:pt x="85725" y="54270"/>
                        <a:pt x="76200" y="58078"/>
                        <a:pt x="70485" y="65695"/>
                      </a:cubicBezTo>
                      <a:cubicBezTo>
                        <a:pt x="63817" y="73312"/>
                        <a:pt x="60960" y="82833"/>
                        <a:pt x="60960" y="96163"/>
                      </a:cubicBezTo>
                      <a:cubicBezTo>
                        <a:pt x="60960" y="108540"/>
                        <a:pt x="63817" y="119013"/>
                        <a:pt x="70485" y="126630"/>
                      </a:cubicBezTo>
                      <a:cubicBezTo>
                        <a:pt x="77152" y="134247"/>
                        <a:pt x="85725" y="138055"/>
                        <a:pt x="97155" y="138055"/>
                      </a:cubicBezTo>
                      <a:cubicBezTo>
                        <a:pt x="108585" y="138055"/>
                        <a:pt x="117158" y="134247"/>
                        <a:pt x="123825" y="1266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23" name="Google Shape;823;p62"/>
                <p:cNvSpPr/>
                <p:nvPr/>
              </p:nvSpPr>
              <p:spPr>
                <a:xfrm>
                  <a:off x="2628264" y="3397899"/>
                  <a:ext cx="191452" cy="192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1452" h="192325" extrusionOk="0">
                      <a:moveTo>
                        <a:pt x="48577" y="179948"/>
                      </a:moveTo>
                      <a:cubicBezTo>
                        <a:pt x="34290" y="171379"/>
                        <a:pt x="21907" y="159954"/>
                        <a:pt x="13335" y="145672"/>
                      </a:cubicBezTo>
                      <a:cubicBezTo>
                        <a:pt x="4763" y="131390"/>
                        <a:pt x="0" y="115205"/>
                        <a:pt x="0" y="96163"/>
                      </a:cubicBezTo>
                      <a:cubicBezTo>
                        <a:pt x="0" y="78073"/>
                        <a:pt x="4763" y="61887"/>
                        <a:pt x="13335" y="46653"/>
                      </a:cubicBezTo>
                      <a:cubicBezTo>
                        <a:pt x="21907" y="32372"/>
                        <a:pt x="33338" y="20946"/>
                        <a:pt x="48577" y="12377"/>
                      </a:cubicBezTo>
                      <a:cubicBezTo>
                        <a:pt x="62865" y="3809"/>
                        <a:pt x="79057" y="0"/>
                        <a:pt x="97155" y="0"/>
                      </a:cubicBezTo>
                      <a:cubicBezTo>
                        <a:pt x="114300" y="0"/>
                        <a:pt x="130492" y="3809"/>
                        <a:pt x="144780" y="12377"/>
                      </a:cubicBezTo>
                      <a:cubicBezTo>
                        <a:pt x="159067" y="20946"/>
                        <a:pt x="170497" y="31419"/>
                        <a:pt x="179070" y="46653"/>
                      </a:cubicBezTo>
                      <a:cubicBezTo>
                        <a:pt x="187642" y="60935"/>
                        <a:pt x="191452" y="77121"/>
                        <a:pt x="191452" y="96163"/>
                      </a:cubicBezTo>
                      <a:cubicBezTo>
                        <a:pt x="191452" y="114253"/>
                        <a:pt x="187642" y="130438"/>
                        <a:pt x="179070" y="145672"/>
                      </a:cubicBezTo>
                      <a:cubicBezTo>
                        <a:pt x="170497" y="159954"/>
                        <a:pt x="159067" y="171379"/>
                        <a:pt x="144780" y="179948"/>
                      </a:cubicBezTo>
                      <a:cubicBezTo>
                        <a:pt x="130492" y="188517"/>
                        <a:pt x="114300" y="192325"/>
                        <a:pt x="97155" y="192325"/>
                      </a:cubicBezTo>
                      <a:cubicBezTo>
                        <a:pt x="79057" y="192325"/>
                        <a:pt x="62865" y="188517"/>
                        <a:pt x="48577" y="179948"/>
                      </a:cubicBezTo>
                      <a:close/>
                      <a:moveTo>
                        <a:pt x="122872" y="126630"/>
                      </a:moveTo>
                      <a:cubicBezTo>
                        <a:pt x="129540" y="119013"/>
                        <a:pt x="132397" y="109492"/>
                        <a:pt x="132397" y="96163"/>
                      </a:cubicBezTo>
                      <a:cubicBezTo>
                        <a:pt x="132397" y="83785"/>
                        <a:pt x="129540" y="73312"/>
                        <a:pt x="122872" y="65695"/>
                      </a:cubicBezTo>
                      <a:cubicBezTo>
                        <a:pt x="116205" y="58078"/>
                        <a:pt x="107632" y="54270"/>
                        <a:pt x="96202" y="54270"/>
                      </a:cubicBezTo>
                      <a:cubicBezTo>
                        <a:pt x="84772" y="54270"/>
                        <a:pt x="75247" y="58078"/>
                        <a:pt x="69532" y="65695"/>
                      </a:cubicBezTo>
                      <a:cubicBezTo>
                        <a:pt x="62865" y="73312"/>
                        <a:pt x="60007" y="82833"/>
                        <a:pt x="60007" y="96163"/>
                      </a:cubicBezTo>
                      <a:cubicBezTo>
                        <a:pt x="60007" y="108540"/>
                        <a:pt x="62865" y="119013"/>
                        <a:pt x="69532" y="126630"/>
                      </a:cubicBezTo>
                      <a:cubicBezTo>
                        <a:pt x="76200" y="134247"/>
                        <a:pt x="84772" y="138055"/>
                        <a:pt x="96202" y="138055"/>
                      </a:cubicBezTo>
                      <a:cubicBezTo>
                        <a:pt x="107632" y="138055"/>
                        <a:pt x="117157" y="134247"/>
                        <a:pt x="122872" y="1266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24" name="Google Shape;824;p62"/>
                <p:cNvSpPr/>
                <p:nvPr/>
              </p:nvSpPr>
              <p:spPr>
                <a:xfrm>
                  <a:off x="2840671" y="3401708"/>
                  <a:ext cx="173355" cy="1856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355" h="185660" extrusionOk="0">
                      <a:moveTo>
                        <a:pt x="128588" y="12377"/>
                      </a:moveTo>
                      <a:cubicBezTo>
                        <a:pt x="142875" y="19994"/>
                        <a:pt x="154305" y="31419"/>
                        <a:pt x="161925" y="44749"/>
                      </a:cubicBezTo>
                      <a:cubicBezTo>
                        <a:pt x="169545" y="59030"/>
                        <a:pt x="173355" y="74264"/>
                        <a:pt x="173355" y="92354"/>
                      </a:cubicBezTo>
                      <a:cubicBezTo>
                        <a:pt x="173355" y="110444"/>
                        <a:pt x="169545" y="125678"/>
                        <a:pt x="161925" y="139959"/>
                      </a:cubicBezTo>
                      <a:cubicBezTo>
                        <a:pt x="154305" y="154241"/>
                        <a:pt x="142875" y="165666"/>
                        <a:pt x="128588" y="173283"/>
                      </a:cubicBezTo>
                      <a:cubicBezTo>
                        <a:pt x="114300" y="180900"/>
                        <a:pt x="97155" y="185660"/>
                        <a:pt x="77153" y="185660"/>
                      </a:cubicBez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77153" y="0"/>
                      </a:lnTo>
                      <a:cubicBezTo>
                        <a:pt x="97155" y="952"/>
                        <a:pt x="114300" y="4761"/>
                        <a:pt x="128588" y="12377"/>
                      </a:cubicBezTo>
                      <a:close/>
                      <a:moveTo>
                        <a:pt x="103823" y="123774"/>
                      </a:moveTo>
                      <a:cubicBezTo>
                        <a:pt x="111443" y="116157"/>
                        <a:pt x="115253" y="106636"/>
                        <a:pt x="115253" y="93306"/>
                      </a:cubicBezTo>
                      <a:cubicBezTo>
                        <a:pt x="115253" y="79977"/>
                        <a:pt x="111443" y="69504"/>
                        <a:pt x="103823" y="62839"/>
                      </a:cubicBezTo>
                      <a:cubicBezTo>
                        <a:pt x="96203" y="55222"/>
                        <a:pt x="85725" y="52366"/>
                        <a:pt x="72390" y="52366"/>
                      </a:cubicBezTo>
                      <a:lnTo>
                        <a:pt x="58103" y="52366"/>
                      </a:lnTo>
                      <a:lnTo>
                        <a:pt x="58103" y="135199"/>
                      </a:lnTo>
                      <a:lnTo>
                        <a:pt x="72390" y="135199"/>
                      </a:lnTo>
                      <a:cubicBezTo>
                        <a:pt x="85725" y="134247"/>
                        <a:pt x="96203" y="131390"/>
                        <a:pt x="103823" y="12377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25" name="Google Shape;825;p62"/>
                <p:cNvSpPr/>
                <p:nvPr/>
              </p:nvSpPr>
              <p:spPr>
                <a:xfrm>
                  <a:off x="2275839" y="3616883"/>
                  <a:ext cx="123825" cy="1856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825" h="185660" extrusionOk="0">
                      <a:moveTo>
                        <a:pt x="58102" y="45701"/>
                      </a:moveTo>
                      <a:lnTo>
                        <a:pt x="58102" y="68552"/>
                      </a:lnTo>
                      <a:lnTo>
                        <a:pt x="116205" y="68552"/>
                      </a:lnTo>
                      <a:lnTo>
                        <a:pt x="116205" y="112348"/>
                      </a:lnTo>
                      <a:lnTo>
                        <a:pt x="58102" y="112348"/>
                      </a:lnTo>
                      <a:lnTo>
                        <a:pt x="58102" y="139007"/>
                      </a:lnTo>
                      <a:lnTo>
                        <a:pt x="123825" y="139007"/>
                      </a:lnTo>
                      <a:lnTo>
                        <a:pt x="123825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123825" y="0"/>
                      </a:lnTo>
                      <a:lnTo>
                        <a:pt x="123825" y="46653"/>
                      </a:lnTo>
                      <a:lnTo>
                        <a:pt x="58102" y="4665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26" name="Google Shape;826;p62"/>
                <p:cNvSpPr/>
                <p:nvPr/>
              </p:nvSpPr>
              <p:spPr>
                <a:xfrm>
                  <a:off x="2422524" y="3615931"/>
                  <a:ext cx="173354" cy="1856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354" h="185660" extrusionOk="0">
                      <a:moveTo>
                        <a:pt x="128588" y="12377"/>
                      </a:moveTo>
                      <a:cubicBezTo>
                        <a:pt x="142875" y="19994"/>
                        <a:pt x="154305" y="31419"/>
                        <a:pt x="161925" y="44749"/>
                      </a:cubicBezTo>
                      <a:cubicBezTo>
                        <a:pt x="169545" y="59030"/>
                        <a:pt x="173355" y="74264"/>
                        <a:pt x="173355" y="92354"/>
                      </a:cubicBezTo>
                      <a:cubicBezTo>
                        <a:pt x="173355" y="110444"/>
                        <a:pt x="169545" y="125678"/>
                        <a:pt x="161925" y="139959"/>
                      </a:cubicBezTo>
                      <a:cubicBezTo>
                        <a:pt x="154305" y="154241"/>
                        <a:pt x="142875" y="165666"/>
                        <a:pt x="128588" y="173283"/>
                      </a:cubicBezTo>
                      <a:cubicBezTo>
                        <a:pt x="114300" y="180900"/>
                        <a:pt x="97155" y="185660"/>
                        <a:pt x="77153" y="185660"/>
                      </a:cubicBez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77153" y="0"/>
                      </a:lnTo>
                      <a:cubicBezTo>
                        <a:pt x="96203" y="0"/>
                        <a:pt x="113347" y="4761"/>
                        <a:pt x="128588" y="12377"/>
                      </a:cubicBezTo>
                      <a:close/>
                      <a:moveTo>
                        <a:pt x="102870" y="123774"/>
                      </a:moveTo>
                      <a:cubicBezTo>
                        <a:pt x="110490" y="116157"/>
                        <a:pt x="114300" y="106636"/>
                        <a:pt x="114300" y="93306"/>
                      </a:cubicBezTo>
                      <a:cubicBezTo>
                        <a:pt x="114300" y="79977"/>
                        <a:pt x="110490" y="69504"/>
                        <a:pt x="102870" y="62839"/>
                      </a:cubicBezTo>
                      <a:cubicBezTo>
                        <a:pt x="95250" y="55222"/>
                        <a:pt x="84772" y="52366"/>
                        <a:pt x="71438" y="52366"/>
                      </a:cubicBezTo>
                      <a:lnTo>
                        <a:pt x="57150" y="52366"/>
                      </a:lnTo>
                      <a:lnTo>
                        <a:pt x="57150" y="135199"/>
                      </a:lnTo>
                      <a:lnTo>
                        <a:pt x="71438" y="135199"/>
                      </a:lnTo>
                      <a:cubicBezTo>
                        <a:pt x="84772" y="134247"/>
                        <a:pt x="95250" y="130438"/>
                        <a:pt x="102870" y="12377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27" name="Google Shape;827;p62"/>
                <p:cNvSpPr/>
                <p:nvPr/>
              </p:nvSpPr>
              <p:spPr>
                <a:xfrm>
                  <a:off x="2614929" y="3615931"/>
                  <a:ext cx="165735" cy="1885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735" h="188516" extrusionOk="0">
                      <a:moveTo>
                        <a:pt x="59055" y="0"/>
                      </a:moveTo>
                      <a:lnTo>
                        <a:pt x="59055" y="104732"/>
                      </a:lnTo>
                      <a:cubicBezTo>
                        <a:pt x="59055" y="113300"/>
                        <a:pt x="60960" y="119965"/>
                        <a:pt x="64770" y="124726"/>
                      </a:cubicBezTo>
                      <a:cubicBezTo>
                        <a:pt x="68580" y="129486"/>
                        <a:pt x="74295" y="132342"/>
                        <a:pt x="82867" y="132342"/>
                      </a:cubicBezTo>
                      <a:cubicBezTo>
                        <a:pt x="91440" y="132342"/>
                        <a:pt x="97155" y="129486"/>
                        <a:pt x="101917" y="124726"/>
                      </a:cubicBezTo>
                      <a:cubicBezTo>
                        <a:pt x="105728" y="119965"/>
                        <a:pt x="107633" y="113300"/>
                        <a:pt x="107633" y="104732"/>
                      </a:cubicBezTo>
                      <a:lnTo>
                        <a:pt x="107633" y="0"/>
                      </a:lnTo>
                      <a:lnTo>
                        <a:pt x="165735" y="0"/>
                      </a:lnTo>
                      <a:lnTo>
                        <a:pt x="165735" y="104732"/>
                      </a:lnTo>
                      <a:cubicBezTo>
                        <a:pt x="165735" y="122821"/>
                        <a:pt x="161925" y="137103"/>
                        <a:pt x="154305" y="150433"/>
                      </a:cubicBezTo>
                      <a:cubicBezTo>
                        <a:pt x="146685" y="162810"/>
                        <a:pt x="137160" y="172331"/>
                        <a:pt x="123825" y="178996"/>
                      </a:cubicBezTo>
                      <a:cubicBezTo>
                        <a:pt x="111442" y="185660"/>
                        <a:pt x="97155" y="188517"/>
                        <a:pt x="80963" y="188517"/>
                      </a:cubicBezTo>
                      <a:cubicBezTo>
                        <a:pt x="64770" y="188517"/>
                        <a:pt x="51435" y="185660"/>
                        <a:pt x="39053" y="178996"/>
                      </a:cubicBezTo>
                      <a:cubicBezTo>
                        <a:pt x="26670" y="172331"/>
                        <a:pt x="17145" y="163762"/>
                        <a:pt x="10478" y="150433"/>
                      </a:cubicBezTo>
                      <a:cubicBezTo>
                        <a:pt x="3810" y="138055"/>
                        <a:pt x="0" y="122821"/>
                        <a:pt x="0" y="104732"/>
                      </a:cubicBezTo>
                      <a:lnTo>
                        <a:pt x="0" y="0"/>
                      </a:lnTo>
                      <a:lnTo>
                        <a:pt x="5905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828" name="Google Shape;828;p62"/>
              <p:cNvGrpSpPr/>
              <p:nvPr/>
            </p:nvGrpSpPr>
            <p:grpSpPr>
              <a:xfrm>
                <a:off x="2270124" y="2609557"/>
                <a:ext cx="904874" cy="408453"/>
                <a:chOff x="2270124" y="2609557"/>
                <a:chExt cx="904874" cy="408453"/>
              </a:xfrm>
            </p:grpSpPr>
            <p:sp>
              <p:nvSpPr>
                <p:cNvPr id="829" name="Google Shape;829;p62"/>
                <p:cNvSpPr/>
                <p:nvPr/>
              </p:nvSpPr>
              <p:spPr>
                <a:xfrm>
                  <a:off x="2275839" y="2615269"/>
                  <a:ext cx="160019" cy="1856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019" h="185660" extrusionOk="0">
                      <a:moveTo>
                        <a:pt x="150495" y="105684"/>
                      </a:moveTo>
                      <a:cubicBezTo>
                        <a:pt x="157163" y="114253"/>
                        <a:pt x="160020" y="122822"/>
                        <a:pt x="160020" y="134247"/>
                      </a:cubicBezTo>
                      <a:cubicBezTo>
                        <a:pt x="160020" y="150433"/>
                        <a:pt x="154305" y="162810"/>
                        <a:pt x="143827" y="172331"/>
                      </a:cubicBezTo>
                      <a:cubicBezTo>
                        <a:pt x="133350" y="180900"/>
                        <a:pt x="117157" y="185660"/>
                        <a:pt x="97155" y="185660"/>
                      </a:cubicBez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95250" y="0"/>
                      </a:lnTo>
                      <a:cubicBezTo>
                        <a:pt x="114300" y="0"/>
                        <a:pt x="128588" y="3808"/>
                        <a:pt x="140017" y="12377"/>
                      </a:cubicBezTo>
                      <a:cubicBezTo>
                        <a:pt x="150495" y="20946"/>
                        <a:pt x="156210" y="32372"/>
                        <a:pt x="156210" y="48557"/>
                      </a:cubicBezTo>
                      <a:cubicBezTo>
                        <a:pt x="156210" y="59031"/>
                        <a:pt x="153352" y="68552"/>
                        <a:pt x="147638" y="76168"/>
                      </a:cubicBezTo>
                      <a:cubicBezTo>
                        <a:pt x="141922" y="83785"/>
                        <a:pt x="134302" y="88546"/>
                        <a:pt x="124777" y="91402"/>
                      </a:cubicBezTo>
                      <a:cubicBezTo>
                        <a:pt x="136207" y="92354"/>
                        <a:pt x="144780" y="97115"/>
                        <a:pt x="150495" y="105684"/>
                      </a:cubicBezTo>
                      <a:close/>
                      <a:moveTo>
                        <a:pt x="58102" y="71408"/>
                      </a:moveTo>
                      <a:lnTo>
                        <a:pt x="80963" y="71408"/>
                      </a:lnTo>
                      <a:cubicBezTo>
                        <a:pt x="86677" y="71408"/>
                        <a:pt x="90488" y="70456"/>
                        <a:pt x="92392" y="68552"/>
                      </a:cubicBezTo>
                      <a:cubicBezTo>
                        <a:pt x="94297" y="66647"/>
                        <a:pt x="96202" y="62839"/>
                        <a:pt x="96202" y="59031"/>
                      </a:cubicBezTo>
                      <a:cubicBezTo>
                        <a:pt x="96202" y="54270"/>
                        <a:pt x="95250" y="51414"/>
                        <a:pt x="92392" y="48557"/>
                      </a:cubicBezTo>
                      <a:cubicBezTo>
                        <a:pt x="89535" y="45701"/>
                        <a:pt x="85725" y="45701"/>
                        <a:pt x="80963" y="45701"/>
                      </a:cubicBezTo>
                      <a:lnTo>
                        <a:pt x="58102" y="45701"/>
                      </a:lnTo>
                      <a:lnTo>
                        <a:pt x="58102" y="71408"/>
                      </a:lnTo>
                      <a:close/>
                      <a:moveTo>
                        <a:pt x="96202" y="135199"/>
                      </a:moveTo>
                      <a:cubicBezTo>
                        <a:pt x="99060" y="133295"/>
                        <a:pt x="100013" y="129486"/>
                        <a:pt x="100013" y="125678"/>
                      </a:cubicBezTo>
                      <a:cubicBezTo>
                        <a:pt x="100013" y="117109"/>
                        <a:pt x="95250" y="112348"/>
                        <a:pt x="84772" y="112348"/>
                      </a:cubicBezTo>
                      <a:lnTo>
                        <a:pt x="58102" y="112348"/>
                      </a:lnTo>
                      <a:lnTo>
                        <a:pt x="58102" y="139007"/>
                      </a:lnTo>
                      <a:lnTo>
                        <a:pt x="84772" y="139007"/>
                      </a:lnTo>
                      <a:cubicBezTo>
                        <a:pt x="90488" y="138055"/>
                        <a:pt x="94297" y="137103"/>
                        <a:pt x="96202" y="1351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30" name="Google Shape;830;p62"/>
                <p:cNvSpPr/>
                <p:nvPr/>
              </p:nvSpPr>
              <p:spPr>
                <a:xfrm>
                  <a:off x="2455862" y="2614317"/>
                  <a:ext cx="114300" cy="1856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300" h="185660" extrusionOk="0">
                      <a:moveTo>
                        <a:pt x="58103" y="141864"/>
                      </a:moveTo>
                      <a:lnTo>
                        <a:pt x="114300" y="141864"/>
                      </a:lnTo>
                      <a:lnTo>
                        <a:pt x="114300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58103" y="0"/>
                      </a:lnTo>
                      <a:lnTo>
                        <a:pt x="58103" y="14186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31" name="Google Shape;831;p62"/>
                <p:cNvSpPr/>
                <p:nvPr/>
              </p:nvSpPr>
              <p:spPr>
                <a:xfrm>
                  <a:off x="2582544" y="2609557"/>
                  <a:ext cx="191452" cy="192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1452" h="192325" extrusionOk="0">
                      <a:moveTo>
                        <a:pt x="48577" y="179948"/>
                      </a:moveTo>
                      <a:cubicBezTo>
                        <a:pt x="34290" y="171379"/>
                        <a:pt x="21908" y="159954"/>
                        <a:pt x="13335" y="145672"/>
                      </a:cubicBezTo>
                      <a:cubicBezTo>
                        <a:pt x="4763" y="131390"/>
                        <a:pt x="0" y="115205"/>
                        <a:pt x="0" y="96163"/>
                      </a:cubicBezTo>
                      <a:cubicBezTo>
                        <a:pt x="0" y="78073"/>
                        <a:pt x="4763" y="61887"/>
                        <a:pt x="13335" y="46653"/>
                      </a:cubicBezTo>
                      <a:cubicBezTo>
                        <a:pt x="21908" y="32372"/>
                        <a:pt x="33338" y="20946"/>
                        <a:pt x="48577" y="12377"/>
                      </a:cubicBezTo>
                      <a:cubicBezTo>
                        <a:pt x="62865" y="3808"/>
                        <a:pt x="79058" y="0"/>
                        <a:pt x="97155" y="0"/>
                      </a:cubicBezTo>
                      <a:cubicBezTo>
                        <a:pt x="114300" y="0"/>
                        <a:pt x="130492" y="3808"/>
                        <a:pt x="144780" y="12377"/>
                      </a:cubicBezTo>
                      <a:cubicBezTo>
                        <a:pt x="159067" y="20946"/>
                        <a:pt x="170497" y="31419"/>
                        <a:pt x="179070" y="46653"/>
                      </a:cubicBezTo>
                      <a:cubicBezTo>
                        <a:pt x="187642" y="60935"/>
                        <a:pt x="191452" y="77120"/>
                        <a:pt x="191452" y="96163"/>
                      </a:cubicBezTo>
                      <a:cubicBezTo>
                        <a:pt x="191452" y="114253"/>
                        <a:pt x="187642" y="130438"/>
                        <a:pt x="179070" y="145672"/>
                      </a:cubicBezTo>
                      <a:cubicBezTo>
                        <a:pt x="170497" y="159954"/>
                        <a:pt x="159067" y="171379"/>
                        <a:pt x="144780" y="179948"/>
                      </a:cubicBezTo>
                      <a:cubicBezTo>
                        <a:pt x="130492" y="188517"/>
                        <a:pt x="114300" y="192325"/>
                        <a:pt x="97155" y="192325"/>
                      </a:cubicBezTo>
                      <a:cubicBezTo>
                        <a:pt x="79058" y="192325"/>
                        <a:pt x="62865" y="188517"/>
                        <a:pt x="48577" y="179948"/>
                      </a:cubicBezTo>
                      <a:close/>
                      <a:moveTo>
                        <a:pt x="123825" y="126630"/>
                      </a:moveTo>
                      <a:cubicBezTo>
                        <a:pt x="130492" y="119013"/>
                        <a:pt x="133350" y="109492"/>
                        <a:pt x="133350" y="96163"/>
                      </a:cubicBezTo>
                      <a:cubicBezTo>
                        <a:pt x="133350" y="83785"/>
                        <a:pt x="130492" y="73312"/>
                        <a:pt x="123825" y="65695"/>
                      </a:cubicBezTo>
                      <a:cubicBezTo>
                        <a:pt x="117158" y="58078"/>
                        <a:pt x="108585" y="54270"/>
                        <a:pt x="97155" y="54270"/>
                      </a:cubicBezTo>
                      <a:cubicBezTo>
                        <a:pt x="85725" y="54270"/>
                        <a:pt x="76200" y="58078"/>
                        <a:pt x="70485" y="65695"/>
                      </a:cubicBezTo>
                      <a:cubicBezTo>
                        <a:pt x="63817" y="73312"/>
                        <a:pt x="60960" y="82833"/>
                        <a:pt x="60960" y="96163"/>
                      </a:cubicBezTo>
                      <a:cubicBezTo>
                        <a:pt x="60960" y="108540"/>
                        <a:pt x="63817" y="119013"/>
                        <a:pt x="70485" y="126630"/>
                      </a:cubicBezTo>
                      <a:cubicBezTo>
                        <a:pt x="77152" y="134247"/>
                        <a:pt x="85725" y="138055"/>
                        <a:pt x="97155" y="138055"/>
                      </a:cubicBezTo>
                      <a:cubicBezTo>
                        <a:pt x="108585" y="138055"/>
                        <a:pt x="117158" y="134247"/>
                        <a:pt x="123825" y="1266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32" name="Google Shape;832;p62"/>
                <p:cNvSpPr/>
                <p:nvPr/>
              </p:nvSpPr>
              <p:spPr>
                <a:xfrm>
                  <a:off x="2790189" y="2612413"/>
                  <a:ext cx="182879" cy="192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2879" h="192325" extrusionOk="0">
                      <a:moveTo>
                        <a:pt x="11430" y="45701"/>
                      </a:moveTo>
                      <a:cubicBezTo>
                        <a:pt x="19050" y="31419"/>
                        <a:pt x="29527" y="19994"/>
                        <a:pt x="43815" y="12377"/>
                      </a:cubicBezTo>
                      <a:cubicBezTo>
                        <a:pt x="58102" y="4761"/>
                        <a:pt x="74295" y="0"/>
                        <a:pt x="92392" y="0"/>
                      </a:cubicBezTo>
                      <a:cubicBezTo>
                        <a:pt x="108585" y="0"/>
                        <a:pt x="122872" y="2856"/>
                        <a:pt x="135255" y="9521"/>
                      </a:cubicBezTo>
                      <a:cubicBezTo>
                        <a:pt x="147638" y="16186"/>
                        <a:pt x="158115" y="23803"/>
                        <a:pt x="166688" y="35228"/>
                      </a:cubicBezTo>
                      <a:cubicBezTo>
                        <a:pt x="174307" y="46653"/>
                        <a:pt x="180022" y="59030"/>
                        <a:pt x="182880" y="74264"/>
                      </a:cubicBezTo>
                      <a:lnTo>
                        <a:pt x="120967" y="74264"/>
                      </a:lnTo>
                      <a:cubicBezTo>
                        <a:pt x="118110" y="68552"/>
                        <a:pt x="114300" y="63791"/>
                        <a:pt x="108585" y="59983"/>
                      </a:cubicBezTo>
                      <a:cubicBezTo>
                        <a:pt x="103822" y="56174"/>
                        <a:pt x="97155" y="55222"/>
                        <a:pt x="90488" y="55222"/>
                      </a:cubicBezTo>
                      <a:cubicBezTo>
                        <a:pt x="80963" y="55222"/>
                        <a:pt x="73342" y="59030"/>
                        <a:pt x="67627" y="66647"/>
                      </a:cubicBezTo>
                      <a:cubicBezTo>
                        <a:pt x="61913" y="74264"/>
                        <a:pt x="59055" y="83785"/>
                        <a:pt x="59055" y="96163"/>
                      </a:cubicBezTo>
                      <a:cubicBezTo>
                        <a:pt x="59055" y="108540"/>
                        <a:pt x="61913" y="118061"/>
                        <a:pt x="67627" y="125678"/>
                      </a:cubicBezTo>
                      <a:cubicBezTo>
                        <a:pt x="73342" y="133295"/>
                        <a:pt x="80963" y="137103"/>
                        <a:pt x="90488" y="137103"/>
                      </a:cubicBezTo>
                      <a:cubicBezTo>
                        <a:pt x="97155" y="137103"/>
                        <a:pt x="102870" y="135199"/>
                        <a:pt x="108585" y="132343"/>
                      </a:cubicBezTo>
                      <a:cubicBezTo>
                        <a:pt x="113347" y="128534"/>
                        <a:pt x="118110" y="123774"/>
                        <a:pt x="120967" y="118061"/>
                      </a:cubicBezTo>
                      <a:lnTo>
                        <a:pt x="182880" y="118061"/>
                      </a:lnTo>
                      <a:cubicBezTo>
                        <a:pt x="180022" y="132343"/>
                        <a:pt x="175260" y="145672"/>
                        <a:pt x="166688" y="157097"/>
                      </a:cubicBezTo>
                      <a:cubicBezTo>
                        <a:pt x="159067" y="168523"/>
                        <a:pt x="148590" y="177091"/>
                        <a:pt x="135255" y="182804"/>
                      </a:cubicBezTo>
                      <a:cubicBezTo>
                        <a:pt x="122872" y="188517"/>
                        <a:pt x="108585" y="192325"/>
                        <a:pt x="92392" y="192325"/>
                      </a:cubicBezTo>
                      <a:cubicBezTo>
                        <a:pt x="73342" y="192325"/>
                        <a:pt x="57150" y="188517"/>
                        <a:pt x="43815" y="179948"/>
                      </a:cubicBezTo>
                      <a:cubicBezTo>
                        <a:pt x="29527" y="172331"/>
                        <a:pt x="19050" y="160906"/>
                        <a:pt x="11430" y="146624"/>
                      </a:cubicBezTo>
                      <a:cubicBezTo>
                        <a:pt x="3810" y="132343"/>
                        <a:pt x="0" y="116157"/>
                        <a:pt x="0" y="97115"/>
                      </a:cubicBezTo>
                      <a:cubicBezTo>
                        <a:pt x="0" y="76168"/>
                        <a:pt x="3810" y="59983"/>
                        <a:pt x="11430" y="4570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33" name="Google Shape;833;p62"/>
                <p:cNvSpPr/>
                <p:nvPr/>
              </p:nvSpPr>
              <p:spPr>
                <a:xfrm>
                  <a:off x="2993071" y="2614317"/>
                  <a:ext cx="181927" cy="1866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1927" h="186612" extrusionOk="0">
                      <a:moveTo>
                        <a:pt x="112395" y="185660"/>
                      </a:moveTo>
                      <a:lnTo>
                        <a:pt x="58103" y="104732"/>
                      </a:lnTo>
                      <a:lnTo>
                        <a:pt x="58103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58103" y="0"/>
                      </a:lnTo>
                      <a:lnTo>
                        <a:pt x="58103" y="78073"/>
                      </a:lnTo>
                      <a:lnTo>
                        <a:pt x="111443" y="0"/>
                      </a:lnTo>
                      <a:lnTo>
                        <a:pt x="177165" y="0"/>
                      </a:lnTo>
                      <a:lnTo>
                        <a:pt x="113347" y="89498"/>
                      </a:lnTo>
                      <a:lnTo>
                        <a:pt x="181928" y="186612"/>
                      </a:lnTo>
                      <a:lnTo>
                        <a:pt x="112395" y="18661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34" name="Google Shape;834;p62"/>
                <p:cNvSpPr/>
                <p:nvPr/>
              </p:nvSpPr>
              <p:spPr>
                <a:xfrm>
                  <a:off x="2270124" y="2825685"/>
                  <a:ext cx="182879" cy="192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2879" h="192325" extrusionOk="0">
                      <a:moveTo>
                        <a:pt x="11430" y="45701"/>
                      </a:moveTo>
                      <a:cubicBezTo>
                        <a:pt x="19050" y="31419"/>
                        <a:pt x="29528" y="19994"/>
                        <a:pt x="43815" y="12377"/>
                      </a:cubicBezTo>
                      <a:cubicBezTo>
                        <a:pt x="58103" y="4761"/>
                        <a:pt x="74295" y="0"/>
                        <a:pt x="92392" y="0"/>
                      </a:cubicBezTo>
                      <a:cubicBezTo>
                        <a:pt x="108585" y="0"/>
                        <a:pt x="122872" y="2856"/>
                        <a:pt x="135255" y="9521"/>
                      </a:cubicBezTo>
                      <a:cubicBezTo>
                        <a:pt x="147638" y="16186"/>
                        <a:pt x="158115" y="23803"/>
                        <a:pt x="166688" y="35228"/>
                      </a:cubicBezTo>
                      <a:cubicBezTo>
                        <a:pt x="174308" y="46653"/>
                        <a:pt x="180022" y="59030"/>
                        <a:pt x="182880" y="74264"/>
                      </a:cubicBezTo>
                      <a:lnTo>
                        <a:pt x="120967" y="74264"/>
                      </a:lnTo>
                      <a:cubicBezTo>
                        <a:pt x="118110" y="68552"/>
                        <a:pt x="114300" y="63791"/>
                        <a:pt x="108585" y="59983"/>
                      </a:cubicBezTo>
                      <a:cubicBezTo>
                        <a:pt x="103822" y="56174"/>
                        <a:pt x="97155" y="55222"/>
                        <a:pt x="90488" y="55222"/>
                      </a:cubicBezTo>
                      <a:cubicBezTo>
                        <a:pt x="80963" y="55222"/>
                        <a:pt x="73342" y="59030"/>
                        <a:pt x="67628" y="66647"/>
                      </a:cubicBezTo>
                      <a:cubicBezTo>
                        <a:pt x="61913" y="74264"/>
                        <a:pt x="59055" y="83785"/>
                        <a:pt x="59055" y="96162"/>
                      </a:cubicBezTo>
                      <a:cubicBezTo>
                        <a:pt x="59055" y="108540"/>
                        <a:pt x="61913" y="118061"/>
                        <a:pt x="67628" y="125678"/>
                      </a:cubicBezTo>
                      <a:cubicBezTo>
                        <a:pt x="73342" y="133295"/>
                        <a:pt x="80963" y="137103"/>
                        <a:pt x="90488" y="137103"/>
                      </a:cubicBezTo>
                      <a:cubicBezTo>
                        <a:pt x="97155" y="137103"/>
                        <a:pt x="102870" y="135199"/>
                        <a:pt x="108585" y="132342"/>
                      </a:cubicBezTo>
                      <a:cubicBezTo>
                        <a:pt x="113347" y="128534"/>
                        <a:pt x="118110" y="123774"/>
                        <a:pt x="120967" y="118061"/>
                      </a:cubicBezTo>
                      <a:lnTo>
                        <a:pt x="182880" y="118061"/>
                      </a:lnTo>
                      <a:cubicBezTo>
                        <a:pt x="180022" y="132342"/>
                        <a:pt x="175260" y="145672"/>
                        <a:pt x="166688" y="157097"/>
                      </a:cubicBezTo>
                      <a:cubicBezTo>
                        <a:pt x="159067" y="168522"/>
                        <a:pt x="148590" y="177091"/>
                        <a:pt x="135255" y="182804"/>
                      </a:cubicBezTo>
                      <a:cubicBezTo>
                        <a:pt x="122872" y="188517"/>
                        <a:pt x="108585" y="192325"/>
                        <a:pt x="92392" y="192325"/>
                      </a:cubicBezTo>
                      <a:cubicBezTo>
                        <a:pt x="73342" y="192325"/>
                        <a:pt x="57150" y="188517"/>
                        <a:pt x="43815" y="179948"/>
                      </a:cubicBezTo>
                      <a:cubicBezTo>
                        <a:pt x="29528" y="172331"/>
                        <a:pt x="19050" y="160906"/>
                        <a:pt x="11430" y="146624"/>
                      </a:cubicBezTo>
                      <a:cubicBezTo>
                        <a:pt x="3810" y="132342"/>
                        <a:pt x="0" y="116157"/>
                        <a:pt x="0" y="97115"/>
                      </a:cubicBezTo>
                      <a:cubicBezTo>
                        <a:pt x="953" y="77120"/>
                        <a:pt x="4763" y="59983"/>
                        <a:pt x="11430" y="4570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35" name="Google Shape;835;p62"/>
                <p:cNvSpPr/>
                <p:nvPr/>
              </p:nvSpPr>
              <p:spPr>
                <a:xfrm>
                  <a:off x="2473959" y="2827589"/>
                  <a:ext cx="171450" cy="1866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1450" h="186612" extrusionOk="0">
                      <a:moveTo>
                        <a:pt x="171450" y="0"/>
                      </a:moveTo>
                      <a:lnTo>
                        <a:pt x="171450" y="185660"/>
                      </a:lnTo>
                      <a:lnTo>
                        <a:pt x="113348" y="185660"/>
                      </a:lnTo>
                      <a:lnTo>
                        <a:pt x="113348" y="114253"/>
                      </a:lnTo>
                      <a:lnTo>
                        <a:pt x="58103" y="114253"/>
                      </a:lnTo>
                      <a:lnTo>
                        <a:pt x="58103" y="186613"/>
                      </a:lnTo>
                      <a:lnTo>
                        <a:pt x="0" y="186613"/>
                      </a:lnTo>
                      <a:lnTo>
                        <a:pt x="0" y="0"/>
                      </a:lnTo>
                      <a:lnTo>
                        <a:pt x="58103" y="0"/>
                      </a:lnTo>
                      <a:lnTo>
                        <a:pt x="58103" y="66647"/>
                      </a:lnTo>
                      <a:lnTo>
                        <a:pt x="113348" y="66647"/>
                      </a:lnTo>
                      <a:lnTo>
                        <a:pt x="113348" y="0"/>
                      </a:lnTo>
                      <a:lnTo>
                        <a:pt x="17145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36" name="Google Shape;836;p62"/>
                <p:cNvSpPr/>
                <p:nvPr/>
              </p:nvSpPr>
              <p:spPr>
                <a:xfrm>
                  <a:off x="2658744" y="2828541"/>
                  <a:ext cx="202882" cy="1856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882" h="185660" extrusionOk="0">
                      <a:moveTo>
                        <a:pt x="132397" y="157097"/>
                      </a:moveTo>
                      <a:lnTo>
                        <a:pt x="70485" y="157097"/>
                      </a:lnTo>
                      <a:lnTo>
                        <a:pt x="60960" y="185660"/>
                      </a:lnTo>
                      <a:lnTo>
                        <a:pt x="0" y="185660"/>
                      </a:lnTo>
                      <a:lnTo>
                        <a:pt x="67627" y="0"/>
                      </a:lnTo>
                      <a:lnTo>
                        <a:pt x="135255" y="0"/>
                      </a:lnTo>
                      <a:lnTo>
                        <a:pt x="202883" y="185660"/>
                      </a:lnTo>
                      <a:lnTo>
                        <a:pt x="140970" y="185660"/>
                      </a:lnTo>
                      <a:lnTo>
                        <a:pt x="132397" y="157097"/>
                      </a:lnTo>
                      <a:close/>
                      <a:moveTo>
                        <a:pt x="118110" y="113300"/>
                      </a:moveTo>
                      <a:lnTo>
                        <a:pt x="100965" y="61887"/>
                      </a:lnTo>
                      <a:lnTo>
                        <a:pt x="83820" y="113300"/>
                      </a:lnTo>
                      <a:lnTo>
                        <a:pt x="118110" y="11330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37" name="Google Shape;837;p62"/>
                <p:cNvSpPr/>
                <p:nvPr/>
              </p:nvSpPr>
              <p:spPr>
                <a:xfrm>
                  <a:off x="2874962" y="2827589"/>
                  <a:ext cx="59054" cy="1856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054" h="185660" extrusionOk="0">
                      <a:moveTo>
                        <a:pt x="59055" y="0"/>
                      </a:moveTo>
                      <a:lnTo>
                        <a:pt x="59055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5905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38" name="Google Shape;838;p62"/>
                <p:cNvSpPr/>
                <p:nvPr/>
              </p:nvSpPr>
              <p:spPr>
                <a:xfrm>
                  <a:off x="2959734" y="2827589"/>
                  <a:ext cx="178117" cy="1866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117" h="186612" extrusionOk="0">
                      <a:moveTo>
                        <a:pt x="178118" y="186613"/>
                      </a:moveTo>
                      <a:lnTo>
                        <a:pt x="120015" y="186613"/>
                      </a:lnTo>
                      <a:lnTo>
                        <a:pt x="58103" y="93306"/>
                      </a:lnTo>
                      <a:lnTo>
                        <a:pt x="58103" y="186613"/>
                      </a:lnTo>
                      <a:lnTo>
                        <a:pt x="0" y="186613"/>
                      </a:lnTo>
                      <a:lnTo>
                        <a:pt x="0" y="0"/>
                      </a:lnTo>
                      <a:lnTo>
                        <a:pt x="58103" y="0"/>
                      </a:lnTo>
                      <a:lnTo>
                        <a:pt x="120015" y="95210"/>
                      </a:lnTo>
                      <a:lnTo>
                        <a:pt x="120015" y="0"/>
                      </a:lnTo>
                      <a:lnTo>
                        <a:pt x="178118" y="0"/>
                      </a:lnTo>
                      <a:lnTo>
                        <a:pt x="178118" y="18661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839" name="Google Shape;839;p62"/>
              <p:cNvGrpSpPr/>
              <p:nvPr/>
            </p:nvGrpSpPr>
            <p:grpSpPr>
              <a:xfrm>
                <a:off x="2307271" y="3065615"/>
                <a:ext cx="207645" cy="85689"/>
                <a:chOff x="2307271" y="3065615"/>
                <a:chExt cx="207645" cy="85689"/>
              </a:xfrm>
            </p:grpSpPr>
            <p:sp>
              <p:nvSpPr>
                <p:cNvPr id="840" name="Google Shape;840;p62"/>
                <p:cNvSpPr/>
                <p:nvPr/>
              </p:nvSpPr>
              <p:spPr>
                <a:xfrm>
                  <a:off x="2307271" y="3068471"/>
                  <a:ext cx="45720" cy="818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720" h="81880" extrusionOk="0">
                      <a:moveTo>
                        <a:pt x="45720" y="0"/>
                      </a:moveTo>
                      <a:lnTo>
                        <a:pt x="45720" y="8569"/>
                      </a:lnTo>
                      <a:lnTo>
                        <a:pt x="10478" y="8569"/>
                      </a:lnTo>
                      <a:lnTo>
                        <a:pt x="10478" y="36180"/>
                      </a:lnTo>
                      <a:lnTo>
                        <a:pt x="39053" y="36180"/>
                      </a:lnTo>
                      <a:lnTo>
                        <a:pt x="39053" y="44749"/>
                      </a:lnTo>
                      <a:lnTo>
                        <a:pt x="10478" y="44749"/>
                      </a:lnTo>
                      <a:lnTo>
                        <a:pt x="10478" y="81881"/>
                      </a:lnTo>
                      <a:lnTo>
                        <a:pt x="0" y="81881"/>
                      </a:lnTo>
                      <a:lnTo>
                        <a:pt x="0" y="0"/>
                      </a:lnTo>
                      <a:lnTo>
                        <a:pt x="4572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41" name="Google Shape;841;p62"/>
                <p:cNvSpPr/>
                <p:nvPr/>
              </p:nvSpPr>
              <p:spPr>
                <a:xfrm>
                  <a:off x="2361564" y="3065615"/>
                  <a:ext cx="83819" cy="8568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819" h="85689" extrusionOk="0">
                      <a:moveTo>
                        <a:pt x="20955" y="79977"/>
                      </a:moveTo>
                      <a:cubicBezTo>
                        <a:pt x="14288" y="76168"/>
                        <a:pt x="9525" y="71408"/>
                        <a:pt x="5715" y="64743"/>
                      </a:cubicBezTo>
                      <a:cubicBezTo>
                        <a:pt x="1905" y="58078"/>
                        <a:pt x="0" y="51414"/>
                        <a:pt x="0" y="42845"/>
                      </a:cubicBezTo>
                      <a:cubicBezTo>
                        <a:pt x="0" y="35228"/>
                        <a:pt x="1905" y="27611"/>
                        <a:pt x="5715" y="20946"/>
                      </a:cubicBezTo>
                      <a:cubicBezTo>
                        <a:pt x="9525" y="14282"/>
                        <a:pt x="14288" y="9521"/>
                        <a:pt x="20955" y="5713"/>
                      </a:cubicBezTo>
                      <a:cubicBezTo>
                        <a:pt x="27622" y="1904"/>
                        <a:pt x="34290" y="0"/>
                        <a:pt x="41910" y="0"/>
                      </a:cubicBezTo>
                      <a:cubicBezTo>
                        <a:pt x="49530" y="0"/>
                        <a:pt x="56197" y="1904"/>
                        <a:pt x="62865" y="5713"/>
                      </a:cubicBezTo>
                      <a:cubicBezTo>
                        <a:pt x="69532" y="9521"/>
                        <a:pt x="74295" y="14282"/>
                        <a:pt x="78105" y="20946"/>
                      </a:cubicBezTo>
                      <a:cubicBezTo>
                        <a:pt x="81915" y="27611"/>
                        <a:pt x="83820" y="34276"/>
                        <a:pt x="83820" y="42845"/>
                      </a:cubicBezTo>
                      <a:cubicBezTo>
                        <a:pt x="83820" y="51414"/>
                        <a:pt x="81915" y="58078"/>
                        <a:pt x="78105" y="64743"/>
                      </a:cubicBezTo>
                      <a:cubicBezTo>
                        <a:pt x="74295" y="71408"/>
                        <a:pt x="69532" y="76168"/>
                        <a:pt x="62865" y="79977"/>
                      </a:cubicBezTo>
                      <a:cubicBezTo>
                        <a:pt x="56197" y="83785"/>
                        <a:pt x="49530" y="85689"/>
                        <a:pt x="41910" y="85689"/>
                      </a:cubicBezTo>
                      <a:cubicBezTo>
                        <a:pt x="34290" y="85689"/>
                        <a:pt x="26670" y="83785"/>
                        <a:pt x="20955" y="79977"/>
                      </a:cubicBezTo>
                      <a:close/>
                      <a:moveTo>
                        <a:pt x="57150" y="72360"/>
                      </a:moveTo>
                      <a:cubicBezTo>
                        <a:pt x="61913" y="69504"/>
                        <a:pt x="65722" y="65695"/>
                        <a:pt x="67627" y="60935"/>
                      </a:cubicBezTo>
                      <a:cubicBezTo>
                        <a:pt x="70485" y="56174"/>
                        <a:pt x="71438" y="50462"/>
                        <a:pt x="71438" y="43797"/>
                      </a:cubicBezTo>
                      <a:cubicBezTo>
                        <a:pt x="71438" y="37132"/>
                        <a:pt x="70485" y="31419"/>
                        <a:pt x="67627" y="26659"/>
                      </a:cubicBezTo>
                      <a:cubicBezTo>
                        <a:pt x="64770" y="21898"/>
                        <a:pt x="60960" y="18090"/>
                        <a:pt x="57150" y="15234"/>
                      </a:cubicBezTo>
                      <a:cubicBezTo>
                        <a:pt x="52388" y="12377"/>
                        <a:pt x="47625" y="11425"/>
                        <a:pt x="41910" y="11425"/>
                      </a:cubicBezTo>
                      <a:cubicBezTo>
                        <a:pt x="36195" y="11425"/>
                        <a:pt x="30480" y="12377"/>
                        <a:pt x="26670" y="15234"/>
                      </a:cubicBezTo>
                      <a:cubicBezTo>
                        <a:pt x="21907" y="18090"/>
                        <a:pt x="18097" y="21898"/>
                        <a:pt x="16192" y="26659"/>
                      </a:cubicBezTo>
                      <a:cubicBezTo>
                        <a:pt x="13335" y="31419"/>
                        <a:pt x="12382" y="37132"/>
                        <a:pt x="12382" y="43797"/>
                      </a:cubicBezTo>
                      <a:cubicBezTo>
                        <a:pt x="12382" y="50462"/>
                        <a:pt x="13335" y="56174"/>
                        <a:pt x="16192" y="60935"/>
                      </a:cubicBezTo>
                      <a:cubicBezTo>
                        <a:pt x="19050" y="65695"/>
                        <a:pt x="22860" y="69504"/>
                        <a:pt x="26670" y="72360"/>
                      </a:cubicBezTo>
                      <a:cubicBezTo>
                        <a:pt x="31432" y="75216"/>
                        <a:pt x="36195" y="76168"/>
                        <a:pt x="41910" y="76168"/>
                      </a:cubicBezTo>
                      <a:cubicBezTo>
                        <a:pt x="47625" y="76168"/>
                        <a:pt x="52388" y="74264"/>
                        <a:pt x="57150" y="7236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42" name="Google Shape;842;p62"/>
                <p:cNvSpPr/>
                <p:nvPr/>
              </p:nvSpPr>
              <p:spPr>
                <a:xfrm>
                  <a:off x="2458719" y="3068471"/>
                  <a:ext cx="56197" cy="818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197" h="81880" extrusionOk="0">
                      <a:moveTo>
                        <a:pt x="42863" y="81881"/>
                      </a:moveTo>
                      <a:lnTo>
                        <a:pt x="23813" y="48557"/>
                      </a:lnTo>
                      <a:lnTo>
                        <a:pt x="10477" y="48557"/>
                      </a:lnTo>
                      <a:lnTo>
                        <a:pt x="10477" y="81881"/>
                      </a:lnTo>
                      <a:lnTo>
                        <a:pt x="0" y="81881"/>
                      </a:lnTo>
                      <a:lnTo>
                        <a:pt x="0" y="0"/>
                      </a:lnTo>
                      <a:lnTo>
                        <a:pt x="26670" y="0"/>
                      </a:lnTo>
                      <a:cubicBezTo>
                        <a:pt x="32385" y="0"/>
                        <a:pt x="38100" y="952"/>
                        <a:pt x="41910" y="2856"/>
                      </a:cubicBezTo>
                      <a:cubicBezTo>
                        <a:pt x="45720" y="4761"/>
                        <a:pt x="49530" y="7617"/>
                        <a:pt x="51435" y="11425"/>
                      </a:cubicBezTo>
                      <a:cubicBezTo>
                        <a:pt x="53340" y="15234"/>
                        <a:pt x="54292" y="19042"/>
                        <a:pt x="54292" y="23803"/>
                      </a:cubicBezTo>
                      <a:cubicBezTo>
                        <a:pt x="54292" y="29515"/>
                        <a:pt x="52388" y="34276"/>
                        <a:pt x="49530" y="39036"/>
                      </a:cubicBezTo>
                      <a:cubicBezTo>
                        <a:pt x="46672" y="43797"/>
                        <a:pt x="40958" y="46653"/>
                        <a:pt x="35242" y="47605"/>
                      </a:cubicBezTo>
                      <a:lnTo>
                        <a:pt x="56197" y="81881"/>
                      </a:lnTo>
                      <a:lnTo>
                        <a:pt x="42863" y="81881"/>
                      </a:lnTo>
                      <a:close/>
                      <a:moveTo>
                        <a:pt x="10477" y="39988"/>
                      </a:moveTo>
                      <a:lnTo>
                        <a:pt x="26670" y="39988"/>
                      </a:lnTo>
                      <a:cubicBezTo>
                        <a:pt x="32385" y="39988"/>
                        <a:pt x="37147" y="39036"/>
                        <a:pt x="40005" y="36180"/>
                      </a:cubicBezTo>
                      <a:cubicBezTo>
                        <a:pt x="42863" y="33324"/>
                        <a:pt x="44767" y="29515"/>
                        <a:pt x="44767" y="24755"/>
                      </a:cubicBezTo>
                      <a:cubicBezTo>
                        <a:pt x="44767" y="19994"/>
                        <a:pt x="42863" y="16186"/>
                        <a:pt x="40005" y="13329"/>
                      </a:cubicBezTo>
                      <a:cubicBezTo>
                        <a:pt x="37147" y="10473"/>
                        <a:pt x="32385" y="9521"/>
                        <a:pt x="26670" y="9521"/>
                      </a:cubicBezTo>
                      <a:lnTo>
                        <a:pt x="10477" y="9521"/>
                      </a:lnTo>
                      <a:lnTo>
                        <a:pt x="10477" y="3998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6C776AAA-26A8-AEF2-68FE-A3BDA18342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4895" y="6334167"/>
            <a:ext cx="1638095" cy="34285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A7BB6A3-FC33-0C66-B362-9573E2B21FF7}"/>
              </a:ext>
            </a:extLst>
          </p:cNvPr>
          <p:cNvSpPr txBox="1"/>
          <p:nvPr/>
        </p:nvSpPr>
        <p:spPr>
          <a:xfrm>
            <a:off x="6824550" y="6705473"/>
            <a:ext cx="377755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GB" sz="800" dirty="0" err="1"/>
              <a:t>Financované</a:t>
            </a:r>
            <a:r>
              <a:rPr lang="en-GB" sz="800" dirty="0"/>
              <a:t> </a:t>
            </a:r>
            <a:r>
              <a:rPr lang="en-GB" sz="800" dirty="0" err="1"/>
              <a:t>Európskou</a:t>
            </a:r>
            <a:r>
              <a:rPr lang="en-GB" sz="800" dirty="0"/>
              <a:t> </a:t>
            </a:r>
            <a:r>
              <a:rPr lang="en-GB" sz="800" dirty="0" err="1"/>
              <a:t>úniou</a:t>
            </a:r>
            <a:r>
              <a:rPr lang="en-GB" sz="800" dirty="0"/>
              <a:t>. </a:t>
            </a:r>
            <a:r>
              <a:rPr lang="en-GB" sz="800" dirty="0" err="1"/>
              <a:t>Vyjadrené</a:t>
            </a:r>
            <a:r>
              <a:rPr lang="en-GB" sz="800" dirty="0"/>
              <a:t> </a:t>
            </a:r>
            <a:r>
              <a:rPr lang="en-GB" sz="800" dirty="0" err="1"/>
              <a:t>názory</a:t>
            </a:r>
            <a:r>
              <a:rPr lang="en-GB" sz="800" dirty="0"/>
              <a:t> a </a:t>
            </a:r>
            <a:r>
              <a:rPr lang="en-GB" sz="800" dirty="0" err="1"/>
              <a:t>postoje</a:t>
            </a:r>
            <a:r>
              <a:rPr lang="en-GB" sz="800" dirty="0"/>
              <a:t> </a:t>
            </a:r>
            <a:r>
              <a:rPr lang="en-GB" sz="800" dirty="0" err="1"/>
              <a:t>sú</a:t>
            </a:r>
            <a:r>
              <a:rPr lang="en-GB" sz="800" dirty="0"/>
              <a:t> </a:t>
            </a:r>
            <a:r>
              <a:rPr lang="en-GB" sz="800" dirty="0" err="1"/>
              <a:t>názormi</a:t>
            </a:r>
            <a:r>
              <a:rPr lang="en-GB" sz="800" dirty="0"/>
              <a:t> a </a:t>
            </a:r>
            <a:r>
              <a:rPr lang="en-GB" sz="800" dirty="0" err="1"/>
              <a:t>vyhláseniami</a:t>
            </a:r>
            <a:r>
              <a:rPr lang="en-GB" sz="800" dirty="0"/>
              <a:t> </a:t>
            </a:r>
            <a:r>
              <a:rPr lang="en-GB" sz="800" dirty="0" err="1"/>
              <a:t>autora</a:t>
            </a:r>
            <a:r>
              <a:rPr lang="en-GB" sz="800" dirty="0"/>
              <a:t>(-</a:t>
            </a:r>
            <a:r>
              <a:rPr lang="en-GB" sz="800" dirty="0" err="1"/>
              <a:t>ov</a:t>
            </a:r>
            <a:r>
              <a:rPr lang="en-GB" sz="800" dirty="0"/>
              <a:t>) a </a:t>
            </a:r>
            <a:r>
              <a:rPr lang="en-GB" sz="800" dirty="0" err="1"/>
              <a:t>nemusia</a:t>
            </a:r>
            <a:r>
              <a:rPr lang="en-GB" sz="800" dirty="0"/>
              <a:t> </a:t>
            </a:r>
            <a:r>
              <a:rPr lang="en-GB" sz="800" dirty="0" err="1"/>
              <a:t>nevyhnutne</a:t>
            </a:r>
            <a:r>
              <a:rPr lang="en-GB" sz="800" dirty="0"/>
              <a:t> </a:t>
            </a:r>
            <a:r>
              <a:rPr lang="en-GB" sz="800" dirty="0" err="1"/>
              <a:t>odrážať</a:t>
            </a:r>
            <a:r>
              <a:rPr lang="en-GB" sz="800" dirty="0"/>
              <a:t> </a:t>
            </a:r>
            <a:r>
              <a:rPr lang="en-GB" sz="800" dirty="0" err="1"/>
              <a:t>názory</a:t>
            </a:r>
            <a:r>
              <a:rPr lang="en-GB" sz="800" dirty="0"/>
              <a:t> a </a:t>
            </a:r>
            <a:r>
              <a:rPr lang="en-GB" sz="800" dirty="0" err="1"/>
              <a:t>stanoviská</a:t>
            </a:r>
            <a:r>
              <a:rPr lang="en-GB" sz="800" dirty="0"/>
              <a:t> </a:t>
            </a:r>
            <a:r>
              <a:rPr lang="en-GB" sz="800" dirty="0" err="1"/>
              <a:t>Európskej</a:t>
            </a:r>
            <a:r>
              <a:rPr lang="en-GB" sz="800" dirty="0"/>
              <a:t> </a:t>
            </a:r>
            <a:r>
              <a:rPr lang="en-GB" sz="800" dirty="0" err="1"/>
              <a:t>únie</a:t>
            </a:r>
            <a:r>
              <a:rPr lang="en-GB" sz="800" dirty="0"/>
              <a:t> </a:t>
            </a:r>
            <a:r>
              <a:rPr lang="en-GB" sz="800" dirty="0" err="1"/>
              <a:t>alebo</a:t>
            </a:r>
            <a:r>
              <a:rPr lang="en-GB" sz="800" dirty="0"/>
              <a:t> </a:t>
            </a:r>
            <a:r>
              <a:rPr lang="en-GB" sz="800" dirty="0" err="1"/>
              <a:t>Európskej</a:t>
            </a:r>
            <a:r>
              <a:rPr lang="en-GB" sz="800" dirty="0"/>
              <a:t> </a:t>
            </a:r>
            <a:r>
              <a:rPr lang="en-GB" sz="800" dirty="0" err="1"/>
              <a:t>výkonnej</a:t>
            </a:r>
            <a:r>
              <a:rPr lang="en-GB" sz="800" dirty="0"/>
              <a:t> </a:t>
            </a:r>
            <a:r>
              <a:rPr lang="en-GB" sz="800" dirty="0" err="1"/>
              <a:t>agentúry</a:t>
            </a:r>
            <a:r>
              <a:rPr lang="en-GB" sz="800" dirty="0"/>
              <a:t> pre </a:t>
            </a:r>
            <a:r>
              <a:rPr lang="en-GB" sz="800" dirty="0" err="1"/>
              <a:t>vzdelávanie</a:t>
            </a:r>
            <a:r>
              <a:rPr lang="en-GB" sz="800" dirty="0"/>
              <a:t> a </a:t>
            </a:r>
            <a:r>
              <a:rPr lang="en-GB" sz="800" dirty="0" err="1"/>
              <a:t>kultúru</a:t>
            </a:r>
            <a:r>
              <a:rPr lang="en-GB" sz="800" dirty="0"/>
              <a:t> (EACEA). </a:t>
            </a:r>
            <a:r>
              <a:rPr lang="en-GB" sz="800" dirty="0" err="1"/>
              <a:t>Európska</a:t>
            </a:r>
            <a:r>
              <a:rPr lang="en-GB" sz="800" dirty="0"/>
              <a:t> </a:t>
            </a:r>
            <a:r>
              <a:rPr lang="en-GB" sz="800" dirty="0" err="1"/>
              <a:t>únia</a:t>
            </a:r>
            <a:r>
              <a:rPr lang="en-GB" sz="800" dirty="0"/>
              <a:t> ani EACEA za ne </a:t>
            </a:r>
            <a:r>
              <a:rPr lang="en-GB" sz="800" dirty="0" err="1"/>
              <a:t>nepreberajú</a:t>
            </a:r>
            <a:r>
              <a:rPr lang="en-GB" sz="800" dirty="0"/>
              <a:t> </a:t>
            </a:r>
            <a:r>
              <a:rPr lang="en-GB" sz="800" dirty="0" err="1"/>
              <a:t>žiadnu</a:t>
            </a:r>
            <a:r>
              <a:rPr lang="en-GB" sz="800" dirty="0"/>
              <a:t> </a:t>
            </a:r>
            <a:r>
              <a:rPr lang="en-GB" sz="800" dirty="0" err="1"/>
              <a:t>zodpovednosť</a:t>
            </a:r>
            <a:r>
              <a:rPr lang="en-GB" sz="800" dirty="0"/>
              <a:t>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275c4de7356_0_33"/>
          <p:cNvSpPr txBox="1">
            <a:spLocks noGrp="1"/>
          </p:cNvSpPr>
          <p:nvPr>
            <p:ph type="title"/>
          </p:nvPr>
        </p:nvSpPr>
        <p:spPr>
          <a:xfrm>
            <a:off x="1697529" y="1586347"/>
            <a:ext cx="72984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7" name="Google Shape;227;g275c4de7356_0_33"/>
          <p:cNvSpPr txBox="1">
            <a:spLocks noGrp="1"/>
          </p:cNvSpPr>
          <p:nvPr>
            <p:ph type="body" idx="1"/>
          </p:nvPr>
        </p:nvSpPr>
        <p:spPr>
          <a:xfrm>
            <a:off x="1697529" y="1586347"/>
            <a:ext cx="72984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pic>
        <p:nvPicPr>
          <p:cNvPr id="228" name="Google Shape;228;g275c4de7356_0_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09650" y="1333050"/>
            <a:ext cx="9002549" cy="5858325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g275c4de7356_0_33"/>
          <p:cNvSpPr txBox="1"/>
          <p:nvPr/>
        </p:nvSpPr>
        <p:spPr>
          <a:xfrm>
            <a:off x="7486650" y="7191375"/>
            <a:ext cx="3000000" cy="26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285750" marR="0" lvl="0" indent="-17145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lang="en-GB" sz="5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Zdroj: </a:t>
            </a:r>
            <a:r>
              <a:rPr lang="en-GB" sz="500" b="0" i="0" u="sng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Generation Blockchain</a:t>
            </a:r>
            <a:endParaRPr sz="5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30" name="Google Shape;230;g275c4de7356_0_3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g275c4de7356_0_33"/>
          <p:cNvSpPr txBox="1"/>
          <p:nvPr/>
        </p:nvSpPr>
        <p:spPr>
          <a:xfrm>
            <a:off x="295274" y="269550"/>
            <a:ext cx="10398125" cy="6155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8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BLOCKCHAIN A DIGITALIZÁCIA AGROPOTRAVINÁRSTVA</a:t>
            </a:r>
            <a:endParaRPr sz="2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7" name="Google Shape;237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Google Shape;238;p8"/>
          <p:cNvSpPr txBox="1"/>
          <p:nvPr/>
        </p:nvSpPr>
        <p:spPr>
          <a:xfrm>
            <a:off x="393700" y="431877"/>
            <a:ext cx="6096000" cy="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KĽÚČOVÉ KONCEPTY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9" name="Google Shape;239;p8"/>
          <p:cNvSpPr txBox="1">
            <a:spLocks noGrp="1"/>
          </p:cNvSpPr>
          <p:nvPr>
            <p:ph type="body" idx="1"/>
          </p:nvPr>
        </p:nvSpPr>
        <p:spPr>
          <a:xfrm>
            <a:off x="546100" y="1800225"/>
            <a:ext cx="9601200" cy="50783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Digitalizácia</a:t>
            </a: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využitie digitálnych technológií na zmenu obchodného modelu a poskytnutie nových príležitostí na tvorbu príjmov a hodnôt.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Internet vecí (IoT): </a:t>
            </a: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sieť fyzických zariadení, vozidiel, spotrebičov a iných fyzických objektov, ktoré sú vybavené snímačmi, softvérom a sieťovými pripojeniami, ktoré im umožňujú zhromažďovať a zdieľať údaje.</a:t>
            </a:r>
            <a:endParaRPr/>
          </a:p>
          <a:p>
            <a: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Disintermediácia</a:t>
            </a: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odstránenie sprostredkovateľov z dodávateľského reťazca.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Inteligentná zmluva</a:t>
            </a: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samovykonateľná zmluva, v ktorej sú podmienky dohody medzi dvoma stranami zapísané priamo v riadkoch kódu.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Greenwashing</a:t>
            </a: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poskytovanie zavádzajúcich alebo úplne nepravdivých informácií verejnosti alebo investorom o vplyve výrobkov alebo činností spoločnosti na životné prostredie.</a:t>
            </a:r>
            <a:endParaRPr sz="1800" b="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414042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f499425-232d-46a9-a4b2-ccd4a8f006e6" xsi:nil="true"/>
    <lcf76f155ced4ddcb4097134ff3c332f xmlns="70c7cfa0-a170-42e4-a713-239d21ceefc5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8CD9FFBF167504091ADB0A958B57D7A" ma:contentTypeVersion="12" ma:contentTypeDescription="Create a new document." ma:contentTypeScope="" ma:versionID="038b2339ec1e182a3872d8bd088646e6">
  <xsd:schema xmlns:xsd="http://www.w3.org/2001/XMLSchema" xmlns:xs="http://www.w3.org/2001/XMLSchema" xmlns:p="http://schemas.microsoft.com/office/2006/metadata/properties" xmlns:ns2="70c7cfa0-a170-42e4-a713-239d21ceefc5" xmlns:ns3="5f499425-232d-46a9-a4b2-ccd4a8f006e6" targetNamespace="http://schemas.microsoft.com/office/2006/metadata/properties" ma:root="true" ma:fieldsID="34c7ae28dddc2e9987b29bfb0aa33bdf" ns2:_="" ns3:_="">
    <xsd:import namespace="70c7cfa0-a170-42e4-a713-239d21ceefc5"/>
    <xsd:import namespace="5f499425-232d-46a9-a4b2-ccd4a8f006e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0c7cfa0-a170-42e4-a713-239d21ceefc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6badb5f0-a2b0-4fa5-985f-380381272ce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f499425-232d-46a9-a4b2-ccd4a8f006e6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8a5635f8-627e-48fc-93dc-0e5eac168b7e}" ma:internalName="TaxCatchAll" ma:showField="CatchAllData" ma:web="5f499425-232d-46a9-a4b2-ccd4a8f006e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BCD2D2A-659E-4CD0-9CA4-874BF2ECF963}">
  <ds:schemaRefs>
    <ds:schemaRef ds:uri="http://schemas.microsoft.com/office/2006/metadata/properties"/>
    <ds:schemaRef ds:uri="http://schemas.microsoft.com/office/infopath/2007/PartnerControls"/>
    <ds:schemaRef ds:uri="5f499425-232d-46a9-a4b2-ccd4a8f006e6"/>
    <ds:schemaRef ds:uri="70c7cfa0-a170-42e4-a713-239d21ceefc5"/>
  </ds:schemaRefs>
</ds:datastoreItem>
</file>

<file path=customXml/itemProps2.xml><?xml version="1.0" encoding="utf-8"?>
<ds:datastoreItem xmlns:ds="http://schemas.openxmlformats.org/officeDocument/2006/customXml" ds:itemID="{DF7F8AD8-82D1-478A-A13A-A38FD8042D1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0c7cfa0-a170-42e4-a713-239d21ceefc5"/>
    <ds:schemaRef ds:uri="5f499425-232d-46a9-a4b2-ccd4a8f006e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EBB5484-AEED-4F28-B9F4-BE0B5ED994A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5533</Words>
  <Application>Microsoft Office PowerPoint</Application>
  <PresentationFormat>Custom</PresentationFormat>
  <Paragraphs>540</Paragraphs>
  <Slides>72</Slides>
  <Notes>72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72</vt:i4>
      </vt:variant>
    </vt:vector>
  </HeadingPairs>
  <TitlesOfParts>
    <vt:vector size="79" baseType="lpstr">
      <vt:lpstr>Noto Sans Symbols</vt:lpstr>
      <vt:lpstr>Source Sans Pro</vt:lpstr>
      <vt:lpstr>Arial</vt:lpstr>
      <vt:lpstr>Open Sans</vt:lpstr>
      <vt:lpstr>Calibri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Blockchain ako potenciálne riešenie mnohých z týchto problémov v agropotravinárskom dodávateľskom reťazci  Kľúč: Blockchain ako distribuované, decentralizované záznamy Každý v Blockchaine (uzly) dostáva identickú, synchronizovanú kópiu informácií v Blockchaine   Údaje vložené do Blockchainu musia byť overené a potvrdené všetkými účastníkmi (konsenzus)   Údaje vložené do Blockchainu sú nemenné  Pozrime sa na typy zainteresovaných strán a informácií, ktoré by mali byť zahrnuté v poľnohospodársko-potravinárskom dodávateľskom reťazci s využitím blockchainu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Tento modul sa doteraz zameriaval predovšetkým na to, ako využívať technológiu Blockchain v agropotravinárskom sektore a na potenciálne výhody spojené s touto technológiou.  Je však dôležité mať na pamäti aj to, že technológia Blockchain má aj určité obmedzenia a nevýhody - predovšetkým Blockchain nie je univerzálne použiteľné riešenie.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Prezentácia programu PowerPoint</dc:title>
  <dc:creator>Orla Casey</dc:creator>
  <cp:keywords>, docId:775EE229E5CD93D7CEE054423CC32533</cp:keywords>
  <cp:lastModifiedBy>canice euei</cp:lastModifiedBy>
  <cp:revision>8</cp:revision>
  <dcterms:created xsi:type="dcterms:W3CDTF">2021-04-30T15:12:21Z</dcterms:created>
  <dcterms:modified xsi:type="dcterms:W3CDTF">2024-10-09T15:07:30Z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2021-04-30T00:00:00Z</vt:filetime>
  </property>
  <property fmtid="{D5CDD505-2E9C-101B-9397-08002B2CF9AE}" pid="3" name="Creator">
    <vt:lpwstr>Adobe InDesign 16.1 (Macintosh)</vt:lpwstr>
  </property>
  <property fmtid="{D5CDD505-2E9C-101B-9397-08002B2CF9AE}" pid="4" name="LastSaved">
    <vt:filetime>2021-04-30T00:00:00Z</vt:filetime>
  </property>
  <property fmtid="{D5CDD505-2E9C-101B-9397-08002B2CF9AE}" pid="5" name="ContentTypeId">
    <vt:lpwstr>0x010100C8CD9FFBF167504091ADB0A958B57D7A</vt:lpwstr>
  </property>
  <property fmtid="{D5CDD505-2E9C-101B-9397-08002B2CF9AE}" pid="6" name="MediaServiceImageTags">
    <vt:lpwstr/>
  </property>
</Properties>
</file>