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omments/modernComment_10B_0.xml" ContentType="application/vnd.ms-powerpoint.comments+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Lst>
  <p:notesMasterIdLst>
    <p:notesMasterId r:id="rId67"/>
  </p:notesMasterIdLst>
  <p:sldIdLst>
    <p:sldId id="256" r:id="rId6"/>
    <p:sldId id="257" r:id="rId7"/>
    <p:sldId id="258" r:id="rId8"/>
    <p:sldId id="259" r:id="rId9"/>
    <p:sldId id="4408" r:id="rId10"/>
    <p:sldId id="4407" r:id="rId11"/>
    <p:sldId id="4323" r:id="rId12"/>
    <p:sldId id="260" r:id="rId13"/>
    <p:sldId id="4329" r:id="rId14"/>
    <p:sldId id="261" r:id="rId15"/>
    <p:sldId id="4385" r:id="rId16"/>
    <p:sldId id="4300" r:id="rId17"/>
    <p:sldId id="4324" r:id="rId18"/>
    <p:sldId id="262" r:id="rId19"/>
    <p:sldId id="4397" r:id="rId20"/>
    <p:sldId id="4395" r:id="rId21"/>
    <p:sldId id="4396" r:id="rId22"/>
    <p:sldId id="4399" r:id="rId23"/>
    <p:sldId id="4398" r:id="rId24"/>
    <p:sldId id="4400" r:id="rId25"/>
    <p:sldId id="4401" r:id="rId26"/>
    <p:sldId id="4402" r:id="rId27"/>
    <p:sldId id="4404" r:id="rId28"/>
    <p:sldId id="4403" r:id="rId29"/>
    <p:sldId id="4411" r:id="rId30"/>
    <p:sldId id="263" r:id="rId31"/>
    <p:sldId id="4410" r:id="rId32"/>
    <p:sldId id="4406" r:id="rId33"/>
    <p:sldId id="4409" r:id="rId34"/>
    <p:sldId id="264" r:id="rId35"/>
    <p:sldId id="266" r:id="rId36"/>
    <p:sldId id="4325" r:id="rId37"/>
    <p:sldId id="4419" r:id="rId38"/>
    <p:sldId id="267" r:id="rId39"/>
    <p:sldId id="268" r:id="rId40"/>
    <p:sldId id="276" r:id="rId41"/>
    <p:sldId id="4417" r:id="rId42"/>
    <p:sldId id="4418" r:id="rId43"/>
    <p:sldId id="4412" r:id="rId44"/>
    <p:sldId id="269" r:id="rId45"/>
    <p:sldId id="4413" r:id="rId46"/>
    <p:sldId id="4414" r:id="rId47"/>
    <p:sldId id="4415" r:id="rId48"/>
    <p:sldId id="4416" r:id="rId49"/>
    <p:sldId id="4326" r:id="rId50"/>
    <p:sldId id="4374" r:id="rId51"/>
    <p:sldId id="4391" r:id="rId52"/>
    <p:sldId id="4392" r:id="rId53"/>
    <p:sldId id="4390" r:id="rId54"/>
    <p:sldId id="271" r:id="rId55"/>
    <p:sldId id="4393" r:id="rId56"/>
    <p:sldId id="4394" r:id="rId57"/>
    <p:sldId id="270" r:id="rId58"/>
    <p:sldId id="4405" r:id="rId59"/>
    <p:sldId id="4420" r:id="rId60"/>
    <p:sldId id="272" r:id="rId61"/>
    <p:sldId id="4421" r:id="rId62"/>
    <p:sldId id="4328" r:id="rId63"/>
    <p:sldId id="4377" r:id="rId64"/>
    <p:sldId id="4387" r:id="rId65"/>
    <p:sldId id="274" r:id="rId66"/>
  </p:sldIdLst>
  <p:sldSz cx="10693400" cy="7562850"/>
  <p:notesSz cx="10693400" cy="7562850"/>
  <p:embeddedFontLst>
    <p:embeddedFont>
      <p:font typeface="Montserrat" panose="00000500000000000000" pitchFamily="2" charset="0"/>
      <p:regular r:id="rId68"/>
      <p:bold r:id="rId69"/>
      <p:italic r:id="rId70"/>
      <p:boldItalic r:id="rId71"/>
    </p:embeddedFont>
    <p:embeddedFont>
      <p:font typeface="Open Sans" panose="020B0606030504020204" pitchFamily="34" charset="0"/>
      <p:regular r:id="rId72"/>
      <p:bold r:id="rId73"/>
      <p:italic r:id="rId74"/>
      <p:boldItalic r:id="rId75"/>
    </p:embeddedFont>
    <p:embeddedFont>
      <p:font typeface="Source Sans Pro" panose="020B0503030403020204" pitchFamily="34" charset="0"/>
      <p:regular r:id="rId76"/>
      <p:bold r:id="rId77"/>
      <p:italic r:id="rId78"/>
      <p:boldItalic r:id="rId7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84" roundtripDataSignature="AMtx7mhDe926l+hK6+IiWpncpHgLXiJD2Q=="/>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60FC229-4C0D-EB03-2FD5-5DEE50679F71}" name="Teodora Kraeva" initials="TK" userId="S::tk831798@fh-muenster.de::7d485674-14d9-4392-8bf8-792e9bd510e2" providerId="AD"/>
  <p188:author id="{23D9CECD-57F4-28F6-2D65-D6068497E7AD}" name="Annika Wesbuer" initials="AW" userId="S::aw707065@fh-muenster.de::bc1cd360-474b-43df-96db-25b71910cf38"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4F936A"/>
    <a:srgbClr val="2A698A"/>
    <a:srgbClr val="2C7686"/>
    <a:srgbClr val="11BBB7"/>
    <a:srgbClr val="408D74"/>
    <a:srgbClr val="659B59"/>
    <a:srgbClr val="4D754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3009" autoAdjust="0"/>
  </p:normalViewPr>
  <p:slideViewPr>
    <p:cSldViewPr snapToGrid="0">
      <p:cViewPr varScale="1">
        <p:scale>
          <a:sx n="98" d="100"/>
          <a:sy n="98" d="100"/>
        </p:scale>
        <p:origin x="1500" y="84"/>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font" Target="fonts/font1.fntdata"/><Relationship Id="rId84" Type="http://customschemas.google.com/relationships/presentationmetadata" Target="metadata"/><Relationship Id="rId89" Type="http://schemas.microsoft.com/office/2018/10/relationships/authors" Target="authors.xml"/><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font" Target="fonts/font7.fntdata"/><Relationship Id="rId79" Type="http://schemas.openxmlformats.org/officeDocument/2006/relationships/font" Target="fonts/font12.fntdata"/><Relationship Id="rId5" Type="http://schemas.openxmlformats.org/officeDocument/2006/relationships/slideMaster" Target="slideMasters/slideMaster2.xml"/><Relationship Id="rId19" Type="http://schemas.openxmlformats.org/officeDocument/2006/relationships/slide" Target="slides/slide1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font" Target="fonts/font5.fntdata"/><Relationship Id="rId85" Type="http://schemas.openxmlformats.org/officeDocument/2006/relationships/presProps" Target="pres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notesMaster" Target="notesMasters/notesMaster1.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font" Target="fonts/font3.fntdata"/><Relationship Id="rId75" Type="http://schemas.openxmlformats.org/officeDocument/2006/relationships/font" Target="fonts/font8.fntdata"/><Relationship Id="rId88"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font" Target="fonts/font6.fntdata"/><Relationship Id="rId78" Type="http://schemas.openxmlformats.org/officeDocument/2006/relationships/font" Target="fonts/font11.fntdata"/><Relationship Id="rId86"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font" Target="fonts/font9.fntdata"/><Relationship Id="rId7" Type="http://schemas.openxmlformats.org/officeDocument/2006/relationships/slide" Target="slides/slide2.xml"/><Relationship Id="rId71" Type="http://schemas.openxmlformats.org/officeDocument/2006/relationships/font" Target="fonts/font4.fntdata"/><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87" Type="http://schemas.openxmlformats.org/officeDocument/2006/relationships/theme" Target="theme/theme1.xml"/><Relationship Id="rId61" Type="http://schemas.openxmlformats.org/officeDocument/2006/relationships/slide" Target="slides/slide56.xml"/></Relationships>
</file>

<file path=ppt/comments/modernComment_10B_0.xml><?xml version="1.0" encoding="utf-8"?>
<p188:cmLst xmlns:a="http://schemas.openxmlformats.org/drawingml/2006/main" xmlns:r="http://schemas.openxmlformats.org/officeDocument/2006/relationships" xmlns:p188="http://schemas.microsoft.com/office/powerpoint/2018/8/main">
  <p188:cm id="{787E2195-A897-4766-934E-571C352B8DF7}" authorId="{23D9CECD-57F4-28F6-2D65-D6068497E7AD}" created="2023-11-28T10:14:16.661">
    <pc:sldMkLst xmlns:pc="http://schemas.microsoft.com/office/powerpoint/2013/main/command">
      <pc:docMk/>
      <pc:sldMk cId="0" sldId="267"/>
    </pc:sldMkLst>
    <p188:txBody>
      <a:bodyPr/>
      <a:lstStyle/>
      <a:p>
        <a:r>
          <a:rPr lang="en-AU"/>
          <a:t>1. Introduction of the task
2. Brainstorming for 5 minutes
3. Sticky Note Wall
4. Discussion of their ideas
5. Reflection - Ask the students to reflect on the brainstorming session. What surprised them? Did they come up with any innovative or unexpected ideas? Do they have any further questions?
6. Closing - by summarizing the key takeaways.</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Geben Sie eine Einführung/einen Überblick über das/die Schlüsselkonzept(e), die bisherige Geschichte/Entwicklung und das Kernproblem/die Herausforderung, sofern relevant.</a:t>
            </a:r>
            <a:endParaRPr/>
          </a:p>
          <a:p>
            <a:pPr marL="171450" lvl="0" indent="-171450" algn="l" rtl="0">
              <a:spcBef>
                <a:spcPts val="0"/>
              </a:spcBef>
              <a:spcAft>
                <a:spcPts val="0"/>
              </a:spcAft>
              <a:buClr>
                <a:schemeClr val="dk1"/>
              </a:buClr>
              <a:buSzPts val="1200"/>
              <a:buFont typeface="Calibri"/>
              <a:buChar char="-"/>
            </a:pPr>
            <a:r>
              <a:rPr lang="en-GB"/>
              <a:t>Folie mit entsprechendem Titel umbenennen</a:t>
            </a:r>
            <a:endParaRPr/>
          </a:p>
          <a:p>
            <a:pPr marL="171450" lvl="0" indent="-171450" algn="l" rtl="0">
              <a:spcBef>
                <a:spcPts val="0"/>
              </a:spcBef>
              <a:spcAft>
                <a:spcPts val="0"/>
              </a:spcAft>
              <a:buClr>
                <a:schemeClr val="dk1"/>
              </a:buClr>
              <a:buSzPts val="1200"/>
              <a:buFont typeface="Calibri"/>
              <a:buChar char="-"/>
            </a:pPr>
            <a:r>
              <a:rPr lang="en-GB"/>
              <a:t>Achten Sie darauf, dass Sie Bilder und visuelle Hilfsmittel einbeziehen, um die Schüler zu motivieren.</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p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2" name="Google Shape;202;p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Geben Sie eine Einführung/einen Überblick über das/die Schlüsselkonzept(e), die bisherige Geschichte/Entwicklung und das Kernproblem/die Herausforderung, sofern relevant.</a:t>
            </a:r>
            <a:endParaRPr/>
          </a:p>
          <a:p>
            <a:pPr marL="171450" lvl="0" indent="-171450" algn="l" rtl="0">
              <a:spcBef>
                <a:spcPts val="0"/>
              </a:spcBef>
              <a:spcAft>
                <a:spcPts val="0"/>
              </a:spcAft>
              <a:buClr>
                <a:schemeClr val="dk1"/>
              </a:buClr>
              <a:buSzPts val="1200"/>
              <a:buFont typeface="Calibri"/>
              <a:buChar char="-"/>
            </a:pPr>
            <a:r>
              <a:rPr lang="en-GB"/>
              <a:t>Folie mit entsprechendem Titel umbenennen</a:t>
            </a:r>
            <a:endParaRPr/>
          </a:p>
          <a:p>
            <a:pPr marL="171450" lvl="0" indent="-171450" algn="l" rtl="0">
              <a:spcBef>
                <a:spcPts val="0"/>
              </a:spcBef>
              <a:spcAft>
                <a:spcPts val="0"/>
              </a:spcAft>
              <a:buClr>
                <a:schemeClr val="dk1"/>
              </a:buClr>
              <a:buSzPts val="1200"/>
              <a:buFont typeface="Calibri"/>
              <a:buChar char="-"/>
            </a:pPr>
            <a:r>
              <a:rPr lang="en-GB"/>
              <a:t>Achten Sie darauf, dass Sie Bilder und visuelle Hilfsmittel einbeziehen, um die Schüler zu motivieren.</a:t>
            </a:r>
            <a:endParaRPr/>
          </a:p>
        </p:txBody>
      </p:sp>
      <p:sp>
        <p:nvSpPr>
          <p:cNvPr id="203" name="Google Shape;203;p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99736215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13</a:t>
            </a:fld>
            <a:endParaRPr lang="en-US"/>
          </a:p>
        </p:txBody>
      </p:sp>
    </p:spTree>
    <p:extLst>
      <p:ext uri="{BB962C8B-B14F-4D97-AF65-F5344CB8AC3E}">
        <p14:creationId xmlns:p14="http://schemas.microsoft.com/office/powerpoint/2010/main" val="51965825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extLst>
      <p:ext uri="{BB962C8B-B14F-4D97-AF65-F5344CB8AC3E}">
        <p14:creationId xmlns:p14="http://schemas.microsoft.com/office/powerpoint/2010/main" val="119606062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extLst>
      <p:ext uri="{BB962C8B-B14F-4D97-AF65-F5344CB8AC3E}">
        <p14:creationId xmlns:p14="http://schemas.microsoft.com/office/powerpoint/2010/main" val="310023969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19</a:t>
            </a:fld>
            <a:endParaRPr/>
          </a:p>
        </p:txBody>
      </p:sp>
    </p:spTree>
    <p:extLst>
      <p:ext uri="{BB962C8B-B14F-4D97-AF65-F5344CB8AC3E}">
        <p14:creationId xmlns:p14="http://schemas.microsoft.com/office/powerpoint/2010/main" val="26788134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extLst>
      <p:ext uri="{BB962C8B-B14F-4D97-AF65-F5344CB8AC3E}">
        <p14:creationId xmlns:p14="http://schemas.microsoft.com/office/powerpoint/2010/main" val="72647744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extLst>
      <p:ext uri="{BB962C8B-B14F-4D97-AF65-F5344CB8AC3E}">
        <p14:creationId xmlns:p14="http://schemas.microsoft.com/office/powerpoint/2010/main" val="272130364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extLst>
      <p:ext uri="{BB962C8B-B14F-4D97-AF65-F5344CB8AC3E}">
        <p14:creationId xmlns:p14="http://schemas.microsoft.com/office/powerpoint/2010/main" val="294905902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Google Shape;211;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2" name="Google Shape;212;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Auf dieser Folie sollten alle wichtigen Begriffe aufgelistet und definiert werden, die die Schüler kennen sollten und mit denen sie möglicherweise nicht vertraut sind. Die wichtigsten Begriffe sollten </a:t>
            </a:r>
            <a:r>
              <a:rPr lang="en-GB" b="1"/>
              <a:t>fett </a:t>
            </a:r>
            <a:r>
              <a:rPr lang="en-GB"/>
              <a:t>gedruckt werden</a:t>
            </a:r>
            <a:r>
              <a:rPr lang="en-GB" b="1"/>
              <a:t>. </a:t>
            </a:r>
            <a:endParaRPr/>
          </a:p>
        </p:txBody>
      </p:sp>
      <p:sp>
        <p:nvSpPr>
          <p:cNvPr id="213" name="Google Shape;213;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extLst>
      <p:ext uri="{BB962C8B-B14F-4D97-AF65-F5344CB8AC3E}">
        <p14:creationId xmlns:p14="http://schemas.microsoft.com/office/powerpoint/2010/main" val="388805842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1" name="Google Shape;221;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extLst>
      <p:ext uri="{BB962C8B-B14F-4D97-AF65-F5344CB8AC3E}">
        <p14:creationId xmlns:p14="http://schemas.microsoft.com/office/powerpoint/2010/main" val="264816533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0" name="Google Shape;220;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1" name="Google Shape;221;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extLst>
      <p:ext uri="{BB962C8B-B14F-4D97-AF65-F5344CB8AC3E}">
        <p14:creationId xmlns:p14="http://schemas.microsoft.com/office/powerpoint/2010/main" val="36780877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extLst>
      <p:ext uri="{BB962C8B-B14F-4D97-AF65-F5344CB8AC3E}">
        <p14:creationId xmlns:p14="http://schemas.microsoft.com/office/powerpoint/2010/main" val="103759381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extLst>
      <p:ext uri="{BB962C8B-B14F-4D97-AF65-F5344CB8AC3E}">
        <p14:creationId xmlns:p14="http://schemas.microsoft.com/office/powerpoint/2010/main" val="95232700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29" name="Google Shape;229;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30</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4" name="Google Shape;244;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Folien sollten den Hauptinhalt des Moduls enthalten, der Übersichtlichkeit halber in Unterabschnitte unterteilt. Der Inhalt wird je nach Modul variieren, sollte aber Themen wie Trends in der Branche/akademischen Literatur, Vor- und Nachteile dieser speziellen Anwendung der Blockchain-Technologie, praktische/ethische Dilemmata und Überlegungen, Denkanstöße usw. enthalten.</a:t>
            </a:r>
            <a:endParaRPr/>
          </a:p>
        </p:txBody>
      </p:sp>
      <p:sp>
        <p:nvSpPr>
          <p:cNvPr id="245" name="Google Shape;245;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31</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32</a:t>
            </a:fld>
            <a:endParaRPr lang="en-US"/>
          </a:p>
        </p:txBody>
      </p:sp>
    </p:spTree>
    <p:extLst>
      <p:ext uri="{BB962C8B-B14F-4D97-AF65-F5344CB8AC3E}">
        <p14:creationId xmlns:p14="http://schemas.microsoft.com/office/powerpoint/2010/main" val="225299595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2" name="Google Shape;252;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 Diese kurzen klasseninternen Übungen sollen die Schüler dazu bringen, innezuhalten, nachzudenken und sich mit den bisherigen Inhalten auseinanderzusetzen. Sie bieten der Lehrkraft auch die Möglichkeit zu sehen, was die SchülerInnen verinnerlicht haben oder womit sie noch zu kämpfen haben. Die Antworten können in Form einer Meinungsumfrage, einer Wortwolke, einer Mind Map usw. erfolgen. Alternativ können sich die SchülerInnen in kleine Gruppen aufteilen, um das Thema gemeinsam zu diskutieren.</a:t>
            </a:r>
            <a:endParaRPr/>
          </a:p>
        </p:txBody>
      </p:sp>
      <p:sp>
        <p:nvSpPr>
          <p:cNvPr id="253" name="Google Shape;253;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34</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8" name="Google Shape;178;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Erläutern Sie kurz und bündig, worum es in dem Modul geht und wie das Modul insgesamt das Lernen der Studierenden in dem betreffenden Fachbereich unterstützt. In diesem Teil können Sie Einzelheiten zum Hintergrund des Moduls und seinen allgemeinen Zielen sowie zu den Vorkenntnissen, die die Auszubildenden haben sollten, beschreiben. Sie können auch Angaben dazu machen, wie das Modul mit den anderen Modulen des Lehrplans zusammenhängt. Die bereitgestellten Fragen sind als Anregung gedacht und sollten nach Abschluss des Moduls ersetzt werden. </a:t>
            </a:r>
            <a:endParaRPr/>
          </a:p>
        </p:txBody>
      </p:sp>
      <p:sp>
        <p:nvSpPr>
          <p:cNvPr id="179" name="Google Shape;179;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Fügen Sie auf dieser Folie ein Video ein. Es wird empfohlen, dass jedes Modul mindestens ein Video von ca. 5 Minuten Dauer enthält. </a:t>
            </a:r>
            <a:endParaRPr/>
          </a:p>
        </p:txBody>
      </p:sp>
      <p:sp>
        <p:nvSpPr>
          <p:cNvPr id="261" name="Google Shape;261;p3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35</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p3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0" name="Google Shape;260;p3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Fügen Sie auf dieser Folie ein Video ein. Es wird empfohlen, dass jedes Modul mindestens ein Video von ca. 5 Minuten Dauer enthält. </a:t>
            </a:r>
            <a:endParaRPr/>
          </a:p>
        </p:txBody>
      </p:sp>
      <p:sp>
        <p:nvSpPr>
          <p:cNvPr id="261" name="Google Shape;261;p3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extLst>
      <p:ext uri="{BB962C8B-B14F-4D97-AF65-F5344CB8AC3E}">
        <p14:creationId xmlns:p14="http://schemas.microsoft.com/office/powerpoint/2010/main" val="29952462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37</a:t>
            </a:fld>
            <a:endParaRPr lang="en-US"/>
          </a:p>
        </p:txBody>
      </p:sp>
    </p:spTree>
    <p:extLst>
      <p:ext uri="{BB962C8B-B14F-4D97-AF65-F5344CB8AC3E}">
        <p14:creationId xmlns:p14="http://schemas.microsoft.com/office/powerpoint/2010/main" val="2619842883"/>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extLst>
      <p:ext uri="{BB962C8B-B14F-4D97-AF65-F5344CB8AC3E}">
        <p14:creationId xmlns:p14="http://schemas.microsoft.com/office/powerpoint/2010/main" val="37551787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40</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41</a:t>
            </a:fld>
            <a:endParaRPr/>
          </a:p>
        </p:txBody>
      </p:sp>
    </p:spTree>
    <p:extLst>
      <p:ext uri="{BB962C8B-B14F-4D97-AF65-F5344CB8AC3E}">
        <p14:creationId xmlns:p14="http://schemas.microsoft.com/office/powerpoint/2010/main" val="3301007270"/>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extLst>
      <p:ext uri="{BB962C8B-B14F-4D97-AF65-F5344CB8AC3E}">
        <p14:creationId xmlns:p14="http://schemas.microsoft.com/office/powerpoint/2010/main" val="173639640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extLst>
      <p:ext uri="{BB962C8B-B14F-4D97-AF65-F5344CB8AC3E}">
        <p14:creationId xmlns:p14="http://schemas.microsoft.com/office/powerpoint/2010/main" val="254997891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Google Shape;267;p4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Google Shape;268;p4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9" name="Google Shape;269;p4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extLst>
      <p:ext uri="{BB962C8B-B14F-4D97-AF65-F5344CB8AC3E}">
        <p14:creationId xmlns:p14="http://schemas.microsoft.com/office/powerpoint/2010/main" val="63392702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45</a:t>
            </a:fld>
            <a:endParaRPr lang="en-US"/>
          </a:p>
        </p:txBody>
      </p:sp>
    </p:spTree>
    <p:extLst>
      <p:ext uri="{BB962C8B-B14F-4D97-AF65-F5344CB8AC3E}">
        <p14:creationId xmlns:p14="http://schemas.microsoft.com/office/powerpoint/2010/main" val="13788243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sz="1200" b="0" i="0" u="none" strike="noStrike">
                <a:solidFill>
                  <a:srgbClr val="000000"/>
                </a:solidFill>
                <a:latin typeface="Calibri"/>
                <a:ea typeface="Calibri"/>
                <a:cs typeface="Calibri"/>
                <a:sym typeface="Calibri"/>
              </a:rPr>
              <a:t>- Lernergebnisse beziehen sich speziell auf das, was die Studierenden am Ende des Kurses erreichen oder lernen sollen. Sie können die Bloom'sche Taxonomie verwenden, um Verben zu finden, die das Lernen der Studierenden beschreiben. Beispiele für Verben zur Beschreibung von Lernergebnissen in Bibliothekskursen sind:</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Wissen/Erinnern: definieren, auflisten, erkennen;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Verstehen: charakterisieren, beschreiben, erklären, identifizieren, lokalisieren, erkennen, sortieren;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Anwendung/Applying: auswählen, demonstrieren, umsetzen, durchführen;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Analyse/Analysieren: Analysieren, kategorisieren, vergleichen, differenzieren;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Bewertung/Evaluieren: beurteilen, kritisieren, bewerten, einordnen, einschätzen;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Synthese/Kreation: konstruieren, entwerfen, formulieren, organisieren, synthetisieren.</a:t>
            </a:r>
            <a:endParaRPr/>
          </a:p>
          <a:p>
            <a:pPr marL="0" lvl="0" indent="0" algn="l" rtl="0">
              <a:spcBef>
                <a:spcPts val="600"/>
              </a:spcBef>
              <a:spcAft>
                <a:spcPts val="0"/>
              </a:spcAft>
              <a:buNone/>
            </a:pPr>
            <a:endParaRPr/>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5812005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05392437"/>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49</a:t>
            </a:fld>
            <a:endParaRPr lang="en-US"/>
          </a:p>
        </p:txBody>
      </p:sp>
    </p:spTree>
    <p:extLst>
      <p:ext uri="{BB962C8B-B14F-4D97-AF65-F5344CB8AC3E}">
        <p14:creationId xmlns:p14="http://schemas.microsoft.com/office/powerpoint/2010/main" val="36996584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73856887"/>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3"/>
        <p:cNvGrpSpPr/>
        <p:nvPr/>
      </p:nvGrpSpPr>
      <p:grpSpPr>
        <a:xfrm>
          <a:off x="0" y="0"/>
          <a:ext cx="0" cy="0"/>
          <a:chOff x="0" y="0"/>
          <a:chExt cx="0" cy="0"/>
        </a:xfrm>
      </p:grpSpPr>
      <p:sp>
        <p:nvSpPr>
          <p:cNvPr id="284" name="Google Shape;284;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5" name="Google Shape;285;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9440912"/>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8" name="Google Shape;278;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54</a:t>
            </a:fld>
            <a:endParaRPr lang="en-US"/>
          </a:p>
        </p:txBody>
      </p:sp>
    </p:spTree>
    <p:extLst>
      <p:ext uri="{BB962C8B-B14F-4D97-AF65-F5344CB8AC3E}">
        <p14:creationId xmlns:p14="http://schemas.microsoft.com/office/powerpoint/2010/main" val="34287153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6" name="Google Shape;276;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285750" lvl="0" indent="-285750" algn="l" rtl="0">
              <a:spcBef>
                <a:spcPts val="0"/>
              </a:spcBef>
              <a:spcAft>
                <a:spcPts val="0"/>
              </a:spcAft>
              <a:buClr>
                <a:srgbClr val="000000"/>
              </a:buClr>
              <a:buSzPts val="1800"/>
              <a:buFont typeface="Calibri"/>
              <a:buChar char="-"/>
            </a:pPr>
            <a:r>
              <a:rPr lang="en-GB" sz="1800" b="0" i="0" u="none" strike="noStrike">
                <a:solidFill>
                  <a:srgbClr val="000000"/>
                </a:solidFill>
                <a:latin typeface="Calibri"/>
                <a:ea typeface="Calibri"/>
                <a:cs typeface="Calibri"/>
                <a:sym typeface="Calibri"/>
              </a:rPr>
              <a:t>Erläutern Sie kurz und bündig, worum es in dem Modul geht und wie das Modul insgesamt das Lernen der Studierenden in dem betreffenden Fachbereich unterstützt. In diesem Teil können Sie Einzelheiten zum Hintergrund des Moduls und seinen allgemeinen Zielen sowie zu den Vorkenntnissen, die die Auszubildenden haben sollten, beschreiben. Sie können auch Angaben dazu machen, wie das Modul mit den anderen Modulen des Lehrplans zusammenhängt. Die bereitgestellten Fragen sind als Anregung gedacht und sollten nach Abschluss des Moduls ersetzt werden. </a:t>
            </a:r>
            <a:endParaRPr/>
          </a:p>
        </p:txBody>
      </p:sp>
      <p:sp>
        <p:nvSpPr>
          <p:cNvPr id="277" name="Google Shape;277;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55</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2565266934"/>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2" name="Google Shape;292;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46499404"/>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600"/>
              </a:spcBef>
              <a:spcAft>
                <a:spcPts val="0"/>
              </a:spcAft>
              <a:buNone/>
            </a:pPr>
            <a:endParaRPr lang="en-US"/>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58</a:t>
            </a:fld>
            <a:endParaRPr/>
          </a:p>
        </p:txBody>
      </p:sp>
    </p:spTree>
    <p:extLst>
      <p:ext uri="{BB962C8B-B14F-4D97-AF65-F5344CB8AC3E}">
        <p14:creationId xmlns:p14="http://schemas.microsoft.com/office/powerpoint/2010/main" val="2704172916"/>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en-AU" dirty="0"/>
          </a:p>
        </p:txBody>
      </p:sp>
      <p:sp>
        <p:nvSpPr>
          <p:cNvPr id="4" name="Foliennummernplatzhalter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n-GB" sz="1200" b="0" i="0" u="none" strike="noStrike" cap="none" smtClean="0">
                <a:solidFill>
                  <a:schemeClr val="dk1"/>
                </a:solidFill>
                <a:latin typeface="Calibri"/>
                <a:ea typeface="Calibri"/>
                <a:cs typeface="Calibri"/>
                <a:sym typeface="Calibri"/>
              </a:rPr>
              <a:t>59</a:t>
            </a:fld>
            <a:endParaRPr lang="en-GB"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81610498"/>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5" name="Google Shape;305;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6" name="Google Shape;186;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Clr>
                <a:schemeClr val="dk1"/>
              </a:buClr>
              <a:buSzPts val="1200"/>
              <a:buFont typeface="Arial"/>
              <a:buNone/>
            </a:pPr>
            <a:r>
              <a:rPr lang="en-GB" sz="1200" b="0" i="0" u="none" strike="noStrike">
                <a:solidFill>
                  <a:srgbClr val="000000"/>
                </a:solidFill>
                <a:latin typeface="Calibri"/>
                <a:ea typeface="Calibri"/>
                <a:cs typeface="Calibri"/>
                <a:sym typeface="Calibri"/>
              </a:rPr>
              <a:t>- Lernergebnisse beziehen sich speziell auf das, was die Studierenden am Ende des Kurses erreichen oder lernen sollen. Sie können die Bloom'sche Taxonomie verwenden, um Verben zu finden, die das Lernen der Studierenden beschreiben. Beispiele für Verben zur Beschreibung von Lernergebnissen in Bibliothekskursen sind:</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Wissen/Erinnern: definieren, auflisten, erkennen;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Verstehen: charakterisieren, beschreiben, erklären, identifizieren, lokalisieren, erkennen, sortieren;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Anwendung/Applying: auswählen, demonstrieren, umsetzen, durchführen;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Analyse/Analysieren: Analysieren, kategorisieren, vergleichen, differenzieren;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Bewertung/Evaluieren: beurteilen, kritisieren, bewerten, einordnen, einschätzen;</a:t>
            </a:r>
            <a:endParaRPr/>
          </a:p>
          <a:p>
            <a:pPr marL="742950" lvl="1" indent="-285750" algn="l" rtl="0">
              <a:spcBef>
                <a:spcPts val="0"/>
              </a:spcBef>
              <a:spcAft>
                <a:spcPts val="0"/>
              </a:spcAft>
              <a:buClr>
                <a:srgbClr val="000000"/>
              </a:buClr>
              <a:buSzPts val="1200"/>
              <a:buFont typeface="Arial"/>
              <a:buChar char="•"/>
            </a:pPr>
            <a:r>
              <a:rPr lang="en-GB" sz="1200" b="0" i="0" u="none" strike="noStrike">
                <a:solidFill>
                  <a:srgbClr val="000000"/>
                </a:solidFill>
                <a:latin typeface="Calibri"/>
                <a:ea typeface="Calibri"/>
                <a:cs typeface="Calibri"/>
                <a:sym typeface="Calibri"/>
              </a:rPr>
              <a:t>Synthese/Kreation: konstruieren, entwerfen, formulieren, organisieren, synthetisieren.</a:t>
            </a:r>
            <a:endParaRPr/>
          </a:p>
          <a:p>
            <a:pPr marL="0" lvl="0" indent="0" algn="l" rtl="0">
              <a:spcBef>
                <a:spcPts val="600"/>
              </a:spcBef>
              <a:spcAft>
                <a:spcPts val="0"/>
              </a:spcAft>
              <a:buNone/>
            </a:pPr>
            <a:endParaRPr/>
          </a:p>
        </p:txBody>
      </p:sp>
      <p:sp>
        <p:nvSpPr>
          <p:cNvPr id="187" name="Google Shape;187;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6</a:t>
            </a:fld>
            <a:endParaRPr/>
          </a:p>
        </p:txBody>
      </p:sp>
    </p:spTree>
    <p:extLst>
      <p:ext uri="{BB962C8B-B14F-4D97-AF65-F5344CB8AC3E}">
        <p14:creationId xmlns:p14="http://schemas.microsoft.com/office/powerpoint/2010/main" val="2431045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7</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Geben Sie eine Einführung/einen Überblick über das/die Schlüsselkonzept(e), die bisherige Geschichte/Entwicklung und das Kernproblem/die Herausforderung, sofern relevant.</a:t>
            </a:r>
            <a:endParaRPr/>
          </a:p>
          <a:p>
            <a:pPr marL="171450" lvl="0" indent="-171450" algn="l" rtl="0">
              <a:spcBef>
                <a:spcPts val="0"/>
              </a:spcBef>
              <a:spcAft>
                <a:spcPts val="0"/>
              </a:spcAft>
              <a:buClr>
                <a:schemeClr val="dk1"/>
              </a:buClr>
              <a:buSzPts val="1200"/>
              <a:buFont typeface="Calibri"/>
              <a:buChar char="-"/>
            </a:pPr>
            <a:r>
              <a:rPr lang="en-GB"/>
              <a:t>Folie mit entsprechendem Titel umbenennen</a:t>
            </a:r>
            <a:endParaRPr/>
          </a:p>
          <a:p>
            <a:pPr marL="171450" lvl="0" indent="-171450" algn="l" rtl="0">
              <a:spcBef>
                <a:spcPts val="0"/>
              </a:spcBef>
              <a:spcAft>
                <a:spcPts val="0"/>
              </a:spcAft>
              <a:buClr>
                <a:schemeClr val="dk1"/>
              </a:buClr>
              <a:buSzPts val="1200"/>
              <a:buFont typeface="Calibri"/>
              <a:buChar char="-"/>
            </a:pPr>
            <a:r>
              <a:rPr lang="en-GB"/>
              <a:t>Achten Sie darauf, dass Sie Bilder und visuelle Hilfsmittel einbeziehen, um die Schüler zu motivieren.</a:t>
            </a:r>
            <a:endParaRPr/>
          </a:p>
        </p:txBody>
      </p:sp>
      <p:sp>
        <p:nvSpPr>
          <p:cNvPr id="195" name="Google Shape;195;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4" name="Google Shape;194;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171450" lvl="0" indent="-171450" algn="l" rtl="0">
              <a:spcBef>
                <a:spcPts val="0"/>
              </a:spcBef>
              <a:spcAft>
                <a:spcPts val="0"/>
              </a:spcAft>
              <a:buClr>
                <a:schemeClr val="dk1"/>
              </a:buClr>
              <a:buSzPts val="1200"/>
              <a:buFont typeface="Calibri"/>
              <a:buChar char="-"/>
            </a:pPr>
            <a:r>
              <a:rPr lang="en-GB"/>
              <a:t>Geben Sie eine Einführung/einen Überblick über das/die Schlüsselkonzept(e), die bisherige Geschichte/Entwicklung und das Kernproblem/die Herausforderung, sofern relevant.</a:t>
            </a:r>
            <a:endParaRPr/>
          </a:p>
          <a:p>
            <a:pPr marL="171450" lvl="0" indent="-171450" algn="l" rtl="0">
              <a:spcBef>
                <a:spcPts val="0"/>
              </a:spcBef>
              <a:spcAft>
                <a:spcPts val="0"/>
              </a:spcAft>
              <a:buClr>
                <a:schemeClr val="dk1"/>
              </a:buClr>
              <a:buSzPts val="1200"/>
              <a:buFont typeface="Calibri"/>
              <a:buChar char="-"/>
            </a:pPr>
            <a:r>
              <a:rPr lang="en-GB"/>
              <a:t>Folie mit entsprechendem Titel umbenennen</a:t>
            </a:r>
            <a:endParaRPr/>
          </a:p>
          <a:p>
            <a:pPr marL="171450" lvl="0" indent="-171450" algn="l" rtl="0">
              <a:spcBef>
                <a:spcPts val="0"/>
              </a:spcBef>
              <a:spcAft>
                <a:spcPts val="0"/>
              </a:spcAft>
              <a:buClr>
                <a:schemeClr val="dk1"/>
              </a:buClr>
              <a:buSzPts val="1200"/>
              <a:buFont typeface="Calibri"/>
              <a:buChar char="-"/>
            </a:pPr>
            <a:r>
              <a:rPr lang="en-GB"/>
              <a:t>Achten Sie darauf, dass Sie Bilder und visuelle Hilfsmittel einbeziehen, um die Schüler zu motivieren.</a:t>
            </a:r>
            <a:endParaRPr/>
          </a:p>
        </p:txBody>
      </p:sp>
      <p:sp>
        <p:nvSpPr>
          <p:cNvPr id="195" name="Google Shape;195;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extLst>
      <p:ext uri="{BB962C8B-B14F-4D97-AF65-F5344CB8AC3E}">
        <p14:creationId xmlns:p14="http://schemas.microsoft.com/office/powerpoint/2010/main" val="3292404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311984" y="710850"/>
            <a:ext cx="7381417" cy="607570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sz="1228"/>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619889" y="3001241"/>
            <a:ext cx="4517362" cy="3041271"/>
          </a:xfrm>
          <a:prstGeom prst="rect">
            <a:avLst/>
          </a:prstGeom>
        </p:spPr>
        <p:txBody>
          <a:bodyPr>
            <a:normAutofit/>
          </a:bodyPr>
          <a:lstStyle>
            <a:lvl1pPr marL="0" indent="0" algn="l">
              <a:buNone/>
              <a:defRPr sz="421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755751" y="1216475"/>
            <a:ext cx="1812849" cy="642060"/>
          </a:xfrm>
          <a:prstGeom prst="rect">
            <a:avLst/>
          </a:prstGeom>
        </p:spPr>
        <p:txBody>
          <a:bodyPr>
            <a:noAutofit/>
          </a:bodyPr>
          <a:lstStyle>
            <a:lvl1pPr marL="0" indent="0" algn="l">
              <a:buNone/>
              <a:defRPr sz="11402"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6304" y="3280939"/>
            <a:ext cx="4420500" cy="794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sz="1228"/>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9085038" y="710880"/>
            <a:ext cx="1581690" cy="3098467"/>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8955385" y="4976964"/>
            <a:ext cx="2963502" cy="146322"/>
          </a:xfrm>
          <a:prstGeom prst="rect">
            <a:avLst/>
          </a:prstGeom>
          <a:noFill/>
        </p:spPr>
        <p:txBody>
          <a:bodyPr wrap="square" rtlCol="0">
            <a:spAutoFit/>
          </a:bodyPr>
          <a:lstStyle/>
          <a:p>
            <a:r>
              <a:rPr lang="en-US" sz="351" b="0" spc="263">
                <a:solidFill>
                  <a:schemeClr val="bg1"/>
                </a:solidFill>
              </a:rPr>
              <a:t>BLOCKCHAIN FOR AGRI FOOD EDU</a:t>
            </a:r>
          </a:p>
        </p:txBody>
      </p:sp>
    </p:spTree>
    <p:extLst>
      <p:ext uri="{BB962C8B-B14F-4D97-AF65-F5344CB8AC3E}">
        <p14:creationId xmlns:p14="http://schemas.microsoft.com/office/powerpoint/2010/main" val="343672213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283714" y="0"/>
            <a:ext cx="5628887" cy="75628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sz="1228"/>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346701" y="654586"/>
            <a:ext cx="4143693" cy="6179990"/>
          </a:xfrm>
          <a:prstGeom prst="rect">
            <a:avLst/>
          </a:prstGeom>
        </p:spPr>
        <p:txBody>
          <a:bodyPr anchor="ctr">
            <a:normAutofit/>
          </a:bodyPr>
          <a:lstStyle>
            <a:lvl1pPr marL="0" indent="0" algn="ctr">
              <a:buNone/>
              <a:defRPr sz="2631"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363214" y="388634"/>
            <a:ext cx="4821688" cy="6726045"/>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6085514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318718" y="2136481"/>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051343" y="2136482"/>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318718" y="2921427"/>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051343" y="2921428"/>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318718" y="3706370"/>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051343" y="3706371"/>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318718" y="4491318"/>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051343" y="4491319"/>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318718" y="5257587"/>
            <a:ext cx="614298" cy="760385"/>
          </a:xfrm>
          <a:prstGeom prst="rect">
            <a:avLst/>
          </a:prstGeom>
          <a:noFill/>
        </p:spPr>
        <p:txBody>
          <a:bodyPr anchor="ctr">
            <a:noAutofit/>
          </a:bodyPr>
          <a:lstStyle>
            <a:lvl1pPr marL="0" indent="0" algn="ctr">
              <a:buNone/>
              <a:defRPr sz="2807" b="1"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051343" y="5257587"/>
            <a:ext cx="6029650" cy="760386"/>
          </a:xfrm>
          <a:prstGeom prst="rect">
            <a:avLst/>
          </a:prstGeom>
        </p:spPr>
        <p:txBody>
          <a:bodyPr anchor="ctr">
            <a:noAutofit/>
          </a:bodyPr>
          <a:lstStyle>
            <a:lvl1pPr marL="0" indent="0" algn="l">
              <a:buNone/>
              <a:defRPr sz="1930" baseline="0">
                <a:solidFill>
                  <a:srgbClr val="262626"/>
                </a:solidFill>
              </a:defRPr>
            </a:lvl1pPr>
            <a:lvl2pPr marL="401010" indent="0" algn="ctr">
              <a:buNone/>
              <a:defRPr sz="2105">
                <a:solidFill>
                  <a:srgbClr val="4D4D4C"/>
                </a:solidFill>
              </a:defRPr>
            </a:lvl2pPr>
            <a:lvl3pPr marL="802020" indent="0" algn="ctr">
              <a:buNone/>
              <a:defRPr sz="2105">
                <a:solidFill>
                  <a:srgbClr val="4D4D4C"/>
                </a:solidFill>
              </a:defRPr>
            </a:lvl3pPr>
            <a:lvl4pPr marL="1203030" indent="0" algn="ctr">
              <a:buNone/>
              <a:defRPr sz="2105">
                <a:solidFill>
                  <a:srgbClr val="4D4D4C"/>
                </a:solidFill>
              </a:defRPr>
            </a:lvl4pPr>
            <a:lvl5pPr marL="1604040" indent="0" algn="ctr">
              <a:buNone/>
              <a:defRPr sz="2105">
                <a:solidFill>
                  <a:srgbClr val="4D4D4C"/>
                </a:solidFill>
              </a:defRPr>
            </a:lvl5pPr>
          </a:lstStyle>
          <a:p>
            <a:pPr lvl="0"/>
            <a:r>
              <a:rPr lang="en-US"/>
              <a:t>Main Body Text</a:t>
            </a:r>
          </a:p>
        </p:txBody>
      </p:sp>
      <p:sp>
        <p:nvSpPr>
          <p:cNvPr id="36" name="Rectangle 35">
            <a:extLst>
              <a:ext uri="{FF2B5EF4-FFF2-40B4-BE49-F238E27FC236}">
                <a16:creationId xmlns:a16="http://schemas.microsoft.com/office/drawing/2014/main" id="{27BC3113-E3C6-5349-8D68-5760D4A8C23B}"/>
              </a:ext>
            </a:extLst>
          </p:cNvPr>
          <p:cNvSpPr/>
          <p:nvPr userDrawn="1"/>
        </p:nvSpPr>
        <p:spPr>
          <a:xfrm>
            <a:off x="4349934" y="6443670"/>
            <a:ext cx="4786944" cy="517449"/>
          </a:xfrm>
          <a:prstGeom prst="rect">
            <a:avLst/>
          </a:prstGeom>
        </p:spPr>
        <p:txBody>
          <a:bodyPr wrap="square">
            <a:spAutoFit/>
          </a:bodyPr>
          <a:lstStyle/>
          <a:p>
            <a:pPr marL="0" marR="0" indent="0" algn="just" defTabSz="159548" rtl="0" eaLnBrk="1" fontAlgn="auto" latinLnBrk="0" hangingPunct="0">
              <a:lnSpc>
                <a:spcPct val="100000"/>
              </a:lnSpc>
              <a:spcBef>
                <a:spcPts val="0"/>
              </a:spcBef>
              <a:spcAft>
                <a:spcPts val="0"/>
              </a:spcAft>
              <a:buClrTx/>
              <a:buSzTx/>
              <a:buFontTx/>
              <a:buNone/>
              <a:tabLst/>
              <a:defRPr/>
            </a:pPr>
            <a:r>
              <a:rPr lang="en-US" sz="921" b="0" i="0">
                <a:solidFill>
                  <a:srgbClr val="262626"/>
                </a:solidFill>
                <a:latin typeface="Calibri" panose="020F0502020204030204" pitchFamily="34" charset="0"/>
                <a:ea typeface="Open Sans" panose="020B0606030504020204" pitchFamily="34" charset="0"/>
                <a:cs typeface="Calibri" panose="020F0502020204030204" pitchFamily="34" charset="0"/>
              </a:rPr>
              <a:t>This </a:t>
            </a:r>
            <a:r>
              <a:rPr lang="en-US" sz="921" b="0" i="0" err="1">
                <a:solidFill>
                  <a:srgbClr val="262626"/>
                </a:solidFill>
                <a:latin typeface="Calibri" panose="020F0502020204030204" pitchFamily="34" charset="0"/>
                <a:ea typeface="Open Sans" panose="020B0606030504020204" pitchFamily="34" charset="0"/>
                <a:cs typeface="Calibri" panose="020F0502020204030204" pitchFamily="34" charset="0"/>
              </a:rPr>
              <a:t>programme</a:t>
            </a:r>
            <a:r>
              <a:rPr lang="en-US" sz="921" b="0" i="0">
                <a:solidFill>
                  <a:srgbClr val="262626"/>
                </a:solidFill>
                <a:latin typeface="Calibri" panose="020F0502020204030204" pitchFamily="34" charset="0"/>
                <a:ea typeface="Open Sans" panose="020B0606030504020204" pitchFamily="34" charset="0"/>
                <a:cs typeface="Calibri" panose="020F0502020204030204" pitchFamily="34" charset="0"/>
              </a:rPr>
              <a:t> has been funded with support from the European Commission. The author is solely responsible for this publication (communication) and the Commission accepts no responsibility for any  use that may be made of the information contained therein</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1226" y="6197"/>
            <a:ext cx="1916999" cy="755665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b="0" i="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327954" y="809458"/>
            <a:ext cx="4422187" cy="794829"/>
          </a:xfrm>
          <a:prstGeom prst="rect">
            <a:avLst/>
          </a:prstGeom>
          <a:noFill/>
        </p:spPr>
        <p:txBody>
          <a:bodyPr anchor="ctr">
            <a:noAutofit/>
          </a:bodyPr>
          <a:lstStyle>
            <a:lvl1pPr marL="0" indent="0" algn="l">
              <a:buNone/>
              <a:defRPr sz="3158" b="1" i="0">
                <a:solidFill>
                  <a:srgbClr val="262626"/>
                </a:solidFill>
                <a:latin typeface="+mn-lt"/>
              </a:defRPr>
            </a:lvl1pPr>
          </a:lstStyle>
          <a:p>
            <a:pPr lvl="0"/>
            <a:r>
              <a:rPr lang="en-US"/>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280452" y="2918914"/>
            <a:ext cx="6800541" cy="2327639"/>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228">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01354" y="5321193"/>
            <a:ext cx="1385419" cy="169927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sz="1228"/>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sz="1228"/>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sz="1228"/>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sz="1228"/>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sz="1228"/>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228"/>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sz="1228"/>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sz="1228"/>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sz="1228"/>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sz="1228"/>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sz="1228"/>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sz="1228"/>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sz="1228"/>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sz="1228"/>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sz="1228"/>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sz="1228"/>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sz="1228"/>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sz="1228"/>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sz="1228"/>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sz="1228"/>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sz="1228"/>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228"/>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sz="1228"/>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sz="1228"/>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sz="1228"/>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sz="1228"/>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sz="1228"/>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sz="1228"/>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sz="1228"/>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sz="1228"/>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sz="1228"/>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sz="1228"/>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sz="1228"/>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sz="1228"/>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sz="1228"/>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sz="1228"/>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sz="1228"/>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sz="1228"/>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9075593" y="1"/>
            <a:ext cx="1581690" cy="3098467"/>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33347904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311984" y="710850"/>
            <a:ext cx="7381417" cy="607570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sz="1228"/>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4619889" y="3001241"/>
            <a:ext cx="4517362" cy="3041271"/>
          </a:xfrm>
          <a:prstGeom prst="rect">
            <a:avLst/>
          </a:prstGeom>
        </p:spPr>
        <p:txBody>
          <a:bodyPr>
            <a:normAutofit/>
          </a:bodyPr>
          <a:lstStyle>
            <a:lvl1pPr marL="0" indent="0" algn="l">
              <a:buNone/>
              <a:defRPr sz="4210" b="0" i="0">
                <a:solidFill>
                  <a:schemeClr val="bg1"/>
                </a:solidFill>
                <a:latin typeface="+mn-lt"/>
              </a:defRPr>
            </a:lvl1pPr>
          </a:lstStyle>
          <a:p>
            <a:pPr lvl="0"/>
            <a:r>
              <a:rPr lang="en-US"/>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755751" y="1216475"/>
            <a:ext cx="1812849" cy="642060"/>
          </a:xfrm>
          <a:prstGeom prst="rect">
            <a:avLst/>
          </a:prstGeom>
        </p:spPr>
        <p:txBody>
          <a:bodyPr>
            <a:noAutofit/>
          </a:bodyPr>
          <a:lstStyle>
            <a:lvl1pPr marL="0" indent="0" algn="l">
              <a:buNone/>
              <a:defRPr sz="11402" b="0" i="0">
                <a:solidFill>
                  <a:srgbClr val="262626"/>
                </a:solidFill>
                <a:latin typeface="+mn-lt"/>
              </a:defRPr>
            </a:lvl1pPr>
          </a:lstStyle>
          <a:p>
            <a:pPr lvl="0"/>
            <a:r>
              <a:rPr lang="en-US"/>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6304" y="3280939"/>
            <a:ext cx="4420500" cy="794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sz="1228"/>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9085038" y="710880"/>
            <a:ext cx="1581690" cy="3098467"/>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8955385" y="4976964"/>
            <a:ext cx="2963502" cy="146322"/>
          </a:xfrm>
          <a:prstGeom prst="rect">
            <a:avLst/>
          </a:prstGeom>
          <a:noFill/>
        </p:spPr>
        <p:txBody>
          <a:bodyPr wrap="square" rtlCol="0">
            <a:spAutoFit/>
          </a:bodyPr>
          <a:lstStyle/>
          <a:p>
            <a:r>
              <a:rPr lang="en-US" sz="351" b="0" spc="263">
                <a:solidFill>
                  <a:schemeClr val="bg1"/>
                </a:solidFill>
              </a:rPr>
              <a:t>BLOCKCHAIN FOR AGRI FOOD EDU</a:t>
            </a:r>
          </a:p>
        </p:txBody>
      </p:sp>
    </p:spTree>
    <p:extLst>
      <p:ext uri="{BB962C8B-B14F-4D97-AF65-F5344CB8AC3E}">
        <p14:creationId xmlns:p14="http://schemas.microsoft.com/office/powerpoint/2010/main" val="321717319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283714" y="0"/>
            <a:ext cx="5628887" cy="756285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sz="1228"/>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5346701" y="654586"/>
            <a:ext cx="4143693" cy="6179990"/>
          </a:xfrm>
          <a:prstGeom prst="rect">
            <a:avLst/>
          </a:prstGeom>
        </p:spPr>
        <p:txBody>
          <a:bodyPr anchor="ctr">
            <a:normAutofit/>
          </a:bodyPr>
          <a:lstStyle>
            <a:lvl1pPr marL="0" indent="0" algn="ctr">
              <a:buNone/>
              <a:defRPr sz="2631" i="1" baseline="0">
                <a:solidFill>
                  <a:schemeClr val="bg1"/>
                </a:solidFill>
                <a:latin typeface="+mn-lt"/>
              </a:defRPr>
            </a:lvl1pPr>
          </a:lstStyle>
          <a:p>
            <a:pPr lvl="0"/>
            <a:r>
              <a:rPr lang="en-US"/>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363214" y="388634"/>
            <a:ext cx="4821688" cy="6726045"/>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a:t>g</a:t>
            </a:r>
          </a:p>
        </p:txBody>
      </p:sp>
    </p:spTree>
    <p:extLst>
      <p:ext uri="{BB962C8B-B14F-4D97-AF65-F5344CB8AC3E}">
        <p14:creationId xmlns:p14="http://schemas.microsoft.com/office/powerpoint/2010/main" val="146580404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4.xml"/><Relationship Id="rId13" Type="http://schemas.openxmlformats.org/officeDocument/2006/relationships/slideLayout" Target="../slideLayouts/slideLayout19.xml"/><Relationship Id="rId3" Type="http://schemas.openxmlformats.org/officeDocument/2006/relationships/slideLayout" Target="../slideLayouts/slideLayout9.xml"/><Relationship Id="rId7" Type="http://schemas.openxmlformats.org/officeDocument/2006/relationships/slideLayout" Target="../slideLayouts/slideLayout13.xml"/><Relationship Id="rId12" Type="http://schemas.openxmlformats.org/officeDocument/2006/relationships/slideLayout" Target="../slideLayouts/slideLayout18.xml"/><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slideLayout" Target="../slideLayouts/slideLayout12.xml"/><Relationship Id="rId11" Type="http://schemas.openxmlformats.org/officeDocument/2006/relationships/slideLayout" Target="../slideLayouts/slideLayout17.xml"/><Relationship Id="rId5" Type="http://schemas.openxmlformats.org/officeDocument/2006/relationships/slideLayout" Target="../slideLayouts/slideLayout11.xml"/><Relationship Id="rId15" Type="http://schemas.openxmlformats.org/officeDocument/2006/relationships/theme" Target="../theme/theme2.xml"/><Relationship Id="rId10" Type="http://schemas.openxmlformats.org/officeDocument/2006/relationships/slideLayout" Target="../slideLayouts/slideLayout16.xml"/><Relationship Id="rId4" Type="http://schemas.openxmlformats.org/officeDocument/2006/relationships/slideLayout" Target="../slideLayouts/slideLayout10.xml"/><Relationship Id="rId9" Type="http://schemas.openxmlformats.org/officeDocument/2006/relationships/slideLayout" Target="../slideLayouts/slideLayout15.xml"/><Relationship Id="rId14"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67" r:id="rId4"/>
    <p:sldLayoutId id="2147483668" r:id="rId5"/>
    <p:sldLayoutId id="2147483669" r:id="rId6"/>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 id="2147483665" r:id="rId13"/>
    <p:sldLayoutId id="2147483666" r:id="rId14"/>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hyperlink" Target="https://creativecommons.org/licenses/by-sa/4.0/?ref=chooser-v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8.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8.xml"/><Relationship Id="rId6" Type="http://schemas.openxmlformats.org/officeDocument/2006/relationships/image" Target="../media/image11.png"/><Relationship Id="rId5" Type="http://schemas.openxmlformats.org/officeDocument/2006/relationships/image" Target="../media/image10.svg"/><Relationship Id="rId4" Type="http://schemas.openxmlformats.org/officeDocument/2006/relationships/image" Target="../media/image9.png"/></Relationships>
</file>

<file path=ppt/slides/_rels/slide1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14.sv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16.svg"/><Relationship Id="rId4" Type="http://schemas.openxmlformats.org/officeDocument/2006/relationships/image" Target="../media/image15.pn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 Id="rId5" Type="http://schemas.openxmlformats.org/officeDocument/2006/relationships/image" Target="../media/image18.svg"/><Relationship Id="rId4" Type="http://schemas.openxmlformats.org/officeDocument/2006/relationships/image" Target="../media/image17.png"/></Relationships>
</file>

<file path=ppt/slides/_rels/slide1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20.svg"/><Relationship Id="rId4" Type="http://schemas.openxmlformats.org/officeDocument/2006/relationships/image" Target="../media/image19.png"/></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22.svg"/><Relationship Id="rId4" Type="http://schemas.openxmlformats.org/officeDocument/2006/relationships/image" Target="../media/image21.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24.svg"/><Relationship Id="rId4" Type="http://schemas.openxmlformats.org/officeDocument/2006/relationships/image" Target="../media/image23.png"/></Relationships>
</file>

<file path=ppt/slides/_rels/slide22.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20.svg"/><Relationship Id="rId4" Type="http://schemas.openxmlformats.org/officeDocument/2006/relationships/image" Target="../media/image19.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25.png"/></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2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27.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31.sv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30.png"/><Relationship Id="rId5" Type="http://schemas.openxmlformats.org/officeDocument/2006/relationships/image" Target="../media/image29.svg"/><Relationship Id="rId4" Type="http://schemas.openxmlformats.org/officeDocument/2006/relationships/image" Target="../media/image28.png"/></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9.xml"/></Relationships>
</file>

<file path=ppt/slides/_rels/slide3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34.xml.rels><?xml version="1.0" encoding="UTF-8" standalone="yes"?>
<Relationships xmlns="http://schemas.openxmlformats.org/package/2006/relationships"><Relationship Id="rId8" Type="http://schemas.openxmlformats.org/officeDocument/2006/relationships/image" Target="../media/image35.svg"/><Relationship Id="rId3" Type="http://schemas.microsoft.com/office/2018/10/relationships/comments" Target="../comments/modernComment_10B_0.xml"/><Relationship Id="rId7" Type="http://schemas.openxmlformats.org/officeDocument/2006/relationships/image" Target="../media/image34.png"/><Relationship Id="rId2" Type="http://schemas.openxmlformats.org/officeDocument/2006/relationships/notesSlide" Target="../notesSlides/notesSlide29.xml"/><Relationship Id="rId1" Type="http://schemas.openxmlformats.org/officeDocument/2006/relationships/slideLayout" Target="../slideLayouts/slideLayout1.xml"/><Relationship Id="rId6" Type="http://schemas.openxmlformats.org/officeDocument/2006/relationships/image" Target="../media/image33.svg"/><Relationship Id="rId5" Type="http://schemas.openxmlformats.org/officeDocument/2006/relationships/image" Target="../media/image32.png"/><Relationship Id="rId4" Type="http://schemas.openxmlformats.org/officeDocument/2006/relationships/image" Target="../media/image4.png"/></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0.xml"/><Relationship Id="rId2" Type="http://schemas.openxmlformats.org/officeDocument/2006/relationships/slideLayout" Target="../slideLayouts/slideLayout1.xml"/><Relationship Id="rId1" Type="http://schemas.openxmlformats.org/officeDocument/2006/relationships/video" Target="https://www.youtube.com/embed/P2izCyFt_d0?feature=oembed" TargetMode="External"/><Relationship Id="rId6" Type="http://schemas.openxmlformats.org/officeDocument/2006/relationships/image" Target="../media/image36.jpeg"/><Relationship Id="rId5" Type="http://schemas.openxmlformats.org/officeDocument/2006/relationships/hyperlink" Target="https://www.youtube.com/watch?v=P2izCyFt_d0" TargetMode="External"/><Relationship Id="rId4" Type="http://schemas.openxmlformats.org/officeDocument/2006/relationships/image" Target="../media/image4.pn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1.xml"/><Relationship Id="rId1" Type="http://schemas.openxmlformats.org/officeDocument/2006/relationships/video" Target="https://www.youtube.com/embed/6ImFBrRuGG0?feature=oembed" TargetMode="External"/><Relationship Id="rId6" Type="http://schemas.openxmlformats.org/officeDocument/2006/relationships/image" Target="../media/image37.jpeg"/><Relationship Id="rId5" Type="http://schemas.openxmlformats.org/officeDocument/2006/relationships/hyperlink" Target="https://www.youtube.com/watch?v=6ImFBrRuGG0" TargetMode="External"/><Relationship Id="rId4" Type="http://schemas.openxmlformats.org/officeDocument/2006/relationships/image" Target="../media/image4.png"/></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4.xml.rels><?xml version="1.0" encoding="UTF-8" standalone="yes"?>
<Relationships xmlns="http://schemas.openxmlformats.org/package/2006/relationships"><Relationship Id="rId8" Type="http://schemas.openxmlformats.org/officeDocument/2006/relationships/image" Target="../media/image39.png"/><Relationship Id="rId3" Type="http://schemas.openxmlformats.org/officeDocument/2006/relationships/image" Target="../media/image4.png"/><Relationship Id="rId7" Type="http://schemas.openxmlformats.org/officeDocument/2006/relationships/image" Target="../media/image38.png"/><Relationship Id="rId2" Type="http://schemas.openxmlformats.org/officeDocument/2006/relationships/notesSlide" Target="../notesSlides/notesSlide38.xml"/><Relationship Id="rId1" Type="http://schemas.openxmlformats.org/officeDocument/2006/relationships/slideLayout" Target="../slideLayouts/slideLayout9.xml"/><Relationship Id="rId6" Type="http://schemas.openxmlformats.org/officeDocument/2006/relationships/hyperlink" Target="https://www.sciencedirect.com/science/article/pii/S0923474822000303" TargetMode="External"/><Relationship Id="rId5" Type="http://schemas.openxmlformats.org/officeDocument/2006/relationships/hyperlink" Target="https://www.wageningenacademic.com/doi/epdf/10.22434/IFAMR2019.0152?role=tab" TargetMode="External"/><Relationship Id="rId4" Type="http://schemas.openxmlformats.org/officeDocument/2006/relationships/hyperlink" Target="https://ieeexplore.ieee.org/abstract/document/9410538" TargetMode="Externa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9.xml"/></Relationships>
</file>

<file path=ppt/slides/_rels/slide46.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0.xml"/></Relationships>
</file>

<file path=ppt/slides/_rels/slide4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9.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40.jpe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41.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42.png"/></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9.xml"/></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8.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8" Type="http://schemas.openxmlformats.org/officeDocument/2006/relationships/hyperlink" Target="https://www.sciencedirect.com/science/article/pii/S0923474822000303" TargetMode="External"/><Relationship Id="rId3" Type="http://schemas.openxmlformats.org/officeDocument/2006/relationships/hyperlink" Target="https://www.ibm.com/topics/blockchain-security" TargetMode="External"/><Relationship Id="rId7" Type="http://schemas.openxmlformats.org/officeDocument/2006/relationships/hyperlink" Target="https://ieeexplore.ieee.org/abstract/document/9410538" TargetMode="External"/><Relationship Id="rId2" Type="http://schemas.openxmlformats.org/officeDocument/2006/relationships/notesSlide" Target="../notesSlides/notesSlide49.xml"/><Relationship Id="rId1" Type="http://schemas.openxmlformats.org/officeDocument/2006/relationships/slideLayout" Target="../slideLayouts/slideLayout1.xml"/><Relationship Id="rId6" Type="http://schemas.openxmlformats.org/officeDocument/2006/relationships/hyperlink" Target="https://eprints.soton.ac.uk/341800/" TargetMode="External"/><Relationship Id="rId11" Type="http://schemas.openxmlformats.org/officeDocument/2006/relationships/image" Target="../media/image4.png"/><Relationship Id="rId5" Type="http://schemas.openxmlformats.org/officeDocument/2006/relationships/hyperlink" Target="https://link.springer.com/article/10.1007/s10676-021-09581-3" TargetMode="External"/><Relationship Id="rId10" Type="http://schemas.openxmlformats.org/officeDocument/2006/relationships/hyperlink" Target="https://www.wageningenacademic.com/doi/epdf/10.22434/IFAMR2019.0152?role=tab" TargetMode="External"/><Relationship Id="rId4" Type="http://schemas.openxmlformats.org/officeDocument/2006/relationships/hyperlink" Target="https://www.sciencedirect.com/science/article/pii/S0160791X20303067" TargetMode="External"/><Relationship Id="rId9" Type="http://schemas.openxmlformats.org/officeDocument/2006/relationships/hyperlink" Target="https://www.wageningenacademic.com/journal/ifamr" TargetMode="External"/></Relationships>
</file>

<file path=ppt/slides/_rels/slide57.xml.rels><?xml version="1.0" encoding="UTF-8" standalone="yes"?>
<Relationships xmlns="http://schemas.openxmlformats.org/package/2006/relationships"><Relationship Id="rId3" Type="http://schemas.openxmlformats.org/officeDocument/2006/relationships/hyperlink" Target="https://www.wageningenacademic.com/doi/epdf/10.22434/IFAMR2019.0152?role=tab" TargetMode="External"/><Relationship Id="rId7" Type="http://schemas.openxmlformats.org/officeDocument/2006/relationships/image" Target="../media/image4.png"/><Relationship Id="rId2" Type="http://schemas.openxmlformats.org/officeDocument/2006/relationships/notesSlide" Target="../notesSlides/notesSlide50.xml"/><Relationship Id="rId1" Type="http://schemas.openxmlformats.org/officeDocument/2006/relationships/slideLayout" Target="../slideLayouts/slideLayout1.xml"/><Relationship Id="rId6" Type="http://schemas.openxmlformats.org/officeDocument/2006/relationships/hyperlink" Target="https://www.zora.uzh.ch/id/eprint/190479/1/IEEE_TEM_Design_For_Trust_researchgate.pdf" TargetMode="External"/><Relationship Id="rId5" Type="http://schemas.openxmlformats.org/officeDocument/2006/relationships/hyperlink" Target="https://www.emerald.com/insight/content/doi/10.1108/SCM-05-2021-0227/full/html" TargetMode="External"/><Relationship Id="rId4" Type="http://schemas.openxmlformats.org/officeDocument/2006/relationships/hyperlink" Target="https://www.tandfonline.com/doi/abs/10.1080/07421222.2003.11045777"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3" Type="http://schemas.openxmlformats.org/officeDocument/2006/relationships/hyperlink" Target="https://doi.org/10.17705/1jais.00411" TargetMode="External"/><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9.xml"/></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hyperlink" Target="https://eprints.soton.ac.uk/341800/"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5.png"/><Relationship Id="rId4" Type="http://schemas.openxmlformats.org/officeDocument/2006/relationships/hyperlink" Target="https://www.tandfonline.com/doi/abs/10.1080/07421222.2003.11045777" TargetMode="Externa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110"/>
        <p:cNvGrpSpPr/>
        <p:nvPr/>
      </p:nvGrpSpPr>
      <p:grpSpPr>
        <a:xfrm>
          <a:off x="0" y="0"/>
          <a:ext cx="0" cy="0"/>
          <a:chOff x="0" y="0"/>
          <a:chExt cx="0" cy="0"/>
        </a:xfrm>
      </p:grpSpPr>
      <p:sp>
        <p:nvSpPr>
          <p:cNvPr id="112" name="Google Shape;112;p1"/>
          <p:cNvSpPr txBox="1"/>
          <p:nvPr/>
        </p:nvSpPr>
        <p:spPr>
          <a:xfrm>
            <a:off x="347205" y="4630892"/>
            <a:ext cx="9669995" cy="1622417"/>
          </a:xfrm>
          <a:prstGeom prst="rect">
            <a:avLst/>
          </a:prstGeom>
          <a:noFill/>
          <a:ln>
            <a:noFill/>
          </a:ln>
        </p:spPr>
        <p:txBody>
          <a:bodyPr spcFirstLastPara="1" wrap="square" lIns="0" tIns="12050" rIns="0" bIns="0" anchor="t" anchorCtr="0">
            <a:spAutoFit/>
          </a:bodyPr>
          <a:lstStyle/>
          <a:p>
            <a:pPr marL="12700" marR="5080" lvl="0" indent="0" rtl="0">
              <a:lnSpc>
                <a:spcPct val="109130"/>
              </a:lnSpc>
              <a:spcBef>
                <a:spcPts val="0"/>
              </a:spcBef>
              <a:spcAft>
                <a:spcPts val="0"/>
              </a:spcAft>
              <a:buNone/>
            </a:pPr>
            <a:r>
              <a:rPr lang="en-GB" sz="3200" b="1" dirty="0" err="1">
                <a:solidFill>
                  <a:srgbClr val="262626"/>
                </a:solidFill>
                <a:latin typeface="Open Sans"/>
                <a:ea typeface="Open Sans"/>
                <a:cs typeface="Open Sans"/>
                <a:sym typeface="Open Sans"/>
              </a:rPr>
              <a:t>Vertrauenswürdige</a:t>
            </a:r>
            <a:r>
              <a:rPr lang="en-GB" sz="3200" b="1" dirty="0">
                <a:solidFill>
                  <a:srgbClr val="262626"/>
                </a:solidFill>
                <a:latin typeface="Open Sans"/>
                <a:ea typeface="Open Sans"/>
                <a:cs typeface="Open Sans"/>
                <a:sym typeface="Open Sans"/>
              </a:rPr>
              <a:t> Blockchain-</a:t>
            </a:r>
            <a:r>
              <a:rPr lang="en-GB" sz="3200" b="1" dirty="0" err="1">
                <a:solidFill>
                  <a:srgbClr val="262626"/>
                </a:solidFill>
                <a:latin typeface="Open Sans"/>
                <a:ea typeface="Open Sans"/>
                <a:cs typeface="Open Sans"/>
                <a:sym typeface="Open Sans"/>
              </a:rPr>
              <a:t>Ressourcen</a:t>
            </a:r>
            <a:r>
              <a:rPr lang="en-GB" sz="3200" b="1" dirty="0">
                <a:solidFill>
                  <a:srgbClr val="262626"/>
                </a:solidFill>
                <a:latin typeface="Open Sans"/>
                <a:ea typeface="Open Sans"/>
                <a:cs typeface="Open Sans"/>
                <a:sym typeface="Open Sans"/>
              </a:rPr>
              <a:t> </a:t>
            </a:r>
            <a:r>
              <a:rPr lang="en-GB" sz="3200" b="1" dirty="0" err="1">
                <a:solidFill>
                  <a:srgbClr val="262626"/>
                </a:solidFill>
                <a:latin typeface="Open Sans"/>
                <a:ea typeface="Open Sans"/>
                <a:cs typeface="Open Sans"/>
                <a:sym typeface="Open Sans"/>
              </a:rPr>
              <a:t>im</a:t>
            </a:r>
            <a:r>
              <a:rPr lang="en-GB" sz="3200" b="1" dirty="0">
                <a:solidFill>
                  <a:srgbClr val="262626"/>
                </a:solidFill>
                <a:latin typeface="Open Sans"/>
                <a:ea typeface="Open Sans"/>
                <a:cs typeface="Open Sans"/>
                <a:sym typeface="Open Sans"/>
              </a:rPr>
              <a:t> </a:t>
            </a:r>
            <a:r>
              <a:rPr lang="en-GB" sz="3200" b="1" dirty="0" err="1">
                <a:solidFill>
                  <a:srgbClr val="262626"/>
                </a:solidFill>
                <a:latin typeface="Open Sans"/>
                <a:ea typeface="Open Sans"/>
                <a:cs typeface="Open Sans"/>
                <a:sym typeface="Open Sans"/>
              </a:rPr>
              <a:t>Agrar</a:t>
            </a:r>
            <a:r>
              <a:rPr lang="en-GB" sz="3200" b="1" dirty="0">
                <a:solidFill>
                  <a:srgbClr val="262626"/>
                </a:solidFill>
                <a:latin typeface="Open Sans"/>
                <a:ea typeface="Open Sans"/>
                <a:cs typeface="Open Sans"/>
                <a:sym typeface="Open Sans"/>
              </a:rPr>
              <a:t>- und </a:t>
            </a:r>
            <a:r>
              <a:rPr lang="en-GB" sz="3200" b="1" dirty="0" err="1">
                <a:solidFill>
                  <a:srgbClr val="262626"/>
                </a:solidFill>
                <a:latin typeface="Open Sans"/>
                <a:ea typeface="Open Sans"/>
                <a:cs typeface="Open Sans"/>
                <a:sym typeface="Open Sans"/>
              </a:rPr>
              <a:t>Lebensmittelsektor</a:t>
            </a:r>
            <a:r>
              <a:rPr lang="en-GB" sz="3200" b="1" dirty="0">
                <a:solidFill>
                  <a:srgbClr val="262626"/>
                </a:solidFill>
                <a:latin typeface="Open Sans"/>
                <a:ea typeface="Open Sans"/>
                <a:cs typeface="Open Sans"/>
                <a:sym typeface="Open Sans"/>
              </a:rPr>
              <a:t> - </a:t>
            </a:r>
            <a:r>
              <a:rPr lang="en-GB" sz="3200" b="1" dirty="0" err="1">
                <a:solidFill>
                  <a:srgbClr val="262626"/>
                </a:solidFill>
                <a:latin typeface="Open Sans"/>
                <a:ea typeface="Open Sans"/>
                <a:cs typeface="Open Sans"/>
                <a:sym typeface="Open Sans"/>
              </a:rPr>
              <a:t>wem</a:t>
            </a:r>
            <a:r>
              <a:rPr lang="en-GB" sz="3200" b="1" dirty="0">
                <a:solidFill>
                  <a:srgbClr val="262626"/>
                </a:solidFill>
                <a:latin typeface="Open Sans"/>
                <a:ea typeface="Open Sans"/>
                <a:cs typeface="Open Sans"/>
                <a:sym typeface="Open Sans"/>
              </a:rPr>
              <a:t> </a:t>
            </a:r>
            <a:r>
              <a:rPr lang="en-GB" sz="3200" b="1" dirty="0" err="1">
                <a:solidFill>
                  <a:srgbClr val="262626"/>
                </a:solidFill>
                <a:latin typeface="Open Sans"/>
                <a:ea typeface="Open Sans"/>
                <a:cs typeface="Open Sans"/>
                <a:sym typeface="Open Sans"/>
              </a:rPr>
              <a:t>kann</a:t>
            </a:r>
            <a:r>
              <a:rPr lang="en-GB" sz="3200" b="1" dirty="0">
                <a:solidFill>
                  <a:srgbClr val="262626"/>
                </a:solidFill>
                <a:latin typeface="Open Sans"/>
                <a:ea typeface="Open Sans"/>
                <a:cs typeface="Open Sans"/>
                <a:sym typeface="Open Sans"/>
              </a:rPr>
              <a:t> man </a:t>
            </a:r>
            <a:r>
              <a:rPr lang="en-GB" sz="3200" b="1" dirty="0" err="1">
                <a:solidFill>
                  <a:srgbClr val="262626"/>
                </a:solidFill>
                <a:latin typeface="Open Sans"/>
                <a:ea typeface="Open Sans"/>
                <a:cs typeface="Open Sans"/>
                <a:sym typeface="Open Sans"/>
              </a:rPr>
              <a:t>vertrauen</a:t>
            </a:r>
            <a:r>
              <a:rPr lang="en-GB" sz="3200" b="1" dirty="0">
                <a:solidFill>
                  <a:srgbClr val="262626"/>
                </a:solidFill>
                <a:latin typeface="Open Sans"/>
                <a:ea typeface="Open Sans"/>
                <a:cs typeface="Open Sans"/>
                <a:sym typeface="Open Sans"/>
              </a:rPr>
              <a:t>?</a:t>
            </a:r>
            <a:endParaRPr sz="3200" b="1" dirty="0">
              <a:solidFill>
                <a:srgbClr val="262626"/>
              </a:solidFill>
              <a:latin typeface="Open Sans"/>
              <a:ea typeface="Open Sans"/>
              <a:cs typeface="Open Sans"/>
              <a:sym typeface="Open Sans"/>
            </a:endParaRPr>
          </a:p>
        </p:txBody>
      </p:sp>
      <p:sp>
        <p:nvSpPr>
          <p:cNvPr id="166" name="Google Shape;166;p1"/>
          <p:cNvSpPr txBox="1"/>
          <p:nvPr/>
        </p:nvSpPr>
        <p:spPr>
          <a:xfrm>
            <a:off x="5663913" y="6689592"/>
            <a:ext cx="4610625" cy="707846"/>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de-DE" sz="8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sz="700" dirty="0"/>
          </a:p>
        </p:txBody>
      </p:sp>
      <p:pic>
        <p:nvPicPr>
          <p:cNvPr id="4" name="Picture 3">
            <a:extLst>
              <a:ext uri="{FF2B5EF4-FFF2-40B4-BE49-F238E27FC236}">
                <a16:creationId xmlns:a16="http://schemas.microsoft.com/office/drawing/2014/main" id="{078DE0A1-D68C-8999-60FC-95B8365938F5}"/>
              </a:ext>
            </a:extLst>
          </p:cNvPr>
          <p:cNvPicPr>
            <a:picLocks noChangeAspect="1"/>
          </p:cNvPicPr>
          <p:nvPr/>
        </p:nvPicPr>
        <p:blipFill>
          <a:blip r:embed="rId3"/>
          <a:stretch>
            <a:fillRect/>
          </a:stretch>
        </p:blipFill>
        <p:spPr>
          <a:xfrm>
            <a:off x="8646507" y="6291827"/>
            <a:ext cx="1638095" cy="342857"/>
          </a:xfrm>
          <a:prstGeom prst="rect">
            <a:avLst/>
          </a:prstGeom>
        </p:spPr>
      </p:pic>
      <p:sp>
        <p:nvSpPr>
          <p:cNvPr id="2" name="Rectangle 1">
            <a:extLst>
              <a:ext uri="{FF2B5EF4-FFF2-40B4-BE49-F238E27FC236}">
                <a16:creationId xmlns:a16="http://schemas.microsoft.com/office/drawing/2014/main" id="{8710B56C-4931-27B0-B61B-2DC7DB78036C}"/>
              </a:ext>
            </a:extLst>
          </p:cNvPr>
          <p:cNvSpPr>
            <a:spLocks noChangeArrowheads="1"/>
          </p:cNvSpPr>
          <p:nvPr/>
        </p:nvSpPr>
        <p:spPr bwMode="auto">
          <a:xfrm>
            <a:off x="347205" y="6702515"/>
            <a:ext cx="3180284" cy="600164"/>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11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1100" b="0" i="0" u="none" strike="noStrike" cap="none" normalizeH="0" baseline="0" dirty="0">
                <a:ln>
                  <a:noFill/>
                </a:ln>
                <a:solidFill>
                  <a:srgbClr val="333333"/>
                </a:solidFill>
                <a:effectLst/>
                <a:latin typeface="Source Sans Pro" panose="020B0503030403020204" pitchFamily="34" charset="0"/>
              </a:rPr>
              <a:t>Open Educational Resources © 2023/2024 von Blockchain for </a:t>
            </a:r>
            <a:r>
              <a:rPr kumimoji="0" lang="en-US" altLang="en-US" sz="11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1100" b="0" i="0" u="none" strike="noStrike" cap="none" normalizeH="0" baseline="0" dirty="0">
                <a:ln>
                  <a:noFill/>
                </a:ln>
                <a:solidFill>
                  <a:srgbClr val="333333"/>
                </a:solidFill>
                <a:effectLst/>
                <a:latin typeface="Source Sans Pro" panose="020B0503030403020204" pitchFamily="34" charset="0"/>
              </a:rPr>
              <a:t>Consortium ist lizenziert unter </a:t>
            </a:r>
            <a:r>
              <a:rPr kumimoji="0" lang="en-US" altLang="en-US" sz="1100" b="0" i="0" u="none" strike="noStrike" cap="none" normalizeH="0" baseline="0" dirty="0">
                <a:ln>
                  <a:noFill/>
                </a:ln>
                <a:solidFill>
                  <a:srgbClr val="D14500"/>
                </a:solidFill>
                <a:effectLst/>
                <a:latin typeface="Source Sans Pro" panose="020B0503030403020204" pitchFamily="34" charset="0"/>
                <a:hlinkClick r:id="rId4"/>
              </a:rPr>
              <a:t>CC BY-SA 4.</a:t>
            </a:r>
            <a:r>
              <a:rPr kumimoji="0" lang="en-US" altLang="en-US" sz="700" b="0" i="0" u="none" strike="noStrike" cap="none" normalizeH="0" baseline="0" dirty="0">
                <a:ln>
                  <a:noFill/>
                </a:ln>
                <a:solidFill>
                  <a:schemeClr val="tx1"/>
                </a:solidFill>
                <a:effectLst/>
              </a:rPr>
              <a:t>0   </a:t>
            </a:r>
            <a:endParaRPr kumimoji="0" lang="en-US" altLang="en-US" sz="160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CDA4E06C-D943-1980-467F-668D2F4AD941}"/>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04961" y="6936139"/>
            <a:ext cx="903881" cy="316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Placeholder 38">
            <a:extLst>
              <a:ext uri="{FF2B5EF4-FFF2-40B4-BE49-F238E27FC236}">
                <a16:creationId xmlns:a16="http://schemas.microsoft.com/office/drawing/2014/main" id="{F5CA3644-11EC-D713-891F-1A6B5A34B6B0}"/>
              </a:ext>
            </a:extLst>
          </p:cNvPr>
          <p:cNvPicPr>
            <a:picLocks noChangeAspect="1"/>
          </p:cNvPicPr>
          <p:nvPr/>
        </p:nvPicPr>
        <p:blipFill>
          <a:blip r:embed="rId6"/>
          <a:srcRect t="19078" b="19078"/>
          <a:stretch>
            <a:fillRect/>
          </a:stretch>
        </p:blipFill>
        <p:spPr>
          <a:xfrm>
            <a:off x="0" y="803060"/>
            <a:ext cx="10693400" cy="3585409"/>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p:spPr>
      </p:pic>
      <p:sp>
        <p:nvSpPr>
          <p:cNvPr id="7" name="Freeform 204">
            <a:extLst>
              <a:ext uri="{FF2B5EF4-FFF2-40B4-BE49-F238E27FC236}">
                <a16:creationId xmlns:a16="http://schemas.microsoft.com/office/drawing/2014/main" id="{AC773F91-1A29-CDFC-08EA-2DA373505352}"/>
              </a:ext>
            </a:extLst>
          </p:cNvPr>
          <p:cNvSpPr/>
          <p:nvPr/>
        </p:nvSpPr>
        <p:spPr>
          <a:xfrm>
            <a:off x="7480254" y="0"/>
            <a:ext cx="2802006" cy="2795495"/>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8" name="Group 7">
            <a:extLst>
              <a:ext uri="{FF2B5EF4-FFF2-40B4-BE49-F238E27FC236}">
                <a16:creationId xmlns:a16="http://schemas.microsoft.com/office/drawing/2014/main" id="{896E3AF8-82BC-AE23-4856-2D64734F9C9F}"/>
              </a:ext>
            </a:extLst>
          </p:cNvPr>
          <p:cNvGrpSpPr/>
          <p:nvPr/>
        </p:nvGrpSpPr>
        <p:grpSpPr>
          <a:xfrm>
            <a:off x="8105941" y="408051"/>
            <a:ext cx="2176319" cy="2133677"/>
            <a:chOff x="10968672" y="5214269"/>
            <a:chExt cx="1344930" cy="1312000"/>
          </a:xfrm>
        </p:grpSpPr>
        <p:grpSp>
          <p:nvGrpSpPr>
            <p:cNvPr id="9" name="Graphic 47">
              <a:extLst>
                <a:ext uri="{FF2B5EF4-FFF2-40B4-BE49-F238E27FC236}">
                  <a16:creationId xmlns:a16="http://schemas.microsoft.com/office/drawing/2014/main" id="{650FD234-D6EC-7DC8-6C3D-43AB101B2B10}"/>
                </a:ext>
              </a:extLst>
            </p:cNvPr>
            <p:cNvGrpSpPr/>
            <p:nvPr/>
          </p:nvGrpSpPr>
          <p:grpSpPr>
            <a:xfrm>
              <a:off x="11799728" y="5338043"/>
              <a:ext cx="373379" cy="317050"/>
              <a:chOff x="11799728" y="5338043"/>
              <a:chExt cx="373379" cy="317050"/>
            </a:xfrm>
            <a:solidFill>
              <a:srgbClr val="FFFFFF"/>
            </a:solidFill>
          </p:grpSpPr>
          <p:sp>
            <p:nvSpPr>
              <p:cNvPr id="56" name="Freeform 194">
                <a:extLst>
                  <a:ext uri="{FF2B5EF4-FFF2-40B4-BE49-F238E27FC236}">
                    <a16:creationId xmlns:a16="http://schemas.microsoft.com/office/drawing/2014/main" id="{BA76A6A7-0163-027E-35B4-AF03082BF8C4}"/>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57" name="Freeform 195">
                <a:extLst>
                  <a:ext uri="{FF2B5EF4-FFF2-40B4-BE49-F238E27FC236}">
                    <a16:creationId xmlns:a16="http://schemas.microsoft.com/office/drawing/2014/main" id="{52EC9D14-6BF3-1991-B058-263BE9F9C675}"/>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58" name="Freeform 196">
                <a:extLst>
                  <a:ext uri="{FF2B5EF4-FFF2-40B4-BE49-F238E27FC236}">
                    <a16:creationId xmlns:a16="http://schemas.microsoft.com/office/drawing/2014/main" id="{3969B953-4A12-E72C-C9CB-727D738CC6C9}"/>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10" name="Graphic 47">
              <a:extLst>
                <a:ext uri="{FF2B5EF4-FFF2-40B4-BE49-F238E27FC236}">
                  <a16:creationId xmlns:a16="http://schemas.microsoft.com/office/drawing/2014/main" id="{B40085DE-87CF-8220-FB31-B38482CE019D}"/>
                </a:ext>
              </a:extLst>
            </p:cNvPr>
            <p:cNvGrpSpPr/>
            <p:nvPr/>
          </p:nvGrpSpPr>
          <p:grpSpPr>
            <a:xfrm>
              <a:off x="11553031" y="5790293"/>
              <a:ext cx="373379" cy="316098"/>
              <a:chOff x="11553031" y="5790293"/>
              <a:chExt cx="373379" cy="316098"/>
            </a:xfrm>
            <a:solidFill>
              <a:srgbClr val="FFFFFF"/>
            </a:solidFill>
          </p:grpSpPr>
          <p:sp>
            <p:nvSpPr>
              <p:cNvPr id="53" name="Freeform 191">
                <a:extLst>
                  <a:ext uri="{FF2B5EF4-FFF2-40B4-BE49-F238E27FC236}">
                    <a16:creationId xmlns:a16="http://schemas.microsoft.com/office/drawing/2014/main" id="{8811BB73-215C-2A9A-8067-5A81AB2752E9}"/>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4" name="Freeform 192">
                <a:extLst>
                  <a:ext uri="{FF2B5EF4-FFF2-40B4-BE49-F238E27FC236}">
                    <a16:creationId xmlns:a16="http://schemas.microsoft.com/office/drawing/2014/main" id="{D649B685-F125-6ACF-9312-CA14648765B5}"/>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55" name="Freeform 193">
                <a:extLst>
                  <a:ext uri="{FF2B5EF4-FFF2-40B4-BE49-F238E27FC236}">
                    <a16:creationId xmlns:a16="http://schemas.microsoft.com/office/drawing/2014/main" id="{DBBBDDCC-22C7-533E-DF62-AAF83AF9AA8D}"/>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1" name="Graphic 47">
              <a:extLst>
                <a:ext uri="{FF2B5EF4-FFF2-40B4-BE49-F238E27FC236}">
                  <a16:creationId xmlns:a16="http://schemas.microsoft.com/office/drawing/2014/main" id="{4BECE4E8-8EE7-88B6-FB32-4156341394B6}"/>
                </a:ext>
              </a:extLst>
            </p:cNvPr>
            <p:cNvGrpSpPr/>
            <p:nvPr/>
          </p:nvGrpSpPr>
          <p:grpSpPr>
            <a:xfrm>
              <a:off x="12091193" y="5786484"/>
              <a:ext cx="221456" cy="316098"/>
              <a:chOff x="12091193" y="5786484"/>
              <a:chExt cx="221456" cy="316098"/>
            </a:xfrm>
            <a:solidFill>
              <a:srgbClr val="FFFFFF"/>
            </a:solidFill>
          </p:grpSpPr>
          <p:sp>
            <p:nvSpPr>
              <p:cNvPr id="50" name="Freeform 188">
                <a:extLst>
                  <a:ext uri="{FF2B5EF4-FFF2-40B4-BE49-F238E27FC236}">
                    <a16:creationId xmlns:a16="http://schemas.microsoft.com/office/drawing/2014/main" id="{C93C96CE-69A4-DBDA-141F-164C57860AB0}"/>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1" name="Freeform 189">
                <a:extLst>
                  <a:ext uri="{FF2B5EF4-FFF2-40B4-BE49-F238E27FC236}">
                    <a16:creationId xmlns:a16="http://schemas.microsoft.com/office/drawing/2014/main" id="{7693768A-1AD4-155A-FA6B-30AD09CF9338}"/>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2" name="Freeform 190">
                <a:extLst>
                  <a:ext uri="{FF2B5EF4-FFF2-40B4-BE49-F238E27FC236}">
                    <a16:creationId xmlns:a16="http://schemas.microsoft.com/office/drawing/2014/main" id="{B285566C-E6FA-6FCD-14A8-441FF02AFEF4}"/>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2" name="Graphic 47">
              <a:extLst>
                <a:ext uri="{FF2B5EF4-FFF2-40B4-BE49-F238E27FC236}">
                  <a16:creationId xmlns:a16="http://schemas.microsoft.com/office/drawing/2014/main" id="{32156C7A-8AFF-E515-3673-3E5EEFD8AB82}"/>
                </a:ext>
              </a:extLst>
            </p:cNvPr>
            <p:cNvGrpSpPr/>
            <p:nvPr/>
          </p:nvGrpSpPr>
          <p:grpSpPr>
            <a:xfrm>
              <a:off x="11846163" y="6237782"/>
              <a:ext cx="371713" cy="288487"/>
              <a:chOff x="11846163" y="6237782"/>
              <a:chExt cx="371713" cy="288487"/>
            </a:xfrm>
            <a:solidFill>
              <a:srgbClr val="FFFFFF"/>
            </a:solidFill>
          </p:grpSpPr>
          <p:sp>
            <p:nvSpPr>
              <p:cNvPr id="47" name="Freeform 185">
                <a:extLst>
                  <a:ext uri="{FF2B5EF4-FFF2-40B4-BE49-F238E27FC236}">
                    <a16:creationId xmlns:a16="http://schemas.microsoft.com/office/drawing/2014/main" id="{724FBED0-5098-FDF2-7234-FC38AF83718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48" name="Freeform 186">
                <a:extLst>
                  <a:ext uri="{FF2B5EF4-FFF2-40B4-BE49-F238E27FC236}">
                    <a16:creationId xmlns:a16="http://schemas.microsoft.com/office/drawing/2014/main" id="{0B81AF19-A0B8-7F8D-B0B1-CB29870200DD}"/>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49" name="Freeform 187">
                <a:extLst>
                  <a:ext uri="{FF2B5EF4-FFF2-40B4-BE49-F238E27FC236}">
                    <a16:creationId xmlns:a16="http://schemas.microsoft.com/office/drawing/2014/main" id="{C632760A-30E0-FB91-E595-0D38C8E1F087}"/>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3" name="Freeform 7">
              <a:extLst>
                <a:ext uri="{FF2B5EF4-FFF2-40B4-BE49-F238E27FC236}">
                  <a16:creationId xmlns:a16="http://schemas.microsoft.com/office/drawing/2014/main" id="{4A545163-EAF7-2B3B-A06A-DFCF7A3B138D}"/>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4" name="Freeform 8">
              <a:extLst>
                <a:ext uri="{FF2B5EF4-FFF2-40B4-BE49-F238E27FC236}">
                  <a16:creationId xmlns:a16="http://schemas.microsoft.com/office/drawing/2014/main" id="{24A90EFA-F35A-F0E2-C0C7-8AA9C82DCA38}"/>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5" name="Freeform 9">
              <a:extLst>
                <a:ext uri="{FF2B5EF4-FFF2-40B4-BE49-F238E27FC236}">
                  <a16:creationId xmlns:a16="http://schemas.microsoft.com/office/drawing/2014/main" id="{FD9B15E4-FE50-51FD-99E7-DC15AB5B406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6" name="Freeform 10">
              <a:extLst>
                <a:ext uri="{FF2B5EF4-FFF2-40B4-BE49-F238E27FC236}">
                  <a16:creationId xmlns:a16="http://schemas.microsoft.com/office/drawing/2014/main" id="{25B36F21-89FB-8120-3C31-2ACAA94E1732}"/>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7" name="Freeform 11">
              <a:extLst>
                <a:ext uri="{FF2B5EF4-FFF2-40B4-BE49-F238E27FC236}">
                  <a16:creationId xmlns:a16="http://schemas.microsoft.com/office/drawing/2014/main" id="{6E3F65DE-CF7B-E968-8FB3-62579B10619F}"/>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8" name="Freeform 12">
              <a:extLst>
                <a:ext uri="{FF2B5EF4-FFF2-40B4-BE49-F238E27FC236}">
                  <a16:creationId xmlns:a16="http://schemas.microsoft.com/office/drawing/2014/main" id="{68CD01B5-D459-DEE1-C5E9-2907ED36AE5F}"/>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9" name="Graphic 47">
              <a:extLst>
                <a:ext uri="{FF2B5EF4-FFF2-40B4-BE49-F238E27FC236}">
                  <a16:creationId xmlns:a16="http://schemas.microsoft.com/office/drawing/2014/main" id="{40F0451B-D09C-2399-59B6-93106564898A}"/>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C222C369-4CB2-991C-6975-C49DEF6995A4}"/>
                  </a:ext>
                </a:extLst>
              </p:cNvPr>
              <p:cNvGrpSpPr/>
              <p:nvPr/>
            </p:nvGrpSpPr>
            <p:grpSpPr>
              <a:xfrm>
                <a:off x="10968672" y="5789340"/>
                <a:ext cx="751522" cy="619820"/>
                <a:chOff x="10968672" y="5789340"/>
                <a:chExt cx="751522" cy="619820"/>
              </a:xfrm>
              <a:solidFill>
                <a:srgbClr val="FFFFFF"/>
              </a:solidFill>
            </p:grpSpPr>
            <p:sp>
              <p:nvSpPr>
                <p:cNvPr id="36" name="Freeform 174">
                  <a:extLst>
                    <a:ext uri="{FF2B5EF4-FFF2-40B4-BE49-F238E27FC236}">
                      <a16:creationId xmlns:a16="http://schemas.microsoft.com/office/drawing/2014/main" id="{6CCEFCF2-4E2F-612C-C443-AC3628B4395C}"/>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7" name="Freeform 175">
                  <a:extLst>
                    <a:ext uri="{FF2B5EF4-FFF2-40B4-BE49-F238E27FC236}">
                      <a16:creationId xmlns:a16="http://schemas.microsoft.com/office/drawing/2014/main" id="{2405E045-787F-513C-136F-BBC243C08B35}"/>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38" name="Freeform 176">
                  <a:extLst>
                    <a:ext uri="{FF2B5EF4-FFF2-40B4-BE49-F238E27FC236}">
                      <a16:creationId xmlns:a16="http://schemas.microsoft.com/office/drawing/2014/main" id="{394DE8E3-A230-7B4A-E145-6F0914EF130D}"/>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39" name="Freeform 177">
                  <a:extLst>
                    <a:ext uri="{FF2B5EF4-FFF2-40B4-BE49-F238E27FC236}">
                      <a16:creationId xmlns:a16="http://schemas.microsoft.com/office/drawing/2014/main" id="{61D09ED5-C907-74C4-1796-1E0E02F4AF20}"/>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0" name="Freeform 178">
                  <a:extLst>
                    <a:ext uri="{FF2B5EF4-FFF2-40B4-BE49-F238E27FC236}">
                      <a16:creationId xmlns:a16="http://schemas.microsoft.com/office/drawing/2014/main" id="{86C8F5F3-6936-4424-779C-019B2DEE6A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1" name="Freeform 179">
                  <a:extLst>
                    <a:ext uri="{FF2B5EF4-FFF2-40B4-BE49-F238E27FC236}">
                      <a16:creationId xmlns:a16="http://schemas.microsoft.com/office/drawing/2014/main" id="{25A22E84-43E9-1B92-CB10-1F2E9741087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2" name="Freeform 180">
                  <a:extLst>
                    <a:ext uri="{FF2B5EF4-FFF2-40B4-BE49-F238E27FC236}">
                      <a16:creationId xmlns:a16="http://schemas.microsoft.com/office/drawing/2014/main" id="{4FCA13FA-F087-92F6-CF9F-EE54342F1030}"/>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3" name="Freeform 181">
                  <a:extLst>
                    <a:ext uri="{FF2B5EF4-FFF2-40B4-BE49-F238E27FC236}">
                      <a16:creationId xmlns:a16="http://schemas.microsoft.com/office/drawing/2014/main" id="{2BFEA782-7F77-0651-22AF-B97AD81DFDF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4" name="Freeform 182">
                  <a:extLst>
                    <a:ext uri="{FF2B5EF4-FFF2-40B4-BE49-F238E27FC236}">
                      <a16:creationId xmlns:a16="http://schemas.microsoft.com/office/drawing/2014/main" id="{4FE53921-AA82-A044-767F-98A093F85897}"/>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5" name="Freeform 183">
                  <a:extLst>
                    <a:ext uri="{FF2B5EF4-FFF2-40B4-BE49-F238E27FC236}">
                      <a16:creationId xmlns:a16="http://schemas.microsoft.com/office/drawing/2014/main" id="{CAB7349F-800F-9B9B-55A5-E886CB0BE4C1}"/>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46" name="Freeform 184">
                  <a:extLst>
                    <a:ext uri="{FF2B5EF4-FFF2-40B4-BE49-F238E27FC236}">
                      <a16:creationId xmlns:a16="http://schemas.microsoft.com/office/drawing/2014/main" id="{854F60C6-23F7-39A6-0B81-6CF5085D2F81}"/>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1" name="Graphic 47">
                <a:extLst>
                  <a:ext uri="{FF2B5EF4-FFF2-40B4-BE49-F238E27FC236}">
                    <a16:creationId xmlns:a16="http://schemas.microsoft.com/office/drawing/2014/main" id="{4802C5E5-56DE-55A6-CD66-6CE665B8D633}"/>
                  </a:ext>
                </a:extLst>
              </p:cNvPr>
              <p:cNvGrpSpPr/>
              <p:nvPr/>
            </p:nvGrpSpPr>
            <p:grpSpPr>
              <a:xfrm>
                <a:off x="10976292" y="5214269"/>
                <a:ext cx="904875" cy="408452"/>
                <a:chOff x="10976292" y="5214269"/>
                <a:chExt cx="904875" cy="408452"/>
              </a:xfrm>
              <a:solidFill>
                <a:srgbClr val="FFFFFF"/>
              </a:solidFill>
            </p:grpSpPr>
            <p:sp>
              <p:nvSpPr>
                <p:cNvPr id="26" name="Freeform 160">
                  <a:extLst>
                    <a:ext uri="{FF2B5EF4-FFF2-40B4-BE49-F238E27FC236}">
                      <a16:creationId xmlns:a16="http://schemas.microsoft.com/office/drawing/2014/main" id="{14BB6239-30DF-8117-D28A-82319DF2D266}"/>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7" name="Freeform 162">
                  <a:extLst>
                    <a:ext uri="{FF2B5EF4-FFF2-40B4-BE49-F238E27FC236}">
                      <a16:creationId xmlns:a16="http://schemas.microsoft.com/office/drawing/2014/main" id="{4B6DB0E9-AF7F-4F13-A1F7-FA1F3FBEBF4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28" name="Freeform 163">
                  <a:extLst>
                    <a:ext uri="{FF2B5EF4-FFF2-40B4-BE49-F238E27FC236}">
                      <a16:creationId xmlns:a16="http://schemas.microsoft.com/office/drawing/2014/main" id="{321FD054-49AF-E4A4-7D05-A1FF675C9983}"/>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29" name="Freeform 164">
                  <a:extLst>
                    <a:ext uri="{FF2B5EF4-FFF2-40B4-BE49-F238E27FC236}">
                      <a16:creationId xmlns:a16="http://schemas.microsoft.com/office/drawing/2014/main" id="{D8D80099-8962-7989-6BE6-96DA371D3C80}"/>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0" name="Freeform 165">
                  <a:extLst>
                    <a:ext uri="{FF2B5EF4-FFF2-40B4-BE49-F238E27FC236}">
                      <a16:creationId xmlns:a16="http://schemas.microsoft.com/office/drawing/2014/main" id="{ECB5E877-164D-8F68-61B8-A6B015A97BE8}"/>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1" name="Freeform 169">
                  <a:extLst>
                    <a:ext uri="{FF2B5EF4-FFF2-40B4-BE49-F238E27FC236}">
                      <a16:creationId xmlns:a16="http://schemas.microsoft.com/office/drawing/2014/main" id="{8C06E550-B765-6024-B993-3AAAB6408319}"/>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2" name="Freeform 170">
                  <a:extLst>
                    <a:ext uri="{FF2B5EF4-FFF2-40B4-BE49-F238E27FC236}">
                      <a16:creationId xmlns:a16="http://schemas.microsoft.com/office/drawing/2014/main" id="{433BF622-2E16-EB3A-4A0E-87BA80823E09}"/>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3" name="Freeform 171">
                  <a:extLst>
                    <a:ext uri="{FF2B5EF4-FFF2-40B4-BE49-F238E27FC236}">
                      <a16:creationId xmlns:a16="http://schemas.microsoft.com/office/drawing/2014/main" id="{EE8A793B-6BB6-0603-75E0-12BB777F402D}"/>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4" name="Freeform 172">
                  <a:extLst>
                    <a:ext uri="{FF2B5EF4-FFF2-40B4-BE49-F238E27FC236}">
                      <a16:creationId xmlns:a16="http://schemas.microsoft.com/office/drawing/2014/main" id="{4AF967F6-7401-4B97-7E1B-B76DE78CD031}"/>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5" name="Freeform 173">
                  <a:extLst>
                    <a:ext uri="{FF2B5EF4-FFF2-40B4-BE49-F238E27FC236}">
                      <a16:creationId xmlns:a16="http://schemas.microsoft.com/office/drawing/2014/main" id="{6E009B3B-AC71-B2D3-7423-590A06704B61}"/>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2" name="Graphic 47">
                <a:extLst>
                  <a:ext uri="{FF2B5EF4-FFF2-40B4-BE49-F238E27FC236}">
                    <a16:creationId xmlns:a16="http://schemas.microsoft.com/office/drawing/2014/main" id="{28B1EA28-0080-DC89-C17B-F5716F69E229}"/>
                  </a:ext>
                </a:extLst>
              </p:cNvPr>
              <p:cNvGrpSpPr/>
              <p:nvPr/>
            </p:nvGrpSpPr>
            <p:grpSpPr>
              <a:xfrm>
                <a:off x="11013440" y="5670327"/>
                <a:ext cx="207644" cy="85689"/>
                <a:chOff x="11013440" y="5670327"/>
                <a:chExt cx="207644" cy="85689"/>
              </a:xfrm>
              <a:solidFill>
                <a:srgbClr val="FFFFFF"/>
              </a:solidFill>
            </p:grpSpPr>
            <p:sp>
              <p:nvSpPr>
                <p:cNvPr id="23" name="Freeform 18">
                  <a:extLst>
                    <a:ext uri="{FF2B5EF4-FFF2-40B4-BE49-F238E27FC236}">
                      <a16:creationId xmlns:a16="http://schemas.microsoft.com/office/drawing/2014/main" id="{FDF558B2-57D1-B495-A454-CF59945C9C33}"/>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4" name="Freeform 85">
                  <a:extLst>
                    <a:ext uri="{FF2B5EF4-FFF2-40B4-BE49-F238E27FC236}">
                      <a16:creationId xmlns:a16="http://schemas.microsoft.com/office/drawing/2014/main" id="{43BFBA3D-F884-3D22-57D9-DA8E9D290C05}"/>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5" name="Freeform 86">
                  <a:extLst>
                    <a:ext uri="{FF2B5EF4-FFF2-40B4-BE49-F238E27FC236}">
                      <a16:creationId xmlns:a16="http://schemas.microsoft.com/office/drawing/2014/main" id="{5DE762F9-6A48-31B7-D6D5-0FB9CF047567}"/>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
        <p:nvSpPr>
          <p:cNvPr id="3" name="Text Placeholder 6">
            <a:extLst>
              <a:ext uri="{FF2B5EF4-FFF2-40B4-BE49-F238E27FC236}">
                <a16:creationId xmlns:a16="http://schemas.microsoft.com/office/drawing/2014/main" id="{A26AAEAF-A604-9D91-C20B-1A6D40D8B976}"/>
              </a:ext>
            </a:extLst>
          </p:cNvPr>
          <p:cNvSpPr txBox="1">
            <a:spLocks/>
          </p:cNvSpPr>
          <p:nvPr/>
        </p:nvSpPr>
        <p:spPr>
          <a:xfrm>
            <a:off x="347206" y="3900496"/>
            <a:ext cx="2717007" cy="680143"/>
          </a:xfrm>
          <a:prstGeom prst="rect">
            <a:avLst/>
          </a:prstGeom>
          <a:gradFill>
            <a:gsLst>
              <a:gs pos="0">
                <a:srgbClr val="6A9D56"/>
              </a:gs>
              <a:gs pos="56000">
                <a:srgbClr val="2D8784"/>
              </a:gs>
              <a:gs pos="100000">
                <a:srgbClr val="263D94"/>
              </a:gs>
            </a:gsLst>
            <a:lin ang="0" scaled="0"/>
          </a:gradFill>
        </p:spPr>
        <p:txBody>
          <a:bodyPr lIns="91440" tIns="45720" rIns="91440" bIns="45720" anchor="ctr">
            <a:noAutofit/>
          </a:bodyPr>
          <a:lstStyle>
            <a:lvl1pPr marL="0" indent="0" algn="l" defTabSz="914400" rtl="0" eaLnBrk="1" latinLnBrk="0" hangingPunct="1">
              <a:lnSpc>
                <a:spcPct val="100000"/>
              </a:lnSpc>
              <a:spcBef>
                <a:spcPts val="0"/>
              </a:spcBef>
              <a:buFont typeface="Arial" panose="020B0604020202020204" pitchFamily="34" charset="0"/>
              <a:buNone/>
              <a:defRPr sz="39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2pPr>
            <a:lvl3pPr marL="1219185"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3pPr>
            <a:lvl4pPr marL="1828778"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4pPr>
            <a:lvl5pPr marL="2438374"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IE" sz="2800" dirty="0">
                <a:latin typeface="Calibri"/>
                <a:ea typeface="Open Sans"/>
                <a:cs typeface="Calibri"/>
              </a:rPr>
              <a:t>Modul 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06" name="Google Shape;206;p7"/>
          <p:cNvSpPr txBox="1"/>
          <p:nvPr/>
        </p:nvSpPr>
        <p:spPr>
          <a:xfrm>
            <a:off x="393700" y="431877"/>
            <a:ext cx="73914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MENSCHENÄHNLICHES VERTRAUEN IN DIE TECHNIK</a:t>
            </a:r>
            <a:endParaRPr lang="en-GB"/>
          </a:p>
        </p:txBody>
      </p:sp>
      <p:sp>
        <p:nvSpPr>
          <p:cNvPr id="209" name="Google Shape;209;p7"/>
          <p:cNvSpPr txBox="1">
            <a:spLocks noGrp="1"/>
          </p:cNvSpPr>
          <p:nvPr>
            <p:ph type="body" idx="2"/>
          </p:nvPr>
        </p:nvSpPr>
        <p:spPr>
          <a:xfrm>
            <a:off x="473328" y="1896353"/>
            <a:ext cx="4783757" cy="3770144"/>
          </a:xfrm>
          <a:prstGeom prst="rect">
            <a:avLst/>
          </a:prstGeom>
          <a:noFill/>
          <a:ln>
            <a:noFill/>
          </a:ln>
        </p:spPr>
        <p:txBody>
          <a:bodyPr spcFirstLastPara="1" wrap="square" lIns="91425" tIns="45700" rIns="91425" bIns="45700" anchor="t" anchorCtr="0">
            <a:normAutofit fontScale="92500" lnSpcReduction="10000"/>
          </a:bodyPr>
          <a:lstStyle/>
          <a:p>
            <a:pPr marL="457200" lvl="0" indent="-330200" algn="just" rtl="0">
              <a:lnSpc>
                <a:spcPct val="100000"/>
              </a:lnSpc>
              <a:spcBef>
                <a:spcPts val="0"/>
              </a:spcBef>
              <a:spcAft>
                <a:spcPts val="0"/>
              </a:spcAft>
              <a:buSzPts val="1600"/>
              <a:buFont typeface="Open Sans"/>
              <a:buChar char="●"/>
            </a:pPr>
            <a:r>
              <a:rPr lang="en-US" sz="1800" dirty="0">
                <a:latin typeface="Open Sans"/>
                <a:ea typeface="Open Sans"/>
                <a:cs typeface="Open Sans"/>
                <a:sym typeface="Open Sans"/>
              </a:rPr>
              <a:t>In der Forschung zu Informationssystemen (IS) wurde der Begriff der "Vertrauensbeziehung zwischen Mensch und Technik" entwickelt (</a:t>
            </a:r>
            <a:r>
              <a:rPr lang="en-US" sz="1800" dirty="0" err="1">
                <a:latin typeface="Open Sans"/>
                <a:ea typeface="Open Sans"/>
                <a:cs typeface="Open Sans"/>
                <a:sym typeface="Open Sans"/>
              </a:rPr>
              <a:t>Lankton</a:t>
            </a:r>
            <a:r>
              <a:rPr lang="en-US" sz="1800" dirty="0">
                <a:latin typeface="Open Sans"/>
                <a:ea typeface="Open Sans"/>
                <a:cs typeface="Open Sans"/>
                <a:sym typeface="Open Sans"/>
              </a:rPr>
              <a:t>, McKnight, &amp; Tripp, 2015, S. 882). </a:t>
            </a:r>
          </a:p>
          <a:p>
            <a:pPr marL="457200" lvl="0" indent="-330200" algn="just" rtl="0">
              <a:lnSpc>
                <a:spcPct val="100000"/>
              </a:lnSpc>
              <a:spcBef>
                <a:spcPts val="0"/>
              </a:spcBef>
              <a:spcAft>
                <a:spcPts val="0"/>
              </a:spcAft>
              <a:buSzPts val="1600"/>
              <a:buFont typeface="Open Sans"/>
              <a:buChar char="●"/>
            </a:pPr>
            <a:r>
              <a:rPr lang="en-US" sz="1800" dirty="0">
                <a:latin typeface="Open Sans"/>
                <a:ea typeface="Open Sans"/>
                <a:cs typeface="Open Sans"/>
                <a:sym typeface="Open Sans"/>
              </a:rPr>
              <a:t>Der Mensch behandelt den Computer als sozialen Akteur (</a:t>
            </a:r>
            <a:r>
              <a:rPr lang="en-US" sz="1800" dirty="0" err="1">
                <a:latin typeface="Open Sans"/>
                <a:ea typeface="Open Sans"/>
                <a:cs typeface="Open Sans"/>
                <a:sym typeface="Open Sans"/>
              </a:rPr>
              <a:t>Fussell </a:t>
            </a:r>
            <a:r>
              <a:rPr lang="en-US" sz="1800" dirty="0">
                <a:latin typeface="Open Sans"/>
                <a:ea typeface="Open Sans"/>
                <a:cs typeface="Open Sans"/>
                <a:sym typeface="Open Sans"/>
              </a:rPr>
              <a:t>et al., 2008)</a:t>
            </a:r>
          </a:p>
          <a:p>
            <a:pPr marL="457200" lvl="0" indent="-330200" algn="just" rtl="0">
              <a:lnSpc>
                <a:spcPct val="100000"/>
              </a:lnSpc>
              <a:spcBef>
                <a:spcPts val="0"/>
              </a:spcBef>
              <a:spcAft>
                <a:spcPts val="0"/>
              </a:spcAft>
              <a:buSzPts val="1600"/>
              <a:buFont typeface="Open Sans"/>
              <a:buChar char="●"/>
            </a:pPr>
            <a:r>
              <a:rPr lang="en-US" sz="1800" dirty="0">
                <a:latin typeface="Open Sans"/>
                <a:ea typeface="Open Sans"/>
                <a:cs typeface="Open Sans"/>
                <a:sym typeface="Open Sans"/>
              </a:rPr>
              <a:t>Diese Art von Vertrauen wird auch als menschenähnliches Vertrauen in die Technik bezeichnet (</a:t>
            </a:r>
            <a:r>
              <a:rPr lang="en-US" sz="1800" dirty="0" err="1">
                <a:latin typeface="Open Sans"/>
                <a:ea typeface="Open Sans"/>
                <a:cs typeface="Open Sans"/>
                <a:sym typeface="Open Sans"/>
              </a:rPr>
              <a:t>Lankton </a:t>
            </a:r>
            <a:r>
              <a:rPr lang="en-US" sz="1800" dirty="0">
                <a:latin typeface="Open Sans"/>
                <a:ea typeface="Open Sans"/>
                <a:cs typeface="Open Sans"/>
                <a:sym typeface="Open Sans"/>
              </a:rPr>
              <a:t>et al., 2015). </a:t>
            </a:r>
          </a:p>
          <a:p>
            <a:pPr marL="457200" lvl="0" indent="-330200" algn="just" rtl="0">
              <a:lnSpc>
                <a:spcPct val="100000"/>
              </a:lnSpc>
              <a:spcBef>
                <a:spcPts val="0"/>
              </a:spcBef>
              <a:spcAft>
                <a:spcPts val="0"/>
              </a:spcAft>
              <a:buSzPts val="1600"/>
              <a:buFont typeface="Open Sans"/>
              <a:buChar char="●"/>
            </a:pPr>
            <a:r>
              <a:rPr lang="en-US" sz="1800" dirty="0">
                <a:latin typeface="Open Sans"/>
                <a:ea typeface="Open Sans"/>
                <a:cs typeface="Open Sans"/>
                <a:sym typeface="Open Sans"/>
              </a:rPr>
              <a:t>Die Forschung zu Informationssystemen (IS) beschreibt die Vertrauenswürdigkeit von IT-Artefakten (</a:t>
            </a:r>
            <a:r>
              <a:rPr lang="en-US" sz="1800" dirty="0" err="1">
                <a:latin typeface="Open Sans"/>
                <a:ea typeface="Open Sans"/>
                <a:cs typeface="Open Sans"/>
                <a:sym typeface="Open Sans"/>
              </a:rPr>
              <a:t>Benbasat </a:t>
            </a:r>
            <a:r>
              <a:rPr lang="en-US" sz="1800" dirty="0">
                <a:latin typeface="Open Sans"/>
                <a:ea typeface="Open Sans"/>
                <a:cs typeface="Open Sans"/>
                <a:sym typeface="Open Sans"/>
              </a:rPr>
              <a:t>und Wang, 2005)</a:t>
            </a:r>
          </a:p>
        </p:txBody>
      </p:sp>
      <p:sp>
        <p:nvSpPr>
          <p:cNvPr id="2" name="Google Shape;207;p7">
            <a:extLst>
              <a:ext uri="{FF2B5EF4-FFF2-40B4-BE49-F238E27FC236}">
                <a16:creationId xmlns:a16="http://schemas.microsoft.com/office/drawing/2014/main" id="{CAB1F166-1D42-4220-1875-AE0C68DBE770}"/>
              </a:ext>
            </a:extLst>
          </p:cNvPr>
          <p:cNvSpPr txBox="1">
            <a:spLocks/>
          </p:cNvSpPr>
          <p:nvPr/>
        </p:nvSpPr>
        <p:spPr>
          <a:xfrm>
            <a:off x="6946845" y="957017"/>
            <a:ext cx="1948777" cy="704998"/>
          </a:xfrm>
          <a:prstGeom prst="rect">
            <a:avLst/>
          </a:prstGeom>
          <a:noFill/>
          <a:ln>
            <a:noFill/>
          </a:ln>
        </p:spPr>
        <p:txBody>
          <a:bodyPr spcFirstLastPara="1" wrap="square" lIns="91425" tIns="45700" rIns="91425" bIns="45700" anchor="b" anchorCtr="0">
            <a:normAutofit/>
          </a:bodyPr>
          <a:lstStyle>
            <a:defPPr marR="0" lvl="0" algn="l" rtl="0">
              <a:lnSpc>
                <a:spcPct val="100000"/>
              </a:lnSpc>
              <a:spcBef>
                <a:spcPts val="0"/>
              </a:spcBef>
              <a:spcAft>
                <a:spcPts val="0"/>
              </a:spcAft>
            </a:defPPr>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pPr>
              <a:buSzPts val="1800"/>
            </a:pPr>
            <a:r>
              <a:rPr lang="en-GB" sz="1900">
                <a:latin typeface="Open Sans"/>
                <a:ea typeface="Open Sans"/>
                <a:cs typeface="Open Sans"/>
                <a:sym typeface="Open Sans"/>
              </a:rPr>
              <a:t>CSA-Paradigma</a:t>
            </a:r>
          </a:p>
        </p:txBody>
      </p:sp>
      <p:sp>
        <p:nvSpPr>
          <p:cNvPr id="7" name="Google Shape;209;p7">
            <a:extLst>
              <a:ext uri="{FF2B5EF4-FFF2-40B4-BE49-F238E27FC236}">
                <a16:creationId xmlns:a16="http://schemas.microsoft.com/office/drawing/2014/main" id="{E5779D5A-F17C-DE2B-1846-CD5050E2E3E8}"/>
              </a:ext>
            </a:extLst>
          </p:cNvPr>
          <p:cNvSpPr txBox="1">
            <a:spLocks/>
          </p:cNvSpPr>
          <p:nvPr/>
        </p:nvSpPr>
        <p:spPr>
          <a:xfrm>
            <a:off x="5436317" y="4009866"/>
            <a:ext cx="4783757" cy="3121107"/>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indent="-330200" algn="just">
              <a:lnSpc>
                <a:spcPct val="100000"/>
              </a:lnSpc>
              <a:spcBef>
                <a:spcPts val="0"/>
              </a:spcBef>
              <a:buFont typeface="Open Sans"/>
              <a:buChar char="●"/>
            </a:pPr>
            <a:r>
              <a:rPr lang="en-US" sz="1800" dirty="0">
                <a:latin typeface="Open Sans"/>
                <a:ea typeface="Open Sans"/>
                <a:cs typeface="Open Sans"/>
                <a:sym typeface="Open Sans"/>
              </a:rPr>
              <a:t>Das "Computer-als-sozialer-Akteur"-Paradigma (CSA) basiert auf der Beobachtung, dass Menschen Computer als Teamkollegen betrachten und ihnen Persönlichkeitsmerkmale wie Hilfsbereitschaft oder Dominanz zuordnen (Reeves &amp; Nass, 1996).</a:t>
            </a:r>
          </a:p>
          <a:p>
            <a:pPr indent="-330200" algn="just">
              <a:lnSpc>
                <a:spcPct val="100000"/>
              </a:lnSpc>
              <a:spcBef>
                <a:spcPts val="0"/>
              </a:spcBef>
              <a:buFont typeface="Open Sans"/>
              <a:buChar char="●"/>
            </a:pPr>
            <a:r>
              <a:rPr lang="en-US" sz="1800" dirty="0">
                <a:latin typeface="Open Sans"/>
                <a:ea typeface="Open Sans"/>
                <a:cs typeface="Open Sans"/>
                <a:sym typeface="Open Sans"/>
              </a:rPr>
              <a:t>Nutzer nehmen IT-Artefakte als "soziale Akteure" im Sinne von virtuellen Anbietern mit menschlichen Charaktereigenschaften wahr (</a:t>
            </a:r>
            <a:r>
              <a:rPr lang="en-US" sz="1800" dirty="0" err="1">
                <a:latin typeface="Open Sans"/>
                <a:ea typeface="Open Sans"/>
                <a:cs typeface="Open Sans"/>
                <a:sym typeface="Open Sans"/>
              </a:rPr>
              <a:t>Benbasat </a:t>
            </a:r>
            <a:r>
              <a:rPr lang="en-US" sz="1800" dirty="0">
                <a:latin typeface="Open Sans"/>
                <a:ea typeface="Open Sans"/>
                <a:cs typeface="Open Sans"/>
                <a:sym typeface="Open Sans"/>
              </a:rPr>
              <a:t>und Wang, 2005).</a:t>
            </a:r>
          </a:p>
        </p:txBody>
      </p:sp>
      <p:pic>
        <p:nvPicPr>
          <p:cNvPr id="9" name="Picture Placeholder 5" descr="Trustworthy AI: Should We Trust Artificial Intelligence? | Caltech Science  Exchange">
            <a:extLst>
              <a:ext uri="{FF2B5EF4-FFF2-40B4-BE49-F238E27FC236}">
                <a16:creationId xmlns:a16="http://schemas.microsoft.com/office/drawing/2014/main" id="{69DFBA54-97EF-3E43-7E50-216696FB6C32}"/>
              </a:ext>
            </a:extLst>
          </p:cNvPr>
          <p:cNvPicPr>
            <a:picLocks noChangeAspect="1"/>
          </p:cNvPicPr>
          <p:nvPr/>
        </p:nvPicPr>
        <p:blipFill>
          <a:blip r:embed="rId4"/>
          <a:srcRect l="13165" r="13165"/>
          <a:stretch/>
        </p:blipFill>
        <p:spPr>
          <a:xfrm>
            <a:off x="6044901" y="1737477"/>
            <a:ext cx="3752666" cy="2121465"/>
          </a:xfrm>
          <a:prstGeom prst="rect">
            <a:avLst/>
          </a:prstGeom>
          <a:noFill/>
          <a:ln>
            <a:noFill/>
          </a:ln>
        </p:spPr>
      </p:pic>
      <p:sp>
        <p:nvSpPr>
          <p:cNvPr id="3" name="Slide Number Placeholder 2">
            <a:extLst>
              <a:ext uri="{FF2B5EF4-FFF2-40B4-BE49-F238E27FC236}">
                <a16:creationId xmlns:a16="http://schemas.microsoft.com/office/drawing/2014/main" id="{96569191-A32D-4BD3-9B67-007CEFC39F2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10</a:t>
            </a:fld>
            <a:endParaRPr lang="en-GB"/>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pic>
        <p:nvPicPr>
          <p:cNvPr id="205" name="Google Shape;205;p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06" name="Google Shape;206;p7"/>
          <p:cNvSpPr txBox="1"/>
          <p:nvPr/>
        </p:nvSpPr>
        <p:spPr>
          <a:xfrm>
            <a:off x="393700" y="431877"/>
            <a:ext cx="73914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MENSCHENÄHNLICHES VERTRAUEN IN DIE TECHNIK</a:t>
            </a:r>
            <a:endParaRPr lang="en-GB"/>
          </a:p>
        </p:txBody>
      </p:sp>
      <p:sp>
        <p:nvSpPr>
          <p:cNvPr id="8" name="Google Shape;209;p7">
            <a:extLst>
              <a:ext uri="{FF2B5EF4-FFF2-40B4-BE49-F238E27FC236}">
                <a16:creationId xmlns:a16="http://schemas.microsoft.com/office/drawing/2014/main" id="{713A264C-0D7F-8AEB-F674-1C9D4A17158B}"/>
              </a:ext>
            </a:extLst>
          </p:cNvPr>
          <p:cNvSpPr txBox="1">
            <a:spLocks/>
          </p:cNvSpPr>
          <p:nvPr/>
        </p:nvSpPr>
        <p:spPr>
          <a:xfrm>
            <a:off x="1254663" y="3351464"/>
            <a:ext cx="5228614" cy="1774317"/>
          </a:xfrm>
          <a:prstGeom prst="rect">
            <a:avLst/>
          </a:prstGeom>
          <a:noFill/>
          <a:ln>
            <a:noFill/>
          </a:ln>
        </p:spPr>
        <p:txBody>
          <a:bodyPr spcFirstLastPara="1" wrap="square" lIns="91425" tIns="45700" rIns="91425" bIns="45700" anchor="t" anchorCtr="0">
            <a:normAutofit fontScale="92500" lnSpcReduction="10000"/>
          </a:bodyPr>
          <a:lstStyle>
            <a:defPPr marR="0" lvl="0" algn="l" rtl="0">
              <a:lnSpc>
                <a:spcPct val="100000"/>
              </a:lnSpc>
              <a:spcBef>
                <a:spcPts val="0"/>
              </a:spcBef>
              <a:spcAft>
                <a:spcPts val="0"/>
              </a:spcAft>
            </a:defPPr>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pPr marL="127000" indent="0" algn="just">
              <a:lnSpc>
                <a:spcPct val="100000"/>
              </a:lnSpc>
              <a:spcBef>
                <a:spcPts val="0"/>
              </a:spcBef>
            </a:pPr>
            <a:r>
              <a:rPr lang="en-US" sz="1800">
                <a:latin typeface="Open Sans"/>
                <a:ea typeface="Open Sans"/>
                <a:cs typeface="Open Sans"/>
                <a:sym typeface="Open Sans"/>
              </a:rPr>
              <a:t>Infolgedessen könnte es noch schwieriger sein, mit der Blockchain Vertrauen aufzubauen, da die Nutzer der Technologie und ihren Geschäftspartnern vertrauen müssen, und da es sich um eine neue, unbekannte Technologie handelt, besteht die Gefahr, dass es komplizierter wird.</a:t>
            </a:r>
            <a:endParaRPr lang="en-US" sz="1800"/>
          </a:p>
          <a:p>
            <a:pPr indent="-330200">
              <a:lnSpc>
                <a:spcPct val="100000"/>
              </a:lnSpc>
              <a:spcBef>
                <a:spcPts val="0"/>
              </a:spcBef>
              <a:buFont typeface="Open Sans"/>
              <a:buChar char="●"/>
            </a:pPr>
            <a:endParaRPr lang="en-US" sz="1800">
              <a:latin typeface="Open Sans"/>
              <a:ea typeface="Open Sans"/>
              <a:cs typeface="Open Sans"/>
              <a:sym typeface="Open Sans"/>
            </a:endParaRPr>
          </a:p>
        </p:txBody>
      </p:sp>
      <p:pic>
        <p:nvPicPr>
          <p:cNvPr id="6" name="Graphic 5" descr="Chevron arrows with solid fill">
            <a:extLst>
              <a:ext uri="{FF2B5EF4-FFF2-40B4-BE49-F238E27FC236}">
                <a16:creationId xmlns:a16="http://schemas.microsoft.com/office/drawing/2014/main" id="{80B9FB95-B30B-1373-E1F0-D5E6B846FED7}"/>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340263" y="3663710"/>
            <a:ext cx="914400" cy="914400"/>
          </a:xfrm>
          <a:prstGeom prst="rect">
            <a:avLst/>
          </a:prstGeom>
        </p:spPr>
      </p:pic>
      <p:pic>
        <p:nvPicPr>
          <p:cNvPr id="9" name="Picture 8" descr="figure 1">
            <a:extLst>
              <a:ext uri="{FF2B5EF4-FFF2-40B4-BE49-F238E27FC236}">
                <a16:creationId xmlns:a16="http://schemas.microsoft.com/office/drawing/2014/main" id="{016C0558-65DF-8B2D-C924-F4762E4AE6E4}"/>
              </a:ext>
            </a:extLst>
          </p:cNvPr>
          <p:cNvPicPr>
            <a:picLocks noChangeAspect="1"/>
          </p:cNvPicPr>
          <p:nvPr/>
        </p:nvPicPr>
        <p:blipFill>
          <a:blip r:embed="rId6"/>
          <a:stretch>
            <a:fillRect/>
          </a:stretch>
        </p:blipFill>
        <p:spPr>
          <a:xfrm>
            <a:off x="6894120" y="2338617"/>
            <a:ext cx="3459017" cy="3800013"/>
          </a:xfrm>
          <a:prstGeom prst="rect">
            <a:avLst/>
          </a:prstGeom>
        </p:spPr>
      </p:pic>
      <p:sp>
        <p:nvSpPr>
          <p:cNvPr id="2" name="Slide Number Placeholder 1">
            <a:extLst>
              <a:ext uri="{FF2B5EF4-FFF2-40B4-BE49-F238E27FC236}">
                <a16:creationId xmlns:a16="http://schemas.microsoft.com/office/drawing/2014/main" id="{019C8380-3187-E7CA-28DF-6130104C43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11</a:t>
            </a:fld>
            <a:endParaRPr lang="en-GB"/>
          </a:p>
        </p:txBody>
      </p:sp>
    </p:spTree>
    <p:extLst>
      <p:ext uri="{BB962C8B-B14F-4D97-AF65-F5344CB8AC3E}">
        <p14:creationId xmlns:p14="http://schemas.microsoft.com/office/powerpoint/2010/main" val="166666968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a:solidFill>
                  <a:srgbClr val="FFFFFF"/>
                </a:solidFill>
                <a:latin typeface="Open Sans" panose="020B0606030504020204" pitchFamily="34" charset="0"/>
                <a:ea typeface="Open Sans" panose="020B0606030504020204" pitchFamily="34" charset="0"/>
                <a:cs typeface="Open Sans" panose="020B0606030504020204" pitchFamily="34" charset="0"/>
              </a:rPr>
              <a:t>Eine Blockchain besteht aus mehreren Merkmalen, die Vertrauen schaffen können - allerdings kein vollständiges Vertrauen.</a:t>
            </a:r>
            <a:endParaRPr lang="en-US">
              <a:latin typeface="Open Sans" panose="020B0606030504020204" pitchFamily="34" charset="0"/>
              <a:ea typeface="Open Sans" panose="020B0606030504020204" pitchFamily="34" charset="0"/>
              <a:cs typeface="Open Sans" panose="020B0606030504020204" pitchFamily="34" charset="0"/>
            </a:endParaRP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9035744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fontScale="92500" lnSpcReduction="20000"/>
          </a:bodyPr>
          <a:lstStyle/>
          <a:p>
            <a:r>
              <a:rPr lang="en-US" dirty="0">
                <a:latin typeface="Open Sans" panose="020B0606030504020204" pitchFamily="34" charset="0"/>
                <a:ea typeface="Open Sans" panose="020B0606030504020204" pitchFamily="34" charset="0"/>
                <a:cs typeface="Open Sans" panose="020B0606030504020204" pitchFamily="34" charset="0"/>
              </a:rPr>
              <a:t>BLOCKCHAIN-NUTZUNG IM AGRAR- UND LEBENSMITTELSEKTOR</a:t>
            </a:r>
          </a:p>
          <a:p>
            <a:endParaRPr lang="en-US" dirty="0">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03</a:t>
            </a:r>
          </a:p>
        </p:txBody>
      </p:sp>
    </p:spTree>
    <p:extLst>
      <p:ext uri="{BB962C8B-B14F-4D97-AF65-F5344CB8AC3E}">
        <p14:creationId xmlns:p14="http://schemas.microsoft.com/office/powerpoint/2010/main" val="111097567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DEZENTRALISIERUNG</a:t>
            </a:r>
            <a:endParaRP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Definition: </a:t>
            </a:r>
            <a:r>
              <a:rPr lang="en-US" sz="1800">
                <a:latin typeface="Open Sans" panose="020B0606030504020204" pitchFamily="34" charset="0"/>
                <a:ea typeface="Open Sans" panose="020B0606030504020204" pitchFamily="34" charset="0"/>
                <a:cs typeface="Open Sans" panose="020B0606030504020204" pitchFamily="34" charset="0"/>
              </a:rPr>
              <a:t>Das Vertrauen in die Blockchain im Agrar- und Ernährungssektor beruht auf dem Vertrauen in die Dezentralität der Technologie. Die Teilnehmer vertrauen darauf, dass es keine zentrale Behörde gibt, die das gesamte Netzwerk kontrolliert, was das Risiko von Manipulationen oder einzelner Fehlerquellen verringert.</a:t>
            </a:r>
          </a:p>
          <a:p>
            <a:pPr marL="285750" indent="-285750" algn="just">
              <a:buFont typeface="Arial,Sans-Serif"/>
              <a:buChar char="•"/>
            </a:pPr>
            <a:endParaRPr lang="en-US" sz="180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Die Rolle des Vertrauens</a:t>
            </a:r>
            <a:r>
              <a:rPr lang="en-US" sz="1800">
                <a:latin typeface="Open Sans" panose="020B0606030504020204" pitchFamily="34" charset="0"/>
                <a:ea typeface="Open Sans" panose="020B0606030504020204" pitchFamily="34" charset="0"/>
                <a:cs typeface="Open Sans" panose="020B0606030504020204" pitchFamily="34" charset="0"/>
              </a:rPr>
              <a:t>: Dezentralisierte Blockchain-Netzwerke verbessern die Transparenz. Alle Teilnehmer haben gleichen Zugang zum verteilten Hauptbuch, was das Vertrauen in die Richtigkeit und Authentizität der Informationen fördert. Die Dezentralisierung fördert auch die Rechenschaftspflicht, da keine einzelne Partei unkontrollierte Kontrolle über das gesamte System hat.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Connections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AD650BC7-4E10-FEF8-BE69-69FF104C4C1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14</a:t>
            </a:fld>
            <a:endParaRPr lang="en-GB"/>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Vertrauen ist auch eine Frage der Transparenz.</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416062913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60960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TRANSPARENZ</a:t>
            </a:r>
            <a:endParaRP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Definition: </a:t>
            </a:r>
            <a:r>
              <a:rPr lang="en-US" sz="1800">
                <a:latin typeface="Open Sans" panose="020B0606030504020204" pitchFamily="34" charset="0"/>
                <a:ea typeface="Open Sans" panose="020B0606030504020204" pitchFamily="34" charset="0"/>
                <a:cs typeface="Open Sans" panose="020B0606030504020204" pitchFamily="34" charset="0"/>
              </a:rPr>
              <a:t>Vertrauen wird durch die von der Blockchain gebotene Transparenz geschaffen. Die Teilnehmer des Netzwerks können auf ein gemeinsames, transparentes Hauptbuch zugreifen, das es ihnen ermöglicht, den Weg der landwirtschaftlichen Erzeugnisse vom Bauernhof bis zum Verbraucher nachzuvollziehen. Diese Transparenz verringert die Informationsasymmetrie und stärkt das Vertrauen zwischen den Beteiligten.</a:t>
            </a:r>
          </a:p>
          <a:p>
            <a:pPr marL="285750" indent="-285750" algn="just">
              <a:buFont typeface="Arial,Sans-Serif"/>
              <a:buChar char="•"/>
            </a:pPr>
            <a:endParaRPr lang="en-US" sz="180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Rolle des Vertrauens</a:t>
            </a:r>
            <a:r>
              <a:rPr lang="en-US" sz="1800">
                <a:latin typeface="Open Sans" panose="020B0606030504020204" pitchFamily="34" charset="0"/>
                <a:ea typeface="Open Sans" panose="020B0606030504020204" pitchFamily="34" charset="0"/>
                <a:cs typeface="Open Sans" panose="020B0606030504020204" pitchFamily="34" charset="0"/>
              </a:rPr>
              <a:t>: Die transparente Aufzeichnung und gemeinsame Nutzung von Informationen in der gesamten Lieferkette schafft Vertrauen zwischen den Beteiligten. Die Möglichkeit, Daten in Echtzeit abzurufen und zu überprüfen, stärkt das Vertrauen in die Richtigkeit und Authentizität der Informationen.</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824CDB9A-F44F-E8AF-A5FE-06BB9C0F594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16</a:t>
            </a:fld>
            <a:endParaRPr lang="en-GB"/>
          </a:p>
        </p:txBody>
      </p:sp>
    </p:spTree>
    <p:extLst>
      <p:ext uri="{BB962C8B-B14F-4D97-AF65-F5344CB8AC3E}">
        <p14:creationId xmlns:p14="http://schemas.microsoft.com/office/powerpoint/2010/main" val="3053104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INTELLIGENTE VERTRÄGE UND AUTOMATISIERUNG</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Definition: </a:t>
            </a:r>
            <a:r>
              <a:rPr lang="en-US" sz="1800">
                <a:latin typeface="Open Sans" panose="020B0606030504020204" pitchFamily="34" charset="0"/>
                <a:ea typeface="Open Sans" panose="020B0606030504020204" pitchFamily="34" charset="0"/>
                <a:cs typeface="Open Sans" panose="020B0606030504020204" pitchFamily="34" charset="0"/>
              </a:rPr>
              <a:t>Vertrauen wird durch die Verwendung von intelligenten Verträgen (Smart Contracts) erleichtert. Dabei handelt es sich um selbstausführenden Code, der vordefinierte Regeln in Vereinbarungen automatisiert und durchsetzt, wodurch die Notwendigkeit von Vermittlern verringert wird. </a:t>
            </a:r>
          </a:p>
          <a:p>
            <a:pPr marL="285750" indent="-285750" algn="just">
              <a:buFont typeface="Arial,Sans-Serif"/>
              <a:buChar char="•"/>
            </a:pPr>
            <a:endParaRPr lang="en-US" sz="180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Die Rolle des Vertrauens</a:t>
            </a:r>
            <a:r>
              <a:rPr lang="en-US" sz="1800">
                <a:latin typeface="Open Sans" panose="020B0606030504020204" pitchFamily="34" charset="0"/>
                <a:ea typeface="Open Sans" panose="020B0606030504020204" pitchFamily="34" charset="0"/>
                <a:cs typeface="Open Sans" panose="020B0606030504020204" pitchFamily="34" charset="0"/>
              </a:rPr>
              <a:t>: Die Teilnehmer vertrauen darauf, dass diese Verträge wie geplant ausgeführt werden, wodurch der Bedarf an Zwischenhändlern verringert und die Prozesse rationalisiert werden. Vertrauen entsteht durch die Ausführung vordefinierter Regeln, die sicherstellen, dass die Vertragsbedingungen ohne die Möglichkeit der Manipulation erfüllt werden.</a:t>
            </a:r>
          </a:p>
          <a:p>
            <a:pPr marL="0" indent="0" algn="just"/>
            <a:endParaRPr lang="en-US" sz="1800">
              <a:latin typeface="Open Sans" panose="020B0606030504020204" pitchFamily="34" charset="0"/>
              <a:ea typeface="Open Sans" panose="020B0606030504020204" pitchFamily="34" charset="0"/>
              <a:cs typeface="Open Sans" panose="020B0606030504020204" pitchFamily="34" charset="0"/>
            </a:endParaRP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4C7245F0-F30A-E1F4-26F0-C0FE18A499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17</a:t>
            </a:fld>
            <a:endParaRPr lang="en-GB"/>
          </a:p>
        </p:txBody>
      </p:sp>
    </p:spTree>
    <p:extLst>
      <p:ext uri="{BB962C8B-B14F-4D97-AF65-F5344CB8AC3E}">
        <p14:creationId xmlns:p14="http://schemas.microsoft.com/office/powerpoint/2010/main" val="171014331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Blockchains ermöglichen ein gutes digitales Risikomanagement.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280542236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DIGITALE SICHERHEIT</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sz="1800" b="1" dirty="0">
                <a:latin typeface="Open Sans" panose="020B0606030504020204" pitchFamily="34" charset="0"/>
                <a:ea typeface="Open Sans" panose="020B0606030504020204" pitchFamily="34" charset="0"/>
                <a:cs typeface="Open Sans" panose="020B0606030504020204" pitchFamily="34" charset="0"/>
              </a:rPr>
              <a:t>Eine starre, fälschungssichere Kette</a:t>
            </a:r>
            <a:r>
              <a:rPr lang="en-US" sz="1800" dirty="0">
                <a:latin typeface="Open Sans" panose="020B0606030504020204" pitchFamily="34" charset="0"/>
                <a:ea typeface="Open Sans" panose="020B0606030504020204" pitchFamily="34" charset="0"/>
                <a:cs typeface="Open Sans" panose="020B0606030504020204" pitchFamily="34" charset="0"/>
              </a:rPr>
              <a:t>: Sowohl der Inhalt der Blöcke innerhalb der Blockchain als auch ihre Reihenfolge sind fälschungssicher. Dies beruht auf der </a:t>
            </a:r>
            <a:r>
              <a:rPr lang="en-US" sz="1800" dirty="0" err="1">
                <a:latin typeface="Open Sans" panose="020B0606030504020204" pitchFamily="34" charset="0"/>
                <a:ea typeface="Open Sans" panose="020B0606030504020204" pitchFamily="34" charset="0"/>
                <a:cs typeface="Open Sans" panose="020B0606030504020204" pitchFamily="34" charset="0"/>
              </a:rPr>
              <a:t>dezentralen </a:t>
            </a:r>
            <a:r>
              <a:rPr lang="en-US" sz="1800" dirty="0">
                <a:latin typeface="Open Sans" panose="020B0606030504020204" pitchFamily="34" charset="0"/>
                <a:ea typeface="Open Sans" panose="020B0606030504020204" pitchFamily="34" charset="0"/>
                <a:cs typeface="Open Sans" panose="020B0606030504020204" pitchFamily="34" charset="0"/>
              </a:rPr>
              <a:t>Architektur und dem Konsensprinzip. Darüber hinaus kann es einen Mechanismus geben, der </a:t>
            </a:r>
            <a:r>
              <a:rPr lang="en-US" sz="1800" dirty="0" err="1">
                <a:latin typeface="Open Sans" panose="020B0606030504020204" pitchFamily="34" charset="0"/>
                <a:ea typeface="Open Sans" panose="020B0606030504020204" pitchFamily="34" charset="0"/>
                <a:cs typeface="Open Sans" panose="020B0606030504020204" pitchFamily="34" charset="0"/>
              </a:rPr>
              <a:t>Anreize für </a:t>
            </a:r>
            <a:r>
              <a:rPr lang="en-US" sz="1800" dirty="0">
                <a:latin typeface="Open Sans" panose="020B0606030504020204" pitchFamily="34" charset="0"/>
                <a:ea typeface="Open Sans" panose="020B0606030504020204" pitchFamily="34" charset="0"/>
                <a:cs typeface="Open Sans" panose="020B0606030504020204" pitchFamily="34" charset="0"/>
              </a:rPr>
              <a:t>positives </a:t>
            </a:r>
            <a:r>
              <a:rPr lang="en-US" sz="1800" dirty="0" err="1">
                <a:latin typeface="Open Sans" panose="020B0606030504020204" pitchFamily="34" charset="0"/>
                <a:ea typeface="Open Sans" panose="020B0606030504020204" pitchFamily="34" charset="0"/>
                <a:cs typeface="Open Sans" panose="020B0606030504020204" pitchFamily="34" charset="0"/>
              </a:rPr>
              <a:t>Verhalten schafft </a:t>
            </a:r>
            <a:r>
              <a:rPr lang="en-US" sz="1800" dirty="0">
                <a:latin typeface="Open Sans" panose="020B0606030504020204" pitchFamily="34" charset="0"/>
                <a:ea typeface="Open Sans" panose="020B0606030504020204" pitchFamily="34" charset="0"/>
                <a:cs typeface="Open Sans" panose="020B0606030504020204" pitchFamily="34" charset="0"/>
              </a:rPr>
              <a:t>und </a:t>
            </a:r>
            <a:r>
              <a:rPr lang="en-US" sz="1800" dirty="0" err="1">
                <a:latin typeface="Open Sans" panose="020B0606030504020204" pitchFamily="34" charset="0"/>
                <a:ea typeface="Open Sans" panose="020B0606030504020204" pitchFamily="34" charset="0"/>
                <a:cs typeface="Open Sans" panose="020B0606030504020204" pitchFamily="34" charset="0"/>
              </a:rPr>
              <a:t>von </a:t>
            </a:r>
            <a:r>
              <a:rPr lang="en-US" sz="1800" dirty="0">
                <a:latin typeface="Open Sans" panose="020B0606030504020204" pitchFamily="34" charset="0"/>
                <a:ea typeface="Open Sans" panose="020B0606030504020204" pitchFamily="34" charset="0"/>
                <a:cs typeface="Open Sans" panose="020B0606030504020204" pitchFamily="34" charset="0"/>
              </a:rPr>
              <a:t>negativem </a:t>
            </a:r>
            <a:r>
              <a:rPr lang="en-US" sz="1800" dirty="0" err="1">
                <a:latin typeface="Open Sans" panose="020B0606030504020204" pitchFamily="34" charset="0"/>
                <a:ea typeface="Open Sans" panose="020B0606030504020204" pitchFamily="34" charset="0"/>
                <a:cs typeface="Open Sans" panose="020B0606030504020204" pitchFamily="34" charset="0"/>
              </a:rPr>
              <a:t>Verhalten abschreckt</a:t>
            </a:r>
            <a:r>
              <a:rPr lang="en-US" sz="1800" dirty="0">
                <a:latin typeface="Open Sans" panose="020B0606030504020204" pitchFamily="34" charset="0"/>
                <a:ea typeface="Open Sans" panose="020B0606030504020204" pitchFamily="34" charset="0"/>
                <a:cs typeface="Open Sans" panose="020B0606030504020204" pitchFamily="34" charset="0"/>
              </a:rPr>
              <a:t>, sowie ein kryptografisches System, das starke technische Garantien bietet. </a:t>
            </a:r>
          </a:p>
          <a:p>
            <a:pPr marL="285750" indent="-285750">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sz="1800" b="1" dirty="0" err="1">
                <a:latin typeface="Open Sans" panose="020B0606030504020204" pitchFamily="34" charset="0"/>
                <a:ea typeface="Open Sans" panose="020B0606030504020204" pitchFamily="34" charset="0"/>
                <a:cs typeface="Open Sans" panose="020B0606030504020204" pitchFamily="34" charset="0"/>
              </a:rPr>
              <a:t>PoW </a:t>
            </a:r>
            <a:r>
              <a:rPr lang="en-US" sz="1800" dirty="0">
                <a:latin typeface="Open Sans" panose="020B0606030504020204" pitchFamily="34" charset="0"/>
                <a:ea typeface="Open Sans" panose="020B0606030504020204" pitchFamily="34" charset="0"/>
                <a:cs typeface="Open Sans" panose="020B0606030504020204" pitchFamily="34" charset="0"/>
              </a:rPr>
              <a:t>beruht auf einem Konsens und einem kryptografischen Beweis, der sehr rechenintensiv ist, während </a:t>
            </a:r>
            <a:r>
              <a:rPr lang="en-US" sz="1800" dirty="0" err="1">
                <a:latin typeface="Open Sans" panose="020B0606030504020204" pitchFamily="34" charset="0"/>
                <a:ea typeface="Open Sans" panose="020B0606030504020204" pitchFamily="34" charset="0"/>
                <a:cs typeface="Open Sans" panose="020B0606030504020204" pitchFamily="34" charset="0"/>
              </a:rPr>
              <a:t>PoS </a:t>
            </a:r>
            <a:r>
              <a:rPr lang="en-US" sz="1800" dirty="0">
                <a:latin typeface="Open Sans" panose="020B0606030504020204" pitchFamily="34" charset="0"/>
                <a:ea typeface="Open Sans" panose="020B0606030504020204" pitchFamily="34" charset="0"/>
                <a:cs typeface="Open Sans" panose="020B0606030504020204" pitchFamily="34" charset="0"/>
              </a:rPr>
              <a:t>auf einem Konsens und einer Anreizstruktur beruht und noch nicht bewiesen hat, dass es in großem Maßstab vertrauenswürdig ist.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Shield Ti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B9AD4B93-0534-F3A9-C459-CDD37B75D33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19</a:t>
            </a:fld>
            <a:endParaRPr lang="en-GB"/>
          </a:p>
        </p:txBody>
      </p:sp>
    </p:spTree>
    <p:extLst>
      <p:ext uri="{BB962C8B-B14F-4D97-AF65-F5344CB8AC3E}">
        <p14:creationId xmlns:p14="http://schemas.microsoft.com/office/powerpoint/2010/main" val="308111353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p:nvPr/>
        </p:nvSpPr>
        <p:spPr>
          <a:xfrm flipH="1">
            <a:off x="0" y="0"/>
            <a:ext cx="2679702" cy="7562850"/>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2"/>
          <p:cNvSpPr txBox="1"/>
          <p:nvPr/>
        </p:nvSpPr>
        <p:spPr>
          <a:xfrm rot="-5400000">
            <a:off x="-1060494" y="3102019"/>
            <a:ext cx="3194405" cy="743217"/>
          </a:xfrm>
          <a:prstGeom prst="rect">
            <a:avLst/>
          </a:prstGeom>
          <a:noFill/>
          <a:ln>
            <a:noFill/>
          </a:ln>
        </p:spPr>
        <p:txBody>
          <a:bodyPr spcFirstLastPara="1" wrap="square" lIns="0" tIns="12050" rIns="0" bIns="0" anchor="t" anchorCtr="0">
            <a:spAutoFit/>
          </a:bodyPr>
          <a:lstStyle/>
          <a:p>
            <a:pPr marL="12700" marR="5080" lvl="0" indent="0" algn="l" rtl="0">
              <a:lnSpc>
                <a:spcPct val="108700"/>
              </a:lnSpc>
              <a:spcBef>
                <a:spcPts val="0"/>
              </a:spcBef>
              <a:spcAft>
                <a:spcPts val="0"/>
              </a:spcAft>
              <a:buNone/>
            </a:pPr>
            <a:r>
              <a:rPr lang="en-GB" sz="4600" b="1">
                <a:solidFill>
                  <a:schemeClr val="lt1"/>
                </a:solidFill>
                <a:latin typeface="Open Sans"/>
                <a:ea typeface="Open Sans"/>
                <a:cs typeface="Open Sans"/>
                <a:sym typeface="Open Sans"/>
              </a:rPr>
              <a:t>INHALT</a:t>
            </a:r>
            <a:endParaRPr sz="4600">
              <a:solidFill>
                <a:schemeClr val="lt1"/>
              </a:solidFill>
              <a:latin typeface="Open Sans"/>
              <a:ea typeface="Open Sans"/>
              <a:cs typeface="Open Sans"/>
              <a:sym typeface="Open Sans"/>
            </a:endParaRPr>
          </a:p>
        </p:txBody>
      </p:sp>
      <p:sp>
        <p:nvSpPr>
          <p:cNvPr id="175" name="Google Shape;175;p2"/>
          <p:cNvSpPr txBox="1"/>
          <p:nvPr/>
        </p:nvSpPr>
        <p:spPr>
          <a:xfrm>
            <a:off x="2945714" y="758698"/>
            <a:ext cx="9450557" cy="4774695"/>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GB"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1600" b="1" dirty="0">
              <a:solidFill>
                <a:srgbClr val="2C8784"/>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marR="0" lvl="0" indent="0" algn="l" rtl="0">
              <a:spcBef>
                <a:spcPts val="855"/>
              </a:spcBef>
              <a:spcAft>
                <a:spcPts val="0"/>
              </a:spcAft>
              <a:buNone/>
            </a:pPr>
            <a:endParaRPr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marR="0" lvl="0" indent="0" algn="l" rtl="0">
              <a:spcBef>
                <a:spcPts val="855"/>
              </a:spcBef>
              <a:spcAft>
                <a:spcPts val="0"/>
              </a:spcAft>
              <a:buNone/>
            </a:pPr>
            <a:r>
              <a:rPr lang="en-GB"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		</a:t>
            </a:r>
            <a:endParaRPr sz="16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a:lnSpc>
                <a:spcPct val="218571"/>
              </a:lnSpc>
            </a:pPr>
            <a:r>
              <a:rPr lang="en-GB"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01 </a:t>
            </a: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SCHLÜSSELBEZEICHNUNGEN</a:t>
            </a:r>
          </a:p>
          <a:p>
            <a:pPr marL="12700" marR="0" lvl="0" indent="0" algn="l" rtl="0">
              <a:lnSpc>
                <a:spcPct val="218571"/>
              </a:lnSpc>
              <a:spcBef>
                <a:spcPts val="0"/>
              </a:spcBef>
              <a:spcAft>
                <a:spcPts val="0"/>
              </a:spcAft>
              <a:buNone/>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02 EINFÜHRUNG IN MODUL 5</a:t>
            </a:r>
          </a:p>
          <a:p>
            <a:pPr marL="12700" marR="0" lvl="0" indent="0" algn="l" rtl="0">
              <a:lnSpc>
                <a:spcPct val="218571"/>
              </a:lnSpc>
              <a:spcBef>
                <a:spcPts val="0"/>
              </a:spcBef>
              <a:spcAft>
                <a:spcPts val="0"/>
              </a:spcAft>
              <a:buNone/>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03 BLOCKCHAIN-NUTZUNG IM AGRAR- UND LEBENSMITTELSEKTOR</a:t>
            </a:r>
          </a:p>
          <a:p>
            <a:pPr marL="12700" marR="0" lvl="0" indent="0" algn="l" rtl="0">
              <a:lnSpc>
                <a:spcPct val="218571"/>
              </a:lnSpc>
              <a:spcBef>
                <a:spcPts val="0"/>
              </a:spcBef>
              <a:spcAft>
                <a:spcPts val="0"/>
              </a:spcAft>
              <a:buNone/>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04 INTERAKTIVE BEISPIELE</a:t>
            </a:r>
          </a:p>
          <a:p>
            <a:pPr marL="12700">
              <a:lnSpc>
                <a:spcPct val="218571"/>
              </a:lnSpc>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05 </a:t>
            </a: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rPr>
              <a:t>WO LIEGEN DIE DERZEITIGEN GRENZEN DER BLOCKCHAIN?</a:t>
            </a:r>
            <a:endPar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endParaRPr>
          </a:p>
          <a:p>
            <a:pPr marL="12700" marR="0" lvl="0" indent="0" algn="l" rtl="0">
              <a:lnSpc>
                <a:spcPct val="191250"/>
              </a:lnSpc>
              <a:spcBef>
                <a:spcPts val="0"/>
              </a:spcBef>
              <a:spcAft>
                <a:spcPts val="0"/>
              </a:spcAft>
              <a:buNone/>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06 SCHLUSSFOLGERUNGEN</a:t>
            </a:r>
          </a:p>
          <a:p>
            <a:pPr marL="12700" marR="0" lvl="0" indent="0" algn="l" rtl="0">
              <a:lnSpc>
                <a:spcPct val="191250"/>
              </a:lnSpc>
              <a:spcBef>
                <a:spcPts val="0"/>
              </a:spcBef>
              <a:spcAft>
                <a:spcPts val="0"/>
              </a:spcAft>
              <a:buNone/>
            </a:pPr>
            <a:r>
              <a:rPr lang="en-US"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rPr>
              <a:t>07 NÄCHSTES MODUL</a:t>
            </a:r>
            <a:endParaRPr sz="1600" b="1" dirty="0">
              <a:solidFill>
                <a:srgbClr val="262626"/>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
        <p:nvSpPr>
          <p:cNvPr id="2" name="Rectangle 1">
            <a:extLst>
              <a:ext uri="{FF2B5EF4-FFF2-40B4-BE49-F238E27FC236}">
                <a16:creationId xmlns:a16="http://schemas.microsoft.com/office/drawing/2014/main" id="{42022CB8-926A-8801-A75A-801C088E58CB}"/>
              </a:ext>
            </a:extLst>
          </p:cNvPr>
          <p:cNvSpPr/>
          <p:nvPr/>
        </p:nvSpPr>
        <p:spPr>
          <a:xfrm>
            <a:off x="4704902" y="6219377"/>
            <a:ext cx="5457798" cy="584775"/>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8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600" b="0" i="0" dirty="0">
              <a:solidFill>
                <a:srgbClr val="262626"/>
              </a:solidFill>
              <a:latin typeface="Calibri" panose="020F0502020204030204" pitchFamily="34" charset="0"/>
              <a:ea typeface="Open Sans" panose="020B0606030504020204" pitchFamily="34" charset="0"/>
              <a:cs typeface="Calibri" panose="020F0502020204030204" pitchFamily="34" charset="0"/>
            </a:endParaRPr>
          </a:p>
        </p:txBody>
      </p:sp>
      <p:pic>
        <p:nvPicPr>
          <p:cNvPr id="3" name="Picture 2">
            <a:extLst>
              <a:ext uri="{FF2B5EF4-FFF2-40B4-BE49-F238E27FC236}">
                <a16:creationId xmlns:a16="http://schemas.microsoft.com/office/drawing/2014/main" id="{249E3D3F-8A6E-F787-F806-2EF10B66D26F}"/>
              </a:ext>
            </a:extLst>
          </p:cNvPr>
          <p:cNvPicPr>
            <a:picLocks noChangeAspect="1"/>
          </p:cNvPicPr>
          <p:nvPr/>
        </p:nvPicPr>
        <p:blipFill>
          <a:blip r:embed="rId3"/>
          <a:stretch>
            <a:fillRect/>
          </a:stretch>
        </p:blipFill>
        <p:spPr>
          <a:xfrm>
            <a:off x="3066807" y="6307479"/>
            <a:ext cx="1638095" cy="342857"/>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RISIKOMANAGEMENT</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dirty="0">
                <a:latin typeface="Open Sans" panose="020B0606030504020204" pitchFamily="34" charset="0"/>
                <a:ea typeface="Open Sans" panose="020B0606030504020204" pitchFamily="34" charset="0"/>
                <a:cs typeface="Open Sans" panose="020B0606030504020204" pitchFamily="34" charset="0"/>
              </a:rPr>
              <a:t>Definition: </a:t>
            </a:r>
            <a:r>
              <a:rPr lang="en-US" sz="1800" dirty="0">
                <a:latin typeface="Open Sans" panose="020B0606030504020204" pitchFamily="34" charset="0"/>
                <a:ea typeface="Open Sans" panose="020B0606030504020204" pitchFamily="34" charset="0"/>
                <a:cs typeface="Open Sans" panose="020B0606030504020204" pitchFamily="34" charset="0"/>
              </a:rPr>
              <a:t> Im Zusammenhang mit dem Risikomanagement bedeutet Vertrauen die Gewissheit, dass die Technologie so konzipiert ist, dass sie potenzielle Risiken erkennt, bewertet, abmildert und wirksam auf sie reagiert.</a:t>
            </a:r>
          </a:p>
          <a:p>
            <a:pPr marL="285750" indent="-285750" algn="just">
              <a:buFont typeface="Arial,Sans-Serif"/>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Sans-Serif"/>
              <a:buChar char="•"/>
            </a:pPr>
            <a:r>
              <a:rPr lang="en-US" sz="1800" b="1" dirty="0">
                <a:latin typeface="Open Sans" panose="020B0606030504020204" pitchFamily="34" charset="0"/>
                <a:ea typeface="Open Sans" panose="020B0606030504020204" pitchFamily="34" charset="0"/>
                <a:cs typeface="Open Sans" panose="020B0606030504020204" pitchFamily="34" charset="0"/>
              </a:rPr>
              <a:t>Die Rolle des Vertrauens</a:t>
            </a:r>
            <a:r>
              <a:rPr lang="en-US" sz="1800" dirty="0">
                <a:latin typeface="Open Sans" panose="020B0606030504020204" pitchFamily="34" charset="0"/>
                <a:ea typeface="Open Sans" panose="020B0606030504020204" pitchFamily="34" charset="0"/>
                <a:cs typeface="Open Sans" panose="020B0606030504020204" pitchFamily="34" charset="0"/>
              </a:rPr>
              <a:t>: Wirksame Risikomanagement-Strategien, einschließlich der Ermittlung und Minderung potenzieller Risiken im Zusammenhang mit der Blockchain-Implementierung, tragen zur allgemeinen Vertrauenswürdigkeit der Technologie bei. Dies ist für den Aufbau und die Aufrechterhaltung des Vertrauens in die Blockchain-Technologie innerhalb des Agrar- und Lebensmittelsektors von entscheidender Bedeutung.</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338205F1-314C-7EC7-E0FF-01693720A7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20</a:t>
            </a:fld>
            <a:endParaRPr lang="en-GB"/>
          </a:p>
        </p:txBody>
      </p:sp>
    </p:spTree>
    <p:extLst>
      <p:ext uri="{BB962C8B-B14F-4D97-AF65-F5344CB8AC3E}">
        <p14:creationId xmlns:p14="http://schemas.microsoft.com/office/powerpoint/2010/main" val="25246771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SICHERHEITSMASSNAHMEN</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Definition: </a:t>
            </a:r>
            <a:r>
              <a:rPr lang="en-US" sz="1800">
                <a:latin typeface="Open Sans" panose="020B0606030504020204" pitchFamily="34" charset="0"/>
                <a:ea typeface="Open Sans" panose="020B0606030504020204" pitchFamily="34" charset="0"/>
                <a:cs typeface="Open Sans" panose="020B0606030504020204" pitchFamily="34" charset="0"/>
              </a:rPr>
              <a:t>Das Vertrauen in die Blockchain umfasst das Vertrauen in die implementierten Sicherheitsmaßnahmen, wie kryptografische Techniken, Verschlüsselung und Zugangskontrollen.</a:t>
            </a:r>
          </a:p>
          <a:p>
            <a:pPr marL="285750" indent="-285750" algn="just">
              <a:buFont typeface="Arial,Sans-Serif"/>
              <a:buChar char="•"/>
            </a:pPr>
            <a:endParaRPr lang="en-US" sz="1800">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Sans-Serif"/>
              <a:buChar char="•"/>
            </a:pPr>
            <a:r>
              <a:rPr lang="en-US" sz="1800" b="1">
                <a:latin typeface="Open Sans" panose="020B0606030504020204" pitchFamily="34" charset="0"/>
                <a:ea typeface="Open Sans" panose="020B0606030504020204" pitchFamily="34" charset="0"/>
                <a:cs typeface="Open Sans" panose="020B0606030504020204" pitchFamily="34" charset="0"/>
              </a:rPr>
              <a:t>Rolle des Vertrauens</a:t>
            </a:r>
            <a:r>
              <a:rPr lang="en-US" sz="1800">
                <a:latin typeface="Open Sans" panose="020B0606030504020204" pitchFamily="34" charset="0"/>
                <a:ea typeface="Open Sans" panose="020B0606030504020204" pitchFamily="34" charset="0"/>
                <a:cs typeface="Open Sans" panose="020B0606030504020204" pitchFamily="34" charset="0"/>
              </a:rPr>
              <a:t>: Die Teilnehmer vertrauen darauf, dass die Technologie so konzipiert ist, dass sie vor unbefugtem Zugriff, Manipulationen und Datenverletzungen schützt.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Lo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3BEB32CD-9D06-8DA3-3E13-4BC5DE6F4E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21</a:t>
            </a:fld>
            <a:endParaRPr lang="en-GB"/>
          </a:p>
        </p:txBody>
      </p:sp>
    </p:spTree>
    <p:extLst>
      <p:ext uri="{BB962C8B-B14F-4D97-AF65-F5344CB8AC3E}">
        <p14:creationId xmlns:p14="http://schemas.microsoft.com/office/powerpoint/2010/main" val="6115159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Das Vertrauen in die Blockchain kann niemals vollständig sein. Mehrere Elemente haben dieses Vertrauen in Frage gestellt.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5684352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700" y="431877"/>
            <a:ext cx="8040616"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DIGITALE SICHERHEIT</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429091" y="2984132"/>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buFont typeface="Arial" panose="020B0604020202020204" pitchFamily="34" charset="0"/>
              <a:buChar char="•"/>
            </a:pPr>
            <a:r>
              <a:rPr lang="en-US" sz="1800" b="1">
                <a:latin typeface="Open Sans" panose="020B0606030504020204" pitchFamily="34" charset="0"/>
                <a:ea typeface="Open Sans" panose="020B0606030504020204" pitchFamily="34" charset="0"/>
                <a:cs typeface="Open Sans" panose="020B0606030504020204" pitchFamily="34" charset="0"/>
              </a:rPr>
              <a:t>Eine starre, fälschungssichere Kette</a:t>
            </a:r>
            <a:r>
              <a:rPr lang="en-US" sz="1800">
                <a:latin typeface="Open Sans" panose="020B0606030504020204" pitchFamily="34" charset="0"/>
                <a:ea typeface="Open Sans" panose="020B0606030504020204" pitchFamily="34" charset="0"/>
                <a:cs typeface="Open Sans" panose="020B0606030504020204" pitchFamily="34" charset="0"/>
              </a:rPr>
              <a:t>: Sowohl der Inhalt der Blöcke innerhalb der Blockchain als auch ihre Reihenfolge sind fälschungssicher. Dies beruht auf der </a:t>
            </a:r>
            <a:r>
              <a:rPr lang="en-US" sz="1800" err="1">
                <a:latin typeface="Open Sans" panose="020B0606030504020204" pitchFamily="34" charset="0"/>
                <a:ea typeface="Open Sans" panose="020B0606030504020204" pitchFamily="34" charset="0"/>
                <a:cs typeface="Open Sans" panose="020B0606030504020204" pitchFamily="34" charset="0"/>
              </a:rPr>
              <a:t>dezentralen </a:t>
            </a:r>
            <a:r>
              <a:rPr lang="en-US" sz="1800">
                <a:latin typeface="Open Sans" panose="020B0606030504020204" pitchFamily="34" charset="0"/>
                <a:ea typeface="Open Sans" panose="020B0606030504020204" pitchFamily="34" charset="0"/>
                <a:cs typeface="Open Sans" panose="020B0606030504020204" pitchFamily="34" charset="0"/>
              </a:rPr>
              <a:t>Architektur und dem Konsensprinzip. Darüber hinaus kann es einen Mechanismus geben, der </a:t>
            </a:r>
            <a:r>
              <a:rPr lang="en-US" sz="1800" err="1">
                <a:latin typeface="Open Sans" panose="020B0606030504020204" pitchFamily="34" charset="0"/>
                <a:ea typeface="Open Sans" panose="020B0606030504020204" pitchFamily="34" charset="0"/>
                <a:cs typeface="Open Sans" panose="020B0606030504020204" pitchFamily="34" charset="0"/>
              </a:rPr>
              <a:t>Anreize für </a:t>
            </a:r>
            <a:r>
              <a:rPr lang="en-US" sz="1800">
                <a:latin typeface="Open Sans" panose="020B0606030504020204" pitchFamily="34" charset="0"/>
                <a:ea typeface="Open Sans" panose="020B0606030504020204" pitchFamily="34" charset="0"/>
                <a:cs typeface="Open Sans" panose="020B0606030504020204" pitchFamily="34" charset="0"/>
              </a:rPr>
              <a:t>positives </a:t>
            </a:r>
            <a:r>
              <a:rPr lang="en-US" sz="1800" err="1">
                <a:latin typeface="Open Sans" panose="020B0606030504020204" pitchFamily="34" charset="0"/>
                <a:ea typeface="Open Sans" panose="020B0606030504020204" pitchFamily="34" charset="0"/>
                <a:cs typeface="Open Sans" panose="020B0606030504020204" pitchFamily="34" charset="0"/>
              </a:rPr>
              <a:t>Verhalten schafft </a:t>
            </a:r>
            <a:r>
              <a:rPr lang="en-US" sz="1800">
                <a:latin typeface="Open Sans" panose="020B0606030504020204" pitchFamily="34" charset="0"/>
                <a:ea typeface="Open Sans" panose="020B0606030504020204" pitchFamily="34" charset="0"/>
                <a:cs typeface="Open Sans" panose="020B0606030504020204" pitchFamily="34" charset="0"/>
              </a:rPr>
              <a:t>und </a:t>
            </a:r>
            <a:r>
              <a:rPr lang="en-US" sz="1800" err="1">
                <a:latin typeface="Open Sans" panose="020B0606030504020204" pitchFamily="34" charset="0"/>
                <a:ea typeface="Open Sans" panose="020B0606030504020204" pitchFamily="34" charset="0"/>
                <a:cs typeface="Open Sans" panose="020B0606030504020204" pitchFamily="34" charset="0"/>
              </a:rPr>
              <a:t>von </a:t>
            </a:r>
            <a:r>
              <a:rPr lang="en-US" sz="1800">
                <a:latin typeface="Open Sans" panose="020B0606030504020204" pitchFamily="34" charset="0"/>
                <a:ea typeface="Open Sans" panose="020B0606030504020204" pitchFamily="34" charset="0"/>
                <a:cs typeface="Open Sans" panose="020B0606030504020204" pitchFamily="34" charset="0"/>
              </a:rPr>
              <a:t>negativem </a:t>
            </a:r>
            <a:r>
              <a:rPr lang="en-US" sz="1800" err="1">
                <a:latin typeface="Open Sans" panose="020B0606030504020204" pitchFamily="34" charset="0"/>
                <a:ea typeface="Open Sans" panose="020B0606030504020204" pitchFamily="34" charset="0"/>
                <a:cs typeface="Open Sans" panose="020B0606030504020204" pitchFamily="34" charset="0"/>
              </a:rPr>
              <a:t>Verhalten abschreckt</a:t>
            </a:r>
            <a:r>
              <a:rPr lang="en-US" sz="1800">
                <a:latin typeface="Open Sans" panose="020B0606030504020204" pitchFamily="34" charset="0"/>
                <a:ea typeface="Open Sans" panose="020B0606030504020204" pitchFamily="34" charset="0"/>
                <a:cs typeface="Open Sans" panose="020B0606030504020204" pitchFamily="34" charset="0"/>
              </a:rPr>
              <a:t>, sowie ein kryptografisches System, das starke technische Garantien bietet. </a:t>
            </a:r>
          </a:p>
          <a:p>
            <a:pPr marL="285750" indent="-285750">
              <a:buFont typeface="Arial" panose="020B0604020202020204" pitchFamily="34" charset="0"/>
              <a:buChar char="•"/>
            </a:pPr>
            <a:endParaRPr lang="en-US" sz="1800">
              <a:latin typeface="Open Sans" panose="020B0606030504020204" pitchFamily="34" charset="0"/>
              <a:ea typeface="Open Sans" panose="020B0606030504020204" pitchFamily="34" charset="0"/>
              <a:cs typeface="Open Sans" panose="020B0606030504020204" pitchFamily="34" charset="0"/>
            </a:endParaRPr>
          </a:p>
          <a:p>
            <a:pPr marL="285750" indent="-285750">
              <a:buFont typeface="Arial" panose="020B0604020202020204" pitchFamily="34" charset="0"/>
              <a:buChar char="•"/>
            </a:pPr>
            <a:r>
              <a:rPr lang="en-US" sz="1800" b="1" err="1">
                <a:latin typeface="Open Sans" panose="020B0606030504020204" pitchFamily="34" charset="0"/>
                <a:ea typeface="Open Sans" panose="020B0606030504020204" pitchFamily="34" charset="0"/>
                <a:cs typeface="Open Sans" panose="020B0606030504020204" pitchFamily="34" charset="0"/>
              </a:rPr>
              <a:t>PoW </a:t>
            </a:r>
            <a:r>
              <a:rPr lang="en-US" sz="1800">
                <a:latin typeface="Open Sans" panose="020B0606030504020204" pitchFamily="34" charset="0"/>
                <a:ea typeface="Open Sans" panose="020B0606030504020204" pitchFamily="34" charset="0"/>
                <a:cs typeface="Open Sans" panose="020B0606030504020204" pitchFamily="34" charset="0"/>
              </a:rPr>
              <a:t>beruht auf einem Konsens und einem kryptografischen Beweis, der sehr rechenintensiv ist, während </a:t>
            </a:r>
            <a:r>
              <a:rPr lang="en-US" sz="1800" err="1">
                <a:latin typeface="Open Sans" panose="020B0606030504020204" pitchFamily="34" charset="0"/>
                <a:ea typeface="Open Sans" panose="020B0606030504020204" pitchFamily="34" charset="0"/>
                <a:cs typeface="Open Sans" panose="020B0606030504020204" pitchFamily="34" charset="0"/>
              </a:rPr>
              <a:t>PoS </a:t>
            </a:r>
            <a:r>
              <a:rPr lang="en-US" sz="1800">
                <a:latin typeface="Open Sans" panose="020B0606030504020204" pitchFamily="34" charset="0"/>
                <a:ea typeface="Open Sans" panose="020B0606030504020204" pitchFamily="34" charset="0"/>
                <a:cs typeface="Open Sans" panose="020B0606030504020204" pitchFamily="34" charset="0"/>
              </a:rPr>
              <a:t>auf einem Konsens und einer Anreizstruktur beruht und noch nicht bewiesen hat, dass es in großem Maßstab vertrauenswürdig ist.</a:t>
            </a:r>
          </a:p>
        </p:txBody>
      </p:sp>
      <p:grpSp>
        <p:nvGrpSpPr>
          <p:cNvPr id="3" name="Graphic 231">
            <a:extLst>
              <a:ext uri="{FF2B5EF4-FFF2-40B4-BE49-F238E27FC236}">
                <a16:creationId xmlns:a16="http://schemas.microsoft.com/office/drawing/2014/main" id="{A40B4C41-989C-3CE5-A822-46C72DCECCDC}"/>
              </a:ext>
            </a:extLst>
          </p:cNvPr>
          <p:cNvGrpSpPr/>
          <p:nvPr/>
        </p:nvGrpSpPr>
        <p:grpSpPr>
          <a:xfrm rot="10800000" flipH="1">
            <a:off x="9278754" y="1162814"/>
            <a:ext cx="1414646" cy="2167527"/>
            <a:chOff x="12708052" y="5708395"/>
            <a:chExt cx="760809" cy="1185370"/>
          </a:xfrm>
          <a:gradFill>
            <a:gsLst>
              <a:gs pos="0">
                <a:srgbClr val="6A9D56"/>
              </a:gs>
              <a:gs pos="60540">
                <a:srgbClr val="2D8784"/>
              </a:gs>
              <a:gs pos="100000">
                <a:srgbClr val="263D94"/>
              </a:gs>
            </a:gsLst>
            <a:lin ang="5400000" scaled="0"/>
          </a:gradFill>
        </p:grpSpPr>
        <p:sp>
          <p:nvSpPr>
            <p:cNvPr id="4" name="Freeform 2">
              <a:extLst>
                <a:ext uri="{FF2B5EF4-FFF2-40B4-BE49-F238E27FC236}">
                  <a16:creationId xmlns:a16="http://schemas.microsoft.com/office/drawing/2014/main" id="{49EED32D-6D6E-0905-209A-860D4C4438C5}"/>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100"/>
            </a:p>
          </p:txBody>
        </p:sp>
        <p:sp>
          <p:nvSpPr>
            <p:cNvPr id="5" name="Freeform 5">
              <a:extLst>
                <a:ext uri="{FF2B5EF4-FFF2-40B4-BE49-F238E27FC236}">
                  <a16:creationId xmlns:a16="http://schemas.microsoft.com/office/drawing/2014/main" id="{DBEF8C74-D02A-C2C2-C262-70E372A628C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100"/>
            </a:p>
          </p:txBody>
        </p:sp>
        <p:sp>
          <p:nvSpPr>
            <p:cNvPr id="6" name="Freeform 6">
              <a:extLst>
                <a:ext uri="{FF2B5EF4-FFF2-40B4-BE49-F238E27FC236}">
                  <a16:creationId xmlns:a16="http://schemas.microsoft.com/office/drawing/2014/main" id="{CC0A7406-4094-C37C-32D4-C4B97B4C598E}"/>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100"/>
            </a:p>
          </p:txBody>
        </p:sp>
        <p:sp>
          <p:nvSpPr>
            <p:cNvPr id="7" name="Freeform 7">
              <a:extLst>
                <a:ext uri="{FF2B5EF4-FFF2-40B4-BE49-F238E27FC236}">
                  <a16:creationId xmlns:a16="http://schemas.microsoft.com/office/drawing/2014/main" id="{46CBA11A-7D6D-DFD0-4433-48E8144C7009}"/>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100"/>
            </a:p>
          </p:txBody>
        </p:sp>
        <p:sp>
          <p:nvSpPr>
            <p:cNvPr id="8" name="Freeform 8">
              <a:extLst>
                <a:ext uri="{FF2B5EF4-FFF2-40B4-BE49-F238E27FC236}">
                  <a16:creationId xmlns:a16="http://schemas.microsoft.com/office/drawing/2014/main" id="{C6F024EF-AD03-3612-B19B-59C2F259766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100"/>
            </a:p>
          </p:txBody>
        </p:sp>
        <p:sp>
          <p:nvSpPr>
            <p:cNvPr id="9" name="Freeform 9">
              <a:extLst>
                <a:ext uri="{FF2B5EF4-FFF2-40B4-BE49-F238E27FC236}">
                  <a16:creationId xmlns:a16="http://schemas.microsoft.com/office/drawing/2014/main" id="{8E037EEC-8BC2-72D6-92EB-40218152BC3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100"/>
            </a:p>
          </p:txBody>
        </p:sp>
      </p:grpSp>
      <p:pic>
        <p:nvPicPr>
          <p:cNvPr id="10" name="Graphic 9" descr="Shield Tick with solid fill">
            <a:extLst>
              <a:ext uri="{FF2B5EF4-FFF2-40B4-BE49-F238E27FC236}">
                <a16:creationId xmlns:a16="http://schemas.microsoft.com/office/drawing/2014/main" id="{332DC49B-9152-1766-04FE-51BD1A4F9BBE}"/>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8955096" y="5517873"/>
            <a:ext cx="1211630" cy="1211630"/>
          </a:xfrm>
          <a:prstGeom prst="rect">
            <a:avLst/>
          </a:prstGeom>
        </p:spPr>
      </p:pic>
      <p:sp>
        <p:nvSpPr>
          <p:cNvPr id="11" name="Slide Number Placeholder 10">
            <a:extLst>
              <a:ext uri="{FF2B5EF4-FFF2-40B4-BE49-F238E27FC236}">
                <a16:creationId xmlns:a16="http://schemas.microsoft.com/office/drawing/2014/main" id="{E14540A3-85D8-F1EA-B9B9-826778F944A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23</a:t>
            </a:fld>
            <a:endParaRPr lang="en-GB"/>
          </a:p>
        </p:txBody>
      </p:sp>
    </p:spTree>
    <p:extLst>
      <p:ext uri="{BB962C8B-B14F-4D97-AF65-F5344CB8AC3E}">
        <p14:creationId xmlns:p14="http://schemas.microsoft.com/office/powerpoint/2010/main" val="164764655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214"/>
        <p:cNvGrpSpPr/>
        <p:nvPr/>
      </p:nvGrpSpPr>
      <p:grpSpPr>
        <a:xfrm>
          <a:off x="0" y="0"/>
          <a:ext cx="0" cy="0"/>
          <a:chOff x="0" y="0"/>
          <a:chExt cx="0" cy="0"/>
        </a:xfrm>
      </p:grpSpPr>
      <p:pic>
        <p:nvPicPr>
          <p:cNvPr id="215" name="Google Shape;215;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6" name="Google Shape;216;p8"/>
          <p:cNvSpPr txBox="1"/>
          <p:nvPr/>
        </p:nvSpPr>
        <p:spPr>
          <a:xfrm>
            <a:off x="393699" y="431877"/>
            <a:ext cx="10033191"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800">
                <a:solidFill>
                  <a:schemeClr val="lt1"/>
                </a:solidFill>
                <a:latin typeface="Open Sans"/>
                <a:ea typeface="Open Sans"/>
                <a:cs typeface="Open Sans"/>
                <a:sym typeface="Open Sans"/>
              </a:rPr>
              <a:t>WEITERE ELEMENTE, DIE DAS VOLLSTÄNDIGE VERTRAUEN HERAUSFORDERN</a:t>
            </a:r>
          </a:p>
        </p:txBody>
      </p:sp>
      <p:sp>
        <p:nvSpPr>
          <p:cNvPr id="2" name="Text Placeholder 3">
            <a:extLst>
              <a:ext uri="{FF2B5EF4-FFF2-40B4-BE49-F238E27FC236}">
                <a16:creationId xmlns:a16="http://schemas.microsoft.com/office/drawing/2014/main" id="{6ABEA4C5-5156-F463-B38A-2D17302EF710}"/>
              </a:ext>
            </a:extLst>
          </p:cNvPr>
          <p:cNvSpPr txBox="1">
            <a:spLocks/>
          </p:cNvSpPr>
          <p:nvPr/>
        </p:nvSpPr>
        <p:spPr>
          <a:xfrm>
            <a:off x="574345" y="2350151"/>
            <a:ext cx="9194800" cy="3399645"/>
          </a:xfrm>
          <a:prstGeom prst="rect">
            <a:avLst/>
          </a:prstGeom>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Obwohl die Blockchain-Technologie vielversprechend ist, um das Vertrauen in den Agrar- und Lebensmittelsektor zu stärken, gibt es bestimmte Elemente und Herausforderungen, die das vollständige Vertrauen in ihre Umsetzung in Frage stellen oder stellen könnten. </a:t>
            </a:r>
          </a:p>
          <a:p>
            <a:pPr marL="285750" indent="-285750" algn="just">
              <a:buFont typeface="Arial" panose="020B0604020202020204" pitchFamily="34" charset="0"/>
              <a:buChar char="•"/>
            </a:pPr>
            <a:endPar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Einige dieser Elemente sind:</a:t>
            </a:r>
          </a:p>
          <a:p>
            <a:pPr lvl="2" algn="just"/>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Komplexität der Technologie,</a:t>
            </a:r>
          </a:p>
          <a:p>
            <a:pPr lvl="2" algn="just"/>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Herausforderungen der Integration,</a:t>
            </a:r>
          </a:p>
          <a:p>
            <a:pPr lvl="1" algn="just"/>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Bedenken hinsichtlich der Skalierbarkeit,</a:t>
            </a:r>
          </a:p>
          <a:p>
            <a:pPr lvl="1" algn="just"/>
            <a:r>
              <a:rPr lang="en-US" sz="1800" dirty="0">
                <a:solidFill>
                  <a:srgbClr val="262626"/>
                </a:solidFill>
                <a:latin typeface="Open Sans" panose="020B0606030504020204" pitchFamily="34" charset="0"/>
                <a:ea typeface="Open Sans" panose="020B0606030504020204" pitchFamily="34" charset="0"/>
                <a:cs typeface="Open Sans" panose="020B0606030504020204" pitchFamily="34" charset="0"/>
              </a:rPr>
              <a:t>	- Bedenken hinsichtlich des Datenschutzes.</a:t>
            </a:r>
          </a:p>
        </p:txBody>
      </p:sp>
      <p:pic>
        <p:nvPicPr>
          <p:cNvPr id="3074" name="Picture 2" descr="Negative Schufa-Einträge: Stolpersteine im Alltag">
            <a:extLst>
              <a:ext uri="{FF2B5EF4-FFF2-40B4-BE49-F238E27FC236}">
                <a16:creationId xmlns:a16="http://schemas.microsoft.com/office/drawing/2014/main" id="{47333514-7918-09B5-6565-14EED2226B5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562438" y="3546932"/>
            <a:ext cx="5171744" cy="3140975"/>
          </a:xfrm>
          <a:prstGeom prst="rect">
            <a:avLst/>
          </a:prstGeom>
          <a:noFill/>
          <a:extLst>
            <a:ext uri="{909E8E84-426E-40DD-AFC4-6F175D3DCCD1}">
              <a14:hiddenFill xmlns:a14="http://schemas.microsoft.com/office/drawing/2010/main">
                <a:solidFill>
                  <a:srgbClr val="FFFFFF"/>
                </a:solidFill>
              </a14:hiddenFill>
            </a:ext>
          </a:extLst>
        </p:spPr>
      </p:pic>
      <p:sp>
        <p:nvSpPr>
          <p:cNvPr id="3" name="Slide Number Placeholder 2">
            <a:extLst>
              <a:ext uri="{FF2B5EF4-FFF2-40B4-BE49-F238E27FC236}">
                <a16:creationId xmlns:a16="http://schemas.microsoft.com/office/drawing/2014/main" id="{D2EF3BEB-73B5-1415-EC7F-ABBD765DB1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24</a:t>
            </a:fld>
            <a:endParaRPr lang="en-GB"/>
          </a:p>
        </p:txBody>
      </p:sp>
    </p:spTree>
    <p:extLst>
      <p:ext uri="{BB962C8B-B14F-4D97-AF65-F5344CB8AC3E}">
        <p14:creationId xmlns:p14="http://schemas.microsoft.com/office/powerpoint/2010/main" val="315516574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24" name="Google Shape;224;p10"/>
          <p:cNvSpPr txBox="1"/>
          <p:nvPr/>
        </p:nvSpPr>
        <p:spPr>
          <a:xfrm>
            <a:off x="393700" y="431877"/>
            <a:ext cx="1019810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lt1"/>
                </a:solidFill>
                <a:latin typeface="Open Sans"/>
                <a:ea typeface="Open Sans"/>
                <a:cs typeface="Open Sans"/>
                <a:sym typeface="Open Sans"/>
              </a:rPr>
              <a:t>WIE KANN DIE BLOCKCHAIN DAS VERTRAUEN IN DEN AGRAR- UND LEBENSMITTELSEKTOR STÄRKEN?</a:t>
            </a:r>
            <a:endParaRPr sz="1200"/>
          </a:p>
        </p:txBody>
      </p:sp>
      <p:sp>
        <p:nvSpPr>
          <p:cNvPr id="225" name="Google Shape;225;p10"/>
          <p:cNvSpPr txBox="1">
            <a:spLocks noGrp="1"/>
          </p:cNvSpPr>
          <p:nvPr>
            <p:ph type="body" idx="1"/>
          </p:nvPr>
        </p:nvSpPr>
        <p:spPr>
          <a:xfrm>
            <a:off x="393700" y="2566943"/>
            <a:ext cx="9601200" cy="3062377"/>
          </a:xfrm>
          <a:prstGeom prst="rect">
            <a:avLst/>
          </a:prstGeom>
          <a:noFill/>
          <a:ln>
            <a:noFill/>
          </a:ln>
        </p:spPr>
        <p:txBody>
          <a:bodyPr spcFirstLastPara="1" wrap="square" lIns="0" tIns="0" rIns="0" bIns="0" anchor="t" anchorCtr="0">
            <a:spAutoFit/>
          </a:bodyPr>
          <a:lstStyle/>
          <a:p>
            <a:pPr marL="457200" lvl="0" indent="-342900" algn="just" rtl="0">
              <a:spcBef>
                <a:spcPts val="0"/>
              </a:spcBef>
              <a:spcAft>
                <a:spcPts val="0"/>
              </a:spcAft>
              <a:buClr>
                <a:schemeClr val="dk1"/>
              </a:buClr>
              <a:buSzPts val="1800"/>
              <a:buChar char="●"/>
            </a:pPr>
            <a:r>
              <a:rPr lang="en-US" sz="1800" b="0" dirty="0">
                <a:solidFill>
                  <a:schemeClr val="dk1"/>
                </a:solidFill>
              </a:rPr>
              <a:t>Im Agrar- und Lebensmittelsektor kann die Blockchain-Technologie das Vertrauen zwischen den Akteuren der Lieferkette sowie zwischen Erzeugern und Verbrauchern durch die folgenden spezifischen Mechanismen verbessern:</a:t>
            </a:r>
          </a:p>
          <a:p>
            <a:pPr marL="114300" lvl="0" indent="0" algn="just" rtl="0">
              <a:spcBef>
                <a:spcPts val="0"/>
              </a:spcBef>
              <a:spcAft>
                <a:spcPts val="0"/>
              </a:spcAft>
              <a:buClr>
                <a:schemeClr val="dk1"/>
              </a:buClr>
              <a:buSzPts val="1800"/>
            </a:pPr>
            <a:r>
              <a:rPr lang="en-US" sz="1800" b="0" dirty="0">
                <a:solidFill>
                  <a:schemeClr val="dk1"/>
                </a:solidFill>
              </a:rPr>
              <a:t>	</a:t>
            </a:r>
          </a:p>
          <a:p>
            <a:pPr marL="114300" lvl="0" indent="0" algn="just" rtl="0">
              <a:spcBef>
                <a:spcPts val="0"/>
              </a:spcBef>
              <a:spcAft>
                <a:spcPts val="0"/>
              </a:spcAft>
              <a:buClr>
                <a:schemeClr val="dk1"/>
              </a:buClr>
              <a:buSzPts val="1800"/>
            </a:pPr>
            <a:r>
              <a:rPr lang="en-US" sz="1800" dirty="0">
                <a:solidFill>
                  <a:schemeClr val="tx1"/>
                </a:solidFill>
              </a:rPr>
              <a:t>	- Rückverfolgbarkeit</a:t>
            </a:r>
            <a:r>
              <a:rPr lang="en-US" sz="1800" b="0" dirty="0">
                <a:solidFill>
                  <a:schemeClr val="dk1"/>
                </a:solidFill>
              </a:rPr>
              <a:t>: Durch die Schaffung eines transparenten Registers, das den Weg der landwirtschaftlichen Erzeugnisse vom Bauernhof bis auf den Tisch nachvollziehbar macht. </a:t>
            </a:r>
            <a:r>
              <a:rPr lang="en-US" sz="1800" b="0" i="0" dirty="0">
                <a:solidFill>
                  <a:schemeClr val="tx1"/>
                </a:solidFill>
                <a:effectLst/>
                <a:latin typeface="Open Sans" panose="020B0606030504020204" pitchFamily="34" charset="0"/>
                <a:ea typeface="Open Sans" panose="020B0606030504020204" pitchFamily="34" charset="0"/>
                <a:cs typeface="Open Sans" panose="020B0606030504020204" pitchFamily="34" charset="0"/>
              </a:rPr>
              <a:t>Diese Transparenz stärkt das Vertrauen, indem sie Verbrauchern und Teilnehmern der Lieferkette genaue Echtzeitinformationen über die Herkunft und den Umgang mit Lebensmitteln liefert.</a:t>
            </a:r>
          </a:p>
          <a:p>
            <a:pPr marL="114300" lvl="0" indent="0" algn="just" rtl="0">
              <a:spcBef>
                <a:spcPts val="0"/>
              </a:spcBef>
              <a:spcAft>
                <a:spcPts val="0"/>
              </a:spcAft>
              <a:buClr>
                <a:schemeClr val="dk1"/>
              </a:buClr>
              <a:buSzPts val="1800"/>
            </a:pP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p>
          <a:p>
            <a:pPr marL="114300" lvl="0" indent="0" algn="just" rtl="0">
              <a:spcBef>
                <a:spcPts val="0"/>
              </a:spcBef>
              <a:spcAft>
                <a:spcPts val="0"/>
              </a:spcAft>
              <a:buClr>
                <a:schemeClr val="dk1"/>
              </a:buClr>
              <a:buSzPts val="1800"/>
            </a:pP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a:t>
            </a:r>
            <a:endParaRPr lang="en-US" sz="1800" b="0" dirty="0">
              <a:solidFill>
                <a:schemeClr val="dk1"/>
              </a:solidFill>
            </a:endParaRPr>
          </a:p>
          <a:p>
            <a:pPr lvl="1" indent="-342900" algn="just">
              <a:buClr>
                <a:schemeClr val="dk1"/>
              </a:buClr>
              <a:buSzPts val="1800"/>
              <a:buChar char="●"/>
            </a:pPr>
            <a:endParaRPr sz="100" b="0" dirty="0">
              <a:solidFill>
                <a:schemeClr val="dk1"/>
              </a:solidFill>
            </a:endParaRPr>
          </a:p>
        </p:txBody>
      </p:sp>
      <p:sp>
        <p:nvSpPr>
          <p:cNvPr id="2" name="Slide Number Placeholder 1">
            <a:extLst>
              <a:ext uri="{FF2B5EF4-FFF2-40B4-BE49-F238E27FC236}">
                <a16:creationId xmlns:a16="http://schemas.microsoft.com/office/drawing/2014/main" id="{C19F944B-D2A7-B9BD-69EE-7177174328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25</a:t>
            </a:fld>
            <a:endParaRPr lang="en-GB" dirty="0"/>
          </a:p>
        </p:txBody>
      </p:sp>
    </p:spTree>
    <p:extLst>
      <p:ext uri="{BB962C8B-B14F-4D97-AF65-F5344CB8AC3E}">
        <p14:creationId xmlns:p14="http://schemas.microsoft.com/office/powerpoint/2010/main" val="310159679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22"/>
        <p:cNvGrpSpPr/>
        <p:nvPr/>
      </p:nvGrpSpPr>
      <p:grpSpPr>
        <a:xfrm>
          <a:off x="0" y="0"/>
          <a:ext cx="0" cy="0"/>
          <a:chOff x="0" y="0"/>
          <a:chExt cx="0" cy="0"/>
        </a:xfrm>
      </p:grpSpPr>
      <p:pic>
        <p:nvPicPr>
          <p:cNvPr id="223" name="Google Shape;223;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24" name="Google Shape;224;p10"/>
          <p:cNvSpPr txBox="1"/>
          <p:nvPr/>
        </p:nvSpPr>
        <p:spPr>
          <a:xfrm>
            <a:off x="393700" y="431877"/>
            <a:ext cx="10198100" cy="461624"/>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400">
                <a:solidFill>
                  <a:schemeClr val="lt1"/>
                </a:solidFill>
                <a:latin typeface="Open Sans"/>
                <a:ea typeface="Open Sans"/>
                <a:cs typeface="Open Sans"/>
                <a:sym typeface="Open Sans"/>
              </a:rPr>
              <a:t>WIE KANN DIE BLOCKCHAIN DAS VERTRAUEN IN DEN AGRAR- UND LEBENSMITTELSEKTOR VERBESSERN?</a:t>
            </a:r>
            <a:endParaRPr sz="1200"/>
          </a:p>
        </p:txBody>
      </p:sp>
      <p:sp>
        <p:nvSpPr>
          <p:cNvPr id="225" name="Google Shape;225;p10"/>
          <p:cNvSpPr txBox="1">
            <a:spLocks noGrp="1"/>
          </p:cNvSpPr>
          <p:nvPr>
            <p:ph type="body" idx="1"/>
          </p:nvPr>
        </p:nvSpPr>
        <p:spPr>
          <a:xfrm>
            <a:off x="393700" y="2705443"/>
            <a:ext cx="9601200" cy="2785378"/>
          </a:xfrm>
          <a:prstGeom prst="rect">
            <a:avLst/>
          </a:prstGeom>
          <a:noFill/>
          <a:ln>
            <a:noFill/>
          </a:ln>
        </p:spPr>
        <p:txBody>
          <a:bodyPr spcFirstLastPara="1" wrap="square" lIns="0" tIns="0" rIns="0" bIns="0" anchor="t" anchorCtr="0">
            <a:spAutoFit/>
          </a:bodyPr>
          <a:lstStyle/>
          <a:p>
            <a:pPr marL="114300" lvl="0" indent="0" algn="just" rtl="0">
              <a:spcBef>
                <a:spcPts val="0"/>
              </a:spcBef>
              <a:spcAft>
                <a:spcPts val="0"/>
              </a:spcAft>
              <a:buClr>
                <a:schemeClr val="dk1"/>
              </a:buClr>
              <a:buSzPts val="1800"/>
            </a:pPr>
            <a:r>
              <a:rPr lang="en-US" sz="1800" dirty="0">
                <a:solidFill>
                  <a:schemeClr val="tx1"/>
                </a:solidFill>
                <a:latin typeface="Open Sans" panose="020B0606030504020204" pitchFamily="34" charset="0"/>
                <a:ea typeface="Open Sans" panose="020B0606030504020204" pitchFamily="34" charset="0"/>
                <a:cs typeface="Open Sans" panose="020B0606030504020204" pitchFamily="34" charset="0"/>
              </a:rPr>
              <a:t>	- Unveränderliche Aufzeichnungen</a:t>
            </a:r>
            <a:r>
              <a:rPr lang="en-US" sz="1800" b="0" dirty="0">
                <a:solidFill>
                  <a:schemeClr val="tx1"/>
                </a:solidFill>
                <a:latin typeface="Open Sans" panose="020B0606030504020204" pitchFamily="34" charset="0"/>
                <a:ea typeface="Open Sans" panose="020B0606030504020204" pitchFamily="34" charset="0"/>
                <a:cs typeface="Open Sans" panose="020B0606030504020204" pitchFamily="34" charset="0"/>
              </a:rPr>
              <a:t>: Die Unveränderbarkeit von Blockchain-Datensätzen gewährleistet, dass Informationen über die Herkunft und die Eigenschaften von Lebensmitteln nicht verändert werden können. Dies verringert das Risiko von Lebensmittelbetrug und -fälschungen und trägt zu einem größeren Vertrauen zwischen Verbrauchern und Teilnehmern der Lieferkette bei.</a:t>
            </a:r>
            <a:endParaRPr lang="en-US" b="0" dirty="0">
              <a:solidFill>
                <a:schemeClr val="tx1"/>
              </a:solidFill>
              <a:latin typeface="Open Sans" panose="020B0606030504020204" pitchFamily="34" charset="0"/>
              <a:ea typeface="Open Sans" panose="020B0606030504020204" pitchFamily="34" charset="0"/>
              <a:cs typeface="Open Sans" panose="020B0606030504020204" pitchFamily="34" charset="0"/>
            </a:endParaRPr>
          </a:p>
          <a:p>
            <a:pPr marL="457200" lvl="0" indent="-342900" algn="just" rtl="0">
              <a:spcBef>
                <a:spcPts val="0"/>
              </a:spcBef>
              <a:spcAft>
                <a:spcPts val="0"/>
              </a:spcAft>
              <a:buClr>
                <a:schemeClr val="dk1"/>
              </a:buClr>
              <a:buSzPts val="1800"/>
              <a:buChar char="●"/>
            </a:pPr>
            <a:endParaRPr lang="en-US" sz="1800" b="0" dirty="0">
              <a:solidFill>
                <a:schemeClr val="dk1"/>
              </a:solidFill>
            </a:endParaRPr>
          </a:p>
          <a:p>
            <a:pPr marL="114300" lvl="0" indent="0" algn="just" rtl="0">
              <a:spcBef>
                <a:spcPts val="0"/>
              </a:spcBef>
              <a:spcAft>
                <a:spcPts val="0"/>
              </a:spcAft>
              <a:buClr>
                <a:schemeClr val="dk1"/>
              </a:buClr>
              <a:buSzPts val="1800"/>
            </a:pPr>
            <a:r>
              <a:rPr lang="en-US" sz="1800" dirty="0">
                <a:solidFill>
                  <a:schemeClr val="dk1"/>
                </a:solidFill>
              </a:rPr>
              <a:t>	- Aktualisierungen in Echtzeit: </a:t>
            </a:r>
            <a:r>
              <a:rPr lang="en-US" sz="1800" b="0" dirty="0">
                <a:solidFill>
                  <a:schemeClr val="dk1"/>
                </a:solidFill>
              </a:rPr>
              <a:t>Der Einsatz von IoT-Geräten und Sensoren, die mit der Blockchain verbunden sind, ermöglicht die Überwachung der Lieferkette in Echtzeit. Diese Transparenz ermöglicht es den Beteiligten, den Status und den Standort von Produkten in jeder Phase zu verfolgen, wodurch die Authentizität sichergestellt und das Risiko von Fälschungen verringert wird.</a:t>
            </a:r>
          </a:p>
          <a:p>
            <a:pPr marL="457200" lvl="0" indent="-342900" algn="just" rtl="0">
              <a:spcBef>
                <a:spcPts val="0"/>
              </a:spcBef>
              <a:spcAft>
                <a:spcPts val="0"/>
              </a:spcAft>
              <a:buClr>
                <a:schemeClr val="dk1"/>
              </a:buClr>
              <a:buSzPts val="1800"/>
              <a:buChar char="●"/>
            </a:pPr>
            <a:endParaRPr lang="en-US" sz="1800" b="0" dirty="0">
              <a:solidFill>
                <a:schemeClr val="dk1"/>
              </a:solidFill>
            </a:endParaRPr>
          </a:p>
          <a:p>
            <a:pPr lvl="1" indent="-342900" algn="just">
              <a:buClr>
                <a:schemeClr val="dk1"/>
              </a:buClr>
              <a:buSzPts val="1800"/>
              <a:buChar char="●"/>
            </a:pPr>
            <a:endParaRPr sz="100" b="0" dirty="0">
              <a:solidFill>
                <a:schemeClr val="dk1"/>
              </a:solidFill>
            </a:endParaRPr>
          </a:p>
        </p:txBody>
      </p:sp>
      <p:sp>
        <p:nvSpPr>
          <p:cNvPr id="2" name="Slide Number Placeholder 1">
            <a:extLst>
              <a:ext uri="{FF2B5EF4-FFF2-40B4-BE49-F238E27FC236}">
                <a16:creationId xmlns:a16="http://schemas.microsoft.com/office/drawing/2014/main" id="{C19F944B-D2A7-B9BD-69EE-7177174328C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26</a:t>
            </a:fld>
            <a:endParaRPr lang="en-GB"/>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793413"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a:solidFill>
                  <a:schemeClr val="lt1"/>
                </a:solidFill>
                <a:latin typeface="Open Sans"/>
                <a:ea typeface="Open Sans"/>
                <a:cs typeface="Open Sans"/>
                <a:sym typeface="Open Sans"/>
              </a:rPr>
              <a:t>ARTEN VON BLOCKCHAINS - ÖFFENTLICH VS. PRIVAT</a:t>
            </a:r>
            <a:endParaRPr sz="2600"/>
          </a:p>
        </p:txBody>
      </p:sp>
      <p:sp>
        <p:nvSpPr>
          <p:cNvPr id="233" name="Google Shape;233;p18"/>
          <p:cNvSpPr txBox="1">
            <a:spLocks noGrp="1"/>
          </p:cNvSpPr>
          <p:nvPr>
            <p:ph type="body" idx="1"/>
          </p:nvPr>
        </p:nvSpPr>
        <p:spPr>
          <a:xfrm>
            <a:off x="192206" y="3524267"/>
            <a:ext cx="6120263" cy="2231380"/>
          </a:xfrm>
          <a:prstGeom prst="rect">
            <a:avLst/>
          </a:prstGeom>
          <a:noFill/>
          <a:ln>
            <a:noFill/>
          </a:ln>
        </p:spPr>
        <p:txBody>
          <a:bodyPr spcFirstLastPara="1" wrap="square" lIns="0" tIns="0" rIns="0" bIns="0" anchor="t" anchorCtr="0">
            <a:spAutoFit/>
          </a:bodyPr>
          <a:lstStyle/>
          <a:p>
            <a:pPr marL="457200" lvl="0" indent="-342900" algn="just" rtl="0">
              <a:spcBef>
                <a:spcPts val="0"/>
              </a:spcBef>
              <a:spcAft>
                <a:spcPts val="0"/>
              </a:spcAft>
              <a:buClr>
                <a:schemeClr val="dk1"/>
              </a:buClr>
              <a:buSzPts val="1800"/>
              <a:buChar char="●"/>
            </a:pPr>
            <a:r>
              <a:rPr lang="en-GB" sz="1800" dirty="0">
                <a:solidFill>
                  <a:schemeClr val="dk1"/>
                </a:solidFill>
              </a:rPr>
              <a:t>Öffentliche Blockchain</a:t>
            </a:r>
            <a:r>
              <a:rPr lang="en-GB" sz="1800" b="0" dirty="0">
                <a:solidFill>
                  <a:schemeClr val="dk1"/>
                </a:solidFill>
              </a:rPr>
              <a:t>: sehr transparent; alle Transaktionen sind für jeden im Netzwerk sichtbar</a:t>
            </a:r>
          </a:p>
          <a:p>
            <a:pPr marL="114300" lvl="0" indent="0" algn="just" rtl="0">
              <a:spcBef>
                <a:spcPts val="0"/>
              </a:spcBef>
              <a:spcAft>
                <a:spcPts val="0"/>
              </a:spcAft>
              <a:buClr>
                <a:schemeClr val="dk1"/>
              </a:buClr>
              <a:buSzPts val="1800"/>
            </a:pPr>
            <a:r>
              <a:rPr lang="en-GB" sz="1800" b="0" dirty="0">
                <a:solidFill>
                  <a:schemeClr val="dk1"/>
                </a:solidFill>
              </a:rPr>
              <a:t>	- Stärkung des </a:t>
            </a:r>
            <a:r>
              <a:rPr lang="en-US" sz="1800" b="0" dirty="0">
                <a:solidFill>
                  <a:schemeClr val="dk1"/>
                </a:solidFill>
              </a:rPr>
              <a:t>Vertrauens zwischen Unternehmen und Verbrauchern durch eine transparente und fälschungssichere Aufzeichnung von Transaktionen; die Verbraucher können die Echtheit und Herkunft von Produkten unabhängig überprüfen.</a:t>
            </a:r>
          </a:p>
          <a:p>
            <a:pPr marL="114300" lvl="0" indent="0" algn="just" rtl="0">
              <a:spcBef>
                <a:spcPts val="0"/>
              </a:spcBef>
              <a:spcAft>
                <a:spcPts val="0"/>
              </a:spcAft>
              <a:buClr>
                <a:schemeClr val="dk1"/>
              </a:buClr>
              <a:buSzPts val="1800"/>
            </a:pPr>
            <a:endParaRPr lang="en-GB" sz="1800" b="0" dirty="0">
              <a:solidFill>
                <a:schemeClr val="dk1"/>
              </a:solidFill>
            </a:endParaRPr>
          </a:p>
          <a:p>
            <a:pPr marL="457200" lvl="0" indent="-342900" algn="just" rtl="0">
              <a:spcBef>
                <a:spcPts val="0"/>
              </a:spcBef>
              <a:spcAft>
                <a:spcPts val="0"/>
              </a:spcAft>
              <a:buClr>
                <a:schemeClr val="dk1"/>
              </a:buClr>
              <a:buSzPts val="1800"/>
              <a:buChar char="●"/>
            </a:pPr>
            <a:endParaRPr lang="en-GB" sz="100" b="0" dirty="0">
              <a:solidFill>
                <a:schemeClr val="dk1"/>
              </a:solidFill>
            </a:endParaRPr>
          </a:p>
        </p:txBody>
      </p:sp>
      <p:pic>
        <p:nvPicPr>
          <p:cNvPr id="1026" name="Picture 2" descr="Private vs Public Company - Key Differences, Value">
            <a:extLst>
              <a:ext uri="{FF2B5EF4-FFF2-40B4-BE49-F238E27FC236}">
                <a16:creationId xmlns:a16="http://schemas.microsoft.com/office/drawing/2014/main" id="{B84A8C7F-873F-DCA0-17A1-D165ADAEF0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4535"/>
          <a:stretch/>
        </p:blipFill>
        <p:spPr bwMode="auto">
          <a:xfrm>
            <a:off x="6513962" y="2749028"/>
            <a:ext cx="4070256" cy="35718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4272C1-B5D4-7E9B-B67C-B7A6F4628F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27</a:t>
            </a:fld>
            <a:endParaRPr lang="en-GB"/>
          </a:p>
        </p:txBody>
      </p:sp>
      <p:sp>
        <p:nvSpPr>
          <p:cNvPr id="7" name="Google Shape;233;p18">
            <a:extLst>
              <a:ext uri="{FF2B5EF4-FFF2-40B4-BE49-F238E27FC236}">
                <a16:creationId xmlns:a16="http://schemas.microsoft.com/office/drawing/2014/main" id="{45644893-B129-C981-52D7-2B4FB5795E6E}"/>
              </a:ext>
            </a:extLst>
          </p:cNvPr>
          <p:cNvSpPr txBox="1">
            <a:spLocks/>
          </p:cNvSpPr>
          <p:nvPr/>
        </p:nvSpPr>
        <p:spPr>
          <a:xfrm>
            <a:off x="376829" y="1875361"/>
            <a:ext cx="9637405" cy="83099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r>
              <a:rPr lang="en-US" sz="1800" b="0" dirty="0">
                <a:solidFill>
                  <a:schemeClr val="dk1"/>
                </a:solidFill>
              </a:rPr>
              <a:t>Die Wahl des Blockchain-Typs kann sich auf die Transparenz und damit auf das Vertrauen in den Agrar- und Ernährungssektor auswirken.</a:t>
            </a:r>
          </a:p>
          <a:p>
            <a:pPr indent="-342900" algn="just">
              <a:buClr>
                <a:schemeClr val="dk1"/>
              </a:buClr>
              <a:buSzPts val="1800"/>
              <a:buFont typeface="Arial"/>
              <a:buChar char="●"/>
            </a:pPr>
            <a:endParaRPr lang="en-US" sz="1800" b="0" dirty="0">
              <a:solidFill>
                <a:schemeClr val="dk1"/>
              </a:solidFill>
            </a:endParaRPr>
          </a:p>
        </p:txBody>
      </p:sp>
    </p:spTree>
    <p:extLst>
      <p:ext uri="{BB962C8B-B14F-4D97-AF65-F5344CB8AC3E}">
        <p14:creationId xmlns:p14="http://schemas.microsoft.com/office/powerpoint/2010/main" val="8022514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793413"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a:solidFill>
                  <a:schemeClr val="lt1"/>
                </a:solidFill>
                <a:latin typeface="Open Sans"/>
                <a:ea typeface="Open Sans"/>
                <a:cs typeface="Open Sans"/>
                <a:sym typeface="Open Sans"/>
              </a:rPr>
              <a:t>ARTEN VON BLOCKCHAINS - ÖFFENTLICH VS. PRIVAT</a:t>
            </a:r>
            <a:endParaRPr sz="2600"/>
          </a:p>
        </p:txBody>
      </p:sp>
      <p:sp>
        <p:nvSpPr>
          <p:cNvPr id="233" name="Google Shape;233;p18"/>
          <p:cNvSpPr txBox="1">
            <a:spLocks noGrp="1"/>
          </p:cNvSpPr>
          <p:nvPr>
            <p:ph type="body" idx="1"/>
          </p:nvPr>
        </p:nvSpPr>
        <p:spPr>
          <a:xfrm>
            <a:off x="270871" y="3142276"/>
            <a:ext cx="5788736" cy="3062377"/>
          </a:xfrm>
          <a:prstGeom prst="rect">
            <a:avLst/>
          </a:prstGeom>
          <a:noFill/>
          <a:ln>
            <a:noFill/>
          </a:ln>
        </p:spPr>
        <p:txBody>
          <a:bodyPr spcFirstLastPara="1" wrap="square" lIns="0" tIns="0" rIns="0" bIns="0" anchor="t" anchorCtr="0">
            <a:spAutoFit/>
          </a:bodyPr>
          <a:lstStyle/>
          <a:p>
            <a:pPr marL="114300" lvl="0" indent="0" algn="just" rtl="0">
              <a:spcBef>
                <a:spcPts val="0"/>
              </a:spcBef>
              <a:spcAft>
                <a:spcPts val="0"/>
              </a:spcAft>
              <a:buClr>
                <a:schemeClr val="dk1"/>
              </a:buClr>
              <a:buSzPts val="1800"/>
            </a:pPr>
            <a:endParaRPr lang="en-GB" sz="1800" b="0" dirty="0">
              <a:solidFill>
                <a:schemeClr val="dk1"/>
              </a:solidFill>
            </a:endParaRPr>
          </a:p>
          <a:p>
            <a:pPr marL="457200" lvl="0" indent="-342900" algn="just" rtl="0">
              <a:spcBef>
                <a:spcPts val="0"/>
              </a:spcBef>
              <a:spcAft>
                <a:spcPts val="0"/>
              </a:spcAft>
              <a:buClr>
                <a:schemeClr val="dk1"/>
              </a:buClr>
              <a:buSzPts val="1800"/>
              <a:buChar char="●"/>
            </a:pPr>
            <a:endParaRPr lang="en-GB" sz="100" b="0" dirty="0">
              <a:solidFill>
                <a:schemeClr val="dk1"/>
              </a:solidFill>
            </a:endParaRPr>
          </a:p>
          <a:p>
            <a:pPr marL="457200" lvl="0" indent="-342900" algn="just" rtl="0">
              <a:spcBef>
                <a:spcPts val="0"/>
              </a:spcBef>
              <a:spcAft>
                <a:spcPts val="0"/>
              </a:spcAft>
              <a:buClr>
                <a:schemeClr val="dk1"/>
              </a:buClr>
              <a:buSzPts val="1800"/>
              <a:buChar char="●"/>
            </a:pPr>
            <a:r>
              <a:rPr lang="en-GB" sz="1800" dirty="0">
                <a:solidFill>
                  <a:schemeClr val="dk1"/>
                </a:solidFill>
              </a:rPr>
              <a:t>Private Blockchain</a:t>
            </a:r>
            <a:r>
              <a:rPr lang="en-GB" sz="1800" b="0" dirty="0">
                <a:solidFill>
                  <a:schemeClr val="dk1"/>
                </a:solidFill>
              </a:rPr>
              <a:t>: eingeschränkter Zugang zu einer Gruppe von Teilnehmern, geringere Transparenz im Vergleich zu öffentlichen Blockchains; Teilnehmer können Transaktionen sehen, aber die breite Öffentlichkeit hat keinen Zugang</a:t>
            </a:r>
          </a:p>
          <a:p>
            <a:pPr marL="114300" lvl="0" indent="0" algn="just" rtl="0">
              <a:spcBef>
                <a:spcPts val="0"/>
              </a:spcBef>
              <a:spcAft>
                <a:spcPts val="0"/>
              </a:spcAft>
              <a:buClr>
                <a:schemeClr val="dk1"/>
              </a:buClr>
              <a:buSzPts val="1800"/>
            </a:pPr>
            <a:r>
              <a:rPr lang="en-US" sz="1800" b="0" dirty="0">
                <a:solidFill>
                  <a:schemeClr val="dk1"/>
                </a:solidFill>
              </a:rPr>
              <a:t>	- Eine private Blockchain kann zwar das Vertrauen innerhalb eines Unternehmens oder der Teilnehmer des Agrar- und Ernährungssektors stärken, nicht aber das Vertrauen zwischen Unternehmen und Verbrauchern, da die Transparenz begrenzt ist.</a:t>
            </a:r>
            <a:endParaRPr sz="1800" b="0" dirty="0">
              <a:solidFill>
                <a:schemeClr val="dk1"/>
              </a:solidFill>
            </a:endParaRPr>
          </a:p>
        </p:txBody>
      </p:sp>
      <p:pic>
        <p:nvPicPr>
          <p:cNvPr id="1026" name="Picture 2" descr="Private vs Public Company - Key Differences, Value">
            <a:extLst>
              <a:ext uri="{FF2B5EF4-FFF2-40B4-BE49-F238E27FC236}">
                <a16:creationId xmlns:a16="http://schemas.microsoft.com/office/drawing/2014/main" id="{B84A8C7F-873F-DCA0-17A1-D165ADAEF08E}"/>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r="14535"/>
          <a:stretch/>
        </p:blipFill>
        <p:spPr bwMode="auto">
          <a:xfrm>
            <a:off x="6513962" y="2749028"/>
            <a:ext cx="4070256" cy="357187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4272C1-B5D4-7E9B-B67C-B7A6F4628F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28</a:t>
            </a:fld>
            <a:endParaRPr lang="en-GB"/>
          </a:p>
        </p:txBody>
      </p:sp>
      <p:sp>
        <p:nvSpPr>
          <p:cNvPr id="7" name="Google Shape;233;p18">
            <a:extLst>
              <a:ext uri="{FF2B5EF4-FFF2-40B4-BE49-F238E27FC236}">
                <a16:creationId xmlns:a16="http://schemas.microsoft.com/office/drawing/2014/main" id="{45644893-B129-C981-52D7-2B4FB5795E6E}"/>
              </a:ext>
            </a:extLst>
          </p:cNvPr>
          <p:cNvSpPr txBox="1">
            <a:spLocks/>
          </p:cNvSpPr>
          <p:nvPr/>
        </p:nvSpPr>
        <p:spPr>
          <a:xfrm>
            <a:off x="521325" y="1955005"/>
            <a:ext cx="9637405" cy="830997"/>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r>
              <a:rPr lang="en-US" sz="1800" b="0" dirty="0">
                <a:solidFill>
                  <a:schemeClr val="dk1"/>
                </a:solidFill>
              </a:rPr>
              <a:t>Die Wahl des Blockchain-Typs kann sich auf die Transparenz und damit auf das Vertrauen in den Agrar- und Ernährungssektor auswirken.</a:t>
            </a:r>
          </a:p>
          <a:p>
            <a:pPr indent="-342900" algn="just">
              <a:buClr>
                <a:schemeClr val="dk1"/>
              </a:buClr>
              <a:buSzPts val="1800"/>
              <a:buFont typeface="Arial"/>
              <a:buChar char="●"/>
            </a:pPr>
            <a:endParaRPr lang="en-US" sz="1800" b="0" dirty="0">
              <a:solidFill>
                <a:schemeClr val="dk1"/>
              </a:solidFill>
            </a:endParaRPr>
          </a:p>
        </p:txBody>
      </p:sp>
    </p:spTree>
    <p:extLst>
      <p:ext uri="{BB962C8B-B14F-4D97-AF65-F5344CB8AC3E}">
        <p14:creationId xmlns:p14="http://schemas.microsoft.com/office/powerpoint/2010/main" val="375699712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196963"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a:solidFill>
                  <a:schemeClr val="lt1"/>
                </a:solidFill>
                <a:latin typeface="Open Sans"/>
                <a:ea typeface="Open Sans"/>
                <a:cs typeface="Open Sans"/>
                <a:sym typeface="Open Sans"/>
              </a:rPr>
              <a:t>ARTEN VON BLOCKCHAINS - MIT ERLAUBNIS VS. OHNE ERLAUBNIS</a:t>
            </a:r>
            <a:endParaRPr sz="2600"/>
          </a:p>
        </p:txBody>
      </p:sp>
      <p:sp>
        <p:nvSpPr>
          <p:cNvPr id="233" name="Google Shape;233;p18"/>
          <p:cNvSpPr txBox="1">
            <a:spLocks noGrp="1"/>
          </p:cNvSpPr>
          <p:nvPr>
            <p:ph type="body" idx="1"/>
          </p:nvPr>
        </p:nvSpPr>
        <p:spPr>
          <a:xfrm>
            <a:off x="58916" y="2436138"/>
            <a:ext cx="5206014" cy="3323987"/>
          </a:xfrm>
          <a:prstGeom prst="rect">
            <a:avLst/>
          </a:prstGeom>
          <a:noFill/>
          <a:ln>
            <a:noFill/>
          </a:ln>
        </p:spPr>
        <p:txBody>
          <a:bodyPr spcFirstLastPara="1" wrap="square" lIns="0" tIns="0" rIns="0" bIns="0" anchor="t" anchorCtr="0">
            <a:spAutoFit/>
          </a:bodyPr>
          <a:lstStyle/>
          <a:p>
            <a:pPr indent="-342900" algn="just">
              <a:buClr>
                <a:schemeClr val="dk1"/>
              </a:buClr>
              <a:buSzPts val="1800"/>
              <a:buFont typeface="Arial"/>
              <a:buChar char="●"/>
            </a:pPr>
            <a:r>
              <a:rPr lang="en-US" sz="1800" dirty="0">
                <a:solidFill>
                  <a:schemeClr val="dk1"/>
                </a:solidFill>
              </a:rPr>
              <a:t>Permissioned Blockchain</a:t>
            </a:r>
            <a:r>
              <a:rPr lang="en-GB" sz="1800" dirty="0">
                <a:solidFill>
                  <a:schemeClr val="dk1"/>
                </a:solidFill>
              </a:rPr>
              <a:t>: </a:t>
            </a:r>
            <a:r>
              <a:rPr lang="en-GB" sz="1800" b="0" dirty="0">
                <a:solidFill>
                  <a:schemeClr val="dk1"/>
                </a:solidFill>
              </a:rPr>
              <a:t>Kontrolle, wer am Netzwerk teilnehmen und Transaktionen validieren kann; Teilnehmer haben Sichtbarkeit; externe Stellen haben möglicherweise nicht das gleiche Maß an Transparenz</a:t>
            </a:r>
          </a:p>
          <a:p>
            <a:pPr marL="114300" lvl="0" indent="0" algn="just" rtl="0">
              <a:spcBef>
                <a:spcPts val="0"/>
              </a:spcBef>
              <a:spcAft>
                <a:spcPts val="0"/>
              </a:spcAft>
              <a:buClr>
                <a:schemeClr val="dk1"/>
              </a:buClr>
              <a:buSzPts val="1800"/>
            </a:pPr>
            <a:r>
              <a:rPr lang="en-US" sz="1800" b="0" dirty="0">
                <a:solidFill>
                  <a:schemeClr val="dk1"/>
                </a:solidFill>
              </a:rPr>
              <a:t>	- Genehmigte Blockchains können </a:t>
            </a:r>
            <a:r>
              <a:rPr lang="en-US" sz="1800" b="0" i="1" dirty="0">
                <a:solidFill>
                  <a:schemeClr val="dk1"/>
                </a:solidFill>
              </a:rPr>
              <a:t>das Vertrauen </a:t>
            </a:r>
            <a:r>
              <a:rPr lang="en-US" sz="1800" b="0" dirty="0">
                <a:solidFill>
                  <a:schemeClr val="dk1"/>
                </a:solidFill>
              </a:rPr>
              <a:t>innerhalb eines geschlossenen Ökosystems von Unternehmen </a:t>
            </a:r>
            <a:r>
              <a:rPr lang="en-US" sz="1800" b="0" i="1" dirty="0">
                <a:solidFill>
                  <a:schemeClr val="dk1"/>
                </a:solidFill>
              </a:rPr>
              <a:t>verbessern</a:t>
            </a:r>
            <a:r>
              <a:rPr lang="en-US" sz="1800" b="0" dirty="0">
                <a:solidFill>
                  <a:schemeClr val="dk1"/>
                </a:solidFill>
              </a:rPr>
              <a:t>, da die Teilnehmer bekannt und rechenschaftspflichtig sind. Bei der Interaktion mit externen Akteuren kann die Transparenz jedoch eingeschränkt sein.</a:t>
            </a:r>
            <a:endParaRPr sz="1800" b="0" dirty="0">
              <a:solidFill>
                <a:schemeClr val="dk1"/>
              </a:solidFill>
            </a:endParaRPr>
          </a:p>
        </p:txBody>
      </p:sp>
      <p:sp>
        <p:nvSpPr>
          <p:cNvPr id="2" name="Slide Number Placeholder 1">
            <a:extLst>
              <a:ext uri="{FF2B5EF4-FFF2-40B4-BE49-F238E27FC236}">
                <a16:creationId xmlns:a16="http://schemas.microsoft.com/office/drawing/2014/main" id="{3FDBB01F-1E4D-C294-2462-B7FC9D0AC0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29</a:t>
            </a:fld>
            <a:endParaRPr lang="en-GB"/>
          </a:p>
        </p:txBody>
      </p:sp>
      <p:pic>
        <p:nvPicPr>
          <p:cNvPr id="2058" name="Picture 10" descr="Permissioned vs Permissionless Blockchains: Which Is Better in 2023">
            <a:extLst>
              <a:ext uri="{FF2B5EF4-FFF2-40B4-BE49-F238E27FC236}">
                <a16:creationId xmlns:a16="http://schemas.microsoft.com/office/drawing/2014/main" id="{0917FACA-9AC6-7DCD-6B19-627A856656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691"/>
          <a:stretch/>
        </p:blipFill>
        <p:spPr bwMode="auto">
          <a:xfrm>
            <a:off x="5471306" y="2840140"/>
            <a:ext cx="5078412" cy="25159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3621391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pic>
        <p:nvPicPr>
          <p:cNvPr id="181" name="Google Shape;181;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82" name="Google Shape;182;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MODULBESCHREIBUNG</a:t>
            </a:r>
            <a:endParaRPr/>
          </a:p>
        </p:txBody>
      </p:sp>
      <p:sp>
        <p:nvSpPr>
          <p:cNvPr id="183" name="Google Shape;183;p3"/>
          <p:cNvSpPr txBox="1"/>
          <p:nvPr/>
        </p:nvSpPr>
        <p:spPr>
          <a:xfrm>
            <a:off x="393700" y="2265416"/>
            <a:ext cx="8633568" cy="3416279"/>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50000"/>
              </a:lnSpc>
              <a:spcBef>
                <a:spcPts val="0"/>
              </a:spcBef>
              <a:spcAft>
                <a:spcPts val="0"/>
              </a:spcAft>
              <a:buClr>
                <a:schemeClr val="dk1"/>
              </a:buClr>
              <a:buSzPts val="1800"/>
              <a:buFont typeface="Arial"/>
              <a:buChar char="•"/>
            </a:pPr>
            <a:r>
              <a:rPr lang="en-US" sz="1800" b="1" i="1">
                <a:solidFill>
                  <a:schemeClr val="dk1"/>
                </a:solidFill>
                <a:latin typeface="Open Sans"/>
                <a:ea typeface="Open Sans"/>
                <a:cs typeface="Open Sans"/>
                <a:sym typeface="Open Sans"/>
              </a:rPr>
              <a:t>Thema des Moduls</a:t>
            </a:r>
            <a:r>
              <a:rPr lang="en-US" sz="1800" i="1">
                <a:solidFill>
                  <a:schemeClr val="dk1"/>
                </a:solidFill>
                <a:latin typeface="Open Sans"/>
                <a:ea typeface="Open Sans"/>
                <a:cs typeface="Open Sans"/>
                <a:sym typeface="Open Sans"/>
              </a:rPr>
              <a:t>: 'Vertrauenswürdige Blockchain-Ressourcen im Agrar- und Lebensmittelsektor - Wem kann man vertrauen?'</a:t>
            </a:r>
          </a:p>
          <a:p>
            <a:pPr marL="285750" marR="0" lvl="0" indent="-285750" algn="just" rtl="0">
              <a:lnSpc>
                <a:spcPct val="150000"/>
              </a:lnSpc>
              <a:spcBef>
                <a:spcPts val="0"/>
              </a:spcBef>
              <a:spcAft>
                <a:spcPts val="0"/>
              </a:spcAft>
              <a:buClr>
                <a:schemeClr val="dk1"/>
              </a:buClr>
              <a:buSzPts val="1800"/>
              <a:buFont typeface="Arial"/>
              <a:buChar char="•"/>
            </a:pPr>
            <a:r>
              <a:rPr lang="en-US" sz="1800" b="1" i="1">
                <a:solidFill>
                  <a:schemeClr val="dk1"/>
                </a:solidFill>
                <a:latin typeface="Open Sans"/>
                <a:ea typeface="Open Sans"/>
                <a:cs typeface="Open Sans"/>
                <a:sym typeface="Open Sans"/>
              </a:rPr>
              <a:t>Bedeutsamkeit</a:t>
            </a:r>
            <a:r>
              <a:rPr lang="en-US" sz="1800" i="1">
                <a:solidFill>
                  <a:schemeClr val="dk1"/>
                </a:solidFill>
                <a:latin typeface="Open Sans"/>
                <a:ea typeface="Open Sans"/>
                <a:cs typeface="Open Sans"/>
                <a:sym typeface="Open Sans"/>
              </a:rPr>
              <a:t>: Potenzial zur Veranschaulichung, inwieweit die Blockchain als vertrauenswürdige Technologie angesehen werden kann.</a:t>
            </a:r>
          </a:p>
          <a:p>
            <a:pPr marL="285750" marR="0" lvl="0" indent="-285750" algn="just" rtl="0">
              <a:lnSpc>
                <a:spcPct val="150000"/>
              </a:lnSpc>
              <a:spcBef>
                <a:spcPts val="0"/>
              </a:spcBef>
              <a:spcAft>
                <a:spcPts val="0"/>
              </a:spcAft>
              <a:buClr>
                <a:schemeClr val="dk1"/>
              </a:buClr>
              <a:buSzPts val="1800"/>
              <a:buFont typeface="Arial"/>
              <a:buChar char="•"/>
            </a:pPr>
            <a:r>
              <a:rPr lang="en-US" sz="1800" i="1">
                <a:solidFill>
                  <a:schemeClr val="dk1"/>
                </a:solidFill>
                <a:latin typeface="Open Sans"/>
                <a:ea typeface="Open Sans"/>
                <a:cs typeface="Open Sans"/>
                <a:sym typeface="Open Sans"/>
              </a:rPr>
              <a:t>In der </a:t>
            </a:r>
            <a:r>
              <a:rPr lang="en-US" sz="1800" b="1" i="1">
                <a:solidFill>
                  <a:schemeClr val="dk1"/>
                </a:solidFill>
                <a:latin typeface="Open Sans"/>
                <a:ea typeface="Open Sans"/>
                <a:cs typeface="Open Sans"/>
                <a:sym typeface="Open Sans"/>
              </a:rPr>
              <a:t>akademischen Fachliteratur </a:t>
            </a:r>
            <a:r>
              <a:rPr lang="en-US" sz="1800" i="1">
                <a:solidFill>
                  <a:schemeClr val="dk1"/>
                </a:solidFill>
                <a:latin typeface="Open Sans"/>
                <a:ea typeface="Open Sans"/>
                <a:cs typeface="Open Sans"/>
                <a:sym typeface="Open Sans"/>
              </a:rPr>
              <a:t>wird er häufig erwähnt.</a:t>
            </a:r>
          </a:p>
          <a:p>
            <a:pPr marL="285750" marR="0" lvl="0" indent="-285750" algn="just" rtl="0">
              <a:lnSpc>
                <a:spcPct val="150000"/>
              </a:lnSpc>
              <a:spcBef>
                <a:spcPts val="0"/>
              </a:spcBef>
              <a:spcAft>
                <a:spcPts val="0"/>
              </a:spcAft>
              <a:buClr>
                <a:schemeClr val="dk1"/>
              </a:buClr>
              <a:buSzPts val="1800"/>
              <a:buFont typeface="Arial"/>
              <a:buChar char="•"/>
            </a:pPr>
            <a:r>
              <a:rPr lang="en-US" sz="1800" b="1" i="1">
                <a:solidFill>
                  <a:schemeClr val="dk1"/>
                </a:solidFill>
                <a:latin typeface="Open Sans"/>
                <a:ea typeface="Open Sans"/>
                <a:cs typeface="Open Sans"/>
                <a:sym typeface="Open Sans"/>
              </a:rPr>
              <a:t>Beantwortung der Frage</a:t>
            </a:r>
            <a:r>
              <a:rPr lang="en-US" sz="1800" i="1">
                <a:solidFill>
                  <a:schemeClr val="dk1"/>
                </a:solidFill>
                <a:latin typeface="Open Sans"/>
                <a:ea typeface="Open Sans"/>
                <a:cs typeface="Open Sans"/>
                <a:sym typeface="Open Sans"/>
              </a:rPr>
              <a:t>, inwieweit der Einsatz von Blockchain in der Agrar- und Ernährungswirtschaft vertrauenswürdig ist. </a:t>
            </a:r>
          </a:p>
          <a:p>
            <a:pPr marR="0" lvl="0" algn="just" rtl="0">
              <a:lnSpc>
                <a:spcPct val="150000"/>
              </a:lnSpc>
              <a:spcBef>
                <a:spcPts val="0"/>
              </a:spcBef>
              <a:spcAft>
                <a:spcPts val="0"/>
              </a:spcAft>
              <a:buClr>
                <a:schemeClr val="dk1"/>
              </a:buClr>
              <a:buSzPts val="1800"/>
            </a:pPr>
            <a:endParaRPr lang="en-GB" sz="1800" i="1">
              <a:solidFill>
                <a:schemeClr val="dk1"/>
              </a:solidFill>
              <a:latin typeface="Open Sans"/>
              <a:ea typeface="Open Sans"/>
              <a:cs typeface="Open Sans"/>
              <a:sym typeface="Open Sans"/>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1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2" name="Google Shape;232;p18"/>
          <p:cNvSpPr txBox="1"/>
          <p:nvPr/>
        </p:nvSpPr>
        <p:spPr>
          <a:xfrm>
            <a:off x="393699" y="431877"/>
            <a:ext cx="10196963"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600">
                <a:solidFill>
                  <a:schemeClr val="lt1"/>
                </a:solidFill>
                <a:latin typeface="Open Sans"/>
                <a:ea typeface="Open Sans"/>
                <a:cs typeface="Open Sans"/>
                <a:sym typeface="Open Sans"/>
              </a:rPr>
              <a:t>ARTEN VON BLOCKCHAINS -GENEHMIGT VS. OHNE ERLAUBNIS</a:t>
            </a:r>
            <a:endParaRPr sz="2600"/>
          </a:p>
        </p:txBody>
      </p:sp>
      <p:sp>
        <p:nvSpPr>
          <p:cNvPr id="2" name="Slide Number Placeholder 1">
            <a:extLst>
              <a:ext uri="{FF2B5EF4-FFF2-40B4-BE49-F238E27FC236}">
                <a16:creationId xmlns:a16="http://schemas.microsoft.com/office/drawing/2014/main" id="{3FDBB01F-1E4D-C294-2462-B7FC9D0AC0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30</a:t>
            </a:fld>
            <a:endParaRPr lang="en-GB"/>
          </a:p>
        </p:txBody>
      </p:sp>
      <p:pic>
        <p:nvPicPr>
          <p:cNvPr id="2058" name="Picture 10" descr="Permissioned vs Permissionless Blockchains: Which Is Better in 2023">
            <a:extLst>
              <a:ext uri="{FF2B5EF4-FFF2-40B4-BE49-F238E27FC236}">
                <a16:creationId xmlns:a16="http://schemas.microsoft.com/office/drawing/2014/main" id="{0917FACA-9AC6-7DCD-6B19-627A856656D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b="25691"/>
          <a:stretch/>
        </p:blipFill>
        <p:spPr bwMode="auto">
          <a:xfrm>
            <a:off x="2807494" y="1957286"/>
            <a:ext cx="5078412" cy="2515981"/>
          </a:xfrm>
          <a:prstGeom prst="rect">
            <a:avLst/>
          </a:prstGeom>
          <a:noFill/>
          <a:extLst>
            <a:ext uri="{909E8E84-426E-40DD-AFC4-6F175D3DCCD1}">
              <a14:hiddenFill xmlns:a14="http://schemas.microsoft.com/office/drawing/2010/main">
                <a:solidFill>
                  <a:srgbClr val="FFFFFF"/>
                </a:solidFill>
              </a14:hiddenFill>
            </a:ext>
          </a:extLst>
        </p:spPr>
      </p:pic>
      <p:sp>
        <p:nvSpPr>
          <p:cNvPr id="8" name="Google Shape;233;p18">
            <a:extLst>
              <a:ext uri="{FF2B5EF4-FFF2-40B4-BE49-F238E27FC236}">
                <a16:creationId xmlns:a16="http://schemas.microsoft.com/office/drawing/2014/main" id="{241DF6EE-7CD4-B9CE-DBE0-5F476C725C96}"/>
              </a:ext>
            </a:extLst>
          </p:cNvPr>
          <p:cNvSpPr txBox="1">
            <a:spLocks/>
          </p:cNvSpPr>
          <p:nvPr/>
        </p:nvSpPr>
        <p:spPr>
          <a:xfrm>
            <a:off x="542468" y="5053167"/>
            <a:ext cx="9416767" cy="1400383"/>
          </a:xfrm>
          <a:prstGeom prst="rect">
            <a:avLst/>
          </a:prstGeom>
          <a:noFill/>
          <a:ln>
            <a:noFill/>
          </a:ln>
        </p:spPr>
        <p:txBody>
          <a:bodyPr spcFirstLastPara="1" wrap="square" lIns="0" tIns="0" rIns="0" bIns="0" anchor="t" anchorCtr="0">
            <a:spAutoFit/>
          </a:bodyPr>
          <a:lstStyle>
            <a:defPPr marR="0" lvl="0" algn="l" rtl="0">
              <a:lnSpc>
                <a:spcPct val="100000"/>
              </a:lnSpc>
              <a:spcBef>
                <a:spcPts val="0"/>
              </a:spcBef>
              <a:spcAft>
                <a:spcPts val="0"/>
              </a:spcAft>
            </a:defPPr>
            <a:lvl1pPr marL="457200" marR="0" lvl="0" indent="-228600" algn="l" rtl="0">
              <a:lnSpc>
                <a:spcPct val="100000"/>
              </a:lnSpc>
              <a:spcBef>
                <a:spcPts val="0"/>
              </a:spcBef>
              <a:spcAft>
                <a:spcPts val="0"/>
              </a:spcAft>
              <a:buClr>
                <a:srgbClr val="000000"/>
              </a:buClr>
              <a:buSzPts val="1400"/>
              <a:buFont typeface="Arial"/>
              <a:buNone/>
              <a:defRPr sz="4600" b="1" i="0" u="none" strike="noStrike" cap="none">
                <a:solidFill>
                  <a:srgbClr val="7CACD2"/>
                </a:solidFill>
                <a:latin typeface="Open Sans"/>
                <a:ea typeface="Open Sans"/>
                <a:cs typeface="Open Sans"/>
                <a:sym typeface="Open Sans"/>
              </a:defRPr>
            </a:lvl1pPr>
            <a:lvl2pPr marL="914400" marR="0" lvl="1"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Calibri"/>
                <a:ea typeface="Calibri"/>
                <a:cs typeface="Calibri"/>
                <a:sym typeface="Calibri"/>
              </a:defRPr>
            </a:lvl9pPr>
          </a:lstStyle>
          <a:p>
            <a:pPr indent="-342900" algn="just">
              <a:buClr>
                <a:schemeClr val="dk1"/>
              </a:buClr>
              <a:buSzPts val="1800"/>
              <a:buFont typeface="Arial"/>
              <a:buChar char="●"/>
            </a:pPr>
            <a:endParaRPr lang="en-US" sz="100" b="0">
              <a:solidFill>
                <a:schemeClr val="dk1"/>
              </a:solidFill>
            </a:endParaRPr>
          </a:p>
          <a:p>
            <a:pPr indent="-342900" algn="just">
              <a:buClr>
                <a:schemeClr val="dk1"/>
              </a:buClr>
              <a:buSzPts val="1800"/>
              <a:buFont typeface="Arial"/>
              <a:buChar char="●"/>
            </a:pPr>
            <a:r>
              <a:rPr lang="en-GB" sz="1800">
                <a:solidFill>
                  <a:schemeClr val="dk1"/>
                </a:solidFill>
              </a:rPr>
              <a:t>Genehmigungsfreie Blockchain: </a:t>
            </a:r>
            <a:r>
              <a:rPr lang="en-GB" sz="1800" b="0">
                <a:solidFill>
                  <a:schemeClr val="dk1"/>
                </a:solidFill>
              </a:rPr>
              <a:t>jeder kann teilnehmen; wird oft mit öffentlichen Blockchains in Verbindung gebracht; hohe Transparenz</a:t>
            </a:r>
            <a:endParaRPr lang="en-GB" sz="1800">
              <a:solidFill>
                <a:schemeClr val="dk1"/>
              </a:solidFill>
            </a:endParaRPr>
          </a:p>
          <a:p>
            <a:pPr marL="114300" indent="0" algn="just">
              <a:buClr>
                <a:schemeClr val="dk1"/>
              </a:buClr>
              <a:buSzPts val="1800"/>
            </a:pPr>
            <a:r>
              <a:rPr lang="en-US" sz="1800" b="0">
                <a:solidFill>
                  <a:schemeClr val="dk1"/>
                </a:solidFill>
              </a:rPr>
              <a:t>	- Genehmigungsfreie Blockchains können wirksam zur Vertrauensbildung beitragen, insbesondere in Szenarien, in denen Inklusivität und Offenheit von wesentlicher Bedeutung sind. Die Verbraucher können einem System mehr vertrauen, wenn sie wissen, dass es nicht von einer einzigen Einheit kontrolliert wird.</a:t>
            </a: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pic>
        <p:nvPicPr>
          <p:cNvPr id="247" name="Google Shape;247;p2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48" name="Google Shape;248;p27"/>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PROS VS. CONS</a:t>
            </a:r>
            <a:endParaRPr/>
          </a:p>
        </p:txBody>
      </p:sp>
      <p:sp>
        <p:nvSpPr>
          <p:cNvPr id="2" name="Rectangle 1">
            <a:extLst>
              <a:ext uri="{FF2B5EF4-FFF2-40B4-BE49-F238E27FC236}">
                <a16:creationId xmlns:a16="http://schemas.microsoft.com/office/drawing/2014/main" id="{6F878C24-4818-5CF7-B808-B00F8E414974}"/>
              </a:ext>
            </a:extLst>
          </p:cNvPr>
          <p:cNvSpPr/>
          <p:nvPr/>
        </p:nvSpPr>
        <p:spPr>
          <a:xfrm>
            <a:off x="393701" y="1455696"/>
            <a:ext cx="4845144" cy="5859504"/>
          </a:xfrm>
          <a:prstGeom prst="rect">
            <a:avLst/>
          </a:prstGeom>
          <a:noFill/>
          <a:ln>
            <a:solidFill>
              <a:srgbClr val="2A69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6A8A7EB8-9470-B856-623E-0623D8795EC1}"/>
              </a:ext>
            </a:extLst>
          </p:cNvPr>
          <p:cNvSpPr/>
          <p:nvPr/>
        </p:nvSpPr>
        <p:spPr>
          <a:xfrm>
            <a:off x="5454555" y="1455697"/>
            <a:ext cx="4845144" cy="5859503"/>
          </a:xfrm>
          <a:prstGeom prst="rect">
            <a:avLst/>
          </a:prstGeom>
          <a:noFill/>
          <a:ln>
            <a:solidFill>
              <a:srgbClr val="2A698A"/>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7" name="Graphic 6" descr="Thumbs Down with solid fill">
            <a:extLst>
              <a:ext uri="{FF2B5EF4-FFF2-40B4-BE49-F238E27FC236}">
                <a16:creationId xmlns:a16="http://schemas.microsoft.com/office/drawing/2014/main" id="{B86E9DE9-8C82-0812-7729-42B5284844D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9633621" y="1032350"/>
            <a:ext cx="914400" cy="914400"/>
          </a:xfrm>
          <a:prstGeom prst="rect">
            <a:avLst/>
          </a:prstGeom>
        </p:spPr>
      </p:pic>
      <p:sp>
        <p:nvSpPr>
          <p:cNvPr id="12" name="TextBox 11">
            <a:extLst>
              <a:ext uri="{FF2B5EF4-FFF2-40B4-BE49-F238E27FC236}">
                <a16:creationId xmlns:a16="http://schemas.microsoft.com/office/drawing/2014/main" id="{24717C4D-4270-5A97-C334-8F937DEE29E0}"/>
              </a:ext>
            </a:extLst>
          </p:cNvPr>
          <p:cNvSpPr txBox="1"/>
          <p:nvPr/>
        </p:nvSpPr>
        <p:spPr>
          <a:xfrm>
            <a:off x="543067" y="1523126"/>
            <a:ext cx="4536933" cy="5724644"/>
          </a:xfrm>
          <a:prstGeom prst="rect">
            <a:avLst/>
          </a:prstGeom>
          <a:noFill/>
        </p:spPr>
        <p:txBody>
          <a:bodyPr wrap="square" rtlCol="0">
            <a:spAutoFit/>
          </a:bodyPr>
          <a:lstStyle/>
          <a:p>
            <a:pPr algn="just"/>
            <a:r>
              <a:rPr lang="en-GB" sz="1600" b="1">
                <a:latin typeface="Open Sans" panose="020B0606030504020204" pitchFamily="34" charset="0"/>
                <a:ea typeface="Open Sans" panose="020B0606030504020204" pitchFamily="34" charset="0"/>
                <a:cs typeface="Open Sans" panose="020B0606030504020204" pitchFamily="34" charset="0"/>
              </a:rPr>
              <a:t>Transparenz:</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Blockchain erhöht die Transparenz, indem es ein fälschungssicheres und öffentlich zugängliches Hauptbuch bereitstellt, das es Verbrauchern und Interessengruppen ermöglicht, die gesamte Lieferkette vom Erzeuger bis zum Verbraucher zu verfolgen.</a:t>
            </a:r>
          </a:p>
          <a:p>
            <a:pPr marL="285750" indent="-285750" algn="just">
              <a:buFont typeface="Wingdings" panose="05000000000000000000" pitchFamily="2" charset="2"/>
              <a:buChar char="Ø"/>
            </a:pPr>
            <a:endParaRPr lang="en-US" sz="180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a:latin typeface="Open Sans" panose="020B0606030504020204" pitchFamily="34" charset="0"/>
                <a:ea typeface="Open Sans" panose="020B0606030504020204" pitchFamily="34" charset="0"/>
                <a:cs typeface="Open Sans" panose="020B0606030504020204" pitchFamily="34" charset="0"/>
              </a:rPr>
              <a:t>Rückverfolgbarkeit:</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Die Unveränderlichkeit der Blockchain sorgt für eine genaue Rückverfolgbarkeit, so dass Herkunft und Weg der Produkte schnell ermittelt werden können, was das Vertrauen in die Lieferkette stärkt.</a:t>
            </a:r>
          </a:p>
          <a:p>
            <a:pPr marL="285750" indent="-285750" algn="just">
              <a:buFont typeface="Wingdings" panose="05000000000000000000" pitchFamily="2" charset="2"/>
              <a:buChar char="Ø"/>
            </a:pPr>
            <a:endParaRPr lang="en-US" sz="180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a:latin typeface="Open Sans" panose="020B0606030504020204" pitchFamily="34" charset="0"/>
                <a:ea typeface="Open Sans" panose="020B0606030504020204" pitchFamily="34" charset="0"/>
                <a:cs typeface="Open Sans" panose="020B0606030504020204" pitchFamily="34" charset="0"/>
              </a:rPr>
              <a:t>Intelligente Verträge:</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Durch die Implementierung von intelligenten Verträgen werden Vereinbarungen automatisiert und durchgesetzt, wodurch Prozesse gestrafft, das Risiko von Streitigkeiten verringert und das Vertrauen gestärkt wird, indem sichergestellt wird, dass vordefinierte Bedingungen erfüllt werden.</a:t>
            </a:r>
          </a:p>
          <a:p>
            <a:pPr marL="285750" indent="-285750" algn="just">
              <a:buFont typeface="Wingdings" panose="05000000000000000000" pitchFamily="2" charset="2"/>
              <a:buChar char="Ø"/>
            </a:pPr>
            <a:endParaRPr lang="en-US">
              <a:latin typeface="Open Sans" panose="020B0606030504020204" pitchFamily="34" charset="0"/>
              <a:ea typeface="Open Sans" panose="020B0606030504020204" pitchFamily="34" charset="0"/>
              <a:cs typeface="Open Sans" panose="020B0606030504020204" pitchFamily="34" charset="0"/>
            </a:endParaRPr>
          </a:p>
          <a:p>
            <a:pPr algn="just"/>
            <a:r>
              <a:rPr lang="en-US" sz="1600" b="1">
                <a:latin typeface="Open Sans" panose="020B0606030504020204" pitchFamily="34" charset="0"/>
                <a:ea typeface="Open Sans" panose="020B0606030504020204" pitchFamily="34" charset="0"/>
                <a:cs typeface="Open Sans" panose="020B0606030504020204" pitchFamily="34" charset="0"/>
              </a:rPr>
              <a:t>Weniger Betrug:</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Die dezentrale und sichere Natur der Blockchain verringert das Risiko von Betrug und Fälschungen und schafft ein vertrauenswürdigeres Umfeld für Verbraucher und Akteure der Lieferkette.</a:t>
            </a:r>
          </a:p>
        </p:txBody>
      </p:sp>
      <p:pic>
        <p:nvPicPr>
          <p:cNvPr id="8" name="Graphic 7" descr="Thumbs Down with solid fill">
            <a:extLst>
              <a:ext uri="{FF2B5EF4-FFF2-40B4-BE49-F238E27FC236}">
                <a16:creationId xmlns:a16="http://schemas.microsoft.com/office/drawing/2014/main" id="{BB0DA69C-71AA-4D86-52E4-665883E309DE}"/>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rot="10800000" flipH="1">
            <a:off x="4556461" y="1032350"/>
            <a:ext cx="914400" cy="914400"/>
          </a:xfrm>
          <a:prstGeom prst="rect">
            <a:avLst/>
          </a:prstGeom>
        </p:spPr>
      </p:pic>
      <p:sp>
        <p:nvSpPr>
          <p:cNvPr id="13" name="TextBox 12">
            <a:extLst>
              <a:ext uri="{FF2B5EF4-FFF2-40B4-BE49-F238E27FC236}">
                <a16:creationId xmlns:a16="http://schemas.microsoft.com/office/drawing/2014/main" id="{E0B7ADB7-7461-4710-08E3-B11020AE0DCB}"/>
              </a:ext>
            </a:extLst>
          </p:cNvPr>
          <p:cNvSpPr txBox="1"/>
          <p:nvPr/>
        </p:nvSpPr>
        <p:spPr>
          <a:xfrm>
            <a:off x="5553888" y="1534952"/>
            <a:ext cx="4536933" cy="5355312"/>
          </a:xfrm>
          <a:prstGeom prst="rect">
            <a:avLst/>
          </a:prstGeom>
          <a:noFill/>
        </p:spPr>
        <p:txBody>
          <a:bodyPr wrap="square" rtlCol="0">
            <a:spAutoFit/>
          </a:bodyPr>
          <a:lstStyle/>
          <a:p>
            <a:pPr algn="just"/>
            <a:r>
              <a:rPr lang="en-GB" sz="1600" b="1">
                <a:latin typeface="Open Sans" panose="020B0606030504020204" pitchFamily="34" charset="0"/>
                <a:ea typeface="Open Sans" panose="020B0606030504020204" pitchFamily="34" charset="0"/>
                <a:cs typeface="Open Sans" panose="020B0606030504020204" pitchFamily="34" charset="0"/>
              </a:rPr>
              <a:t>Herausforderungen bei der Skalierbarkeit:</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Blockchain-Netzwerke haben möglicherweise Probleme mit der Skalierbarkeit, die, wenn sie nicht behoben werden, die Geschwindigkeit und Effizienz von Transaktionen innerhalb der Lieferkette im Agrar- und Lebensmittelsektor beeinträchtigen könnten.</a:t>
            </a:r>
          </a:p>
          <a:p>
            <a:pPr marL="285750" indent="-285750" algn="just">
              <a:buFont typeface="Wingdings" panose="05000000000000000000" pitchFamily="2" charset="2"/>
              <a:buChar char="Ø"/>
            </a:pPr>
            <a:endParaRPr lang="en-US" sz="180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a:latin typeface="Open Sans" panose="020B0606030504020204" pitchFamily="34" charset="0"/>
                <a:ea typeface="Open Sans" panose="020B0606030504020204" pitchFamily="34" charset="0"/>
                <a:cs typeface="Open Sans" panose="020B0606030504020204" pitchFamily="34" charset="0"/>
              </a:rPr>
              <a:t>Bedenken hinsichtlich des Datenschutzes:</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Trotz der Sicherheitsmerkmale können Bedenken hinsichtlich des Datenschutzes bei einem dezentralen Ledger aufkommen, was eine sorgfältige Prüfung der Datenschutzbestimmungen erforderlich macht</a:t>
            </a:r>
          </a:p>
          <a:p>
            <a:pPr marL="285750" indent="-285750" algn="just">
              <a:buFont typeface="Wingdings" panose="05000000000000000000" pitchFamily="2" charset="2"/>
              <a:buChar char="Ø"/>
            </a:pPr>
            <a:endParaRPr lang="en-US" sz="1800">
              <a:latin typeface="Open Sans" panose="020B0606030504020204" pitchFamily="34" charset="0"/>
              <a:ea typeface="Open Sans" panose="020B0606030504020204" pitchFamily="34" charset="0"/>
              <a:cs typeface="Open Sans" panose="020B0606030504020204" pitchFamily="34" charset="0"/>
            </a:endParaRPr>
          </a:p>
          <a:p>
            <a:pPr algn="just"/>
            <a:r>
              <a:rPr lang="en-US" sz="1600" b="1">
                <a:latin typeface="Open Sans" panose="020B0606030504020204" pitchFamily="34" charset="0"/>
                <a:ea typeface="Open Sans" panose="020B0606030504020204" pitchFamily="34" charset="0"/>
                <a:cs typeface="Open Sans" panose="020B0606030504020204" pitchFamily="34" charset="0"/>
              </a:rPr>
              <a:t>Regulierungsunsicherheit:</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Die sich entwickelnde regulatorische Landschaft für Blockchain im Agrar- und Lebensmittelsektor kann bei der Entwicklung und Umsetzung von Vorschriften zu Unsicherheiten und potenziellen Compliance-Problemen führen.</a:t>
            </a:r>
          </a:p>
          <a:p>
            <a:pPr marL="285750" indent="-285750" algn="just">
              <a:buFont typeface="Wingdings" panose="05000000000000000000" pitchFamily="2" charset="2"/>
              <a:buChar char="Ø"/>
            </a:pPr>
            <a:endParaRPr lang="en-US">
              <a:latin typeface="Open Sans" panose="020B0606030504020204" pitchFamily="34" charset="0"/>
              <a:ea typeface="Open Sans" panose="020B0606030504020204" pitchFamily="34" charset="0"/>
              <a:cs typeface="Open Sans" panose="020B0606030504020204" pitchFamily="34" charset="0"/>
            </a:endParaRPr>
          </a:p>
          <a:p>
            <a:pPr algn="just"/>
            <a:r>
              <a:rPr lang="en-US" sz="2000" b="1" i="0">
                <a:effectLst/>
                <a:latin typeface="Söhne"/>
              </a:rPr>
              <a:t>Integration in bestehende Systeme</a:t>
            </a:r>
            <a:r>
              <a:rPr lang="en-US" sz="1600" b="1">
                <a:latin typeface="Open Sans" panose="020B0606030504020204" pitchFamily="34" charset="0"/>
                <a:ea typeface="Open Sans" panose="020B0606030504020204" pitchFamily="34" charset="0"/>
                <a:cs typeface="Open Sans" panose="020B0606030504020204" pitchFamily="34" charset="0"/>
              </a:rPr>
              <a:t>:</a:t>
            </a:r>
          </a:p>
          <a:p>
            <a:pPr marL="285750" indent="-285750" algn="just">
              <a:buFont typeface="Wingdings" panose="05000000000000000000" pitchFamily="2" charset="2"/>
              <a:buChar char="Ø"/>
            </a:pPr>
            <a:r>
              <a:rPr lang="en-US">
                <a:latin typeface="Open Sans" panose="020B0606030504020204" pitchFamily="34" charset="0"/>
                <a:ea typeface="Open Sans" panose="020B0606030504020204" pitchFamily="34" charset="0"/>
                <a:cs typeface="Open Sans" panose="020B0606030504020204" pitchFamily="34" charset="0"/>
              </a:rPr>
              <a:t> Die Integration von Blockchain in bestehende Systeme und Technologien der Agrar- und Ernährungswirtschaft kann Herausforderungen mit sich bringen, die eine sorgfältige Planung und mögliche Änderungen der aktuellen Prozesse erfordern.</a:t>
            </a:r>
          </a:p>
        </p:txBody>
      </p:sp>
      <p:sp>
        <p:nvSpPr>
          <p:cNvPr id="14" name="Slide Number Placeholder 13">
            <a:extLst>
              <a:ext uri="{FF2B5EF4-FFF2-40B4-BE49-F238E27FC236}">
                <a16:creationId xmlns:a16="http://schemas.microsoft.com/office/drawing/2014/main" id="{EA45E0F7-721F-4FDA-F8A6-E8E151DA27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31</a:t>
            </a:fld>
            <a:endParaRPr lang="en-GB"/>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GB">
                <a:latin typeface="Open Sans" panose="020B0606030504020204" pitchFamily="34" charset="0"/>
                <a:ea typeface="Open Sans" panose="020B0606030504020204" pitchFamily="34" charset="0"/>
                <a:cs typeface="Open Sans" panose="020B0606030504020204" pitchFamily="34" charset="0"/>
              </a:rPr>
              <a:t>INTERAKTIVE BEISPIELE</a:t>
            </a:r>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04</a:t>
            </a:r>
          </a:p>
        </p:txBody>
      </p:sp>
    </p:spTree>
    <p:extLst>
      <p:ext uri="{BB962C8B-B14F-4D97-AF65-F5344CB8AC3E}">
        <p14:creationId xmlns:p14="http://schemas.microsoft.com/office/powerpoint/2010/main" val="311083173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b="0" dirty="0">
                <a:latin typeface="Open Sans" panose="020B0606030504020204" pitchFamily="34" charset="0"/>
                <a:ea typeface="Open Sans" panose="020B0606030504020204" pitchFamily="34" charset="0"/>
                <a:cs typeface="Open Sans" panose="020B0606030504020204" pitchFamily="34" charset="0"/>
              </a:rPr>
              <a:t>Opportunismus wird bei der Verwaltung der Agrar- und </a:t>
            </a:r>
            <a:r>
              <a:rPr lang="en-US" b="0" dirty="0" err="1">
                <a:latin typeface="Open Sans" panose="020B0606030504020204" pitchFamily="34" charset="0"/>
                <a:ea typeface="Open Sans" panose="020B0606030504020204" pitchFamily="34" charset="0"/>
                <a:cs typeface="Open Sans" panose="020B0606030504020204" pitchFamily="34" charset="0"/>
              </a:rPr>
              <a:t>Lebensmittelversorgungskette</a:t>
            </a:r>
            <a:r>
              <a:rPr lang="en-US" b="0" dirty="0">
                <a:latin typeface="Open Sans" panose="020B0606030504020204" pitchFamily="34" charset="0"/>
                <a:ea typeface="Open Sans" panose="020B0606030504020204" pitchFamily="34" charset="0"/>
                <a:cs typeface="Open Sans" panose="020B0606030504020204" pitchFamily="34" charset="0"/>
              </a:rPr>
              <a:t> auf der Grundlage von Blockchain wirksam eingeschränkt</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132314366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pic>
        <p:nvPicPr>
          <p:cNvPr id="255" name="Google Shape;255;p31"/>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256" name="Google Shape;256;p31"/>
          <p:cNvSpPr txBox="1"/>
          <p:nvPr/>
        </p:nvSpPr>
        <p:spPr>
          <a:xfrm>
            <a:off x="393700" y="431877"/>
            <a:ext cx="7315200" cy="52318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AKTIVITÄT: BLOCKCHAIN-BRAINSTORMING</a:t>
            </a:r>
            <a:endParaRPr lang="en-GB"/>
          </a:p>
        </p:txBody>
      </p:sp>
      <p:sp>
        <p:nvSpPr>
          <p:cNvPr id="257" name="Google Shape;257;p31"/>
          <p:cNvSpPr txBox="1">
            <a:spLocks noGrp="1"/>
          </p:cNvSpPr>
          <p:nvPr>
            <p:ph type="body" idx="1"/>
          </p:nvPr>
        </p:nvSpPr>
        <p:spPr>
          <a:xfrm>
            <a:off x="557530" y="2700150"/>
            <a:ext cx="9601200" cy="2708434"/>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GB" sz="3600" b="0" dirty="0">
                <a:solidFill>
                  <a:schemeClr val="dk1"/>
                </a:solidFill>
              </a:rPr>
              <a:t>Was </a:t>
            </a:r>
            <a:r>
              <a:rPr lang="en-GB" sz="3600" b="0" dirty="0" err="1">
                <a:solidFill>
                  <a:schemeClr val="dk1"/>
                </a:solidFill>
              </a:rPr>
              <a:t>sind</a:t>
            </a:r>
            <a:r>
              <a:rPr lang="en-GB" sz="3600" b="0" dirty="0">
                <a:solidFill>
                  <a:schemeClr val="dk1"/>
                </a:solidFill>
              </a:rPr>
              <a:t> die </a:t>
            </a:r>
            <a:r>
              <a:rPr lang="en-GB" sz="3600" b="0" dirty="0" err="1">
                <a:solidFill>
                  <a:schemeClr val="dk1"/>
                </a:solidFill>
              </a:rPr>
              <a:t>potenziellen</a:t>
            </a:r>
            <a:r>
              <a:rPr lang="en-GB" sz="3600" b="0" dirty="0">
                <a:solidFill>
                  <a:schemeClr val="dk1"/>
                </a:solidFill>
              </a:rPr>
              <a:t> </a:t>
            </a:r>
            <a:r>
              <a:rPr lang="en-GB" sz="3600" b="0" dirty="0" err="1">
                <a:solidFill>
                  <a:schemeClr val="dk1"/>
                </a:solidFill>
              </a:rPr>
              <a:t>Anwendungen</a:t>
            </a:r>
            <a:r>
              <a:rPr lang="en-GB" sz="3600" b="0" dirty="0">
                <a:solidFill>
                  <a:schemeClr val="dk1"/>
                </a:solidFill>
              </a:rPr>
              <a:t> von Blockchain </a:t>
            </a:r>
            <a:r>
              <a:rPr lang="en-GB" sz="3600" b="0" dirty="0" err="1">
                <a:solidFill>
                  <a:schemeClr val="dk1"/>
                </a:solidFill>
              </a:rPr>
              <a:t>im</a:t>
            </a:r>
            <a:r>
              <a:rPr lang="en-GB" sz="3600" b="0" dirty="0">
                <a:solidFill>
                  <a:schemeClr val="dk1"/>
                </a:solidFill>
              </a:rPr>
              <a:t> </a:t>
            </a:r>
            <a:r>
              <a:rPr lang="en-GB" sz="3600" b="0" dirty="0" err="1">
                <a:solidFill>
                  <a:schemeClr val="dk1"/>
                </a:solidFill>
              </a:rPr>
              <a:t>Agrar</a:t>
            </a:r>
            <a:r>
              <a:rPr lang="en-GB" sz="3600" b="0" dirty="0">
                <a:solidFill>
                  <a:schemeClr val="dk1"/>
                </a:solidFill>
              </a:rPr>
              <a:t>- und </a:t>
            </a:r>
            <a:r>
              <a:rPr lang="en-GB" sz="3600" b="0" dirty="0" err="1">
                <a:solidFill>
                  <a:schemeClr val="dk1"/>
                </a:solidFill>
              </a:rPr>
              <a:t>Lebensmittelsektor</a:t>
            </a:r>
            <a:r>
              <a:rPr lang="en-GB" sz="3600" b="0" dirty="0">
                <a:solidFill>
                  <a:schemeClr val="dk1"/>
                </a:solidFill>
              </a:rPr>
              <a:t>?</a:t>
            </a:r>
          </a:p>
          <a:p>
            <a:pPr marL="0" lvl="0" indent="0" algn="ctr" rtl="0">
              <a:spcBef>
                <a:spcPts val="0"/>
              </a:spcBef>
              <a:spcAft>
                <a:spcPts val="0"/>
              </a:spcAft>
              <a:buNone/>
            </a:pPr>
            <a:endParaRPr lang="en-GB" sz="3200" b="0" dirty="0">
              <a:solidFill>
                <a:schemeClr val="dk1"/>
              </a:solidFill>
            </a:endParaRPr>
          </a:p>
          <a:p>
            <a:pPr marL="0" lvl="0" indent="0" algn="ctr" rtl="0">
              <a:spcBef>
                <a:spcPts val="0"/>
              </a:spcBef>
              <a:spcAft>
                <a:spcPts val="0"/>
              </a:spcAft>
              <a:buNone/>
            </a:pPr>
            <a:endParaRPr lang="en-GB" sz="3200" b="0" dirty="0">
              <a:solidFill>
                <a:schemeClr val="dk1"/>
              </a:solidFill>
            </a:endParaRPr>
          </a:p>
          <a:p>
            <a:pPr marL="0" lvl="0" indent="0" rtl="0">
              <a:spcBef>
                <a:spcPts val="0"/>
              </a:spcBef>
              <a:spcAft>
                <a:spcPts val="0"/>
              </a:spcAft>
              <a:buNone/>
            </a:pPr>
            <a:r>
              <a:rPr lang="en-US" sz="2000" b="0" dirty="0" err="1">
                <a:solidFill>
                  <a:schemeClr val="dk1"/>
                </a:solidFill>
              </a:rPr>
              <a:t>Teilen</a:t>
            </a:r>
            <a:r>
              <a:rPr lang="en-US" sz="2000" b="0" dirty="0">
                <a:solidFill>
                  <a:schemeClr val="dk1"/>
                </a:solidFill>
              </a:rPr>
              <a:t> Sie </a:t>
            </a:r>
            <a:r>
              <a:rPr lang="en-US" sz="2000" b="0" dirty="0" err="1">
                <a:solidFill>
                  <a:schemeClr val="dk1"/>
                </a:solidFill>
              </a:rPr>
              <a:t>sich</a:t>
            </a:r>
            <a:r>
              <a:rPr lang="en-US" sz="2000" b="0" dirty="0">
                <a:solidFill>
                  <a:schemeClr val="dk1"/>
                </a:solidFill>
              </a:rPr>
              <a:t> in </a:t>
            </a:r>
            <a:r>
              <a:rPr lang="en-US" sz="2000" b="0" dirty="0" err="1">
                <a:solidFill>
                  <a:schemeClr val="dk1"/>
                </a:solidFill>
              </a:rPr>
              <a:t>Kleingruppen</a:t>
            </a:r>
            <a:r>
              <a:rPr lang="en-US" sz="2000" b="0" dirty="0">
                <a:solidFill>
                  <a:schemeClr val="dk1"/>
                </a:solidFill>
              </a:rPr>
              <a:t> </a:t>
            </a:r>
            <a:r>
              <a:rPr lang="en-US" sz="2000" b="0" dirty="0" err="1">
                <a:solidFill>
                  <a:schemeClr val="dk1"/>
                </a:solidFill>
              </a:rPr>
              <a:t>oder</a:t>
            </a:r>
            <a:r>
              <a:rPr lang="en-US" sz="2000" b="0" dirty="0">
                <a:solidFill>
                  <a:schemeClr val="dk1"/>
                </a:solidFill>
              </a:rPr>
              <a:t> </a:t>
            </a:r>
            <a:r>
              <a:rPr lang="en-US" sz="2000" b="0" dirty="0" err="1">
                <a:solidFill>
                  <a:schemeClr val="dk1"/>
                </a:solidFill>
              </a:rPr>
              <a:t>Paare</a:t>
            </a:r>
            <a:r>
              <a:rPr lang="en-US" sz="2000" b="0" dirty="0">
                <a:solidFill>
                  <a:schemeClr val="dk1"/>
                </a:solidFill>
              </a:rPr>
              <a:t> auf und </a:t>
            </a:r>
            <a:r>
              <a:rPr lang="en-US" sz="2000" b="0" dirty="0" err="1">
                <a:solidFill>
                  <a:schemeClr val="dk1"/>
                </a:solidFill>
              </a:rPr>
              <a:t>versuchen</a:t>
            </a:r>
            <a:r>
              <a:rPr lang="en-US" sz="2000" b="0" dirty="0">
                <a:solidFill>
                  <a:schemeClr val="dk1"/>
                </a:solidFill>
              </a:rPr>
              <a:t> Sie 5 </a:t>
            </a:r>
            <a:r>
              <a:rPr lang="en-US" sz="2000" b="0" dirty="0" err="1">
                <a:solidFill>
                  <a:schemeClr val="dk1"/>
                </a:solidFill>
              </a:rPr>
              <a:t>Minuten</a:t>
            </a:r>
            <a:r>
              <a:rPr lang="en-US" sz="2000" b="0" dirty="0">
                <a:solidFill>
                  <a:schemeClr val="dk1"/>
                </a:solidFill>
              </a:rPr>
              <a:t> lang, so </a:t>
            </a:r>
            <a:r>
              <a:rPr lang="en-US" sz="2000" b="0" dirty="0" err="1">
                <a:solidFill>
                  <a:schemeClr val="dk1"/>
                </a:solidFill>
              </a:rPr>
              <a:t>viele</a:t>
            </a:r>
            <a:r>
              <a:rPr lang="en-US" sz="2000" b="0" dirty="0">
                <a:solidFill>
                  <a:schemeClr val="dk1"/>
                </a:solidFill>
              </a:rPr>
              <a:t> </a:t>
            </a:r>
            <a:r>
              <a:rPr lang="en-US" sz="2000" b="0" dirty="0" err="1">
                <a:solidFill>
                  <a:schemeClr val="dk1"/>
                </a:solidFill>
              </a:rPr>
              <a:t>Anwendungen</a:t>
            </a:r>
            <a:r>
              <a:rPr lang="en-US" sz="2000" b="0" dirty="0">
                <a:solidFill>
                  <a:schemeClr val="dk1"/>
                </a:solidFill>
              </a:rPr>
              <a:t> </a:t>
            </a:r>
            <a:r>
              <a:rPr lang="en-US" sz="2000" b="0" dirty="0" err="1">
                <a:solidFill>
                  <a:schemeClr val="dk1"/>
                </a:solidFill>
              </a:rPr>
              <a:t>wie</a:t>
            </a:r>
            <a:r>
              <a:rPr lang="en-US" sz="2000" b="0" dirty="0">
                <a:solidFill>
                  <a:schemeClr val="dk1"/>
                </a:solidFill>
              </a:rPr>
              <a:t> </a:t>
            </a:r>
            <a:r>
              <a:rPr lang="en-US" sz="2000" b="0" dirty="0" err="1">
                <a:solidFill>
                  <a:schemeClr val="dk1"/>
                </a:solidFill>
              </a:rPr>
              <a:t>möglich</a:t>
            </a:r>
            <a:r>
              <a:rPr lang="en-US" sz="2000" b="0" dirty="0">
                <a:solidFill>
                  <a:schemeClr val="dk1"/>
                </a:solidFill>
              </a:rPr>
              <a:t> </a:t>
            </a:r>
            <a:r>
              <a:rPr lang="en-US" sz="2000" b="0" dirty="0" err="1">
                <a:solidFill>
                  <a:schemeClr val="dk1"/>
                </a:solidFill>
              </a:rPr>
              <a:t>zu</a:t>
            </a:r>
            <a:r>
              <a:rPr lang="en-US" sz="2000" b="0" dirty="0">
                <a:solidFill>
                  <a:schemeClr val="dk1"/>
                </a:solidFill>
              </a:rPr>
              <a:t> </a:t>
            </a:r>
            <a:r>
              <a:rPr lang="en-US" sz="2000" b="0" dirty="0" err="1">
                <a:solidFill>
                  <a:schemeClr val="dk1"/>
                </a:solidFill>
              </a:rPr>
              <a:t>sammeln</a:t>
            </a:r>
            <a:r>
              <a:rPr lang="en-US" sz="2000" b="0" dirty="0">
                <a:solidFill>
                  <a:schemeClr val="dk1"/>
                </a:solidFill>
              </a:rPr>
              <a:t> und auf die </a:t>
            </a:r>
            <a:r>
              <a:rPr lang="en-US" sz="2000" b="0" dirty="0" err="1">
                <a:solidFill>
                  <a:schemeClr val="dk1"/>
                </a:solidFill>
              </a:rPr>
              <a:t>bereitgestellten</a:t>
            </a:r>
            <a:r>
              <a:rPr lang="en-US" sz="2000" b="0" dirty="0">
                <a:solidFill>
                  <a:schemeClr val="dk1"/>
                </a:solidFill>
              </a:rPr>
              <a:t> </a:t>
            </a:r>
            <a:r>
              <a:rPr lang="en-US" sz="2000" b="0" dirty="0" err="1">
                <a:solidFill>
                  <a:schemeClr val="dk1"/>
                </a:solidFill>
              </a:rPr>
              <a:t>Klebezettel</a:t>
            </a:r>
            <a:r>
              <a:rPr lang="en-US" sz="2000" b="0" dirty="0">
                <a:solidFill>
                  <a:schemeClr val="dk1"/>
                </a:solidFill>
              </a:rPr>
              <a:t> </a:t>
            </a:r>
            <a:r>
              <a:rPr lang="en-US" sz="2000" b="0" dirty="0" err="1">
                <a:solidFill>
                  <a:schemeClr val="dk1"/>
                </a:solidFill>
              </a:rPr>
              <a:t>zu</a:t>
            </a:r>
            <a:r>
              <a:rPr lang="en-US" sz="2000" b="0" dirty="0">
                <a:solidFill>
                  <a:schemeClr val="dk1"/>
                </a:solidFill>
              </a:rPr>
              <a:t> </a:t>
            </a:r>
            <a:r>
              <a:rPr lang="en-US" sz="2000" b="0" dirty="0" err="1">
                <a:solidFill>
                  <a:schemeClr val="dk1"/>
                </a:solidFill>
              </a:rPr>
              <a:t>schreiben</a:t>
            </a:r>
            <a:r>
              <a:rPr lang="en-US" sz="2000" b="0" dirty="0">
                <a:solidFill>
                  <a:schemeClr val="dk1"/>
                </a:solidFill>
              </a:rPr>
              <a:t>.</a:t>
            </a:r>
          </a:p>
        </p:txBody>
      </p:sp>
      <p:pic>
        <p:nvPicPr>
          <p:cNvPr id="11" name="Graphic 10" descr="Person with idea outline">
            <a:extLst>
              <a:ext uri="{FF2B5EF4-FFF2-40B4-BE49-F238E27FC236}">
                <a16:creationId xmlns:a16="http://schemas.microsoft.com/office/drawing/2014/main" id="{52C9BD63-7FE3-97E8-1A24-628CF9E7BC53}"/>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88545" y="1408995"/>
            <a:ext cx="1170928" cy="1170928"/>
          </a:xfrm>
          <a:prstGeom prst="rect">
            <a:avLst/>
          </a:prstGeom>
        </p:spPr>
      </p:pic>
      <p:pic>
        <p:nvPicPr>
          <p:cNvPr id="12" name="Graphic 11" descr="Puzzle pieces with solid fill">
            <a:extLst>
              <a:ext uri="{FF2B5EF4-FFF2-40B4-BE49-F238E27FC236}">
                <a16:creationId xmlns:a16="http://schemas.microsoft.com/office/drawing/2014/main" id="{4DA67F8C-2EA8-75C2-C412-4AD20C707805}"/>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812800" y="6064173"/>
            <a:ext cx="1066800" cy="1066800"/>
          </a:xfrm>
          <a:prstGeom prst="rect">
            <a:avLst/>
          </a:prstGeom>
        </p:spPr>
      </p:pic>
      <p:sp>
        <p:nvSpPr>
          <p:cNvPr id="2" name="Slide Number Placeholder 1">
            <a:extLst>
              <a:ext uri="{FF2B5EF4-FFF2-40B4-BE49-F238E27FC236}">
                <a16:creationId xmlns:a16="http://schemas.microsoft.com/office/drawing/2014/main" id="{B9A63D6A-69E2-326E-73CC-7D6177C9CAD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34</a:t>
            </a:fld>
            <a:endParaRPr lang="en-GB"/>
          </a:p>
        </p:txBody>
      </p:sp>
    </p:spTree>
  </p:cSld>
  <p:clrMapOvr>
    <a:masterClrMapping/>
  </p:clrMapOvr>
  <p:extLst>
    <p:ext uri="{6950BFC3-D8DA-4A85-94F7-54DA5524770B}">
      <p188:commentRel xmlns:p188="http://schemas.microsoft.com/office/powerpoint/2018/8/main" r:id="rId3"/>
    </p:ext>
  </p:extLs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34"/>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264" name="Google Shape;264;p34"/>
          <p:cNvSpPr txBox="1"/>
          <p:nvPr/>
        </p:nvSpPr>
        <p:spPr>
          <a:xfrm>
            <a:off x="393700" y="431877"/>
            <a:ext cx="10693400" cy="44623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300">
                <a:solidFill>
                  <a:schemeClr val="lt1"/>
                </a:solidFill>
                <a:latin typeface="Open Sans"/>
                <a:ea typeface="Open Sans"/>
                <a:cs typeface="Open Sans"/>
                <a:sym typeface="Open Sans"/>
              </a:rPr>
              <a:t>DIE BLOCKCHAIN-TECHNOLOGIE HILFT LANDWIRTEN, NACHHALTIGER ZU WIRTSCHAFTEN</a:t>
            </a:r>
            <a:endParaRPr lang="en-GB" sz="2300"/>
          </a:p>
        </p:txBody>
      </p:sp>
      <p:sp>
        <p:nvSpPr>
          <p:cNvPr id="265" name="Google Shape;265;p34"/>
          <p:cNvSpPr txBox="1">
            <a:spLocks noGrp="1"/>
          </p:cNvSpPr>
          <p:nvPr>
            <p:ph type="body" idx="1"/>
          </p:nvPr>
        </p:nvSpPr>
        <p:spPr>
          <a:xfrm>
            <a:off x="786730" y="6454854"/>
            <a:ext cx="9601200" cy="1107996"/>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800" b="0">
                <a:solidFill>
                  <a:schemeClr val="dk1"/>
                </a:solidFill>
              </a:rPr>
              <a:t>Mashable. "Die </a:t>
            </a:r>
            <a:r>
              <a:rPr lang="en-US" sz="1800" b="0">
                <a:solidFill>
                  <a:schemeClr val="dk1"/>
                </a:solidFill>
              </a:rPr>
              <a:t>Blockchain-Technologie hilft Landwirten, nachhaltiger zu wirtschaften". Online-Videoclip. YouTube. YouTube, 18 Jul. 2020. Web. 25 Nov. 2023. </a:t>
            </a:r>
            <a:r>
              <a:rPr lang="en-US" sz="1800" b="0">
                <a:solidFill>
                  <a:schemeClr val="dk1"/>
                </a:solidFill>
                <a:hlinkClick r:id="rId5"/>
              </a:rPr>
              <a:t>https://www.youtube.com/watch?v=P2izCyFt_d0</a:t>
            </a:r>
            <a:endParaRPr lang="en-US" sz="1800" b="0">
              <a:solidFill>
                <a:schemeClr val="dk1"/>
              </a:solidFill>
            </a:endParaRPr>
          </a:p>
          <a:p>
            <a:pPr marL="0" lvl="0" indent="0" algn="l" rtl="0">
              <a:spcBef>
                <a:spcPts val="0"/>
              </a:spcBef>
              <a:spcAft>
                <a:spcPts val="0"/>
              </a:spcAft>
              <a:buNone/>
            </a:pPr>
            <a:endParaRPr lang="en-GB" sz="1800" b="0">
              <a:solidFill>
                <a:schemeClr val="dk1"/>
              </a:solidFill>
            </a:endParaRPr>
          </a:p>
        </p:txBody>
      </p:sp>
      <p:pic>
        <p:nvPicPr>
          <p:cNvPr id="2" name="Online Media 1" title="Blockchain Technology Is Helping Farmers Be More Sustainable | Mashable">
            <a:hlinkClick r:id="" action="ppaction://media"/>
            <a:extLst>
              <a:ext uri="{FF2B5EF4-FFF2-40B4-BE49-F238E27FC236}">
                <a16:creationId xmlns:a16="http://schemas.microsoft.com/office/drawing/2014/main" id="{D34F4B7F-0700-F1C0-C7CD-4146FDABEF80}"/>
              </a:ext>
            </a:extLst>
          </p:cNvPr>
          <p:cNvPicPr>
            <a:picLocks noRot="1" noChangeAspect="1"/>
          </p:cNvPicPr>
          <p:nvPr>
            <a:videoFile r:link="rId1"/>
          </p:nvPr>
        </p:nvPicPr>
        <p:blipFill>
          <a:blip r:embed="rId6"/>
          <a:stretch>
            <a:fillRect/>
          </a:stretch>
        </p:blipFill>
        <p:spPr>
          <a:xfrm>
            <a:off x="1355565" y="1704480"/>
            <a:ext cx="7982267" cy="4509980"/>
          </a:xfrm>
          <a:prstGeom prst="rect">
            <a:avLst/>
          </a:prstGeom>
          <a:ln>
            <a:noFill/>
          </a:ln>
          <a:effectLst>
            <a:outerShdw blurRad="190500" algn="tl" rotWithShape="0">
              <a:srgbClr val="000000">
                <a:alpha val="70000"/>
              </a:srgbClr>
            </a:outerShdw>
          </a:effectLst>
        </p:spPr>
      </p:pic>
      <p:sp>
        <p:nvSpPr>
          <p:cNvPr id="3" name="Slide Number Placeholder 2">
            <a:extLst>
              <a:ext uri="{FF2B5EF4-FFF2-40B4-BE49-F238E27FC236}">
                <a16:creationId xmlns:a16="http://schemas.microsoft.com/office/drawing/2014/main" id="{1151B87A-195C-9B3B-4C4B-8F6461EB0F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35</a:t>
            </a:fld>
            <a:endParaRPr lang="en-GB"/>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62"/>
        <p:cNvGrpSpPr/>
        <p:nvPr/>
      </p:nvGrpSpPr>
      <p:grpSpPr>
        <a:xfrm>
          <a:off x="0" y="0"/>
          <a:ext cx="0" cy="0"/>
          <a:chOff x="0" y="0"/>
          <a:chExt cx="0" cy="0"/>
        </a:xfrm>
      </p:grpSpPr>
      <p:pic>
        <p:nvPicPr>
          <p:cNvPr id="263" name="Google Shape;263;p34"/>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264" name="Google Shape;264;p34"/>
          <p:cNvSpPr txBox="1"/>
          <p:nvPr/>
        </p:nvSpPr>
        <p:spPr>
          <a:xfrm>
            <a:off x="393700" y="431877"/>
            <a:ext cx="10693400" cy="49240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600">
                <a:solidFill>
                  <a:schemeClr val="lt1"/>
                </a:solidFill>
                <a:latin typeface="Open Sans"/>
                <a:ea typeface="Open Sans"/>
                <a:cs typeface="Open Sans"/>
                <a:sym typeface="Open Sans"/>
              </a:rPr>
              <a:t>BLOCKCHAIN FÜR DIE LANDWIRTSCHAFTLICHE LIEFERKETTE</a:t>
            </a:r>
            <a:endParaRPr lang="en-GB" sz="2600"/>
          </a:p>
        </p:txBody>
      </p:sp>
      <p:sp>
        <p:nvSpPr>
          <p:cNvPr id="265" name="Google Shape;265;p34"/>
          <p:cNvSpPr txBox="1">
            <a:spLocks noGrp="1"/>
          </p:cNvSpPr>
          <p:nvPr>
            <p:ph type="body" idx="1"/>
          </p:nvPr>
        </p:nvSpPr>
        <p:spPr>
          <a:xfrm>
            <a:off x="557530" y="6391524"/>
            <a:ext cx="9601200" cy="830997"/>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1800" b="0">
                <a:solidFill>
                  <a:schemeClr val="dk1"/>
                </a:solidFill>
              </a:rPr>
              <a:t>Infosys. "</a:t>
            </a:r>
            <a:r>
              <a:rPr lang="en-US" sz="1800" b="0">
                <a:solidFill>
                  <a:schemeClr val="dk1"/>
                </a:solidFill>
              </a:rPr>
              <a:t>Blockchain für die landwirtschaftliche Lieferkette". Online-Videoclip. YouTube. YouTube, 27 Mar. 2019. Web. 25 Nov. 2023. </a:t>
            </a:r>
            <a:r>
              <a:rPr lang="en-US" sz="1800" b="0">
                <a:solidFill>
                  <a:schemeClr val="dk1"/>
                </a:solidFill>
                <a:hlinkClick r:id="rId5"/>
              </a:rPr>
              <a:t>https://www.youtube.com/watch?v=6ImFBrRuGG0</a:t>
            </a:r>
            <a:endParaRPr lang="en-US" sz="1800" b="0">
              <a:solidFill>
                <a:schemeClr val="dk1"/>
              </a:solidFill>
            </a:endParaRPr>
          </a:p>
          <a:p>
            <a:pPr marL="0" lvl="0" indent="0" algn="l" rtl="0">
              <a:spcBef>
                <a:spcPts val="0"/>
              </a:spcBef>
              <a:spcAft>
                <a:spcPts val="0"/>
              </a:spcAft>
              <a:buNone/>
            </a:pPr>
            <a:endParaRPr lang="en-GB" sz="1800" b="0">
              <a:solidFill>
                <a:schemeClr val="dk1"/>
              </a:solidFill>
            </a:endParaRPr>
          </a:p>
        </p:txBody>
      </p:sp>
      <p:pic>
        <p:nvPicPr>
          <p:cNvPr id="3" name="Online Media 2" title="Blockchain for agricultural supply chain">
            <a:hlinkClick r:id="" action="ppaction://media"/>
            <a:extLst>
              <a:ext uri="{FF2B5EF4-FFF2-40B4-BE49-F238E27FC236}">
                <a16:creationId xmlns:a16="http://schemas.microsoft.com/office/drawing/2014/main" id="{8A6B5A14-8804-2598-DDD5-660970997392}"/>
              </a:ext>
            </a:extLst>
          </p:cNvPr>
          <p:cNvPicPr>
            <a:picLocks noRot="1" noChangeAspect="1"/>
          </p:cNvPicPr>
          <p:nvPr>
            <a:videoFile r:link="rId1"/>
          </p:nvPr>
        </p:nvPicPr>
        <p:blipFill>
          <a:blip r:embed="rId6"/>
          <a:stretch>
            <a:fillRect/>
          </a:stretch>
        </p:blipFill>
        <p:spPr>
          <a:xfrm>
            <a:off x="1366996" y="1566205"/>
            <a:ext cx="7982267" cy="4509981"/>
          </a:xfrm>
          <a:prstGeom prst="rect">
            <a:avLst/>
          </a:prstGeom>
          <a:solidFill>
            <a:srgbClr val="FFFFFF">
              <a:shade val="85000"/>
            </a:srgbClr>
          </a:solidFill>
          <a:ln w="88900" cap="sq">
            <a:solidFill>
              <a:srgbClr val="FFFFFF"/>
            </a:solidFill>
            <a:prstDash val="solid"/>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2" name="Slide Number Placeholder 1">
            <a:extLst>
              <a:ext uri="{FF2B5EF4-FFF2-40B4-BE49-F238E27FC236}">
                <a16:creationId xmlns:a16="http://schemas.microsoft.com/office/drawing/2014/main" id="{41BC3978-EA1D-B15A-3CB3-976B7B06C42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36</a:t>
            </a:fld>
            <a:endParaRPr lang="en-GB"/>
          </a:p>
        </p:txBody>
      </p:sp>
    </p:spTree>
    <p:extLst>
      <p:ext uri="{BB962C8B-B14F-4D97-AF65-F5344CB8AC3E}">
        <p14:creationId xmlns:p14="http://schemas.microsoft.com/office/powerpoint/2010/main" val="2329852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3"/>
                </p:tgtEl>
              </p:cMediaNode>
            </p:video>
            <p:seq concurrent="1" nextAc="seek">
              <p:cTn id="8" restart="whenNotActive" fill="hold" evtFilter="cancelBubble" nodeType="interactiveSeq">
                <p:stCondLst>
                  <p:cond evt="onClick" delay="0">
                    <p:tgtEl>
                      <p:spTgt spid="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3"/>
                                        </p:tgtEl>
                                      </p:cBhvr>
                                    </p:cmd>
                                  </p:childTnLst>
                                </p:cTn>
                              </p:par>
                            </p:childTnLst>
                          </p:cTn>
                        </p:par>
                      </p:childTnLst>
                    </p:cTn>
                  </p:par>
                </p:childTnLst>
              </p:cTn>
              <p:nextCondLst>
                <p:cond evt="onClick" delay="0">
                  <p:tgtEl>
                    <p:spTgt spid="3"/>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FALLSTUDIEN</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05</a:t>
            </a:r>
          </a:p>
        </p:txBody>
      </p:sp>
    </p:spTree>
    <p:extLst>
      <p:ext uri="{BB962C8B-B14F-4D97-AF65-F5344CB8AC3E}">
        <p14:creationId xmlns:p14="http://schemas.microsoft.com/office/powerpoint/2010/main" val="145277687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b="0" dirty="0">
                <a:latin typeface="Open Sans" panose="020B0606030504020204" pitchFamily="34" charset="0"/>
                <a:ea typeface="Open Sans" panose="020B0606030504020204" pitchFamily="34" charset="0"/>
                <a:cs typeface="Open Sans" panose="020B0606030504020204" pitchFamily="34" charset="0"/>
              </a:rPr>
              <a:t>Die Blockchain-Technologie verbindet mehrere Einheiten der Lebensmittelversorgungskette und bildet eine einheitliche Datenbank</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333233687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FALLSTUDIEN: BEISPIEL 1</a:t>
            </a:r>
            <a:endParaRPr/>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über eine traditionelle Bäckerei: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39</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53113" y="2647420"/>
            <a:ext cx="9559877" cy="3416320"/>
          </a:xfrm>
          <a:prstGeom prst="rect">
            <a:avLst/>
          </a:prstGeom>
          <a:noFill/>
        </p:spPr>
        <p:txBody>
          <a:bodyPr wrap="square">
            <a:spAutoFit/>
          </a:bodyPr>
          <a:lstStyle/>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Das Projekt "Bu </a:t>
            </a:r>
            <a:r>
              <a:rPr lang="en-US" sz="1800" dirty="0" err="1">
                <a:latin typeface="Open Sans" panose="020B0606030504020204" pitchFamily="34" charset="0"/>
                <a:ea typeface="Open Sans" panose="020B0606030504020204" pitchFamily="34" charset="0"/>
                <a:cs typeface="Open Sans" panose="020B0606030504020204" pitchFamily="34" charset="0"/>
              </a:rPr>
              <a:t>Bu </a:t>
            </a:r>
            <a:r>
              <a:rPr lang="en-US" sz="1800" dirty="0">
                <a:latin typeface="Open Sans" panose="020B0606030504020204" pitchFamily="34" charset="0"/>
                <a:ea typeface="Open Sans" panose="020B0606030504020204" pitchFamily="34" charset="0"/>
                <a:cs typeface="Open Sans" panose="020B0606030504020204" pitchFamily="34" charset="0"/>
              </a:rPr>
              <a:t>Chicken" von Zhong An Technology nutzt spezielle Technologien wie Sensoren und eine sichere Datenbank namens "An Chain Cloud", um den Weg des Huhns vom Bauernhof bis zum Teller des Verbrauchers zu verfolgen.</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Die am Huhn angebrachten Sensoren sammeln Daten über seinen Standort und die Aufzuchtbedingungen, die dann sicher in einer Datenbank gespeichert werden.</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Die Verbraucher können auf diese Daten über eine mobile App zugreifen, die detaillierte Informationen über die Herkunft, die Handhabung und den Transport des Huhns liefert.</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Um die Verlässlichkeit der Informationen zu gewährleisten, stimmen mehrere Parteien über ein spezielles System zu, was das Vertrauen der Verbraucher erhöht.</a:t>
            </a:r>
          </a:p>
        </p:txBody>
      </p:sp>
      <p:sp>
        <p:nvSpPr>
          <p:cNvPr id="5" name="Textfeld 4">
            <a:extLst>
              <a:ext uri="{FF2B5EF4-FFF2-40B4-BE49-F238E27FC236}">
                <a16:creationId xmlns:a16="http://schemas.microsoft.com/office/drawing/2014/main" id="{0AE234F0-2CF9-4CDE-00F7-81AA7E6BD83E}"/>
              </a:ext>
            </a:extLst>
          </p:cNvPr>
          <p:cNvSpPr txBox="1"/>
          <p:nvPr/>
        </p:nvSpPr>
        <p:spPr>
          <a:xfrm>
            <a:off x="553113" y="1870086"/>
            <a:ext cx="9791890" cy="369332"/>
          </a:xfrm>
          <a:prstGeom prst="rect">
            <a:avLst/>
          </a:prstGeom>
          <a:noFill/>
        </p:spPr>
        <p:txBody>
          <a:bodyPr wrap="square">
            <a:spAutoFit/>
          </a:bodyPr>
          <a:lstStyle/>
          <a:p>
            <a:r>
              <a:rPr lang="en-US" sz="1800" b="1" dirty="0">
                <a:effectLst/>
                <a:latin typeface="Open Sans" panose="020B0606030504020204" pitchFamily="34" charset="0"/>
                <a:ea typeface="Open Sans" panose="020B0606030504020204" pitchFamily="34" charset="0"/>
                <a:cs typeface="Open Sans" panose="020B0606030504020204" pitchFamily="34" charset="0"/>
              </a:rPr>
              <a:t>Fallbeispiel 1: Blockchain-basiertes Geflügelzucht-Ökosystem - Projekt "Bu </a:t>
            </a:r>
            <a:r>
              <a:rPr lang="en-US" sz="1800" b="1" dirty="0" err="1">
                <a:effectLst/>
                <a:latin typeface="Open Sans" panose="020B0606030504020204" pitchFamily="34" charset="0"/>
                <a:ea typeface="Open Sans" panose="020B0606030504020204" pitchFamily="34" charset="0"/>
                <a:cs typeface="Open Sans" panose="020B0606030504020204" pitchFamily="34" charset="0"/>
              </a:rPr>
              <a:t>Bu </a:t>
            </a:r>
            <a:r>
              <a:rPr lang="en-US" sz="1800" b="1" dirty="0">
                <a:effectLst/>
                <a:latin typeface="Open Sans" panose="020B0606030504020204" pitchFamily="34" charset="0"/>
                <a:ea typeface="Open Sans" panose="020B0606030504020204" pitchFamily="34" charset="0"/>
                <a:cs typeface="Open Sans" panose="020B0606030504020204" pitchFamily="34" charset="0"/>
              </a:rPr>
              <a:t>Chicken".</a:t>
            </a:r>
            <a:endParaRPr lang="en-AU" sz="1800" b="1"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796921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LERNRESULTATE</a:t>
            </a:r>
            <a:endParaRPr/>
          </a:p>
        </p:txBody>
      </p:sp>
      <p:sp>
        <p:nvSpPr>
          <p:cNvPr id="191" name="Google Shape;191;p4"/>
          <p:cNvSpPr txBox="1"/>
          <p:nvPr/>
        </p:nvSpPr>
        <p:spPr>
          <a:xfrm>
            <a:off x="393700" y="2350284"/>
            <a:ext cx="9220200" cy="2862282"/>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50000"/>
              </a:lnSpc>
              <a:spcBef>
                <a:spcPts val="0"/>
              </a:spcBef>
              <a:spcAft>
                <a:spcPts val="0"/>
              </a:spcAft>
              <a:buClr>
                <a:schemeClr val="dk1"/>
              </a:buClr>
              <a:buSzPts val="1800"/>
              <a:buFont typeface="Arial"/>
              <a:buChar char="•"/>
            </a:pPr>
            <a:r>
              <a:rPr lang="en-GB" sz="1800" b="1" i="1" dirty="0">
                <a:solidFill>
                  <a:schemeClr val="dk1"/>
                </a:solidFill>
                <a:latin typeface="Open Sans"/>
                <a:ea typeface="Open Sans"/>
                <a:cs typeface="Open Sans"/>
                <a:sym typeface="Open Sans"/>
              </a:rPr>
              <a:t>Definieren Sie die </a:t>
            </a:r>
            <a:r>
              <a:rPr lang="en-GB" sz="1800" i="1" dirty="0">
                <a:solidFill>
                  <a:schemeClr val="dk1"/>
                </a:solidFill>
                <a:latin typeface="Open Sans"/>
                <a:ea typeface="Open Sans"/>
                <a:cs typeface="Open Sans"/>
                <a:sym typeface="Open Sans"/>
              </a:rPr>
              <a:t>wichtigsten Begriffe rund um das Thema Blockchain im Agrar- und Lebensmittelsektor.</a:t>
            </a:r>
            <a:endParaRPr dirty="0"/>
          </a:p>
          <a:p>
            <a:pPr marL="285750" marR="0" lvl="0" indent="-285750" algn="just" rtl="0">
              <a:lnSpc>
                <a:spcPct val="150000"/>
              </a:lnSpc>
              <a:spcBef>
                <a:spcPts val="0"/>
              </a:spcBef>
              <a:spcAft>
                <a:spcPts val="0"/>
              </a:spcAft>
              <a:buClr>
                <a:schemeClr val="dk1"/>
              </a:buClr>
              <a:buSzPts val="1800"/>
              <a:buFont typeface="Arial"/>
              <a:buChar char="•"/>
            </a:pPr>
            <a:r>
              <a:rPr lang="en-GB" sz="1800" b="1" i="1" dirty="0">
                <a:solidFill>
                  <a:schemeClr val="dk1"/>
                </a:solidFill>
                <a:latin typeface="Open Sans"/>
                <a:ea typeface="Open Sans"/>
                <a:cs typeface="Open Sans"/>
                <a:sym typeface="Open Sans"/>
              </a:rPr>
              <a:t>Beschreiben Sie</a:t>
            </a:r>
            <a:r>
              <a:rPr lang="en-GB" sz="1800" i="1" dirty="0">
                <a:solidFill>
                  <a:schemeClr val="dk1"/>
                </a:solidFill>
                <a:latin typeface="Open Sans"/>
                <a:ea typeface="Open Sans"/>
                <a:cs typeface="Open Sans"/>
                <a:sym typeface="Open Sans"/>
              </a:rPr>
              <a:t>, wie Blockchain im Agrar- und Lebensmittelsektor eingesetzt wird.</a:t>
            </a:r>
          </a:p>
          <a:p>
            <a:pPr marL="285750" marR="0" lvl="0" indent="-285750" algn="just" rtl="0">
              <a:lnSpc>
                <a:spcPct val="150000"/>
              </a:lnSpc>
              <a:spcBef>
                <a:spcPts val="0"/>
              </a:spcBef>
              <a:spcAft>
                <a:spcPts val="0"/>
              </a:spcAft>
              <a:buClr>
                <a:schemeClr val="dk1"/>
              </a:buClr>
              <a:buSzPts val="1800"/>
              <a:buFont typeface="Arial"/>
              <a:buChar char="•"/>
            </a:pPr>
            <a:r>
              <a:rPr lang="en-GB" sz="1800" b="1" i="1" dirty="0">
                <a:solidFill>
                  <a:schemeClr val="dk1"/>
                </a:solidFill>
                <a:latin typeface="Open Sans"/>
                <a:ea typeface="Open Sans"/>
                <a:cs typeface="Open Sans"/>
                <a:sym typeface="Open Sans"/>
              </a:rPr>
              <a:t>Demonstration </a:t>
            </a:r>
            <a:r>
              <a:rPr lang="en-GB" sz="1800" i="1" dirty="0">
                <a:solidFill>
                  <a:schemeClr val="dk1"/>
                </a:solidFill>
                <a:latin typeface="Open Sans"/>
                <a:ea typeface="Open Sans"/>
                <a:cs typeface="Open Sans"/>
                <a:sym typeface="Open Sans"/>
              </a:rPr>
              <a:t>eines </a:t>
            </a:r>
            <a:r>
              <a:rPr lang="en-US" sz="1800" i="1" dirty="0">
                <a:solidFill>
                  <a:schemeClr val="dk1"/>
                </a:solidFill>
                <a:latin typeface="Open Sans"/>
                <a:ea typeface="Open Sans"/>
                <a:cs typeface="Open Sans"/>
                <a:sym typeface="Open Sans"/>
              </a:rPr>
              <a:t>klaren Verständnisses der wichtigsten Merkmale der Blockchain-Technologie und ihrer Vertrauenswürdigkeit als potenzielle Lösung für viele dieser Probleme.</a:t>
            </a:r>
            <a:endParaRPr dirty="0"/>
          </a:p>
          <a:p>
            <a:pPr marL="285750" marR="0" lvl="0" indent="-285750" algn="just" rtl="0">
              <a:lnSpc>
                <a:spcPct val="150000"/>
              </a:lnSpc>
              <a:spcBef>
                <a:spcPts val="0"/>
              </a:spcBef>
              <a:spcAft>
                <a:spcPts val="0"/>
              </a:spcAft>
              <a:buClr>
                <a:schemeClr val="dk1"/>
              </a:buClr>
              <a:buSzPts val="1800"/>
              <a:buFont typeface="Arial"/>
              <a:buChar char="•"/>
            </a:pPr>
            <a:r>
              <a:rPr lang="en-GB" sz="1800" b="1" i="1" dirty="0">
                <a:solidFill>
                  <a:schemeClr val="dk1"/>
                </a:solidFill>
                <a:latin typeface="Open Sans"/>
                <a:ea typeface="Open Sans"/>
                <a:cs typeface="Open Sans"/>
                <a:sym typeface="Open Sans"/>
              </a:rPr>
              <a:t>Analyse </a:t>
            </a:r>
            <a:r>
              <a:rPr lang="en-US" sz="1800" i="1" dirty="0">
                <a:solidFill>
                  <a:schemeClr val="dk1"/>
                </a:solidFill>
                <a:latin typeface="Open Sans"/>
                <a:ea typeface="Open Sans"/>
                <a:cs typeface="Open Sans"/>
                <a:sym typeface="Open Sans"/>
              </a:rPr>
              <a:t>der Rolle der Blockchain-Technologie als vertrauenswürdige Technologie.</a:t>
            </a:r>
            <a:endParaRPr lang="en-GB" sz="1800" i="1" dirty="0">
              <a:solidFill>
                <a:schemeClr val="dk1"/>
              </a:solidFill>
              <a:latin typeface="Open Sans"/>
              <a:ea typeface="Open Sans"/>
              <a:cs typeface="Open Sans"/>
              <a:sym typeface="Open Sans"/>
            </a:endParaRPr>
          </a:p>
          <a:p>
            <a:pPr marL="285750" marR="0" lvl="0" indent="-285750" algn="just" rtl="0">
              <a:lnSpc>
                <a:spcPct val="150000"/>
              </a:lnSpc>
              <a:spcBef>
                <a:spcPts val="0"/>
              </a:spcBef>
              <a:spcAft>
                <a:spcPts val="0"/>
              </a:spcAft>
              <a:buClr>
                <a:schemeClr val="dk1"/>
              </a:buClr>
              <a:buSzPts val="1800"/>
              <a:buFont typeface="Arial"/>
              <a:buChar char="•"/>
            </a:pPr>
            <a:r>
              <a:rPr lang="en-GB" sz="1800" b="1" i="1" dirty="0">
                <a:solidFill>
                  <a:schemeClr val="dk1"/>
                </a:solidFill>
                <a:latin typeface="Open Sans"/>
                <a:ea typeface="Open Sans"/>
                <a:cs typeface="Open Sans"/>
                <a:sym typeface="Open Sans"/>
              </a:rPr>
              <a:t>Bewertung </a:t>
            </a:r>
            <a:r>
              <a:rPr lang="en-US" sz="1800" i="1" dirty="0">
                <a:solidFill>
                  <a:schemeClr val="dk1"/>
                </a:solidFill>
                <a:latin typeface="Open Sans"/>
                <a:ea typeface="Open Sans"/>
                <a:cs typeface="Open Sans"/>
                <a:sym typeface="Open Sans"/>
              </a:rPr>
              <a:t>der Vertrauenswürdigkeit von Blockchain-Technologien in der Agrar- und Lebensmittelversorgungskette.</a:t>
            </a:r>
            <a:endParaRPr dirty="0"/>
          </a:p>
          <a:p>
            <a:pPr marL="285750" marR="0" lvl="0" indent="-171450" algn="just" rtl="0">
              <a:spcBef>
                <a:spcPts val="0"/>
              </a:spcBef>
              <a:spcAft>
                <a:spcPts val="0"/>
              </a:spcAft>
              <a:buClr>
                <a:schemeClr val="dk1"/>
              </a:buClr>
              <a:buSzPts val="1800"/>
              <a:buFont typeface="Arial"/>
              <a:buNone/>
            </a:pPr>
            <a:endParaRPr sz="1800"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FALLSTUDIEN: BEISPIEL 1</a:t>
            </a:r>
            <a:endParaRPr/>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657948" y="6363507"/>
            <a:ext cx="4923796" cy="1048531"/>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sz="8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800" dirty="0">
                <a:latin typeface="Open Sans"/>
                <a:ea typeface="Open Sans"/>
                <a:cs typeface="Open Sans"/>
                <a:sym typeface="Open Sans"/>
              </a:rPr>
              <a:t>- Fallstudie über eine traditionelle Bäckerei: </a:t>
            </a:r>
            <a:r>
              <a:rPr lang="en-US" sz="800" dirty="0">
                <a:latin typeface="Open Sans"/>
                <a:ea typeface="Open Sans"/>
                <a:cs typeface="Open Sans"/>
                <a:sym typeface="Open Sans"/>
                <a:hlinkClick r:id="rId4"/>
              </a:rPr>
              <a:t>https://ieeexplore.ieee.org/abstract/document/9410538</a:t>
            </a:r>
            <a:endParaRPr lang="en-US" sz="8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sz="8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800"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sz="800" dirty="0">
                <a:latin typeface="Open Sans"/>
                <a:ea typeface="Open Sans"/>
                <a:cs typeface="Open Sans"/>
                <a:sym typeface="Open Sans"/>
                <a:hlinkClick r:id="rId5"/>
              </a:rPr>
              <a:t>https://www.wageningenacademic.com/doi/epdf/10.22434/IFAMR2019.0152?role=tab</a:t>
            </a:r>
            <a:endParaRPr lang="en-US" sz="8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sz="8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800"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sz="800" dirty="0">
                <a:latin typeface="Open Sans"/>
                <a:ea typeface="Open Sans"/>
                <a:cs typeface="Open Sans"/>
                <a:sym typeface="Open Sans"/>
                <a:hlinkClick r:id="rId6"/>
              </a:rPr>
              <a:t>https://www.sciencedirect.com/science/article/pii/S0923474822000303</a:t>
            </a:r>
            <a:endParaRPr sz="800"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40</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1" y="1422891"/>
            <a:ext cx="9559877" cy="4801314"/>
          </a:xfrm>
          <a:prstGeom prst="rect">
            <a:avLst/>
          </a:prstGeom>
          <a:noFill/>
        </p:spPr>
        <p:txBody>
          <a:bodyPr wrap="square">
            <a:spAutoFit/>
          </a:bodyPr>
          <a:lstStyle/>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Zhong An Technology arbeitet bei der Umsetzung des Projekts mit Landwirten, Lieferunternehmen wie SF EXPRESS, Verarbeitungsbetrieben und Online-Shops wie JD.com zusammen.</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Der Einsatz der Blockchain-Technologie hilft bei der Verfolgung des Weges eines Huhns von der Geburt bis zum Verkauf und sorgt für Transparenz und Zuverlässigkeit.</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Bu </a:t>
            </a:r>
            <a:r>
              <a:rPr lang="en-US" sz="1800" dirty="0" err="1">
                <a:latin typeface="Open Sans" panose="020B0606030504020204" pitchFamily="34" charset="0"/>
                <a:ea typeface="Open Sans" panose="020B0606030504020204" pitchFamily="34" charset="0"/>
                <a:cs typeface="Open Sans" panose="020B0606030504020204" pitchFamily="34" charset="0"/>
              </a:rPr>
              <a:t>Bu </a:t>
            </a:r>
            <a:r>
              <a:rPr lang="en-US" sz="1800" dirty="0">
                <a:latin typeface="Open Sans" panose="020B0606030504020204" pitchFamily="34" charset="0"/>
                <a:ea typeface="Open Sans" panose="020B0606030504020204" pitchFamily="34" charset="0"/>
                <a:cs typeface="Open Sans" panose="020B0606030504020204" pitchFamily="34" charset="0"/>
              </a:rPr>
              <a:t>Chicken" kostet 33 Dollar und ist auf Plattformen wie SF Best Choice und JD.com erhältlich.</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Derzeit arbeitet Zhong An Technology mit über 200 landwirtschaftlichen Betrieben in ganz China zusammen und will bis 2020 auf 2.500 Betriebe expandieren.</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r>
              <a:rPr lang="en-US" sz="1800" dirty="0">
                <a:latin typeface="Open Sans" panose="020B0606030504020204" pitchFamily="34" charset="0"/>
                <a:ea typeface="Open Sans" panose="020B0606030504020204" pitchFamily="34" charset="0"/>
                <a:cs typeface="Open Sans" panose="020B0606030504020204" pitchFamily="34" charset="0"/>
              </a:rPr>
              <a:t>Zhong An bietet Landwirten und Unternehmen, die an dem Projekt beteiligt sind, auch Finanzdienstleistungen wie Versicherungen und Kredite an, wobei die Daten des Blockchain-Systems genutzt werden, um Erschwinglichkeit und Zugänglichkeit zu gewährleisten.</a:t>
            </a:r>
          </a:p>
          <a:p>
            <a:pPr>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FALLSTUDIEN: BEISPIEL 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735012" y="6586215"/>
            <a:ext cx="7919916" cy="1651646"/>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sz="12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600" dirty="0">
                <a:latin typeface="Open Sans"/>
                <a:ea typeface="Open Sans"/>
                <a:cs typeface="Open Sans"/>
                <a:sym typeface="Open Sans"/>
              </a:rPr>
              <a:t>- Fallstudie über eine traditionelle Bäckerei: </a:t>
            </a:r>
            <a:r>
              <a:rPr lang="en-US" sz="600" dirty="0">
                <a:latin typeface="Open Sans"/>
                <a:ea typeface="Open Sans"/>
                <a:cs typeface="Open Sans"/>
                <a:sym typeface="Open Sans"/>
                <a:hlinkClick r:id="rId4"/>
              </a:rPr>
              <a:t>https://ieeexplore.ieee.org/abstract/document/9410538</a:t>
            </a:r>
            <a:endParaRPr lang="en-US" sz="6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sz="6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600"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sz="600" dirty="0">
                <a:latin typeface="Open Sans"/>
                <a:ea typeface="Open Sans"/>
                <a:cs typeface="Open Sans"/>
                <a:sym typeface="Open Sans"/>
                <a:hlinkClick r:id="rId5"/>
              </a:rPr>
              <a:t>https://www.wageningenacademic.com/doi/epdf/10.22434/IFAMR2019.0152?role=tab</a:t>
            </a:r>
            <a:endParaRPr lang="en-US" sz="6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sz="600"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sz="600"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sz="600" dirty="0">
                <a:latin typeface="Open Sans"/>
                <a:ea typeface="Open Sans"/>
                <a:cs typeface="Open Sans"/>
                <a:sym typeface="Open Sans"/>
                <a:hlinkClick r:id="rId6"/>
              </a:rPr>
              <a:t>https://www.sciencedirect.com/science/article/pii/S0923474822000303</a:t>
            </a:r>
            <a:endParaRPr sz="600"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41</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735012" y="1355835"/>
            <a:ext cx="9559877" cy="5970865"/>
          </a:xfrm>
          <a:prstGeom prst="rect">
            <a:avLst/>
          </a:prstGeom>
          <a:noFill/>
        </p:spPr>
        <p:txBody>
          <a:bodyPr wrap="square">
            <a:spAutoFit/>
          </a:bodyPr>
          <a:lstStyle/>
          <a:p>
            <a:r>
              <a:rPr lang="en-US" sz="1600" b="1" dirty="0">
                <a:effectLst/>
                <a:latin typeface="Open Sans" panose="020B0606030504020204" pitchFamily="34" charset="0"/>
                <a:ea typeface="Open Sans" panose="020B0606030504020204" pitchFamily="34" charset="0"/>
                <a:cs typeface="Open Sans" panose="020B0606030504020204" pitchFamily="34" charset="0"/>
              </a:rPr>
              <a:t>Fall zwei2: "Shan Liang Taste" - das System der Lebensmittelversorgungskette in der Blockchain-Umgebung</a:t>
            </a:r>
          </a:p>
          <a:p>
            <a:endParaRPr lang="en-US" sz="1600" b="1" dirty="0">
              <a:latin typeface="Open Sans" panose="020B0606030504020204" pitchFamily="34" charset="0"/>
              <a:ea typeface="Open Sans" panose="020B0606030504020204" pitchFamily="34" charset="0"/>
              <a:cs typeface="Open Sans" panose="020B0606030504020204" pitchFamily="34" charset="0"/>
            </a:endParaRPr>
          </a:p>
          <a:p>
            <a:endParaRPr lang="en-US" sz="1600" b="1" dirty="0">
              <a:latin typeface="Open Sans" panose="020B0606030504020204" pitchFamily="34" charset="0"/>
              <a:ea typeface="Open Sans" panose="020B0606030504020204" pitchFamily="34" charset="0"/>
              <a:cs typeface="Open Sans" panose="020B0606030504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de-DE" altLang="de-DE" sz="1600" b="0" i="0" u="none" strike="noStrike" cap="none" normalizeH="0" baseline="0" dirty="0">
                <a:ln>
                  <a:noFill/>
                </a:ln>
                <a:solidFill>
                  <a:schemeClr val="tx1"/>
                </a:solidFill>
                <a:effectLst/>
                <a:latin typeface="Arial" panose="020B0604020202020204" pitchFamily="34" charset="0"/>
              </a:rPr>
              <a:t>Shan Liang Taste </a:t>
            </a:r>
            <a:r>
              <a:rPr kumimoji="0" lang="de-DE" altLang="de-DE" sz="1600" b="0" i="0" u="none" strike="noStrike" cap="none" normalizeH="0" baseline="0" dirty="0" err="1">
                <a:ln>
                  <a:noFill/>
                </a:ln>
                <a:solidFill>
                  <a:schemeClr val="tx1"/>
                </a:solidFill>
                <a:effectLst/>
                <a:latin typeface="Arial" panose="020B0604020202020204" pitchFamily="34" charset="0"/>
              </a:rPr>
              <a:t>kombiniert das </a:t>
            </a:r>
            <a:r>
              <a:rPr kumimoji="0" lang="de-DE" altLang="de-DE" sz="1600" b="0" i="0" u="none" strike="noStrike" cap="none" normalizeH="0" baseline="0" dirty="0">
                <a:ln>
                  <a:noFill/>
                </a:ln>
                <a:solidFill>
                  <a:schemeClr val="tx1"/>
                </a:solidFill>
                <a:effectLst/>
                <a:latin typeface="Arial" panose="020B0604020202020204" pitchFamily="34" charset="0"/>
              </a:rPr>
              <a:t>Internet </a:t>
            </a:r>
            <a:r>
              <a:rPr kumimoji="0" lang="de-DE" altLang="de-DE" sz="1600" b="0" i="0" u="none" strike="noStrike" cap="none" normalizeH="0" baseline="0" dirty="0" err="1">
                <a:ln>
                  <a:noFill/>
                </a:ln>
                <a:solidFill>
                  <a:schemeClr val="tx1"/>
                </a:solidFill>
                <a:effectLst/>
                <a:latin typeface="Arial" panose="020B0604020202020204" pitchFamily="34" charset="0"/>
              </a:rPr>
              <a:t>der </a:t>
            </a:r>
            <a:r>
              <a:rPr kumimoji="0" lang="de-DE" altLang="de-DE" sz="1600" b="0" i="0" u="none" strike="noStrike" cap="none" normalizeH="0" baseline="0" dirty="0">
                <a:ln>
                  <a:noFill/>
                </a:ln>
                <a:solidFill>
                  <a:schemeClr val="tx1"/>
                </a:solidFill>
                <a:effectLst/>
                <a:latin typeface="Arial" panose="020B0604020202020204" pitchFamily="34" charset="0"/>
              </a:rPr>
              <a:t>Dinge (IoT), </a:t>
            </a:r>
            <a:r>
              <a:rPr kumimoji="0" lang="de-DE" altLang="de-DE" sz="1600" b="0" i="0" u="none" strike="noStrike" cap="none" normalizeH="0" baseline="0" dirty="0" err="1">
                <a:ln>
                  <a:noFill/>
                </a:ln>
                <a:solidFill>
                  <a:schemeClr val="tx1"/>
                </a:solidFill>
                <a:effectLst/>
                <a:latin typeface="Arial" panose="020B0604020202020204" pitchFamily="34" charset="0"/>
              </a:rPr>
              <a:t>Blockchain </a:t>
            </a:r>
            <a:r>
              <a:rPr kumimoji="0" lang="de-DE" altLang="de-DE" sz="1600" b="0" i="0" u="none" strike="noStrike" cap="none" normalizeH="0" baseline="0" dirty="0">
                <a:ln>
                  <a:noFill/>
                </a:ln>
                <a:solidFill>
                  <a:schemeClr val="tx1"/>
                </a:solidFill>
                <a:effectLst/>
                <a:latin typeface="Arial" panose="020B0604020202020204" pitchFamily="34" charset="0"/>
              </a:rPr>
              <a:t>und </a:t>
            </a:r>
            <a:r>
              <a:rPr kumimoji="0" lang="de-DE" altLang="de-DE" sz="1600" b="0" i="0" u="none" strike="noStrike" cap="none" normalizeH="0" baseline="0" dirty="0" err="1">
                <a:ln>
                  <a:noFill/>
                </a:ln>
                <a:solidFill>
                  <a:schemeClr val="tx1"/>
                </a:solidFill>
                <a:effectLst/>
                <a:latin typeface="Arial" panose="020B0604020202020204" pitchFamily="34" charset="0"/>
              </a:rPr>
              <a:t>Big Data, um </a:t>
            </a:r>
            <a:r>
              <a:rPr kumimoji="0" lang="de-DE" altLang="de-DE" sz="1600" b="0" i="0" u="none" strike="noStrike" cap="none" normalizeH="0" baseline="0" dirty="0">
                <a:ln>
                  <a:noFill/>
                </a:ln>
                <a:solidFill>
                  <a:schemeClr val="tx1"/>
                </a:solidFill>
                <a:effectLst/>
                <a:latin typeface="Arial" panose="020B0604020202020204" pitchFamily="34" charset="0"/>
              </a:rPr>
              <a:t>eine </a:t>
            </a:r>
            <a:r>
              <a:rPr kumimoji="0" lang="de-DE" altLang="de-DE" sz="1600" b="0" i="0" u="none" strike="noStrike" cap="none" normalizeH="0" baseline="0" dirty="0" err="1">
                <a:ln>
                  <a:noFill/>
                </a:ln>
                <a:solidFill>
                  <a:schemeClr val="tx1"/>
                </a:solidFill>
                <a:effectLst/>
                <a:latin typeface="Arial" panose="020B0604020202020204" pitchFamily="34" charset="0"/>
              </a:rPr>
              <a:t>Plattform für das Management der Lieferkette in der </a:t>
            </a:r>
            <a:r>
              <a:rPr kumimoji="0" lang="de-DE" altLang="de-DE" sz="1600" b="0" i="0" u="none" strike="noStrike" cap="none" normalizeH="0" baseline="0" dirty="0">
                <a:ln>
                  <a:noFill/>
                </a:ln>
                <a:solidFill>
                  <a:schemeClr val="tx1"/>
                </a:solidFill>
                <a:effectLst/>
                <a:latin typeface="Arial" panose="020B0604020202020204" pitchFamily="34" charset="0"/>
              </a:rPr>
              <a:t>Agrar-</a:t>
            </a:r>
            <a:r>
              <a:rPr kumimoji="0" lang="de-DE" altLang="de-DE" sz="1600" b="0" i="0" u="none" strike="noStrike" cap="none" normalizeH="0" baseline="0" dirty="0" err="1">
                <a:ln>
                  <a:noFill/>
                </a:ln>
                <a:solidFill>
                  <a:schemeClr val="tx1"/>
                </a:solidFill>
                <a:effectLst/>
                <a:latin typeface="Arial" panose="020B0604020202020204" pitchFamily="34" charset="0"/>
              </a:rPr>
              <a:t> und Ernährungswirtschaft zu entwickeln</a:t>
            </a:r>
            <a:r>
              <a:rPr kumimoji="0" lang="de-DE" altLang="de-DE" sz="16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de-DE" altLang="de-DE"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de-DE" altLang="de-DE" sz="1600" b="0" i="0" u="none" strike="noStrike" cap="none" normalizeH="0" baseline="0" dirty="0" err="1">
                <a:ln>
                  <a:noFill/>
                </a:ln>
                <a:solidFill>
                  <a:schemeClr val="tx1"/>
                </a:solidFill>
                <a:effectLst/>
                <a:latin typeface="Arial" panose="020B0604020202020204" pitchFamily="34" charset="0"/>
              </a:rPr>
              <a:t>Sie digitalisieren die Vermögenswerte der Beidahuang </a:t>
            </a:r>
            <a:r>
              <a:rPr kumimoji="0" lang="de-DE" altLang="de-DE" sz="1600" b="0" i="0" u="none" strike="noStrike" cap="none" normalizeH="0" baseline="0" dirty="0">
                <a:ln>
                  <a:noFill/>
                </a:ln>
                <a:solidFill>
                  <a:schemeClr val="tx1"/>
                </a:solidFill>
                <a:effectLst/>
                <a:latin typeface="Arial" panose="020B0604020202020204" pitchFamily="34" charset="0"/>
              </a:rPr>
              <a:t>Farm Group, indem sie </a:t>
            </a:r>
            <a:r>
              <a:rPr kumimoji="0" lang="de-DE" altLang="de-DE" sz="1600" b="0" i="0" u="none" strike="noStrike" cap="none" normalizeH="0" baseline="0" dirty="0" err="1">
                <a:ln>
                  <a:noFill/>
                </a:ln>
                <a:solidFill>
                  <a:schemeClr val="tx1"/>
                </a:solidFill>
                <a:effectLst/>
                <a:latin typeface="Arial" panose="020B0604020202020204" pitchFamily="34" charset="0"/>
              </a:rPr>
              <a:t>deren Getreidelieferkette in </a:t>
            </a:r>
            <a:r>
              <a:rPr kumimoji="0" lang="de-DE" altLang="de-DE" sz="1600" b="0" i="0" u="none" strike="noStrike" cap="none" normalizeH="0" baseline="0" dirty="0">
                <a:ln>
                  <a:noFill/>
                </a:ln>
                <a:solidFill>
                  <a:schemeClr val="tx1"/>
                </a:solidFill>
                <a:effectLst/>
                <a:latin typeface="Arial" panose="020B0604020202020204" pitchFamily="34" charset="0"/>
              </a:rPr>
              <a:t>1.639 </a:t>
            </a:r>
            <a:r>
              <a:rPr kumimoji="0" lang="de-DE" altLang="de-DE" sz="1600" b="0" i="0" u="none" strike="noStrike" cap="none" normalizeH="0" baseline="0" dirty="0" err="1">
                <a:ln>
                  <a:noFill/>
                </a:ln>
                <a:solidFill>
                  <a:schemeClr val="tx1"/>
                </a:solidFill>
                <a:effectLst/>
                <a:latin typeface="Arial" panose="020B0604020202020204" pitchFamily="34" charset="0"/>
              </a:rPr>
              <a:t>Geschäftsknotenpunkte auf </a:t>
            </a:r>
            <a:r>
              <a:rPr kumimoji="0" lang="de-DE" altLang="de-DE" sz="1600" b="0" i="0" u="none" strike="noStrike" cap="none" normalizeH="0" baseline="0" dirty="0">
                <a:ln>
                  <a:noFill/>
                </a:ln>
                <a:solidFill>
                  <a:schemeClr val="tx1"/>
                </a:solidFill>
                <a:effectLst/>
                <a:latin typeface="Arial" panose="020B0604020202020204" pitchFamily="34" charset="0"/>
              </a:rPr>
              <a:t>3 </a:t>
            </a:r>
            <a:r>
              <a:rPr kumimoji="0" lang="de-DE" altLang="de-DE" sz="1600" b="0" i="0" u="none" strike="noStrike" cap="none" normalizeH="0" baseline="0" dirty="0" err="1">
                <a:ln>
                  <a:noFill/>
                </a:ln>
                <a:solidFill>
                  <a:schemeClr val="tx1"/>
                </a:solidFill>
                <a:effectLst/>
                <a:latin typeface="Arial" panose="020B0604020202020204" pitchFamily="34" charset="0"/>
              </a:rPr>
              <a:t>Farmen</a:t>
            </a:r>
            <a:r>
              <a:rPr kumimoji="0" lang="de-DE" altLang="de-DE" sz="1600" b="0" i="0" u="none" strike="noStrike" cap="none" normalizeH="0" baseline="0" dirty="0">
                <a:ln>
                  <a:noFill/>
                </a:ln>
                <a:solidFill>
                  <a:schemeClr val="tx1"/>
                </a:solidFill>
                <a:effectLst/>
                <a:latin typeface="Arial" panose="020B0604020202020204" pitchFamily="34" charset="0"/>
              </a:rPr>
              <a:t>, 9 </a:t>
            </a:r>
            <a:r>
              <a:rPr kumimoji="0" lang="de-DE" altLang="de-DE" sz="1600" b="0" i="0" u="none" strike="noStrike" cap="none" normalizeH="0" baseline="0" dirty="0" err="1">
                <a:ln>
                  <a:noFill/>
                </a:ln>
                <a:solidFill>
                  <a:schemeClr val="tx1"/>
                </a:solidFill>
                <a:effectLst/>
                <a:latin typeface="Arial" panose="020B0604020202020204" pitchFamily="34" charset="0"/>
              </a:rPr>
              <a:t>Verwaltungsbezirken </a:t>
            </a:r>
            <a:r>
              <a:rPr kumimoji="0" lang="de-DE" altLang="de-DE" sz="1600" b="0" i="0" u="none" strike="noStrike" cap="none" normalizeH="0" baseline="0" dirty="0">
                <a:ln>
                  <a:noFill/>
                </a:ln>
                <a:solidFill>
                  <a:schemeClr val="tx1"/>
                </a:solidFill>
                <a:effectLst/>
                <a:latin typeface="Arial" panose="020B0604020202020204" pitchFamily="34" charset="0"/>
              </a:rPr>
              <a:t>und 33 </a:t>
            </a:r>
            <a:r>
              <a:rPr kumimoji="0" lang="de-DE" altLang="de-DE" sz="1600" b="0" i="0" u="none" strike="noStrike" cap="none" normalizeH="0" baseline="0" dirty="0" err="1">
                <a:ln>
                  <a:noFill/>
                </a:ln>
                <a:solidFill>
                  <a:schemeClr val="tx1"/>
                </a:solidFill>
                <a:effectLst/>
                <a:latin typeface="Arial" panose="020B0604020202020204" pitchFamily="34" charset="0"/>
              </a:rPr>
              <a:t>Arbeitsplätzen </a:t>
            </a:r>
            <a:r>
              <a:rPr kumimoji="0" lang="de-DE" altLang="de-DE" sz="1600" b="0" i="0" u="none" strike="noStrike" cap="none" normalizeH="0" baseline="0" dirty="0">
                <a:ln>
                  <a:noFill/>
                </a:ln>
                <a:solidFill>
                  <a:schemeClr val="tx1"/>
                </a:solidFill>
                <a:effectLst/>
                <a:latin typeface="Arial" panose="020B0604020202020204" pitchFamily="34" charset="0"/>
              </a:rPr>
              <a:t>aufschlüsseln.</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de-DE" altLang="de-DE" sz="16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de-DE" altLang="de-DE" sz="1600" b="0" i="0" u="none" strike="noStrike" cap="none" normalizeH="0" baseline="0" dirty="0">
                <a:ln>
                  <a:noFill/>
                </a:ln>
                <a:solidFill>
                  <a:schemeClr val="tx1"/>
                </a:solidFill>
                <a:effectLst/>
                <a:latin typeface="Arial" panose="020B0604020202020204" pitchFamily="34" charset="0"/>
              </a:rPr>
              <a:t>Durch die </a:t>
            </a:r>
            <a:r>
              <a:rPr kumimoji="0" lang="de-DE" altLang="de-DE" sz="1600" b="0" i="0" u="none" strike="noStrike" cap="none" normalizeH="0" baseline="0" dirty="0" err="1">
                <a:ln>
                  <a:noFill/>
                </a:ln>
                <a:solidFill>
                  <a:schemeClr val="tx1"/>
                </a:solidFill>
                <a:effectLst/>
                <a:latin typeface="Arial" panose="020B0604020202020204" pitchFamily="34" charset="0"/>
              </a:rPr>
              <a:t>Einführung standardisierter</a:t>
            </a:r>
            <a:r>
              <a:rPr kumimoji="0" lang="de-DE" altLang="de-DE" sz="1600" b="0" i="0" u="none" strike="noStrike" cap="none" normalizeH="0" baseline="0" dirty="0">
                <a:ln>
                  <a:noFill/>
                </a:ln>
                <a:solidFill>
                  <a:schemeClr val="tx1"/>
                </a:solidFill>
                <a:effectLst/>
                <a:latin typeface="Arial" panose="020B0604020202020204" pitchFamily="34" charset="0"/>
              </a:rPr>
              <a:t>, </a:t>
            </a:r>
            <a:r>
              <a:rPr kumimoji="0" lang="de-DE" altLang="de-DE" sz="1600" b="0" i="0" u="none" strike="noStrike" cap="none" normalizeH="0" baseline="0" dirty="0" err="1">
                <a:ln>
                  <a:noFill/>
                </a:ln>
                <a:solidFill>
                  <a:schemeClr val="tx1"/>
                </a:solidFill>
                <a:effectLst/>
                <a:latin typeface="Arial" panose="020B0604020202020204" pitchFamily="34" charset="0"/>
              </a:rPr>
              <a:t>groß</a:t>
            </a:r>
            <a:r>
              <a:rPr kumimoji="0" lang="de-DE" altLang="de-DE" sz="1600" b="0" i="0" u="none" strike="noStrike" cap="none" normalizeH="0" baseline="0" dirty="0">
                <a:ln>
                  <a:noFill/>
                </a:ln>
                <a:solidFill>
                  <a:schemeClr val="tx1"/>
                </a:solidFill>
                <a:effectLst/>
                <a:latin typeface="Arial" panose="020B0604020202020204" pitchFamily="34" charset="0"/>
              </a:rPr>
              <a:t> angelegter und </a:t>
            </a:r>
            <a:r>
              <a:rPr kumimoji="0" lang="de-DE" altLang="de-DE" sz="1600" b="0" i="0" u="none" strike="noStrike" cap="none" normalizeH="0" baseline="0" dirty="0" err="1">
                <a:ln>
                  <a:noFill/>
                </a:ln>
                <a:solidFill>
                  <a:schemeClr val="tx1"/>
                </a:solidFill>
                <a:effectLst/>
                <a:latin typeface="Arial" panose="020B0604020202020204" pitchFamily="34" charset="0"/>
              </a:rPr>
              <a:t>mechanisierter Produktionsmethoden schafft </a:t>
            </a:r>
            <a:r>
              <a:rPr kumimoji="0" lang="de-DE" altLang="de-DE" sz="1600" b="0" i="0" u="none" strike="noStrike" cap="none" normalizeH="0" baseline="0" dirty="0">
                <a:ln>
                  <a:noFill/>
                </a:ln>
                <a:solidFill>
                  <a:schemeClr val="tx1"/>
                </a:solidFill>
                <a:effectLst/>
                <a:latin typeface="Arial" panose="020B0604020202020204" pitchFamily="34" charset="0"/>
              </a:rPr>
              <a:t>Shan Liang Taste ein </a:t>
            </a:r>
            <a:r>
              <a:rPr kumimoji="0" lang="de-DE" altLang="de-DE" sz="1600" b="0" i="0" u="none" strike="noStrike" cap="none" normalizeH="0" baseline="0" dirty="0" err="1">
                <a:ln>
                  <a:noFill/>
                </a:ln>
                <a:solidFill>
                  <a:schemeClr val="tx1"/>
                </a:solidFill>
                <a:effectLst/>
                <a:latin typeface="Arial" panose="020B0604020202020204" pitchFamily="34" charset="0"/>
              </a:rPr>
              <a:t>autonomes landwirtschaftliches System, das durch </a:t>
            </a:r>
            <a:r>
              <a:rPr kumimoji="0" lang="de-DE" altLang="de-DE" sz="1600" b="0" i="0" u="none" strike="noStrike" cap="none" normalizeH="0" baseline="0" dirty="0">
                <a:ln>
                  <a:noFill/>
                </a:ln>
                <a:solidFill>
                  <a:schemeClr val="tx1"/>
                </a:solidFill>
                <a:effectLst/>
                <a:latin typeface="Arial" panose="020B0604020202020204" pitchFamily="34" charset="0"/>
              </a:rPr>
              <a:t>intelligente </a:t>
            </a:r>
            <a:r>
              <a:rPr kumimoji="0" lang="de-DE" altLang="de-DE" sz="1600" b="0" i="0" u="none" strike="noStrike" cap="none" normalizeH="0" baseline="0" dirty="0" err="1">
                <a:ln>
                  <a:noFill/>
                </a:ln>
                <a:solidFill>
                  <a:schemeClr val="tx1"/>
                </a:solidFill>
                <a:effectLst/>
                <a:latin typeface="Arial" panose="020B0604020202020204" pitchFamily="34" charset="0"/>
              </a:rPr>
              <a:t>Geräte </a:t>
            </a:r>
            <a:r>
              <a:rPr kumimoji="0" lang="de-DE" altLang="de-DE" sz="1600" b="0" i="0" u="none" strike="noStrike" cap="none" normalizeH="0" baseline="0" dirty="0">
                <a:ln>
                  <a:noFill/>
                </a:ln>
                <a:solidFill>
                  <a:schemeClr val="tx1"/>
                </a:solidFill>
                <a:effectLst/>
                <a:latin typeface="Arial" panose="020B0604020202020204" pitchFamily="34" charset="0"/>
              </a:rPr>
              <a:t>und </a:t>
            </a:r>
            <a:r>
              <a:rPr kumimoji="0" lang="de-DE" altLang="de-DE" sz="1600" b="0" i="0" u="none" strike="noStrike" cap="none" normalizeH="0" baseline="0" dirty="0" err="1">
                <a:ln>
                  <a:noFill/>
                </a:ln>
                <a:solidFill>
                  <a:schemeClr val="tx1"/>
                </a:solidFill>
                <a:effectLst/>
                <a:latin typeface="Arial" panose="020B0604020202020204" pitchFamily="34" charset="0"/>
              </a:rPr>
              <a:t>Blockchain angetrieben wird</a:t>
            </a:r>
            <a:r>
              <a:rPr kumimoji="0" lang="de-DE" altLang="de-DE" sz="1600" b="0" i="0" u="none" strike="noStrike" cap="none" normalizeH="0" baseline="0" dirty="0">
                <a:ln>
                  <a:noFill/>
                </a:ln>
                <a:solidFill>
                  <a:schemeClr val="tx1"/>
                </a:solidFill>
                <a:effectLst/>
                <a:latin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de-DE" altLang="de-DE"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de-DE" altLang="de-DE" sz="1600" b="0" i="0" u="none" strike="noStrike" cap="none" normalizeH="0" baseline="0" dirty="0" err="1">
                <a:ln>
                  <a:noFill/>
                </a:ln>
                <a:solidFill>
                  <a:schemeClr val="tx1"/>
                </a:solidFill>
                <a:effectLst/>
                <a:latin typeface="Arial" panose="020B0604020202020204" pitchFamily="34" charset="0"/>
              </a:rPr>
              <a:t>Verschiedene IoT-Geräte, die </a:t>
            </a:r>
            <a:r>
              <a:rPr kumimoji="0" lang="de-DE" altLang="de-DE" sz="1600" b="0" i="0" u="none" strike="noStrike" cap="none" normalizeH="0" baseline="0" dirty="0">
                <a:ln>
                  <a:noFill/>
                </a:ln>
                <a:solidFill>
                  <a:schemeClr val="tx1"/>
                </a:solidFill>
                <a:effectLst/>
                <a:latin typeface="Arial" panose="020B0604020202020204" pitchFamily="34" charset="0"/>
              </a:rPr>
              <a:t>auf den </a:t>
            </a:r>
            <a:r>
              <a:rPr kumimoji="0" lang="de-DE" altLang="de-DE" sz="1600" b="0" i="0" u="none" strike="noStrike" cap="none" normalizeH="0" baseline="0" dirty="0" err="1">
                <a:ln>
                  <a:noFill/>
                </a:ln>
                <a:solidFill>
                  <a:schemeClr val="tx1"/>
                </a:solidFill>
                <a:effectLst/>
                <a:latin typeface="Arial" panose="020B0604020202020204" pitchFamily="34" charset="0"/>
              </a:rPr>
              <a:t>Anlagen installiert sind, sammeln automatisch Daten wie </a:t>
            </a:r>
            <a:r>
              <a:rPr kumimoji="0" lang="de-DE" altLang="de-DE" sz="1600" b="0" i="0" u="none" strike="noStrike" cap="none" normalizeH="0" baseline="0" dirty="0">
                <a:ln>
                  <a:noFill/>
                </a:ln>
                <a:solidFill>
                  <a:schemeClr val="tx1"/>
                </a:solidFill>
                <a:effectLst/>
                <a:latin typeface="Arial" panose="020B0604020202020204" pitchFamily="34" charset="0"/>
              </a:rPr>
              <a:t>Zeit, </a:t>
            </a:r>
            <a:r>
              <a:rPr kumimoji="0" lang="de-DE" altLang="de-DE" sz="1600" b="0" i="0" u="none" strike="noStrike" cap="none" normalizeH="0" baseline="0" dirty="0" err="1">
                <a:ln>
                  <a:noFill/>
                </a:ln>
                <a:solidFill>
                  <a:schemeClr val="tx1"/>
                </a:solidFill>
                <a:effectLst/>
                <a:latin typeface="Arial" panose="020B0604020202020204" pitchFamily="34" charset="0"/>
              </a:rPr>
              <a:t>Standort</a:t>
            </a:r>
            <a:r>
              <a:rPr kumimoji="0" lang="de-DE" altLang="de-DE" sz="1600" b="0" i="0" u="none" strike="noStrike" cap="none" normalizeH="0" baseline="0" dirty="0">
                <a:ln>
                  <a:noFill/>
                </a:ln>
                <a:solidFill>
                  <a:schemeClr val="tx1"/>
                </a:solidFill>
                <a:effectLst/>
                <a:latin typeface="Arial" panose="020B0604020202020204" pitchFamily="34" charset="0"/>
              </a:rPr>
              <a:t>, </a:t>
            </a:r>
            <a:r>
              <a:rPr kumimoji="0" lang="de-DE" altLang="de-DE" sz="1600" b="0" i="0" u="none" strike="noStrike" cap="none" normalizeH="0" baseline="0" dirty="0" err="1">
                <a:ln>
                  <a:noFill/>
                </a:ln>
                <a:solidFill>
                  <a:schemeClr val="tx1"/>
                </a:solidFill>
                <a:effectLst/>
                <a:latin typeface="Arial" panose="020B0604020202020204" pitchFamily="34" charset="0"/>
              </a:rPr>
              <a:t>Anbaudetails </a:t>
            </a:r>
            <a:r>
              <a:rPr kumimoji="0" lang="de-DE" altLang="de-DE" sz="1600" b="0" i="0" u="none" strike="noStrike" cap="none" normalizeH="0" baseline="0" dirty="0">
                <a:ln>
                  <a:noFill/>
                </a:ln>
                <a:solidFill>
                  <a:schemeClr val="tx1"/>
                </a:solidFill>
                <a:effectLst/>
                <a:latin typeface="Arial" panose="020B0604020202020204" pitchFamily="34" charset="0"/>
              </a:rPr>
              <a:t>und </a:t>
            </a:r>
            <a:r>
              <a:rPr kumimoji="0" lang="de-DE" altLang="de-DE" sz="1600" b="0" i="0" u="none" strike="noStrike" cap="none" normalizeH="0" baseline="0" dirty="0" err="1">
                <a:ln>
                  <a:noFill/>
                </a:ln>
                <a:solidFill>
                  <a:schemeClr val="tx1"/>
                </a:solidFill>
                <a:effectLst/>
                <a:latin typeface="Arial" panose="020B0604020202020204" pitchFamily="34" charset="0"/>
              </a:rPr>
              <a:t>Verwaltungsdaten</a:t>
            </a:r>
            <a:r>
              <a:rPr kumimoji="0" lang="de-DE" altLang="de-DE" sz="1600" b="0" i="0" u="none" strike="noStrike" cap="none" normalizeH="0" baseline="0" dirty="0">
                <a:ln>
                  <a:noFill/>
                </a:ln>
                <a:solidFill>
                  <a:schemeClr val="tx1"/>
                </a:solidFill>
                <a:effectLst/>
                <a:latin typeface="Arial" panose="020B0604020202020204" pitchFamily="34" charset="0"/>
              </a:rPr>
              <a:t>, </a:t>
            </a:r>
            <a:r>
              <a:rPr kumimoji="0" lang="de-DE" altLang="de-DE" sz="1600" b="0" i="0" u="none" strike="noStrike" cap="none" normalizeH="0" baseline="0" dirty="0" err="1">
                <a:ln>
                  <a:noFill/>
                </a:ln>
                <a:solidFill>
                  <a:schemeClr val="tx1"/>
                </a:solidFill>
                <a:effectLst/>
                <a:latin typeface="Arial" panose="020B0604020202020204" pitchFamily="34" charset="0"/>
              </a:rPr>
              <a:t>die in das Blockchain-System hochgeladen werden, um die Authentizität sicherzustellen</a:t>
            </a:r>
            <a:r>
              <a:rPr kumimoji="0" lang="de-DE" altLang="de-DE" sz="1600" b="0" i="0" u="none" strike="noStrike" cap="none" normalizeH="0" baseline="0" dirty="0">
                <a:ln>
                  <a:noFill/>
                </a:ln>
                <a:solidFill>
                  <a:schemeClr val="tx1"/>
                </a:solidFill>
                <a:effectLst/>
                <a:latin typeface="Arial" panose="020B0604020202020204" pitchFamily="34" charset="0"/>
              </a:rPr>
              <a:t>.</a:t>
            </a:r>
          </a:p>
          <a:p>
            <a:pPr marL="0" marR="0" lvl="0" indent="0" algn="l" defTabSz="914400" rtl="0" eaLnBrk="0" fontAlgn="base" latinLnBrk="0" hangingPunct="0">
              <a:lnSpc>
                <a:spcPct val="100000"/>
              </a:lnSpc>
              <a:spcBef>
                <a:spcPct val="0"/>
              </a:spcBef>
              <a:spcAft>
                <a:spcPct val="0"/>
              </a:spcAft>
              <a:buClrTx/>
              <a:buSzTx/>
              <a:buFontTx/>
              <a:buChar char="•"/>
              <a:tabLst/>
            </a:pPr>
            <a:endParaRPr kumimoji="0" lang="de-DE" altLang="de-DE" sz="1600" b="0" i="0" u="none" strike="noStrike" cap="none" normalizeH="0" baseline="0" dirty="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Char char="•"/>
              <a:tabLst/>
            </a:pPr>
            <a:r>
              <a:rPr kumimoji="0" lang="de-DE" altLang="de-DE" sz="1600" b="0" i="0" u="none" strike="noStrike" cap="none" normalizeH="0" baseline="0" dirty="0" err="1">
                <a:ln>
                  <a:noFill/>
                </a:ln>
                <a:solidFill>
                  <a:schemeClr val="tx1"/>
                </a:solidFill>
                <a:effectLst/>
                <a:latin typeface="Arial" panose="020B0604020202020204" pitchFamily="34" charset="0"/>
              </a:rPr>
              <a:t>Die Teilnehmer der Getreidelieferkette zeichnen Transaktionsinformationen </a:t>
            </a:r>
            <a:r>
              <a:rPr kumimoji="0" lang="de-DE" altLang="de-DE" sz="1600" b="0" i="0" u="none" strike="noStrike" cap="none" normalizeH="0" baseline="0" dirty="0">
                <a:ln>
                  <a:noFill/>
                </a:ln>
                <a:solidFill>
                  <a:schemeClr val="tx1"/>
                </a:solidFill>
                <a:effectLst/>
                <a:latin typeface="Arial" panose="020B0604020202020204" pitchFamily="34" charset="0"/>
              </a:rPr>
              <a:t>auf </a:t>
            </a:r>
            <a:r>
              <a:rPr kumimoji="0" lang="de-DE" altLang="de-DE" sz="1600" b="0" i="0" u="none" strike="noStrike" cap="none" normalizeH="0" baseline="0" dirty="0" err="1">
                <a:ln>
                  <a:noFill/>
                </a:ln>
                <a:solidFill>
                  <a:schemeClr val="tx1"/>
                </a:solidFill>
                <a:effectLst/>
                <a:latin typeface="Arial" panose="020B0604020202020204" pitchFamily="34" charset="0"/>
              </a:rPr>
              <a:t>dem Blockchain-System auf </a:t>
            </a:r>
            <a:r>
              <a:rPr kumimoji="0" lang="de-DE" altLang="de-DE" sz="1600" b="0" i="0" u="none" strike="noStrike" cap="none" normalizeH="0" baseline="0" dirty="0">
                <a:ln>
                  <a:noFill/>
                </a:ln>
                <a:solidFill>
                  <a:schemeClr val="tx1"/>
                </a:solidFill>
                <a:effectLst/>
                <a:latin typeface="Arial" panose="020B0604020202020204" pitchFamily="34" charset="0"/>
              </a:rPr>
              <a:t>und </a:t>
            </a:r>
            <a:r>
              <a:rPr kumimoji="0" lang="de-DE" altLang="de-DE" sz="1600" b="0" i="0" u="none" strike="noStrike" cap="none" normalizeH="0" baseline="0" dirty="0" err="1">
                <a:ln>
                  <a:noFill/>
                </a:ln>
                <a:solidFill>
                  <a:schemeClr val="tx1"/>
                </a:solidFill>
                <a:effectLst/>
                <a:latin typeface="Arial" panose="020B0604020202020204" pitchFamily="34" charset="0"/>
              </a:rPr>
              <a:t>gewährleisten </a:t>
            </a:r>
            <a:r>
              <a:rPr kumimoji="0" lang="de-DE" altLang="de-DE" sz="1600" b="0" i="0" u="none" strike="noStrike" cap="none" normalizeH="0" baseline="0" dirty="0">
                <a:ln>
                  <a:noFill/>
                </a:ln>
                <a:solidFill>
                  <a:schemeClr val="tx1"/>
                </a:solidFill>
                <a:effectLst/>
                <a:latin typeface="Arial" panose="020B0604020202020204" pitchFamily="34" charset="0"/>
              </a:rPr>
              <a:t>so </a:t>
            </a:r>
            <a:r>
              <a:rPr kumimoji="0" lang="de-DE" altLang="de-DE" sz="1600" b="0" i="0" u="none" strike="noStrike" cap="none" normalizeH="0" baseline="0" dirty="0" err="1">
                <a:ln>
                  <a:noFill/>
                </a:ln>
                <a:solidFill>
                  <a:schemeClr val="tx1"/>
                </a:solidFill>
                <a:effectLst/>
                <a:latin typeface="Arial" panose="020B0604020202020204" pitchFamily="34" charset="0"/>
              </a:rPr>
              <a:t>Transaktionssicherheit </a:t>
            </a:r>
            <a:r>
              <a:rPr kumimoji="0" lang="de-DE" altLang="de-DE" sz="1600" b="0" i="0" u="none" strike="noStrike" cap="none" normalizeH="0" baseline="0" dirty="0">
                <a:ln>
                  <a:noFill/>
                </a:ln>
                <a:solidFill>
                  <a:schemeClr val="tx1"/>
                </a:solidFill>
                <a:effectLst/>
                <a:latin typeface="Arial" panose="020B0604020202020204" pitchFamily="34" charset="0"/>
              </a:rPr>
              <a:t>und eine </a:t>
            </a:r>
            <a:r>
              <a:rPr kumimoji="0" lang="de-DE" altLang="de-DE" sz="1600" b="0" i="0" u="none" strike="noStrike" cap="none" normalizeH="0" baseline="0" dirty="0" err="1">
                <a:ln>
                  <a:noFill/>
                </a:ln>
                <a:solidFill>
                  <a:schemeClr val="tx1"/>
                </a:solidFill>
                <a:effectLst/>
                <a:latin typeface="Arial" panose="020B0604020202020204" pitchFamily="34" charset="0"/>
              </a:rPr>
              <a:t>umfassende Datenzuordnung</a:t>
            </a:r>
            <a:r>
              <a:rPr kumimoji="0" lang="de-DE" altLang="de-DE" sz="1600" b="0" i="0" u="none" strike="noStrike" cap="none" normalizeH="0" baseline="0" dirty="0">
                <a:ln>
                  <a:noFill/>
                </a:ln>
                <a:solidFill>
                  <a:schemeClr val="tx1"/>
                </a:solidFill>
                <a:effectLst/>
                <a:latin typeface="Arial" panose="020B0604020202020204" pitchFamily="34" charset="0"/>
              </a:rPr>
              <a:t>.</a:t>
            </a:r>
          </a:p>
          <a:p>
            <a:pPr>
              <a:buFont typeface="Arial" panose="020B0604020202020204" pitchFamily="34" charset="0"/>
              <a:buChar char="•"/>
            </a:pPr>
            <a:endParaRPr lang="en-US" sz="16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endParaRPr lang="en-US" sz="1600" dirty="0">
              <a:latin typeface="Open Sans" panose="020B0606030504020204" pitchFamily="34" charset="0"/>
              <a:ea typeface="Open Sans" panose="020B0606030504020204" pitchFamily="34" charset="0"/>
              <a:cs typeface="Open Sans" panose="020B0606030504020204" pitchFamily="34" charset="0"/>
            </a:endParaRPr>
          </a:p>
          <a:p>
            <a:pPr>
              <a:buFont typeface="Arial" panose="020B0604020202020204" pitchFamily="34" charset="0"/>
              <a:buChar char="•"/>
            </a:pPr>
            <a:endParaRPr lang="en-US" sz="16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63775576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FALLSTUDIEN: BEISPIEL 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über eine traditionelle Bäckerei: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42</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1" y="2079110"/>
            <a:ext cx="9559877" cy="5632311"/>
          </a:xfrm>
          <a:prstGeom prst="rect">
            <a:avLst/>
          </a:prstGeom>
          <a:noFill/>
        </p:spPr>
        <p:txBody>
          <a:bodyPr wrap="square">
            <a:spAutoFit/>
          </a:bodyPr>
          <a:lstStyle/>
          <a:p>
            <a:pPr marL="0" marR="0" lvl="0" indent="0" algn="just" defTabSz="914400" rtl="0" eaLnBrk="0" fontAlgn="base" latinLnBrk="0" hangingPunct="0">
              <a:lnSpc>
                <a:spcPct val="100000"/>
              </a:lnSpc>
              <a:spcBef>
                <a:spcPct val="0"/>
              </a:spcBef>
              <a:spcAft>
                <a:spcPct val="0"/>
              </a:spcAft>
              <a:buClrTx/>
              <a:buSzTx/>
              <a:buFontTx/>
              <a:buNone/>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Shan Liang Taste </a:t>
            </a:r>
            <a:r>
              <a:rPr kumimoji="0" lang="de-DE" altLang="de-DE" sz="1800" b="0" i="0" u="none" strike="noStrike" cap="none" normalizeH="0" baseline="0" dirty="0" err="1">
                <a:ln>
                  <a:noFill/>
                </a:ln>
                <a:solidFill>
                  <a:schemeClr val="tx1"/>
                </a:solidFill>
                <a:effectLst/>
                <a:latin typeface="Arial" panose="020B0604020202020204" pitchFamily="34" charset="0"/>
              </a:rPr>
              <a:t>entwickelt verschiedene Anwendungen innerhalb der Blockchain-Plattform, um die Getreidelieferkette effektiv </a:t>
            </a:r>
            <a:r>
              <a:rPr kumimoji="0" lang="de-DE" altLang="de-DE" sz="1800" b="0" i="0" u="none" strike="noStrike" cap="none" normalizeH="0" baseline="0" dirty="0">
                <a:ln>
                  <a:noFill/>
                </a:ln>
                <a:solidFill>
                  <a:schemeClr val="tx1"/>
                </a:solidFill>
                <a:effectLst/>
                <a:latin typeface="Arial" panose="020B0604020202020204" pitchFamily="34" charset="0"/>
              </a:rPr>
              <a:t>zu verwalten:</a:t>
            </a: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Die Shan Liang Blockchain Food Tickets </a:t>
            </a:r>
            <a:r>
              <a:rPr kumimoji="0" lang="de-DE" altLang="de-DE" sz="1800" b="0" i="0" u="none" strike="noStrike" cap="none" normalizeH="0" baseline="0" dirty="0" err="1">
                <a:ln>
                  <a:noFill/>
                </a:ln>
                <a:solidFill>
                  <a:schemeClr val="tx1"/>
                </a:solidFill>
                <a:effectLst/>
                <a:latin typeface="Arial" panose="020B0604020202020204" pitchFamily="34" charset="0"/>
              </a:rPr>
              <a:t>App stellt handelbare </a:t>
            </a:r>
            <a:r>
              <a:rPr kumimoji="0" lang="de-DE" altLang="de-DE" sz="1800" b="0" i="0" u="none" strike="noStrike" cap="none" normalizeH="0" baseline="0" dirty="0">
                <a:ln>
                  <a:noFill/>
                </a:ln>
                <a:solidFill>
                  <a:schemeClr val="tx1"/>
                </a:solidFill>
                <a:effectLst/>
                <a:latin typeface="Arial" panose="020B0604020202020204" pitchFamily="34" charset="0"/>
              </a:rPr>
              <a:t>und </a:t>
            </a:r>
            <a:r>
              <a:rPr kumimoji="0" lang="de-DE" altLang="de-DE" sz="1800" b="0" i="0" u="none" strike="noStrike" cap="none" normalizeH="0" baseline="0" dirty="0" err="1">
                <a:ln>
                  <a:noFill/>
                </a:ln>
                <a:solidFill>
                  <a:schemeClr val="tx1"/>
                </a:solidFill>
                <a:effectLst/>
                <a:latin typeface="Arial" panose="020B0604020202020204" pitchFamily="34" charset="0"/>
              </a:rPr>
              <a:t>besicherte </a:t>
            </a:r>
            <a:r>
              <a:rPr kumimoji="0" lang="de-DE" altLang="de-DE" sz="1800" b="0" i="0" u="none" strike="noStrike" cap="none" normalizeH="0" baseline="0" dirty="0">
                <a:ln>
                  <a:noFill/>
                </a:ln>
                <a:solidFill>
                  <a:schemeClr val="tx1"/>
                </a:solidFill>
                <a:effectLst/>
                <a:latin typeface="Arial" panose="020B0604020202020204" pitchFamily="34" charset="0"/>
              </a:rPr>
              <a:t>digitale </a:t>
            </a:r>
            <a:r>
              <a:rPr kumimoji="0" lang="de-DE" altLang="de-DE" sz="1800" b="0" i="0" u="none" strike="noStrike" cap="none" normalizeH="0" baseline="0" dirty="0" err="1">
                <a:ln>
                  <a:noFill/>
                </a:ln>
                <a:solidFill>
                  <a:schemeClr val="tx1"/>
                </a:solidFill>
                <a:effectLst/>
                <a:latin typeface="Arial" panose="020B0604020202020204" pitchFamily="34" charset="0"/>
              </a:rPr>
              <a:t>Pflanzaufträge aus, die einem Grundstück entsprechen</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457200" marR="0" lvl="1"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Mit Shan Liang Blockchain Order über WeChat </a:t>
            </a:r>
            <a:r>
              <a:rPr kumimoji="0" lang="de-DE" altLang="de-DE" sz="1800" b="0" i="0" u="none" strike="noStrike" cap="none" normalizeH="0" baseline="0" dirty="0" err="1">
                <a:ln>
                  <a:noFill/>
                </a:ln>
                <a:solidFill>
                  <a:schemeClr val="tx1"/>
                </a:solidFill>
                <a:effectLst/>
                <a:latin typeface="Arial" panose="020B0604020202020204" pitchFamily="34" charset="0"/>
              </a:rPr>
              <a:t>können Kunden Land für den Reisanbau buchen</a:t>
            </a:r>
            <a:r>
              <a:rPr kumimoji="0" lang="de-DE" altLang="de-DE" sz="1800" b="0" i="0" u="none" strike="noStrike" cap="none" normalizeH="0" baseline="0" dirty="0">
                <a:ln>
                  <a:noFill/>
                </a:ln>
                <a:solidFill>
                  <a:schemeClr val="tx1"/>
                </a:solidFill>
                <a:effectLst/>
                <a:latin typeface="Arial" panose="020B0604020202020204" pitchFamily="34" charset="0"/>
              </a:rPr>
              <a:t>, </a:t>
            </a:r>
            <a:r>
              <a:rPr kumimoji="0" lang="de-DE" altLang="de-DE" sz="1800" b="0" i="0" u="none" strike="noStrike" cap="none" normalizeH="0" baseline="0" dirty="0" err="1">
                <a:ln>
                  <a:noFill/>
                </a:ln>
                <a:solidFill>
                  <a:schemeClr val="tx1"/>
                </a:solidFill>
                <a:effectLst/>
                <a:latin typeface="Arial" panose="020B0604020202020204" pitchFamily="34" charset="0"/>
              </a:rPr>
              <a:t>wobei die Bestellung </a:t>
            </a:r>
            <a:r>
              <a:rPr kumimoji="0" lang="de-DE" altLang="de-DE" sz="1800" b="0" i="0" u="none" strike="noStrike" cap="none" normalizeH="0" baseline="0" dirty="0">
                <a:ln>
                  <a:noFill/>
                </a:ln>
                <a:solidFill>
                  <a:schemeClr val="tx1"/>
                </a:solidFill>
                <a:effectLst/>
                <a:latin typeface="Arial" panose="020B0604020202020204" pitchFamily="34" charset="0"/>
              </a:rPr>
              <a:t>1.150 $ </a:t>
            </a:r>
            <a:r>
              <a:rPr kumimoji="0" lang="de-DE" altLang="de-DE" sz="1800" b="0" i="0" u="none" strike="noStrike" cap="none" normalizeH="0" baseline="0" dirty="0" err="1">
                <a:ln>
                  <a:noFill/>
                </a:ln>
                <a:solidFill>
                  <a:schemeClr val="tx1"/>
                </a:solidFill>
                <a:effectLst/>
                <a:latin typeface="Arial" panose="020B0604020202020204" pitchFamily="34" charset="0"/>
              </a:rPr>
              <a:t>für </a:t>
            </a:r>
            <a:r>
              <a:rPr kumimoji="0" lang="de-DE" altLang="de-DE" sz="1800" b="0" i="0" u="none" strike="noStrike" cap="none" normalizeH="0" baseline="0" dirty="0">
                <a:ln>
                  <a:noFill/>
                </a:ln>
                <a:solidFill>
                  <a:schemeClr val="tx1"/>
                </a:solidFill>
                <a:effectLst/>
                <a:latin typeface="Arial" panose="020B0604020202020204" pitchFamily="34" charset="0"/>
              </a:rPr>
              <a:t>1 </a:t>
            </a:r>
            <a:r>
              <a:rPr kumimoji="0" lang="de-DE" altLang="de-DE" sz="1800" b="0" i="0" u="none" strike="noStrike" cap="none" normalizeH="0" baseline="0" dirty="0" err="1">
                <a:ln>
                  <a:noFill/>
                </a:ln>
                <a:solidFill>
                  <a:schemeClr val="tx1"/>
                </a:solidFill>
                <a:effectLst/>
                <a:latin typeface="Arial" panose="020B0604020202020204" pitchFamily="34" charset="0"/>
              </a:rPr>
              <a:t>mu Land kostet</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457200" marR="0" lvl="1"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Die Shan Liang Smart </a:t>
            </a:r>
            <a:r>
              <a:rPr kumimoji="0" lang="de-DE" altLang="de-DE" sz="1800" b="0" i="0" u="none" strike="noStrike" cap="none" normalizeH="0" baseline="0" dirty="0" err="1">
                <a:ln>
                  <a:noFill/>
                </a:ln>
                <a:solidFill>
                  <a:schemeClr val="tx1"/>
                </a:solidFill>
                <a:effectLst/>
                <a:latin typeface="Arial" panose="020B0604020202020204" pitchFamily="34" charset="0"/>
              </a:rPr>
              <a:t>Contract App bietet Auftragsverträge für die Lieferkette </a:t>
            </a:r>
            <a:r>
              <a:rPr kumimoji="0" lang="de-DE" altLang="de-DE" sz="1800" b="0" i="0" u="none" strike="noStrike" cap="none" normalizeH="0" baseline="0" dirty="0">
                <a:ln>
                  <a:noFill/>
                </a:ln>
                <a:solidFill>
                  <a:schemeClr val="tx1"/>
                </a:solidFill>
                <a:effectLst/>
                <a:latin typeface="Arial" panose="020B0604020202020204" pitchFamily="34" charset="0"/>
              </a:rPr>
              <a:t>und </a:t>
            </a:r>
            <a:r>
              <a:rPr kumimoji="0" lang="de-DE" altLang="de-DE" sz="1800" b="0" i="0" u="none" strike="noStrike" cap="none" normalizeH="0" baseline="0" dirty="0" err="1">
                <a:ln>
                  <a:noFill/>
                </a:ln>
                <a:solidFill>
                  <a:schemeClr val="tx1"/>
                </a:solidFill>
                <a:effectLst/>
                <a:latin typeface="Arial" panose="020B0604020202020204" pitchFamily="34" charset="0"/>
              </a:rPr>
              <a:t>löst damit effektiv Vertrauensprobleme</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457200" marR="0" lvl="1"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457200" marR="0" lvl="1"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Die Shan Liang </a:t>
            </a:r>
            <a:r>
              <a:rPr kumimoji="0" lang="de-DE" altLang="de-DE" sz="1800" b="0" i="0" u="none" strike="noStrike" cap="none" normalizeH="0" baseline="0" dirty="0" err="1">
                <a:ln>
                  <a:noFill/>
                </a:ln>
                <a:solidFill>
                  <a:schemeClr val="tx1"/>
                </a:solidFill>
                <a:effectLst/>
                <a:latin typeface="Arial" panose="020B0604020202020204" pitchFamily="34" charset="0"/>
              </a:rPr>
              <a:t>Steward-App standardisiert Produktionsdienstleistungen wie Zucht</a:t>
            </a:r>
            <a:r>
              <a:rPr kumimoji="0" lang="de-DE" altLang="de-DE" sz="1800" b="0" i="0" u="none" strike="noStrike" cap="none" normalizeH="0" baseline="0" dirty="0">
                <a:ln>
                  <a:noFill/>
                </a:ln>
                <a:solidFill>
                  <a:schemeClr val="tx1"/>
                </a:solidFill>
                <a:effectLst/>
                <a:latin typeface="Arial" panose="020B0604020202020204" pitchFamily="34" charset="0"/>
              </a:rPr>
              <a:t>, </a:t>
            </a:r>
            <a:r>
              <a:rPr kumimoji="0" lang="de-DE" altLang="de-DE" sz="1800" b="0" i="0" u="none" strike="noStrike" cap="none" normalizeH="0" baseline="0" dirty="0" err="1">
                <a:ln>
                  <a:noFill/>
                </a:ln>
                <a:solidFill>
                  <a:schemeClr val="tx1"/>
                </a:solidFill>
                <a:effectLst/>
                <a:latin typeface="Arial" panose="020B0604020202020204" pitchFamily="34" charset="0"/>
              </a:rPr>
              <a:t>Beschaffung von landwirtschaftlichen Materialien </a:t>
            </a:r>
            <a:r>
              <a:rPr kumimoji="0" lang="de-DE" altLang="de-DE" sz="1800" b="0" i="0" u="none" strike="noStrike" cap="none" normalizeH="0" baseline="0" dirty="0">
                <a:ln>
                  <a:noFill/>
                </a:ln>
                <a:solidFill>
                  <a:schemeClr val="tx1"/>
                </a:solidFill>
                <a:effectLst/>
                <a:latin typeface="Arial" panose="020B0604020202020204" pitchFamily="34" charset="0"/>
              </a:rPr>
              <a:t>und </a:t>
            </a:r>
            <a:r>
              <a:rPr kumimoji="0" lang="de-DE" altLang="de-DE" sz="1800" b="0" i="0" u="none" strike="noStrike" cap="none" normalizeH="0" baseline="0" dirty="0" err="1">
                <a:ln>
                  <a:noFill/>
                </a:ln>
                <a:solidFill>
                  <a:schemeClr val="tx1"/>
                </a:solidFill>
                <a:effectLst/>
                <a:latin typeface="Arial" panose="020B0604020202020204" pitchFamily="34" charset="0"/>
              </a:rPr>
              <a:t>Produktionsplanung</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457200" marR="0" lvl="1" indent="0" algn="just" defTabSz="914400" rtl="0" eaLnBrk="0" fontAlgn="base" latinLnBrk="0" hangingPunct="0">
              <a:lnSpc>
                <a:spcPct val="100000"/>
              </a:lnSpc>
              <a:spcBef>
                <a:spcPct val="0"/>
              </a:spcBef>
              <a:spcAft>
                <a:spcPct val="0"/>
              </a:spcAft>
              <a:buClrTx/>
              <a:buSzTx/>
              <a:buFontTx/>
              <a:buChar char="•"/>
              <a:tabLst/>
            </a:pPr>
            <a:endParaRPr lang="de-DE" altLang="de-DE" sz="1800" dirty="0">
              <a:solidFill>
                <a:schemeClr val="tx1"/>
              </a:solidFill>
              <a:latin typeface="Arial" panose="020B0604020202020204" pitchFamily="34" charset="0"/>
            </a:endParaRPr>
          </a:p>
          <a:p>
            <a:pPr marL="457200" lvl="1" algn="just" eaLnBrk="0" fontAlgn="base" hangingPunct="0">
              <a:spcBef>
                <a:spcPct val="0"/>
              </a:spcBef>
              <a:spcAft>
                <a:spcPct val="0"/>
              </a:spcAft>
              <a:buClrTx/>
              <a:buFontTx/>
              <a:buChar char="•"/>
            </a:pPr>
            <a:r>
              <a:rPr kumimoji="0" lang="de-DE" altLang="de-DE" sz="1800" b="0" i="0" u="none" strike="noStrike" cap="none" normalizeH="0" baseline="0" dirty="0">
                <a:ln>
                  <a:noFill/>
                </a:ln>
                <a:solidFill>
                  <a:schemeClr val="tx1"/>
                </a:solidFill>
                <a:effectLst/>
                <a:latin typeface="Arial" panose="020B0604020202020204" pitchFamily="34" charset="0"/>
              </a:rPr>
              <a:t>Die Shan Liang </a:t>
            </a:r>
            <a:r>
              <a:rPr kumimoji="0" lang="de-DE" altLang="de-DE" sz="1800" b="0" i="0" u="none" strike="noStrike" cap="none" normalizeH="0" baseline="0" dirty="0" err="1">
                <a:ln>
                  <a:noFill/>
                </a:ln>
                <a:solidFill>
                  <a:schemeClr val="tx1"/>
                </a:solidFill>
                <a:effectLst/>
                <a:latin typeface="Arial" panose="020B0604020202020204" pitchFamily="34" charset="0"/>
              </a:rPr>
              <a:t>Finance-App bietet </a:t>
            </a:r>
            <a:r>
              <a:rPr kumimoji="0" lang="de-DE" altLang="de-DE" sz="1800" b="0" i="0" u="none" strike="noStrike" cap="none" normalizeH="0" baseline="0" dirty="0">
                <a:ln>
                  <a:noFill/>
                </a:ln>
                <a:solidFill>
                  <a:schemeClr val="tx1"/>
                </a:solidFill>
                <a:effectLst/>
                <a:latin typeface="Arial" panose="020B0604020202020204" pitchFamily="34" charset="0"/>
              </a:rPr>
              <a:t>in </a:t>
            </a:r>
            <a:r>
              <a:rPr kumimoji="0" lang="de-DE" altLang="de-DE" sz="1800" b="0" i="0" u="none" strike="noStrike" cap="none" normalizeH="0" baseline="0" dirty="0" err="1">
                <a:ln>
                  <a:noFill/>
                </a:ln>
                <a:solidFill>
                  <a:schemeClr val="tx1"/>
                </a:solidFill>
                <a:effectLst/>
                <a:latin typeface="Arial" panose="020B0604020202020204" pitchFamily="34" charset="0"/>
              </a:rPr>
              <a:t>Zusammenarbeit mit Finanzinstituten neue Finanzdienstleistungen für Partner in der Lieferkette auf der Grundlage </a:t>
            </a:r>
            <a:r>
              <a:rPr kumimoji="0" lang="de-DE" altLang="de-DE" sz="1800" b="0" i="0" u="none" strike="noStrike" cap="none" normalizeH="0" baseline="0" dirty="0">
                <a:ln>
                  <a:noFill/>
                </a:ln>
                <a:solidFill>
                  <a:schemeClr val="tx1"/>
                </a:solidFill>
                <a:effectLst/>
                <a:latin typeface="Arial" panose="020B0604020202020204" pitchFamily="34" charset="0"/>
              </a:rPr>
              <a:t>von </a:t>
            </a:r>
            <a:r>
              <a:rPr kumimoji="0" lang="de-DE" altLang="de-DE" sz="1800" b="0" i="0" u="none" strike="noStrike" cap="none" normalizeH="0" baseline="0" dirty="0" err="1">
                <a:ln>
                  <a:noFill/>
                </a:ln>
                <a:solidFill>
                  <a:schemeClr val="tx1"/>
                </a:solidFill>
                <a:effectLst/>
                <a:latin typeface="Arial" panose="020B0604020202020204" pitchFamily="34" charset="0"/>
              </a:rPr>
              <a:t>Blockchain-Datenbeständen </a:t>
            </a:r>
            <a:r>
              <a:rPr kumimoji="0" lang="de-DE" altLang="de-DE" sz="1800" b="0" i="0" u="none" strike="noStrike" cap="none" normalizeH="0" baseline="0" dirty="0">
                <a:ln>
                  <a:noFill/>
                </a:ln>
                <a:solidFill>
                  <a:schemeClr val="tx1"/>
                </a:solidFill>
                <a:effectLst/>
                <a:latin typeface="Arial" panose="020B0604020202020204" pitchFamily="34" charset="0"/>
              </a:rPr>
              <a:t>und </a:t>
            </a:r>
            <a:r>
              <a:rPr kumimoji="0" lang="de-DE" altLang="de-DE" sz="1800" b="0" i="0" u="none" strike="noStrike" cap="none" normalizeH="0" baseline="0" dirty="0" err="1">
                <a:ln>
                  <a:noFill/>
                </a:ln>
                <a:solidFill>
                  <a:schemeClr val="tx1"/>
                </a:solidFill>
                <a:effectLst/>
                <a:latin typeface="Arial" panose="020B0604020202020204" pitchFamily="34" charset="0"/>
              </a:rPr>
              <a:t>Handelsdaten</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457200" marR="0" lvl="1" indent="0" algn="just" defTabSz="914400" rtl="0" eaLnBrk="0" fontAlgn="base" latinLnBrk="0" hangingPunct="0">
              <a:lnSpc>
                <a:spcPct val="100000"/>
              </a:lnSpc>
              <a:spcBef>
                <a:spcPct val="0"/>
              </a:spcBef>
              <a:spcAft>
                <a:spcPct val="0"/>
              </a:spcAft>
              <a:buClrTx/>
              <a:buSzTx/>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457200" marR="0" lvl="1"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algn="just"/>
            <a:endParaRPr lang="en-US"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90653915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FALLSTUDIEN: BEISPIEL 2</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über eine traditionelle Bäckerei: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43</a:t>
            </a:fld>
            <a:endParaRPr lang="en-GB" sz="1800"/>
          </a:p>
        </p:txBody>
      </p:sp>
      <p:sp>
        <p:nvSpPr>
          <p:cNvPr id="4" name="Textfeld 3">
            <a:extLst>
              <a:ext uri="{FF2B5EF4-FFF2-40B4-BE49-F238E27FC236}">
                <a16:creationId xmlns:a16="http://schemas.microsoft.com/office/drawing/2014/main" id="{743A0D15-9120-49C0-17E3-49642C588A77}"/>
              </a:ext>
            </a:extLst>
          </p:cNvPr>
          <p:cNvSpPr txBox="1"/>
          <p:nvPr/>
        </p:nvSpPr>
        <p:spPr>
          <a:xfrm>
            <a:off x="566760" y="1760629"/>
            <a:ext cx="9559877" cy="3139321"/>
          </a:xfrm>
          <a:prstGeom prst="rect">
            <a:avLst/>
          </a:prstGeom>
          <a:noFill/>
        </p:spPr>
        <p:txBody>
          <a:bodyPr wrap="square">
            <a:spAutoFit/>
          </a:bodyPr>
          <a:lstStyle/>
          <a:p>
            <a:pPr marL="457200" marR="0" lvl="1" indent="0" algn="just" defTabSz="914400" rtl="0" eaLnBrk="0" fontAlgn="base" latinLnBrk="0" hangingPunct="0">
              <a:lnSpc>
                <a:spcPct val="100000"/>
              </a:lnSpc>
              <a:spcBef>
                <a:spcPct val="0"/>
              </a:spcBef>
              <a:spcAft>
                <a:spcPct val="0"/>
              </a:spcAft>
              <a:buClrTx/>
              <a:buSzTx/>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Shan Liang Taste </a:t>
            </a:r>
            <a:r>
              <a:rPr kumimoji="0" lang="de-DE" altLang="de-DE" sz="1800" b="0" i="0" u="none" strike="noStrike" cap="none" normalizeH="0" baseline="0" dirty="0" err="1">
                <a:ln>
                  <a:noFill/>
                </a:ln>
                <a:solidFill>
                  <a:schemeClr val="tx1"/>
                </a:solidFill>
                <a:effectLst/>
                <a:latin typeface="Arial" panose="020B0604020202020204" pitchFamily="34" charset="0"/>
              </a:rPr>
              <a:t>arbeitet </a:t>
            </a:r>
            <a:r>
              <a:rPr kumimoji="0" lang="de-DE" altLang="de-DE" sz="1800" b="0" i="0" u="none" strike="noStrike" cap="none" normalizeH="0" baseline="0" dirty="0">
                <a:ln>
                  <a:noFill/>
                </a:ln>
                <a:solidFill>
                  <a:schemeClr val="tx1"/>
                </a:solidFill>
                <a:effectLst/>
                <a:latin typeface="Arial" panose="020B0604020202020204" pitchFamily="34" charset="0"/>
              </a:rPr>
              <a:t>auch </a:t>
            </a:r>
            <a:r>
              <a:rPr kumimoji="0" lang="de-DE" altLang="de-DE" sz="1800" b="0" i="0" u="none" strike="noStrike" cap="none" normalizeH="0" baseline="0" dirty="0" err="1">
                <a:ln>
                  <a:noFill/>
                </a:ln>
                <a:solidFill>
                  <a:schemeClr val="tx1"/>
                </a:solidFill>
                <a:effectLst/>
                <a:latin typeface="Arial" panose="020B0604020202020204" pitchFamily="34" charset="0"/>
              </a:rPr>
              <a:t>mit verschiedenen Institutionen für Qualitätskontrolle </a:t>
            </a:r>
            <a:r>
              <a:rPr kumimoji="0" lang="de-DE" altLang="de-DE" sz="1800" b="0" i="0" u="none" strike="noStrike" cap="none" normalizeH="0" baseline="0" dirty="0">
                <a:ln>
                  <a:noFill/>
                </a:ln>
                <a:solidFill>
                  <a:schemeClr val="tx1"/>
                </a:solidFill>
                <a:effectLst/>
                <a:latin typeface="Arial" panose="020B0604020202020204" pitchFamily="34" charset="0"/>
              </a:rPr>
              <a:t>und </a:t>
            </a:r>
            <a:r>
              <a:rPr kumimoji="0" lang="de-DE" altLang="de-DE" sz="1800" b="0" i="0" u="none" strike="noStrike" cap="none" normalizeH="0" baseline="0" dirty="0" err="1">
                <a:ln>
                  <a:noFill/>
                </a:ln>
                <a:solidFill>
                  <a:schemeClr val="tx1"/>
                </a:solidFill>
                <a:effectLst/>
                <a:latin typeface="Arial" panose="020B0604020202020204" pitchFamily="34" charset="0"/>
              </a:rPr>
              <a:t>technische </a:t>
            </a:r>
            <a:r>
              <a:rPr kumimoji="0" lang="de-DE" altLang="de-DE" sz="1800" b="0" i="0" u="none" strike="noStrike" cap="none" normalizeH="0" baseline="0" dirty="0">
                <a:ln>
                  <a:noFill/>
                </a:ln>
                <a:solidFill>
                  <a:schemeClr val="tx1"/>
                </a:solidFill>
                <a:effectLst/>
                <a:latin typeface="Arial" panose="020B0604020202020204" pitchFamily="34" charset="0"/>
              </a:rPr>
              <a:t>Unterstützung </a:t>
            </a:r>
            <a:r>
              <a:rPr kumimoji="0" lang="de-DE" altLang="de-DE" sz="1800" b="0" i="0" u="none" strike="noStrike" cap="none" normalizeH="0" baseline="0" dirty="0" err="1">
                <a:ln>
                  <a:noFill/>
                </a:ln>
                <a:solidFill>
                  <a:schemeClr val="tx1"/>
                </a:solidFill>
                <a:effectLst/>
                <a:latin typeface="Arial" panose="020B0604020202020204" pitchFamily="34" charset="0"/>
              </a:rPr>
              <a:t>zusammen</a:t>
            </a:r>
            <a:r>
              <a:rPr kumimoji="0" lang="de-DE" altLang="de-DE" sz="1800" b="0" i="0" u="none" strike="noStrike" cap="none" normalizeH="0" baseline="0" dirty="0">
                <a:ln>
                  <a:noFill/>
                </a:ln>
                <a:solidFill>
                  <a:schemeClr val="tx1"/>
                </a:solidFill>
                <a:effectLst/>
                <a:latin typeface="Arial" panose="020B0604020202020204" pitchFamily="34" charset="0"/>
              </a:rPr>
              <a:t>, um </a:t>
            </a:r>
            <a:r>
              <a:rPr kumimoji="0" lang="de-DE" altLang="de-DE" sz="1800" b="0" i="0" u="none" strike="noStrike" cap="none" normalizeH="0" baseline="0" dirty="0" err="1">
                <a:ln>
                  <a:noFill/>
                </a:ln>
                <a:solidFill>
                  <a:schemeClr val="tx1"/>
                </a:solidFill>
                <a:effectLst/>
                <a:latin typeface="Arial" panose="020B0604020202020204" pitchFamily="34" charset="0"/>
              </a:rPr>
              <a:t>die Qualität der Getreideproduktion weiter zu verbessern</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Char char="•"/>
              <a:tabLst/>
            </a:pPr>
            <a:endParaRPr kumimoji="0" lang="de-DE" altLang="de-DE" sz="1800" b="0" i="0" u="none" strike="noStrike" cap="none" normalizeH="0" baseline="0" dirty="0">
              <a:ln>
                <a:noFill/>
              </a:ln>
              <a:solidFill>
                <a:schemeClr val="tx1"/>
              </a:solidFill>
              <a:effectLst/>
              <a:latin typeface="Arial" panose="020B0604020202020204" pitchFamily="34" charset="0"/>
            </a:endParaRPr>
          </a:p>
          <a:p>
            <a:pPr marL="0" marR="0" lvl="0" indent="0" algn="just" defTabSz="914400" rtl="0" eaLnBrk="0" fontAlgn="base" latinLnBrk="0" hangingPunct="0">
              <a:lnSpc>
                <a:spcPct val="100000"/>
              </a:lnSpc>
              <a:spcBef>
                <a:spcPct val="0"/>
              </a:spcBef>
              <a:spcAft>
                <a:spcPct val="0"/>
              </a:spcAft>
              <a:buClrTx/>
              <a:buSzTx/>
              <a:buFontTx/>
              <a:buChar char="•"/>
              <a:tabLst/>
            </a:pPr>
            <a:r>
              <a:rPr kumimoji="0" lang="de-DE" altLang="de-DE" sz="1800" b="0" i="0" u="none" strike="noStrike" cap="none" normalizeH="0" baseline="0" dirty="0">
                <a:ln>
                  <a:noFill/>
                </a:ln>
                <a:solidFill>
                  <a:schemeClr val="tx1"/>
                </a:solidFill>
                <a:effectLst/>
                <a:latin typeface="Arial" panose="020B0604020202020204" pitchFamily="34" charset="0"/>
              </a:rPr>
              <a:t>Insgesamt </a:t>
            </a:r>
            <a:r>
              <a:rPr kumimoji="0" lang="de-DE" altLang="de-DE" sz="1800" b="0" i="0" u="none" strike="noStrike" cap="none" normalizeH="0" baseline="0" dirty="0" err="1">
                <a:ln>
                  <a:noFill/>
                </a:ln>
                <a:solidFill>
                  <a:schemeClr val="tx1"/>
                </a:solidFill>
                <a:effectLst/>
                <a:latin typeface="Arial" panose="020B0604020202020204" pitchFamily="34" charset="0"/>
              </a:rPr>
              <a:t>revolutioniert </a:t>
            </a:r>
            <a:r>
              <a:rPr kumimoji="0" lang="de-DE" altLang="de-DE" sz="1800" b="0" i="0" u="none" strike="noStrike" cap="none" normalizeH="0" baseline="0" dirty="0">
                <a:ln>
                  <a:noFill/>
                </a:ln>
                <a:solidFill>
                  <a:schemeClr val="tx1"/>
                </a:solidFill>
                <a:effectLst/>
                <a:latin typeface="Arial" panose="020B0604020202020204" pitchFamily="34" charset="0"/>
              </a:rPr>
              <a:t>Shan Liang Taste </a:t>
            </a:r>
            <a:r>
              <a:rPr kumimoji="0" lang="de-DE" altLang="de-DE" sz="1800" b="0" i="0" u="none" strike="noStrike" cap="none" normalizeH="0" baseline="0" dirty="0" err="1">
                <a:ln>
                  <a:noFill/>
                </a:ln>
                <a:solidFill>
                  <a:schemeClr val="tx1"/>
                </a:solidFill>
                <a:effectLst/>
                <a:latin typeface="Arial" panose="020B0604020202020204" pitchFamily="34" charset="0"/>
              </a:rPr>
              <a:t>das </a:t>
            </a:r>
            <a:r>
              <a:rPr kumimoji="0" lang="de-DE" altLang="de-DE" sz="1800" b="0" i="0" u="none" strike="noStrike" cap="none" normalizeH="0" baseline="0" dirty="0">
                <a:ln>
                  <a:noFill/>
                </a:ln>
                <a:solidFill>
                  <a:schemeClr val="tx1"/>
                </a:solidFill>
                <a:effectLst/>
                <a:latin typeface="Arial" panose="020B0604020202020204" pitchFamily="34" charset="0"/>
              </a:rPr>
              <a:t>traditionelle </a:t>
            </a:r>
            <a:r>
              <a:rPr kumimoji="0" lang="de-DE" altLang="de-DE" sz="1800" b="0" i="0" u="none" strike="noStrike" cap="none" normalizeH="0" baseline="0" dirty="0" err="1">
                <a:ln>
                  <a:noFill/>
                </a:ln>
                <a:solidFill>
                  <a:schemeClr val="tx1"/>
                </a:solidFill>
                <a:effectLst/>
                <a:latin typeface="Arial" panose="020B0604020202020204" pitchFamily="34" charset="0"/>
              </a:rPr>
              <a:t>hierarchische Modell der Lebensmittelversorgungskette</a:t>
            </a:r>
            <a:r>
              <a:rPr kumimoji="0" lang="de-DE" altLang="de-DE" sz="1800" b="0" i="0" u="none" strike="noStrike" cap="none" normalizeH="0" baseline="0" dirty="0">
                <a:ln>
                  <a:noFill/>
                </a:ln>
                <a:solidFill>
                  <a:schemeClr val="tx1"/>
                </a:solidFill>
                <a:effectLst/>
                <a:latin typeface="Arial" panose="020B0604020202020204" pitchFamily="34" charset="0"/>
              </a:rPr>
              <a:t>, indem es </a:t>
            </a:r>
            <a:r>
              <a:rPr kumimoji="0" lang="de-DE" altLang="de-DE" sz="1800" b="0" i="0" u="none" strike="noStrike" cap="none" normalizeH="0" baseline="0" dirty="0" err="1">
                <a:ln>
                  <a:noFill/>
                </a:ln>
                <a:solidFill>
                  <a:schemeClr val="tx1"/>
                </a:solidFill>
                <a:effectLst/>
                <a:latin typeface="Arial" panose="020B0604020202020204" pitchFamily="34" charset="0"/>
              </a:rPr>
              <a:t>die Technologie nutzt, um industrielle Prozesse </a:t>
            </a:r>
            <a:r>
              <a:rPr kumimoji="0" lang="de-DE" altLang="de-DE" sz="1800" b="0" i="0" u="none" strike="noStrike" cap="none" normalizeH="0" baseline="0" dirty="0">
                <a:ln>
                  <a:noFill/>
                </a:ln>
                <a:solidFill>
                  <a:schemeClr val="tx1"/>
                </a:solidFill>
                <a:effectLst/>
                <a:latin typeface="Arial" panose="020B0604020202020204" pitchFamily="34" charset="0"/>
              </a:rPr>
              <a:t>zu verbessern und </a:t>
            </a:r>
            <a:r>
              <a:rPr kumimoji="0" lang="de-DE" altLang="de-DE" sz="1800" b="0" i="0" u="none" strike="noStrike" cap="none" normalizeH="0" baseline="0" dirty="0" err="1">
                <a:ln>
                  <a:noFill/>
                </a:ln>
                <a:solidFill>
                  <a:schemeClr val="tx1"/>
                </a:solidFill>
                <a:effectLst/>
                <a:latin typeface="Arial" panose="020B0604020202020204" pitchFamily="34" charset="0"/>
              </a:rPr>
              <a:t>die Qualität des Getreides von der </a:t>
            </a:r>
            <a:r>
              <a:rPr kumimoji="0" lang="de-DE" altLang="de-DE" sz="1800" b="0" i="0" u="none" strike="noStrike" cap="none" normalizeH="0" baseline="0" dirty="0">
                <a:ln>
                  <a:noFill/>
                </a:ln>
                <a:solidFill>
                  <a:schemeClr val="tx1"/>
                </a:solidFill>
                <a:effectLst/>
                <a:latin typeface="Arial" panose="020B0604020202020204" pitchFamily="34" charset="0"/>
              </a:rPr>
              <a:t>Quelle </a:t>
            </a:r>
            <a:r>
              <a:rPr kumimoji="0" lang="de-DE" altLang="de-DE" sz="1800" b="0" i="0" u="none" strike="noStrike" cap="none" normalizeH="0" baseline="0" dirty="0" err="1">
                <a:ln>
                  <a:noFill/>
                </a:ln>
                <a:solidFill>
                  <a:schemeClr val="tx1"/>
                </a:solidFill>
                <a:effectLst/>
                <a:latin typeface="Arial" panose="020B0604020202020204" pitchFamily="34" charset="0"/>
              </a:rPr>
              <a:t>an zu gewährleisten</a:t>
            </a:r>
            <a:r>
              <a:rPr kumimoji="0" lang="de-DE" altLang="de-DE" sz="1800" b="0" i="0" u="none" strike="noStrike" cap="none" normalizeH="0" baseline="0" dirty="0">
                <a:ln>
                  <a:noFill/>
                </a:ln>
                <a:solidFill>
                  <a:schemeClr val="tx1"/>
                </a:solidFill>
                <a:effectLst/>
                <a:latin typeface="Arial" panose="020B0604020202020204" pitchFamily="34" charset="0"/>
              </a:rPr>
              <a:t>.</a:t>
            </a:r>
          </a:p>
          <a:p>
            <a:pPr marL="0" marR="0" lvl="0" indent="0" algn="just" defTabSz="914400" rtl="0" eaLnBrk="0" fontAlgn="base" latinLnBrk="0" hangingPunct="0">
              <a:lnSpc>
                <a:spcPct val="100000"/>
              </a:lnSpc>
              <a:spcBef>
                <a:spcPct val="0"/>
              </a:spcBef>
              <a:spcAft>
                <a:spcPct val="0"/>
              </a:spcAft>
              <a:buClrTx/>
              <a:buSzTx/>
              <a:buFontTx/>
              <a:buNone/>
              <a:tabLst/>
            </a:pPr>
            <a:r>
              <a:rPr kumimoji="0" lang="de-DE" altLang="de-DE" sz="1800" b="0" i="0" u="none" strike="noStrike" cap="none" normalizeH="0" baseline="0" dirty="0" err="1">
                <a:ln>
                  <a:noFill/>
                </a:ln>
                <a:solidFill>
                  <a:schemeClr val="tx1"/>
                </a:solidFill>
                <a:effectLst/>
                <a:latin typeface="Arial" panose="020B0604020202020204" pitchFamily="34" charset="0"/>
              </a:rPr>
              <a:t>Bitte formulieren Sie es </a:t>
            </a:r>
            <a:r>
              <a:rPr kumimoji="0" lang="de-DE" altLang="de-DE" sz="1800" b="0" i="0" u="none" strike="noStrike" cap="none" normalizeH="0" baseline="0" dirty="0">
                <a:ln>
                  <a:noFill/>
                </a:ln>
                <a:solidFill>
                  <a:schemeClr val="tx1"/>
                </a:solidFill>
                <a:effectLst/>
                <a:latin typeface="Arial" panose="020B0604020202020204" pitchFamily="34" charset="0"/>
              </a:rPr>
              <a:t>in einfacher Sprache </a:t>
            </a:r>
            <a:r>
              <a:rPr kumimoji="0" lang="de-DE" altLang="de-DE" sz="1800" b="0" i="0" u="none" strike="noStrike" cap="none" normalizeH="0" baseline="0" dirty="0" err="1">
                <a:ln>
                  <a:noFill/>
                </a:ln>
                <a:solidFill>
                  <a:schemeClr val="tx1"/>
                </a:solidFill>
                <a:effectLst/>
                <a:latin typeface="Arial" panose="020B0604020202020204" pitchFamily="34" charset="0"/>
              </a:rPr>
              <a:t>um </a:t>
            </a:r>
          </a:p>
          <a:p>
            <a:pPr algn="just">
              <a:buFont typeface="Arial" panose="020B0604020202020204" pitchFamily="34" charset="0"/>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algn="just"/>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a:p>
            <a:pPr algn="just"/>
            <a:endParaRPr lang="en-US" sz="1800" dirty="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6821919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4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2" name="Google Shape;272;p4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FALLSTUDIEN: ZUSAMMENFASSUNG</a:t>
            </a:r>
            <a:endParaRPr dirty="0"/>
          </a:p>
        </p:txBody>
      </p:sp>
      <p:sp>
        <p:nvSpPr>
          <p:cNvPr id="273" name="Google Shape;273;p43"/>
          <p:cNvSpPr txBox="1">
            <a:spLocks noGrp="1"/>
          </p:cNvSpPr>
          <p:nvPr>
            <p:ph type="title"/>
          </p:nvPr>
        </p:nvSpPr>
        <p:spPr>
          <a:xfrm>
            <a:off x="-4077490" y="1487188"/>
            <a:ext cx="3449638" cy="544513"/>
          </a:xfrm>
          <a:prstGeom prst="rect">
            <a:avLst/>
          </a:prstGeom>
          <a:noFill/>
          <a:ln>
            <a:noFill/>
          </a:ln>
        </p:spPr>
        <p:txBody>
          <a:bodyPr spcFirstLastPara="1" wrap="square" lIns="91425" tIns="45700" rIns="91425" bIns="45700" anchor="b" anchorCtr="0">
            <a:normAutofit/>
          </a:bodyPr>
          <a:lstStyle/>
          <a:p>
            <a:pPr marL="0" lvl="0" indent="0" algn="l" rtl="0">
              <a:lnSpc>
                <a:spcPct val="90000"/>
              </a:lnSpc>
              <a:spcBef>
                <a:spcPts val="0"/>
              </a:spcBef>
              <a:spcAft>
                <a:spcPts val="0"/>
              </a:spcAft>
              <a:buClr>
                <a:schemeClr val="dk1"/>
              </a:buClr>
              <a:buSzPts val="1800"/>
              <a:buFont typeface="Calibri"/>
              <a:buNone/>
            </a:pPr>
            <a:endParaRPr sz="1800">
              <a:latin typeface="Open Sans"/>
              <a:ea typeface="Open Sans"/>
              <a:cs typeface="Open Sans"/>
              <a:sym typeface="Open Sans"/>
            </a:endParaRPr>
          </a:p>
        </p:txBody>
      </p:sp>
      <p:sp>
        <p:nvSpPr>
          <p:cNvPr id="275" name="Google Shape;275;p43"/>
          <p:cNvSpPr txBox="1">
            <a:spLocks noGrp="1"/>
          </p:cNvSpPr>
          <p:nvPr>
            <p:ph type="body" idx="1"/>
          </p:nvPr>
        </p:nvSpPr>
        <p:spPr>
          <a:xfrm>
            <a:off x="-4077490" y="2239418"/>
            <a:ext cx="3449638" cy="4203700"/>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Clr>
                <a:schemeClr val="dk1"/>
              </a:buClr>
              <a:buSzPts val="1600"/>
              <a:buNone/>
            </a:pPr>
            <a:endParaRPr lang="en-GB"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über eine traditionelle Bäckerei: </a:t>
            </a:r>
            <a:r>
              <a:rPr lang="en-US" dirty="0">
                <a:latin typeface="Open Sans"/>
                <a:ea typeface="Open Sans"/>
                <a:cs typeface="Open Sans"/>
                <a:sym typeface="Open Sans"/>
                <a:hlinkClick r:id="rId4"/>
              </a:rPr>
              <a:t>https://ieeexplore.ieee.org/abstract/document/9410538</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Fallstudie in China</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5"/>
              </a:rPr>
              <a:t>https://www.wageningenacademic.com/doi/epdf/10.22434/IFAMR2019.0152?role=tab</a:t>
            </a: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endParaRPr lang="en-US" dirty="0">
              <a:latin typeface="Open Sans"/>
              <a:ea typeface="Open Sans"/>
              <a:cs typeface="Open Sans"/>
              <a:sym typeface="Open Sans"/>
            </a:endParaRP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rPr>
              <a:t>- Entdeckung des Potenzials der Blockchain in der Lieferkette der Agrar- und Ernährungswirtschaft</a:t>
            </a:r>
          </a:p>
          <a:p>
            <a:pPr marL="0" lvl="0" indent="0" algn="l" rtl="0">
              <a:lnSpc>
                <a:spcPct val="90000"/>
              </a:lnSpc>
              <a:spcBef>
                <a:spcPts val="0"/>
              </a:spcBef>
              <a:spcAft>
                <a:spcPts val="0"/>
              </a:spcAft>
              <a:buClr>
                <a:schemeClr val="dk1"/>
              </a:buClr>
              <a:buSzPts val="1600"/>
              <a:buNone/>
            </a:pPr>
            <a:r>
              <a:rPr lang="en-US" dirty="0">
                <a:latin typeface="Open Sans"/>
                <a:ea typeface="Open Sans"/>
                <a:cs typeface="Open Sans"/>
                <a:sym typeface="Open Sans"/>
                <a:hlinkClick r:id="rId6"/>
              </a:rPr>
              <a:t>https://www.sciencedirect.com/science/article/pii/S0923474822000303</a:t>
            </a:r>
            <a:endParaRPr dirty="0">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F342DD42-7CD2-A4B1-AEBF-EE687B6016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z="1800" smtClean="0"/>
              <a:t>44</a:t>
            </a:fld>
            <a:endParaRPr lang="en-GB" sz="1800"/>
          </a:p>
        </p:txBody>
      </p:sp>
      <p:pic>
        <p:nvPicPr>
          <p:cNvPr id="7" name="Grafik 6">
            <a:extLst>
              <a:ext uri="{FF2B5EF4-FFF2-40B4-BE49-F238E27FC236}">
                <a16:creationId xmlns:a16="http://schemas.microsoft.com/office/drawing/2014/main" id="{335D1165-0E2C-1090-F3C4-E73D700864E0}"/>
              </a:ext>
            </a:extLst>
          </p:cNvPr>
          <p:cNvPicPr>
            <a:picLocks noChangeAspect="1"/>
          </p:cNvPicPr>
          <p:nvPr/>
        </p:nvPicPr>
        <p:blipFill>
          <a:blip r:embed="rId7"/>
          <a:stretch>
            <a:fillRect/>
          </a:stretch>
        </p:blipFill>
        <p:spPr>
          <a:xfrm>
            <a:off x="4144780" y="3620228"/>
            <a:ext cx="4235668" cy="2578233"/>
          </a:xfrm>
          <a:prstGeom prst="rect">
            <a:avLst/>
          </a:prstGeom>
        </p:spPr>
      </p:pic>
      <p:pic>
        <p:nvPicPr>
          <p:cNvPr id="9" name="Grafik 8">
            <a:extLst>
              <a:ext uri="{FF2B5EF4-FFF2-40B4-BE49-F238E27FC236}">
                <a16:creationId xmlns:a16="http://schemas.microsoft.com/office/drawing/2014/main" id="{AC898EF2-C5DC-0307-6817-420BE782CE50}"/>
              </a:ext>
            </a:extLst>
          </p:cNvPr>
          <p:cNvPicPr>
            <a:picLocks noChangeAspect="1"/>
          </p:cNvPicPr>
          <p:nvPr/>
        </p:nvPicPr>
        <p:blipFill>
          <a:blip r:embed="rId8"/>
          <a:stretch>
            <a:fillRect/>
          </a:stretch>
        </p:blipFill>
        <p:spPr>
          <a:xfrm>
            <a:off x="721246" y="2025887"/>
            <a:ext cx="6515435" cy="1124008"/>
          </a:xfrm>
          <a:prstGeom prst="rect">
            <a:avLst/>
          </a:prstGeom>
        </p:spPr>
      </p:pic>
      <p:sp>
        <p:nvSpPr>
          <p:cNvPr id="10" name="Textfeld 9">
            <a:extLst>
              <a:ext uri="{FF2B5EF4-FFF2-40B4-BE49-F238E27FC236}">
                <a16:creationId xmlns:a16="http://schemas.microsoft.com/office/drawing/2014/main" id="{C91DA363-BE74-E04A-BEF8-53E4BDCD8F9F}"/>
              </a:ext>
            </a:extLst>
          </p:cNvPr>
          <p:cNvSpPr txBox="1"/>
          <p:nvPr/>
        </p:nvSpPr>
        <p:spPr>
          <a:xfrm>
            <a:off x="0" y="3057118"/>
            <a:ext cx="8594812" cy="369332"/>
          </a:xfrm>
          <a:prstGeom prst="rect">
            <a:avLst/>
          </a:prstGeom>
          <a:noFill/>
        </p:spPr>
        <p:txBody>
          <a:bodyPr wrap="square">
            <a:spAutoFit/>
          </a:bodyPr>
          <a:lstStyle/>
          <a:p>
            <a:r>
              <a:rPr lang="en-US" sz="1800" dirty="0">
                <a:effectLst/>
                <a:latin typeface="Open Sans" panose="020B0606030504020204" pitchFamily="34" charset="0"/>
                <a:ea typeface="Open Sans" panose="020B0606030504020204" pitchFamily="34" charset="0"/>
                <a:cs typeface="Open Sans" panose="020B0606030504020204" pitchFamily="34" charset="0"/>
              </a:rPr>
              <a:t>Blockchain und Agrar- und Lebensmittelversorgungskette sind durch einen Vertrauensmechanismus verbunden</a:t>
            </a:r>
            <a:endParaRPr lang="en-AU"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2" name="Textfeld 11">
            <a:extLst>
              <a:ext uri="{FF2B5EF4-FFF2-40B4-BE49-F238E27FC236}">
                <a16:creationId xmlns:a16="http://schemas.microsoft.com/office/drawing/2014/main" id="{59899EFC-F561-2DCA-4F92-AF4929573EC8}"/>
              </a:ext>
            </a:extLst>
          </p:cNvPr>
          <p:cNvSpPr txBox="1"/>
          <p:nvPr/>
        </p:nvSpPr>
        <p:spPr>
          <a:xfrm>
            <a:off x="2043750" y="6041091"/>
            <a:ext cx="8437729" cy="369332"/>
          </a:xfrm>
          <a:prstGeom prst="rect">
            <a:avLst/>
          </a:prstGeom>
          <a:noFill/>
        </p:spPr>
        <p:txBody>
          <a:bodyPr wrap="square">
            <a:spAutoFit/>
          </a:bodyPr>
          <a:lstStyle/>
          <a:p>
            <a:r>
              <a:rPr lang="en-US" sz="1800" dirty="0">
                <a:effectLst/>
                <a:latin typeface="Open Sans" panose="020B0606030504020204" pitchFamily="34" charset="0"/>
                <a:ea typeface="Open Sans" panose="020B0606030504020204" pitchFamily="34" charset="0"/>
                <a:cs typeface="Open Sans" panose="020B0606030504020204" pitchFamily="34" charset="0"/>
              </a:rPr>
              <a:t>Blockchain und Agrar- und Lebensmittelversorgungskette sind in der Managementstruktur gekoppelt</a:t>
            </a:r>
            <a:endParaRPr lang="en-AU" sz="1800" dirty="0">
              <a:latin typeface="Open Sans" panose="020B0606030504020204" pitchFamily="34" charset="0"/>
              <a:ea typeface="Open Sans" panose="020B0606030504020204" pitchFamily="34" charset="0"/>
              <a:cs typeface="Open Sans" panose="020B0606030504020204" pitchFamily="34" charset="0"/>
            </a:endParaRPr>
          </a:p>
        </p:txBody>
      </p:sp>
      <p:sp>
        <p:nvSpPr>
          <p:cNvPr id="14" name="Textfeld 13">
            <a:extLst>
              <a:ext uri="{FF2B5EF4-FFF2-40B4-BE49-F238E27FC236}">
                <a16:creationId xmlns:a16="http://schemas.microsoft.com/office/drawing/2014/main" id="{F064E34A-D85E-3612-F0BC-26779318C4E7}"/>
              </a:ext>
            </a:extLst>
          </p:cNvPr>
          <p:cNvSpPr txBox="1"/>
          <p:nvPr/>
        </p:nvSpPr>
        <p:spPr>
          <a:xfrm>
            <a:off x="393700" y="6776344"/>
            <a:ext cx="7417558" cy="369332"/>
          </a:xfrm>
          <a:prstGeom prst="rect">
            <a:avLst/>
          </a:prstGeom>
          <a:noFill/>
        </p:spPr>
        <p:txBody>
          <a:bodyPr wrap="square">
            <a:spAutoFit/>
          </a:bodyPr>
          <a:lstStyle/>
          <a:p>
            <a:r>
              <a:rPr lang="en-US" sz="1800" dirty="0">
                <a:latin typeface="Open Sans" panose="020B0606030504020204" pitchFamily="34" charset="0"/>
                <a:ea typeface="Open Sans" panose="020B0606030504020204" pitchFamily="34" charset="0"/>
                <a:cs typeface="Open Sans" panose="020B0606030504020204" pitchFamily="34" charset="0"/>
              </a:rPr>
              <a:t>(Fu et al., 2020)</a:t>
            </a:r>
          </a:p>
        </p:txBody>
      </p:sp>
    </p:spTree>
    <p:extLst>
      <p:ext uri="{BB962C8B-B14F-4D97-AF65-F5344CB8AC3E}">
        <p14:creationId xmlns:p14="http://schemas.microsoft.com/office/powerpoint/2010/main" val="108343561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lnSpcReduction="10000"/>
          </a:bodyPr>
          <a:lstStyle/>
          <a:p>
            <a:r>
              <a:rPr lang="en-US">
                <a:latin typeface="Open Sans" panose="020B0606030504020204" pitchFamily="34" charset="0"/>
                <a:ea typeface="Open Sans" panose="020B0606030504020204" pitchFamily="34" charset="0"/>
                <a:cs typeface="Open Sans" panose="020B0606030504020204" pitchFamily="34" charset="0"/>
              </a:rPr>
              <a:t>WAS SIND DIE DERZEITIGEN GRENZEN DER BLOCKCHAIN?</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05</a:t>
            </a:r>
          </a:p>
        </p:txBody>
      </p:sp>
    </p:spTree>
    <p:extLst>
      <p:ext uri="{BB962C8B-B14F-4D97-AF65-F5344CB8AC3E}">
        <p14:creationId xmlns:p14="http://schemas.microsoft.com/office/powerpoint/2010/main" val="145361012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5688452" y="1235059"/>
            <a:ext cx="3715056" cy="4782502"/>
          </a:xfrm>
        </p:spPr>
        <p:txBody>
          <a:bodyPr spcFirstLastPara="1" wrap="square" lIns="80201" tIns="40100" rIns="80201" bIns="40100" anchor="ctr"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Blockchain-Technologien haben strukturelle Grenzen.</a:t>
            </a:r>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575317" y="4367608"/>
            <a:ext cx="1651452" cy="257302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sz="1228"/>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sz="1228"/>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sz="1228"/>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sz="1228"/>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sz="1228"/>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sz="1228"/>
            </a:p>
          </p:txBody>
        </p:sp>
      </p:grpSp>
    </p:spTree>
    <p:extLst>
      <p:ext uri="{BB962C8B-B14F-4D97-AF65-F5344CB8AC3E}">
        <p14:creationId xmlns:p14="http://schemas.microsoft.com/office/powerpoint/2010/main" val="423037237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LIMITS</a:t>
            </a:r>
            <a:endParaRPr/>
          </a:p>
        </p:txBody>
      </p:sp>
      <p:sp>
        <p:nvSpPr>
          <p:cNvPr id="282" name="Google Shape;282;p55"/>
          <p:cNvSpPr txBox="1">
            <a:spLocks noGrp="1"/>
          </p:cNvSpPr>
          <p:nvPr>
            <p:ph type="body" idx="1"/>
          </p:nvPr>
        </p:nvSpPr>
        <p:spPr>
          <a:xfrm>
            <a:off x="633730" y="2990136"/>
            <a:ext cx="9136262" cy="2215991"/>
          </a:xfrm>
          <a:prstGeom prst="rect">
            <a:avLst/>
          </a:prstGeom>
          <a:noFill/>
          <a:ln>
            <a:noFill/>
          </a:ln>
        </p:spPr>
        <p:txBody>
          <a:bodyPr spcFirstLastPara="1" wrap="square" lIns="0" tIns="0" rIns="0" bIns="0" anchor="t" anchorCtr="0">
            <a:spAutoFit/>
          </a:bodyPr>
          <a:lstStyle/>
          <a:p>
            <a:pPr marL="400050" lvl="0" indent="-285750" algn="l" rtl="0">
              <a:spcBef>
                <a:spcPts val="0"/>
              </a:spcBef>
              <a:spcAft>
                <a:spcPts val="0"/>
              </a:spcAft>
              <a:buClr>
                <a:schemeClr val="tx1"/>
              </a:buClr>
              <a:buSzPts val="1800"/>
              <a:buFont typeface="Arial" panose="020B0604020202020204" pitchFamily="34" charset="0"/>
              <a:buChar char="•"/>
            </a:pPr>
            <a:r>
              <a:rPr lang="en-US" sz="1800" b="0" dirty="0">
                <a:solidFill>
                  <a:schemeClr val="dk1"/>
                </a:solidFill>
              </a:rPr>
              <a:t>Wir haben gesehen, dass Blockchain-Technologien strukturelle Grenzen haben. Sie können nicht als Grundlage für ein vollständiges Vertrauen angesehen werden, auch nicht auf Vertrauen beschränkt. In der Tat machen organisatorische Fragen im Zusammenhang mit der Machtdynamik zwischen den Akteuren und der Aneignung durch die Nutzer sowie technische Faktoren die Untersuchung des tatsächlichen Anwendungsbereichs dieser Technologie sehr komplex. Sie zeigen jedoch einmal mehr, dass bloße Transparenz nicht unbedingt mit vollständigem Vertrauen und einem angemessenen Schutz personenbezogener Daten einhergeht</a:t>
            </a:r>
          </a:p>
          <a:p>
            <a:pPr marL="400050" lvl="0" indent="-285750" algn="l" rtl="0">
              <a:spcBef>
                <a:spcPts val="0"/>
              </a:spcBef>
              <a:spcAft>
                <a:spcPts val="0"/>
              </a:spcAft>
              <a:buClr>
                <a:schemeClr val="tx1"/>
              </a:buClr>
              <a:buSzPts val="1800"/>
              <a:buFont typeface="Arial" panose="020B0604020202020204" pitchFamily="34" charset="0"/>
              <a:buChar char="•"/>
            </a:pPr>
            <a:endParaRPr sz="1800" b="0" dirty="0">
              <a:solidFill>
                <a:schemeClr val="dk1"/>
              </a:solidFill>
            </a:endParaRPr>
          </a:p>
        </p:txBody>
      </p:sp>
      <p:grpSp>
        <p:nvGrpSpPr>
          <p:cNvPr id="2" name="Graphic 231">
            <a:extLst>
              <a:ext uri="{FF2B5EF4-FFF2-40B4-BE49-F238E27FC236}">
                <a16:creationId xmlns:a16="http://schemas.microsoft.com/office/drawing/2014/main" id="{A7A482EA-2661-DDB5-CF52-94D0FED884E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0BD0FB34-0808-CB8A-DB0B-80DD28F6676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5">
              <a:extLst>
                <a:ext uri="{FF2B5EF4-FFF2-40B4-BE49-F238E27FC236}">
                  <a16:creationId xmlns:a16="http://schemas.microsoft.com/office/drawing/2014/main" id="{883ECB6C-38AC-6296-C8C6-105575880CD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6">
              <a:extLst>
                <a:ext uri="{FF2B5EF4-FFF2-40B4-BE49-F238E27FC236}">
                  <a16:creationId xmlns:a16="http://schemas.microsoft.com/office/drawing/2014/main" id="{883A5A9B-16AB-04AD-69CF-862A5A4FE6D6}"/>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7">
              <a:extLst>
                <a:ext uri="{FF2B5EF4-FFF2-40B4-BE49-F238E27FC236}">
                  <a16:creationId xmlns:a16="http://schemas.microsoft.com/office/drawing/2014/main" id="{A9D9933E-2541-3EF1-06E0-E0A8A856884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8">
              <a:extLst>
                <a:ext uri="{FF2B5EF4-FFF2-40B4-BE49-F238E27FC236}">
                  <a16:creationId xmlns:a16="http://schemas.microsoft.com/office/drawing/2014/main" id="{FB5611DF-BEDF-C9D2-866B-E6E440C16BBF}"/>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9">
              <a:extLst>
                <a:ext uri="{FF2B5EF4-FFF2-40B4-BE49-F238E27FC236}">
                  <a16:creationId xmlns:a16="http://schemas.microsoft.com/office/drawing/2014/main" id="{F2B84C34-111C-7336-9F41-7DFCB74E55A5}"/>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Slide Number Placeholder 8">
            <a:extLst>
              <a:ext uri="{FF2B5EF4-FFF2-40B4-BE49-F238E27FC236}">
                <a16:creationId xmlns:a16="http://schemas.microsoft.com/office/drawing/2014/main" id="{CF7DC94C-8841-8AF0-145C-97A033F452C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47</a:t>
            </a:fld>
            <a:endParaRPr lang="en-GB"/>
          </a:p>
        </p:txBody>
      </p:sp>
    </p:spTree>
    <p:extLst>
      <p:ext uri="{BB962C8B-B14F-4D97-AF65-F5344CB8AC3E}">
        <p14:creationId xmlns:p14="http://schemas.microsoft.com/office/powerpoint/2010/main" val="35543866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LIMITS</a:t>
            </a:r>
            <a:endParaRPr/>
          </a:p>
        </p:txBody>
      </p:sp>
      <p:sp>
        <p:nvSpPr>
          <p:cNvPr id="282" name="Google Shape;282;p55"/>
          <p:cNvSpPr txBox="1">
            <a:spLocks noGrp="1"/>
          </p:cNvSpPr>
          <p:nvPr>
            <p:ph type="body" idx="1"/>
          </p:nvPr>
        </p:nvSpPr>
        <p:spPr>
          <a:xfrm>
            <a:off x="633730" y="2877751"/>
            <a:ext cx="9136262" cy="1938992"/>
          </a:xfrm>
          <a:prstGeom prst="rect">
            <a:avLst/>
          </a:prstGeom>
          <a:noFill/>
          <a:ln>
            <a:noFill/>
          </a:ln>
        </p:spPr>
        <p:txBody>
          <a:bodyPr spcFirstLastPara="1" wrap="square" lIns="0" tIns="0" rIns="0" bIns="0" anchor="t" anchorCtr="0">
            <a:spAutoFit/>
          </a:bodyPr>
          <a:lstStyle/>
          <a:p>
            <a:pPr marL="400050" lvl="0" indent="-285750" algn="l" rtl="0">
              <a:spcBef>
                <a:spcPts val="0"/>
              </a:spcBef>
              <a:spcAft>
                <a:spcPts val="0"/>
              </a:spcAft>
              <a:buClr>
                <a:schemeClr val="tx1"/>
              </a:buClr>
              <a:buSzPts val="1800"/>
              <a:buFont typeface="Arial" panose="020B0604020202020204" pitchFamily="34" charset="0"/>
              <a:buChar char="•"/>
            </a:pPr>
            <a:r>
              <a:rPr lang="en-US" sz="1800" b="0">
                <a:solidFill>
                  <a:schemeClr val="dk1"/>
                </a:solidFill>
              </a:rPr>
              <a:t>Lassen Sie uns abschließend daran erinnern, dass Public Key Infrastructures (PKI) einst in ähnlicher Weise als revolutionäre, vertrauenserweckende Technologie dargestellt wurden, bevor wir uns über ihre Grenzen klar geworden sind.</a:t>
            </a:r>
          </a:p>
          <a:p>
            <a:pPr marL="400050" lvl="0" indent="-285750" algn="l" rtl="0">
              <a:spcBef>
                <a:spcPts val="0"/>
              </a:spcBef>
              <a:spcAft>
                <a:spcPts val="0"/>
              </a:spcAft>
              <a:buClr>
                <a:schemeClr val="tx1"/>
              </a:buClr>
              <a:buSzPts val="1800"/>
              <a:buFont typeface="Arial" panose="020B0604020202020204" pitchFamily="34" charset="0"/>
              <a:buChar char="•"/>
            </a:pPr>
            <a:r>
              <a:rPr lang="en-US" sz="1800" b="0">
                <a:solidFill>
                  <a:schemeClr val="dk1"/>
                </a:solidFill>
              </a:rPr>
              <a:t>Daher ist die Verwendung einer Blockchain, wie auch bei Labels im weiteren Sinne, eine Garantie für bestimmte Eigenschaften, sollte aber als Möglichkeit betrachtet werden, das Vertrauen der Nutzer zu gewinnen oder zu suggerieren, indem die geeigneten Merkmale dieser Technologie hervorgehoben werden.</a:t>
            </a:r>
          </a:p>
          <a:p>
            <a:pPr marL="400050" lvl="0" indent="-285750" algn="l" rtl="0">
              <a:spcBef>
                <a:spcPts val="0"/>
              </a:spcBef>
              <a:spcAft>
                <a:spcPts val="0"/>
              </a:spcAft>
              <a:buClr>
                <a:schemeClr val="tx1"/>
              </a:buClr>
              <a:buSzPts val="1800"/>
              <a:buFont typeface="Arial" panose="020B0604020202020204" pitchFamily="34" charset="0"/>
              <a:buChar char="•"/>
            </a:pPr>
            <a:endParaRPr sz="1800" b="0">
              <a:solidFill>
                <a:schemeClr val="dk1"/>
              </a:solidFill>
            </a:endParaRPr>
          </a:p>
        </p:txBody>
      </p:sp>
      <p:grpSp>
        <p:nvGrpSpPr>
          <p:cNvPr id="2" name="Graphic 231">
            <a:extLst>
              <a:ext uri="{FF2B5EF4-FFF2-40B4-BE49-F238E27FC236}">
                <a16:creationId xmlns:a16="http://schemas.microsoft.com/office/drawing/2014/main" id="{A7A482EA-2661-DDB5-CF52-94D0FED884E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0BD0FB34-0808-CB8A-DB0B-80DD28F6676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5">
              <a:extLst>
                <a:ext uri="{FF2B5EF4-FFF2-40B4-BE49-F238E27FC236}">
                  <a16:creationId xmlns:a16="http://schemas.microsoft.com/office/drawing/2014/main" id="{883ECB6C-38AC-6296-C8C6-105575880CD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6">
              <a:extLst>
                <a:ext uri="{FF2B5EF4-FFF2-40B4-BE49-F238E27FC236}">
                  <a16:creationId xmlns:a16="http://schemas.microsoft.com/office/drawing/2014/main" id="{883A5A9B-16AB-04AD-69CF-862A5A4FE6D6}"/>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7">
              <a:extLst>
                <a:ext uri="{FF2B5EF4-FFF2-40B4-BE49-F238E27FC236}">
                  <a16:creationId xmlns:a16="http://schemas.microsoft.com/office/drawing/2014/main" id="{A9D9933E-2541-3EF1-06E0-E0A8A856884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8">
              <a:extLst>
                <a:ext uri="{FF2B5EF4-FFF2-40B4-BE49-F238E27FC236}">
                  <a16:creationId xmlns:a16="http://schemas.microsoft.com/office/drawing/2014/main" id="{FB5611DF-BEDF-C9D2-866B-E6E440C16BBF}"/>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9">
              <a:extLst>
                <a:ext uri="{FF2B5EF4-FFF2-40B4-BE49-F238E27FC236}">
                  <a16:creationId xmlns:a16="http://schemas.microsoft.com/office/drawing/2014/main" id="{F2B84C34-111C-7336-9F41-7DFCB74E55A5}"/>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Slide Number Placeholder 8">
            <a:extLst>
              <a:ext uri="{FF2B5EF4-FFF2-40B4-BE49-F238E27FC236}">
                <a16:creationId xmlns:a16="http://schemas.microsoft.com/office/drawing/2014/main" id="{872C6AD1-F645-8D49-B2F5-3D56486975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48</a:t>
            </a:fld>
            <a:endParaRPr lang="en-GB"/>
          </a:p>
        </p:txBody>
      </p:sp>
    </p:spTree>
    <p:extLst>
      <p:ext uri="{BB962C8B-B14F-4D97-AF65-F5344CB8AC3E}">
        <p14:creationId xmlns:p14="http://schemas.microsoft.com/office/powerpoint/2010/main" val="4152146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SCHLUSSFOLGERUNGEN</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06</a:t>
            </a:r>
          </a:p>
        </p:txBody>
      </p:sp>
    </p:spTree>
    <p:extLst>
      <p:ext uri="{BB962C8B-B14F-4D97-AF65-F5344CB8AC3E}">
        <p14:creationId xmlns:p14="http://schemas.microsoft.com/office/powerpoint/2010/main" val="218136634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dirty="0">
                <a:latin typeface="Open Sans" panose="020B0606030504020204" pitchFamily="34" charset="0"/>
                <a:ea typeface="Open Sans" panose="020B0606030504020204" pitchFamily="34" charset="0"/>
                <a:cs typeface="Open Sans" panose="020B0606030504020204" pitchFamily="34" charset="0"/>
              </a:rPr>
              <a:t>KEYTERMS</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01</a:t>
            </a:r>
          </a:p>
        </p:txBody>
      </p:sp>
    </p:spTree>
    <p:extLst>
      <p:ext uri="{BB962C8B-B14F-4D97-AF65-F5344CB8AC3E}">
        <p14:creationId xmlns:p14="http://schemas.microsoft.com/office/powerpoint/2010/main" val="353053794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Open Sans"/>
                <a:ea typeface="Open Sans"/>
                <a:cs typeface="Open Sans"/>
                <a:sym typeface="Open Sans"/>
              </a:rPr>
              <a:t>BEWERTUNG DER VERTRAUENSWÜRDIGKEIT VON BLOCKCHAIN-TECHNOLOGIEN IN DER AGRAR- UND LEBENSMITTELVERSORGUNGSKETTE</a:t>
            </a:r>
          </a:p>
        </p:txBody>
      </p:sp>
      <p:sp>
        <p:nvSpPr>
          <p:cNvPr id="3" name="TextBox 2">
            <a:extLst>
              <a:ext uri="{FF2B5EF4-FFF2-40B4-BE49-F238E27FC236}">
                <a16:creationId xmlns:a16="http://schemas.microsoft.com/office/drawing/2014/main" id="{574316DA-971E-A452-9773-3E0CACE4C771}"/>
              </a:ext>
            </a:extLst>
          </p:cNvPr>
          <p:cNvSpPr txBox="1"/>
          <p:nvPr/>
        </p:nvSpPr>
        <p:spPr>
          <a:xfrm>
            <a:off x="452719" y="1997757"/>
            <a:ext cx="5961728" cy="4124206"/>
          </a:xfrm>
          <a:prstGeom prst="rect">
            <a:avLst/>
          </a:prstGeom>
          <a:noFill/>
        </p:spPr>
        <p:txBody>
          <a:bodyPr wrap="square" rtlCol="0">
            <a:spAutoFit/>
          </a:bodyPr>
          <a:lstStyle/>
          <a:p>
            <a:pPr marL="285750" indent="-285750" algn="just">
              <a:buFont typeface="Arial" panose="020B0604020202020204" pitchFamily="34" charset="0"/>
              <a:buChar char="•"/>
            </a:pPr>
            <a:r>
              <a:rPr lang="en-GB" sz="2000" b="1">
                <a:solidFill>
                  <a:srgbClr val="262626"/>
                </a:solidFill>
                <a:latin typeface="Open Sans" panose="020B0606030504020204" pitchFamily="34" charset="0"/>
                <a:ea typeface="Open Sans" panose="020B0606030504020204" pitchFamily="34" charset="0"/>
                <a:cs typeface="Open Sans" panose="020B0606030504020204" pitchFamily="34" charset="0"/>
              </a:rPr>
              <a:t>Qualität der Umsetzung:</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Die Vertrauenswürdigkeit der Blockchain im Agrar- und Ernährungssektor hängt von der Qualität ihrer Umsetzung ab. Ein gut konzipiertes und rigoros umgesetztes Blockchain-System ist mit größerer Wahrscheinlichkeit vertrauenswürdig.</a:t>
            </a:r>
          </a:p>
          <a:p>
            <a:pPr marL="742950" lvl="1" indent="-285750" algn="just">
              <a:buFont typeface="Arial" panose="020B0604020202020204" pitchFamily="34" charset="0"/>
              <a:buChar char="•"/>
            </a:pPr>
            <a:endParaRPr lang="en-GB" sz="2400" b="1">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a:solidFill>
                  <a:srgbClr val="262626"/>
                </a:solidFill>
                <a:latin typeface="Open Sans" panose="020B0606030504020204" pitchFamily="34" charset="0"/>
                <a:ea typeface="Open Sans" panose="020B0606030504020204" pitchFamily="34" charset="0"/>
                <a:cs typeface="Open Sans" panose="020B0606030504020204" pitchFamily="34" charset="0"/>
              </a:rPr>
              <a:t>Transparenz und Rückverfolgbarkeit:</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Die Auswirkungen von Blockchain auf Transparenz und Rückverfolgbarkeit sind ein Schlüsselfaktor. Wenn die Blockchain-Implementierung eine transparente und nachvollziehbare Aufzeichnung der Lieferkette liefert, trägt sie zur Vertrauenswürdigkeit bei.</a:t>
            </a:r>
          </a:p>
        </p:txBody>
      </p:sp>
      <p:pic>
        <p:nvPicPr>
          <p:cNvPr id="2050" name="Picture 2" descr="Banner für Vertrauenswortkonzepte. Wohltätigkeit, Versicherung, Freundschaft. Präsentation, Webseite. isolierte beschriftungstypografieidee mit linearen symbolen. Vektor-Umriss-Illustration 5599663 Vektor Kunst bei Vecteezy">
            <a:extLst>
              <a:ext uri="{FF2B5EF4-FFF2-40B4-BE49-F238E27FC236}">
                <a16:creationId xmlns:a16="http://schemas.microsoft.com/office/drawing/2014/main" id="{899B3B4B-8221-C9E8-FA99-ECC855B30CD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3684" y="2758376"/>
            <a:ext cx="3863339" cy="2659786"/>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DFD6C23E-C705-AE06-48E3-4F8F8304479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50</a:t>
            </a:fld>
            <a:endParaRPr lang="en-GB"/>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Open Sans"/>
                <a:ea typeface="Open Sans"/>
                <a:cs typeface="Open Sans"/>
                <a:sym typeface="Open Sans"/>
              </a:rPr>
              <a:t>BEWERTUNG DER VERTRAUENSWÜRDIGKEIT VON BLOCKCHAIN-TECHNOLOGIEN IN DER AGRAR- UND LEBENSMITTELVERSORGUNGSKETTE</a:t>
            </a:r>
          </a:p>
        </p:txBody>
      </p:sp>
      <p:sp>
        <p:nvSpPr>
          <p:cNvPr id="3" name="TextBox 2">
            <a:extLst>
              <a:ext uri="{FF2B5EF4-FFF2-40B4-BE49-F238E27FC236}">
                <a16:creationId xmlns:a16="http://schemas.microsoft.com/office/drawing/2014/main" id="{574316DA-971E-A452-9773-3E0CACE4C771}"/>
              </a:ext>
            </a:extLst>
          </p:cNvPr>
          <p:cNvSpPr txBox="1"/>
          <p:nvPr/>
        </p:nvSpPr>
        <p:spPr>
          <a:xfrm>
            <a:off x="455113" y="2301959"/>
            <a:ext cx="6471126" cy="3785652"/>
          </a:xfrm>
          <a:prstGeom prst="rect">
            <a:avLst/>
          </a:prstGeom>
          <a:noFill/>
        </p:spPr>
        <p:txBody>
          <a:bodyPr wrap="square" rtlCol="0">
            <a:spAutoFit/>
          </a:bodyPr>
          <a:lstStyle/>
          <a:p>
            <a:pPr marL="285750" indent="-285750" algn="just">
              <a:buFont typeface="Arial" panose="020B0604020202020204" pitchFamily="34" charset="0"/>
              <a:buChar char="•"/>
            </a:pPr>
            <a:r>
              <a:rPr lang="en-GB" sz="2000" b="1">
                <a:solidFill>
                  <a:srgbClr val="262626"/>
                </a:solidFill>
                <a:latin typeface="Open Sans" panose="020B0606030504020204" pitchFamily="34" charset="0"/>
                <a:ea typeface="Open Sans" panose="020B0606030504020204" pitchFamily="34" charset="0"/>
                <a:cs typeface="Open Sans" panose="020B0606030504020204" pitchFamily="34" charset="0"/>
              </a:rPr>
              <a:t>Integrität der Daten:</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Die Unveränderlichkeit der Daten in der Blockchain gewährleistet die Datenintegrität. Wenn die Technologie unbefugte Änderungen an den Daten wirksam verhindert, stärkt sie das Vertrauen in die Richtigkeit der Informationen.</a:t>
            </a:r>
          </a:p>
          <a:p>
            <a:pPr marL="800100" lvl="1" indent="-342900" algn="just">
              <a:buFont typeface="Wingdings" panose="05000000000000000000" pitchFamily="2" charset="2"/>
              <a:buChar char="Ø"/>
            </a:pPr>
            <a:endParaRPr lang="en-GB" sz="2000" b="1">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a:solidFill>
                  <a:srgbClr val="262626"/>
                </a:solidFill>
                <a:latin typeface="Open Sans" panose="020B0606030504020204" pitchFamily="34" charset="0"/>
                <a:ea typeface="Open Sans" panose="020B0606030504020204" pitchFamily="34" charset="0"/>
                <a:cs typeface="Open Sans" panose="020B0606030504020204" pitchFamily="34" charset="0"/>
              </a:rPr>
              <a:t>Sicherheitsmaßnahmen:</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Die Sicherheitsmerkmale des Blockchain-Systems spielen eine entscheidende Rolle. Robuste Verschlüsselung, sichere Konsensmechanismen und Zugangskontrollen tragen zur allgemeinen Sicherheit der Technologie bei und wirken sich auf ihre Vertrauenswürdigkeit aus.</a:t>
            </a:r>
          </a:p>
        </p:txBody>
      </p:sp>
      <p:pic>
        <p:nvPicPr>
          <p:cNvPr id="2050" name="Picture 2">
            <a:extLst>
              <a:ext uri="{FF2B5EF4-FFF2-40B4-BE49-F238E27FC236}">
                <a16:creationId xmlns:a16="http://schemas.microsoft.com/office/drawing/2014/main" id="{899B3B4B-8221-C9E8-FA99-ECC855B30CDA}"/>
              </a:ext>
            </a:extLst>
          </p:cNvPr>
          <p:cNvPicPr>
            <a:picLocks noChangeAspect="1" noChangeArrowheads="1"/>
          </p:cNvPicPr>
          <p:nvPr/>
        </p:nvPicPr>
        <p:blipFill rotWithShape="1">
          <a:blip r:embed="rId4"/>
          <a:srcRect l="25240" r="19055"/>
          <a:stretch/>
        </p:blipFill>
        <p:spPr bwMode="auto">
          <a:xfrm>
            <a:off x="7218007" y="2238623"/>
            <a:ext cx="3269017" cy="39123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7D1B786F-2943-93B4-1264-622B06E467E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51</a:t>
            </a:fld>
            <a:endParaRPr lang="en-GB"/>
          </a:p>
        </p:txBody>
      </p:sp>
    </p:spTree>
    <p:extLst>
      <p:ext uri="{BB962C8B-B14F-4D97-AF65-F5344CB8AC3E}">
        <p14:creationId xmlns:p14="http://schemas.microsoft.com/office/powerpoint/2010/main" val="3345148306"/>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86"/>
        <p:cNvGrpSpPr/>
        <p:nvPr/>
      </p:nvGrpSpPr>
      <p:grpSpPr>
        <a:xfrm>
          <a:off x="0" y="0"/>
          <a:ext cx="0" cy="0"/>
          <a:chOff x="0" y="0"/>
          <a:chExt cx="0" cy="0"/>
        </a:xfrm>
      </p:grpSpPr>
      <p:pic>
        <p:nvPicPr>
          <p:cNvPr id="287" name="Google Shape;287;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8" name="Google Shape;288;p56"/>
          <p:cNvSpPr txBox="1"/>
          <p:nvPr/>
        </p:nvSpPr>
        <p:spPr>
          <a:xfrm>
            <a:off x="393699" y="217557"/>
            <a:ext cx="10093325" cy="830956"/>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US" sz="2400">
                <a:solidFill>
                  <a:schemeClr val="lt1"/>
                </a:solidFill>
                <a:latin typeface="Open Sans"/>
                <a:ea typeface="Open Sans"/>
                <a:cs typeface="Open Sans"/>
                <a:sym typeface="Open Sans"/>
              </a:rPr>
              <a:t>BEWERTUNG DER VERTRAUENSWÜRDIGKEIT VON BLOCKCHAIN-TECHNOLOGIEN IN DER AGRAR- UND LEBENSMITTELVERSORGUNGSKETTE</a:t>
            </a:r>
          </a:p>
        </p:txBody>
      </p:sp>
      <p:sp>
        <p:nvSpPr>
          <p:cNvPr id="3" name="TextBox 2">
            <a:extLst>
              <a:ext uri="{FF2B5EF4-FFF2-40B4-BE49-F238E27FC236}">
                <a16:creationId xmlns:a16="http://schemas.microsoft.com/office/drawing/2014/main" id="{574316DA-971E-A452-9773-3E0CACE4C771}"/>
              </a:ext>
            </a:extLst>
          </p:cNvPr>
          <p:cNvSpPr txBox="1"/>
          <p:nvPr/>
        </p:nvSpPr>
        <p:spPr>
          <a:xfrm>
            <a:off x="455113" y="2274663"/>
            <a:ext cx="6471126" cy="3785652"/>
          </a:xfrm>
          <a:prstGeom prst="rect">
            <a:avLst/>
          </a:prstGeom>
          <a:noFill/>
        </p:spPr>
        <p:txBody>
          <a:bodyPr wrap="square" rtlCol="0">
            <a:spAutoFit/>
          </a:bodyPr>
          <a:lstStyle/>
          <a:p>
            <a:pPr marL="285750" indent="-285750" algn="just">
              <a:buFont typeface="Arial" panose="020B0604020202020204" pitchFamily="34" charset="0"/>
              <a:buChar char="•"/>
            </a:pPr>
            <a:r>
              <a:rPr lang="en-GB" sz="2000" b="1">
                <a:solidFill>
                  <a:srgbClr val="262626"/>
                </a:solidFill>
                <a:latin typeface="Open Sans" panose="020B0606030504020204" pitchFamily="34" charset="0"/>
                <a:ea typeface="Open Sans" panose="020B0606030504020204" pitchFamily="34" charset="0"/>
                <a:cs typeface="Open Sans" panose="020B0606030504020204" pitchFamily="34" charset="0"/>
              </a:rPr>
              <a:t>Skalierbarkeit:</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Die Fähigkeit der Blockchain, zu skalieren und ein wachsendes Transaktionsvolumen zu bewältigen, ist entscheidend. Eine skalierbare Lösung gewährleistet kontinuierliche Leistung und Zuverlässigkeit, was sich auf ihre Vertrauenswürdigkeit auswirkt.</a:t>
            </a:r>
          </a:p>
          <a:p>
            <a:pPr marL="800100" lvl="1" indent="-342900" algn="just">
              <a:buFont typeface="Wingdings" panose="05000000000000000000" pitchFamily="2" charset="2"/>
              <a:buChar char="Ø"/>
            </a:pPr>
            <a:endParaRPr lang="en-GB" sz="2000" b="1">
              <a:solidFill>
                <a:srgbClr val="262626"/>
              </a:solidFill>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2000" b="1">
                <a:solidFill>
                  <a:srgbClr val="262626"/>
                </a:solidFill>
                <a:latin typeface="Open Sans" panose="020B0606030504020204" pitchFamily="34" charset="0"/>
                <a:ea typeface="Open Sans" panose="020B0606030504020204" pitchFamily="34" charset="0"/>
                <a:cs typeface="Open Sans" panose="020B0606030504020204" pitchFamily="34" charset="0"/>
              </a:rPr>
              <a:t>Kontinuierliche Verbesserung:</a:t>
            </a:r>
          </a:p>
          <a:p>
            <a:pPr marL="800100" lvl="1" indent="-342900" algn="just">
              <a:buFont typeface="Wingdings" panose="05000000000000000000" pitchFamily="2" charset="2"/>
              <a:buChar char="Ø"/>
            </a:pPr>
            <a:r>
              <a:rPr lang="en-US" sz="1800" u="sng">
                <a:solidFill>
                  <a:srgbClr val="262626"/>
                </a:solidFill>
                <a:latin typeface="Open Sans" panose="020B0606030504020204" pitchFamily="34" charset="0"/>
                <a:ea typeface="Open Sans" panose="020B0606030504020204" pitchFamily="34" charset="0"/>
                <a:cs typeface="Open Sans" panose="020B0606030504020204" pitchFamily="34" charset="0"/>
              </a:rPr>
              <a:t>Bewertung:</a:t>
            </a:r>
            <a:r>
              <a:rPr lang="en-US" sz="1800">
                <a:solidFill>
                  <a:srgbClr val="262626"/>
                </a:solidFill>
                <a:latin typeface="Open Sans" panose="020B0606030504020204" pitchFamily="34" charset="0"/>
                <a:ea typeface="Open Sans" panose="020B0606030504020204" pitchFamily="34" charset="0"/>
                <a:cs typeface="Open Sans" panose="020B0606030504020204" pitchFamily="34" charset="0"/>
              </a:rPr>
              <a:t> Laufende Entwicklungen, Aktualisierungen und das Engagement für kontinuierliche Verbesserungen deuten auf eine dynamische und reaktionsfähige Blockchain-Lösung hin. Eine solche Anpassungsfähigkeit trägt im Laufe der Zeit zur Vertrauenswürdigkeit bei.</a:t>
            </a:r>
          </a:p>
        </p:txBody>
      </p:sp>
      <p:pic>
        <p:nvPicPr>
          <p:cNvPr id="2050" name="Picture 2">
            <a:extLst>
              <a:ext uri="{FF2B5EF4-FFF2-40B4-BE49-F238E27FC236}">
                <a16:creationId xmlns:a16="http://schemas.microsoft.com/office/drawing/2014/main" id="{899B3B4B-8221-C9E8-FA99-ECC855B30CDA}"/>
              </a:ext>
            </a:extLst>
          </p:cNvPr>
          <p:cNvPicPr>
            <a:picLocks noChangeAspect="1" noChangeArrowheads="1"/>
          </p:cNvPicPr>
          <p:nvPr/>
        </p:nvPicPr>
        <p:blipFill rotWithShape="1">
          <a:blip r:embed="rId4"/>
          <a:srcRect l="16775" r="27480"/>
          <a:stretch/>
        </p:blipFill>
        <p:spPr bwMode="auto">
          <a:xfrm>
            <a:off x="7218007" y="2238623"/>
            <a:ext cx="3269017" cy="3912325"/>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92DD14F1-5A9D-19D6-D666-8D70AB5AC99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52</a:t>
            </a:fld>
            <a:endParaRPr lang="en-GB"/>
          </a:p>
        </p:txBody>
      </p:sp>
    </p:spTree>
    <p:extLst>
      <p:ext uri="{BB962C8B-B14F-4D97-AF65-F5344CB8AC3E}">
        <p14:creationId xmlns:p14="http://schemas.microsoft.com/office/powerpoint/2010/main" val="167963155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279"/>
        <p:cNvGrpSpPr/>
        <p:nvPr/>
      </p:nvGrpSpPr>
      <p:grpSpPr>
        <a:xfrm>
          <a:off x="0" y="0"/>
          <a:ext cx="0" cy="0"/>
          <a:chOff x="0" y="0"/>
          <a:chExt cx="0" cy="0"/>
        </a:xfrm>
      </p:grpSpPr>
      <p:pic>
        <p:nvPicPr>
          <p:cNvPr id="280" name="Google Shape;280;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1" name="Google Shape;281;p55"/>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SCHLUSSFOLGERUNG</a:t>
            </a:r>
            <a:endParaRPr/>
          </a:p>
        </p:txBody>
      </p:sp>
      <p:sp>
        <p:nvSpPr>
          <p:cNvPr id="4" name="Text Placeholder 3">
            <a:extLst>
              <a:ext uri="{FF2B5EF4-FFF2-40B4-BE49-F238E27FC236}">
                <a16:creationId xmlns:a16="http://schemas.microsoft.com/office/drawing/2014/main" id="{FB8F7995-76A6-BEF3-7597-E0A7F1633B05}"/>
              </a:ext>
            </a:extLst>
          </p:cNvPr>
          <p:cNvSpPr txBox="1">
            <a:spLocks/>
          </p:cNvSpPr>
          <p:nvPr/>
        </p:nvSpPr>
        <p:spPr>
          <a:xfrm>
            <a:off x="398331" y="2761282"/>
            <a:ext cx="9182579" cy="2040286"/>
          </a:xfrm>
          <a:prstGeom prst="rect">
            <a:avLst/>
          </a:prstGeom>
          <a:ln w="57150">
            <a:noFill/>
            <a:prstDash val="solid"/>
          </a:ln>
        </p:spPr>
        <p:txBody>
          <a:bodyPr lIns="91440" tIns="45720" rIns="91440" bIns="45720" anchor="t"/>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285750" indent="-285750" algn="just">
              <a:buFont typeface="Arial" panose="020B0604020202020204" pitchFamily="34" charset="0"/>
              <a:buChar char="•"/>
            </a:pPr>
            <a:r>
              <a:rPr lang="en-US" sz="1800" b="1">
                <a:latin typeface="Open Sans" panose="020B0606030504020204" pitchFamily="34" charset="0"/>
                <a:ea typeface="Open Sans" panose="020B0606030504020204" pitchFamily="34" charset="0"/>
                <a:cs typeface="Open Sans" panose="020B0606030504020204" pitchFamily="34" charset="0"/>
              </a:rPr>
              <a:t>Zusammenfassend lässt sich sagen, dass das Ausmaß, in dem der Einsatz von Blockchain im Agrar- und Lebensmittelsektor vertrauenswürdig ist, von Faktoren wie der Qualität der Implementierung, den Auswirkungen auf Transparenz und Rückverfolgbarkeit, der Datenintegrität, den Sicherheitsmaßnahmen, der Skalierbarkeit, der Verpflichtung zur kontinuierlichen Verbesserung, der Unterstützung durch die Gemeinschaft und die Industrie, der Einhaltung von Vorschriften, dem Feedback der Nutzer, Bildungsinitiativen und der Interoperabilität abhängt.</a:t>
            </a:r>
          </a:p>
          <a:p>
            <a:pPr marL="285750" indent="-285750" algn="just">
              <a:buFont typeface="Arial" panose="020B0604020202020204" pitchFamily="34" charset="0"/>
              <a:buChar char="•"/>
            </a:pPr>
            <a:endParaRPr lang="en-US" sz="1800" b="1">
              <a:latin typeface="Open Sans" panose="020B0606030504020204" pitchFamily="34" charset="0"/>
              <a:ea typeface="Open Sans" panose="020B0606030504020204" pitchFamily="34" charset="0"/>
              <a:cs typeface="Open Sans" panose="020B0606030504020204" pitchFamily="34" charset="0"/>
            </a:endParaRPr>
          </a:p>
          <a:p>
            <a:pPr marL="285750" indent="-285750" algn="just">
              <a:buFont typeface="Arial" panose="020B0604020202020204" pitchFamily="34" charset="0"/>
              <a:buChar char="•"/>
            </a:pPr>
            <a:r>
              <a:rPr lang="en-US" sz="1800" b="1">
                <a:latin typeface="Open Sans" panose="020B0606030504020204" pitchFamily="34" charset="0"/>
                <a:ea typeface="Open Sans" panose="020B0606030504020204" pitchFamily="34" charset="0"/>
                <a:cs typeface="Open Sans" panose="020B0606030504020204" pitchFamily="34" charset="0"/>
              </a:rPr>
              <a:t>Jeder dieser Faktoren spielt eine Rolle bei der Gestaltung der allgemeinen Vertrauenswürdigkeit der Blockchain-Technologie in der Lieferkette für Agrar- und Lebensmittel.</a:t>
            </a:r>
          </a:p>
        </p:txBody>
      </p:sp>
      <p:grpSp>
        <p:nvGrpSpPr>
          <p:cNvPr id="19" name="Graphic 231">
            <a:extLst>
              <a:ext uri="{FF2B5EF4-FFF2-40B4-BE49-F238E27FC236}">
                <a16:creationId xmlns:a16="http://schemas.microsoft.com/office/drawing/2014/main" id="{CD0C2AC5-27ED-3513-9765-69AA9BF70777}"/>
              </a:ext>
            </a:extLst>
          </p:cNvPr>
          <p:cNvGrpSpPr/>
          <p:nvPr/>
        </p:nvGrpSpPr>
        <p:grpSpPr>
          <a:xfrm rot="10800000" flipH="1" flipV="1">
            <a:off x="8890048" y="4753157"/>
            <a:ext cx="1803352" cy="2809693"/>
            <a:chOff x="12708052" y="5708395"/>
            <a:chExt cx="760809" cy="1185370"/>
          </a:xfrm>
          <a:gradFill>
            <a:gsLst>
              <a:gs pos="0">
                <a:srgbClr val="6A9D56"/>
              </a:gs>
              <a:gs pos="60540">
                <a:srgbClr val="2D8784"/>
              </a:gs>
              <a:gs pos="100000">
                <a:srgbClr val="263D94"/>
              </a:gs>
            </a:gsLst>
            <a:lin ang="5400000" scaled="0"/>
          </a:gradFill>
        </p:grpSpPr>
        <p:sp>
          <p:nvSpPr>
            <p:cNvPr id="20" name="Freeform 2">
              <a:extLst>
                <a:ext uri="{FF2B5EF4-FFF2-40B4-BE49-F238E27FC236}">
                  <a16:creationId xmlns:a16="http://schemas.microsoft.com/office/drawing/2014/main" id="{5F96FB9F-5828-D58E-6EF6-72A707C5987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1" name="Freeform 5">
              <a:extLst>
                <a:ext uri="{FF2B5EF4-FFF2-40B4-BE49-F238E27FC236}">
                  <a16:creationId xmlns:a16="http://schemas.microsoft.com/office/drawing/2014/main" id="{86898949-6088-5DCE-DE5C-0097EBF28AE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2" name="Freeform 6">
              <a:extLst>
                <a:ext uri="{FF2B5EF4-FFF2-40B4-BE49-F238E27FC236}">
                  <a16:creationId xmlns:a16="http://schemas.microsoft.com/office/drawing/2014/main" id="{3FB549BD-F17A-FE0D-6FF9-755B6F8076B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 name="Freeform 7">
              <a:extLst>
                <a:ext uri="{FF2B5EF4-FFF2-40B4-BE49-F238E27FC236}">
                  <a16:creationId xmlns:a16="http://schemas.microsoft.com/office/drawing/2014/main" id="{2D9C1027-C8B1-13D5-990A-669A571E511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4" name="Freeform 8">
              <a:extLst>
                <a:ext uri="{FF2B5EF4-FFF2-40B4-BE49-F238E27FC236}">
                  <a16:creationId xmlns:a16="http://schemas.microsoft.com/office/drawing/2014/main" id="{C846DEA3-42E9-502D-FC3A-EDC1871FA0B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5" name="Freeform 9">
              <a:extLst>
                <a:ext uri="{FF2B5EF4-FFF2-40B4-BE49-F238E27FC236}">
                  <a16:creationId xmlns:a16="http://schemas.microsoft.com/office/drawing/2014/main" id="{B05E17DE-043F-BA82-CE1E-481D64D502F1}"/>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 name="Slide Number Placeholder 1">
            <a:extLst>
              <a:ext uri="{FF2B5EF4-FFF2-40B4-BE49-F238E27FC236}">
                <a16:creationId xmlns:a16="http://schemas.microsoft.com/office/drawing/2014/main" id="{89AD824D-72B5-D6AE-0C64-51C74821EB8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53</a:t>
            </a:fld>
            <a:endParaRPr lang="en-GB"/>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NÄCHSTES MODUL</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a:latin typeface="Open Sans" panose="020B0606030504020204" pitchFamily="34" charset="0"/>
                <a:ea typeface="Open Sans" panose="020B0606030504020204" pitchFamily="34" charset="0"/>
                <a:cs typeface="Open Sans" panose="020B0606030504020204" pitchFamily="34" charset="0"/>
              </a:rPr>
              <a:t>07</a:t>
            </a:r>
          </a:p>
        </p:txBody>
      </p:sp>
    </p:spTree>
    <p:extLst>
      <p:ext uri="{BB962C8B-B14F-4D97-AF65-F5344CB8AC3E}">
        <p14:creationId xmlns:p14="http://schemas.microsoft.com/office/powerpoint/2010/main" val="39246607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pic>
        <p:nvPicPr>
          <p:cNvPr id="279" name="Google Shape;279;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0" name="Google Shape;280;p3"/>
          <p:cNvSpPr txBox="1"/>
          <p:nvPr/>
        </p:nvSpPr>
        <p:spPr>
          <a:xfrm>
            <a:off x="393700" y="431877"/>
            <a:ext cx="6096000" cy="73862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Calibri"/>
                <a:ea typeface="Calibri"/>
                <a:cs typeface="Calibri"/>
                <a:sym typeface="Calibri"/>
              </a:rPr>
              <a:t>MODULBESCHREIBUNG - 6</a:t>
            </a:r>
          </a:p>
          <a:p>
            <a:pPr marL="0" marR="0" lvl="0" indent="0" algn="l" rtl="0">
              <a:spcBef>
                <a:spcPts val="0"/>
              </a:spcBef>
              <a:spcAft>
                <a:spcPts val="0"/>
              </a:spcAft>
              <a:buNone/>
            </a:pPr>
            <a:endParaRPr dirty="0">
              <a:latin typeface="Calibri"/>
              <a:ea typeface="Calibri"/>
              <a:cs typeface="Calibri"/>
              <a:sym typeface="Calibri"/>
            </a:endParaRPr>
          </a:p>
        </p:txBody>
      </p:sp>
      <p:sp>
        <p:nvSpPr>
          <p:cNvPr id="281" name="Google Shape;281;p3"/>
          <p:cNvSpPr txBox="1"/>
          <p:nvPr/>
        </p:nvSpPr>
        <p:spPr>
          <a:xfrm>
            <a:off x="530177" y="2310859"/>
            <a:ext cx="9169500" cy="3416279"/>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Arial"/>
              <a:buChar char="•"/>
            </a:pP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Thema: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Überblick über Blockchain in der Agrar- und Ernährungswirtschaft </a:t>
            </a:r>
            <a:endParaRPr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endParaRPr>
          </a:p>
          <a:p>
            <a:pPr marL="285750" marR="0" lvl="0" indent="-311150" algn="l" rtl="0">
              <a:lnSpc>
                <a:spcPct val="150000"/>
              </a:lnSpc>
              <a:spcBef>
                <a:spcPts val="0"/>
              </a:spcBef>
              <a:spcAft>
                <a:spcPts val="0"/>
              </a:spcAft>
              <a:buClr>
                <a:schemeClr val="dk1"/>
              </a:buClr>
              <a:buSzPts val="2200"/>
              <a:buFont typeface="Open Sans"/>
              <a:buChar char="•"/>
            </a:pP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Bedeutsamkeit: Blockchain als Teil der Digitalisierung des Agrar- und Lebensmittelsektors - eine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potenzielle neue Lösung </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für einige der drängendsten Probleme der heutigen Agrar- und Lebensmittelindustrie (z. B. Vertrauen, Nachhaltigkeit, Lieferkettenmanagement)?</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endParaRPr>
          </a:p>
          <a:p>
            <a:pPr marL="285750" marR="0" lvl="0" indent="-311150" algn="l" rtl="0">
              <a:lnSpc>
                <a:spcPct val="150000"/>
              </a:lnSpc>
              <a:spcBef>
                <a:spcPts val="0"/>
              </a:spcBef>
              <a:spcAft>
                <a:spcPts val="0"/>
              </a:spcAft>
              <a:buClr>
                <a:schemeClr val="dk1"/>
              </a:buClr>
              <a:buSzPts val="2200"/>
              <a:buFont typeface="Calibri"/>
              <a:buChar char="•"/>
            </a:pP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Wachsendes Thema in der wissenschaftlichen Literatur</a:t>
            </a:r>
            <a:endParaRPr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endParaRPr>
          </a:p>
          <a:p>
            <a:pPr marL="285750" marR="0" lvl="0" indent="-311150" algn="l" rtl="0">
              <a:lnSpc>
                <a:spcPct val="150000"/>
              </a:lnSpc>
              <a:spcBef>
                <a:spcPts val="0"/>
              </a:spcBef>
              <a:spcAft>
                <a:spcPts val="0"/>
              </a:spcAft>
              <a:buClr>
                <a:schemeClr val="dk1"/>
              </a:buClr>
              <a:buSzPts val="2200"/>
              <a:buFont typeface="Arial"/>
              <a:buChar char="•"/>
            </a:pP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Behandeln Sie Fragen zu Blockchain und deren Einsatz in der Landwirtschaft: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Was</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wie </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und </a:t>
            </a:r>
            <a:r>
              <a:rPr lang="en-GB" sz="180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warum</a:t>
            </a:r>
            <a:r>
              <a:rPr lang="en-GB"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rPr>
              <a:t>? </a:t>
            </a:r>
            <a:endParaRPr sz="1800" i="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Calibri"/>
            </a:endParaRPr>
          </a:p>
          <a:p>
            <a:pPr marL="285750" marR="0" lvl="0" indent="-311150" algn="l" rtl="0">
              <a:lnSpc>
                <a:spcPct val="150000"/>
              </a:lnSpc>
              <a:spcBef>
                <a:spcPts val="0"/>
              </a:spcBef>
              <a:spcAft>
                <a:spcPts val="0"/>
              </a:spcAft>
              <a:buClr>
                <a:schemeClr val="dk1"/>
              </a:buClr>
              <a:buSzPts val="2200"/>
              <a:buFont typeface="Calibri"/>
              <a:buChar char="•"/>
            </a:pPr>
            <a:r>
              <a:rPr lang="en-GB" sz="1800" dirty="0">
                <a:latin typeface="Open Sans" panose="020B0606030504020204" pitchFamily="34" charset="0"/>
                <a:ea typeface="Open Sans" panose="020B0606030504020204" pitchFamily="34" charset="0"/>
                <a:cs typeface="Open Sans" panose="020B0606030504020204" pitchFamily="34" charset="0"/>
                <a:sym typeface="Calibri"/>
              </a:rPr>
              <a:t>Praktische Anwendungen und </a:t>
            </a:r>
            <a:r>
              <a:rPr lang="en-GB" sz="1800" b="1" dirty="0">
                <a:latin typeface="Open Sans" panose="020B0606030504020204" pitchFamily="34" charset="0"/>
                <a:ea typeface="Open Sans" panose="020B0606030504020204" pitchFamily="34" charset="0"/>
                <a:cs typeface="Open Sans" panose="020B0606030504020204" pitchFamily="34" charset="0"/>
                <a:sym typeface="Calibri"/>
              </a:rPr>
              <a:t>Fallstudien</a:t>
            </a:r>
            <a:endParaRPr sz="1800" b="1" dirty="0">
              <a:latin typeface="Open Sans" panose="020B0606030504020204" pitchFamily="34" charset="0"/>
              <a:ea typeface="Open Sans" panose="020B0606030504020204" pitchFamily="34" charset="0"/>
              <a:cs typeface="Open Sans" panose="020B0606030504020204" pitchFamily="34" charset="0"/>
              <a:sym typeface="Calibr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7"/>
          <p:cNvSpPr txBox="1">
            <a:spLocks noGrp="1"/>
          </p:cNvSpPr>
          <p:nvPr>
            <p:ph type="body" idx="1"/>
          </p:nvPr>
        </p:nvSpPr>
        <p:spPr>
          <a:xfrm>
            <a:off x="508000" y="1743641"/>
            <a:ext cx="9677400" cy="4708981"/>
          </a:xfrm>
          <a:prstGeom prst="rect">
            <a:avLst/>
          </a:prstGeom>
          <a:noFill/>
          <a:ln>
            <a:noFill/>
          </a:ln>
        </p:spPr>
        <p:txBody>
          <a:bodyPr spcFirstLastPara="1" wrap="square" lIns="0" tIns="0" rIns="0" bIns="0" anchor="t" anchorCtr="0">
            <a:spAutoFit/>
          </a:bodyPr>
          <a:lstStyle/>
          <a:p>
            <a:pPr marL="457200" lvl="0" indent="-342900" algn="l" rtl="0">
              <a:spcBef>
                <a:spcPts val="0"/>
              </a:spcBef>
              <a:spcAft>
                <a:spcPts val="0"/>
              </a:spcAft>
              <a:buClr>
                <a:schemeClr val="dk1"/>
              </a:buClr>
              <a:buSzPts val="1800"/>
              <a:buFont typeface="Open Sans"/>
              <a:buChar char="●"/>
            </a:pPr>
            <a:r>
              <a:rPr lang="en-GB" sz="1800" b="0" dirty="0">
                <a:solidFill>
                  <a:schemeClr val="tx1"/>
                </a:solidFill>
              </a:rPr>
              <a:t>IBM, Was ist Blockchain-Sicherheit?</a:t>
            </a:r>
            <a:br>
              <a:rPr lang="en-GB" sz="1800" b="0" dirty="0">
                <a:solidFill>
                  <a:schemeClr val="tx1"/>
                </a:solidFill>
              </a:rPr>
            </a:br>
            <a:r>
              <a:rPr lang="en-GB" sz="1800" b="0" u="sng" dirty="0">
                <a:solidFill>
                  <a:schemeClr val="tx1"/>
                </a:solidFill>
                <a:hlinkClick r:id="rId3">
                  <a:extLst>
                    <a:ext uri="{A12FA001-AC4F-418D-AE19-62706E023703}">
                      <ahyp:hlinkClr xmlns:ahyp="http://schemas.microsoft.com/office/drawing/2018/hyperlinkcolor" val="tx"/>
                    </a:ext>
                  </a:extLst>
                </a:hlinkClick>
              </a:rPr>
              <a:t>https://www.ibm.com/topics/blockchain-security</a:t>
            </a:r>
            <a:endParaRPr sz="1800" b="0" dirty="0">
              <a:solidFill>
                <a:schemeClr val="tx1"/>
              </a:solidFill>
            </a:endParaRPr>
          </a:p>
          <a:p>
            <a:pPr indent="-342900">
              <a:buClr>
                <a:schemeClr val="dk1"/>
              </a:buClr>
              <a:buSzPts val="1800"/>
              <a:buFont typeface="Arial"/>
              <a:buChar char="●"/>
            </a:pPr>
            <a:r>
              <a:rPr lang="en-US" sz="1800" b="0" dirty="0">
                <a:solidFill>
                  <a:schemeClr val="tx1"/>
                </a:solidFill>
              </a:rPr>
              <a:t>Blockchain als Vertrauensmaschine: Das Problem des Vertrauens und die Herausforderungen der Governance </a:t>
            </a:r>
            <a:r>
              <a:rPr lang="en-GB" sz="1800" b="0" u="sng" dirty="0">
                <a:solidFill>
                  <a:schemeClr val="tx1"/>
                </a:solidFill>
                <a:hlinkClick r:id="rId4">
                  <a:extLst>
                    <a:ext uri="{A12FA001-AC4F-418D-AE19-62706E023703}">
                      <ahyp:hlinkClr xmlns:ahyp="http://schemas.microsoft.com/office/drawing/2018/hyperlinkcolor" val="tx"/>
                    </a:ext>
                  </a:extLst>
                </a:hlinkClick>
              </a:rPr>
              <a:t>https://www.sciencedirect.com/science/article/pii/S0160791X20303067</a:t>
            </a:r>
            <a:endParaRPr sz="1800" b="0" dirty="0">
              <a:solidFill>
                <a:schemeClr val="tx1"/>
              </a:solidFill>
            </a:endParaRPr>
          </a:p>
          <a:p>
            <a:pPr indent="-342900">
              <a:buClr>
                <a:schemeClr val="dk1"/>
              </a:buClr>
              <a:buSzPts val="1800"/>
              <a:buFont typeface="Arial"/>
              <a:buChar char="●"/>
            </a:pPr>
            <a:r>
              <a:rPr lang="en-US" sz="1800" b="0" dirty="0">
                <a:solidFill>
                  <a:schemeClr val="tx1"/>
                </a:solidFill>
              </a:rPr>
              <a:t>Auf dem Weg zu vertrauenswürdigen Blockchains: normative Überlegungen zu Blockchain-gestützten virtuellen Institutionen</a:t>
            </a:r>
          </a:p>
          <a:p>
            <a:pPr marL="457200" lvl="0" indent="-342900" algn="l" rtl="0">
              <a:spcBef>
                <a:spcPts val="0"/>
              </a:spcBef>
              <a:spcAft>
                <a:spcPts val="0"/>
              </a:spcAft>
              <a:buClr>
                <a:schemeClr val="dk1"/>
              </a:buClr>
              <a:buSzPts val="1800"/>
              <a:buChar char="●"/>
            </a:pPr>
            <a:r>
              <a:rPr lang="en-GB" sz="1800" b="0" u="sng" dirty="0">
                <a:solidFill>
                  <a:srgbClr val="414042"/>
                </a:solidFill>
                <a:hlinkClick r:id="rId5">
                  <a:extLst>
                    <a:ext uri="{A12FA001-AC4F-418D-AE19-62706E023703}">
                      <ahyp:hlinkClr xmlns:ahyp="http://schemas.microsoft.com/office/drawing/2018/hyperlinkcolor" val="tx"/>
                    </a:ext>
                  </a:extLst>
                </a:hlinkClick>
              </a:rPr>
              <a:t>https://link.springer.com/article/10.1007/s10676-021-09581-3</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Eine allgemeine Definition von Vertrauen </a:t>
            </a:r>
            <a:br>
              <a:rPr lang="en-GB" sz="1800" b="0" u="sng" dirty="0">
                <a:solidFill>
                  <a:schemeClr val="tx1"/>
                </a:solidFill>
              </a:rPr>
            </a:br>
            <a:r>
              <a:rPr lang="en-GB" sz="1800" b="0" u="sng" dirty="0">
                <a:solidFill>
                  <a:srgbClr val="414042"/>
                </a:solidFill>
                <a:hlinkClick r:id="rId6">
                  <a:extLst>
                    <a:ext uri="{A12FA001-AC4F-418D-AE19-62706E023703}">
                      <ahyp:hlinkClr xmlns:ahyp="http://schemas.microsoft.com/office/drawing/2018/hyperlinkcolor" val="tx"/>
                    </a:ext>
                  </a:extLst>
                </a:hlinkClick>
              </a:rPr>
              <a:t>https://eprints.soton.ac.uk/341800/</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Ein Blockchain-basiertes Rückverfolgbarkeitssystem in KMU der Agrar- und Ernährungswirtschaft: Fallstudie einer traditionellen Bäckerei</a:t>
            </a:r>
            <a:br>
              <a:rPr lang="en-US" sz="1800" b="0" dirty="0">
                <a:solidFill>
                  <a:schemeClr val="tx1"/>
                </a:solidFill>
              </a:rPr>
            </a:br>
            <a:r>
              <a:rPr lang="en-US" sz="1800" b="0" u="sng" dirty="0">
                <a:solidFill>
                  <a:srgbClr val="414042"/>
                </a:solidFill>
                <a:hlinkClick r:id="rId7">
                  <a:extLst>
                    <a:ext uri="{A12FA001-AC4F-418D-AE19-62706E023703}">
                      <ahyp:hlinkClr xmlns:ahyp="http://schemas.microsoft.com/office/drawing/2018/hyperlinkcolor" val="tx"/>
                    </a:ext>
                  </a:extLst>
                </a:hlinkClick>
              </a:rPr>
              <a:t>https://ieeexplore.ieee.org/abstract/document/9410538</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rPr>
              <a:t>Aufdeckung des Potenzials von Blockchain in der Lebensmittelversorgungskette: Eine interdisziplinäre Fallstudie</a:t>
            </a:r>
            <a:br>
              <a:rPr lang="en-US" sz="1800" b="0" dirty="0">
                <a:solidFill>
                  <a:schemeClr val="tx1"/>
                </a:solidFill>
              </a:rPr>
            </a:br>
            <a:r>
              <a:rPr lang="en-US" sz="1800" b="0" u="sng" dirty="0">
                <a:solidFill>
                  <a:srgbClr val="414042"/>
                </a:solidFill>
                <a:hlinkClick r:id="rId8">
                  <a:extLst>
                    <a:ext uri="{A12FA001-AC4F-418D-AE19-62706E023703}">
                      <ahyp:hlinkClr xmlns:ahyp="http://schemas.microsoft.com/office/drawing/2018/hyperlinkcolor" val="tx"/>
                    </a:ext>
                  </a:extLst>
                </a:hlinkClick>
              </a:rPr>
              <a:t>https://www.sciencedirect.com/science/article/pii/S0923474822000303</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hlinkClick r:id="rId9">
                  <a:extLst>
                    <a:ext uri="{A12FA001-AC4F-418D-AE19-62706E023703}">
                      <ahyp:hlinkClr xmlns:ahyp="http://schemas.microsoft.com/office/drawing/2018/hyperlinkcolor" val="tx"/>
                    </a:ext>
                  </a:extLst>
                </a:hlinkClick>
              </a:rPr>
              <a:t>Internationale Zeitschrift für Lebensmittel- und Agrarindustriemanagement</a:t>
            </a:r>
            <a:br>
              <a:rPr lang="en-US" sz="1800" b="0" u="sng" dirty="0">
                <a:solidFill>
                  <a:schemeClr val="tx1"/>
                </a:solidFill>
              </a:rPr>
            </a:br>
            <a:r>
              <a:rPr lang="en-US" sz="1800" b="0" u="sng" dirty="0">
                <a:solidFill>
                  <a:srgbClr val="800080"/>
                </a:solidFill>
                <a:hlinkClick r:id="rId10">
                  <a:extLst>
                    <a:ext uri="{A12FA001-AC4F-418D-AE19-62706E023703}">
                      <ahyp:hlinkClr xmlns:ahyp="http://schemas.microsoft.com/office/drawing/2018/hyperlinkcolor" val="tx"/>
                    </a:ext>
                  </a:extLst>
                </a:hlinkClick>
              </a:rPr>
              <a:t>https://www.wageningenacademic.com/doi/epdf/10.22434/IFAMR2019.0152?role=tab</a:t>
            </a:r>
            <a:endParaRPr lang="en-US" sz="1800" b="0" u="sng" dirty="0">
              <a:solidFill>
                <a:schemeClr val="tx1"/>
              </a:solidFill>
            </a:endParaRPr>
          </a:p>
        </p:txBody>
      </p:sp>
      <p:pic>
        <p:nvPicPr>
          <p:cNvPr id="295" name="Google Shape;295;p57"/>
          <p:cNvPicPr preferRelativeResize="0"/>
          <p:nvPr/>
        </p:nvPicPr>
        <p:blipFill rotWithShape="1">
          <a:blip r:embed="rId11">
            <a:alphaModFix/>
          </a:blip>
          <a:srcRect/>
          <a:stretch/>
        </p:blipFill>
        <p:spPr>
          <a:xfrm>
            <a:off x="0" y="-8114"/>
            <a:ext cx="10693400" cy="1170928"/>
          </a:xfrm>
          <a:prstGeom prst="rect">
            <a:avLst/>
          </a:prstGeom>
          <a:noFill/>
          <a:ln>
            <a:noFill/>
          </a:ln>
        </p:spPr>
      </p:pic>
      <p:sp>
        <p:nvSpPr>
          <p:cNvPr id="296" name="Google Shape;296;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LINKS ZU WEITEREN MATERIALIEN</a:t>
            </a:r>
            <a:endParaRPr sz="2800">
              <a:solidFill>
                <a:schemeClr val="lt1"/>
              </a:solidFill>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95D367F4-3CA4-05F5-885C-9A4045EE40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56</a:t>
            </a:fld>
            <a:endParaRPr lang="en-GB"/>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57"/>
          <p:cNvSpPr txBox="1">
            <a:spLocks noGrp="1"/>
          </p:cNvSpPr>
          <p:nvPr>
            <p:ph type="body" idx="1"/>
          </p:nvPr>
        </p:nvSpPr>
        <p:spPr>
          <a:xfrm>
            <a:off x="603534" y="2396430"/>
            <a:ext cx="9677400" cy="2769989"/>
          </a:xfrm>
          <a:prstGeom prst="rect">
            <a:avLst/>
          </a:prstGeom>
          <a:noFill/>
          <a:ln>
            <a:noFill/>
          </a:ln>
        </p:spPr>
        <p:txBody>
          <a:bodyPr spcFirstLastPara="1" wrap="square" lIns="0" tIns="0" rIns="0" bIns="0" anchor="t" anchorCtr="0">
            <a:spAutoFit/>
          </a:bodyPr>
          <a:lstStyle/>
          <a:p>
            <a:pPr marL="457200" lvl="0" indent="-342900" algn="l" rtl="0">
              <a:spcBef>
                <a:spcPts val="0"/>
              </a:spcBef>
              <a:spcAft>
                <a:spcPts val="0"/>
              </a:spcAft>
              <a:buClr>
                <a:schemeClr val="dk1"/>
              </a:buClr>
              <a:buSzPts val="1800"/>
              <a:buFont typeface="Open Sans"/>
              <a:buChar char="●"/>
            </a:pPr>
            <a:r>
              <a:rPr lang="en-US" sz="1800" b="0" u="sng" dirty="0">
                <a:solidFill>
                  <a:srgbClr val="800080"/>
                </a:solidFill>
                <a:hlinkClick r:id="rId3">
                  <a:extLst>
                    <a:ext uri="{A12FA001-AC4F-418D-AE19-62706E023703}">
                      <ahyp:hlinkClr xmlns:ahyp="http://schemas.microsoft.com/office/drawing/2018/hyperlinkcolor" val="tx"/>
                    </a:ext>
                  </a:extLst>
                </a:hlinkClick>
              </a:rPr>
              <a:t>https://www.wageningenacademic.com/doi/epdf/10.22434/IFAMR2019.0152?role=tab</a:t>
            </a:r>
            <a:endParaRPr lang="en-US" sz="1800" b="0" u="sng" dirty="0">
              <a:solidFill>
                <a:schemeClr val="tx1"/>
              </a:solidFill>
            </a:endParaRPr>
          </a:p>
          <a:p>
            <a:pPr indent="-342900">
              <a:buClr>
                <a:schemeClr val="dk1"/>
              </a:buClr>
              <a:buSzPts val="1800"/>
              <a:buFont typeface="Arial"/>
              <a:buChar char="●"/>
            </a:pPr>
            <a:r>
              <a:rPr lang="en-US" sz="1800" b="0" dirty="0">
                <a:solidFill>
                  <a:schemeClr val="tx1"/>
                </a:solidFill>
              </a:rPr>
              <a:t>Die Rolle des Systemvertrauens bei Transaktionen zwischen Unternehmen und Verbrauchern</a:t>
            </a:r>
            <a:br>
              <a:rPr lang="en-US" sz="1800" b="0" u="sng" dirty="0">
                <a:solidFill>
                  <a:schemeClr val="tx1"/>
                </a:solidFill>
              </a:rPr>
            </a:br>
            <a:r>
              <a:rPr lang="en-US" sz="1800" b="0" dirty="0">
                <a:solidFill>
                  <a:srgbClr val="414042"/>
                </a:solidFill>
                <a:hlinkClick r:id="rId4">
                  <a:extLst>
                    <a:ext uri="{A12FA001-AC4F-418D-AE19-62706E023703}">
                      <ahyp:hlinkClr xmlns:ahyp="http://schemas.microsoft.com/office/drawing/2018/hyperlinkcolor" val="tx"/>
                    </a:ext>
                  </a:extLst>
                </a:hlinkClick>
              </a:rPr>
              <a:t>https://www.tandfonline.com/doi/abs/10.1080/07421222.2003.11045777</a:t>
            </a:r>
            <a:endParaRPr lang="en-US" sz="1800" b="0" dirty="0">
              <a:solidFill>
                <a:schemeClr val="tx1"/>
              </a:solidFill>
            </a:endParaRPr>
          </a:p>
          <a:p>
            <a:pPr indent="-342900">
              <a:buClr>
                <a:schemeClr val="dk1"/>
              </a:buClr>
              <a:buSzPts val="1800"/>
              <a:buFont typeface="Arial"/>
              <a:buChar char="●"/>
            </a:pPr>
            <a:r>
              <a:rPr lang="en-US" sz="1800" b="0" dirty="0">
                <a:solidFill>
                  <a:schemeClr val="tx1"/>
                </a:solidFill>
              </a:rPr>
              <a:t>Die Auswirkungen einer Blockchain-Plattform auf das Vertrauen in etablierte Beziehungen: eine Fallstudie über Weinlieferketten</a:t>
            </a:r>
            <a:br>
              <a:rPr lang="en-US" sz="1800" b="0" dirty="0">
                <a:solidFill>
                  <a:schemeClr val="tx1"/>
                </a:solidFill>
              </a:rPr>
            </a:br>
            <a:r>
              <a:rPr lang="en-GB" sz="1800" b="0" u="sng" dirty="0">
                <a:solidFill>
                  <a:srgbClr val="414042"/>
                </a:solidFill>
                <a:hlinkClick r:id="rId5">
                  <a:extLst>
                    <a:ext uri="{A12FA001-AC4F-418D-AE19-62706E023703}">
                      <ahyp:hlinkClr xmlns:ahyp="http://schemas.microsoft.com/office/drawing/2018/hyperlinkcolor" val="tx"/>
                    </a:ext>
                  </a:extLst>
                </a:hlinkClick>
              </a:rPr>
              <a:t>https://www.emerald.com/insight/content/doi/10.1108/SCM-05-2021-0227/full/html</a:t>
            </a:r>
            <a:endParaRPr lang="en-GB" sz="1800" b="0" u="sng" dirty="0">
              <a:solidFill>
                <a:schemeClr val="tx1"/>
              </a:solidFill>
            </a:endParaRPr>
          </a:p>
          <a:p>
            <a:pPr indent="-342900">
              <a:buClr>
                <a:schemeClr val="dk1"/>
              </a:buClr>
              <a:buSzPts val="1800"/>
              <a:buFont typeface="Arial"/>
              <a:buChar char="●"/>
            </a:pPr>
            <a:r>
              <a:rPr lang="en-US" sz="1800" b="0" dirty="0">
                <a:solidFill>
                  <a:schemeClr val="tx1"/>
                </a:solidFill>
              </a:rPr>
              <a:t>Gestaltung für Vertrauen in Blockchain-Plattformen</a:t>
            </a:r>
            <a:br>
              <a:rPr lang="en-US" sz="1800" b="0" dirty="0">
                <a:solidFill>
                  <a:schemeClr val="tx1"/>
                </a:solidFill>
              </a:rPr>
            </a:br>
            <a:r>
              <a:rPr lang="en-GB" sz="1800" b="0" u="sng" dirty="0">
                <a:solidFill>
                  <a:schemeClr val="tx1"/>
                </a:solidFill>
                <a:hlinkClick r:id="rId6">
                  <a:extLst>
                    <a:ext uri="{A12FA001-AC4F-418D-AE19-62706E023703}">
                      <ahyp:hlinkClr xmlns:ahyp="http://schemas.microsoft.com/office/drawing/2018/hyperlinkcolor" val="tx"/>
                    </a:ext>
                  </a:extLst>
                </a:hlinkClick>
              </a:rPr>
              <a:t>https://www.zora.uzh.ch/id/eprint/190479/1/IEEE_TEM_Design_For_Trust_researchgate.pdf</a:t>
            </a:r>
            <a:endParaRPr sz="1800" b="0" dirty="0">
              <a:solidFill>
                <a:schemeClr val="tx1"/>
              </a:solidFill>
            </a:endParaRPr>
          </a:p>
          <a:p>
            <a:pPr marL="457200" lvl="0" indent="-342900" algn="l" rtl="0">
              <a:spcBef>
                <a:spcPts val="0"/>
              </a:spcBef>
              <a:spcAft>
                <a:spcPts val="0"/>
              </a:spcAft>
              <a:buClr>
                <a:schemeClr val="dk1"/>
              </a:buClr>
              <a:buSzPts val="1800"/>
              <a:buChar char="●"/>
            </a:pPr>
            <a:r>
              <a:rPr lang="en-GB" sz="1800" b="0" dirty="0">
                <a:solidFill>
                  <a:schemeClr val="tx1"/>
                </a:solidFill>
              </a:rPr>
              <a:t>PwC-Umfrage über das Vertrauen in US-Unternehmen, 2021</a:t>
            </a:r>
          </a:p>
        </p:txBody>
      </p:sp>
      <p:pic>
        <p:nvPicPr>
          <p:cNvPr id="295" name="Google Shape;295;p57"/>
          <p:cNvPicPr preferRelativeResize="0"/>
          <p:nvPr/>
        </p:nvPicPr>
        <p:blipFill rotWithShape="1">
          <a:blip r:embed="rId7">
            <a:alphaModFix/>
          </a:blip>
          <a:srcRect/>
          <a:stretch/>
        </p:blipFill>
        <p:spPr>
          <a:xfrm>
            <a:off x="0" y="-8114"/>
            <a:ext cx="10693400" cy="1170928"/>
          </a:xfrm>
          <a:prstGeom prst="rect">
            <a:avLst/>
          </a:prstGeom>
          <a:noFill/>
          <a:ln>
            <a:noFill/>
          </a:ln>
        </p:spPr>
      </p:pic>
      <p:sp>
        <p:nvSpPr>
          <p:cNvPr id="296" name="Google Shape;296;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LINKS ZU WEITEREN MATERIALIEN</a:t>
            </a:r>
            <a:endParaRPr sz="2800">
              <a:solidFill>
                <a:schemeClr val="lt1"/>
              </a:solidFill>
              <a:latin typeface="Open Sans"/>
              <a:ea typeface="Open Sans"/>
              <a:cs typeface="Open Sans"/>
              <a:sym typeface="Open Sans"/>
            </a:endParaRPr>
          </a:p>
        </p:txBody>
      </p:sp>
      <p:sp>
        <p:nvSpPr>
          <p:cNvPr id="2" name="Slide Number Placeholder 1">
            <a:extLst>
              <a:ext uri="{FF2B5EF4-FFF2-40B4-BE49-F238E27FC236}">
                <a16:creationId xmlns:a16="http://schemas.microsoft.com/office/drawing/2014/main" id="{95D367F4-3CA4-05F5-885C-9A4045EE405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57</a:t>
            </a:fld>
            <a:endParaRPr lang="en-GB"/>
          </a:p>
        </p:txBody>
      </p:sp>
    </p:spTree>
    <p:extLst>
      <p:ext uri="{BB962C8B-B14F-4D97-AF65-F5344CB8AC3E}">
        <p14:creationId xmlns:p14="http://schemas.microsoft.com/office/powerpoint/2010/main" val="265760474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lang="en-GB" sz="2800"/>
          </a:p>
        </p:txBody>
      </p:sp>
      <p:sp>
        <p:nvSpPr>
          <p:cNvPr id="191" name="Google Shape;191;p4"/>
          <p:cNvSpPr txBox="1"/>
          <p:nvPr/>
        </p:nvSpPr>
        <p:spPr>
          <a:xfrm>
            <a:off x="550110" y="2350284"/>
            <a:ext cx="9220200" cy="2862282"/>
          </a:xfrm>
          <a:prstGeom prst="rect">
            <a:avLst/>
          </a:prstGeom>
          <a:noFill/>
          <a:ln>
            <a:noFill/>
          </a:ln>
        </p:spPr>
        <p:txBody>
          <a:bodyPr spcFirstLastPara="1" wrap="square" lIns="91425" tIns="45700" rIns="91425" bIns="45700" anchor="t" anchorCtr="0">
            <a:spAutoFit/>
          </a:bodyPr>
          <a:lstStyle/>
          <a:p>
            <a:pPr marL="285750" marR="0" lvl="0" indent="-285750" algn="l" rtl="0">
              <a:lnSpc>
                <a:spcPct val="150000"/>
              </a:lnSpc>
              <a:spcBef>
                <a:spcPts val="0"/>
              </a:spcBef>
              <a:spcAft>
                <a:spcPts val="0"/>
              </a:spcAft>
              <a:buClr>
                <a:schemeClr val="dk1"/>
              </a:buClr>
              <a:buSzPts val="1800"/>
              <a:buFont typeface="Arial"/>
              <a:buChar char="•"/>
            </a:pPr>
            <a:r>
              <a:rPr lang="en-GB" sz="1800" b="1" i="1">
                <a:solidFill>
                  <a:schemeClr val="dk1"/>
                </a:solidFill>
                <a:latin typeface="Open Sans"/>
                <a:ea typeface="Open Sans"/>
                <a:cs typeface="Open Sans"/>
                <a:sym typeface="Open Sans"/>
              </a:rPr>
              <a:t>Definieren Sie </a:t>
            </a:r>
            <a:r>
              <a:rPr lang="en-GB" sz="1800" i="1">
                <a:solidFill>
                  <a:schemeClr val="dk1"/>
                </a:solidFill>
                <a:latin typeface="Open Sans"/>
                <a:ea typeface="Open Sans"/>
                <a:cs typeface="Open Sans"/>
                <a:sym typeface="Open Sans"/>
              </a:rPr>
              <a:t>Vertrauen und intelligente Verträge.</a:t>
            </a:r>
            <a:endParaRPr/>
          </a:p>
          <a:p>
            <a:pPr marL="285750" marR="0" lvl="0" indent="-285750" algn="l" rtl="0">
              <a:lnSpc>
                <a:spcPct val="150000"/>
              </a:lnSpc>
              <a:spcBef>
                <a:spcPts val="0"/>
              </a:spcBef>
              <a:spcAft>
                <a:spcPts val="0"/>
              </a:spcAft>
              <a:buClr>
                <a:schemeClr val="dk1"/>
              </a:buClr>
              <a:buSzPts val="1800"/>
              <a:buFont typeface="Arial"/>
              <a:buChar char="•"/>
            </a:pPr>
            <a:r>
              <a:rPr lang="en-GB" sz="1800" b="1" i="1">
                <a:solidFill>
                  <a:schemeClr val="dk1"/>
                </a:solidFill>
                <a:latin typeface="Open Sans"/>
                <a:ea typeface="Open Sans"/>
                <a:cs typeface="Open Sans"/>
                <a:sym typeface="Open Sans"/>
              </a:rPr>
              <a:t>Beschreiben Sie </a:t>
            </a:r>
            <a:r>
              <a:rPr lang="en-GB" sz="1800" i="1">
                <a:solidFill>
                  <a:schemeClr val="dk1"/>
                </a:solidFill>
                <a:latin typeface="Open Sans"/>
                <a:ea typeface="Open Sans"/>
                <a:cs typeface="Open Sans"/>
                <a:sym typeface="Open Sans"/>
              </a:rPr>
              <a:t>kurz </a:t>
            </a:r>
            <a:r>
              <a:rPr lang="en-US" sz="1800" i="1">
                <a:solidFill>
                  <a:schemeClr val="dk1"/>
                </a:solidFill>
                <a:latin typeface="Open Sans"/>
                <a:ea typeface="Open Sans"/>
                <a:cs typeface="Open Sans"/>
                <a:sym typeface="Open Sans"/>
              </a:rPr>
              <a:t>zwei praktische Anwendungen von Blockchain im Agrar- und Lebensmittelsektor</a:t>
            </a:r>
            <a:r>
              <a:rPr lang="en-GB" sz="1800" i="1">
                <a:solidFill>
                  <a:schemeClr val="dk1"/>
                </a:solidFill>
                <a:latin typeface="Open Sans"/>
                <a:ea typeface="Open Sans"/>
                <a:cs typeface="Open Sans"/>
                <a:sym typeface="Open Sans"/>
              </a:rPr>
              <a:t>.</a:t>
            </a:r>
          </a:p>
          <a:p>
            <a:pPr marL="285750" marR="0" lvl="0" indent="-285750" algn="l" rtl="0">
              <a:lnSpc>
                <a:spcPct val="150000"/>
              </a:lnSpc>
              <a:spcBef>
                <a:spcPts val="0"/>
              </a:spcBef>
              <a:spcAft>
                <a:spcPts val="0"/>
              </a:spcAft>
              <a:buClr>
                <a:schemeClr val="dk1"/>
              </a:buClr>
              <a:buSzPts val="1800"/>
              <a:buFont typeface="Arial"/>
              <a:buChar char="•"/>
            </a:pPr>
            <a:r>
              <a:rPr lang="en-US" sz="1800" i="1">
                <a:solidFill>
                  <a:schemeClr val="dk1"/>
                </a:solidFill>
                <a:latin typeface="Open Sans"/>
                <a:ea typeface="Open Sans"/>
                <a:cs typeface="Open Sans"/>
                <a:sym typeface="Open Sans"/>
              </a:rPr>
              <a:t>Nennen Sie ein </a:t>
            </a:r>
            <a:r>
              <a:rPr lang="en-US" sz="1800" b="1" i="1">
                <a:solidFill>
                  <a:schemeClr val="dk1"/>
                </a:solidFill>
                <a:latin typeface="Open Sans"/>
                <a:ea typeface="Open Sans"/>
                <a:cs typeface="Open Sans"/>
                <a:sym typeface="Open Sans"/>
              </a:rPr>
              <a:t>Hauptmerkmal </a:t>
            </a:r>
            <a:r>
              <a:rPr lang="en-US" sz="1800" i="1">
                <a:solidFill>
                  <a:schemeClr val="dk1"/>
                </a:solidFill>
                <a:latin typeface="Open Sans"/>
                <a:ea typeface="Open Sans"/>
                <a:cs typeface="Open Sans"/>
                <a:sym typeface="Open Sans"/>
              </a:rPr>
              <a:t>der Blockchain-Technologie</a:t>
            </a:r>
            <a:r>
              <a:rPr lang="en-US" sz="1800" b="1" i="1">
                <a:solidFill>
                  <a:schemeClr val="dk1"/>
                </a:solidFill>
                <a:latin typeface="Open Sans"/>
                <a:ea typeface="Open Sans"/>
                <a:cs typeface="Open Sans"/>
                <a:sym typeface="Open Sans"/>
              </a:rPr>
              <a:t>.</a:t>
            </a:r>
          </a:p>
          <a:p>
            <a:pPr marL="285750" marR="0" lvl="0" indent="-285750" algn="l" rtl="0">
              <a:lnSpc>
                <a:spcPct val="150000"/>
              </a:lnSpc>
              <a:spcBef>
                <a:spcPts val="0"/>
              </a:spcBef>
              <a:spcAft>
                <a:spcPts val="0"/>
              </a:spcAft>
              <a:buClr>
                <a:schemeClr val="dk1"/>
              </a:buClr>
              <a:buSzPts val="1800"/>
              <a:buFont typeface="Arial"/>
              <a:buChar char="•"/>
            </a:pPr>
            <a:r>
              <a:rPr lang="en-US" sz="1800" i="1">
                <a:solidFill>
                  <a:schemeClr val="dk1"/>
                </a:solidFill>
                <a:latin typeface="Open Sans"/>
                <a:ea typeface="Open Sans"/>
                <a:cs typeface="Open Sans"/>
                <a:sym typeface="Open Sans"/>
              </a:rPr>
              <a:t>Erläutern Sie kurz </a:t>
            </a:r>
            <a:r>
              <a:rPr lang="en-US" sz="1800" b="1" i="1">
                <a:solidFill>
                  <a:schemeClr val="dk1"/>
                </a:solidFill>
                <a:latin typeface="Open Sans"/>
                <a:ea typeface="Open Sans"/>
                <a:cs typeface="Open Sans"/>
                <a:sym typeface="Open Sans"/>
              </a:rPr>
              <a:t>die Rolle der Blockchain </a:t>
            </a:r>
            <a:r>
              <a:rPr lang="en-US" sz="1800" i="1">
                <a:solidFill>
                  <a:schemeClr val="dk1"/>
                </a:solidFill>
                <a:latin typeface="Open Sans"/>
                <a:ea typeface="Open Sans"/>
                <a:cs typeface="Open Sans"/>
                <a:sym typeface="Open Sans"/>
              </a:rPr>
              <a:t>bei der Schaffung von Vertrauen in der Lieferkette für Agrarlebensmittel.</a:t>
            </a:r>
          </a:p>
          <a:p>
            <a:pPr marL="285750" marR="0" lvl="0" indent="-285750" algn="l" rtl="0">
              <a:lnSpc>
                <a:spcPct val="150000"/>
              </a:lnSpc>
              <a:spcBef>
                <a:spcPts val="0"/>
              </a:spcBef>
              <a:spcAft>
                <a:spcPts val="0"/>
              </a:spcAft>
              <a:buClr>
                <a:schemeClr val="dk1"/>
              </a:buClr>
              <a:buSzPts val="1800"/>
              <a:buFont typeface="Arial"/>
              <a:buChar char="•"/>
            </a:pPr>
            <a:r>
              <a:rPr lang="en-GB" sz="1800" b="1" i="1">
                <a:solidFill>
                  <a:schemeClr val="dk1"/>
                </a:solidFill>
                <a:latin typeface="Open Sans"/>
                <a:ea typeface="Open Sans"/>
                <a:cs typeface="Open Sans"/>
                <a:sym typeface="Open Sans"/>
              </a:rPr>
              <a:t>Bewertung </a:t>
            </a:r>
            <a:r>
              <a:rPr lang="en-GB" sz="1800" i="1">
                <a:solidFill>
                  <a:schemeClr val="dk1"/>
                </a:solidFill>
                <a:latin typeface="Open Sans"/>
                <a:ea typeface="Open Sans"/>
                <a:cs typeface="Open Sans"/>
                <a:sym typeface="Open Sans"/>
              </a:rPr>
              <a:t>der </a:t>
            </a:r>
            <a:r>
              <a:rPr lang="en-US" sz="1800" i="1">
                <a:solidFill>
                  <a:schemeClr val="dk1"/>
                </a:solidFill>
                <a:latin typeface="Open Sans"/>
                <a:ea typeface="Open Sans"/>
                <a:cs typeface="Open Sans"/>
                <a:sym typeface="Open Sans"/>
              </a:rPr>
              <a:t>Vertrauenswürdigkeit von Blockchain-Technologien in der Lebensmittelversorgungskette durch Identifizierung eines </a:t>
            </a:r>
            <a:r>
              <a:rPr lang="en-US" sz="1800" b="1" i="1">
                <a:solidFill>
                  <a:schemeClr val="dk1"/>
                </a:solidFill>
                <a:latin typeface="Open Sans"/>
                <a:ea typeface="Open Sans"/>
                <a:cs typeface="Open Sans"/>
                <a:sym typeface="Open Sans"/>
              </a:rPr>
              <a:t>möglichen Kritikpunkts</a:t>
            </a:r>
            <a:r>
              <a:rPr lang="en-US" sz="1800" i="1">
                <a:solidFill>
                  <a:schemeClr val="dk1"/>
                </a:solidFill>
                <a:latin typeface="Open Sans"/>
                <a:ea typeface="Open Sans"/>
                <a:cs typeface="Open Sans"/>
                <a:sym typeface="Open Sans"/>
              </a:rPr>
              <a:t>.</a:t>
            </a:r>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Open Sans"/>
              <a:ea typeface="Open Sans"/>
              <a:cs typeface="Open Sans"/>
              <a:sym typeface="Open Sans"/>
            </a:endParaRPr>
          </a:p>
        </p:txBody>
      </p:sp>
    </p:spTree>
    <p:extLst>
      <p:ext uri="{BB962C8B-B14F-4D97-AF65-F5344CB8AC3E}">
        <p14:creationId xmlns:p14="http://schemas.microsoft.com/office/powerpoint/2010/main" val="233225287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B8792-3710-6E77-3C70-4BBE4847773E}"/>
              </a:ext>
            </a:extLst>
          </p:cNvPr>
          <p:cNvSpPr>
            <a:spLocks noGrp="1"/>
          </p:cNvSpPr>
          <p:nvPr>
            <p:ph type="body" sz="quarter" idx="14"/>
          </p:nvPr>
        </p:nvSpPr>
        <p:spPr>
          <a:xfrm>
            <a:off x="3071596" y="4012956"/>
            <a:ext cx="6009397" cy="290850"/>
          </a:xfrm>
        </p:spPr>
        <p:txBody>
          <a:bodyPr spcFirstLastPara="1" wrap="square" lIns="80201" tIns="40100" rIns="80201" bIns="40100" anchor="ctr" anchorCtr="0">
            <a:noAutofit/>
          </a:body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N. Lankton, D.H. McKnight, J. Tripp Technology, humanness, and trust: rethinking trust in technology Journal of the Association for Information Systems, 16 (10) (2015), pp. 880-918, </a:t>
            </a:r>
            <a:r>
              <a:rPr lang="en-US" sz="1228">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rPr>
              <a:t>10.17705/1jais.00411</a:t>
            </a:r>
            <a:endParaRPr lang="en-US">
              <a:latin typeface="Open Sans" panose="020B0606030504020204" pitchFamily="34" charset="0"/>
              <a:ea typeface="Open Sans" panose="020B0606030504020204" pitchFamily="34" charset="0"/>
              <a:cs typeface="Open Sans" panose="020B0606030504020204" pitchFamily="34" charset="0"/>
              <a:hlinkClick r:id="rId3">
                <a:extLst>
                  <a:ext uri="{A12FA001-AC4F-418D-AE19-62706E023703}">
                    <ahyp:hlinkClr xmlns:ahyp="http://schemas.microsoft.com/office/drawing/2018/hyperlinkcolor" val="tx"/>
                  </a:ext>
                </a:extLst>
              </a:hlinkClick>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12" name="Text Placeholder 11">
            <a:extLst>
              <a:ext uri="{FF2B5EF4-FFF2-40B4-BE49-F238E27FC236}">
                <a16:creationId xmlns:a16="http://schemas.microsoft.com/office/drawing/2014/main" id="{25E1AA09-3390-E0DD-E596-093798510FF7}"/>
              </a:ext>
            </a:extLst>
          </p:cNvPr>
          <p:cNvSpPr>
            <a:spLocks noGrp="1"/>
          </p:cNvSpPr>
          <p:nvPr>
            <p:ph type="body" sz="quarter" idx="27"/>
          </p:nvPr>
        </p:nvSpPr>
        <p:spPr/>
        <p:txBody>
          <a:bodyPr spcFirstLastPara="1" wrap="square" lIns="80201" tIns="40100" rIns="80201" bIns="40100" anchor="ctr" anchorCtr="0">
            <a:noAutofit/>
          </a:bodyPr>
          <a:lstStyle/>
          <a:p>
            <a:r>
              <a:rPr lang="en-US">
                <a:latin typeface="Open Sans" panose="020B0606030504020204" pitchFamily="34" charset="0"/>
                <a:ea typeface="Open Sans" panose="020B0606030504020204" pitchFamily="34" charset="0"/>
                <a:cs typeface="Open Sans" panose="020B0606030504020204" pitchFamily="34" charset="0"/>
              </a:rPr>
              <a:t>Literatur</a:t>
            </a:r>
          </a:p>
        </p:txBody>
      </p:sp>
      <p:sp>
        <p:nvSpPr>
          <p:cNvPr id="5" name="Text Placeholder 2">
            <a:extLst>
              <a:ext uri="{FF2B5EF4-FFF2-40B4-BE49-F238E27FC236}">
                <a16:creationId xmlns:a16="http://schemas.microsoft.com/office/drawing/2014/main" id="{A0240C41-33ED-061C-A11A-20A23BC0985C}"/>
              </a:ext>
            </a:extLst>
          </p:cNvPr>
          <p:cNvSpPr txBox="1">
            <a:spLocks/>
          </p:cNvSpPr>
          <p:nvPr/>
        </p:nvSpPr>
        <p:spPr>
          <a:xfrm>
            <a:off x="3071596" y="1967609"/>
            <a:ext cx="6120787"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28">
                <a:latin typeface="Open Sans" panose="020B0606030504020204" pitchFamily="34" charset="0"/>
                <a:ea typeface="Open Sans" panose="020B0606030504020204" pitchFamily="34" charset="0"/>
                <a:cs typeface="Open Sans" panose="020B0606030504020204" pitchFamily="34" charset="0"/>
              </a:rPr>
              <a:t>Laurent M. "Is blockchain a trustworthy technology?", in Signs of trust - The impact of seals on personal data management, Paris, Handbook 2 Chair </a:t>
            </a:r>
            <a:r>
              <a:rPr lang="en-US" sz="1228" err="1">
                <a:latin typeface="Open Sans" panose="020B0606030504020204" pitchFamily="34" charset="0"/>
                <a:ea typeface="Open Sans" panose="020B0606030504020204" pitchFamily="34" charset="0"/>
                <a:cs typeface="Open Sans" panose="020B0606030504020204" pitchFamily="34" charset="0"/>
              </a:rPr>
              <a:t>alues </a:t>
            </a:r>
            <a:r>
              <a:rPr lang="en-US" sz="1228">
                <a:latin typeface="Open Sans" panose="020B0606030504020204" pitchFamily="34" charset="0"/>
                <a:ea typeface="Open Sans" panose="020B0606030504020204" pitchFamily="34" charset="0"/>
                <a:cs typeface="Open Sans" panose="020B0606030504020204" pitchFamily="34" charset="0"/>
              </a:rPr>
              <a:t>and Policies of Personal Information, Coordinated by Claire Levallois-Barth, January, 2018, chapter 11, pages 179-197.</a:t>
            </a:r>
          </a:p>
        </p:txBody>
      </p:sp>
      <p:sp>
        <p:nvSpPr>
          <p:cNvPr id="7" name="Text Placeholder 2">
            <a:extLst>
              <a:ext uri="{FF2B5EF4-FFF2-40B4-BE49-F238E27FC236}">
                <a16:creationId xmlns:a16="http://schemas.microsoft.com/office/drawing/2014/main" id="{91D4570B-A822-01B8-3E9E-60A65351B3D5}"/>
              </a:ext>
            </a:extLst>
          </p:cNvPr>
          <p:cNvSpPr txBox="1">
            <a:spLocks/>
          </p:cNvSpPr>
          <p:nvPr/>
        </p:nvSpPr>
        <p:spPr>
          <a:xfrm>
            <a:off x="3071596" y="2922127"/>
            <a:ext cx="6019524"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I. </a:t>
            </a:r>
            <a:r>
              <a:rPr lang="en-US" sz="1228" err="1">
                <a:latin typeface="Open Sans" panose="020B0606030504020204" pitchFamily="34" charset="0"/>
                <a:ea typeface="Open Sans" panose="020B0606030504020204" pitchFamily="34" charset="0"/>
                <a:cs typeface="Open Sans" panose="020B0606030504020204" pitchFamily="34" charset="0"/>
              </a:rPr>
              <a:t>Benbasat</a:t>
            </a:r>
            <a:r>
              <a:rPr lang="en-US" sz="1228">
                <a:latin typeface="Open Sans" panose="020B0606030504020204" pitchFamily="34" charset="0"/>
                <a:ea typeface="Open Sans" panose="020B0606030504020204" pitchFamily="34" charset="0"/>
                <a:cs typeface="Open Sans" panose="020B0606030504020204" pitchFamily="34" charset="0"/>
              </a:rPr>
              <a:t>, D. Gefen, P. Pavlou Einleitung zum Sonderheft über neue Perspektiven des Vertrauens in Informationssysteme MIS Quarterly, 34 (2) (2010), S. 367-371, 10.2307/20721432 </a:t>
            </a:r>
            <a:endParaRPr lang="en-US" sz="1930">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9" name="Text Placeholder 2">
            <a:extLst>
              <a:ext uri="{FF2B5EF4-FFF2-40B4-BE49-F238E27FC236}">
                <a16:creationId xmlns:a16="http://schemas.microsoft.com/office/drawing/2014/main" id="{9817263E-00A2-84E5-222B-F98FD909E324}"/>
              </a:ext>
            </a:extLst>
          </p:cNvPr>
          <p:cNvSpPr txBox="1">
            <a:spLocks/>
          </p:cNvSpPr>
          <p:nvPr/>
        </p:nvSpPr>
        <p:spPr>
          <a:xfrm>
            <a:off x="3077672" y="4696876"/>
            <a:ext cx="6303060"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28">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E21DD1BA-9B5B-C7C7-092D-19F36A5D07EE}"/>
              </a:ext>
            </a:extLst>
          </p:cNvPr>
          <p:cNvSpPr txBox="1">
            <a:spLocks/>
          </p:cNvSpPr>
          <p:nvPr/>
        </p:nvSpPr>
        <p:spPr>
          <a:xfrm>
            <a:off x="3071596" y="4603319"/>
            <a:ext cx="5918261" cy="45287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Söllner, M. (2015). Understanding trust in information systems - the impact of trust in the system and in the provider. In </a:t>
            </a:r>
            <a:r>
              <a:rPr lang="en-US" sz="1228" i="1">
                <a:latin typeface="Open Sans" panose="020B0606030504020204" pitchFamily="34" charset="0"/>
                <a:ea typeface="Open Sans" panose="020B0606030504020204" pitchFamily="34" charset="0"/>
                <a:cs typeface="Open Sans" panose="020B0606030504020204" pitchFamily="34" charset="0"/>
              </a:rPr>
              <a:t>Proceedings of the seventy fifth annual meeting of the academy of management.</a:t>
            </a:r>
            <a:r>
              <a:rPr lang="en-US" sz="1228">
                <a:latin typeface="Open Sans" panose="020B0606030504020204" pitchFamily="34" charset="0"/>
                <a:ea typeface="Open Sans" panose="020B0606030504020204" pitchFamily="34" charset="0"/>
                <a:cs typeface="Open Sans" panose="020B0606030504020204" pitchFamily="34" charset="0"/>
              </a:rPr>
              <a:t> AOM. </a:t>
            </a:r>
            <a:endParaRPr lang="en-US" sz="193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4788484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pic>
        <p:nvPicPr>
          <p:cNvPr id="189" name="Google Shape;189;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0" name="Google Shape;190;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KEYTERMS</a:t>
            </a:r>
            <a:endParaRPr dirty="0"/>
          </a:p>
        </p:txBody>
      </p:sp>
      <p:sp>
        <p:nvSpPr>
          <p:cNvPr id="191" name="Google Shape;191;p4"/>
          <p:cNvSpPr txBox="1"/>
          <p:nvPr/>
        </p:nvSpPr>
        <p:spPr>
          <a:xfrm>
            <a:off x="557473" y="1376581"/>
            <a:ext cx="9220200" cy="6867224"/>
          </a:xfrm>
          <a:prstGeom prst="rect">
            <a:avLst/>
          </a:prstGeom>
          <a:noFill/>
          <a:ln>
            <a:noFill/>
          </a:ln>
        </p:spPr>
        <p:txBody>
          <a:bodyPr spcFirstLastPara="1" wrap="square" lIns="91425" tIns="45700" rIns="91425" bIns="45700" anchor="t" anchorCtr="0">
            <a:spAutoFit/>
          </a:bodyPr>
          <a:lstStyle/>
          <a:p>
            <a:pPr marL="285750" marR="0" lvl="0" indent="-285750" algn="just" rtl="0">
              <a:lnSpc>
                <a:spcPct val="150000"/>
              </a:lnSpc>
              <a:spcBef>
                <a:spcPts val="0"/>
              </a:spcBef>
              <a:spcAft>
                <a:spcPts val="0"/>
              </a:spcAft>
              <a:buClr>
                <a:schemeClr val="dk1"/>
              </a:buClr>
              <a:buSzPts val="1800"/>
              <a:buFont typeface="Arial"/>
              <a:buChar char="•"/>
            </a:pPr>
            <a:r>
              <a:rPr lang="en-US" sz="1750" b="1"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rPr>
              <a:t>Vertrauen: </a:t>
            </a:r>
            <a:r>
              <a:rPr lang="en-US" sz="1750" dirty="0">
                <a:solidFill>
                  <a:schemeClr val="tx1"/>
                </a:solidFill>
                <a:latin typeface="Open Sans" panose="020B0606030504020204" pitchFamily="34" charset="0"/>
                <a:ea typeface="Open Sans" panose="020B0606030504020204" pitchFamily="34" charset="0"/>
                <a:cs typeface="Open Sans" panose="020B0606030504020204" pitchFamily="34" charset="0"/>
                <a:sym typeface="Open Sans"/>
              </a:rPr>
              <a:t>Vertrauen ist ein komplexes Konzept, das als fester Glaube oder Vertrauen in die Verlässlichkeit von Personen definiert werden kann.</a:t>
            </a:r>
          </a:p>
          <a:p>
            <a:pPr marL="285750" marR="0" lvl="0" indent="-285750" algn="just" rtl="0">
              <a:lnSpc>
                <a:spcPct val="150000"/>
              </a:lnSpc>
              <a:spcBef>
                <a:spcPts val="0"/>
              </a:spcBef>
              <a:spcAft>
                <a:spcPts val="0"/>
              </a:spcAft>
              <a:buClr>
                <a:schemeClr val="dk1"/>
              </a:buClr>
              <a:buSzPts val="1800"/>
              <a:buFont typeface="Arial"/>
              <a:buChar char="•"/>
            </a:pPr>
            <a:r>
              <a:rPr lang="en-US" sz="1750" b="1" dirty="0">
                <a:latin typeface="Open Sans" panose="020B0606030504020204" pitchFamily="34" charset="0"/>
                <a:ea typeface="Open Sans" panose="020B0606030504020204" pitchFamily="34" charset="0"/>
                <a:cs typeface="Open Sans" panose="020B0606030504020204" pitchFamily="34" charset="0"/>
                <a:sym typeface="Open Sans"/>
              </a:rPr>
              <a:t>Das "Computer-als-sozialer-Akteur"</a:t>
            </a:r>
            <a:r>
              <a:rPr lang="en-US" sz="1750" dirty="0">
                <a:latin typeface="Open Sans" panose="020B0606030504020204" pitchFamily="34" charset="0"/>
                <a:ea typeface="Open Sans" panose="020B0606030504020204" pitchFamily="34" charset="0"/>
                <a:cs typeface="Open Sans" panose="020B0606030504020204" pitchFamily="34" charset="0"/>
                <a:sym typeface="Open Sans"/>
              </a:rPr>
              <a:t>-Paradigma (CSA) basiert auf der Beobachtung, dass Menschen Computer als Teamkollegen betrachten und ihnen Persönlichkeitsmerkmale wie Hilfsbereitschaft oder Dominanz zuordnen (Reeves &amp; Nass, 1996).</a:t>
            </a:r>
          </a:p>
          <a:p>
            <a:pPr marL="285750" indent="-285750" algn="just">
              <a:lnSpc>
                <a:spcPct val="150000"/>
              </a:lnSpc>
              <a:buClr>
                <a:schemeClr val="dk1"/>
              </a:buClr>
              <a:buSzPts val="1800"/>
              <a:buFont typeface="Arial"/>
              <a:buChar char="•"/>
            </a:pPr>
            <a:r>
              <a:rPr lang="en-US" sz="1750" b="1" dirty="0">
                <a:latin typeface="Open Sans"/>
                <a:ea typeface="Open Sans"/>
                <a:cs typeface="Open Sans"/>
                <a:sym typeface="Open Sans"/>
              </a:rPr>
              <a:t>Informationssysteme (IS): Die </a:t>
            </a:r>
            <a:r>
              <a:rPr lang="en-US" sz="1750" dirty="0">
                <a:latin typeface="Open Sans"/>
                <a:ea typeface="Open Sans"/>
                <a:cs typeface="Open Sans"/>
                <a:sym typeface="Open Sans"/>
              </a:rPr>
              <a:t>Forschung über Informationssysteme (IS) beschreibt die Vertrauenswürdigkeit von IT-Artefakten (</a:t>
            </a:r>
            <a:r>
              <a:rPr lang="en-US" sz="1750" dirty="0" err="1">
                <a:latin typeface="Open Sans"/>
                <a:ea typeface="Open Sans"/>
                <a:cs typeface="Open Sans"/>
                <a:sym typeface="Open Sans"/>
              </a:rPr>
              <a:t>Benbasat </a:t>
            </a:r>
            <a:r>
              <a:rPr lang="en-US" sz="1750" dirty="0">
                <a:latin typeface="Open Sans"/>
                <a:ea typeface="Open Sans"/>
                <a:cs typeface="Open Sans"/>
                <a:sym typeface="Open Sans"/>
              </a:rPr>
              <a:t>und Wang, 2005).</a:t>
            </a:r>
          </a:p>
          <a:p>
            <a:pPr marL="285750" indent="-285750" algn="just">
              <a:lnSpc>
                <a:spcPct val="150000"/>
              </a:lnSpc>
              <a:buClr>
                <a:schemeClr val="dk1"/>
              </a:buClr>
              <a:buSzPts val="1800"/>
              <a:buFont typeface="Arial"/>
              <a:buChar char="•"/>
            </a:pPr>
            <a:r>
              <a:rPr lang="en-US" sz="1750" b="1" dirty="0">
                <a:latin typeface="Open Sans" panose="020B0606030504020204" pitchFamily="34" charset="0"/>
                <a:ea typeface="Open Sans" panose="020B0606030504020204" pitchFamily="34" charset="0"/>
                <a:cs typeface="Open Sans" panose="020B0606030504020204" pitchFamily="34" charset="0"/>
              </a:rPr>
              <a:t>Eine starre, fälschungssichere Kette</a:t>
            </a:r>
            <a:r>
              <a:rPr lang="en-US" sz="1750" dirty="0">
                <a:latin typeface="Open Sans" panose="020B0606030504020204" pitchFamily="34" charset="0"/>
                <a:ea typeface="Open Sans" panose="020B0606030504020204" pitchFamily="34" charset="0"/>
                <a:cs typeface="Open Sans" panose="020B0606030504020204" pitchFamily="34" charset="0"/>
              </a:rPr>
              <a:t>: Sowohl der Inhalt der Blöcke innerhalb der Blockchain als auch ihre Reihenfolge sind fälschungssicher. Dies beruht auf der </a:t>
            </a:r>
            <a:r>
              <a:rPr lang="en-US" sz="1750" dirty="0" err="1">
                <a:latin typeface="Open Sans" panose="020B0606030504020204" pitchFamily="34" charset="0"/>
                <a:ea typeface="Open Sans" panose="020B0606030504020204" pitchFamily="34" charset="0"/>
                <a:cs typeface="Open Sans" panose="020B0606030504020204" pitchFamily="34" charset="0"/>
              </a:rPr>
              <a:t>dezentralen </a:t>
            </a:r>
            <a:r>
              <a:rPr lang="en-US" sz="1750" dirty="0">
                <a:latin typeface="Open Sans" panose="020B0606030504020204" pitchFamily="34" charset="0"/>
                <a:ea typeface="Open Sans" panose="020B0606030504020204" pitchFamily="34" charset="0"/>
                <a:cs typeface="Open Sans" panose="020B0606030504020204" pitchFamily="34" charset="0"/>
              </a:rPr>
              <a:t>Architektur und dem Konsensprinzip.</a:t>
            </a:r>
          </a:p>
          <a:p>
            <a:pPr marL="285750" indent="-285750" algn="just">
              <a:lnSpc>
                <a:spcPct val="150000"/>
              </a:lnSpc>
              <a:buClr>
                <a:schemeClr val="dk1"/>
              </a:buClr>
              <a:buSzPts val="1800"/>
              <a:buFont typeface="Arial"/>
              <a:buChar char="•"/>
            </a:pPr>
            <a:r>
              <a:rPr lang="en-US" sz="1750" b="1" dirty="0">
                <a:latin typeface="Open Sans" panose="020B0606030504020204" pitchFamily="34" charset="0"/>
                <a:ea typeface="Open Sans" panose="020B0606030504020204" pitchFamily="34" charset="0"/>
                <a:cs typeface="Open Sans" panose="020B0606030504020204" pitchFamily="34" charset="0"/>
              </a:rPr>
              <a:t>Wirksames Risikomanagement: </a:t>
            </a:r>
            <a:r>
              <a:rPr lang="en-US" sz="1750" dirty="0">
                <a:latin typeface="Open Sans" panose="020B0606030504020204" pitchFamily="34" charset="0"/>
                <a:ea typeface="Open Sans" panose="020B0606030504020204" pitchFamily="34" charset="0"/>
                <a:cs typeface="Open Sans" panose="020B0606030504020204" pitchFamily="34" charset="0"/>
              </a:rPr>
              <a:t>Wirksame Risikomanagementstrategien, einschließlich der Ermittlung und Minderung potenzieller Risiken im Zusammenhang mit der Blockchain-Implementierung, tragen zur allgemeinen Vertrauenswürdigkeit der Technologie bei</a:t>
            </a:r>
            <a:endParaRPr lang="en-US" sz="1750" dirty="0">
              <a:latin typeface="Open Sans"/>
              <a:ea typeface="Open Sans"/>
              <a:cs typeface="Open Sans"/>
              <a:sym typeface="Open Sans"/>
            </a:endParaRPr>
          </a:p>
          <a:p>
            <a:pPr marL="285750" marR="0" lvl="0" indent="-285750" algn="just" rtl="0">
              <a:lnSpc>
                <a:spcPct val="150000"/>
              </a:lnSpc>
              <a:spcBef>
                <a:spcPts val="0"/>
              </a:spcBef>
              <a:spcAft>
                <a:spcPts val="0"/>
              </a:spcAft>
              <a:buClr>
                <a:schemeClr val="dk1"/>
              </a:buClr>
              <a:buSzPts val="1800"/>
              <a:buFont typeface="Arial"/>
              <a:buChar char="•"/>
            </a:pPr>
            <a:endParaRPr lang="en-US" sz="1800" dirty="0">
              <a:latin typeface="Open Sans" panose="020B0606030504020204" pitchFamily="34" charset="0"/>
              <a:ea typeface="Open Sans" panose="020B0606030504020204" pitchFamily="34" charset="0"/>
              <a:cs typeface="Open Sans" panose="020B0606030504020204" pitchFamily="34" charset="0"/>
            </a:endParaRPr>
          </a:p>
          <a:p>
            <a:pPr marL="285750" marR="0" lvl="0" indent="-171450" algn="just" rtl="0">
              <a:spcBef>
                <a:spcPts val="0"/>
              </a:spcBef>
              <a:spcAft>
                <a:spcPts val="0"/>
              </a:spcAft>
              <a:buClr>
                <a:schemeClr val="dk1"/>
              </a:buClr>
              <a:buSzPts val="1800"/>
              <a:buFont typeface="Arial"/>
              <a:buNone/>
            </a:pPr>
            <a:endParaRPr lang="en-US" sz="1800" dirty="0">
              <a:solidFill>
                <a:schemeClr val="dk1"/>
              </a:solidFill>
              <a:latin typeface="Open Sans" panose="020B0606030504020204" pitchFamily="34" charset="0"/>
              <a:ea typeface="Open Sans" panose="020B0606030504020204" pitchFamily="34" charset="0"/>
              <a:cs typeface="Open Sans" panose="020B0606030504020204" pitchFamily="34" charset="0"/>
              <a:sym typeface="Open Sans"/>
            </a:endParaRPr>
          </a:p>
        </p:txBody>
      </p:sp>
    </p:spTree>
    <p:extLst>
      <p:ext uri="{BB962C8B-B14F-4D97-AF65-F5344CB8AC3E}">
        <p14:creationId xmlns:p14="http://schemas.microsoft.com/office/powerpoint/2010/main" val="265396044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32BB8792-3710-6E77-3C70-4BBE4847773E}"/>
              </a:ext>
            </a:extLst>
          </p:cNvPr>
          <p:cNvSpPr>
            <a:spLocks noGrp="1"/>
          </p:cNvSpPr>
          <p:nvPr>
            <p:ph type="body" sz="quarter" idx="14"/>
          </p:nvPr>
        </p:nvSpPr>
        <p:spPr>
          <a:xfrm>
            <a:off x="3020965" y="3939427"/>
            <a:ext cx="6019523" cy="412365"/>
          </a:xfrm>
        </p:spPr>
        <p:txBody>
          <a:bodyPr spcFirstLastPara="1" wrap="square" lIns="80201" tIns="40100" rIns="80201" bIns="40100" anchor="ctr" anchorCtr="0">
            <a:noAutofit/>
          </a:body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B. Reeves, C. Nass Die Mediengleichung: How people treat computers Television, and new media like real people and places, Cambridge University Press (1996)</a:t>
            </a:r>
            <a:endParaRPr lang="en-US">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12" name="Text Placeholder 11">
            <a:extLst>
              <a:ext uri="{FF2B5EF4-FFF2-40B4-BE49-F238E27FC236}">
                <a16:creationId xmlns:a16="http://schemas.microsoft.com/office/drawing/2014/main" id="{25E1AA09-3390-E0DD-E596-093798510FF7}"/>
              </a:ext>
            </a:extLst>
          </p:cNvPr>
          <p:cNvSpPr>
            <a:spLocks noGrp="1"/>
          </p:cNvSpPr>
          <p:nvPr>
            <p:ph type="body" sz="quarter" idx="27"/>
          </p:nvPr>
        </p:nvSpPr>
        <p:spPr/>
        <p:txBody>
          <a:bodyPr spcFirstLastPara="1" wrap="square" lIns="80201" tIns="40100" rIns="80201" bIns="40100" anchor="ctr" anchorCtr="0">
            <a:noAutofit/>
          </a:bodyPr>
          <a:lstStyle/>
          <a:p>
            <a:r>
              <a:rPr lang="en-US">
                <a:latin typeface="Open Sans" panose="020B0606030504020204" pitchFamily="34" charset="0"/>
                <a:ea typeface="Open Sans" panose="020B0606030504020204" pitchFamily="34" charset="0"/>
                <a:cs typeface="Open Sans" panose="020B0606030504020204" pitchFamily="34" charset="0"/>
              </a:rPr>
              <a:t>Literatur</a:t>
            </a:r>
          </a:p>
        </p:txBody>
      </p:sp>
      <p:sp>
        <p:nvSpPr>
          <p:cNvPr id="5" name="Text Placeholder 2">
            <a:extLst>
              <a:ext uri="{FF2B5EF4-FFF2-40B4-BE49-F238E27FC236}">
                <a16:creationId xmlns:a16="http://schemas.microsoft.com/office/drawing/2014/main" id="{A0240C41-33ED-061C-A11A-20A23BC0985C}"/>
              </a:ext>
            </a:extLst>
          </p:cNvPr>
          <p:cNvSpPr txBox="1">
            <a:spLocks/>
          </p:cNvSpPr>
          <p:nvPr/>
        </p:nvSpPr>
        <p:spPr>
          <a:xfrm>
            <a:off x="3025015" y="2217329"/>
            <a:ext cx="6120787"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228">
                <a:latin typeface="Open Sans" panose="020B0606030504020204" pitchFamily="34" charset="0"/>
                <a:ea typeface="Open Sans" panose="020B0606030504020204" pitchFamily="34" charset="0"/>
                <a:cs typeface="Open Sans" panose="020B0606030504020204" pitchFamily="34" charset="0"/>
              </a:rPr>
              <a:t>B.Q. Liu, D.L. Goodhue Zwei Welten des Vertrauens für potenzielle E-Commerce-Nutzer: Humans as cognitive misers Information Systems Research, 23 (4) (2012), S. 1246-1262, </a:t>
            </a:r>
            <a:endParaRPr lang="en-US" sz="1930">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7" name="Text Placeholder 2">
            <a:extLst>
              <a:ext uri="{FF2B5EF4-FFF2-40B4-BE49-F238E27FC236}">
                <a16:creationId xmlns:a16="http://schemas.microsoft.com/office/drawing/2014/main" id="{91D4570B-A822-01B8-3E9E-60A65351B3D5}"/>
              </a:ext>
            </a:extLst>
          </p:cNvPr>
          <p:cNvSpPr txBox="1">
            <a:spLocks/>
          </p:cNvSpPr>
          <p:nvPr/>
        </p:nvSpPr>
        <p:spPr>
          <a:xfrm>
            <a:off x="3020964" y="3256296"/>
            <a:ext cx="6019524" cy="42249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D. Gefen, P.A. Pavlou Die Grenzen von Vertrauen und Risiko: Die quadratische moderierende Rolle der institutionellen Strukturen Information Systems Research, 23 (3) (2012), S. 940-959</a:t>
            </a:r>
            <a:endParaRPr lang="en-US" sz="1930">
              <a:latin typeface="Open Sans" panose="020B0606030504020204" pitchFamily="34" charset="0"/>
              <a:ea typeface="Open Sans" panose="020B0606030504020204" pitchFamily="34" charset="0"/>
              <a:cs typeface="Open Sans" panose="020B0606030504020204" pitchFamily="34" charset="0"/>
            </a:endParaRPr>
          </a:p>
          <a:p>
            <a:pPr algn="just"/>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9" name="Text Placeholder 2">
            <a:extLst>
              <a:ext uri="{FF2B5EF4-FFF2-40B4-BE49-F238E27FC236}">
                <a16:creationId xmlns:a16="http://schemas.microsoft.com/office/drawing/2014/main" id="{9817263E-00A2-84E5-222B-F98FD909E324}"/>
              </a:ext>
            </a:extLst>
          </p:cNvPr>
          <p:cNvSpPr txBox="1">
            <a:spLocks/>
          </p:cNvSpPr>
          <p:nvPr/>
        </p:nvSpPr>
        <p:spPr>
          <a:xfrm>
            <a:off x="3077672" y="4696876"/>
            <a:ext cx="6303060" cy="1090829"/>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1228">
              <a:latin typeface="Open Sans" panose="020B0606030504020204" pitchFamily="34" charset="0"/>
              <a:ea typeface="Open Sans" panose="020B0606030504020204" pitchFamily="34" charset="0"/>
              <a:cs typeface="Open Sans" panose="020B0606030504020204" pitchFamily="34" charset="0"/>
            </a:endParaRPr>
          </a:p>
          <a:p>
            <a:endParaRPr lang="en-US" sz="1228">
              <a:latin typeface="Open Sans" panose="020B0606030504020204" pitchFamily="34" charset="0"/>
              <a:ea typeface="Open Sans" panose="020B0606030504020204" pitchFamily="34" charset="0"/>
              <a:cs typeface="Open Sans" panose="020B0606030504020204" pitchFamily="34" charset="0"/>
            </a:endParaRPr>
          </a:p>
        </p:txBody>
      </p:sp>
      <p:sp>
        <p:nvSpPr>
          <p:cNvPr id="4" name="Text Placeholder 2">
            <a:extLst>
              <a:ext uri="{FF2B5EF4-FFF2-40B4-BE49-F238E27FC236}">
                <a16:creationId xmlns:a16="http://schemas.microsoft.com/office/drawing/2014/main" id="{E21DD1BA-9B5B-C7C7-092D-19F36A5D07EE}"/>
              </a:ext>
            </a:extLst>
          </p:cNvPr>
          <p:cNvSpPr txBox="1">
            <a:spLocks/>
          </p:cNvSpPr>
          <p:nvPr/>
        </p:nvSpPr>
        <p:spPr>
          <a:xfrm>
            <a:off x="3020964" y="4612432"/>
            <a:ext cx="5918261" cy="452871"/>
          </a:xfrm>
          <a:prstGeom prst="rect">
            <a:avLst/>
          </a:prstGeom>
        </p:spPr>
        <p:txBody>
          <a:bodyPr lIns="80201" tIns="40100" rIns="80201" bIns="40100" anchor="ctr">
            <a:noAutofit/>
          </a:bodyPr>
          <a:lstStyle>
            <a:lvl1pPr marL="0" indent="0" algn="l" defTabSz="914400" rtl="0" eaLnBrk="1" latinLnBrk="0" hangingPunct="1">
              <a:lnSpc>
                <a:spcPct val="90000"/>
              </a:lnSpc>
              <a:spcBef>
                <a:spcPts val="1000"/>
              </a:spcBef>
              <a:buFont typeface="Arial" panose="020B0604020202020204" pitchFamily="34" charset="0"/>
              <a:buNone/>
              <a:defRPr sz="2200" kern="1200" baseline="0">
                <a:solidFill>
                  <a:srgbClr val="262626"/>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2400" kern="1200">
                <a:solidFill>
                  <a:srgbClr val="4D4D4C"/>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r>
              <a:rPr lang="en-US" sz="1228">
                <a:latin typeface="Open Sans" panose="020B0606030504020204" pitchFamily="34" charset="0"/>
                <a:ea typeface="Open Sans" panose="020B0606030504020204" pitchFamily="34" charset="0"/>
                <a:cs typeface="Open Sans" panose="020B0606030504020204" pitchFamily="34" charset="0"/>
              </a:rPr>
              <a:t>Fussell, S. R., Kiesler, S., Setlock, L. D., &amp; Yew, V. (2008). How people anthropomorphize robots. In </a:t>
            </a:r>
            <a:r>
              <a:rPr lang="en-US" sz="1228" i="1">
                <a:latin typeface="Open Sans" panose="020B0606030504020204" pitchFamily="34" charset="0"/>
                <a:ea typeface="Open Sans" panose="020B0606030504020204" pitchFamily="34" charset="0"/>
                <a:cs typeface="Open Sans" panose="020B0606030504020204" pitchFamily="34" charset="0"/>
              </a:rPr>
              <a:t>Proceedings of the third ACM/IEEE international conference on human robot interaction </a:t>
            </a:r>
            <a:r>
              <a:rPr lang="en-US" sz="1228">
                <a:latin typeface="Open Sans" panose="020B0606030504020204" pitchFamily="34" charset="0"/>
                <a:ea typeface="Open Sans" panose="020B0606030504020204" pitchFamily="34" charset="0"/>
                <a:cs typeface="Open Sans" panose="020B0606030504020204" pitchFamily="34" charset="0"/>
              </a:rPr>
              <a:t>(pp. 145-152). Vereinigung für Computertechnik. Abgerufen von </a:t>
            </a:r>
            <a:endParaRPr lang="en-US" sz="1930">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224255609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Shape 306"/>
        <p:cNvGrpSpPr/>
        <p:nvPr/>
      </p:nvGrpSpPr>
      <p:grpSpPr>
        <a:xfrm>
          <a:off x="0" y="0"/>
          <a:ext cx="0" cy="0"/>
          <a:chOff x="0" y="0"/>
          <a:chExt cx="0" cy="0"/>
        </a:xfrm>
      </p:grpSpPr>
      <p:sp>
        <p:nvSpPr>
          <p:cNvPr id="307" name="Google Shape;307;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309" name="Google Shape;309;p62"/>
          <p:cNvGrpSpPr/>
          <p:nvPr/>
        </p:nvGrpSpPr>
        <p:grpSpPr>
          <a:xfrm>
            <a:off x="4341884" y="1462964"/>
            <a:ext cx="2886317" cy="2813653"/>
            <a:chOff x="2262504" y="2609557"/>
            <a:chExt cx="1345882" cy="1311999"/>
          </a:xfrm>
        </p:grpSpPr>
        <p:grpSp>
          <p:nvGrpSpPr>
            <p:cNvPr id="310" name="Google Shape;310;p62"/>
            <p:cNvGrpSpPr/>
            <p:nvPr/>
          </p:nvGrpSpPr>
          <p:grpSpPr>
            <a:xfrm>
              <a:off x="2847815" y="2734283"/>
              <a:ext cx="760571" cy="1187273"/>
              <a:chOff x="2847815" y="2734283"/>
              <a:chExt cx="760571" cy="1187273"/>
            </a:xfrm>
          </p:grpSpPr>
          <p:grpSp>
            <p:nvGrpSpPr>
              <p:cNvPr id="311" name="Google Shape;311;p62"/>
              <p:cNvGrpSpPr/>
              <p:nvPr/>
            </p:nvGrpSpPr>
            <p:grpSpPr>
              <a:xfrm>
                <a:off x="3093560" y="2734283"/>
                <a:ext cx="373380" cy="316098"/>
                <a:chOff x="3093560" y="2734283"/>
                <a:chExt cx="373380" cy="316098"/>
              </a:xfrm>
            </p:grpSpPr>
            <p:sp>
              <p:nvSpPr>
                <p:cNvPr id="312" name="Google Shape;312;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3" name="Google Shape;313;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4" name="Google Shape;314;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15" name="Google Shape;315;p62"/>
              <p:cNvGrpSpPr/>
              <p:nvPr/>
            </p:nvGrpSpPr>
            <p:grpSpPr>
              <a:xfrm>
                <a:off x="2847815" y="3185580"/>
                <a:ext cx="373380" cy="316099"/>
                <a:chOff x="2847815" y="3185580"/>
                <a:chExt cx="373380" cy="316099"/>
              </a:xfrm>
            </p:grpSpPr>
            <p:sp>
              <p:nvSpPr>
                <p:cNvPr id="316" name="Google Shape;316;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7" name="Google Shape;317;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18" name="Google Shape;318;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19" name="Google Shape;319;p62"/>
              <p:cNvGrpSpPr/>
              <p:nvPr/>
            </p:nvGrpSpPr>
            <p:grpSpPr>
              <a:xfrm>
                <a:off x="3385025" y="3181772"/>
                <a:ext cx="222409" cy="316098"/>
                <a:chOff x="3385025" y="3181772"/>
                <a:chExt cx="222409" cy="316098"/>
              </a:xfrm>
            </p:grpSpPr>
            <p:sp>
              <p:nvSpPr>
                <p:cNvPr id="320" name="Google Shape;320;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1" name="Google Shape;321;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2" name="Google Shape;322;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23" name="Google Shape;323;p62"/>
              <p:cNvGrpSpPr/>
              <p:nvPr/>
            </p:nvGrpSpPr>
            <p:grpSpPr>
              <a:xfrm>
                <a:off x="3139042" y="3633069"/>
                <a:ext cx="373618" cy="288487"/>
                <a:chOff x="3139042" y="3633069"/>
                <a:chExt cx="373618" cy="288487"/>
              </a:xfrm>
            </p:grpSpPr>
            <p:sp>
              <p:nvSpPr>
                <p:cNvPr id="324" name="Google Shape;324;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5" name="Google Shape;325;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6" name="Google Shape;326;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327" name="Google Shape;327;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8" name="Google Shape;328;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29" name="Google Shape;329;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0" name="Google Shape;330;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1" name="Google Shape;331;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2" name="Google Shape;332;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33" name="Google Shape;333;p62"/>
            <p:cNvGrpSpPr/>
            <p:nvPr/>
          </p:nvGrpSpPr>
          <p:grpSpPr>
            <a:xfrm>
              <a:off x="2262504" y="2609557"/>
              <a:ext cx="912494" cy="1194890"/>
              <a:chOff x="2262504" y="2609557"/>
              <a:chExt cx="912494" cy="1194890"/>
            </a:xfrm>
          </p:grpSpPr>
          <p:grpSp>
            <p:nvGrpSpPr>
              <p:cNvPr id="334" name="Google Shape;334;p62"/>
              <p:cNvGrpSpPr/>
              <p:nvPr/>
            </p:nvGrpSpPr>
            <p:grpSpPr>
              <a:xfrm>
                <a:off x="2262504" y="3184628"/>
                <a:ext cx="751522" cy="619819"/>
                <a:chOff x="2262504" y="3184628"/>
                <a:chExt cx="751522" cy="619819"/>
              </a:xfrm>
            </p:grpSpPr>
            <p:sp>
              <p:nvSpPr>
                <p:cNvPr id="335" name="Google Shape;335;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6" name="Google Shape;336;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7" name="Google Shape;337;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8" name="Google Shape;338;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39" name="Google Shape;339;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0" name="Google Shape;340;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1" name="Google Shape;341;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2" name="Google Shape;342;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3" name="Google Shape;343;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4" name="Google Shape;344;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5" name="Google Shape;345;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46" name="Google Shape;346;p62"/>
              <p:cNvGrpSpPr/>
              <p:nvPr/>
            </p:nvGrpSpPr>
            <p:grpSpPr>
              <a:xfrm>
                <a:off x="2270124" y="2609557"/>
                <a:ext cx="904874" cy="408453"/>
                <a:chOff x="2270124" y="2609557"/>
                <a:chExt cx="904874" cy="408453"/>
              </a:xfrm>
            </p:grpSpPr>
            <p:sp>
              <p:nvSpPr>
                <p:cNvPr id="347" name="Google Shape;347;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8" name="Google Shape;348;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49" name="Google Shape;349;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0" name="Google Shape;350;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1" name="Google Shape;351;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2" name="Google Shape;352;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3" name="Google Shape;353;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4" name="Google Shape;354;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5" name="Google Shape;355;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6" name="Google Shape;356;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357" name="Google Shape;357;p62"/>
              <p:cNvGrpSpPr/>
              <p:nvPr/>
            </p:nvGrpSpPr>
            <p:grpSpPr>
              <a:xfrm>
                <a:off x="2307271" y="3065615"/>
                <a:ext cx="207645" cy="85689"/>
                <a:chOff x="2307271" y="3065615"/>
                <a:chExt cx="207645" cy="85689"/>
              </a:xfrm>
            </p:grpSpPr>
            <p:sp>
              <p:nvSpPr>
                <p:cNvPr id="358" name="Google Shape;358;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9" name="Google Shape;359;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60" name="Google Shape;360;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sp>
        <p:nvSpPr>
          <p:cNvPr id="361" name="Google Shape;361;p62"/>
          <p:cNvSpPr txBox="1"/>
          <p:nvPr/>
        </p:nvSpPr>
        <p:spPr>
          <a:xfrm>
            <a:off x="221632" y="6742544"/>
            <a:ext cx="7790982" cy="415458"/>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de-DE" sz="7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de-DE" sz="600" dirty="0"/>
          </a:p>
        </p:txBody>
      </p:sp>
      <p:pic>
        <p:nvPicPr>
          <p:cNvPr id="2" name="Picture 1">
            <a:extLst>
              <a:ext uri="{FF2B5EF4-FFF2-40B4-BE49-F238E27FC236}">
                <a16:creationId xmlns:a16="http://schemas.microsoft.com/office/drawing/2014/main" id="{61A2DE7D-7DCB-7660-6D6C-AD4DDDFA95AC}"/>
              </a:ext>
            </a:extLst>
          </p:cNvPr>
          <p:cNvPicPr>
            <a:picLocks noChangeAspect="1"/>
          </p:cNvPicPr>
          <p:nvPr/>
        </p:nvPicPr>
        <p:blipFill>
          <a:blip r:embed="rId3"/>
          <a:stretch>
            <a:fillRect/>
          </a:stretch>
        </p:blipFill>
        <p:spPr>
          <a:xfrm>
            <a:off x="302655" y="6334167"/>
            <a:ext cx="1638095" cy="342857"/>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4619889" y="3160913"/>
            <a:ext cx="5106753" cy="2418845"/>
          </a:xfrm>
        </p:spPr>
        <p:txBody>
          <a:bodyPr spcFirstLastPara="1" wrap="square" lIns="80201" tIns="40100" rIns="80201" bIns="40100" anchor="t" anchorCtr="0">
            <a:normAutofit/>
          </a:bodyPr>
          <a:lstStyle/>
          <a:p>
            <a:r>
              <a:rPr lang="en-US">
                <a:latin typeface="Open Sans" panose="020B0606030504020204" pitchFamily="34" charset="0"/>
                <a:ea typeface="Open Sans" panose="020B0606030504020204" pitchFamily="34" charset="0"/>
                <a:cs typeface="Open Sans" panose="020B0606030504020204" pitchFamily="34" charset="0"/>
              </a:rPr>
              <a:t>EINFÜHRUNG IN MODUL 5</a:t>
            </a:r>
          </a:p>
          <a:p>
            <a:endParaRPr lang="en-US">
              <a:latin typeface="Open Sans" panose="020B0606030504020204" pitchFamily="34" charset="0"/>
              <a:ea typeface="Open Sans" panose="020B0606030504020204" pitchFamily="34" charset="0"/>
              <a:cs typeface="Open Sans" panose="020B0606030504020204" pitchFamily="34" charset="0"/>
            </a:endParaRP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a:xfrm>
            <a:off x="755751" y="1216475"/>
            <a:ext cx="2084431" cy="642060"/>
          </a:xfrm>
        </p:spPr>
        <p:txBody>
          <a:bodyPr/>
          <a:lstStyle/>
          <a:p>
            <a:r>
              <a:rPr lang="en-US" dirty="0">
                <a:latin typeface="Open Sans" panose="020B0606030504020204" pitchFamily="34" charset="0"/>
                <a:ea typeface="Open Sans" panose="020B0606030504020204" pitchFamily="34" charset="0"/>
                <a:cs typeface="Open Sans" panose="020B0606030504020204" pitchFamily="34" charset="0"/>
              </a:rPr>
              <a:t>02</a:t>
            </a:r>
          </a:p>
        </p:txBody>
      </p:sp>
    </p:spTree>
    <p:extLst>
      <p:ext uri="{BB962C8B-B14F-4D97-AF65-F5344CB8AC3E}">
        <p14:creationId xmlns:p14="http://schemas.microsoft.com/office/powerpoint/2010/main" val="13291860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8" name="Google Shape;198;p5"/>
          <p:cNvSpPr txBox="1"/>
          <p:nvPr/>
        </p:nvSpPr>
        <p:spPr>
          <a:xfrm>
            <a:off x="393700" y="431877"/>
            <a:ext cx="73914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TRUST</a:t>
            </a:r>
            <a:endParaRPr/>
          </a:p>
        </p:txBody>
      </p:sp>
      <p:sp>
        <p:nvSpPr>
          <p:cNvPr id="199" name="Google Shape;199;p5"/>
          <p:cNvSpPr txBox="1"/>
          <p:nvPr/>
        </p:nvSpPr>
        <p:spPr>
          <a:xfrm>
            <a:off x="4872490" y="3347711"/>
            <a:ext cx="5583677" cy="1926259"/>
          </a:xfrm>
          <a:prstGeom prst="rect">
            <a:avLst/>
          </a:prstGeom>
          <a:noFill/>
          <a:ln>
            <a:noFill/>
          </a:ln>
        </p:spPr>
        <p:txBody>
          <a:bodyPr spcFirstLastPara="1" wrap="square" lIns="91425" tIns="91425" rIns="91425" bIns="91425" anchor="t" anchorCtr="0">
            <a:noAutofit/>
          </a:bodyPr>
          <a:lstStyle/>
          <a:p>
            <a:pPr marL="457200" lvl="0" indent="-317500" algn="just" rtl="0">
              <a:spcBef>
                <a:spcPts val="0"/>
              </a:spcBef>
              <a:spcAft>
                <a:spcPts val="0"/>
              </a:spcAft>
              <a:buSzPts val="1400"/>
              <a:buFont typeface="Open Sans"/>
              <a:buChar char="●"/>
            </a:pPr>
            <a:r>
              <a:rPr lang="en-US" sz="1800" dirty="0">
                <a:solidFill>
                  <a:schemeClr val="tx1"/>
                </a:solidFill>
                <a:latin typeface="Open Sans"/>
                <a:ea typeface="Open Sans"/>
                <a:cs typeface="Open Sans"/>
                <a:sym typeface="Open Sans"/>
              </a:rPr>
              <a:t>Vertrauen ist ein komplexes Konzept, das als fester Glaube oder Vertrauen in die Zuverlässigkeit, Integrität und Fähigkeit einer Person, einer Institution, eines Systems oder eines Prozesses definiert werden kann (</a:t>
            </a:r>
            <a:r>
              <a:rPr lang="en-US" sz="1800" u="sng" dirty="0">
                <a:solidFill>
                  <a:schemeClr val="tx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O'Hara, 2012</a:t>
            </a:r>
            <a:r>
              <a:rPr lang="en-US" sz="1800" dirty="0">
                <a:solidFill>
                  <a:schemeClr val="tx1"/>
                </a:solidFill>
                <a:latin typeface="Open Sans"/>
                <a:ea typeface="Open Sans"/>
                <a:cs typeface="Open Sans"/>
                <a:sym typeface="Open Sans"/>
              </a:rPr>
              <a:t>, S. 19).</a:t>
            </a:r>
          </a:p>
          <a:p>
            <a:pPr marL="457200" lvl="0" indent="-317500" algn="just" rtl="0">
              <a:spcBef>
                <a:spcPts val="0"/>
              </a:spcBef>
              <a:spcAft>
                <a:spcPts val="0"/>
              </a:spcAft>
              <a:buSzPts val="1400"/>
              <a:buFont typeface="Open Sans"/>
              <a:buChar char="●"/>
            </a:pPr>
            <a:endParaRPr sz="1800" dirty="0">
              <a:solidFill>
                <a:schemeClr val="tx1"/>
              </a:solidFill>
              <a:latin typeface="Open Sans"/>
              <a:ea typeface="Open Sans"/>
              <a:cs typeface="Open Sans"/>
              <a:sym typeface="Open Sans"/>
            </a:endParaRPr>
          </a:p>
          <a:p>
            <a:pPr marL="457200" lvl="0" indent="0" algn="just" rtl="0">
              <a:spcBef>
                <a:spcPts val="0"/>
              </a:spcBef>
              <a:spcAft>
                <a:spcPts val="0"/>
              </a:spcAft>
              <a:buNone/>
            </a:pPr>
            <a:endParaRPr sz="1800" dirty="0">
              <a:solidFill>
                <a:schemeClr val="tx1"/>
              </a:solidFill>
              <a:latin typeface="Open Sans"/>
              <a:ea typeface="Open Sans"/>
              <a:cs typeface="Open Sans"/>
              <a:sym typeface="Open Sans"/>
            </a:endParaRPr>
          </a:p>
        </p:txBody>
      </p:sp>
      <p:pic>
        <p:nvPicPr>
          <p:cNvPr id="9" name="Picture 8">
            <a:extLst>
              <a:ext uri="{FF2B5EF4-FFF2-40B4-BE49-F238E27FC236}">
                <a16:creationId xmlns:a16="http://schemas.microsoft.com/office/drawing/2014/main" id="{8CE43A17-2AD8-FCE5-A140-2519CDEF8F3A}"/>
              </a:ext>
            </a:extLst>
          </p:cNvPr>
          <p:cNvPicPr>
            <a:picLocks noChangeAspect="1"/>
          </p:cNvPicPr>
          <p:nvPr/>
        </p:nvPicPr>
        <p:blipFill rotWithShape="1">
          <a:blip r:embed="rId5"/>
          <a:srcRect l="3576" t="15976" r="29196" b="11083"/>
          <a:stretch/>
        </p:blipFill>
        <p:spPr>
          <a:xfrm flipH="1">
            <a:off x="-77490" y="1951622"/>
            <a:ext cx="5583677" cy="5928155"/>
          </a:xfrm>
          <a:prstGeom prst="rect">
            <a:avLst/>
          </a:prstGeom>
        </p:spPr>
      </p:pic>
      <p:pic>
        <p:nvPicPr>
          <p:cNvPr id="1028" name="Picture 4" descr="The Importance of Trust in Digital Transactions">
            <a:extLst>
              <a:ext uri="{FF2B5EF4-FFF2-40B4-BE49-F238E27FC236}">
                <a16:creationId xmlns:a16="http://schemas.microsoft.com/office/drawing/2014/main" id="{F094AC47-91E4-3024-B10E-79EC709BC8E5}"/>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20128" r="23829"/>
          <a:stretch/>
        </p:blipFill>
        <p:spPr bwMode="auto">
          <a:xfrm>
            <a:off x="-92988" y="2183450"/>
            <a:ext cx="4556499" cy="42547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8ED4B9CD-DE86-D120-2EE7-65D68A2925E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8</a:t>
            </a:fld>
            <a:endParaRPr lang="en-GB"/>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pic>
        <p:nvPicPr>
          <p:cNvPr id="197" name="Google Shape;197;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8" name="Google Shape;198;p5"/>
          <p:cNvSpPr txBox="1"/>
          <p:nvPr/>
        </p:nvSpPr>
        <p:spPr>
          <a:xfrm>
            <a:off x="393700" y="431877"/>
            <a:ext cx="73914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TRUST</a:t>
            </a:r>
            <a:endParaRPr/>
          </a:p>
        </p:txBody>
      </p:sp>
      <p:sp>
        <p:nvSpPr>
          <p:cNvPr id="199" name="Google Shape;199;p5"/>
          <p:cNvSpPr txBox="1"/>
          <p:nvPr/>
        </p:nvSpPr>
        <p:spPr>
          <a:xfrm>
            <a:off x="4855237" y="2514269"/>
            <a:ext cx="5583677" cy="3593144"/>
          </a:xfrm>
          <a:prstGeom prst="rect">
            <a:avLst/>
          </a:prstGeom>
          <a:noFill/>
          <a:ln>
            <a:noFill/>
          </a:ln>
        </p:spPr>
        <p:txBody>
          <a:bodyPr spcFirstLastPara="1" wrap="square" lIns="91425" tIns="91425" rIns="91425" bIns="91425" anchor="t" anchorCtr="0">
            <a:noAutofit/>
          </a:bodyPr>
          <a:lstStyle/>
          <a:p>
            <a:pPr marL="457200" lvl="0" indent="-317500" algn="just" rtl="0">
              <a:spcBef>
                <a:spcPts val="0"/>
              </a:spcBef>
              <a:spcAft>
                <a:spcPts val="0"/>
              </a:spcAft>
              <a:buSzPts val="1400"/>
              <a:buFont typeface="Open Sans"/>
              <a:buChar char="●"/>
            </a:pPr>
            <a:r>
              <a:rPr lang="en-US" sz="1800">
                <a:solidFill>
                  <a:schemeClr val="tx1"/>
                </a:solidFill>
                <a:latin typeface="Open Sans"/>
                <a:ea typeface="Open Sans"/>
                <a:cs typeface="Open Sans"/>
                <a:sym typeface="Open Sans"/>
              </a:rPr>
              <a:t>Sie ist besonders wichtig bei geschäftlichen Transaktionen, da sie die Grundlage für das Vertrauen bildet, dass die andere Partei das tut, was sie sagt, und den Austausch erfolgreicher macht.</a:t>
            </a:r>
            <a:endParaRPr lang="en-GB" sz="1800">
              <a:solidFill>
                <a:schemeClr val="tx1"/>
              </a:solidFill>
              <a:latin typeface="Open Sans"/>
              <a:ea typeface="Open Sans"/>
              <a:cs typeface="Open Sans"/>
              <a:sym typeface="Open Sans"/>
            </a:endParaRPr>
          </a:p>
          <a:p>
            <a:pPr marL="457200" lvl="0" indent="-317500" algn="just" rtl="0">
              <a:spcBef>
                <a:spcPts val="0"/>
              </a:spcBef>
              <a:spcAft>
                <a:spcPts val="0"/>
              </a:spcAft>
              <a:buSzPts val="1400"/>
              <a:buFont typeface="Open Sans"/>
              <a:buChar char="●"/>
            </a:pPr>
            <a:endParaRPr lang="en-GB" sz="1800">
              <a:solidFill>
                <a:schemeClr val="tx1"/>
              </a:solidFill>
              <a:latin typeface="Open Sans"/>
              <a:ea typeface="Open Sans"/>
              <a:cs typeface="Open Sans"/>
              <a:sym typeface="Open Sans"/>
            </a:endParaRPr>
          </a:p>
          <a:p>
            <a:pPr marL="457200" lvl="0" indent="-317500" algn="just" rtl="0">
              <a:spcBef>
                <a:spcPts val="0"/>
              </a:spcBef>
              <a:spcAft>
                <a:spcPts val="0"/>
              </a:spcAft>
              <a:buSzPts val="1400"/>
              <a:buFont typeface="Open Sans"/>
              <a:buChar char="●"/>
            </a:pPr>
            <a:r>
              <a:rPr lang="en-US" sz="1800">
                <a:solidFill>
                  <a:schemeClr val="tx1"/>
                </a:solidFill>
                <a:latin typeface="Open Sans"/>
                <a:ea typeface="Open Sans"/>
                <a:cs typeface="Open Sans"/>
                <a:sym typeface="Open Sans"/>
              </a:rPr>
              <a:t>Das Vertrauen in die Beziehung zwischen Unternehmen und Verbraucher ist von grundlegender Bedeutung, da es die Sicherheit vermittelt, dass das Unternehmen integer handelt, zuverlässige Produkte oder Dienstleistungen anbietet und die Interessen des Kunden in den Vordergrund stellt (</a:t>
            </a:r>
            <a:r>
              <a:rPr lang="en-US" sz="1800">
                <a:solidFill>
                  <a:schemeClr val="tx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Pennington et al., 2003</a:t>
            </a:r>
            <a:r>
              <a:rPr lang="en-US" sz="1800">
                <a:solidFill>
                  <a:schemeClr val="tx1"/>
                </a:solidFill>
                <a:latin typeface="Open Sans"/>
                <a:ea typeface="Open Sans"/>
                <a:cs typeface="Open Sans"/>
                <a:sym typeface="Open Sans"/>
              </a:rPr>
              <a:t>).</a:t>
            </a:r>
            <a:endParaRPr sz="1800">
              <a:solidFill>
                <a:schemeClr val="tx1"/>
              </a:solidFill>
              <a:latin typeface="Open Sans"/>
              <a:ea typeface="Open Sans"/>
              <a:cs typeface="Open Sans"/>
              <a:sym typeface="Open Sans"/>
            </a:endParaRPr>
          </a:p>
        </p:txBody>
      </p:sp>
      <p:pic>
        <p:nvPicPr>
          <p:cNvPr id="9" name="Picture 8">
            <a:extLst>
              <a:ext uri="{FF2B5EF4-FFF2-40B4-BE49-F238E27FC236}">
                <a16:creationId xmlns:a16="http://schemas.microsoft.com/office/drawing/2014/main" id="{8CE43A17-2AD8-FCE5-A140-2519CDEF8F3A}"/>
              </a:ext>
            </a:extLst>
          </p:cNvPr>
          <p:cNvPicPr>
            <a:picLocks noChangeAspect="1"/>
          </p:cNvPicPr>
          <p:nvPr/>
        </p:nvPicPr>
        <p:blipFill rotWithShape="1">
          <a:blip r:embed="rId5"/>
          <a:srcRect l="3576" t="15976" r="29196" b="11083"/>
          <a:stretch/>
        </p:blipFill>
        <p:spPr>
          <a:xfrm flipH="1">
            <a:off x="-77490" y="1951622"/>
            <a:ext cx="5583677" cy="5928155"/>
          </a:xfrm>
          <a:prstGeom prst="rect">
            <a:avLst/>
          </a:prstGeom>
        </p:spPr>
      </p:pic>
      <p:pic>
        <p:nvPicPr>
          <p:cNvPr id="1028" name="Picture 4">
            <a:extLst>
              <a:ext uri="{FF2B5EF4-FFF2-40B4-BE49-F238E27FC236}">
                <a16:creationId xmlns:a16="http://schemas.microsoft.com/office/drawing/2014/main" id="{F094AC47-91E4-3024-B10E-79EC709BC8E5}"/>
              </a:ext>
            </a:extLst>
          </p:cNvPr>
          <p:cNvPicPr>
            <a:picLocks noChangeAspect="1" noChangeArrowheads="1"/>
          </p:cNvPicPr>
          <p:nvPr/>
        </p:nvPicPr>
        <p:blipFill>
          <a:blip r:embed="rId6"/>
          <a:srcRect l="16802" r="16802"/>
          <a:stretch/>
        </p:blipFill>
        <p:spPr bwMode="auto">
          <a:xfrm>
            <a:off x="-92988" y="2183450"/>
            <a:ext cx="4556499" cy="4254782"/>
          </a:xfrm>
          <a:prstGeom prst="rect">
            <a:avLst/>
          </a:prstGeom>
          <a:noFill/>
          <a:extLst>
            <a:ext uri="{909E8E84-426E-40DD-AFC4-6F175D3DCCD1}">
              <a14:hiddenFill xmlns:a14="http://schemas.microsoft.com/office/drawing/2010/main">
                <a:solidFill>
                  <a:srgbClr val="FFFFFF"/>
                </a:solidFill>
              </a14:hiddenFill>
            </a:ext>
          </a:extLst>
        </p:spPr>
      </p:pic>
      <p:sp>
        <p:nvSpPr>
          <p:cNvPr id="2" name="Slide Number Placeholder 1">
            <a:extLst>
              <a:ext uri="{FF2B5EF4-FFF2-40B4-BE49-F238E27FC236}">
                <a16:creationId xmlns:a16="http://schemas.microsoft.com/office/drawing/2014/main" id="{B94BF2A3-9419-CD1C-EFAC-BA2752E61E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GB" smtClean="0"/>
              <a:t>9</a:t>
            </a:fld>
            <a:endParaRPr lang="en-GB"/>
          </a:p>
        </p:txBody>
      </p:sp>
    </p:spTree>
    <p:extLst>
      <p:ext uri="{BB962C8B-B14F-4D97-AF65-F5344CB8AC3E}">
        <p14:creationId xmlns:p14="http://schemas.microsoft.com/office/powerpoint/2010/main" val="515904311"/>
      </p:ext>
    </p:extLst>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Ein neues Dokument erstellen." ma:contentTypeScope="" ma:versionID="1f97f158e20c659223efb42fce305f85">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e7359a9239792fb1ab997dbdcf5c4740"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Props1.xml><?xml version="1.0" encoding="utf-8"?>
<ds:datastoreItem xmlns:ds="http://schemas.openxmlformats.org/officeDocument/2006/customXml" ds:itemID="{1008C892-8308-4C11-B1BB-4AB59F91FA2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AEDD902-F220-4720-A9B1-51E68FE6BCCD}">
  <ds:schemaRefs>
    <ds:schemaRef ds:uri="http://schemas.microsoft.com/sharepoint/v3/contenttype/forms"/>
  </ds:schemaRefs>
</ds:datastoreItem>
</file>

<file path=customXml/itemProps3.xml><?xml version="1.0" encoding="utf-8"?>
<ds:datastoreItem xmlns:ds="http://schemas.openxmlformats.org/officeDocument/2006/customXml" ds:itemID="{C6784BBA-8AAE-4769-A090-4C0E3E720943}">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docProps/app.xml><?xml version="1.0" encoding="utf-8"?>
<Properties xmlns="http://schemas.openxmlformats.org/officeDocument/2006/extended-properties" xmlns:vt="http://schemas.openxmlformats.org/officeDocument/2006/docPropsVTypes">
  <TotalTime>33</TotalTime>
  <Words>6529</Words>
  <Application>Microsoft Office PowerPoint</Application>
  <PresentationFormat>Custom</PresentationFormat>
  <Paragraphs>465</Paragraphs>
  <Slides>61</Slides>
  <Notes>53</Notes>
  <HiddenSlides>0</HiddenSlides>
  <MMClips>2</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61</vt:i4>
      </vt:variant>
    </vt:vector>
  </HeadingPairs>
  <TitlesOfParts>
    <vt:vector size="72" baseType="lpstr">
      <vt:lpstr>Arial,Sans-Serif</vt:lpstr>
      <vt:lpstr>Arial</vt:lpstr>
      <vt:lpstr>Source Sans Pro</vt:lpstr>
      <vt:lpstr>Wingdings</vt:lpstr>
      <vt:lpstr>Söhne</vt:lpstr>
      <vt:lpstr>Montserrat</vt:lpstr>
      <vt:lpstr>Open Sans</vt:lpstr>
      <vt:lpstr>Arial</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keywords>, docId:41B6F212E0F5E7E46B6862907266D37C</cp:keywords>
  <cp:lastModifiedBy>canice euei</cp:lastModifiedBy>
  <cp:revision>19</cp:revision>
  <dcterms:created xsi:type="dcterms:W3CDTF">2021-04-30T15:12:21Z</dcterms:created>
  <dcterms:modified xsi:type="dcterms:W3CDTF">2024-10-09T14:06:15Z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