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4"/>
    <p:sldMasterId id="2147483652" r:id="rId5"/>
  </p:sldMasterIdLst>
  <p:notesMasterIdLst>
    <p:notesMasterId r:id="rId78"/>
  </p:notesMasterIdLst>
  <p:sldIdLst>
    <p:sldId id="256" r:id="rId6"/>
    <p:sldId id="257" r:id="rId7"/>
    <p:sldId id="258" r:id="rId8"/>
    <p:sldId id="259" r:id="rId9"/>
    <p:sldId id="260" r:id="rId10"/>
    <p:sldId id="261" r:id="rId11"/>
    <p:sldId id="262" r:id="rId12"/>
    <p:sldId id="263" r:id="rId13"/>
    <p:sldId id="264" r:id="rId14"/>
    <p:sldId id="267" r:id="rId15"/>
    <p:sldId id="327" r:id="rId16"/>
    <p:sldId id="265" r:id="rId17"/>
    <p:sldId id="266" r:id="rId18"/>
    <p:sldId id="268" r:id="rId19"/>
    <p:sldId id="269" r:id="rId20"/>
    <p:sldId id="271" r:id="rId21"/>
    <p:sldId id="270" r:id="rId22"/>
    <p:sldId id="272" r:id="rId23"/>
    <p:sldId id="273" r:id="rId24"/>
    <p:sldId id="274" r:id="rId25"/>
    <p:sldId id="275" r:id="rId26"/>
    <p:sldId id="277" r:id="rId27"/>
    <p:sldId id="276" r:id="rId28"/>
    <p:sldId id="278" r:id="rId29"/>
    <p:sldId id="279" r:id="rId30"/>
    <p:sldId id="280" r:id="rId31"/>
    <p:sldId id="281" r:id="rId32"/>
    <p:sldId id="282" r:id="rId33"/>
    <p:sldId id="283" r:id="rId34"/>
    <p:sldId id="284" r:id="rId35"/>
    <p:sldId id="285" r:id="rId36"/>
    <p:sldId id="286" r:id="rId37"/>
    <p:sldId id="287" r:id="rId38"/>
    <p:sldId id="288" r:id="rId39"/>
    <p:sldId id="289" r:id="rId40"/>
    <p:sldId id="290" r:id="rId41"/>
    <p:sldId id="291" r:id="rId42"/>
    <p:sldId id="292" r:id="rId43"/>
    <p:sldId id="293" r:id="rId44"/>
    <p:sldId id="294" r:id="rId45"/>
    <p:sldId id="295" r:id="rId46"/>
    <p:sldId id="296" r:id="rId47"/>
    <p:sldId id="297" r:id="rId48"/>
    <p:sldId id="298" r:id="rId49"/>
    <p:sldId id="299" r:id="rId50"/>
    <p:sldId id="300" r:id="rId51"/>
    <p:sldId id="301" r:id="rId52"/>
    <p:sldId id="302" r:id="rId53"/>
    <p:sldId id="303" r:id="rId54"/>
    <p:sldId id="304" r:id="rId55"/>
    <p:sldId id="305" r:id="rId56"/>
    <p:sldId id="306" r:id="rId57"/>
    <p:sldId id="307" r:id="rId58"/>
    <p:sldId id="308" r:id="rId59"/>
    <p:sldId id="309" r:id="rId60"/>
    <p:sldId id="310" r:id="rId61"/>
    <p:sldId id="311" r:id="rId62"/>
    <p:sldId id="312" r:id="rId63"/>
    <p:sldId id="313" r:id="rId64"/>
    <p:sldId id="314" r:id="rId65"/>
    <p:sldId id="315" r:id="rId66"/>
    <p:sldId id="316" r:id="rId67"/>
    <p:sldId id="322" r:id="rId68"/>
    <p:sldId id="317" r:id="rId69"/>
    <p:sldId id="325" r:id="rId70"/>
    <p:sldId id="319" r:id="rId71"/>
    <p:sldId id="321" r:id="rId72"/>
    <p:sldId id="323" r:id="rId73"/>
    <p:sldId id="324" r:id="rId74"/>
    <p:sldId id="320" r:id="rId75"/>
    <p:sldId id="326" r:id="rId76"/>
    <p:sldId id="318" r:id="rId77"/>
  </p:sldIdLst>
  <p:sldSz cx="10693400" cy="7562850"/>
  <p:notesSz cx="10693400" cy="7562850"/>
  <p:embeddedFontLst>
    <p:embeddedFont>
      <p:font typeface="Open Sans" panose="020B0606030504020204" pitchFamily="34" charset="0"/>
      <p:regular r:id="rId79"/>
      <p:bold r:id="rId80"/>
      <p:italic r:id="rId81"/>
      <p:boldItalic r:id="rId82"/>
    </p:embeddedFont>
    <p:embeddedFont>
      <p:font typeface="Source Sans Pro" panose="020B0503030403020204" pitchFamily="34" charset="0"/>
      <p:regular r:id="rId83"/>
      <p:bold r:id="rId84"/>
      <p:italic r:id="rId85"/>
      <p:boldItalic r:id="rId8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 uri="GoogleSlidesCustomDataVersion2">
      <go:slidesCustomData xmlns=""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r:id="rId91" roundtripDataSignature="AMtx7mh8x0uWW20UvVsBymB9SK2/sO7XsQ=="/>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32"/>
  </p:normalViewPr>
  <p:slideViewPr>
    <p:cSldViewPr snapToGrid="0">
      <p:cViewPr varScale="1">
        <p:scale>
          <a:sx n="96" d="100"/>
          <a:sy n="96" d="100"/>
        </p:scale>
        <p:origin x="1566" y="84"/>
      </p:cViewPr>
      <p:guideLst>
        <p:guide orient="horz" pos="2880"/>
        <p:guide pos="216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1.xml"/><Relationship Id="rId21" Type="http://schemas.openxmlformats.org/officeDocument/2006/relationships/slide" Target="slides/slide16.xml"/><Relationship Id="rId42" Type="http://schemas.openxmlformats.org/officeDocument/2006/relationships/slide" Target="slides/slide37.xml"/><Relationship Id="rId47" Type="http://schemas.openxmlformats.org/officeDocument/2006/relationships/slide" Target="slides/slide42.xml"/><Relationship Id="rId63" Type="http://schemas.openxmlformats.org/officeDocument/2006/relationships/slide" Target="slides/slide58.xml"/><Relationship Id="rId68" Type="http://schemas.openxmlformats.org/officeDocument/2006/relationships/slide" Target="slides/slide63.xml"/><Relationship Id="rId84" Type="http://schemas.openxmlformats.org/officeDocument/2006/relationships/font" Target="fonts/font6.fntdata"/><Relationship Id="rId16" Type="http://schemas.openxmlformats.org/officeDocument/2006/relationships/slide" Target="slides/slide11.xml"/><Relationship Id="rId11" Type="http://schemas.openxmlformats.org/officeDocument/2006/relationships/slide" Target="slides/slide6.xml"/><Relationship Id="rId32" Type="http://schemas.openxmlformats.org/officeDocument/2006/relationships/slide" Target="slides/slide27.xml"/><Relationship Id="rId37" Type="http://schemas.openxmlformats.org/officeDocument/2006/relationships/slide" Target="slides/slide32.xml"/><Relationship Id="rId53" Type="http://schemas.openxmlformats.org/officeDocument/2006/relationships/slide" Target="slides/slide48.xml"/><Relationship Id="rId58" Type="http://schemas.openxmlformats.org/officeDocument/2006/relationships/slide" Target="slides/slide53.xml"/><Relationship Id="rId74" Type="http://schemas.openxmlformats.org/officeDocument/2006/relationships/slide" Target="slides/slide69.xml"/><Relationship Id="rId79" Type="http://schemas.openxmlformats.org/officeDocument/2006/relationships/font" Target="fonts/font1.fntdata"/><Relationship Id="rId5" Type="http://schemas.openxmlformats.org/officeDocument/2006/relationships/slideMaster" Target="slideMasters/slideMaster2.xml"/><Relationship Id="rId95" Type="http://schemas.openxmlformats.org/officeDocument/2006/relationships/tableStyles" Target="tableStyles.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slide" Target="slides/slide38.xml"/><Relationship Id="rId48" Type="http://schemas.openxmlformats.org/officeDocument/2006/relationships/slide" Target="slides/slide43.xml"/><Relationship Id="rId56" Type="http://schemas.openxmlformats.org/officeDocument/2006/relationships/slide" Target="slides/slide51.xml"/><Relationship Id="rId64" Type="http://schemas.openxmlformats.org/officeDocument/2006/relationships/slide" Target="slides/slide59.xml"/><Relationship Id="rId69" Type="http://schemas.openxmlformats.org/officeDocument/2006/relationships/slide" Target="slides/slide64.xml"/><Relationship Id="rId77" Type="http://schemas.openxmlformats.org/officeDocument/2006/relationships/slide" Target="slides/slide72.xml"/><Relationship Id="rId8" Type="http://schemas.openxmlformats.org/officeDocument/2006/relationships/slide" Target="slides/slide3.xml"/><Relationship Id="rId51" Type="http://schemas.openxmlformats.org/officeDocument/2006/relationships/slide" Target="slides/slide46.xml"/><Relationship Id="rId72" Type="http://schemas.openxmlformats.org/officeDocument/2006/relationships/slide" Target="slides/slide67.xml"/><Relationship Id="rId80" Type="http://schemas.openxmlformats.org/officeDocument/2006/relationships/font" Target="fonts/font2.fntdata"/><Relationship Id="rId85" Type="http://schemas.openxmlformats.org/officeDocument/2006/relationships/font" Target="fonts/font7.fntdata"/><Relationship Id="rId93" Type="http://schemas.openxmlformats.org/officeDocument/2006/relationships/viewProps" Target="viewProps.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slide" Target="slides/slide41.xml"/><Relationship Id="rId59" Type="http://schemas.openxmlformats.org/officeDocument/2006/relationships/slide" Target="slides/slide54.xml"/><Relationship Id="rId67" Type="http://schemas.openxmlformats.org/officeDocument/2006/relationships/slide" Target="slides/slide62.xml"/><Relationship Id="rId20" Type="http://schemas.openxmlformats.org/officeDocument/2006/relationships/slide" Target="slides/slide15.xml"/><Relationship Id="rId41" Type="http://schemas.openxmlformats.org/officeDocument/2006/relationships/slide" Target="slides/slide36.xml"/><Relationship Id="rId54" Type="http://schemas.openxmlformats.org/officeDocument/2006/relationships/slide" Target="slides/slide49.xml"/><Relationship Id="rId62" Type="http://schemas.openxmlformats.org/officeDocument/2006/relationships/slide" Target="slides/slide57.xml"/><Relationship Id="rId70" Type="http://schemas.openxmlformats.org/officeDocument/2006/relationships/slide" Target="slides/slide65.xml"/><Relationship Id="rId75" Type="http://schemas.openxmlformats.org/officeDocument/2006/relationships/slide" Target="slides/slide70.xml"/><Relationship Id="rId83" Type="http://schemas.openxmlformats.org/officeDocument/2006/relationships/font" Target="fonts/font5.fntdata"/><Relationship Id="rId91" Type="http://customschemas.google.com/relationships/presentationmetadata" Target="metadata"/><Relationship Id="rId1" Type="http://schemas.openxmlformats.org/officeDocument/2006/relationships/customXml" Target="../customXml/item1.xml"/><Relationship Id="rId6" Type="http://schemas.openxmlformats.org/officeDocument/2006/relationships/slide" Target="slides/slide1.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49" Type="http://schemas.openxmlformats.org/officeDocument/2006/relationships/slide" Target="slides/slide44.xml"/><Relationship Id="rId57" Type="http://schemas.openxmlformats.org/officeDocument/2006/relationships/slide" Target="slides/slide52.xml"/><Relationship Id="rId10" Type="http://schemas.openxmlformats.org/officeDocument/2006/relationships/slide" Target="slides/slide5.xml"/><Relationship Id="rId31" Type="http://schemas.openxmlformats.org/officeDocument/2006/relationships/slide" Target="slides/slide26.xml"/><Relationship Id="rId44" Type="http://schemas.openxmlformats.org/officeDocument/2006/relationships/slide" Target="slides/slide39.xml"/><Relationship Id="rId52" Type="http://schemas.openxmlformats.org/officeDocument/2006/relationships/slide" Target="slides/slide47.xml"/><Relationship Id="rId60" Type="http://schemas.openxmlformats.org/officeDocument/2006/relationships/slide" Target="slides/slide55.xml"/><Relationship Id="rId65" Type="http://schemas.openxmlformats.org/officeDocument/2006/relationships/slide" Target="slides/slide60.xml"/><Relationship Id="rId73" Type="http://schemas.openxmlformats.org/officeDocument/2006/relationships/slide" Target="slides/slide68.xml"/><Relationship Id="rId78" Type="http://schemas.openxmlformats.org/officeDocument/2006/relationships/notesMaster" Target="notesMasters/notesMaster1.xml"/><Relationship Id="rId81" Type="http://schemas.openxmlformats.org/officeDocument/2006/relationships/font" Target="fonts/font3.fntdata"/><Relationship Id="rId86" Type="http://schemas.openxmlformats.org/officeDocument/2006/relationships/font" Target="fonts/font8.fntdata"/><Relationship Id="rId94"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3" Type="http://schemas.openxmlformats.org/officeDocument/2006/relationships/slide" Target="slides/slide8.xml"/><Relationship Id="rId18" Type="http://schemas.openxmlformats.org/officeDocument/2006/relationships/slide" Target="slides/slide13.xml"/><Relationship Id="rId39" Type="http://schemas.openxmlformats.org/officeDocument/2006/relationships/slide" Target="slides/slide34.xml"/><Relationship Id="rId34" Type="http://schemas.openxmlformats.org/officeDocument/2006/relationships/slide" Target="slides/slide29.xml"/><Relationship Id="rId50" Type="http://schemas.openxmlformats.org/officeDocument/2006/relationships/slide" Target="slides/slide45.xml"/><Relationship Id="rId55" Type="http://schemas.openxmlformats.org/officeDocument/2006/relationships/slide" Target="slides/slide50.xml"/><Relationship Id="rId76" Type="http://schemas.openxmlformats.org/officeDocument/2006/relationships/slide" Target="slides/slide71.xml"/><Relationship Id="rId7" Type="http://schemas.openxmlformats.org/officeDocument/2006/relationships/slide" Target="slides/slide2.xml"/><Relationship Id="rId71" Type="http://schemas.openxmlformats.org/officeDocument/2006/relationships/slide" Target="slides/slide66.xml"/><Relationship Id="rId92" Type="http://schemas.openxmlformats.org/officeDocument/2006/relationships/presProps" Target="presProps.xml"/><Relationship Id="rId2" Type="http://schemas.openxmlformats.org/officeDocument/2006/relationships/customXml" Target="../customXml/item2.xml"/><Relationship Id="rId29" Type="http://schemas.openxmlformats.org/officeDocument/2006/relationships/slide" Target="slides/slide24.xml"/><Relationship Id="rId24" Type="http://schemas.openxmlformats.org/officeDocument/2006/relationships/slide" Target="slides/slide19.xml"/><Relationship Id="rId40" Type="http://schemas.openxmlformats.org/officeDocument/2006/relationships/slide" Target="slides/slide35.xml"/><Relationship Id="rId45" Type="http://schemas.openxmlformats.org/officeDocument/2006/relationships/slide" Target="slides/slide40.xml"/><Relationship Id="rId66" Type="http://schemas.openxmlformats.org/officeDocument/2006/relationships/slide" Target="slides/slide61.xml"/><Relationship Id="rId61" Type="http://schemas.openxmlformats.org/officeDocument/2006/relationships/slide" Target="slides/slide56.xml"/><Relationship Id="rId82" Type="http://schemas.openxmlformats.org/officeDocument/2006/relationships/font" Target="fonts/font4.fntdata"/><Relationship Id="rId19"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4633913" cy="379413"/>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6057900" y="0"/>
            <a:ext cx="4632325" cy="379413"/>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7183438"/>
            <a:ext cx="4633913" cy="379412"/>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7"/>
        <p:cNvGrpSpPr/>
        <p:nvPr/>
      </p:nvGrpSpPr>
      <p:grpSpPr>
        <a:xfrm>
          <a:off x="0" y="0"/>
          <a:ext cx="0" cy="0"/>
          <a:chOff x="0" y="0"/>
          <a:chExt cx="0" cy="0"/>
        </a:xfrm>
      </p:grpSpPr>
      <p:sp>
        <p:nvSpPr>
          <p:cNvPr id="108" name="Google Shape;108;p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p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p:cNvGrpSpPr/>
        <p:nvPr/>
      </p:nvGrpSpPr>
      <p:grpSpPr>
        <a:xfrm>
          <a:off x="0" y="0"/>
          <a:ext cx="0" cy="0"/>
          <a:chOff x="0" y="0"/>
          <a:chExt cx="0" cy="0"/>
        </a:xfrm>
      </p:grpSpPr>
      <p:sp>
        <p:nvSpPr>
          <p:cNvPr id="261" name="Google Shape;261;p1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10</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0">
          <a:extLst>
            <a:ext uri="{FF2B5EF4-FFF2-40B4-BE49-F238E27FC236}">
              <a16:creationId xmlns:a16="http://schemas.microsoft.com/office/drawing/2014/main" id="{65C3CA27-9E02-62B5-10BD-B9637A41E833}"/>
            </a:ext>
          </a:extLst>
        </p:cNvPr>
        <p:cNvGrpSpPr/>
        <p:nvPr/>
      </p:nvGrpSpPr>
      <p:grpSpPr>
        <a:xfrm>
          <a:off x="0" y="0"/>
          <a:ext cx="0" cy="0"/>
          <a:chOff x="0" y="0"/>
          <a:chExt cx="0" cy="0"/>
        </a:xfrm>
      </p:grpSpPr>
      <p:sp>
        <p:nvSpPr>
          <p:cNvPr id="261" name="Google Shape;261;p11:notes">
            <a:extLst>
              <a:ext uri="{FF2B5EF4-FFF2-40B4-BE49-F238E27FC236}">
                <a16:creationId xmlns:a16="http://schemas.microsoft.com/office/drawing/2014/main" id="{4E2EF0E9-1B1F-5973-8AE9-B061BEF1D98B}"/>
              </a:ext>
            </a:extLst>
          </p:cNvPr>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2" name="Google Shape;262;p11:notes">
            <a:extLst>
              <a:ext uri="{FF2B5EF4-FFF2-40B4-BE49-F238E27FC236}">
                <a16:creationId xmlns:a16="http://schemas.microsoft.com/office/drawing/2014/main" id="{86007071-3204-0418-2E07-8C38CDA7C7FD}"/>
              </a:ext>
            </a:extLst>
          </p:cNvPr>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3" name="Google Shape;263;p11:notes">
            <a:extLst>
              <a:ext uri="{FF2B5EF4-FFF2-40B4-BE49-F238E27FC236}">
                <a16:creationId xmlns:a16="http://schemas.microsoft.com/office/drawing/2014/main" id="{9950F21A-F315-968C-7F2E-6C413FF6574B}"/>
              </a:ext>
            </a:extLst>
          </p:cNvPr>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extLst>
      <p:ext uri="{BB962C8B-B14F-4D97-AF65-F5344CB8AC3E}">
        <p14:creationId xmlns:p14="http://schemas.microsoft.com/office/powerpoint/2010/main" val="7907225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1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3" name="Google Shape;243;p1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4" name="Google Shape;244;p1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26e12bcc226_0_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26e12bcc226_0_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3" name="Google Shape;253;g26e12bcc226_0_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p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1" name="Google Shape;271;p1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2" name="Google Shape;272;p1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14</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8"/>
        <p:cNvGrpSpPr/>
        <p:nvPr/>
      </p:nvGrpSpPr>
      <p:grpSpPr>
        <a:xfrm>
          <a:off x="0" y="0"/>
          <a:ext cx="0" cy="0"/>
          <a:chOff x="0" y="0"/>
          <a:chExt cx="0" cy="0"/>
        </a:xfrm>
      </p:grpSpPr>
      <p:sp>
        <p:nvSpPr>
          <p:cNvPr id="279" name="Google Shape;279;p1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0" name="Google Shape;280;p1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1" name="Google Shape;281;p1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15</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6"/>
        <p:cNvGrpSpPr/>
        <p:nvPr/>
      </p:nvGrpSpPr>
      <p:grpSpPr>
        <a:xfrm>
          <a:off x="0" y="0"/>
          <a:ext cx="0" cy="0"/>
          <a:chOff x="0" y="0"/>
          <a:chExt cx="0" cy="0"/>
        </a:xfrm>
      </p:grpSpPr>
      <p:sp>
        <p:nvSpPr>
          <p:cNvPr id="297" name="Google Shape;297;g275c4de7356_0_4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8" name="Google Shape;298;g275c4de7356_0_47: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9" name="Google Shape;299;g275c4de7356_0_47: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16</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p1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88" name="Google Shape;288;p1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9" name="Google Shape;289;p1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17</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6"/>
        <p:cNvGrpSpPr/>
        <p:nvPr/>
      </p:nvGrpSpPr>
      <p:grpSpPr>
        <a:xfrm>
          <a:off x="0" y="0"/>
          <a:ext cx="0" cy="0"/>
          <a:chOff x="0" y="0"/>
          <a:chExt cx="0" cy="0"/>
        </a:xfrm>
      </p:grpSpPr>
      <p:sp>
        <p:nvSpPr>
          <p:cNvPr id="307" name="Google Shape;307;p1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8" name="Google Shape;308;p1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09" name="Google Shape;309;p1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26e12bcc226_0_1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26e12bcc226_0_1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8" name="Google Shape;318;g26e12bcc226_0_14: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19</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p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0" name="Google Shape;170;p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71" name="Google Shape;171;p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4"/>
        <p:cNvGrpSpPr/>
        <p:nvPr/>
      </p:nvGrpSpPr>
      <p:grpSpPr>
        <a:xfrm>
          <a:off x="0" y="0"/>
          <a:ext cx="0" cy="0"/>
          <a:chOff x="0" y="0"/>
          <a:chExt cx="0" cy="0"/>
        </a:xfrm>
      </p:grpSpPr>
      <p:sp>
        <p:nvSpPr>
          <p:cNvPr id="325" name="Google Shape;325;p1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26" name="Google Shape;326;p1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7" name="Google Shape;327;p1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20</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2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2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37" name="Google Shape;337;p2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21</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3"/>
        <p:cNvGrpSpPr/>
        <p:nvPr/>
      </p:nvGrpSpPr>
      <p:grpSpPr>
        <a:xfrm>
          <a:off x="0" y="0"/>
          <a:ext cx="0" cy="0"/>
          <a:chOff x="0" y="0"/>
          <a:chExt cx="0" cy="0"/>
        </a:xfrm>
      </p:grpSpPr>
      <p:sp>
        <p:nvSpPr>
          <p:cNvPr id="354" name="Google Shape;354;p2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5" name="Google Shape;355;p2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56" name="Google Shape;356;p2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22</a:t>
            </a:fld>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4"/>
        <p:cNvGrpSpPr/>
        <p:nvPr/>
      </p:nvGrpSpPr>
      <p:grpSpPr>
        <a:xfrm>
          <a:off x="0" y="0"/>
          <a:ext cx="0" cy="0"/>
          <a:chOff x="0" y="0"/>
          <a:chExt cx="0" cy="0"/>
        </a:xfrm>
      </p:grpSpPr>
      <p:sp>
        <p:nvSpPr>
          <p:cNvPr id="345" name="Google Shape;345;p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46" name="Google Shape;346;p2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7" name="Google Shape;347;p2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23</a:t>
            </a:fld>
            <a:endParaRP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p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4" name="Google Shape;364;p2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65" name="Google Shape;365;p2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24</a:t>
            </a:fld>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2"/>
        <p:cNvGrpSpPr/>
        <p:nvPr/>
      </p:nvGrpSpPr>
      <p:grpSpPr>
        <a:xfrm>
          <a:off x="0" y="0"/>
          <a:ext cx="0" cy="0"/>
          <a:chOff x="0" y="0"/>
          <a:chExt cx="0" cy="0"/>
        </a:xfrm>
      </p:grpSpPr>
      <p:sp>
        <p:nvSpPr>
          <p:cNvPr id="373" name="Google Shape;373;p2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4" name="Google Shape;374;p2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75" name="Google Shape;375;p2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25</a:t>
            </a:fld>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p2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p2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84" name="Google Shape;384;p2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26</a:t>
            </a:fld>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p2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2" name="Google Shape;392;p2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93" name="Google Shape;393;p2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27</a:t>
            </a:fld>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p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0" name="Google Shape;400;p2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01" name="Google Shape;401;p2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28</a:t>
            </a:fld>
            <a:endParaRP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7"/>
        <p:cNvGrpSpPr/>
        <p:nvPr/>
      </p:nvGrpSpPr>
      <p:grpSpPr>
        <a:xfrm>
          <a:off x="0" y="0"/>
          <a:ext cx="0" cy="0"/>
          <a:chOff x="0" y="0"/>
          <a:chExt cx="0" cy="0"/>
        </a:xfrm>
      </p:grpSpPr>
      <p:sp>
        <p:nvSpPr>
          <p:cNvPr id="408" name="Google Shape;408;p2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9" name="Google Shape;409;p2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10" name="Google Shape;410;p2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29</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p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79" name="Google Shape;179;p3: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0" name="Google Shape;180;p3: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a:t>
            </a:fld>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7"/>
        <p:cNvGrpSpPr/>
        <p:nvPr/>
      </p:nvGrpSpPr>
      <p:grpSpPr>
        <a:xfrm>
          <a:off x="0" y="0"/>
          <a:ext cx="0" cy="0"/>
          <a:chOff x="0" y="0"/>
          <a:chExt cx="0" cy="0"/>
        </a:xfrm>
      </p:grpSpPr>
      <p:sp>
        <p:nvSpPr>
          <p:cNvPr id="418" name="Google Shape;418;g27542cab73c_0_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9" name="Google Shape;419;g27542cab73c_0_7: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20" name="Google Shape;420;g27542cab73c_0_7: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30</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7"/>
        <p:cNvGrpSpPr/>
        <p:nvPr/>
      </p:nvGrpSpPr>
      <p:grpSpPr>
        <a:xfrm>
          <a:off x="0" y="0"/>
          <a:ext cx="0" cy="0"/>
          <a:chOff x="0" y="0"/>
          <a:chExt cx="0" cy="0"/>
        </a:xfrm>
      </p:grpSpPr>
      <p:sp>
        <p:nvSpPr>
          <p:cNvPr id="428" name="Google Shape;428;g27542cab73c_0_2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9" name="Google Shape;429;g27542cab73c_0_28: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30" name="Google Shape;430;g27542cab73c_0_28: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31</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7"/>
        <p:cNvGrpSpPr/>
        <p:nvPr/>
      </p:nvGrpSpPr>
      <p:grpSpPr>
        <a:xfrm>
          <a:off x="0" y="0"/>
          <a:ext cx="0" cy="0"/>
          <a:chOff x="0" y="0"/>
          <a:chExt cx="0" cy="0"/>
        </a:xfrm>
      </p:grpSpPr>
      <p:sp>
        <p:nvSpPr>
          <p:cNvPr id="438" name="Google Shape;438;p3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39" name="Google Shape;439;p30: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40" name="Google Shape;440;p30: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32</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7"/>
        <p:cNvGrpSpPr/>
        <p:nvPr/>
      </p:nvGrpSpPr>
      <p:grpSpPr>
        <a:xfrm>
          <a:off x="0" y="0"/>
          <a:ext cx="0" cy="0"/>
          <a:chOff x="0" y="0"/>
          <a:chExt cx="0" cy="0"/>
        </a:xfrm>
      </p:grpSpPr>
      <p:sp>
        <p:nvSpPr>
          <p:cNvPr id="448" name="Google Shape;448;p3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9" name="Google Shape;449;p3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0" name="Google Shape;450;p3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33</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27542cab73c_0_4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27542cab73c_0_4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60" name="Google Shape;460;g27542cab73c_0_44: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34</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67"/>
        <p:cNvGrpSpPr/>
        <p:nvPr/>
      </p:nvGrpSpPr>
      <p:grpSpPr>
        <a:xfrm>
          <a:off x="0" y="0"/>
          <a:ext cx="0" cy="0"/>
          <a:chOff x="0" y="0"/>
          <a:chExt cx="0" cy="0"/>
        </a:xfrm>
      </p:grpSpPr>
      <p:sp>
        <p:nvSpPr>
          <p:cNvPr id="468" name="Google Shape;468;g27542cab73c_0_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69" name="Google Shape;469;g27542cab73c_0_5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0" name="Google Shape;470;g27542cab73c_0_56: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35</a:t>
            </a:fld>
            <a:endParaRP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6"/>
        <p:cNvGrpSpPr/>
        <p:nvPr/>
      </p:nvGrpSpPr>
      <p:grpSpPr>
        <a:xfrm>
          <a:off x="0" y="0"/>
          <a:ext cx="0" cy="0"/>
          <a:chOff x="0" y="0"/>
          <a:chExt cx="0" cy="0"/>
        </a:xfrm>
      </p:grpSpPr>
      <p:sp>
        <p:nvSpPr>
          <p:cNvPr id="477" name="Google Shape;477;p3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78" name="Google Shape;478;p3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79" name="Google Shape;479;p3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36</a:t>
            </a:fld>
            <a:endParaRP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85"/>
        <p:cNvGrpSpPr/>
        <p:nvPr/>
      </p:nvGrpSpPr>
      <p:grpSpPr>
        <a:xfrm>
          <a:off x="0" y="0"/>
          <a:ext cx="0" cy="0"/>
          <a:chOff x="0" y="0"/>
          <a:chExt cx="0" cy="0"/>
        </a:xfrm>
      </p:grpSpPr>
      <p:sp>
        <p:nvSpPr>
          <p:cNvPr id="486" name="Google Shape;486;p3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87" name="Google Shape;487;p3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88" name="Google Shape;488;p3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37</a:t>
            </a:fld>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4"/>
        <p:cNvGrpSpPr/>
        <p:nvPr/>
      </p:nvGrpSpPr>
      <p:grpSpPr>
        <a:xfrm>
          <a:off x="0" y="0"/>
          <a:ext cx="0" cy="0"/>
          <a:chOff x="0" y="0"/>
          <a:chExt cx="0" cy="0"/>
        </a:xfrm>
      </p:grpSpPr>
      <p:sp>
        <p:nvSpPr>
          <p:cNvPr id="495" name="Google Shape;495;p3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96" name="Google Shape;496;p37: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97" name="Google Shape;497;p37: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38</a:t>
            </a:fld>
            <a:endParaRP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3"/>
        <p:cNvGrpSpPr/>
        <p:nvPr/>
      </p:nvGrpSpPr>
      <p:grpSpPr>
        <a:xfrm>
          <a:off x="0" y="0"/>
          <a:ext cx="0" cy="0"/>
          <a:chOff x="0" y="0"/>
          <a:chExt cx="0" cy="0"/>
        </a:xfrm>
      </p:grpSpPr>
      <p:sp>
        <p:nvSpPr>
          <p:cNvPr id="504" name="Google Shape;504;p3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05" name="Google Shape;505;p3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06" name="Google Shape;506;p3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39</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7" name="Google Shape;187;p4: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457200" lvl="0" indent="0" algn="l" rtl="0">
              <a:spcBef>
                <a:spcPts val="0"/>
              </a:spcBef>
              <a:spcAft>
                <a:spcPts val="0"/>
              </a:spcAft>
              <a:buNone/>
            </a:pPr>
            <a:endParaRPr/>
          </a:p>
          <a:p>
            <a:pPr marL="0" lvl="0" indent="0" algn="l" rtl="0">
              <a:spcBef>
                <a:spcPts val="600"/>
              </a:spcBef>
              <a:spcAft>
                <a:spcPts val="0"/>
              </a:spcAft>
              <a:buNone/>
            </a:pPr>
            <a:endParaRPr/>
          </a:p>
        </p:txBody>
      </p:sp>
      <p:sp>
        <p:nvSpPr>
          <p:cNvPr id="188" name="Google Shape;188;p4: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a:t>
            </a:fld>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4"/>
        <p:cNvGrpSpPr/>
        <p:nvPr/>
      </p:nvGrpSpPr>
      <p:grpSpPr>
        <a:xfrm>
          <a:off x="0" y="0"/>
          <a:ext cx="0" cy="0"/>
          <a:chOff x="0" y="0"/>
          <a:chExt cx="0" cy="0"/>
        </a:xfrm>
      </p:grpSpPr>
      <p:sp>
        <p:nvSpPr>
          <p:cNvPr id="515" name="Google Shape;515;g26111f4c0a8_0_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6" name="Google Shape;516;g26111f4c0a8_0_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17" name="Google Shape;517;g26111f4c0a8_0_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40</a:t>
            </a:fld>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27"/>
        <p:cNvGrpSpPr/>
        <p:nvPr/>
      </p:nvGrpSpPr>
      <p:grpSpPr>
        <a:xfrm>
          <a:off x="0" y="0"/>
          <a:ext cx="0" cy="0"/>
          <a:chOff x="0" y="0"/>
          <a:chExt cx="0" cy="0"/>
        </a:xfrm>
      </p:grpSpPr>
      <p:sp>
        <p:nvSpPr>
          <p:cNvPr id="528" name="Google Shape;528;g26111f4c0a8_0_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29" name="Google Shape;529;g26111f4c0a8_0_8: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30" name="Google Shape;530;g26111f4c0a8_0_8: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41</a:t>
            </a:fld>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7"/>
        <p:cNvGrpSpPr/>
        <p:nvPr/>
      </p:nvGrpSpPr>
      <p:grpSpPr>
        <a:xfrm>
          <a:off x="0" y="0"/>
          <a:ext cx="0" cy="0"/>
          <a:chOff x="0" y="0"/>
          <a:chExt cx="0" cy="0"/>
        </a:xfrm>
      </p:grpSpPr>
      <p:sp>
        <p:nvSpPr>
          <p:cNvPr id="538" name="Google Shape;538;p3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39" name="Google Shape;539;p39: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0" name="Google Shape;540;p39: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42</a:t>
            </a:fld>
            <a:endParaRP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5"/>
        <p:cNvGrpSpPr/>
        <p:nvPr/>
      </p:nvGrpSpPr>
      <p:grpSpPr>
        <a:xfrm>
          <a:off x="0" y="0"/>
          <a:ext cx="0" cy="0"/>
          <a:chOff x="0" y="0"/>
          <a:chExt cx="0" cy="0"/>
        </a:xfrm>
      </p:grpSpPr>
      <p:sp>
        <p:nvSpPr>
          <p:cNvPr id="546" name="Google Shape;546;g1e57d31ba4a_0_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47" name="Google Shape;547;g1e57d31ba4a_0_9: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48" name="Google Shape;548;g1e57d31ba4a_0_9: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43</a:t>
            </a:fld>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5"/>
        <p:cNvGrpSpPr/>
        <p:nvPr/>
      </p:nvGrpSpPr>
      <p:grpSpPr>
        <a:xfrm>
          <a:off x="0" y="0"/>
          <a:ext cx="0" cy="0"/>
          <a:chOff x="0" y="0"/>
          <a:chExt cx="0" cy="0"/>
        </a:xfrm>
      </p:grpSpPr>
      <p:sp>
        <p:nvSpPr>
          <p:cNvPr id="556" name="Google Shape;556;p4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57" name="Google Shape;557;p41: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58" name="Google Shape;558;p41: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44</a:t>
            </a:fld>
            <a:endParaRP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4"/>
        <p:cNvGrpSpPr/>
        <p:nvPr/>
      </p:nvGrpSpPr>
      <p:grpSpPr>
        <a:xfrm>
          <a:off x="0" y="0"/>
          <a:ext cx="0" cy="0"/>
          <a:chOff x="0" y="0"/>
          <a:chExt cx="0" cy="0"/>
        </a:xfrm>
      </p:grpSpPr>
      <p:sp>
        <p:nvSpPr>
          <p:cNvPr id="565" name="Google Shape;565;p4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66" name="Google Shape;566;p42: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67" name="Google Shape;567;p42: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45</a:t>
            </a:fld>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3"/>
        <p:cNvGrpSpPr/>
        <p:nvPr/>
      </p:nvGrpSpPr>
      <p:grpSpPr>
        <a:xfrm>
          <a:off x="0" y="0"/>
          <a:ext cx="0" cy="0"/>
          <a:chOff x="0" y="0"/>
          <a:chExt cx="0" cy="0"/>
        </a:xfrm>
      </p:grpSpPr>
      <p:sp>
        <p:nvSpPr>
          <p:cNvPr id="574" name="Google Shape;574;p4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75" name="Google Shape;575;p4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76" name="Google Shape;576;p4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46</a:t>
            </a:fld>
            <a:endParaRP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83"/>
        <p:cNvGrpSpPr/>
        <p:nvPr/>
      </p:nvGrpSpPr>
      <p:grpSpPr>
        <a:xfrm>
          <a:off x="0" y="0"/>
          <a:ext cx="0" cy="0"/>
          <a:chOff x="0" y="0"/>
          <a:chExt cx="0" cy="0"/>
        </a:xfrm>
      </p:grpSpPr>
      <p:sp>
        <p:nvSpPr>
          <p:cNvPr id="584" name="Google Shape;584;g1e57d31ba4a_0_2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585" name="Google Shape;585;g1e57d31ba4a_0_24:notes"/>
          <p:cNvSpPr txBox="1">
            <a:spLocks noGrp="1"/>
          </p:cNvSpPr>
          <p:nvPr>
            <p:ph type="body" idx="1"/>
          </p:nvPr>
        </p:nvSpPr>
        <p:spPr>
          <a:xfrm>
            <a:off x="1069975" y="3640138"/>
            <a:ext cx="8553600" cy="29781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6" name="Google Shape;586;g1e57d31ba4a_0_24:notes"/>
          <p:cNvSpPr txBox="1">
            <a:spLocks noGrp="1"/>
          </p:cNvSpPr>
          <p:nvPr>
            <p:ph type="sldNum" idx="12"/>
          </p:nvPr>
        </p:nvSpPr>
        <p:spPr>
          <a:xfrm>
            <a:off x="6057900" y="7183438"/>
            <a:ext cx="4632300" cy="379500"/>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47</a:t>
            </a:fld>
            <a:endParaRP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94"/>
        <p:cNvGrpSpPr/>
        <p:nvPr/>
      </p:nvGrpSpPr>
      <p:grpSpPr>
        <a:xfrm>
          <a:off x="0" y="0"/>
          <a:ext cx="0" cy="0"/>
          <a:chOff x="0" y="0"/>
          <a:chExt cx="0" cy="0"/>
        </a:xfrm>
      </p:grpSpPr>
      <p:sp>
        <p:nvSpPr>
          <p:cNvPr id="595" name="Google Shape;595;g275c4de7356_0_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96" name="Google Shape;596;g275c4de7356_0_9: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97" name="Google Shape;597;g275c4de7356_0_9: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48</a:t>
            </a:fld>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05"/>
        <p:cNvGrpSpPr/>
        <p:nvPr/>
      </p:nvGrpSpPr>
      <p:grpSpPr>
        <a:xfrm>
          <a:off x="0" y="0"/>
          <a:ext cx="0" cy="0"/>
          <a:chOff x="0" y="0"/>
          <a:chExt cx="0" cy="0"/>
        </a:xfrm>
      </p:grpSpPr>
      <p:sp>
        <p:nvSpPr>
          <p:cNvPr id="606" name="Google Shape;606;g275c4de7356_0_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07" name="Google Shape;607;g275c4de7356_0_61: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08" name="Google Shape;608;g275c4de7356_0_61: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49</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6: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6" name="Google Shape;196;p6: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5</a:t>
            </a:fld>
            <a:endParaRP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4"/>
        <p:cNvGrpSpPr/>
        <p:nvPr/>
      </p:nvGrpSpPr>
      <p:grpSpPr>
        <a:xfrm>
          <a:off x="0" y="0"/>
          <a:ext cx="0" cy="0"/>
          <a:chOff x="0" y="0"/>
          <a:chExt cx="0" cy="0"/>
        </a:xfrm>
      </p:grpSpPr>
      <p:sp>
        <p:nvSpPr>
          <p:cNvPr id="615" name="Google Shape;615;g275c4de7356_0_7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6" name="Google Shape;616;g275c4de7356_0_70: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17" name="Google Shape;617;g275c4de7356_0_70: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50</a:t>
            </a:fld>
            <a:endParaRPr/>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2"/>
        <p:cNvGrpSpPr/>
        <p:nvPr/>
      </p:nvGrpSpPr>
      <p:grpSpPr>
        <a:xfrm>
          <a:off x="0" y="0"/>
          <a:ext cx="0" cy="0"/>
          <a:chOff x="0" y="0"/>
          <a:chExt cx="0" cy="0"/>
        </a:xfrm>
      </p:grpSpPr>
      <p:sp>
        <p:nvSpPr>
          <p:cNvPr id="623" name="Google Shape;623;p55: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24" name="Google Shape;624;p5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9"/>
        <p:cNvGrpSpPr/>
        <p:nvPr/>
      </p:nvGrpSpPr>
      <p:grpSpPr>
        <a:xfrm>
          <a:off x="0" y="0"/>
          <a:ext cx="0" cy="0"/>
          <a:chOff x="0" y="0"/>
          <a:chExt cx="0" cy="0"/>
        </a:xfrm>
      </p:grpSpPr>
      <p:sp>
        <p:nvSpPr>
          <p:cNvPr id="630" name="Google Shape;630;g25c52fc29ab_0_1594: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1" name="Google Shape;631;g25c52fc29ab_0_1594: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36"/>
        <p:cNvGrpSpPr/>
        <p:nvPr/>
      </p:nvGrpSpPr>
      <p:grpSpPr>
        <a:xfrm>
          <a:off x="0" y="0"/>
          <a:ext cx="0" cy="0"/>
          <a:chOff x="0" y="0"/>
          <a:chExt cx="0" cy="0"/>
        </a:xfrm>
      </p:grpSpPr>
      <p:sp>
        <p:nvSpPr>
          <p:cNvPr id="637" name="Google Shape;637;p56: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38" name="Google Shape;638;p5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3"/>
        <p:cNvGrpSpPr/>
        <p:nvPr/>
      </p:nvGrpSpPr>
      <p:grpSpPr>
        <a:xfrm>
          <a:off x="0" y="0"/>
          <a:ext cx="0" cy="0"/>
          <a:chOff x="0" y="0"/>
          <a:chExt cx="0" cy="0"/>
        </a:xfrm>
      </p:grpSpPr>
      <p:sp>
        <p:nvSpPr>
          <p:cNvPr id="644" name="Google Shape;644;g26103101649_0_0: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45" name="Google Shape;645;g26103101649_0_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52"/>
        <p:cNvGrpSpPr/>
        <p:nvPr/>
      </p:nvGrpSpPr>
      <p:grpSpPr>
        <a:xfrm>
          <a:off x="0" y="0"/>
          <a:ext cx="0" cy="0"/>
          <a:chOff x="0" y="0"/>
          <a:chExt cx="0" cy="0"/>
        </a:xfrm>
      </p:grpSpPr>
      <p:sp>
        <p:nvSpPr>
          <p:cNvPr id="653" name="Google Shape;653;g26103101649_0_1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4" name="Google Shape;654;g26103101649_0_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63"/>
        <p:cNvGrpSpPr/>
        <p:nvPr/>
      </p:nvGrpSpPr>
      <p:grpSpPr>
        <a:xfrm>
          <a:off x="0" y="0"/>
          <a:ext cx="0" cy="0"/>
          <a:chOff x="0" y="0"/>
          <a:chExt cx="0" cy="0"/>
        </a:xfrm>
      </p:grpSpPr>
      <p:sp>
        <p:nvSpPr>
          <p:cNvPr id="664" name="Google Shape;664;g26103101649_0_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65" name="Google Shape;665;g26103101649_0_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0"/>
        <p:cNvGrpSpPr/>
        <p:nvPr/>
      </p:nvGrpSpPr>
      <p:grpSpPr>
        <a:xfrm>
          <a:off x="0" y="0"/>
          <a:ext cx="0" cy="0"/>
          <a:chOff x="0" y="0"/>
          <a:chExt cx="0" cy="0"/>
        </a:xfrm>
      </p:grpSpPr>
      <p:sp>
        <p:nvSpPr>
          <p:cNvPr id="671" name="Google Shape;671;g25c52fc29ab_0_1606: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2" name="Google Shape;672;g25c52fc29ab_0_1606: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77"/>
        <p:cNvGrpSpPr/>
        <p:nvPr/>
      </p:nvGrpSpPr>
      <p:grpSpPr>
        <a:xfrm>
          <a:off x="0" y="0"/>
          <a:ext cx="0" cy="0"/>
          <a:chOff x="0" y="0"/>
          <a:chExt cx="0" cy="0"/>
        </a:xfrm>
      </p:grpSpPr>
      <p:sp>
        <p:nvSpPr>
          <p:cNvPr id="678" name="Google Shape;678;g25c52fc29ab_0_161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79" name="Google Shape;679;g25c52fc29ab_0_161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85"/>
        <p:cNvGrpSpPr/>
        <p:nvPr/>
      </p:nvGrpSpPr>
      <p:grpSpPr>
        <a:xfrm>
          <a:off x="0" y="0"/>
          <a:ext cx="0" cy="0"/>
          <a:chOff x="0" y="0"/>
          <a:chExt cx="0" cy="0"/>
        </a:xfrm>
      </p:grpSpPr>
      <p:sp>
        <p:nvSpPr>
          <p:cNvPr id="686" name="Google Shape;686;p58: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87" name="Google Shape;687;p5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Google Shape;204;g275c4de7356_0_2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 name="Google Shape;205;g275c4de7356_0_22: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6" name="Google Shape;206;g275c4de7356_0_22: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6</a:t>
            </a:fld>
            <a:endParaRPr/>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2"/>
        <p:cNvGrpSpPr/>
        <p:nvPr/>
      </p:nvGrpSpPr>
      <p:grpSpPr>
        <a:xfrm>
          <a:off x="0" y="0"/>
          <a:ext cx="0" cy="0"/>
          <a:chOff x="0" y="0"/>
          <a:chExt cx="0" cy="0"/>
        </a:xfrm>
      </p:grpSpPr>
      <p:sp>
        <p:nvSpPr>
          <p:cNvPr id="693" name="Google Shape;693;p57: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94" name="Google Shape;694;p57: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0"/>
        <p:cNvGrpSpPr/>
        <p:nvPr/>
      </p:nvGrpSpPr>
      <p:grpSpPr>
        <a:xfrm>
          <a:off x="0" y="0"/>
          <a:ext cx="0" cy="0"/>
          <a:chOff x="0" y="0"/>
          <a:chExt cx="0" cy="0"/>
        </a:xfrm>
      </p:grpSpPr>
      <p:sp>
        <p:nvSpPr>
          <p:cNvPr id="701" name="Google Shape;701;p59: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2" name="Google Shape;702;p59: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06"/>
        <p:cNvGrpSpPr/>
        <p:nvPr/>
      </p:nvGrpSpPr>
      <p:grpSpPr>
        <a:xfrm>
          <a:off x="0" y="0"/>
          <a:ext cx="0" cy="0"/>
          <a:chOff x="0" y="0"/>
          <a:chExt cx="0" cy="0"/>
        </a:xfrm>
      </p:grpSpPr>
      <p:sp>
        <p:nvSpPr>
          <p:cNvPr id="707" name="Google Shape;707;p60: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08" name="Google Shape;708;p60: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258751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557441204"/>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64226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32077008"/>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6619406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5497910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p5: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5" name="Google Shape;215;p5: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6" name="Google Shape;216;p5: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82497987"/>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2"/>
        <p:cNvGrpSpPr/>
        <p:nvPr/>
      </p:nvGrpSpPr>
      <p:grpSpPr>
        <a:xfrm>
          <a:off x="0" y="0"/>
          <a:ext cx="0" cy="0"/>
          <a:chOff x="0" y="0"/>
          <a:chExt cx="0" cy="0"/>
        </a:xfrm>
      </p:grpSpPr>
      <p:sp>
        <p:nvSpPr>
          <p:cNvPr id="713" name="Google Shape;713;p61: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4" name="Google Shape;714;p61: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92467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18"/>
        <p:cNvGrpSpPr/>
        <p:nvPr/>
      </p:nvGrpSpPr>
      <p:grpSpPr>
        <a:xfrm>
          <a:off x="0" y="0"/>
          <a:ext cx="0" cy="0"/>
          <a:chOff x="0" y="0"/>
          <a:chExt cx="0" cy="0"/>
        </a:xfrm>
      </p:grpSpPr>
      <p:sp>
        <p:nvSpPr>
          <p:cNvPr id="719" name="Google Shape;719;p62:notes"/>
          <p:cNvSpPr txBox="1">
            <a:spLocks noGrp="1"/>
          </p:cNvSpPr>
          <p:nvPr>
            <p:ph type="body" idx="1"/>
          </p:nvPr>
        </p:nvSpPr>
        <p:spPr>
          <a:xfrm>
            <a:off x="1069975" y="3640138"/>
            <a:ext cx="8553450" cy="29781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20" name="Google Shape;720;p62: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275c4de7356_0_33: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275c4de7356_0_33:notes"/>
          <p:cNvSpPr txBox="1">
            <a:spLocks noGrp="1"/>
          </p:cNvSpPr>
          <p:nvPr>
            <p:ph type="body" idx="1"/>
          </p:nvPr>
        </p:nvSpPr>
        <p:spPr>
          <a:xfrm>
            <a:off x="1069975" y="3640138"/>
            <a:ext cx="8553600" cy="29781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g275c4de7356_0_33:notes"/>
          <p:cNvSpPr txBox="1">
            <a:spLocks noGrp="1"/>
          </p:cNvSpPr>
          <p:nvPr>
            <p:ph type="sldNum" idx="12"/>
          </p:nvPr>
        </p:nvSpPr>
        <p:spPr>
          <a:xfrm>
            <a:off x="6057900" y="7183438"/>
            <a:ext cx="4632300" cy="3795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n-GB"/>
              <a:t>8</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
        <p:cNvGrpSpPr/>
        <p:nvPr/>
      </p:nvGrpSpPr>
      <p:grpSpPr>
        <a:xfrm>
          <a:off x="0" y="0"/>
          <a:ext cx="0" cy="0"/>
          <a:chOff x="0" y="0"/>
          <a:chExt cx="0" cy="0"/>
        </a:xfrm>
      </p:grpSpPr>
      <p:sp>
        <p:nvSpPr>
          <p:cNvPr id="234" name="Google Shape;234;p8:notes"/>
          <p:cNvSpPr>
            <a:spLocks noGrp="1" noRot="1" noChangeAspect="1"/>
          </p:cNvSpPr>
          <p:nvPr>
            <p:ph type="sldImg" idx="2"/>
          </p:nvPr>
        </p:nvSpPr>
        <p:spPr>
          <a:xfrm>
            <a:off x="3543300" y="946150"/>
            <a:ext cx="3606800" cy="2551113"/>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5" name="Google Shape;235;p8:notes"/>
          <p:cNvSpPr txBox="1">
            <a:spLocks noGrp="1"/>
          </p:cNvSpPr>
          <p:nvPr>
            <p:ph type="body" idx="1"/>
          </p:nvPr>
        </p:nvSpPr>
        <p:spPr>
          <a:xfrm>
            <a:off x="1069975" y="3640138"/>
            <a:ext cx="8553450" cy="29781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8:notes"/>
          <p:cNvSpPr txBox="1">
            <a:spLocks noGrp="1"/>
          </p:cNvSpPr>
          <p:nvPr>
            <p:ph type="sldNum" idx="12"/>
          </p:nvPr>
        </p:nvSpPr>
        <p:spPr>
          <a:xfrm>
            <a:off x="6057900" y="7183438"/>
            <a:ext cx="4632325" cy="379412"/>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64"/>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 name="Google Shape;17;p64"/>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lvl="0" indent="-228600" algn="l">
              <a:spcBef>
                <a:spcPts val="0"/>
              </a:spcBef>
              <a:spcAft>
                <a:spcPts val="0"/>
              </a:spcAft>
              <a:buSzPts val="1400"/>
              <a:buNone/>
              <a:defRPr sz="4600" b="1" i="0">
                <a:solidFill>
                  <a:srgbClr val="7CACD2"/>
                </a:solidFill>
                <a:latin typeface="Open Sans"/>
                <a:ea typeface="Open Sans"/>
                <a:cs typeface="Open Sans"/>
                <a:sym typeface="Open Sans"/>
              </a:defRPr>
            </a:lvl1pPr>
            <a:lvl2pPr marL="914400" lvl="1" indent="-228600" algn="l">
              <a:spcBef>
                <a:spcPts val="0"/>
              </a:spcBef>
              <a:spcAft>
                <a:spcPts val="0"/>
              </a:spcAft>
              <a:buSzPts val="1400"/>
              <a:buNone/>
              <a:defRPr/>
            </a:lvl2pPr>
            <a:lvl3pPr marL="1371600" lvl="2" indent="-228600" algn="l">
              <a:spcBef>
                <a:spcPts val="0"/>
              </a:spcBef>
              <a:spcAft>
                <a:spcPts val="0"/>
              </a:spcAft>
              <a:buSzPts val="1400"/>
              <a:buNone/>
              <a:defRPr/>
            </a:lvl3pPr>
            <a:lvl4pPr marL="1828800" lvl="3" indent="-228600" algn="l">
              <a:spcBef>
                <a:spcPts val="0"/>
              </a:spcBef>
              <a:spcAft>
                <a:spcPts val="0"/>
              </a:spcAft>
              <a:buSzPts val="1400"/>
              <a:buNone/>
              <a:defRPr/>
            </a:lvl4pPr>
            <a:lvl5pPr marL="2286000" lvl="4" indent="-228600" algn="l">
              <a:spcBef>
                <a:spcPts val="0"/>
              </a:spcBef>
              <a:spcAft>
                <a:spcPts val="0"/>
              </a:spcAft>
              <a:buSzPts val="1400"/>
              <a:buNone/>
              <a:defRPr/>
            </a:lvl5pPr>
            <a:lvl6pPr marL="2743200" lvl="5" indent="-228600" algn="l">
              <a:spcBef>
                <a:spcPts val="0"/>
              </a:spcBef>
              <a:spcAft>
                <a:spcPts val="0"/>
              </a:spcAft>
              <a:buSzPts val="1400"/>
              <a:buNone/>
              <a:defRPr/>
            </a:lvl6pPr>
            <a:lvl7pPr marL="3200400" lvl="6" indent="-228600" algn="l">
              <a:spcBef>
                <a:spcPts val="0"/>
              </a:spcBef>
              <a:spcAft>
                <a:spcPts val="0"/>
              </a:spcAft>
              <a:buSzPts val="1400"/>
              <a:buNone/>
              <a:defRPr/>
            </a:lvl7pPr>
            <a:lvl8pPr marL="3657600" lvl="7" indent="-228600" algn="l">
              <a:spcBef>
                <a:spcPts val="0"/>
              </a:spcBef>
              <a:spcAft>
                <a:spcPts val="0"/>
              </a:spcAft>
              <a:buSzPts val="1400"/>
              <a:buNone/>
              <a:defRPr/>
            </a:lvl8pPr>
            <a:lvl9pPr marL="4114800" lvl="8" indent="-228600" algn="l">
              <a:spcBef>
                <a:spcPts val="0"/>
              </a:spcBef>
              <a:spcAft>
                <a:spcPts val="0"/>
              </a:spcAft>
              <a:buSzPts val="1400"/>
              <a:buNone/>
              <a:defRPr/>
            </a:lvl9pPr>
          </a:lstStyle>
          <a:p>
            <a:endParaRPr/>
          </a:p>
        </p:txBody>
      </p:sp>
      <p:sp>
        <p:nvSpPr>
          <p:cNvPr id="18" name="Google Shape;18;p64"/>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9" name="Google Shape;19;p64"/>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0" name="Google Shape;20;p64"/>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b="0" i="0" u="none" strike="noStrike" cap="none">
                <a:solidFill>
                  <a:srgbClr val="888888"/>
                </a:solidFill>
                <a:latin typeface="Calibri"/>
                <a:ea typeface="Calibri"/>
                <a:cs typeface="Calibri"/>
                <a:sym typeface="Calibri"/>
              </a:defRPr>
            </a:lvl1pPr>
            <a:lvl2pPr marL="0" lvl="1" indent="0" algn="r">
              <a:spcBef>
                <a:spcPts val="0"/>
              </a:spcBef>
              <a:buNone/>
              <a:defRPr sz="1800" b="0" i="0" u="none" strike="noStrike" cap="none">
                <a:solidFill>
                  <a:srgbClr val="888888"/>
                </a:solidFill>
                <a:latin typeface="Calibri"/>
                <a:ea typeface="Calibri"/>
                <a:cs typeface="Calibri"/>
                <a:sym typeface="Calibri"/>
              </a:defRPr>
            </a:lvl2pPr>
            <a:lvl3pPr marL="0" lvl="2" indent="0" algn="r">
              <a:spcBef>
                <a:spcPts val="0"/>
              </a:spcBef>
              <a:buNone/>
              <a:defRPr sz="1800" b="0" i="0" u="none" strike="noStrike" cap="none">
                <a:solidFill>
                  <a:srgbClr val="888888"/>
                </a:solidFill>
                <a:latin typeface="Calibri"/>
                <a:ea typeface="Calibri"/>
                <a:cs typeface="Calibri"/>
                <a:sym typeface="Calibri"/>
              </a:defRPr>
            </a:lvl3pPr>
            <a:lvl4pPr marL="0" lvl="3" indent="0" algn="r">
              <a:spcBef>
                <a:spcPts val="0"/>
              </a:spcBef>
              <a:buNone/>
              <a:defRPr sz="1800" b="0" i="0" u="none" strike="noStrike" cap="none">
                <a:solidFill>
                  <a:srgbClr val="888888"/>
                </a:solidFill>
                <a:latin typeface="Calibri"/>
                <a:ea typeface="Calibri"/>
                <a:cs typeface="Calibri"/>
                <a:sym typeface="Calibri"/>
              </a:defRPr>
            </a:lvl4pPr>
            <a:lvl5pPr marL="0" lvl="4" indent="0" algn="r">
              <a:spcBef>
                <a:spcPts val="0"/>
              </a:spcBef>
              <a:buNone/>
              <a:defRPr sz="1800" b="0" i="0" u="none" strike="noStrike" cap="none">
                <a:solidFill>
                  <a:srgbClr val="888888"/>
                </a:solidFill>
                <a:latin typeface="Calibri"/>
                <a:ea typeface="Calibri"/>
                <a:cs typeface="Calibri"/>
                <a:sym typeface="Calibri"/>
              </a:defRPr>
            </a:lvl5pPr>
            <a:lvl6pPr marL="0" lvl="5" indent="0" algn="r">
              <a:spcBef>
                <a:spcPts val="0"/>
              </a:spcBef>
              <a:buNone/>
              <a:defRPr sz="1800" b="0" i="0" u="none" strike="noStrike" cap="none">
                <a:solidFill>
                  <a:srgbClr val="888888"/>
                </a:solidFill>
                <a:latin typeface="Calibri"/>
                <a:ea typeface="Calibri"/>
                <a:cs typeface="Calibri"/>
                <a:sym typeface="Calibri"/>
              </a:defRPr>
            </a:lvl6pPr>
            <a:lvl7pPr marL="0" lvl="6" indent="0" algn="r">
              <a:spcBef>
                <a:spcPts val="0"/>
              </a:spcBef>
              <a:buNone/>
              <a:defRPr sz="1800" b="0" i="0" u="none" strike="noStrike" cap="none">
                <a:solidFill>
                  <a:srgbClr val="888888"/>
                </a:solidFill>
                <a:latin typeface="Calibri"/>
                <a:ea typeface="Calibri"/>
                <a:cs typeface="Calibri"/>
                <a:sym typeface="Calibri"/>
              </a:defRPr>
            </a:lvl7pPr>
            <a:lvl8pPr marL="0" lvl="7" indent="0" algn="r">
              <a:spcBef>
                <a:spcPts val="0"/>
              </a:spcBef>
              <a:buNone/>
              <a:defRPr sz="1800" b="0" i="0" u="none" strike="noStrike" cap="none">
                <a:solidFill>
                  <a:srgbClr val="888888"/>
                </a:solidFill>
                <a:latin typeface="Calibri"/>
                <a:ea typeface="Calibri"/>
                <a:cs typeface="Calibri"/>
                <a:sym typeface="Calibri"/>
              </a:defRPr>
            </a:lvl8pPr>
            <a:lvl9pPr marL="0" lvl="8" indent="0" algn="r">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0"/>
        <p:cNvGrpSpPr/>
        <p:nvPr/>
      </p:nvGrpSpPr>
      <p:grpSpPr>
        <a:xfrm>
          <a:off x="0" y="0"/>
          <a:ext cx="0" cy="0"/>
          <a:chOff x="0" y="0"/>
          <a:chExt cx="0" cy="0"/>
        </a:xfrm>
      </p:grpSpPr>
      <p:sp>
        <p:nvSpPr>
          <p:cNvPr id="71" name="Google Shape;71;p74"/>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2" name="Google Shape;72;p74"/>
          <p:cNvSpPr txBox="1">
            <a:spLocks noGrp="1"/>
          </p:cNvSpPr>
          <p:nvPr>
            <p:ph type="body" idx="1"/>
          </p:nvPr>
        </p:nvSpPr>
        <p:spPr>
          <a:xfrm>
            <a:off x="735013" y="2012950"/>
            <a:ext cx="4535487"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3" name="Google Shape;73;p74"/>
          <p:cNvSpPr txBox="1">
            <a:spLocks noGrp="1"/>
          </p:cNvSpPr>
          <p:nvPr>
            <p:ph type="body" idx="2"/>
          </p:nvPr>
        </p:nvSpPr>
        <p:spPr>
          <a:xfrm>
            <a:off x="5422900" y="2012950"/>
            <a:ext cx="4535488" cy="4799013"/>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74"/>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5" name="Google Shape;75;p74"/>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6" name="Google Shape;76;p74"/>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77"/>
        <p:cNvGrpSpPr/>
        <p:nvPr/>
      </p:nvGrpSpPr>
      <p:grpSpPr>
        <a:xfrm>
          <a:off x="0" y="0"/>
          <a:ext cx="0" cy="0"/>
          <a:chOff x="0" y="0"/>
          <a:chExt cx="0" cy="0"/>
        </a:xfrm>
      </p:grpSpPr>
      <p:sp>
        <p:nvSpPr>
          <p:cNvPr id="78" name="Google Shape;78;p75"/>
          <p:cNvSpPr txBox="1">
            <a:spLocks noGrp="1"/>
          </p:cNvSpPr>
          <p:nvPr>
            <p:ph type="title"/>
          </p:nvPr>
        </p:nvSpPr>
        <p:spPr>
          <a:xfrm>
            <a:off x="736600"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9" name="Google Shape;79;p75"/>
          <p:cNvSpPr txBox="1">
            <a:spLocks noGrp="1"/>
          </p:cNvSpPr>
          <p:nvPr>
            <p:ph type="body" idx="1"/>
          </p:nvPr>
        </p:nvSpPr>
        <p:spPr>
          <a:xfrm>
            <a:off x="736600" y="1854200"/>
            <a:ext cx="4524375"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0" name="Google Shape;80;p75"/>
          <p:cNvSpPr txBox="1">
            <a:spLocks noGrp="1"/>
          </p:cNvSpPr>
          <p:nvPr>
            <p:ph type="body" idx="2"/>
          </p:nvPr>
        </p:nvSpPr>
        <p:spPr>
          <a:xfrm>
            <a:off x="736600" y="2762250"/>
            <a:ext cx="4524375"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75"/>
          <p:cNvSpPr txBox="1">
            <a:spLocks noGrp="1"/>
          </p:cNvSpPr>
          <p:nvPr>
            <p:ph type="body" idx="3"/>
          </p:nvPr>
        </p:nvSpPr>
        <p:spPr>
          <a:xfrm>
            <a:off x="5413375" y="1854200"/>
            <a:ext cx="4546600" cy="908050"/>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82" name="Google Shape;82;p75"/>
          <p:cNvSpPr txBox="1">
            <a:spLocks noGrp="1"/>
          </p:cNvSpPr>
          <p:nvPr>
            <p:ph type="body" idx="4"/>
          </p:nvPr>
        </p:nvSpPr>
        <p:spPr>
          <a:xfrm>
            <a:off x="5413375" y="2762250"/>
            <a:ext cx="4546600" cy="40640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7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4" name="Google Shape;84;p7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5" name="Google Shape;85;p7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86"/>
        <p:cNvGrpSpPr/>
        <p:nvPr/>
      </p:nvGrpSpPr>
      <p:grpSpPr>
        <a:xfrm>
          <a:off x="0" y="0"/>
          <a:ext cx="0" cy="0"/>
          <a:chOff x="0" y="0"/>
          <a:chExt cx="0" cy="0"/>
        </a:xfrm>
      </p:grpSpPr>
      <p:sp>
        <p:nvSpPr>
          <p:cNvPr id="87" name="Google Shape;87;p76"/>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88" name="Google Shape;88;p76"/>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89" name="Google Shape;89;p76"/>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0" name="Google Shape;90;p76"/>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1"/>
        <p:cNvGrpSpPr/>
        <p:nvPr/>
      </p:nvGrpSpPr>
      <p:grpSpPr>
        <a:xfrm>
          <a:off x="0" y="0"/>
          <a:ext cx="0" cy="0"/>
          <a:chOff x="0" y="0"/>
          <a:chExt cx="0" cy="0"/>
        </a:xfrm>
      </p:grpSpPr>
      <p:sp>
        <p:nvSpPr>
          <p:cNvPr id="92" name="Google Shape;92;p7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3" name="Google Shape;93;p7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4" name="Google Shape;94;p7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95"/>
        <p:cNvGrpSpPr/>
        <p:nvPr/>
      </p:nvGrpSpPr>
      <p:grpSpPr>
        <a:xfrm>
          <a:off x="0" y="0"/>
          <a:ext cx="0" cy="0"/>
          <a:chOff x="0" y="0"/>
          <a:chExt cx="0" cy="0"/>
        </a:xfrm>
      </p:grpSpPr>
      <p:sp>
        <p:nvSpPr>
          <p:cNvPr id="96" name="Google Shape;96;p78"/>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7" name="Google Shape;97;p78"/>
          <p:cNvSpPr txBox="1">
            <a:spLocks noGrp="1"/>
          </p:cNvSpPr>
          <p:nvPr>
            <p:ph type="body" idx="1"/>
          </p:nvPr>
        </p:nvSpPr>
        <p:spPr>
          <a:xfrm rot="5400000">
            <a:off x="2947194" y="-199231"/>
            <a:ext cx="4799013" cy="922337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8" name="Google Shape;98;p7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99" name="Google Shape;99;p7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0" name="Google Shape;100;p7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01"/>
        <p:cNvGrpSpPr/>
        <p:nvPr/>
      </p:nvGrpSpPr>
      <p:grpSpPr>
        <a:xfrm>
          <a:off x="0" y="0"/>
          <a:ext cx="0" cy="0"/>
          <a:chOff x="0" y="0"/>
          <a:chExt cx="0" cy="0"/>
        </a:xfrm>
      </p:grpSpPr>
      <p:sp>
        <p:nvSpPr>
          <p:cNvPr id="102" name="Google Shape;102;p79"/>
          <p:cNvSpPr txBox="1">
            <a:spLocks noGrp="1"/>
          </p:cNvSpPr>
          <p:nvPr>
            <p:ph type="title"/>
          </p:nvPr>
        </p:nvSpPr>
        <p:spPr>
          <a:xfrm rot="5400000">
            <a:off x="5601494" y="2455069"/>
            <a:ext cx="6408738" cy="230505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3" name="Google Shape;103;p79"/>
          <p:cNvSpPr txBox="1">
            <a:spLocks noGrp="1"/>
          </p:cNvSpPr>
          <p:nvPr>
            <p:ph type="body" idx="1"/>
          </p:nvPr>
        </p:nvSpPr>
        <p:spPr>
          <a:xfrm rot="5400000">
            <a:off x="913607" y="224632"/>
            <a:ext cx="6408738" cy="6765925"/>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4" name="Google Shape;104;p79"/>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5" name="Google Shape;105;p79"/>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106" name="Google Shape;106;p79"/>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matchingName="Blank">
  <p:cSld name="Blank">
    <p:bg>
      <p:bgPr>
        <a:solidFill>
          <a:schemeClr val="lt1"/>
        </a:solidFill>
        <a:effectLst/>
      </p:bgPr>
    </p:bg>
    <p:spTree>
      <p:nvGrpSpPr>
        <p:cNvPr id="1" name="Shape 21"/>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Only">
  <p:cSld name="Title Only">
    <p:spTree>
      <p:nvGrpSpPr>
        <p:cNvPr id="1" name="Shape 22"/>
        <p:cNvGrpSpPr/>
        <p:nvPr/>
      </p:nvGrpSpPr>
      <p:grpSpPr>
        <a:xfrm>
          <a:off x="0" y="0"/>
          <a:ext cx="0" cy="0"/>
          <a:chOff x="0" y="0"/>
          <a:chExt cx="0" cy="0"/>
        </a:xfrm>
      </p:grpSpPr>
      <p:sp>
        <p:nvSpPr>
          <p:cNvPr id="23" name="Google Shape;23;p70"/>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sz="4600" b="1" i="0">
                <a:solidFill>
                  <a:srgbClr val="7CACD2"/>
                </a:solidFill>
                <a:latin typeface="Open Sans"/>
                <a:ea typeface="Open Sans"/>
                <a:cs typeface="Open Sans"/>
                <a:sym typeface="Open Sans"/>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4" name="Google Shape;24;p70"/>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lvl="0" algn="ctr">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5" name="Google Shape;25;p70"/>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lvl="0" algn="l">
              <a:spcBef>
                <a:spcPts val="0"/>
              </a:spcBef>
              <a:spcAft>
                <a:spcPts val="0"/>
              </a:spcAft>
              <a:buSzPts val="1400"/>
              <a:buNone/>
              <a:defRPr>
                <a:solidFill>
                  <a:srgbClr val="888888"/>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26" name="Google Shape;26;p70"/>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lvl="0" indent="0" algn="r">
              <a:spcBef>
                <a:spcPts val="0"/>
              </a:spcBef>
              <a:buNone/>
              <a:defRPr sz="1800">
                <a:solidFill>
                  <a:srgbClr val="888888"/>
                </a:solidFill>
                <a:latin typeface="Calibri"/>
                <a:ea typeface="Calibri"/>
                <a:cs typeface="Calibri"/>
                <a:sym typeface="Calibri"/>
              </a:defRPr>
            </a:lvl1pPr>
            <a:lvl2pPr marL="0" lvl="1" indent="0" algn="r">
              <a:spcBef>
                <a:spcPts val="0"/>
              </a:spcBef>
              <a:buNone/>
              <a:defRPr sz="1800">
                <a:solidFill>
                  <a:srgbClr val="888888"/>
                </a:solidFill>
                <a:latin typeface="Calibri"/>
                <a:ea typeface="Calibri"/>
                <a:cs typeface="Calibri"/>
                <a:sym typeface="Calibri"/>
              </a:defRPr>
            </a:lvl2pPr>
            <a:lvl3pPr marL="0" lvl="2" indent="0" algn="r">
              <a:spcBef>
                <a:spcPts val="0"/>
              </a:spcBef>
              <a:buNone/>
              <a:defRPr sz="1800">
                <a:solidFill>
                  <a:srgbClr val="888888"/>
                </a:solidFill>
                <a:latin typeface="Calibri"/>
                <a:ea typeface="Calibri"/>
                <a:cs typeface="Calibri"/>
                <a:sym typeface="Calibri"/>
              </a:defRPr>
            </a:lvl3pPr>
            <a:lvl4pPr marL="0" lvl="3" indent="0" algn="r">
              <a:spcBef>
                <a:spcPts val="0"/>
              </a:spcBef>
              <a:buNone/>
              <a:defRPr sz="1800">
                <a:solidFill>
                  <a:srgbClr val="888888"/>
                </a:solidFill>
                <a:latin typeface="Calibri"/>
                <a:ea typeface="Calibri"/>
                <a:cs typeface="Calibri"/>
                <a:sym typeface="Calibri"/>
              </a:defRPr>
            </a:lvl4pPr>
            <a:lvl5pPr marL="0" lvl="4" indent="0" algn="r">
              <a:spcBef>
                <a:spcPts val="0"/>
              </a:spcBef>
              <a:buNone/>
              <a:defRPr sz="1800">
                <a:solidFill>
                  <a:srgbClr val="888888"/>
                </a:solidFill>
                <a:latin typeface="Calibri"/>
                <a:ea typeface="Calibri"/>
                <a:cs typeface="Calibri"/>
                <a:sym typeface="Calibri"/>
              </a:defRPr>
            </a:lvl5pPr>
            <a:lvl6pPr marL="0" lvl="5" indent="0" algn="r">
              <a:spcBef>
                <a:spcPts val="0"/>
              </a:spcBef>
              <a:buNone/>
              <a:defRPr sz="1800">
                <a:solidFill>
                  <a:srgbClr val="888888"/>
                </a:solidFill>
                <a:latin typeface="Calibri"/>
                <a:ea typeface="Calibri"/>
                <a:cs typeface="Calibri"/>
                <a:sym typeface="Calibri"/>
              </a:defRPr>
            </a:lvl6pPr>
            <a:lvl7pPr marL="0" lvl="6" indent="0" algn="r">
              <a:spcBef>
                <a:spcPts val="0"/>
              </a:spcBef>
              <a:buNone/>
              <a:defRPr sz="1800">
                <a:solidFill>
                  <a:srgbClr val="888888"/>
                </a:solidFill>
                <a:latin typeface="Calibri"/>
                <a:ea typeface="Calibri"/>
                <a:cs typeface="Calibri"/>
                <a:sym typeface="Calibri"/>
              </a:defRPr>
            </a:lvl7pPr>
            <a:lvl8pPr marL="0" lvl="7" indent="0" algn="r">
              <a:spcBef>
                <a:spcPts val="0"/>
              </a:spcBef>
              <a:buNone/>
              <a:defRPr sz="1800">
                <a:solidFill>
                  <a:srgbClr val="888888"/>
                </a:solidFill>
                <a:latin typeface="Calibri"/>
                <a:ea typeface="Calibri"/>
                <a:cs typeface="Calibri"/>
                <a:sym typeface="Calibri"/>
              </a:defRPr>
            </a:lvl8pPr>
            <a:lvl9pPr marL="0" lvl="8" indent="0" algn="r">
              <a:spcBef>
                <a:spcPts val="0"/>
              </a:spcBef>
              <a:buNone/>
              <a:defRPr sz="18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ster Page">
  <p:cSld name="Master Page">
    <p:spTree>
      <p:nvGrpSpPr>
        <p:cNvPr id="1" name="Shape 33"/>
        <p:cNvGrpSpPr/>
        <p:nvPr/>
      </p:nvGrpSpPr>
      <p:grpSpPr>
        <a:xfrm>
          <a:off x="0" y="0"/>
          <a:ext cx="0" cy="0"/>
          <a:chOff x="0" y="0"/>
          <a:chExt cx="0" cy="0"/>
        </a:xfrm>
      </p:grpSpPr>
      <p:sp>
        <p:nvSpPr>
          <p:cNvPr id="34" name="Google Shape;34;p66"/>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35" name="Google Shape;35;p66"/>
          <p:cNvSpPr txBox="1">
            <a:spLocks noGrp="1"/>
          </p:cNvSpPr>
          <p:nvPr>
            <p:ph type="body" idx="1"/>
          </p:nvPr>
        </p:nvSpPr>
        <p:spPr>
          <a:xfrm>
            <a:off x="436616" y="1771654"/>
            <a:ext cx="4583112" cy="276999"/>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800"/>
              <a:buNone/>
              <a:defRPr sz="1800" b="1">
                <a:solidFill>
                  <a:schemeClr val="dk1"/>
                </a:solidFill>
                <a:latin typeface="Open Sans"/>
                <a:ea typeface="Open Sans"/>
                <a:cs typeface="Open Sans"/>
                <a:sym typeface="Open Sans"/>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66"/>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37" name="Google Shape;37;p66"/>
          <p:cNvSpPr txBox="1">
            <a:spLocks noGrp="1"/>
          </p:cNvSpPr>
          <p:nvPr>
            <p:ph type="body" idx="2"/>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8"/>
        <p:cNvGrpSpPr/>
        <p:nvPr/>
      </p:nvGrpSpPr>
      <p:grpSpPr>
        <a:xfrm>
          <a:off x="0" y="0"/>
          <a:ext cx="0" cy="0"/>
          <a:chOff x="0" y="0"/>
          <a:chExt cx="0" cy="0"/>
        </a:xfrm>
      </p:grpSpPr>
      <p:sp>
        <p:nvSpPr>
          <p:cNvPr id="39" name="Google Shape;39;p67"/>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0" name="Google Shape;40;p67"/>
          <p:cNvSpPr txBox="1">
            <a:spLocks noGrp="1"/>
          </p:cNvSpPr>
          <p:nvPr>
            <p:ph type="body" idx="1"/>
          </p:nvPr>
        </p:nvSpPr>
        <p:spPr>
          <a:xfrm>
            <a:off x="4546600" y="1089025"/>
            <a:ext cx="5413375" cy="5373688"/>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41" name="Google Shape;41;p67"/>
          <p:cNvSpPr txBox="1">
            <a:spLocks noGrp="1"/>
          </p:cNvSpPr>
          <p:nvPr>
            <p:ph type="body" idx="2"/>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2" name="Google Shape;42;p67"/>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3" name="Google Shape;43;p67"/>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44" name="Google Shape;44;p67"/>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45"/>
        <p:cNvGrpSpPr/>
        <p:nvPr/>
      </p:nvGrpSpPr>
      <p:grpSpPr>
        <a:xfrm>
          <a:off x="0" y="0"/>
          <a:ext cx="0" cy="0"/>
          <a:chOff x="0" y="0"/>
          <a:chExt cx="0" cy="0"/>
        </a:xfrm>
      </p:grpSpPr>
      <p:sp>
        <p:nvSpPr>
          <p:cNvPr id="46" name="Google Shape;46;p68"/>
          <p:cNvSpPr txBox="1">
            <a:spLocks noGrp="1"/>
          </p:cNvSpPr>
          <p:nvPr>
            <p:ph type="title"/>
          </p:nvPr>
        </p:nvSpPr>
        <p:spPr>
          <a:xfrm>
            <a:off x="736600" y="504825"/>
            <a:ext cx="3449638" cy="1763713"/>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47" name="Google Shape;47;p68"/>
          <p:cNvSpPr>
            <a:spLocks noGrp="1"/>
          </p:cNvSpPr>
          <p:nvPr>
            <p:ph type="pic" idx="2"/>
          </p:nvPr>
        </p:nvSpPr>
        <p:spPr>
          <a:xfrm>
            <a:off x="4546600" y="1089025"/>
            <a:ext cx="5413375" cy="5373688"/>
          </a:xfrm>
          <a:prstGeom prst="rect">
            <a:avLst/>
          </a:prstGeom>
          <a:noFill/>
          <a:ln>
            <a:noFill/>
          </a:ln>
        </p:spPr>
      </p:sp>
      <p:sp>
        <p:nvSpPr>
          <p:cNvPr id="48" name="Google Shape;48;p68"/>
          <p:cNvSpPr txBox="1">
            <a:spLocks noGrp="1"/>
          </p:cNvSpPr>
          <p:nvPr>
            <p:ph type="body" idx="1"/>
          </p:nvPr>
        </p:nvSpPr>
        <p:spPr>
          <a:xfrm>
            <a:off x="736600" y="2268538"/>
            <a:ext cx="3449638" cy="42037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49" name="Google Shape;49;p68"/>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0" name="Google Shape;50;p68"/>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1" name="Google Shape;51;p68"/>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1_Master Page">
  <p:cSld name="1_Master Page">
    <p:spTree>
      <p:nvGrpSpPr>
        <p:cNvPr id="1" name="Shape 52"/>
        <p:cNvGrpSpPr/>
        <p:nvPr/>
      </p:nvGrpSpPr>
      <p:grpSpPr>
        <a:xfrm>
          <a:off x="0" y="0"/>
          <a:ext cx="0" cy="0"/>
          <a:chOff x="0" y="0"/>
          <a:chExt cx="0" cy="0"/>
        </a:xfrm>
      </p:grpSpPr>
      <p:sp>
        <p:nvSpPr>
          <p:cNvPr id="53" name="Google Shape;53;p71"/>
          <p:cNvSpPr/>
          <p:nvPr/>
        </p:nvSpPr>
        <p:spPr>
          <a:xfrm>
            <a:off x="0" y="-1"/>
            <a:ext cx="10693400" cy="1114425"/>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4" name="Google Shape;54;p71"/>
          <p:cNvSpPr txBox="1"/>
          <p:nvPr/>
        </p:nvSpPr>
        <p:spPr>
          <a:xfrm>
            <a:off x="544512" y="577350"/>
            <a:ext cx="3125788" cy="166712"/>
          </a:xfrm>
          <a:prstGeom prst="rect">
            <a:avLst/>
          </a:prstGeom>
          <a:noFill/>
          <a:ln>
            <a:noFill/>
          </a:ln>
        </p:spPr>
        <p:txBody>
          <a:bodyPr spcFirstLastPara="1" wrap="square" lIns="0" tIns="12700" rIns="0" bIns="0" anchor="t" anchorCtr="0">
            <a:spAutoFit/>
          </a:bodyPr>
          <a:lstStyle/>
          <a:p>
            <a:pPr marL="12700" marR="0" lvl="0" indent="0" algn="l" rtl="0">
              <a:lnSpc>
                <a:spcPct val="100000"/>
              </a:lnSpc>
              <a:spcBef>
                <a:spcPts val="0"/>
              </a:spcBef>
              <a:spcAft>
                <a:spcPts val="0"/>
              </a:spcAft>
              <a:buNone/>
            </a:pPr>
            <a:r>
              <a:rPr lang="en-GB" sz="1000" b="0">
                <a:solidFill>
                  <a:schemeClr val="lt1"/>
                </a:solidFill>
                <a:latin typeface="Open Sans"/>
                <a:ea typeface="Open Sans"/>
                <a:cs typeface="Open Sans"/>
                <a:sym typeface="Open Sans"/>
              </a:rPr>
              <a:t>Brand manual for </a:t>
            </a:r>
            <a:r>
              <a:rPr lang="en-GB" sz="1000" b="1">
                <a:solidFill>
                  <a:schemeClr val="lt1"/>
                </a:solidFill>
                <a:latin typeface="Open Sans"/>
                <a:ea typeface="Open Sans"/>
                <a:cs typeface="Open Sans"/>
                <a:sym typeface="Open Sans"/>
              </a:rPr>
              <a:t>Blockchain for Agri Food Edu</a:t>
            </a:r>
            <a:endParaRPr sz="1000" b="1">
              <a:solidFill>
                <a:schemeClr val="lt1"/>
              </a:solidFill>
              <a:latin typeface="Open Sans"/>
              <a:ea typeface="Open Sans"/>
              <a:cs typeface="Open Sans"/>
              <a:sym typeface="Open Sans"/>
            </a:endParaRPr>
          </a:p>
        </p:txBody>
      </p:sp>
      <p:sp>
        <p:nvSpPr>
          <p:cNvPr id="55" name="Google Shape;55;p71"/>
          <p:cNvSpPr txBox="1">
            <a:spLocks noGrp="1"/>
          </p:cNvSpPr>
          <p:nvPr>
            <p:ph type="body" idx="1"/>
          </p:nvPr>
        </p:nvSpPr>
        <p:spPr>
          <a:xfrm>
            <a:off x="8151812" y="577350"/>
            <a:ext cx="1919288" cy="232275"/>
          </a:xfrm>
          <a:prstGeom prst="rect">
            <a:avLst/>
          </a:prstGeom>
          <a:noFill/>
          <a:ln>
            <a:noFill/>
          </a:ln>
        </p:spPr>
        <p:txBody>
          <a:bodyPr spcFirstLastPara="1" wrap="square" lIns="91425" tIns="45700" rIns="91425" bIns="45700" anchor="t" anchorCtr="0">
            <a:noAutofit/>
          </a:bodyPr>
          <a:lstStyle>
            <a:lvl1pPr marL="457200" lvl="0" indent="-228600" algn="r">
              <a:lnSpc>
                <a:spcPct val="90000"/>
              </a:lnSpc>
              <a:spcBef>
                <a:spcPts val="1000"/>
              </a:spcBef>
              <a:spcAft>
                <a:spcPts val="0"/>
              </a:spcAft>
              <a:buClr>
                <a:schemeClr val="lt1"/>
              </a:buClr>
              <a:buSzPts val="1000"/>
              <a:buNone/>
              <a:defRPr sz="1000" b="0">
                <a:solidFill>
                  <a:schemeClr val="lt1"/>
                </a:solidFill>
                <a:latin typeface="Open Sans"/>
                <a:ea typeface="Open Sans"/>
                <a:cs typeface="Open Sans"/>
                <a:sym typeface="Open Sans"/>
              </a:defRPr>
            </a:lvl1pPr>
            <a:lvl2pPr marL="914400" lvl="1" indent="-228600" algn="r">
              <a:lnSpc>
                <a:spcPct val="90000"/>
              </a:lnSpc>
              <a:spcBef>
                <a:spcPts val="500"/>
              </a:spcBef>
              <a:spcAft>
                <a:spcPts val="0"/>
              </a:spcAft>
              <a:buClr>
                <a:schemeClr val="dk1"/>
              </a:buClr>
              <a:buSzPts val="800"/>
              <a:buNone/>
              <a:defRPr sz="800"/>
            </a:lvl2pPr>
            <a:lvl3pPr marL="1371600" lvl="2" indent="-228600" algn="r">
              <a:lnSpc>
                <a:spcPct val="90000"/>
              </a:lnSpc>
              <a:spcBef>
                <a:spcPts val="500"/>
              </a:spcBef>
              <a:spcAft>
                <a:spcPts val="0"/>
              </a:spcAft>
              <a:buClr>
                <a:schemeClr val="dk1"/>
              </a:buClr>
              <a:buSzPts val="800"/>
              <a:buNone/>
              <a:defRPr sz="800"/>
            </a:lvl3pPr>
            <a:lvl4pPr marL="1828800" lvl="3" indent="-228600" algn="r">
              <a:lnSpc>
                <a:spcPct val="90000"/>
              </a:lnSpc>
              <a:spcBef>
                <a:spcPts val="500"/>
              </a:spcBef>
              <a:spcAft>
                <a:spcPts val="0"/>
              </a:spcAft>
              <a:buClr>
                <a:schemeClr val="dk1"/>
              </a:buClr>
              <a:buSzPts val="800"/>
              <a:buNone/>
              <a:defRPr sz="800"/>
            </a:lvl4pPr>
            <a:lvl5pPr marL="2286000" lvl="4" indent="-228600" algn="r">
              <a:lnSpc>
                <a:spcPct val="90000"/>
              </a:lnSpc>
              <a:spcBef>
                <a:spcPts val="500"/>
              </a:spcBef>
              <a:spcAft>
                <a:spcPts val="0"/>
              </a:spcAft>
              <a:buClr>
                <a:schemeClr val="dk1"/>
              </a:buClr>
              <a:buSzPts val="800"/>
              <a:buNone/>
              <a:defRPr sz="800"/>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56" name="Google Shape;56;p71"/>
          <p:cNvGrpSpPr/>
          <p:nvPr/>
        </p:nvGrpSpPr>
        <p:grpSpPr>
          <a:xfrm flipH="1">
            <a:off x="3895" y="4753157"/>
            <a:ext cx="1803350" cy="2809693"/>
            <a:chOff x="12708052" y="5708395"/>
            <a:chExt cx="760808" cy="1185370"/>
          </a:xfrm>
        </p:grpSpPr>
        <p:sp>
          <p:nvSpPr>
            <p:cNvPr id="57" name="Google Shape;57;p71"/>
            <p:cNvSpPr/>
            <p:nvPr/>
          </p:nvSpPr>
          <p:spPr>
            <a:xfrm>
              <a:off x="12953796" y="5708395"/>
              <a:ext cx="372189" cy="429161"/>
            </a:xfrm>
            <a:custGeom>
              <a:avLst/>
              <a:gdLst/>
              <a:ahLst/>
              <a:cxnLst/>
              <a:rect l="l" t="t" r="r" b="b"/>
              <a:pathLst>
                <a:path w="372189" h="429161" extrusionOk="0">
                  <a:moveTo>
                    <a:pt x="97870" y="311338"/>
                  </a:moveTo>
                  <a:cubicBezTo>
                    <a:pt x="98822" y="312291"/>
                    <a:pt x="99774" y="313242"/>
                    <a:pt x="100727" y="314195"/>
                  </a:cubicBezTo>
                  <a:cubicBezTo>
                    <a:pt x="101679" y="315147"/>
                    <a:pt x="102632" y="315147"/>
                    <a:pt x="104537" y="315147"/>
                  </a:cubicBezTo>
                  <a:cubicBezTo>
                    <a:pt x="104537" y="315147"/>
                    <a:pt x="104537" y="315147"/>
                    <a:pt x="104537" y="315147"/>
                  </a:cubicBezTo>
                  <a:lnTo>
                    <a:pt x="280749" y="315147"/>
                  </a:lnTo>
                  <a:lnTo>
                    <a:pt x="348377" y="425591"/>
                  </a:lnTo>
                  <a:cubicBezTo>
                    <a:pt x="349329" y="426543"/>
                    <a:pt x="350282" y="427495"/>
                    <a:pt x="351235" y="428447"/>
                  </a:cubicBezTo>
                  <a:cubicBezTo>
                    <a:pt x="354092" y="429399"/>
                    <a:pt x="356949" y="429399"/>
                    <a:pt x="359807" y="428447"/>
                  </a:cubicBezTo>
                  <a:cubicBezTo>
                    <a:pt x="363617" y="425591"/>
                    <a:pt x="364570" y="420830"/>
                    <a:pt x="362665" y="416070"/>
                  </a:cubicBezTo>
                  <a:lnTo>
                    <a:pt x="293132" y="303721"/>
                  </a:lnTo>
                  <a:lnTo>
                    <a:pt x="371237" y="160906"/>
                  </a:lnTo>
                  <a:cubicBezTo>
                    <a:pt x="372190" y="159954"/>
                    <a:pt x="372190" y="158049"/>
                    <a:pt x="372190" y="157097"/>
                  </a:cubicBezTo>
                  <a:cubicBezTo>
                    <a:pt x="372190" y="157097"/>
                    <a:pt x="372190" y="156145"/>
                    <a:pt x="372190" y="156145"/>
                  </a:cubicBezTo>
                  <a:cubicBezTo>
                    <a:pt x="372190" y="155193"/>
                    <a:pt x="372190" y="154241"/>
                    <a:pt x="371237" y="154241"/>
                  </a:cubicBezTo>
                  <a:cubicBezTo>
                    <a:pt x="371237" y="154241"/>
                    <a:pt x="371237" y="154241"/>
                    <a:pt x="371237" y="154241"/>
                  </a:cubicBezTo>
                  <a:cubicBezTo>
                    <a:pt x="371237" y="154241"/>
                    <a:pt x="371237" y="154241"/>
                    <a:pt x="371237" y="154241"/>
                  </a:cubicBezTo>
                  <a:lnTo>
                    <a:pt x="275035" y="3808"/>
                  </a:lnTo>
                  <a:cubicBezTo>
                    <a:pt x="274082" y="1904"/>
                    <a:pt x="271224" y="0"/>
                    <a:pt x="268367" y="0"/>
                  </a:cubicBezTo>
                  <a:lnTo>
                    <a:pt x="89297" y="0"/>
                  </a:lnTo>
                  <a:cubicBezTo>
                    <a:pt x="89297" y="0"/>
                    <a:pt x="89297" y="0"/>
                    <a:pt x="89297" y="0"/>
                  </a:cubicBezTo>
                  <a:cubicBezTo>
                    <a:pt x="89297" y="0"/>
                    <a:pt x="89297" y="0"/>
                    <a:pt x="89297" y="0"/>
                  </a:cubicBezTo>
                  <a:cubicBezTo>
                    <a:pt x="89297" y="0"/>
                    <a:pt x="89297" y="0"/>
                    <a:pt x="89297" y="0"/>
                  </a:cubicBezTo>
                  <a:cubicBezTo>
                    <a:pt x="88345" y="0"/>
                    <a:pt x="86440" y="0"/>
                    <a:pt x="85487" y="952"/>
                  </a:cubicBezTo>
                  <a:cubicBezTo>
                    <a:pt x="85487" y="952"/>
                    <a:pt x="85487" y="952"/>
                    <a:pt x="85487" y="952"/>
                  </a:cubicBezTo>
                  <a:cubicBezTo>
                    <a:pt x="84535" y="1904"/>
                    <a:pt x="83582" y="2856"/>
                    <a:pt x="82629" y="3808"/>
                  </a:cubicBezTo>
                  <a:lnTo>
                    <a:pt x="715" y="154241"/>
                  </a:lnTo>
                  <a:cubicBezTo>
                    <a:pt x="-238" y="157097"/>
                    <a:pt x="-238" y="159954"/>
                    <a:pt x="715" y="161858"/>
                  </a:cubicBezTo>
                  <a:lnTo>
                    <a:pt x="97870" y="311338"/>
                  </a:lnTo>
                  <a:close/>
                  <a:moveTo>
                    <a:pt x="284560" y="287536"/>
                  </a:moveTo>
                  <a:lnTo>
                    <a:pt x="247412" y="227553"/>
                  </a:lnTo>
                  <a:cubicBezTo>
                    <a:pt x="246460" y="226601"/>
                    <a:pt x="245507" y="225649"/>
                    <a:pt x="244554" y="224697"/>
                  </a:cubicBezTo>
                  <a:cubicBezTo>
                    <a:pt x="241697" y="223745"/>
                    <a:pt x="238840" y="223745"/>
                    <a:pt x="235982" y="224697"/>
                  </a:cubicBezTo>
                  <a:cubicBezTo>
                    <a:pt x="232172" y="227553"/>
                    <a:pt x="231220" y="232313"/>
                    <a:pt x="233124" y="237074"/>
                  </a:cubicBezTo>
                  <a:lnTo>
                    <a:pt x="271224" y="298961"/>
                  </a:lnTo>
                  <a:lnTo>
                    <a:pt x="116920" y="298961"/>
                  </a:lnTo>
                  <a:lnTo>
                    <a:pt x="191215" y="163762"/>
                  </a:lnTo>
                  <a:lnTo>
                    <a:pt x="327422" y="163762"/>
                  </a:lnTo>
                  <a:lnTo>
                    <a:pt x="352187" y="163762"/>
                  </a:lnTo>
                  <a:lnTo>
                    <a:pt x="284560" y="287536"/>
                  </a:lnTo>
                  <a:close/>
                  <a:moveTo>
                    <a:pt x="351235" y="148528"/>
                  </a:moveTo>
                  <a:lnTo>
                    <a:pt x="190262" y="148528"/>
                  </a:lnTo>
                  <a:lnTo>
                    <a:pt x="152162" y="88546"/>
                  </a:lnTo>
                  <a:lnTo>
                    <a:pt x="103585" y="13329"/>
                  </a:lnTo>
                  <a:lnTo>
                    <a:pt x="264557" y="13329"/>
                  </a:lnTo>
                  <a:lnTo>
                    <a:pt x="351235" y="148528"/>
                  </a:lnTo>
                  <a:close/>
                  <a:moveTo>
                    <a:pt x="90249" y="20946"/>
                  </a:moveTo>
                  <a:lnTo>
                    <a:pt x="163592" y="134247"/>
                  </a:lnTo>
                  <a:lnTo>
                    <a:pt x="177879" y="157097"/>
                  </a:lnTo>
                  <a:lnTo>
                    <a:pt x="103585" y="292296"/>
                  </a:lnTo>
                  <a:lnTo>
                    <a:pt x="15954" y="156145"/>
                  </a:lnTo>
                  <a:lnTo>
                    <a:pt x="90249" y="2094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8" name="Google Shape;58;p71"/>
            <p:cNvSpPr/>
            <p:nvPr/>
          </p:nvSpPr>
          <p:spPr>
            <a:xfrm>
              <a:off x="13245262" y="6153980"/>
              <a:ext cx="221694" cy="317050"/>
            </a:xfrm>
            <a:custGeom>
              <a:avLst/>
              <a:gdLst/>
              <a:ahLst/>
              <a:cxnLst/>
              <a:rect l="l" t="t" r="r" b="b"/>
              <a:pathLst>
                <a:path w="221694" h="317050" extrusionOk="0">
                  <a:moveTo>
                    <a:pt x="89297" y="952"/>
                  </a:moveTo>
                  <a:cubicBezTo>
                    <a:pt x="89297" y="952"/>
                    <a:pt x="89297" y="952"/>
                    <a:pt x="89297" y="952"/>
                  </a:cubicBezTo>
                  <a:cubicBezTo>
                    <a:pt x="89297" y="952"/>
                    <a:pt x="89297" y="952"/>
                    <a:pt x="89297" y="952"/>
                  </a:cubicBezTo>
                  <a:cubicBezTo>
                    <a:pt x="87392" y="952"/>
                    <a:pt x="86439" y="952"/>
                    <a:pt x="85487" y="1904"/>
                  </a:cubicBezTo>
                  <a:cubicBezTo>
                    <a:pt x="85487" y="1904"/>
                    <a:pt x="85487" y="1904"/>
                    <a:pt x="85487" y="1904"/>
                  </a:cubicBezTo>
                  <a:cubicBezTo>
                    <a:pt x="84534" y="2856"/>
                    <a:pt x="83582" y="3808"/>
                    <a:pt x="82630" y="4761"/>
                  </a:cubicBezTo>
                  <a:cubicBezTo>
                    <a:pt x="82630" y="4761"/>
                    <a:pt x="82630" y="4761"/>
                    <a:pt x="82630" y="4761"/>
                  </a:cubicBezTo>
                  <a:lnTo>
                    <a:pt x="714" y="155193"/>
                  </a:lnTo>
                  <a:cubicBezTo>
                    <a:pt x="-238" y="158049"/>
                    <a:pt x="-238" y="160906"/>
                    <a:pt x="714" y="162810"/>
                  </a:cubicBezTo>
                  <a:lnTo>
                    <a:pt x="96917" y="313242"/>
                  </a:lnTo>
                  <a:cubicBezTo>
                    <a:pt x="97869" y="314195"/>
                    <a:pt x="98822" y="315146"/>
                    <a:pt x="99774" y="316099"/>
                  </a:cubicBezTo>
                  <a:cubicBezTo>
                    <a:pt x="100727" y="317051"/>
                    <a:pt x="101680" y="317051"/>
                    <a:pt x="103584" y="317051"/>
                  </a:cubicBezTo>
                  <a:cubicBezTo>
                    <a:pt x="103584" y="317051"/>
                    <a:pt x="103584" y="317051"/>
                    <a:pt x="103584" y="317051"/>
                  </a:cubicBezTo>
                  <a:lnTo>
                    <a:pt x="221694" y="317051"/>
                  </a:lnTo>
                  <a:lnTo>
                    <a:pt x="221694" y="301817"/>
                  </a:lnTo>
                  <a:lnTo>
                    <a:pt x="115967" y="301817"/>
                  </a:lnTo>
                  <a:lnTo>
                    <a:pt x="190262" y="166618"/>
                  </a:lnTo>
                  <a:lnTo>
                    <a:pt x="221694" y="166618"/>
                  </a:lnTo>
                  <a:lnTo>
                    <a:pt x="221694" y="150432"/>
                  </a:lnTo>
                  <a:lnTo>
                    <a:pt x="221694" y="150432"/>
                  </a:lnTo>
                  <a:lnTo>
                    <a:pt x="189309" y="150432"/>
                  </a:lnTo>
                  <a:lnTo>
                    <a:pt x="102632" y="15233"/>
                  </a:lnTo>
                  <a:lnTo>
                    <a:pt x="221694" y="15233"/>
                  </a:lnTo>
                  <a:lnTo>
                    <a:pt x="221694" y="0"/>
                  </a:lnTo>
                  <a:lnTo>
                    <a:pt x="89297" y="952"/>
                  </a:lnTo>
                  <a:cubicBezTo>
                    <a:pt x="90249" y="952"/>
                    <a:pt x="89297" y="952"/>
                    <a:pt x="89297" y="952"/>
                  </a:cubicBezTo>
                  <a:close/>
                  <a:moveTo>
                    <a:pt x="90249" y="22850"/>
                  </a:moveTo>
                  <a:lnTo>
                    <a:pt x="175974" y="156145"/>
                  </a:lnTo>
                  <a:lnTo>
                    <a:pt x="177880" y="159001"/>
                  </a:lnTo>
                  <a:lnTo>
                    <a:pt x="123587" y="258972"/>
                  </a:lnTo>
                  <a:lnTo>
                    <a:pt x="104537" y="294200"/>
                  </a:lnTo>
                  <a:lnTo>
                    <a:pt x="16907" y="158049"/>
                  </a:lnTo>
                  <a:lnTo>
                    <a:pt x="90249" y="22850"/>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59" name="Google Shape;59;p71"/>
            <p:cNvSpPr/>
            <p:nvPr/>
          </p:nvSpPr>
          <p:spPr>
            <a:xfrm>
              <a:off x="12999517" y="6484393"/>
              <a:ext cx="372189" cy="409372"/>
            </a:xfrm>
            <a:custGeom>
              <a:avLst/>
              <a:gdLst/>
              <a:ahLst/>
              <a:cxnLst/>
              <a:rect l="l" t="t" r="r" b="b"/>
              <a:pathLst>
                <a:path w="372189" h="409372" extrusionOk="0">
                  <a:moveTo>
                    <a:pt x="372189" y="278934"/>
                  </a:moveTo>
                  <a:cubicBezTo>
                    <a:pt x="372189" y="278934"/>
                    <a:pt x="372189" y="277982"/>
                    <a:pt x="372189" y="277982"/>
                  </a:cubicBezTo>
                  <a:cubicBezTo>
                    <a:pt x="372189" y="277030"/>
                    <a:pt x="372189" y="276078"/>
                    <a:pt x="371237" y="275126"/>
                  </a:cubicBezTo>
                  <a:cubicBezTo>
                    <a:pt x="371237" y="275126"/>
                    <a:pt x="371237" y="275126"/>
                    <a:pt x="371237" y="275126"/>
                  </a:cubicBezTo>
                  <a:cubicBezTo>
                    <a:pt x="371237" y="275126"/>
                    <a:pt x="371237" y="275126"/>
                    <a:pt x="371237" y="275126"/>
                  </a:cubicBezTo>
                  <a:lnTo>
                    <a:pt x="276939" y="128502"/>
                  </a:lnTo>
                  <a:lnTo>
                    <a:pt x="340757" y="12345"/>
                  </a:lnTo>
                  <a:cubicBezTo>
                    <a:pt x="342662" y="8536"/>
                    <a:pt x="341709" y="3776"/>
                    <a:pt x="336947" y="920"/>
                  </a:cubicBezTo>
                  <a:cubicBezTo>
                    <a:pt x="336947" y="920"/>
                    <a:pt x="336947" y="920"/>
                    <a:pt x="336947" y="920"/>
                  </a:cubicBezTo>
                  <a:cubicBezTo>
                    <a:pt x="333137" y="-985"/>
                    <a:pt x="327422" y="-33"/>
                    <a:pt x="325516" y="4728"/>
                  </a:cubicBezTo>
                  <a:lnTo>
                    <a:pt x="260747" y="121837"/>
                  </a:lnTo>
                  <a:lnTo>
                    <a:pt x="89297" y="121837"/>
                  </a:lnTo>
                  <a:cubicBezTo>
                    <a:pt x="89297" y="121837"/>
                    <a:pt x="89297" y="121837"/>
                    <a:pt x="89297" y="121837"/>
                  </a:cubicBezTo>
                  <a:cubicBezTo>
                    <a:pt x="89297" y="121837"/>
                    <a:pt x="89297" y="121837"/>
                    <a:pt x="89297" y="121837"/>
                  </a:cubicBezTo>
                  <a:cubicBezTo>
                    <a:pt x="89297" y="121837"/>
                    <a:pt x="89297" y="121837"/>
                    <a:pt x="89297" y="121837"/>
                  </a:cubicBezTo>
                  <a:cubicBezTo>
                    <a:pt x="88344" y="121837"/>
                    <a:pt x="86439" y="121837"/>
                    <a:pt x="85487" y="122789"/>
                  </a:cubicBezTo>
                  <a:cubicBezTo>
                    <a:pt x="85487" y="122789"/>
                    <a:pt x="85487" y="122789"/>
                    <a:pt x="85487" y="122789"/>
                  </a:cubicBezTo>
                  <a:cubicBezTo>
                    <a:pt x="84534" y="123741"/>
                    <a:pt x="83582" y="124693"/>
                    <a:pt x="82629" y="125645"/>
                  </a:cubicBezTo>
                  <a:cubicBezTo>
                    <a:pt x="82629" y="125645"/>
                    <a:pt x="82629" y="125645"/>
                    <a:pt x="82629" y="125645"/>
                  </a:cubicBezTo>
                  <a:lnTo>
                    <a:pt x="714" y="276078"/>
                  </a:lnTo>
                  <a:cubicBezTo>
                    <a:pt x="-238" y="278934"/>
                    <a:pt x="-238" y="281790"/>
                    <a:pt x="714" y="283695"/>
                  </a:cubicBezTo>
                  <a:lnTo>
                    <a:pt x="80724" y="408420"/>
                  </a:lnTo>
                  <a:lnTo>
                    <a:pt x="98822" y="408420"/>
                  </a:lnTo>
                  <a:lnTo>
                    <a:pt x="15954" y="278934"/>
                  </a:lnTo>
                  <a:lnTo>
                    <a:pt x="90249" y="143735"/>
                  </a:lnTo>
                  <a:lnTo>
                    <a:pt x="177879" y="279886"/>
                  </a:lnTo>
                  <a:lnTo>
                    <a:pt x="107394" y="409372"/>
                  </a:lnTo>
                  <a:lnTo>
                    <a:pt x="124539" y="409372"/>
                  </a:lnTo>
                  <a:lnTo>
                    <a:pt x="191214" y="287503"/>
                  </a:lnTo>
                  <a:lnTo>
                    <a:pt x="346472" y="287503"/>
                  </a:lnTo>
                  <a:lnTo>
                    <a:pt x="353139" y="287503"/>
                  </a:lnTo>
                  <a:lnTo>
                    <a:pt x="286464" y="409372"/>
                  </a:lnTo>
                  <a:lnTo>
                    <a:pt x="303609" y="409372"/>
                  </a:lnTo>
                  <a:lnTo>
                    <a:pt x="372189" y="283695"/>
                  </a:lnTo>
                  <a:cubicBezTo>
                    <a:pt x="372189" y="283695"/>
                    <a:pt x="372189" y="283695"/>
                    <a:pt x="372189" y="283695"/>
                  </a:cubicBezTo>
                  <a:cubicBezTo>
                    <a:pt x="372189" y="283695"/>
                    <a:pt x="372189" y="283695"/>
                    <a:pt x="372189" y="283695"/>
                  </a:cubicBezTo>
                  <a:cubicBezTo>
                    <a:pt x="372189" y="281790"/>
                    <a:pt x="372189" y="279886"/>
                    <a:pt x="372189" y="278934"/>
                  </a:cubicBezTo>
                  <a:close/>
                  <a:moveTo>
                    <a:pt x="222647" y="207526"/>
                  </a:moveTo>
                  <a:cubicBezTo>
                    <a:pt x="222647" y="207526"/>
                    <a:pt x="222647" y="207526"/>
                    <a:pt x="222647" y="207526"/>
                  </a:cubicBezTo>
                  <a:cubicBezTo>
                    <a:pt x="227409" y="209430"/>
                    <a:pt x="232172" y="208478"/>
                    <a:pt x="235029" y="203718"/>
                  </a:cubicBezTo>
                  <a:lnTo>
                    <a:pt x="268366" y="142783"/>
                  </a:lnTo>
                  <a:lnTo>
                    <a:pt x="351234" y="271317"/>
                  </a:lnTo>
                  <a:lnTo>
                    <a:pt x="190262" y="271317"/>
                  </a:lnTo>
                  <a:lnTo>
                    <a:pt x="103584" y="136119"/>
                  </a:lnTo>
                  <a:lnTo>
                    <a:pt x="253127" y="136119"/>
                  </a:lnTo>
                  <a:lnTo>
                    <a:pt x="219789" y="196101"/>
                  </a:lnTo>
                  <a:cubicBezTo>
                    <a:pt x="218837" y="197053"/>
                    <a:pt x="218837" y="198957"/>
                    <a:pt x="218837" y="199909"/>
                  </a:cubicBezTo>
                  <a:cubicBezTo>
                    <a:pt x="218837" y="203718"/>
                    <a:pt x="219789" y="206574"/>
                    <a:pt x="222647" y="207526"/>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0" name="Google Shape;60;p71"/>
            <p:cNvSpPr/>
            <p:nvPr/>
          </p:nvSpPr>
          <p:spPr>
            <a:xfrm>
              <a:off x="13344083" y="5857876"/>
              <a:ext cx="124777" cy="19994"/>
            </a:xfrm>
            <a:custGeom>
              <a:avLst/>
              <a:gdLst/>
              <a:ahLst/>
              <a:cxnLst/>
              <a:rect l="l" t="t" r="r" b="b"/>
              <a:pathLst>
                <a:path w="124777" h="19994" extrusionOk="0">
                  <a:moveTo>
                    <a:pt x="8573" y="2856"/>
                  </a:moveTo>
                  <a:cubicBezTo>
                    <a:pt x="3810" y="2856"/>
                    <a:pt x="0" y="6665"/>
                    <a:pt x="0" y="11425"/>
                  </a:cubicBezTo>
                  <a:cubicBezTo>
                    <a:pt x="0" y="14282"/>
                    <a:pt x="1905" y="17138"/>
                    <a:pt x="4763" y="19042"/>
                  </a:cubicBezTo>
                  <a:cubicBezTo>
                    <a:pt x="5715" y="19994"/>
                    <a:pt x="7620" y="19994"/>
                    <a:pt x="8573" y="19994"/>
                  </a:cubicBezTo>
                  <a:lnTo>
                    <a:pt x="124778" y="17138"/>
                  </a:lnTo>
                  <a:lnTo>
                    <a:pt x="124778" y="0"/>
                  </a:lnTo>
                  <a:lnTo>
                    <a:pt x="8573" y="2856"/>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1" name="Google Shape;61;p71"/>
            <p:cNvSpPr/>
            <p:nvPr/>
          </p:nvSpPr>
          <p:spPr>
            <a:xfrm>
              <a:off x="13413616" y="6760471"/>
              <a:ext cx="54292" cy="18089"/>
            </a:xfrm>
            <a:custGeom>
              <a:avLst/>
              <a:gdLst/>
              <a:ahLst/>
              <a:cxnLst/>
              <a:rect l="l" t="t" r="r" b="b"/>
              <a:pathLst>
                <a:path w="54292" h="18089" extrusionOk="0">
                  <a:moveTo>
                    <a:pt x="0" y="9521"/>
                  </a:moveTo>
                  <a:cubicBezTo>
                    <a:pt x="0" y="12378"/>
                    <a:pt x="1905" y="15234"/>
                    <a:pt x="4763" y="17138"/>
                  </a:cubicBezTo>
                  <a:cubicBezTo>
                    <a:pt x="5715" y="18090"/>
                    <a:pt x="7620" y="18090"/>
                    <a:pt x="8572" y="18090"/>
                  </a:cubicBezTo>
                  <a:lnTo>
                    <a:pt x="54292" y="17138"/>
                  </a:lnTo>
                  <a:lnTo>
                    <a:pt x="54292" y="0"/>
                  </a:lnTo>
                  <a:lnTo>
                    <a:pt x="8572" y="952"/>
                  </a:lnTo>
                  <a:cubicBezTo>
                    <a:pt x="3810" y="952"/>
                    <a:pt x="0" y="4761"/>
                    <a:pt x="0" y="9521"/>
                  </a:cubicBez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62" name="Google Shape;62;p71"/>
            <p:cNvSpPr/>
            <p:nvPr/>
          </p:nvSpPr>
          <p:spPr>
            <a:xfrm>
              <a:off x="12708052" y="6043569"/>
              <a:ext cx="371236" cy="540524"/>
            </a:xfrm>
            <a:custGeom>
              <a:avLst/>
              <a:gdLst/>
              <a:ahLst/>
              <a:cxnLst/>
              <a:rect l="l" t="t" r="r" b="b"/>
              <a:pathLst>
                <a:path w="371236" h="540524" extrusionOk="0">
                  <a:moveTo>
                    <a:pt x="350282" y="536954"/>
                  </a:moveTo>
                  <a:cubicBezTo>
                    <a:pt x="351235" y="537907"/>
                    <a:pt x="352187" y="538859"/>
                    <a:pt x="353140" y="539811"/>
                  </a:cubicBezTo>
                  <a:cubicBezTo>
                    <a:pt x="355997" y="540763"/>
                    <a:pt x="358854" y="540763"/>
                    <a:pt x="361712" y="539811"/>
                  </a:cubicBezTo>
                  <a:cubicBezTo>
                    <a:pt x="365522" y="536954"/>
                    <a:pt x="366474" y="532194"/>
                    <a:pt x="364569" y="527433"/>
                  </a:cubicBezTo>
                  <a:lnTo>
                    <a:pt x="295037" y="415085"/>
                  </a:lnTo>
                  <a:lnTo>
                    <a:pt x="370285" y="277030"/>
                  </a:lnTo>
                  <a:cubicBezTo>
                    <a:pt x="371237" y="276078"/>
                    <a:pt x="371237" y="274173"/>
                    <a:pt x="371237" y="273221"/>
                  </a:cubicBezTo>
                  <a:cubicBezTo>
                    <a:pt x="371237" y="273221"/>
                    <a:pt x="371237" y="272269"/>
                    <a:pt x="371237" y="272269"/>
                  </a:cubicBezTo>
                  <a:cubicBezTo>
                    <a:pt x="371237" y="271317"/>
                    <a:pt x="371237" y="270365"/>
                    <a:pt x="370285" y="269413"/>
                  </a:cubicBezTo>
                  <a:cubicBezTo>
                    <a:pt x="370285" y="269413"/>
                    <a:pt x="370285" y="269413"/>
                    <a:pt x="370285" y="269413"/>
                  </a:cubicBezTo>
                  <a:cubicBezTo>
                    <a:pt x="370285" y="269413"/>
                    <a:pt x="370285" y="269413"/>
                    <a:pt x="370285" y="269413"/>
                  </a:cubicBezTo>
                  <a:lnTo>
                    <a:pt x="276940" y="123741"/>
                  </a:lnTo>
                  <a:lnTo>
                    <a:pt x="337899" y="12345"/>
                  </a:lnTo>
                  <a:cubicBezTo>
                    <a:pt x="339804" y="8536"/>
                    <a:pt x="338852" y="3776"/>
                    <a:pt x="334090" y="920"/>
                  </a:cubicBezTo>
                  <a:cubicBezTo>
                    <a:pt x="334090" y="920"/>
                    <a:pt x="334090" y="920"/>
                    <a:pt x="334090" y="920"/>
                  </a:cubicBezTo>
                  <a:cubicBezTo>
                    <a:pt x="330279" y="-985"/>
                    <a:pt x="324565" y="-33"/>
                    <a:pt x="322660" y="4728"/>
                  </a:cubicBezTo>
                  <a:lnTo>
                    <a:pt x="261699" y="115172"/>
                  </a:lnTo>
                  <a:lnTo>
                    <a:pt x="89297" y="115172"/>
                  </a:lnTo>
                  <a:cubicBezTo>
                    <a:pt x="89297" y="115172"/>
                    <a:pt x="89297" y="115172"/>
                    <a:pt x="89297" y="115172"/>
                  </a:cubicBezTo>
                  <a:cubicBezTo>
                    <a:pt x="89297" y="115172"/>
                    <a:pt x="89297" y="115172"/>
                    <a:pt x="89297" y="115172"/>
                  </a:cubicBezTo>
                  <a:cubicBezTo>
                    <a:pt x="89297" y="115172"/>
                    <a:pt x="89297" y="115172"/>
                    <a:pt x="89297" y="115172"/>
                  </a:cubicBezTo>
                  <a:cubicBezTo>
                    <a:pt x="88344" y="115172"/>
                    <a:pt x="86440" y="115172"/>
                    <a:pt x="85487" y="116124"/>
                  </a:cubicBezTo>
                  <a:cubicBezTo>
                    <a:pt x="85487" y="116124"/>
                    <a:pt x="85487" y="116124"/>
                    <a:pt x="85487" y="116124"/>
                  </a:cubicBezTo>
                  <a:cubicBezTo>
                    <a:pt x="84535" y="117076"/>
                    <a:pt x="83582" y="118028"/>
                    <a:pt x="82629" y="118980"/>
                  </a:cubicBezTo>
                  <a:lnTo>
                    <a:pt x="715" y="269413"/>
                  </a:lnTo>
                  <a:cubicBezTo>
                    <a:pt x="-238" y="272269"/>
                    <a:pt x="-238" y="275126"/>
                    <a:pt x="715" y="277030"/>
                  </a:cubicBezTo>
                  <a:lnTo>
                    <a:pt x="96917" y="427462"/>
                  </a:lnTo>
                  <a:cubicBezTo>
                    <a:pt x="97869" y="428414"/>
                    <a:pt x="98822" y="429367"/>
                    <a:pt x="99774" y="430319"/>
                  </a:cubicBezTo>
                  <a:cubicBezTo>
                    <a:pt x="100727" y="431271"/>
                    <a:pt x="101679" y="431271"/>
                    <a:pt x="103585" y="431271"/>
                  </a:cubicBezTo>
                  <a:cubicBezTo>
                    <a:pt x="103585" y="431271"/>
                    <a:pt x="103585" y="431271"/>
                    <a:pt x="103585" y="431271"/>
                  </a:cubicBezTo>
                  <a:lnTo>
                    <a:pt x="282654" y="431271"/>
                  </a:lnTo>
                  <a:cubicBezTo>
                    <a:pt x="283607" y="431271"/>
                    <a:pt x="284560" y="431271"/>
                    <a:pt x="284560" y="431271"/>
                  </a:cubicBezTo>
                  <a:lnTo>
                    <a:pt x="350282" y="536954"/>
                  </a:lnTo>
                  <a:close/>
                  <a:moveTo>
                    <a:pt x="220742" y="207526"/>
                  </a:moveTo>
                  <a:cubicBezTo>
                    <a:pt x="220742" y="207526"/>
                    <a:pt x="220742" y="207526"/>
                    <a:pt x="220742" y="207526"/>
                  </a:cubicBezTo>
                  <a:cubicBezTo>
                    <a:pt x="225504" y="209430"/>
                    <a:pt x="230267" y="208478"/>
                    <a:pt x="233124" y="203718"/>
                  </a:cubicBezTo>
                  <a:lnTo>
                    <a:pt x="269319" y="138023"/>
                  </a:lnTo>
                  <a:lnTo>
                    <a:pt x="351235" y="264652"/>
                  </a:lnTo>
                  <a:lnTo>
                    <a:pt x="190262" y="264652"/>
                  </a:lnTo>
                  <a:lnTo>
                    <a:pt x="152162" y="204670"/>
                  </a:lnTo>
                  <a:lnTo>
                    <a:pt x="103585" y="129454"/>
                  </a:lnTo>
                  <a:lnTo>
                    <a:pt x="254079" y="129454"/>
                  </a:lnTo>
                  <a:lnTo>
                    <a:pt x="216932" y="196101"/>
                  </a:lnTo>
                  <a:cubicBezTo>
                    <a:pt x="215979" y="197053"/>
                    <a:pt x="215979" y="198957"/>
                    <a:pt x="215979" y="199909"/>
                  </a:cubicBezTo>
                  <a:cubicBezTo>
                    <a:pt x="215979" y="202766"/>
                    <a:pt x="217885" y="205622"/>
                    <a:pt x="220742" y="207526"/>
                  </a:cubicBezTo>
                  <a:close/>
                  <a:moveTo>
                    <a:pt x="90249" y="137070"/>
                  </a:moveTo>
                  <a:lnTo>
                    <a:pt x="166449" y="256083"/>
                  </a:lnTo>
                  <a:lnTo>
                    <a:pt x="176927" y="273221"/>
                  </a:lnTo>
                  <a:lnTo>
                    <a:pt x="122635" y="373192"/>
                  </a:lnTo>
                  <a:lnTo>
                    <a:pt x="103585" y="408420"/>
                  </a:lnTo>
                  <a:lnTo>
                    <a:pt x="15954" y="272269"/>
                  </a:lnTo>
                  <a:lnTo>
                    <a:pt x="90249" y="137070"/>
                  </a:lnTo>
                  <a:close/>
                  <a:moveTo>
                    <a:pt x="116919" y="416037"/>
                  </a:moveTo>
                  <a:lnTo>
                    <a:pt x="191215" y="280838"/>
                  </a:lnTo>
                  <a:lnTo>
                    <a:pt x="327422" y="280838"/>
                  </a:lnTo>
                  <a:lnTo>
                    <a:pt x="352187" y="280838"/>
                  </a:lnTo>
                  <a:lnTo>
                    <a:pt x="286465" y="400804"/>
                  </a:lnTo>
                  <a:lnTo>
                    <a:pt x="249317" y="340821"/>
                  </a:lnTo>
                  <a:cubicBezTo>
                    <a:pt x="248365" y="339869"/>
                    <a:pt x="247412" y="338917"/>
                    <a:pt x="246460" y="337965"/>
                  </a:cubicBezTo>
                  <a:cubicBezTo>
                    <a:pt x="243602" y="337012"/>
                    <a:pt x="240744" y="337012"/>
                    <a:pt x="237887" y="337965"/>
                  </a:cubicBezTo>
                  <a:cubicBezTo>
                    <a:pt x="234077" y="340821"/>
                    <a:pt x="233124" y="345581"/>
                    <a:pt x="235029" y="350342"/>
                  </a:cubicBezTo>
                  <a:lnTo>
                    <a:pt x="275035" y="416037"/>
                  </a:lnTo>
                  <a:lnTo>
                    <a:pt x="116919" y="416037"/>
                  </a:lnTo>
                  <a:close/>
                </a:path>
              </a:pathLst>
            </a:custGeom>
            <a:gradFill>
              <a:gsLst>
                <a:gs pos="0">
                  <a:srgbClr val="6A9D56"/>
                </a:gs>
                <a:gs pos="60540">
                  <a:srgbClr val="2D8784"/>
                </a:gs>
                <a:gs pos="100000">
                  <a:srgbClr val="263D94"/>
                </a:gs>
              </a:gsLst>
              <a:lin ang="0" scaled="0"/>
            </a:gra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Content">
  <p:cSld name="Title and Content">
    <p:spTree>
      <p:nvGrpSpPr>
        <p:cNvPr id="1" name="Shape 63"/>
        <p:cNvGrpSpPr/>
        <p:nvPr/>
      </p:nvGrpSpPr>
      <p:grpSpPr>
        <a:xfrm>
          <a:off x="0" y="0"/>
          <a:ext cx="0" cy="0"/>
          <a:chOff x="0" y="0"/>
          <a:chExt cx="0" cy="0"/>
        </a:xfrm>
      </p:grpSpPr>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4"/>
        <p:cNvGrpSpPr/>
        <p:nvPr/>
      </p:nvGrpSpPr>
      <p:grpSpPr>
        <a:xfrm>
          <a:off x="0" y="0"/>
          <a:ext cx="0" cy="0"/>
          <a:chOff x="0" y="0"/>
          <a:chExt cx="0" cy="0"/>
        </a:xfrm>
      </p:grpSpPr>
      <p:sp>
        <p:nvSpPr>
          <p:cNvPr id="65" name="Google Shape;65;p73"/>
          <p:cNvSpPr txBox="1">
            <a:spLocks noGrp="1"/>
          </p:cNvSpPr>
          <p:nvPr>
            <p:ph type="title"/>
          </p:nvPr>
        </p:nvSpPr>
        <p:spPr>
          <a:xfrm>
            <a:off x="730250" y="1885950"/>
            <a:ext cx="9221788" cy="3144838"/>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6" name="Google Shape;66;p73"/>
          <p:cNvSpPr txBox="1">
            <a:spLocks noGrp="1"/>
          </p:cNvSpPr>
          <p:nvPr>
            <p:ph type="body" idx="1"/>
          </p:nvPr>
        </p:nvSpPr>
        <p:spPr>
          <a:xfrm>
            <a:off x="730250" y="5060950"/>
            <a:ext cx="9221788" cy="16541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67" name="Google Shape;67;p73"/>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8" name="Google Shape;68;p73"/>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69" name="Google Shape;69;p73"/>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lvl="0" indent="0" algn="r">
              <a:spcBef>
                <a:spcPts val="0"/>
              </a:spcBef>
              <a:buNone/>
              <a:defRPr/>
            </a:lvl1pPr>
            <a:lvl2pPr marL="0" lvl="1" indent="0" algn="r">
              <a:spcBef>
                <a:spcPts val="0"/>
              </a:spcBef>
              <a:buNone/>
              <a:defRPr/>
            </a:lvl2pPr>
            <a:lvl3pPr marL="0" lvl="2" indent="0" algn="r">
              <a:spcBef>
                <a:spcPts val="0"/>
              </a:spcBef>
              <a:buNone/>
              <a:defRPr/>
            </a:lvl3pPr>
            <a:lvl4pPr marL="0" lvl="3" indent="0" algn="r">
              <a:spcBef>
                <a:spcPts val="0"/>
              </a:spcBef>
              <a:buNone/>
              <a:defRPr/>
            </a:lvl4pPr>
            <a:lvl5pPr marL="0" lvl="4" indent="0" algn="r">
              <a:spcBef>
                <a:spcPts val="0"/>
              </a:spcBef>
              <a:buNone/>
              <a:defRPr/>
            </a:lvl5pPr>
            <a:lvl6pPr marL="0" lvl="5" indent="0" algn="r">
              <a:spcBef>
                <a:spcPts val="0"/>
              </a:spcBef>
              <a:buNone/>
              <a:defRPr/>
            </a:lvl6pPr>
            <a:lvl7pPr marL="0" lvl="6" indent="0" algn="r">
              <a:spcBef>
                <a:spcPts val="0"/>
              </a:spcBef>
              <a:buNone/>
              <a:defRPr/>
            </a:lvl7pPr>
            <a:lvl8pPr marL="0" lvl="7" indent="0" algn="r">
              <a:spcBef>
                <a:spcPts val="0"/>
              </a:spcBef>
              <a:buNone/>
              <a:defRPr/>
            </a:lvl8pPr>
            <a:lvl9pPr marL="0" lvl="8" indent="0" algn="r">
              <a:spcBef>
                <a:spcPts val="0"/>
              </a:spcBef>
              <a:buNone/>
              <a:defRPr/>
            </a:lvl9pPr>
          </a:lstStyle>
          <a:p>
            <a:pPr marL="0" lvl="0" indent="0" algn="r" rtl="0">
              <a:spcBef>
                <a:spcPts val="0"/>
              </a:spcBef>
              <a:spcAft>
                <a:spcPts val="0"/>
              </a:spcAft>
              <a:buNone/>
            </a:pPr>
            <a:fld id="{00000000-1234-1234-1234-123412341234}" type="slidenum">
              <a:rPr lang="en-GB"/>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1.xml"/><Relationship Id="rId13" Type="http://schemas.openxmlformats.org/officeDocument/2006/relationships/theme" Target="../theme/theme2.xml"/><Relationship Id="rId3" Type="http://schemas.openxmlformats.org/officeDocument/2006/relationships/slideLayout" Target="../slideLayouts/slideLayout6.xml"/><Relationship Id="rId7" Type="http://schemas.openxmlformats.org/officeDocument/2006/relationships/slideLayout" Target="../slideLayouts/slideLayout10.xml"/><Relationship Id="rId12" Type="http://schemas.openxmlformats.org/officeDocument/2006/relationships/slideLayout" Target="../slideLayouts/slideLayout15.xml"/><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slideLayout" Target="../slideLayouts/slideLayout9.xml"/><Relationship Id="rId11" Type="http://schemas.openxmlformats.org/officeDocument/2006/relationships/slideLayout" Target="../slideLayouts/slideLayout14.xml"/><Relationship Id="rId5" Type="http://schemas.openxmlformats.org/officeDocument/2006/relationships/slideLayout" Target="../slideLayouts/slideLayout8.xml"/><Relationship Id="rId10" Type="http://schemas.openxmlformats.org/officeDocument/2006/relationships/slideLayout" Target="../slideLayouts/slideLayout13.xml"/><Relationship Id="rId4" Type="http://schemas.openxmlformats.org/officeDocument/2006/relationships/slideLayout" Target="../slideLayouts/slideLayout7.xml"/><Relationship Id="rId9"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63"/>
          <p:cNvSpPr txBox="1">
            <a:spLocks noGrp="1"/>
          </p:cNvSpPr>
          <p:nvPr>
            <p:ph type="title"/>
          </p:nvPr>
        </p:nvSpPr>
        <p:spPr>
          <a:xfrm>
            <a:off x="1697529" y="1586347"/>
            <a:ext cx="7298341" cy="3072765"/>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63"/>
          <p:cNvSpPr txBox="1">
            <a:spLocks noGrp="1"/>
          </p:cNvSpPr>
          <p:nvPr>
            <p:ph type="body" idx="1"/>
          </p:nvPr>
        </p:nvSpPr>
        <p:spPr>
          <a:xfrm>
            <a:off x="1697529" y="1586347"/>
            <a:ext cx="7298341" cy="3072765"/>
          </a:xfrm>
          <a:prstGeom prst="rect">
            <a:avLst/>
          </a:prstGeom>
          <a:noFill/>
          <a:ln>
            <a:noFill/>
          </a:ln>
        </p:spPr>
        <p:txBody>
          <a:bodyPr spcFirstLastPara="1" wrap="square" lIns="0" tIns="0" rIns="0" bIns="0" anchor="t" anchorCtr="0">
            <a:spAutoFit/>
          </a:bodyPr>
          <a:lstStyle>
            <a:lvl1pPr marL="457200" marR="0" lvl="0" indent="-228600" algn="l" rtl="0">
              <a:spcBef>
                <a:spcPts val="0"/>
              </a:spcBef>
              <a:spcAft>
                <a:spcPts val="0"/>
              </a:spcAft>
              <a:buSzPts val="1400"/>
              <a:buNone/>
              <a:defRPr sz="4600" b="1" i="0" u="none" strike="noStrike" cap="none">
                <a:solidFill>
                  <a:srgbClr val="7CACD2"/>
                </a:solidFill>
                <a:latin typeface="Open Sans"/>
                <a:ea typeface="Open Sans"/>
                <a:cs typeface="Open Sans"/>
                <a:sym typeface="Open Sans"/>
              </a:defRPr>
            </a:lvl1pPr>
            <a:lvl2pPr marL="914400" marR="0" lvl="1" indent="-228600" algn="l" rtl="0">
              <a:spcBef>
                <a:spcPts val="0"/>
              </a:spcBef>
              <a:spcAft>
                <a:spcPts val="0"/>
              </a:spcAft>
              <a:buSzPts val="1400"/>
              <a:buNone/>
              <a:defRPr sz="1800" b="0" i="0" u="none" strike="noStrike" cap="none">
                <a:latin typeface="Calibri"/>
                <a:ea typeface="Calibri"/>
                <a:cs typeface="Calibri"/>
                <a:sym typeface="Calibri"/>
              </a:defRPr>
            </a:lvl2pPr>
            <a:lvl3pPr marL="1371600" marR="0" lvl="2" indent="-228600" algn="l" rtl="0">
              <a:spcBef>
                <a:spcPts val="0"/>
              </a:spcBef>
              <a:spcAft>
                <a:spcPts val="0"/>
              </a:spcAft>
              <a:buSzPts val="1400"/>
              <a:buNone/>
              <a:defRPr sz="1800" b="0" i="0" u="none" strike="noStrike" cap="none">
                <a:latin typeface="Calibri"/>
                <a:ea typeface="Calibri"/>
                <a:cs typeface="Calibri"/>
                <a:sym typeface="Calibri"/>
              </a:defRPr>
            </a:lvl3pPr>
            <a:lvl4pPr marL="1828800" marR="0" lvl="3" indent="-228600" algn="l" rtl="0">
              <a:spcBef>
                <a:spcPts val="0"/>
              </a:spcBef>
              <a:spcAft>
                <a:spcPts val="0"/>
              </a:spcAft>
              <a:buSzPts val="1400"/>
              <a:buNone/>
              <a:defRPr sz="1800" b="0" i="0" u="none" strike="noStrike" cap="none">
                <a:latin typeface="Calibri"/>
                <a:ea typeface="Calibri"/>
                <a:cs typeface="Calibri"/>
                <a:sym typeface="Calibri"/>
              </a:defRPr>
            </a:lvl4pPr>
            <a:lvl5pPr marL="2286000" marR="0" lvl="4" indent="-228600" algn="l" rtl="0">
              <a:spcBef>
                <a:spcPts val="0"/>
              </a:spcBef>
              <a:spcAft>
                <a:spcPts val="0"/>
              </a:spcAft>
              <a:buSzPts val="1400"/>
              <a:buNone/>
              <a:defRPr sz="1800" b="0" i="0" u="none" strike="noStrike" cap="none">
                <a:latin typeface="Calibri"/>
                <a:ea typeface="Calibri"/>
                <a:cs typeface="Calibri"/>
                <a:sym typeface="Calibri"/>
              </a:defRPr>
            </a:lvl5pPr>
            <a:lvl6pPr marL="2743200" marR="0" lvl="5" indent="-228600" algn="l" rtl="0">
              <a:spcBef>
                <a:spcPts val="0"/>
              </a:spcBef>
              <a:spcAft>
                <a:spcPts val="0"/>
              </a:spcAft>
              <a:buSzPts val="1400"/>
              <a:buNone/>
              <a:defRPr sz="1800" b="0" i="0" u="none" strike="noStrike" cap="none">
                <a:latin typeface="Calibri"/>
                <a:ea typeface="Calibri"/>
                <a:cs typeface="Calibri"/>
                <a:sym typeface="Calibri"/>
              </a:defRPr>
            </a:lvl6pPr>
            <a:lvl7pPr marL="3200400" marR="0" lvl="6" indent="-228600" algn="l" rtl="0">
              <a:spcBef>
                <a:spcPts val="0"/>
              </a:spcBef>
              <a:spcAft>
                <a:spcPts val="0"/>
              </a:spcAft>
              <a:buSzPts val="1400"/>
              <a:buNone/>
              <a:defRPr sz="1800" b="0" i="0" u="none" strike="noStrike" cap="none">
                <a:latin typeface="Calibri"/>
                <a:ea typeface="Calibri"/>
                <a:cs typeface="Calibri"/>
                <a:sym typeface="Calibri"/>
              </a:defRPr>
            </a:lvl7pPr>
            <a:lvl8pPr marL="3657600" marR="0" lvl="7" indent="-228600" algn="l" rtl="0">
              <a:spcBef>
                <a:spcPts val="0"/>
              </a:spcBef>
              <a:spcAft>
                <a:spcPts val="0"/>
              </a:spcAft>
              <a:buSzPts val="1400"/>
              <a:buNone/>
              <a:defRPr sz="1800" b="0" i="0" u="none" strike="noStrike" cap="none">
                <a:latin typeface="Calibri"/>
                <a:ea typeface="Calibri"/>
                <a:cs typeface="Calibri"/>
                <a:sym typeface="Calibri"/>
              </a:defRPr>
            </a:lvl8pPr>
            <a:lvl9pPr marL="4114800" marR="0" lvl="8" indent="-228600" algn="l" rtl="0">
              <a:spcBef>
                <a:spcPts val="0"/>
              </a:spcBef>
              <a:spcAft>
                <a:spcPts val="0"/>
              </a:spcAft>
              <a:buSzPts val="1400"/>
              <a:buNone/>
              <a:defRPr sz="1800" b="0" i="0" u="none" strike="noStrike" cap="none">
                <a:latin typeface="Calibri"/>
                <a:ea typeface="Calibri"/>
                <a:cs typeface="Calibri"/>
                <a:sym typeface="Calibri"/>
              </a:defRPr>
            </a:lvl9pPr>
          </a:lstStyle>
          <a:p>
            <a:endParaRPr/>
          </a:p>
        </p:txBody>
      </p:sp>
      <p:sp>
        <p:nvSpPr>
          <p:cNvPr id="12" name="Google Shape;12;p63"/>
          <p:cNvSpPr txBox="1">
            <a:spLocks noGrp="1"/>
          </p:cNvSpPr>
          <p:nvPr>
            <p:ph type="ftr" idx="11"/>
          </p:nvPr>
        </p:nvSpPr>
        <p:spPr>
          <a:xfrm>
            <a:off x="3635756" y="7033450"/>
            <a:ext cx="3421888" cy="378142"/>
          </a:xfrm>
          <a:prstGeom prst="rect">
            <a:avLst/>
          </a:prstGeom>
          <a:noFill/>
          <a:ln>
            <a:noFill/>
          </a:ln>
        </p:spPr>
        <p:txBody>
          <a:bodyPr spcFirstLastPara="1" wrap="square" lIns="0" tIns="0" rIns="0" bIns="0" anchor="t" anchorCtr="0">
            <a:spAutoFit/>
          </a:bodyPr>
          <a:lstStyle>
            <a:lvl1pPr marR="0" lvl="0" algn="ctr"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63"/>
          <p:cNvSpPr txBox="1">
            <a:spLocks noGrp="1"/>
          </p:cNvSpPr>
          <p:nvPr>
            <p:ph type="dt" idx="10"/>
          </p:nvPr>
        </p:nvSpPr>
        <p:spPr>
          <a:xfrm>
            <a:off x="534670" y="7033450"/>
            <a:ext cx="2459482" cy="378142"/>
          </a:xfrm>
          <a:prstGeom prst="rect">
            <a:avLst/>
          </a:prstGeom>
          <a:noFill/>
          <a:ln>
            <a:noFill/>
          </a:ln>
        </p:spPr>
        <p:txBody>
          <a:bodyPr spcFirstLastPara="1" wrap="square" lIns="0" tIns="0" rIns="0" bIns="0" anchor="t" anchorCtr="0">
            <a:spAutoFit/>
          </a:bodyPr>
          <a:lstStyle>
            <a:lvl1pPr marR="0" lvl="0" algn="l" rtl="0">
              <a:spcBef>
                <a:spcPts val="0"/>
              </a:spcBef>
              <a:spcAft>
                <a:spcPts val="0"/>
              </a:spcAft>
              <a:buSzPts val="1400"/>
              <a:buNone/>
              <a:defRPr sz="18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63"/>
          <p:cNvSpPr txBox="1">
            <a:spLocks noGrp="1"/>
          </p:cNvSpPr>
          <p:nvPr>
            <p:ph type="sldNum" idx="12"/>
          </p:nvPr>
        </p:nvSpPr>
        <p:spPr>
          <a:xfrm>
            <a:off x="7699248" y="7033450"/>
            <a:ext cx="2459482" cy="378142"/>
          </a:xfrm>
          <a:prstGeom prst="rect">
            <a:avLst/>
          </a:prstGeom>
          <a:noFill/>
          <a:ln>
            <a:noFill/>
          </a:ln>
        </p:spPr>
        <p:txBody>
          <a:bodyPr spcFirstLastPara="1" wrap="square" lIns="0" tIns="0" rIns="0" bIns="0" anchor="t" anchorCtr="0">
            <a:spAutoFit/>
          </a:bodyPr>
          <a:lstStyle>
            <a:lvl1pPr marL="0" marR="0" lvl="0" indent="0" algn="r" rtl="0">
              <a:spcBef>
                <a:spcPts val="0"/>
              </a:spcBef>
              <a:buNone/>
              <a:defRPr sz="1800" b="0" i="0" u="none" strike="noStrike" cap="none">
                <a:solidFill>
                  <a:srgbClr val="888888"/>
                </a:solidFill>
                <a:latin typeface="Calibri"/>
                <a:ea typeface="Calibri"/>
                <a:cs typeface="Calibri"/>
                <a:sym typeface="Calibri"/>
              </a:defRPr>
            </a:lvl1pPr>
            <a:lvl2pPr marL="0" marR="0" lvl="1" indent="0" algn="r" rtl="0">
              <a:spcBef>
                <a:spcPts val="0"/>
              </a:spcBef>
              <a:buNone/>
              <a:defRPr sz="1800" b="0" i="0" u="none" strike="noStrike" cap="none">
                <a:solidFill>
                  <a:srgbClr val="888888"/>
                </a:solidFill>
                <a:latin typeface="Calibri"/>
                <a:ea typeface="Calibri"/>
                <a:cs typeface="Calibri"/>
                <a:sym typeface="Calibri"/>
              </a:defRPr>
            </a:lvl2pPr>
            <a:lvl3pPr marL="0" marR="0" lvl="2" indent="0" algn="r" rtl="0">
              <a:spcBef>
                <a:spcPts val="0"/>
              </a:spcBef>
              <a:buNone/>
              <a:defRPr sz="1800" b="0" i="0" u="none" strike="noStrike" cap="none">
                <a:solidFill>
                  <a:srgbClr val="888888"/>
                </a:solidFill>
                <a:latin typeface="Calibri"/>
                <a:ea typeface="Calibri"/>
                <a:cs typeface="Calibri"/>
                <a:sym typeface="Calibri"/>
              </a:defRPr>
            </a:lvl3pPr>
            <a:lvl4pPr marL="0" marR="0" lvl="3" indent="0" algn="r" rtl="0">
              <a:spcBef>
                <a:spcPts val="0"/>
              </a:spcBef>
              <a:buNone/>
              <a:defRPr sz="1800" b="0" i="0" u="none" strike="noStrike" cap="none">
                <a:solidFill>
                  <a:srgbClr val="888888"/>
                </a:solidFill>
                <a:latin typeface="Calibri"/>
                <a:ea typeface="Calibri"/>
                <a:cs typeface="Calibri"/>
                <a:sym typeface="Calibri"/>
              </a:defRPr>
            </a:lvl4pPr>
            <a:lvl5pPr marL="0" marR="0" lvl="4" indent="0" algn="r" rtl="0">
              <a:spcBef>
                <a:spcPts val="0"/>
              </a:spcBef>
              <a:buNone/>
              <a:defRPr sz="1800" b="0" i="0" u="none" strike="noStrike" cap="none">
                <a:solidFill>
                  <a:srgbClr val="888888"/>
                </a:solidFill>
                <a:latin typeface="Calibri"/>
                <a:ea typeface="Calibri"/>
                <a:cs typeface="Calibri"/>
                <a:sym typeface="Calibri"/>
              </a:defRPr>
            </a:lvl5pPr>
            <a:lvl6pPr marL="0" marR="0" lvl="5" indent="0" algn="r" rtl="0">
              <a:spcBef>
                <a:spcPts val="0"/>
              </a:spcBef>
              <a:buNone/>
              <a:defRPr sz="1800" b="0" i="0" u="none" strike="noStrike" cap="none">
                <a:solidFill>
                  <a:srgbClr val="888888"/>
                </a:solidFill>
                <a:latin typeface="Calibri"/>
                <a:ea typeface="Calibri"/>
                <a:cs typeface="Calibri"/>
                <a:sym typeface="Calibri"/>
              </a:defRPr>
            </a:lvl6pPr>
            <a:lvl7pPr marL="0" marR="0" lvl="6" indent="0" algn="r" rtl="0">
              <a:spcBef>
                <a:spcPts val="0"/>
              </a:spcBef>
              <a:buNone/>
              <a:defRPr sz="1800" b="0" i="0" u="none" strike="noStrike" cap="none">
                <a:solidFill>
                  <a:srgbClr val="888888"/>
                </a:solidFill>
                <a:latin typeface="Calibri"/>
                <a:ea typeface="Calibri"/>
                <a:cs typeface="Calibri"/>
                <a:sym typeface="Calibri"/>
              </a:defRPr>
            </a:lvl7pPr>
            <a:lvl8pPr marL="0" marR="0" lvl="7" indent="0" algn="r" rtl="0">
              <a:spcBef>
                <a:spcPts val="0"/>
              </a:spcBef>
              <a:buNone/>
              <a:defRPr sz="1800" b="0" i="0" u="none" strike="noStrike" cap="none">
                <a:solidFill>
                  <a:srgbClr val="888888"/>
                </a:solidFill>
                <a:latin typeface="Calibri"/>
                <a:ea typeface="Calibri"/>
                <a:cs typeface="Calibri"/>
                <a:sym typeface="Calibri"/>
              </a:defRPr>
            </a:lvl8pPr>
            <a:lvl9pPr marL="0" marR="0" lvl="8" indent="0" algn="r" rtl="0">
              <a:spcBef>
                <a:spcPts val="0"/>
              </a:spcBef>
              <a:buNone/>
              <a:defRPr sz="18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7"/>
        <p:cNvGrpSpPr/>
        <p:nvPr/>
      </p:nvGrpSpPr>
      <p:grpSpPr>
        <a:xfrm>
          <a:off x="0" y="0"/>
          <a:ext cx="0" cy="0"/>
          <a:chOff x="0" y="0"/>
          <a:chExt cx="0" cy="0"/>
        </a:xfrm>
      </p:grpSpPr>
      <p:sp>
        <p:nvSpPr>
          <p:cNvPr id="28" name="Google Shape;28;p65"/>
          <p:cNvSpPr txBox="1">
            <a:spLocks noGrp="1"/>
          </p:cNvSpPr>
          <p:nvPr>
            <p:ph type="title"/>
          </p:nvPr>
        </p:nvSpPr>
        <p:spPr>
          <a:xfrm>
            <a:off x="735013" y="403225"/>
            <a:ext cx="9223375" cy="1460500"/>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29" name="Google Shape;29;p65"/>
          <p:cNvSpPr txBox="1">
            <a:spLocks noGrp="1"/>
          </p:cNvSpPr>
          <p:nvPr>
            <p:ph type="body" idx="1"/>
          </p:nvPr>
        </p:nvSpPr>
        <p:spPr>
          <a:xfrm>
            <a:off x="735013" y="2012950"/>
            <a:ext cx="9223375" cy="4799013"/>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0" name="Google Shape;30;p65"/>
          <p:cNvSpPr txBox="1">
            <a:spLocks noGrp="1"/>
          </p:cNvSpPr>
          <p:nvPr>
            <p:ph type="dt" idx="10"/>
          </p:nvPr>
        </p:nvSpPr>
        <p:spPr>
          <a:xfrm>
            <a:off x="735013" y="7010400"/>
            <a:ext cx="2406650" cy="401638"/>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65"/>
          <p:cNvSpPr txBox="1">
            <a:spLocks noGrp="1"/>
          </p:cNvSpPr>
          <p:nvPr>
            <p:ph type="ftr" idx="11"/>
          </p:nvPr>
        </p:nvSpPr>
        <p:spPr>
          <a:xfrm>
            <a:off x="3541713" y="7010400"/>
            <a:ext cx="3609975" cy="401638"/>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1200">
                <a:solidFill>
                  <a:srgbClr val="888888"/>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65"/>
          <p:cNvSpPr txBox="1">
            <a:spLocks noGrp="1"/>
          </p:cNvSpPr>
          <p:nvPr>
            <p:ph type="sldNum" idx="12"/>
          </p:nvPr>
        </p:nvSpPr>
        <p:spPr>
          <a:xfrm>
            <a:off x="7551738" y="7010400"/>
            <a:ext cx="2406650" cy="401638"/>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a:solidFill>
                  <a:srgbClr val="888888"/>
                </a:solidFill>
                <a:latin typeface="Calibri"/>
                <a:ea typeface="Calibri"/>
                <a:cs typeface="Calibri"/>
                <a:sym typeface="Calibri"/>
              </a:defRPr>
            </a:lvl1pPr>
            <a:lvl2pPr marL="0" marR="0" lvl="1" indent="0" algn="r" rtl="0">
              <a:spcBef>
                <a:spcPts val="0"/>
              </a:spcBef>
              <a:buNone/>
              <a:defRPr sz="1200">
                <a:solidFill>
                  <a:srgbClr val="888888"/>
                </a:solidFill>
                <a:latin typeface="Calibri"/>
                <a:ea typeface="Calibri"/>
                <a:cs typeface="Calibri"/>
                <a:sym typeface="Calibri"/>
              </a:defRPr>
            </a:lvl2pPr>
            <a:lvl3pPr marL="0" marR="0" lvl="2" indent="0" algn="r" rtl="0">
              <a:spcBef>
                <a:spcPts val="0"/>
              </a:spcBef>
              <a:buNone/>
              <a:defRPr sz="1200">
                <a:solidFill>
                  <a:srgbClr val="888888"/>
                </a:solidFill>
                <a:latin typeface="Calibri"/>
                <a:ea typeface="Calibri"/>
                <a:cs typeface="Calibri"/>
                <a:sym typeface="Calibri"/>
              </a:defRPr>
            </a:lvl3pPr>
            <a:lvl4pPr marL="0" marR="0" lvl="3" indent="0" algn="r" rtl="0">
              <a:spcBef>
                <a:spcPts val="0"/>
              </a:spcBef>
              <a:buNone/>
              <a:defRPr sz="1200">
                <a:solidFill>
                  <a:srgbClr val="888888"/>
                </a:solidFill>
                <a:latin typeface="Calibri"/>
                <a:ea typeface="Calibri"/>
                <a:cs typeface="Calibri"/>
                <a:sym typeface="Calibri"/>
              </a:defRPr>
            </a:lvl4pPr>
            <a:lvl5pPr marL="0" marR="0" lvl="4" indent="0" algn="r" rtl="0">
              <a:spcBef>
                <a:spcPts val="0"/>
              </a:spcBef>
              <a:buNone/>
              <a:defRPr sz="1200">
                <a:solidFill>
                  <a:srgbClr val="888888"/>
                </a:solidFill>
                <a:latin typeface="Calibri"/>
                <a:ea typeface="Calibri"/>
                <a:cs typeface="Calibri"/>
                <a:sym typeface="Calibri"/>
              </a:defRPr>
            </a:lvl5pPr>
            <a:lvl6pPr marL="0" marR="0" lvl="5" indent="0" algn="r" rtl="0">
              <a:spcBef>
                <a:spcPts val="0"/>
              </a:spcBef>
              <a:buNone/>
              <a:defRPr sz="1200">
                <a:solidFill>
                  <a:srgbClr val="888888"/>
                </a:solidFill>
                <a:latin typeface="Calibri"/>
                <a:ea typeface="Calibri"/>
                <a:cs typeface="Calibri"/>
                <a:sym typeface="Calibri"/>
              </a:defRPr>
            </a:lvl6pPr>
            <a:lvl7pPr marL="0" marR="0" lvl="6" indent="0" algn="r" rtl="0">
              <a:spcBef>
                <a:spcPts val="0"/>
              </a:spcBef>
              <a:buNone/>
              <a:defRPr sz="1200">
                <a:solidFill>
                  <a:srgbClr val="888888"/>
                </a:solidFill>
                <a:latin typeface="Calibri"/>
                <a:ea typeface="Calibri"/>
                <a:cs typeface="Calibri"/>
                <a:sym typeface="Calibri"/>
              </a:defRPr>
            </a:lvl7pPr>
            <a:lvl8pPr marL="0" marR="0" lvl="7" indent="0" algn="r" rtl="0">
              <a:spcBef>
                <a:spcPts val="0"/>
              </a:spcBef>
              <a:buNone/>
              <a:defRPr sz="1200">
                <a:solidFill>
                  <a:srgbClr val="888888"/>
                </a:solidFill>
                <a:latin typeface="Calibri"/>
                <a:ea typeface="Calibri"/>
                <a:cs typeface="Calibri"/>
                <a:sym typeface="Calibri"/>
              </a:defRPr>
            </a:lvl8pPr>
            <a:lvl9pPr marL="0" marR="0" lvl="8" indent="0" algn="r" rtl="0">
              <a:spcBef>
                <a:spcPts val="0"/>
              </a:spcBef>
              <a:buNone/>
              <a:defRPr sz="1200">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53" r:id="rId1"/>
    <p:sldLayoutId id="2147483654" r:id="rId2"/>
    <p:sldLayoutId id="2147483655" r:id="rId3"/>
    <p:sldLayoutId id="2147483656" r:id="rId4"/>
    <p:sldLayoutId id="2147483657" r:id="rId5"/>
    <p:sldLayoutId id="2147483658" r:id="rId6"/>
    <p:sldLayoutId id="2147483659" r:id="rId7"/>
    <p:sldLayoutId id="2147483660" r:id="rId8"/>
    <p:sldLayoutId id="2147483661" r:id="rId9"/>
    <p:sldLayoutId id="2147483662" r:id="rId10"/>
    <p:sldLayoutId id="2147483663" r:id="rId11"/>
    <p:sldLayoutId id="2147483664" r:id="rId12"/>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hyperlink" Target="https://creativecommons.org/licenses/by-sa/4.0/?ref=chooser-v1"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1.xml"/><Relationship Id="rId1" Type="http://schemas.openxmlformats.org/officeDocument/2006/relationships/video" Target="https://www.youtube.com/embed/6ImFBrRuGG0?feature=oembed" TargetMode="External"/><Relationship Id="rId5" Type="http://schemas.openxmlformats.org/officeDocument/2006/relationships/image" Target="../media/image9.jpeg"/><Relationship Id="rId4"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1.jpeg"/></Relationships>
</file>

<file path=ppt/slides/_rels/slide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1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8.xml"/><Relationship Id="rId1" Type="http://schemas.openxmlformats.org/officeDocument/2006/relationships/slideLayout" Target="../slideLayouts/slideLayout1.xml"/><Relationship Id="rId4" Type="http://schemas.openxmlformats.org/officeDocument/2006/relationships/image" Target="../media/image13.jpeg"/></Relationships>
</file>

<file path=ppt/slides/_rels/slide1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1.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5.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2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19.jpeg"/></Relationships>
</file>

<file path=ppt/slides/_rels/slide2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hyperlink" Target="https://mediacenter.ibm.com/media/Atea%20+%20IBM:%20Setting%C3%A2%C2%80%C2%8B%20the%20industry%20standard%20for%20seafood%C3%A2%C2%80%C2%8B%20%C3%A2%C2%80%C2%8Bproducts%20with%20blockchain/1_6xdqoo4x" TargetMode="External"/><Relationship Id="rId4" Type="http://schemas.openxmlformats.org/officeDocument/2006/relationships/image" Target="../media/image21.png"/></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0.xml"/><Relationship Id="rId1" Type="http://schemas.openxmlformats.org/officeDocument/2006/relationships/slideLayout" Target="../slideLayouts/slideLayout1.xml"/><Relationship Id="rId5" Type="http://schemas.openxmlformats.org/officeDocument/2006/relationships/hyperlink" Target="https://upload.wikimedia.org/wikipedia/en/2/24/WWF_logo.svg" TargetMode="External"/><Relationship Id="rId4" Type="http://schemas.openxmlformats.org/officeDocument/2006/relationships/image" Target="../media/image22.png"/></Relationships>
</file>

<file path=ppt/slides/_rels/slide3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1.xml"/><Relationship Id="rId1" Type="http://schemas.openxmlformats.org/officeDocument/2006/relationships/slideLayout" Target="../slideLayouts/slideLayout1.xml"/><Relationship Id="rId5" Type="http://schemas.openxmlformats.org/officeDocument/2006/relationships/hyperlink" Target="https://www.google.com/url?sa=i&amp;url=https%3A%2F%2Ffishcoin.co%2F&amp;psig=AOvVaw1sFFk2H9DjN8Wx3mVbhzX6&amp;ust=1692447824358000&amp;source=images&amp;cd=vfe&amp;opi=89978449&amp;ved=0CBIQjhxqFwoTCIDG_MyZ5oADFQAAAAAdAAAAABAJ" TargetMode="External"/><Relationship Id="rId4" Type="http://schemas.openxmlformats.org/officeDocument/2006/relationships/image" Target="../media/image23.png"/></Relationships>
</file>

<file path=ppt/slides/_rels/slide3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2.xml"/><Relationship Id="rId1" Type="http://schemas.openxmlformats.org/officeDocument/2006/relationships/slideLayout" Target="../slideLayouts/slideLayout1.xml"/><Relationship Id="rId5" Type="http://schemas.openxmlformats.org/officeDocument/2006/relationships/image" Target="../media/image25.jpeg"/><Relationship Id="rId4" Type="http://schemas.openxmlformats.org/officeDocument/2006/relationships/image" Target="../media/image24.jpeg"/></Relationships>
</file>

<file path=ppt/slides/_rels/slide3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28.jpeg"/></Relationships>
</file>

<file path=ppt/slides/_rels/slide3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8.xml"/><Relationship Id="rId1" Type="http://schemas.openxmlformats.org/officeDocument/2006/relationships/slideLayout" Target="../slideLayouts/slideLayout1.xml"/><Relationship Id="rId4" Type="http://schemas.openxmlformats.org/officeDocument/2006/relationships/image" Target="../media/image30.jpeg"/></Relationships>
</file>

<file path=ppt/slides/_rels/slide3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jpeg"/><Relationship Id="rId4" Type="http://schemas.openxmlformats.org/officeDocument/2006/relationships/hyperlink" Target="https://www.carrefour.com/en/news/2022/carrefourbioblockchai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hyperlink" Target="https://placidovolpone.it/en/" TargetMode="External"/><Relationship Id="rId5" Type="http://schemas.openxmlformats.org/officeDocument/2006/relationships/image" Target="../media/image34.jpeg"/><Relationship Id="rId4" Type="http://schemas.openxmlformats.org/officeDocument/2006/relationships/image" Target="../media/image33.png"/></Relationships>
</file>

<file path=ppt/slides/_rels/slide4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1.xml"/><Relationship Id="rId1" Type="http://schemas.openxmlformats.org/officeDocument/2006/relationships/slideLayout" Target="../slideLayouts/slideLayout1.xml"/><Relationship Id="rId5" Type="http://schemas.openxmlformats.org/officeDocument/2006/relationships/image" Target="../media/image36.jpeg"/><Relationship Id="rId4" Type="http://schemas.openxmlformats.org/officeDocument/2006/relationships/image" Target="../media/image35.jpeg"/></Relationships>
</file>

<file path=ppt/slides/_rels/slide4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3.xml"/><Relationship Id="rId1" Type="http://schemas.openxmlformats.org/officeDocument/2006/relationships/slideLayout" Target="../slideLayouts/slideLayout1.xml"/><Relationship Id="rId5" Type="http://schemas.openxmlformats.org/officeDocument/2006/relationships/hyperlink" Target="https://www.theguardian.com/uk-news/2013/oct/22/horsemeat-scandal-guardian-investigation-public-secrecy" TargetMode="External"/><Relationship Id="rId4" Type="http://schemas.openxmlformats.org/officeDocument/2006/relationships/image" Target="../media/image37.png"/></Relationships>
</file>

<file path=ppt/slides/_rels/slide4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4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39.jpeg"/></Relationships>
</file>

<file path=ppt/slides/_rels/slide4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6.xml"/><Relationship Id="rId1" Type="http://schemas.openxmlformats.org/officeDocument/2006/relationships/slideLayout" Target="../slideLayouts/slideLayout6.xml"/><Relationship Id="rId5" Type="http://schemas.openxmlformats.org/officeDocument/2006/relationships/hyperlink" Target="https://www.google.com/url?sa=i&amp;url=https%3A%2F%2Fmoyeecoffee.ie%2F&amp;psig=AOvVaw37FdnD0mxwZhqhgNAbc2Di&amp;ust=1692701868267000&amp;source=images&amp;cd=vfe&amp;opi=89978449&amp;ved=0CBIQjhxqFwoTCLimkf_L7YADFQAAAAAdAAAAABAl" TargetMode="External"/><Relationship Id="rId4" Type="http://schemas.openxmlformats.org/officeDocument/2006/relationships/image" Target="../media/image40.png"/></Relationships>
</file>

<file path=ppt/slides/_rels/slide4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7.xml"/><Relationship Id="rId1" Type="http://schemas.openxmlformats.org/officeDocument/2006/relationships/slideLayout" Target="../slideLayouts/slideLayout6.xml"/><Relationship Id="rId5" Type="http://schemas.openxmlformats.org/officeDocument/2006/relationships/hyperlink" Target="https://wemakegood.ie/cdn/shop/products/Semira_Burjajo-_sorting_woman_1200x_92228584-0c42-4bd6-9e08-39b56ad7b004.webp?v=1672851193&amp;width=1445" TargetMode="External"/><Relationship Id="rId4" Type="http://schemas.openxmlformats.org/officeDocument/2006/relationships/image" Target="../media/image41.png"/></Relationships>
</file>

<file path=ppt/slides/_rels/slide4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48.xml"/><Relationship Id="rId1" Type="http://schemas.openxmlformats.org/officeDocument/2006/relationships/slideLayout" Target="../slideLayouts/slideLayout6.xml"/><Relationship Id="rId5" Type="http://schemas.openxmlformats.org/officeDocument/2006/relationships/hyperlink" Target="https://www.linkedin.com/pulse/why-i-started-moyee-coffee-ireland-killian-stokes/" TargetMode="External"/><Relationship Id="rId4" Type="http://schemas.openxmlformats.org/officeDocument/2006/relationships/image" Target="../media/image42.jpeg"/></Relationships>
</file>

<file path=ppt/slides/_rels/slide4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9.xml"/><Relationship Id="rId1" Type="http://schemas.openxmlformats.org/officeDocument/2006/relationships/slideLayout" Target="../slideLayouts/slideLayout1.xml"/><Relationship Id="rId4" Type="http://schemas.openxmlformats.org/officeDocument/2006/relationships/image" Target="../media/image43.jpeg"/></Relationships>
</file>

<file path=ppt/slides/_rels/slide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xml"/><Relationship Id="rId1" Type="http://schemas.openxmlformats.org/officeDocument/2006/relationships/slideLayout" Target="../slideLayouts/slideLayout5.xml"/><Relationship Id="rId4" Type="http://schemas.openxmlformats.org/officeDocument/2006/relationships/image" Target="../media/image5.png"/></Relationships>
</file>

<file path=ppt/slides/_rels/slide50.xml.rels><?xml version="1.0" encoding="UTF-8" standalone="yes"?>
<Relationships xmlns="http://schemas.openxmlformats.org/package/2006/relationships"><Relationship Id="rId3" Type="http://schemas.openxmlformats.org/officeDocument/2006/relationships/hyperlink" Target="https://www.weforum.org/press/2018/04/busting-the-blockchain-hype-how-to-tell-if-distributed-ledger-technology-is-right-for-you/" TargetMode="External"/><Relationship Id="rId2" Type="http://schemas.openxmlformats.org/officeDocument/2006/relationships/notesSlide" Target="../notesSlides/notesSlide50.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1.xml"/><Relationship Id="rId1" Type="http://schemas.openxmlformats.org/officeDocument/2006/relationships/slideLayout" Target="../slideLayouts/slideLayout1.xml"/><Relationship Id="rId4" Type="http://schemas.openxmlformats.org/officeDocument/2006/relationships/image" Target="../media/image44.png"/></Relationships>
</file>

<file path=ppt/slides/_rels/slide5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4.xml"/><Relationship Id="rId1" Type="http://schemas.openxmlformats.org/officeDocument/2006/relationships/slideLayout" Target="../slideLayouts/slideLayout1.xml"/><Relationship Id="rId4" Type="http://schemas.openxmlformats.org/officeDocument/2006/relationships/image" Target="../media/image45.jpeg"/></Relationships>
</file>

<file path=ppt/slides/_rels/slide5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5.xml"/><Relationship Id="rId1" Type="http://schemas.openxmlformats.org/officeDocument/2006/relationships/slideLayout" Target="../slideLayouts/slideLayout1.xml"/><Relationship Id="rId4" Type="http://schemas.openxmlformats.org/officeDocument/2006/relationships/image" Target="../media/image46.jpeg"/></Relationships>
</file>

<file path=ppt/slides/_rels/slide5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58.xml"/><Relationship Id="rId1" Type="http://schemas.openxmlformats.org/officeDocument/2006/relationships/slideLayout" Target="../slideLayouts/slideLayout1.xml"/><Relationship Id="rId4" Type="http://schemas.openxmlformats.org/officeDocument/2006/relationships/image" Target="../media/image47.png"/></Relationships>
</file>

<file path=ppt/slides/_rels/slide59.xml.rels><?xml version="1.0" encoding="UTF-8" standalone="yes"?>
<Relationships xmlns="http://schemas.openxmlformats.org/package/2006/relationships"><Relationship Id="rId8" Type="http://schemas.openxmlformats.org/officeDocument/2006/relationships/hyperlink" Target="https://papers.ssrn.com/sol3/papers.cfm?abstract_id=3028164" TargetMode="External"/><Relationship Id="rId13" Type="http://schemas.openxmlformats.org/officeDocument/2006/relationships/hyperlink" Target="https://www.frontiersin.org/articles/10.3389/fbloc.2020.00007/full" TargetMode="External"/><Relationship Id="rId18" Type="http://schemas.openxmlformats.org/officeDocument/2006/relationships/image" Target="../media/image4.png"/><Relationship Id="rId3" Type="http://schemas.openxmlformats.org/officeDocument/2006/relationships/hyperlink" Target="https://www.undp.org/sites/g/files/zskgke326/files/2021-11/UNDP-Blockchain-for-Agri-Food-Traceability.pdf" TargetMode="External"/><Relationship Id="rId7" Type="http://schemas.openxmlformats.org/officeDocument/2006/relationships/hyperlink" Target="https://www.researchgate.net/publication/343090613_Improving_Farmers'_Participation_in_Agri_Supply_Chains_with_Blockchain_and_Smart_Contracts" TargetMode="External"/><Relationship Id="rId12" Type="http://schemas.openxmlformats.org/officeDocument/2006/relationships/hyperlink" Target="https://www.mdpi.com/2077-0472/12/1/40" TargetMode="External"/><Relationship Id="rId17" Type="http://schemas.openxmlformats.org/officeDocument/2006/relationships/hyperlink" Target="https://onlinelibrary.wiley.com/doi/abs/10.1002/bse.2882" TargetMode="External"/><Relationship Id="rId2" Type="http://schemas.openxmlformats.org/officeDocument/2006/relationships/notesSlide" Target="../notesSlides/notesSlide59.xml"/><Relationship Id="rId16" Type="http://schemas.openxmlformats.org/officeDocument/2006/relationships/hyperlink" Target="https://www.researchgate.net/publication/335290647_The_Rise_of_Blockchain_Technology_in_Agriculture_and_Food_Supply_Chains/fulltext/5d5cb986299bf1b97cfa281c/The-Rise-of-Blockchain-Technology-in-Agriculture-and-Food-Supply-Chains.pdf" TargetMode="External"/><Relationship Id="rId1" Type="http://schemas.openxmlformats.org/officeDocument/2006/relationships/slideLayout" Target="../slideLayouts/slideLayout1.xml"/><Relationship Id="rId6" Type="http://schemas.openxmlformats.org/officeDocument/2006/relationships/hyperlink" Target="https://www.nature.com/articles/s41599-023-01658-2.pdf" TargetMode="External"/><Relationship Id="rId11" Type="http://schemas.openxmlformats.org/officeDocument/2006/relationships/hyperlink" Target="https://www.mdpi.com/2077-0472/13/6/1173" TargetMode="External"/><Relationship Id="rId5" Type="http://schemas.openxmlformats.org/officeDocument/2006/relationships/hyperlink" Target="https://www.sciencedirect.com/science/article/pii/S2772390922000609" TargetMode="External"/><Relationship Id="rId15" Type="http://schemas.openxmlformats.org/officeDocument/2006/relationships/hyperlink" Target="https://www.mdpi.com/2071-1050/14/6/3321" TargetMode="External"/><Relationship Id="rId10" Type="http://schemas.openxmlformats.org/officeDocument/2006/relationships/hyperlink" Target="https://www.researchpublish.com/upload/book/The%20Role%20of%20Blockchain-04122021-1.pdf" TargetMode="External"/><Relationship Id="rId4" Type="http://schemas.openxmlformats.org/officeDocument/2006/relationships/hyperlink" Target="https://www.sciencedirect.com/science/article/abs/pii/S0959652620347752" TargetMode="External"/><Relationship Id="rId9" Type="http://schemas.openxmlformats.org/officeDocument/2006/relationships/hyperlink" Target="http://ieomsociety.org/pilsen2019/papers/256.pdf" TargetMode="External"/><Relationship Id="rId14" Type="http://schemas.openxmlformats.org/officeDocument/2006/relationships/hyperlink" Target="https://www.pwc.com/gx/en/services/sustainability/building-blockchains-for-the-earth.html"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5.xml"/><Relationship Id="rId4" Type="http://schemas.openxmlformats.org/officeDocument/2006/relationships/image" Target="../media/image6.png"/></Relationships>
</file>

<file path=ppt/slides/_rels/slide60.xml.rels><?xml version="1.0" encoding="UTF-8" standalone="yes"?>
<Relationships xmlns="http://schemas.openxmlformats.org/package/2006/relationships"><Relationship Id="rId8" Type="http://schemas.openxmlformats.org/officeDocument/2006/relationships/hyperlink" Target="https://www.fao.org/fao-stories/article/en/c/1599315/" TargetMode="External"/><Relationship Id="rId3" Type="http://schemas.openxmlformats.org/officeDocument/2006/relationships/image" Target="../media/image4.png"/><Relationship Id="rId7" Type="http://schemas.openxmlformats.org/officeDocument/2006/relationships/hyperlink" Target="https://arxiv.org/pdf/2212.03302" TargetMode="External"/><Relationship Id="rId2" Type="http://schemas.openxmlformats.org/officeDocument/2006/relationships/notesSlide" Target="../notesSlides/notesSlide60.xml"/><Relationship Id="rId1" Type="http://schemas.openxmlformats.org/officeDocument/2006/relationships/slideLayout" Target="../slideLayouts/slideLayout1.xml"/><Relationship Id="rId6" Type="http://schemas.openxmlformats.org/officeDocument/2006/relationships/hyperlink" Target="https://www.sciencedirect.com/science/article/abs/pii/S026483772100260X" TargetMode="External"/><Relationship Id="rId5" Type="http://schemas.openxmlformats.org/officeDocument/2006/relationships/hyperlink" Target="https://www.mdpi.com/1424-8220/23/11/5342" TargetMode="External"/><Relationship Id="rId4" Type="http://schemas.openxmlformats.org/officeDocument/2006/relationships/hyperlink" Target="https://www.frontiersin.org/articles/10.3389/fbloc.2021.653128/full" TargetMode="External"/><Relationship Id="rId9" Type="http://schemas.openxmlformats.org/officeDocument/2006/relationships/hyperlink" Target="https://www.knowledgehut.com/blog/blockchain/blockchain-technology-in-agriculture#what-are-the%C2%A0challenges-of-blockchain-technology%C2%A0in%C2%A0agriculture?%C2%A0"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hyperlink" Target="https://generationblockchain.eu/bachelors-curriculum-en/"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Shape 110"/>
        <p:cNvGrpSpPr/>
        <p:nvPr/>
      </p:nvGrpSpPr>
      <p:grpSpPr>
        <a:xfrm>
          <a:off x="0" y="0"/>
          <a:ext cx="0" cy="0"/>
          <a:chOff x="0" y="0"/>
          <a:chExt cx="0" cy="0"/>
        </a:xfrm>
      </p:grpSpPr>
      <p:sp>
        <p:nvSpPr>
          <p:cNvPr id="112" name="Google Shape;112;p1"/>
          <p:cNvSpPr txBox="1"/>
          <p:nvPr/>
        </p:nvSpPr>
        <p:spPr>
          <a:xfrm>
            <a:off x="642282" y="4916900"/>
            <a:ext cx="9905206" cy="1974628"/>
          </a:xfrm>
          <a:prstGeom prst="rect">
            <a:avLst/>
          </a:prstGeom>
          <a:noFill/>
          <a:ln>
            <a:noFill/>
          </a:ln>
        </p:spPr>
        <p:txBody>
          <a:bodyPr spcFirstLastPara="1" wrap="square" lIns="0" tIns="12050" rIns="0" bIns="0" anchor="t" anchorCtr="0">
            <a:spAutoFit/>
          </a:bodyPr>
          <a:lstStyle/>
          <a:p>
            <a:pPr marL="12700" marR="5080" lvl="0" indent="0" rtl="0">
              <a:lnSpc>
                <a:spcPct val="109130"/>
              </a:lnSpc>
              <a:spcBef>
                <a:spcPts val="0"/>
              </a:spcBef>
              <a:spcAft>
                <a:spcPts val="0"/>
              </a:spcAft>
              <a:buNone/>
            </a:pPr>
            <a:r>
              <a:rPr lang="en-GB" sz="3900" b="1" dirty="0">
                <a:solidFill>
                  <a:schemeClr val="tx1">
                    <a:lumMod val="50000"/>
                  </a:schemeClr>
                </a:solidFill>
                <a:latin typeface="Calibri"/>
                <a:ea typeface="Calibri"/>
                <a:cs typeface="Calibri"/>
                <a:sym typeface="Calibri"/>
              </a:rPr>
              <a:t>WIE DIE BLOCKCHAIN-TECHNOLOGIE IM AGRAR- UND LEBENSMITTELSEKTOR EINGESETZT WERDEN KANN</a:t>
            </a:r>
            <a:endParaRPr sz="3900" b="1" dirty="0">
              <a:solidFill>
                <a:schemeClr val="tx1">
                  <a:lumMod val="50000"/>
                </a:schemeClr>
              </a:solidFill>
              <a:latin typeface="Calibri"/>
              <a:ea typeface="Calibri"/>
              <a:cs typeface="Calibri"/>
              <a:sym typeface="Calibri"/>
            </a:endParaRPr>
          </a:p>
        </p:txBody>
      </p:sp>
      <p:grpSp>
        <p:nvGrpSpPr>
          <p:cNvPr id="114" name="Google Shape;114;p1"/>
          <p:cNvGrpSpPr/>
          <p:nvPr/>
        </p:nvGrpSpPr>
        <p:grpSpPr>
          <a:xfrm>
            <a:off x="546277" y="2274246"/>
            <a:ext cx="2886317" cy="2813653"/>
            <a:chOff x="2262504" y="2609557"/>
            <a:chExt cx="1345882" cy="1311999"/>
          </a:xfrm>
        </p:grpSpPr>
        <p:grpSp>
          <p:nvGrpSpPr>
            <p:cNvPr id="115" name="Google Shape;115;p1"/>
            <p:cNvGrpSpPr/>
            <p:nvPr/>
          </p:nvGrpSpPr>
          <p:grpSpPr>
            <a:xfrm>
              <a:off x="2847815" y="2734283"/>
              <a:ext cx="760571" cy="1187273"/>
              <a:chOff x="2847815" y="2734283"/>
              <a:chExt cx="760571" cy="1187273"/>
            </a:xfrm>
          </p:grpSpPr>
          <p:grpSp>
            <p:nvGrpSpPr>
              <p:cNvPr id="116" name="Google Shape;116;p1"/>
              <p:cNvGrpSpPr/>
              <p:nvPr/>
            </p:nvGrpSpPr>
            <p:grpSpPr>
              <a:xfrm>
                <a:off x="3093560" y="2734283"/>
                <a:ext cx="373380" cy="316098"/>
                <a:chOff x="3093560" y="2734283"/>
                <a:chExt cx="373380" cy="316098"/>
              </a:xfrm>
            </p:grpSpPr>
            <p:sp>
              <p:nvSpPr>
                <p:cNvPr id="117" name="Google Shape;117;p1"/>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8" name="Google Shape;118;p1"/>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19" name="Google Shape;119;p1"/>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0" name="Google Shape;120;p1"/>
              <p:cNvGrpSpPr/>
              <p:nvPr/>
            </p:nvGrpSpPr>
            <p:grpSpPr>
              <a:xfrm>
                <a:off x="2847815" y="3185580"/>
                <a:ext cx="373380" cy="316099"/>
                <a:chOff x="2847815" y="3185580"/>
                <a:chExt cx="373380" cy="316099"/>
              </a:xfrm>
            </p:grpSpPr>
            <p:sp>
              <p:nvSpPr>
                <p:cNvPr id="121" name="Google Shape;121;p1"/>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2" name="Google Shape;122;p1"/>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3" name="Google Shape;123;p1"/>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4" name="Google Shape;124;p1"/>
              <p:cNvGrpSpPr/>
              <p:nvPr/>
            </p:nvGrpSpPr>
            <p:grpSpPr>
              <a:xfrm>
                <a:off x="3385025" y="3181772"/>
                <a:ext cx="222409" cy="316098"/>
                <a:chOff x="3385025" y="3181772"/>
                <a:chExt cx="222409" cy="316098"/>
              </a:xfrm>
            </p:grpSpPr>
            <p:sp>
              <p:nvSpPr>
                <p:cNvPr id="125" name="Google Shape;125;p1"/>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6" name="Google Shape;126;p1"/>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27" name="Google Shape;127;p1"/>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28" name="Google Shape;128;p1"/>
              <p:cNvGrpSpPr/>
              <p:nvPr/>
            </p:nvGrpSpPr>
            <p:grpSpPr>
              <a:xfrm>
                <a:off x="3139042" y="3633069"/>
                <a:ext cx="373618" cy="288487"/>
                <a:chOff x="3139042" y="3633069"/>
                <a:chExt cx="373618" cy="288487"/>
              </a:xfrm>
            </p:grpSpPr>
            <p:sp>
              <p:nvSpPr>
                <p:cNvPr id="129" name="Google Shape;129;p1"/>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0" name="Google Shape;130;p1"/>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1" name="Google Shape;131;p1"/>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132" name="Google Shape;132;p1"/>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3" name="Google Shape;133;p1"/>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4" name="Google Shape;134;p1"/>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5" name="Google Shape;135;p1"/>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6" name="Google Shape;136;p1"/>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37" name="Google Shape;137;p1"/>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38" name="Google Shape;138;p1"/>
            <p:cNvGrpSpPr/>
            <p:nvPr/>
          </p:nvGrpSpPr>
          <p:grpSpPr>
            <a:xfrm>
              <a:off x="2262504" y="2609557"/>
              <a:ext cx="912494" cy="1194890"/>
              <a:chOff x="2262504" y="2609557"/>
              <a:chExt cx="912494" cy="1194890"/>
            </a:xfrm>
          </p:grpSpPr>
          <p:grpSp>
            <p:nvGrpSpPr>
              <p:cNvPr id="139" name="Google Shape;139;p1"/>
              <p:cNvGrpSpPr/>
              <p:nvPr/>
            </p:nvGrpSpPr>
            <p:grpSpPr>
              <a:xfrm>
                <a:off x="2262504" y="3184628"/>
                <a:ext cx="751522" cy="619819"/>
                <a:chOff x="2262504" y="3184628"/>
                <a:chExt cx="751522" cy="619819"/>
              </a:xfrm>
            </p:grpSpPr>
            <p:sp>
              <p:nvSpPr>
                <p:cNvPr id="140" name="Google Shape;140;p1"/>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1" name="Google Shape;141;p1"/>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2" name="Google Shape;142;p1"/>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3" name="Google Shape;143;p1"/>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4" name="Google Shape;144;p1"/>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5" name="Google Shape;145;p1"/>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6" name="Google Shape;146;p1"/>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7" name="Google Shape;147;p1"/>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8" name="Google Shape;148;p1"/>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49" name="Google Shape;149;p1"/>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0" name="Google Shape;150;p1"/>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51" name="Google Shape;151;p1"/>
              <p:cNvGrpSpPr/>
              <p:nvPr/>
            </p:nvGrpSpPr>
            <p:grpSpPr>
              <a:xfrm>
                <a:off x="2270124" y="2609557"/>
                <a:ext cx="904874" cy="408453"/>
                <a:chOff x="2270124" y="2609557"/>
                <a:chExt cx="904874" cy="408453"/>
              </a:xfrm>
            </p:grpSpPr>
            <p:sp>
              <p:nvSpPr>
                <p:cNvPr id="152" name="Google Shape;152;p1"/>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3" name="Google Shape;153;p1"/>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4" name="Google Shape;154;p1"/>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5" name="Google Shape;155;p1"/>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6" name="Google Shape;156;p1"/>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7" name="Google Shape;157;p1"/>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8" name="Google Shape;158;p1"/>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59" name="Google Shape;159;p1"/>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0" name="Google Shape;160;p1"/>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1" name="Google Shape;161;p1"/>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162" name="Google Shape;162;p1"/>
              <p:cNvGrpSpPr/>
              <p:nvPr/>
            </p:nvGrpSpPr>
            <p:grpSpPr>
              <a:xfrm>
                <a:off x="2307271" y="3065615"/>
                <a:ext cx="207645" cy="85689"/>
                <a:chOff x="2307271" y="3065615"/>
                <a:chExt cx="207645" cy="85689"/>
              </a:xfrm>
            </p:grpSpPr>
            <p:sp>
              <p:nvSpPr>
                <p:cNvPr id="163" name="Google Shape;163;p1"/>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4" name="Google Shape;164;p1"/>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65" name="Google Shape;165;p1"/>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4" name="Picture 3">
            <a:extLst>
              <a:ext uri="{FF2B5EF4-FFF2-40B4-BE49-F238E27FC236}">
                <a16:creationId xmlns:a16="http://schemas.microsoft.com/office/drawing/2014/main" id="{CEC96384-AFD8-CAB4-FB15-123F6C488B8F}"/>
              </a:ext>
            </a:extLst>
          </p:cNvPr>
          <p:cNvPicPr>
            <a:picLocks noChangeAspect="1"/>
          </p:cNvPicPr>
          <p:nvPr/>
        </p:nvPicPr>
        <p:blipFill>
          <a:blip r:embed="rId3"/>
          <a:stretch>
            <a:fillRect/>
          </a:stretch>
        </p:blipFill>
        <p:spPr>
          <a:xfrm>
            <a:off x="8573026" y="6511864"/>
            <a:ext cx="1859817" cy="389264"/>
          </a:xfrm>
          <a:prstGeom prst="rect">
            <a:avLst/>
          </a:prstGeom>
        </p:spPr>
      </p:pic>
      <p:sp>
        <p:nvSpPr>
          <p:cNvPr id="5" name="Rectangle 4">
            <a:extLst>
              <a:ext uri="{FF2B5EF4-FFF2-40B4-BE49-F238E27FC236}">
                <a16:creationId xmlns:a16="http://schemas.microsoft.com/office/drawing/2014/main" id="{C029718E-A22C-4BDB-D8D1-78563B5A610D}"/>
              </a:ext>
            </a:extLst>
          </p:cNvPr>
          <p:cNvSpPr/>
          <p:nvPr/>
        </p:nvSpPr>
        <p:spPr>
          <a:xfrm>
            <a:off x="6735283" y="6907665"/>
            <a:ext cx="3708891" cy="630942"/>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7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500" b="0" i="0" dirty="0">
              <a:solidFill>
                <a:srgbClr val="262626"/>
              </a:solidFill>
              <a:latin typeface="Calibri" panose="020F0502020204030204" pitchFamily="34" charset="0"/>
              <a:ea typeface="Open Sans" panose="020B0606030504020204" pitchFamily="34" charset="0"/>
              <a:cs typeface="Calibri" panose="020F0502020204030204" pitchFamily="34" charset="0"/>
            </a:endParaRPr>
          </a:p>
        </p:txBody>
      </p:sp>
      <p:sp>
        <p:nvSpPr>
          <p:cNvPr id="2" name="Rectangle 1">
            <a:extLst>
              <a:ext uri="{FF2B5EF4-FFF2-40B4-BE49-F238E27FC236}">
                <a16:creationId xmlns:a16="http://schemas.microsoft.com/office/drawing/2014/main" id="{91B54FAB-4828-0F05-89EC-B13502FD5D27}"/>
              </a:ext>
            </a:extLst>
          </p:cNvPr>
          <p:cNvSpPr>
            <a:spLocks noChangeArrowheads="1"/>
          </p:cNvSpPr>
          <p:nvPr/>
        </p:nvSpPr>
        <p:spPr bwMode="auto">
          <a:xfrm>
            <a:off x="624486" y="6973317"/>
            <a:ext cx="3066941" cy="507831"/>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ctr" latinLnBrk="0" hangingPunct="0">
              <a:lnSpc>
                <a:spcPct val="100000"/>
              </a:lnSpc>
              <a:spcBef>
                <a:spcPct val="0"/>
              </a:spcBef>
              <a:spcAft>
                <a:spcPct val="0"/>
              </a:spcAft>
              <a:buClrTx/>
              <a:buSzTx/>
              <a:buFontTx/>
              <a:buNone/>
              <a:tabLst/>
            </a:pPr>
            <a:r>
              <a:rPr kumimoji="0" lang="en-US" altLang="en-US" sz="900" b="0" i="0" u="none" strike="noStrike" cap="none" normalizeH="0" baseline="0" dirty="0">
                <a:ln>
                  <a:noFill/>
                </a:ln>
                <a:solidFill>
                  <a:srgbClr val="333333"/>
                </a:solidFill>
                <a:effectLst/>
                <a:latin typeface="Source Sans Pro" panose="020B0503030403020204" pitchFamily="34" charset="0"/>
              </a:rPr>
              <a:t>Blockchain for </a:t>
            </a:r>
            <a:r>
              <a:rPr kumimoji="0" lang="en-US" altLang="en-US" sz="9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900" b="0" i="0" u="none" strike="noStrike" cap="none" normalizeH="0" baseline="0" dirty="0">
                <a:ln>
                  <a:noFill/>
                </a:ln>
                <a:solidFill>
                  <a:srgbClr val="333333"/>
                </a:solidFill>
                <a:effectLst/>
                <a:latin typeface="Source Sans Pro" panose="020B0503030403020204" pitchFamily="34" charset="0"/>
              </a:rPr>
              <a:t>Open Educational Resources © 2023/2024 von Blockchain for </a:t>
            </a:r>
            <a:r>
              <a:rPr kumimoji="0" lang="en-US" altLang="en-US" sz="900" b="0" i="0" u="none" strike="noStrike" cap="none" normalizeH="0" baseline="0" dirty="0" err="1">
                <a:ln>
                  <a:noFill/>
                </a:ln>
                <a:solidFill>
                  <a:srgbClr val="333333"/>
                </a:solidFill>
                <a:effectLst/>
                <a:latin typeface="Source Sans Pro" panose="020B0503030403020204" pitchFamily="34" charset="0"/>
              </a:rPr>
              <a:t>AgriFood </a:t>
            </a:r>
            <a:r>
              <a:rPr kumimoji="0" lang="en-US" altLang="en-US" sz="900" b="0" i="0" u="none" strike="noStrike" cap="none" normalizeH="0" baseline="0" dirty="0">
                <a:ln>
                  <a:noFill/>
                </a:ln>
                <a:solidFill>
                  <a:srgbClr val="333333"/>
                </a:solidFill>
                <a:effectLst/>
                <a:latin typeface="Source Sans Pro" panose="020B0503030403020204" pitchFamily="34" charset="0"/>
              </a:rPr>
              <a:t>Consortium ist lizenziert unter </a:t>
            </a:r>
            <a:r>
              <a:rPr kumimoji="0" lang="en-US" altLang="en-US" sz="900" b="0" i="0" u="none" strike="noStrike" cap="none" normalizeH="0" baseline="0" dirty="0">
                <a:ln>
                  <a:noFill/>
                </a:ln>
                <a:solidFill>
                  <a:srgbClr val="D14500"/>
                </a:solidFill>
                <a:effectLst/>
                <a:latin typeface="Source Sans Pro" panose="020B0503030403020204" pitchFamily="34" charset="0"/>
                <a:hlinkClick r:id="rId4"/>
              </a:rPr>
              <a:t>CC BY-SA 4.</a:t>
            </a:r>
            <a:r>
              <a:rPr kumimoji="0" lang="en-US" altLang="en-US" sz="400" b="0" i="0" u="none" strike="noStrike" cap="none" normalizeH="0" baseline="0" dirty="0">
                <a:ln>
                  <a:noFill/>
                </a:ln>
                <a:solidFill>
                  <a:schemeClr val="tx1"/>
                </a:solidFill>
                <a:effectLst/>
              </a:rPr>
              <a:t>0   </a:t>
            </a:r>
            <a:endParaRPr kumimoji="0" lang="en-US" altLang="en-US" sz="1100" b="0" i="0" u="none" strike="noStrike" cap="none" normalizeH="0" baseline="0" dirty="0">
              <a:ln>
                <a:noFill/>
              </a:ln>
              <a:solidFill>
                <a:schemeClr val="tx1"/>
              </a:solidFill>
              <a:effectLst/>
              <a:latin typeface="Arial" panose="020B0604020202020204" pitchFamily="34" charset="0"/>
            </a:endParaRPr>
          </a:p>
        </p:txBody>
      </p:sp>
      <p:pic>
        <p:nvPicPr>
          <p:cNvPr id="3" name="Picture 6">
            <a:extLst>
              <a:ext uri="{FF2B5EF4-FFF2-40B4-BE49-F238E27FC236}">
                <a16:creationId xmlns:a16="http://schemas.microsoft.com/office/drawing/2014/main" id="{4B55E8ED-FC40-0CAE-148E-55471D1709C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71506" y="7012642"/>
            <a:ext cx="903881" cy="31624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Placeholder 38">
            <a:extLst>
              <a:ext uri="{FF2B5EF4-FFF2-40B4-BE49-F238E27FC236}">
                <a16:creationId xmlns:a16="http://schemas.microsoft.com/office/drawing/2014/main" id="{AEEC621D-5CAF-2256-34F1-DB66A56DB41F}"/>
              </a:ext>
            </a:extLst>
          </p:cNvPr>
          <p:cNvPicPr>
            <a:picLocks noChangeAspect="1"/>
          </p:cNvPicPr>
          <p:nvPr/>
        </p:nvPicPr>
        <p:blipFill>
          <a:blip r:embed="rId6"/>
          <a:srcRect t="19078" b="19078"/>
          <a:stretch>
            <a:fillRect/>
          </a:stretch>
        </p:blipFill>
        <p:spPr>
          <a:xfrm>
            <a:off x="1" y="731044"/>
            <a:ext cx="10693400" cy="3936378"/>
          </a:xfrm>
          <a:custGeom>
            <a:avLst/>
            <a:gdLst>
              <a:gd name="connsiteX0" fmla="*/ 0 w 11318019"/>
              <a:gd name="connsiteY0" fmla="*/ 0 h 3936378"/>
              <a:gd name="connsiteX1" fmla="*/ 8099283 w 11318019"/>
              <a:gd name="connsiteY1" fmla="*/ 0 h 3936378"/>
              <a:gd name="connsiteX2" fmla="*/ 8099283 w 11318019"/>
              <a:gd name="connsiteY2" fmla="*/ 2006118 h 3936378"/>
              <a:gd name="connsiteX3" fmla="*/ 10752692 w 11318019"/>
              <a:gd name="connsiteY3" fmla="*/ 2006118 h 3936378"/>
              <a:gd name="connsiteX4" fmla="*/ 10752692 w 11318019"/>
              <a:gd name="connsiteY4" fmla="*/ 0 h 3936378"/>
              <a:gd name="connsiteX5" fmla="*/ 11318019 w 11318019"/>
              <a:gd name="connsiteY5" fmla="*/ 0 h 3936378"/>
              <a:gd name="connsiteX6" fmla="*/ 11318019 w 11318019"/>
              <a:gd name="connsiteY6" fmla="*/ 3936378 h 3936378"/>
              <a:gd name="connsiteX7" fmla="*/ 0 w 11318019"/>
              <a:gd name="connsiteY7" fmla="*/ 3936378 h 39363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318019" h="3936378">
                <a:moveTo>
                  <a:pt x="0" y="0"/>
                </a:moveTo>
                <a:lnTo>
                  <a:pt x="8099283" y="0"/>
                </a:lnTo>
                <a:lnTo>
                  <a:pt x="8099283" y="2006118"/>
                </a:lnTo>
                <a:lnTo>
                  <a:pt x="10752692" y="2006118"/>
                </a:lnTo>
                <a:lnTo>
                  <a:pt x="10752692" y="0"/>
                </a:lnTo>
                <a:lnTo>
                  <a:pt x="11318019" y="0"/>
                </a:lnTo>
                <a:lnTo>
                  <a:pt x="11318019" y="3936378"/>
                </a:lnTo>
                <a:lnTo>
                  <a:pt x="0" y="3936378"/>
                </a:lnTo>
                <a:close/>
              </a:path>
            </a:pathLst>
          </a:custGeom>
        </p:spPr>
      </p:pic>
      <p:sp>
        <p:nvSpPr>
          <p:cNvPr id="8" name="Text Placeholder 6">
            <a:extLst>
              <a:ext uri="{FF2B5EF4-FFF2-40B4-BE49-F238E27FC236}">
                <a16:creationId xmlns:a16="http://schemas.microsoft.com/office/drawing/2014/main" id="{11E47108-0076-3424-D328-E3676C8382E1}"/>
              </a:ext>
            </a:extLst>
          </p:cNvPr>
          <p:cNvSpPr txBox="1">
            <a:spLocks/>
          </p:cNvSpPr>
          <p:nvPr/>
        </p:nvSpPr>
        <p:spPr>
          <a:xfrm>
            <a:off x="688217" y="4145086"/>
            <a:ext cx="3335229" cy="756631"/>
          </a:xfrm>
          <a:prstGeom prst="rect">
            <a:avLst/>
          </a:prstGeom>
          <a:gradFill>
            <a:gsLst>
              <a:gs pos="0">
                <a:srgbClr val="6A9D56"/>
              </a:gs>
              <a:gs pos="56000">
                <a:srgbClr val="2D8784"/>
              </a:gs>
              <a:gs pos="100000">
                <a:srgbClr val="263D94"/>
              </a:gs>
            </a:gsLst>
            <a:lin ang="0" scaled="0"/>
          </a:gradFill>
        </p:spPr>
        <p:txBody>
          <a:bodyPr lIns="91440" tIns="45720" rIns="91440" bIns="45720" anchor="ctr">
            <a:noAutofit/>
          </a:bodyPr>
          <a:lstStyle>
            <a:lvl1pPr marL="0" indent="0" algn="l" defTabSz="914400" rtl="0" eaLnBrk="1" latinLnBrk="0" hangingPunct="1">
              <a:lnSpc>
                <a:spcPct val="100000"/>
              </a:lnSpc>
              <a:spcBef>
                <a:spcPts val="0"/>
              </a:spcBef>
              <a:buFont typeface="Arial" panose="020B0604020202020204" pitchFamily="34" charset="0"/>
              <a:buNone/>
              <a:defRPr sz="3900" b="0" i="0" kern="1200">
                <a:solidFill>
                  <a:schemeClr val="bg1"/>
                </a:solidFill>
                <a:latin typeface="Calibri" panose="020F0502020204030204" pitchFamily="34" charset="0"/>
                <a:ea typeface="Open Sans" panose="020B0606030504020204" pitchFamily="34" charset="0"/>
                <a:cs typeface="Calibri" panose="020F0502020204030204" pitchFamily="34" charset="0"/>
              </a:defRPr>
            </a:lvl1pPr>
            <a:lvl2pPr marL="609593"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2pPr>
            <a:lvl3pPr marL="1219185"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3pPr>
            <a:lvl4pPr marL="1828778"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4pPr>
            <a:lvl5pPr marL="2438374" indent="0" algn="l" defTabSz="914400" rtl="0" eaLnBrk="1" latinLnBrk="0" hangingPunct="1">
              <a:lnSpc>
                <a:spcPct val="90000"/>
              </a:lnSpc>
              <a:spcBef>
                <a:spcPts val="500"/>
              </a:spcBef>
              <a:buFont typeface="Arial" panose="020B0604020202020204" pitchFamily="34" charset="0"/>
              <a:buNone/>
              <a:defRPr sz="5161" kern="1200">
                <a:solidFill>
                  <a:srgbClr val="011E3B"/>
                </a:solidFill>
                <a:latin typeface="Montserrat" pitchFamily="2" charset="77"/>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ClrTx/>
            </a:pPr>
            <a:r>
              <a:rPr lang="en-IE" dirty="0">
                <a:latin typeface="Calibri"/>
                <a:ea typeface="Open Sans"/>
                <a:cs typeface="Calibri"/>
              </a:rPr>
              <a:t>Modul </a:t>
            </a:r>
            <a:r>
              <a:rPr lang="en-GB" dirty="0">
                <a:latin typeface="Calibri"/>
                <a:ea typeface="Open Sans"/>
                <a:cs typeface="Calibri"/>
              </a:rPr>
              <a:t>3</a:t>
            </a:r>
            <a:endParaRPr lang="en-IE" dirty="0">
              <a:latin typeface="Calibri"/>
              <a:ea typeface="Open Sans"/>
              <a:cs typeface="Calibri"/>
            </a:endParaRPr>
          </a:p>
        </p:txBody>
      </p:sp>
      <p:sp>
        <p:nvSpPr>
          <p:cNvPr id="9" name="Freeform 204">
            <a:extLst>
              <a:ext uri="{FF2B5EF4-FFF2-40B4-BE49-F238E27FC236}">
                <a16:creationId xmlns:a16="http://schemas.microsoft.com/office/drawing/2014/main" id="{0F714EED-C218-C89D-B4B9-7E0375FC6799}"/>
              </a:ext>
            </a:extLst>
          </p:cNvPr>
          <p:cNvSpPr/>
          <p:nvPr/>
        </p:nvSpPr>
        <p:spPr>
          <a:xfrm>
            <a:off x="7526618" y="0"/>
            <a:ext cx="2653409" cy="2737744"/>
          </a:xfrm>
          <a:custGeom>
            <a:avLst/>
            <a:gdLst>
              <a:gd name="connsiteX0" fmla="*/ 0 w 1483995"/>
              <a:gd name="connsiteY0" fmla="*/ 0 h 1489091"/>
              <a:gd name="connsiteX1" fmla="*/ 1483995 w 1483995"/>
              <a:gd name="connsiteY1" fmla="*/ 0 h 1489091"/>
              <a:gd name="connsiteX2" fmla="*/ 1483995 w 1483995"/>
              <a:gd name="connsiteY2" fmla="*/ 1489092 h 1489091"/>
              <a:gd name="connsiteX3" fmla="*/ 0 w 1483995"/>
              <a:gd name="connsiteY3" fmla="*/ 1489092 h 1489091"/>
            </a:gdLst>
            <a:ahLst/>
            <a:cxnLst>
              <a:cxn ang="0">
                <a:pos x="connsiteX0" y="connsiteY0"/>
              </a:cxn>
              <a:cxn ang="0">
                <a:pos x="connsiteX1" y="connsiteY1"/>
              </a:cxn>
              <a:cxn ang="0">
                <a:pos x="connsiteX2" y="connsiteY2"/>
              </a:cxn>
              <a:cxn ang="0">
                <a:pos x="connsiteX3" y="connsiteY3"/>
              </a:cxn>
            </a:cxnLst>
            <a:rect l="l" t="t" r="r" b="b"/>
            <a:pathLst>
              <a:path w="1483995" h="1489091">
                <a:moveTo>
                  <a:pt x="0" y="0"/>
                </a:moveTo>
                <a:lnTo>
                  <a:pt x="1483995" y="0"/>
                </a:lnTo>
                <a:lnTo>
                  <a:pt x="1483995" y="1489092"/>
                </a:lnTo>
                <a:lnTo>
                  <a:pt x="0" y="1489092"/>
                </a:lnTo>
                <a:close/>
              </a:path>
            </a:pathLst>
          </a:custGeom>
          <a:gradFill>
            <a:gsLst>
              <a:gs pos="0">
                <a:srgbClr val="6A9D56"/>
              </a:gs>
              <a:gs pos="60540">
                <a:srgbClr val="2D8784"/>
              </a:gs>
              <a:gs pos="100000">
                <a:srgbClr val="263D94"/>
              </a:gs>
            </a:gsLst>
            <a:lin ang="0" scaled="1"/>
          </a:gradFill>
          <a:ln w="9525" cap="flat">
            <a:noFill/>
            <a:prstDash val="solid"/>
            <a:miter/>
          </a:ln>
        </p:spPr>
        <p:txBody>
          <a:bodyPr rtlCol="0" anchor="ctr"/>
          <a:lstStyle/>
          <a:p>
            <a:endParaRPr lang="en-US"/>
          </a:p>
        </p:txBody>
      </p:sp>
      <p:grpSp>
        <p:nvGrpSpPr>
          <p:cNvPr id="10" name="Group 9">
            <a:extLst>
              <a:ext uri="{FF2B5EF4-FFF2-40B4-BE49-F238E27FC236}">
                <a16:creationId xmlns:a16="http://schemas.microsoft.com/office/drawing/2014/main" id="{DFC3F809-0B67-EF30-9C17-1319220F9DC0}"/>
              </a:ext>
            </a:extLst>
          </p:cNvPr>
          <p:cNvGrpSpPr/>
          <p:nvPr/>
        </p:nvGrpSpPr>
        <p:grpSpPr>
          <a:xfrm>
            <a:off x="8120625" y="412590"/>
            <a:ext cx="2050690" cy="2056999"/>
            <a:chOff x="10968672" y="5214269"/>
            <a:chExt cx="1344930" cy="1312000"/>
          </a:xfrm>
        </p:grpSpPr>
        <p:grpSp>
          <p:nvGrpSpPr>
            <p:cNvPr id="11" name="Graphic 47">
              <a:extLst>
                <a:ext uri="{FF2B5EF4-FFF2-40B4-BE49-F238E27FC236}">
                  <a16:creationId xmlns:a16="http://schemas.microsoft.com/office/drawing/2014/main" id="{E3860672-C6BE-9C33-CE10-F6685D8FB28D}"/>
                </a:ext>
              </a:extLst>
            </p:cNvPr>
            <p:cNvGrpSpPr/>
            <p:nvPr/>
          </p:nvGrpSpPr>
          <p:grpSpPr>
            <a:xfrm>
              <a:off x="11799728" y="5338043"/>
              <a:ext cx="373379" cy="317050"/>
              <a:chOff x="11799728" y="5338043"/>
              <a:chExt cx="373379" cy="317050"/>
            </a:xfrm>
            <a:solidFill>
              <a:srgbClr val="FFFFFF"/>
            </a:solidFill>
          </p:grpSpPr>
          <p:sp>
            <p:nvSpPr>
              <p:cNvPr id="58" name="Freeform 194">
                <a:extLst>
                  <a:ext uri="{FF2B5EF4-FFF2-40B4-BE49-F238E27FC236}">
                    <a16:creationId xmlns:a16="http://schemas.microsoft.com/office/drawing/2014/main" id="{5FEDEE5C-2BEE-171E-161B-4240E6E7B98A}"/>
                  </a:ext>
                </a:extLst>
              </p:cNvPr>
              <p:cNvSpPr/>
              <p:nvPr/>
            </p:nvSpPr>
            <p:spPr>
              <a:xfrm>
                <a:off x="11896645" y="5489428"/>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9 h 165666"/>
                  <a:gd name="connsiteX4" fmla="*/ 89297 w 275748"/>
                  <a:gd name="connsiteY4" fmla="*/ 0 h 165666"/>
                  <a:gd name="connsiteX5" fmla="*/ 268367 w 275748"/>
                  <a:gd name="connsiteY5" fmla="*/ 0 h 165666"/>
                  <a:gd name="connsiteX6" fmla="*/ 275035 w 275748"/>
                  <a:gd name="connsiteY6" fmla="*/ 3809 h 165666"/>
                  <a:gd name="connsiteX7" fmla="*/ 275035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3107 w 275748"/>
                  <a:gd name="connsiteY12" fmla="*/ 14282 h 165666"/>
                  <a:gd name="connsiteX13" fmla="*/ 18812 w 275748"/>
                  <a:gd name="connsiteY13" fmla="*/ 149481 h 165666"/>
                  <a:gd name="connsiteX14" fmla="*/ 180737 w 275748"/>
                  <a:gd name="connsiteY14" fmla="*/ 149481 h 165666"/>
                  <a:gd name="connsiteX15" fmla="*/ 255032 w 275748"/>
                  <a:gd name="connsiteY15" fmla="*/ 14282 h 165666"/>
                  <a:gd name="connsiteX16" fmla="*/ 93107 w 275748"/>
                  <a:gd name="connsiteY16" fmla="*/ 1428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5" y="3809"/>
                    </a:cubicBezTo>
                    <a:cubicBezTo>
                      <a:pt x="275987" y="5713"/>
                      <a:pt x="275987" y="8569"/>
                      <a:pt x="275035" y="11425"/>
                    </a:cubicBezTo>
                    <a:lnTo>
                      <a:pt x="193120" y="161858"/>
                    </a:lnTo>
                    <a:cubicBezTo>
                      <a:pt x="192167" y="164714"/>
                      <a:pt x="189310" y="165666"/>
                      <a:pt x="186452" y="165666"/>
                    </a:cubicBezTo>
                    <a:lnTo>
                      <a:pt x="7382" y="165666"/>
                    </a:lnTo>
                    <a:cubicBezTo>
                      <a:pt x="5477" y="164714"/>
                      <a:pt x="4524" y="164714"/>
                      <a:pt x="3572" y="164714"/>
                    </a:cubicBezTo>
                    <a:close/>
                    <a:moveTo>
                      <a:pt x="93107" y="14282"/>
                    </a:moveTo>
                    <a:lnTo>
                      <a:pt x="18812" y="149481"/>
                    </a:lnTo>
                    <a:lnTo>
                      <a:pt x="180737" y="149481"/>
                    </a:lnTo>
                    <a:lnTo>
                      <a:pt x="255032" y="14282"/>
                    </a:lnTo>
                    <a:lnTo>
                      <a:pt x="93107" y="14282"/>
                    </a:lnTo>
                    <a:close/>
                  </a:path>
                </a:pathLst>
              </a:custGeom>
              <a:solidFill>
                <a:srgbClr val="FFFFFF"/>
              </a:solidFill>
              <a:ln w="9525" cap="flat">
                <a:noFill/>
                <a:prstDash val="solid"/>
                <a:miter/>
              </a:ln>
            </p:spPr>
            <p:txBody>
              <a:bodyPr rtlCol="0" anchor="ctr"/>
              <a:lstStyle/>
              <a:p>
                <a:endParaRPr lang="en-US"/>
              </a:p>
            </p:txBody>
          </p:sp>
          <p:sp>
            <p:nvSpPr>
              <p:cNvPr id="59" name="Freeform 195">
                <a:extLst>
                  <a:ext uri="{FF2B5EF4-FFF2-40B4-BE49-F238E27FC236}">
                    <a16:creationId xmlns:a16="http://schemas.microsoft.com/office/drawing/2014/main" id="{484997DA-73B2-5915-0F05-D999144972F8}"/>
                  </a:ext>
                </a:extLst>
              </p:cNvPr>
              <p:cNvSpPr/>
              <p:nvPr/>
            </p:nvSpPr>
            <p:spPr>
              <a:xfrm>
                <a:off x="11799728" y="5338995"/>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7097 h 316098"/>
                  <a:gd name="connsiteX13" fmla="*/ 103346 w 194310"/>
                  <a:gd name="connsiteY13" fmla="*/ 293248 h 316098"/>
                  <a:gd name="connsiteX14" fmla="*/ 177641 w 194310"/>
                  <a:gd name="connsiteY14" fmla="*/ 158049 h 316098"/>
                  <a:gd name="connsiteX15" fmla="*/ 90011 w 194310"/>
                  <a:gd name="connsiteY15" fmla="*/ 21898 h 316098"/>
                  <a:gd name="connsiteX16" fmla="*/ 15716 w 194310"/>
                  <a:gd name="connsiteY16" fmla="*/ 157097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7097"/>
                    </a:moveTo>
                    <a:lnTo>
                      <a:pt x="103346" y="293248"/>
                    </a:lnTo>
                    <a:lnTo>
                      <a:pt x="177641" y="158049"/>
                    </a:lnTo>
                    <a:lnTo>
                      <a:pt x="90011" y="21898"/>
                    </a:lnTo>
                    <a:lnTo>
                      <a:pt x="15716" y="157097"/>
                    </a:lnTo>
                    <a:close/>
                  </a:path>
                </a:pathLst>
              </a:custGeom>
              <a:solidFill>
                <a:srgbClr val="FFFFFF"/>
              </a:solidFill>
              <a:ln w="9525" cap="flat">
                <a:noFill/>
                <a:prstDash val="solid"/>
                <a:miter/>
              </a:ln>
            </p:spPr>
            <p:txBody>
              <a:bodyPr rtlCol="0" anchor="ctr"/>
              <a:lstStyle/>
              <a:p>
                <a:endParaRPr lang="en-US"/>
              </a:p>
            </p:txBody>
          </p:sp>
          <p:sp>
            <p:nvSpPr>
              <p:cNvPr id="60" name="Freeform 196">
                <a:extLst>
                  <a:ext uri="{FF2B5EF4-FFF2-40B4-BE49-F238E27FC236}">
                    <a16:creationId xmlns:a16="http://schemas.microsoft.com/office/drawing/2014/main" id="{0460B60E-3CE7-9FAD-F3E1-F5F0FA8BB045}"/>
                  </a:ext>
                </a:extLst>
              </p:cNvPr>
              <p:cNvSpPr/>
              <p:nvPr/>
            </p:nvSpPr>
            <p:spPr>
              <a:xfrm>
                <a:off x="11881643" y="5338043"/>
                <a:ext cx="291464" cy="165666"/>
              </a:xfrm>
              <a:custGeom>
                <a:avLst/>
                <a:gdLst>
                  <a:gd name="connsiteX0" fmla="*/ 100489 w 291464"/>
                  <a:gd name="connsiteY0" fmla="*/ 164714 h 165666"/>
                  <a:gd name="connsiteX1" fmla="*/ 97631 w 291464"/>
                  <a:gd name="connsiteY1" fmla="*/ 161858 h 165666"/>
                  <a:gd name="connsiteX2" fmla="*/ 1429 w 291464"/>
                  <a:gd name="connsiteY2" fmla="*/ 11425 h 165666"/>
                  <a:gd name="connsiteX3" fmla="*/ 1429 w 291464"/>
                  <a:gd name="connsiteY3" fmla="*/ 3808 h 165666"/>
                  <a:gd name="connsiteX4" fmla="*/ 8096 w 291464"/>
                  <a:gd name="connsiteY4" fmla="*/ 0 h 165666"/>
                  <a:gd name="connsiteX5" fmla="*/ 187166 w 291464"/>
                  <a:gd name="connsiteY5" fmla="*/ 0 h 165666"/>
                  <a:gd name="connsiteX6" fmla="*/ 193834 w 291464"/>
                  <a:gd name="connsiteY6" fmla="*/ 3808 h 165666"/>
                  <a:gd name="connsiteX7" fmla="*/ 290036 w 291464"/>
                  <a:gd name="connsiteY7" fmla="*/ 154241 h 165666"/>
                  <a:gd name="connsiteX8" fmla="*/ 290036 w 291464"/>
                  <a:gd name="connsiteY8" fmla="*/ 161858 h 165666"/>
                  <a:gd name="connsiteX9" fmla="*/ 283369 w 291464"/>
                  <a:gd name="connsiteY9" fmla="*/ 165666 h 165666"/>
                  <a:gd name="connsiteX10" fmla="*/ 104299 w 291464"/>
                  <a:gd name="connsiteY10" fmla="*/ 165666 h 165666"/>
                  <a:gd name="connsiteX11" fmla="*/ 100489 w 291464"/>
                  <a:gd name="connsiteY11" fmla="*/ 164714 h 165666"/>
                  <a:gd name="connsiteX12" fmla="*/ 21431 w 291464"/>
                  <a:gd name="connsiteY12" fmla="*/ 16186 h 165666"/>
                  <a:gd name="connsiteX13" fmla="*/ 108109 w 291464"/>
                  <a:gd name="connsiteY13" fmla="*/ 151385 h 165666"/>
                  <a:gd name="connsiteX14" fmla="*/ 269081 w 291464"/>
                  <a:gd name="connsiteY14" fmla="*/ 151385 h 165666"/>
                  <a:gd name="connsiteX15" fmla="*/ 182404 w 291464"/>
                  <a:gd name="connsiteY15" fmla="*/ 16186 h 165666"/>
                  <a:gd name="connsiteX16" fmla="*/ 21431 w 291464"/>
                  <a:gd name="connsiteY16" fmla="*/ 16186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4"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2394" y="165666"/>
                      <a:pt x="101441" y="165666"/>
                      <a:pt x="100489" y="164714"/>
                    </a:cubicBezTo>
                    <a:close/>
                    <a:moveTo>
                      <a:pt x="21431" y="16186"/>
                    </a:moveTo>
                    <a:lnTo>
                      <a:pt x="108109" y="151385"/>
                    </a:lnTo>
                    <a:lnTo>
                      <a:pt x="269081" y="151385"/>
                    </a:lnTo>
                    <a:lnTo>
                      <a:pt x="182404" y="16186"/>
                    </a:lnTo>
                    <a:lnTo>
                      <a:pt x="21431" y="16186"/>
                    </a:lnTo>
                    <a:close/>
                  </a:path>
                </a:pathLst>
              </a:custGeom>
              <a:solidFill>
                <a:srgbClr val="FFFFFF"/>
              </a:solidFill>
              <a:ln w="9525" cap="flat">
                <a:noFill/>
                <a:prstDash val="solid"/>
                <a:miter/>
              </a:ln>
            </p:spPr>
            <p:txBody>
              <a:bodyPr rtlCol="0" anchor="ctr"/>
              <a:lstStyle/>
              <a:p>
                <a:endParaRPr lang="en-US"/>
              </a:p>
            </p:txBody>
          </p:sp>
        </p:grpSp>
        <p:grpSp>
          <p:nvGrpSpPr>
            <p:cNvPr id="12" name="Graphic 47">
              <a:extLst>
                <a:ext uri="{FF2B5EF4-FFF2-40B4-BE49-F238E27FC236}">
                  <a16:creationId xmlns:a16="http://schemas.microsoft.com/office/drawing/2014/main" id="{C7A7DD28-6DBA-9C5D-92C5-4709F6A63E9F}"/>
                </a:ext>
              </a:extLst>
            </p:cNvPr>
            <p:cNvGrpSpPr/>
            <p:nvPr/>
          </p:nvGrpSpPr>
          <p:grpSpPr>
            <a:xfrm>
              <a:off x="11553031" y="5790293"/>
              <a:ext cx="373379" cy="316098"/>
              <a:chOff x="11553031" y="5790293"/>
              <a:chExt cx="373379" cy="316098"/>
            </a:xfrm>
            <a:solidFill>
              <a:srgbClr val="FFFFFF"/>
            </a:solidFill>
          </p:grpSpPr>
          <p:sp>
            <p:nvSpPr>
              <p:cNvPr id="55" name="Freeform 191">
                <a:extLst>
                  <a:ext uri="{FF2B5EF4-FFF2-40B4-BE49-F238E27FC236}">
                    <a16:creationId xmlns:a16="http://schemas.microsoft.com/office/drawing/2014/main" id="{ABD4FE8C-8948-6BA2-7B0D-BF9703C9E287}"/>
                  </a:ext>
                </a:extLst>
              </p:cNvPr>
              <p:cNvSpPr/>
              <p:nvPr/>
            </p:nvSpPr>
            <p:spPr>
              <a:xfrm>
                <a:off x="11649948" y="5940725"/>
                <a:ext cx="275748" cy="165666"/>
              </a:xfrm>
              <a:custGeom>
                <a:avLst/>
                <a:gdLst>
                  <a:gd name="connsiteX0" fmla="*/ 3572 w 275748"/>
                  <a:gd name="connsiteY0" fmla="*/ 164714 h 165666"/>
                  <a:gd name="connsiteX1" fmla="*/ 714 w 275748"/>
                  <a:gd name="connsiteY1" fmla="*/ 161858 h 165666"/>
                  <a:gd name="connsiteX2" fmla="*/ 714 w 275748"/>
                  <a:gd name="connsiteY2" fmla="*/ 154241 h 165666"/>
                  <a:gd name="connsiteX3" fmla="*/ 82629 w 275748"/>
                  <a:gd name="connsiteY3" fmla="*/ 3808 h 165666"/>
                  <a:gd name="connsiteX4" fmla="*/ 89297 w 275748"/>
                  <a:gd name="connsiteY4" fmla="*/ 0 h 165666"/>
                  <a:gd name="connsiteX5" fmla="*/ 268367 w 275748"/>
                  <a:gd name="connsiteY5" fmla="*/ 0 h 165666"/>
                  <a:gd name="connsiteX6" fmla="*/ 275034 w 275748"/>
                  <a:gd name="connsiteY6" fmla="*/ 3808 h 165666"/>
                  <a:gd name="connsiteX7" fmla="*/ 275034 w 275748"/>
                  <a:gd name="connsiteY7" fmla="*/ 11425 h 165666"/>
                  <a:gd name="connsiteX8" fmla="*/ 193120 w 275748"/>
                  <a:gd name="connsiteY8" fmla="*/ 161858 h 165666"/>
                  <a:gd name="connsiteX9" fmla="*/ 186452 w 275748"/>
                  <a:gd name="connsiteY9" fmla="*/ 165666 h 165666"/>
                  <a:gd name="connsiteX10" fmla="*/ 7382 w 275748"/>
                  <a:gd name="connsiteY10" fmla="*/ 165666 h 165666"/>
                  <a:gd name="connsiteX11" fmla="*/ 3572 w 275748"/>
                  <a:gd name="connsiteY11" fmla="*/ 164714 h 165666"/>
                  <a:gd name="connsiteX12" fmla="*/ 94059 w 275748"/>
                  <a:gd name="connsiteY12" fmla="*/ 15234 h 165666"/>
                  <a:gd name="connsiteX13" fmla="*/ 19764 w 275748"/>
                  <a:gd name="connsiteY13" fmla="*/ 150433 h 165666"/>
                  <a:gd name="connsiteX14" fmla="*/ 181689 w 275748"/>
                  <a:gd name="connsiteY14" fmla="*/ 150433 h 165666"/>
                  <a:gd name="connsiteX15" fmla="*/ 255984 w 275748"/>
                  <a:gd name="connsiteY15" fmla="*/ 15234 h 165666"/>
                  <a:gd name="connsiteX16" fmla="*/ 94059 w 275748"/>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75748" h="165666">
                    <a:moveTo>
                      <a:pt x="3572" y="164714"/>
                    </a:moveTo>
                    <a:cubicBezTo>
                      <a:pt x="2620"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20" y="161858"/>
                    </a:lnTo>
                    <a:cubicBezTo>
                      <a:pt x="192167" y="164714"/>
                      <a:pt x="189309" y="165666"/>
                      <a:pt x="186452" y="165666"/>
                    </a:cubicBezTo>
                    <a:lnTo>
                      <a:pt x="7382" y="165666"/>
                    </a:lnTo>
                    <a:cubicBezTo>
                      <a:pt x="6429"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w="9525" cap="flat">
                <a:noFill/>
                <a:prstDash val="solid"/>
                <a:miter/>
              </a:ln>
            </p:spPr>
            <p:txBody>
              <a:bodyPr rtlCol="0" anchor="ctr"/>
              <a:lstStyle/>
              <a:p>
                <a:endParaRPr lang="en-US"/>
              </a:p>
            </p:txBody>
          </p:sp>
          <p:sp>
            <p:nvSpPr>
              <p:cNvPr id="56" name="Freeform 192">
                <a:extLst>
                  <a:ext uri="{FF2B5EF4-FFF2-40B4-BE49-F238E27FC236}">
                    <a16:creationId xmlns:a16="http://schemas.microsoft.com/office/drawing/2014/main" id="{9963D14D-CF1D-C21B-6E20-288B26AD029E}"/>
                  </a:ext>
                </a:extLst>
              </p:cNvPr>
              <p:cNvSpPr/>
              <p:nvPr/>
            </p:nvSpPr>
            <p:spPr>
              <a:xfrm>
                <a:off x="11553031" y="5790293"/>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6669 w 194310"/>
                  <a:gd name="connsiteY12" fmla="*/ 158049 h 316098"/>
                  <a:gd name="connsiteX13" fmla="*/ 104299 w 194310"/>
                  <a:gd name="connsiteY13" fmla="*/ 294200 h 316098"/>
                  <a:gd name="connsiteX14" fmla="*/ 178594 w 194310"/>
                  <a:gd name="connsiteY14" fmla="*/ 159001 h 316098"/>
                  <a:gd name="connsiteX15" fmla="*/ 90964 w 194310"/>
                  <a:gd name="connsiteY15" fmla="*/ 22850 h 316098"/>
                  <a:gd name="connsiteX16" fmla="*/ 16669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0"/>
                    </a:lnTo>
                    <a:lnTo>
                      <a:pt x="16669" y="158049"/>
                    </a:lnTo>
                    <a:close/>
                  </a:path>
                </a:pathLst>
              </a:custGeom>
              <a:solidFill>
                <a:srgbClr val="FFFFFF"/>
              </a:solidFill>
              <a:ln w="9525" cap="flat">
                <a:noFill/>
                <a:prstDash val="solid"/>
                <a:miter/>
              </a:ln>
            </p:spPr>
            <p:txBody>
              <a:bodyPr rtlCol="0" anchor="ctr"/>
              <a:lstStyle/>
              <a:p>
                <a:endParaRPr lang="en-US"/>
              </a:p>
            </p:txBody>
          </p:sp>
          <p:sp>
            <p:nvSpPr>
              <p:cNvPr id="57" name="Freeform 193">
                <a:extLst>
                  <a:ext uri="{FF2B5EF4-FFF2-40B4-BE49-F238E27FC236}">
                    <a16:creationId xmlns:a16="http://schemas.microsoft.com/office/drawing/2014/main" id="{BE7310A4-9D79-5E4E-90A2-1573DD645BAA}"/>
                  </a:ext>
                </a:extLst>
              </p:cNvPr>
              <p:cNvSpPr/>
              <p:nvPr/>
            </p:nvSpPr>
            <p:spPr>
              <a:xfrm>
                <a:off x="11634946" y="5790293"/>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2394"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grpSp>
          <p:nvGrpSpPr>
            <p:cNvPr id="13" name="Graphic 47">
              <a:extLst>
                <a:ext uri="{FF2B5EF4-FFF2-40B4-BE49-F238E27FC236}">
                  <a16:creationId xmlns:a16="http://schemas.microsoft.com/office/drawing/2014/main" id="{34216849-FE28-0618-6FBD-9C22108863C6}"/>
                </a:ext>
              </a:extLst>
            </p:cNvPr>
            <p:cNvGrpSpPr/>
            <p:nvPr/>
          </p:nvGrpSpPr>
          <p:grpSpPr>
            <a:xfrm>
              <a:off x="12091193" y="5786484"/>
              <a:ext cx="221456" cy="316098"/>
              <a:chOff x="12091193" y="5786484"/>
              <a:chExt cx="221456" cy="316098"/>
            </a:xfrm>
            <a:solidFill>
              <a:srgbClr val="FFFFFF"/>
            </a:solidFill>
          </p:grpSpPr>
          <p:sp>
            <p:nvSpPr>
              <p:cNvPr id="52" name="Freeform 188">
                <a:extLst>
                  <a:ext uri="{FF2B5EF4-FFF2-40B4-BE49-F238E27FC236}">
                    <a16:creationId xmlns:a16="http://schemas.microsoft.com/office/drawing/2014/main" id="{266DE596-1AFD-CF90-257E-D9793D89D0BE}"/>
                  </a:ext>
                </a:extLst>
              </p:cNvPr>
              <p:cNvSpPr/>
              <p:nvPr/>
            </p:nvSpPr>
            <p:spPr>
              <a:xfrm>
                <a:off x="12091193" y="5786484"/>
                <a:ext cx="194310" cy="316098"/>
              </a:xfrm>
              <a:custGeom>
                <a:avLst/>
                <a:gdLst>
                  <a:gd name="connsiteX0" fmla="*/ 100489 w 194310"/>
                  <a:gd name="connsiteY0" fmla="*/ 315147 h 316098"/>
                  <a:gd name="connsiteX1" fmla="*/ 97631 w 194310"/>
                  <a:gd name="connsiteY1" fmla="*/ 312290 h 316098"/>
                  <a:gd name="connsiteX2" fmla="*/ 1429 w 194310"/>
                  <a:gd name="connsiteY2" fmla="*/ 161858 h 316098"/>
                  <a:gd name="connsiteX3" fmla="*/ 1429 w 194310"/>
                  <a:gd name="connsiteY3" fmla="*/ 154241 h 316098"/>
                  <a:gd name="connsiteX4" fmla="*/ 83344 w 194310"/>
                  <a:gd name="connsiteY4" fmla="*/ 3808 h 316098"/>
                  <a:gd name="connsiteX5" fmla="*/ 90011 w 194310"/>
                  <a:gd name="connsiteY5" fmla="*/ 0 h 316098"/>
                  <a:gd name="connsiteX6" fmla="*/ 96679 w 194310"/>
                  <a:gd name="connsiteY6" fmla="*/ 3808 h 316098"/>
                  <a:gd name="connsiteX7" fmla="*/ 192881 w 194310"/>
                  <a:gd name="connsiteY7" fmla="*/ 154241 h 316098"/>
                  <a:gd name="connsiteX8" fmla="*/ 192881 w 194310"/>
                  <a:gd name="connsiteY8" fmla="*/ 161858 h 316098"/>
                  <a:gd name="connsiteX9" fmla="*/ 110966 w 194310"/>
                  <a:gd name="connsiteY9" fmla="*/ 312290 h 316098"/>
                  <a:gd name="connsiteX10" fmla="*/ 104299 w 194310"/>
                  <a:gd name="connsiteY10" fmla="*/ 316099 h 316098"/>
                  <a:gd name="connsiteX11" fmla="*/ 100489 w 194310"/>
                  <a:gd name="connsiteY11" fmla="*/ 315147 h 316098"/>
                  <a:gd name="connsiteX12" fmla="*/ 15716 w 194310"/>
                  <a:gd name="connsiteY12" fmla="*/ 158049 h 316098"/>
                  <a:gd name="connsiteX13" fmla="*/ 103346 w 194310"/>
                  <a:gd name="connsiteY13" fmla="*/ 294200 h 316098"/>
                  <a:gd name="connsiteX14" fmla="*/ 177641 w 194310"/>
                  <a:gd name="connsiteY14" fmla="*/ 159001 h 316098"/>
                  <a:gd name="connsiteX15" fmla="*/ 90011 w 194310"/>
                  <a:gd name="connsiteY15" fmla="*/ 22850 h 316098"/>
                  <a:gd name="connsiteX16" fmla="*/ 15716 w 194310"/>
                  <a:gd name="connsiteY16" fmla="*/ 158049 h 316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94310" h="316098">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5147"/>
                      <a:pt x="100489" y="315147"/>
                    </a:cubicBezTo>
                    <a:close/>
                    <a:moveTo>
                      <a:pt x="15716" y="158049"/>
                    </a:moveTo>
                    <a:lnTo>
                      <a:pt x="103346" y="294200"/>
                    </a:lnTo>
                    <a:lnTo>
                      <a:pt x="177641" y="159001"/>
                    </a:lnTo>
                    <a:lnTo>
                      <a:pt x="90011" y="22850"/>
                    </a:lnTo>
                    <a:lnTo>
                      <a:pt x="15716" y="158049"/>
                    </a:lnTo>
                    <a:close/>
                  </a:path>
                </a:pathLst>
              </a:custGeom>
              <a:solidFill>
                <a:srgbClr val="FFFFFF"/>
              </a:solidFill>
              <a:ln w="9525" cap="flat">
                <a:noFill/>
                <a:prstDash val="solid"/>
                <a:miter/>
              </a:ln>
            </p:spPr>
            <p:txBody>
              <a:bodyPr rtlCol="0" anchor="ctr"/>
              <a:lstStyle/>
              <a:p>
                <a:endParaRPr lang="en-US"/>
              </a:p>
            </p:txBody>
          </p:sp>
          <p:sp>
            <p:nvSpPr>
              <p:cNvPr id="53" name="Freeform 189">
                <a:extLst>
                  <a:ext uri="{FF2B5EF4-FFF2-40B4-BE49-F238E27FC236}">
                    <a16:creationId xmlns:a16="http://schemas.microsoft.com/office/drawing/2014/main" id="{8EE2B207-6056-AE94-6D3E-0F453F9FB03B}"/>
                  </a:ext>
                </a:extLst>
              </p:cNvPr>
              <p:cNvSpPr/>
              <p:nvPr/>
            </p:nvSpPr>
            <p:spPr>
              <a:xfrm>
                <a:off x="12187158" y="5936917"/>
                <a:ext cx="125491" cy="165666"/>
              </a:xfrm>
              <a:custGeom>
                <a:avLst/>
                <a:gdLst>
                  <a:gd name="connsiteX0" fmla="*/ 125492 w 125491"/>
                  <a:gd name="connsiteY0" fmla="*/ 150433 h 165666"/>
                  <a:gd name="connsiteX1" fmla="*/ 19764 w 125491"/>
                  <a:gd name="connsiteY1" fmla="*/ 150433 h 165666"/>
                  <a:gd name="connsiteX2" fmla="*/ 94060 w 125491"/>
                  <a:gd name="connsiteY2" fmla="*/ 15234 h 165666"/>
                  <a:gd name="connsiteX3" fmla="*/ 125492 w 125491"/>
                  <a:gd name="connsiteY3" fmla="*/ 15234 h 165666"/>
                  <a:gd name="connsiteX4" fmla="*/ 125492 w 125491"/>
                  <a:gd name="connsiteY4" fmla="*/ 0 h 165666"/>
                  <a:gd name="connsiteX5" fmla="*/ 89297 w 125491"/>
                  <a:gd name="connsiteY5" fmla="*/ 0 h 165666"/>
                  <a:gd name="connsiteX6" fmla="*/ 82629 w 125491"/>
                  <a:gd name="connsiteY6" fmla="*/ 3809 h 165666"/>
                  <a:gd name="connsiteX7" fmla="*/ 714 w 125491"/>
                  <a:gd name="connsiteY7" fmla="*/ 154241 h 165666"/>
                  <a:gd name="connsiteX8" fmla="*/ 714 w 125491"/>
                  <a:gd name="connsiteY8" fmla="*/ 161858 h 165666"/>
                  <a:gd name="connsiteX9" fmla="*/ 3572 w 125491"/>
                  <a:gd name="connsiteY9" fmla="*/ 164714 h 165666"/>
                  <a:gd name="connsiteX10" fmla="*/ 7382 w 125491"/>
                  <a:gd name="connsiteY10" fmla="*/ 165666 h 165666"/>
                  <a:gd name="connsiteX11" fmla="*/ 125492 w 125491"/>
                  <a:gd name="connsiteY11" fmla="*/ 165666 h 165666"/>
                  <a:gd name="connsiteX12" fmla="*/ 125492 w 125491"/>
                  <a:gd name="connsiteY12" fmla="*/ 150433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5491" h="165666">
                    <a:moveTo>
                      <a:pt x="125492" y="150433"/>
                    </a:moveTo>
                    <a:lnTo>
                      <a:pt x="19764" y="150433"/>
                    </a:lnTo>
                    <a:lnTo>
                      <a:pt x="94060" y="15234"/>
                    </a:lnTo>
                    <a:lnTo>
                      <a:pt x="125492" y="15234"/>
                    </a:lnTo>
                    <a:lnTo>
                      <a:pt x="125492" y="0"/>
                    </a:lnTo>
                    <a:lnTo>
                      <a:pt x="89297" y="0"/>
                    </a:lnTo>
                    <a:cubicBezTo>
                      <a:pt x="86439" y="0"/>
                      <a:pt x="83582" y="1904"/>
                      <a:pt x="82629" y="3809"/>
                    </a:cubicBezTo>
                    <a:lnTo>
                      <a:pt x="714" y="154241"/>
                    </a:lnTo>
                    <a:cubicBezTo>
                      <a:pt x="-238" y="156145"/>
                      <a:pt x="-238" y="159002"/>
                      <a:pt x="714" y="161858"/>
                    </a:cubicBezTo>
                    <a:cubicBezTo>
                      <a:pt x="1667" y="162810"/>
                      <a:pt x="2620" y="163762"/>
                      <a:pt x="3572" y="164714"/>
                    </a:cubicBezTo>
                    <a:cubicBezTo>
                      <a:pt x="4524" y="165666"/>
                      <a:pt x="5477" y="165666"/>
                      <a:pt x="7382" y="165666"/>
                    </a:cubicBezTo>
                    <a:lnTo>
                      <a:pt x="125492" y="165666"/>
                    </a:lnTo>
                    <a:lnTo>
                      <a:pt x="125492" y="150433"/>
                    </a:lnTo>
                    <a:close/>
                  </a:path>
                </a:pathLst>
              </a:custGeom>
              <a:solidFill>
                <a:srgbClr val="FFFFFF"/>
              </a:solidFill>
              <a:ln w="9525" cap="flat">
                <a:noFill/>
                <a:prstDash val="solid"/>
                <a:miter/>
              </a:ln>
            </p:spPr>
            <p:txBody>
              <a:bodyPr rtlCol="0" anchor="ctr"/>
              <a:lstStyle/>
              <a:p>
                <a:endParaRPr lang="en-US"/>
              </a:p>
            </p:txBody>
          </p:sp>
          <p:sp>
            <p:nvSpPr>
              <p:cNvPr id="54" name="Freeform 190">
                <a:extLst>
                  <a:ext uri="{FF2B5EF4-FFF2-40B4-BE49-F238E27FC236}">
                    <a16:creationId xmlns:a16="http://schemas.microsoft.com/office/drawing/2014/main" id="{84008E78-6974-1246-AE08-16ECBA1FCF96}"/>
                  </a:ext>
                </a:extLst>
              </p:cNvPr>
              <p:cNvSpPr/>
              <p:nvPr/>
            </p:nvSpPr>
            <p:spPr>
              <a:xfrm>
                <a:off x="12172870" y="5786484"/>
                <a:ext cx="139779" cy="165666"/>
              </a:xfrm>
              <a:custGeom>
                <a:avLst/>
                <a:gdLst>
                  <a:gd name="connsiteX0" fmla="*/ 139779 w 139779"/>
                  <a:gd name="connsiteY0" fmla="*/ 150432 h 165666"/>
                  <a:gd name="connsiteX1" fmla="*/ 107395 w 139779"/>
                  <a:gd name="connsiteY1" fmla="*/ 150432 h 165666"/>
                  <a:gd name="connsiteX2" fmla="*/ 20717 w 139779"/>
                  <a:gd name="connsiteY2" fmla="*/ 15234 h 165666"/>
                  <a:gd name="connsiteX3" fmla="*/ 139779 w 139779"/>
                  <a:gd name="connsiteY3" fmla="*/ 15234 h 165666"/>
                  <a:gd name="connsiteX4" fmla="*/ 139779 w 139779"/>
                  <a:gd name="connsiteY4" fmla="*/ 0 h 165666"/>
                  <a:gd name="connsiteX5" fmla="*/ 7382 w 139779"/>
                  <a:gd name="connsiteY5" fmla="*/ 0 h 165666"/>
                  <a:gd name="connsiteX6" fmla="*/ 714 w 139779"/>
                  <a:gd name="connsiteY6" fmla="*/ 3808 h 165666"/>
                  <a:gd name="connsiteX7" fmla="*/ 714 w 139779"/>
                  <a:gd name="connsiteY7" fmla="*/ 11425 h 165666"/>
                  <a:gd name="connsiteX8" fmla="*/ 96917 w 139779"/>
                  <a:gd name="connsiteY8" fmla="*/ 161858 h 165666"/>
                  <a:gd name="connsiteX9" fmla="*/ 99774 w 139779"/>
                  <a:gd name="connsiteY9" fmla="*/ 164714 h 165666"/>
                  <a:gd name="connsiteX10" fmla="*/ 103585 w 139779"/>
                  <a:gd name="connsiteY10" fmla="*/ 165666 h 165666"/>
                  <a:gd name="connsiteX11" fmla="*/ 139779 w 139779"/>
                  <a:gd name="connsiteY11" fmla="*/ 165666 h 165666"/>
                  <a:gd name="connsiteX12" fmla="*/ 139779 w 139779"/>
                  <a:gd name="connsiteY12" fmla="*/ 150432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39779" h="165666">
                    <a:moveTo>
                      <a:pt x="139779" y="150432"/>
                    </a:moveTo>
                    <a:lnTo>
                      <a:pt x="107395" y="150432"/>
                    </a:lnTo>
                    <a:lnTo>
                      <a:pt x="20717" y="15234"/>
                    </a:lnTo>
                    <a:lnTo>
                      <a:pt x="139779" y="15234"/>
                    </a:lnTo>
                    <a:lnTo>
                      <a:pt x="139779" y="0"/>
                    </a:lnTo>
                    <a:lnTo>
                      <a:pt x="7382" y="0"/>
                    </a:lnTo>
                    <a:cubicBezTo>
                      <a:pt x="4524" y="0"/>
                      <a:pt x="1667" y="1904"/>
                      <a:pt x="714" y="3808"/>
                    </a:cubicBezTo>
                    <a:cubicBezTo>
                      <a:pt x="-238" y="6665"/>
                      <a:pt x="-238" y="9521"/>
                      <a:pt x="714" y="11425"/>
                    </a:cubicBezTo>
                    <a:lnTo>
                      <a:pt x="96917" y="161858"/>
                    </a:lnTo>
                    <a:cubicBezTo>
                      <a:pt x="97870" y="162810"/>
                      <a:pt x="98822" y="163762"/>
                      <a:pt x="99774" y="164714"/>
                    </a:cubicBezTo>
                    <a:cubicBezTo>
                      <a:pt x="100727" y="165666"/>
                      <a:pt x="101679" y="165666"/>
                      <a:pt x="103585" y="165666"/>
                    </a:cubicBezTo>
                    <a:lnTo>
                      <a:pt x="139779" y="165666"/>
                    </a:lnTo>
                    <a:lnTo>
                      <a:pt x="139779" y="150432"/>
                    </a:lnTo>
                    <a:close/>
                  </a:path>
                </a:pathLst>
              </a:custGeom>
              <a:solidFill>
                <a:srgbClr val="FFFFFF"/>
              </a:solidFill>
              <a:ln w="9525" cap="flat">
                <a:noFill/>
                <a:prstDash val="solid"/>
                <a:miter/>
              </a:ln>
            </p:spPr>
            <p:txBody>
              <a:bodyPr rtlCol="0" anchor="ctr"/>
              <a:lstStyle/>
              <a:p>
                <a:endParaRPr lang="en-US"/>
              </a:p>
            </p:txBody>
          </p:sp>
        </p:grpSp>
        <p:grpSp>
          <p:nvGrpSpPr>
            <p:cNvPr id="14" name="Graphic 47">
              <a:extLst>
                <a:ext uri="{FF2B5EF4-FFF2-40B4-BE49-F238E27FC236}">
                  <a16:creationId xmlns:a16="http://schemas.microsoft.com/office/drawing/2014/main" id="{2EDDDA31-7C83-8E12-074F-403C54A12E16}"/>
                </a:ext>
              </a:extLst>
            </p:cNvPr>
            <p:cNvGrpSpPr/>
            <p:nvPr/>
          </p:nvGrpSpPr>
          <p:grpSpPr>
            <a:xfrm>
              <a:off x="11846163" y="6237782"/>
              <a:ext cx="371713" cy="288487"/>
              <a:chOff x="11846163" y="6237782"/>
              <a:chExt cx="371713" cy="288487"/>
            </a:xfrm>
            <a:solidFill>
              <a:srgbClr val="FFFFFF"/>
            </a:solidFill>
          </p:grpSpPr>
          <p:sp>
            <p:nvSpPr>
              <p:cNvPr id="49" name="Freeform 185">
                <a:extLst>
                  <a:ext uri="{FF2B5EF4-FFF2-40B4-BE49-F238E27FC236}">
                    <a16:creationId xmlns:a16="http://schemas.microsoft.com/office/drawing/2014/main" id="{5FDEA65F-8425-6283-25C9-07B4F623048D}"/>
                  </a:ext>
                </a:extLst>
              </p:cNvPr>
              <p:cNvSpPr/>
              <p:nvPr/>
            </p:nvSpPr>
            <p:spPr>
              <a:xfrm>
                <a:off x="11846163" y="6238734"/>
                <a:ext cx="192881" cy="287535"/>
              </a:xfrm>
              <a:custGeom>
                <a:avLst/>
                <a:gdLst>
                  <a:gd name="connsiteX0" fmla="*/ 79772 w 192881"/>
                  <a:gd name="connsiteY0" fmla="*/ 286583 h 287535"/>
                  <a:gd name="connsiteX1" fmla="*/ 97869 w 192881"/>
                  <a:gd name="connsiteY1" fmla="*/ 286583 h 287535"/>
                  <a:gd name="connsiteX2" fmla="*/ 15002 w 192881"/>
                  <a:gd name="connsiteY2" fmla="*/ 157097 h 287535"/>
                  <a:gd name="connsiteX3" fmla="*/ 89297 w 192881"/>
                  <a:gd name="connsiteY3" fmla="*/ 21898 h 287535"/>
                  <a:gd name="connsiteX4" fmla="*/ 176927 w 192881"/>
                  <a:gd name="connsiteY4" fmla="*/ 158049 h 287535"/>
                  <a:gd name="connsiteX5" fmla="*/ 106442 w 192881"/>
                  <a:gd name="connsiteY5" fmla="*/ 287536 h 287535"/>
                  <a:gd name="connsiteX6" fmla="*/ 123587 w 192881"/>
                  <a:gd name="connsiteY6" fmla="*/ 287536 h 287535"/>
                  <a:gd name="connsiteX7" fmla="*/ 192167 w 192881"/>
                  <a:gd name="connsiteY7" fmla="*/ 161858 h 287535"/>
                  <a:gd name="connsiteX8" fmla="*/ 192167 w 192881"/>
                  <a:gd name="connsiteY8" fmla="*/ 154241 h 287535"/>
                  <a:gd name="connsiteX9" fmla="*/ 95964 w 192881"/>
                  <a:gd name="connsiteY9" fmla="*/ 3808 h 287535"/>
                  <a:gd name="connsiteX10" fmla="*/ 89297 w 192881"/>
                  <a:gd name="connsiteY10" fmla="*/ 0 h 287535"/>
                  <a:gd name="connsiteX11" fmla="*/ 82629 w 192881"/>
                  <a:gd name="connsiteY11" fmla="*/ 3808 h 287535"/>
                  <a:gd name="connsiteX12" fmla="*/ 714 w 192881"/>
                  <a:gd name="connsiteY12" fmla="*/ 154241 h 287535"/>
                  <a:gd name="connsiteX13" fmla="*/ 714 w 192881"/>
                  <a:gd name="connsiteY13" fmla="*/ 161858 h 287535"/>
                  <a:gd name="connsiteX14" fmla="*/ 79772 w 192881"/>
                  <a:gd name="connsiteY14" fmla="*/ 286583 h 287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2881" h="287535">
                    <a:moveTo>
                      <a:pt x="79772" y="286583"/>
                    </a:moveTo>
                    <a:lnTo>
                      <a:pt x="97869" y="286583"/>
                    </a:lnTo>
                    <a:lnTo>
                      <a:pt x="15002" y="157097"/>
                    </a:lnTo>
                    <a:lnTo>
                      <a:pt x="89297" y="21898"/>
                    </a:lnTo>
                    <a:lnTo>
                      <a:pt x="176927" y="158049"/>
                    </a:lnTo>
                    <a:lnTo>
                      <a:pt x="106442" y="287536"/>
                    </a:lnTo>
                    <a:lnTo>
                      <a:pt x="123587" y="287536"/>
                    </a:lnTo>
                    <a:lnTo>
                      <a:pt x="192167" y="161858"/>
                    </a:lnTo>
                    <a:cubicBezTo>
                      <a:pt x="193119" y="159001"/>
                      <a:pt x="193119" y="156145"/>
                      <a:pt x="192167" y="154241"/>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79772" y="286583"/>
                    </a:lnTo>
                    <a:close/>
                  </a:path>
                </a:pathLst>
              </a:custGeom>
              <a:solidFill>
                <a:srgbClr val="FFFFFF"/>
              </a:solidFill>
              <a:ln w="9525" cap="flat">
                <a:noFill/>
                <a:prstDash val="solid"/>
                <a:miter/>
              </a:ln>
            </p:spPr>
            <p:txBody>
              <a:bodyPr rtlCol="0" anchor="ctr"/>
              <a:lstStyle/>
              <a:p>
                <a:endParaRPr lang="en-US"/>
              </a:p>
            </p:txBody>
          </p:sp>
          <p:sp>
            <p:nvSpPr>
              <p:cNvPr id="50" name="Freeform 186">
                <a:extLst>
                  <a:ext uri="{FF2B5EF4-FFF2-40B4-BE49-F238E27FC236}">
                    <a16:creationId xmlns:a16="http://schemas.microsoft.com/office/drawing/2014/main" id="{352892C0-C33B-3E42-51E1-17CC5F015213}"/>
                  </a:ext>
                </a:extLst>
              </p:cNvPr>
              <p:cNvSpPr/>
              <p:nvPr/>
            </p:nvSpPr>
            <p:spPr>
              <a:xfrm>
                <a:off x="11951652" y="6388214"/>
                <a:ext cx="265509" cy="137103"/>
              </a:xfrm>
              <a:custGeom>
                <a:avLst/>
                <a:gdLst>
                  <a:gd name="connsiteX0" fmla="*/ 17145 w 265509"/>
                  <a:gd name="connsiteY0" fmla="*/ 137103 h 137103"/>
                  <a:gd name="connsiteX1" fmla="*/ 83820 w 265509"/>
                  <a:gd name="connsiteY1" fmla="*/ 15234 h 137103"/>
                  <a:gd name="connsiteX2" fmla="*/ 245745 w 265509"/>
                  <a:gd name="connsiteY2" fmla="*/ 15234 h 137103"/>
                  <a:gd name="connsiteX3" fmla="*/ 179070 w 265509"/>
                  <a:gd name="connsiteY3" fmla="*/ 137103 h 137103"/>
                  <a:gd name="connsiteX4" fmla="*/ 196215 w 265509"/>
                  <a:gd name="connsiteY4" fmla="*/ 137103 h 137103"/>
                  <a:gd name="connsiteX5" fmla="*/ 264795 w 265509"/>
                  <a:gd name="connsiteY5" fmla="*/ 11425 h 137103"/>
                  <a:gd name="connsiteX6" fmla="*/ 264795 w 265509"/>
                  <a:gd name="connsiteY6" fmla="*/ 3808 h 137103"/>
                  <a:gd name="connsiteX7" fmla="*/ 258128 w 265509"/>
                  <a:gd name="connsiteY7" fmla="*/ 0 h 137103"/>
                  <a:gd name="connsiteX8" fmla="*/ 79057 w 265509"/>
                  <a:gd name="connsiteY8" fmla="*/ 0 h 137103"/>
                  <a:gd name="connsiteX9" fmla="*/ 72390 w 265509"/>
                  <a:gd name="connsiteY9" fmla="*/ 3808 h 137103"/>
                  <a:gd name="connsiteX10" fmla="*/ 0 w 265509"/>
                  <a:gd name="connsiteY10" fmla="*/ 137103 h 137103"/>
                  <a:gd name="connsiteX11" fmla="*/ 17145 w 265509"/>
                  <a:gd name="connsiteY11" fmla="*/ 137103 h 1371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5509" h="137103">
                    <a:moveTo>
                      <a:pt x="17145" y="137103"/>
                    </a:moveTo>
                    <a:lnTo>
                      <a:pt x="83820" y="15234"/>
                    </a:lnTo>
                    <a:lnTo>
                      <a:pt x="245745" y="15234"/>
                    </a:lnTo>
                    <a:lnTo>
                      <a:pt x="179070" y="137103"/>
                    </a:lnTo>
                    <a:lnTo>
                      <a:pt x="196215" y="137103"/>
                    </a:lnTo>
                    <a:lnTo>
                      <a:pt x="264795" y="11425"/>
                    </a:lnTo>
                    <a:cubicBezTo>
                      <a:pt x="265747" y="9521"/>
                      <a:pt x="265747" y="6665"/>
                      <a:pt x="264795" y="3808"/>
                    </a:cubicBezTo>
                    <a:cubicBezTo>
                      <a:pt x="263842" y="1904"/>
                      <a:pt x="260985" y="0"/>
                      <a:pt x="258128" y="0"/>
                    </a:cubicBezTo>
                    <a:lnTo>
                      <a:pt x="79057" y="0"/>
                    </a:lnTo>
                    <a:cubicBezTo>
                      <a:pt x="76200" y="0"/>
                      <a:pt x="73342" y="1904"/>
                      <a:pt x="72390" y="3808"/>
                    </a:cubicBezTo>
                    <a:lnTo>
                      <a:pt x="0" y="137103"/>
                    </a:lnTo>
                    <a:lnTo>
                      <a:pt x="17145" y="137103"/>
                    </a:lnTo>
                    <a:close/>
                  </a:path>
                </a:pathLst>
              </a:custGeom>
              <a:solidFill>
                <a:srgbClr val="FFFFFF"/>
              </a:solidFill>
              <a:ln w="9525" cap="flat">
                <a:noFill/>
                <a:prstDash val="solid"/>
                <a:miter/>
              </a:ln>
            </p:spPr>
            <p:txBody>
              <a:bodyPr rtlCol="0" anchor="ctr"/>
              <a:lstStyle/>
              <a:p>
                <a:endParaRPr lang="en-US"/>
              </a:p>
            </p:txBody>
          </p:sp>
          <p:sp>
            <p:nvSpPr>
              <p:cNvPr id="51" name="Freeform 187">
                <a:extLst>
                  <a:ext uri="{FF2B5EF4-FFF2-40B4-BE49-F238E27FC236}">
                    <a16:creationId xmlns:a16="http://schemas.microsoft.com/office/drawing/2014/main" id="{9943378D-A7FA-6C16-CA2F-E58D75D2A6DE}"/>
                  </a:ext>
                </a:extLst>
              </p:cNvPr>
              <p:cNvSpPr/>
              <p:nvPr/>
            </p:nvSpPr>
            <p:spPr>
              <a:xfrm>
                <a:off x="11926411" y="6237782"/>
                <a:ext cx="291465" cy="165666"/>
              </a:xfrm>
              <a:custGeom>
                <a:avLst/>
                <a:gdLst>
                  <a:gd name="connsiteX0" fmla="*/ 100489 w 291465"/>
                  <a:gd name="connsiteY0" fmla="*/ 164714 h 165666"/>
                  <a:gd name="connsiteX1" fmla="*/ 97631 w 291465"/>
                  <a:gd name="connsiteY1" fmla="*/ 161858 h 165666"/>
                  <a:gd name="connsiteX2" fmla="*/ 1429 w 291465"/>
                  <a:gd name="connsiteY2" fmla="*/ 11425 h 165666"/>
                  <a:gd name="connsiteX3" fmla="*/ 1429 w 291465"/>
                  <a:gd name="connsiteY3" fmla="*/ 3808 h 165666"/>
                  <a:gd name="connsiteX4" fmla="*/ 8096 w 291465"/>
                  <a:gd name="connsiteY4" fmla="*/ 0 h 165666"/>
                  <a:gd name="connsiteX5" fmla="*/ 187166 w 291465"/>
                  <a:gd name="connsiteY5" fmla="*/ 0 h 165666"/>
                  <a:gd name="connsiteX6" fmla="*/ 193834 w 291465"/>
                  <a:gd name="connsiteY6" fmla="*/ 3808 h 165666"/>
                  <a:gd name="connsiteX7" fmla="*/ 290036 w 291465"/>
                  <a:gd name="connsiteY7" fmla="*/ 154241 h 165666"/>
                  <a:gd name="connsiteX8" fmla="*/ 290036 w 291465"/>
                  <a:gd name="connsiteY8" fmla="*/ 161858 h 165666"/>
                  <a:gd name="connsiteX9" fmla="*/ 283369 w 291465"/>
                  <a:gd name="connsiteY9" fmla="*/ 165666 h 165666"/>
                  <a:gd name="connsiteX10" fmla="*/ 104299 w 291465"/>
                  <a:gd name="connsiteY10" fmla="*/ 165666 h 165666"/>
                  <a:gd name="connsiteX11" fmla="*/ 100489 w 291465"/>
                  <a:gd name="connsiteY11" fmla="*/ 164714 h 165666"/>
                  <a:gd name="connsiteX12" fmla="*/ 21431 w 291465"/>
                  <a:gd name="connsiteY12" fmla="*/ 15234 h 165666"/>
                  <a:gd name="connsiteX13" fmla="*/ 108109 w 291465"/>
                  <a:gd name="connsiteY13" fmla="*/ 150433 h 165666"/>
                  <a:gd name="connsiteX14" fmla="*/ 269081 w 291465"/>
                  <a:gd name="connsiteY14" fmla="*/ 150433 h 165666"/>
                  <a:gd name="connsiteX15" fmla="*/ 182404 w 291465"/>
                  <a:gd name="connsiteY15" fmla="*/ 15234 h 165666"/>
                  <a:gd name="connsiteX16" fmla="*/ 21431 w 291465"/>
                  <a:gd name="connsiteY16" fmla="*/ 15234 h 165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1465" h="165666">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w="9525" cap="flat">
                <a:noFill/>
                <a:prstDash val="solid"/>
                <a:miter/>
              </a:ln>
            </p:spPr>
            <p:txBody>
              <a:bodyPr rtlCol="0" anchor="ctr"/>
              <a:lstStyle/>
              <a:p>
                <a:endParaRPr lang="en-US"/>
              </a:p>
            </p:txBody>
          </p:sp>
        </p:grpSp>
        <p:sp>
          <p:nvSpPr>
            <p:cNvPr id="15" name="Freeform 7">
              <a:extLst>
                <a:ext uri="{FF2B5EF4-FFF2-40B4-BE49-F238E27FC236}">
                  <a16:creationId xmlns:a16="http://schemas.microsoft.com/office/drawing/2014/main" id="{18234C5D-42DF-075A-1550-ADEE77DA073B}"/>
                </a:ext>
              </a:extLst>
            </p:cNvPr>
            <p:cNvSpPr/>
            <p:nvPr/>
          </p:nvSpPr>
          <p:spPr>
            <a:xfrm>
              <a:off x="12064047" y="6116118"/>
              <a:ext cx="122667" cy="209052"/>
            </a:xfrm>
            <a:custGeom>
              <a:avLst/>
              <a:gdLst>
                <a:gd name="connsiteX0" fmla="*/ 118110 w 122667"/>
                <a:gd name="connsiteY0" fmla="*/ 747 h 209052"/>
                <a:gd name="connsiteX1" fmla="*/ 121920 w 122667"/>
                <a:gd name="connsiteY1" fmla="*/ 12172 h 209052"/>
                <a:gd name="connsiteX2" fmla="*/ 16193 w 122667"/>
                <a:gd name="connsiteY2" fmla="*/ 204497 h 209052"/>
                <a:gd name="connsiteX3" fmla="*/ 4763 w 122667"/>
                <a:gd name="connsiteY3" fmla="*/ 208306 h 209052"/>
                <a:gd name="connsiteX4" fmla="*/ 4763 w 122667"/>
                <a:gd name="connsiteY4" fmla="*/ 208306 h 209052"/>
                <a:gd name="connsiteX5" fmla="*/ 0 w 122667"/>
                <a:gd name="connsiteY5" fmla="*/ 200689 h 209052"/>
                <a:gd name="connsiteX6" fmla="*/ 953 w 122667"/>
                <a:gd name="connsiteY6" fmla="*/ 196880 h 209052"/>
                <a:gd name="connsiteX7" fmla="*/ 106680 w 122667"/>
                <a:gd name="connsiteY7" fmla="*/ 4555 h 209052"/>
                <a:gd name="connsiteX8" fmla="*/ 118110 w 122667"/>
                <a:gd name="connsiteY8" fmla="*/ 747 h 209052"/>
                <a:gd name="connsiteX9" fmla="*/ 118110 w 122667"/>
                <a:gd name="connsiteY9" fmla="*/ 747 h 2090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052">
                  <a:moveTo>
                    <a:pt x="118110" y="747"/>
                  </a:moveTo>
                  <a:cubicBezTo>
                    <a:pt x="121920" y="2651"/>
                    <a:pt x="123825" y="8364"/>
                    <a:pt x="121920" y="12172"/>
                  </a:cubicBezTo>
                  <a:lnTo>
                    <a:pt x="16193" y="204497"/>
                  </a:lnTo>
                  <a:cubicBezTo>
                    <a:pt x="14288" y="208306"/>
                    <a:pt x="8572" y="210210"/>
                    <a:pt x="4763" y="208306"/>
                  </a:cubicBezTo>
                  <a:cubicBezTo>
                    <a:pt x="4763" y="208306"/>
                    <a:pt x="4763" y="208306"/>
                    <a:pt x="4763" y="208306"/>
                  </a:cubicBezTo>
                  <a:cubicBezTo>
                    <a:pt x="1905" y="206402"/>
                    <a:pt x="0" y="204497"/>
                    <a:pt x="0" y="200689"/>
                  </a:cubicBezTo>
                  <a:cubicBezTo>
                    <a:pt x="0" y="199737"/>
                    <a:pt x="0" y="197833"/>
                    <a:pt x="953" y="196880"/>
                  </a:cubicBezTo>
                  <a:lnTo>
                    <a:pt x="106680" y="4555"/>
                  </a:lnTo>
                  <a:cubicBezTo>
                    <a:pt x="108585" y="747"/>
                    <a:pt x="113347" y="-1157"/>
                    <a:pt x="118110" y="747"/>
                  </a:cubicBezTo>
                  <a:cubicBezTo>
                    <a:pt x="118110" y="747"/>
                    <a:pt x="118110" y="747"/>
                    <a:pt x="118110" y="747"/>
                  </a:cubicBezTo>
                </a:path>
              </a:pathLst>
            </a:custGeom>
            <a:solidFill>
              <a:srgbClr val="FFFFFF"/>
            </a:solidFill>
            <a:ln w="9525" cap="flat">
              <a:noFill/>
              <a:prstDash val="solid"/>
              <a:miter/>
            </a:ln>
          </p:spPr>
          <p:txBody>
            <a:bodyPr rtlCol="0" anchor="ctr"/>
            <a:lstStyle/>
            <a:p>
              <a:endParaRPr lang="en-US"/>
            </a:p>
          </p:txBody>
        </p:sp>
        <p:sp>
          <p:nvSpPr>
            <p:cNvPr id="16" name="Freeform 8">
              <a:extLst>
                <a:ext uri="{FF2B5EF4-FFF2-40B4-BE49-F238E27FC236}">
                  <a16:creationId xmlns:a16="http://schemas.microsoft.com/office/drawing/2014/main" id="{8A185CD9-95B5-A95E-AC12-2FDE1C75542B}"/>
                </a:ext>
              </a:extLst>
            </p:cNvPr>
            <p:cNvSpPr/>
            <p:nvPr/>
          </p:nvSpPr>
          <p:spPr>
            <a:xfrm>
              <a:off x="11770677" y="5674698"/>
              <a:ext cx="122667" cy="209647"/>
            </a:xfrm>
            <a:custGeom>
              <a:avLst/>
              <a:gdLst>
                <a:gd name="connsiteX0" fmla="*/ 118110 w 122667"/>
                <a:gd name="connsiteY0" fmla="*/ 1342 h 209647"/>
                <a:gd name="connsiteX1" fmla="*/ 121920 w 122667"/>
                <a:gd name="connsiteY1" fmla="*/ 12767 h 209647"/>
                <a:gd name="connsiteX2" fmla="*/ 16192 w 122667"/>
                <a:gd name="connsiteY2" fmla="*/ 205092 h 209647"/>
                <a:gd name="connsiteX3" fmla="*/ 4763 w 122667"/>
                <a:gd name="connsiteY3" fmla="*/ 208901 h 209647"/>
                <a:gd name="connsiteX4" fmla="*/ 4763 w 122667"/>
                <a:gd name="connsiteY4" fmla="*/ 208901 h 209647"/>
                <a:gd name="connsiteX5" fmla="*/ 0 w 122667"/>
                <a:gd name="connsiteY5" fmla="*/ 201284 h 209647"/>
                <a:gd name="connsiteX6" fmla="*/ 953 w 122667"/>
                <a:gd name="connsiteY6" fmla="*/ 197476 h 209647"/>
                <a:gd name="connsiteX7" fmla="*/ 106680 w 122667"/>
                <a:gd name="connsiteY7" fmla="*/ 5150 h 209647"/>
                <a:gd name="connsiteX8" fmla="*/ 118110 w 122667"/>
                <a:gd name="connsiteY8" fmla="*/ 1342 h 209647"/>
                <a:gd name="connsiteX9" fmla="*/ 118110 w 122667"/>
                <a:gd name="connsiteY9" fmla="*/ 1342 h 209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2667" h="209647">
                  <a:moveTo>
                    <a:pt x="118110" y="1342"/>
                  </a:moveTo>
                  <a:cubicBezTo>
                    <a:pt x="121920" y="3246"/>
                    <a:pt x="123825" y="8959"/>
                    <a:pt x="121920" y="12767"/>
                  </a:cubicBezTo>
                  <a:lnTo>
                    <a:pt x="16192" y="205092"/>
                  </a:lnTo>
                  <a:cubicBezTo>
                    <a:pt x="14288" y="208901"/>
                    <a:pt x="8572"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8585" y="390"/>
                    <a:pt x="113347" y="-1514"/>
                    <a:pt x="118110" y="1342"/>
                  </a:cubicBezTo>
                  <a:cubicBezTo>
                    <a:pt x="118110" y="1342"/>
                    <a:pt x="118110" y="1342"/>
                    <a:pt x="118110" y="1342"/>
                  </a:cubicBezTo>
                </a:path>
              </a:pathLst>
            </a:custGeom>
            <a:solidFill>
              <a:srgbClr val="FFFFFF"/>
            </a:solidFill>
            <a:ln w="9525" cap="flat">
              <a:noFill/>
              <a:prstDash val="solid"/>
              <a:miter/>
            </a:ln>
          </p:spPr>
          <p:txBody>
            <a:bodyPr rtlCol="0" anchor="ctr"/>
            <a:lstStyle/>
            <a:p>
              <a:endParaRPr lang="en-US"/>
            </a:p>
          </p:txBody>
        </p:sp>
        <p:sp>
          <p:nvSpPr>
            <p:cNvPr id="17" name="Freeform 9">
              <a:extLst>
                <a:ext uri="{FF2B5EF4-FFF2-40B4-BE49-F238E27FC236}">
                  <a16:creationId xmlns:a16="http://schemas.microsoft.com/office/drawing/2014/main" id="{12F1C074-C60A-ADE2-A6ED-B15389D4B4D7}"/>
                </a:ext>
              </a:extLst>
            </p:cNvPr>
            <p:cNvSpPr/>
            <p:nvPr/>
          </p:nvSpPr>
          <p:spPr>
            <a:xfrm>
              <a:off x="12188825" y="5489428"/>
              <a:ext cx="124777" cy="19994"/>
            </a:xfrm>
            <a:custGeom>
              <a:avLst/>
              <a:gdLst>
                <a:gd name="connsiteX0" fmla="*/ 123825 w 124777"/>
                <a:gd name="connsiteY0" fmla="*/ 0 h 19994"/>
                <a:gd name="connsiteX1" fmla="*/ 8572 w 124777"/>
                <a:gd name="connsiteY1" fmla="*/ 2856 h 19994"/>
                <a:gd name="connsiteX2" fmla="*/ 0 w 124777"/>
                <a:gd name="connsiteY2" fmla="*/ 11425 h 19994"/>
                <a:gd name="connsiteX3" fmla="*/ 4763 w 124777"/>
                <a:gd name="connsiteY3" fmla="*/ 19042 h 19994"/>
                <a:gd name="connsiteX4" fmla="*/ 8572 w 124777"/>
                <a:gd name="connsiteY4" fmla="*/ 19994 h 19994"/>
                <a:gd name="connsiteX5" fmla="*/ 124778 w 124777"/>
                <a:gd name="connsiteY5" fmla="*/ 17138 h 19994"/>
                <a:gd name="connsiteX6" fmla="*/ 124778 w 124777"/>
                <a:gd name="connsiteY6" fmla="*/ 0 h 199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777" h="19994">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w="9525" cap="flat">
              <a:noFill/>
              <a:prstDash val="solid"/>
              <a:miter/>
            </a:ln>
          </p:spPr>
          <p:txBody>
            <a:bodyPr rtlCol="0" anchor="ctr"/>
            <a:lstStyle/>
            <a:p>
              <a:endParaRPr lang="en-US"/>
            </a:p>
          </p:txBody>
        </p:sp>
        <p:sp>
          <p:nvSpPr>
            <p:cNvPr id="18" name="Freeform 10">
              <a:extLst>
                <a:ext uri="{FF2B5EF4-FFF2-40B4-BE49-F238E27FC236}">
                  <a16:creationId xmlns:a16="http://schemas.microsoft.com/office/drawing/2014/main" id="{415D5D3A-9C85-C4BF-8D42-3844EE771796}"/>
                </a:ext>
              </a:extLst>
            </p:cNvPr>
            <p:cNvSpPr/>
            <p:nvPr/>
          </p:nvSpPr>
          <p:spPr>
            <a:xfrm>
              <a:off x="12258357" y="6392023"/>
              <a:ext cx="54292" cy="18090"/>
            </a:xfrm>
            <a:custGeom>
              <a:avLst/>
              <a:gdLst>
                <a:gd name="connsiteX0" fmla="*/ 54293 w 54292"/>
                <a:gd name="connsiteY0" fmla="*/ 0 h 18090"/>
                <a:gd name="connsiteX1" fmla="*/ 8573 w 54292"/>
                <a:gd name="connsiteY1" fmla="*/ 952 h 18090"/>
                <a:gd name="connsiteX2" fmla="*/ 0 w 54292"/>
                <a:gd name="connsiteY2" fmla="*/ 9521 h 18090"/>
                <a:gd name="connsiteX3" fmla="*/ 4763 w 54292"/>
                <a:gd name="connsiteY3" fmla="*/ 17138 h 18090"/>
                <a:gd name="connsiteX4" fmla="*/ 8573 w 54292"/>
                <a:gd name="connsiteY4" fmla="*/ 18090 h 18090"/>
                <a:gd name="connsiteX5" fmla="*/ 54293 w 54292"/>
                <a:gd name="connsiteY5" fmla="*/ 17138 h 18090"/>
                <a:gd name="connsiteX6" fmla="*/ 54293 w 54292"/>
                <a:gd name="connsiteY6" fmla="*/ 0 h 1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92" h="18090">
                  <a:moveTo>
                    <a:pt x="54293" y="0"/>
                  </a:moveTo>
                  <a:lnTo>
                    <a:pt x="8573" y="952"/>
                  </a:lnTo>
                  <a:cubicBezTo>
                    <a:pt x="3810" y="952"/>
                    <a:pt x="0" y="4761"/>
                    <a:pt x="0" y="9521"/>
                  </a:cubicBezTo>
                  <a:cubicBezTo>
                    <a:pt x="0" y="12377"/>
                    <a:pt x="1905" y="15234"/>
                    <a:pt x="4763" y="17138"/>
                  </a:cubicBezTo>
                  <a:cubicBezTo>
                    <a:pt x="5715" y="18090"/>
                    <a:pt x="7620" y="18090"/>
                    <a:pt x="8573" y="18090"/>
                  </a:cubicBezTo>
                  <a:lnTo>
                    <a:pt x="54293" y="17138"/>
                  </a:lnTo>
                  <a:lnTo>
                    <a:pt x="54293" y="0"/>
                  </a:lnTo>
                  <a:close/>
                </a:path>
              </a:pathLst>
            </a:custGeom>
            <a:solidFill>
              <a:srgbClr val="FFFFFF"/>
            </a:solidFill>
            <a:ln w="9525" cap="flat">
              <a:noFill/>
              <a:prstDash val="solid"/>
              <a:miter/>
            </a:ln>
          </p:spPr>
          <p:txBody>
            <a:bodyPr rtlCol="0" anchor="ctr"/>
            <a:lstStyle/>
            <a:p>
              <a:endParaRPr lang="en-US"/>
            </a:p>
          </p:txBody>
        </p:sp>
        <p:sp>
          <p:nvSpPr>
            <p:cNvPr id="19" name="Freeform 11">
              <a:extLst>
                <a:ext uri="{FF2B5EF4-FFF2-40B4-BE49-F238E27FC236}">
                  <a16:creationId xmlns:a16="http://schemas.microsoft.com/office/drawing/2014/main" id="{6E5F0ADC-51C6-0599-EAF4-921EDDA8158F}"/>
                </a:ext>
              </a:extLst>
            </p:cNvPr>
            <p:cNvSpPr/>
            <p:nvPr/>
          </p:nvSpPr>
          <p:spPr>
            <a:xfrm>
              <a:off x="11787399" y="6011419"/>
              <a:ext cx="132291" cy="204940"/>
            </a:xfrm>
            <a:custGeom>
              <a:avLst/>
              <a:gdLst>
                <a:gd name="connsiteX0" fmla="*/ 12806 w 132291"/>
                <a:gd name="connsiteY0" fmla="*/ 714 h 204940"/>
                <a:gd name="connsiteX1" fmla="*/ 15663 w 132291"/>
                <a:gd name="connsiteY1" fmla="*/ 3570 h 204940"/>
                <a:gd name="connsiteX2" fmla="*/ 130916 w 132291"/>
                <a:gd name="connsiteY2" fmla="*/ 191135 h 204940"/>
                <a:gd name="connsiteX3" fmla="*/ 128058 w 132291"/>
                <a:gd name="connsiteY3" fmla="*/ 203512 h 204940"/>
                <a:gd name="connsiteX4" fmla="*/ 119486 w 132291"/>
                <a:gd name="connsiteY4" fmla="*/ 203512 h 204940"/>
                <a:gd name="connsiteX5" fmla="*/ 116628 w 132291"/>
                <a:gd name="connsiteY5" fmla="*/ 200656 h 204940"/>
                <a:gd name="connsiteX6" fmla="*/ 1376 w 132291"/>
                <a:gd name="connsiteY6" fmla="*/ 13092 h 204940"/>
                <a:gd name="connsiteX7" fmla="*/ 4233 w 132291"/>
                <a:gd name="connsiteY7" fmla="*/ 714 h 204940"/>
                <a:gd name="connsiteX8" fmla="*/ 12806 w 132291"/>
                <a:gd name="connsiteY8" fmla="*/ 714 h 204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4940">
                  <a:moveTo>
                    <a:pt x="12806" y="714"/>
                  </a:moveTo>
                  <a:cubicBezTo>
                    <a:pt x="13758" y="1666"/>
                    <a:pt x="14711" y="2618"/>
                    <a:pt x="15663" y="3570"/>
                  </a:cubicBezTo>
                  <a:lnTo>
                    <a:pt x="130916" y="191135"/>
                  </a:lnTo>
                  <a:cubicBezTo>
                    <a:pt x="133773" y="194943"/>
                    <a:pt x="131868" y="200656"/>
                    <a:pt x="128058" y="203512"/>
                  </a:cubicBezTo>
                  <a:cubicBezTo>
                    <a:pt x="125201" y="205417"/>
                    <a:pt x="122343" y="205417"/>
                    <a:pt x="119486" y="203512"/>
                  </a:cubicBezTo>
                  <a:cubicBezTo>
                    <a:pt x="118533" y="202560"/>
                    <a:pt x="117581" y="201608"/>
                    <a:pt x="116628" y="200656"/>
                  </a:cubicBezTo>
                  <a:lnTo>
                    <a:pt x="1376" y="13092"/>
                  </a:lnTo>
                  <a:cubicBezTo>
                    <a:pt x="-1482" y="9283"/>
                    <a:pt x="423" y="3570"/>
                    <a:pt x="4233" y="714"/>
                  </a:cubicBezTo>
                  <a:cubicBezTo>
                    <a:pt x="7091" y="-238"/>
                    <a:pt x="9948" y="-238"/>
                    <a:pt x="12806" y="714"/>
                  </a:cubicBezTo>
                </a:path>
              </a:pathLst>
            </a:custGeom>
            <a:solidFill>
              <a:srgbClr val="FFFFFF"/>
            </a:solidFill>
            <a:ln w="9525" cap="flat">
              <a:noFill/>
              <a:prstDash val="solid"/>
              <a:miter/>
            </a:ln>
          </p:spPr>
          <p:txBody>
            <a:bodyPr rtlCol="0" anchor="ctr"/>
            <a:lstStyle/>
            <a:p>
              <a:endParaRPr lang="en-US"/>
            </a:p>
          </p:txBody>
        </p:sp>
        <p:sp>
          <p:nvSpPr>
            <p:cNvPr id="20" name="Freeform 12">
              <a:extLst>
                <a:ext uri="{FF2B5EF4-FFF2-40B4-BE49-F238E27FC236}">
                  <a16:creationId xmlns:a16="http://schemas.microsoft.com/office/drawing/2014/main" id="{E5F2C2DB-F809-F02B-E162-61B7ACFC0720}"/>
                </a:ext>
              </a:extLst>
            </p:cNvPr>
            <p:cNvSpPr/>
            <p:nvPr/>
          </p:nvSpPr>
          <p:spPr>
            <a:xfrm>
              <a:off x="12031239" y="5564168"/>
              <a:ext cx="132291" cy="205654"/>
            </a:xfrm>
            <a:custGeom>
              <a:avLst/>
              <a:gdLst>
                <a:gd name="connsiteX0" fmla="*/ 12806 w 132291"/>
                <a:gd name="connsiteY0" fmla="*/ 1428 h 205654"/>
                <a:gd name="connsiteX1" fmla="*/ 15663 w 132291"/>
                <a:gd name="connsiteY1" fmla="*/ 4284 h 205654"/>
                <a:gd name="connsiteX2" fmla="*/ 130916 w 132291"/>
                <a:gd name="connsiteY2" fmla="*/ 191849 h 205654"/>
                <a:gd name="connsiteX3" fmla="*/ 128058 w 132291"/>
                <a:gd name="connsiteY3" fmla="*/ 204226 h 205654"/>
                <a:gd name="connsiteX4" fmla="*/ 119486 w 132291"/>
                <a:gd name="connsiteY4" fmla="*/ 204226 h 205654"/>
                <a:gd name="connsiteX5" fmla="*/ 116628 w 132291"/>
                <a:gd name="connsiteY5" fmla="*/ 201370 h 205654"/>
                <a:gd name="connsiteX6" fmla="*/ 1376 w 132291"/>
                <a:gd name="connsiteY6" fmla="*/ 13806 h 205654"/>
                <a:gd name="connsiteX7" fmla="*/ 4233 w 132291"/>
                <a:gd name="connsiteY7" fmla="*/ 1428 h 205654"/>
                <a:gd name="connsiteX8" fmla="*/ 12806 w 132291"/>
                <a:gd name="connsiteY8" fmla="*/ 1428 h 20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2291" h="205654">
                  <a:moveTo>
                    <a:pt x="12806" y="1428"/>
                  </a:moveTo>
                  <a:cubicBezTo>
                    <a:pt x="13758" y="2380"/>
                    <a:pt x="14711" y="3332"/>
                    <a:pt x="15663" y="4284"/>
                  </a:cubicBezTo>
                  <a:lnTo>
                    <a:pt x="130916" y="191849"/>
                  </a:lnTo>
                  <a:cubicBezTo>
                    <a:pt x="133773" y="195658"/>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9948" y="-476"/>
                    <a:pt x="12806" y="1428"/>
                  </a:cubicBezTo>
                </a:path>
              </a:pathLst>
            </a:custGeom>
            <a:solidFill>
              <a:srgbClr val="FFFFFF"/>
            </a:solidFill>
            <a:ln w="9525" cap="flat">
              <a:noFill/>
              <a:prstDash val="solid"/>
              <a:miter/>
            </a:ln>
          </p:spPr>
          <p:txBody>
            <a:bodyPr rtlCol="0" anchor="ctr"/>
            <a:lstStyle/>
            <a:p>
              <a:endParaRPr lang="en-US"/>
            </a:p>
          </p:txBody>
        </p:sp>
        <p:grpSp>
          <p:nvGrpSpPr>
            <p:cNvPr id="21" name="Graphic 47">
              <a:extLst>
                <a:ext uri="{FF2B5EF4-FFF2-40B4-BE49-F238E27FC236}">
                  <a16:creationId xmlns:a16="http://schemas.microsoft.com/office/drawing/2014/main" id="{4EAD4E91-B6F4-3471-9796-2B20045A30A7}"/>
                </a:ext>
              </a:extLst>
            </p:cNvPr>
            <p:cNvGrpSpPr/>
            <p:nvPr/>
          </p:nvGrpSpPr>
          <p:grpSpPr>
            <a:xfrm>
              <a:off x="10968672" y="5214269"/>
              <a:ext cx="912495" cy="1194891"/>
              <a:chOff x="10968672" y="5214269"/>
              <a:chExt cx="912495" cy="1194891"/>
            </a:xfrm>
            <a:solidFill>
              <a:srgbClr val="FFFFFF"/>
            </a:solidFill>
          </p:grpSpPr>
          <p:grpSp>
            <p:nvGrpSpPr>
              <p:cNvPr id="22" name="Graphic 47">
                <a:extLst>
                  <a:ext uri="{FF2B5EF4-FFF2-40B4-BE49-F238E27FC236}">
                    <a16:creationId xmlns:a16="http://schemas.microsoft.com/office/drawing/2014/main" id="{40785B3F-189D-A14C-90F1-EE3CCEA1E16D}"/>
                  </a:ext>
                </a:extLst>
              </p:cNvPr>
              <p:cNvGrpSpPr/>
              <p:nvPr/>
            </p:nvGrpSpPr>
            <p:grpSpPr>
              <a:xfrm>
                <a:off x="10968672" y="5789340"/>
                <a:ext cx="751522" cy="619820"/>
                <a:chOff x="10968672" y="5789340"/>
                <a:chExt cx="751522" cy="619820"/>
              </a:xfrm>
              <a:solidFill>
                <a:srgbClr val="FFFFFF"/>
              </a:solidFill>
            </p:grpSpPr>
            <p:sp>
              <p:nvSpPr>
                <p:cNvPr id="38" name="Freeform 174">
                  <a:extLst>
                    <a:ext uri="{FF2B5EF4-FFF2-40B4-BE49-F238E27FC236}">
                      <a16:creationId xmlns:a16="http://schemas.microsoft.com/office/drawing/2014/main" id="{DC002A86-9CB4-2E62-A805-AEB645B66FE4}"/>
                    </a:ext>
                  </a:extLst>
                </p:cNvPr>
                <p:cNvSpPr/>
                <p:nvPr/>
              </p:nvSpPr>
              <p:spPr>
                <a:xfrm>
                  <a:off x="10968672" y="5794101"/>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3 w 202882"/>
                    <a:gd name="connsiteY6" fmla="*/ 185660 h 185660"/>
                    <a:gd name="connsiteX7" fmla="*/ 140970 w 202882"/>
                    <a:gd name="connsiteY7" fmla="*/ 185660 h 185660"/>
                    <a:gd name="connsiteX8" fmla="*/ 132397 w 202882"/>
                    <a:gd name="connsiteY8" fmla="*/ 157097 h 185660"/>
                    <a:gd name="connsiteX9" fmla="*/ 118110 w 202882"/>
                    <a:gd name="connsiteY9" fmla="*/ 113301 h 185660"/>
                    <a:gd name="connsiteX10" fmla="*/ 100965 w 202882"/>
                    <a:gd name="connsiteY10" fmla="*/ 61887 h 185660"/>
                    <a:gd name="connsiteX11" fmla="*/ 83820 w 202882"/>
                    <a:gd name="connsiteY11" fmla="*/ 113301 h 185660"/>
                    <a:gd name="connsiteX12" fmla="*/ 118110 w 202882"/>
                    <a:gd name="connsiteY12" fmla="*/ 113301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3" y="185660"/>
                      </a:lnTo>
                      <a:lnTo>
                        <a:pt x="140970" y="185660"/>
                      </a:lnTo>
                      <a:lnTo>
                        <a:pt x="132397" y="157097"/>
                      </a:lnTo>
                      <a:close/>
                      <a:moveTo>
                        <a:pt x="118110" y="113301"/>
                      </a:moveTo>
                      <a:lnTo>
                        <a:pt x="100965" y="61887"/>
                      </a:lnTo>
                      <a:lnTo>
                        <a:pt x="83820" y="113301"/>
                      </a:lnTo>
                      <a:lnTo>
                        <a:pt x="118110" y="113301"/>
                      </a:lnTo>
                      <a:close/>
                    </a:path>
                  </a:pathLst>
                </a:custGeom>
                <a:solidFill>
                  <a:srgbClr val="FFFFFF"/>
                </a:solidFill>
                <a:ln w="9525" cap="flat">
                  <a:noFill/>
                  <a:prstDash val="solid"/>
                  <a:miter/>
                </a:ln>
              </p:spPr>
              <p:txBody>
                <a:bodyPr rtlCol="0" anchor="ctr"/>
                <a:lstStyle/>
                <a:p>
                  <a:endParaRPr lang="en-US"/>
                </a:p>
              </p:txBody>
            </p:sp>
            <p:sp>
              <p:nvSpPr>
                <p:cNvPr id="39" name="Freeform 175">
                  <a:extLst>
                    <a:ext uri="{FF2B5EF4-FFF2-40B4-BE49-F238E27FC236}">
                      <a16:creationId xmlns:a16="http://schemas.microsoft.com/office/drawing/2014/main" id="{1118F06C-E4A0-2849-85D8-221A4CFA706A}"/>
                    </a:ext>
                  </a:extLst>
                </p:cNvPr>
                <p:cNvSpPr/>
                <p:nvPr/>
              </p:nvSpPr>
              <p:spPr>
                <a:xfrm>
                  <a:off x="11180127" y="5789340"/>
                  <a:ext cx="181927" cy="190420"/>
                </a:xfrm>
                <a:custGeom>
                  <a:avLst/>
                  <a:gdLst>
                    <a:gd name="connsiteX0" fmla="*/ 119063 w 181927"/>
                    <a:gd name="connsiteY0" fmla="*/ 67599 h 190420"/>
                    <a:gd name="connsiteX1" fmla="*/ 109538 w 181927"/>
                    <a:gd name="connsiteY1" fmla="*/ 59031 h 190420"/>
                    <a:gd name="connsiteX2" fmla="*/ 94297 w 181927"/>
                    <a:gd name="connsiteY2" fmla="*/ 56174 h 190420"/>
                    <a:gd name="connsiteX3" fmla="*/ 68580 w 181927"/>
                    <a:gd name="connsiteY3" fmla="*/ 66647 h 190420"/>
                    <a:gd name="connsiteX4" fmla="*/ 59055 w 181927"/>
                    <a:gd name="connsiteY4" fmla="*/ 96163 h 190420"/>
                    <a:gd name="connsiteX5" fmla="*/ 69532 w 181927"/>
                    <a:gd name="connsiteY5" fmla="*/ 128534 h 190420"/>
                    <a:gd name="connsiteX6" fmla="*/ 100965 w 181927"/>
                    <a:gd name="connsiteY6" fmla="*/ 139007 h 190420"/>
                    <a:gd name="connsiteX7" fmla="*/ 133350 w 181927"/>
                    <a:gd name="connsiteY7" fmla="*/ 122822 h 190420"/>
                    <a:gd name="connsiteX8" fmla="*/ 86678 w 181927"/>
                    <a:gd name="connsiteY8" fmla="*/ 122822 h 190420"/>
                    <a:gd name="connsiteX9" fmla="*/ 86678 w 181927"/>
                    <a:gd name="connsiteY9" fmla="*/ 81881 h 190420"/>
                    <a:gd name="connsiteX10" fmla="*/ 181928 w 181927"/>
                    <a:gd name="connsiteY10" fmla="*/ 81881 h 190420"/>
                    <a:gd name="connsiteX11" fmla="*/ 181928 w 181927"/>
                    <a:gd name="connsiteY11" fmla="*/ 139960 h 190420"/>
                    <a:gd name="connsiteX12" fmla="*/ 148590 w 181927"/>
                    <a:gd name="connsiteY12" fmla="*/ 175187 h 190420"/>
                    <a:gd name="connsiteX13" fmla="*/ 94297 w 181927"/>
                    <a:gd name="connsiteY13" fmla="*/ 190421 h 190420"/>
                    <a:gd name="connsiteX14" fmla="*/ 43815 w 181927"/>
                    <a:gd name="connsiteY14" fmla="*/ 178044 h 190420"/>
                    <a:gd name="connsiteX15" fmla="*/ 11430 w 181927"/>
                    <a:gd name="connsiteY15" fmla="*/ 144720 h 190420"/>
                    <a:gd name="connsiteX16" fmla="*/ 0 w 181927"/>
                    <a:gd name="connsiteY16" fmla="*/ 95210 h 190420"/>
                    <a:gd name="connsiteX17" fmla="*/ 11430 w 181927"/>
                    <a:gd name="connsiteY17" fmla="*/ 45701 h 190420"/>
                    <a:gd name="connsiteX18" fmla="*/ 43815 w 181927"/>
                    <a:gd name="connsiteY18" fmla="*/ 12377 h 190420"/>
                    <a:gd name="connsiteX19" fmla="*/ 93345 w 181927"/>
                    <a:gd name="connsiteY19" fmla="*/ 0 h 190420"/>
                    <a:gd name="connsiteX20" fmla="*/ 152400 w 181927"/>
                    <a:gd name="connsiteY20" fmla="*/ 17138 h 190420"/>
                    <a:gd name="connsiteX21" fmla="*/ 180022 w 181927"/>
                    <a:gd name="connsiteY21" fmla="*/ 64743 h 190420"/>
                    <a:gd name="connsiteX22" fmla="*/ 119063 w 181927"/>
                    <a:gd name="connsiteY22" fmla="*/ 64743 h 190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0420">
                      <a:moveTo>
                        <a:pt x="119063" y="67599"/>
                      </a:moveTo>
                      <a:cubicBezTo>
                        <a:pt x="117157" y="63791"/>
                        <a:pt x="113347" y="60935"/>
                        <a:pt x="109538" y="59031"/>
                      </a:cubicBezTo>
                      <a:cubicBezTo>
                        <a:pt x="105728" y="57126"/>
                        <a:pt x="100013" y="56174"/>
                        <a:pt x="94297" y="56174"/>
                      </a:cubicBezTo>
                      <a:cubicBezTo>
                        <a:pt x="82867" y="56174"/>
                        <a:pt x="74295" y="59983"/>
                        <a:pt x="68580" y="66647"/>
                      </a:cubicBezTo>
                      <a:cubicBezTo>
                        <a:pt x="62865" y="74264"/>
                        <a:pt x="59055" y="83785"/>
                        <a:pt x="59055" y="96163"/>
                      </a:cubicBezTo>
                      <a:cubicBezTo>
                        <a:pt x="59055" y="110444"/>
                        <a:pt x="62865" y="121869"/>
                        <a:pt x="69532" y="128534"/>
                      </a:cubicBezTo>
                      <a:cubicBezTo>
                        <a:pt x="76200" y="136151"/>
                        <a:pt x="86678" y="139007"/>
                        <a:pt x="100965" y="139007"/>
                      </a:cubicBezTo>
                      <a:cubicBezTo>
                        <a:pt x="114300" y="139007"/>
                        <a:pt x="125730" y="133295"/>
                        <a:pt x="133350" y="122822"/>
                      </a:cubicBezTo>
                      <a:lnTo>
                        <a:pt x="86678" y="122822"/>
                      </a:lnTo>
                      <a:lnTo>
                        <a:pt x="86678" y="81881"/>
                      </a:lnTo>
                      <a:lnTo>
                        <a:pt x="181928" y="81881"/>
                      </a:lnTo>
                      <a:lnTo>
                        <a:pt x="181928" y="139960"/>
                      </a:lnTo>
                      <a:cubicBezTo>
                        <a:pt x="174307" y="154241"/>
                        <a:pt x="162878" y="165666"/>
                        <a:pt x="148590" y="175187"/>
                      </a:cubicBezTo>
                      <a:cubicBezTo>
                        <a:pt x="134303" y="184708"/>
                        <a:pt x="116205" y="190421"/>
                        <a:pt x="94297" y="190421"/>
                      </a:cubicBezTo>
                      <a:cubicBezTo>
                        <a:pt x="75247" y="190421"/>
                        <a:pt x="58103" y="186613"/>
                        <a:pt x="43815" y="178044"/>
                      </a:cubicBezTo>
                      <a:cubicBezTo>
                        <a:pt x="29528" y="170427"/>
                        <a:pt x="19050" y="159002"/>
                        <a:pt x="11430" y="144720"/>
                      </a:cubicBezTo>
                      <a:cubicBezTo>
                        <a:pt x="3810" y="130438"/>
                        <a:pt x="0" y="114253"/>
                        <a:pt x="0" y="95210"/>
                      </a:cubicBezTo>
                      <a:cubicBezTo>
                        <a:pt x="0" y="77121"/>
                        <a:pt x="3810" y="60935"/>
                        <a:pt x="11430" y="45701"/>
                      </a:cubicBezTo>
                      <a:cubicBezTo>
                        <a:pt x="19050" y="31419"/>
                        <a:pt x="29528" y="19994"/>
                        <a:pt x="43815" y="12377"/>
                      </a:cubicBezTo>
                      <a:cubicBezTo>
                        <a:pt x="58103" y="4761"/>
                        <a:pt x="74295" y="0"/>
                        <a:pt x="93345" y="0"/>
                      </a:cubicBezTo>
                      <a:cubicBezTo>
                        <a:pt x="118110" y="0"/>
                        <a:pt x="137160" y="5713"/>
                        <a:pt x="152400" y="17138"/>
                      </a:cubicBezTo>
                      <a:cubicBezTo>
                        <a:pt x="167640" y="28563"/>
                        <a:pt x="177165" y="44749"/>
                        <a:pt x="180022" y="64743"/>
                      </a:cubicBezTo>
                      <a:lnTo>
                        <a:pt x="119063" y="64743"/>
                      </a:lnTo>
                      <a:close/>
                    </a:path>
                  </a:pathLst>
                </a:custGeom>
                <a:solidFill>
                  <a:srgbClr val="FFFFFF"/>
                </a:solidFill>
                <a:ln w="9525" cap="flat">
                  <a:noFill/>
                  <a:prstDash val="solid"/>
                  <a:miter/>
                </a:ln>
              </p:spPr>
              <p:txBody>
                <a:bodyPr rtlCol="0" anchor="ctr"/>
                <a:lstStyle/>
                <a:p>
                  <a:endParaRPr lang="en-US"/>
                </a:p>
              </p:txBody>
            </p:sp>
            <p:sp>
              <p:nvSpPr>
                <p:cNvPr id="40" name="Freeform 176">
                  <a:extLst>
                    <a:ext uri="{FF2B5EF4-FFF2-40B4-BE49-F238E27FC236}">
                      <a16:creationId xmlns:a16="http://schemas.microsoft.com/office/drawing/2014/main" id="{76622206-B12A-71A8-A232-97F0D2069D73}"/>
                    </a:ext>
                  </a:extLst>
                </p:cNvPr>
                <p:cNvSpPr/>
                <p:nvPr/>
              </p:nvSpPr>
              <p:spPr>
                <a:xfrm>
                  <a:off x="11383009" y="5793149"/>
                  <a:ext cx="157162" cy="186612"/>
                </a:xfrm>
                <a:custGeom>
                  <a:avLst/>
                  <a:gdLst>
                    <a:gd name="connsiteX0" fmla="*/ 93345 w 157162"/>
                    <a:gd name="connsiteY0" fmla="*/ 185660 h 186612"/>
                    <a:gd name="connsiteX1" fmla="*/ 58103 w 157162"/>
                    <a:gd name="connsiteY1" fmla="*/ 119013 h 186612"/>
                    <a:gd name="connsiteX2" fmla="*/ 58103 w 157162"/>
                    <a:gd name="connsiteY2" fmla="*/ 119013 h 186612"/>
                    <a:gd name="connsiteX3" fmla="*/ 58103 w 157162"/>
                    <a:gd name="connsiteY3" fmla="*/ 185660 h 186612"/>
                    <a:gd name="connsiteX4" fmla="*/ 0 w 157162"/>
                    <a:gd name="connsiteY4" fmla="*/ 185660 h 186612"/>
                    <a:gd name="connsiteX5" fmla="*/ 0 w 157162"/>
                    <a:gd name="connsiteY5" fmla="*/ 0 h 186612"/>
                    <a:gd name="connsiteX6" fmla="*/ 86678 w 157162"/>
                    <a:gd name="connsiteY6" fmla="*/ 0 h 186612"/>
                    <a:gd name="connsiteX7" fmla="*/ 125730 w 157162"/>
                    <a:gd name="connsiteY7" fmla="*/ 7617 h 186612"/>
                    <a:gd name="connsiteX8" fmla="*/ 149543 w 157162"/>
                    <a:gd name="connsiteY8" fmla="*/ 29515 h 186612"/>
                    <a:gd name="connsiteX9" fmla="*/ 157163 w 157162"/>
                    <a:gd name="connsiteY9" fmla="*/ 60935 h 186612"/>
                    <a:gd name="connsiteX10" fmla="*/ 146685 w 157162"/>
                    <a:gd name="connsiteY10" fmla="*/ 94258 h 186612"/>
                    <a:gd name="connsiteX11" fmla="*/ 117158 w 157162"/>
                    <a:gd name="connsiteY11" fmla="*/ 115205 h 186612"/>
                    <a:gd name="connsiteX12" fmla="*/ 157163 w 157162"/>
                    <a:gd name="connsiteY12" fmla="*/ 186612 h 186612"/>
                    <a:gd name="connsiteX13" fmla="*/ 93345 w 157162"/>
                    <a:gd name="connsiteY13" fmla="*/ 186612 h 186612"/>
                    <a:gd name="connsiteX14" fmla="*/ 58103 w 157162"/>
                    <a:gd name="connsiteY14" fmla="*/ 79977 h 186612"/>
                    <a:gd name="connsiteX15" fmla="*/ 80963 w 157162"/>
                    <a:gd name="connsiteY15" fmla="*/ 79977 h 186612"/>
                    <a:gd name="connsiteX16" fmla="*/ 93345 w 157162"/>
                    <a:gd name="connsiteY16" fmla="*/ 76168 h 186612"/>
                    <a:gd name="connsiteX17" fmla="*/ 97155 w 157162"/>
                    <a:gd name="connsiteY17" fmla="*/ 63791 h 186612"/>
                    <a:gd name="connsiteX18" fmla="*/ 92393 w 157162"/>
                    <a:gd name="connsiteY18" fmla="*/ 52366 h 186612"/>
                    <a:gd name="connsiteX19" fmla="*/ 80010 w 157162"/>
                    <a:gd name="connsiteY19" fmla="*/ 48557 h 186612"/>
                    <a:gd name="connsiteX20" fmla="*/ 57150 w 157162"/>
                    <a:gd name="connsiteY20" fmla="*/ 48557 h 186612"/>
                    <a:gd name="connsiteX21" fmla="*/ 57150 w 157162"/>
                    <a:gd name="connsiteY21" fmla="*/ 79977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57162" h="186612">
                      <a:moveTo>
                        <a:pt x="93345" y="185660"/>
                      </a:moveTo>
                      <a:lnTo>
                        <a:pt x="58103" y="119013"/>
                      </a:lnTo>
                      <a:lnTo>
                        <a:pt x="58103" y="119013"/>
                      </a:lnTo>
                      <a:lnTo>
                        <a:pt x="58103" y="185660"/>
                      </a:lnTo>
                      <a:lnTo>
                        <a:pt x="0" y="185660"/>
                      </a:lnTo>
                      <a:lnTo>
                        <a:pt x="0" y="0"/>
                      </a:lnTo>
                      <a:lnTo>
                        <a:pt x="86678" y="0"/>
                      </a:lnTo>
                      <a:cubicBezTo>
                        <a:pt x="101918" y="0"/>
                        <a:pt x="114300" y="2856"/>
                        <a:pt x="125730" y="7617"/>
                      </a:cubicBezTo>
                      <a:cubicBezTo>
                        <a:pt x="136208" y="13329"/>
                        <a:pt x="144780" y="19994"/>
                        <a:pt x="149543" y="29515"/>
                      </a:cubicBezTo>
                      <a:cubicBezTo>
                        <a:pt x="154305" y="39036"/>
                        <a:pt x="157163" y="49509"/>
                        <a:pt x="157163" y="60935"/>
                      </a:cubicBezTo>
                      <a:cubicBezTo>
                        <a:pt x="157163" y="73312"/>
                        <a:pt x="153353" y="84737"/>
                        <a:pt x="146685" y="94258"/>
                      </a:cubicBezTo>
                      <a:cubicBezTo>
                        <a:pt x="140018" y="103779"/>
                        <a:pt x="129540" y="110444"/>
                        <a:pt x="117158" y="115205"/>
                      </a:cubicBezTo>
                      <a:lnTo>
                        <a:pt x="157163" y="186612"/>
                      </a:lnTo>
                      <a:lnTo>
                        <a:pt x="93345" y="186612"/>
                      </a:lnTo>
                      <a:close/>
                      <a:moveTo>
                        <a:pt x="58103" y="79977"/>
                      </a:moveTo>
                      <a:lnTo>
                        <a:pt x="80963" y="79977"/>
                      </a:lnTo>
                      <a:cubicBezTo>
                        <a:pt x="86678" y="79977"/>
                        <a:pt x="90488" y="79025"/>
                        <a:pt x="93345" y="76168"/>
                      </a:cubicBezTo>
                      <a:cubicBezTo>
                        <a:pt x="96203" y="73312"/>
                        <a:pt x="97155" y="69504"/>
                        <a:pt x="97155" y="63791"/>
                      </a:cubicBezTo>
                      <a:cubicBezTo>
                        <a:pt x="97155" y="59030"/>
                        <a:pt x="95250" y="55222"/>
                        <a:pt x="92393" y="52366"/>
                      </a:cubicBezTo>
                      <a:cubicBezTo>
                        <a:pt x="89535" y="49509"/>
                        <a:pt x="85725" y="48557"/>
                        <a:pt x="80010" y="48557"/>
                      </a:cubicBezTo>
                      <a:lnTo>
                        <a:pt x="57150" y="48557"/>
                      </a:lnTo>
                      <a:lnTo>
                        <a:pt x="57150" y="79977"/>
                      </a:lnTo>
                      <a:close/>
                    </a:path>
                  </a:pathLst>
                </a:custGeom>
                <a:solidFill>
                  <a:srgbClr val="FFFFFF"/>
                </a:solidFill>
                <a:ln w="9525" cap="flat">
                  <a:noFill/>
                  <a:prstDash val="solid"/>
                  <a:miter/>
                </a:ln>
              </p:spPr>
              <p:txBody>
                <a:bodyPr rtlCol="0" anchor="ctr"/>
                <a:lstStyle/>
                <a:p>
                  <a:endParaRPr lang="en-US"/>
                </a:p>
              </p:txBody>
            </p:sp>
            <p:sp>
              <p:nvSpPr>
                <p:cNvPr id="41" name="Freeform 177">
                  <a:extLst>
                    <a:ext uri="{FF2B5EF4-FFF2-40B4-BE49-F238E27FC236}">
                      <a16:creationId xmlns:a16="http://schemas.microsoft.com/office/drawing/2014/main" id="{E045CA89-5354-6F9B-D174-EDDE9E2E0962}"/>
                    </a:ext>
                  </a:extLst>
                </p:cNvPr>
                <p:cNvSpPr/>
                <p:nvPr/>
              </p:nvSpPr>
              <p:spPr>
                <a:xfrm>
                  <a:off x="11558269" y="5793149"/>
                  <a:ext cx="58102" cy="185660"/>
                </a:xfrm>
                <a:custGeom>
                  <a:avLst/>
                  <a:gdLst>
                    <a:gd name="connsiteX0" fmla="*/ 58103 w 58102"/>
                    <a:gd name="connsiteY0" fmla="*/ 0 h 185660"/>
                    <a:gd name="connsiteX1" fmla="*/ 58103 w 58102"/>
                    <a:gd name="connsiteY1" fmla="*/ 185660 h 185660"/>
                    <a:gd name="connsiteX2" fmla="*/ 0 w 58102"/>
                    <a:gd name="connsiteY2" fmla="*/ 185660 h 185660"/>
                    <a:gd name="connsiteX3" fmla="*/ 0 w 58102"/>
                    <a:gd name="connsiteY3" fmla="*/ 0 h 185660"/>
                    <a:gd name="connsiteX4" fmla="*/ 58103 w 58102"/>
                    <a:gd name="connsiteY4" fmla="*/ 0 h 1856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5660">
                      <a:moveTo>
                        <a:pt x="58103" y="0"/>
                      </a:moveTo>
                      <a:lnTo>
                        <a:pt x="58103" y="185660"/>
                      </a:lnTo>
                      <a:lnTo>
                        <a:pt x="0" y="185660"/>
                      </a:lnTo>
                      <a:lnTo>
                        <a:pt x="0" y="0"/>
                      </a:lnTo>
                      <a:lnTo>
                        <a:pt x="58103" y="0"/>
                      </a:lnTo>
                      <a:close/>
                    </a:path>
                  </a:pathLst>
                </a:custGeom>
                <a:solidFill>
                  <a:srgbClr val="FFFFFF"/>
                </a:solidFill>
                <a:ln w="9525" cap="flat">
                  <a:noFill/>
                  <a:prstDash val="solid"/>
                  <a:miter/>
                </a:ln>
              </p:spPr>
              <p:txBody>
                <a:bodyPr rtlCol="0" anchor="ctr"/>
                <a:lstStyle/>
                <a:p>
                  <a:endParaRPr lang="en-US"/>
                </a:p>
              </p:txBody>
            </p:sp>
            <p:sp>
              <p:nvSpPr>
                <p:cNvPr id="42" name="Freeform 178">
                  <a:extLst>
                    <a:ext uri="{FF2B5EF4-FFF2-40B4-BE49-F238E27FC236}">
                      <a16:creationId xmlns:a16="http://schemas.microsoft.com/office/drawing/2014/main" id="{E0C4C5DD-616A-199F-E18A-9DF1BB2FE717}"/>
                    </a:ext>
                  </a:extLst>
                </p:cNvPr>
                <p:cNvSpPr/>
                <p:nvPr/>
              </p:nvSpPr>
              <p:spPr>
                <a:xfrm>
                  <a:off x="10982007" y="6007373"/>
                  <a:ext cx="131445" cy="186612"/>
                </a:xfrm>
                <a:custGeom>
                  <a:avLst/>
                  <a:gdLst>
                    <a:gd name="connsiteX0" fmla="*/ 131445 w 131445"/>
                    <a:gd name="connsiteY0" fmla="*/ 0 h 186612"/>
                    <a:gd name="connsiteX1" fmla="*/ 131445 w 131445"/>
                    <a:gd name="connsiteY1" fmla="*/ 46653 h 186612"/>
                    <a:gd name="connsiteX2" fmla="*/ 58103 w 131445"/>
                    <a:gd name="connsiteY2" fmla="*/ 46653 h 186612"/>
                    <a:gd name="connsiteX3" fmla="*/ 58103 w 131445"/>
                    <a:gd name="connsiteY3" fmla="*/ 72360 h 186612"/>
                    <a:gd name="connsiteX4" fmla="*/ 110490 w 131445"/>
                    <a:gd name="connsiteY4" fmla="*/ 72360 h 186612"/>
                    <a:gd name="connsiteX5" fmla="*/ 110490 w 131445"/>
                    <a:gd name="connsiteY5" fmla="*/ 116157 h 186612"/>
                    <a:gd name="connsiteX6" fmla="*/ 58103 w 131445"/>
                    <a:gd name="connsiteY6" fmla="*/ 116157 h 186612"/>
                    <a:gd name="connsiteX7" fmla="*/ 58103 w 131445"/>
                    <a:gd name="connsiteY7" fmla="*/ 186612 h 186612"/>
                    <a:gd name="connsiteX8" fmla="*/ 0 w 131445"/>
                    <a:gd name="connsiteY8" fmla="*/ 186612 h 186612"/>
                    <a:gd name="connsiteX9" fmla="*/ 0 w 131445"/>
                    <a:gd name="connsiteY9" fmla="*/ 952 h 186612"/>
                    <a:gd name="connsiteX10" fmla="*/ 131445 w 131445"/>
                    <a:gd name="connsiteY10"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1445" h="186612">
                      <a:moveTo>
                        <a:pt x="131445" y="0"/>
                      </a:moveTo>
                      <a:lnTo>
                        <a:pt x="131445" y="46653"/>
                      </a:lnTo>
                      <a:lnTo>
                        <a:pt x="58103" y="46653"/>
                      </a:lnTo>
                      <a:lnTo>
                        <a:pt x="58103" y="72360"/>
                      </a:lnTo>
                      <a:lnTo>
                        <a:pt x="110490" y="72360"/>
                      </a:lnTo>
                      <a:lnTo>
                        <a:pt x="110490" y="116157"/>
                      </a:lnTo>
                      <a:lnTo>
                        <a:pt x="58103" y="116157"/>
                      </a:lnTo>
                      <a:lnTo>
                        <a:pt x="58103" y="186612"/>
                      </a:lnTo>
                      <a:lnTo>
                        <a:pt x="0" y="186612"/>
                      </a:lnTo>
                      <a:lnTo>
                        <a:pt x="0" y="952"/>
                      </a:lnTo>
                      <a:lnTo>
                        <a:pt x="131445" y="952"/>
                      </a:lnTo>
                      <a:close/>
                    </a:path>
                  </a:pathLst>
                </a:custGeom>
                <a:solidFill>
                  <a:srgbClr val="FFFFFF"/>
                </a:solidFill>
                <a:ln w="9525" cap="flat">
                  <a:noFill/>
                  <a:prstDash val="solid"/>
                  <a:miter/>
                </a:ln>
              </p:spPr>
              <p:txBody>
                <a:bodyPr rtlCol="0" anchor="ctr"/>
                <a:lstStyle/>
                <a:p>
                  <a:endParaRPr lang="en-US"/>
                </a:p>
              </p:txBody>
            </p:sp>
            <p:sp>
              <p:nvSpPr>
                <p:cNvPr id="43" name="Freeform 179">
                  <a:extLst>
                    <a:ext uri="{FF2B5EF4-FFF2-40B4-BE49-F238E27FC236}">
                      <a16:creationId xmlns:a16="http://schemas.microsoft.com/office/drawing/2014/main" id="{14656F46-81B9-A4F6-314F-0D5A7596C7EE}"/>
                    </a:ext>
                  </a:extLst>
                </p:cNvPr>
                <p:cNvSpPr/>
                <p:nvPr/>
              </p:nvSpPr>
              <p:spPr>
                <a:xfrm>
                  <a:off x="11126787" y="6002612"/>
                  <a:ext cx="191452" cy="192325"/>
                </a:xfrm>
                <a:custGeom>
                  <a:avLst/>
                  <a:gdLst>
                    <a:gd name="connsiteX0" fmla="*/ 48578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8" y="12377"/>
                      </a:cubicBezTo>
                      <a:cubicBezTo>
                        <a:pt x="62865" y="3808"/>
                        <a:pt x="79057" y="0"/>
                        <a:pt x="97155" y="0"/>
                      </a:cubicBezTo>
                      <a:cubicBezTo>
                        <a:pt x="115253" y="0"/>
                        <a:pt x="130493" y="3808"/>
                        <a:pt x="144780" y="12377"/>
                      </a:cubicBezTo>
                      <a:cubicBezTo>
                        <a:pt x="159068" y="20946"/>
                        <a:pt x="170497" y="31419"/>
                        <a:pt x="179070" y="46653"/>
                      </a:cubicBezTo>
                      <a:cubicBezTo>
                        <a:pt x="187643" y="60935"/>
                        <a:pt x="191453" y="77120"/>
                        <a:pt x="191453" y="96162"/>
                      </a:cubicBezTo>
                      <a:cubicBezTo>
                        <a:pt x="191453" y="114253"/>
                        <a:pt x="187643" y="130438"/>
                        <a:pt x="179070" y="145672"/>
                      </a:cubicBezTo>
                      <a:cubicBezTo>
                        <a:pt x="170497" y="159954"/>
                        <a:pt x="159068" y="171379"/>
                        <a:pt x="144780" y="179948"/>
                      </a:cubicBezTo>
                      <a:cubicBezTo>
                        <a:pt x="130493" y="188517"/>
                        <a:pt x="114300" y="192325"/>
                        <a:pt x="97155" y="192325"/>
                      </a:cubicBezTo>
                      <a:cubicBezTo>
                        <a:pt x="79057" y="192325"/>
                        <a:pt x="62865" y="188517"/>
                        <a:pt x="48578" y="179948"/>
                      </a:cubicBezTo>
                      <a:close/>
                      <a:moveTo>
                        <a:pt x="123825" y="126630"/>
                      </a:moveTo>
                      <a:cubicBezTo>
                        <a:pt x="130493" y="119013"/>
                        <a:pt x="133350" y="109492"/>
                        <a:pt x="133350" y="96162"/>
                      </a:cubicBezTo>
                      <a:cubicBezTo>
                        <a:pt x="133350" y="83785"/>
                        <a:pt x="130493" y="73312"/>
                        <a:pt x="123825" y="65695"/>
                      </a:cubicBezTo>
                      <a:cubicBezTo>
                        <a:pt x="117157" y="58078"/>
                        <a:pt x="108585" y="54270"/>
                        <a:pt x="97155" y="54270"/>
                      </a:cubicBezTo>
                      <a:cubicBezTo>
                        <a:pt x="85725" y="54270"/>
                        <a:pt x="76200" y="58078"/>
                        <a:pt x="70485" y="65695"/>
                      </a:cubicBezTo>
                      <a:cubicBezTo>
                        <a:pt x="63818" y="73312"/>
                        <a:pt x="60960" y="82833"/>
                        <a:pt x="60960" y="96162"/>
                      </a:cubicBezTo>
                      <a:cubicBezTo>
                        <a:pt x="60960" y="108540"/>
                        <a:pt x="63818" y="119013"/>
                        <a:pt x="70485" y="126630"/>
                      </a:cubicBezTo>
                      <a:cubicBezTo>
                        <a:pt x="77153"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4" name="Freeform 180">
                  <a:extLst>
                    <a:ext uri="{FF2B5EF4-FFF2-40B4-BE49-F238E27FC236}">
                      <a16:creationId xmlns:a16="http://schemas.microsoft.com/office/drawing/2014/main" id="{8BE3B197-EF92-6499-A0AA-B6C2EAE0EFDE}"/>
                    </a:ext>
                  </a:extLst>
                </p:cNvPr>
                <p:cNvSpPr/>
                <p:nvPr/>
              </p:nvSpPr>
              <p:spPr>
                <a:xfrm>
                  <a:off x="11333480" y="6002612"/>
                  <a:ext cx="191452" cy="192325"/>
                </a:xfrm>
                <a:custGeom>
                  <a:avLst/>
                  <a:gdLst>
                    <a:gd name="connsiteX0" fmla="*/ 48577 w 191452"/>
                    <a:gd name="connsiteY0" fmla="*/ 179948 h 192325"/>
                    <a:gd name="connsiteX1" fmla="*/ 13335 w 191452"/>
                    <a:gd name="connsiteY1" fmla="*/ 145672 h 192325"/>
                    <a:gd name="connsiteX2" fmla="*/ 0 w 191452"/>
                    <a:gd name="connsiteY2" fmla="*/ 96162 h 192325"/>
                    <a:gd name="connsiteX3" fmla="*/ 13335 w 191452"/>
                    <a:gd name="connsiteY3" fmla="*/ 46653 h 192325"/>
                    <a:gd name="connsiteX4" fmla="*/ 48577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2 w 191452"/>
                    <a:gd name="connsiteY8" fmla="*/ 96162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7 w 191452"/>
                    <a:gd name="connsiteY12" fmla="*/ 179948 h 192325"/>
                    <a:gd name="connsiteX13" fmla="*/ 123825 w 191452"/>
                    <a:gd name="connsiteY13" fmla="*/ 126630 h 192325"/>
                    <a:gd name="connsiteX14" fmla="*/ 133350 w 191452"/>
                    <a:gd name="connsiteY14" fmla="*/ 96162 h 192325"/>
                    <a:gd name="connsiteX15" fmla="*/ 123825 w 191452"/>
                    <a:gd name="connsiteY15" fmla="*/ 65695 h 192325"/>
                    <a:gd name="connsiteX16" fmla="*/ 97155 w 191452"/>
                    <a:gd name="connsiteY16" fmla="*/ 54270 h 192325"/>
                    <a:gd name="connsiteX17" fmla="*/ 70485 w 191452"/>
                    <a:gd name="connsiteY17" fmla="*/ 65695 h 192325"/>
                    <a:gd name="connsiteX18" fmla="*/ 60960 w 191452"/>
                    <a:gd name="connsiteY18" fmla="*/ 96162 h 192325"/>
                    <a:gd name="connsiteX19" fmla="*/ 70485 w 191452"/>
                    <a:gd name="connsiteY19" fmla="*/ 126630 h 192325"/>
                    <a:gd name="connsiteX20" fmla="*/ 97155 w 191452"/>
                    <a:gd name="connsiteY20" fmla="*/ 138055 h 192325"/>
                    <a:gd name="connsiteX21" fmla="*/ 123825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7" y="179948"/>
                      </a:moveTo>
                      <a:cubicBezTo>
                        <a:pt x="34290" y="171379"/>
                        <a:pt x="21907" y="159954"/>
                        <a:pt x="13335" y="145672"/>
                      </a:cubicBezTo>
                      <a:cubicBezTo>
                        <a:pt x="4763" y="131390"/>
                        <a:pt x="0" y="115205"/>
                        <a:pt x="0" y="96162"/>
                      </a:cubicBezTo>
                      <a:cubicBezTo>
                        <a:pt x="0" y="78073"/>
                        <a:pt x="4763" y="61887"/>
                        <a:pt x="13335" y="46653"/>
                      </a:cubicBezTo>
                      <a:cubicBezTo>
                        <a:pt x="21907" y="32371"/>
                        <a:pt x="33338" y="20946"/>
                        <a:pt x="48577" y="12377"/>
                      </a:cubicBezTo>
                      <a:cubicBezTo>
                        <a:pt x="62865" y="3808"/>
                        <a:pt x="79057" y="0"/>
                        <a:pt x="97155" y="0"/>
                      </a:cubicBezTo>
                      <a:cubicBezTo>
                        <a:pt x="115252" y="0"/>
                        <a:pt x="130492" y="3808"/>
                        <a:pt x="144780" y="12377"/>
                      </a:cubicBezTo>
                      <a:cubicBezTo>
                        <a:pt x="159067" y="20946"/>
                        <a:pt x="170497" y="31419"/>
                        <a:pt x="179070" y="46653"/>
                      </a:cubicBezTo>
                      <a:cubicBezTo>
                        <a:pt x="187642" y="60935"/>
                        <a:pt x="191452" y="77120"/>
                        <a:pt x="191452" y="96162"/>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2"/>
                      </a:cubicBezTo>
                      <a:cubicBezTo>
                        <a:pt x="133350" y="83785"/>
                        <a:pt x="130492" y="73312"/>
                        <a:pt x="123825" y="65695"/>
                      </a:cubicBezTo>
                      <a:cubicBezTo>
                        <a:pt x="117157" y="58078"/>
                        <a:pt x="108585" y="54270"/>
                        <a:pt x="97155" y="54270"/>
                      </a:cubicBezTo>
                      <a:cubicBezTo>
                        <a:pt x="85725" y="54270"/>
                        <a:pt x="76200" y="58078"/>
                        <a:pt x="70485" y="65695"/>
                      </a:cubicBezTo>
                      <a:cubicBezTo>
                        <a:pt x="63817" y="73312"/>
                        <a:pt x="60960" y="82833"/>
                        <a:pt x="60960" y="96162"/>
                      </a:cubicBezTo>
                      <a:cubicBezTo>
                        <a:pt x="60960" y="108540"/>
                        <a:pt x="63817" y="119013"/>
                        <a:pt x="70485" y="126630"/>
                      </a:cubicBezTo>
                      <a:cubicBezTo>
                        <a:pt x="77152" y="134247"/>
                        <a:pt x="85725" y="138055"/>
                        <a:pt x="97155" y="138055"/>
                      </a:cubicBezTo>
                      <a:cubicBezTo>
                        <a:pt x="108585" y="138055"/>
                        <a:pt x="117157" y="134247"/>
                        <a:pt x="123825" y="126630"/>
                      </a:cubicBezTo>
                      <a:close/>
                    </a:path>
                  </a:pathLst>
                </a:custGeom>
                <a:solidFill>
                  <a:srgbClr val="FFFFFF"/>
                </a:solidFill>
                <a:ln w="9525" cap="flat">
                  <a:noFill/>
                  <a:prstDash val="solid"/>
                  <a:miter/>
                </a:ln>
              </p:spPr>
              <p:txBody>
                <a:bodyPr rtlCol="0" anchor="ctr"/>
                <a:lstStyle/>
                <a:p>
                  <a:endParaRPr lang="en-US"/>
                </a:p>
              </p:txBody>
            </p:sp>
            <p:sp>
              <p:nvSpPr>
                <p:cNvPr id="45" name="Freeform 181">
                  <a:extLst>
                    <a:ext uri="{FF2B5EF4-FFF2-40B4-BE49-F238E27FC236}">
                      <a16:creationId xmlns:a16="http://schemas.microsoft.com/office/drawing/2014/main" id="{B9EAB027-1D59-5961-B68A-DA317231EC53}"/>
                    </a:ext>
                  </a:extLst>
                </p:cNvPr>
                <p:cNvSpPr/>
                <p:nvPr/>
              </p:nvSpPr>
              <p:spPr>
                <a:xfrm>
                  <a:off x="11546840" y="6006420"/>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1390"/>
                        <a:pt x="103822" y="123774"/>
                      </a:cubicBezTo>
                      <a:close/>
                    </a:path>
                  </a:pathLst>
                </a:custGeom>
                <a:solidFill>
                  <a:srgbClr val="FFFFFF"/>
                </a:solidFill>
                <a:ln w="9525" cap="flat">
                  <a:noFill/>
                  <a:prstDash val="solid"/>
                  <a:miter/>
                </a:ln>
              </p:spPr>
              <p:txBody>
                <a:bodyPr rtlCol="0" anchor="ctr"/>
                <a:lstStyle/>
                <a:p>
                  <a:endParaRPr lang="en-US"/>
                </a:p>
              </p:txBody>
            </p:sp>
            <p:sp>
              <p:nvSpPr>
                <p:cNvPr id="46" name="Freeform 182">
                  <a:extLst>
                    <a:ext uri="{FF2B5EF4-FFF2-40B4-BE49-F238E27FC236}">
                      <a16:creationId xmlns:a16="http://schemas.microsoft.com/office/drawing/2014/main" id="{8C1A6758-0781-DBF2-F82F-986245174366}"/>
                    </a:ext>
                  </a:extLst>
                </p:cNvPr>
                <p:cNvSpPr/>
                <p:nvPr/>
              </p:nvSpPr>
              <p:spPr>
                <a:xfrm>
                  <a:off x="10982007" y="6221596"/>
                  <a:ext cx="123825" cy="185660"/>
                </a:xfrm>
                <a:custGeom>
                  <a:avLst/>
                  <a:gdLst>
                    <a:gd name="connsiteX0" fmla="*/ 58103 w 123825"/>
                    <a:gd name="connsiteY0" fmla="*/ 45701 h 185660"/>
                    <a:gd name="connsiteX1" fmla="*/ 58103 w 123825"/>
                    <a:gd name="connsiteY1" fmla="*/ 68552 h 185660"/>
                    <a:gd name="connsiteX2" fmla="*/ 116205 w 123825"/>
                    <a:gd name="connsiteY2" fmla="*/ 68552 h 185660"/>
                    <a:gd name="connsiteX3" fmla="*/ 116205 w 123825"/>
                    <a:gd name="connsiteY3" fmla="*/ 112348 h 185660"/>
                    <a:gd name="connsiteX4" fmla="*/ 58103 w 123825"/>
                    <a:gd name="connsiteY4" fmla="*/ 112348 h 185660"/>
                    <a:gd name="connsiteX5" fmla="*/ 58103 w 123825"/>
                    <a:gd name="connsiteY5" fmla="*/ 139007 h 185660"/>
                    <a:gd name="connsiteX6" fmla="*/ 123825 w 123825"/>
                    <a:gd name="connsiteY6" fmla="*/ 139007 h 185660"/>
                    <a:gd name="connsiteX7" fmla="*/ 123825 w 123825"/>
                    <a:gd name="connsiteY7" fmla="*/ 185660 h 185660"/>
                    <a:gd name="connsiteX8" fmla="*/ 0 w 123825"/>
                    <a:gd name="connsiteY8" fmla="*/ 185660 h 185660"/>
                    <a:gd name="connsiteX9" fmla="*/ 0 w 123825"/>
                    <a:gd name="connsiteY9" fmla="*/ 0 h 185660"/>
                    <a:gd name="connsiteX10" fmla="*/ 123825 w 123825"/>
                    <a:gd name="connsiteY10" fmla="*/ 0 h 185660"/>
                    <a:gd name="connsiteX11" fmla="*/ 123825 w 123825"/>
                    <a:gd name="connsiteY11" fmla="*/ 46653 h 185660"/>
                    <a:gd name="connsiteX12" fmla="*/ 58103 w 123825"/>
                    <a:gd name="connsiteY12" fmla="*/ 46653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3825" h="185660">
                      <a:moveTo>
                        <a:pt x="58103" y="45701"/>
                      </a:moveTo>
                      <a:lnTo>
                        <a:pt x="58103" y="68552"/>
                      </a:lnTo>
                      <a:lnTo>
                        <a:pt x="116205" y="68552"/>
                      </a:lnTo>
                      <a:lnTo>
                        <a:pt x="116205" y="112348"/>
                      </a:lnTo>
                      <a:lnTo>
                        <a:pt x="58103" y="112348"/>
                      </a:lnTo>
                      <a:lnTo>
                        <a:pt x="58103" y="139007"/>
                      </a:lnTo>
                      <a:lnTo>
                        <a:pt x="123825" y="139007"/>
                      </a:lnTo>
                      <a:lnTo>
                        <a:pt x="123825" y="185660"/>
                      </a:lnTo>
                      <a:lnTo>
                        <a:pt x="0" y="185660"/>
                      </a:lnTo>
                      <a:lnTo>
                        <a:pt x="0" y="0"/>
                      </a:lnTo>
                      <a:lnTo>
                        <a:pt x="123825" y="0"/>
                      </a:lnTo>
                      <a:lnTo>
                        <a:pt x="123825" y="46653"/>
                      </a:lnTo>
                      <a:lnTo>
                        <a:pt x="58103" y="46653"/>
                      </a:lnTo>
                      <a:close/>
                    </a:path>
                  </a:pathLst>
                </a:custGeom>
                <a:solidFill>
                  <a:srgbClr val="FFFFFF"/>
                </a:solidFill>
                <a:ln w="9525" cap="flat">
                  <a:noFill/>
                  <a:prstDash val="solid"/>
                  <a:miter/>
                </a:ln>
              </p:spPr>
              <p:txBody>
                <a:bodyPr rtlCol="0" anchor="ctr"/>
                <a:lstStyle/>
                <a:p>
                  <a:endParaRPr lang="en-US"/>
                </a:p>
              </p:txBody>
            </p:sp>
            <p:sp>
              <p:nvSpPr>
                <p:cNvPr id="47" name="Freeform 183">
                  <a:extLst>
                    <a:ext uri="{FF2B5EF4-FFF2-40B4-BE49-F238E27FC236}">
                      <a16:creationId xmlns:a16="http://schemas.microsoft.com/office/drawing/2014/main" id="{009B7DEB-0CAD-16E4-EAD4-2C9F2087DD52}"/>
                    </a:ext>
                  </a:extLst>
                </p:cNvPr>
                <p:cNvSpPr/>
                <p:nvPr/>
              </p:nvSpPr>
              <p:spPr>
                <a:xfrm>
                  <a:off x="11127740" y="6220644"/>
                  <a:ext cx="173354" cy="185660"/>
                </a:xfrm>
                <a:custGeom>
                  <a:avLst/>
                  <a:gdLst>
                    <a:gd name="connsiteX0" fmla="*/ 128588 w 173354"/>
                    <a:gd name="connsiteY0" fmla="*/ 12377 h 185660"/>
                    <a:gd name="connsiteX1" fmla="*/ 161925 w 173354"/>
                    <a:gd name="connsiteY1" fmla="*/ 44749 h 185660"/>
                    <a:gd name="connsiteX2" fmla="*/ 173355 w 173354"/>
                    <a:gd name="connsiteY2" fmla="*/ 92354 h 185660"/>
                    <a:gd name="connsiteX3" fmla="*/ 161925 w 173354"/>
                    <a:gd name="connsiteY3" fmla="*/ 139959 h 185660"/>
                    <a:gd name="connsiteX4" fmla="*/ 128588 w 173354"/>
                    <a:gd name="connsiteY4" fmla="*/ 173283 h 185660"/>
                    <a:gd name="connsiteX5" fmla="*/ 77153 w 173354"/>
                    <a:gd name="connsiteY5" fmla="*/ 185660 h 185660"/>
                    <a:gd name="connsiteX6" fmla="*/ 0 w 173354"/>
                    <a:gd name="connsiteY6" fmla="*/ 185660 h 185660"/>
                    <a:gd name="connsiteX7" fmla="*/ 0 w 173354"/>
                    <a:gd name="connsiteY7" fmla="*/ 0 h 185660"/>
                    <a:gd name="connsiteX8" fmla="*/ 77153 w 173354"/>
                    <a:gd name="connsiteY8" fmla="*/ 0 h 185660"/>
                    <a:gd name="connsiteX9" fmla="*/ 128588 w 173354"/>
                    <a:gd name="connsiteY9" fmla="*/ 12377 h 185660"/>
                    <a:gd name="connsiteX10" fmla="*/ 103822 w 173354"/>
                    <a:gd name="connsiteY10" fmla="*/ 123774 h 185660"/>
                    <a:gd name="connsiteX11" fmla="*/ 115253 w 173354"/>
                    <a:gd name="connsiteY11" fmla="*/ 93306 h 185660"/>
                    <a:gd name="connsiteX12" fmla="*/ 103822 w 173354"/>
                    <a:gd name="connsiteY12" fmla="*/ 62839 h 185660"/>
                    <a:gd name="connsiteX13" fmla="*/ 72390 w 173354"/>
                    <a:gd name="connsiteY13" fmla="*/ 52366 h 185660"/>
                    <a:gd name="connsiteX14" fmla="*/ 58103 w 173354"/>
                    <a:gd name="connsiteY14" fmla="*/ 52366 h 185660"/>
                    <a:gd name="connsiteX15" fmla="*/ 58103 w 173354"/>
                    <a:gd name="connsiteY15" fmla="*/ 135199 h 185660"/>
                    <a:gd name="connsiteX16" fmla="*/ 72390 w 173354"/>
                    <a:gd name="connsiteY16" fmla="*/ 135199 h 185660"/>
                    <a:gd name="connsiteX17" fmla="*/ 103822 w 173354"/>
                    <a:gd name="connsiteY17" fmla="*/ 12377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354" h="185660">
                      <a:moveTo>
                        <a:pt x="128588" y="12377"/>
                      </a:moveTo>
                      <a:cubicBezTo>
                        <a:pt x="142875" y="19994"/>
                        <a:pt x="154305" y="31419"/>
                        <a:pt x="161925" y="44749"/>
                      </a:cubicBezTo>
                      <a:cubicBezTo>
                        <a:pt x="169545" y="58078"/>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0"/>
                        <a:pt x="114300" y="3809"/>
                        <a:pt x="128588" y="12377"/>
                      </a:cubicBezTo>
                      <a:close/>
                      <a:moveTo>
                        <a:pt x="103822" y="123774"/>
                      </a:moveTo>
                      <a:cubicBezTo>
                        <a:pt x="111442" y="116157"/>
                        <a:pt x="115253" y="106636"/>
                        <a:pt x="115253" y="93306"/>
                      </a:cubicBezTo>
                      <a:cubicBezTo>
                        <a:pt x="115253" y="79977"/>
                        <a:pt x="111442" y="69504"/>
                        <a:pt x="103822" y="62839"/>
                      </a:cubicBezTo>
                      <a:cubicBezTo>
                        <a:pt x="96203" y="55222"/>
                        <a:pt x="85725" y="52366"/>
                        <a:pt x="72390" y="52366"/>
                      </a:cubicBezTo>
                      <a:lnTo>
                        <a:pt x="58103" y="52366"/>
                      </a:lnTo>
                      <a:lnTo>
                        <a:pt x="58103" y="135199"/>
                      </a:lnTo>
                      <a:lnTo>
                        <a:pt x="72390" y="135199"/>
                      </a:lnTo>
                      <a:cubicBezTo>
                        <a:pt x="85725" y="134247"/>
                        <a:pt x="96203" y="130438"/>
                        <a:pt x="103822" y="123774"/>
                      </a:cubicBezTo>
                      <a:close/>
                    </a:path>
                  </a:pathLst>
                </a:custGeom>
                <a:solidFill>
                  <a:srgbClr val="FFFFFF"/>
                </a:solidFill>
                <a:ln w="9525" cap="flat">
                  <a:noFill/>
                  <a:prstDash val="solid"/>
                  <a:miter/>
                </a:ln>
              </p:spPr>
              <p:txBody>
                <a:bodyPr rtlCol="0" anchor="ctr"/>
                <a:lstStyle/>
                <a:p>
                  <a:endParaRPr lang="en-US"/>
                </a:p>
              </p:txBody>
            </p:sp>
            <p:sp>
              <p:nvSpPr>
                <p:cNvPr id="48" name="Freeform 184">
                  <a:extLst>
                    <a:ext uri="{FF2B5EF4-FFF2-40B4-BE49-F238E27FC236}">
                      <a16:creationId xmlns:a16="http://schemas.microsoft.com/office/drawing/2014/main" id="{6BE9763B-0084-048A-4472-882B029940C8}"/>
                    </a:ext>
                  </a:extLst>
                </p:cNvPr>
                <p:cNvSpPr/>
                <p:nvPr/>
              </p:nvSpPr>
              <p:spPr>
                <a:xfrm>
                  <a:off x="11321097" y="6220644"/>
                  <a:ext cx="165734" cy="188516"/>
                </a:xfrm>
                <a:custGeom>
                  <a:avLst/>
                  <a:gdLst>
                    <a:gd name="connsiteX0" fmla="*/ 59055 w 165734"/>
                    <a:gd name="connsiteY0" fmla="*/ 0 h 188516"/>
                    <a:gd name="connsiteX1" fmla="*/ 59055 w 165734"/>
                    <a:gd name="connsiteY1" fmla="*/ 104732 h 188516"/>
                    <a:gd name="connsiteX2" fmla="*/ 64770 w 165734"/>
                    <a:gd name="connsiteY2" fmla="*/ 124726 h 188516"/>
                    <a:gd name="connsiteX3" fmla="*/ 82868 w 165734"/>
                    <a:gd name="connsiteY3" fmla="*/ 132343 h 188516"/>
                    <a:gd name="connsiteX4" fmla="*/ 101918 w 165734"/>
                    <a:gd name="connsiteY4" fmla="*/ 124726 h 188516"/>
                    <a:gd name="connsiteX5" fmla="*/ 107633 w 165734"/>
                    <a:gd name="connsiteY5" fmla="*/ 104732 h 188516"/>
                    <a:gd name="connsiteX6" fmla="*/ 107633 w 165734"/>
                    <a:gd name="connsiteY6" fmla="*/ 0 h 188516"/>
                    <a:gd name="connsiteX7" fmla="*/ 165735 w 165734"/>
                    <a:gd name="connsiteY7" fmla="*/ 0 h 188516"/>
                    <a:gd name="connsiteX8" fmla="*/ 165735 w 165734"/>
                    <a:gd name="connsiteY8" fmla="*/ 104732 h 188516"/>
                    <a:gd name="connsiteX9" fmla="*/ 154305 w 165734"/>
                    <a:gd name="connsiteY9" fmla="*/ 150433 h 188516"/>
                    <a:gd name="connsiteX10" fmla="*/ 123825 w 165734"/>
                    <a:gd name="connsiteY10" fmla="*/ 178996 h 188516"/>
                    <a:gd name="connsiteX11" fmla="*/ 80963 w 165734"/>
                    <a:gd name="connsiteY11" fmla="*/ 188517 h 188516"/>
                    <a:gd name="connsiteX12" fmla="*/ 39053 w 165734"/>
                    <a:gd name="connsiteY12" fmla="*/ 178996 h 188516"/>
                    <a:gd name="connsiteX13" fmla="*/ 10478 w 165734"/>
                    <a:gd name="connsiteY13" fmla="*/ 150433 h 188516"/>
                    <a:gd name="connsiteX14" fmla="*/ 0 w 165734"/>
                    <a:gd name="connsiteY14" fmla="*/ 104732 h 188516"/>
                    <a:gd name="connsiteX15" fmla="*/ 0 w 165734"/>
                    <a:gd name="connsiteY15" fmla="*/ 0 h 188516"/>
                    <a:gd name="connsiteX16" fmla="*/ 59055 w 165734"/>
                    <a:gd name="connsiteY16" fmla="*/ 0 h 188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65734" h="188516">
                      <a:moveTo>
                        <a:pt x="59055" y="0"/>
                      </a:moveTo>
                      <a:lnTo>
                        <a:pt x="59055" y="104732"/>
                      </a:lnTo>
                      <a:cubicBezTo>
                        <a:pt x="59055" y="113301"/>
                        <a:pt x="60960" y="119965"/>
                        <a:pt x="64770" y="124726"/>
                      </a:cubicBezTo>
                      <a:cubicBezTo>
                        <a:pt x="68580" y="129486"/>
                        <a:pt x="74295" y="132343"/>
                        <a:pt x="82868" y="132343"/>
                      </a:cubicBezTo>
                      <a:cubicBezTo>
                        <a:pt x="91440" y="132343"/>
                        <a:pt x="97155" y="129486"/>
                        <a:pt x="101918" y="124726"/>
                      </a:cubicBezTo>
                      <a:cubicBezTo>
                        <a:pt x="105728" y="119965"/>
                        <a:pt x="107633" y="113301"/>
                        <a:pt x="107633" y="104732"/>
                      </a:cubicBezTo>
                      <a:lnTo>
                        <a:pt x="107633" y="0"/>
                      </a:lnTo>
                      <a:lnTo>
                        <a:pt x="165735" y="0"/>
                      </a:lnTo>
                      <a:lnTo>
                        <a:pt x="165735" y="104732"/>
                      </a:lnTo>
                      <a:cubicBezTo>
                        <a:pt x="165735" y="122822"/>
                        <a:pt x="161925" y="137103"/>
                        <a:pt x="154305" y="150433"/>
                      </a:cubicBezTo>
                      <a:cubicBezTo>
                        <a:pt x="146685" y="162810"/>
                        <a:pt x="137160" y="172331"/>
                        <a:pt x="123825" y="178996"/>
                      </a:cubicBezTo>
                      <a:cubicBezTo>
                        <a:pt x="111443" y="185660"/>
                        <a:pt x="97155" y="188517"/>
                        <a:pt x="80963" y="188517"/>
                      </a:cubicBezTo>
                      <a:cubicBezTo>
                        <a:pt x="64770" y="188517"/>
                        <a:pt x="51435" y="185660"/>
                        <a:pt x="39053" y="178996"/>
                      </a:cubicBezTo>
                      <a:cubicBezTo>
                        <a:pt x="26670" y="172331"/>
                        <a:pt x="17145" y="163762"/>
                        <a:pt x="10478" y="150433"/>
                      </a:cubicBezTo>
                      <a:cubicBezTo>
                        <a:pt x="3810" y="138055"/>
                        <a:pt x="0" y="122822"/>
                        <a:pt x="0" y="104732"/>
                      </a:cubicBezTo>
                      <a:lnTo>
                        <a:pt x="0" y="0"/>
                      </a:lnTo>
                      <a:lnTo>
                        <a:pt x="59055" y="0"/>
                      </a:lnTo>
                      <a:close/>
                    </a:path>
                  </a:pathLst>
                </a:custGeom>
                <a:solidFill>
                  <a:srgbClr val="FFFFFF"/>
                </a:solidFill>
                <a:ln w="9525" cap="flat">
                  <a:noFill/>
                  <a:prstDash val="solid"/>
                  <a:miter/>
                </a:ln>
              </p:spPr>
              <p:txBody>
                <a:bodyPr rtlCol="0" anchor="ctr"/>
                <a:lstStyle/>
                <a:p>
                  <a:endParaRPr lang="en-US"/>
                </a:p>
              </p:txBody>
            </p:sp>
          </p:grpSp>
          <p:grpSp>
            <p:nvGrpSpPr>
              <p:cNvPr id="23" name="Graphic 47">
                <a:extLst>
                  <a:ext uri="{FF2B5EF4-FFF2-40B4-BE49-F238E27FC236}">
                    <a16:creationId xmlns:a16="http://schemas.microsoft.com/office/drawing/2014/main" id="{42399753-0250-3F6E-A9DE-2C5783B56A77}"/>
                  </a:ext>
                </a:extLst>
              </p:cNvPr>
              <p:cNvGrpSpPr/>
              <p:nvPr/>
            </p:nvGrpSpPr>
            <p:grpSpPr>
              <a:xfrm>
                <a:off x="10976292" y="5214269"/>
                <a:ext cx="904875" cy="408452"/>
                <a:chOff x="10976292" y="5214269"/>
                <a:chExt cx="904875" cy="408452"/>
              </a:xfrm>
              <a:solidFill>
                <a:srgbClr val="FFFFFF"/>
              </a:solidFill>
            </p:grpSpPr>
            <p:sp>
              <p:nvSpPr>
                <p:cNvPr id="28" name="Freeform 160">
                  <a:extLst>
                    <a:ext uri="{FF2B5EF4-FFF2-40B4-BE49-F238E27FC236}">
                      <a16:creationId xmlns:a16="http://schemas.microsoft.com/office/drawing/2014/main" id="{7BF01D16-777E-785F-53EE-A4DB4A419BD6}"/>
                    </a:ext>
                  </a:extLst>
                </p:cNvPr>
                <p:cNvSpPr/>
                <p:nvPr/>
              </p:nvSpPr>
              <p:spPr>
                <a:xfrm>
                  <a:off x="10982007" y="5219030"/>
                  <a:ext cx="160020" cy="186612"/>
                </a:xfrm>
                <a:custGeom>
                  <a:avLst/>
                  <a:gdLst>
                    <a:gd name="connsiteX0" fmla="*/ 150495 w 160020"/>
                    <a:gd name="connsiteY0" fmla="*/ 106636 h 186612"/>
                    <a:gd name="connsiteX1" fmla="*/ 160020 w 160020"/>
                    <a:gd name="connsiteY1" fmla="*/ 135199 h 186612"/>
                    <a:gd name="connsiteX2" fmla="*/ 143828 w 160020"/>
                    <a:gd name="connsiteY2" fmla="*/ 173283 h 186612"/>
                    <a:gd name="connsiteX3" fmla="*/ 97155 w 160020"/>
                    <a:gd name="connsiteY3" fmla="*/ 186613 h 186612"/>
                    <a:gd name="connsiteX4" fmla="*/ 0 w 160020"/>
                    <a:gd name="connsiteY4" fmla="*/ 186613 h 186612"/>
                    <a:gd name="connsiteX5" fmla="*/ 0 w 160020"/>
                    <a:gd name="connsiteY5" fmla="*/ 0 h 186612"/>
                    <a:gd name="connsiteX6" fmla="*/ 95250 w 160020"/>
                    <a:gd name="connsiteY6" fmla="*/ 0 h 186612"/>
                    <a:gd name="connsiteX7" fmla="*/ 140018 w 160020"/>
                    <a:gd name="connsiteY7" fmla="*/ 12377 h 186612"/>
                    <a:gd name="connsiteX8" fmla="*/ 156210 w 160020"/>
                    <a:gd name="connsiteY8" fmla="*/ 48557 h 186612"/>
                    <a:gd name="connsiteX9" fmla="*/ 147638 w 160020"/>
                    <a:gd name="connsiteY9" fmla="*/ 76168 h 186612"/>
                    <a:gd name="connsiteX10" fmla="*/ 124778 w 160020"/>
                    <a:gd name="connsiteY10" fmla="*/ 91402 h 186612"/>
                    <a:gd name="connsiteX11" fmla="*/ 150495 w 160020"/>
                    <a:gd name="connsiteY11" fmla="*/ 106636 h 186612"/>
                    <a:gd name="connsiteX12" fmla="*/ 58103 w 160020"/>
                    <a:gd name="connsiteY12" fmla="*/ 72360 h 186612"/>
                    <a:gd name="connsiteX13" fmla="*/ 80963 w 160020"/>
                    <a:gd name="connsiteY13" fmla="*/ 72360 h 186612"/>
                    <a:gd name="connsiteX14" fmla="*/ 92393 w 160020"/>
                    <a:gd name="connsiteY14" fmla="*/ 69504 h 186612"/>
                    <a:gd name="connsiteX15" fmla="*/ 96203 w 160020"/>
                    <a:gd name="connsiteY15" fmla="*/ 59983 h 186612"/>
                    <a:gd name="connsiteX16" fmla="*/ 92393 w 160020"/>
                    <a:gd name="connsiteY16" fmla="*/ 49509 h 186612"/>
                    <a:gd name="connsiteX17" fmla="*/ 80963 w 160020"/>
                    <a:gd name="connsiteY17" fmla="*/ 46653 h 186612"/>
                    <a:gd name="connsiteX18" fmla="*/ 58103 w 160020"/>
                    <a:gd name="connsiteY18" fmla="*/ 46653 h 186612"/>
                    <a:gd name="connsiteX19" fmla="*/ 58103 w 160020"/>
                    <a:gd name="connsiteY19" fmla="*/ 72360 h 186612"/>
                    <a:gd name="connsiteX20" fmla="*/ 96203 w 160020"/>
                    <a:gd name="connsiteY20" fmla="*/ 136151 h 186612"/>
                    <a:gd name="connsiteX21" fmla="*/ 100013 w 160020"/>
                    <a:gd name="connsiteY21" fmla="*/ 126630 h 186612"/>
                    <a:gd name="connsiteX22" fmla="*/ 84773 w 160020"/>
                    <a:gd name="connsiteY22" fmla="*/ 113300 h 186612"/>
                    <a:gd name="connsiteX23" fmla="*/ 58103 w 160020"/>
                    <a:gd name="connsiteY23" fmla="*/ 113300 h 186612"/>
                    <a:gd name="connsiteX24" fmla="*/ 58103 w 160020"/>
                    <a:gd name="connsiteY24" fmla="*/ 139959 h 186612"/>
                    <a:gd name="connsiteX25" fmla="*/ 84773 w 160020"/>
                    <a:gd name="connsiteY25" fmla="*/ 139959 h 186612"/>
                    <a:gd name="connsiteX26" fmla="*/ 96203 w 160020"/>
                    <a:gd name="connsiteY26" fmla="*/ 136151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160020" h="186612">
                      <a:moveTo>
                        <a:pt x="150495" y="106636"/>
                      </a:moveTo>
                      <a:cubicBezTo>
                        <a:pt x="157163" y="115205"/>
                        <a:pt x="160020" y="123774"/>
                        <a:pt x="160020" y="135199"/>
                      </a:cubicBezTo>
                      <a:cubicBezTo>
                        <a:pt x="160020" y="151385"/>
                        <a:pt x="154305" y="163762"/>
                        <a:pt x="143828" y="173283"/>
                      </a:cubicBezTo>
                      <a:cubicBezTo>
                        <a:pt x="133350" y="181852"/>
                        <a:pt x="117158" y="186613"/>
                        <a:pt x="97155" y="186613"/>
                      </a:cubicBezTo>
                      <a:lnTo>
                        <a:pt x="0" y="186613"/>
                      </a:lnTo>
                      <a:lnTo>
                        <a:pt x="0" y="0"/>
                      </a:lnTo>
                      <a:lnTo>
                        <a:pt x="95250" y="0"/>
                      </a:lnTo>
                      <a:cubicBezTo>
                        <a:pt x="114300" y="0"/>
                        <a:pt x="128588" y="3808"/>
                        <a:pt x="140018" y="12377"/>
                      </a:cubicBezTo>
                      <a:cubicBezTo>
                        <a:pt x="150495" y="20946"/>
                        <a:pt x="156210" y="32372"/>
                        <a:pt x="156210" y="48557"/>
                      </a:cubicBezTo>
                      <a:cubicBezTo>
                        <a:pt x="156210" y="59030"/>
                        <a:pt x="153353" y="68552"/>
                        <a:pt x="147638" y="76168"/>
                      </a:cubicBezTo>
                      <a:cubicBezTo>
                        <a:pt x="141923" y="83785"/>
                        <a:pt x="134303" y="88546"/>
                        <a:pt x="124778" y="91402"/>
                      </a:cubicBezTo>
                      <a:cubicBezTo>
                        <a:pt x="135255" y="93306"/>
                        <a:pt x="143828" y="98067"/>
                        <a:pt x="150495" y="106636"/>
                      </a:cubicBezTo>
                      <a:close/>
                      <a:moveTo>
                        <a:pt x="58103" y="72360"/>
                      </a:moveTo>
                      <a:lnTo>
                        <a:pt x="80963" y="72360"/>
                      </a:lnTo>
                      <a:cubicBezTo>
                        <a:pt x="86678" y="72360"/>
                        <a:pt x="90488" y="71408"/>
                        <a:pt x="92393" y="69504"/>
                      </a:cubicBezTo>
                      <a:cubicBezTo>
                        <a:pt x="95250" y="67599"/>
                        <a:pt x="96203" y="63791"/>
                        <a:pt x="96203" y="59983"/>
                      </a:cubicBezTo>
                      <a:cubicBezTo>
                        <a:pt x="96203" y="55222"/>
                        <a:pt x="95250" y="52366"/>
                        <a:pt x="92393" y="49509"/>
                      </a:cubicBezTo>
                      <a:cubicBezTo>
                        <a:pt x="89535" y="47605"/>
                        <a:pt x="85725" y="46653"/>
                        <a:pt x="80963" y="46653"/>
                      </a:cubicBezTo>
                      <a:lnTo>
                        <a:pt x="58103" y="46653"/>
                      </a:lnTo>
                      <a:lnTo>
                        <a:pt x="58103" y="72360"/>
                      </a:lnTo>
                      <a:close/>
                      <a:moveTo>
                        <a:pt x="96203" y="136151"/>
                      </a:moveTo>
                      <a:cubicBezTo>
                        <a:pt x="99060" y="134247"/>
                        <a:pt x="100013" y="130438"/>
                        <a:pt x="100013" y="126630"/>
                      </a:cubicBezTo>
                      <a:cubicBezTo>
                        <a:pt x="100013" y="118061"/>
                        <a:pt x="95250" y="113300"/>
                        <a:pt x="84773" y="113300"/>
                      </a:cubicBezTo>
                      <a:lnTo>
                        <a:pt x="58103" y="113300"/>
                      </a:lnTo>
                      <a:lnTo>
                        <a:pt x="58103" y="139959"/>
                      </a:lnTo>
                      <a:lnTo>
                        <a:pt x="84773" y="139959"/>
                      </a:lnTo>
                      <a:cubicBezTo>
                        <a:pt x="89535" y="139007"/>
                        <a:pt x="93345" y="138055"/>
                        <a:pt x="96203" y="136151"/>
                      </a:cubicBezTo>
                      <a:close/>
                    </a:path>
                  </a:pathLst>
                </a:custGeom>
                <a:solidFill>
                  <a:srgbClr val="FFFFFF"/>
                </a:solidFill>
                <a:ln w="9525" cap="flat">
                  <a:noFill/>
                  <a:prstDash val="solid"/>
                  <a:miter/>
                </a:ln>
              </p:spPr>
              <p:txBody>
                <a:bodyPr rtlCol="0" anchor="ctr"/>
                <a:lstStyle/>
                <a:p>
                  <a:endParaRPr lang="en-US"/>
                </a:p>
              </p:txBody>
            </p:sp>
            <p:sp>
              <p:nvSpPr>
                <p:cNvPr id="29" name="Freeform 162">
                  <a:extLst>
                    <a:ext uri="{FF2B5EF4-FFF2-40B4-BE49-F238E27FC236}">
                      <a16:creationId xmlns:a16="http://schemas.microsoft.com/office/drawing/2014/main" id="{C58A0D23-B465-0A92-CF75-5DAC26C4A859}"/>
                    </a:ext>
                  </a:extLst>
                </p:cNvPr>
                <p:cNvSpPr/>
                <p:nvPr/>
              </p:nvSpPr>
              <p:spPr>
                <a:xfrm>
                  <a:off x="11162030" y="5219030"/>
                  <a:ext cx="114300" cy="185660"/>
                </a:xfrm>
                <a:custGeom>
                  <a:avLst/>
                  <a:gdLst>
                    <a:gd name="connsiteX0" fmla="*/ 58102 w 114300"/>
                    <a:gd name="connsiteY0" fmla="*/ 141864 h 185660"/>
                    <a:gd name="connsiteX1" fmla="*/ 114300 w 114300"/>
                    <a:gd name="connsiteY1" fmla="*/ 141864 h 185660"/>
                    <a:gd name="connsiteX2" fmla="*/ 114300 w 114300"/>
                    <a:gd name="connsiteY2" fmla="*/ 185660 h 185660"/>
                    <a:gd name="connsiteX3" fmla="*/ 0 w 114300"/>
                    <a:gd name="connsiteY3" fmla="*/ 185660 h 185660"/>
                    <a:gd name="connsiteX4" fmla="*/ 0 w 114300"/>
                    <a:gd name="connsiteY4" fmla="*/ 0 h 185660"/>
                    <a:gd name="connsiteX5" fmla="*/ 58102 w 114300"/>
                    <a:gd name="connsiteY5" fmla="*/ 0 h 185660"/>
                    <a:gd name="connsiteX6" fmla="*/ 58102 w 114300"/>
                    <a:gd name="connsiteY6" fmla="*/ 141864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300" h="185660">
                      <a:moveTo>
                        <a:pt x="58102" y="141864"/>
                      </a:moveTo>
                      <a:lnTo>
                        <a:pt x="114300" y="141864"/>
                      </a:lnTo>
                      <a:lnTo>
                        <a:pt x="114300" y="185660"/>
                      </a:lnTo>
                      <a:lnTo>
                        <a:pt x="0" y="185660"/>
                      </a:lnTo>
                      <a:lnTo>
                        <a:pt x="0" y="0"/>
                      </a:lnTo>
                      <a:lnTo>
                        <a:pt x="58102" y="0"/>
                      </a:lnTo>
                      <a:lnTo>
                        <a:pt x="58102" y="141864"/>
                      </a:lnTo>
                      <a:close/>
                    </a:path>
                  </a:pathLst>
                </a:custGeom>
                <a:solidFill>
                  <a:srgbClr val="FFFFFF"/>
                </a:solidFill>
                <a:ln w="9525" cap="flat">
                  <a:noFill/>
                  <a:prstDash val="solid"/>
                  <a:miter/>
                </a:ln>
              </p:spPr>
              <p:txBody>
                <a:bodyPr rtlCol="0" anchor="ctr"/>
                <a:lstStyle/>
                <a:p>
                  <a:endParaRPr lang="en-US"/>
                </a:p>
              </p:txBody>
            </p:sp>
            <p:sp>
              <p:nvSpPr>
                <p:cNvPr id="30" name="Freeform 163">
                  <a:extLst>
                    <a:ext uri="{FF2B5EF4-FFF2-40B4-BE49-F238E27FC236}">
                      <a16:creationId xmlns:a16="http://schemas.microsoft.com/office/drawing/2014/main" id="{8F093E14-6C3B-5D82-CB22-D38D5E588375}"/>
                    </a:ext>
                  </a:extLst>
                </p:cNvPr>
                <p:cNvSpPr/>
                <p:nvPr/>
              </p:nvSpPr>
              <p:spPr>
                <a:xfrm>
                  <a:off x="11288712" y="5214269"/>
                  <a:ext cx="191452" cy="192325"/>
                </a:xfrm>
                <a:custGeom>
                  <a:avLst/>
                  <a:gdLst>
                    <a:gd name="connsiteX0" fmla="*/ 48578 w 191452"/>
                    <a:gd name="connsiteY0" fmla="*/ 179948 h 192325"/>
                    <a:gd name="connsiteX1" fmla="*/ 13335 w 191452"/>
                    <a:gd name="connsiteY1" fmla="*/ 145672 h 192325"/>
                    <a:gd name="connsiteX2" fmla="*/ 0 w 191452"/>
                    <a:gd name="connsiteY2" fmla="*/ 96163 h 192325"/>
                    <a:gd name="connsiteX3" fmla="*/ 13335 w 191452"/>
                    <a:gd name="connsiteY3" fmla="*/ 46653 h 192325"/>
                    <a:gd name="connsiteX4" fmla="*/ 48578 w 191452"/>
                    <a:gd name="connsiteY4" fmla="*/ 12377 h 192325"/>
                    <a:gd name="connsiteX5" fmla="*/ 97155 w 191452"/>
                    <a:gd name="connsiteY5" fmla="*/ 0 h 192325"/>
                    <a:gd name="connsiteX6" fmla="*/ 144780 w 191452"/>
                    <a:gd name="connsiteY6" fmla="*/ 12377 h 192325"/>
                    <a:gd name="connsiteX7" fmla="*/ 179070 w 191452"/>
                    <a:gd name="connsiteY7" fmla="*/ 46653 h 192325"/>
                    <a:gd name="connsiteX8" fmla="*/ 191453 w 191452"/>
                    <a:gd name="connsiteY8" fmla="*/ 96163 h 192325"/>
                    <a:gd name="connsiteX9" fmla="*/ 179070 w 191452"/>
                    <a:gd name="connsiteY9" fmla="*/ 145672 h 192325"/>
                    <a:gd name="connsiteX10" fmla="*/ 144780 w 191452"/>
                    <a:gd name="connsiteY10" fmla="*/ 179948 h 192325"/>
                    <a:gd name="connsiteX11" fmla="*/ 97155 w 191452"/>
                    <a:gd name="connsiteY11" fmla="*/ 192325 h 192325"/>
                    <a:gd name="connsiteX12" fmla="*/ 48578 w 191452"/>
                    <a:gd name="connsiteY12" fmla="*/ 179948 h 192325"/>
                    <a:gd name="connsiteX13" fmla="*/ 122872 w 191452"/>
                    <a:gd name="connsiteY13" fmla="*/ 126630 h 192325"/>
                    <a:gd name="connsiteX14" fmla="*/ 132397 w 191452"/>
                    <a:gd name="connsiteY14" fmla="*/ 96163 h 192325"/>
                    <a:gd name="connsiteX15" fmla="*/ 122872 w 191452"/>
                    <a:gd name="connsiteY15" fmla="*/ 65695 h 192325"/>
                    <a:gd name="connsiteX16" fmla="*/ 96203 w 191452"/>
                    <a:gd name="connsiteY16" fmla="*/ 54270 h 192325"/>
                    <a:gd name="connsiteX17" fmla="*/ 69532 w 191452"/>
                    <a:gd name="connsiteY17" fmla="*/ 65695 h 192325"/>
                    <a:gd name="connsiteX18" fmla="*/ 60007 w 191452"/>
                    <a:gd name="connsiteY18" fmla="*/ 96163 h 192325"/>
                    <a:gd name="connsiteX19" fmla="*/ 69532 w 191452"/>
                    <a:gd name="connsiteY19" fmla="*/ 126630 h 192325"/>
                    <a:gd name="connsiteX20" fmla="*/ 96203 w 191452"/>
                    <a:gd name="connsiteY20" fmla="*/ 138055 h 192325"/>
                    <a:gd name="connsiteX21" fmla="*/ 122872 w 191452"/>
                    <a:gd name="connsiteY21" fmla="*/ 126630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91452" h="192325">
                      <a:moveTo>
                        <a:pt x="48578" y="179948"/>
                      </a:moveTo>
                      <a:cubicBezTo>
                        <a:pt x="34290" y="171379"/>
                        <a:pt x="21907" y="159954"/>
                        <a:pt x="13335" y="145672"/>
                      </a:cubicBezTo>
                      <a:cubicBezTo>
                        <a:pt x="4763" y="131390"/>
                        <a:pt x="0" y="115205"/>
                        <a:pt x="0" y="96163"/>
                      </a:cubicBezTo>
                      <a:cubicBezTo>
                        <a:pt x="0" y="78073"/>
                        <a:pt x="4763" y="61887"/>
                        <a:pt x="13335" y="46653"/>
                      </a:cubicBezTo>
                      <a:cubicBezTo>
                        <a:pt x="21907" y="31419"/>
                        <a:pt x="33338" y="20946"/>
                        <a:pt x="48578" y="12377"/>
                      </a:cubicBezTo>
                      <a:cubicBezTo>
                        <a:pt x="62865" y="3808"/>
                        <a:pt x="79057" y="0"/>
                        <a:pt x="97155" y="0"/>
                      </a:cubicBezTo>
                      <a:cubicBezTo>
                        <a:pt x="114300" y="0"/>
                        <a:pt x="130493" y="3808"/>
                        <a:pt x="144780" y="12377"/>
                      </a:cubicBezTo>
                      <a:cubicBezTo>
                        <a:pt x="159068" y="20946"/>
                        <a:pt x="170497" y="31419"/>
                        <a:pt x="179070" y="46653"/>
                      </a:cubicBezTo>
                      <a:cubicBezTo>
                        <a:pt x="187643" y="61887"/>
                        <a:pt x="191453" y="77120"/>
                        <a:pt x="191453" y="96163"/>
                      </a:cubicBezTo>
                      <a:cubicBezTo>
                        <a:pt x="191453" y="114253"/>
                        <a:pt x="187643" y="130438"/>
                        <a:pt x="179070" y="145672"/>
                      </a:cubicBezTo>
                      <a:cubicBezTo>
                        <a:pt x="170497" y="160906"/>
                        <a:pt x="159068" y="171379"/>
                        <a:pt x="144780" y="179948"/>
                      </a:cubicBezTo>
                      <a:cubicBezTo>
                        <a:pt x="130493" y="188517"/>
                        <a:pt x="114300" y="192325"/>
                        <a:pt x="97155" y="192325"/>
                      </a:cubicBezTo>
                      <a:cubicBezTo>
                        <a:pt x="79057" y="192325"/>
                        <a:pt x="62865" y="188517"/>
                        <a:pt x="48578"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3"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3" y="138055"/>
                      </a:cubicBezTo>
                      <a:cubicBezTo>
                        <a:pt x="107632" y="138055"/>
                        <a:pt x="117157" y="134247"/>
                        <a:pt x="122872" y="126630"/>
                      </a:cubicBezTo>
                      <a:close/>
                    </a:path>
                  </a:pathLst>
                </a:custGeom>
                <a:solidFill>
                  <a:srgbClr val="FFFFFF"/>
                </a:solidFill>
                <a:ln w="9525" cap="flat">
                  <a:noFill/>
                  <a:prstDash val="solid"/>
                  <a:miter/>
                </a:ln>
              </p:spPr>
              <p:txBody>
                <a:bodyPr rtlCol="0" anchor="ctr"/>
                <a:lstStyle/>
                <a:p>
                  <a:endParaRPr lang="en-US"/>
                </a:p>
              </p:txBody>
            </p:sp>
            <p:sp>
              <p:nvSpPr>
                <p:cNvPr id="31" name="Freeform 164">
                  <a:extLst>
                    <a:ext uri="{FF2B5EF4-FFF2-40B4-BE49-F238E27FC236}">
                      <a16:creationId xmlns:a16="http://schemas.microsoft.com/office/drawing/2014/main" id="{148FEDE2-E9AD-ADE7-A3E6-84C458BFF1D8}"/>
                    </a:ext>
                  </a:extLst>
                </p:cNvPr>
                <p:cNvSpPr/>
                <p:nvPr/>
              </p:nvSpPr>
              <p:spPr>
                <a:xfrm>
                  <a:off x="11496357" y="5216174"/>
                  <a:ext cx="182880" cy="192325"/>
                </a:xfrm>
                <a:custGeom>
                  <a:avLst/>
                  <a:gdLst>
                    <a:gd name="connsiteX0" fmla="*/ 11430 w 182880"/>
                    <a:gd name="connsiteY0" fmla="*/ 45701 h 192325"/>
                    <a:gd name="connsiteX1" fmla="*/ 43815 w 182880"/>
                    <a:gd name="connsiteY1" fmla="*/ 12377 h 192325"/>
                    <a:gd name="connsiteX2" fmla="*/ 92393 w 182880"/>
                    <a:gd name="connsiteY2" fmla="*/ 0 h 192325"/>
                    <a:gd name="connsiteX3" fmla="*/ 135255 w 182880"/>
                    <a:gd name="connsiteY3" fmla="*/ 9521 h 192325"/>
                    <a:gd name="connsiteX4" fmla="*/ 166688 w 182880"/>
                    <a:gd name="connsiteY4" fmla="*/ 35228 h 192325"/>
                    <a:gd name="connsiteX5" fmla="*/ 182880 w 182880"/>
                    <a:gd name="connsiteY5" fmla="*/ 74264 h 192325"/>
                    <a:gd name="connsiteX6" fmla="*/ 120968 w 182880"/>
                    <a:gd name="connsiteY6" fmla="*/ 74264 h 192325"/>
                    <a:gd name="connsiteX7" fmla="*/ 108585 w 182880"/>
                    <a:gd name="connsiteY7" fmla="*/ 59983 h 192325"/>
                    <a:gd name="connsiteX8" fmla="*/ 90488 w 182880"/>
                    <a:gd name="connsiteY8" fmla="*/ 55222 h 192325"/>
                    <a:gd name="connsiteX9" fmla="*/ 67628 w 182880"/>
                    <a:gd name="connsiteY9" fmla="*/ 66647 h 192325"/>
                    <a:gd name="connsiteX10" fmla="*/ 59055 w 182880"/>
                    <a:gd name="connsiteY10" fmla="*/ 96163 h 192325"/>
                    <a:gd name="connsiteX11" fmla="*/ 67628 w 182880"/>
                    <a:gd name="connsiteY11" fmla="*/ 125678 h 192325"/>
                    <a:gd name="connsiteX12" fmla="*/ 90488 w 182880"/>
                    <a:gd name="connsiteY12" fmla="*/ 137103 h 192325"/>
                    <a:gd name="connsiteX13" fmla="*/ 108585 w 182880"/>
                    <a:gd name="connsiteY13" fmla="*/ 132343 h 192325"/>
                    <a:gd name="connsiteX14" fmla="*/ 120968 w 182880"/>
                    <a:gd name="connsiteY14" fmla="*/ 118061 h 192325"/>
                    <a:gd name="connsiteX15" fmla="*/ 182880 w 182880"/>
                    <a:gd name="connsiteY15" fmla="*/ 118061 h 192325"/>
                    <a:gd name="connsiteX16" fmla="*/ 166688 w 182880"/>
                    <a:gd name="connsiteY16" fmla="*/ 157097 h 192325"/>
                    <a:gd name="connsiteX17" fmla="*/ 135255 w 182880"/>
                    <a:gd name="connsiteY17" fmla="*/ 182804 h 192325"/>
                    <a:gd name="connsiteX18" fmla="*/ 92393 w 182880"/>
                    <a:gd name="connsiteY18" fmla="*/ 192325 h 192325"/>
                    <a:gd name="connsiteX19" fmla="*/ 43815 w 182880"/>
                    <a:gd name="connsiteY19" fmla="*/ 179948 h 192325"/>
                    <a:gd name="connsiteX20" fmla="*/ 11430 w 182880"/>
                    <a:gd name="connsiteY20" fmla="*/ 146624 h 192325"/>
                    <a:gd name="connsiteX21" fmla="*/ 0 w 182880"/>
                    <a:gd name="connsiteY21" fmla="*/ 97115 h 192325"/>
                    <a:gd name="connsiteX22" fmla="*/ 11430 w 182880"/>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2880" h="192325">
                      <a:moveTo>
                        <a:pt x="11430" y="45701"/>
                      </a:moveTo>
                      <a:cubicBezTo>
                        <a:pt x="19050" y="31419"/>
                        <a:pt x="29528" y="19994"/>
                        <a:pt x="43815" y="12377"/>
                      </a:cubicBezTo>
                      <a:cubicBezTo>
                        <a:pt x="58103" y="4761"/>
                        <a:pt x="74295" y="0"/>
                        <a:pt x="92393" y="0"/>
                      </a:cubicBezTo>
                      <a:cubicBezTo>
                        <a:pt x="108585" y="0"/>
                        <a:pt x="122873" y="2856"/>
                        <a:pt x="135255" y="9521"/>
                      </a:cubicBezTo>
                      <a:cubicBezTo>
                        <a:pt x="147638" y="15234"/>
                        <a:pt x="158115" y="23803"/>
                        <a:pt x="166688" y="35228"/>
                      </a:cubicBezTo>
                      <a:cubicBezTo>
                        <a:pt x="174308" y="46653"/>
                        <a:pt x="180023" y="59031"/>
                        <a:pt x="182880" y="74264"/>
                      </a:cubicBezTo>
                      <a:lnTo>
                        <a:pt x="120968" y="74264"/>
                      </a:lnTo>
                      <a:cubicBezTo>
                        <a:pt x="118110" y="68552"/>
                        <a:pt x="114300" y="63791"/>
                        <a:pt x="108585" y="59983"/>
                      </a:cubicBezTo>
                      <a:cubicBezTo>
                        <a:pt x="103823" y="56174"/>
                        <a:pt x="97155" y="55222"/>
                        <a:pt x="90488" y="55222"/>
                      </a:cubicBezTo>
                      <a:cubicBezTo>
                        <a:pt x="80963" y="55222"/>
                        <a:pt x="73343" y="59031"/>
                        <a:pt x="67628" y="66647"/>
                      </a:cubicBezTo>
                      <a:cubicBezTo>
                        <a:pt x="61913" y="74264"/>
                        <a:pt x="59055" y="83785"/>
                        <a:pt x="59055" y="96163"/>
                      </a:cubicBezTo>
                      <a:cubicBezTo>
                        <a:pt x="59055" y="108540"/>
                        <a:pt x="61913" y="118061"/>
                        <a:pt x="67628" y="125678"/>
                      </a:cubicBezTo>
                      <a:cubicBezTo>
                        <a:pt x="73343" y="133295"/>
                        <a:pt x="80963" y="137103"/>
                        <a:pt x="90488" y="137103"/>
                      </a:cubicBezTo>
                      <a:cubicBezTo>
                        <a:pt x="97155" y="137103"/>
                        <a:pt x="102870" y="135199"/>
                        <a:pt x="108585" y="132343"/>
                      </a:cubicBezTo>
                      <a:cubicBezTo>
                        <a:pt x="113348" y="128534"/>
                        <a:pt x="118110" y="123774"/>
                        <a:pt x="120968" y="118061"/>
                      </a:cubicBezTo>
                      <a:lnTo>
                        <a:pt x="182880" y="118061"/>
                      </a:lnTo>
                      <a:cubicBezTo>
                        <a:pt x="180023" y="132343"/>
                        <a:pt x="175260" y="145672"/>
                        <a:pt x="166688" y="157097"/>
                      </a:cubicBezTo>
                      <a:cubicBezTo>
                        <a:pt x="159068" y="168522"/>
                        <a:pt x="148590" y="177092"/>
                        <a:pt x="135255" y="182804"/>
                      </a:cubicBezTo>
                      <a:cubicBezTo>
                        <a:pt x="122873" y="188517"/>
                        <a:pt x="108585" y="192325"/>
                        <a:pt x="92393" y="192325"/>
                      </a:cubicBezTo>
                      <a:cubicBezTo>
                        <a:pt x="73343" y="192325"/>
                        <a:pt x="57150" y="188517"/>
                        <a:pt x="43815" y="179948"/>
                      </a:cubicBezTo>
                      <a:cubicBezTo>
                        <a:pt x="29528" y="172331"/>
                        <a:pt x="19050" y="160906"/>
                        <a:pt x="11430" y="146624"/>
                      </a:cubicBezTo>
                      <a:cubicBezTo>
                        <a:pt x="3810" y="132343"/>
                        <a:pt x="0" y="116157"/>
                        <a:pt x="0" y="97115"/>
                      </a:cubicBezTo>
                      <a:cubicBezTo>
                        <a:pt x="0" y="77121"/>
                        <a:pt x="3810" y="60935"/>
                        <a:pt x="11430" y="45701"/>
                      </a:cubicBezTo>
                      <a:close/>
                    </a:path>
                  </a:pathLst>
                </a:custGeom>
                <a:solidFill>
                  <a:srgbClr val="FFFFFF"/>
                </a:solidFill>
                <a:ln w="9525" cap="flat">
                  <a:noFill/>
                  <a:prstDash val="solid"/>
                  <a:miter/>
                </a:ln>
              </p:spPr>
              <p:txBody>
                <a:bodyPr rtlCol="0" anchor="ctr"/>
                <a:lstStyle/>
                <a:p>
                  <a:endParaRPr lang="en-US"/>
                </a:p>
              </p:txBody>
            </p:sp>
            <p:sp>
              <p:nvSpPr>
                <p:cNvPr id="32" name="Freeform 165">
                  <a:extLst>
                    <a:ext uri="{FF2B5EF4-FFF2-40B4-BE49-F238E27FC236}">
                      <a16:creationId xmlns:a16="http://schemas.microsoft.com/office/drawing/2014/main" id="{6490E459-FF05-A625-F97F-48D502DE4558}"/>
                    </a:ext>
                  </a:extLst>
                </p:cNvPr>
                <p:cNvSpPr/>
                <p:nvPr/>
              </p:nvSpPr>
              <p:spPr>
                <a:xfrm>
                  <a:off x="11699240" y="5219030"/>
                  <a:ext cx="181927" cy="186612"/>
                </a:xfrm>
                <a:custGeom>
                  <a:avLst/>
                  <a:gdLst>
                    <a:gd name="connsiteX0" fmla="*/ 112395 w 181927"/>
                    <a:gd name="connsiteY0" fmla="*/ 185660 h 186612"/>
                    <a:gd name="connsiteX1" fmla="*/ 58103 w 181927"/>
                    <a:gd name="connsiteY1" fmla="*/ 104732 h 186612"/>
                    <a:gd name="connsiteX2" fmla="*/ 58103 w 181927"/>
                    <a:gd name="connsiteY2" fmla="*/ 185660 h 186612"/>
                    <a:gd name="connsiteX3" fmla="*/ 0 w 181927"/>
                    <a:gd name="connsiteY3" fmla="*/ 185660 h 186612"/>
                    <a:gd name="connsiteX4" fmla="*/ 0 w 181927"/>
                    <a:gd name="connsiteY4" fmla="*/ 0 h 186612"/>
                    <a:gd name="connsiteX5" fmla="*/ 58103 w 181927"/>
                    <a:gd name="connsiteY5" fmla="*/ 0 h 186612"/>
                    <a:gd name="connsiteX6" fmla="*/ 58103 w 181927"/>
                    <a:gd name="connsiteY6" fmla="*/ 78073 h 186612"/>
                    <a:gd name="connsiteX7" fmla="*/ 111442 w 181927"/>
                    <a:gd name="connsiteY7" fmla="*/ 0 h 186612"/>
                    <a:gd name="connsiteX8" fmla="*/ 177165 w 181927"/>
                    <a:gd name="connsiteY8" fmla="*/ 0 h 186612"/>
                    <a:gd name="connsiteX9" fmla="*/ 113347 w 181927"/>
                    <a:gd name="connsiteY9" fmla="*/ 89498 h 186612"/>
                    <a:gd name="connsiteX10" fmla="*/ 181928 w 181927"/>
                    <a:gd name="connsiteY10" fmla="*/ 186613 h 186612"/>
                    <a:gd name="connsiteX11" fmla="*/ 112395 w 181927"/>
                    <a:gd name="connsiteY11" fmla="*/ 186613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81927" h="186612">
                      <a:moveTo>
                        <a:pt x="112395" y="185660"/>
                      </a:moveTo>
                      <a:lnTo>
                        <a:pt x="58103" y="104732"/>
                      </a:lnTo>
                      <a:lnTo>
                        <a:pt x="58103" y="185660"/>
                      </a:lnTo>
                      <a:lnTo>
                        <a:pt x="0" y="185660"/>
                      </a:lnTo>
                      <a:lnTo>
                        <a:pt x="0" y="0"/>
                      </a:lnTo>
                      <a:lnTo>
                        <a:pt x="58103" y="0"/>
                      </a:lnTo>
                      <a:lnTo>
                        <a:pt x="58103" y="78073"/>
                      </a:lnTo>
                      <a:lnTo>
                        <a:pt x="111442" y="0"/>
                      </a:lnTo>
                      <a:lnTo>
                        <a:pt x="177165" y="0"/>
                      </a:lnTo>
                      <a:lnTo>
                        <a:pt x="113347" y="89498"/>
                      </a:lnTo>
                      <a:lnTo>
                        <a:pt x="181928" y="186613"/>
                      </a:lnTo>
                      <a:lnTo>
                        <a:pt x="112395" y="186613"/>
                      </a:lnTo>
                      <a:close/>
                    </a:path>
                  </a:pathLst>
                </a:custGeom>
                <a:solidFill>
                  <a:srgbClr val="FFFFFF"/>
                </a:solidFill>
                <a:ln w="9525" cap="flat">
                  <a:noFill/>
                  <a:prstDash val="solid"/>
                  <a:miter/>
                </a:ln>
              </p:spPr>
              <p:txBody>
                <a:bodyPr rtlCol="0" anchor="ctr"/>
                <a:lstStyle/>
                <a:p>
                  <a:endParaRPr lang="en-US"/>
                </a:p>
              </p:txBody>
            </p:sp>
            <p:sp>
              <p:nvSpPr>
                <p:cNvPr id="33" name="Freeform 169">
                  <a:extLst>
                    <a:ext uri="{FF2B5EF4-FFF2-40B4-BE49-F238E27FC236}">
                      <a16:creationId xmlns:a16="http://schemas.microsoft.com/office/drawing/2014/main" id="{7FA56FCC-5BA7-7063-DAEB-AD26227A3792}"/>
                    </a:ext>
                  </a:extLst>
                </p:cNvPr>
                <p:cNvSpPr/>
                <p:nvPr/>
              </p:nvSpPr>
              <p:spPr>
                <a:xfrm>
                  <a:off x="10976292" y="5430397"/>
                  <a:ext cx="181927" cy="192325"/>
                </a:xfrm>
                <a:custGeom>
                  <a:avLst/>
                  <a:gdLst>
                    <a:gd name="connsiteX0" fmla="*/ 11430 w 181927"/>
                    <a:gd name="connsiteY0" fmla="*/ 45701 h 192325"/>
                    <a:gd name="connsiteX1" fmla="*/ 42863 w 181927"/>
                    <a:gd name="connsiteY1" fmla="*/ 12377 h 192325"/>
                    <a:gd name="connsiteX2" fmla="*/ 91440 w 181927"/>
                    <a:gd name="connsiteY2" fmla="*/ 0 h 192325"/>
                    <a:gd name="connsiteX3" fmla="*/ 134302 w 181927"/>
                    <a:gd name="connsiteY3" fmla="*/ 9521 h 192325"/>
                    <a:gd name="connsiteX4" fmla="*/ 165735 w 181927"/>
                    <a:gd name="connsiteY4" fmla="*/ 35228 h 192325"/>
                    <a:gd name="connsiteX5" fmla="*/ 181927 w 181927"/>
                    <a:gd name="connsiteY5" fmla="*/ 74264 h 192325"/>
                    <a:gd name="connsiteX6" fmla="*/ 120015 w 181927"/>
                    <a:gd name="connsiteY6" fmla="*/ 74264 h 192325"/>
                    <a:gd name="connsiteX7" fmla="*/ 107632 w 181927"/>
                    <a:gd name="connsiteY7" fmla="*/ 59983 h 192325"/>
                    <a:gd name="connsiteX8" fmla="*/ 89535 w 181927"/>
                    <a:gd name="connsiteY8" fmla="*/ 55222 h 192325"/>
                    <a:gd name="connsiteX9" fmla="*/ 66675 w 181927"/>
                    <a:gd name="connsiteY9" fmla="*/ 66647 h 192325"/>
                    <a:gd name="connsiteX10" fmla="*/ 58102 w 181927"/>
                    <a:gd name="connsiteY10" fmla="*/ 96163 h 192325"/>
                    <a:gd name="connsiteX11" fmla="*/ 66675 w 181927"/>
                    <a:gd name="connsiteY11" fmla="*/ 125678 h 192325"/>
                    <a:gd name="connsiteX12" fmla="*/ 89535 w 181927"/>
                    <a:gd name="connsiteY12" fmla="*/ 137103 h 192325"/>
                    <a:gd name="connsiteX13" fmla="*/ 107632 w 181927"/>
                    <a:gd name="connsiteY13" fmla="*/ 132343 h 192325"/>
                    <a:gd name="connsiteX14" fmla="*/ 120015 w 181927"/>
                    <a:gd name="connsiteY14" fmla="*/ 118061 h 192325"/>
                    <a:gd name="connsiteX15" fmla="*/ 181927 w 181927"/>
                    <a:gd name="connsiteY15" fmla="*/ 118061 h 192325"/>
                    <a:gd name="connsiteX16" fmla="*/ 165735 w 181927"/>
                    <a:gd name="connsiteY16" fmla="*/ 157097 h 192325"/>
                    <a:gd name="connsiteX17" fmla="*/ 134302 w 181927"/>
                    <a:gd name="connsiteY17" fmla="*/ 182804 h 192325"/>
                    <a:gd name="connsiteX18" fmla="*/ 91440 w 181927"/>
                    <a:gd name="connsiteY18" fmla="*/ 192325 h 192325"/>
                    <a:gd name="connsiteX19" fmla="*/ 42863 w 181927"/>
                    <a:gd name="connsiteY19" fmla="*/ 179948 h 192325"/>
                    <a:gd name="connsiteX20" fmla="*/ 11430 w 181927"/>
                    <a:gd name="connsiteY20" fmla="*/ 146624 h 192325"/>
                    <a:gd name="connsiteX21" fmla="*/ 0 w 181927"/>
                    <a:gd name="connsiteY21" fmla="*/ 97115 h 192325"/>
                    <a:gd name="connsiteX22" fmla="*/ 11430 w 181927"/>
                    <a:gd name="connsiteY22" fmla="*/ 45701 h 1923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81927" h="192325">
                      <a:moveTo>
                        <a:pt x="11430" y="45701"/>
                      </a:moveTo>
                      <a:cubicBezTo>
                        <a:pt x="19050" y="31419"/>
                        <a:pt x="29527" y="19994"/>
                        <a:pt x="42863" y="12377"/>
                      </a:cubicBezTo>
                      <a:cubicBezTo>
                        <a:pt x="57150" y="4761"/>
                        <a:pt x="73342" y="0"/>
                        <a:pt x="91440" y="0"/>
                      </a:cubicBezTo>
                      <a:cubicBezTo>
                        <a:pt x="107632" y="0"/>
                        <a:pt x="121920" y="2856"/>
                        <a:pt x="134302" y="9521"/>
                      </a:cubicBezTo>
                      <a:cubicBezTo>
                        <a:pt x="146685" y="15234"/>
                        <a:pt x="157163" y="23803"/>
                        <a:pt x="165735" y="35228"/>
                      </a:cubicBezTo>
                      <a:cubicBezTo>
                        <a:pt x="173355" y="46653"/>
                        <a:pt x="179070" y="59030"/>
                        <a:pt x="181927" y="74264"/>
                      </a:cubicBezTo>
                      <a:lnTo>
                        <a:pt x="120015" y="74264"/>
                      </a:lnTo>
                      <a:cubicBezTo>
                        <a:pt x="117157" y="68552"/>
                        <a:pt x="113347" y="63791"/>
                        <a:pt x="107632" y="59983"/>
                      </a:cubicBezTo>
                      <a:cubicBezTo>
                        <a:pt x="101917" y="56174"/>
                        <a:pt x="96202" y="55222"/>
                        <a:pt x="89535" y="55222"/>
                      </a:cubicBezTo>
                      <a:cubicBezTo>
                        <a:pt x="80010" y="55222"/>
                        <a:pt x="72390" y="59030"/>
                        <a:pt x="66675" y="66647"/>
                      </a:cubicBezTo>
                      <a:cubicBezTo>
                        <a:pt x="60960" y="74264"/>
                        <a:pt x="58102" y="83785"/>
                        <a:pt x="58102" y="96163"/>
                      </a:cubicBezTo>
                      <a:cubicBezTo>
                        <a:pt x="58102" y="108540"/>
                        <a:pt x="60960" y="118061"/>
                        <a:pt x="66675" y="125678"/>
                      </a:cubicBezTo>
                      <a:cubicBezTo>
                        <a:pt x="72390" y="133295"/>
                        <a:pt x="80010" y="137103"/>
                        <a:pt x="89535" y="137103"/>
                      </a:cubicBezTo>
                      <a:cubicBezTo>
                        <a:pt x="96202" y="137103"/>
                        <a:pt x="101917" y="135199"/>
                        <a:pt x="107632" y="132343"/>
                      </a:cubicBezTo>
                      <a:cubicBezTo>
                        <a:pt x="112395" y="128534"/>
                        <a:pt x="117157" y="123774"/>
                        <a:pt x="120015" y="118061"/>
                      </a:cubicBezTo>
                      <a:lnTo>
                        <a:pt x="181927" y="118061"/>
                      </a:lnTo>
                      <a:cubicBezTo>
                        <a:pt x="179070" y="132343"/>
                        <a:pt x="174307" y="145672"/>
                        <a:pt x="165735" y="157097"/>
                      </a:cubicBezTo>
                      <a:cubicBezTo>
                        <a:pt x="158115" y="168522"/>
                        <a:pt x="147638" y="177092"/>
                        <a:pt x="134302" y="182804"/>
                      </a:cubicBezTo>
                      <a:cubicBezTo>
                        <a:pt x="121920" y="188517"/>
                        <a:pt x="107632" y="192325"/>
                        <a:pt x="91440" y="192325"/>
                      </a:cubicBezTo>
                      <a:cubicBezTo>
                        <a:pt x="72390" y="192325"/>
                        <a:pt x="56197" y="188517"/>
                        <a:pt x="42863" y="179948"/>
                      </a:cubicBezTo>
                      <a:cubicBezTo>
                        <a:pt x="28575" y="172331"/>
                        <a:pt x="18097" y="160906"/>
                        <a:pt x="11430" y="146624"/>
                      </a:cubicBezTo>
                      <a:cubicBezTo>
                        <a:pt x="3810" y="132343"/>
                        <a:pt x="0" y="116157"/>
                        <a:pt x="0" y="97115"/>
                      </a:cubicBezTo>
                      <a:cubicBezTo>
                        <a:pt x="0" y="76168"/>
                        <a:pt x="3810" y="59983"/>
                        <a:pt x="11430" y="45701"/>
                      </a:cubicBezTo>
                      <a:close/>
                    </a:path>
                  </a:pathLst>
                </a:custGeom>
                <a:solidFill>
                  <a:srgbClr val="FFFFFF"/>
                </a:solidFill>
                <a:ln w="9525" cap="flat">
                  <a:noFill/>
                  <a:prstDash val="solid"/>
                  <a:miter/>
                </a:ln>
              </p:spPr>
              <p:txBody>
                <a:bodyPr rtlCol="0" anchor="ctr"/>
                <a:lstStyle/>
                <a:p>
                  <a:endParaRPr lang="en-US"/>
                </a:p>
              </p:txBody>
            </p:sp>
            <p:sp>
              <p:nvSpPr>
                <p:cNvPr id="34" name="Freeform 170">
                  <a:extLst>
                    <a:ext uri="{FF2B5EF4-FFF2-40B4-BE49-F238E27FC236}">
                      <a16:creationId xmlns:a16="http://schemas.microsoft.com/office/drawing/2014/main" id="{ABB753C2-A914-CAAB-F62C-9F74E2824BB5}"/>
                    </a:ext>
                  </a:extLst>
                </p:cNvPr>
                <p:cNvSpPr/>
                <p:nvPr/>
              </p:nvSpPr>
              <p:spPr>
                <a:xfrm>
                  <a:off x="11179175" y="5432301"/>
                  <a:ext cx="172402" cy="186612"/>
                </a:xfrm>
                <a:custGeom>
                  <a:avLst/>
                  <a:gdLst>
                    <a:gd name="connsiteX0" fmla="*/ 172403 w 172402"/>
                    <a:gd name="connsiteY0" fmla="*/ 0 h 186612"/>
                    <a:gd name="connsiteX1" fmla="*/ 172403 w 172402"/>
                    <a:gd name="connsiteY1" fmla="*/ 186613 h 186612"/>
                    <a:gd name="connsiteX2" fmla="*/ 114300 w 172402"/>
                    <a:gd name="connsiteY2" fmla="*/ 186613 h 186612"/>
                    <a:gd name="connsiteX3" fmla="*/ 114300 w 172402"/>
                    <a:gd name="connsiteY3" fmla="*/ 114253 h 186612"/>
                    <a:gd name="connsiteX4" fmla="*/ 59055 w 172402"/>
                    <a:gd name="connsiteY4" fmla="*/ 114253 h 186612"/>
                    <a:gd name="connsiteX5" fmla="*/ 59055 w 172402"/>
                    <a:gd name="connsiteY5" fmla="*/ 186613 h 186612"/>
                    <a:gd name="connsiteX6" fmla="*/ 0 w 172402"/>
                    <a:gd name="connsiteY6" fmla="*/ 186613 h 186612"/>
                    <a:gd name="connsiteX7" fmla="*/ 0 w 172402"/>
                    <a:gd name="connsiteY7" fmla="*/ 952 h 186612"/>
                    <a:gd name="connsiteX8" fmla="*/ 58103 w 172402"/>
                    <a:gd name="connsiteY8" fmla="*/ 952 h 186612"/>
                    <a:gd name="connsiteX9" fmla="*/ 58103 w 172402"/>
                    <a:gd name="connsiteY9" fmla="*/ 67599 h 186612"/>
                    <a:gd name="connsiteX10" fmla="*/ 113347 w 172402"/>
                    <a:gd name="connsiteY10" fmla="*/ 67599 h 186612"/>
                    <a:gd name="connsiteX11" fmla="*/ 113347 w 172402"/>
                    <a:gd name="connsiteY11" fmla="*/ 952 h 186612"/>
                    <a:gd name="connsiteX12" fmla="*/ 172403 w 172402"/>
                    <a:gd name="connsiteY12" fmla="*/ 952 h 1866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2402" h="186612">
                      <a:moveTo>
                        <a:pt x="172403" y="0"/>
                      </a:moveTo>
                      <a:lnTo>
                        <a:pt x="172403" y="186613"/>
                      </a:lnTo>
                      <a:lnTo>
                        <a:pt x="114300" y="186613"/>
                      </a:lnTo>
                      <a:lnTo>
                        <a:pt x="114300" y="114253"/>
                      </a:lnTo>
                      <a:lnTo>
                        <a:pt x="59055" y="114253"/>
                      </a:lnTo>
                      <a:lnTo>
                        <a:pt x="59055" y="186613"/>
                      </a:lnTo>
                      <a:lnTo>
                        <a:pt x="0" y="186613"/>
                      </a:lnTo>
                      <a:lnTo>
                        <a:pt x="0" y="952"/>
                      </a:lnTo>
                      <a:lnTo>
                        <a:pt x="58103" y="952"/>
                      </a:lnTo>
                      <a:lnTo>
                        <a:pt x="58103" y="67599"/>
                      </a:lnTo>
                      <a:lnTo>
                        <a:pt x="113347" y="67599"/>
                      </a:lnTo>
                      <a:lnTo>
                        <a:pt x="113347" y="952"/>
                      </a:lnTo>
                      <a:lnTo>
                        <a:pt x="172403" y="952"/>
                      </a:lnTo>
                      <a:close/>
                    </a:path>
                  </a:pathLst>
                </a:custGeom>
                <a:solidFill>
                  <a:srgbClr val="FFFFFF"/>
                </a:solidFill>
                <a:ln w="9525" cap="flat">
                  <a:noFill/>
                  <a:prstDash val="solid"/>
                  <a:miter/>
                </a:ln>
              </p:spPr>
              <p:txBody>
                <a:bodyPr rtlCol="0" anchor="ctr"/>
                <a:lstStyle/>
                <a:p>
                  <a:endParaRPr lang="en-US"/>
                </a:p>
              </p:txBody>
            </p:sp>
            <p:sp>
              <p:nvSpPr>
                <p:cNvPr id="35" name="Freeform 171">
                  <a:extLst>
                    <a:ext uri="{FF2B5EF4-FFF2-40B4-BE49-F238E27FC236}">
                      <a16:creationId xmlns:a16="http://schemas.microsoft.com/office/drawing/2014/main" id="{C9214688-B8B8-701E-211C-7C0C82DA98A7}"/>
                    </a:ext>
                  </a:extLst>
                </p:cNvPr>
                <p:cNvSpPr/>
                <p:nvPr/>
              </p:nvSpPr>
              <p:spPr>
                <a:xfrm>
                  <a:off x="11364912" y="5433253"/>
                  <a:ext cx="202882" cy="185660"/>
                </a:xfrm>
                <a:custGeom>
                  <a:avLst/>
                  <a:gdLst>
                    <a:gd name="connsiteX0" fmla="*/ 132397 w 202882"/>
                    <a:gd name="connsiteY0" fmla="*/ 157097 h 185660"/>
                    <a:gd name="connsiteX1" fmla="*/ 70485 w 202882"/>
                    <a:gd name="connsiteY1" fmla="*/ 157097 h 185660"/>
                    <a:gd name="connsiteX2" fmla="*/ 60960 w 202882"/>
                    <a:gd name="connsiteY2" fmla="*/ 185660 h 185660"/>
                    <a:gd name="connsiteX3" fmla="*/ 0 w 202882"/>
                    <a:gd name="connsiteY3" fmla="*/ 185660 h 185660"/>
                    <a:gd name="connsiteX4" fmla="*/ 67628 w 202882"/>
                    <a:gd name="connsiteY4" fmla="*/ 0 h 185660"/>
                    <a:gd name="connsiteX5" fmla="*/ 135255 w 202882"/>
                    <a:gd name="connsiteY5" fmla="*/ 0 h 185660"/>
                    <a:gd name="connsiteX6" fmla="*/ 202882 w 202882"/>
                    <a:gd name="connsiteY6" fmla="*/ 185660 h 185660"/>
                    <a:gd name="connsiteX7" fmla="*/ 140970 w 202882"/>
                    <a:gd name="connsiteY7" fmla="*/ 185660 h 185660"/>
                    <a:gd name="connsiteX8" fmla="*/ 132397 w 202882"/>
                    <a:gd name="connsiteY8" fmla="*/ 157097 h 185660"/>
                    <a:gd name="connsiteX9" fmla="*/ 118110 w 202882"/>
                    <a:gd name="connsiteY9" fmla="*/ 113300 h 185660"/>
                    <a:gd name="connsiteX10" fmla="*/ 100965 w 202882"/>
                    <a:gd name="connsiteY10" fmla="*/ 61887 h 185660"/>
                    <a:gd name="connsiteX11" fmla="*/ 83820 w 202882"/>
                    <a:gd name="connsiteY11" fmla="*/ 113300 h 185660"/>
                    <a:gd name="connsiteX12" fmla="*/ 118110 w 202882"/>
                    <a:gd name="connsiteY12" fmla="*/ 11330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02882" h="185660">
                      <a:moveTo>
                        <a:pt x="132397" y="157097"/>
                      </a:moveTo>
                      <a:lnTo>
                        <a:pt x="70485" y="157097"/>
                      </a:lnTo>
                      <a:lnTo>
                        <a:pt x="60960" y="185660"/>
                      </a:lnTo>
                      <a:lnTo>
                        <a:pt x="0" y="185660"/>
                      </a:lnTo>
                      <a:lnTo>
                        <a:pt x="67628" y="0"/>
                      </a:lnTo>
                      <a:lnTo>
                        <a:pt x="135255" y="0"/>
                      </a:lnTo>
                      <a:lnTo>
                        <a:pt x="202882"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w="9525" cap="flat">
                  <a:noFill/>
                  <a:prstDash val="solid"/>
                  <a:miter/>
                </a:ln>
              </p:spPr>
              <p:txBody>
                <a:bodyPr rtlCol="0" anchor="ctr"/>
                <a:lstStyle/>
                <a:p>
                  <a:endParaRPr lang="en-US"/>
                </a:p>
              </p:txBody>
            </p:sp>
            <p:sp>
              <p:nvSpPr>
                <p:cNvPr id="36" name="Freeform 172">
                  <a:extLst>
                    <a:ext uri="{FF2B5EF4-FFF2-40B4-BE49-F238E27FC236}">
                      <a16:creationId xmlns:a16="http://schemas.microsoft.com/office/drawing/2014/main" id="{C5598D3C-60DE-36E3-EDFB-244F5D0C732D}"/>
                    </a:ext>
                  </a:extLst>
                </p:cNvPr>
                <p:cNvSpPr/>
                <p:nvPr/>
              </p:nvSpPr>
              <p:spPr>
                <a:xfrm>
                  <a:off x="11581130" y="5432301"/>
                  <a:ext cx="58102" cy="186612"/>
                </a:xfrm>
                <a:custGeom>
                  <a:avLst/>
                  <a:gdLst>
                    <a:gd name="connsiteX0" fmla="*/ 58102 w 58102"/>
                    <a:gd name="connsiteY0" fmla="*/ 0 h 186612"/>
                    <a:gd name="connsiteX1" fmla="*/ 58102 w 58102"/>
                    <a:gd name="connsiteY1" fmla="*/ 186613 h 186612"/>
                    <a:gd name="connsiteX2" fmla="*/ 0 w 58102"/>
                    <a:gd name="connsiteY2" fmla="*/ 186613 h 186612"/>
                    <a:gd name="connsiteX3" fmla="*/ 0 w 58102"/>
                    <a:gd name="connsiteY3" fmla="*/ 952 h 186612"/>
                    <a:gd name="connsiteX4" fmla="*/ 58102 w 58102"/>
                    <a:gd name="connsiteY4" fmla="*/ 952 h 1866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102" h="186612">
                      <a:moveTo>
                        <a:pt x="58102" y="0"/>
                      </a:moveTo>
                      <a:lnTo>
                        <a:pt x="58102" y="186613"/>
                      </a:lnTo>
                      <a:lnTo>
                        <a:pt x="0" y="186613"/>
                      </a:lnTo>
                      <a:lnTo>
                        <a:pt x="0" y="952"/>
                      </a:lnTo>
                      <a:lnTo>
                        <a:pt x="58102" y="952"/>
                      </a:lnTo>
                      <a:close/>
                    </a:path>
                  </a:pathLst>
                </a:custGeom>
                <a:solidFill>
                  <a:srgbClr val="FFFFFF"/>
                </a:solidFill>
                <a:ln w="9525" cap="flat">
                  <a:noFill/>
                  <a:prstDash val="solid"/>
                  <a:miter/>
                </a:ln>
              </p:spPr>
              <p:txBody>
                <a:bodyPr rtlCol="0" anchor="ctr"/>
                <a:lstStyle/>
                <a:p>
                  <a:endParaRPr lang="en-US"/>
                </a:p>
              </p:txBody>
            </p:sp>
            <p:sp>
              <p:nvSpPr>
                <p:cNvPr id="37" name="Freeform 173">
                  <a:extLst>
                    <a:ext uri="{FF2B5EF4-FFF2-40B4-BE49-F238E27FC236}">
                      <a16:creationId xmlns:a16="http://schemas.microsoft.com/office/drawing/2014/main" id="{65E7EFC3-F1DB-CB52-EF18-D5C444BA604E}"/>
                    </a:ext>
                  </a:extLst>
                </p:cNvPr>
                <p:cNvSpPr/>
                <p:nvPr/>
              </p:nvSpPr>
              <p:spPr>
                <a:xfrm>
                  <a:off x="11665902" y="5433253"/>
                  <a:ext cx="178117" cy="185660"/>
                </a:xfrm>
                <a:custGeom>
                  <a:avLst/>
                  <a:gdLst>
                    <a:gd name="connsiteX0" fmla="*/ 178117 w 178117"/>
                    <a:gd name="connsiteY0" fmla="*/ 185660 h 185660"/>
                    <a:gd name="connsiteX1" fmla="*/ 120015 w 178117"/>
                    <a:gd name="connsiteY1" fmla="*/ 185660 h 185660"/>
                    <a:gd name="connsiteX2" fmla="*/ 58103 w 178117"/>
                    <a:gd name="connsiteY2" fmla="*/ 92354 h 185660"/>
                    <a:gd name="connsiteX3" fmla="*/ 58103 w 178117"/>
                    <a:gd name="connsiteY3" fmla="*/ 185660 h 185660"/>
                    <a:gd name="connsiteX4" fmla="*/ 0 w 178117"/>
                    <a:gd name="connsiteY4" fmla="*/ 185660 h 185660"/>
                    <a:gd name="connsiteX5" fmla="*/ 0 w 178117"/>
                    <a:gd name="connsiteY5" fmla="*/ 0 h 185660"/>
                    <a:gd name="connsiteX6" fmla="*/ 58103 w 178117"/>
                    <a:gd name="connsiteY6" fmla="*/ 0 h 185660"/>
                    <a:gd name="connsiteX7" fmla="*/ 120015 w 178117"/>
                    <a:gd name="connsiteY7" fmla="*/ 95210 h 185660"/>
                    <a:gd name="connsiteX8" fmla="*/ 120015 w 178117"/>
                    <a:gd name="connsiteY8" fmla="*/ 0 h 185660"/>
                    <a:gd name="connsiteX9" fmla="*/ 178117 w 178117"/>
                    <a:gd name="connsiteY9" fmla="*/ 0 h 185660"/>
                    <a:gd name="connsiteX10" fmla="*/ 178117 w 178117"/>
                    <a:gd name="connsiteY10" fmla="*/ 185660 h 1856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8117" h="185660">
                      <a:moveTo>
                        <a:pt x="178117" y="185660"/>
                      </a:moveTo>
                      <a:lnTo>
                        <a:pt x="120015" y="185660"/>
                      </a:lnTo>
                      <a:lnTo>
                        <a:pt x="58103" y="92354"/>
                      </a:lnTo>
                      <a:lnTo>
                        <a:pt x="58103" y="185660"/>
                      </a:lnTo>
                      <a:lnTo>
                        <a:pt x="0" y="185660"/>
                      </a:lnTo>
                      <a:lnTo>
                        <a:pt x="0" y="0"/>
                      </a:lnTo>
                      <a:lnTo>
                        <a:pt x="58103" y="0"/>
                      </a:lnTo>
                      <a:lnTo>
                        <a:pt x="120015" y="95210"/>
                      </a:lnTo>
                      <a:lnTo>
                        <a:pt x="120015" y="0"/>
                      </a:lnTo>
                      <a:lnTo>
                        <a:pt x="178117" y="0"/>
                      </a:lnTo>
                      <a:lnTo>
                        <a:pt x="178117" y="185660"/>
                      </a:lnTo>
                      <a:close/>
                    </a:path>
                  </a:pathLst>
                </a:custGeom>
                <a:solidFill>
                  <a:srgbClr val="FFFFFF"/>
                </a:solidFill>
                <a:ln w="9525" cap="flat">
                  <a:noFill/>
                  <a:prstDash val="solid"/>
                  <a:miter/>
                </a:ln>
              </p:spPr>
              <p:txBody>
                <a:bodyPr rtlCol="0" anchor="ctr"/>
                <a:lstStyle/>
                <a:p>
                  <a:endParaRPr lang="en-US"/>
                </a:p>
              </p:txBody>
            </p:sp>
          </p:grpSp>
          <p:grpSp>
            <p:nvGrpSpPr>
              <p:cNvPr id="24" name="Graphic 47">
                <a:extLst>
                  <a:ext uri="{FF2B5EF4-FFF2-40B4-BE49-F238E27FC236}">
                    <a16:creationId xmlns:a16="http://schemas.microsoft.com/office/drawing/2014/main" id="{EEC5B06D-D1DB-F045-271B-10F49CD1C164}"/>
                  </a:ext>
                </a:extLst>
              </p:cNvPr>
              <p:cNvGrpSpPr/>
              <p:nvPr/>
            </p:nvGrpSpPr>
            <p:grpSpPr>
              <a:xfrm>
                <a:off x="11013440" y="5670327"/>
                <a:ext cx="207644" cy="85689"/>
                <a:chOff x="11013440" y="5670327"/>
                <a:chExt cx="207644" cy="85689"/>
              </a:xfrm>
              <a:solidFill>
                <a:srgbClr val="FFFFFF"/>
              </a:solidFill>
            </p:grpSpPr>
            <p:sp>
              <p:nvSpPr>
                <p:cNvPr id="25" name="Freeform 18">
                  <a:extLst>
                    <a:ext uri="{FF2B5EF4-FFF2-40B4-BE49-F238E27FC236}">
                      <a16:creationId xmlns:a16="http://schemas.microsoft.com/office/drawing/2014/main" id="{9042D727-C550-18F8-2F09-7E3B572993C2}"/>
                    </a:ext>
                  </a:extLst>
                </p:cNvPr>
                <p:cNvSpPr/>
                <p:nvPr/>
              </p:nvSpPr>
              <p:spPr>
                <a:xfrm>
                  <a:off x="11013440" y="5673184"/>
                  <a:ext cx="45719" cy="81881"/>
                </a:xfrm>
                <a:custGeom>
                  <a:avLst/>
                  <a:gdLst>
                    <a:gd name="connsiteX0" fmla="*/ 45720 w 45719"/>
                    <a:gd name="connsiteY0" fmla="*/ 0 h 81881"/>
                    <a:gd name="connsiteX1" fmla="*/ 45720 w 45719"/>
                    <a:gd name="connsiteY1" fmla="*/ 8569 h 81881"/>
                    <a:gd name="connsiteX2" fmla="*/ 10478 w 45719"/>
                    <a:gd name="connsiteY2" fmla="*/ 8569 h 81881"/>
                    <a:gd name="connsiteX3" fmla="*/ 10478 w 45719"/>
                    <a:gd name="connsiteY3" fmla="*/ 36180 h 81881"/>
                    <a:gd name="connsiteX4" fmla="*/ 39053 w 45719"/>
                    <a:gd name="connsiteY4" fmla="*/ 36180 h 81881"/>
                    <a:gd name="connsiteX5" fmla="*/ 39053 w 45719"/>
                    <a:gd name="connsiteY5" fmla="*/ 44749 h 81881"/>
                    <a:gd name="connsiteX6" fmla="*/ 10478 w 45719"/>
                    <a:gd name="connsiteY6" fmla="*/ 44749 h 81881"/>
                    <a:gd name="connsiteX7" fmla="*/ 10478 w 45719"/>
                    <a:gd name="connsiteY7" fmla="*/ 81881 h 81881"/>
                    <a:gd name="connsiteX8" fmla="*/ 0 w 45719"/>
                    <a:gd name="connsiteY8" fmla="*/ 81881 h 81881"/>
                    <a:gd name="connsiteX9" fmla="*/ 0 w 45719"/>
                    <a:gd name="connsiteY9" fmla="*/ 0 h 81881"/>
                    <a:gd name="connsiteX10" fmla="*/ 45720 w 45719"/>
                    <a:gd name="connsiteY10" fmla="*/ 0 h 818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719" h="81881">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w="9525" cap="flat">
                  <a:noFill/>
                  <a:prstDash val="solid"/>
                  <a:miter/>
                </a:ln>
              </p:spPr>
              <p:txBody>
                <a:bodyPr rtlCol="0" anchor="ctr"/>
                <a:lstStyle/>
                <a:p>
                  <a:endParaRPr lang="en-US"/>
                </a:p>
              </p:txBody>
            </p:sp>
            <p:sp>
              <p:nvSpPr>
                <p:cNvPr id="26" name="Freeform 85">
                  <a:extLst>
                    <a:ext uri="{FF2B5EF4-FFF2-40B4-BE49-F238E27FC236}">
                      <a16:creationId xmlns:a16="http://schemas.microsoft.com/office/drawing/2014/main" id="{36DCC98C-3A46-FB40-B420-F6CB2033EEDF}"/>
                    </a:ext>
                  </a:extLst>
                </p:cNvPr>
                <p:cNvSpPr/>
                <p:nvPr/>
              </p:nvSpPr>
              <p:spPr>
                <a:xfrm>
                  <a:off x="11066780" y="5670327"/>
                  <a:ext cx="83819" cy="85689"/>
                </a:xfrm>
                <a:custGeom>
                  <a:avLst/>
                  <a:gdLst>
                    <a:gd name="connsiteX0" fmla="*/ 20955 w 83819"/>
                    <a:gd name="connsiteY0" fmla="*/ 79977 h 85689"/>
                    <a:gd name="connsiteX1" fmla="*/ 5715 w 83819"/>
                    <a:gd name="connsiteY1" fmla="*/ 64743 h 85689"/>
                    <a:gd name="connsiteX2" fmla="*/ 0 w 83819"/>
                    <a:gd name="connsiteY2" fmla="*/ 42845 h 85689"/>
                    <a:gd name="connsiteX3" fmla="*/ 5715 w 83819"/>
                    <a:gd name="connsiteY3" fmla="*/ 20946 h 85689"/>
                    <a:gd name="connsiteX4" fmla="*/ 20955 w 83819"/>
                    <a:gd name="connsiteY4" fmla="*/ 5713 h 85689"/>
                    <a:gd name="connsiteX5" fmla="*/ 41910 w 83819"/>
                    <a:gd name="connsiteY5" fmla="*/ 0 h 85689"/>
                    <a:gd name="connsiteX6" fmla="*/ 62865 w 83819"/>
                    <a:gd name="connsiteY6" fmla="*/ 5713 h 85689"/>
                    <a:gd name="connsiteX7" fmla="*/ 78105 w 83819"/>
                    <a:gd name="connsiteY7" fmla="*/ 20946 h 85689"/>
                    <a:gd name="connsiteX8" fmla="*/ 83820 w 83819"/>
                    <a:gd name="connsiteY8" fmla="*/ 42845 h 85689"/>
                    <a:gd name="connsiteX9" fmla="*/ 78105 w 83819"/>
                    <a:gd name="connsiteY9" fmla="*/ 64743 h 85689"/>
                    <a:gd name="connsiteX10" fmla="*/ 62865 w 83819"/>
                    <a:gd name="connsiteY10" fmla="*/ 79977 h 85689"/>
                    <a:gd name="connsiteX11" fmla="*/ 41910 w 83819"/>
                    <a:gd name="connsiteY11" fmla="*/ 85689 h 85689"/>
                    <a:gd name="connsiteX12" fmla="*/ 20955 w 83819"/>
                    <a:gd name="connsiteY12" fmla="*/ 79977 h 85689"/>
                    <a:gd name="connsiteX13" fmla="*/ 58102 w 83819"/>
                    <a:gd name="connsiteY13" fmla="*/ 71408 h 85689"/>
                    <a:gd name="connsiteX14" fmla="*/ 68580 w 83819"/>
                    <a:gd name="connsiteY14" fmla="*/ 59983 h 85689"/>
                    <a:gd name="connsiteX15" fmla="*/ 72390 w 83819"/>
                    <a:gd name="connsiteY15" fmla="*/ 42845 h 85689"/>
                    <a:gd name="connsiteX16" fmla="*/ 68580 w 83819"/>
                    <a:gd name="connsiteY16" fmla="*/ 25707 h 85689"/>
                    <a:gd name="connsiteX17" fmla="*/ 58102 w 83819"/>
                    <a:gd name="connsiteY17" fmla="*/ 14282 h 85689"/>
                    <a:gd name="connsiteX18" fmla="*/ 42863 w 83819"/>
                    <a:gd name="connsiteY18" fmla="*/ 10473 h 85689"/>
                    <a:gd name="connsiteX19" fmla="*/ 27622 w 83819"/>
                    <a:gd name="connsiteY19" fmla="*/ 14282 h 85689"/>
                    <a:gd name="connsiteX20" fmla="*/ 17145 w 83819"/>
                    <a:gd name="connsiteY20" fmla="*/ 25707 h 85689"/>
                    <a:gd name="connsiteX21" fmla="*/ 13335 w 83819"/>
                    <a:gd name="connsiteY21" fmla="*/ 42845 h 85689"/>
                    <a:gd name="connsiteX22" fmla="*/ 17145 w 83819"/>
                    <a:gd name="connsiteY22" fmla="*/ 59983 h 85689"/>
                    <a:gd name="connsiteX23" fmla="*/ 27622 w 83819"/>
                    <a:gd name="connsiteY23" fmla="*/ 71408 h 85689"/>
                    <a:gd name="connsiteX24" fmla="*/ 42863 w 83819"/>
                    <a:gd name="connsiteY24" fmla="*/ 75216 h 85689"/>
                    <a:gd name="connsiteX25" fmla="*/ 58102 w 83819"/>
                    <a:gd name="connsiteY25" fmla="*/ 71408 h 85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83819" h="85689">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4737"/>
                        <a:pt x="27622" y="82833"/>
                        <a:pt x="20955" y="79977"/>
                      </a:cubicBezTo>
                      <a:close/>
                      <a:moveTo>
                        <a:pt x="58102" y="71408"/>
                      </a:moveTo>
                      <a:cubicBezTo>
                        <a:pt x="62865" y="68552"/>
                        <a:pt x="66675" y="64743"/>
                        <a:pt x="68580" y="59983"/>
                      </a:cubicBezTo>
                      <a:cubicBezTo>
                        <a:pt x="71438" y="55222"/>
                        <a:pt x="72390" y="49510"/>
                        <a:pt x="72390" y="42845"/>
                      </a:cubicBezTo>
                      <a:cubicBezTo>
                        <a:pt x="72390" y="36180"/>
                        <a:pt x="71438" y="30467"/>
                        <a:pt x="68580" y="25707"/>
                      </a:cubicBezTo>
                      <a:cubicBezTo>
                        <a:pt x="65722" y="20946"/>
                        <a:pt x="61913" y="17138"/>
                        <a:pt x="58102" y="14282"/>
                      </a:cubicBezTo>
                      <a:cubicBezTo>
                        <a:pt x="53340" y="11425"/>
                        <a:pt x="48577" y="10473"/>
                        <a:pt x="42863" y="10473"/>
                      </a:cubicBezTo>
                      <a:cubicBezTo>
                        <a:pt x="37147" y="10473"/>
                        <a:pt x="31432" y="11425"/>
                        <a:pt x="27622" y="14282"/>
                      </a:cubicBezTo>
                      <a:cubicBezTo>
                        <a:pt x="22860" y="17138"/>
                        <a:pt x="19050" y="20946"/>
                        <a:pt x="17145" y="25707"/>
                      </a:cubicBezTo>
                      <a:cubicBezTo>
                        <a:pt x="14288" y="30467"/>
                        <a:pt x="13335" y="36180"/>
                        <a:pt x="13335" y="42845"/>
                      </a:cubicBezTo>
                      <a:cubicBezTo>
                        <a:pt x="13335" y="49510"/>
                        <a:pt x="14288" y="55222"/>
                        <a:pt x="17145" y="59983"/>
                      </a:cubicBezTo>
                      <a:cubicBezTo>
                        <a:pt x="20002" y="64743"/>
                        <a:pt x="23813" y="68552"/>
                        <a:pt x="27622" y="71408"/>
                      </a:cubicBezTo>
                      <a:cubicBezTo>
                        <a:pt x="32385" y="74264"/>
                        <a:pt x="37147" y="75216"/>
                        <a:pt x="42863" y="75216"/>
                      </a:cubicBezTo>
                      <a:cubicBezTo>
                        <a:pt x="48577" y="75216"/>
                        <a:pt x="53340" y="74264"/>
                        <a:pt x="58102" y="71408"/>
                      </a:cubicBezTo>
                      <a:close/>
                    </a:path>
                  </a:pathLst>
                </a:custGeom>
                <a:solidFill>
                  <a:srgbClr val="FFFFFF"/>
                </a:solidFill>
                <a:ln w="9525" cap="flat">
                  <a:noFill/>
                  <a:prstDash val="solid"/>
                  <a:miter/>
                </a:ln>
              </p:spPr>
              <p:txBody>
                <a:bodyPr rtlCol="0" anchor="ctr"/>
                <a:lstStyle/>
                <a:p>
                  <a:endParaRPr lang="en-US"/>
                </a:p>
              </p:txBody>
            </p:sp>
            <p:sp>
              <p:nvSpPr>
                <p:cNvPr id="27" name="Freeform 86">
                  <a:extLst>
                    <a:ext uri="{FF2B5EF4-FFF2-40B4-BE49-F238E27FC236}">
                      <a16:creationId xmlns:a16="http://schemas.microsoft.com/office/drawing/2014/main" id="{492B648C-2C37-7C18-1BFC-BCD7F71BE308}"/>
                    </a:ext>
                  </a:extLst>
                </p:cNvPr>
                <p:cNvSpPr/>
                <p:nvPr/>
              </p:nvSpPr>
              <p:spPr>
                <a:xfrm>
                  <a:off x="11164887" y="5672232"/>
                  <a:ext cx="56197" cy="81880"/>
                </a:xfrm>
                <a:custGeom>
                  <a:avLst/>
                  <a:gdLst>
                    <a:gd name="connsiteX0" fmla="*/ 42863 w 56197"/>
                    <a:gd name="connsiteY0" fmla="*/ 81881 h 81880"/>
                    <a:gd name="connsiteX1" fmla="*/ 23813 w 56197"/>
                    <a:gd name="connsiteY1" fmla="*/ 48557 h 81880"/>
                    <a:gd name="connsiteX2" fmla="*/ 10478 w 56197"/>
                    <a:gd name="connsiteY2" fmla="*/ 48557 h 81880"/>
                    <a:gd name="connsiteX3" fmla="*/ 10478 w 56197"/>
                    <a:gd name="connsiteY3" fmla="*/ 81881 h 81880"/>
                    <a:gd name="connsiteX4" fmla="*/ 0 w 56197"/>
                    <a:gd name="connsiteY4" fmla="*/ 81881 h 81880"/>
                    <a:gd name="connsiteX5" fmla="*/ 0 w 56197"/>
                    <a:gd name="connsiteY5" fmla="*/ 0 h 81880"/>
                    <a:gd name="connsiteX6" fmla="*/ 26670 w 56197"/>
                    <a:gd name="connsiteY6" fmla="*/ 0 h 81880"/>
                    <a:gd name="connsiteX7" fmla="*/ 41910 w 56197"/>
                    <a:gd name="connsiteY7" fmla="*/ 2856 h 81880"/>
                    <a:gd name="connsiteX8" fmla="*/ 51435 w 56197"/>
                    <a:gd name="connsiteY8" fmla="*/ 11425 h 81880"/>
                    <a:gd name="connsiteX9" fmla="*/ 54293 w 56197"/>
                    <a:gd name="connsiteY9" fmla="*/ 23803 h 81880"/>
                    <a:gd name="connsiteX10" fmla="*/ 49530 w 56197"/>
                    <a:gd name="connsiteY10" fmla="*/ 39036 h 81880"/>
                    <a:gd name="connsiteX11" fmla="*/ 35243 w 56197"/>
                    <a:gd name="connsiteY11" fmla="*/ 47605 h 81880"/>
                    <a:gd name="connsiteX12" fmla="*/ 56197 w 56197"/>
                    <a:gd name="connsiteY12" fmla="*/ 81881 h 81880"/>
                    <a:gd name="connsiteX13" fmla="*/ 42863 w 56197"/>
                    <a:gd name="connsiteY13" fmla="*/ 81881 h 81880"/>
                    <a:gd name="connsiteX14" fmla="*/ 10478 w 56197"/>
                    <a:gd name="connsiteY14" fmla="*/ 39988 h 81880"/>
                    <a:gd name="connsiteX15" fmla="*/ 26670 w 56197"/>
                    <a:gd name="connsiteY15" fmla="*/ 39988 h 81880"/>
                    <a:gd name="connsiteX16" fmla="*/ 40005 w 56197"/>
                    <a:gd name="connsiteY16" fmla="*/ 36180 h 81880"/>
                    <a:gd name="connsiteX17" fmla="*/ 44768 w 56197"/>
                    <a:gd name="connsiteY17" fmla="*/ 24755 h 81880"/>
                    <a:gd name="connsiteX18" fmla="*/ 40957 w 56197"/>
                    <a:gd name="connsiteY18" fmla="*/ 13329 h 81880"/>
                    <a:gd name="connsiteX19" fmla="*/ 27622 w 56197"/>
                    <a:gd name="connsiteY19" fmla="*/ 9521 h 81880"/>
                    <a:gd name="connsiteX20" fmla="*/ 11430 w 56197"/>
                    <a:gd name="connsiteY20" fmla="*/ 9521 h 81880"/>
                    <a:gd name="connsiteX21" fmla="*/ 11430 w 56197"/>
                    <a:gd name="connsiteY21" fmla="*/ 39988 h 818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56197" h="81880">
                      <a:moveTo>
                        <a:pt x="42863" y="81881"/>
                      </a:moveTo>
                      <a:lnTo>
                        <a:pt x="23813" y="48557"/>
                      </a:lnTo>
                      <a:lnTo>
                        <a:pt x="10478" y="48557"/>
                      </a:lnTo>
                      <a:lnTo>
                        <a:pt x="10478" y="81881"/>
                      </a:lnTo>
                      <a:lnTo>
                        <a:pt x="0" y="81881"/>
                      </a:lnTo>
                      <a:lnTo>
                        <a:pt x="0" y="0"/>
                      </a:lnTo>
                      <a:lnTo>
                        <a:pt x="26670" y="0"/>
                      </a:lnTo>
                      <a:cubicBezTo>
                        <a:pt x="32385" y="0"/>
                        <a:pt x="38100" y="952"/>
                        <a:pt x="41910" y="2856"/>
                      </a:cubicBezTo>
                      <a:cubicBezTo>
                        <a:pt x="45720" y="4761"/>
                        <a:pt x="49530" y="7617"/>
                        <a:pt x="51435" y="11425"/>
                      </a:cubicBezTo>
                      <a:cubicBezTo>
                        <a:pt x="53340" y="15234"/>
                        <a:pt x="54293" y="19042"/>
                        <a:pt x="54293" y="23803"/>
                      </a:cubicBezTo>
                      <a:cubicBezTo>
                        <a:pt x="54293" y="29515"/>
                        <a:pt x="52388" y="34276"/>
                        <a:pt x="49530" y="39036"/>
                      </a:cubicBezTo>
                      <a:cubicBezTo>
                        <a:pt x="46672" y="43797"/>
                        <a:pt x="40957" y="46653"/>
                        <a:pt x="35243" y="47605"/>
                      </a:cubicBezTo>
                      <a:lnTo>
                        <a:pt x="56197" y="81881"/>
                      </a:lnTo>
                      <a:lnTo>
                        <a:pt x="42863" y="81881"/>
                      </a:lnTo>
                      <a:close/>
                      <a:moveTo>
                        <a:pt x="10478" y="39988"/>
                      </a:moveTo>
                      <a:lnTo>
                        <a:pt x="26670" y="39988"/>
                      </a:lnTo>
                      <a:cubicBezTo>
                        <a:pt x="32385" y="39988"/>
                        <a:pt x="37147" y="39036"/>
                        <a:pt x="40005" y="36180"/>
                      </a:cubicBezTo>
                      <a:cubicBezTo>
                        <a:pt x="42863" y="33324"/>
                        <a:pt x="44768" y="29515"/>
                        <a:pt x="44768" y="24755"/>
                      </a:cubicBezTo>
                      <a:cubicBezTo>
                        <a:pt x="44768" y="19994"/>
                        <a:pt x="42863" y="16186"/>
                        <a:pt x="40957" y="13329"/>
                      </a:cubicBezTo>
                      <a:cubicBezTo>
                        <a:pt x="38100" y="10473"/>
                        <a:pt x="33338" y="9521"/>
                        <a:pt x="27622" y="9521"/>
                      </a:cubicBezTo>
                      <a:lnTo>
                        <a:pt x="11430" y="9521"/>
                      </a:lnTo>
                      <a:lnTo>
                        <a:pt x="11430" y="39988"/>
                      </a:lnTo>
                      <a:close/>
                    </a:path>
                  </a:pathLst>
                </a:custGeom>
                <a:solidFill>
                  <a:srgbClr val="FFFFFF"/>
                </a:solidFill>
                <a:ln w="9525" cap="flat">
                  <a:noFill/>
                  <a:prstDash val="solid"/>
                  <a:miter/>
                </a:ln>
              </p:spPr>
              <p:txBody>
                <a:bodyPr rtlCol="0" anchor="ctr"/>
                <a:lstStyle/>
                <a:p>
                  <a:endParaRPr lang="en-US"/>
                </a:p>
              </p:txBody>
            </p:sp>
          </p:grpSp>
        </p:grpSp>
      </p:gr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pic>
        <p:nvPicPr>
          <p:cNvPr id="265" name="Google Shape;265;p11"/>
          <p:cNvPicPr preferRelativeResize="0"/>
          <p:nvPr/>
        </p:nvPicPr>
        <p:blipFill rotWithShape="1">
          <a:blip r:embed="rId3">
            <a:alphaModFix/>
          </a:blip>
          <a:srcRect/>
          <a:stretch/>
        </p:blipFill>
        <p:spPr>
          <a:xfrm>
            <a:off x="-26778" y="-8114"/>
            <a:ext cx="10693400" cy="1170928"/>
          </a:xfrm>
          <a:prstGeom prst="rect">
            <a:avLst/>
          </a:prstGeom>
          <a:noFill/>
          <a:ln>
            <a:noFill/>
          </a:ln>
        </p:spPr>
      </p:pic>
      <p:sp>
        <p:nvSpPr>
          <p:cNvPr id="266" name="Google Shape;266;p11"/>
          <p:cNvSpPr txBox="1"/>
          <p:nvPr/>
        </p:nvSpPr>
        <p:spPr>
          <a:xfrm>
            <a:off x="196900" y="134336"/>
            <a:ext cx="10299600" cy="60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GB" sz="3300">
                <a:solidFill>
                  <a:schemeClr val="lt1"/>
                </a:solidFill>
                <a:latin typeface="Calibri"/>
                <a:ea typeface="Calibri"/>
                <a:cs typeface="Calibri"/>
                <a:sym typeface="Calibri"/>
              </a:rPr>
              <a:t>DIGITALISIERUNG DER LIEFERKETTE MITTELS BLOCKCHAIN</a:t>
            </a:r>
            <a:endParaRPr sz="3300">
              <a:solidFill>
                <a:schemeClr val="lt1"/>
              </a:solidFill>
              <a:latin typeface="Calibri"/>
              <a:ea typeface="Calibri"/>
              <a:cs typeface="Calibri"/>
              <a:sym typeface="Calibri"/>
            </a:endParaRPr>
          </a:p>
        </p:txBody>
      </p:sp>
      <p:sp>
        <p:nvSpPr>
          <p:cNvPr id="267" name="Google Shape;267;p11"/>
          <p:cNvSpPr txBox="1"/>
          <p:nvPr/>
        </p:nvSpPr>
        <p:spPr>
          <a:xfrm>
            <a:off x="844450" y="7146875"/>
            <a:ext cx="7534500" cy="217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l-SI" sz="1200" dirty="0">
                <a:solidFill>
                  <a:srgbClr val="6AA84F"/>
                </a:solidFill>
                <a:latin typeface="Open Sans"/>
                <a:ea typeface="Open Sans"/>
                <a:cs typeface="Open Sans"/>
                <a:sym typeface="Open Sans"/>
              </a:rPr>
              <a:t> </a:t>
            </a:r>
            <a:endParaRPr sz="1200" dirty="0">
              <a:solidFill>
                <a:srgbClr val="6AA84F"/>
              </a:solidFill>
              <a:latin typeface="Open Sans"/>
              <a:ea typeface="Open Sans"/>
              <a:cs typeface="Open Sans"/>
              <a:sym typeface="Open Sans"/>
            </a:endParaRPr>
          </a:p>
        </p:txBody>
      </p:sp>
      <p:pic>
        <p:nvPicPr>
          <p:cNvPr id="268" name="Google Shape;268;p11"/>
          <p:cNvPicPr preferRelativeResize="0"/>
          <p:nvPr/>
        </p:nvPicPr>
        <p:blipFill>
          <a:blip r:embed="rId4">
            <a:alphaModFix/>
          </a:blip>
          <a:stretch>
            <a:fillRect/>
          </a:stretch>
        </p:blipFill>
        <p:spPr>
          <a:xfrm>
            <a:off x="152400" y="1466664"/>
            <a:ext cx="10388599" cy="528623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4">
          <a:extLst>
            <a:ext uri="{FF2B5EF4-FFF2-40B4-BE49-F238E27FC236}">
              <a16:creationId xmlns:a16="http://schemas.microsoft.com/office/drawing/2014/main" id="{0569C581-272E-A682-712A-E3249F94B7C7}"/>
            </a:ext>
          </a:extLst>
        </p:cNvPr>
        <p:cNvGrpSpPr/>
        <p:nvPr/>
      </p:nvGrpSpPr>
      <p:grpSpPr>
        <a:xfrm>
          <a:off x="0" y="0"/>
          <a:ext cx="0" cy="0"/>
          <a:chOff x="0" y="0"/>
          <a:chExt cx="0" cy="0"/>
        </a:xfrm>
      </p:grpSpPr>
      <p:pic>
        <p:nvPicPr>
          <p:cNvPr id="265" name="Google Shape;265;p11">
            <a:extLst>
              <a:ext uri="{FF2B5EF4-FFF2-40B4-BE49-F238E27FC236}">
                <a16:creationId xmlns:a16="http://schemas.microsoft.com/office/drawing/2014/main" id="{BB5FCD90-1CBA-1AB1-F5DA-317932C712AC}"/>
              </a:ext>
            </a:extLst>
          </p:cNvPr>
          <p:cNvPicPr preferRelativeResize="0"/>
          <p:nvPr/>
        </p:nvPicPr>
        <p:blipFill rotWithShape="1">
          <a:blip r:embed="rId4">
            <a:alphaModFix/>
          </a:blip>
          <a:srcRect/>
          <a:stretch/>
        </p:blipFill>
        <p:spPr>
          <a:xfrm>
            <a:off x="-26778" y="-8114"/>
            <a:ext cx="10693400" cy="1170928"/>
          </a:xfrm>
          <a:prstGeom prst="rect">
            <a:avLst/>
          </a:prstGeom>
          <a:noFill/>
          <a:ln>
            <a:noFill/>
          </a:ln>
        </p:spPr>
      </p:pic>
      <p:sp>
        <p:nvSpPr>
          <p:cNvPr id="266" name="Google Shape;266;p11">
            <a:extLst>
              <a:ext uri="{FF2B5EF4-FFF2-40B4-BE49-F238E27FC236}">
                <a16:creationId xmlns:a16="http://schemas.microsoft.com/office/drawing/2014/main" id="{329BB4F2-A0F5-DB17-2C30-8B7B5A01FFAE}"/>
              </a:ext>
            </a:extLst>
          </p:cNvPr>
          <p:cNvSpPr txBox="1"/>
          <p:nvPr/>
        </p:nvSpPr>
        <p:spPr>
          <a:xfrm>
            <a:off x="196900" y="134336"/>
            <a:ext cx="10299600" cy="6003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Font typeface="Arial"/>
              <a:buNone/>
            </a:pPr>
            <a:r>
              <a:rPr lang="en-GB" sz="3300">
                <a:solidFill>
                  <a:schemeClr val="lt1"/>
                </a:solidFill>
                <a:latin typeface="Calibri"/>
                <a:ea typeface="Calibri"/>
                <a:cs typeface="Calibri"/>
                <a:sym typeface="Calibri"/>
              </a:rPr>
              <a:t>DIGITALISIERUNG DER LIEFERKETTE MITTELS BLOCKCHAIN</a:t>
            </a:r>
            <a:endParaRPr sz="3300">
              <a:solidFill>
                <a:schemeClr val="lt1"/>
              </a:solidFill>
              <a:latin typeface="Calibri"/>
              <a:ea typeface="Calibri"/>
              <a:cs typeface="Calibri"/>
              <a:sym typeface="Calibri"/>
            </a:endParaRPr>
          </a:p>
        </p:txBody>
      </p:sp>
      <p:sp>
        <p:nvSpPr>
          <p:cNvPr id="267" name="Google Shape;267;p11">
            <a:extLst>
              <a:ext uri="{FF2B5EF4-FFF2-40B4-BE49-F238E27FC236}">
                <a16:creationId xmlns:a16="http://schemas.microsoft.com/office/drawing/2014/main" id="{6133CC1E-3CCD-A7AD-72BD-ECAAC001DCC8}"/>
              </a:ext>
            </a:extLst>
          </p:cNvPr>
          <p:cNvSpPr txBox="1"/>
          <p:nvPr/>
        </p:nvSpPr>
        <p:spPr>
          <a:xfrm>
            <a:off x="2274428" y="1645918"/>
            <a:ext cx="6144542" cy="190233"/>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sl-SI" sz="2400"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Klicken Sie auf das </a:t>
            </a:r>
            <a:r>
              <a:rPr lang="sl-SI" sz="24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Video, um </a:t>
            </a:r>
            <a:r>
              <a:rPr lang="sl-SI" sz="2400"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zu sehen</a:t>
            </a:r>
            <a:r>
              <a:rPr lang="sl-SI" sz="24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 wie die </a:t>
            </a:r>
            <a:r>
              <a:rPr lang="sl-SI" sz="2400"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Blockchain in die landwirtschaftliche Lieferkette implementiert </a:t>
            </a:r>
            <a:r>
              <a:rPr lang="sl-SI" sz="24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werden </a:t>
            </a:r>
            <a:r>
              <a:rPr lang="sl-SI" sz="2400" dirty="0" err="1">
                <a:solidFill>
                  <a:schemeClr val="tx1"/>
                </a:solidFill>
                <a:latin typeface="Calibri" panose="020F0502020204030204" pitchFamily="34" charset="0"/>
                <a:ea typeface="Calibri" panose="020F0502020204030204" pitchFamily="34" charset="0"/>
                <a:cs typeface="Calibri" panose="020F0502020204030204" pitchFamily="34" charset="0"/>
                <a:sym typeface="Open Sans"/>
              </a:rPr>
              <a:t>kann</a:t>
            </a:r>
            <a:endParaRPr sz="2400" dirty="0">
              <a:solidFill>
                <a:schemeClr val="tx1"/>
              </a:solidFill>
              <a:latin typeface="Calibri" panose="020F0502020204030204" pitchFamily="34" charset="0"/>
              <a:ea typeface="Calibri" panose="020F0502020204030204" pitchFamily="34" charset="0"/>
              <a:cs typeface="Calibri" panose="020F0502020204030204" pitchFamily="34" charset="0"/>
              <a:sym typeface="Open Sans"/>
            </a:endParaRPr>
          </a:p>
        </p:txBody>
      </p:sp>
      <p:pic>
        <p:nvPicPr>
          <p:cNvPr id="2" name="Predstavnost v spletu 1" title="Blockchain for agricultural supply chain">
            <a:hlinkClick r:id="" action="ppaction://media"/>
            <a:extLst>
              <a:ext uri="{FF2B5EF4-FFF2-40B4-BE49-F238E27FC236}">
                <a16:creationId xmlns:a16="http://schemas.microsoft.com/office/drawing/2014/main" id="{F6BE7454-E29E-DDDB-AE05-D9585C1A8B69}"/>
              </a:ext>
            </a:extLst>
          </p:cNvPr>
          <p:cNvPicPr>
            <a:picLocks noRot="1" noChangeAspect="1"/>
          </p:cNvPicPr>
          <p:nvPr>
            <a:videoFile r:link="rId1"/>
          </p:nvPr>
        </p:nvPicPr>
        <p:blipFill>
          <a:blip r:embed="rId5"/>
          <a:stretch>
            <a:fillRect/>
          </a:stretch>
        </p:blipFill>
        <p:spPr>
          <a:xfrm>
            <a:off x="1811746" y="3243360"/>
            <a:ext cx="7069907" cy="3991517"/>
          </a:xfrm>
          <a:prstGeom prst="rect">
            <a:avLst/>
          </a:prstGeom>
        </p:spPr>
      </p:pic>
    </p:spTree>
    <p:extLst>
      <p:ext uri="{BB962C8B-B14F-4D97-AF65-F5344CB8AC3E}">
        <p14:creationId xmlns:p14="http://schemas.microsoft.com/office/powerpoint/2010/main" val="40931432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pic>
        <p:nvPicPr>
          <p:cNvPr id="246" name="Google Shape;246;p1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47" name="Google Shape;247;p10"/>
          <p:cNvSpPr txBox="1"/>
          <p:nvPr/>
        </p:nvSpPr>
        <p:spPr>
          <a:xfrm>
            <a:off x="393700" y="384250"/>
            <a:ext cx="8814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LIEFERKETTENMANAGEMENT </a:t>
            </a:r>
            <a:endParaRPr sz="3300">
              <a:latin typeface="Calibri"/>
              <a:ea typeface="Calibri"/>
              <a:cs typeface="Calibri"/>
              <a:sym typeface="Calibri"/>
            </a:endParaRPr>
          </a:p>
        </p:txBody>
      </p:sp>
      <p:sp>
        <p:nvSpPr>
          <p:cNvPr id="248" name="Google Shape;248;p10"/>
          <p:cNvSpPr txBox="1">
            <a:spLocks noGrp="1"/>
          </p:cNvSpPr>
          <p:nvPr>
            <p:ph type="body" idx="1"/>
          </p:nvPr>
        </p:nvSpPr>
        <p:spPr>
          <a:xfrm>
            <a:off x="479425" y="1585800"/>
            <a:ext cx="4530600" cy="6340197"/>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000">
                <a:solidFill>
                  <a:schemeClr val="dk1"/>
                </a:solidFill>
                <a:latin typeface="Calibri"/>
                <a:ea typeface="Calibri"/>
                <a:cs typeface="Calibri"/>
                <a:sym typeface="Calibri"/>
              </a:rPr>
              <a:t>Probleme in bestehenden Lieferketten</a:t>
            </a:r>
            <a:r>
              <a:rPr lang="en-GB" sz="2000" b="0">
                <a:solidFill>
                  <a:schemeClr val="dk1"/>
                </a:solidFill>
                <a:latin typeface="Calibri"/>
                <a:ea typeface="Calibri"/>
                <a:cs typeface="Calibri"/>
                <a:sym typeface="Calibri"/>
              </a:rPr>
              <a:t>:</a:t>
            </a:r>
            <a:endParaRPr sz="2000" b="0">
              <a:solidFill>
                <a:schemeClr val="dk1"/>
              </a:solidFill>
              <a:latin typeface="Calibri"/>
              <a:ea typeface="Calibri"/>
              <a:cs typeface="Calibri"/>
              <a:sym typeface="Calibri"/>
            </a:endParaRPr>
          </a:p>
          <a:p>
            <a:pPr marL="457200" lvl="0" indent="0" algn="l" rtl="0">
              <a:spcBef>
                <a:spcPts val="0"/>
              </a:spcBef>
              <a:spcAft>
                <a:spcPts val="0"/>
              </a:spcAft>
              <a:buNone/>
            </a:pP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Große Anzahl von weltweit verteilten Interessengruppen</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Mangel an gemeinsamen Informationen</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Geringes Vertrauen - Notwendigkeit der Einschaltung Dritter, was zu zusätzlichen Kosten und Verzögerungen führt</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Geringer Digitalisierungsgrad - die meisten Daten und Informationen zur Einhaltung der Vorschriften werden auf Papier oder in einer zentralen Datenbank gespeichert</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Menschliches Versagen</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0">
                <a:solidFill>
                  <a:schemeClr val="dk1"/>
                </a:solidFill>
                <a:latin typeface="Calibri"/>
                <a:ea typeface="Calibri"/>
                <a:cs typeface="Calibri"/>
                <a:sym typeface="Calibri"/>
              </a:rPr>
              <a:t>Datenmanipulation </a:t>
            </a:r>
            <a:endParaRPr sz="20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a:solidFill>
                  <a:schemeClr val="dk1"/>
                </a:solidFill>
                <a:latin typeface="Calibri"/>
                <a:ea typeface="Calibri"/>
                <a:cs typeface="Calibri"/>
                <a:sym typeface="Calibri"/>
              </a:rPr>
              <a:t>Ineffizient, kostspielig</a:t>
            </a:r>
            <a:endParaRPr sz="2000">
              <a:solidFill>
                <a:schemeClr val="dk1"/>
              </a:solidFill>
              <a:latin typeface="Calibri"/>
              <a:ea typeface="Calibri"/>
              <a:cs typeface="Calibri"/>
              <a:sym typeface="Calibri"/>
            </a:endParaRPr>
          </a:p>
          <a:p>
            <a:pPr marL="457200" lvl="0" indent="0" algn="l" rtl="0">
              <a:spcBef>
                <a:spcPts val="0"/>
              </a:spcBef>
              <a:spcAft>
                <a:spcPts val="0"/>
              </a:spcAft>
              <a:buNone/>
            </a:pPr>
            <a:endParaRPr sz="1600" b="0">
              <a:solidFill>
                <a:schemeClr val="dk1"/>
              </a:solidFill>
            </a:endParaRPr>
          </a:p>
          <a:p>
            <a:pPr marL="0" lvl="0" indent="0" algn="l" rtl="0">
              <a:spcBef>
                <a:spcPts val="0"/>
              </a:spcBef>
              <a:spcAft>
                <a:spcPts val="0"/>
              </a:spcAft>
              <a:buNone/>
            </a:pPr>
            <a:endParaRPr sz="1600" b="0">
              <a:solidFill>
                <a:schemeClr val="dk1"/>
              </a:solidFill>
            </a:endParaRPr>
          </a:p>
        </p:txBody>
      </p:sp>
      <p:pic>
        <p:nvPicPr>
          <p:cNvPr id="249" name="Google Shape;249;p10"/>
          <p:cNvPicPr preferRelativeResize="0"/>
          <p:nvPr/>
        </p:nvPicPr>
        <p:blipFill>
          <a:blip r:embed="rId4">
            <a:alphaModFix/>
          </a:blip>
          <a:stretch>
            <a:fillRect/>
          </a:stretch>
        </p:blipFill>
        <p:spPr>
          <a:xfrm>
            <a:off x="5200750" y="2525124"/>
            <a:ext cx="5198899" cy="34651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4"/>
        <p:cNvGrpSpPr/>
        <p:nvPr/>
      </p:nvGrpSpPr>
      <p:grpSpPr>
        <a:xfrm>
          <a:off x="0" y="0"/>
          <a:ext cx="0" cy="0"/>
          <a:chOff x="0" y="0"/>
          <a:chExt cx="0" cy="0"/>
        </a:xfrm>
      </p:grpSpPr>
      <p:sp>
        <p:nvSpPr>
          <p:cNvPr id="255" name="Google Shape;255;g26e12bcc226_0_1"/>
          <p:cNvSpPr txBox="1">
            <a:spLocks noGrp="1"/>
          </p:cNvSpPr>
          <p:nvPr>
            <p:ph type="title"/>
          </p:nvPr>
        </p:nvSpPr>
        <p:spPr>
          <a:xfrm>
            <a:off x="630725" y="1611075"/>
            <a:ext cx="8199000" cy="4340700"/>
          </a:xfrm>
          <a:prstGeom prst="rect">
            <a:avLst/>
          </a:prstGeom>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Blockchain als </a:t>
            </a:r>
            <a:r>
              <a:rPr lang="en-GB" sz="2200">
                <a:solidFill>
                  <a:schemeClr val="dk1"/>
                </a:solidFill>
                <a:latin typeface="Calibri"/>
                <a:ea typeface="Calibri"/>
                <a:cs typeface="Calibri"/>
                <a:sym typeface="Calibri"/>
              </a:rPr>
              <a:t>potenzielle Lösung </a:t>
            </a:r>
            <a:r>
              <a:rPr lang="en-GB" sz="2200" b="0">
                <a:solidFill>
                  <a:schemeClr val="dk1"/>
                </a:solidFill>
                <a:latin typeface="Calibri"/>
                <a:ea typeface="Calibri"/>
                <a:cs typeface="Calibri"/>
                <a:sym typeface="Calibri"/>
              </a:rPr>
              <a:t>für viele dieser Probleme innerhalb der Agrar- und Lebensmittelversorgungskette</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Schlüssel: Blockchain als </a:t>
            </a:r>
            <a:r>
              <a:rPr lang="en-GB" sz="2200">
                <a:solidFill>
                  <a:schemeClr val="dk1"/>
                </a:solidFill>
                <a:latin typeface="Calibri"/>
                <a:ea typeface="Calibri"/>
                <a:cs typeface="Calibri"/>
                <a:sym typeface="Calibri"/>
              </a:rPr>
              <a:t>verteiltes, dezentrales </a:t>
            </a:r>
            <a:r>
              <a:rPr lang="en-GB" sz="2200" b="0">
                <a:solidFill>
                  <a:schemeClr val="dk1"/>
                </a:solidFill>
                <a:latin typeface="Calibri"/>
                <a:ea typeface="Calibri"/>
                <a:cs typeface="Calibri"/>
                <a:sym typeface="Calibri"/>
              </a:rPr>
              <a:t>Hauptbuch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Jeder auf der Blockchain (Knoten) erhält eine identische, synchronisierte Kopie der Informationen auf der Blockchain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Daten, die in die Blockchain eingegeben werden, müssen von allen Teilnehmern überprüft und validiert werden (Konsens)</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In die Blockchain eingegebene Daten sind unveränderlich</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Werfen wir einen Blick auf die Art von Akteuren und Informationen, die in eine Blockchain-gestützte Agrar- und Lebensmittelversorgungskette einbezogen werden sollten</a:t>
            </a:r>
            <a:endParaRPr sz="2200" b="0">
              <a:solidFill>
                <a:schemeClr val="dk1"/>
              </a:solidFill>
              <a:latin typeface="Calibri"/>
              <a:ea typeface="Calibri"/>
              <a:cs typeface="Calibri"/>
              <a:sym typeface="Calibri"/>
            </a:endParaRPr>
          </a:p>
          <a:p>
            <a:pPr marL="0" lvl="0" indent="0" algn="l" rtl="0">
              <a:spcBef>
                <a:spcPts val="0"/>
              </a:spcBef>
              <a:spcAft>
                <a:spcPts val="0"/>
              </a:spcAft>
              <a:buNone/>
            </a:pPr>
            <a:r>
              <a:rPr lang="en-GB" sz="1800" b="0">
                <a:solidFill>
                  <a:schemeClr val="dk1"/>
                </a:solidFill>
              </a:rPr>
              <a:t> </a:t>
            </a:r>
            <a:endParaRPr sz="1800" b="0">
              <a:solidFill>
                <a:schemeClr val="dk1"/>
              </a:solidFill>
            </a:endParaRPr>
          </a:p>
        </p:txBody>
      </p:sp>
      <p:pic>
        <p:nvPicPr>
          <p:cNvPr id="256" name="Google Shape;256;g26e12bcc226_0_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57" name="Google Shape;257;g26e12bcc226_0_1"/>
          <p:cNvSpPr txBox="1"/>
          <p:nvPr/>
        </p:nvSpPr>
        <p:spPr>
          <a:xfrm>
            <a:off x="266700" y="269550"/>
            <a:ext cx="93345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BLOCKCHAIN UND LIEFERKETTENMANAGEMENT</a:t>
            </a:r>
            <a:endParaRPr sz="3300">
              <a:latin typeface="Calibri"/>
              <a:ea typeface="Calibri"/>
              <a:cs typeface="Calibri"/>
              <a:sym typeface="Calibri"/>
            </a:endParaRPr>
          </a:p>
        </p:txBody>
      </p:sp>
      <p:sp>
        <p:nvSpPr>
          <p:cNvPr id="258" name="Google Shape;258;g26e12bcc226_0_1"/>
          <p:cNvSpPr/>
          <p:nvPr/>
        </p:nvSpPr>
        <p:spPr>
          <a:xfrm>
            <a:off x="4810025" y="6300325"/>
            <a:ext cx="5591100" cy="962700"/>
          </a:xfrm>
          <a:prstGeom prst="rect">
            <a:avLst/>
          </a:prstGeom>
          <a:solidFill>
            <a:srgbClr val="B6D7A8"/>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9" name="Google Shape;259;g26e12bcc226_0_1"/>
          <p:cNvSpPr txBox="1"/>
          <p:nvPr/>
        </p:nvSpPr>
        <p:spPr>
          <a:xfrm>
            <a:off x="4914800" y="6169963"/>
            <a:ext cx="6039000" cy="340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a:latin typeface="Calibri"/>
                <a:ea typeface="Calibri"/>
                <a:cs typeface="Calibri"/>
                <a:sym typeface="Calibri"/>
              </a:rPr>
              <a:t>Siehe Modul 2 für weitere Informationen über Knoten, Konsens und die anderen Bausteine der Blockchain</a:t>
            </a:r>
            <a:endParaRPr sz="2200">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pic>
        <p:nvPicPr>
          <p:cNvPr id="274" name="Google Shape;274;p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75" name="Google Shape;275;p12"/>
          <p:cNvSpPr txBox="1"/>
          <p:nvPr/>
        </p:nvSpPr>
        <p:spPr>
          <a:xfrm>
            <a:off x="365125" y="277200"/>
            <a:ext cx="92043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LIEFERKETTENMANAGEMENT </a:t>
            </a:r>
            <a:endParaRPr sz="3300">
              <a:latin typeface="Calibri"/>
              <a:ea typeface="Calibri"/>
              <a:cs typeface="Calibri"/>
              <a:sym typeface="Calibri"/>
            </a:endParaRPr>
          </a:p>
        </p:txBody>
      </p:sp>
      <p:sp>
        <p:nvSpPr>
          <p:cNvPr id="276" name="Google Shape;276;p12"/>
          <p:cNvSpPr txBox="1">
            <a:spLocks noGrp="1"/>
          </p:cNvSpPr>
          <p:nvPr>
            <p:ph type="body" idx="1"/>
          </p:nvPr>
        </p:nvSpPr>
        <p:spPr>
          <a:xfrm>
            <a:off x="546100" y="1704975"/>
            <a:ext cx="5406900" cy="54180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a:solidFill>
                  <a:schemeClr val="dk1"/>
                </a:solidFill>
                <a:latin typeface="Calibri"/>
                <a:ea typeface="Calibri"/>
                <a:cs typeface="Calibri"/>
                <a:sym typeface="Calibri"/>
              </a:rPr>
              <a:t>Vorteile einer Blockchain-gestützten Agrar- und Lebensmittelversorgungskette</a:t>
            </a:r>
            <a:r>
              <a:rPr lang="en-GB" sz="2200" b="0">
                <a:solidFill>
                  <a:schemeClr val="dk1"/>
                </a:solidFill>
                <a:latin typeface="Calibri"/>
                <a:ea typeface="Calibri"/>
                <a:cs typeface="Calibri"/>
                <a:sym typeface="Calibri"/>
              </a:rPr>
              <a:t>:</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Schnellerer, präziserer </a:t>
            </a:r>
            <a:r>
              <a:rPr lang="en-GB" sz="2200">
                <a:solidFill>
                  <a:schemeClr val="dk1"/>
                </a:solidFill>
                <a:latin typeface="Calibri"/>
                <a:ea typeface="Calibri"/>
                <a:cs typeface="Calibri"/>
                <a:sym typeface="Calibri"/>
              </a:rPr>
              <a:t>Informationsfluss </a:t>
            </a:r>
            <a:r>
              <a:rPr lang="en-GB" sz="2200" b="0">
                <a:solidFill>
                  <a:schemeClr val="dk1"/>
                </a:solidFill>
                <a:latin typeface="Calibri"/>
                <a:ea typeface="Calibri"/>
                <a:cs typeface="Calibri"/>
                <a:sym typeface="Calibri"/>
              </a:rPr>
              <a:t>zwischen den Beteiligten der Lieferkette</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a:solidFill>
                  <a:schemeClr val="dk1"/>
                </a:solidFill>
                <a:latin typeface="Calibri"/>
                <a:ea typeface="Calibri"/>
                <a:cs typeface="Calibri"/>
                <a:sym typeface="Calibri"/>
              </a:rPr>
              <a:t>Disintermediation </a:t>
            </a:r>
            <a:r>
              <a:rPr lang="en-GB" sz="2200" b="0">
                <a:solidFill>
                  <a:schemeClr val="dk1"/>
                </a:solidFill>
                <a:latin typeface="Calibri"/>
                <a:ea typeface="Calibri"/>
                <a:cs typeface="Calibri"/>
                <a:sym typeface="Calibri"/>
              </a:rPr>
              <a:t>- ein verteiltes, dezentralisiertes Hauptbuch, in dem die Informationen von allen Beteiligten überprüft werden, macht Dritte, die diese Aufgabe übernehmen, überflüssig, so dass der "Zwischenhändler" wegfällt.</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Weniger Raum für menschliches Versagen, Datenmanipulation oder Fehlkommunikation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Erhöhte Transparenz</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Gesteigerte Effizienz</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Geringere Kosten</a:t>
            </a:r>
            <a:endParaRPr sz="2200">
              <a:solidFill>
                <a:schemeClr val="dk1"/>
              </a:solidFill>
              <a:latin typeface="Calibri"/>
              <a:ea typeface="Calibri"/>
              <a:cs typeface="Calibri"/>
              <a:sym typeface="Calibri"/>
            </a:endParaRPr>
          </a:p>
        </p:txBody>
      </p:sp>
      <p:pic>
        <p:nvPicPr>
          <p:cNvPr id="277" name="Google Shape;277;p12"/>
          <p:cNvPicPr preferRelativeResize="0"/>
          <p:nvPr/>
        </p:nvPicPr>
        <p:blipFill rotWithShape="1">
          <a:blip r:embed="rId4">
            <a:alphaModFix/>
          </a:blip>
          <a:srcRect l="13534" r="11771"/>
          <a:stretch/>
        </p:blipFill>
        <p:spPr>
          <a:xfrm>
            <a:off x="6296025" y="1557500"/>
            <a:ext cx="4267203" cy="5712952"/>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pic>
        <p:nvPicPr>
          <p:cNvPr id="283" name="Google Shape;283;p1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84" name="Google Shape;284;p13"/>
          <p:cNvSpPr txBox="1"/>
          <p:nvPr/>
        </p:nvSpPr>
        <p:spPr>
          <a:xfrm>
            <a:off x="231775" y="277200"/>
            <a:ext cx="89298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a:t>
            </a:r>
            <a:r>
              <a:rPr lang="en-GB" sz="2800">
                <a:solidFill>
                  <a:schemeClr val="lt1"/>
                </a:solidFill>
                <a:latin typeface="Open Sans"/>
                <a:ea typeface="Open Sans"/>
                <a:cs typeface="Open Sans"/>
                <a:sym typeface="Open Sans"/>
              </a:rPr>
              <a:t>LIEFERKETTENMANAGEMENT  </a:t>
            </a:r>
            <a:endParaRPr/>
          </a:p>
        </p:txBody>
      </p:sp>
      <p:sp>
        <p:nvSpPr>
          <p:cNvPr id="285" name="Google Shape;285;p13"/>
          <p:cNvSpPr txBox="1">
            <a:spLocks noGrp="1"/>
          </p:cNvSpPr>
          <p:nvPr>
            <p:ph type="body" idx="1"/>
          </p:nvPr>
        </p:nvSpPr>
        <p:spPr>
          <a:xfrm>
            <a:off x="546100" y="1800225"/>
            <a:ext cx="9601200" cy="5755422"/>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Erhöhte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Transparenz</a:t>
            </a:r>
            <a:r>
              <a:rPr lang="en-GB" sz="2200" b="0" dirty="0">
                <a:solidFill>
                  <a:schemeClr val="dk1"/>
                </a:solidFill>
                <a:latin typeface="Calibri"/>
                <a:ea typeface="Calibri"/>
                <a:cs typeface="Calibri"/>
                <a:sym typeface="Calibri"/>
              </a:rPr>
              <a:t> und </a:t>
            </a:r>
            <a:r>
              <a:rPr lang="en-GB" sz="2200" b="0" dirty="0" err="1">
                <a:solidFill>
                  <a:schemeClr val="dk1"/>
                </a:solidFill>
                <a:latin typeface="Calibri"/>
                <a:ea typeface="Calibri"/>
                <a:cs typeface="Calibri"/>
                <a:sym typeface="Calibri"/>
              </a:rPr>
              <a:t>Rückverfolgbarkeit</a:t>
            </a:r>
            <a:r>
              <a:rPr lang="en-GB" sz="2200" b="0" dirty="0">
                <a:solidFill>
                  <a:schemeClr val="dk1"/>
                </a:solidFill>
                <a:latin typeface="Calibri"/>
                <a:ea typeface="Calibri"/>
                <a:cs typeface="Calibri"/>
                <a:sym typeface="Calibri"/>
              </a:rPr>
              <a:t> dank Blockchain </a:t>
            </a:r>
            <a:r>
              <a:rPr lang="en-GB" sz="2200" b="0" dirty="0" err="1">
                <a:solidFill>
                  <a:schemeClr val="dk1"/>
                </a:solidFill>
                <a:latin typeface="Calibri"/>
                <a:ea typeface="Calibri"/>
                <a:cs typeface="Calibri"/>
                <a:sym typeface="Calibri"/>
              </a:rPr>
              <a:t>können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dazu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beitragen</a:t>
            </a:r>
            <a:r>
              <a:rPr lang="en-GB" sz="2200" b="0" dirty="0">
                <a:solidFill>
                  <a:schemeClr val="dk1"/>
                </a:solidFill>
                <a:latin typeface="Calibri"/>
                <a:ea typeface="Calibri"/>
                <a:cs typeface="Calibri"/>
                <a:sym typeface="Calibri"/>
              </a:rPr>
              <a:t>, das </a:t>
            </a:r>
            <a:r>
              <a:rPr lang="en-GB" sz="2200" b="0" dirty="0" err="1">
                <a:solidFill>
                  <a:schemeClr val="dk1"/>
                </a:solidFill>
                <a:latin typeface="Calibri"/>
                <a:ea typeface="Calibri"/>
                <a:cs typeface="Calibri"/>
                <a:sym typeface="Calibri"/>
              </a:rPr>
              <a:t>Risiko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menschlicher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Fehler</a:t>
            </a:r>
            <a:r>
              <a:rPr lang="en-GB" sz="2200" b="0" dirty="0">
                <a:solidFill>
                  <a:schemeClr val="dk1"/>
                </a:solidFill>
                <a:latin typeface="Calibri"/>
                <a:ea typeface="Calibri"/>
                <a:cs typeface="Calibri"/>
                <a:sym typeface="Calibri"/>
              </a:rPr>
              <a:t> und der </a:t>
            </a:r>
            <a:r>
              <a:rPr lang="en-GB" sz="2200" b="0" dirty="0" err="1">
                <a:solidFill>
                  <a:schemeClr val="dk1"/>
                </a:solidFill>
                <a:latin typeface="Calibri"/>
                <a:ea typeface="Calibri"/>
                <a:cs typeface="Calibri"/>
                <a:sym typeface="Calibri"/>
              </a:rPr>
              <a:t>damit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verbundenen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Lebensmittelverschwendung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verringern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aber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können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nicht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jedes</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Kontaminationsrisiko</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ausschließen</a:t>
            </a:r>
            <a:endParaRPr sz="22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dirty="0" err="1">
                <a:solidFill>
                  <a:schemeClr val="dk1"/>
                </a:solidFill>
                <a:latin typeface="Calibri"/>
                <a:ea typeface="Calibri"/>
                <a:cs typeface="Calibri"/>
                <a:sym typeface="Calibri"/>
              </a:rPr>
              <a:t>Doch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selbst</a:t>
            </a:r>
            <a:r>
              <a:rPr lang="en-GB" sz="2200" b="0" dirty="0">
                <a:solidFill>
                  <a:schemeClr val="dk1"/>
                </a:solidFill>
                <a:latin typeface="Calibri"/>
                <a:ea typeface="Calibri"/>
                <a:cs typeface="Calibri"/>
                <a:sym typeface="Calibri"/>
              </a:rPr>
              <a:t> in </a:t>
            </a:r>
            <a:r>
              <a:rPr lang="en-GB" sz="2200" b="0" dirty="0" err="1">
                <a:solidFill>
                  <a:schemeClr val="dk1"/>
                </a:solidFill>
                <a:latin typeface="Calibri"/>
                <a:ea typeface="Calibri"/>
                <a:cs typeface="Calibri"/>
                <a:sym typeface="Calibri"/>
              </a:rPr>
              <a:t>Fällen</a:t>
            </a:r>
            <a:r>
              <a:rPr lang="en-GB" sz="2200" b="0" dirty="0">
                <a:solidFill>
                  <a:schemeClr val="dk1"/>
                </a:solidFill>
                <a:latin typeface="Calibri"/>
                <a:ea typeface="Calibri"/>
                <a:cs typeface="Calibri"/>
                <a:sym typeface="Calibri"/>
              </a:rPr>
              <a:t>, in </a:t>
            </a:r>
            <a:r>
              <a:rPr lang="en-GB" sz="2200" b="0" dirty="0" err="1">
                <a:solidFill>
                  <a:schemeClr val="dk1"/>
                </a:solidFill>
                <a:latin typeface="Calibri"/>
                <a:ea typeface="Calibri"/>
                <a:cs typeface="Calibri"/>
                <a:sym typeface="Calibri"/>
              </a:rPr>
              <a:t>denen</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eine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Kontamination</a:t>
            </a:r>
            <a:r>
              <a:rPr lang="en-GB" sz="2200" b="0" dirty="0">
                <a:solidFill>
                  <a:schemeClr val="dk1"/>
                </a:solidFill>
                <a:latin typeface="Calibri"/>
                <a:ea typeface="Calibri"/>
                <a:cs typeface="Calibri"/>
                <a:sym typeface="Calibri"/>
              </a:rPr>
              <a:t> in der </a:t>
            </a:r>
            <a:r>
              <a:rPr lang="en-GB" sz="2200" b="0" dirty="0" err="1">
                <a:solidFill>
                  <a:schemeClr val="dk1"/>
                </a:solidFill>
                <a:latin typeface="Calibri"/>
                <a:ea typeface="Calibri"/>
                <a:cs typeface="Calibri"/>
                <a:sym typeface="Calibri"/>
              </a:rPr>
              <a:t>Lieferkette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nicht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verhindern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kann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kann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dennoch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dazu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beitragen</a:t>
            </a:r>
            <a:r>
              <a:rPr lang="en-GB" sz="220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negativen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Auswirkungen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minimieren</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dirty="0" err="1">
                <a:solidFill>
                  <a:schemeClr val="dk1"/>
                </a:solidFill>
                <a:latin typeface="Calibri"/>
                <a:ea typeface="Calibri"/>
                <a:cs typeface="Calibri"/>
                <a:sym typeface="Calibri"/>
              </a:rPr>
              <a:t>Detaillierte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Informationen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über</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Herkunft</a:t>
            </a:r>
            <a:r>
              <a:rPr lang="en-GB" sz="2200" b="0" dirty="0">
                <a:solidFill>
                  <a:schemeClr val="dk1"/>
                </a:solidFill>
                <a:latin typeface="Calibri"/>
                <a:ea typeface="Calibri"/>
                <a:cs typeface="Calibri"/>
                <a:sym typeface="Calibri"/>
              </a:rPr>
              <a:t> und den </a:t>
            </a:r>
            <a:r>
              <a:rPr lang="en-GB" sz="2200" b="0" dirty="0" err="1">
                <a:solidFill>
                  <a:schemeClr val="dk1"/>
                </a:solidFill>
                <a:latin typeface="Calibri"/>
                <a:ea typeface="Calibri"/>
                <a:cs typeface="Calibri"/>
                <a:sym typeface="Calibri"/>
              </a:rPr>
              <a:t>Weg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eines</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Produkts</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durch</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Lieferkette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können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Einzelhändlern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dabei</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helfen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genau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festzustellen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welche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wann</a:t>
            </a:r>
            <a:r>
              <a:rPr lang="en-GB" sz="2200" b="0" dirty="0">
                <a:solidFill>
                  <a:schemeClr val="dk1"/>
                </a:solidFill>
                <a:latin typeface="Calibri"/>
                <a:ea typeface="Calibri"/>
                <a:cs typeface="Calibri"/>
                <a:sym typeface="Calibri"/>
              </a:rPr>
              <a:t> und wo </a:t>
            </a:r>
            <a:r>
              <a:rPr lang="en-GB" sz="2200" b="0" dirty="0" err="1">
                <a:solidFill>
                  <a:schemeClr val="dk1"/>
                </a:solidFill>
                <a:latin typeface="Calibri"/>
                <a:ea typeface="Calibri"/>
                <a:cs typeface="Calibri"/>
                <a:sym typeface="Calibri"/>
              </a:rPr>
              <a:t>verunreinigt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wurden</a:t>
            </a:r>
            <a:r>
              <a:rPr lang="en-GB" sz="2200" b="0" dirty="0">
                <a:solidFill>
                  <a:schemeClr val="dk1"/>
                </a:solidFill>
                <a:latin typeface="Calibri"/>
                <a:ea typeface="Calibri"/>
                <a:cs typeface="Calibri"/>
                <a:sym typeface="Calibri"/>
              </a:rPr>
              <a:t>, um </a:t>
            </a:r>
            <a:r>
              <a:rPr lang="en-GB" sz="2200" b="0" dirty="0" err="1">
                <a:solidFill>
                  <a:schemeClr val="dk1"/>
                </a:solidFill>
                <a:latin typeface="Calibri"/>
                <a:ea typeface="Calibri"/>
                <a:cs typeface="Calibri"/>
                <a:sym typeface="Calibri"/>
              </a:rPr>
              <a:t>einen</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raschen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und </a:t>
            </a:r>
            <a:r>
              <a:rPr lang="en-GB" sz="2200" dirty="0" err="1">
                <a:solidFill>
                  <a:schemeClr val="dk1"/>
                </a:solidFill>
                <a:latin typeface="Calibri"/>
                <a:ea typeface="Calibri"/>
                <a:cs typeface="Calibri"/>
                <a:sym typeface="Calibri"/>
              </a:rPr>
              <a:t>gezielten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Produktrückruf</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durchzuführen</a:t>
            </a:r>
            <a:r>
              <a:rPr lang="en-GB" sz="2200" b="0" dirty="0">
                <a:solidFill>
                  <a:schemeClr val="dk1"/>
                </a:solidFill>
                <a:latin typeface="Calibri"/>
                <a:ea typeface="Calibri"/>
                <a:cs typeface="Calibri"/>
                <a:sym typeface="Calibri"/>
              </a:rPr>
              <a:t>.</a:t>
            </a:r>
            <a:endParaRPr sz="220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dirty="0" err="1">
                <a:solidFill>
                  <a:schemeClr val="dk1"/>
                </a:solidFill>
                <a:latin typeface="Calibri"/>
                <a:ea typeface="Calibri"/>
                <a:cs typeface="Calibri"/>
                <a:sym typeface="Calibri"/>
              </a:rPr>
              <a:t>Durch</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Verbesserung</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Rückverfolgbarkeit</a:t>
            </a:r>
            <a:r>
              <a:rPr lang="en-GB" sz="2200" b="0" dirty="0">
                <a:solidFill>
                  <a:schemeClr val="dk1"/>
                </a:solidFill>
                <a:latin typeface="Calibri"/>
                <a:ea typeface="Calibri"/>
                <a:cs typeface="Calibri"/>
                <a:sym typeface="Calibri"/>
              </a:rPr>
              <a:t> in der </a:t>
            </a:r>
            <a:r>
              <a:rPr lang="en-GB" sz="2200" b="0" dirty="0" err="1">
                <a:solidFill>
                  <a:schemeClr val="dk1"/>
                </a:solidFill>
                <a:latin typeface="Calibri"/>
                <a:ea typeface="Calibri"/>
                <a:cs typeface="Calibri"/>
                <a:sym typeface="Calibri"/>
              </a:rPr>
              <a:t>Lieferkette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kann</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dazu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beitragen</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die </a:t>
            </a:r>
            <a:r>
              <a:rPr lang="en-GB" sz="2200" dirty="0" err="1">
                <a:solidFill>
                  <a:schemeClr val="dk1"/>
                </a:solidFill>
                <a:latin typeface="Calibri"/>
                <a:ea typeface="Calibri"/>
                <a:cs typeface="Calibri"/>
                <a:sym typeface="Calibri"/>
              </a:rPr>
              <a:t>Lebensmittelsicherheit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verbessern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und </a:t>
            </a:r>
            <a:r>
              <a:rPr lang="en-GB" sz="2200" dirty="0">
                <a:solidFill>
                  <a:schemeClr val="dk1"/>
                </a:solidFill>
                <a:latin typeface="Calibri"/>
                <a:ea typeface="Calibri"/>
                <a:cs typeface="Calibri"/>
                <a:sym typeface="Calibri"/>
              </a:rPr>
              <a:t>die </a:t>
            </a:r>
            <a:r>
              <a:rPr lang="en-GB" sz="2200" dirty="0" err="1">
                <a:solidFill>
                  <a:schemeClr val="dk1"/>
                </a:solidFill>
                <a:latin typeface="Calibri"/>
                <a:ea typeface="Calibri"/>
                <a:cs typeface="Calibri"/>
                <a:sym typeface="Calibri"/>
              </a:rPr>
              <a:t>Lebensmittelverschwendung</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reduzieren</a:t>
            </a:r>
            <a:endParaRPr sz="2200" dirty="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pic>
        <p:nvPicPr>
          <p:cNvPr id="301" name="Google Shape;301;g275c4de7356_0_4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02" name="Google Shape;302;g275c4de7356_0_47"/>
          <p:cNvSpPr txBox="1"/>
          <p:nvPr/>
        </p:nvSpPr>
        <p:spPr>
          <a:xfrm>
            <a:off x="3365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KURZE ÜBUNG IN DER KLASSE: QUIZ</a:t>
            </a:r>
            <a:endParaRPr sz="3300">
              <a:latin typeface="Calibri"/>
              <a:ea typeface="Calibri"/>
              <a:cs typeface="Calibri"/>
              <a:sym typeface="Calibri"/>
            </a:endParaRPr>
          </a:p>
        </p:txBody>
      </p:sp>
      <p:sp>
        <p:nvSpPr>
          <p:cNvPr id="303" name="Google Shape;303;g275c4de7356_0_47"/>
          <p:cNvSpPr txBox="1">
            <a:spLocks noGrp="1"/>
          </p:cNvSpPr>
          <p:nvPr>
            <p:ph type="body" idx="1"/>
          </p:nvPr>
        </p:nvSpPr>
        <p:spPr>
          <a:xfrm>
            <a:off x="546100" y="1514475"/>
            <a:ext cx="9601200" cy="4679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2200" b="0" dirty="0">
                <a:solidFill>
                  <a:schemeClr val="dk1"/>
                </a:solidFill>
                <a:latin typeface="Calibri"/>
                <a:ea typeface="Calibri"/>
                <a:cs typeface="Calibri"/>
                <a:sym typeface="Calibri"/>
              </a:rPr>
              <a:t>2016 </a:t>
            </a:r>
            <a:r>
              <a:rPr lang="en-GB" sz="2200" b="0" dirty="0" err="1">
                <a:solidFill>
                  <a:schemeClr val="dk1"/>
                </a:solidFill>
                <a:latin typeface="Calibri"/>
                <a:ea typeface="Calibri"/>
                <a:cs typeface="Calibri"/>
                <a:sym typeface="Calibri"/>
              </a:rPr>
              <a:t>führten</a:t>
            </a:r>
            <a:r>
              <a:rPr lang="en-GB" sz="2200" b="0" dirty="0">
                <a:solidFill>
                  <a:schemeClr val="dk1"/>
                </a:solidFill>
                <a:latin typeface="Calibri"/>
                <a:ea typeface="Calibri"/>
                <a:cs typeface="Calibri"/>
                <a:sym typeface="Calibri"/>
              </a:rPr>
              <a:t> Walmart und IBM </a:t>
            </a:r>
            <a:r>
              <a:rPr lang="en-GB" sz="2200" b="0" dirty="0" err="1">
                <a:solidFill>
                  <a:schemeClr val="dk1"/>
                </a:solidFill>
                <a:latin typeface="Calibri"/>
                <a:ea typeface="Calibri"/>
                <a:cs typeface="Calibri"/>
                <a:sym typeface="Calibri"/>
              </a:rPr>
              <a:t>eine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Fallstudie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durch</a:t>
            </a:r>
            <a:r>
              <a:rPr lang="en-GB" sz="2200" b="0" dirty="0">
                <a:solidFill>
                  <a:schemeClr val="dk1"/>
                </a:solidFill>
                <a:latin typeface="Calibri"/>
                <a:ea typeface="Calibri"/>
                <a:cs typeface="Calibri"/>
                <a:sym typeface="Calibri"/>
              </a:rPr>
              <a:t>, in der die </a:t>
            </a:r>
            <a:r>
              <a:rPr lang="en-GB" sz="2200" b="0" dirty="0" err="1">
                <a:solidFill>
                  <a:schemeClr val="dk1"/>
                </a:solidFill>
                <a:latin typeface="Calibri"/>
                <a:ea typeface="Calibri"/>
                <a:cs typeface="Calibri"/>
                <a:sym typeface="Calibri"/>
              </a:rPr>
              <a:t>Herkunft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Packung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aufgeschnittener</a:t>
            </a:r>
            <a:r>
              <a:rPr lang="en-GB" sz="2200" b="0" dirty="0">
                <a:solidFill>
                  <a:schemeClr val="dk1"/>
                </a:solidFill>
                <a:latin typeface="Calibri"/>
                <a:ea typeface="Calibri"/>
                <a:cs typeface="Calibri"/>
                <a:sym typeface="Calibri"/>
              </a:rPr>
              <a:t> Mangos, die in </a:t>
            </a:r>
            <a:r>
              <a:rPr lang="en-GB" sz="2200" b="0" dirty="0" err="1">
                <a:solidFill>
                  <a:schemeClr val="dk1"/>
                </a:solidFill>
                <a:latin typeface="Calibri"/>
                <a:ea typeface="Calibri"/>
                <a:cs typeface="Calibri"/>
                <a:sym typeface="Calibri"/>
              </a:rPr>
              <a:t>einer</a:t>
            </a:r>
            <a:r>
              <a:rPr lang="en-GB" sz="2200" b="0" dirty="0">
                <a:solidFill>
                  <a:schemeClr val="dk1"/>
                </a:solidFill>
                <a:latin typeface="Calibri"/>
                <a:ea typeface="Calibri"/>
                <a:cs typeface="Calibri"/>
                <a:sym typeface="Calibri"/>
              </a:rPr>
              <a:t> Walmart-</a:t>
            </a:r>
            <a:r>
              <a:rPr lang="en-GB" sz="2200" b="0" dirty="0" err="1">
                <a:solidFill>
                  <a:schemeClr val="dk1"/>
                </a:solidFill>
                <a:latin typeface="Calibri"/>
                <a:ea typeface="Calibri"/>
                <a:cs typeface="Calibri"/>
                <a:sym typeface="Calibri"/>
              </a:rPr>
              <a:t>Filiale</a:t>
            </a:r>
            <a:r>
              <a:rPr lang="en-GB" sz="2200" b="0" dirty="0">
                <a:solidFill>
                  <a:schemeClr val="dk1"/>
                </a:solidFill>
                <a:latin typeface="Calibri"/>
                <a:ea typeface="Calibri"/>
                <a:cs typeface="Calibri"/>
                <a:sym typeface="Calibri"/>
              </a:rPr>
              <a:t> in den USA </a:t>
            </a:r>
            <a:r>
              <a:rPr lang="en-GB" sz="2200" b="0" dirty="0" err="1">
                <a:solidFill>
                  <a:schemeClr val="dk1"/>
                </a:solidFill>
                <a:latin typeface="Calibri"/>
                <a:ea typeface="Calibri"/>
                <a:cs typeface="Calibri"/>
                <a:sym typeface="Calibri"/>
              </a:rPr>
              <a:t>verkauft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zurückverfolgt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r>
              <a:rPr lang="en-GB" sz="2200" b="0" dirty="0" err="1">
                <a:solidFill>
                  <a:schemeClr val="dk1"/>
                </a:solidFill>
                <a:latin typeface="Calibri"/>
                <a:ea typeface="Calibri"/>
                <a:cs typeface="Calibri"/>
                <a:sym typeface="Calibri"/>
              </a:rPr>
              <a:t>Vor</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Einführung</a:t>
            </a:r>
            <a:r>
              <a:rPr lang="en-GB" sz="2200" b="0" dirty="0">
                <a:solidFill>
                  <a:schemeClr val="dk1"/>
                </a:solidFill>
                <a:latin typeface="Calibri"/>
                <a:ea typeface="Calibri"/>
                <a:cs typeface="Calibri"/>
                <a:sym typeface="Calibri"/>
              </a:rPr>
              <a:t> von Blockchain in der </a:t>
            </a:r>
            <a:r>
              <a:rPr lang="en-GB" sz="2200" b="0" dirty="0" err="1">
                <a:solidFill>
                  <a:schemeClr val="dk1"/>
                </a:solidFill>
                <a:latin typeface="Calibri"/>
                <a:ea typeface="Calibri"/>
                <a:cs typeface="Calibri"/>
                <a:sym typeface="Calibri"/>
              </a:rPr>
              <a:t>Lieferkette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benötigte</a:t>
            </a:r>
            <a:r>
              <a:rPr lang="en-GB" sz="2200" b="0" dirty="0">
                <a:solidFill>
                  <a:schemeClr val="dk1"/>
                </a:solidFill>
                <a:latin typeface="Calibri"/>
                <a:ea typeface="Calibri"/>
                <a:cs typeface="Calibri"/>
                <a:sym typeface="Calibri"/>
              </a:rPr>
              <a:t> das </a:t>
            </a:r>
            <a:r>
              <a:rPr lang="en-GB" sz="2200" b="0" dirty="0" err="1">
                <a:solidFill>
                  <a:schemeClr val="dk1"/>
                </a:solidFill>
                <a:latin typeface="Calibri"/>
                <a:ea typeface="Calibri"/>
                <a:cs typeface="Calibri"/>
                <a:sym typeface="Calibri"/>
              </a:rPr>
              <a:t>Lebensmittelsicherheitsteam</a:t>
            </a:r>
            <a:r>
              <a:rPr lang="en-GB" sz="2200" b="0" dirty="0">
                <a:solidFill>
                  <a:schemeClr val="dk1"/>
                </a:solidFill>
                <a:latin typeface="Calibri"/>
                <a:ea typeface="Calibri"/>
                <a:cs typeface="Calibri"/>
                <a:sym typeface="Calibri"/>
              </a:rPr>
              <a:t> von Walmart </a:t>
            </a:r>
            <a:r>
              <a:rPr lang="en-GB" sz="2200" dirty="0">
                <a:solidFill>
                  <a:schemeClr val="dk1"/>
                </a:solidFill>
                <a:latin typeface="Calibri"/>
                <a:ea typeface="Calibri"/>
                <a:cs typeface="Calibri"/>
                <a:sym typeface="Calibri"/>
              </a:rPr>
              <a:t>6 </a:t>
            </a:r>
            <a:r>
              <a:rPr lang="en-GB" sz="2200" dirty="0" err="1">
                <a:solidFill>
                  <a:schemeClr val="dk1"/>
                </a:solidFill>
                <a:latin typeface="Calibri"/>
                <a:ea typeface="Calibri"/>
                <a:cs typeface="Calibri"/>
                <a:sym typeface="Calibri"/>
              </a:rPr>
              <a:t>Tage</a:t>
            </a:r>
            <a:r>
              <a:rPr lang="en-GB" sz="2200" dirty="0">
                <a:solidFill>
                  <a:schemeClr val="dk1"/>
                </a:solidFill>
                <a:latin typeface="Calibri"/>
                <a:ea typeface="Calibri"/>
                <a:cs typeface="Calibri"/>
                <a:sym typeface="Calibri"/>
              </a:rPr>
              <a:t>, 18 </a:t>
            </a:r>
            <a:r>
              <a:rPr lang="en-GB" sz="2200" dirty="0" err="1">
                <a:solidFill>
                  <a:schemeClr val="dk1"/>
                </a:solidFill>
                <a:latin typeface="Calibri"/>
                <a:ea typeface="Calibri"/>
                <a:cs typeface="Calibri"/>
                <a:sym typeface="Calibri"/>
              </a:rPr>
              <a:t>Stunden</a:t>
            </a:r>
            <a:r>
              <a:rPr lang="en-GB" sz="2200" dirty="0">
                <a:solidFill>
                  <a:schemeClr val="dk1"/>
                </a:solidFill>
                <a:latin typeface="Calibri"/>
                <a:ea typeface="Calibri"/>
                <a:cs typeface="Calibri"/>
                <a:sym typeface="Calibri"/>
              </a:rPr>
              <a:t> und 26 </a:t>
            </a:r>
            <a:r>
              <a:rPr lang="en-GB" sz="2200" dirty="0" err="1">
                <a:solidFill>
                  <a:schemeClr val="dk1"/>
                </a:solidFill>
                <a:latin typeface="Calibri"/>
                <a:ea typeface="Calibri"/>
                <a:cs typeface="Calibri"/>
                <a:sym typeface="Calibri"/>
              </a:rPr>
              <a:t>Minuten</a:t>
            </a:r>
            <a:r>
              <a:rPr lang="en-GB" sz="2200" b="0" dirty="0">
                <a:solidFill>
                  <a:schemeClr val="dk1"/>
                </a:solidFill>
                <a:latin typeface="Calibri"/>
                <a:ea typeface="Calibri"/>
                <a:cs typeface="Calibri"/>
                <a:sym typeface="Calibri"/>
              </a:rPr>
              <a:t>, um die </a:t>
            </a:r>
            <a:r>
              <a:rPr lang="en-GB" sz="2200" b="0" dirty="0" err="1">
                <a:solidFill>
                  <a:schemeClr val="dk1"/>
                </a:solidFill>
                <a:latin typeface="Calibri"/>
                <a:ea typeface="Calibri"/>
                <a:cs typeface="Calibri"/>
                <a:sym typeface="Calibri"/>
              </a:rPr>
              <a:t>Herkunft</a:t>
            </a:r>
            <a:r>
              <a:rPr lang="en-GB" sz="2200" b="0" dirty="0">
                <a:solidFill>
                  <a:schemeClr val="dk1"/>
                </a:solidFill>
                <a:latin typeface="Calibri"/>
                <a:ea typeface="Calibri"/>
                <a:cs typeface="Calibri"/>
                <a:sym typeface="Calibri"/>
              </a:rPr>
              <a:t> der Mango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ermitteln</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r>
              <a:rPr lang="en-GB" sz="2200" dirty="0">
                <a:solidFill>
                  <a:schemeClr val="dk1"/>
                </a:solidFill>
                <a:latin typeface="Calibri"/>
                <a:ea typeface="Calibri"/>
                <a:cs typeface="Calibri"/>
                <a:sym typeface="Calibri"/>
              </a:rPr>
              <a:t>Wie </a:t>
            </a:r>
            <a:r>
              <a:rPr lang="en-GB" sz="2200" dirty="0" err="1">
                <a:solidFill>
                  <a:schemeClr val="dk1"/>
                </a:solidFill>
                <a:latin typeface="Calibri"/>
                <a:ea typeface="Calibri"/>
                <a:cs typeface="Calibri"/>
                <a:sym typeface="Calibri"/>
              </a:rPr>
              <a:t>lange</a:t>
            </a:r>
            <a:r>
              <a:rPr lang="en-GB" sz="2200" dirty="0">
                <a:solidFill>
                  <a:schemeClr val="dk1"/>
                </a:solidFill>
                <a:latin typeface="Calibri"/>
                <a:ea typeface="Calibri"/>
                <a:cs typeface="Calibri"/>
                <a:sym typeface="Calibri"/>
              </a:rPr>
              <a:t> hat es </a:t>
            </a:r>
            <a:r>
              <a:rPr lang="en-GB" sz="2200" b="0" dirty="0" err="1">
                <a:solidFill>
                  <a:schemeClr val="dk1"/>
                </a:solidFill>
                <a:latin typeface="Calibri"/>
                <a:ea typeface="Calibri"/>
                <a:cs typeface="Calibri"/>
                <a:sym typeface="Calibri"/>
              </a:rPr>
              <a:t>nach</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Zusammenarbeit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mit</a:t>
            </a:r>
            <a:r>
              <a:rPr lang="en-GB" sz="2200" b="0" dirty="0">
                <a:solidFill>
                  <a:schemeClr val="dk1"/>
                </a:solidFill>
                <a:latin typeface="Calibri"/>
                <a:ea typeface="Calibri"/>
                <a:cs typeface="Calibri"/>
                <a:sym typeface="Calibri"/>
              </a:rPr>
              <a:t> IBM </a:t>
            </a:r>
            <a:r>
              <a:rPr lang="en-GB" sz="2200" b="0" dirty="0" err="1">
                <a:solidFill>
                  <a:schemeClr val="dk1"/>
                </a:solidFill>
                <a:latin typeface="Calibri"/>
                <a:ea typeface="Calibri"/>
                <a:cs typeface="Calibri"/>
                <a:sym typeface="Calibri"/>
              </a:rPr>
              <a:t>zur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Entwicklung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eines</a:t>
            </a:r>
            <a:r>
              <a:rPr lang="en-GB" sz="2200" b="0" dirty="0">
                <a:solidFill>
                  <a:schemeClr val="dk1"/>
                </a:solidFill>
                <a:latin typeface="Calibri"/>
                <a:ea typeface="Calibri"/>
                <a:cs typeface="Calibri"/>
                <a:sym typeface="Calibri"/>
              </a:rPr>
              <a:t> Blockchain-</a:t>
            </a:r>
            <a:r>
              <a:rPr lang="en-GB" sz="2200" b="0" dirty="0" err="1">
                <a:solidFill>
                  <a:schemeClr val="dk1"/>
                </a:solidFill>
                <a:latin typeface="Calibri"/>
                <a:ea typeface="Calibri"/>
                <a:cs typeface="Calibri"/>
                <a:sym typeface="Calibri"/>
              </a:rPr>
              <a:t>basierten</a:t>
            </a:r>
            <a:r>
              <a:rPr lang="en-GB" sz="2200" b="0" dirty="0">
                <a:solidFill>
                  <a:schemeClr val="dk1"/>
                </a:solidFill>
                <a:latin typeface="Calibri"/>
                <a:ea typeface="Calibri"/>
                <a:cs typeface="Calibri"/>
                <a:sym typeface="Calibri"/>
              </a:rPr>
              <a:t> Systems </a:t>
            </a:r>
            <a:r>
              <a:rPr lang="en-GB" sz="2200" b="0" dirty="0" err="1">
                <a:solidFill>
                  <a:schemeClr val="dk1"/>
                </a:solidFill>
                <a:latin typeface="Calibri"/>
                <a:ea typeface="Calibri"/>
                <a:cs typeface="Calibri"/>
                <a:sym typeface="Calibri"/>
              </a:rPr>
              <a:t>zur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Rückverfolgbarkeit</a:t>
            </a:r>
            <a:r>
              <a:rPr lang="en-GB" sz="2200" b="0" dirty="0">
                <a:solidFill>
                  <a:schemeClr val="dk1"/>
                </a:solidFill>
                <a:latin typeface="Calibri"/>
                <a:ea typeface="Calibri"/>
                <a:cs typeface="Calibri"/>
                <a:sym typeface="Calibri"/>
              </a:rPr>
              <a:t> von </a:t>
            </a:r>
            <a:r>
              <a:rPr lang="en-GB" sz="2200" b="0" dirty="0" err="1">
                <a:solidFill>
                  <a:schemeClr val="dk1"/>
                </a:solidFill>
                <a:latin typeface="Calibri"/>
                <a:ea typeface="Calibri"/>
                <a:cs typeface="Calibri"/>
                <a:sym typeface="Calibri"/>
              </a:rPr>
              <a:t>Lebensmitteln</a:t>
            </a:r>
            <a:r>
              <a:rPr lang="en-GB" sz="2200" b="0" dirty="0">
                <a:solidFill>
                  <a:schemeClr val="dk1"/>
                </a:solidFill>
                <a:latin typeface="Calibri"/>
                <a:ea typeface="Calibri"/>
                <a:cs typeface="Calibri"/>
                <a:sym typeface="Calibri"/>
              </a:rPr>
              <a:t> (Hyperledger) </a:t>
            </a:r>
            <a:r>
              <a:rPr lang="en-GB" sz="2200" b="0" dirty="0" err="1">
                <a:solidFill>
                  <a:schemeClr val="dk1"/>
                </a:solidFill>
                <a:latin typeface="Calibri"/>
                <a:ea typeface="Calibri"/>
                <a:cs typeface="Calibri"/>
                <a:sym typeface="Calibri"/>
              </a:rPr>
              <a:t>gedauert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dieselben</a:t>
            </a:r>
            <a:r>
              <a:rPr lang="en-GB" sz="2200" dirty="0">
                <a:solidFill>
                  <a:schemeClr val="dk1"/>
                </a:solidFill>
                <a:latin typeface="Calibri"/>
                <a:ea typeface="Calibri"/>
                <a:cs typeface="Calibri"/>
                <a:sym typeface="Calibri"/>
              </a:rPr>
              <a:t> Mangos </a:t>
            </a:r>
            <a:r>
              <a:rPr lang="en-GB" sz="2200" dirty="0" err="1">
                <a:solidFill>
                  <a:schemeClr val="dk1"/>
                </a:solidFill>
                <a:latin typeface="Calibri"/>
                <a:ea typeface="Calibri"/>
                <a:cs typeface="Calibri"/>
                <a:sym typeface="Calibri"/>
              </a:rPr>
              <a:t>zurückzuverfolgen</a:t>
            </a:r>
            <a:r>
              <a:rPr lang="en-GB" sz="2200" dirty="0">
                <a:solidFill>
                  <a:schemeClr val="dk1"/>
                </a:solidFill>
                <a:latin typeface="Calibri"/>
                <a:ea typeface="Calibri"/>
                <a:cs typeface="Calibri"/>
                <a:sym typeface="Calibri"/>
              </a:rPr>
              <a:t>?  </a:t>
            </a:r>
            <a:endParaRPr sz="2200" dirty="0">
              <a:solidFill>
                <a:schemeClr val="dk1"/>
              </a:solidFill>
              <a:latin typeface="Calibri"/>
              <a:ea typeface="Calibri"/>
              <a:cs typeface="Calibri"/>
              <a:sym typeface="Calibri"/>
            </a:endParaRPr>
          </a:p>
          <a:p>
            <a:pPr marL="0" lvl="0" indent="0" algn="l" rtl="0">
              <a:spcBef>
                <a:spcPts val="0"/>
              </a:spcBef>
              <a:spcAft>
                <a:spcPts val="0"/>
              </a:spcAft>
              <a:buNone/>
            </a:pPr>
            <a:endParaRPr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24-48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12-24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0-12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dirty="0" err="1">
                <a:solidFill>
                  <a:schemeClr val="dk1"/>
                </a:solidFill>
                <a:latin typeface="Calibri"/>
                <a:ea typeface="Calibri"/>
                <a:cs typeface="Calibri"/>
                <a:sym typeface="Calibri"/>
              </a:rPr>
              <a:t>Unter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einer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Stunde</a:t>
            </a:r>
            <a:endParaRPr sz="2200" dirty="0">
              <a:solidFill>
                <a:schemeClr val="dk1"/>
              </a:solidFill>
              <a:latin typeface="Calibri"/>
              <a:ea typeface="Calibri"/>
              <a:cs typeface="Calibri"/>
              <a:sym typeface="Calibri"/>
            </a:endParaRPr>
          </a:p>
          <a:p>
            <a:pPr marL="0" lvl="0" indent="0" algn="l" rtl="0">
              <a:spcBef>
                <a:spcPts val="0"/>
              </a:spcBef>
              <a:spcAft>
                <a:spcPts val="0"/>
              </a:spcAft>
              <a:buNone/>
            </a:pPr>
            <a:endParaRPr sz="1800" b="0" dirty="0">
              <a:solidFill>
                <a:schemeClr val="dk1"/>
              </a:solidFill>
            </a:endParaRPr>
          </a:p>
        </p:txBody>
      </p:sp>
      <p:pic>
        <p:nvPicPr>
          <p:cNvPr id="304" name="Google Shape;304;g275c4de7356_0_47"/>
          <p:cNvPicPr preferRelativeResize="0"/>
          <p:nvPr/>
        </p:nvPicPr>
        <p:blipFill rotWithShape="1">
          <a:blip r:embed="rId4">
            <a:alphaModFix/>
          </a:blip>
          <a:srcRect t="11386"/>
          <a:stretch/>
        </p:blipFill>
        <p:spPr>
          <a:xfrm>
            <a:off x="7523921" y="5531175"/>
            <a:ext cx="3169479" cy="1957180"/>
          </a:xfrm>
          <a:prstGeom prst="rect">
            <a:avLst/>
          </a:prstGeom>
          <a:noFill/>
          <a:ln>
            <a:noFill/>
          </a:ln>
        </p:spPr>
      </p:pic>
      <p:sp>
        <p:nvSpPr>
          <p:cNvPr id="305" name="Google Shape;305;g275c4de7356_0_47"/>
          <p:cNvSpPr txBox="1"/>
          <p:nvPr/>
        </p:nvSpPr>
        <p:spPr>
          <a:xfrm>
            <a:off x="3469901" y="5531175"/>
            <a:ext cx="3928200" cy="66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GB" sz="1600" dirty="0" err="1">
                <a:solidFill>
                  <a:schemeClr val="dk1"/>
                </a:solidFill>
                <a:latin typeface="Calibri"/>
                <a:ea typeface="Calibri"/>
                <a:cs typeface="Calibri"/>
                <a:sym typeface="Calibri"/>
              </a:rPr>
              <a:t>Mithilfe</a:t>
            </a:r>
            <a:r>
              <a:rPr lang="en-GB" sz="1600" dirty="0">
                <a:solidFill>
                  <a:schemeClr val="dk1"/>
                </a:solidFill>
                <a:latin typeface="Calibri"/>
                <a:ea typeface="Calibri"/>
                <a:cs typeface="Calibri"/>
                <a:sym typeface="Calibri"/>
              </a:rPr>
              <a:t> der Blockchain </a:t>
            </a:r>
            <a:r>
              <a:rPr lang="en-GB" sz="1600" dirty="0" err="1">
                <a:solidFill>
                  <a:schemeClr val="dk1"/>
                </a:solidFill>
                <a:latin typeface="Calibri"/>
                <a:ea typeface="Calibri"/>
                <a:cs typeface="Calibri"/>
                <a:sym typeface="Calibri"/>
              </a:rPr>
              <a:t>konnte</a:t>
            </a:r>
            <a:r>
              <a:rPr lang="en-GB" sz="1600" dirty="0">
                <a:solidFill>
                  <a:schemeClr val="dk1"/>
                </a:solidFill>
                <a:latin typeface="Calibri"/>
                <a:ea typeface="Calibri"/>
                <a:cs typeface="Calibri"/>
                <a:sym typeface="Calibri"/>
              </a:rPr>
              <a:t> die </a:t>
            </a:r>
            <a:r>
              <a:rPr lang="en-GB" sz="1600" dirty="0" err="1">
                <a:solidFill>
                  <a:schemeClr val="dk1"/>
                </a:solidFill>
                <a:latin typeface="Calibri"/>
                <a:ea typeface="Calibri"/>
                <a:cs typeface="Calibri"/>
                <a:sym typeface="Calibri"/>
              </a:rPr>
              <a:t>Herkunft</a:t>
            </a:r>
            <a:r>
              <a:rPr lang="en-GB" sz="1600" dirty="0">
                <a:solidFill>
                  <a:schemeClr val="dk1"/>
                </a:solidFill>
                <a:latin typeface="Calibri"/>
                <a:ea typeface="Calibri"/>
                <a:cs typeface="Calibri"/>
                <a:sym typeface="Calibri"/>
              </a:rPr>
              <a:t> der Mangos in </a:t>
            </a:r>
            <a:r>
              <a:rPr lang="en-GB" sz="1600" dirty="0" err="1">
                <a:solidFill>
                  <a:schemeClr val="dk1"/>
                </a:solidFill>
                <a:latin typeface="Calibri"/>
                <a:ea typeface="Calibri"/>
                <a:cs typeface="Calibri"/>
                <a:sym typeface="Calibri"/>
              </a:rPr>
              <a:t>nur</a:t>
            </a:r>
            <a:r>
              <a:rPr lang="en-GB" sz="1600" dirty="0">
                <a:solidFill>
                  <a:schemeClr val="dk1"/>
                </a:solidFill>
                <a:latin typeface="Calibri"/>
                <a:ea typeface="Calibri"/>
                <a:cs typeface="Calibri"/>
                <a:sym typeface="Calibri"/>
              </a:rPr>
              <a:t> </a:t>
            </a:r>
            <a:r>
              <a:rPr lang="en-GB" sz="1600" b="1" dirty="0">
                <a:solidFill>
                  <a:schemeClr val="dk1"/>
                </a:solidFill>
                <a:latin typeface="Calibri"/>
                <a:ea typeface="Calibri"/>
                <a:cs typeface="Calibri"/>
                <a:sym typeface="Calibri"/>
              </a:rPr>
              <a:t>2,2 </a:t>
            </a:r>
            <a:r>
              <a:rPr lang="en-GB" sz="1600" b="1" dirty="0" err="1">
                <a:solidFill>
                  <a:schemeClr val="dk1"/>
                </a:solidFill>
                <a:latin typeface="Calibri"/>
                <a:ea typeface="Calibri"/>
                <a:cs typeface="Calibri"/>
                <a:sym typeface="Calibri"/>
              </a:rPr>
              <a:t>Sekunden</a:t>
            </a:r>
            <a:r>
              <a:rPr lang="en-GB" sz="1600" b="1"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zurückverfolgt</a:t>
            </a:r>
            <a:r>
              <a:rPr lang="en-GB" sz="1600" dirty="0">
                <a:solidFill>
                  <a:schemeClr val="dk1"/>
                </a:solidFill>
                <a:latin typeface="Calibri"/>
                <a:ea typeface="Calibri"/>
                <a:cs typeface="Calibri"/>
                <a:sym typeface="Calibri"/>
              </a:rPr>
              <a:t> </a:t>
            </a:r>
            <a:r>
              <a:rPr lang="en-GB" sz="1600" dirty="0" err="1">
                <a:solidFill>
                  <a:schemeClr val="dk1"/>
                </a:solidFill>
                <a:latin typeface="Calibri"/>
                <a:ea typeface="Calibri"/>
                <a:cs typeface="Calibri"/>
                <a:sym typeface="Calibri"/>
              </a:rPr>
              <a:t>werden</a:t>
            </a:r>
            <a:r>
              <a:rPr lang="en-GB" sz="1600" b="1" dirty="0">
                <a:solidFill>
                  <a:schemeClr val="dk1"/>
                </a:solidFill>
                <a:latin typeface="Calibri"/>
                <a:ea typeface="Calibri"/>
                <a:cs typeface="Calibri"/>
                <a:sym typeface="Calibri"/>
              </a:rPr>
              <a:t>!</a:t>
            </a:r>
            <a:endParaRPr sz="1600" b="1" dirty="0">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0"/>
        <p:cNvGrpSpPr/>
        <p:nvPr/>
      </p:nvGrpSpPr>
      <p:grpSpPr>
        <a:xfrm>
          <a:off x="0" y="0"/>
          <a:ext cx="0" cy="0"/>
          <a:chOff x="0" y="0"/>
          <a:chExt cx="0" cy="0"/>
        </a:xfrm>
      </p:grpSpPr>
      <p:pic>
        <p:nvPicPr>
          <p:cNvPr id="291" name="Google Shape;291;p1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92" name="Google Shape;292;p15"/>
          <p:cNvSpPr txBox="1"/>
          <p:nvPr/>
        </p:nvSpPr>
        <p:spPr>
          <a:xfrm>
            <a:off x="3365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KURZE ÜBUNG IN DER KLASSE: QUIZ</a:t>
            </a:r>
            <a:endParaRPr sz="3300">
              <a:latin typeface="Calibri"/>
              <a:ea typeface="Calibri"/>
              <a:cs typeface="Calibri"/>
              <a:sym typeface="Calibri"/>
            </a:endParaRPr>
          </a:p>
        </p:txBody>
      </p:sp>
      <p:sp>
        <p:nvSpPr>
          <p:cNvPr id="293" name="Google Shape;293;p15"/>
          <p:cNvSpPr txBox="1">
            <a:spLocks noGrp="1"/>
          </p:cNvSpPr>
          <p:nvPr>
            <p:ph type="body" idx="1"/>
          </p:nvPr>
        </p:nvSpPr>
        <p:spPr>
          <a:xfrm>
            <a:off x="546100" y="1514475"/>
            <a:ext cx="9601200" cy="46794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r>
              <a:rPr lang="en-GB" sz="2200" b="0" dirty="0">
                <a:solidFill>
                  <a:schemeClr val="dk1"/>
                </a:solidFill>
                <a:latin typeface="Calibri"/>
                <a:ea typeface="Calibri"/>
                <a:cs typeface="Calibri"/>
                <a:sym typeface="Calibri"/>
              </a:rPr>
              <a:t>2016 </a:t>
            </a:r>
            <a:r>
              <a:rPr lang="en-GB" sz="2200" b="0" dirty="0" err="1">
                <a:solidFill>
                  <a:schemeClr val="dk1"/>
                </a:solidFill>
                <a:latin typeface="Calibri"/>
                <a:ea typeface="Calibri"/>
                <a:cs typeface="Calibri"/>
                <a:sym typeface="Calibri"/>
              </a:rPr>
              <a:t>führten</a:t>
            </a:r>
            <a:r>
              <a:rPr lang="en-GB" sz="2200" b="0" dirty="0">
                <a:solidFill>
                  <a:schemeClr val="dk1"/>
                </a:solidFill>
                <a:latin typeface="Calibri"/>
                <a:ea typeface="Calibri"/>
                <a:cs typeface="Calibri"/>
                <a:sym typeface="Calibri"/>
              </a:rPr>
              <a:t> Walmart und IBM </a:t>
            </a:r>
            <a:r>
              <a:rPr lang="en-GB" sz="2200" b="0" dirty="0" err="1">
                <a:solidFill>
                  <a:schemeClr val="dk1"/>
                </a:solidFill>
                <a:latin typeface="Calibri"/>
                <a:ea typeface="Calibri"/>
                <a:cs typeface="Calibri"/>
                <a:sym typeface="Calibri"/>
              </a:rPr>
              <a:t>eine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Fallstudie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durch</a:t>
            </a:r>
            <a:r>
              <a:rPr lang="en-GB" sz="2200" b="0" dirty="0">
                <a:solidFill>
                  <a:schemeClr val="dk1"/>
                </a:solidFill>
                <a:latin typeface="Calibri"/>
                <a:ea typeface="Calibri"/>
                <a:cs typeface="Calibri"/>
                <a:sym typeface="Calibri"/>
              </a:rPr>
              <a:t>, in der die </a:t>
            </a:r>
            <a:r>
              <a:rPr lang="en-GB" sz="2200" b="0" dirty="0" err="1">
                <a:solidFill>
                  <a:schemeClr val="dk1"/>
                </a:solidFill>
                <a:latin typeface="Calibri"/>
                <a:ea typeface="Calibri"/>
                <a:cs typeface="Calibri"/>
                <a:sym typeface="Calibri"/>
              </a:rPr>
              <a:t>Herkunft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Packung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aufgeschnittener</a:t>
            </a:r>
            <a:r>
              <a:rPr lang="en-GB" sz="2200" b="0" dirty="0">
                <a:solidFill>
                  <a:schemeClr val="dk1"/>
                </a:solidFill>
                <a:latin typeface="Calibri"/>
                <a:ea typeface="Calibri"/>
                <a:cs typeface="Calibri"/>
                <a:sym typeface="Calibri"/>
              </a:rPr>
              <a:t> Mangos, die in </a:t>
            </a:r>
            <a:r>
              <a:rPr lang="en-GB" sz="2200" b="0" dirty="0" err="1">
                <a:solidFill>
                  <a:schemeClr val="dk1"/>
                </a:solidFill>
                <a:latin typeface="Calibri"/>
                <a:ea typeface="Calibri"/>
                <a:cs typeface="Calibri"/>
                <a:sym typeface="Calibri"/>
              </a:rPr>
              <a:t>einer</a:t>
            </a:r>
            <a:r>
              <a:rPr lang="en-GB" sz="2200" b="0" dirty="0">
                <a:solidFill>
                  <a:schemeClr val="dk1"/>
                </a:solidFill>
                <a:latin typeface="Calibri"/>
                <a:ea typeface="Calibri"/>
                <a:cs typeface="Calibri"/>
                <a:sym typeface="Calibri"/>
              </a:rPr>
              <a:t> Walmart-</a:t>
            </a:r>
            <a:r>
              <a:rPr lang="en-GB" sz="2200" b="0" dirty="0" err="1">
                <a:solidFill>
                  <a:schemeClr val="dk1"/>
                </a:solidFill>
                <a:latin typeface="Calibri"/>
                <a:ea typeface="Calibri"/>
                <a:cs typeface="Calibri"/>
                <a:sym typeface="Calibri"/>
              </a:rPr>
              <a:t>Filiale</a:t>
            </a:r>
            <a:r>
              <a:rPr lang="en-GB" sz="2200" b="0" dirty="0">
                <a:solidFill>
                  <a:schemeClr val="dk1"/>
                </a:solidFill>
                <a:latin typeface="Calibri"/>
                <a:ea typeface="Calibri"/>
                <a:cs typeface="Calibri"/>
                <a:sym typeface="Calibri"/>
              </a:rPr>
              <a:t> in den USA </a:t>
            </a:r>
            <a:r>
              <a:rPr lang="en-GB" sz="2200" b="0" dirty="0" err="1">
                <a:solidFill>
                  <a:schemeClr val="dk1"/>
                </a:solidFill>
                <a:latin typeface="Calibri"/>
                <a:ea typeface="Calibri"/>
                <a:cs typeface="Calibri"/>
                <a:sym typeface="Calibri"/>
              </a:rPr>
              <a:t>verkauft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zurückverfolgt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a:t>
            </a:r>
            <a:r>
              <a:rPr lang="en-GB" sz="2200" b="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r>
              <a:rPr lang="en-GB" sz="2200" b="0" dirty="0" err="1">
                <a:solidFill>
                  <a:schemeClr val="dk1"/>
                </a:solidFill>
                <a:latin typeface="Calibri"/>
                <a:ea typeface="Calibri"/>
                <a:cs typeface="Calibri"/>
                <a:sym typeface="Calibri"/>
              </a:rPr>
              <a:t>Vor</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Einführung</a:t>
            </a:r>
            <a:r>
              <a:rPr lang="en-GB" sz="2200" b="0" dirty="0">
                <a:solidFill>
                  <a:schemeClr val="dk1"/>
                </a:solidFill>
                <a:latin typeface="Calibri"/>
                <a:ea typeface="Calibri"/>
                <a:cs typeface="Calibri"/>
                <a:sym typeface="Calibri"/>
              </a:rPr>
              <a:t> von Blockchain in der </a:t>
            </a:r>
            <a:r>
              <a:rPr lang="en-GB" sz="2200" b="0" dirty="0" err="1">
                <a:solidFill>
                  <a:schemeClr val="dk1"/>
                </a:solidFill>
                <a:latin typeface="Calibri"/>
                <a:ea typeface="Calibri"/>
                <a:cs typeface="Calibri"/>
                <a:sym typeface="Calibri"/>
              </a:rPr>
              <a:t>Lieferkette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benötigte</a:t>
            </a:r>
            <a:r>
              <a:rPr lang="en-GB" sz="2200" b="0" dirty="0">
                <a:solidFill>
                  <a:schemeClr val="dk1"/>
                </a:solidFill>
                <a:latin typeface="Calibri"/>
                <a:ea typeface="Calibri"/>
                <a:cs typeface="Calibri"/>
                <a:sym typeface="Calibri"/>
              </a:rPr>
              <a:t> das </a:t>
            </a:r>
            <a:r>
              <a:rPr lang="en-GB" sz="2200" b="0" dirty="0" err="1">
                <a:solidFill>
                  <a:schemeClr val="dk1"/>
                </a:solidFill>
                <a:latin typeface="Calibri"/>
                <a:ea typeface="Calibri"/>
                <a:cs typeface="Calibri"/>
                <a:sym typeface="Calibri"/>
              </a:rPr>
              <a:t>Lebensmittelsicherheitsteam</a:t>
            </a:r>
            <a:r>
              <a:rPr lang="en-GB" sz="2200" b="0" dirty="0">
                <a:solidFill>
                  <a:schemeClr val="dk1"/>
                </a:solidFill>
                <a:latin typeface="Calibri"/>
                <a:ea typeface="Calibri"/>
                <a:cs typeface="Calibri"/>
                <a:sym typeface="Calibri"/>
              </a:rPr>
              <a:t> von Walmart </a:t>
            </a:r>
            <a:r>
              <a:rPr lang="en-GB" sz="2200" dirty="0">
                <a:solidFill>
                  <a:schemeClr val="dk1"/>
                </a:solidFill>
                <a:latin typeface="Calibri"/>
                <a:ea typeface="Calibri"/>
                <a:cs typeface="Calibri"/>
                <a:sym typeface="Calibri"/>
              </a:rPr>
              <a:t>6 </a:t>
            </a:r>
            <a:r>
              <a:rPr lang="en-GB" sz="2200" dirty="0" err="1">
                <a:solidFill>
                  <a:schemeClr val="dk1"/>
                </a:solidFill>
                <a:latin typeface="Calibri"/>
                <a:ea typeface="Calibri"/>
                <a:cs typeface="Calibri"/>
                <a:sym typeface="Calibri"/>
              </a:rPr>
              <a:t>Tage</a:t>
            </a:r>
            <a:r>
              <a:rPr lang="en-GB" sz="2200" dirty="0">
                <a:solidFill>
                  <a:schemeClr val="dk1"/>
                </a:solidFill>
                <a:latin typeface="Calibri"/>
                <a:ea typeface="Calibri"/>
                <a:cs typeface="Calibri"/>
                <a:sym typeface="Calibri"/>
              </a:rPr>
              <a:t>, 18 </a:t>
            </a:r>
            <a:r>
              <a:rPr lang="en-GB" sz="2200" dirty="0" err="1">
                <a:solidFill>
                  <a:schemeClr val="dk1"/>
                </a:solidFill>
                <a:latin typeface="Calibri"/>
                <a:ea typeface="Calibri"/>
                <a:cs typeface="Calibri"/>
                <a:sym typeface="Calibri"/>
              </a:rPr>
              <a:t>Stunden</a:t>
            </a:r>
            <a:r>
              <a:rPr lang="en-GB" sz="2200" dirty="0">
                <a:solidFill>
                  <a:schemeClr val="dk1"/>
                </a:solidFill>
                <a:latin typeface="Calibri"/>
                <a:ea typeface="Calibri"/>
                <a:cs typeface="Calibri"/>
                <a:sym typeface="Calibri"/>
              </a:rPr>
              <a:t> und 26 </a:t>
            </a:r>
            <a:r>
              <a:rPr lang="en-GB" sz="2200" dirty="0" err="1">
                <a:solidFill>
                  <a:schemeClr val="dk1"/>
                </a:solidFill>
                <a:latin typeface="Calibri"/>
                <a:ea typeface="Calibri"/>
                <a:cs typeface="Calibri"/>
                <a:sym typeface="Calibri"/>
              </a:rPr>
              <a:t>Minuten</a:t>
            </a:r>
            <a:r>
              <a:rPr lang="en-GB" sz="2200" b="0" dirty="0">
                <a:solidFill>
                  <a:schemeClr val="dk1"/>
                </a:solidFill>
                <a:latin typeface="Calibri"/>
                <a:ea typeface="Calibri"/>
                <a:cs typeface="Calibri"/>
                <a:sym typeface="Calibri"/>
              </a:rPr>
              <a:t>, um die </a:t>
            </a:r>
            <a:r>
              <a:rPr lang="en-GB" sz="2200" b="0" dirty="0" err="1">
                <a:solidFill>
                  <a:schemeClr val="dk1"/>
                </a:solidFill>
                <a:latin typeface="Calibri"/>
                <a:ea typeface="Calibri"/>
                <a:cs typeface="Calibri"/>
                <a:sym typeface="Calibri"/>
              </a:rPr>
              <a:t>Herkunft</a:t>
            </a:r>
            <a:r>
              <a:rPr lang="en-GB" sz="2200" b="0" dirty="0">
                <a:solidFill>
                  <a:schemeClr val="dk1"/>
                </a:solidFill>
                <a:latin typeface="Calibri"/>
                <a:ea typeface="Calibri"/>
                <a:cs typeface="Calibri"/>
                <a:sym typeface="Calibri"/>
              </a:rPr>
              <a:t> der Mango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ermitteln</a:t>
            </a:r>
            <a:r>
              <a:rPr lang="en-GB" sz="2200" b="0" dirty="0">
                <a:solidFill>
                  <a:schemeClr val="dk1"/>
                </a:solidFill>
                <a:latin typeface="Calibri"/>
                <a:ea typeface="Calibri"/>
                <a:cs typeface="Calibri"/>
                <a:sym typeface="Calibri"/>
              </a:rPr>
              <a:t>.</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r>
              <a:rPr lang="en-GB" sz="2200" dirty="0">
                <a:solidFill>
                  <a:schemeClr val="dk1"/>
                </a:solidFill>
                <a:latin typeface="Calibri"/>
                <a:ea typeface="Calibri"/>
                <a:cs typeface="Calibri"/>
                <a:sym typeface="Calibri"/>
              </a:rPr>
              <a:t>Wie </a:t>
            </a:r>
            <a:r>
              <a:rPr lang="en-GB" sz="2200" dirty="0" err="1">
                <a:solidFill>
                  <a:schemeClr val="dk1"/>
                </a:solidFill>
                <a:latin typeface="Calibri"/>
                <a:ea typeface="Calibri"/>
                <a:cs typeface="Calibri"/>
                <a:sym typeface="Calibri"/>
              </a:rPr>
              <a:t>lange</a:t>
            </a:r>
            <a:r>
              <a:rPr lang="en-GB" sz="2200" dirty="0">
                <a:solidFill>
                  <a:schemeClr val="dk1"/>
                </a:solidFill>
                <a:latin typeface="Calibri"/>
                <a:ea typeface="Calibri"/>
                <a:cs typeface="Calibri"/>
                <a:sym typeface="Calibri"/>
              </a:rPr>
              <a:t> hat es </a:t>
            </a:r>
            <a:r>
              <a:rPr lang="en-GB" sz="2200" b="0" dirty="0" err="1">
                <a:solidFill>
                  <a:schemeClr val="dk1"/>
                </a:solidFill>
                <a:latin typeface="Calibri"/>
                <a:ea typeface="Calibri"/>
                <a:cs typeface="Calibri"/>
                <a:sym typeface="Calibri"/>
              </a:rPr>
              <a:t>nach</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Zusammenarbeit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mit</a:t>
            </a:r>
            <a:r>
              <a:rPr lang="en-GB" sz="2200" b="0" dirty="0">
                <a:solidFill>
                  <a:schemeClr val="dk1"/>
                </a:solidFill>
                <a:latin typeface="Calibri"/>
                <a:ea typeface="Calibri"/>
                <a:cs typeface="Calibri"/>
                <a:sym typeface="Calibri"/>
              </a:rPr>
              <a:t> IBM </a:t>
            </a:r>
            <a:r>
              <a:rPr lang="en-GB" sz="2200" b="0" dirty="0" err="1">
                <a:solidFill>
                  <a:schemeClr val="dk1"/>
                </a:solidFill>
                <a:latin typeface="Calibri"/>
                <a:ea typeface="Calibri"/>
                <a:cs typeface="Calibri"/>
                <a:sym typeface="Calibri"/>
              </a:rPr>
              <a:t>zur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Entwicklung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eines</a:t>
            </a:r>
            <a:r>
              <a:rPr lang="en-GB" sz="2200" b="0" dirty="0">
                <a:solidFill>
                  <a:schemeClr val="dk1"/>
                </a:solidFill>
                <a:latin typeface="Calibri"/>
                <a:ea typeface="Calibri"/>
                <a:cs typeface="Calibri"/>
                <a:sym typeface="Calibri"/>
              </a:rPr>
              <a:t> Blockchain-</a:t>
            </a:r>
            <a:r>
              <a:rPr lang="en-GB" sz="2200" b="0" dirty="0" err="1">
                <a:solidFill>
                  <a:schemeClr val="dk1"/>
                </a:solidFill>
                <a:latin typeface="Calibri"/>
                <a:ea typeface="Calibri"/>
                <a:cs typeface="Calibri"/>
                <a:sym typeface="Calibri"/>
              </a:rPr>
              <a:t>basierten</a:t>
            </a:r>
            <a:r>
              <a:rPr lang="en-GB" sz="2200" b="0" dirty="0">
                <a:solidFill>
                  <a:schemeClr val="dk1"/>
                </a:solidFill>
                <a:latin typeface="Calibri"/>
                <a:ea typeface="Calibri"/>
                <a:cs typeface="Calibri"/>
                <a:sym typeface="Calibri"/>
              </a:rPr>
              <a:t> Systems </a:t>
            </a:r>
            <a:r>
              <a:rPr lang="en-GB" sz="2200" b="0" dirty="0" err="1">
                <a:solidFill>
                  <a:schemeClr val="dk1"/>
                </a:solidFill>
                <a:latin typeface="Calibri"/>
                <a:ea typeface="Calibri"/>
                <a:cs typeface="Calibri"/>
                <a:sym typeface="Calibri"/>
              </a:rPr>
              <a:t>zur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Rückverfolgbarkeit</a:t>
            </a:r>
            <a:r>
              <a:rPr lang="en-GB" sz="2200" b="0" dirty="0">
                <a:solidFill>
                  <a:schemeClr val="dk1"/>
                </a:solidFill>
                <a:latin typeface="Calibri"/>
                <a:ea typeface="Calibri"/>
                <a:cs typeface="Calibri"/>
                <a:sym typeface="Calibri"/>
              </a:rPr>
              <a:t> von </a:t>
            </a:r>
            <a:r>
              <a:rPr lang="en-GB" sz="2200" b="0" dirty="0" err="1">
                <a:solidFill>
                  <a:schemeClr val="dk1"/>
                </a:solidFill>
                <a:latin typeface="Calibri"/>
                <a:ea typeface="Calibri"/>
                <a:cs typeface="Calibri"/>
                <a:sym typeface="Calibri"/>
              </a:rPr>
              <a:t>Lebensmitteln</a:t>
            </a:r>
            <a:r>
              <a:rPr lang="en-GB" sz="2200" b="0" dirty="0">
                <a:solidFill>
                  <a:schemeClr val="dk1"/>
                </a:solidFill>
                <a:latin typeface="Calibri"/>
                <a:ea typeface="Calibri"/>
                <a:cs typeface="Calibri"/>
                <a:sym typeface="Calibri"/>
              </a:rPr>
              <a:t> (Hyperledger) </a:t>
            </a:r>
            <a:r>
              <a:rPr lang="en-GB" sz="2200" b="0" dirty="0" err="1">
                <a:solidFill>
                  <a:schemeClr val="dk1"/>
                </a:solidFill>
                <a:latin typeface="Calibri"/>
                <a:ea typeface="Calibri"/>
                <a:cs typeface="Calibri"/>
                <a:sym typeface="Calibri"/>
              </a:rPr>
              <a:t>gedauert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dieselben</a:t>
            </a:r>
            <a:r>
              <a:rPr lang="en-GB" sz="2200" dirty="0">
                <a:solidFill>
                  <a:schemeClr val="dk1"/>
                </a:solidFill>
                <a:latin typeface="Calibri"/>
                <a:ea typeface="Calibri"/>
                <a:cs typeface="Calibri"/>
                <a:sym typeface="Calibri"/>
              </a:rPr>
              <a:t> Mangos </a:t>
            </a:r>
            <a:r>
              <a:rPr lang="en-GB" sz="2200" dirty="0" err="1">
                <a:solidFill>
                  <a:schemeClr val="dk1"/>
                </a:solidFill>
                <a:latin typeface="Calibri"/>
                <a:ea typeface="Calibri"/>
                <a:cs typeface="Calibri"/>
                <a:sym typeface="Calibri"/>
              </a:rPr>
              <a:t>zurückzuverfolgen</a:t>
            </a:r>
            <a:r>
              <a:rPr lang="en-GB" sz="2200" dirty="0">
                <a:solidFill>
                  <a:schemeClr val="dk1"/>
                </a:solidFill>
                <a:latin typeface="Calibri"/>
                <a:ea typeface="Calibri"/>
                <a:cs typeface="Calibri"/>
                <a:sym typeface="Calibri"/>
              </a:rPr>
              <a:t>?  </a:t>
            </a:r>
            <a:endParaRPr sz="2200" dirty="0">
              <a:solidFill>
                <a:schemeClr val="dk1"/>
              </a:solidFill>
              <a:latin typeface="Calibri"/>
              <a:ea typeface="Calibri"/>
              <a:cs typeface="Calibri"/>
              <a:sym typeface="Calibri"/>
            </a:endParaRPr>
          </a:p>
          <a:p>
            <a:pPr marL="0" lvl="0" indent="0" algn="l" rtl="0">
              <a:spcBef>
                <a:spcPts val="0"/>
              </a:spcBef>
              <a:spcAft>
                <a:spcPts val="0"/>
              </a:spcAft>
              <a:buNone/>
            </a:pPr>
            <a:endParaRPr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24-48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12-24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a:solidFill>
                  <a:schemeClr val="dk1"/>
                </a:solidFill>
                <a:latin typeface="Calibri"/>
                <a:ea typeface="Calibri"/>
                <a:cs typeface="Calibri"/>
                <a:sym typeface="Calibri"/>
              </a:rPr>
              <a:t>0-12 </a:t>
            </a:r>
            <a:r>
              <a:rPr lang="en-GB" sz="2200" b="0" dirty="0" err="1">
                <a:solidFill>
                  <a:schemeClr val="dk1"/>
                </a:solidFill>
                <a:latin typeface="Calibri"/>
                <a:ea typeface="Calibri"/>
                <a:cs typeface="Calibri"/>
                <a:sym typeface="Calibri"/>
              </a:rPr>
              <a:t>Stunden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AutoNum type="alphaLcPeriod"/>
            </a:pPr>
            <a:r>
              <a:rPr lang="en-GB" sz="2200" b="0" dirty="0" err="1">
                <a:solidFill>
                  <a:schemeClr val="dk1"/>
                </a:solidFill>
                <a:latin typeface="Calibri"/>
                <a:ea typeface="Calibri"/>
                <a:cs typeface="Calibri"/>
                <a:sym typeface="Calibri"/>
              </a:rPr>
              <a:t>Unter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Stunde</a:t>
            </a:r>
            <a:endParaRPr sz="2200" b="0" dirty="0">
              <a:solidFill>
                <a:schemeClr val="dk1"/>
              </a:solidFill>
              <a:latin typeface="Calibri"/>
              <a:ea typeface="Calibri"/>
              <a:cs typeface="Calibri"/>
              <a:sym typeface="Calibri"/>
            </a:endParaRPr>
          </a:p>
          <a:p>
            <a:pPr marL="0" lvl="0" indent="0" algn="l" rtl="0">
              <a:spcBef>
                <a:spcPts val="0"/>
              </a:spcBef>
              <a:spcAft>
                <a:spcPts val="0"/>
              </a:spcAft>
              <a:buNone/>
            </a:pPr>
            <a:endParaRPr sz="1800" b="0" dirty="0">
              <a:solidFill>
                <a:schemeClr val="dk1"/>
              </a:solidFill>
            </a:endParaRPr>
          </a:p>
        </p:txBody>
      </p:sp>
      <p:pic>
        <p:nvPicPr>
          <p:cNvPr id="294" name="Google Shape;294;p15"/>
          <p:cNvPicPr preferRelativeResize="0"/>
          <p:nvPr/>
        </p:nvPicPr>
        <p:blipFill rotWithShape="1">
          <a:blip r:embed="rId4">
            <a:alphaModFix/>
          </a:blip>
          <a:srcRect t="11386"/>
          <a:stretch/>
        </p:blipFill>
        <p:spPr>
          <a:xfrm>
            <a:off x="6759851" y="5312997"/>
            <a:ext cx="3795505" cy="2155956"/>
          </a:xfrm>
          <a:prstGeom prst="rect">
            <a:avLst/>
          </a:prstGeom>
          <a:noFill/>
          <a:ln>
            <a:noFill/>
          </a:ln>
        </p:spPr>
      </p:pic>
      <p:sp>
        <p:nvSpPr>
          <p:cNvPr id="295" name="Google Shape;295;p15"/>
          <p:cNvSpPr txBox="1"/>
          <p:nvPr/>
        </p:nvSpPr>
        <p:spPr>
          <a:xfrm>
            <a:off x="3473628" y="6168714"/>
            <a:ext cx="3009900" cy="66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dirty="0" err="1">
                <a:latin typeface="Calibri"/>
                <a:ea typeface="Calibri"/>
                <a:cs typeface="Calibri"/>
                <a:sym typeface="Calibri"/>
              </a:rPr>
              <a:t>Stimmen</a:t>
            </a:r>
            <a:r>
              <a:rPr lang="en-GB" sz="2200" b="1" dirty="0">
                <a:latin typeface="Calibri"/>
                <a:ea typeface="Calibri"/>
                <a:cs typeface="Calibri"/>
                <a:sym typeface="Calibri"/>
              </a:rPr>
              <a:t> Sie per </a:t>
            </a:r>
            <a:r>
              <a:rPr lang="en-GB" sz="2200" b="1" dirty="0" err="1">
                <a:latin typeface="Calibri"/>
                <a:ea typeface="Calibri"/>
                <a:cs typeface="Calibri"/>
                <a:sym typeface="Calibri"/>
              </a:rPr>
              <a:t>Handzeichen</a:t>
            </a:r>
            <a:r>
              <a:rPr lang="en-GB" sz="2200" b="1" dirty="0">
                <a:latin typeface="Calibri"/>
                <a:ea typeface="Calibri"/>
                <a:cs typeface="Calibri"/>
                <a:sym typeface="Calibri"/>
              </a:rPr>
              <a:t> ab!</a:t>
            </a:r>
            <a:endParaRPr sz="2200" b="1" dirty="0">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10"/>
        <p:cNvGrpSpPr/>
        <p:nvPr/>
      </p:nvGrpSpPr>
      <p:grpSpPr>
        <a:xfrm>
          <a:off x="0" y="0"/>
          <a:ext cx="0" cy="0"/>
          <a:chOff x="0" y="0"/>
          <a:chExt cx="0" cy="0"/>
        </a:xfrm>
      </p:grpSpPr>
      <p:pic>
        <p:nvPicPr>
          <p:cNvPr id="311" name="Google Shape;311;p1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12" name="Google Shape;312;p19"/>
          <p:cNvSpPr txBox="1"/>
          <p:nvPr/>
        </p:nvSpPr>
        <p:spPr>
          <a:xfrm>
            <a:off x="346904" y="147991"/>
            <a:ext cx="87384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BLOCKCHAIN UND AUF LANDWIRTE AUSGERICHTETE LÖSUNGEN </a:t>
            </a:r>
            <a:endParaRPr sz="3300" dirty="0">
              <a:latin typeface="Calibri"/>
              <a:ea typeface="Calibri"/>
              <a:cs typeface="Calibri"/>
              <a:sym typeface="Calibri"/>
            </a:endParaRPr>
          </a:p>
        </p:txBody>
      </p:sp>
      <p:sp>
        <p:nvSpPr>
          <p:cNvPr id="313" name="Google Shape;313;p19"/>
          <p:cNvSpPr txBox="1">
            <a:spLocks noGrp="1"/>
          </p:cNvSpPr>
          <p:nvPr>
            <p:ph type="body" idx="1"/>
          </p:nvPr>
        </p:nvSpPr>
        <p:spPr>
          <a:xfrm>
            <a:off x="6563107" y="1362292"/>
            <a:ext cx="3935100" cy="6093976"/>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000" b="0" dirty="0">
                <a:solidFill>
                  <a:schemeClr val="dk1"/>
                </a:solidFill>
                <a:latin typeface="Calibri"/>
                <a:ea typeface="Calibri"/>
                <a:cs typeface="Calibri"/>
                <a:sym typeface="Calibri"/>
              </a:rPr>
              <a:t>Die Blockchain-</a:t>
            </a:r>
            <a:r>
              <a:rPr lang="en-GB" sz="2000" b="0" dirty="0" err="1">
                <a:solidFill>
                  <a:schemeClr val="dk1"/>
                </a:solidFill>
                <a:latin typeface="Calibri"/>
                <a:ea typeface="Calibri"/>
                <a:cs typeface="Calibri"/>
                <a:sym typeface="Calibri"/>
              </a:rPr>
              <a:t>Implementierung</a:t>
            </a:r>
            <a:r>
              <a:rPr lang="en-GB" sz="2000" b="0" dirty="0">
                <a:solidFill>
                  <a:schemeClr val="dk1"/>
                </a:solidFill>
                <a:latin typeface="Calibri"/>
                <a:ea typeface="Calibri"/>
                <a:cs typeface="Calibri"/>
                <a:sym typeface="Calibri"/>
              </a:rPr>
              <a:t> hat </a:t>
            </a:r>
            <a:r>
              <a:rPr lang="en-GB" sz="2000" b="0" dirty="0" err="1">
                <a:solidFill>
                  <a:schemeClr val="dk1"/>
                </a:solidFill>
                <a:latin typeface="Calibri"/>
                <a:ea typeface="Calibri"/>
                <a:cs typeface="Calibri"/>
                <a:sym typeface="Calibri"/>
              </a:rPr>
              <a:t>klare</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Vorteile</a:t>
            </a:r>
            <a:r>
              <a:rPr lang="en-GB" sz="2000" b="0" dirty="0">
                <a:solidFill>
                  <a:schemeClr val="dk1"/>
                </a:solidFill>
                <a:latin typeface="Calibri"/>
                <a:ea typeface="Calibri"/>
                <a:cs typeface="Calibri"/>
                <a:sym typeface="Calibri"/>
              </a:rPr>
              <a:t> für das </a:t>
            </a:r>
            <a:r>
              <a:rPr lang="en-GB" sz="2000" b="0" dirty="0" err="1">
                <a:solidFill>
                  <a:schemeClr val="dk1"/>
                </a:solidFill>
                <a:latin typeface="Calibri"/>
                <a:ea typeface="Calibri"/>
                <a:cs typeface="Calibri"/>
                <a:sym typeface="Calibri"/>
              </a:rPr>
              <a:t>gesamte</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Lieferkettenmanagement</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kann</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aber</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auch</a:t>
            </a:r>
            <a:r>
              <a:rPr lang="en-GB" sz="2000" b="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direkte</a:t>
            </a:r>
            <a:r>
              <a:rPr lang="en-GB" sz="2000" b="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Vorteile</a:t>
            </a:r>
            <a:r>
              <a:rPr lang="en-GB" sz="2000" dirty="0">
                <a:solidFill>
                  <a:schemeClr val="dk1"/>
                </a:solidFill>
                <a:latin typeface="Calibri"/>
                <a:ea typeface="Calibri"/>
                <a:cs typeface="Calibri"/>
                <a:sym typeface="Calibri"/>
              </a:rPr>
              <a:t> für die </a:t>
            </a:r>
            <a:r>
              <a:rPr lang="en-GB" sz="2000" dirty="0" err="1">
                <a:solidFill>
                  <a:schemeClr val="dk1"/>
                </a:solidFill>
                <a:latin typeface="Calibri"/>
                <a:ea typeface="Calibri"/>
                <a:cs typeface="Calibri"/>
                <a:sym typeface="Calibri"/>
              </a:rPr>
              <a:t>Landwirte</a:t>
            </a:r>
            <a:r>
              <a:rPr lang="en-GB" sz="200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haben</a:t>
            </a:r>
            <a:r>
              <a:rPr lang="en-GB" sz="2000" b="0" dirty="0">
                <a:solidFill>
                  <a:schemeClr val="dk1"/>
                </a:solidFill>
                <a:latin typeface="Calibri"/>
                <a:ea typeface="Calibri"/>
                <a:cs typeface="Calibri"/>
                <a:sym typeface="Calibri"/>
              </a:rPr>
              <a:t>:</a:t>
            </a:r>
            <a:endParaRPr sz="20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err="1">
                <a:solidFill>
                  <a:schemeClr val="dk1"/>
                </a:solidFill>
                <a:latin typeface="Calibri"/>
                <a:ea typeface="Calibri"/>
                <a:cs typeface="Calibri"/>
                <a:sym typeface="Calibri"/>
              </a:rPr>
              <a:t>Bessere</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Beteiligung</a:t>
            </a:r>
            <a:r>
              <a:rPr lang="en-GB" sz="2000" dirty="0">
                <a:solidFill>
                  <a:schemeClr val="dk1"/>
                </a:solidFill>
                <a:latin typeface="Calibri"/>
                <a:ea typeface="Calibri"/>
                <a:cs typeface="Calibri"/>
                <a:sym typeface="Calibri"/>
              </a:rPr>
              <a:t> </a:t>
            </a:r>
            <a:r>
              <a:rPr lang="en-GB" sz="2000" b="0" dirty="0">
                <a:solidFill>
                  <a:schemeClr val="dk1"/>
                </a:solidFill>
                <a:latin typeface="Calibri"/>
                <a:ea typeface="Calibri"/>
                <a:cs typeface="Calibri"/>
                <a:sym typeface="Calibri"/>
              </a:rPr>
              <a:t>an den </a:t>
            </a:r>
            <a:r>
              <a:rPr lang="en-GB" sz="2000" b="0" dirty="0" err="1">
                <a:solidFill>
                  <a:schemeClr val="dk1"/>
                </a:solidFill>
                <a:latin typeface="Calibri"/>
                <a:ea typeface="Calibri"/>
                <a:cs typeface="Calibri"/>
                <a:sym typeface="Calibri"/>
              </a:rPr>
              <a:t>Lieferketten</a:t>
            </a: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err="1">
                <a:solidFill>
                  <a:schemeClr val="dk1"/>
                </a:solidFill>
                <a:latin typeface="Calibri"/>
                <a:ea typeface="Calibri"/>
                <a:cs typeface="Calibri"/>
                <a:sym typeface="Calibri"/>
              </a:rPr>
              <a:t>Geringere</a:t>
            </a:r>
            <a:r>
              <a:rPr lang="en-GB" sz="2000" dirty="0">
                <a:solidFill>
                  <a:schemeClr val="dk1"/>
                </a:solidFill>
                <a:latin typeface="Calibri"/>
                <a:ea typeface="Calibri"/>
                <a:cs typeface="Calibri"/>
                <a:sym typeface="Calibri"/>
              </a:rPr>
              <a:t> </a:t>
            </a:r>
            <a:r>
              <a:rPr lang="en-GB" sz="2000" b="0" dirty="0" err="1">
                <a:solidFill>
                  <a:schemeClr val="dk1"/>
                </a:solidFill>
                <a:latin typeface="Calibri"/>
                <a:ea typeface="Calibri"/>
                <a:cs typeface="Calibri"/>
                <a:sym typeface="Calibri"/>
              </a:rPr>
              <a:t>Transaktionskosten</a:t>
            </a: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b="0" dirty="0" err="1">
                <a:solidFill>
                  <a:schemeClr val="dk1"/>
                </a:solidFill>
                <a:latin typeface="Calibri"/>
                <a:ea typeface="Calibri"/>
                <a:cs typeface="Calibri"/>
                <a:sym typeface="Calibri"/>
              </a:rPr>
              <a:t>Unterstützung</a:t>
            </a:r>
            <a:r>
              <a:rPr lang="en-GB" sz="2000" b="0" dirty="0">
                <a:solidFill>
                  <a:schemeClr val="dk1"/>
                </a:solidFill>
                <a:latin typeface="Calibri"/>
                <a:ea typeface="Calibri"/>
                <a:cs typeface="Calibri"/>
                <a:sym typeface="Calibri"/>
              </a:rPr>
              <a:t> für </a:t>
            </a:r>
            <a:r>
              <a:rPr lang="en-GB" sz="2000" dirty="0" err="1">
                <a:solidFill>
                  <a:schemeClr val="dk1"/>
                </a:solidFill>
                <a:latin typeface="Calibri"/>
                <a:ea typeface="Calibri"/>
                <a:cs typeface="Calibri"/>
                <a:sym typeface="Calibri"/>
              </a:rPr>
              <a:t>landwirtschaftliche</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Genossenschaften</a:t>
            </a:r>
            <a:endParaRPr sz="20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b="0" dirty="0" err="1">
                <a:solidFill>
                  <a:schemeClr val="dk1"/>
                </a:solidFill>
                <a:latin typeface="Calibri"/>
                <a:ea typeface="Calibri"/>
                <a:cs typeface="Calibri"/>
                <a:sym typeface="Calibri"/>
              </a:rPr>
              <a:t>Unterstützung</a:t>
            </a:r>
            <a:r>
              <a:rPr lang="en-GB" sz="2000" b="0" dirty="0">
                <a:solidFill>
                  <a:schemeClr val="dk1"/>
                </a:solidFill>
                <a:latin typeface="Calibri"/>
                <a:ea typeface="Calibri"/>
                <a:cs typeface="Calibri"/>
                <a:sym typeface="Calibri"/>
              </a:rPr>
              <a:t> </a:t>
            </a:r>
            <a:r>
              <a:rPr lang="en-GB" sz="2000" dirty="0">
                <a:solidFill>
                  <a:schemeClr val="dk1"/>
                </a:solidFill>
                <a:latin typeface="Calibri"/>
                <a:ea typeface="Calibri"/>
                <a:cs typeface="Calibri"/>
                <a:sym typeface="Calibri"/>
              </a:rPr>
              <a:t>fairer </a:t>
            </a:r>
            <a:r>
              <a:rPr lang="en-GB" sz="2000" b="0" dirty="0" err="1">
                <a:solidFill>
                  <a:schemeClr val="dk1"/>
                </a:solidFill>
                <a:latin typeface="Calibri"/>
                <a:ea typeface="Calibri"/>
                <a:cs typeface="Calibri"/>
                <a:sym typeface="Calibri"/>
              </a:rPr>
              <a:t>Arbeitspraktiken</a:t>
            </a: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err="1">
                <a:solidFill>
                  <a:schemeClr val="dk1"/>
                </a:solidFill>
                <a:latin typeface="Calibri"/>
                <a:ea typeface="Calibri"/>
                <a:cs typeface="Calibri"/>
                <a:sym typeface="Calibri"/>
              </a:rPr>
              <a:t>Prompte</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Bezahlung</a:t>
            </a:r>
            <a:r>
              <a:rPr lang="en-GB" sz="2000" dirty="0">
                <a:solidFill>
                  <a:schemeClr val="dk1"/>
                </a:solidFill>
                <a:latin typeface="Calibri"/>
                <a:ea typeface="Calibri"/>
                <a:cs typeface="Calibri"/>
                <a:sym typeface="Calibri"/>
              </a:rPr>
              <a:t> </a:t>
            </a:r>
            <a:r>
              <a:rPr lang="en-GB" sz="2000" b="0" dirty="0">
                <a:solidFill>
                  <a:schemeClr val="dk1"/>
                </a:solidFill>
                <a:latin typeface="Calibri"/>
                <a:ea typeface="Calibri"/>
                <a:cs typeface="Calibri"/>
                <a:sym typeface="Calibri"/>
              </a:rPr>
              <a:t>von </a:t>
            </a:r>
            <a:r>
              <a:rPr lang="en-GB" sz="2000" b="0" dirty="0" err="1">
                <a:solidFill>
                  <a:schemeClr val="dk1"/>
                </a:solidFill>
                <a:latin typeface="Calibri"/>
                <a:ea typeface="Calibri"/>
                <a:cs typeface="Calibri"/>
                <a:sym typeface="Calibri"/>
              </a:rPr>
              <a:t>Dienstleistungen</a:t>
            </a:r>
            <a:r>
              <a:rPr lang="en-GB" sz="2000" b="0" dirty="0">
                <a:solidFill>
                  <a:schemeClr val="dk1"/>
                </a:solidFill>
                <a:latin typeface="Calibri"/>
                <a:ea typeface="Calibri"/>
                <a:cs typeface="Calibri"/>
                <a:sym typeface="Calibri"/>
              </a:rPr>
              <a:t> und </a:t>
            </a:r>
            <a:r>
              <a:rPr lang="en-GB" sz="2000" b="0" dirty="0" err="1">
                <a:solidFill>
                  <a:schemeClr val="dk1"/>
                </a:solidFill>
                <a:latin typeface="Calibri"/>
                <a:ea typeface="Calibri"/>
                <a:cs typeface="Calibri"/>
                <a:sym typeface="Calibri"/>
              </a:rPr>
              <a:t>Versicherungsansprüchen</a:t>
            </a:r>
            <a:endParaRPr sz="2000" b="0" dirty="0">
              <a:solidFill>
                <a:schemeClr val="dk1"/>
              </a:solidFill>
              <a:latin typeface="Calibri"/>
              <a:ea typeface="Calibri"/>
              <a:cs typeface="Calibri"/>
              <a:sym typeface="Calibri"/>
            </a:endParaRPr>
          </a:p>
          <a:p>
            <a:pPr marL="0" lvl="0" indent="0" algn="l" rtl="0">
              <a:spcBef>
                <a:spcPts val="0"/>
              </a:spcBef>
              <a:spcAft>
                <a:spcPts val="0"/>
              </a:spcAft>
              <a:buNone/>
            </a:pPr>
            <a:endParaRPr sz="1600" b="0" dirty="0">
              <a:solidFill>
                <a:schemeClr val="dk1"/>
              </a:solidFill>
            </a:endParaRPr>
          </a:p>
          <a:p>
            <a:pPr marL="457200" lvl="0" indent="0" algn="l" rtl="0">
              <a:spcBef>
                <a:spcPts val="0"/>
              </a:spcBef>
              <a:spcAft>
                <a:spcPts val="0"/>
              </a:spcAft>
              <a:buNone/>
            </a:pPr>
            <a:endParaRPr sz="1600" b="0" dirty="0">
              <a:solidFill>
                <a:schemeClr val="dk1"/>
              </a:solidFill>
            </a:endParaRPr>
          </a:p>
        </p:txBody>
      </p:sp>
      <p:pic>
        <p:nvPicPr>
          <p:cNvPr id="314" name="Google Shape;314;p19"/>
          <p:cNvPicPr preferRelativeResize="0"/>
          <p:nvPr/>
        </p:nvPicPr>
        <p:blipFill rotWithShape="1">
          <a:blip r:embed="rId4">
            <a:alphaModFix/>
          </a:blip>
          <a:srcRect l="-3423"/>
          <a:stretch/>
        </p:blipFill>
        <p:spPr>
          <a:xfrm>
            <a:off x="-219075" y="1973483"/>
            <a:ext cx="6618598" cy="441131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19"/>
        <p:cNvGrpSpPr/>
        <p:nvPr/>
      </p:nvGrpSpPr>
      <p:grpSpPr>
        <a:xfrm>
          <a:off x="0" y="0"/>
          <a:ext cx="0" cy="0"/>
          <a:chOff x="0" y="0"/>
          <a:chExt cx="0" cy="0"/>
        </a:xfrm>
      </p:grpSpPr>
      <p:sp>
        <p:nvSpPr>
          <p:cNvPr id="320" name="Google Shape;320;g26e12bcc226_0_14"/>
          <p:cNvSpPr txBox="1">
            <a:spLocks noGrp="1"/>
          </p:cNvSpPr>
          <p:nvPr>
            <p:ph type="body" idx="1"/>
          </p:nvPr>
        </p:nvSpPr>
        <p:spPr>
          <a:xfrm>
            <a:off x="478324" y="1595875"/>
            <a:ext cx="9123000" cy="4402200"/>
          </a:xfrm>
          <a:prstGeom prst="rect">
            <a:avLst/>
          </a:prstGeom>
        </p:spPr>
        <p:txBody>
          <a:bodyPr spcFirstLastPara="1" wrap="square" lIns="0" tIns="0" rIns="0" bIns="0" anchor="t" anchorCtr="0">
            <a:spAutoFit/>
          </a:bodyPr>
          <a:lstStyle/>
          <a:p>
            <a:pPr marL="0" lvl="0" indent="0" algn="l" rtl="0">
              <a:spcBef>
                <a:spcPts val="0"/>
              </a:spcBef>
              <a:spcAft>
                <a:spcPts val="0"/>
              </a:spcAft>
              <a:buNone/>
            </a:pP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In der Regel können Landwirte - insbesondere Kleinbauern - durch </a:t>
            </a:r>
            <a:r>
              <a:rPr lang="en-GB" sz="2200">
                <a:solidFill>
                  <a:schemeClr val="dk1"/>
                </a:solidFill>
                <a:latin typeface="Calibri"/>
                <a:ea typeface="Calibri"/>
                <a:cs typeface="Calibri"/>
                <a:sym typeface="Calibri"/>
              </a:rPr>
              <a:t>Kosten </a:t>
            </a:r>
            <a:r>
              <a:rPr lang="en-GB" sz="2200" b="0">
                <a:solidFill>
                  <a:schemeClr val="dk1"/>
                </a:solidFill>
                <a:latin typeface="Calibri"/>
                <a:ea typeface="Calibri"/>
                <a:cs typeface="Calibri"/>
                <a:sym typeface="Calibri"/>
              </a:rPr>
              <a:t>(z. B. Vermarktungskosten, Transaktionskosten, Verhandlungskosten usw.), die durch mangelnde </a:t>
            </a:r>
            <a:r>
              <a:rPr lang="en-GB" sz="2200">
                <a:solidFill>
                  <a:schemeClr val="dk1"/>
                </a:solidFill>
                <a:latin typeface="Calibri"/>
                <a:ea typeface="Calibri"/>
                <a:cs typeface="Calibri"/>
                <a:sym typeface="Calibri"/>
              </a:rPr>
              <a:t>Informationstransparenz </a:t>
            </a:r>
            <a:r>
              <a:rPr lang="en-GB" sz="2200" b="0">
                <a:solidFill>
                  <a:schemeClr val="dk1"/>
                </a:solidFill>
                <a:latin typeface="Calibri"/>
                <a:ea typeface="Calibri"/>
                <a:cs typeface="Calibri"/>
                <a:sym typeface="Calibri"/>
              </a:rPr>
              <a:t>verursacht werden, von der Teilnahme an Lieferketten abgehalten werden.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Die Einführung von Blockchain in der Lebensmittelversorgungskette kann für Landwirte von Vorteil sein:</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Ermöglichung der </a:t>
            </a:r>
            <a:r>
              <a:rPr lang="en-GB" sz="2200">
                <a:solidFill>
                  <a:schemeClr val="dk1"/>
                </a:solidFill>
                <a:latin typeface="Calibri"/>
                <a:ea typeface="Calibri"/>
                <a:cs typeface="Calibri"/>
                <a:sym typeface="Calibri"/>
              </a:rPr>
              <a:t>Zusammenarbeit </a:t>
            </a:r>
            <a:r>
              <a:rPr lang="en-GB" sz="2200" b="0">
                <a:solidFill>
                  <a:schemeClr val="dk1"/>
                </a:solidFill>
                <a:latin typeface="Calibri"/>
                <a:ea typeface="Calibri"/>
                <a:cs typeface="Calibri"/>
                <a:sym typeface="Calibri"/>
              </a:rPr>
              <a:t>zwischen den Partnern der Lieferkette durch Stärkung des Vertrauens</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Bessere </a:t>
            </a:r>
            <a:r>
              <a:rPr lang="en-GB" sz="2200">
                <a:solidFill>
                  <a:schemeClr val="dk1"/>
                </a:solidFill>
                <a:latin typeface="Calibri"/>
                <a:ea typeface="Calibri"/>
                <a:cs typeface="Calibri"/>
                <a:sym typeface="Calibri"/>
              </a:rPr>
              <a:t>Marktkenntnis </a:t>
            </a:r>
            <a:r>
              <a:rPr lang="en-GB" sz="2200" b="0">
                <a:solidFill>
                  <a:schemeClr val="dk1"/>
                </a:solidFill>
                <a:latin typeface="Calibri"/>
                <a:ea typeface="Calibri"/>
                <a:cs typeface="Calibri"/>
                <a:sym typeface="Calibri"/>
              </a:rPr>
              <a:t>und Verständnis für die Anforderungen der Käufer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Geringere Transaktionskosten (z. B. aufgrund von Disintermediation) können Landwirten den Zugang zu </a:t>
            </a:r>
            <a:r>
              <a:rPr lang="en-GB" sz="2200">
                <a:solidFill>
                  <a:schemeClr val="dk1"/>
                </a:solidFill>
                <a:latin typeface="Calibri"/>
                <a:ea typeface="Calibri"/>
                <a:cs typeface="Calibri"/>
                <a:sym typeface="Calibri"/>
              </a:rPr>
              <a:t>neuen Märkten </a:t>
            </a:r>
            <a:r>
              <a:rPr lang="en-GB" sz="2200" b="0">
                <a:solidFill>
                  <a:schemeClr val="dk1"/>
                </a:solidFill>
                <a:latin typeface="Calibri"/>
                <a:ea typeface="Calibri"/>
                <a:cs typeface="Calibri"/>
                <a:sym typeface="Calibri"/>
              </a:rPr>
              <a:t>ermöglichen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Mehr Transparenz und ein direkterer Kontakt mit den Verbrauchern kann Landwirten in benachteiligten Gemeinden die Möglichkeit geben, </a:t>
            </a:r>
            <a:r>
              <a:rPr lang="en-GB" sz="2200">
                <a:solidFill>
                  <a:schemeClr val="dk1"/>
                </a:solidFill>
                <a:latin typeface="Calibri"/>
                <a:ea typeface="Calibri"/>
                <a:cs typeface="Calibri"/>
                <a:sym typeface="Calibri"/>
              </a:rPr>
              <a:t>gerechtere Löhne zu </a:t>
            </a:r>
            <a:r>
              <a:rPr lang="en-GB" sz="2200" b="0">
                <a:solidFill>
                  <a:schemeClr val="dk1"/>
                </a:solidFill>
                <a:latin typeface="Calibri"/>
                <a:ea typeface="Calibri"/>
                <a:cs typeface="Calibri"/>
                <a:sym typeface="Calibri"/>
              </a:rPr>
              <a:t>fordern</a:t>
            </a:r>
            <a:endParaRPr sz="2200">
              <a:solidFill>
                <a:schemeClr val="dk1"/>
              </a:solidFill>
              <a:latin typeface="Calibri"/>
              <a:ea typeface="Calibri"/>
              <a:cs typeface="Calibri"/>
              <a:sym typeface="Calibri"/>
            </a:endParaRPr>
          </a:p>
        </p:txBody>
      </p:sp>
      <p:sp>
        <p:nvSpPr>
          <p:cNvPr id="321" name="Google Shape;321;g26e12bcc226_0_14"/>
          <p:cNvSpPr txBox="1">
            <a:spLocks noGrp="1"/>
          </p:cNvSpPr>
          <p:nvPr>
            <p:ph type="sldNum" idx="12"/>
          </p:nvPr>
        </p:nvSpPr>
        <p:spPr>
          <a:xfrm>
            <a:off x="7699248" y="7033450"/>
            <a:ext cx="24594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GB"/>
              <a:t>19</a:t>
            </a:fld>
            <a:endParaRPr/>
          </a:p>
        </p:txBody>
      </p:sp>
      <p:pic>
        <p:nvPicPr>
          <p:cNvPr id="322" name="Google Shape;322;g26e12bcc226_0_1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23" name="Google Shape;323;g26e12bcc226_0_14"/>
          <p:cNvSpPr txBox="1"/>
          <p:nvPr/>
        </p:nvSpPr>
        <p:spPr>
          <a:xfrm>
            <a:off x="267724" y="130403"/>
            <a:ext cx="95442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dirty="0">
                <a:solidFill>
                  <a:schemeClr val="lt1"/>
                </a:solidFill>
                <a:latin typeface="Calibri"/>
                <a:ea typeface="Calibri"/>
                <a:cs typeface="Calibri"/>
                <a:sym typeface="Calibri"/>
              </a:rPr>
              <a:t>BLOCKCHAIN UND AUF LANDWIRTE AUSGERICHTETE LÖSUNGEN </a:t>
            </a:r>
            <a:endParaRPr sz="3300" dirty="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2"/>
          <p:cNvSpPr/>
          <p:nvPr/>
        </p:nvSpPr>
        <p:spPr>
          <a:xfrm flipH="1">
            <a:off x="9870" y="0"/>
            <a:ext cx="2669832" cy="7560316"/>
          </a:xfrm>
          <a:custGeom>
            <a:avLst/>
            <a:gdLst/>
            <a:ahLst/>
            <a:cxnLst/>
            <a:rect l="l" t="t" r="r" b="b"/>
            <a:pathLst>
              <a:path w="10368280" h="5749290" extrusionOk="0">
                <a:moveTo>
                  <a:pt x="10368000" y="0"/>
                </a:moveTo>
                <a:lnTo>
                  <a:pt x="0" y="0"/>
                </a:lnTo>
                <a:lnTo>
                  <a:pt x="0" y="5749201"/>
                </a:lnTo>
                <a:lnTo>
                  <a:pt x="10368000" y="5749201"/>
                </a:lnTo>
                <a:lnTo>
                  <a:pt x="10368000" y="0"/>
                </a:lnTo>
                <a:close/>
              </a:path>
            </a:pathLst>
          </a:custGeom>
          <a:gradFill>
            <a:gsLst>
              <a:gs pos="0">
                <a:srgbClr val="6A9D56"/>
              </a:gs>
              <a:gs pos="60540">
                <a:srgbClr val="2D8784"/>
              </a:gs>
              <a:gs pos="100000">
                <a:srgbClr val="263D94"/>
              </a:gs>
            </a:gsLst>
            <a:lin ang="540000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174" name="Google Shape;174;p2"/>
          <p:cNvSpPr txBox="1"/>
          <p:nvPr/>
        </p:nvSpPr>
        <p:spPr>
          <a:xfrm rot="-5400000">
            <a:off x="-1010450" y="3051980"/>
            <a:ext cx="3194400" cy="843300"/>
          </a:xfrm>
          <a:prstGeom prst="rect">
            <a:avLst/>
          </a:prstGeom>
          <a:noFill/>
          <a:ln>
            <a:noFill/>
          </a:ln>
        </p:spPr>
        <p:txBody>
          <a:bodyPr spcFirstLastPara="1" wrap="square" lIns="0" tIns="12050" rIns="0" bIns="0" anchor="t" anchorCtr="0">
            <a:spAutoFit/>
          </a:bodyPr>
          <a:lstStyle/>
          <a:p>
            <a:pPr marL="12700" marR="5080" lvl="0" indent="0" algn="l" rtl="0">
              <a:lnSpc>
                <a:spcPct val="108700"/>
              </a:lnSpc>
              <a:spcBef>
                <a:spcPts val="0"/>
              </a:spcBef>
              <a:spcAft>
                <a:spcPts val="0"/>
              </a:spcAft>
              <a:buNone/>
            </a:pPr>
            <a:r>
              <a:rPr lang="en-GB" sz="5400" b="1">
                <a:solidFill>
                  <a:schemeClr val="lt1"/>
                </a:solidFill>
                <a:latin typeface="Calibri"/>
                <a:ea typeface="Calibri"/>
                <a:cs typeface="Calibri"/>
                <a:sym typeface="Calibri"/>
              </a:rPr>
              <a:t>INHALT</a:t>
            </a:r>
            <a:endParaRPr sz="5400">
              <a:solidFill>
                <a:schemeClr val="lt1"/>
              </a:solidFill>
              <a:latin typeface="Calibri"/>
              <a:ea typeface="Calibri"/>
              <a:cs typeface="Calibri"/>
              <a:sym typeface="Calibri"/>
            </a:endParaRPr>
          </a:p>
        </p:txBody>
      </p:sp>
      <p:sp>
        <p:nvSpPr>
          <p:cNvPr id="175" name="Google Shape;175;p2"/>
          <p:cNvSpPr txBox="1"/>
          <p:nvPr/>
        </p:nvSpPr>
        <p:spPr>
          <a:xfrm>
            <a:off x="1355725" y="1685169"/>
            <a:ext cx="9450600" cy="975600"/>
          </a:xfrm>
          <a:prstGeom prst="rect">
            <a:avLst/>
          </a:prstGeom>
          <a:noFill/>
          <a:ln>
            <a:noFill/>
          </a:ln>
        </p:spPr>
        <p:txBody>
          <a:bodyPr spcFirstLastPara="1" wrap="square" lIns="0" tIns="108575" rIns="0" bIns="0" anchor="t" anchorCtr="0">
            <a:spAutoFit/>
          </a:bodyPr>
          <a:lstStyle/>
          <a:p>
            <a:pPr marL="12700" marR="0" lvl="0" indent="0" algn="l" rtl="0">
              <a:spcBef>
                <a:spcPts val="0"/>
              </a:spcBef>
              <a:spcAft>
                <a:spcPts val="0"/>
              </a:spcAft>
              <a:buNone/>
            </a:pPr>
            <a:r>
              <a:rPr lang="en-GB" sz="1400" b="1">
                <a:solidFill>
                  <a:schemeClr val="dk1"/>
                </a:solidFill>
                <a:latin typeface="Open Sans"/>
                <a:ea typeface="Open Sans"/>
                <a:cs typeface="Open Sans"/>
                <a:sym typeface="Open Sans"/>
              </a:rPr>
              <a:t>		</a:t>
            </a:r>
            <a:endParaRPr sz="1400" b="1">
              <a:solidFill>
                <a:srgbClr val="2C8784"/>
              </a:solidFill>
              <a:latin typeface="Open Sans"/>
              <a:ea typeface="Open Sans"/>
              <a:cs typeface="Open Sans"/>
              <a:sym typeface="Open Sans"/>
            </a:endParaRPr>
          </a:p>
          <a:p>
            <a:pPr marL="12700" marR="0" lvl="0" indent="0" algn="l" rtl="0">
              <a:spcBef>
                <a:spcPts val="855"/>
              </a:spcBef>
              <a:spcAft>
                <a:spcPts val="0"/>
              </a:spcAft>
              <a:buNone/>
            </a:pPr>
            <a:endParaRPr sz="1400" b="1">
              <a:solidFill>
                <a:schemeClr val="dk1"/>
              </a:solidFill>
              <a:latin typeface="Open Sans"/>
              <a:ea typeface="Open Sans"/>
              <a:cs typeface="Open Sans"/>
              <a:sym typeface="Open Sans"/>
            </a:endParaRPr>
          </a:p>
          <a:p>
            <a:pPr marL="12700" marR="0" lvl="0" indent="0" algn="l" rtl="0">
              <a:spcBef>
                <a:spcPts val="855"/>
              </a:spcBef>
              <a:spcAft>
                <a:spcPts val="0"/>
              </a:spcAft>
              <a:buNone/>
            </a:pPr>
            <a:r>
              <a:rPr lang="en-GB" sz="1400" b="1">
                <a:solidFill>
                  <a:schemeClr val="dk1"/>
                </a:solidFill>
                <a:latin typeface="Open Sans"/>
                <a:ea typeface="Open Sans"/>
                <a:cs typeface="Open Sans"/>
                <a:sym typeface="Open Sans"/>
              </a:rPr>
              <a:t>		</a:t>
            </a:r>
            <a:endParaRPr sz="1400" b="1">
              <a:solidFill>
                <a:srgbClr val="2C8784"/>
              </a:solidFill>
              <a:latin typeface="Open Sans"/>
              <a:ea typeface="Open Sans"/>
              <a:cs typeface="Open Sans"/>
              <a:sym typeface="Open Sans"/>
            </a:endParaRPr>
          </a:p>
        </p:txBody>
      </p:sp>
      <p:sp>
        <p:nvSpPr>
          <p:cNvPr id="176" name="Google Shape;176;p2"/>
          <p:cNvSpPr txBox="1"/>
          <p:nvPr/>
        </p:nvSpPr>
        <p:spPr>
          <a:xfrm>
            <a:off x="2969864" y="1316104"/>
            <a:ext cx="7723536" cy="284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000" b="1" dirty="0">
                <a:solidFill>
                  <a:schemeClr val="tx1">
                    <a:lumMod val="50000"/>
                  </a:schemeClr>
                </a:solidFill>
                <a:latin typeface="Calibri"/>
                <a:ea typeface="Calibri"/>
                <a:cs typeface="Calibri"/>
                <a:sym typeface="Calibri"/>
              </a:rPr>
              <a:t>01 EINLEITUNG</a:t>
            </a: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r>
              <a:rPr lang="en-GB" sz="2000" b="1" dirty="0">
                <a:solidFill>
                  <a:schemeClr val="tx1">
                    <a:lumMod val="50000"/>
                  </a:schemeClr>
                </a:solidFill>
                <a:latin typeface="Calibri"/>
                <a:ea typeface="Calibri"/>
                <a:cs typeface="Calibri"/>
                <a:sym typeface="Calibri"/>
              </a:rPr>
              <a:t>02 BLOCKCHAIN UND LIEFERKETTENMANAGEMENT</a:t>
            </a: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r>
              <a:rPr lang="de-DE" sz="2000" b="1" dirty="0">
                <a:solidFill>
                  <a:schemeClr val="tx1">
                    <a:lumMod val="50000"/>
                  </a:schemeClr>
                </a:solidFill>
                <a:latin typeface="Calibri"/>
                <a:ea typeface="Calibri"/>
                <a:cs typeface="Calibri"/>
                <a:sym typeface="Calibri"/>
              </a:rPr>
              <a:t>03 BLOCKCHAIN UND LANDWIRTE-ORIENTIERTE LÖSUNGEN</a:t>
            </a: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r>
              <a:rPr lang="en-GB" sz="2000" b="1" dirty="0">
                <a:solidFill>
                  <a:schemeClr val="tx1">
                    <a:lumMod val="50000"/>
                  </a:schemeClr>
                </a:solidFill>
                <a:latin typeface="Calibri"/>
                <a:ea typeface="Calibri"/>
                <a:cs typeface="Calibri"/>
                <a:sym typeface="Calibri"/>
              </a:rPr>
              <a:t>04 BLOCKCHAIN UND UMWELTORIENTIERTE LÖSUNGEN</a:t>
            </a: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r>
              <a:rPr lang="en-GB" sz="2000" b="1" dirty="0">
                <a:solidFill>
                  <a:schemeClr val="tx1">
                    <a:lumMod val="50000"/>
                  </a:schemeClr>
                </a:solidFill>
                <a:latin typeface="Calibri"/>
                <a:ea typeface="Calibri"/>
                <a:cs typeface="Calibri"/>
                <a:sym typeface="Calibri"/>
              </a:rPr>
              <a:t>05 BLOCKCHAIN UND VERBRAUCHERBEZIEHUNGEN</a:t>
            </a: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lvl="1"/>
            <a:r>
              <a:rPr lang="en-GB" sz="2000" b="1" dirty="0">
                <a:solidFill>
                  <a:schemeClr val="tx1">
                    <a:lumMod val="50000"/>
                  </a:schemeClr>
                </a:solidFill>
                <a:latin typeface="Calibri"/>
                <a:ea typeface="Calibri"/>
                <a:cs typeface="Calibri"/>
                <a:sym typeface="Calibri"/>
              </a:rPr>
              <a:t>06 EINSCHRÄNKUNGEN DES EINSATZES VON BLOCKCHAIN IN DER AGRAR-UND ERNÄHRUNGSWIRTSCHAFT</a:t>
            </a: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endParaRPr sz="2000" b="1" dirty="0">
              <a:solidFill>
                <a:schemeClr val="tx1">
                  <a:lumMod val="50000"/>
                </a:schemeClr>
              </a:solidFill>
              <a:latin typeface="Calibri"/>
              <a:ea typeface="Calibri"/>
              <a:cs typeface="Calibri"/>
              <a:sym typeface="Calibri"/>
            </a:endParaRPr>
          </a:p>
          <a:p>
            <a:pPr marL="0" lvl="0" indent="0" algn="l" rtl="0">
              <a:spcBef>
                <a:spcPts val="0"/>
              </a:spcBef>
              <a:spcAft>
                <a:spcPts val="0"/>
              </a:spcAft>
              <a:buNone/>
            </a:pPr>
            <a:r>
              <a:rPr lang="en-GB" sz="2000" b="1" dirty="0">
                <a:solidFill>
                  <a:schemeClr val="tx1">
                    <a:lumMod val="50000"/>
                  </a:schemeClr>
                </a:solidFill>
                <a:latin typeface="Calibri"/>
                <a:ea typeface="Calibri"/>
                <a:cs typeface="Calibri"/>
                <a:sym typeface="Calibri"/>
              </a:rPr>
              <a:t>07 SCHLUSSFOLGERUNGEN</a:t>
            </a:r>
            <a:endParaRPr sz="2000" b="1" dirty="0">
              <a:solidFill>
                <a:schemeClr val="tx1">
                  <a:lumMod val="50000"/>
                </a:schemeClr>
              </a:solidFill>
              <a:latin typeface="Calibri"/>
              <a:ea typeface="Calibri"/>
              <a:cs typeface="Calibri"/>
              <a:sym typeface="Calibri"/>
            </a:endParaRPr>
          </a:p>
        </p:txBody>
      </p:sp>
      <p:pic>
        <p:nvPicPr>
          <p:cNvPr id="2" name="Picture 1">
            <a:extLst>
              <a:ext uri="{FF2B5EF4-FFF2-40B4-BE49-F238E27FC236}">
                <a16:creationId xmlns:a16="http://schemas.microsoft.com/office/drawing/2014/main" id="{616D23E2-A487-B978-407C-D8F9584BF892}"/>
              </a:ext>
            </a:extLst>
          </p:cNvPr>
          <p:cNvPicPr>
            <a:picLocks noChangeAspect="1"/>
          </p:cNvPicPr>
          <p:nvPr/>
        </p:nvPicPr>
        <p:blipFill>
          <a:blip r:embed="rId3"/>
          <a:stretch>
            <a:fillRect/>
          </a:stretch>
        </p:blipFill>
        <p:spPr>
          <a:xfrm>
            <a:off x="3015025" y="6482045"/>
            <a:ext cx="1638095" cy="342857"/>
          </a:xfrm>
          <a:prstGeom prst="rect">
            <a:avLst/>
          </a:prstGeom>
        </p:spPr>
      </p:pic>
      <p:sp>
        <p:nvSpPr>
          <p:cNvPr id="4" name="Rectangle 3">
            <a:extLst>
              <a:ext uri="{FF2B5EF4-FFF2-40B4-BE49-F238E27FC236}">
                <a16:creationId xmlns:a16="http://schemas.microsoft.com/office/drawing/2014/main" id="{7270E81C-C1F6-C519-D285-DC2859E1E16C}"/>
              </a:ext>
            </a:extLst>
          </p:cNvPr>
          <p:cNvSpPr/>
          <p:nvPr/>
        </p:nvSpPr>
        <p:spPr>
          <a:xfrm>
            <a:off x="4653120" y="6338002"/>
            <a:ext cx="4244300" cy="523220"/>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7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500" b="0" i="0" dirty="0">
              <a:solidFill>
                <a:srgbClr val="262626"/>
              </a:solidFill>
              <a:latin typeface="Calibri" panose="020F0502020204030204" pitchFamily="34" charset="0"/>
              <a:ea typeface="Open Sans" panose="020B0606030504020204" pitchFamily="34" charset="0"/>
              <a:cs typeface="Calibri" panose="020F0502020204030204" pitchFamily="34" charset="0"/>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pic>
        <p:nvPicPr>
          <p:cNvPr id="329" name="Google Shape;329;p18"/>
          <p:cNvPicPr preferRelativeResize="0"/>
          <p:nvPr/>
        </p:nvPicPr>
        <p:blipFill rotWithShape="1">
          <a:blip r:embed="rId3">
            <a:alphaModFix/>
          </a:blip>
          <a:srcRect/>
          <a:stretch/>
        </p:blipFill>
        <p:spPr>
          <a:xfrm>
            <a:off x="0" y="0"/>
            <a:ext cx="10693400" cy="1170928"/>
          </a:xfrm>
          <a:prstGeom prst="rect">
            <a:avLst/>
          </a:prstGeom>
          <a:noFill/>
          <a:ln>
            <a:noFill/>
          </a:ln>
        </p:spPr>
      </p:pic>
      <p:sp>
        <p:nvSpPr>
          <p:cNvPr id="330" name="Google Shape;330;p18"/>
          <p:cNvSpPr txBox="1"/>
          <p:nvPr/>
        </p:nvSpPr>
        <p:spPr>
          <a:xfrm>
            <a:off x="421861" y="104670"/>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BLOCKCHAIN UND INTELLIGENTE VERTRÄGE </a:t>
            </a:r>
            <a:endParaRPr sz="3300" dirty="0">
              <a:latin typeface="Calibri"/>
              <a:ea typeface="Calibri"/>
              <a:cs typeface="Calibri"/>
              <a:sym typeface="Calibri"/>
            </a:endParaRPr>
          </a:p>
        </p:txBody>
      </p:sp>
      <p:sp>
        <p:nvSpPr>
          <p:cNvPr id="331" name="Google Shape;331;p18"/>
          <p:cNvSpPr txBox="1">
            <a:spLocks noGrp="1"/>
          </p:cNvSpPr>
          <p:nvPr>
            <p:ph type="body" idx="1"/>
          </p:nvPr>
        </p:nvSpPr>
        <p:spPr>
          <a:xfrm>
            <a:off x="5940887" y="1319768"/>
            <a:ext cx="4543500" cy="498598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1800" b="0" dirty="0">
                <a:solidFill>
                  <a:schemeClr val="dk1"/>
                </a:solidFill>
                <a:latin typeface="Calibri"/>
                <a:ea typeface="Calibri"/>
                <a:cs typeface="Calibri"/>
                <a:sym typeface="Calibri"/>
              </a:rPr>
              <a:t>Eine </a:t>
            </a:r>
            <a:r>
              <a:rPr lang="en-GB" sz="1800" b="0" dirty="0" err="1">
                <a:solidFill>
                  <a:schemeClr val="dk1"/>
                </a:solidFill>
                <a:latin typeface="Calibri"/>
                <a:ea typeface="Calibri"/>
                <a:cs typeface="Calibri"/>
                <a:sym typeface="Calibri"/>
              </a:rPr>
              <a:t>Möglichkeit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Landwirte</a:t>
            </a:r>
            <a:r>
              <a:rPr lang="en-GB" sz="1800" b="0" dirty="0">
                <a:solidFill>
                  <a:schemeClr val="dk1"/>
                </a:solidFill>
                <a:latin typeface="Calibri"/>
                <a:ea typeface="Calibri"/>
                <a:cs typeface="Calibri"/>
                <a:sym typeface="Calibri"/>
              </a:rPr>
              <a:t> von Blockchain-</a:t>
            </a:r>
            <a:r>
              <a:rPr lang="en-GB" sz="1800" b="0" dirty="0" err="1">
                <a:solidFill>
                  <a:schemeClr val="dk1"/>
                </a:solidFill>
                <a:latin typeface="Calibri"/>
                <a:ea typeface="Calibri"/>
                <a:cs typeface="Calibri"/>
                <a:sym typeface="Calibri"/>
              </a:rPr>
              <a:t>basierten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Lösungen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profitieren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können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Einsatz</a:t>
            </a:r>
            <a:r>
              <a:rPr lang="en-GB" sz="1800" b="0" dirty="0">
                <a:solidFill>
                  <a:schemeClr val="dk1"/>
                </a:solidFill>
                <a:latin typeface="Calibri"/>
                <a:ea typeface="Calibri"/>
                <a:cs typeface="Calibri"/>
                <a:sym typeface="Calibri"/>
              </a:rPr>
              <a:t> von </a:t>
            </a:r>
            <a:r>
              <a:rPr lang="en-GB" sz="1800" dirty="0">
                <a:solidFill>
                  <a:schemeClr val="dk1"/>
                </a:solidFill>
                <a:latin typeface="Calibri"/>
                <a:ea typeface="Calibri"/>
                <a:cs typeface="Calibri"/>
                <a:sym typeface="Calibri"/>
              </a:rPr>
              <a:t>Smart Contracts</a:t>
            </a:r>
            <a:endParaRPr sz="180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a:t>
            </a:r>
            <a:r>
              <a:rPr lang="en-GB" sz="1800" b="0" dirty="0" err="1">
                <a:solidFill>
                  <a:schemeClr val="dk1"/>
                </a:solidFill>
                <a:latin typeface="Calibri"/>
                <a:ea typeface="Calibri"/>
                <a:cs typeface="Calibri"/>
                <a:sym typeface="Calibri"/>
              </a:rPr>
              <a:t>basiert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kann</a:t>
            </a:r>
            <a:r>
              <a:rPr lang="en-GB" sz="1800" b="0" dirty="0">
                <a:solidFill>
                  <a:schemeClr val="dk1"/>
                </a:solidFill>
                <a:latin typeface="Calibri"/>
                <a:ea typeface="Calibri"/>
                <a:cs typeface="Calibri"/>
                <a:sym typeface="Calibri"/>
              </a:rPr>
              <a:t> in IoT-</a:t>
            </a:r>
            <a:r>
              <a:rPr lang="en-GB" sz="1800" b="0" dirty="0" err="1">
                <a:solidFill>
                  <a:schemeClr val="dk1"/>
                </a:solidFill>
                <a:latin typeface="Calibri"/>
                <a:ea typeface="Calibri"/>
                <a:cs typeface="Calibri"/>
                <a:sym typeface="Calibri"/>
              </a:rPr>
              <a:t>Geräte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integriert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werden</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Vorteile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geringere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Zeitverzögerung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Förderung</a:t>
            </a:r>
            <a:r>
              <a:rPr lang="en-GB" sz="1800" b="0" dirty="0">
                <a:solidFill>
                  <a:schemeClr val="dk1"/>
                </a:solidFill>
                <a:latin typeface="Calibri"/>
                <a:ea typeface="Calibri"/>
                <a:cs typeface="Calibri"/>
                <a:sym typeface="Calibri"/>
              </a:rPr>
              <a:t> des </a:t>
            </a:r>
            <a:r>
              <a:rPr lang="en-GB" sz="1800" dirty="0" err="1">
                <a:solidFill>
                  <a:schemeClr val="dk1"/>
                </a:solidFill>
                <a:latin typeface="Calibri"/>
                <a:ea typeface="Calibri"/>
                <a:cs typeface="Calibri"/>
                <a:sym typeface="Calibri"/>
              </a:rPr>
              <a:t>Vertrauens</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Unveränderlichkeit</a:t>
            </a:r>
            <a:endParaRPr sz="180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Weniger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Bedarf</a:t>
            </a:r>
            <a:r>
              <a:rPr lang="en-GB" sz="1800" b="0" dirty="0">
                <a:solidFill>
                  <a:schemeClr val="dk1"/>
                </a:solidFill>
                <a:latin typeface="Calibri"/>
                <a:ea typeface="Calibri"/>
                <a:cs typeface="Calibri"/>
                <a:sym typeface="Calibri"/>
              </a:rPr>
              <a:t> an </a:t>
            </a:r>
            <a:r>
              <a:rPr lang="en-GB" sz="1800" b="0" dirty="0" err="1">
                <a:solidFill>
                  <a:schemeClr val="dk1"/>
                </a:solidFill>
                <a:latin typeface="Calibri"/>
                <a:ea typeface="Calibri"/>
                <a:cs typeface="Calibri"/>
                <a:sym typeface="Calibri"/>
              </a:rPr>
              <a:t>Vermittlern</a:t>
            </a:r>
            <a:r>
              <a:rPr lang="en-GB" sz="1800" b="0" dirty="0">
                <a:solidFill>
                  <a:schemeClr val="dk1"/>
                </a:solidFill>
                <a:latin typeface="Calibri"/>
                <a:ea typeface="Calibri"/>
                <a:cs typeface="Calibri"/>
                <a:sym typeface="Calibri"/>
              </a:rPr>
              <a:t>, z. B. </a:t>
            </a:r>
            <a:r>
              <a:rPr lang="en-GB" sz="1800" b="0" dirty="0" err="1">
                <a:solidFill>
                  <a:schemeClr val="dk1"/>
                </a:solidFill>
                <a:latin typeface="Calibri"/>
                <a:ea typeface="Calibri"/>
                <a:cs typeface="Calibri"/>
                <a:sym typeface="Calibri"/>
              </a:rPr>
              <a:t>Anwälten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Banken</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normalerweise</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Vertragsbedingungen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durchsetzen</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Käufer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davon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abhalten</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Zahlung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verweigern</a:t>
            </a:r>
            <a:endParaRPr sz="1800" b="0" dirty="0">
              <a:solidFill>
                <a:schemeClr val="dk1"/>
              </a:solidFill>
              <a:latin typeface="Calibri"/>
              <a:ea typeface="Calibri"/>
              <a:cs typeface="Calibri"/>
              <a:sym typeface="Calibri"/>
            </a:endParaRPr>
          </a:p>
          <a:p>
            <a:pPr marL="0" lvl="0" indent="0" algn="l" rtl="0">
              <a:spcBef>
                <a:spcPts val="0"/>
              </a:spcBef>
              <a:spcAft>
                <a:spcPts val="0"/>
              </a:spcAft>
              <a:buNone/>
            </a:pPr>
            <a:endParaRPr sz="1800" b="0" dirty="0">
              <a:solidFill>
                <a:schemeClr val="dk1"/>
              </a:solidFill>
              <a:latin typeface="Calibri"/>
              <a:ea typeface="Calibri"/>
              <a:cs typeface="Calibri"/>
              <a:sym typeface="Calibri"/>
            </a:endParaRPr>
          </a:p>
        </p:txBody>
      </p:sp>
      <p:pic>
        <p:nvPicPr>
          <p:cNvPr id="332" name="Google Shape;332;p18"/>
          <p:cNvPicPr preferRelativeResize="0"/>
          <p:nvPr/>
        </p:nvPicPr>
        <p:blipFill rotWithShape="1">
          <a:blip r:embed="rId4">
            <a:alphaModFix/>
          </a:blip>
          <a:srcRect l="1161" r="1249" b="1224"/>
          <a:stretch/>
        </p:blipFill>
        <p:spPr>
          <a:xfrm>
            <a:off x="209013" y="1800225"/>
            <a:ext cx="5553625" cy="3659150"/>
          </a:xfrm>
          <a:prstGeom prst="rect">
            <a:avLst/>
          </a:prstGeom>
          <a:noFill/>
          <a:ln>
            <a:noFill/>
          </a:ln>
        </p:spPr>
      </p:pic>
      <p:sp>
        <p:nvSpPr>
          <p:cNvPr id="333" name="Google Shape;333;p18"/>
          <p:cNvSpPr txBox="1"/>
          <p:nvPr/>
        </p:nvSpPr>
        <p:spPr>
          <a:xfrm>
            <a:off x="244275" y="6011050"/>
            <a:ext cx="5483100" cy="1365000"/>
          </a:xfrm>
          <a:prstGeom prst="rect">
            <a:avLst/>
          </a:prstGeom>
          <a:solidFill>
            <a:srgbClr val="93C47D"/>
          </a:solid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1600" b="1">
                <a:solidFill>
                  <a:schemeClr val="dk1"/>
                </a:solidFill>
                <a:latin typeface="Calibri"/>
                <a:ea typeface="Calibri"/>
                <a:cs typeface="Calibri"/>
                <a:sym typeface="Calibri"/>
              </a:rPr>
              <a:t>Hinweis</a:t>
            </a:r>
            <a:r>
              <a:rPr lang="en-GB" sz="1600">
                <a:solidFill>
                  <a:schemeClr val="dk1"/>
                </a:solidFill>
                <a:latin typeface="Calibri"/>
                <a:ea typeface="Calibri"/>
                <a:cs typeface="Calibri"/>
                <a:sym typeface="Calibri"/>
              </a:rPr>
              <a:t>: Intelligente Verträge, die nur aus Code bestehen, sind rechtlich </a:t>
            </a:r>
            <a:r>
              <a:rPr lang="en-GB" sz="1600" b="1">
                <a:solidFill>
                  <a:schemeClr val="dk1"/>
                </a:solidFill>
                <a:latin typeface="Calibri"/>
                <a:ea typeface="Calibri"/>
                <a:cs typeface="Calibri"/>
                <a:sym typeface="Calibri"/>
              </a:rPr>
              <a:t>nicht </a:t>
            </a:r>
            <a:r>
              <a:rPr lang="en-GB" sz="1600">
                <a:solidFill>
                  <a:schemeClr val="dk1"/>
                </a:solidFill>
                <a:latin typeface="Calibri"/>
                <a:ea typeface="Calibri"/>
                <a:cs typeface="Calibri"/>
                <a:sym typeface="Calibri"/>
              </a:rPr>
              <a:t>durchsetzbar. Intelligente Verträge sind am effektivsten als </a:t>
            </a:r>
            <a:r>
              <a:rPr lang="en-GB" sz="1600" b="1">
                <a:solidFill>
                  <a:schemeClr val="dk1"/>
                </a:solidFill>
                <a:latin typeface="Calibri"/>
                <a:ea typeface="Calibri"/>
                <a:cs typeface="Calibri"/>
                <a:sym typeface="Calibri"/>
              </a:rPr>
              <a:t>Hilfsmittel </a:t>
            </a:r>
            <a:r>
              <a:rPr lang="en-GB" sz="1600">
                <a:solidFill>
                  <a:schemeClr val="dk1"/>
                </a:solidFill>
                <a:latin typeface="Calibri"/>
                <a:ea typeface="Calibri"/>
                <a:cs typeface="Calibri"/>
                <a:sym typeface="Calibri"/>
              </a:rPr>
              <a:t>zur Umsetzung der Bestimmungen eines herkömmlichen, rechtsverbindlichen Vertrags auf Textbasis. </a:t>
            </a:r>
            <a:endParaRPr sz="1600">
              <a:latin typeface="Calibri"/>
              <a:ea typeface="Calibri"/>
              <a:cs typeface="Calibri"/>
              <a:sym typeface="Calibri"/>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pic>
        <p:nvPicPr>
          <p:cNvPr id="339" name="Google Shape;339;p2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40" name="Google Shape;340;p21"/>
          <p:cNvSpPr txBox="1"/>
          <p:nvPr/>
        </p:nvSpPr>
        <p:spPr>
          <a:xfrm>
            <a:off x="393700" y="431877"/>
            <a:ext cx="73152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INTELLIGENTE VERTRÄGE FÜR DIE AGRAR- UND ERNÄHRUNGSWIRTSCHAFT</a:t>
            </a:r>
            <a:endParaRPr/>
          </a:p>
        </p:txBody>
      </p:sp>
      <p:pic>
        <p:nvPicPr>
          <p:cNvPr id="341" name="Google Shape;341;p21"/>
          <p:cNvPicPr preferRelativeResize="0"/>
          <p:nvPr/>
        </p:nvPicPr>
        <p:blipFill rotWithShape="1">
          <a:blip r:embed="rId4">
            <a:alphaModFix/>
          </a:blip>
          <a:srcRect l="3277" t="4011" r="2817" b="6254"/>
          <a:stretch/>
        </p:blipFill>
        <p:spPr>
          <a:xfrm>
            <a:off x="4684850" y="2076450"/>
            <a:ext cx="5840277" cy="3944574"/>
          </a:xfrm>
          <a:prstGeom prst="rect">
            <a:avLst/>
          </a:prstGeom>
          <a:noFill/>
          <a:ln w="28575" cap="flat" cmpd="sng">
            <a:solidFill>
              <a:schemeClr val="dk1"/>
            </a:solidFill>
            <a:prstDash val="solid"/>
            <a:round/>
            <a:headEnd type="none" w="sm" len="sm"/>
            <a:tailEnd type="none" w="sm" len="sm"/>
          </a:ln>
        </p:spPr>
      </p:pic>
      <p:sp>
        <p:nvSpPr>
          <p:cNvPr id="342" name="Google Shape;342;p21"/>
          <p:cNvSpPr txBox="1">
            <a:spLocks noGrp="1"/>
          </p:cNvSpPr>
          <p:nvPr>
            <p:ph type="body" idx="1"/>
          </p:nvPr>
        </p:nvSpPr>
        <p:spPr>
          <a:xfrm>
            <a:off x="168273" y="1866040"/>
            <a:ext cx="4178400" cy="4154984"/>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Beispiel</a:t>
            </a:r>
            <a:r>
              <a:rPr lang="en-GB" sz="1800" b="0" dirty="0">
                <a:solidFill>
                  <a:schemeClr val="dk1"/>
                </a:solidFill>
                <a:latin typeface="Calibri"/>
                <a:ea typeface="Calibri"/>
                <a:cs typeface="Calibri"/>
                <a:sym typeface="Calibri"/>
              </a:rPr>
              <a:t>: Ein </a:t>
            </a:r>
            <a:r>
              <a:rPr lang="en-GB" sz="1800" dirty="0" err="1">
                <a:solidFill>
                  <a:schemeClr val="dk1"/>
                </a:solidFill>
                <a:latin typeface="Calibri"/>
                <a:ea typeface="Calibri"/>
                <a:cs typeface="Calibri"/>
                <a:sym typeface="Calibri"/>
              </a:rPr>
              <a:t>Landwirt</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Weizen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anbaut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möchte</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Ernte</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nächsten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Jahres</a:t>
            </a:r>
            <a:r>
              <a:rPr lang="en-GB" sz="1800" b="0" dirty="0">
                <a:solidFill>
                  <a:schemeClr val="dk1"/>
                </a:solidFill>
                <a:latin typeface="Calibri"/>
                <a:ea typeface="Calibri"/>
                <a:cs typeface="Calibri"/>
                <a:sym typeface="Calibri"/>
              </a:rPr>
              <a:t> an </a:t>
            </a:r>
            <a:r>
              <a:rPr lang="en-GB" sz="1800" b="0" dirty="0" err="1">
                <a:solidFill>
                  <a:schemeClr val="dk1"/>
                </a:solidFill>
                <a:latin typeface="Calibri"/>
                <a:ea typeface="Calibri"/>
                <a:cs typeface="Calibri"/>
                <a:sym typeface="Calibri"/>
              </a:rPr>
              <a:t>einen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Erzeuger</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verkaufen</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sie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Mehl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verarbeiten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möchte</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a:solidFill>
                  <a:schemeClr val="dk1"/>
                </a:solidFill>
                <a:latin typeface="Calibri"/>
                <a:ea typeface="Calibri"/>
                <a:cs typeface="Calibri"/>
                <a:sym typeface="Calibri"/>
              </a:rPr>
              <a:t>Der </a:t>
            </a:r>
            <a:r>
              <a:rPr lang="en-GB" sz="1800" b="0" dirty="0" err="1">
                <a:solidFill>
                  <a:schemeClr val="dk1"/>
                </a:solidFill>
                <a:latin typeface="Calibri"/>
                <a:ea typeface="Calibri"/>
                <a:cs typeface="Calibri"/>
                <a:sym typeface="Calibri"/>
              </a:rPr>
              <a:t>Landwirt</a:t>
            </a:r>
            <a:r>
              <a:rPr lang="en-GB" sz="1800" b="0" dirty="0">
                <a:solidFill>
                  <a:schemeClr val="dk1"/>
                </a:solidFill>
                <a:latin typeface="Calibri"/>
                <a:ea typeface="Calibri"/>
                <a:cs typeface="Calibri"/>
                <a:sym typeface="Calibri"/>
              </a:rPr>
              <a:t> und der </a:t>
            </a:r>
            <a:r>
              <a:rPr lang="en-GB" sz="1800" b="0" dirty="0" err="1">
                <a:solidFill>
                  <a:schemeClr val="dk1"/>
                </a:solidFill>
                <a:latin typeface="Calibri"/>
                <a:ea typeface="Calibri"/>
                <a:cs typeface="Calibri"/>
                <a:sym typeface="Calibri"/>
              </a:rPr>
              <a:t>Produzent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erstellen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intelligenten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Vertrag</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nach</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dem</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der </a:t>
            </a:r>
            <a:r>
              <a:rPr lang="en-GB" sz="1800" b="0" dirty="0" err="1">
                <a:solidFill>
                  <a:schemeClr val="dk1"/>
                </a:solidFill>
                <a:latin typeface="Calibri"/>
                <a:ea typeface="Calibri"/>
                <a:cs typeface="Calibri"/>
                <a:sym typeface="Calibri"/>
              </a:rPr>
              <a:t>Landwirt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Erhalt</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Weizens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bezahlt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darauffolgenden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Jahr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Weizen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geerntet</a:t>
            </a:r>
            <a:r>
              <a:rPr lang="en-GB" sz="1800" b="0" dirty="0">
                <a:solidFill>
                  <a:schemeClr val="dk1"/>
                </a:solidFill>
                <a:latin typeface="Calibri"/>
                <a:ea typeface="Calibri"/>
                <a:cs typeface="Calibri"/>
                <a:sym typeface="Calibri"/>
              </a:rPr>
              <a:t> und an die </a:t>
            </a:r>
            <a:r>
              <a:rPr lang="en-GB" sz="1800" b="0" dirty="0" err="1">
                <a:solidFill>
                  <a:schemeClr val="dk1"/>
                </a:solidFill>
                <a:latin typeface="Calibri"/>
                <a:ea typeface="Calibri"/>
                <a:cs typeface="Calibri"/>
                <a:sym typeface="Calibri"/>
              </a:rPr>
              <a:t>industrielle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Mühle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geliefert</a:t>
            </a:r>
            <a:r>
              <a:rPr lang="en-GB" sz="1800" b="0" dirty="0">
                <a:solidFill>
                  <a:schemeClr val="dk1"/>
                </a:solidFill>
                <a:latin typeface="Calibri"/>
                <a:ea typeface="Calibri"/>
                <a:cs typeface="Calibri"/>
                <a:sym typeface="Calibri"/>
              </a:rPr>
              <a:t>, und der </a:t>
            </a:r>
            <a:r>
              <a:rPr lang="en-GB" sz="1800" b="0" dirty="0" err="1">
                <a:solidFill>
                  <a:schemeClr val="dk1"/>
                </a:solidFill>
                <a:latin typeface="Calibri"/>
                <a:ea typeface="Calibri"/>
                <a:cs typeface="Calibri"/>
                <a:sym typeface="Calibri"/>
              </a:rPr>
              <a:t>Landwirt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erhält</a:t>
            </a:r>
            <a:r>
              <a:rPr lang="en-GB" sz="1800" b="0" dirty="0">
                <a:solidFill>
                  <a:schemeClr val="dk1"/>
                </a:solidFill>
                <a:latin typeface="Calibri"/>
                <a:ea typeface="Calibri"/>
                <a:cs typeface="Calibri"/>
                <a:sym typeface="Calibri"/>
              </a:rPr>
              <a:t> seine </a:t>
            </a:r>
            <a:r>
              <a:rPr lang="en-GB" sz="1800" b="0" dirty="0" err="1">
                <a:solidFill>
                  <a:schemeClr val="dk1"/>
                </a:solidFill>
                <a:latin typeface="Calibri"/>
                <a:ea typeface="Calibri"/>
                <a:cs typeface="Calibri"/>
                <a:sym typeface="Calibri"/>
              </a:rPr>
              <a:t>Zahlung</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automatisch</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über den </a:t>
            </a:r>
            <a:r>
              <a:rPr lang="en-GB" sz="1800" b="0" dirty="0" err="1">
                <a:solidFill>
                  <a:schemeClr val="dk1"/>
                </a:solidFill>
                <a:latin typeface="Calibri"/>
                <a:ea typeface="Calibri"/>
                <a:cs typeface="Calibri"/>
                <a:sym typeface="Calibri"/>
              </a:rPr>
              <a:t>intelligenten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Vertrag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Übertragung</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Eigentums</a:t>
            </a:r>
            <a:r>
              <a:rPr lang="en-GB" sz="1800" b="0" dirty="0">
                <a:solidFill>
                  <a:schemeClr val="dk1"/>
                </a:solidFill>
                <a:latin typeface="Calibri"/>
                <a:ea typeface="Calibri"/>
                <a:cs typeface="Calibri"/>
                <a:sym typeface="Calibri"/>
              </a:rPr>
              <a:t> an den </a:t>
            </a:r>
            <a:r>
              <a:rPr lang="en-GB" sz="1800" b="0" dirty="0" err="1">
                <a:solidFill>
                  <a:schemeClr val="dk1"/>
                </a:solidFill>
                <a:latin typeface="Calibri"/>
                <a:ea typeface="Calibri"/>
                <a:cs typeface="Calibri"/>
                <a:sym typeface="Calibri"/>
              </a:rPr>
              <a:t>Vermögenswerten</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p:txBody>
      </p:sp>
      <p:sp>
        <p:nvSpPr>
          <p:cNvPr id="343" name="Google Shape;343;p21"/>
          <p:cNvSpPr txBox="1"/>
          <p:nvPr/>
        </p:nvSpPr>
        <p:spPr>
          <a:xfrm>
            <a:off x="7708900" y="6021025"/>
            <a:ext cx="2984400" cy="1623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GB" sz="1100" b="1">
                <a:latin typeface="Open Sans"/>
                <a:ea typeface="Open Sans"/>
                <a:cs typeface="Open Sans"/>
                <a:sym typeface="Open Sans"/>
              </a:rPr>
              <a:t>Beispiel für einen intelligenten Vertrag in der Agrar- und Ernährungswirtschaft</a:t>
            </a:r>
            <a:endParaRPr sz="1100" b="1">
              <a:latin typeface="Open Sans"/>
              <a:ea typeface="Open Sans"/>
              <a:cs typeface="Open Sans"/>
              <a:sym typeface="Open Sans"/>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7"/>
        <p:cNvGrpSpPr/>
        <p:nvPr/>
      </p:nvGrpSpPr>
      <p:grpSpPr>
        <a:xfrm>
          <a:off x="0" y="0"/>
          <a:ext cx="0" cy="0"/>
          <a:chOff x="0" y="0"/>
          <a:chExt cx="0" cy="0"/>
        </a:xfrm>
      </p:grpSpPr>
      <p:pic>
        <p:nvPicPr>
          <p:cNvPr id="358" name="Google Shape;358;p2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59" name="Google Shape;359;p23"/>
          <p:cNvSpPr txBox="1"/>
          <p:nvPr/>
        </p:nvSpPr>
        <p:spPr>
          <a:xfrm>
            <a:off x="30797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KURZE ÜBUNG IN DER KLASSE</a:t>
            </a:r>
            <a:endParaRPr sz="3300">
              <a:latin typeface="Calibri"/>
              <a:ea typeface="Calibri"/>
              <a:cs typeface="Calibri"/>
              <a:sym typeface="Calibri"/>
            </a:endParaRPr>
          </a:p>
        </p:txBody>
      </p:sp>
      <p:sp>
        <p:nvSpPr>
          <p:cNvPr id="360" name="Google Shape;360;p23"/>
          <p:cNvSpPr txBox="1">
            <a:spLocks noGrp="1"/>
          </p:cNvSpPr>
          <p:nvPr>
            <p:ph type="body" idx="1"/>
          </p:nvPr>
        </p:nvSpPr>
        <p:spPr>
          <a:xfrm>
            <a:off x="546100" y="1781175"/>
            <a:ext cx="9601200" cy="13545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Bisher haben wir eine Reihe von Vorteilen von intelligenten Verträgen dargelegt, aber was sind die möglichen </a:t>
            </a:r>
            <a:r>
              <a:rPr lang="en-GB" sz="2200">
                <a:solidFill>
                  <a:schemeClr val="dk1"/>
                </a:solidFill>
                <a:latin typeface="Calibri"/>
                <a:ea typeface="Calibri"/>
                <a:cs typeface="Calibri"/>
                <a:sym typeface="Calibri"/>
              </a:rPr>
              <a:t>Nachteile von intelligenten Verträgen</a:t>
            </a:r>
            <a:r>
              <a:rPr lang="en-GB" sz="2200" b="0">
                <a:solidFill>
                  <a:schemeClr val="dk1"/>
                </a:solidFill>
                <a:latin typeface="Calibri"/>
                <a:ea typeface="Calibri"/>
                <a:cs typeface="Calibri"/>
                <a:sym typeface="Calibri"/>
              </a:rPr>
              <a:t>?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Teilen Sie sich in </a:t>
            </a:r>
            <a:r>
              <a:rPr lang="en-GB" sz="2200">
                <a:solidFill>
                  <a:schemeClr val="dk1"/>
                </a:solidFill>
                <a:latin typeface="Calibri"/>
                <a:ea typeface="Calibri"/>
                <a:cs typeface="Calibri"/>
                <a:sym typeface="Calibri"/>
              </a:rPr>
              <a:t>4er-Gruppen auf </a:t>
            </a:r>
            <a:r>
              <a:rPr lang="en-GB" sz="2200" b="0">
                <a:solidFill>
                  <a:schemeClr val="dk1"/>
                </a:solidFill>
                <a:latin typeface="Calibri"/>
                <a:ea typeface="Calibri"/>
                <a:cs typeface="Calibri"/>
                <a:sym typeface="Calibri"/>
              </a:rPr>
              <a:t>und diskutieren Sie </a:t>
            </a:r>
            <a:r>
              <a:rPr lang="en-GB" sz="2200">
                <a:solidFill>
                  <a:schemeClr val="dk1"/>
                </a:solidFill>
                <a:latin typeface="Calibri"/>
                <a:ea typeface="Calibri"/>
                <a:cs typeface="Calibri"/>
                <a:sym typeface="Calibri"/>
              </a:rPr>
              <a:t>10 Minuten lang</a:t>
            </a:r>
            <a:r>
              <a:rPr lang="en-GB" sz="2200" b="0">
                <a:solidFill>
                  <a:schemeClr val="dk1"/>
                </a:solidFill>
                <a:latin typeface="Calibri"/>
                <a:ea typeface="Calibri"/>
                <a:cs typeface="Calibri"/>
                <a:sym typeface="Calibri"/>
              </a:rPr>
              <a:t>. Als Teil dieser Übung erstellen Sie bitte eine Liste von Vor- und Nachteilen, die Sie der Klasse vorstellen. </a:t>
            </a:r>
            <a:endParaRPr sz="2200" b="0">
              <a:solidFill>
                <a:schemeClr val="dk1"/>
              </a:solidFill>
              <a:latin typeface="Calibri"/>
              <a:ea typeface="Calibri"/>
              <a:cs typeface="Calibri"/>
              <a:sym typeface="Calibri"/>
            </a:endParaRPr>
          </a:p>
        </p:txBody>
      </p:sp>
      <p:pic>
        <p:nvPicPr>
          <p:cNvPr id="361" name="Google Shape;361;p23"/>
          <p:cNvPicPr preferRelativeResize="0"/>
          <p:nvPr/>
        </p:nvPicPr>
        <p:blipFill>
          <a:blip r:embed="rId4">
            <a:alphaModFix/>
          </a:blip>
          <a:stretch>
            <a:fillRect/>
          </a:stretch>
        </p:blipFill>
        <p:spPr>
          <a:xfrm>
            <a:off x="2451100" y="3468750"/>
            <a:ext cx="5791201" cy="386550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pic>
        <p:nvPicPr>
          <p:cNvPr id="349" name="Google Shape;349;p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50" name="Google Shape;350;p22"/>
          <p:cNvSpPr txBox="1"/>
          <p:nvPr/>
        </p:nvSpPr>
        <p:spPr>
          <a:xfrm>
            <a:off x="279400" y="277202"/>
            <a:ext cx="101346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INTELLIGENTE VERTRÄGE FÜR LANDWIRTSCHAFTLICHE VERSICHERUNGEN</a:t>
            </a:r>
            <a:endParaRPr sz="3300">
              <a:latin typeface="Calibri"/>
              <a:ea typeface="Calibri"/>
              <a:cs typeface="Calibri"/>
              <a:sym typeface="Calibri"/>
            </a:endParaRPr>
          </a:p>
        </p:txBody>
      </p:sp>
      <p:sp>
        <p:nvSpPr>
          <p:cNvPr id="351" name="Google Shape;351;p22"/>
          <p:cNvSpPr txBox="1">
            <a:spLocks noGrp="1"/>
          </p:cNvSpPr>
          <p:nvPr>
            <p:ph type="body" idx="1"/>
          </p:nvPr>
        </p:nvSpPr>
        <p:spPr>
          <a:xfrm>
            <a:off x="350817" y="1784797"/>
            <a:ext cx="6397500" cy="4708981"/>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Ernteversicherung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weltweit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unzureichend</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Anspruch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genommen</a:t>
            </a:r>
            <a:r>
              <a:rPr lang="en-GB" sz="1800" b="0" dirty="0">
                <a:solidFill>
                  <a:schemeClr val="dk1"/>
                </a:solidFill>
                <a:latin typeface="Calibri"/>
                <a:ea typeface="Calibri"/>
                <a:cs typeface="Calibri"/>
                <a:sym typeface="Calibri"/>
              </a:rPr>
              <a:t>, was </a:t>
            </a:r>
            <a:r>
              <a:rPr lang="en-GB" sz="1800" b="0" dirty="0" err="1">
                <a:solidFill>
                  <a:schemeClr val="dk1"/>
                </a:solidFill>
                <a:latin typeface="Calibri"/>
                <a:ea typeface="Calibri"/>
                <a:cs typeface="Calibri"/>
                <a:sym typeface="Calibri"/>
              </a:rPr>
              <a:t>zum</a:t>
            </a:r>
            <a:r>
              <a:rPr lang="en-GB" sz="1800" b="0" dirty="0">
                <a:solidFill>
                  <a:schemeClr val="dk1"/>
                </a:solidFill>
                <a:latin typeface="Calibri"/>
                <a:ea typeface="Calibri"/>
                <a:cs typeface="Calibri"/>
                <a:sym typeface="Calibri"/>
              </a:rPr>
              <a:t> Teil </a:t>
            </a:r>
            <a:r>
              <a:rPr lang="en-GB" sz="1800" b="0" dirty="0" err="1">
                <a:solidFill>
                  <a:schemeClr val="dk1"/>
                </a:solidFill>
                <a:latin typeface="Calibri"/>
                <a:ea typeface="Calibri"/>
                <a:cs typeface="Calibri"/>
                <a:sym typeface="Calibri"/>
              </a:rPr>
              <a:t>daran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liegt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dass</a:t>
            </a:r>
            <a:r>
              <a:rPr lang="en-GB" sz="1800" b="0" dirty="0">
                <a:solidFill>
                  <a:schemeClr val="dk1"/>
                </a:solidFill>
                <a:latin typeface="Calibri"/>
                <a:ea typeface="Calibri"/>
                <a:cs typeface="Calibri"/>
                <a:sym typeface="Calibri"/>
              </a:rPr>
              <a:t> das </a:t>
            </a:r>
            <a:r>
              <a:rPr lang="en-GB" sz="1800" b="0" dirty="0" err="1">
                <a:solidFill>
                  <a:schemeClr val="dk1"/>
                </a:solidFill>
                <a:latin typeface="Calibri"/>
                <a:ea typeface="Calibri"/>
                <a:cs typeface="Calibri"/>
                <a:sym typeface="Calibri"/>
              </a:rPr>
              <a:t>Schadenersatzverfahren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kompliziert</a:t>
            </a:r>
            <a:r>
              <a:rPr lang="en-GB" sz="1800" b="0" dirty="0">
                <a:solidFill>
                  <a:schemeClr val="dk1"/>
                </a:solidFill>
                <a:latin typeface="Calibri"/>
                <a:ea typeface="Calibri"/>
                <a:cs typeface="Calibri"/>
                <a:sym typeface="Calibri"/>
              </a:rPr>
              <a:t> und/</a:t>
            </a:r>
            <a:r>
              <a:rPr lang="en-GB" sz="1800" b="0" dirty="0" err="1">
                <a:solidFill>
                  <a:schemeClr val="dk1"/>
                </a:solidFill>
                <a:latin typeface="Calibri"/>
                <a:ea typeface="Calibri"/>
                <a:cs typeface="Calibri"/>
                <a:sym typeface="Calibri"/>
              </a:rPr>
              <a:t>oder</a:t>
            </a:r>
            <a:r>
              <a:rPr lang="en-GB" sz="1800" b="0" dirty="0">
                <a:solidFill>
                  <a:schemeClr val="dk1"/>
                </a:solidFill>
                <a:latin typeface="Calibri"/>
                <a:ea typeface="Calibri"/>
                <a:cs typeface="Calibri"/>
                <a:sym typeface="Calibri"/>
              </a:rPr>
              <a:t> in </a:t>
            </a:r>
            <a:r>
              <a:rPr lang="en-GB" sz="1800" b="0" dirty="0" err="1">
                <a:solidFill>
                  <a:schemeClr val="dk1"/>
                </a:solidFill>
                <a:latin typeface="Calibri"/>
                <a:ea typeface="Calibri"/>
                <a:cs typeface="Calibri"/>
                <a:sym typeface="Calibri"/>
              </a:rPr>
              <a:t>bestimmten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Ländern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korrupt</a:t>
            </a:r>
            <a:r>
              <a:rPr lang="en-GB" sz="1800" b="0" dirty="0">
                <a:solidFill>
                  <a:schemeClr val="dk1"/>
                </a:solidFill>
                <a:latin typeface="Calibri"/>
                <a:ea typeface="Calibri"/>
                <a:cs typeface="Calibri"/>
                <a:sym typeface="Calibri"/>
              </a:rPr>
              <a:t> sein </a:t>
            </a:r>
            <a:r>
              <a:rPr lang="en-GB" sz="1800" b="0" dirty="0" err="1">
                <a:solidFill>
                  <a:schemeClr val="dk1"/>
                </a:solidFill>
                <a:latin typeface="Calibri"/>
                <a:ea typeface="Calibri"/>
                <a:cs typeface="Calibri"/>
                <a:sym typeface="Calibri"/>
              </a:rPr>
              <a:t>kann</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dirty="0" err="1">
                <a:solidFill>
                  <a:schemeClr val="dk1"/>
                </a:solidFill>
                <a:latin typeface="Calibri"/>
                <a:ea typeface="Calibri"/>
                <a:cs typeface="Calibri"/>
                <a:sym typeface="Calibri"/>
              </a:rPr>
              <a:t>Intelligente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indexbasierte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Versicherungsverträge</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Auszahlung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wird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messbaren</a:t>
            </a:r>
            <a:r>
              <a:rPr lang="en-GB" sz="1800" dirty="0">
                <a:solidFill>
                  <a:schemeClr val="dk1"/>
                </a:solidFill>
                <a:latin typeface="Calibri"/>
                <a:ea typeface="Calibri"/>
                <a:cs typeface="Calibri"/>
                <a:sym typeface="Calibri"/>
              </a:rPr>
              <a:t> Index </a:t>
            </a:r>
            <a:r>
              <a:rPr lang="en-GB" sz="1800" b="0" dirty="0">
                <a:solidFill>
                  <a:schemeClr val="dk1"/>
                </a:solidFill>
                <a:latin typeface="Calibri"/>
                <a:ea typeface="Calibri"/>
                <a:cs typeface="Calibri"/>
                <a:sym typeface="Calibri"/>
              </a:rPr>
              <a:t>und </a:t>
            </a:r>
            <a:r>
              <a:rPr lang="en-GB" sz="1800" b="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a:t>
            </a:r>
            <a:r>
              <a:rPr lang="en-GB" sz="1800" b="0" dirty="0">
                <a:solidFill>
                  <a:schemeClr val="dk1"/>
                </a:solidFill>
                <a:latin typeface="Calibri"/>
                <a:ea typeface="Calibri"/>
                <a:cs typeface="Calibri"/>
                <a:sym typeface="Calibri"/>
              </a:rPr>
              <a:t> den </a:t>
            </a:r>
            <a:r>
              <a:rPr lang="en-GB" sz="1800" b="0" dirty="0" err="1">
                <a:solidFill>
                  <a:schemeClr val="dk1"/>
                </a:solidFill>
                <a:latin typeface="Calibri"/>
                <a:ea typeface="Calibri"/>
                <a:cs typeface="Calibri"/>
                <a:sym typeface="Calibri"/>
              </a:rPr>
              <a:t>Schaden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selbst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ausgelöst</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Beispiel</a:t>
            </a:r>
            <a:r>
              <a:rPr lang="en-GB" sz="1800" b="0" dirty="0">
                <a:solidFill>
                  <a:schemeClr val="dk1"/>
                </a:solidFill>
                <a:latin typeface="Calibri"/>
                <a:ea typeface="Calibri"/>
                <a:cs typeface="Calibri"/>
                <a:sym typeface="Calibri"/>
              </a:rPr>
              <a:t>: Ein </a:t>
            </a:r>
            <a:r>
              <a:rPr lang="en-GB" sz="1800" b="0" dirty="0" err="1">
                <a:solidFill>
                  <a:schemeClr val="dk1"/>
                </a:solidFill>
                <a:latin typeface="Calibri"/>
                <a:ea typeface="Calibri"/>
                <a:cs typeface="Calibri"/>
                <a:sym typeface="Calibri"/>
              </a:rPr>
              <a:t>intelligenter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Vertrag</a:t>
            </a:r>
            <a:r>
              <a:rPr lang="en-GB" sz="1800" b="0" dirty="0">
                <a:solidFill>
                  <a:schemeClr val="dk1"/>
                </a:solidFill>
                <a:latin typeface="Calibri"/>
                <a:ea typeface="Calibri"/>
                <a:cs typeface="Calibri"/>
                <a:sym typeface="Calibri"/>
              </a:rPr>
              <a:t> für die </a:t>
            </a:r>
            <a:r>
              <a:rPr lang="en-GB" sz="1800" b="0" dirty="0" err="1">
                <a:solidFill>
                  <a:schemeClr val="dk1"/>
                </a:solidFill>
                <a:latin typeface="Calibri"/>
                <a:ea typeface="Calibri"/>
                <a:cs typeface="Calibri"/>
                <a:sym typeface="Calibri"/>
              </a:rPr>
              <a:t>Landwirtschaft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könnte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durch</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Wetterdaten</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ausgelöst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werden</a:t>
            </a:r>
            <a:r>
              <a:rPr lang="en-GB" sz="1800" b="0" dirty="0">
                <a:solidFill>
                  <a:schemeClr val="dk1"/>
                </a:solidFill>
                <a:latin typeface="Calibri"/>
                <a:ea typeface="Calibri"/>
                <a:cs typeface="Calibri"/>
                <a:sym typeface="Calibri"/>
              </a:rPr>
              <a:t>, z. B. </a:t>
            </a:r>
            <a:r>
              <a:rPr lang="en-GB" sz="1800" b="0" dirty="0" err="1">
                <a:solidFill>
                  <a:schemeClr val="dk1"/>
                </a:solidFill>
                <a:latin typeface="Calibri"/>
                <a:ea typeface="Calibri"/>
                <a:cs typeface="Calibri"/>
                <a:sym typeface="Calibri"/>
              </a:rPr>
              <a:t>wenn</a:t>
            </a:r>
            <a:r>
              <a:rPr lang="en-GB" sz="1800" b="0" dirty="0">
                <a:solidFill>
                  <a:schemeClr val="dk1"/>
                </a:solidFill>
                <a:latin typeface="Calibri"/>
                <a:ea typeface="Calibri"/>
                <a:cs typeface="Calibri"/>
                <a:sym typeface="Calibri"/>
              </a:rPr>
              <a:t> es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Woche</a:t>
            </a:r>
            <a:r>
              <a:rPr lang="en-GB" sz="1800" b="0" dirty="0">
                <a:solidFill>
                  <a:schemeClr val="dk1"/>
                </a:solidFill>
                <a:latin typeface="Calibri"/>
                <a:ea typeface="Calibri"/>
                <a:cs typeface="Calibri"/>
                <a:sym typeface="Calibri"/>
              </a:rPr>
              <a:t> lang </a:t>
            </a:r>
            <a:r>
              <a:rPr lang="en-GB" sz="1800" b="0" dirty="0" err="1">
                <a:solidFill>
                  <a:schemeClr val="dk1"/>
                </a:solidFill>
                <a:latin typeface="Calibri"/>
                <a:ea typeface="Calibri"/>
                <a:cs typeface="Calibri"/>
                <a:sym typeface="Calibri"/>
              </a:rPr>
              <a:t>heißer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als</a:t>
            </a:r>
            <a:r>
              <a:rPr lang="en-GB" sz="1800" b="0" dirty="0">
                <a:solidFill>
                  <a:schemeClr val="dk1"/>
                </a:solidFill>
                <a:latin typeface="Calibri"/>
                <a:ea typeface="Calibri"/>
                <a:cs typeface="Calibri"/>
                <a:sym typeface="Calibri"/>
              </a:rPr>
              <a:t> 40 Grad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erhalten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diesem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Versicherungspaket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automatisch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Auszahlung</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Vorteile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rechtzeitige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Auszahlung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minimale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menschliche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Interaktion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symmetrische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Informationen</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zwischen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Versicherer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Vermeidung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kostspieliger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Schadensbewertung</a:t>
            </a:r>
            <a:endParaRPr sz="1800" b="0" dirty="0">
              <a:solidFill>
                <a:schemeClr val="dk1"/>
              </a:solidFill>
              <a:latin typeface="Calibri"/>
              <a:ea typeface="Calibri"/>
              <a:cs typeface="Calibri"/>
              <a:sym typeface="Calibri"/>
            </a:endParaRPr>
          </a:p>
        </p:txBody>
      </p:sp>
      <p:pic>
        <p:nvPicPr>
          <p:cNvPr id="352" name="Google Shape;352;p22"/>
          <p:cNvPicPr preferRelativeResize="0"/>
          <p:nvPr/>
        </p:nvPicPr>
        <p:blipFill>
          <a:blip r:embed="rId4">
            <a:alphaModFix/>
          </a:blip>
          <a:stretch>
            <a:fillRect/>
          </a:stretch>
        </p:blipFill>
        <p:spPr>
          <a:xfrm>
            <a:off x="6997900" y="2143125"/>
            <a:ext cx="3616126" cy="3992326"/>
          </a:xfrm>
          <a:prstGeom prst="rect">
            <a:avLst/>
          </a:prstGeom>
          <a:noFill/>
          <a:ln>
            <a:noFill/>
          </a:ln>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366"/>
        <p:cNvGrpSpPr/>
        <p:nvPr/>
      </p:nvGrpSpPr>
      <p:grpSpPr>
        <a:xfrm>
          <a:off x="0" y="0"/>
          <a:ext cx="0" cy="0"/>
          <a:chOff x="0" y="0"/>
          <a:chExt cx="0" cy="0"/>
        </a:xfrm>
      </p:grpSpPr>
      <p:pic>
        <p:nvPicPr>
          <p:cNvPr id="367" name="Google Shape;367;p2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68" name="Google Shape;368;p24"/>
          <p:cNvSpPr txBox="1"/>
          <p:nvPr/>
        </p:nvSpPr>
        <p:spPr>
          <a:xfrm>
            <a:off x="21272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INTELLIGENTE VERTRÄGE: VOR- UND </a:t>
            </a:r>
            <a:r>
              <a:rPr lang="en-GB" sz="2800">
                <a:solidFill>
                  <a:schemeClr val="lt1"/>
                </a:solidFill>
                <a:latin typeface="Open Sans"/>
                <a:ea typeface="Open Sans"/>
                <a:cs typeface="Open Sans"/>
                <a:sym typeface="Open Sans"/>
              </a:rPr>
              <a:t>NACHTEILE </a:t>
            </a:r>
            <a:endParaRPr/>
          </a:p>
        </p:txBody>
      </p:sp>
      <p:sp>
        <p:nvSpPr>
          <p:cNvPr id="369" name="Google Shape;369;p24"/>
          <p:cNvSpPr txBox="1">
            <a:spLocks noGrp="1"/>
          </p:cNvSpPr>
          <p:nvPr>
            <p:ph type="body" idx="1"/>
          </p:nvPr>
        </p:nvSpPr>
        <p:spPr>
          <a:xfrm>
            <a:off x="593725" y="1962150"/>
            <a:ext cx="4445100" cy="4739759"/>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GB" sz="2200" u="sng" dirty="0">
                <a:solidFill>
                  <a:srgbClr val="38761D"/>
                </a:solidFill>
                <a:latin typeface="Calibri"/>
                <a:ea typeface="Calibri"/>
                <a:cs typeface="Calibri"/>
                <a:sym typeface="Calibri"/>
              </a:rPr>
              <a:t>PROS</a:t>
            </a:r>
            <a:endParaRPr sz="2200" u="sng" dirty="0">
              <a:solidFill>
                <a:srgbClr val="38761D"/>
              </a:solidFill>
              <a:latin typeface="Calibri"/>
              <a:ea typeface="Calibri"/>
              <a:cs typeface="Calibri"/>
              <a:sym typeface="Calibri"/>
            </a:endParaRPr>
          </a:p>
          <a:p>
            <a:pPr marL="0" lvl="0" indent="0" algn="l" rtl="0">
              <a:spcBef>
                <a:spcPts val="0"/>
              </a:spcBef>
              <a:spcAft>
                <a:spcPts val="0"/>
              </a:spcAft>
              <a:buNone/>
            </a:pPr>
            <a:endParaRPr sz="2200" dirty="0">
              <a:solidFill>
                <a:srgbClr val="38761D"/>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Prompte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Zahlung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geringerer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Zeitverzug</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Geringere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Kosten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aufgrund</a:t>
            </a:r>
            <a:r>
              <a:rPr lang="en-GB" sz="2200" b="0" dirty="0">
                <a:solidFill>
                  <a:schemeClr val="dk1"/>
                </a:solidFill>
                <a:latin typeface="Calibri"/>
                <a:ea typeface="Calibri"/>
                <a:cs typeface="Calibri"/>
                <a:sym typeface="Calibri"/>
              </a:rPr>
              <a:t> von Disintermediation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Transparenz</a:t>
            </a:r>
            <a:r>
              <a:rPr lang="en-GB" sz="2200" b="0" dirty="0">
                <a:solidFill>
                  <a:schemeClr val="dk1"/>
                </a:solidFill>
                <a:latin typeface="Calibri"/>
                <a:ea typeface="Calibri"/>
                <a:cs typeface="Calibri"/>
                <a:sym typeface="Calibri"/>
              </a:rPr>
              <a:t> und </a:t>
            </a:r>
            <a:r>
              <a:rPr lang="en-GB" sz="2200" b="0" dirty="0" err="1">
                <a:solidFill>
                  <a:schemeClr val="dk1"/>
                </a:solidFill>
                <a:latin typeface="Calibri"/>
                <a:ea typeface="Calibri"/>
                <a:cs typeface="Calibri"/>
                <a:sym typeface="Calibri"/>
              </a:rPr>
              <a:t>Unveränderlichkeit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fördern</a:t>
            </a:r>
            <a:r>
              <a:rPr lang="en-GB" sz="2200" b="0" dirty="0">
                <a:solidFill>
                  <a:schemeClr val="dk1"/>
                </a:solidFill>
                <a:latin typeface="Calibri"/>
                <a:ea typeface="Calibri"/>
                <a:cs typeface="Calibri"/>
                <a:sym typeface="Calibri"/>
              </a:rPr>
              <a:t> das </a:t>
            </a:r>
            <a:r>
              <a:rPr lang="en-GB" sz="2200" b="0" dirty="0" err="1">
                <a:solidFill>
                  <a:schemeClr val="dk1"/>
                </a:solidFill>
                <a:latin typeface="Calibri"/>
                <a:ea typeface="Calibri"/>
                <a:cs typeface="Calibri"/>
                <a:sym typeface="Calibri"/>
              </a:rPr>
              <a:t>Vertrauen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zwischen</a:t>
            </a:r>
            <a:r>
              <a:rPr lang="en-GB" sz="2200" b="0" dirty="0">
                <a:solidFill>
                  <a:schemeClr val="dk1"/>
                </a:solidFill>
                <a:latin typeface="Calibri"/>
                <a:ea typeface="Calibri"/>
                <a:cs typeface="Calibri"/>
                <a:sym typeface="Calibri"/>
              </a:rPr>
              <a:t> den </a:t>
            </a:r>
            <a:r>
              <a:rPr lang="en-GB" sz="2200" b="0" dirty="0" err="1">
                <a:solidFill>
                  <a:schemeClr val="dk1"/>
                </a:solidFill>
                <a:latin typeface="Calibri"/>
                <a:ea typeface="Calibri"/>
                <a:cs typeface="Calibri"/>
                <a:sym typeface="Calibri"/>
              </a:rPr>
              <a:t>Akteuren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Geringere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Wahrscheinlichkeit</a:t>
            </a:r>
            <a:r>
              <a:rPr lang="en-GB" sz="2200" b="0" dirty="0">
                <a:solidFill>
                  <a:schemeClr val="dk1"/>
                </a:solidFill>
                <a:latin typeface="Calibri"/>
                <a:ea typeface="Calibri"/>
                <a:cs typeface="Calibri"/>
                <a:sym typeface="Calibri"/>
              </a:rPr>
              <a:t> von </a:t>
            </a:r>
            <a:r>
              <a:rPr lang="en-GB" sz="2200" b="0" dirty="0" err="1">
                <a:solidFill>
                  <a:schemeClr val="dk1"/>
                </a:solidFill>
                <a:latin typeface="Calibri"/>
                <a:ea typeface="Calibri"/>
                <a:cs typeface="Calibri"/>
                <a:sym typeface="Calibri"/>
              </a:rPr>
              <a:t>Vertragsverletzungen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Vielversprechender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Einsatz</a:t>
            </a:r>
            <a:r>
              <a:rPr lang="en-GB" sz="2200" b="0" dirty="0">
                <a:solidFill>
                  <a:schemeClr val="dk1"/>
                </a:solidFill>
                <a:latin typeface="Calibri"/>
                <a:ea typeface="Calibri"/>
                <a:cs typeface="Calibri"/>
                <a:sym typeface="Calibri"/>
              </a:rPr>
              <a:t> in der </a:t>
            </a:r>
            <a:r>
              <a:rPr lang="en-GB" sz="2200" b="0" dirty="0" err="1">
                <a:solidFill>
                  <a:schemeClr val="dk1"/>
                </a:solidFill>
                <a:latin typeface="Calibri"/>
                <a:ea typeface="Calibri"/>
                <a:cs typeface="Calibri"/>
                <a:sym typeface="Calibri"/>
              </a:rPr>
              <a:t>Ernteversicherung</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Effizienz</a:t>
            </a:r>
            <a:endParaRPr sz="2200" b="0" dirty="0">
              <a:solidFill>
                <a:schemeClr val="dk1"/>
              </a:solidFill>
              <a:latin typeface="Calibri"/>
              <a:ea typeface="Calibri"/>
              <a:cs typeface="Calibri"/>
              <a:sym typeface="Calibri"/>
            </a:endParaRPr>
          </a:p>
        </p:txBody>
      </p:sp>
      <p:cxnSp>
        <p:nvCxnSpPr>
          <p:cNvPr id="370" name="Google Shape;370;p24"/>
          <p:cNvCxnSpPr/>
          <p:nvPr/>
        </p:nvCxnSpPr>
        <p:spPr>
          <a:xfrm flipH="1">
            <a:off x="5267175" y="1790700"/>
            <a:ext cx="19200" cy="5457900"/>
          </a:xfrm>
          <a:prstGeom prst="straightConnector1">
            <a:avLst/>
          </a:prstGeom>
          <a:noFill/>
          <a:ln w="28575" cap="flat" cmpd="sng">
            <a:solidFill>
              <a:srgbClr val="38761D"/>
            </a:solidFill>
            <a:prstDash val="solid"/>
            <a:round/>
            <a:headEnd type="none" w="med" len="med"/>
            <a:tailEnd type="none" w="med" len="med"/>
          </a:ln>
        </p:spPr>
      </p:cxnSp>
      <p:sp>
        <p:nvSpPr>
          <p:cNvPr id="371" name="Google Shape;371;p24"/>
          <p:cNvSpPr txBox="1">
            <a:spLocks noGrp="1"/>
          </p:cNvSpPr>
          <p:nvPr>
            <p:ph type="body" idx="1"/>
          </p:nvPr>
        </p:nvSpPr>
        <p:spPr>
          <a:xfrm>
            <a:off x="5680075" y="1962150"/>
            <a:ext cx="4794300" cy="4340700"/>
          </a:xfrm>
          <a:prstGeom prst="rect">
            <a:avLst/>
          </a:prstGeom>
          <a:noFill/>
          <a:ln>
            <a:noFill/>
          </a:ln>
        </p:spPr>
        <p:txBody>
          <a:bodyPr spcFirstLastPara="1" wrap="square" lIns="0" tIns="0" rIns="0" bIns="0" anchor="t" anchorCtr="0">
            <a:spAutoFit/>
          </a:bodyPr>
          <a:lstStyle/>
          <a:p>
            <a:pPr marL="0" lvl="0" indent="0" algn="ctr" rtl="0">
              <a:spcBef>
                <a:spcPts val="0"/>
              </a:spcBef>
              <a:spcAft>
                <a:spcPts val="0"/>
              </a:spcAft>
              <a:buNone/>
            </a:pPr>
            <a:r>
              <a:rPr lang="en-GB" sz="2200" u="sng">
                <a:solidFill>
                  <a:srgbClr val="1155CC"/>
                </a:solidFill>
                <a:latin typeface="Calibri"/>
                <a:ea typeface="Calibri"/>
                <a:cs typeface="Calibri"/>
                <a:sym typeface="Calibri"/>
              </a:rPr>
              <a:t>CONS</a:t>
            </a:r>
            <a:endParaRPr sz="2200" u="sng">
              <a:solidFill>
                <a:srgbClr val="1155CC"/>
              </a:solidFill>
              <a:latin typeface="Calibri"/>
              <a:ea typeface="Calibri"/>
              <a:cs typeface="Calibri"/>
              <a:sym typeface="Calibri"/>
            </a:endParaRPr>
          </a:p>
          <a:p>
            <a:pPr marL="0" lvl="0" indent="0" algn="l" rtl="0">
              <a:spcBef>
                <a:spcPts val="0"/>
              </a:spcBef>
              <a:spcAft>
                <a:spcPts val="0"/>
              </a:spcAft>
              <a:buNone/>
            </a:pPr>
            <a:endParaRPr sz="2200">
              <a:solidFill>
                <a:srgbClr val="1155CC"/>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Intelligente Verträge (an und für sich) sind rechtlich nicht durchsetzbar</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Technischer Experte zum Schreiben von Smart-Contract-Code benötigt - ein neuer Mittelsmann?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Infrastruktur und ein hohes Maß an digitaler Reife sind für die Umsetzung erforderlich</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Unflexibel </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1800" b="0">
              <a:solidFill>
                <a:schemeClr val="dk1"/>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376"/>
        <p:cNvGrpSpPr/>
        <p:nvPr/>
      </p:nvGrpSpPr>
      <p:grpSpPr>
        <a:xfrm>
          <a:off x="0" y="0"/>
          <a:ext cx="0" cy="0"/>
          <a:chOff x="0" y="0"/>
          <a:chExt cx="0" cy="0"/>
        </a:xfrm>
      </p:grpSpPr>
      <p:pic>
        <p:nvPicPr>
          <p:cNvPr id="377" name="Google Shape;377;p2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78" name="Google Shape;378;p25"/>
          <p:cNvSpPr txBox="1"/>
          <p:nvPr/>
        </p:nvSpPr>
        <p:spPr>
          <a:xfrm>
            <a:off x="158600" y="315750"/>
            <a:ext cx="105348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GRENZEN DER AUF DIE LANDWIRTE AUSGERICHTETEN LÖSUNGEN</a:t>
            </a:r>
            <a:endParaRPr sz="3300">
              <a:latin typeface="Calibri"/>
              <a:ea typeface="Calibri"/>
              <a:cs typeface="Calibri"/>
              <a:sym typeface="Calibri"/>
            </a:endParaRPr>
          </a:p>
        </p:txBody>
      </p:sp>
      <p:sp>
        <p:nvSpPr>
          <p:cNvPr id="379" name="Google Shape;379;p25"/>
          <p:cNvSpPr txBox="1">
            <a:spLocks noGrp="1"/>
          </p:cNvSpPr>
          <p:nvPr>
            <p:ph type="body" idx="1"/>
          </p:nvPr>
        </p:nvSpPr>
        <p:spPr>
          <a:xfrm>
            <a:off x="5781675" y="1687200"/>
            <a:ext cx="4676700" cy="47409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Obwohl in der Literatur viele potenzielle Vorteile der Blockchain-Implementierung für Landwirte aufgezeigt wurden, sind </a:t>
            </a:r>
            <a:r>
              <a:rPr lang="en-GB" sz="2200">
                <a:solidFill>
                  <a:schemeClr val="dk1"/>
                </a:solidFill>
                <a:latin typeface="Calibri"/>
                <a:ea typeface="Calibri"/>
                <a:cs typeface="Calibri"/>
                <a:sym typeface="Calibri"/>
              </a:rPr>
              <a:t>fehlende digitale Kapazitäten </a:t>
            </a:r>
            <a:r>
              <a:rPr lang="en-GB" sz="2200" b="0">
                <a:solidFill>
                  <a:schemeClr val="dk1"/>
                </a:solidFill>
                <a:latin typeface="Calibri"/>
                <a:ea typeface="Calibri"/>
                <a:cs typeface="Calibri"/>
                <a:sym typeface="Calibri"/>
              </a:rPr>
              <a:t>und die </a:t>
            </a:r>
            <a:r>
              <a:rPr lang="en-GB" sz="2200">
                <a:solidFill>
                  <a:schemeClr val="dk1"/>
                </a:solidFill>
                <a:latin typeface="Calibri"/>
                <a:ea typeface="Calibri"/>
                <a:cs typeface="Calibri"/>
                <a:sym typeface="Calibri"/>
              </a:rPr>
              <a:t>Kosten für die anfängliche Einführung nach wie vor ein </a:t>
            </a:r>
            <a:r>
              <a:rPr lang="en-GB" sz="2200" b="0">
                <a:solidFill>
                  <a:schemeClr val="dk1"/>
                </a:solidFill>
                <a:latin typeface="Calibri"/>
                <a:ea typeface="Calibri"/>
                <a:cs typeface="Calibri"/>
                <a:sym typeface="Calibri"/>
              </a:rPr>
              <a:t>Problem</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Geringer Digitalisierungsgrad, insbesondere in Entwicklungsländern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Könnte die finanzielle und digitale Kluft zwischen großen und kleinen Akteuren, Landwirten in Industrie- und Entwicklungsländern vergrößern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Bedeutung von </a:t>
            </a:r>
            <a:r>
              <a:rPr lang="en-GB" sz="2200">
                <a:solidFill>
                  <a:schemeClr val="dk1"/>
                </a:solidFill>
                <a:latin typeface="Calibri"/>
                <a:ea typeface="Calibri"/>
                <a:cs typeface="Calibri"/>
                <a:sym typeface="Calibri"/>
              </a:rPr>
              <a:t>Schulungen </a:t>
            </a:r>
            <a:r>
              <a:rPr lang="en-GB" sz="2200" b="0">
                <a:solidFill>
                  <a:schemeClr val="dk1"/>
                </a:solidFill>
                <a:latin typeface="Calibri"/>
                <a:ea typeface="Calibri"/>
                <a:cs typeface="Calibri"/>
                <a:sym typeface="Calibri"/>
              </a:rPr>
              <a:t>und </a:t>
            </a:r>
            <a:r>
              <a:rPr lang="en-GB" sz="2200">
                <a:solidFill>
                  <a:schemeClr val="dk1"/>
                </a:solidFill>
                <a:latin typeface="Calibri"/>
                <a:ea typeface="Calibri"/>
                <a:cs typeface="Calibri"/>
                <a:sym typeface="Calibri"/>
              </a:rPr>
              <a:t>Qualifizierungsmaßnahmen </a:t>
            </a:r>
            <a:r>
              <a:rPr lang="en-GB" sz="2200" b="0">
                <a:solidFill>
                  <a:schemeClr val="dk1"/>
                </a:solidFill>
                <a:latin typeface="Calibri"/>
                <a:ea typeface="Calibri"/>
                <a:cs typeface="Calibri"/>
                <a:sym typeface="Calibri"/>
              </a:rPr>
              <a:t>für Landwirte</a:t>
            </a:r>
            <a:endParaRPr sz="2200">
              <a:solidFill>
                <a:schemeClr val="dk1"/>
              </a:solidFill>
              <a:latin typeface="Calibri"/>
              <a:ea typeface="Calibri"/>
              <a:cs typeface="Calibri"/>
              <a:sym typeface="Calibri"/>
            </a:endParaRPr>
          </a:p>
        </p:txBody>
      </p:sp>
      <p:pic>
        <p:nvPicPr>
          <p:cNvPr id="380" name="Google Shape;380;p25"/>
          <p:cNvPicPr preferRelativeResize="0"/>
          <p:nvPr/>
        </p:nvPicPr>
        <p:blipFill>
          <a:blip r:embed="rId4">
            <a:alphaModFix/>
          </a:blip>
          <a:stretch>
            <a:fillRect/>
          </a:stretch>
        </p:blipFill>
        <p:spPr>
          <a:xfrm>
            <a:off x="0" y="2200275"/>
            <a:ext cx="5565327" cy="3714751"/>
          </a:xfrm>
          <a:prstGeom prst="rect">
            <a:avLst/>
          </a:prstGeom>
          <a:noFill/>
          <a:ln>
            <a:noFill/>
          </a:ln>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pic>
        <p:nvPicPr>
          <p:cNvPr id="386" name="Google Shape;386;p2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387" name="Google Shape;387;p26"/>
          <p:cNvSpPr txBox="1"/>
          <p:nvPr/>
        </p:nvSpPr>
        <p:spPr>
          <a:xfrm>
            <a:off x="200000" y="277200"/>
            <a:ext cx="104934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UMWELTORIENTIERTE LÖSUNGEN </a:t>
            </a:r>
            <a:endParaRPr sz="3300">
              <a:latin typeface="Calibri"/>
              <a:ea typeface="Calibri"/>
              <a:cs typeface="Calibri"/>
              <a:sym typeface="Calibri"/>
            </a:endParaRPr>
          </a:p>
        </p:txBody>
      </p:sp>
      <p:sp>
        <p:nvSpPr>
          <p:cNvPr id="388" name="Google Shape;388;p26"/>
          <p:cNvSpPr txBox="1">
            <a:spLocks noGrp="1"/>
          </p:cNvSpPr>
          <p:nvPr>
            <p:ph type="body" idx="1"/>
          </p:nvPr>
        </p:nvSpPr>
        <p:spPr>
          <a:xfrm>
            <a:off x="450850" y="1552575"/>
            <a:ext cx="9601200" cy="16932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Die negativen Auswirkungen der derzeitigen landwirtschaftlichen Praktiken auf die Umwelt machen einen neuen</a:t>
            </a:r>
            <a:r>
              <a:rPr lang="en-GB" sz="2200">
                <a:solidFill>
                  <a:schemeClr val="dk1"/>
                </a:solidFill>
                <a:latin typeface="Calibri"/>
                <a:ea typeface="Calibri"/>
                <a:cs typeface="Calibri"/>
                <a:sym typeface="Calibri"/>
              </a:rPr>
              <a:t>, auf Nachhaltigkeit ausgerichteten Ansatz </a:t>
            </a:r>
            <a:r>
              <a:rPr lang="en-GB" sz="2200" b="0">
                <a:solidFill>
                  <a:schemeClr val="dk1"/>
                </a:solidFill>
                <a:latin typeface="Calibri"/>
                <a:ea typeface="Calibri"/>
                <a:cs typeface="Calibri"/>
                <a:sym typeface="Calibri"/>
              </a:rPr>
              <a:t>für die Agrar- und Lebensmittelproduktion erforderlich</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Neue Technologien - einschließlich Blockchain-basierter Lösungen - können dazu beitragen, </a:t>
            </a:r>
            <a:r>
              <a:rPr lang="en-GB" sz="2200">
                <a:solidFill>
                  <a:schemeClr val="dk1"/>
                </a:solidFill>
                <a:latin typeface="Calibri"/>
                <a:ea typeface="Calibri"/>
                <a:cs typeface="Calibri"/>
                <a:sym typeface="Calibri"/>
              </a:rPr>
              <a:t>begrenzte Ressourcen effektiver zu nutzen </a:t>
            </a:r>
            <a:r>
              <a:rPr lang="en-GB" sz="2200" b="0">
                <a:solidFill>
                  <a:schemeClr val="dk1"/>
                </a:solidFill>
                <a:latin typeface="Calibri"/>
                <a:ea typeface="Calibri"/>
                <a:cs typeface="Calibri"/>
                <a:sym typeface="Calibri"/>
              </a:rPr>
              <a:t>und </a:t>
            </a:r>
            <a:r>
              <a:rPr lang="en-GB" sz="2200">
                <a:solidFill>
                  <a:schemeClr val="dk1"/>
                </a:solidFill>
                <a:latin typeface="Calibri"/>
                <a:ea typeface="Calibri"/>
                <a:cs typeface="Calibri"/>
                <a:sym typeface="Calibri"/>
              </a:rPr>
              <a:t>die Lebensmittelverschwendung zu reduzieren</a:t>
            </a:r>
            <a:endParaRPr sz="2200">
              <a:solidFill>
                <a:schemeClr val="dk1"/>
              </a:solidFill>
              <a:latin typeface="Calibri"/>
              <a:ea typeface="Calibri"/>
              <a:cs typeface="Calibri"/>
              <a:sym typeface="Calibri"/>
            </a:endParaRPr>
          </a:p>
        </p:txBody>
      </p:sp>
      <p:pic>
        <p:nvPicPr>
          <p:cNvPr id="389" name="Google Shape;389;p26"/>
          <p:cNvPicPr preferRelativeResize="0"/>
          <p:nvPr/>
        </p:nvPicPr>
        <p:blipFill>
          <a:blip r:embed="rId4">
            <a:alphaModFix/>
          </a:blip>
          <a:stretch>
            <a:fillRect/>
          </a:stretch>
        </p:blipFill>
        <p:spPr>
          <a:xfrm>
            <a:off x="2618734" y="4277499"/>
            <a:ext cx="5455932" cy="2905953"/>
          </a:xfrm>
          <a:prstGeom prst="rect">
            <a:avLst/>
          </a:prstGeom>
          <a:noFill/>
          <a:ln>
            <a:noFill/>
          </a:ln>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394"/>
        <p:cNvGrpSpPr/>
        <p:nvPr/>
      </p:nvGrpSpPr>
      <p:grpSpPr>
        <a:xfrm>
          <a:off x="0" y="0"/>
          <a:ext cx="0" cy="0"/>
          <a:chOff x="0" y="0"/>
          <a:chExt cx="0" cy="0"/>
        </a:xfrm>
      </p:grpSpPr>
      <p:pic>
        <p:nvPicPr>
          <p:cNvPr id="395" name="Google Shape;395;p27"/>
          <p:cNvPicPr preferRelativeResize="0"/>
          <p:nvPr/>
        </p:nvPicPr>
        <p:blipFill rotWithShape="1">
          <a:blip r:embed="rId3">
            <a:alphaModFix/>
          </a:blip>
          <a:srcRect/>
          <a:stretch/>
        </p:blipFill>
        <p:spPr>
          <a:xfrm>
            <a:off x="0" y="11"/>
            <a:ext cx="10693400" cy="1170928"/>
          </a:xfrm>
          <a:prstGeom prst="rect">
            <a:avLst/>
          </a:prstGeom>
          <a:noFill/>
          <a:ln>
            <a:noFill/>
          </a:ln>
        </p:spPr>
      </p:pic>
      <p:sp>
        <p:nvSpPr>
          <p:cNvPr id="396" name="Google Shape;396;p27"/>
          <p:cNvSpPr txBox="1"/>
          <p:nvPr/>
        </p:nvSpPr>
        <p:spPr>
          <a:xfrm>
            <a:off x="297851" y="97330"/>
            <a:ext cx="10036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UMWELTORIENTIERTE </a:t>
            </a:r>
            <a:r>
              <a:rPr lang="en-GB" sz="2800">
                <a:solidFill>
                  <a:schemeClr val="lt1"/>
                </a:solidFill>
                <a:latin typeface="Open Sans"/>
                <a:ea typeface="Open Sans"/>
                <a:cs typeface="Open Sans"/>
                <a:sym typeface="Open Sans"/>
              </a:rPr>
              <a:t>LÖSUNGEN </a:t>
            </a:r>
            <a:endParaRPr/>
          </a:p>
        </p:txBody>
      </p:sp>
      <p:sp>
        <p:nvSpPr>
          <p:cNvPr id="397" name="Google Shape;397;p27"/>
          <p:cNvSpPr txBox="1">
            <a:spLocks noGrp="1"/>
          </p:cNvSpPr>
          <p:nvPr>
            <p:ph type="body" idx="1"/>
          </p:nvPr>
        </p:nvSpPr>
        <p:spPr>
          <a:xfrm>
            <a:off x="658825" y="1809750"/>
            <a:ext cx="9601200" cy="40635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Das Potenzial der Blockchain zur </a:t>
            </a:r>
            <a:r>
              <a:rPr lang="en-GB" sz="2200">
                <a:solidFill>
                  <a:schemeClr val="dk1"/>
                </a:solidFill>
                <a:latin typeface="Calibri"/>
                <a:ea typeface="Calibri"/>
                <a:cs typeface="Calibri"/>
                <a:sym typeface="Calibri"/>
              </a:rPr>
              <a:t>Verringerung der Lebensmittelverschwendung </a:t>
            </a:r>
            <a:r>
              <a:rPr lang="en-GB" sz="2200" b="0">
                <a:solidFill>
                  <a:schemeClr val="dk1"/>
                </a:solidFill>
                <a:latin typeface="Calibri"/>
                <a:ea typeface="Calibri"/>
                <a:cs typeface="Calibri"/>
                <a:sym typeface="Calibri"/>
              </a:rPr>
              <a:t>ist auch aus ökologischer Sicht wichtig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Etwa ⅓ der weltweit produzierten Lebensmittel werden jedes Jahr aufgrund von Ineffizienzen in der Lieferkette verschwendet - dies bedeutet eine massive </a:t>
            </a:r>
            <a:r>
              <a:rPr lang="en-GB" sz="2200">
                <a:solidFill>
                  <a:schemeClr val="dk1"/>
                </a:solidFill>
                <a:latin typeface="Calibri"/>
                <a:ea typeface="Calibri"/>
                <a:cs typeface="Calibri"/>
                <a:sym typeface="Calibri"/>
              </a:rPr>
              <a:t>Verschwendung von Ressourcen </a:t>
            </a:r>
            <a:r>
              <a:rPr lang="en-GB" sz="2200" b="0">
                <a:solidFill>
                  <a:schemeClr val="dk1"/>
                </a:solidFill>
                <a:latin typeface="Calibri"/>
                <a:ea typeface="Calibri"/>
                <a:cs typeface="Calibri"/>
                <a:sym typeface="Calibri"/>
              </a:rPr>
              <a:t>(z. B. Wasser, Energie in Gewächshäusern, Kraftstoff für den Transport) sowie von Lebensmitteln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Durch die Verringerung der Anzahl von Zwischenhändlern und die Verbesserung der Rückverfolgbarkeit (z. B. Verfolgung der Bedingungen mit IoT/RFID mit in der Blockchain gespeicherten Daten) kann die Einführung der Blockchain in den Lieferketten der Agrar- und Ernährungswirtschaft die Lebensmittelverschwendung und die damit verbundenen Umweltauswirkungen verringern, indem Erzeuger und Einzelhändler in die Lage versetzt werden, </a:t>
            </a:r>
            <a:r>
              <a:rPr lang="en-GB" sz="2200">
                <a:solidFill>
                  <a:schemeClr val="dk1"/>
                </a:solidFill>
                <a:latin typeface="Calibri"/>
                <a:ea typeface="Calibri"/>
                <a:cs typeface="Calibri"/>
                <a:sym typeface="Calibri"/>
              </a:rPr>
              <a:t>Kontaminationsfälle schneller zu erkennen </a:t>
            </a:r>
            <a:r>
              <a:rPr lang="en-GB" sz="2200" b="0">
                <a:solidFill>
                  <a:schemeClr val="dk1"/>
                </a:solidFill>
                <a:latin typeface="Calibri"/>
                <a:ea typeface="Calibri"/>
                <a:cs typeface="Calibri"/>
                <a:sym typeface="Calibri"/>
              </a:rPr>
              <a:t>und </a:t>
            </a:r>
            <a:r>
              <a:rPr lang="en-GB" sz="2200">
                <a:solidFill>
                  <a:schemeClr val="dk1"/>
                </a:solidFill>
                <a:latin typeface="Calibri"/>
                <a:ea typeface="Calibri"/>
                <a:cs typeface="Calibri"/>
                <a:sym typeface="Calibri"/>
              </a:rPr>
              <a:t>darauf zu reagieren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Intelligente Systeme zur Bewältigung von Lebensmittelverlusten </a:t>
            </a:r>
            <a:r>
              <a:rPr lang="en-GB" sz="2200" b="0">
                <a:solidFill>
                  <a:schemeClr val="dk1"/>
                </a:solidFill>
                <a:latin typeface="Calibri"/>
                <a:ea typeface="Calibri"/>
                <a:cs typeface="Calibri"/>
                <a:sym typeface="Calibri"/>
              </a:rPr>
              <a:t>und Verkauf von überschüssigen Lebensmitteln (z. B. Wohltätigkeitsorganisationen, Gastgewerbe, Kompost, Biogas usw.)</a:t>
            </a:r>
            <a:endParaRPr sz="2200" b="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402"/>
        <p:cNvGrpSpPr/>
        <p:nvPr/>
      </p:nvGrpSpPr>
      <p:grpSpPr>
        <a:xfrm>
          <a:off x="0" y="0"/>
          <a:ext cx="0" cy="0"/>
          <a:chOff x="0" y="0"/>
          <a:chExt cx="0" cy="0"/>
        </a:xfrm>
      </p:grpSpPr>
      <p:pic>
        <p:nvPicPr>
          <p:cNvPr id="403" name="Google Shape;403;p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04" name="Google Shape;404;p28"/>
          <p:cNvSpPr txBox="1"/>
          <p:nvPr/>
        </p:nvSpPr>
        <p:spPr>
          <a:xfrm>
            <a:off x="338125" y="277200"/>
            <a:ext cx="98838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UMWELTORIENTIERTE LÖSUNGEN </a:t>
            </a:r>
            <a:endParaRPr sz="3300">
              <a:latin typeface="Calibri"/>
              <a:ea typeface="Calibri"/>
              <a:cs typeface="Calibri"/>
              <a:sym typeface="Calibri"/>
            </a:endParaRPr>
          </a:p>
        </p:txBody>
      </p:sp>
      <p:sp>
        <p:nvSpPr>
          <p:cNvPr id="405" name="Google Shape;405;p28"/>
          <p:cNvSpPr txBox="1">
            <a:spLocks noGrp="1"/>
          </p:cNvSpPr>
          <p:nvPr>
            <p:ph type="body" idx="1"/>
          </p:nvPr>
        </p:nvSpPr>
        <p:spPr>
          <a:xfrm>
            <a:off x="479425" y="1621663"/>
            <a:ext cx="9601200" cy="43407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Der Druck von Verbrauchern und Investoren hat viele Agrar- und Lebensmittelunternehmen dazu veranlasst, ehrgeizige </a:t>
            </a:r>
            <a:r>
              <a:rPr lang="en-GB" sz="2200">
                <a:solidFill>
                  <a:schemeClr val="dk1"/>
                </a:solidFill>
                <a:latin typeface="Calibri"/>
                <a:ea typeface="Calibri"/>
                <a:cs typeface="Calibri"/>
                <a:sym typeface="Calibri"/>
              </a:rPr>
              <a:t>öffentliche Verpflichtungen und Zusagen einzugehen </a:t>
            </a:r>
            <a:r>
              <a:rPr lang="en-GB" sz="2200" b="0">
                <a:solidFill>
                  <a:schemeClr val="dk1"/>
                </a:solidFill>
                <a:latin typeface="Calibri"/>
                <a:ea typeface="Calibri"/>
                <a:cs typeface="Calibri"/>
                <a:sym typeface="Calibri"/>
              </a:rPr>
              <a:t>(z. B. keine Abholzung, 100 % erneuerbare Energien, 100 % recycelte Materialien).</a:t>
            </a:r>
            <a:endParaRPr sz="2200" b="0">
              <a:solidFill>
                <a:schemeClr val="dk1"/>
              </a:solidFill>
              <a:latin typeface="Calibri"/>
              <a:ea typeface="Calibri"/>
              <a:cs typeface="Calibri"/>
              <a:sym typeface="Calibri"/>
            </a:endParaRPr>
          </a:p>
          <a:p>
            <a:pPr indent="-368300">
              <a:buClr>
                <a:schemeClr val="dk1"/>
              </a:buClr>
              <a:buSzPts val="2200"/>
              <a:buFont typeface="Calibri"/>
              <a:buChar char="●"/>
            </a:pPr>
            <a:r>
              <a:rPr lang="en-GB" sz="2200" b="0">
                <a:solidFill>
                  <a:schemeClr val="dk1"/>
                </a:solidFill>
                <a:latin typeface="Calibri"/>
                <a:ea typeface="Calibri"/>
                <a:cs typeface="Calibri"/>
                <a:sym typeface="Calibri"/>
              </a:rPr>
              <a:t>Komplexe und undurchsichtige globale Lieferketten können es jedoch selbst für Unternehmen mit guten Absichten schwierig machen, ihre Verpflichtungen umzusetzen und messbare Ergebnisse nachzuweisen </a:t>
            </a:r>
            <a:endParaRPr sz="2200" b="0">
              <a:solidFill>
                <a:schemeClr val="dk1"/>
              </a:solidFill>
              <a:latin typeface="Calibri"/>
              <a:ea typeface="Calibri"/>
              <a:cs typeface="Calibri"/>
              <a:sym typeface="Calibri"/>
            </a:endParaRPr>
          </a:p>
          <a:p>
            <a:pPr indent="-368300">
              <a:buClr>
                <a:schemeClr val="dk1"/>
              </a:buClr>
              <a:buSzPts val="2200"/>
              <a:buChar char="●"/>
            </a:pPr>
            <a:r>
              <a:rPr lang="en-GB" sz="2200" b="0">
                <a:solidFill>
                  <a:schemeClr val="dk1"/>
                </a:solidFill>
                <a:latin typeface="Calibri"/>
                <a:ea typeface="Calibri"/>
                <a:cs typeface="Calibri"/>
                <a:sym typeface="Calibri"/>
              </a:rPr>
              <a:t>Die Unfähigkeit, Umweltverpflichtungen einzuhalten, </a:t>
            </a:r>
            <a:r>
              <a:rPr lang="en-GB" sz="2200">
                <a:solidFill>
                  <a:schemeClr val="dk1"/>
                </a:solidFill>
                <a:latin typeface="Calibri"/>
                <a:ea typeface="Calibri"/>
                <a:cs typeface="Calibri"/>
                <a:sym typeface="Calibri"/>
              </a:rPr>
              <a:t>schadet der Glaubwürdigkeit </a:t>
            </a:r>
            <a:r>
              <a:rPr lang="en-GB" sz="2200" b="0">
                <a:solidFill>
                  <a:schemeClr val="dk1"/>
                </a:solidFill>
                <a:latin typeface="Calibri"/>
                <a:ea typeface="Calibri"/>
                <a:cs typeface="Calibri"/>
                <a:sym typeface="Calibri"/>
              </a:rPr>
              <a:t>und dem Ruf </a:t>
            </a:r>
            <a:r>
              <a:rPr lang="en-GB" sz="2200">
                <a:solidFill>
                  <a:schemeClr val="dk1"/>
                </a:solidFill>
                <a:latin typeface="Calibri"/>
                <a:ea typeface="Calibri"/>
                <a:cs typeface="Calibri"/>
                <a:sym typeface="Calibri"/>
              </a:rPr>
              <a:t>eines Unternehmens </a:t>
            </a:r>
            <a:endParaRPr sz="2200" b="0">
              <a:solidFill>
                <a:schemeClr val="dk1"/>
              </a:solidFill>
              <a:latin typeface="Calibri"/>
              <a:ea typeface="Calibri"/>
              <a:cs typeface="Calibri"/>
              <a:sym typeface="Calibri"/>
            </a:endParaRPr>
          </a:p>
          <a:p>
            <a:pPr indent="-368300">
              <a:buClr>
                <a:schemeClr val="dk1"/>
              </a:buClr>
              <a:buSzPts val="2200"/>
              <a:buChar char="●"/>
            </a:pPr>
            <a:r>
              <a:rPr lang="en-GB" sz="2200">
                <a:solidFill>
                  <a:schemeClr val="dk1"/>
                </a:solidFill>
                <a:latin typeface="Calibri"/>
                <a:ea typeface="Calibri"/>
                <a:cs typeface="Calibri"/>
                <a:sym typeface="Calibri"/>
              </a:rPr>
              <a:t>Zertifizierungen durch Dritte </a:t>
            </a:r>
            <a:r>
              <a:rPr lang="en-GB" sz="2200" b="0">
                <a:solidFill>
                  <a:schemeClr val="dk1"/>
                </a:solidFill>
                <a:latin typeface="Calibri"/>
                <a:ea typeface="Calibri"/>
                <a:cs typeface="Calibri"/>
                <a:sym typeface="Calibri"/>
              </a:rPr>
              <a:t>als Lösung? 1) Verwirrender Wildwuchs, 2) Greenwashing, 3) Auditbetrug, 4) Teuer </a:t>
            </a:r>
            <a:endParaRPr sz="2200" b="0">
              <a:solidFill>
                <a:schemeClr val="dk1"/>
              </a:solidFill>
              <a:latin typeface="Calibri"/>
              <a:ea typeface="Calibri"/>
              <a:cs typeface="Calibri"/>
              <a:sym typeface="Calibri"/>
            </a:endParaRPr>
          </a:p>
          <a:p>
            <a:pPr indent="-342900">
              <a:buClr>
                <a:schemeClr val="dk1"/>
              </a:buClr>
              <a:buSzPts val="1800"/>
              <a:buChar char="●"/>
            </a:pPr>
            <a:r>
              <a:rPr lang="en-GB" sz="2200" b="0">
                <a:solidFill>
                  <a:schemeClr val="dk1"/>
                </a:solidFill>
                <a:latin typeface="Calibri"/>
                <a:ea typeface="Calibri"/>
                <a:cs typeface="Calibri"/>
                <a:sym typeface="Calibri"/>
              </a:rPr>
              <a:t>Blockchain als Mittel zum Nachweis erfüllter Verpflichtungen/als Alternative zur Zertifizierung durch Dritte: </a:t>
            </a:r>
            <a:r>
              <a:rPr lang="en-GB" sz="2200">
                <a:solidFill>
                  <a:schemeClr val="dk1"/>
                </a:solidFill>
                <a:latin typeface="Calibri"/>
                <a:ea typeface="Calibri"/>
                <a:cs typeface="Calibri"/>
                <a:sym typeface="Calibri"/>
              </a:rPr>
              <a:t>Transparenz, überprüfbare Lieferketten und </a:t>
            </a:r>
            <a:r>
              <a:rPr lang="en-GB" sz="1800">
                <a:solidFill>
                  <a:schemeClr val="dk1"/>
                </a:solidFill>
              </a:rPr>
              <a:t>Vertrauen </a:t>
            </a:r>
            <a:endParaRPr sz="1800">
              <a:solidFill>
                <a:schemeClr val="dk1"/>
              </a:solidFill>
            </a:endParaRPr>
          </a:p>
          <a:p>
            <a:pPr marL="457200" lvl="0" indent="0" algn="l" rtl="0">
              <a:spcBef>
                <a:spcPts val="0"/>
              </a:spcBef>
              <a:spcAft>
                <a:spcPts val="0"/>
              </a:spcAft>
              <a:buNone/>
            </a:pPr>
            <a:endParaRPr sz="1800" b="0">
              <a:solidFill>
                <a:schemeClr val="dk1"/>
              </a:solidFill>
            </a:endParaRPr>
          </a:p>
        </p:txBody>
      </p:sp>
      <p:sp>
        <p:nvSpPr>
          <p:cNvPr id="406" name="Google Shape;406;p28"/>
          <p:cNvSpPr txBox="1"/>
          <p:nvPr/>
        </p:nvSpPr>
        <p:spPr>
          <a:xfrm>
            <a:off x="2181100" y="6421200"/>
            <a:ext cx="8096400" cy="1029711"/>
          </a:xfrm>
          <a:prstGeom prst="rect">
            <a:avLst/>
          </a:prstGeom>
          <a:solidFill>
            <a:srgbClr val="93C47D"/>
          </a:solidFill>
          <a:ln w="19050"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GB" sz="2000">
                <a:latin typeface="Calibri"/>
                <a:ea typeface="Calibri"/>
                <a:cs typeface="Calibri"/>
                <a:sym typeface="Calibri"/>
              </a:rPr>
              <a:t>Hinweis: Die Rolle von Regierungen und Regulierungsbehörden ist entscheidend, um Unternehmen zur Rechenschaft zu ziehen - die Nachfrage der Verbraucher kann allein ein unzureichender Motivator sein</a:t>
            </a:r>
            <a:endParaRPr sz="2000">
              <a:latin typeface="Calibri"/>
              <a:ea typeface="Calibri"/>
              <a:cs typeface="Calibri"/>
              <a:sym typeface="Calibr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411"/>
        <p:cNvGrpSpPr/>
        <p:nvPr/>
      </p:nvGrpSpPr>
      <p:grpSpPr>
        <a:xfrm>
          <a:off x="0" y="0"/>
          <a:ext cx="0" cy="0"/>
          <a:chOff x="0" y="0"/>
          <a:chExt cx="0" cy="0"/>
        </a:xfrm>
      </p:grpSpPr>
      <p:pic>
        <p:nvPicPr>
          <p:cNvPr id="412" name="Google Shape;412;p29"/>
          <p:cNvPicPr preferRelativeResize="0"/>
          <p:nvPr/>
        </p:nvPicPr>
        <p:blipFill>
          <a:blip r:embed="rId3">
            <a:alphaModFix/>
          </a:blip>
          <a:stretch>
            <a:fillRect/>
          </a:stretch>
        </p:blipFill>
        <p:spPr>
          <a:xfrm>
            <a:off x="0" y="-12475"/>
            <a:ext cx="5851425" cy="7562851"/>
          </a:xfrm>
          <a:prstGeom prst="rect">
            <a:avLst/>
          </a:prstGeom>
          <a:noFill/>
          <a:ln>
            <a:noFill/>
          </a:ln>
        </p:spPr>
      </p:pic>
      <p:sp>
        <p:nvSpPr>
          <p:cNvPr id="413" name="Google Shape;413;p29"/>
          <p:cNvSpPr txBox="1"/>
          <p:nvPr/>
        </p:nvSpPr>
        <p:spPr>
          <a:xfrm>
            <a:off x="393700" y="431875"/>
            <a:ext cx="4568700" cy="1108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FALLSTUDIE: FISCHEREIINDUSTRIE</a:t>
            </a:r>
            <a:endParaRPr sz="3300">
              <a:latin typeface="Calibri"/>
              <a:ea typeface="Calibri"/>
              <a:cs typeface="Calibri"/>
              <a:sym typeface="Calibri"/>
            </a:endParaRPr>
          </a:p>
        </p:txBody>
      </p:sp>
      <p:sp>
        <p:nvSpPr>
          <p:cNvPr id="414" name="Google Shape;414;p29"/>
          <p:cNvSpPr txBox="1">
            <a:spLocks noGrp="1"/>
          </p:cNvSpPr>
          <p:nvPr>
            <p:ph type="body" idx="1"/>
          </p:nvPr>
        </p:nvSpPr>
        <p:spPr>
          <a:xfrm>
            <a:off x="6216350" y="1386175"/>
            <a:ext cx="4279800" cy="54489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Die Fischereiindustrie wird häufig mit nicht nachhaltigen Praktiken wie der Überfischung in Verbindung gebracht, die eine ernsthafte Bedrohung für die Erhaltung der Meere darstellen</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Einsatz der Blockchain-Technologie zur Unterstützung </a:t>
            </a:r>
            <a:r>
              <a:rPr lang="en-GB" sz="2200">
                <a:solidFill>
                  <a:schemeClr val="dk1"/>
                </a:solidFill>
                <a:latin typeface="Calibri"/>
                <a:ea typeface="Calibri"/>
                <a:cs typeface="Calibri"/>
                <a:sym typeface="Calibri"/>
              </a:rPr>
              <a:t>nachhaltigerer Fischereipraktiken</a:t>
            </a:r>
            <a:endParaRPr sz="220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Beispiel: Atea und IBM Food Trust</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1800" b="0">
              <a:solidFill>
                <a:schemeClr val="dk1"/>
              </a:solidFill>
            </a:endParaRPr>
          </a:p>
          <a:p>
            <a:pPr marL="0" lvl="0" indent="0" algn="l" rtl="0">
              <a:spcBef>
                <a:spcPts val="0"/>
              </a:spcBef>
              <a:spcAft>
                <a:spcPts val="0"/>
              </a:spcAft>
              <a:buNone/>
            </a:pPr>
            <a:endParaRPr sz="1800" b="0">
              <a:solidFill>
                <a:schemeClr val="dk1"/>
              </a:solidFill>
            </a:endParaRPr>
          </a:p>
          <a:p>
            <a:pPr marL="0" lvl="0" indent="0" algn="l" rtl="0">
              <a:spcBef>
                <a:spcPts val="0"/>
              </a:spcBef>
              <a:spcAft>
                <a:spcPts val="0"/>
              </a:spcAft>
              <a:buNone/>
            </a:pPr>
            <a:endParaRPr sz="1800" b="0">
              <a:solidFill>
                <a:schemeClr val="dk1"/>
              </a:solidFill>
            </a:endParaRPr>
          </a:p>
          <a:p>
            <a:pPr marL="0" lvl="0" indent="0" algn="l" rtl="0">
              <a:spcBef>
                <a:spcPts val="0"/>
              </a:spcBef>
              <a:spcAft>
                <a:spcPts val="0"/>
              </a:spcAft>
              <a:buNone/>
            </a:pPr>
            <a:endParaRPr sz="1800" b="0">
              <a:solidFill>
                <a:srgbClr val="0000FF"/>
              </a:solidFill>
            </a:endParaRPr>
          </a:p>
          <a:p>
            <a:pPr marL="457200" lvl="0" indent="0" algn="l" rtl="0">
              <a:spcBef>
                <a:spcPts val="0"/>
              </a:spcBef>
              <a:spcAft>
                <a:spcPts val="0"/>
              </a:spcAft>
              <a:buNone/>
            </a:pPr>
            <a:endParaRPr sz="1800" b="0">
              <a:solidFill>
                <a:schemeClr val="dk1"/>
              </a:solidFill>
            </a:endParaRPr>
          </a:p>
        </p:txBody>
      </p:sp>
      <p:pic>
        <p:nvPicPr>
          <p:cNvPr id="415" name="Google Shape;415;p29"/>
          <p:cNvPicPr preferRelativeResize="0"/>
          <p:nvPr/>
        </p:nvPicPr>
        <p:blipFill>
          <a:blip r:embed="rId4">
            <a:alphaModFix/>
          </a:blip>
          <a:stretch>
            <a:fillRect/>
          </a:stretch>
        </p:blipFill>
        <p:spPr>
          <a:xfrm>
            <a:off x="0" y="2021350"/>
            <a:ext cx="5851427" cy="3236449"/>
          </a:xfrm>
          <a:prstGeom prst="rect">
            <a:avLst/>
          </a:prstGeom>
          <a:noFill/>
          <a:ln>
            <a:noFill/>
          </a:ln>
        </p:spPr>
      </p:pic>
      <p:sp>
        <p:nvSpPr>
          <p:cNvPr id="416" name="Google Shape;416;p29"/>
          <p:cNvSpPr txBox="1"/>
          <p:nvPr/>
        </p:nvSpPr>
        <p:spPr>
          <a:xfrm>
            <a:off x="133350" y="5372100"/>
            <a:ext cx="3981600" cy="51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Video: Atea + IBM Food Trust</a:t>
            </a:r>
            <a:endParaRPr sz="2200">
              <a:solidFill>
                <a:schemeClr val="lt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pic>
        <p:nvPicPr>
          <p:cNvPr id="182" name="Google Shape;182;p3"/>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83" name="Google Shape;183;p3"/>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MODULBESCHREIBUNG</a:t>
            </a:r>
            <a:endParaRPr/>
          </a:p>
        </p:txBody>
      </p:sp>
      <p:sp>
        <p:nvSpPr>
          <p:cNvPr id="184" name="Google Shape;184;p3"/>
          <p:cNvSpPr txBox="1"/>
          <p:nvPr/>
        </p:nvSpPr>
        <p:spPr>
          <a:xfrm>
            <a:off x="552725" y="2033400"/>
            <a:ext cx="8608800" cy="2970600"/>
          </a:xfrm>
          <a:prstGeom prst="rect">
            <a:avLst/>
          </a:prstGeom>
          <a:noFill/>
          <a:ln>
            <a:noFill/>
          </a:ln>
        </p:spPr>
        <p:txBody>
          <a:bodyPr spcFirstLastPara="1" wrap="square" lIns="91425" tIns="45700" rIns="91425" bIns="45700" anchor="t" anchorCtr="0">
            <a:spAutoFit/>
          </a:bodyPr>
          <a:lstStyle/>
          <a:p>
            <a:pPr marL="285750" marR="0" lvl="0" indent="-311150" algn="l" rtl="0">
              <a:lnSpc>
                <a:spcPct val="150000"/>
              </a:lnSpc>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Thema: </a:t>
            </a:r>
            <a:r>
              <a:rPr lang="en-GB" sz="2200" b="1">
                <a:solidFill>
                  <a:schemeClr val="dk1"/>
                </a:solidFill>
                <a:latin typeface="Calibri"/>
                <a:ea typeface="Calibri"/>
                <a:cs typeface="Calibri"/>
                <a:sym typeface="Calibri"/>
              </a:rPr>
              <a:t>Wie die Blockchain-Technologie im Agrar- und Lebensmittelsektor eingesetzt werden kann</a:t>
            </a:r>
            <a:endParaRPr sz="2200" b="1">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Bedeutung: Potenzial zur Verbesserung der </a:t>
            </a:r>
            <a:r>
              <a:rPr lang="en-GB" sz="2200" b="1">
                <a:solidFill>
                  <a:schemeClr val="dk1"/>
                </a:solidFill>
                <a:latin typeface="Calibri"/>
                <a:ea typeface="Calibri"/>
                <a:cs typeface="Calibri"/>
                <a:sym typeface="Calibri"/>
              </a:rPr>
              <a:t>Effizienz, Rentabilität und Nachhaltigkeit </a:t>
            </a:r>
            <a:r>
              <a:rPr lang="en-GB" sz="2200">
                <a:solidFill>
                  <a:schemeClr val="dk1"/>
                </a:solidFill>
                <a:latin typeface="Calibri"/>
                <a:ea typeface="Calibri"/>
                <a:cs typeface="Calibri"/>
                <a:sym typeface="Calibri"/>
              </a:rPr>
              <a:t>des Agrar- und Ernährungssektors</a:t>
            </a:r>
            <a:endParaRPr sz="2200">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Prominent in der wissenschaftlichen Literatur </a:t>
            </a:r>
            <a:endParaRPr sz="2200">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Beantwortung der Fragen, </a:t>
            </a:r>
            <a:r>
              <a:rPr lang="en-GB" sz="2200" b="1">
                <a:solidFill>
                  <a:schemeClr val="dk1"/>
                </a:solidFill>
                <a:latin typeface="Calibri"/>
                <a:ea typeface="Calibri"/>
                <a:cs typeface="Calibri"/>
                <a:sym typeface="Calibri"/>
              </a:rPr>
              <a:t>warum </a:t>
            </a:r>
            <a:r>
              <a:rPr lang="en-GB" sz="2200">
                <a:solidFill>
                  <a:schemeClr val="dk1"/>
                </a:solidFill>
                <a:latin typeface="Calibri"/>
                <a:ea typeface="Calibri"/>
                <a:cs typeface="Calibri"/>
                <a:sym typeface="Calibri"/>
              </a:rPr>
              <a:t>und </a:t>
            </a:r>
            <a:r>
              <a:rPr lang="en-GB" sz="2200" b="1">
                <a:solidFill>
                  <a:schemeClr val="dk1"/>
                </a:solidFill>
                <a:latin typeface="Calibri"/>
                <a:ea typeface="Calibri"/>
                <a:cs typeface="Calibri"/>
                <a:sym typeface="Calibri"/>
              </a:rPr>
              <a:t>wie der Einsatz von </a:t>
            </a:r>
            <a:r>
              <a:rPr lang="en-GB" sz="2200">
                <a:solidFill>
                  <a:schemeClr val="dk1"/>
                </a:solidFill>
                <a:latin typeface="Calibri"/>
                <a:ea typeface="Calibri"/>
                <a:cs typeface="Calibri"/>
                <a:sym typeface="Calibri"/>
              </a:rPr>
              <a:t>Blockchain im Agrar- und Lebensmittelsektor umgesetzt werden sollte und </a:t>
            </a:r>
            <a:r>
              <a:rPr lang="en-GB" sz="2200" b="1">
                <a:solidFill>
                  <a:schemeClr val="dk1"/>
                </a:solidFill>
                <a:latin typeface="Calibri"/>
                <a:ea typeface="Calibri"/>
                <a:cs typeface="Calibri"/>
                <a:sym typeface="Calibri"/>
              </a:rPr>
              <a:t>wer davon </a:t>
            </a:r>
            <a:r>
              <a:rPr lang="en-GB" sz="2200">
                <a:solidFill>
                  <a:schemeClr val="dk1"/>
                </a:solidFill>
                <a:latin typeface="Calibri"/>
                <a:ea typeface="Calibri"/>
                <a:cs typeface="Calibri"/>
                <a:sym typeface="Calibri"/>
              </a:rPr>
              <a:t>profitiert bzw. verliert</a:t>
            </a:r>
            <a:endParaRPr sz="2200">
              <a:solidFill>
                <a:schemeClr val="dk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421"/>
        <p:cNvGrpSpPr/>
        <p:nvPr/>
      </p:nvGrpSpPr>
      <p:grpSpPr>
        <a:xfrm>
          <a:off x="0" y="0"/>
          <a:ext cx="0" cy="0"/>
          <a:chOff x="0" y="0"/>
          <a:chExt cx="0" cy="0"/>
        </a:xfrm>
      </p:grpSpPr>
      <p:sp>
        <p:nvSpPr>
          <p:cNvPr id="422" name="Google Shape;422;g27542cab73c_0_7"/>
          <p:cNvSpPr txBox="1"/>
          <p:nvPr/>
        </p:nvSpPr>
        <p:spPr>
          <a:xfrm>
            <a:off x="409575" y="1504950"/>
            <a:ext cx="5229300" cy="5755391"/>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000" dirty="0" err="1">
                <a:solidFill>
                  <a:schemeClr val="dk1"/>
                </a:solidFill>
                <a:latin typeface="Calibri"/>
                <a:ea typeface="Calibri"/>
                <a:cs typeface="Calibri"/>
                <a:sym typeface="Calibri"/>
              </a:rPr>
              <a:t>Weitere</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Beispiele</a:t>
            </a:r>
            <a:r>
              <a:rPr lang="en-GB" sz="2000" dirty="0">
                <a:solidFill>
                  <a:schemeClr val="dk1"/>
                </a:solidFill>
                <a:latin typeface="Calibri"/>
                <a:ea typeface="Calibri"/>
                <a:cs typeface="Calibri"/>
                <a:sym typeface="Calibri"/>
              </a:rPr>
              <a:t> für den </a:t>
            </a:r>
            <a:r>
              <a:rPr lang="en-GB" sz="2000" dirty="0" err="1">
                <a:solidFill>
                  <a:schemeClr val="dk1"/>
                </a:solidFill>
                <a:latin typeface="Calibri"/>
                <a:ea typeface="Calibri"/>
                <a:cs typeface="Calibri"/>
                <a:sym typeface="Calibri"/>
              </a:rPr>
              <a:t>Einsatz</a:t>
            </a:r>
            <a:r>
              <a:rPr lang="en-GB" sz="2000" dirty="0">
                <a:solidFill>
                  <a:schemeClr val="dk1"/>
                </a:solidFill>
                <a:latin typeface="Calibri"/>
                <a:ea typeface="Calibri"/>
                <a:cs typeface="Calibri"/>
                <a:sym typeface="Calibri"/>
              </a:rPr>
              <a:t> von Blockchain in der </a:t>
            </a:r>
            <a:r>
              <a:rPr lang="en-GB" sz="2000" dirty="0" err="1">
                <a:solidFill>
                  <a:schemeClr val="dk1"/>
                </a:solidFill>
                <a:latin typeface="Calibri"/>
                <a:ea typeface="Calibri"/>
                <a:cs typeface="Calibri"/>
                <a:sym typeface="Calibri"/>
              </a:rPr>
              <a:t>nachhaltigen</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Fischerei</a:t>
            </a:r>
            <a:r>
              <a:rPr lang="en-GB" sz="2000" dirty="0">
                <a:solidFill>
                  <a:schemeClr val="dk1"/>
                </a:solidFill>
                <a:latin typeface="Calibri"/>
                <a:ea typeface="Calibri"/>
                <a:cs typeface="Calibri"/>
                <a:sym typeface="Calibri"/>
              </a:rPr>
              <a:t>:</a:t>
            </a:r>
            <a:endParaRPr sz="2000" dirty="0">
              <a:solidFill>
                <a:schemeClr val="dk1"/>
              </a:solidFill>
              <a:latin typeface="Calibri"/>
              <a:ea typeface="Calibri"/>
              <a:cs typeface="Calibri"/>
              <a:sym typeface="Calibri"/>
            </a:endParaRPr>
          </a:p>
          <a:p>
            <a:pPr marL="0" lvl="0" indent="0" algn="l" rtl="0">
              <a:spcBef>
                <a:spcPts val="0"/>
              </a:spcBef>
              <a:spcAft>
                <a:spcPts val="0"/>
              </a:spcAft>
              <a:buNone/>
            </a:pPr>
            <a:endParaRPr sz="20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b="1" dirty="0">
                <a:solidFill>
                  <a:schemeClr val="dk1"/>
                </a:solidFill>
                <a:latin typeface="Calibri"/>
                <a:ea typeface="Calibri"/>
                <a:cs typeface="Calibri"/>
                <a:sym typeface="Calibri"/>
              </a:rPr>
              <a:t>World Wildlife Fund (WWF)</a:t>
            </a:r>
            <a:endParaRPr sz="2000" b="1"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GB" sz="2000" dirty="0" err="1">
                <a:solidFill>
                  <a:schemeClr val="dk1"/>
                </a:solidFill>
                <a:latin typeface="Calibri"/>
                <a:ea typeface="Calibri"/>
                <a:cs typeface="Calibri"/>
                <a:sym typeface="Calibri"/>
              </a:rPr>
              <a:t>Pilotprogramm</a:t>
            </a:r>
            <a:r>
              <a:rPr lang="en-GB" sz="2000" dirty="0">
                <a:solidFill>
                  <a:schemeClr val="dk1"/>
                </a:solidFill>
                <a:latin typeface="Calibri"/>
                <a:ea typeface="Calibri"/>
                <a:cs typeface="Calibri"/>
                <a:sym typeface="Calibri"/>
              </a:rPr>
              <a:t> 2018, Blockchain in der </a:t>
            </a:r>
            <a:r>
              <a:rPr lang="en-GB" sz="2000" b="1" dirty="0" err="1">
                <a:solidFill>
                  <a:schemeClr val="dk1"/>
                </a:solidFill>
                <a:latin typeface="Calibri"/>
                <a:ea typeface="Calibri"/>
                <a:cs typeface="Calibri"/>
                <a:sym typeface="Calibri"/>
              </a:rPr>
              <a:t>Thunfischindustrie</a:t>
            </a:r>
            <a:r>
              <a:rPr lang="en-GB" sz="2000" b="1" dirty="0">
                <a:solidFill>
                  <a:schemeClr val="dk1"/>
                </a:solidFill>
                <a:latin typeface="Calibri"/>
                <a:ea typeface="Calibri"/>
                <a:cs typeface="Calibri"/>
                <a:sym typeface="Calibri"/>
              </a:rPr>
              <a:t> der </a:t>
            </a:r>
            <a:r>
              <a:rPr lang="en-GB" sz="2000" dirty="0" err="1">
                <a:solidFill>
                  <a:schemeClr val="dk1"/>
                </a:solidFill>
                <a:latin typeface="Calibri"/>
                <a:ea typeface="Calibri"/>
                <a:cs typeface="Calibri"/>
                <a:sym typeface="Calibri"/>
              </a:rPr>
              <a:t>Pazifikinseln</a:t>
            </a:r>
            <a:endParaRPr sz="2000" b="1"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GB" sz="2000" dirty="0" err="1">
                <a:solidFill>
                  <a:schemeClr val="dk1"/>
                </a:solidFill>
                <a:latin typeface="Calibri"/>
                <a:ea typeface="Calibri"/>
                <a:cs typeface="Calibri"/>
                <a:sym typeface="Calibri"/>
              </a:rPr>
              <a:t>Bekämpfung</a:t>
            </a:r>
            <a:r>
              <a:rPr lang="en-GB" sz="2000" dirty="0">
                <a:solidFill>
                  <a:schemeClr val="dk1"/>
                </a:solidFill>
                <a:latin typeface="Calibri"/>
                <a:ea typeface="Calibri"/>
                <a:cs typeface="Calibri"/>
                <a:sym typeface="Calibri"/>
              </a:rPr>
              <a:t> des </a:t>
            </a:r>
            <a:r>
              <a:rPr lang="en-GB" sz="2000" b="1" dirty="0" err="1">
                <a:solidFill>
                  <a:schemeClr val="dk1"/>
                </a:solidFill>
                <a:latin typeface="Calibri"/>
                <a:ea typeface="Calibri"/>
                <a:cs typeface="Calibri"/>
                <a:sym typeface="Calibri"/>
              </a:rPr>
              <a:t>illegalen</a:t>
            </a:r>
            <a:r>
              <a:rPr lang="en-GB" sz="2000" b="1" dirty="0">
                <a:solidFill>
                  <a:schemeClr val="dk1"/>
                </a:solidFill>
                <a:latin typeface="Calibri"/>
                <a:ea typeface="Calibri"/>
                <a:cs typeface="Calibri"/>
                <a:sym typeface="Calibri"/>
              </a:rPr>
              <a:t>, </a:t>
            </a:r>
            <a:r>
              <a:rPr lang="en-GB" sz="2000" b="1" dirty="0" err="1">
                <a:solidFill>
                  <a:schemeClr val="dk1"/>
                </a:solidFill>
                <a:latin typeface="Calibri"/>
                <a:ea typeface="Calibri"/>
                <a:cs typeface="Calibri"/>
                <a:sym typeface="Calibri"/>
              </a:rPr>
              <a:t>unregulierten</a:t>
            </a:r>
            <a:r>
              <a:rPr lang="en-GB" sz="2000" b="1" dirty="0">
                <a:solidFill>
                  <a:schemeClr val="dk1"/>
                </a:solidFill>
                <a:latin typeface="Calibri"/>
                <a:ea typeface="Calibri"/>
                <a:cs typeface="Calibri"/>
                <a:sym typeface="Calibri"/>
              </a:rPr>
              <a:t> und </a:t>
            </a:r>
            <a:r>
              <a:rPr lang="en-GB" sz="2000" b="1" dirty="0" err="1">
                <a:solidFill>
                  <a:schemeClr val="dk1"/>
                </a:solidFill>
                <a:latin typeface="Calibri"/>
                <a:ea typeface="Calibri"/>
                <a:cs typeface="Calibri"/>
                <a:sym typeface="Calibri"/>
              </a:rPr>
              <a:t>nicht</a:t>
            </a:r>
            <a:r>
              <a:rPr lang="en-GB" sz="2000" b="1" dirty="0">
                <a:solidFill>
                  <a:schemeClr val="dk1"/>
                </a:solidFill>
                <a:latin typeface="Calibri"/>
                <a:ea typeface="Calibri"/>
                <a:cs typeface="Calibri"/>
                <a:sym typeface="Calibri"/>
              </a:rPr>
              <a:t> </a:t>
            </a:r>
            <a:r>
              <a:rPr lang="en-GB" sz="2000" b="1" dirty="0" err="1">
                <a:solidFill>
                  <a:schemeClr val="dk1"/>
                </a:solidFill>
                <a:latin typeface="Calibri"/>
                <a:ea typeface="Calibri"/>
                <a:cs typeface="Calibri"/>
                <a:sym typeface="Calibri"/>
              </a:rPr>
              <a:t>gemeldeten</a:t>
            </a:r>
            <a:r>
              <a:rPr lang="en-GB" sz="2000" b="1" dirty="0">
                <a:solidFill>
                  <a:schemeClr val="dk1"/>
                </a:solidFill>
                <a:latin typeface="Calibri"/>
                <a:ea typeface="Calibri"/>
                <a:cs typeface="Calibri"/>
                <a:sym typeface="Calibri"/>
              </a:rPr>
              <a:t> </a:t>
            </a:r>
            <a:r>
              <a:rPr lang="en-GB" sz="2000" b="1" dirty="0" err="1">
                <a:solidFill>
                  <a:schemeClr val="dk1"/>
                </a:solidFill>
                <a:latin typeface="Calibri"/>
                <a:ea typeface="Calibri"/>
                <a:cs typeface="Calibri"/>
                <a:sym typeface="Calibri"/>
              </a:rPr>
              <a:t>Thunfischfangs</a:t>
            </a:r>
            <a:r>
              <a:rPr lang="en-GB" sz="2000" b="1" dirty="0">
                <a:solidFill>
                  <a:schemeClr val="dk1"/>
                </a:solidFill>
                <a:latin typeface="Calibri"/>
                <a:ea typeface="Calibri"/>
                <a:cs typeface="Calibri"/>
                <a:sym typeface="Calibri"/>
              </a:rPr>
              <a:t> </a:t>
            </a:r>
            <a:r>
              <a:rPr lang="en-GB" sz="2000" b="1" dirty="0" err="1">
                <a:solidFill>
                  <a:schemeClr val="dk1"/>
                </a:solidFill>
                <a:latin typeface="Calibri"/>
                <a:ea typeface="Calibri"/>
                <a:cs typeface="Calibri"/>
                <a:sym typeface="Calibri"/>
              </a:rPr>
              <a:t>sowie</a:t>
            </a:r>
            <a:r>
              <a:rPr lang="en-GB" sz="2000" b="1" dirty="0">
                <a:solidFill>
                  <a:schemeClr val="dk1"/>
                </a:solidFill>
                <a:latin typeface="Calibri"/>
                <a:ea typeface="Calibri"/>
                <a:cs typeface="Calibri"/>
                <a:sym typeface="Calibri"/>
              </a:rPr>
              <a:t> </a:t>
            </a:r>
            <a:r>
              <a:rPr lang="en-GB" sz="2000" dirty="0">
                <a:solidFill>
                  <a:schemeClr val="dk1"/>
                </a:solidFill>
                <a:latin typeface="Calibri"/>
                <a:ea typeface="Calibri"/>
                <a:cs typeface="Calibri"/>
                <a:sym typeface="Calibri"/>
              </a:rPr>
              <a:t>der </a:t>
            </a:r>
            <a:r>
              <a:rPr lang="en-GB" sz="2000" dirty="0" err="1">
                <a:solidFill>
                  <a:schemeClr val="dk1"/>
                </a:solidFill>
                <a:latin typeface="Calibri"/>
                <a:ea typeface="Calibri"/>
                <a:cs typeface="Calibri"/>
                <a:sym typeface="Calibri"/>
              </a:rPr>
              <a:t>unlauteren</a:t>
            </a:r>
            <a:r>
              <a:rPr lang="en-GB" sz="2000" dirty="0">
                <a:solidFill>
                  <a:schemeClr val="dk1"/>
                </a:solidFill>
                <a:latin typeface="Calibri"/>
                <a:ea typeface="Calibri"/>
                <a:cs typeface="Calibri"/>
                <a:sym typeface="Calibri"/>
              </a:rPr>
              <a:t> </a:t>
            </a:r>
            <a:r>
              <a:rPr lang="en-GB" sz="2000" dirty="0" err="1">
                <a:solidFill>
                  <a:schemeClr val="dk1"/>
                </a:solidFill>
                <a:latin typeface="Calibri"/>
                <a:ea typeface="Calibri"/>
                <a:cs typeface="Calibri"/>
                <a:sym typeface="Calibri"/>
              </a:rPr>
              <a:t>Arbeitspraktiken</a:t>
            </a:r>
            <a:endParaRPr sz="20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GB" sz="2000" dirty="0" err="1">
                <a:solidFill>
                  <a:schemeClr val="dk1"/>
                </a:solidFill>
                <a:latin typeface="Calibri"/>
                <a:ea typeface="Calibri"/>
                <a:cs typeface="Calibri"/>
                <a:sym typeface="Calibri"/>
              </a:rPr>
              <a:t>Ergebnis</a:t>
            </a:r>
            <a:r>
              <a:rPr lang="en-GB" sz="2000" dirty="0">
                <a:solidFill>
                  <a:schemeClr val="dk1"/>
                </a:solidFill>
                <a:latin typeface="Calibri"/>
                <a:ea typeface="Calibri"/>
                <a:cs typeface="Calibri"/>
                <a:sym typeface="Calibri"/>
              </a:rPr>
              <a:t>: Start der Online-</a:t>
            </a:r>
            <a:r>
              <a:rPr lang="en-GB" sz="2000" dirty="0" err="1">
                <a:solidFill>
                  <a:schemeClr val="dk1"/>
                </a:solidFill>
                <a:latin typeface="Calibri"/>
                <a:ea typeface="Calibri"/>
                <a:cs typeface="Calibri"/>
                <a:sym typeface="Calibri"/>
              </a:rPr>
              <a:t>Plattform</a:t>
            </a:r>
            <a:r>
              <a:rPr lang="en-GB" sz="2000" dirty="0">
                <a:solidFill>
                  <a:schemeClr val="dk1"/>
                </a:solidFill>
                <a:latin typeface="Calibri"/>
                <a:ea typeface="Calibri"/>
                <a:cs typeface="Calibri"/>
                <a:sym typeface="Calibri"/>
              </a:rPr>
              <a:t> </a:t>
            </a:r>
            <a:r>
              <a:rPr lang="en-GB" sz="2000" b="1" dirty="0" err="1">
                <a:solidFill>
                  <a:schemeClr val="dk1"/>
                </a:solidFill>
                <a:latin typeface="Calibri"/>
                <a:ea typeface="Calibri"/>
                <a:cs typeface="Calibri"/>
                <a:sym typeface="Calibri"/>
              </a:rPr>
              <a:t>OpenSC</a:t>
            </a:r>
            <a:r>
              <a:rPr lang="en-GB" sz="2000" b="1" dirty="0">
                <a:solidFill>
                  <a:schemeClr val="dk1"/>
                </a:solidFill>
                <a:latin typeface="Calibri"/>
                <a:ea typeface="Calibri"/>
                <a:cs typeface="Calibri"/>
                <a:sym typeface="Calibri"/>
              </a:rPr>
              <a:t>, die </a:t>
            </a:r>
            <a:r>
              <a:rPr lang="en-GB" sz="2000" b="1" dirty="0" err="1">
                <a:solidFill>
                  <a:schemeClr val="dk1"/>
                </a:solidFill>
                <a:latin typeface="Calibri"/>
                <a:ea typeface="Calibri"/>
                <a:cs typeface="Calibri"/>
                <a:sym typeface="Calibri"/>
              </a:rPr>
              <a:t>die</a:t>
            </a:r>
            <a:r>
              <a:rPr lang="en-GB" sz="2000" b="1" dirty="0">
                <a:solidFill>
                  <a:schemeClr val="dk1"/>
                </a:solidFill>
                <a:latin typeface="Calibri"/>
                <a:ea typeface="Calibri"/>
                <a:cs typeface="Calibri"/>
                <a:sym typeface="Calibri"/>
              </a:rPr>
              <a:t> </a:t>
            </a:r>
            <a:r>
              <a:rPr lang="en-GB" sz="2000" dirty="0">
                <a:solidFill>
                  <a:srgbClr val="12110F"/>
                </a:solidFill>
                <a:highlight>
                  <a:srgbClr val="FFFFFF"/>
                </a:highlight>
                <a:latin typeface="Calibri"/>
                <a:ea typeface="Calibri"/>
                <a:cs typeface="Calibri"/>
                <a:sym typeface="Calibri"/>
              </a:rPr>
              <a:t>Blockchain </a:t>
            </a:r>
            <a:r>
              <a:rPr lang="en-GB" sz="2000" dirty="0" err="1">
                <a:solidFill>
                  <a:schemeClr val="dk1"/>
                </a:solidFill>
                <a:latin typeface="Calibri"/>
                <a:ea typeface="Calibri"/>
                <a:cs typeface="Calibri"/>
                <a:sym typeface="Calibri"/>
              </a:rPr>
              <a:t>nutzt</a:t>
            </a:r>
            <a:r>
              <a:rPr lang="en-GB" sz="2000" dirty="0">
                <a:solidFill>
                  <a:srgbClr val="12110F"/>
                </a:solidFill>
                <a:highlight>
                  <a:srgbClr val="FFFFFF"/>
                </a:highlight>
                <a:latin typeface="Calibri"/>
                <a:ea typeface="Calibri"/>
                <a:cs typeface="Calibri"/>
                <a:sym typeface="Calibri"/>
              </a:rPr>
              <a:t>, um </a:t>
            </a:r>
            <a:r>
              <a:rPr lang="en-GB" sz="2000" b="1" dirty="0">
                <a:solidFill>
                  <a:srgbClr val="12110F"/>
                </a:solidFill>
                <a:highlight>
                  <a:srgbClr val="FFFFFF"/>
                </a:highlight>
                <a:latin typeface="Calibri"/>
                <a:ea typeface="Calibri"/>
                <a:cs typeface="Calibri"/>
                <a:sym typeface="Calibri"/>
              </a:rPr>
              <a:t>die </a:t>
            </a:r>
            <a:r>
              <a:rPr lang="en-GB" sz="2000" dirty="0" err="1">
                <a:solidFill>
                  <a:srgbClr val="12110F"/>
                </a:solidFill>
                <a:highlight>
                  <a:srgbClr val="FFFFFF"/>
                </a:highlight>
                <a:latin typeface="Calibri"/>
                <a:ea typeface="Calibri"/>
                <a:cs typeface="Calibri"/>
                <a:sym typeface="Calibri"/>
              </a:rPr>
              <a:t>nachhaltige</a:t>
            </a:r>
            <a:r>
              <a:rPr lang="en-GB" sz="2000" dirty="0">
                <a:solidFill>
                  <a:srgbClr val="12110F"/>
                </a:solidFill>
                <a:highlight>
                  <a:srgbClr val="FFFFFF"/>
                </a:highlight>
                <a:latin typeface="Calibri"/>
                <a:ea typeface="Calibri"/>
                <a:cs typeface="Calibri"/>
                <a:sym typeface="Calibri"/>
              </a:rPr>
              <a:t> Produktion </a:t>
            </a:r>
            <a:r>
              <a:rPr lang="en-GB" sz="2000" b="1" dirty="0" err="1">
                <a:solidFill>
                  <a:srgbClr val="12110F"/>
                </a:solidFill>
                <a:highlight>
                  <a:srgbClr val="FFFFFF"/>
                </a:highlight>
                <a:latin typeface="Calibri"/>
                <a:ea typeface="Calibri"/>
                <a:cs typeface="Calibri"/>
                <a:sym typeface="Calibri"/>
              </a:rPr>
              <a:t>zu</a:t>
            </a:r>
            <a:r>
              <a:rPr lang="en-GB" sz="2000" b="1" dirty="0">
                <a:solidFill>
                  <a:srgbClr val="12110F"/>
                </a:solidFill>
                <a:highlight>
                  <a:srgbClr val="FFFFFF"/>
                </a:highlight>
                <a:latin typeface="Calibri"/>
                <a:ea typeface="Calibri"/>
                <a:cs typeface="Calibri"/>
                <a:sym typeface="Calibri"/>
              </a:rPr>
              <a:t> </a:t>
            </a:r>
            <a:r>
              <a:rPr lang="en-GB" sz="2000" b="1" dirty="0" err="1">
                <a:solidFill>
                  <a:srgbClr val="12110F"/>
                </a:solidFill>
                <a:highlight>
                  <a:srgbClr val="FFFFFF"/>
                </a:highlight>
                <a:latin typeface="Calibri"/>
                <a:ea typeface="Calibri"/>
                <a:cs typeface="Calibri"/>
                <a:sym typeface="Calibri"/>
              </a:rPr>
              <a:t>überprüfen</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Lebensmittel</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entlang</a:t>
            </a:r>
            <a:r>
              <a:rPr lang="en-GB" sz="2000" dirty="0">
                <a:solidFill>
                  <a:srgbClr val="12110F"/>
                </a:solidFill>
                <a:highlight>
                  <a:srgbClr val="FFFFFF"/>
                </a:highlight>
                <a:latin typeface="Calibri"/>
                <a:ea typeface="Calibri"/>
                <a:cs typeface="Calibri"/>
                <a:sym typeface="Calibri"/>
              </a:rPr>
              <a:t> der </a:t>
            </a:r>
            <a:r>
              <a:rPr lang="en-GB" sz="2000" dirty="0" err="1">
                <a:solidFill>
                  <a:srgbClr val="12110F"/>
                </a:solidFill>
                <a:highlight>
                  <a:srgbClr val="FFFFFF"/>
                </a:highlight>
                <a:latin typeface="Calibri"/>
                <a:ea typeface="Calibri"/>
                <a:cs typeface="Calibri"/>
                <a:sym typeface="Calibri"/>
              </a:rPr>
              <a:t>Lieferkette</a:t>
            </a:r>
            <a:r>
              <a:rPr lang="en-GB" sz="2000" dirty="0">
                <a:solidFill>
                  <a:srgbClr val="12110F"/>
                </a:solidFill>
                <a:highlight>
                  <a:srgbClr val="FFFFFF"/>
                </a:highlight>
                <a:latin typeface="Calibri"/>
                <a:ea typeface="Calibri"/>
                <a:cs typeface="Calibri"/>
                <a:sym typeface="Calibri"/>
              </a:rPr>
              <a:t> </a:t>
            </a:r>
            <a:r>
              <a:rPr lang="en-GB" sz="2000" b="1" dirty="0" err="1">
                <a:solidFill>
                  <a:srgbClr val="12110F"/>
                </a:solidFill>
                <a:highlight>
                  <a:srgbClr val="FFFFFF"/>
                </a:highlight>
                <a:latin typeface="Calibri"/>
                <a:ea typeface="Calibri"/>
                <a:cs typeface="Calibri"/>
                <a:sym typeface="Calibri"/>
              </a:rPr>
              <a:t>zu</a:t>
            </a:r>
            <a:r>
              <a:rPr lang="en-GB" sz="2000" b="1" dirty="0">
                <a:solidFill>
                  <a:srgbClr val="12110F"/>
                </a:solidFill>
                <a:highlight>
                  <a:srgbClr val="FFFFFF"/>
                </a:highlight>
                <a:latin typeface="Calibri"/>
                <a:ea typeface="Calibri"/>
                <a:cs typeface="Calibri"/>
                <a:sym typeface="Calibri"/>
              </a:rPr>
              <a:t> </a:t>
            </a:r>
            <a:r>
              <a:rPr lang="en-GB" sz="2000" b="1" dirty="0" err="1">
                <a:solidFill>
                  <a:srgbClr val="12110F"/>
                </a:solidFill>
                <a:highlight>
                  <a:srgbClr val="FFFFFF"/>
                </a:highlight>
                <a:latin typeface="Calibri"/>
                <a:ea typeface="Calibri"/>
                <a:cs typeface="Calibri"/>
                <a:sym typeface="Calibri"/>
              </a:rPr>
              <a:t>verfolgen</a:t>
            </a:r>
            <a:r>
              <a:rPr lang="en-GB" sz="2000" b="1" dirty="0">
                <a:solidFill>
                  <a:srgbClr val="12110F"/>
                </a:solidFill>
                <a:highlight>
                  <a:srgbClr val="FFFFFF"/>
                </a:highlight>
                <a:latin typeface="Calibri"/>
                <a:ea typeface="Calibri"/>
                <a:cs typeface="Calibri"/>
                <a:sym typeface="Calibri"/>
              </a:rPr>
              <a:t> </a:t>
            </a:r>
            <a:r>
              <a:rPr lang="en-GB" sz="2000" dirty="0">
                <a:solidFill>
                  <a:srgbClr val="12110F"/>
                </a:solidFill>
                <a:highlight>
                  <a:srgbClr val="FFFFFF"/>
                </a:highlight>
                <a:latin typeface="Calibri"/>
                <a:ea typeface="Calibri"/>
                <a:cs typeface="Calibri"/>
                <a:sym typeface="Calibri"/>
              </a:rPr>
              <a:t>und den Menschen </a:t>
            </a:r>
            <a:r>
              <a:rPr lang="en-GB" sz="2000" dirty="0" err="1">
                <a:solidFill>
                  <a:srgbClr val="12110F"/>
                </a:solidFill>
                <a:highlight>
                  <a:srgbClr val="FFFFFF"/>
                </a:highlight>
                <a:latin typeface="Calibri"/>
                <a:ea typeface="Calibri"/>
                <a:cs typeface="Calibri"/>
                <a:sym typeface="Calibri"/>
              </a:rPr>
              <a:t>zu</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helfen</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illegale</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umweltschädliche</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oder</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unethische</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Produkte</a:t>
            </a:r>
            <a:r>
              <a:rPr lang="en-GB" sz="2000" dirty="0">
                <a:solidFill>
                  <a:srgbClr val="12110F"/>
                </a:solidFill>
                <a:highlight>
                  <a:srgbClr val="FFFFFF"/>
                </a:highlight>
                <a:latin typeface="Calibri"/>
                <a:ea typeface="Calibri"/>
                <a:cs typeface="Calibri"/>
                <a:sym typeface="Calibri"/>
              </a:rPr>
              <a:t> </a:t>
            </a:r>
            <a:r>
              <a:rPr lang="en-GB" sz="2000" dirty="0" err="1">
                <a:solidFill>
                  <a:srgbClr val="12110F"/>
                </a:solidFill>
                <a:highlight>
                  <a:srgbClr val="FFFFFF"/>
                </a:highlight>
                <a:latin typeface="Calibri"/>
                <a:ea typeface="Calibri"/>
                <a:cs typeface="Calibri"/>
                <a:sym typeface="Calibri"/>
              </a:rPr>
              <a:t>zu</a:t>
            </a:r>
            <a:r>
              <a:rPr lang="en-GB" sz="2000" dirty="0">
                <a:solidFill>
                  <a:srgbClr val="12110F"/>
                </a:solidFill>
                <a:highlight>
                  <a:srgbClr val="FFFFFF"/>
                </a:highlight>
                <a:latin typeface="Calibri"/>
                <a:ea typeface="Calibri"/>
                <a:cs typeface="Calibri"/>
                <a:sym typeface="Calibri"/>
              </a:rPr>
              <a:t> </a:t>
            </a:r>
            <a:r>
              <a:rPr lang="en-GB" sz="2000" b="1" dirty="0" err="1">
                <a:solidFill>
                  <a:srgbClr val="12110F"/>
                </a:solidFill>
                <a:highlight>
                  <a:srgbClr val="FFFFFF"/>
                </a:highlight>
                <a:latin typeface="Calibri"/>
                <a:ea typeface="Calibri"/>
                <a:cs typeface="Calibri"/>
                <a:sym typeface="Calibri"/>
              </a:rPr>
              <a:t>vermeiden</a:t>
            </a:r>
            <a:endParaRPr sz="2000" dirty="0">
              <a:solidFill>
                <a:schemeClr val="dk1"/>
              </a:solidFill>
              <a:latin typeface="Calibri"/>
              <a:ea typeface="Calibri"/>
              <a:cs typeface="Calibri"/>
              <a:sym typeface="Calibri"/>
            </a:endParaRPr>
          </a:p>
          <a:p>
            <a:pPr marL="914400" lvl="0" indent="0" algn="l" rtl="0">
              <a:spcBef>
                <a:spcPts val="0"/>
              </a:spcBef>
              <a:spcAft>
                <a:spcPts val="0"/>
              </a:spcAft>
              <a:buNone/>
            </a:pPr>
            <a:endParaRPr dirty="0">
              <a:solidFill>
                <a:schemeClr val="dk1"/>
              </a:solidFill>
              <a:latin typeface="Open Sans"/>
              <a:ea typeface="Open Sans"/>
              <a:cs typeface="Open Sans"/>
              <a:sym typeface="Open Sans"/>
            </a:endParaRPr>
          </a:p>
          <a:p>
            <a:pPr marL="0" lvl="0" indent="0" algn="l" rtl="0">
              <a:spcBef>
                <a:spcPts val="0"/>
              </a:spcBef>
              <a:spcAft>
                <a:spcPts val="0"/>
              </a:spcAft>
              <a:buNone/>
            </a:pPr>
            <a:endParaRPr dirty="0">
              <a:solidFill>
                <a:srgbClr val="252525"/>
              </a:solidFill>
              <a:highlight>
                <a:srgbClr val="FFFFFF"/>
              </a:highlight>
              <a:latin typeface="Open Sans"/>
              <a:ea typeface="Open Sans"/>
              <a:cs typeface="Open Sans"/>
              <a:sym typeface="Open Sans"/>
            </a:endParaRPr>
          </a:p>
          <a:p>
            <a:pPr marL="914400" lvl="0" indent="0" algn="l" rtl="0">
              <a:spcBef>
                <a:spcPts val="0"/>
              </a:spcBef>
              <a:spcAft>
                <a:spcPts val="0"/>
              </a:spcAft>
              <a:buNone/>
            </a:pPr>
            <a:endParaRPr dirty="0">
              <a:solidFill>
                <a:schemeClr val="dk1"/>
              </a:solidFill>
              <a:latin typeface="Times New Roman"/>
              <a:ea typeface="Times New Roman"/>
              <a:cs typeface="Times New Roman"/>
              <a:sym typeface="Times New Roman"/>
            </a:endParaRPr>
          </a:p>
        </p:txBody>
      </p:sp>
      <p:pic>
        <p:nvPicPr>
          <p:cNvPr id="423" name="Google Shape;423;g27542cab73c_0_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24" name="Google Shape;424;g27542cab73c_0_7"/>
          <p:cNvSpPr txBox="1"/>
          <p:nvPr/>
        </p:nvSpPr>
        <p:spPr>
          <a:xfrm>
            <a:off x="342900" y="269550"/>
            <a:ext cx="77535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FALLSTUDIE: FISCHEREIINDUSTRIE</a:t>
            </a:r>
            <a:endParaRPr sz="3300">
              <a:latin typeface="Calibri"/>
              <a:ea typeface="Calibri"/>
              <a:cs typeface="Calibri"/>
              <a:sym typeface="Calibri"/>
            </a:endParaRPr>
          </a:p>
        </p:txBody>
      </p:sp>
      <p:pic>
        <p:nvPicPr>
          <p:cNvPr id="425" name="Google Shape;425;g27542cab73c_0_7"/>
          <p:cNvPicPr preferRelativeResize="0"/>
          <p:nvPr/>
        </p:nvPicPr>
        <p:blipFill>
          <a:blip r:embed="rId4">
            <a:alphaModFix/>
          </a:blip>
          <a:stretch>
            <a:fillRect/>
          </a:stretch>
        </p:blipFill>
        <p:spPr>
          <a:xfrm>
            <a:off x="6720300" y="1641242"/>
            <a:ext cx="3314526" cy="4913794"/>
          </a:xfrm>
          <a:prstGeom prst="rect">
            <a:avLst/>
          </a:prstGeom>
          <a:noFill/>
          <a:ln>
            <a:noFill/>
          </a:ln>
        </p:spPr>
      </p:pic>
      <p:sp>
        <p:nvSpPr>
          <p:cNvPr id="426" name="Google Shape;426;g27542cab73c_0_7"/>
          <p:cNvSpPr txBox="1"/>
          <p:nvPr/>
        </p:nvSpPr>
        <p:spPr>
          <a:xfrm>
            <a:off x="9620250" y="7096125"/>
            <a:ext cx="885900" cy="25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Open Sans"/>
                <a:ea typeface="Open Sans"/>
                <a:cs typeface="Open Sans"/>
                <a:sym typeface="Open Sans"/>
              </a:rPr>
              <a:t>Quelle: </a:t>
            </a:r>
            <a:r>
              <a:rPr lang="en-GB" sz="600" u="sng">
                <a:solidFill>
                  <a:schemeClr val="hlink"/>
                </a:solidFill>
                <a:latin typeface="Open Sans"/>
                <a:ea typeface="Open Sans"/>
                <a:cs typeface="Open Sans"/>
                <a:sym typeface="Open Sans"/>
                <a:hlinkClick r:id="rId5"/>
              </a:rPr>
              <a:t>Wikimedia</a:t>
            </a:r>
            <a:endParaRPr sz="600">
              <a:latin typeface="Open Sans"/>
              <a:ea typeface="Open Sans"/>
              <a:cs typeface="Open Sans"/>
              <a:sym typeface="Open Sans"/>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431"/>
        <p:cNvGrpSpPr/>
        <p:nvPr/>
      </p:nvGrpSpPr>
      <p:grpSpPr>
        <a:xfrm>
          <a:off x="0" y="0"/>
          <a:ext cx="0" cy="0"/>
          <a:chOff x="0" y="0"/>
          <a:chExt cx="0" cy="0"/>
        </a:xfrm>
      </p:grpSpPr>
      <p:pic>
        <p:nvPicPr>
          <p:cNvPr id="432" name="Google Shape;432;g27542cab73c_0_2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33" name="Google Shape;433;g27542cab73c_0_28"/>
          <p:cNvSpPr txBox="1"/>
          <p:nvPr/>
        </p:nvSpPr>
        <p:spPr>
          <a:xfrm>
            <a:off x="342900" y="1447463"/>
            <a:ext cx="8848800" cy="3909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200">
                <a:solidFill>
                  <a:schemeClr val="dk1"/>
                </a:solidFill>
                <a:latin typeface="Calibri"/>
                <a:ea typeface="Calibri"/>
                <a:cs typeface="Calibri"/>
                <a:sym typeface="Calibri"/>
              </a:rPr>
              <a:t>Weitere Beispiele für den Einsatz von Blockchain in der nachhaltigen Fischerei:</a:t>
            </a:r>
            <a:endParaRPr sz="2200">
              <a:solidFill>
                <a:schemeClr val="dk1"/>
              </a:solidFill>
              <a:latin typeface="Calibri"/>
              <a:ea typeface="Calibri"/>
              <a:cs typeface="Calibri"/>
              <a:sym typeface="Calibri"/>
            </a:endParaRPr>
          </a:p>
          <a:p>
            <a:pPr marL="0" lvl="0" indent="0" algn="l" rtl="0">
              <a:spcBef>
                <a:spcPts val="0"/>
              </a:spcBef>
              <a:spcAft>
                <a:spcPts val="0"/>
              </a:spcAft>
              <a:buNone/>
            </a:pP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1">
                <a:solidFill>
                  <a:schemeClr val="dk1"/>
                </a:solidFill>
                <a:latin typeface="Calibri"/>
                <a:ea typeface="Calibri"/>
                <a:cs typeface="Calibri"/>
                <a:sym typeface="Calibri"/>
              </a:rPr>
              <a:t>FishCoin</a:t>
            </a:r>
            <a:endParaRPr sz="2200" b="1">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GB" sz="2200">
                <a:solidFill>
                  <a:schemeClr val="dk1"/>
                </a:solidFill>
                <a:latin typeface="Calibri"/>
                <a:ea typeface="Calibri"/>
                <a:cs typeface="Calibri"/>
                <a:sym typeface="Calibri"/>
              </a:rPr>
              <a:t>Dezentralisierte Open-Source-Blockchain-Plattform, die </a:t>
            </a:r>
            <a:r>
              <a:rPr lang="en-GB" sz="2200" b="1">
                <a:solidFill>
                  <a:schemeClr val="dk1"/>
                </a:solidFill>
                <a:latin typeface="Calibri"/>
                <a:ea typeface="Calibri"/>
                <a:cs typeface="Calibri"/>
                <a:sym typeface="Calibri"/>
              </a:rPr>
              <a:t>Anreize für die gemeinsame Nutzung von Daten schafft</a:t>
            </a:r>
            <a:endParaRPr sz="2200" b="1">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Open Sans"/>
              <a:buChar char="-"/>
            </a:pPr>
            <a:r>
              <a:rPr lang="en-GB" sz="2200">
                <a:solidFill>
                  <a:schemeClr val="dk1"/>
                </a:solidFill>
                <a:latin typeface="Calibri"/>
                <a:ea typeface="Calibri"/>
                <a:cs typeface="Calibri"/>
                <a:sym typeface="Calibri"/>
              </a:rPr>
              <a:t>Fishcoin-App: ermöglicht es Fischern, </a:t>
            </a:r>
            <a:r>
              <a:rPr lang="en-GB" sz="2200" b="1">
                <a:solidFill>
                  <a:schemeClr val="dk1"/>
                </a:solidFill>
                <a:latin typeface="Calibri"/>
                <a:ea typeface="Calibri"/>
                <a:cs typeface="Calibri"/>
                <a:sym typeface="Calibri"/>
              </a:rPr>
              <a:t>Informationen </a:t>
            </a:r>
            <a:r>
              <a:rPr lang="en-GB" sz="2200">
                <a:solidFill>
                  <a:schemeClr val="dk1"/>
                </a:solidFill>
                <a:latin typeface="Calibri"/>
                <a:ea typeface="Calibri"/>
                <a:cs typeface="Calibri"/>
                <a:sym typeface="Calibri"/>
              </a:rPr>
              <a:t>über ihren Fang an potenzielle Käufer zu </a:t>
            </a:r>
            <a:r>
              <a:rPr lang="en-GB" sz="2200" b="1">
                <a:solidFill>
                  <a:schemeClr val="dk1"/>
                </a:solidFill>
                <a:latin typeface="Calibri"/>
                <a:ea typeface="Calibri"/>
                <a:cs typeface="Calibri"/>
                <a:sym typeface="Calibri"/>
              </a:rPr>
              <a:t>verkaufen</a:t>
            </a:r>
            <a:r>
              <a:rPr lang="en-GB" sz="2200">
                <a:solidFill>
                  <a:schemeClr val="dk1"/>
                </a:solidFill>
                <a:latin typeface="Calibri"/>
                <a:ea typeface="Calibri"/>
                <a:cs typeface="Calibri"/>
                <a:sym typeface="Calibri"/>
              </a:rPr>
              <a:t>. Wenn sich ein Käufer für den Kauf der Daten entscheidet, wird der Fischer sofort </a:t>
            </a:r>
            <a:r>
              <a:rPr lang="en-GB" sz="2200" b="1">
                <a:solidFill>
                  <a:schemeClr val="dk1"/>
                </a:solidFill>
                <a:latin typeface="Calibri"/>
                <a:ea typeface="Calibri"/>
                <a:cs typeface="Calibri"/>
                <a:sym typeface="Calibri"/>
              </a:rPr>
              <a:t>mit Kryptowährungstoken </a:t>
            </a:r>
            <a:r>
              <a:rPr lang="en-GB" sz="2200">
                <a:solidFill>
                  <a:schemeClr val="dk1"/>
                </a:solidFill>
                <a:latin typeface="Calibri"/>
                <a:ea typeface="Calibri"/>
                <a:cs typeface="Calibri"/>
                <a:sym typeface="Calibri"/>
              </a:rPr>
              <a:t>(FishCoins) </a:t>
            </a:r>
            <a:r>
              <a:rPr lang="en-GB" sz="2200" b="1">
                <a:solidFill>
                  <a:schemeClr val="dk1"/>
                </a:solidFill>
                <a:latin typeface="Calibri"/>
                <a:ea typeface="Calibri"/>
                <a:cs typeface="Calibri"/>
                <a:sym typeface="Calibri"/>
              </a:rPr>
              <a:t>belohnt</a:t>
            </a:r>
            <a:r>
              <a:rPr lang="en-GB" sz="2200">
                <a:solidFill>
                  <a:schemeClr val="dk1"/>
                </a:solidFill>
                <a:latin typeface="Calibri"/>
                <a:ea typeface="Calibri"/>
                <a:cs typeface="Calibri"/>
                <a:sym typeface="Calibri"/>
              </a:rPr>
              <a:t>, die gegen E-Gutscheine, Mobilfunkminuten, Guthaben für Rechnungen von Versorgungsunternehmen oder </a:t>
            </a:r>
            <a:r>
              <a:rPr lang="en-GB" sz="2200">
                <a:solidFill>
                  <a:srgbClr val="252525"/>
                </a:solidFill>
                <a:highlight>
                  <a:srgbClr val="FFFFFF"/>
                </a:highlight>
                <a:latin typeface="Calibri"/>
                <a:ea typeface="Calibri"/>
                <a:cs typeface="Calibri"/>
                <a:sym typeface="Calibri"/>
              </a:rPr>
              <a:t>direkte Vergütungen </a:t>
            </a:r>
            <a:r>
              <a:rPr lang="en-GB" sz="2200">
                <a:solidFill>
                  <a:schemeClr val="dk1"/>
                </a:solidFill>
                <a:latin typeface="Calibri"/>
                <a:ea typeface="Calibri"/>
                <a:cs typeface="Calibri"/>
                <a:sym typeface="Calibri"/>
              </a:rPr>
              <a:t>eingelöst werden können</a:t>
            </a:r>
            <a:r>
              <a:rPr lang="en-GB" sz="2200">
                <a:solidFill>
                  <a:srgbClr val="252525"/>
                </a:solidFill>
                <a:highlight>
                  <a:srgbClr val="FFFFFF"/>
                </a:highlight>
                <a:latin typeface="Calibri"/>
                <a:ea typeface="Calibri"/>
                <a:cs typeface="Calibri"/>
                <a:sym typeface="Calibri"/>
              </a:rPr>
              <a:t>, sofern dies von Land zu Land möglich ist.</a:t>
            </a:r>
            <a:endParaRPr sz="2200">
              <a:solidFill>
                <a:srgbClr val="252525"/>
              </a:solidFill>
              <a:highlight>
                <a:srgbClr val="FFFFFF"/>
              </a:highlight>
              <a:latin typeface="Calibri"/>
              <a:ea typeface="Calibri"/>
              <a:cs typeface="Calibri"/>
              <a:sym typeface="Calibri"/>
            </a:endParaRPr>
          </a:p>
        </p:txBody>
      </p:sp>
      <p:sp>
        <p:nvSpPr>
          <p:cNvPr id="434" name="Google Shape;434;g27542cab73c_0_28"/>
          <p:cNvSpPr txBox="1"/>
          <p:nvPr/>
        </p:nvSpPr>
        <p:spPr>
          <a:xfrm>
            <a:off x="342900" y="269550"/>
            <a:ext cx="77535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FALLSTUDIE: FISCHEREIINDUSTRIE</a:t>
            </a:r>
            <a:endParaRPr sz="3300">
              <a:latin typeface="Calibri"/>
              <a:ea typeface="Calibri"/>
              <a:cs typeface="Calibri"/>
              <a:sym typeface="Calibri"/>
            </a:endParaRPr>
          </a:p>
        </p:txBody>
      </p:sp>
      <p:pic>
        <p:nvPicPr>
          <p:cNvPr id="435" name="Google Shape;435;g27542cab73c_0_28"/>
          <p:cNvPicPr preferRelativeResize="0"/>
          <p:nvPr/>
        </p:nvPicPr>
        <p:blipFill>
          <a:blip r:embed="rId4">
            <a:alphaModFix/>
          </a:blip>
          <a:stretch>
            <a:fillRect/>
          </a:stretch>
        </p:blipFill>
        <p:spPr>
          <a:xfrm>
            <a:off x="4474678" y="5754825"/>
            <a:ext cx="5112550" cy="1665150"/>
          </a:xfrm>
          <a:prstGeom prst="rect">
            <a:avLst/>
          </a:prstGeom>
          <a:noFill/>
          <a:ln>
            <a:noFill/>
          </a:ln>
        </p:spPr>
      </p:pic>
      <p:sp>
        <p:nvSpPr>
          <p:cNvPr id="436" name="Google Shape;436;g27542cab73c_0_28"/>
          <p:cNvSpPr txBox="1"/>
          <p:nvPr/>
        </p:nvSpPr>
        <p:spPr>
          <a:xfrm>
            <a:off x="9420225" y="7094475"/>
            <a:ext cx="933600" cy="32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Open Sans"/>
                <a:ea typeface="Open Sans"/>
                <a:cs typeface="Open Sans"/>
                <a:sym typeface="Open Sans"/>
              </a:rPr>
              <a:t>Quelle: </a:t>
            </a:r>
            <a:r>
              <a:rPr lang="en-GB" sz="600" u="sng">
                <a:solidFill>
                  <a:schemeClr val="hlink"/>
                </a:solidFill>
                <a:latin typeface="Open Sans"/>
                <a:ea typeface="Open Sans"/>
                <a:cs typeface="Open Sans"/>
                <a:sym typeface="Open Sans"/>
                <a:hlinkClick r:id="rId5"/>
              </a:rPr>
              <a:t>fishcoin.co</a:t>
            </a:r>
            <a:endParaRPr sz="600">
              <a:latin typeface="Open Sans"/>
              <a:ea typeface="Open Sans"/>
              <a:cs typeface="Open Sans"/>
              <a:sym typeface="Open Sans"/>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441"/>
        <p:cNvGrpSpPr/>
        <p:nvPr/>
      </p:nvGrpSpPr>
      <p:grpSpPr>
        <a:xfrm>
          <a:off x="0" y="0"/>
          <a:ext cx="0" cy="0"/>
          <a:chOff x="0" y="0"/>
          <a:chExt cx="0" cy="0"/>
        </a:xfrm>
      </p:grpSpPr>
      <p:pic>
        <p:nvPicPr>
          <p:cNvPr id="442" name="Google Shape;442;p3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43" name="Google Shape;443;p30"/>
          <p:cNvSpPr txBox="1"/>
          <p:nvPr/>
        </p:nvSpPr>
        <p:spPr>
          <a:xfrm>
            <a:off x="152400" y="315750"/>
            <a:ext cx="110871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GRENZEN UMWELTORIENTIERTER LÖSUNGEN</a:t>
            </a:r>
            <a:endParaRPr sz="3300">
              <a:latin typeface="Calibri"/>
              <a:ea typeface="Calibri"/>
              <a:cs typeface="Calibri"/>
              <a:sym typeface="Calibri"/>
            </a:endParaRPr>
          </a:p>
        </p:txBody>
      </p:sp>
      <p:sp>
        <p:nvSpPr>
          <p:cNvPr id="444" name="Google Shape;444;p30"/>
          <p:cNvSpPr txBox="1">
            <a:spLocks noGrp="1"/>
          </p:cNvSpPr>
          <p:nvPr>
            <p:ph type="body" idx="1"/>
          </p:nvPr>
        </p:nvSpPr>
        <p:spPr>
          <a:xfrm>
            <a:off x="546100" y="1800225"/>
            <a:ext cx="9601200" cy="3046988"/>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kann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radikale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Umwelttransparenz</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bieten</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aber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vielleicht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nicht</a:t>
            </a:r>
            <a:r>
              <a:rPr lang="en-GB" sz="2200" b="0" dirty="0">
                <a:solidFill>
                  <a:schemeClr val="dk1"/>
                </a:solidFill>
                <a:latin typeface="Calibri"/>
                <a:ea typeface="Calibri"/>
                <a:cs typeface="Calibri"/>
                <a:sym typeface="Calibri"/>
              </a:rPr>
              <a:t> alle </a:t>
            </a:r>
            <a:r>
              <a:rPr lang="en-GB" sz="2200" b="0" dirty="0" err="1">
                <a:solidFill>
                  <a:schemeClr val="dk1"/>
                </a:solidFill>
                <a:latin typeface="Calibri"/>
                <a:ea typeface="Calibri"/>
                <a:cs typeface="Calibri"/>
                <a:sym typeface="Calibri"/>
              </a:rPr>
              <a:t>Akteure</a:t>
            </a:r>
            <a:r>
              <a:rPr lang="en-GB" sz="2200" b="0" dirty="0">
                <a:solidFill>
                  <a:schemeClr val="dk1"/>
                </a:solidFill>
                <a:latin typeface="Calibri"/>
                <a:ea typeface="Calibri"/>
                <a:cs typeface="Calibri"/>
                <a:sym typeface="Calibri"/>
              </a:rPr>
              <a:t> in der </a:t>
            </a:r>
            <a:r>
              <a:rPr lang="en-GB" sz="2200" b="0" dirty="0" err="1">
                <a:solidFill>
                  <a:schemeClr val="dk1"/>
                </a:solidFill>
                <a:latin typeface="Calibri"/>
                <a:ea typeface="Calibri"/>
                <a:cs typeface="Calibri"/>
                <a:sym typeface="Calibri"/>
              </a:rPr>
              <a:t>Agrar</a:t>
            </a:r>
            <a:r>
              <a:rPr lang="en-GB" sz="2200" b="0" dirty="0">
                <a:solidFill>
                  <a:schemeClr val="dk1"/>
                </a:solidFill>
                <a:latin typeface="Calibri"/>
                <a:ea typeface="Calibri"/>
                <a:cs typeface="Calibri"/>
                <a:sym typeface="Calibri"/>
              </a:rPr>
              <a:t>- und </a:t>
            </a:r>
            <a:r>
              <a:rPr lang="en-GB" sz="2200" b="0" dirty="0" err="1">
                <a:solidFill>
                  <a:schemeClr val="dk1"/>
                </a:solidFill>
                <a:latin typeface="Calibri"/>
                <a:ea typeface="Calibri"/>
                <a:cs typeface="Calibri"/>
                <a:sym typeface="Calibri"/>
              </a:rPr>
              <a:t>Ernährungswirtschaft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wollen</a:t>
            </a:r>
            <a:r>
              <a:rPr lang="en-GB" sz="2200" b="0" dirty="0">
                <a:solidFill>
                  <a:schemeClr val="dk1"/>
                </a:solidFill>
                <a:latin typeface="Calibri"/>
                <a:ea typeface="Calibri"/>
                <a:cs typeface="Calibri"/>
                <a:sym typeface="Calibri"/>
              </a:rPr>
              <a:t> das</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dirty="0">
                <a:solidFill>
                  <a:schemeClr val="dk1"/>
                </a:solidFill>
                <a:latin typeface="Calibri"/>
                <a:ea typeface="Calibri"/>
                <a:cs typeface="Calibri"/>
                <a:sym typeface="Calibri"/>
              </a:rPr>
              <a:t>Auch für die </a:t>
            </a:r>
            <a:r>
              <a:rPr lang="en-GB" sz="2200" b="0" dirty="0" err="1">
                <a:solidFill>
                  <a:schemeClr val="dk1"/>
                </a:solidFill>
                <a:latin typeface="Calibri"/>
                <a:ea typeface="Calibri"/>
                <a:cs typeface="Calibri"/>
                <a:sym typeface="Calibri"/>
              </a:rPr>
              <a:t>Hersteller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gibt</a:t>
            </a:r>
            <a:r>
              <a:rPr lang="en-GB" sz="2200" b="0" dirty="0">
                <a:solidFill>
                  <a:schemeClr val="dk1"/>
                </a:solidFill>
                <a:latin typeface="Calibri"/>
                <a:ea typeface="Calibri"/>
                <a:cs typeface="Calibri"/>
                <a:sym typeface="Calibri"/>
              </a:rPr>
              <a:t> es </a:t>
            </a:r>
            <a:r>
              <a:rPr lang="en-GB" sz="2200" dirty="0" err="1">
                <a:solidFill>
                  <a:schemeClr val="dk1"/>
                </a:solidFill>
                <a:latin typeface="Calibri"/>
                <a:ea typeface="Calibri"/>
                <a:cs typeface="Calibri"/>
                <a:sym typeface="Calibri"/>
              </a:rPr>
              <a:t>Anreize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Informationen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nicht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offen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zu</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legen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fehlende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Regulierung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hohe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Ausgaben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Wettbewerb</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Rufschädigung</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dirty="0" err="1">
                <a:solidFill>
                  <a:schemeClr val="dk1"/>
                </a:solidFill>
                <a:latin typeface="Calibri"/>
                <a:ea typeface="Calibri"/>
                <a:cs typeface="Calibri"/>
                <a:sym typeface="Calibri"/>
              </a:rPr>
              <a:t>Selektive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Weitergabe</a:t>
            </a:r>
            <a:r>
              <a:rPr lang="en-GB" sz="2200" dirty="0">
                <a:solidFill>
                  <a:schemeClr val="dk1"/>
                </a:solidFill>
                <a:latin typeface="Calibri"/>
                <a:ea typeface="Calibri"/>
                <a:cs typeface="Calibri"/>
                <a:sym typeface="Calibri"/>
              </a:rPr>
              <a:t> von </a:t>
            </a:r>
            <a:r>
              <a:rPr lang="en-GB" sz="2200" dirty="0" err="1">
                <a:solidFill>
                  <a:schemeClr val="dk1"/>
                </a:solidFill>
                <a:latin typeface="Calibri"/>
                <a:ea typeface="Calibri"/>
                <a:cs typeface="Calibri"/>
                <a:sym typeface="Calibri"/>
              </a:rPr>
              <a:t>Informationen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nur</a:t>
            </a:r>
            <a:r>
              <a:rPr lang="en-GB" sz="2200" b="0" dirty="0">
                <a:solidFill>
                  <a:schemeClr val="dk1"/>
                </a:solidFill>
                <a:latin typeface="Calibri"/>
                <a:ea typeface="Calibri"/>
                <a:cs typeface="Calibri"/>
                <a:sym typeface="Calibri"/>
              </a:rPr>
              <a:t> positive </a:t>
            </a:r>
            <a:r>
              <a:rPr lang="en-GB" sz="2200" b="0" dirty="0" err="1">
                <a:solidFill>
                  <a:schemeClr val="dk1"/>
                </a:solidFill>
                <a:latin typeface="Calibri"/>
                <a:ea typeface="Calibri"/>
                <a:cs typeface="Calibri"/>
                <a:sym typeface="Calibri"/>
              </a:rPr>
              <a:t>Aspekte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werden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veröffentlicht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während</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negativen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ignoriert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werden</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dirty="0">
                <a:solidFill>
                  <a:schemeClr val="dk1"/>
                </a:solidFill>
                <a:latin typeface="Calibri"/>
                <a:ea typeface="Calibri"/>
                <a:cs typeface="Calibri"/>
                <a:sym typeface="Calibri"/>
              </a:rPr>
              <a:t>Um </a:t>
            </a:r>
            <a:r>
              <a:rPr lang="en-GB" sz="2200" b="0" dirty="0" err="1">
                <a:solidFill>
                  <a:schemeClr val="dk1"/>
                </a:solidFill>
                <a:latin typeface="Calibri"/>
                <a:ea typeface="Calibri"/>
                <a:cs typeface="Calibri"/>
                <a:sym typeface="Calibri"/>
              </a:rPr>
              <a:t>eine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größere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Transparenz</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fördern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mit</a:t>
            </a:r>
            <a:r>
              <a:rPr lang="en-GB" sz="2200" b="0" dirty="0">
                <a:solidFill>
                  <a:schemeClr val="dk1"/>
                </a:solidFill>
                <a:latin typeface="Calibri"/>
                <a:ea typeface="Calibri"/>
                <a:cs typeface="Calibri"/>
                <a:sym typeface="Calibri"/>
              </a:rPr>
              <a:t> Blockchain </a:t>
            </a:r>
            <a:r>
              <a:rPr lang="en-GB" sz="2200" b="0" dirty="0" err="1">
                <a:solidFill>
                  <a:schemeClr val="dk1"/>
                </a:solidFill>
                <a:latin typeface="Calibri"/>
                <a:ea typeface="Calibri"/>
                <a:cs typeface="Calibri"/>
                <a:sym typeface="Calibri"/>
              </a:rPr>
              <a:t>oder</a:t>
            </a:r>
            <a:r>
              <a:rPr lang="en-GB" sz="2200" b="0" dirty="0">
                <a:solidFill>
                  <a:schemeClr val="dk1"/>
                </a:solidFill>
                <a:latin typeface="Calibri"/>
                <a:ea typeface="Calibri"/>
                <a:cs typeface="Calibri"/>
                <a:sym typeface="Calibri"/>
              </a:rPr>
              <a:t> auf </a:t>
            </a:r>
            <a:r>
              <a:rPr lang="en-GB" sz="2200" b="0" dirty="0" err="1">
                <a:solidFill>
                  <a:schemeClr val="dk1"/>
                </a:solidFill>
                <a:latin typeface="Calibri"/>
                <a:ea typeface="Calibri"/>
                <a:cs typeface="Calibri"/>
                <a:sym typeface="Calibri"/>
              </a:rPr>
              <a:t>andere</a:t>
            </a:r>
            <a:r>
              <a:rPr lang="en-GB" sz="2200" b="0" dirty="0">
                <a:solidFill>
                  <a:schemeClr val="dk1"/>
                </a:solidFill>
                <a:latin typeface="Calibri"/>
                <a:ea typeface="Calibri"/>
                <a:cs typeface="Calibri"/>
                <a:sym typeface="Calibri"/>
              </a:rPr>
              <a:t> Weise), </a:t>
            </a:r>
            <a:r>
              <a:rPr lang="en-GB" sz="2200" b="0" dirty="0" err="1">
                <a:solidFill>
                  <a:schemeClr val="dk1"/>
                </a:solidFill>
                <a:latin typeface="Calibri"/>
                <a:ea typeface="Calibri"/>
                <a:cs typeface="Calibri"/>
                <a:sym typeface="Calibri"/>
              </a:rPr>
              <a:t>ist</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staatlicher</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und </a:t>
            </a:r>
            <a:r>
              <a:rPr lang="en-GB" sz="2200" dirty="0" err="1">
                <a:solidFill>
                  <a:schemeClr val="dk1"/>
                </a:solidFill>
                <a:latin typeface="Calibri"/>
                <a:ea typeface="Calibri"/>
                <a:cs typeface="Calibri"/>
                <a:sym typeface="Calibri"/>
              </a:rPr>
              <a:t>gesellschaftlicher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Druck</a:t>
            </a:r>
            <a:r>
              <a:rPr lang="en-GB" sz="2200" dirty="0">
                <a:solidFill>
                  <a:schemeClr val="dk1"/>
                </a:solidFill>
                <a:latin typeface="Calibri"/>
                <a:ea typeface="Calibri"/>
                <a:cs typeface="Calibri"/>
                <a:sym typeface="Calibri"/>
              </a:rPr>
              <a:t> von </a:t>
            </a:r>
            <a:r>
              <a:rPr lang="en-GB" sz="2200" b="0" dirty="0" err="1">
                <a:solidFill>
                  <a:schemeClr val="dk1"/>
                </a:solidFill>
                <a:latin typeface="Calibri"/>
                <a:ea typeface="Calibri"/>
                <a:cs typeface="Calibri"/>
                <a:sym typeface="Calibri"/>
              </a:rPr>
              <a:t>entscheidender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Bedeutung</a:t>
            </a:r>
            <a:endParaRPr sz="2200" b="0" dirty="0">
              <a:solidFill>
                <a:schemeClr val="dk1"/>
              </a:solidFill>
              <a:latin typeface="Calibri"/>
              <a:ea typeface="Calibri"/>
              <a:cs typeface="Calibri"/>
              <a:sym typeface="Calibri"/>
            </a:endParaRPr>
          </a:p>
        </p:txBody>
      </p:sp>
      <p:pic>
        <p:nvPicPr>
          <p:cNvPr id="445" name="Google Shape;445;p30"/>
          <p:cNvPicPr preferRelativeResize="0"/>
          <p:nvPr/>
        </p:nvPicPr>
        <p:blipFill>
          <a:blip r:embed="rId4">
            <a:alphaModFix/>
          </a:blip>
          <a:stretch>
            <a:fillRect/>
          </a:stretch>
        </p:blipFill>
        <p:spPr>
          <a:xfrm>
            <a:off x="2792350" y="4607640"/>
            <a:ext cx="2995123" cy="2995123"/>
          </a:xfrm>
          <a:prstGeom prst="rect">
            <a:avLst/>
          </a:prstGeom>
          <a:noFill/>
          <a:ln>
            <a:noFill/>
          </a:ln>
        </p:spPr>
      </p:pic>
      <p:pic>
        <p:nvPicPr>
          <p:cNvPr id="446" name="Google Shape;446;p30"/>
          <p:cNvPicPr preferRelativeResize="0"/>
          <p:nvPr/>
        </p:nvPicPr>
        <p:blipFill>
          <a:blip r:embed="rId5">
            <a:alphaModFix/>
          </a:blip>
          <a:stretch>
            <a:fillRect/>
          </a:stretch>
        </p:blipFill>
        <p:spPr>
          <a:xfrm>
            <a:off x="6956518" y="4640366"/>
            <a:ext cx="3409996" cy="2755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pic>
        <p:nvPicPr>
          <p:cNvPr id="452" name="Google Shape;452;p3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53" name="Google Shape;453;p31"/>
          <p:cNvSpPr txBox="1"/>
          <p:nvPr/>
        </p:nvSpPr>
        <p:spPr>
          <a:xfrm>
            <a:off x="262000" y="277200"/>
            <a:ext cx="101694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GRENZEN UMWELTORIENTIERTER LÖSUNGEN</a:t>
            </a:r>
            <a:endParaRPr sz="3300">
              <a:latin typeface="Calibri"/>
              <a:ea typeface="Calibri"/>
              <a:cs typeface="Calibri"/>
              <a:sym typeface="Calibri"/>
            </a:endParaRPr>
          </a:p>
        </p:txBody>
      </p:sp>
      <p:sp>
        <p:nvSpPr>
          <p:cNvPr id="454" name="Google Shape;454;p31"/>
          <p:cNvSpPr txBox="1">
            <a:spLocks noGrp="1"/>
          </p:cNvSpPr>
          <p:nvPr>
            <p:ph type="body" idx="1"/>
          </p:nvPr>
        </p:nvSpPr>
        <p:spPr>
          <a:xfrm>
            <a:off x="546100" y="1800225"/>
            <a:ext cx="9601200" cy="23703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Frage nach der Nachhaltigkeit der Blockchain-Technologie selbst?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Der bekannteste Blockchain-Konsensmechanismus: </a:t>
            </a:r>
            <a:r>
              <a:rPr lang="en-GB" sz="2200">
                <a:solidFill>
                  <a:schemeClr val="dk1"/>
                </a:solidFill>
                <a:latin typeface="Calibri"/>
                <a:ea typeface="Calibri"/>
                <a:cs typeface="Calibri"/>
                <a:sym typeface="Calibri"/>
              </a:rPr>
              <a:t>Proof of Work (PoW)</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PoW erfordert oft eine hohe Rechenleistung und folglich einen hohen </a:t>
            </a:r>
            <a:r>
              <a:rPr lang="en-GB" sz="2200">
                <a:solidFill>
                  <a:schemeClr val="dk1"/>
                </a:solidFill>
                <a:latin typeface="Calibri"/>
                <a:ea typeface="Calibri"/>
                <a:cs typeface="Calibri"/>
                <a:sym typeface="Calibri"/>
              </a:rPr>
              <a:t>Energieverbrauch</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2022 war der geschätzte Kohlenstoff-Fußabdruck von Bitcoin vergleichbar mit den Emissionen Griechenlands auf Länderebene</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2200" b="0">
              <a:solidFill>
                <a:schemeClr val="dk1"/>
              </a:solidFill>
              <a:latin typeface="Calibri"/>
              <a:ea typeface="Calibri"/>
              <a:cs typeface="Calibri"/>
              <a:sym typeface="Calibri"/>
            </a:endParaRPr>
          </a:p>
        </p:txBody>
      </p:sp>
      <p:pic>
        <p:nvPicPr>
          <p:cNvPr id="455" name="Google Shape;455;p31"/>
          <p:cNvPicPr preferRelativeResize="0"/>
          <p:nvPr/>
        </p:nvPicPr>
        <p:blipFill rotWithShape="1">
          <a:blip r:embed="rId4">
            <a:alphaModFix/>
          </a:blip>
          <a:srcRect l="14846" t="11372" r="14621" b="23897"/>
          <a:stretch/>
        </p:blipFill>
        <p:spPr>
          <a:xfrm>
            <a:off x="5600700" y="4062088"/>
            <a:ext cx="3476623" cy="3190451"/>
          </a:xfrm>
          <a:prstGeom prst="rect">
            <a:avLst/>
          </a:prstGeom>
          <a:noFill/>
          <a:ln>
            <a:noFill/>
          </a:ln>
        </p:spPr>
      </p:pic>
      <p:pic>
        <p:nvPicPr>
          <p:cNvPr id="456" name="Google Shape;456;p31"/>
          <p:cNvPicPr preferRelativeResize="0"/>
          <p:nvPr/>
        </p:nvPicPr>
        <p:blipFill rotWithShape="1">
          <a:blip r:embed="rId5">
            <a:alphaModFix/>
          </a:blip>
          <a:srcRect l="13255" t="9384" r="14069" b="14320"/>
          <a:stretch/>
        </p:blipFill>
        <p:spPr>
          <a:xfrm>
            <a:off x="1838325" y="4313750"/>
            <a:ext cx="3200399" cy="2687127"/>
          </a:xfrm>
          <a:prstGeom prst="rect">
            <a:avLst/>
          </a:prstGeom>
          <a:noFill/>
          <a:ln>
            <a:noFill/>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461"/>
        <p:cNvGrpSpPr/>
        <p:nvPr/>
      </p:nvGrpSpPr>
      <p:grpSpPr>
        <a:xfrm>
          <a:off x="0" y="0"/>
          <a:ext cx="0" cy="0"/>
          <a:chOff x="0" y="0"/>
          <a:chExt cx="0" cy="0"/>
        </a:xfrm>
      </p:grpSpPr>
      <p:sp>
        <p:nvSpPr>
          <p:cNvPr id="462" name="Google Shape;462;g27542cab73c_0_44"/>
          <p:cNvSpPr txBox="1">
            <a:spLocks noGrp="1"/>
          </p:cNvSpPr>
          <p:nvPr>
            <p:ph type="sldNum" idx="12"/>
          </p:nvPr>
        </p:nvSpPr>
        <p:spPr>
          <a:xfrm>
            <a:off x="7699248" y="7033450"/>
            <a:ext cx="24594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GB"/>
              <a:t>34</a:t>
            </a:fld>
            <a:endParaRPr/>
          </a:p>
        </p:txBody>
      </p:sp>
      <p:pic>
        <p:nvPicPr>
          <p:cNvPr id="463" name="Google Shape;463;g27542cab73c_0_4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64" name="Google Shape;464;g27542cab73c_0_44"/>
          <p:cNvSpPr txBox="1"/>
          <p:nvPr/>
        </p:nvSpPr>
        <p:spPr>
          <a:xfrm>
            <a:off x="224150" y="269550"/>
            <a:ext cx="99345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GRENZEN UMWELTORIENTIERTER LÖSUNGEN</a:t>
            </a:r>
            <a:endParaRPr sz="1900">
              <a:solidFill>
                <a:schemeClr val="dk1"/>
              </a:solidFill>
              <a:latin typeface="Calibri"/>
              <a:ea typeface="Calibri"/>
              <a:cs typeface="Calibri"/>
              <a:sym typeface="Calibri"/>
            </a:endParaRPr>
          </a:p>
        </p:txBody>
      </p:sp>
      <p:sp>
        <p:nvSpPr>
          <p:cNvPr id="465" name="Google Shape;465;g27542cab73c_0_44"/>
          <p:cNvSpPr txBox="1"/>
          <p:nvPr/>
        </p:nvSpPr>
        <p:spPr>
          <a:xfrm>
            <a:off x="805450" y="1719225"/>
            <a:ext cx="8930100" cy="41244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Mögliche Lösung: Alternativen zu PoW? Es wurden viele Alternativen entwickelt, hier sind zwei der am häufigsten verwendeten:</a:t>
            </a:r>
            <a:endParaRPr sz="2200">
              <a:latin typeface="Calibri"/>
              <a:ea typeface="Calibri"/>
              <a:cs typeface="Calibri"/>
              <a:sym typeface="Calibri"/>
            </a:endParaRPr>
          </a:p>
          <a:p>
            <a:pPr marL="457200" lvl="0" indent="0" algn="l" rtl="0">
              <a:spcBef>
                <a:spcPts val="0"/>
              </a:spcBef>
              <a:spcAft>
                <a:spcPts val="0"/>
              </a:spcAft>
              <a:buNone/>
            </a:pPr>
            <a:endParaRPr sz="2200">
              <a:latin typeface="Calibri"/>
              <a:ea typeface="Calibri"/>
              <a:cs typeface="Calibri"/>
              <a:sym typeface="Calibri"/>
            </a:endParaRPr>
          </a:p>
          <a:p>
            <a:pPr marL="457200" lvl="0" indent="-368300" algn="l" rtl="0">
              <a:spcBef>
                <a:spcPts val="0"/>
              </a:spcBef>
              <a:spcAft>
                <a:spcPts val="0"/>
              </a:spcAft>
              <a:buSzPts val="2200"/>
              <a:buFont typeface="Open Sans"/>
              <a:buChar char="●"/>
            </a:pPr>
            <a:r>
              <a:rPr lang="en-GB" sz="2200" b="1">
                <a:latin typeface="Calibri"/>
                <a:ea typeface="Calibri"/>
                <a:cs typeface="Calibri"/>
                <a:sym typeface="Calibri"/>
              </a:rPr>
              <a:t>Proof of Stake (PoS) </a:t>
            </a:r>
            <a:r>
              <a:rPr lang="en-GB" sz="2200">
                <a:latin typeface="Calibri"/>
                <a:ea typeface="Calibri"/>
                <a:cs typeface="Calibri"/>
                <a:sym typeface="Calibri"/>
              </a:rPr>
              <a:t>- anstatt Rechenaufgaben zu lösen, um Transaktionen zu verifizieren, werden Validatoren ausgewählt, um Transaktionen zu verifizieren = geringerer Energieverbrauch als PoW</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Die Auswahl der Validierer richtet sich nach der Höhe ihrer Beteiligung am Netzwerk </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Nachteil: potenzielles Problem der Monopolisierung</a:t>
            </a:r>
            <a:endParaRPr sz="2200">
              <a:latin typeface="Calibri"/>
              <a:ea typeface="Calibri"/>
              <a:cs typeface="Calibri"/>
              <a:sym typeface="Calibri"/>
            </a:endParaRPr>
          </a:p>
          <a:p>
            <a:pPr marL="914400" lvl="0" indent="0" algn="l" rtl="0">
              <a:spcBef>
                <a:spcPts val="0"/>
              </a:spcBef>
              <a:spcAft>
                <a:spcPts val="0"/>
              </a:spcAft>
              <a:buNone/>
            </a:pPr>
            <a:endParaRPr sz="2200">
              <a:latin typeface="Calibri"/>
              <a:ea typeface="Calibri"/>
              <a:cs typeface="Calibri"/>
              <a:sym typeface="Calibri"/>
            </a:endParaRPr>
          </a:p>
          <a:p>
            <a:pPr marL="457200" lvl="0" indent="-368300" algn="l" rtl="0">
              <a:spcBef>
                <a:spcPts val="0"/>
              </a:spcBef>
              <a:spcAft>
                <a:spcPts val="0"/>
              </a:spcAft>
              <a:buSzPts val="2200"/>
              <a:buFont typeface="Open Sans"/>
              <a:buChar char="●"/>
            </a:pPr>
            <a:r>
              <a:rPr lang="en-GB" sz="2200" b="1">
                <a:latin typeface="Calibri"/>
                <a:ea typeface="Calibri"/>
                <a:cs typeface="Calibri"/>
                <a:sym typeface="Calibri"/>
              </a:rPr>
              <a:t>Proof of Authority (PoA) </a:t>
            </a:r>
            <a:r>
              <a:rPr lang="en-GB" sz="2200">
                <a:latin typeface="Calibri"/>
                <a:ea typeface="Calibri"/>
                <a:cs typeface="Calibri"/>
                <a:sym typeface="Calibri"/>
              </a:rPr>
              <a:t>- wie bei PoS werden Transaktionen von Validatoren überprüft, die aufgrund ihrer Vertrauenswürdigkeit ausgewählt werden = geringerer Energieverbrauch als bei PoW oder PoS</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Nachteil: zentralisierter Konsensmechanismus</a:t>
            </a:r>
            <a:endParaRPr sz="2200">
              <a:latin typeface="Calibri"/>
              <a:ea typeface="Calibri"/>
              <a:cs typeface="Calibri"/>
              <a:sym typeface="Calibri"/>
            </a:endParaRPr>
          </a:p>
        </p:txBody>
      </p:sp>
      <p:sp>
        <p:nvSpPr>
          <p:cNvPr id="466" name="Google Shape;466;g27542cab73c_0_44"/>
          <p:cNvSpPr txBox="1"/>
          <p:nvPr/>
        </p:nvSpPr>
        <p:spPr>
          <a:xfrm>
            <a:off x="747950" y="5560275"/>
            <a:ext cx="8886900" cy="4326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endParaRPr sz="1800">
              <a:latin typeface="Open Sans"/>
              <a:ea typeface="Open Sans"/>
              <a:cs typeface="Open Sans"/>
              <a:sym typeface="Open Sans"/>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471"/>
        <p:cNvGrpSpPr/>
        <p:nvPr/>
      </p:nvGrpSpPr>
      <p:grpSpPr>
        <a:xfrm>
          <a:off x="0" y="0"/>
          <a:ext cx="0" cy="0"/>
          <a:chOff x="0" y="0"/>
          <a:chExt cx="0" cy="0"/>
        </a:xfrm>
      </p:grpSpPr>
      <p:sp>
        <p:nvSpPr>
          <p:cNvPr id="472" name="Google Shape;472;g27542cab73c_0_56"/>
          <p:cNvSpPr txBox="1">
            <a:spLocks noGrp="1"/>
          </p:cNvSpPr>
          <p:nvPr>
            <p:ph type="sldNum" idx="12"/>
          </p:nvPr>
        </p:nvSpPr>
        <p:spPr>
          <a:xfrm>
            <a:off x="7699248" y="7033450"/>
            <a:ext cx="2459400" cy="277200"/>
          </a:xfrm>
          <a:prstGeom prst="rect">
            <a:avLst/>
          </a:prstGeom>
        </p:spPr>
        <p:txBody>
          <a:bodyPr spcFirstLastPara="1" wrap="square" lIns="0" tIns="0" rIns="0" bIns="0" anchor="t" anchorCtr="0">
            <a:spAutoFit/>
          </a:bodyPr>
          <a:lstStyle/>
          <a:p>
            <a:pPr marL="0" lvl="0" indent="0" algn="r" rtl="0">
              <a:spcBef>
                <a:spcPts val="0"/>
              </a:spcBef>
              <a:spcAft>
                <a:spcPts val="0"/>
              </a:spcAft>
              <a:buClr>
                <a:srgbClr val="000000"/>
              </a:buClr>
              <a:buFont typeface="Arial"/>
              <a:buNone/>
            </a:pPr>
            <a:fld id="{00000000-1234-1234-1234-123412341234}" type="slidenum">
              <a:rPr lang="en-GB"/>
              <a:t>35</a:t>
            </a:fld>
            <a:endParaRPr/>
          </a:p>
        </p:txBody>
      </p:sp>
      <p:sp>
        <p:nvSpPr>
          <p:cNvPr id="473" name="Google Shape;473;g27542cab73c_0_56"/>
          <p:cNvSpPr txBox="1"/>
          <p:nvPr/>
        </p:nvSpPr>
        <p:spPr>
          <a:xfrm>
            <a:off x="476250" y="1619250"/>
            <a:ext cx="9534600" cy="5602800"/>
          </a:xfrm>
          <a:prstGeom prst="rect">
            <a:avLst/>
          </a:prstGeom>
          <a:noFill/>
          <a:ln>
            <a:noFill/>
          </a:ln>
        </p:spPr>
        <p:txBody>
          <a:bodyPr spcFirstLastPara="1" wrap="square" lIns="91425" tIns="91425" rIns="91425" bIns="91425" anchor="t" anchorCtr="0">
            <a:spAutoFit/>
          </a:bodyPr>
          <a:lstStyle/>
          <a:p>
            <a:pPr marL="457200" lvl="0" indent="-368300" algn="l" rtl="0">
              <a:spcBef>
                <a:spcPts val="0"/>
              </a:spcBef>
              <a:spcAft>
                <a:spcPts val="0"/>
              </a:spcAft>
              <a:buClr>
                <a:schemeClr val="dk1"/>
              </a:buClr>
              <a:buSzPts val="2200"/>
              <a:buFont typeface="Open Sans"/>
              <a:buChar char="●"/>
            </a:pPr>
            <a:r>
              <a:rPr lang="en-GB" sz="2200">
                <a:solidFill>
                  <a:schemeClr val="dk1"/>
                </a:solidFill>
                <a:latin typeface="Calibri"/>
                <a:ea typeface="Calibri"/>
                <a:cs typeface="Calibri"/>
                <a:sym typeface="Calibri"/>
              </a:rPr>
              <a:t>Die Nachhaltigkeit der Blockchain-Technologie ist ein </a:t>
            </a:r>
            <a:r>
              <a:rPr lang="en-GB" sz="2200" b="1">
                <a:solidFill>
                  <a:schemeClr val="dk1"/>
                </a:solidFill>
                <a:latin typeface="Calibri"/>
                <a:ea typeface="Calibri"/>
                <a:cs typeface="Calibri"/>
                <a:sym typeface="Calibri"/>
              </a:rPr>
              <a:t>komplexes </a:t>
            </a:r>
            <a:r>
              <a:rPr lang="en-GB" sz="2200">
                <a:solidFill>
                  <a:schemeClr val="dk1"/>
                </a:solidFill>
                <a:latin typeface="Calibri"/>
                <a:ea typeface="Calibri"/>
                <a:cs typeface="Calibri"/>
                <a:sym typeface="Calibri"/>
              </a:rPr>
              <a:t>Thema, und keine Version der Blockchain ist bisher ohne Nachteile, obwohl die Technologie ständig weiterentwickelt wird</a:t>
            </a:r>
            <a:endParaRPr sz="2200">
              <a:solidFill>
                <a:schemeClr val="dk1"/>
              </a:solidFill>
              <a:latin typeface="Calibri"/>
              <a:ea typeface="Calibri"/>
              <a:cs typeface="Calibri"/>
              <a:sym typeface="Calibri"/>
            </a:endParaRPr>
          </a:p>
          <a:p>
            <a:pPr marL="457200" lvl="0" indent="0" algn="l" rtl="0">
              <a:spcBef>
                <a:spcPts val="0"/>
              </a:spcBef>
              <a:spcAft>
                <a:spcPts val="0"/>
              </a:spcAft>
              <a:buNone/>
            </a:pP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1">
                <a:solidFill>
                  <a:schemeClr val="dk1"/>
                </a:solidFill>
                <a:latin typeface="Calibri"/>
                <a:ea typeface="Calibri"/>
                <a:cs typeface="Calibri"/>
                <a:sym typeface="Calibri"/>
              </a:rPr>
              <a:t>Was halten Sie davon? (30 Min.)</a:t>
            </a:r>
            <a:endParaRPr sz="2200" b="1">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Teilen Sie die Klasse in drei Gruppen auf: diejenigen, die Blockchain für eine nachhaltige Technologie halten (JA), diejenigen, die das nicht tun (NEIN), und diejenigen, die sich nicht sicher sind (WISSEN).  </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Die JA- und NEIN-Gruppen sollten auf gegenüberliegenden Seiten des Raumes stehen, die NICHT-WISSEN-Gruppen in der Mitte. </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Die Lehrkraft bittet abwechselnd zufällig ausgewählte Mitglieder jeder Gruppe, ihren Standpunkt zu erläutern. </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Während der Debatte haben die Schüler, die von den Argumenten der anderen überzeugt sind, die Möglichkeit, ihre Gruppe zu verlassen und sich einer anderen anzuschließen ("Abstimmung mit den Füßen"). Die SchülerInnen, die die Gruppe wechseln, werden gebeten zu erklären, welches Argument sie am meisten überzeugt hat, ihren Standpunkt zu ändern.</a:t>
            </a:r>
            <a:endParaRPr sz="2200">
              <a:solidFill>
                <a:schemeClr val="dk1"/>
              </a:solidFill>
              <a:latin typeface="Calibri"/>
              <a:ea typeface="Calibri"/>
              <a:cs typeface="Calibri"/>
              <a:sym typeface="Calibri"/>
            </a:endParaRPr>
          </a:p>
        </p:txBody>
      </p:sp>
      <p:pic>
        <p:nvPicPr>
          <p:cNvPr id="474" name="Google Shape;474;g27542cab73c_0_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75" name="Google Shape;475;g27542cab73c_0_56"/>
          <p:cNvSpPr txBox="1"/>
          <p:nvPr/>
        </p:nvSpPr>
        <p:spPr>
          <a:xfrm>
            <a:off x="295275" y="269550"/>
            <a:ext cx="92868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KURZE ÜBUNG IN DER KLASSE</a:t>
            </a:r>
            <a:endParaRPr sz="33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480"/>
        <p:cNvGrpSpPr/>
        <p:nvPr/>
      </p:nvGrpSpPr>
      <p:grpSpPr>
        <a:xfrm>
          <a:off x="0" y="0"/>
          <a:ext cx="0" cy="0"/>
          <a:chOff x="0" y="0"/>
          <a:chExt cx="0" cy="0"/>
        </a:xfrm>
      </p:grpSpPr>
      <p:pic>
        <p:nvPicPr>
          <p:cNvPr id="481" name="Google Shape;481;p3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82" name="Google Shape;482;p35"/>
          <p:cNvSpPr txBox="1"/>
          <p:nvPr/>
        </p:nvSpPr>
        <p:spPr>
          <a:xfrm>
            <a:off x="403225" y="277200"/>
            <a:ext cx="8055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VERBRAUCHERBEZIEHUNGEN</a:t>
            </a:r>
            <a:endParaRPr sz="3300">
              <a:latin typeface="Calibri"/>
              <a:ea typeface="Calibri"/>
              <a:cs typeface="Calibri"/>
              <a:sym typeface="Calibri"/>
            </a:endParaRPr>
          </a:p>
        </p:txBody>
      </p:sp>
      <p:sp>
        <p:nvSpPr>
          <p:cNvPr id="483" name="Google Shape;483;p35"/>
          <p:cNvSpPr txBox="1">
            <a:spLocks noGrp="1"/>
          </p:cNvSpPr>
          <p:nvPr>
            <p:ph type="body" idx="1"/>
          </p:nvPr>
        </p:nvSpPr>
        <p:spPr>
          <a:xfrm>
            <a:off x="269875" y="1708575"/>
            <a:ext cx="4006800" cy="47409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Veränderte </a:t>
            </a:r>
            <a:r>
              <a:rPr lang="en-GB" sz="2200">
                <a:solidFill>
                  <a:schemeClr val="dk1"/>
                </a:solidFill>
                <a:latin typeface="Calibri"/>
                <a:ea typeface="Calibri"/>
                <a:cs typeface="Calibri"/>
                <a:sym typeface="Calibri"/>
              </a:rPr>
              <a:t>Verbraucherpräferenzen </a:t>
            </a:r>
            <a:r>
              <a:rPr lang="en-GB" sz="2200" b="0">
                <a:solidFill>
                  <a:schemeClr val="dk1"/>
                </a:solidFill>
                <a:latin typeface="Calibri"/>
                <a:ea typeface="Calibri"/>
                <a:cs typeface="Calibri"/>
                <a:sym typeface="Calibri"/>
              </a:rPr>
              <a:t>- Qualität, Sicherheit, Nachhaltigkeit, Verantwortung</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Über 70 % sind bereit, einen höheren Preis für Transparenz zu zahlen</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Blockchain als Chance, </a:t>
            </a:r>
            <a:r>
              <a:rPr lang="en-GB" sz="2200">
                <a:solidFill>
                  <a:schemeClr val="dk1"/>
                </a:solidFill>
                <a:latin typeface="Calibri"/>
                <a:ea typeface="Calibri"/>
                <a:cs typeface="Calibri"/>
                <a:sym typeface="Calibri"/>
              </a:rPr>
              <a:t>das Vertrauen der Verbraucher zu stärken </a:t>
            </a:r>
            <a:r>
              <a:rPr lang="en-GB" sz="2200" b="0">
                <a:solidFill>
                  <a:schemeClr val="dk1"/>
                </a:solidFill>
                <a:latin typeface="Calibri"/>
                <a:ea typeface="Calibri"/>
                <a:cs typeface="Calibri"/>
                <a:sym typeface="Calibri"/>
              </a:rPr>
              <a:t>und neue Kunden zu gewinnen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Transparenz als </a:t>
            </a:r>
            <a:r>
              <a:rPr lang="en-GB" sz="2200">
                <a:solidFill>
                  <a:schemeClr val="dk1"/>
                </a:solidFill>
                <a:latin typeface="Calibri"/>
                <a:ea typeface="Calibri"/>
                <a:cs typeface="Calibri"/>
                <a:sym typeface="Calibri"/>
              </a:rPr>
              <a:t>Alleinstellungsmerkmal</a:t>
            </a:r>
            <a:r>
              <a:rPr lang="en-GB" sz="2200" b="0">
                <a:solidFill>
                  <a:schemeClr val="dk1"/>
                </a:solidFill>
                <a:latin typeface="Calibri"/>
                <a:ea typeface="Calibri"/>
                <a:cs typeface="Calibri"/>
                <a:sym typeface="Calibri"/>
              </a:rPr>
              <a:t>: ein neuer Wettbewerbsvorteil</a:t>
            </a:r>
            <a:endParaRPr sz="2200" b="0">
              <a:solidFill>
                <a:schemeClr val="dk1"/>
              </a:solidFill>
              <a:latin typeface="Calibri"/>
              <a:ea typeface="Calibri"/>
              <a:cs typeface="Calibri"/>
              <a:sym typeface="Calibri"/>
            </a:endParaRPr>
          </a:p>
        </p:txBody>
      </p:sp>
      <p:pic>
        <p:nvPicPr>
          <p:cNvPr id="484" name="Google Shape;484;p35"/>
          <p:cNvPicPr preferRelativeResize="0"/>
          <p:nvPr/>
        </p:nvPicPr>
        <p:blipFill>
          <a:blip r:embed="rId4">
            <a:alphaModFix/>
          </a:blip>
          <a:stretch>
            <a:fillRect/>
          </a:stretch>
        </p:blipFill>
        <p:spPr>
          <a:xfrm>
            <a:off x="4476825" y="2051463"/>
            <a:ext cx="6216576" cy="4143376"/>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489"/>
        <p:cNvGrpSpPr/>
        <p:nvPr/>
      </p:nvGrpSpPr>
      <p:grpSpPr>
        <a:xfrm>
          <a:off x="0" y="0"/>
          <a:ext cx="0" cy="0"/>
          <a:chOff x="0" y="0"/>
          <a:chExt cx="0" cy="0"/>
        </a:xfrm>
      </p:grpSpPr>
      <p:pic>
        <p:nvPicPr>
          <p:cNvPr id="490" name="Google Shape;490;p3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491" name="Google Shape;491;p36"/>
          <p:cNvSpPr txBox="1"/>
          <p:nvPr/>
        </p:nvSpPr>
        <p:spPr>
          <a:xfrm>
            <a:off x="393700" y="431875"/>
            <a:ext cx="88647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VERBRAUCHERBEZIEHUNGEN</a:t>
            </a:r>
            <a:endParaRPr sz="1900">
              <a:latin typeface="Calibri"/>
              <a:ea typeface="Calibri"/>
              <a:cs typeface="Calibri"/>
              <a:sym typeface="Calibri"/>
            </a:endParaRPr>
          </a:p>
        </p:txBody>
      </p:sp>
      <p:sp>
        <p:nvSpPr>
          <p:cNvPr id="492" name="Google Shape;492;p36"/>
          <p:cNvSpPr txBox="1">
            <a:spLocks noGrp="1"/>
          </p:cNvSpPr>
          <p:nvPr>
            <p:ph type="body" idx="1"/>
          </p:nvPr>
        </p:nvSpPr>
        <p:spPr>
          <a:xfrm>
            <a:off x="469900" y="1676400"/>
            <a:ext cx="9601200" cy="3387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Mechanismus: QR-Codes auf Produkten</a:t>
            </a:r>
            <a:endParaRPr sz="2200" b="0">
              <a:solidFill>
                <a:schemeClr val="dk1"/>
              </a:solidFill>
              <a:latin typeface="Calibri"/>
              <a:ea typeface="Calibri"/>
              <a:cs typeface="Calibri"/>
              <a:sym typeface="Calibri"/>
            </a:endParaRPr>
          </a:p>
        </p:txBody>
      </p:sp>
      <p:pic>
        <p:nvPicPr>
          <p:cNvPr id="493" name="Google Shape;493;p36"/>
          <p:cNvPicPr preferRelativeResize="0"/>
          <p:nvPr/>
        </p:nvPicPr>
        <p:blipFill>
          <a:blip r:embed="rId4">
            <a:alphaModFix/>
          </a:blip>
          <a:stretch>
            <a:fillRect/>
          </a:stretch>
        </p:blipFill>
        <p:spPr>
          <a:xfrm>
            <a:off x="469900" y="2259950"/>
            <a:ext cx="9921874" cy="4283275"/>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498"/>
        <p:cNvGrpSpPr/>
        <p:nvPr/>
      </p:nvGrpSpPr>
      <p:grpSpPr>
        <a:xfrm>
          <a:off x="0" y="0"/>
          <a:ext cx="0" cy="0"/>
          <a:chOff x="0" y="0"/>
          <a:chExt cx="0" cy="0"/>
        </a:xfrm>
      </p:grpSpPr>
      <p:pic>
        <p:nvPicPr>
          <p:cNvPr id="499" name="Google Shape;499;p3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00" name="Google Shape;500;p37"/>
          <p:cNvSpPr txBox="1"/>
          <p:nvPr/>
        </p:nvSpPr>
        <p:spPr>
          <a:xfrm>
            <a:off x="25082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QUALITÄTSSICHERUNG</a:t>
            </a:r>
            <a:endParaRPr sz="3300">
              <a:latin typeface="Calibri"/>
              <a:ea typeface="Calibri"/>
              <a:cs typeface="Calibri"/>
              <a:sym typeface="Calibri"/>
            </a:endParaRPr>
          </a:p>
        </p:txBody>
      </p:sp>
      <p:sp>
        <p:nvSpPr>
          <p:cNvPr id="501" name="Google Shape;501;p37"/>
          <p:cNvSpPr txBox="1">
            <a:spLocks noGrp="1"/>
          </p:cNvSpPr>
          <p:nvPr>
            <p:ph type="body" idx="1"/>
          </p:nvPr>
        </p:nvSpPr>
        <p:spPr>
          <a:xfrm>
            <a:off x="546100" y="1695450"/>
            <a:ext cx="9601200" cy="23703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Bestimmte Produkte, bei denen </a:t>
            </a:r>
            <a:r>
              <a:rPr lang="en-GB" sz="2200">
                <a:solidFill>
                  <a:schemeClr val="dk1"/>
                </a:solidFill>
                <a:latin typeface="Calibri"/>
                <a:ea typeface="Calibri"/>
                <a:cs typeface="Calibri"/>
                <a:sym typeface="Calibri"/>
              </a:rPr>
              <a:t>Preis und Herkunft </a:t>
            </a:r>
            <a:r>
              <a:rPr lang="en-GB" sz="2200" b="0">
                <a:solidFill>
                  <a:schemeClr val="dk1"/>
                </a:solidFill>
                <a:latin typeface="Calibri"/>
                <a:ea typeface="Calibri"/>
                <a:cs typeface="Calibri"/>
                <a:sym typeface="Calibri"/>
              </a:rPr>
              <a:t>eng miteinander verbunden sind, z. B. g.U.-Produkte, Wein, ökologische Lebensmittel</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Die Verbraucher sind bereit, einen </a:t>
            </a:r>
            <a:r>
              <a:rPr lang="en-GB" sz="2200">
                <a:solidFill>
                  <a:schemeClr val="dk1"/>
                </a:solidFill>
                <a:latin typeface="Calibri"/>
                <a:ea typeface="Calibri"/>
                <a:cs typeface="Calibri"/>
                <a:sym typeface="Calibri"/>
              </a:rPr>
              <a:t>Aufpreis zu </a:t>
            </a:r>
            <a:r>
              <a:rPr lang="en-GB" sz="2200" b="0">
                <a:solidFill>
                  <a:schemeClr val="dk1"/>
                </a:solidFill>
                <a:latin typeface="Calibri"/>
                <a:ea typeface="Calibri"/>
                <a:cs typeface="Calibri"/>
                <a:sym typeface="Calibri"/>
              </a:rPr>
              <a:t>zahlen, brauchen aber die Gewissheit, dass das Produkt </a:t>
            </a:r>
            <a:r>
              <a:rPr lang="en-GB" sz="2200">
                <a:solidFill>
                  <a:schemeClr val="dk1"/>
                </a:solidFill>
                <a:latin typeface="Calibri"/>
                <a:ea typeface="Calibri"/>
                <a:cs typeface="Calibri"/>
                <a:sym typeface="Calibri"/>
              </a:rPr>
              <a:t>echt ist.</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Vorfälle von </a:t>
            </a:r>
            <a:r>
              <a:rPr lang="en-GB" sz="2200">
                <a:solidFill>
                  <a:schemeClr val="dk1"/>
                </a:solidFill>
                <a:latin typeface="Calibri"/>
                <a:ea typeface="Calibri"/>
                <a:cs typeface="Calibri"/>
                <a:sym typeface="Calibri"/>
              </a:rPr>
              <a:t>Lebensmittelbetrug</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Blockchain-Lösung: Verfolgung des Produkts in der Blockchain von der Quelle an und Bereitstellung dieser Informationen für den Verbraucher</a:t>
            </a:r>
            <a:endParaRPr sz="2200" b="0">
              <a:solidFill>
                <a:schemeClr val="dk1"/>
              </a:solidFill>
              <a:latin typeface="Calibri"/>
              <a:ea typeface="Calibri"/>
              <a:cs typeface="Calibri"/>
              <a:sym typeface="Calibri"/>
            </a:endParaRPr>
          </a:p>
        </p:txBody>
      </p:sp>
      <p:pic>
        <p:nvPicPr>
          <p:cNvPr id="502" name="Google Shape;502;p37"/>
          <p:cNvPicPr preferRelativeResize="0"/>
          <p:nvPr/>
        </p:nvPicPr>
        <p:blipFill rotWithShape="1">
          <a:blip r:embed="rId4">
            <a:alphaModFix/>
          </a:blip>
          <a:srcRect l="20858" t="22206" r="15742" b="17906"/>
          <a:stretch/>
        </p:blipFill>
        <p:spPr>
          <a:xfrm>
            <a:off x="4013825" y="4240120"/>
            <a:ext cx="3552200" cy="3244045"/>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507"/>
        <p:cNvGrpSpPr/>
        <p:nvPr/>
      </p:nvGrpSpPr>
      <p:grpSpPr>
        <a:xfrm>
          <a:off x="0" y="0"/>
          <a:ext cx="0" cy="0"/>
          <a:chOff x="0" y="0"/>
          <a:chExt cx="0" cy="0"/>
        </a:xfrm>
      </p:grpSpPr>
      <p:pic>
        <p:nvPicPr>
          <p:cNvPr id="508" name="Google Shape;508;p38"/>
          <p:cNvPicPr preferRelativeResize="0"/>
          <p:nvPr/>
        </p:nvPicPr>
        <p:blipFill>
          <a:blip r:embed="rId3">
            <a:alphaModFix/>
          </a:blip>
          <a:stretch>
            <a:fillRect/>
          </a:stretch>
        </p:blipFill>
        <p:spPr>
          <a:xfrm>
            <a:off x="0" y="-12475"/>
            <a:ext cx="5454650" cy="7562851"/>
          </a:xfrm>
          <a:prstGeom prst="rect">
            <a:avLst/>
          </a:prstGeom>
          <a:noFill/>
          <a:ln>
            <a:noFill/>
          </a:ln>
        </p:spPr>
      </p:pic>
      <p:sp>
        <p:nvSpPr>
          <p:cNvPr id="509" name="Google Shape;509;p38"/>
          <p:cNvSpPr txBox="1"/>
          <p:nvPr/>
        </p:nvSpPr>
        <p:spPr>
          <a:xfrm>
            <a:off x="251425" y="8986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BEISPIEL: CARREFOUR BIO </a:t>
            </a:r>
            <a:endParaRPr sz="3300">
              <a:latin typeface="Calibri"/>
              <a:ea typeface="Calibri"/>
              <a:cs typeface="Calibri"/>
              <a:sym typeface="Calibri"/>
            </a:endParaRPr>
          </a:p>
        </p:txBody>
      </p:sp>
      <p:sp>
        <p:nvSpPr>
          <p:cNvPr id="510" name="Google Shape;510;p38"/>
          <p:cNvSpPr txBox="1">
            <a:spLocks noGrp="1"/>
          </p:cNvSpPr>
          <p:nvPr>
            <p:ph type="body" idx="1"/>
          </p:nvPr>
        </p:nvSpPr>
        <p:spPr>
          <a:xfrm>
            <a:off x="5545813" y="1198752"/>
            <a:ext cx="4953300" cy="498598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1800" b="0" u="sng" dirty="0">
                <a:solidFill>
                  <a:schemeClr val="hlink"/>
                </a:solidFill>
                <a:latin typeface="Calibri"/>
                <a:ea typeface="Calibri"/>
                <a:cs typeface="Calibri"/>
                <a:sym typeface="Calibri"/>
                <a:hlinkClick r:id="rId4"/>
              </a:rPr>
              <a:t>2022 </a:t>
            </a:r>
            <a:r>
              <a:rPr lang="en-GB" sz="1800" b="0" u="sng" dirty="0" err="1">
                <a:solidFill>
                  <a:schemeClr val="hlink"/>
                </a:solidFill>
                <a:latin typeface="Calibri"/>
                <a:ea typeface="Calibri"/>
                <a:cs typeface="Calibri"/>
                <a:sym typeface="Calibri"/>
                <a:hlinkClick r:id="rId4"/>
              </a:rPr>
              <a:t>Pressemitteilung</a:t>
            </a:r>
            <a:r>
              <a:rPr lang="en-GB" sz="1800" b="0" dirty="0">
                <a:solidFill>
                  <a:schemeClr val="dk1"/>
                </a:solidFill>
                <a:latin typeface="Calibri"/>
                <a:ea typeface="Calibri"/>
                <a:cs typeface="Calibri"/>
                <a:sym typeface="Calibri"/>
              </a:rPr>
              <a:t>: Carrefour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erste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Einzelhändler</a:t>
            </a:r>
            <a:r>
              <a:rPr lang="en-GB" sz="1800" b="0" dirty="0">
                <a:solidFill>
                  <a:schemeClr val="dk1"/>
                </a:solidFill>
                <a:latin typeface="Calibri"/>
                <a:ea typeface="Calibri"/>
                <a:cs typeface="Calibri"/>
                <a:sym typeface="Calibri"/>
              </a:rPr>
              <a:t>, der die </a:t>
            </a:r>
            <a:r>
              <a:rPr lang="en-GB" sz="1800" dirty="0">
                <a:solidFill>
                  <a:schemeClr val="dk1"/>
                </a:solidFill>
                <a:latin typeface="Calibri"/>
                <a:ea typeface="Calibri"/>
                <a:cs typeface="Calibri"/>
                <a:sym typeface="Calibri"/>
              </a:rPr>
              <a:t>Blockchain-</a:t>
            </a:r>
            <a:r>
              <a:rPr lang="en-GB" sz="1800" dirty="0" err="1">
                <a:solidFill>
                  <a:schemeClr val="dk1"/>
                </a:solidFill>
                <a:latin typeface="Calibri"/>
                <a:ea typeface="Calibri"/>
                <a:cs typeface="Calibri"/>
                <a:sym typeface="Calibri"/>
              </a:rPr>
              <a:t>Technologie</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für seine Bio-</a:t>
            </a:r>
            <a:r>
              <a:rPr lang="en-GB" sz="1800" b="0" dirty="0" err="1">
                <a:solidFill>
                  <a:schemeClr val="dk1"/>
                </a:solidFill>
                <a:latin typeface="Calibri"/>
                <a:ea typeface="Calibri"/>
                <a:cs typeface="Calibri"/>
                <a:sym typeface="Calibri"/>
              </a:rPr>
              <a:t>Eigenmarkenprodukte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einsetzt</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damit</a:t>
            </a:r>
            <a:r>
              <a:rPr lang="en-GB" sz="1800" b="0" dirty="0">
                <a:solidFill>
                  <a:schemeClr val="dk1"/>
                </a:solidFill>
                <a:latin typeface="Calibri"/>
                <a:ea typeface="Calibri"/>
                <a:cs typeface="Calibri"/>
                <a:sym typeface="Calibri"/>
              </a:rPr>
              <a:t> den </a:t>
            </a:r>
            <a:r>
              <a:rPr lang="en-GB" sz="1800" b="0" dirty="0" err="1">
                <a:solidFill>
                  <a:schemeClr val="dk1"/>
                </a:solidFill>
                <a:latin typeface="Calibri"/>
                <a:ea typeface="Calibri"/>
                <a:cs typeface="Calibri"/>
                <a:sym typeface="Calibri"/>
              </a:rPr>
              <a:t>Verbrauchern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mehr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bietet</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Pilotprodukt</a:t>
            </a:r>
            <a:r>
              <a:rPr lang="en-GB" sz="1800" b="0" dirty="0">
                <a:solidFill>
                  <a:schemeClr val="dk1"/>
                </a:solidFill>
                <a:latin typeface="Calibri"/>
                <a:ea typeface="Calibri"/>
                <a:cs typeface="Calibri"/>
                <a:sym typeface="Calibri"/>
              </a:rPr>
              <a:t>: Bio-Dessert-</a:t>
            </a:r>
            <a:r>
              <a:rPr lang="en-GB" sz="1800" b="0" dirty="0" err="1">
                <a:solidFill>
                  <a:schemeClr val="dk1"/>
                </a:solidFill>
                <a:latin typeface="Calibri"/>
                <a:ea typeface="Calibri"/>
                <a:cs typeface="Calibri"/>
                <a:sym typeface="Calibri"/>
              </a:rPr>
              <a:t>Orangen</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Ein QR-Code für die </a:t>
            </a:r>
            <a:r>
              <a:rPr lang="en-GB" sz="1800" b="0" dirty="0" err="1">
                <a:solidFill>
                  <a:schemeClr val="dk1"/>
                </a:solidFill>
                <a:latin typeface="Calibri"/>
                <a:ea typeface="Calibri"/>
                <a:cs typeface="Calibri"/>
                <a:sym typeface="Calibri"/>
              </a:rPr>
              <a:t>Rückverfolgung</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Weges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jeder</a:t>
            </a:r>
            <a:r>
              <a:rPr lang="en-GB" sz="1800" b="0" dirty="0">
                <a:solidFill>
                  <a:schemeClr val="dk1"/>
                </a:solidFill>
                <a:latin typeface="Calibri"/>
                <a:ea typeface="Calibri"/>
                <a:cs typeface="Calibri"/>
                <a:sym typeface="Calibri"/>
              </a:rPr>
              <a:t> Charge":</a:t>
            </a:r>
            <a:endParaRPr sz="18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seine </a:t>
            </a:r>
            <a:r>
              <a:rPr lang="en-GB" sz="1800" b="0" dirty="0" err="1">
                <a:solidFill>
                  <a:schemeClr val="dk1"/>
                </a:solidFill>
                <a:latin typeface="Calibri"/>
                <a:ea typeface="Calibri"/>
                <a:cs typeface="Calibri"/>
                <a:sym typeface="Calibri"/>
              </a:rPr>
              <a:t>Herkunft</a:t>
            </a:r>
            <a:r>
              <a:rPr lang="en-GB" sz="1800" b="0" dirty="0">
                <a:solidFill>
                  <a:schemeClr val="dk1"/>
                </a:solidFill>
                <a:latin typeface="Calibri"/>
                <a:ea typeface="Calibri"/>
                <a:cs typeface="Calibri"/>
                <a:sym typeface="Calibri"/>
              </a:rPr>
              <a:t> und den Weg, den es </a:t>
            </a:r>
            <a:r>
              <a:rPr lang="en-GB" sz="1800" b="0" dirty="0" err="1">
                <a:solidFill>
                  <a:schemeClr val="dk1"/>
                </a:solidFill>
                <a:latin typeface="Calibri"/>
                <a:ea typeface="Calibri"/>
                <a:cs typeface="Calibri"/>
                <a:sym typeface="Calibri"/>
              </a:rPr>
              <a:t>genommen</a:t>
            </a:r>
            <a:r>
              <a:rPr lang="en-GB" sz="1800" b="0" dirty="0">
                <a:solidFill>
                  <a:schemeClr val="dk1"/>
                </a:solidFill>
                <a:latin typeface="Calibri"/>
                <a:ea typeface="Calibri"/>
                <a:cs typeface="Calibri"/>
                <a:sym typeface="Calibri"/>
              </a:rPr>
              <a:t> hat: Name des </a:t>
            </a:r>
            <a:r>
              <a:rPr lang="en-GB" sz="1800" b="0" dirty="0" err="1">
                <a:solidFill>
                  <a:schemeClr val="dk1"/>
                </a:solidFill>
                <a:latin typeface="Calibri"/>
                <a:ea typeface="Calibri"/>
                <a:cs typeface="Calibri"/>
                <a:sym typeface="Calibri"/>
              </a:rPr>
              <a:t>Erzeugers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Standort</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Feldes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Verpackungsort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Transportmittel</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Seine </a:t>
            </a:r>
            <a:r>
              <a:rPr lang="en-GB" sz="1800" b="0" dirty="0" err="1">
                <a:solidFill>
                  <a:schemeClr val="dk1"/>
                </a:solidFill>
                <a:latin typeface="Calibri"/>
                <a:ea typeface="Calibri"/>
                <a:cs typeface="Calibri"/>
                <a:sym typeface="Calibri"/>
              </a:rPr>
              <a:t>Qualität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Erntedatum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Analyseergebnisse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Sorte</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Saisonalität</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Seine Bio-</a:t>
            </a:r>
            <a:r>
              <a:rPr lang="en-GB" sz="1800" b="0" dirty="0" err="1">
                <a:solidFill>
                  <a:schemeClr val="dk1"/>
                </a:solidFill>
                <a:latin typeface="Calibri"/>
                <a:ea typeface="Calibri"/>
                <a:cs typeface="Calibri"/>
                <a:sym typeface="Calibri"/>
              </a:rPr>
              <a:t>Zertifizierung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Umstellungsdatum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offizielles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Zertifikat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zusätzliche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Initiativen</a:t>
            </a:r>
            <a:r>
              <a:rPr lang="en-GB" sz="1800" b="0" dirty="0">
                <a:solidFill>
                  <a:schemeClr val="dk1"/>
                </a:solidFill>
                <a:latin typeface="Calibri"/>
                <a:ea typeface="Calibri"/>
                <a:cs typeface="Calibri"/>
                <a:sym typeface="Calibri"/>
              </a:rPr>
              <a:t> des </a:t>
            </a:r>
            <a:r>
              <a:rPr lang="en-GB" sz="1800" b="0" dirty="0" err="1">
                <a:solidFill>
                  <a:schemeClr val="dk1"/>
                </a:solidFill>
                <a:latin typeface="Calibri"/>
                <a:ea typeface="Calibri"/>
                <a:cs typeface="Calibri"/>
                <a:sym typeface="Calibri"/>
              </a:rPr>
              <a:t>Erzeugers</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p:txBody>
      </p:sp>
      <p:pic>
        <p:nvPicPr>
          <p:cNvPr id="511" name="Google Shape;511;p38"/>
          <p:cNvPicPr preferRelativeResize="0"/>
          <p:nvPr/>
        </p:nvPicPr>
        <p:blipFill rotWithShape="1">
          <a:blip r:embed="rId5">
            <a:alphaModFix/>
          </a:blip>
          <a:srcRect l="13666"/>
          <a:stretch/>
        </p:blipFill>
        <p:spPr>
          <a:xfrm>
            <a:off x="0" y="1965825"/>
            <a:ext cx="5454650" cy="3631175"/>
          </a:xfrm>
          <a:prstGeom prst="rect">
            <a:avLst/>
          </a:prstGeom>
          <a:noFill/>
          <a:ln>
            <a:noFill/>
          </a:ln>
        </p:spPr>
      </p:pic>
      <p:pic>
        <p:nvPicPr>
          <p:cNvPr id="512" name="Google Shape;512;p38"/>
          <p:cNvPicPr preferRelativeResize="0"/>
          <p:nvPr/>
        </p:nvPicPr>
        <p:blipFill>
          <a:blip r:embed="rId6">
            <a:alphaModFix/>
          </a:blip>
          <a:stretch>
            <a:fillRect/>
          </a:stretch>
        </p:blipFill>
        <p:spPr>
          <a:xfrm>
            <a:off x="194287" y="6013526"/>
            <a:ext cx="1103677" cy="880999"/>
          </a:xfrm>
          <a:prstGeom prst="rect">
            <a:avLst/>
          </a:prstGeom>
          <a:noFill/>
          <a:ln>
            <a:noFill/>
          </a:ln>
        </p:spPr>
      </p:pic>
      <p:sp>
        <p:nvSpPr>
          <p:cNvPr id="513" name="Google Shape;513;p38"/>
          <p:cNvSpPr txBox="1"/>
          <p:nvPr/>
        </p:nvSpPr>
        <p:spPr>
          <a:xfrm>
            <a:off x="9277350" y="7277100"/>
            <a:ext cx="1333800" cy="180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Open Sans"/>
                <a:ea typeface="Open Sans"/>
                <a:cs typeface="Open Sans"/>
                <a:sym typeface="Open Sans"/>
              </a:rPr>
              <a:t>Quellennachweis: Carrefour-Gruppe </a:t>
            </a:r>
            <a:endParaRPr sz="600">
              <a:latin typeface="Open Sans"/>
              <a:ea typeface="Open Sans"/>
              <a:cs typeface="Open Sans"/>
              <a:sym typeface="Open Sans"/>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pic>
        <p:nvPicPr>
          <p:cNvPr id="190" name="Google Shape;190;p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1" name="Google Shape;191;p4"/>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LERNRESULTATE</a:t>
            </a:r>
            <a:endParaRPr/>
          </a:p>
        </p:txBody>
      </p:sp>
      <p:sp>
        <p:nvSpPr>
          <p:cNvPr id="192" name="Google Shape;192;p4"/>
          <p:cNvSpPr txBox="1"/>
          <p:nvPr/>
        </p:nvSpPr>
        <p:spPr>
          <a:xfrm>
            <a:off x="469900" y="1495425"/>
            <a:ext cx="9220200" cy="47562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None/>
            </a:pPr>
            <a:endParaRPr sz="2200" dirty="0">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Arial"/>
              <a:buChar char="•"/>
            </a:pPr>
            <a:r>
              <a:rPr lang="en-GB" sz="2200" b="1" dirty="0">
                <a:solidFill>
                  <a:schemeClr val="dk1"/>
                </a:solidFill>
                <a:latin typeface="Calibri"/>
                <a:ea typeface="Calibri"/>
                <a:cs typeface="Calibri"/>
                <a:sym typeface="Calibri"/>
              </a:rPr>
              <a:t>Demonstration </a:t>
            </a:r>
            <a:r>
              <a:rPr lang="en-GB" sz="2200" b="1" dirty="0" err="1">
                <a:solidFill>
                  <a:schemeClr val="dk1"/>
                </a:solidFill>
                <a:latin typeface="Calibri"/>
                <a:ea typeface="Calibri"/>
                <a:cs typeface="Calibri"/>
                <a:sym typeface="Calibri"/>
              </a:rPr>
              <a:t>eines</a:t>
            </a:r>
            <a:r>
              <a:rPr lang="en-GB" sz="2200" b="1"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klaren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Verständnisses</a:t>
            </a:r>
            <a:r>
              <a:rPr lang="en-GB" sz="2200" dirty="0">
                <a:solidFill>
                  <a:schemeClr val="dk1"/>
                </a:solidFill>
                <a:latin typeface="Calibri"/>
                <a:ea typeface="Calibri"/>
                <a:cs typeface="Calibri"/>
                <a:sym typeface="Calibri"/>
              </a:rPr>
              <a:t> der </a:t>
            </a:r>
            <a:r>
              <a:rPr lang="en-GB" sz="2200" dirty="0" err="1">
                <a:solidFill>
                  <a:schemeClr val="dk1"/>
                </a:solidFill>
                <a:latin typeface="Calibri"/>
                <a:ea typeface="Calibri"/>
                <a:cs typeface="Calibri"/>
                <a:sym typeface="Calibri"/>
              </a:rPr>
              <a:t>wichtigsten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Probleme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mit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denen</a:t>
            </a:r>
            <a:r>
              <a:rPr lang="en-GB" sz="2200" dirty="0">
                <a:solidFill>
                  <a:schemeClr val="dk1"/>
                </a:solidFill>
                <a:latin typeface="Calibri"/>
                <a:ea typeface="Calibri"/>
                <a:cs typeface="Calibri"/>
                <a:sym typeface="Calibri"/>
              </a:rPr>
              <a:t> der </a:t>
            </a:r>
            <a:r>
              <a:rPr lang="en-GB" sz="2200" dirty="0" err="1">
                <a:solidFill>
                  <a:schemeClr val="dk1"/>
                </a:solidFill>
                <a:latin typeface="Calibri"/>
                <a:ea typeface="Calibri"/>
                <a:cs typeface="Calibri"/>
                <a:sym typeface="Calibri"/>
              </a:rPr>
              <a:t>Agrar</a:t>
            </a:r>
            <a:r>
              <a:rPr lang="en-GB" sz="2200" dirty="0">
                <a:solidFill>
                  <a:schemeClr val="dk1"/>
                </a:solidFill>
                <a:latin typeface="Calibri"/>
                <a:ea typeface="Calibri"/>
                <a:cs typeface="Calibri"/>
                <a:sym typeface="Calibri"/>
              </a:rPr>
              <a:t>- und </a:t>
            </a:r>
            <a:r>
              <a:rPr lang="en-GB" sz="2200" dirty="0" err="1">
                <a:solidFill>
                  <a:schemeClr val="dk1"/>
                </a:solidFill>
                <a:latin typeface="Calibri"/>
                <a:ea typeface="Calibri"/>
                <a:cs typeface="Calibri"/>
                <a:sym typeface="Calibri"/>
              </a:rPr>
              <a:t>Lebensmittelsektor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heute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konfrontiert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ist</a:t>
            </a:r>
            <a:r>
              <a:rPr lang="en-GB" sz="2200" dirty="0">
                <a:solidFill>
                  <a:schemeClr val="dk1"/>
                </a:solidFill>
                <a:latin typeface="Calibri"/>
                <a:ea typeface="Calibri"/>
                <a:cs typeface="Calibri"/>
                <a:sym typeface="Calibri"/>
              </a:rPr>
              <a:t>, und der </a:t>
            </a:r>
            <a:r>
              <a:rPr lang="en-GB" sz="2200" dirty="0" err="1">
                <a:solidFill>
                  <a:schemeClr val="dk1"/>
                </a:solidFill>
                <a:latin typeface="Calibri"/>
                <a:ea typeface="Calibri"/>
                <a:cs typeface="Calibri"/>
                <a:sym typeface="Calibri"/>
              </a:rPr>
              <a:t>Bedeutung</a:t>
            </a:r>
            <a:r>
              <a:rPr lang="en-GB" sz="2200" dirty="0">
                <a:solidFill>
                  <a:schemeClr val="dk1"/>
                </a:solidFill>
                <a:latin typeface="Calibri"/>
                <a:ea typeface="Calibri"/>
                <a:cs typeface="Calibri"/>
                <a:sym typeface="Calibri"/>
              </a:rPr>
              <a:t> von Blockchain </a:t>
            </a:r>
            <a:r>
              <a:rPr lang="en-GB" sz="2200" dirty="0" err="1">
                <a:solidFill>
                  <a:schemeClr val="dk1"/>
                </a:solidFill>
                <a:latin typeface="Calibri"/>
                <a:ea typeface="Calibri"/>
                <a:cs typeface="Calibri"/>
                <a:sym typeface="Calibri"/>
              </a:rPr>
              <a:t>als</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potenzielle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Lösung</a:t>
            </a:r>
            <a:r>
              <a:rPr lang="en-GB" sz="2200" dirty="0">
                <a:solidFill>
                  <a:schemeClr val="dk1"/>
                </a:solidFill>
                <a:latin typeface="Calibri"/>
                <a:ea typeface="Calibri"/>
                <a:cs typeface="Calibri"/>
                <a:sym typeface="Calibri"/>
              </a:rPr>
              <a:t> für </a:t>
            </a:r>
            <a:r>
              <a:rPr lang="en-GB" sz="2200" dirty="0" err="1">
                <a:solidFill>
                  <a:schemeClr val="dk1"/>
                </a:solidFill>
                <a:latin typeface="Calibri"/>
                <a:ea typeface="Calibri"/>
                <a:cs typeface="Calibri"/>
                <a:sym typeface="Calibri"/>
              </a:rPr>
              <a:t>viele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dieser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Probleme</a:t>
            </a:r>
            <a:endParaRPr sz="2200" dirty="0">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Arial"/>
              <a:buChar char="•"/>
            </a:pPr>
            <a:r>
              <a:rPr lang="en-GB" sz="2200" b="1" dirty="0">
                <a:solidFill>
                  <a:schemeClr val="dk1"/>
                </a:solidFill>
                <a:latin typeface="Calibri"/>
                <a:ea typeface="Calibri"/>
                <a:cs typeface="Calibri"/>
                <a:sym typeface="Calibri"/>
              </a:rPr>
              <a:t>Analyse der </a:t>
            </a:r>
            <a:r>
              <a:rPr lang="en-GB" sz="2200" dirty="0">
                <a:solidFill>
                  <a:schemeClr val="dk1"/>
                </a:solidFill>
                <a:latin typeface="Calibri"/>
                <a:ea typeface="Calibri"/>
                <a:cs typeface="Calibri"/>
                <a:sym typeface="Calibri"/>
              </a:rPr>
              <a:t>Rolle der Blockchain-</a:t>
            </a:r>
            <a:r>
              <a:rPr lang="en-GB" sz="2200" dirty="0" err="1">
                <a:solidFill>
                  <a:schemeClr val="dk1"/>
                </a:solidFill>
                <a:latin typeface="Calibri"/>
                <a:ea typeface="Calibri"/>
                <a:cs typeface="Calibri"/>
                <a:sym typeface="Calibri"/>
              </a:rPr>
              <a:t>Technologie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beim</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Lieferkettenmanagement</a:t>
            </a:r>
            <a:r>
              <a:rPr lang="en-GB" sz="2200" dirty="0">
                <a:solidFill>
                  <a:schemeClr val="dk1"/>
                </a:solidFill>
                <a:latin typeface="Calibri"/>
                <a:ea typeface="Calibri"/>
                <a:cs typeface="Calibri"/>
                <a:sym typeface="Calibri"/>
              </a:rPr>
              <a:t> und </a:t>
            </a:r>
            <a:r>
              <a:rPr lang="en-GB" sz="2200" dirty="0" err="1">
                <a:solidFill>
                  <a:schemeClr val="dk1"/>
                </a:solidFill>
                <a:latin typeface="Calibri"/>
                <a:ea typeface="Calibri"/>
                <a:cs typeface="Calibri"/>
                <a:sym typeface="Calibri"/>
              </a:rPr>
              <a:t>bei</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landwirtschafts</a:t>
            </a:r>
            <a:r>
              <a:rPr lang="en-GB" sz="2200" dirty="0">
                <a:solidFill>
                  <a:schemeClr val="dk1"/>
                </a:solidFill>
                <a:latin typeface="Calibri"/>
                <a:ea typeface="Calibri"/>
                <a:cs typeface="Calibri"/>
                <a:sym typeface="Calibri"/>
              </a:rPr>
              <a:t>-, umwelt- und </a:t>
            </a:r>
            <a:r>
              <a:rPr lang="en-GB" sz="2200" dirty="0" err="1">
                <a:solidFill>
                  <a:schemeClr val="dk1"/>
                </a:solidFill>
                <a:latin typeface="Calibri"/>
                <a:ea typeface="Calibri"/>
                <a:cs typeface="Calibri"/>
                <a:sym typeface="Calibri"/>
              </a:rPr>
              <a:t>verbraucherzentrierten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Lösungen</a:t>
            </a:r>
            <a:endParaRPr sz="2200" dirty="0">
              <a:solidFill>
                <a:schemeClr val="dk1"/>
              </a:solidFill>
              <a:latin typeface="Calibri"/>
              <a:ea typeface="Calibri"/>
              <a:cs typeface="Calibri"/>
              <a:sym typeface="Calibri"/>
            </a:endParaRPr>
          </a:p>
          <a:p>
            <a:pPr marL="285750" marR="0" lvl="0" indent="-311150" algn="l" rtl="0">
              <a:lnSpc>
                <a:spcPct val="150000"/>
              </a:lnSpc>
              <a:spcBef>
                <a:spcPts val="0"/>
              </a:spcBef>
              <a:spcAft>
                <a:spcPts val="0"/>
              </a:spcAft>
              <a:buClr>
                <a:schemeClr val="dk1"/>
              </a:buClr>
              <a:buSzPts val="2200"/>
              <a:buFont typeface="Arial"/>
              <a:buChar char="•"/>
            </a:pPr>
            <a:r>
              <a:rPr lang="en-GB" sz="2200" b="1" dirty="0" err="1">
                <a:solidFill>
                  <a:schemeClr val="dk1"/>
                </a:solidFill>
                <a:latin typeface="Calibri"/>
                <a:ea typeface="Calibri"/>
                <a:cs typeface="Calibri"/>
                <a:sym typeface="Calibri"/>
              </a:rPr>
              <a:t>Bewertung</a:t>
            </a:r>
            <a:r>
              <a:rPr lang="en-GB" sz="2200" b="1"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der </a:t>
            </a:r>
            <a:r>
              <a:rPr lang="en-GB" sz="2200" dirty="0" err="1">
                <a:solidFill>
                  <a:schemeClr val="dk1"/>
                </a:solidFill>
                <a:latin typeface="Calibri"/>
                <a:ea typeface="Calibri"/>
                <a:cs typeface="Calibri"/>
                <a:sym typeface="Calibri"/>
              </a:rPr>
              <a:t>relativen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Vor</a:t>
            </a:r>
            <a:r>
              <a:rPr lang="en-GB" sz="2200" dirty="0">
                <a:solidFill>
                  <a:schemeClr val="dk1"/>
                </a:solidFill>
                <a:latin typeface="Calibri"/>
                <a:ea typeface="Calibri"/>
                <a:cs typeface="Calibri"/>
                <a:sym typeface="Calibri"/>
              </a:rPr>
              <a:t>- und </a:t>
            </a:r>
            <a:r>
              <a:rPr lang="en-GB" sz="2200" dirty="0" err="1">
                <a:solidFill>
                  <a:schemeClr val="dk1"/>
                </a:solidFill>
                <a:latin typeface="Calibri"/>
                <a:ea typeface="Calibri"/>
                <a:cs typeface="Calibri"/>
                <a:sym typeface="Calibri"/>
              </a:rPr>
              <a:t>Nachteile</a:t>
            </a:r>
            <a:r>
              <a:rPr lang="en-GB" sz="2200" dirty="0">
                <a:solidFill>
                  <a:schemeClr val="dk1"/>
                </a:solidFill>
                <a:latin typeface="Calibri"/>
                <a:ea typeface="Calibri"/>
                <a:cs typeface="Calibri"/>
                <a:sym typeface="Calibri"/>
              </a:rPr>
              <a:t> der </a:t>
            </a:r>
            <a:r>
              <a:rPr lang="en-GB" sz="2200" dirty="0" err="1">
                <a:solidFill>
                  <a:schemeClr val="dk1"/>
                </a:solidFill>
                <a:latin typeface="Calibri"/>
                <a:ea typeface="Calibri"/>
                <a:cs typeface="Calibri"/>
                <a:sym typeface="Calibri"/>
              </a:rPr>
              <a:t>Einführung</a:t>
            </a:r>
            <a:r>
              <a:rPr lang="en-GB" sz="2200" dirty="0">
                <a:solidFill>
                  <a:schemeClr val="dk1"/>
                </a:solidFill>
                <a:latin typeface="Calibri"/>
                <a:ea typeface="Calibri"/>
                <a:cs typeface="Calibri"/>
                <a:sym typeface="Calibri"/>
              </a:rPr>
              <a:t> von Blockchain-</a:t>
            </a:r>
            <a:r>
              <a:rPr lang="en-GB" sz="2200" dirty="0" err="1">
                <a:solidFill>
                  <a:schemeClr val="dk1"/>
                </a:solidFill>
                <a:latin typeface="Calibri"/>
                <a:ea typeface="Calibri"/>
                <a:cs typeface="Calibri"/>
                <a:sym typeface="Calibri"/>
              </a:rPr>
              <a:t>Technologien</a:t>
            </a:r>
            <a:r>
              <a:rPr lang="en-GB" sz="2200" dirty="0">
                <a:solidFill>
                  <a:schemeClr val="dk1"/>
                </a:solidFill>
                <a:latin typeface="Calibri"/>
                <a:ea typeface="Calibri"/>
                <a:cs typeface="Calibri"/>
                <a:sym typeface="Calibri"/>
              </a:rPr>
              <a:t> in der </a:t>
            </a:r>
            <a:r>
              <a:rPr lang="en-GB" sz="2200" dirty="0" err="1">
                <a:solidFill>
                  <a:schemeClr val="dk1"/>
                </a:solidFill>
                <a:latin typeface="Calibri"/>
                <a:ea typeface="Calibri"/>
                <a:cs typeface="Calibri"/>
                <a:sym typeface="Calibri"/>
              </a:rPr>
              <a:t>Lebensmittelversorgungskette</a:t>
            </a:r>
            <a:endParaRPr sz="2200" dirty="0">
              <a:solidFill>
                <a:schemeClr val="dk1"/>
              </a:solidFill>
              <a:latin typeface="Calibri"/>
              <a:ea typeface="Calibri"/>
              <a:cs typeface="Calibri"/>
              <a:sym typeface="Calibri"/>
            </a:endParaRPr>
          </a:p>
          <a:p>
            <a:pPr marL="457200" marR="0" lvl="0" indent="0" algn="l" rtl="0">
              <a:lnSpc>
                <a:spcPct val="150000"/>
              </a:lnSpc>
              <a:spcBef>
                <a:spcPts val="0"/>
              </a:spcBef>
              <a:spcAft>
                <a:spcPts val="0"/>
              </a:spcAft>
              <a:buNone/>
            </a:pPr>
            <a:endParaRPr dirty="0">
              <a:solidFill>
                <a:srgbClr val="FF0000"/>
              </a:solidFill>
            </a:endParaRPr>
          </a:p>
          <a:p>
            <a:pPr marL="285750" marR="0" lvl="0" indent="-171450" algn="l" rtl="0">
              <a:spcBef>
                <a:spcPts val="0"/>
              </a:spcBef>
              <a:spcAft>
                <a:spcPts val="0"/>
              </a:spcAft>
              <a:buClr>
                <a:schemeClr val="dk1"/>
              </a:buClr>
              <a:buSzPts val="1800"/>
              <a:buFont typeface="Arial"/>
              <a:buNone/>
            </a:pPr>
            <a:endParaRPr sz="1800" dirty="0">
              <a:solidFill>
                <a:schemeClr val="dk1"/>
              </a:solidFill>
              <a:latin typeface="Open Sans"/>
              <a:ea typeface="Open Sans"/>
              <a:cs typeface="Open Sans"/>
              <a:sym typeface="Open Sans"/>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solidFill>
          <a:srgbClr val="F9EDDF"/>
        </a:solidFill>
        <a:effectLst/>
      </p:bgPr>
    </p:bg>
    <p:spTree>
      <p:nvGrpSpPr>
        <p:cNvPr id="1" name="Shape 518"/>
        <p:cNvGrpSpPr/>
        <p:nvPr/>
      </p:nvGrpSpPr>
      <p:grpSpPr>
        <a:xfrm>
          <a:off x="0" y="0"/>
          <a:ext cx="0" cy="0"/>
          <a:chOff x="0" y="0"/>
          <a:chExt cx="0" cy="0"/>
        </a:xfrm>
      </p:grpSpPr>
      <p:sp>
        <p:nvSpPr>
          <p:cNvPr id="519" name="Google Shape;519;g26111f4c0a8_0_1"/>
          <p:cNvSpPr txBox="1">
            <a:spLocks noGrp="1"/>
          </p:cNvSpPr>
          <p:nvPr>
            <p:ph type="title"/>
          </p:nvPr>
        </p:nvSpPr>
        <p:spPr>
          <a:xfrm>
            <a:off x="1697529" y="1586347"/>
            <a:ext cx="7298400" cy="708000"/>
          </a:xfrm>
          <a:prstGeom prst="rect">
            <a:avLst/>
          </a:prstGeom>
        </p:spPr>
        <p:txBody>
          <a:bodyPr spcFirstLastPara="1" wrap="square" lIns="0" tIns="0" rIns="0" bIns="0" anchor="t" anchorCtr="0">
            <a:spAutoFit/>
          </a:bodyPr>
          <a:lstStyle/>
          <a:p>
            <a:pPr marL="0" lvl="0" indent="0" algn="l" rtl="0">
              <a:spcBef>
                <a:spcPts val="0"/>
              </a:spcBef>
              <a:spcAft>
                <a:spcPts val="0"/>
              </a:spcAft>
              <a:buNone/>
            </a:pPr>
            <a:endParaRPr/>
          </a:p>
        </p:txBody>
      </p:sp>
      <p:sp>
        <p:nvSpPr>
          <p:cNvPr id="520" name="Google Shape;520;g26111f4c0a8_0_1"/>
          <p:cNvSpPr txBox="1">
            <a:spLocks noGrp="1"/>
          </p:cNvSpPr>
          <p:nvPr>
            <p:ph type="body" idx="1"/>
          </p:nvPr>
        </p:nvSpPr>
        <p:spPr>
          <a:xfrm>
            <a:off x="1697529" y="1586347"/>
            <a:ext cx="7298400" cy="708000"/>
          </a:xfrm>
          <a:prstGeom prst="rect">
            <a:avLst/>
          </a:prstGeom>
        </p:spPr>
        <p:txBody>
          <a:bodyPr spcFirstLastPara="1" wrap="square" lIns="0" tIns="0" rIns="0" bIns="0" anchor="t" anchorCtr="0">
            <a:spAutoFit/>
          </a:bodyPr>
          <a:lstStyle/>
          <a:p>
            <a:pPr marL="0" lvl="0" indent="0" algn="l" rtl="0">
              <a:spcBef>
                <a:spcPts val="0"/>
              </a:spcBef>
              <a:spcAft>
                <a:spcPts val="0"/>
              </a:spcAft>
              <a:buNone/>
            </a:pPr>
            <a:endParaRPr/>
          </a:p>
        </p:txBody>
      </p:sp>
      <p:pic>
        <p:nvPicPr>
          <p:cNvPr id="522" name="Google Shape;522;g26111f4c0a8_0_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23" name="Google Shape;523;g26111f4c0a8_0_1"/>
          <p:cNvSpPr txBox="1"/>
          <p:nvPr/>
        </p:nvSpPr>
        <p:spPr>
          <a:xfrm>
            <a:off x="228600" y="364800"/>
            <a:ext cx="73914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BEISPIEL: PLACIDO VOLPONE</a:t>
            </a:r>
            <a:endParaRPr sz="3300">
              <a:latin typeface="Calibri"/>
              <a:ea typeface="Calibri"/>
              <a:cs typeface="Calibri"/>
              <a:sym typeface="Calibri"/>
            </a:endParaRPr>
          </a:p>
        </p:txBody>
      </p:sp>
      <p:pic>
        <p:nvPicPr>
          <p:cNvPr id="524" name="Google Shape;524;g26111f4c0a8_0_1"/>
          <p:cNvPicPr preferRelativeResize="0"/>
          <p:nvPr/>
        </p:nvPicPr>
        <p:blipFill>
          <a:blip r:embed="rId4">
            <a:alphaModFix/>
          </a:blip>
          <a:stretch>
            <a:fillRect/>
          </a:stretch>
        </p:blipFill>
        <p:spPr>
          <a:xfrm>
            <a:off x="25" y="1162822"/>
            <a:ext cx="10693398" cy="5580203"/>
          </a:xfrm>
          <a:prstGeom prst="rect">
            <a:avLst/>
          </a:prstGeom>
          <a:noFill/>
          <a:ln>
            <a:noFill/>
          </a:ln>
        </p:spPr>
      </p:pic>
      <p:pic>
        <p:nvPicPr>
          <p:cNvPr id="525" name="Google Shape;525;g26111f4c0a8_0_1"/>
          <p:cNvPicPr preferRelativeResize="0"/>
          <p:nvPr/>
        </p:nvPicPr>
        <p:blipFill>
          <a:blip r:embed="rId5">
            <a:alphaModFix/>
          </a:blip>
          <a:stretch>
            <a:fillRect/>
          </a:stretch>
        </p:blipFill>
        <p:spPr>
          <a:xfrm>
            <a:off x="8421375" y="1162825"/>
            <a:ext cx="2272029" cy="1464290"/>
          </a:xfrm>
          <a:prstGeom prst="rect">
            <a:avLst/>
          </a:prstGeom>
          <a:noFill/>
          <a:ln>
            <a:noFill/>
          </a:ln>
        </p:spPr>
      </p:pic>
      <p:sp>
        <p:nvSpPr>
          <p:cNvPr id="526" name="Google Shape;526;g26111f4c0a8_0_1"/>
          <p:cNvSpPr txBox="1"/>
          <p:nvPr/>
        </p:nvSpPr>
        <p:spPr>
          <a:xfrm>
            <a:off x="104775" y="7229475"/>
            <a:ext cx="1343100" cy="13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Open Sans"/>
                <a:ea typeface="Open Sans"/>
                <a:cs typeface="Open Sans"/>
                <a:sym typeface="Open Sans"/>
              </a:rPr>
              <a:t>Quellennachweis: </a:t>
            </a:r>
            <a:r>
              <a:rPr lang="en-GB" sz="600" u="sng">
                <a:solidFill>
                  <a:schemeClr val="hlink"/>
                </a:solidFill>
                <a:latin typeface="Open Sans"/>
                <a:ea typeface="Open Sans"/>
                <a:cs typeface="Open Sans"/>
                <a:sym typeface="Open Sans"/>
                <a:hlinkClick r:id="rId6"/>
              </a:rPr>
              <a:t>Placido Volpone</a:t>
            </a:r>
            <a:endParaRPr sz="600">
              <a:latin typeface="Open Sans"/>
              <a:ea typeface="Open Sans"/>
              <a:cs typeface="Open Sans"/>
              <a:sym typeface="Open Sans"/>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531"/>
        <p:cNvGrpSpPr/>
        <p:nvPr/>
      </p:nvGrpSpPr>
      <p:grpSpPr>
        <a:xfrm>
          <a:off x="0" y="0"/>
          <a:ext cx="0" cy="0"/>
          <a:chOff x="0" y="0"/>
          <a:chExt cx="0" cy="0"/>
        </a:xfrm>
      </p:grpSpPr>
      <p:pic>
        <p:nvPicPr>
          <p:cNvPr id="532" name="Google Shape;532;g26111f4c0a8_0_8"/>
          <p:cNvPicPr preferRelativeResize="0"/>
          <p:nvPr/>
        </p:nvPicPr>
        <p:blipFill>
          <a:blip r:embed="rId3">
            <a:alphaModFix/>
          </a:blip>
          <a:stretch>
            <a:fillRect/>
          </a:stretch>
        </p:blipFill>
        <p:spPr>
          <a:xfrm>
            <a:off x="5238750" y="0"/>
            <a:ext cx="5454650" cy="7562851"/>
          </a:xfrm>
          <a:prstGeom prst="rect">
            <a:avLst/>
          </a:prstGeom>
          <a:noFill/>
          <a:ln>
            <a:noFill/>
          </a:ln>
        </p:spPr>
      </p:pic>
      <p:sp>
        <p:nvSpPr>
          <p:cNvPr id="533" name="Google Shape;533;g26111f4c0a8_0_8"/>
          <p:cNvSpPr txBox="1"/>
          <p:nvPr/>
        </p:nvSpPr>
        <p:spPr>
          <a:xfrm>
            <a:off x="5534025" y="517200"/>
            <a:ext cx="49119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BEISPIEL: NAVIDUL </a:t>
            </a:r>
            <a:endParaRPr sz="3300">
              <a:latin typeface="Calibri"/>
              <a:ea typeface="Calibri"/>
              <a:cs typeface="Calibri"/>
              <a:sym typeface="Calibri"/>
            </a:endParaRPr>
          </a:p>
        </p:txBody>
      </p:sp>
      <p:pic>
        <p:nvPicPr>
          <p:cNvPr id="534" name="Google Shape;534;g26111f4c0a8_0_8"/>
          <p:cNvPicPr preferRelativeResize="0"/>
          <p:nvPr/>
        </p:nvPicPr>
        <p:blipFill rotWithShape="1">
          <a:blip r:embed="rId4">
            <a:alphaModFix/>
          </a:blip>
          <a:srcRect l="19955" r="22865"/>
          <a:stretch/>
        </p:blipFill>
        <p:spPr>
          <a:xfrm>
            <a:off x="-126325" y="1592075"/>
            <a:ext cx="5365074" cy="4378675"/>
          </a:xfrm>
          <a:prstGeom prst="rect">
            <a:avLst/>
          </a:prstGeom>
          <a:noFill/>
          <a:ln>
            <a:noFill/>
          </a:ln>
        </p:spPr>
      </p:pic>
      <p:pic>
        <p:nvPicPr>
          <p:cNvPr id="535" name="Google Shape;535;g26111f4c0a8_0_8"/>
          <p:cNvPicPr preferRelativeResize="0"/>
          <p:nvPr/>
        </p:nvPicPr>
        <p:blipFill rotWithShape="1">
          <a:blip r:embed="rId5">
            <a:alphaModFix/>
          </a:blip>
          <a:srcRect l="17599" t="12357" r="17599" b="13243"/>
          <a:stretch/>
        </p:blipFill>
        <p:spPr>
          <a:xfrm>
            <a:off x="2095500" y="5234750"/>
            <a:ext cx="1150750" cy="1327975"/>
          </a:xfrm>
          <a:prstGeom prst="rect">
            <a:avLst/>
          </a:prstGeom>
          <a:noFill/>
          <a:ln>
            <a:noFill/>
          </a:ln>
        </p:spPr>
      </p:pic>
      <p:sp>
        <p:nvSpPr>
          <p:cNvPr id="536" name="Google Shape;536;g26111f4c0a8_0_8"/>
          <p:cNvSpPr txBox="1"/>
          <p:nvPr/>
        </p:nvSpPr>
        <p:spPr>
          <a:xfrm>
            <a:off x="5534025" y="1790700"/>
            <a:ext cx="4677000" cy="51912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Clr>
                <a:schemeClr val="lt1"/>
              </a:buClr>
              <a:buSzPts val="2200"/>
              <a:buFont typeface="Calibri"/>
              <a:buChar char="●"/>
            </a:pPr>
            <a:r>
              <a:rPr lang="en-GB" sz="2200">
                <a:solidFill>
                  <a:schemeClr val="lt1"/>
                </a:solidFill>
                <a:latin typeface="Calibri"/>
                <a:ea typeface="Calibri"/>
                <a:cs typeface="Calibri"/>
                <a:sym typeface="Calibri"/>
              </a:rPr>
              <a:t>Iberische Schinkenschultern (DO)</a:t>
            </a:r>
            <a:endParaRPr sz="2200">
              <a:solidFill>
                <a:schemeClr val="lt1"/>
              </a:solidFill>
              <a:latin typeface="Calibri"/>
              <a:ea typeface="Calibri"/>
              <a:cs typeface="Calibri"/>
              <a:sym typeface="Calibri"/>
            </a:endParaRPr>
          </a:p>
          <a:p>
            <a:pPr marL="457200" lvl="0" indent="-368300" algn="l" rtl="0">
              <a:spcBef>
                <a:spcPts val="0"/>
              </a:spcBef>
              <a:spcAft>
                <a:spcPts val="0"/>
              </a:spcAft>
              <a:buClr>
                <a:schemeClr val="lt1"/>
              </a:buClr>
              <a:buSzPts val="2200"/>
              <a:buFont typeface="Calibri"/>
              <a:buChar char="●"/>
            </a:pPr>
            <a:r>
              <a:rPr lang="en-GB" sz="2200">
                <a:solidFill>
                  <a:schemeClr val="lt1"/>
                </a:solidFill>
                <a:latin typeface="Calibri"/>
                <a:ea typeface="Calibri"/>
                <a:cs typeface="Calibri"/>
                <a:sym typeface="Calibri"/>
              </a:rPr>
              <a:t>Farbig codierte Etiketten und Blockchain</a:t>
            </a:r>
            <a:endParaRPr sz="2200">
              <a:solidFill>
                <a:schemeClr val="lt1"/>
              </a:solidFill>
              <a:latin typeface="Calibri"/>
              <a:ea typeface="Calibri"/>
              <a:cs typeface="Calibri"/>
              <a:sym typeface="Calibri"/>
            </a:endParaRPr>
          </a:p>
          <a:p>
            <a:pPr marL="457200" lvl="0" indent="-368300" algn="l" rtl="0">
              <a:spcBef>
                <a:spcPts val="0"/>
              </a:spcBef>
              <a:spcAft>
                <a:spcPts val="0"/>
              </a:spcAft>
              <a:buClr>
                <a:schemeClr val="lt1"/>
              </a:buClr>
              <a:buSzPts val="2200"/>
              <a:buFont typeface="Calibri"/>
              <a:buChar char="●"/>
            </a:pPr>
            <a:r>
              <a:rPr lang="en-GB" sz="2200">
                <a:solidFill>
                  <a:schemeClr val="lt1"/>
                </a:solidFill>
                <a:latin typeface="Calibri"/>
                <a:ea typeface="Calibri"/>
                <a:cs typeface="Calibri"/>
                <a:sym typeface="Calibri"/>
              </a:rPr>
              <a:t>Informationen über das Futtergewicht des Tieres, den Heilungsprozess usw.</a:t>
            </a:r>
            <a:endParaRPr sz="2200">
              <a:solidFill>
                <a:schemeClr val="lt1"/>
              </a:solidFill>
              <a:latin typeface="Calibri"/>
              <a:ea typeface="Calibri"/>
              <a:cs typeface="Calibri"/>
              <a:sym typeface="Calibri"/>
            </a:endParaRPr>
          </a:p>
          <a:p>
            <a:pPr marL="457200" lvl="0" indent="-368300" algn="l" rtl="0">
              <a:spcBef>
                <a:spcPts val="0"/>
              </a:spcBef>
              <a:spcAft>
                <a:spcPts val="0"/>
              </a:spcAft>
              <a:buClr>
                <a:schemeClr val="lt1"/>
              </a:buClr>
              <a:buSzPts val="2200"/>
              <a:buFont typeface="Calibri"/>
              <a:buChar char="●"/>
            </a:pPr>
            <a:r>
              <a:rPr lang="en-GB" sz="2200">
                <a:solidFill>
                  <a:schemeClr val="lt1"/>
                </a:solidFill>
                <a:latin typeface="Calibri"/>
                <a:ea typeface="Calibri"/>
                <a:cs typeface="Calibri"/>
                <a:sym typeface="Calibri"/>
              </a:rPr>
              <a:t>"Wahre, vollständige und unveränderliche" Informationen</a:t>
            </a:r>
            <a:endParaRPr sz="2200">
              <a:solidFill>
                <a:schemeClr val="lt1"/>
              </a:solidFill>
              <a:latin typeface="Calibri"/>
              <a:ea typeface="Calibri"/>
              <a:cs typeface="Calibri"/>
              <a:sym typeface="Calibr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541"/>
        <p:cNvGrpSpPr/>
        <p:nvPr/>
      </p:nvGrpSpPr>
      <p:grpSpPr>
        <a:xfrm>
          <a:off x="0" y="0"/>
          <a:ext cx="0" cy="0"/>
          <a:chOff x="0" y="0"/>
          <a:chExt cx="0" cy="0"/>
        </a:xfrm>
      </p:grpSpPr>
      <p:pic>
        <p:nvPicPr>
          <p:cNvPr id="542" name="Google Shape;542;p3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43" name="Google Shape;543;p39"/>
          <p:cNvSpPr txBox="1"/>
          <p:nvPr/>
        </p:nvSpPr>
        <p:spPr>
          <a:xfrm>
            <a:off x="279400" y="277202"/>
            <a:ext cx="101346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QUALITÄTSSICHERUNG</a:t>
            </a:r>
            <a:endParaRPr sz="3300">
              <a:latin typeface="Calibri"/>
              <a:ea typeface="Calibri"/>
              <a:cs typeface="Calibri"/>
              <a:sym typeface="Calibri"/>
            </a:endParaRPr>
          </a:p>
        </p:txBody>
      </p:sp>
      <p:sp>
        <p:nvSpPr>
          <p:cNvPr id="544" name="Google Shape;544;p39"/>
          <p:cNvSpPr txBox="1">
            <a:spLocks noGrp="1"/>
          </p:cNvSpPr>
          <p:nvPr>
            <p:ph type="body" idx="1"/>
          </p:nvPr>
        </p:nvSpPr>
        <p:spPr>
          <a:xfrm>
            <a:off x="546100" y="1800225"/>
            <a:ext cx="9601200" cy="44022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Eine weitere Möglichkeit, wie Blockchain-Lösungen für die Beziehungen zu den Verbrauchern nützlich sein könnten, ist im Falle eines </a:t>
            </a:r>
            <a:r>
              <a:rPr lang="en-GB" sz="2200">
                <a:solidFill>
                  <a:schemeClr val="dk1"/>
                </a:solidFill>
                <a:latin typeface="Calibri"/>
                <a:ea typeface="Calibri"/>
                <a:cs typeface="Calibri"/>
                <a:sym typeface="Calibri"/>
              </a:rPr>
              <a:t>Produktrückrufs</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Produktrückrufe bedeuten für das Unternehmen einen Verlust in Form von nicht verkauften Produkten, aber ein noch größerer Verlust kann die </a:t>
            </a:r>
            <a:r>
              <a:rPr lang="en-GB" sz="2200">
                <a:solidFill>
                  <a:schemeClr val="dk1"/>
                </a:solidFill>
                <a:latin typeface="Calibri"/>
                <a:ea typeface="Calibri"/>
                <a:cs typeface="Calibri"/>
                <a:sym typeface="Calibri"/>
              </a:rPr>
              <a:t>Schädigung des Rufs des Unternehmens </a:t>
            </a:r>
            <a:r>
              <a:rPr lang="en-GB" sz="2200" b="0">
                <a:solidFill>
                  <a:schemeClr val="dk1"/>
                </a:solidFill>
                <a:latin typeface="Calibri"/>
                <a:ea typeface="Calibri"/>
                <a:cs typeface="Calibri"/>
                <a:sym typeface="Calibri"/>
              </a:rPr>
              <a:t>und der </a:t>
            </a:r>
            <a:r>
              <a:rPr lang="en-GB" sz="2200">
                <a:solidFill>
                  <a:schemeClr val="dk1"/>
                </a:solidFill>
                <a:latin typeface="Calibri"/>
                <a:ea typeface="Calibri"/>
                <a:cs typeface="Calibri"/>
                <a:sym typeface="Calibri"/>
              </a:rPr>
              <a:t>Verlust des Vertrauens der Verbraucher sein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Integrierte Blockchain- und IoT/RFID-Technologien können dazu beitragen, die Wahrscheinlichkeit eines Produktrückrufs zu verringern, indem die Produktqualität in der gesamten Lieferkette genau überwacht wird. Aber auch in Fällen, in denen eine Kontamination nicht erfolgreich vermieden werden kann, kann die Blockchain-gestützte Rückverfolgbarkeit Unternehmen dabei helfen, den </a:t>
            </a:r>
            <a:r>
              <a:rPr lang="en-GB" sz="2200">
                <a:solidFill>
                  <a:schemeClr val="dk1"/>
                </a:solidFill>
                <a:latin typeface="Calibri"/>
                <a:ea typeface="Calibri"/>
                <a:cs typeface="Calibri"/>
                <a:sym typeface="Calibri"/>
              </a:rPr>
              <a:t>Reputationsschaden eines Produktrückrufs zu verringern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200" b="0">
                <a:solidFill>
                  <a:schemeClr val="dk1"/>
                </a:solidFill>
                <a:latin typeface="Calibri"/>
                <a:ea typeface="Calibri"/>
                <a:cs typeface="Calibri"/>
                <a:sym typeface="Calibri"/>
              </a:rPr>
              <a:t>Wenn Unternehmen genau wissen, welche Produkte wie, wann und wo verunreinigt wurden, können sie einen </a:t>
            </a:r>
            <a:r>
              <a:rPr lang="en-GB" sz="2200">
                <a:solidFill>
                  <a:schemeClr val="dk1"/>
                </a:solidFill>
                <a:latin typeface="Calibri"/>
                <a:ea typeface="Calibri"/>
                <a:cs typeface="Calibri"/>
                <a:sym typeface="Calibri"/>
              </a:rPr>
              <a:t>raschen </a:t>
            </a:r>
            <a:r>
              <a:rPr lang="en-GB" sz="2200" b="0">
                <a:solidFill>
                  <a:schemeClr val="dk1"/>
                </a:solidFill>
                <a:latin typeface="Calibri"/>
                <a:ea typeface="Calibri"/>
                <a:cs typeface="Calibri"/>
                <a:sym typeface="Calibri"/>
              </a:rPr>
              <a:t>und </a:t>
            </a:r>
            <a:r>
              <a:rPr lang="en-GB" sz="2200">
                <a:solidFill>
                  <a:schemeClr val="dk1"/>
                </a:solidFill>
                <a:latin typeface="Calibri"/>
                <a:ea typeface="Calibri"/>
                <a:cs typeface="Calibri"/>
                <a:sym typeface="Calibri"/>
              </a:rPr>
              <a:t>gezielten Produktrückruf </a:t>
            </a:r>
            <a:r>
              <a:rPr lang="en-GB" sz="2200" b="0">
                <a:solidFill>
                  <a:schemeClr val="dk1"/>
                </a:solidFill>
                <a:latin typeface="Calibri"/>
                <a:ea typeface="Calibri"/>
                <a:cs typeface="Calibri"/>
                <a:sym typeface="Calibri"/>
              </a:rPr>
              <a:t>durchführen und so einen möglichen Skandal vermeiden.</a:t>
            </a:r>
            <a:endParaRPr sz="2200" b="0">
              <a:solidFill>
                <a:schemeClr val="dk1"/>
              </a:solidFill>
              <a:latin typeface="Calibri"/>
              <a:ea typeface="Calibri"/>
              <a:cs typeface="Calibri"/>
              <a:sym typeface="Calibr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pic>
        <p:nvPicPr>
          <p:cNvPr id="550" name="Google Shape;550;g1e57d31ba4a_0_9"/>
          <p:cNvPicPr preferRelativeResize="0"/>
          <p:nvPr/>
        </p:nvPicPr>
        <p:blipFill>
          <a:blip r:embed="rId3">
            <a:alphaModFix/>
          </a:blip>
          <a:stretch>
            <a:fillRect/>
          </a:stretch>
        </p:blipFill>
        <p:spPr>
          <a:xfrm>
            <a:off x="0" y="0"/>
            <a:ext cx="5454650" cy="7562851"/>
          </a:xfrm>
          <a:prstGeom prst="rect">
            <a:avLst/>
          </a:prstGeom>
          <a:noFill/>
          <a:ln>
            <a:noFill/>
          </a:ln>
        </p:spPr>
      </p:pic>
      <p:sp>
        <p:nvSpPr>
          <p:cNvPr id="551" name="Google Shape;551;g1e57d31ba4a_0_9"/>
          <p:cNvSpPr txBox="1"/>
          <p:nvPr/>
        </p:nvSpPr>
        <p:spPr>
          <a:xfrm>
            <a:off x="393700" y="431875"/>
            <a:ext cx="4968900" cy="16161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KURZE KLASSENINTERNE ÜBUNG: TESCO PFERDEFLEISCHSKANDAL, 2013</a:t>
            </a:r>
            <a:endParaRPr sz="3300">
              <a:latin typeface="Calibri"/>
              <a:ea typeface="Calibri"/>
              <a:cs typeface="Calibri"/>
              <a:sym typeface="Calibri"/>
            </a:endParaRPr>
          </a:p>
        </p:txBody>
      </p:sp>
      <p:pic>
        <p:nvPicPr>
          <p:cNvPr id="552" name="Google Shape;552;g1e57d31ba4a_0_9"/>
          <p:cNvPicPr preferRelativeResize="0"/>
          <p:nvPr/>
        </p:nvPicPr>
        <p:blipFill>
          <a:blip r:embed="rId4">
            <a:alphaModFix/>
          </a:blip>
          <a:stretch>
            <a:fillRect/>
          </a:stretch>
        </p:blipFill>
        <p:spPr>
          <a:xfrm>
            <a:off x="0" y="2189292"/>
            <a:ext cx="5454650" cy="3515784"/>
          </a:xfrm>
          <a:prstGeom prst="rect">
            <a:avLst/>
          </a:prstGeom>
          <a:noFill/>
          <a:ln>
            <a:noFill/>
          </a:ln>
        </p:spPr>
      </p:pic>
      <p:sp>
        <p:nvSpPr>
          <p:cNvPr id="553" name="Google Shape;553;g1e57d31ba4a_0_9"/>
          <p:cNvSpPr txBox="1"/>
          <p:nvPr/>
        </p:nvSpPr>
        <p:spPr>
          <a:xfrm>
            <a:off x="5943600" y="2027363"/>
            <a:ext cx="4095900" cy="42483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Lesen Sie den Artikel des </a:t>
            </a:r>
            <a:r>
              <a:rPr lang="en-GB" sz="2200" i="1">
                <a:latin typeface="Calibri"/>
                <a:ea typeface="Calibri"/>
                <a:cs typeface="Calibri"/>
                <a:sym typeface="Calibri"/>
              </a:rPr>
              <a:t>Guardian </a:t>
            </a:r>
            <a:r>
              <a:rPr lang="en-GB" sz="2200">
                <a:latin typeface="Calibri"/>
                <a:ea typeface="Calibri"/>
                <a:cs typeface="Calibri"/>
                <a:sym typeface="Calibri"/>
              </a:rPr>
              <a:t>von 2013 über den Tesco-Pferdefleischskandal</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Teilen Sie sich in 4er-Gruppen auf und diskutieren Sie</a:t>
            </a:r>
            <a:r>
              <a:rPr lang="en-GB" sz="2200">
                <a:solidFill>
                  <a:schemeClr val="dk1"/>
                </a:solidFill>
                <a:latin typeface="Calibri"/>
                <a:ea typeface="Calibri"/>
                <a:cs typeface="Calibri"/>
                <a:sym typeface="Calibri"/>
              </a:rPr>
              <a:t>, wie der Einsatz der modernen Blockchain-Technologie dazu hätte beitragen können, den Skandal zu verhindern und/oder zu entschärfen</a:t>
            </a:r>
            <a:endParaRPr sz="2200">
              <a:latin typeface="Calibri"/>
              <a:ea typeface="Calibri"/>
              <a:cs typeface="Calibri"/>
              <a:sym typeface="Calibri"/>
            </a:endParaRPr>
          </a:p>
        </p:txBody>
      </p:sp>
      <p:sp>
        <p:nvSpPr>
          <p:cNvPr id="554" name="Google Shape;554;g1e57d31ba4a_0_9"/>
          <p:cNvSpPr txBox="1"/>
          <p:nvPr/>
        </p:nvSpPr>
        <p:spPr>
          <a:xfrm>
            <a:off x="133350" y="6077100"/>
            <a:ext cx="4968900" cy="1200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2200"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Pferdefleischskandal: Woher kommen die 29 % Pferd in Ihrem Tesco-Burger?", </a:t>
            </a:r>
            <a:r>
              <a:rPr lang="en-GB" sz="2200" i="1"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The Guardian, </a:t>
            </a:r>
            <a:r>
              <a:rPr lang="en-GB" sz="2200" u="sng">
                <a:solidFill>
                  <a:schemeClr val="lt1"/>
                </a:solidFill>
                <a:latin typeface="Calibri"/>
                <a:ea typeface="Calibri"/>
                <a:cs typeface="Calibri"/>
                <a:sym typeface="Calibri"/>
                <a:hlinkClick r:id="rId5">
                  <a:extLst>
                    <a:ext uri="{A12FA001-AC4F-418D-AE19-62706E023703}">
                      <ahyp:hlinkClr xmlns:ahyp="http://schemas.microsoft.com/office/drawing/2018/hyperlinkcolor" val="tx"/>
                    </a:ext>
                  </a:extLst>
                </a:hlinkClick>
              </a:rPr>
              <a:t>2013</a:t>
            </a:r>
            <a:endParaRPr sz="2200">
              <a:solidFill>
                <a:schemeClr val="lt1"/>
              </a:solidFill>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559"/>
        <p:cNvGrpSpPr/>
        <p:nvPr/>
      </p:nvGrpSpPr>
      <p:grpSpPr>
        <a:xfrm>
          <a:off x="0" y="0"/>
          <a:ext cx="0" cy="0"/>
          <a:chOff x="0" y="0"/>
          <a:chExt cx="0" cy="0"/>
        </a:xfrm>
      </p:grpSpPr>
      <p:pic>
        <p:nvPicPr>
          <p:cNvPr id="560" name="Google Shape;560;p4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61" name="Google Shape;561;p41"/>
          <p:cNvSpPr txBox="1"/>
          <p:nvPr/>
        </p:nvSpPr>
        <p:spPr>
          <a:xfrm>
            <a:off x="231775"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NACHHALTIGKEIT</a:t>
            </a:r>
            <a:endParaRPr sz="3300">
              <a:latin typeface="Calibri"/>
              <a:ea typeface="Calibri"/>
              <a:cs typeface="Calibri"/>
              <a:sym typeface="Calibri"/>
            </a:endParaRPr>
          </a:p>
        </p:txBody>
      </p:sp>
      <p:sp>
        <p:nvSpPr>
          <p:cNvPr id="562" name="Google Shape;562;p41"/>
          <p:cNvSpPr txBox="1">
            <a:spLocks noGrp="1"/>
          </p:cNvSpPr>
          <p:nvPr>
            <p:ph type="body" idx="1"/>
          </p:nvPr>
        </p:nvSpPr>
        <p:spPr>
          <a:xfrm>
            <a:off x="442154" y="1799491"/>
            <a:ext cx="4178400" cy="4154984"/>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Verbraucher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sind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besorgt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ökologische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Nachhaltigkeit</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 CO2-Fußabdruck, </a:t>
            </a:r>
            <a:r>
              <a:rPr lang="en-GB" sz="1800" b="0" dirty="0" err="1">
                <a:solidFill>
                  <a:schemeClr val="dk1"/>
                </a:solidFill>
                <a:latin typeface="Calibri"/>
                <a:ea typeface="Calibri"/>
                <a:cs typeface="Calibri"/>
                <a:sym typeface="Calibri"/>
              </a:rPr>
              <a:t>Abholzung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Erschöpfung</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natürlichen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Ressourcen</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Vermehrung</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Zertifikaten</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Quelle der </a:t>
            </a:r>
            <a:r>
              <a:rPr lang="en-GB" sz="1800" b="0" dirty="0" err="1">
                <a:solidFill>
                  <a:schemeClr val="dk1"/>
                </a:solidFill>
                <a:latin typeface="Calibri"/>
                <a:ea typeface="Calibri"/>
                <a:cs typeface="Calibri"/>
                <a:sym typeface="Calibri"/>
              </a:rPr>
              <a:t>Klarheit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oder</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Verwirrung</a:t>
            </a:r>
            <a:r>
              <a:rPr lang="en-GB" sz="1800" b="0" dirty="0">
                <a:solidFill>
                  <a:schemeClr val="dk1"/>
                </a:solidFill>
                <a:latin typeface="Calibri"/>
                <a:ea typeface="Calibri"/>
                <a:cs typeface="Calibri"/>
                <a:sym typeface="Calibri"/>
              </a:rPr>
              <a:t>?</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Misstrauen</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Verbraucher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gegenüber</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"Greenwashing</a:t>
            </a:r>
            <a:endParaRPr sz="18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Mögliche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Lösung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Aufnahme</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Informationen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Wasserverbrauch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Pestizide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zurückgelegte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Kilometer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Energiequellen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usw</a:t>
            </a:r>
            <a:r>
              <a:rPr lang="en-GB" sz="1800" b="0" dirty="0">
                <a:solidFill>
                  <a:schemeClr val="dk1"/>
                </a:solidFill>
                <a:latin typeface="Calibri"/>
                <a:ea typeface="Calibri"/>
                <a:cs typeface="Calibri"/>
                <a:sym typeface="Calibri"/>
              </a:rPr>
              <a:t>. in die Blockchain. </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dirty="0" err="1">
                <a:solidFill>
                  <a:schemeClr val="dk1"/>
                </a:solidFill>
                <a:latin typeface="Calibri"/>
                <a:ea typeface="Calibri"/>
                <a:cs typeface="Calibri"/>
                <a:sym typeface="Calibri"/>
              </a:rPr>
              <a:t>Informierte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Entscheidungsfindung</a:t>
            </a:r>
            <a:r>
              <a:rPr lang="en-GB" sz="1800" dirty="0">
                <a:solidFill>
                  <a:schemeClr val="dk1"/>
                </a:solidFill>
                <a:latin typeface="Calibri"/>
                <a:ea typeface="Calibri"/>
                <a:cs typeface="Calibri"/>
                <a:sym typeface="Calibri"/>
              </a:rPr>
              <a:t> der </a:t>
            </a:r>
            <a:r>
              <a:rPr lang="en-GB" sz="1800" dirty="0" err="1">
                <a:solidFill>
                  <a:schemeClr val="dk1"/>
                </a:solidFill>
                <a:latin typeface="Calibri"/>
                <a:ea typeface="Calibri"/>
                <a:cs typeface="Calibri"/>
                <a:sym typeface="Calibri"/>
              </a:rPr>
              <a:t>Verbraucher</a:t>
            </a:r>
            <a:endParaRPr sz="1800" dirty="0">
              <a:solidFill>
                <a:schemeClr val="dk1"/>
              </a:solidFill>
              <a:latin typeface="Calibri"/>
              <a:ea typeface="Calibri"/>
              <a:cs typeface="Calibri"/>
              <a:sym typeface="Calibri"/>
            </a:endParaRPr>
          </a:p>
        </p:txBody>
      </p:sp>
      <p:pic>
        <p:nvPicPr>
          <p:cNvPr id="563" name="Google Shape;563;p41"/>
          <p:cNvPicPr preferRelativeResize="0"/>
          <p:nvPr/>
        </p:nvPicPr>
        <p:blipFill>
          <a:blip r:embed="rId4">
            <a:alphaModFix/>
          </a:blip>
          <a:stretch>
            <a:fillRect/>
          </a:stretch>
        </p:blipFill>
        <p:spPr>
          <a:xfrm>
            <a:off x="4743400" y="2158950"/>
            <a:ext cx="5693288" cy="3795525"/>
          </a:xfrm>
          <a:prstGeom prst="rect">
            <a:avLst/>
          </a:prstGeom>
          <a:noFill/>
          <a:ln>
            <a:noFill/>
          </a:ln>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568"/>
        <p:cNvGrpSpPr/>
        <p:nvPr/>
      </p:nvGrpSpPr>
      <p:grpSpPr>
        <a:xfrm>
          <a:off x="0" y="0"/>
          <a:ext cx="0" cy="0"/>
          <a:chOff x="0" y="0"/>
          <a:chExt cx="0" cy="0"/>
        </a:xfrm>
      </p:grpSpPr>
      <p:pic>
        <p:nvPicPr>
          <p:cNvPr id="569" name="Google Shape;569;p4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570" name="Google Shape;570;p42"/>
          <p:cNvSpPr txBox="1"/>
          <p:nvPr/>
        </p:nvSpPr>
        <p:spPr>
          <a:xfrm>
            <a:off x="298450" y="277202"/>
            <a:ext cx="73152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BLOCKCHAIN UND NACHHALTIGKEIT </a:t>
            </a:r>
            <a:endParaRPr sz="3300">
              <a:latin typeface="Calibri"/>
              <a:ea typeface="Calibri"/>
              <a:cs typeface="Calibri"/>
              <a:sym typeface="Calibri"/>
            </a:endParaRPr>
          </a:p>
        </p:txBody>
      </p:sp>
      <p:sp>
        <p:nvSpPr>
          <p:cNvPr id="571" name="Google Shape;571;p42"/>
          <p:cNvSpPr txBox="1">
            <a:spLocks noGrp="1"/>
          </p:cNvSpPr>
          <p:nvPr>
            <p:ph type="body" idx="1"/>
          </p:nvPr>
        </p:nvSpPr>
        <p:spPr>
          <a:xfrm>
            <a:off x="634900" y="1831659"/>
            <a:ext cx="4711800" cy="4708981"/>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Verbraucher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sind</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besorgt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die </a:t>
            </a:r>
            <a:r>
              <a:rPr lang="en-GB" sz="1800" dirty="0" err="1">
                <a:solidFill>
                  <a:schemeClr val="dk1"/>
                </a:solidFill>
                <a:latin typeface="Calibri"/>
                <a:ea typeface="Calibri"/>
                <a:cs typeface="Calibri"/>
                <a:sym typeface="Calibri"/>
              </a:rPr>
              <a:t>soziale</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Seite</a:t>
            </a:r>
            <a:r>
              <a:rPr lang="en-GB" sz="1800" b="0" dirty="0">
                <a:solidFill>
                  <a:schemeClr val="dk1"/>
                </a:solidFill>
                <a:latin typeface="Calibri"/>
                <a:ea typeface="Calibri"/>
                <a:cs typeface="Calibri"/>
                <a:sym typeface="Calibri"/>
              </a:rPr>
              <a:t> der </a:t>
            </a:r>
            <a:r>
              <a:rPr lang="en-GB" sz="1800" b="0" dirty="0" err="1">
                <a:solidFill>
                  <a:schemeClr val="dk1"/>
                </a:solidFill>
                <a:latin typeface="Calibri"/>
                <a:ea typeface="Calibri"/>
                <a:cs typeface="Calibri"/>
                <a:sym typeface="Calibri"/>
              </a:rPr>
              <a:t>Nachhaltigkeit</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moderne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Sklaverei</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schlechte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Arbeitsbedingungen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ausbeuterische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Geschäftsmodelle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Geschlechterungleichheit</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err="1">
                <a:solidFill>
                  <a:schemeClr val="dk1"/>
                </a:solidFill>
                <a:latin typeface="Calibri"/>
                <a:ea typeface="Calibri"/>
                <a:cs typeface="Calibri"/>
                <a:sym typeface="Calibri"/>
              </a:rPr>
              <a:t>Nachfrage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nach</a:t>
            </a:r>
            <a:r>
              <a:rPr lang="en-GB" sz="1800" b="0" dirty="0">
                <a:solidFill>
                  <a:schemeClr val="dk1"/>
                </a:solidFill>
                <a:latin typeface="Calibri"/>
                <a:ea typeface="Calibri"/>
                <a:cs typeface="Calibri"/>
                <a:sym typeface="Calibri"/>
              </a:rPr>
              <a:t> </a:t>
            </a:r>
            <a:r>
              <a:rPr lang="en-GB" sz="1800" dirty="0">
                <a:solidFill>
                  <a:schemeClr val="dk1"/>
                </a:solidFill>
                <a:latin typeface="Calibri"/>
                <a:ea typeface="Calibri"/>
                <a:cs typeface="Calibri"/>
                <a:sym typeface="Calibri"/>
              </a:rPr>
              <a:t>fair </a:t>
            </a:r>
            <a:r>
              <a:rPr lang="en-GB" sz="1800" dirty="0" err="1">
                <a:solidFill>
                  <a:schemeClr val="dk1"/>
                </a:solidFill>
                <a:latin typeface="Calibri"/>
                <a:ea typeface="Calibri"/>
                <a:cs typeface="Calibri"/>
                <a:sym typeface="Calibri"/>
              </a:rPr>
              <a:t>gehandelten</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Produkten</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err="1">
                <a:solidFill>
                  <a:schemeClr val="dk1"/>
                </a:solidFill>
                <a:latin typeface="Calibri"/>
                <a:ea typeface="Calibri"/>
                <a:cs typeface="Calibri"/>
                <a:sym typeface="Calibri"/>
              </a:rPr>
              <a:t>Mögliche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Lösung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Aufnahme</a:t>
            </a:r>
            <a:r>
              <a:rPr lang="en-GB" sz="1800" b="0" dirty="0">
                <a:solidFill>
                  <a:schemeClr val="dk1"/>
                </a:solidFill>
                <a:latin typeface="Calibri"/>
                <a:ea typeface="Calibri"/>
                <a:cs typeface="Calibri"/>
                <a:sym typeface="Calibri"/>
              </a:rPr>
              <a:t> von </a:t>
            </a:r>
            <a:r>
              <a:rPr lang="en-GB" sz="1800" b="0" dirty="0" err="1">
                <a:solidFill>
                  <a:schemeClr val="dk1"/>
                </a:solidFill>
                <a:latin typeface="Calibri"/>
                <a:ea typeface="Calibri"/>
                <a:cs typeface="Calibri"/>
                <a:sym typeface="Calibri"/>
              </a:rPr>
              <a:t>Informationen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über</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einzelnen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Landwirte</a:t>
            </a:r>
            <a:r>
              <a:rPr lang="en-GB" sz="1800" b="0" dirty="0">
                <a:solidFill>
                  <a:schemeClr val="dk1"/>
                </a:solidFill>
                <a:latin typeface="Calibri"/>
                <a:ea typeface="Calibri"/>
                <a:cs typeface="Calibri"/>
                <a:sym typeface="Calibri"/>
              </a:rPr>
              <a:t>/</a:t>
            </a:r>
            <a:r>
              <a:rPr lang="en-GB" sz="1800" b="0" dirty="0" err="1">
                <a:solidFill>
                  <a:schemeClr val="dk1"/>
                </a:solidFill>
                <a:latin typeface="Calibri"/>
                <a:ea typeface="Calibri"/>
                <a:cs typeface="Calibri"/>
                <a:sym typeface="Calibri"/>
              </a:rPr>
              <a:t>Produzenten</a:t>
            </a:r>
            <a:r>
              <a:rPr lang="en-GB" sz="1800" b="0" dirty="0">
                <a:solidFill>
                  <a:schemeClr val="dk1"/>
                </a:solidFill>
                <a:latin typeface="Calibri"/>
                <a:ea typeface="Calibri"/>
                <a:cs typeface="Calibri"/>
                <a:sym typeface="Calibri"/>
              </a:rPr>
              <a:t> in die Blockchain, </a:t>
            </a:r>
            <a:r>
              <a:rPr lang="en-GB" sz="1800" b="0" dirty="0" err="1">
                <a:solidFill>
                  <a:schemeClr val="dk1"/>
                </a:solidFill>
                <a:latin typeface="Calibri"/>
                <a:ea typeface="Calibri"/>
                <a:cs typeface="Calibri"/>
                <a:sym typeface="Calibri"/>
              </a:rPr>
              <a:t>einschließlich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Löhnen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Gewinnanteilen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Arbeitsbedingungen</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Bereitstellung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dieser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Informationen</a:t>
            </a:r>
            <a:r>
              <a:rPr lang="en-GB" sz="1800" b="0" dirty="0">
                <a:solidFill>
                  <a:schemeClr val="dk1"/>
                </a:solidFill>
                <a:latin typeface="Calibri"/>
                <a:ea typeface="Calibri"/>
                <a:cs typeface="Calibri"/>
                <a:sym typeface="Calibri"/>
              </a:rPr>
              <a:t> auf der Blockchain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nur</a:t>
            </a:r>
            <a:r>
              <a:rPr lang="en-GB" sz="1800" b="0" dirty="0">
                <a:solidFill>
                  <a:schemeClr val="dk1"/>
                </a:solidFill>
                <a:latin typeface="Calibri"/>
                <a:ea typeface="Calibri"/>
                <a:cs typeface="Calibri"/>
                <a:sym typeface="Calibri"/>
              </a:rPr>
              <a:t> für den </a:t>
            </a:r>
            <a:r>
              <a:rPr lang="en-GB" sz="1800" dirty="0" err="1">
                <a:solidFill>
                  <a:schemeClr val="dk1"/>
                </a:solidFill>
                <a:latin typeface="Calibri"/>
                <a:ea typeface="Calibri"/>
                <a:cs typeface="Calibri"/>
                <a:sym typeface="Calibri"/>
              </a:rPr>
              <a:t>Verbraucher</a:t>
            </a:r>
            <a:r>
              <a:rPr lang="en-GB" sz="1800" dirty="0">
                <a:solidFill>
                  <a:schemeClr val="dk1"/>
                </a:solidFill>
                <a:latin typeface="Calibri"/>
                <a:ea typeface="Calibri"/>
                <a:cs typeface="Calibri"/>
                <a:sym typeface="Calibri"/>
              </a:rPr>
              <a:t> von </a:t>
            </a:r>
            <a:r>
              <a:rPr lang="en-GB" sz="1800" dirty="0" err="1">
                <a:solidFill>
                  <a:schemeClr val="dk1"/>
                </a:solidFill>
                <a:latin typeface="Calibri"/>
                <a:ea typeface="Calibri"/>
                <a:cs typeface="Calibri"/>
                <a:sym typeface="Calibri"/>
              </a:rPr>
              <a:t>Vorteil</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sondern</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Transparenz</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kann</a:t>
            </a:r>
            <a:r>
              <a:rPr lang="en-GB" sz="1800" b="0" dirty="0">
                <a:solidFill>
                  <a:schemeClr val="dk1"/>
                </a:solidFill>
                <a:latin typeface="Calibri"/>
                <a:ea typeface="Calibri"/>
                <a:cs typeface="Calibri"/>
                <a:sym typeface="Calibri"/>
              </a:rPr>
              <a:t> es den </a:t>
            </a:r>
            <a:r>
              <a:rPr lang="en-GB" sz="1800" b="0" dirty="0" err="1">
                <a:solidFill>
                  <a:schemeClr val="dk1"/>
                </a:solidFill>
                <a:latin typeface="Calibri"/>
                <a:ea typeface="Calibri"/>
                <a:cs typeface="Calibri"/>
                <a:sym typeface="Calibri"/>
              </a:rPr>
              <a:t>Landwirten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vor</a:t>
            </a:r>
            <a:r>
              <a:rPr lang="en-GB" sz="1800" b="0" dirty="0">
                <a:solidFill>
                  <a:schemeClr val="dk1"/>
                </a:solidFill>
                <a:latin typeface="Calibri"/>
                <a:ea typeface="Calibri"/>
                <a:cs typeface="Calibri"/>
                <a:sym typeface="Calibri"/>
              </a:rPr>
              <a:t> Ort </a:t>
            </a:r>
            <a:r>
              <a:rPr lang="en-GB" sz="1800" b="0" dirty="0" err="1">
                <a:solidFill>
                  <a:schemeClr val="dk1"/>
                </a:solidFill>
                <a:latin typeface="Calibri"/>
                <a:ea typeface="Calibri"/>
                <a:cs typeface="Calibri"/>
                <a:sym typeface="Calibri"/>
              </a:rPr>
              <a:t>auch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ermöglichen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faires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Geschäft</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für </a:t>
            </a:r>
            <a:r>
              <a:rPr lang="en-GB" sz="1800" b="0" dirty="0" err="1">
                <a:solidFill>
                  <a:schemeClr val="dk1"/>
                </a:solidFill>
                <a:latin typeface="Calibri"/>
                <a:ea typeface="Calibri"/>
                <a:cs typeface="Calibri"/>
                <a:sym typeface="Calibri"/>
              </a:rPr>
              <a:t>sich</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auszuhandeln</a:t>
            </a:r>
            <a:endParaRPr sz="1800" b="0" dirty="0">
              <a:solidFill>
                <a:schemeClr val="dk1"/>
              </a:solidFill>
              <a:latin typeface="Calibri"/>
              <a:ea typeface="Calibri"/>
              <a:cs typeface="Calibri"/>
              <a:sym typeface="Calibri"/>
            </a:endParaRPr>
          </a:p>
        </p:txBody>
      </p:sp>
      <p:pic>
        <p:nvPicPr>
          <p:cNvPr id="572" name="Google Shape;572;p42"/>
          <p:cNvPicPr preferRelativeResize="0"/>
          <p:nvPr/>
        </p:nvPicPr>
        <p:blipFill rotWithShape="1">
          <a:blip r:embed="rId4">
            <a:alphaModFix/>
          </a:blip>
          <a:srcRect r="26583"/>
          <a:stretch/>
        </p:blipFill>
        <p:spPr>
          <a:xfrm>
            <a:off x="5981700" y="1162825"/>
            <a:ext cx="4711700" cy="6400025"/>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577"/>
        <p:cNvGrpSpPr/>
        <p:nvPr/>
      </p:nvGrpSpPr>
      <p:grpSpPr>
        <a:xfrm>
          <a:off x="0" y="0"/>
          <a:ext cx="0" cy="0"/>
          <a:chOff x="0" y="0"/>
          <a:chExt cx="0" cy="0"/>
        </a:xfrm>
      </p:grpSpPr>
      <p:pic>
        <p:nvPicPr>
          <p:cNvPr id="578" name="Google Shape;578;p45"/>
          <p:cNvPicPr preferRelativeResize="0"/>
          <p:nvPr/>
        </p:nvPicPr>
        <p:blipFill>
          <a:blip r:embed="rId3">
            <a:alphaModFix/>
          </a:blip>
          <a:stretch>
            <a:fillRect/>
          </a:stretch>
        </p:blipFill>
        <p:spPr>
          <a:xfrm>
            <a:off x="5238750" y="0"/>
            <a:ext cx="5454650" cy="7562851"/>
          </a:xfrm>
          <a:prstGeom prst="rect">
            <a:avLst/>
          </a:prstGeom>
          <a:noFill/>
          <a:ln>
            <a:noFill/>
          </a:ln>
        </p:spPr>
      </p:pic>
      <p:sp>
        <p:nvSpPr>
          <p:cNvPr id="579" name="Google Shape;579;p45"/>
          <p:cNvSpPr txBox="1"/>
          <p:nvPr/>
        </p:nvSpPr>
        <p:spPr>
          <a:xfrm>
            <a:off x="5369275" y="650950"/>
            <a:ext cx="51369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FALLSTUDIE: MOYEE COFFEE</a:t>
            </a:r>
            <a:endParaRPr sz="3300">
              <a:latin typeface="Calibri"/>
              <a:ea typeface="Calibri"/>
              <a:cs typeface="Calibri"/>
              <a:sym typeface="Calibri"/>
            </a:endParaRPr>
          </a:p>
        </p:txBody>
      </p:sp>
      <p:sp>
        <p:nvSpPr>
          <p:cNvPr id="580" name="Google Shape;580;p45"/>
          <p:cNvSpPr txBox="1">
            <a:spLocks noGrp="1"/>
          </p:cNvSpPr>
          <p:nvPr>
            <p:ph type="body" idx="1"/>
          </p:nvPr>
        </p:nvSpPr>
        <p:spPr>
          <a:xfrm>
            <a:off x="187225" y="541450"/>
            <a:ext cx="4911000" cy="6702300"/>
          </a:xfrm>
          <a:prstGeom prst="rect">
            <a:avLst/>
          </a:prstGeom>
          <a:noFill/>
          <a:ln>
            <a:noFill/>
          </a:ln>
        </p:spPr>
        <p:txBody>
          <a:bodyPr spcFirstLastPara="1" wrap="square" lIns="91425" tIns="45700" rIns="91425" bIns="45700" anchor="t" anchorCtr="0">
            <a:noAutofit/>
          </a:bodyPr>
          <a:lstStyle/>
          <a:p>
            <a:pPr marL="457200" lvl="0" indent="-368300" algn="l" rtl="0">
              <a:lnSpc>
                <a:spcPct val="90000"/>
              </a:lnSpc>
              <a:spcBef>
                <a:spcPts val="0"/>
              </a:spcBef>
              <a:spcAft>
                <a:spcPts val="0"/>
              </a:spcAft>
              <a:buSzPct val="100000"/>
              <a:buFont typeface="Calibri"/>
              <a:buChar char="●"/>
            </a:pPr>
            <a:r>
              <a:rPr lang="en-GB" sz="1800" dirty="0" err="1"/>
              <a:t>Herausforderungen</a:t>
            </a:r>
            <a:r>
              <a:rPr lang="en-GB" sz="1800" dirty="0"/>
              <a:t> in der </a:t>
            </a:r>
            <a:r>
              <a:rPr lang="en-GB" sz="1800" dirty="0" err="1"/>
              <a:t>Kaffeeindustrie</a:t>
            </a:r>
            <a:r>
              <a:rPr lang="en-GB" sz="1800" dirty="0"/>
              <a:t>:</a:t>
            </a:r>
            <a:endParaRPr sz="1800" dirty="0"/>
          </a:p>
          <a:p>
            <a:pPr marL="457200" lvl="0" indent="-368300" algn="l" rtl="0">
              <a:lnSpc>
                <a:spcPct val="90000"/>
              </a:lnSpc>
              <a:spcBef>
                <a:spcPts val="0"/>
              </a:spcBef>
              <a:spcAft>
                <a:spcPts val="0"/>
              </a:spcAft>
              <a:buSzPct val="100000"/>
              <a:buFont typeface="Open Sans"/>
              <a:buChar char="-"/>
            </a:pPr>
            <a:r>
              <a:rPr lang="en-GB" sz="1800" dirty="0"/>
              <a:t>Big Coffee", </a:t>
            </a:r>
            <a:r>
              <a:rPr lang="en-GB" sz="1800" b="1" dirty="0" err="1"/>
              <a:t>ungleiche</a:t>
            </a:r>
            <a:r>
              <a:rPr lang="en-GB" sz="1800" b="1" dirty="0"/>
              <a:t> </a:t>
            </a:r>
            <a:r>
              <a:rPr lang="en-GB" sz="1800" b="1" dirty="0" err="1"/>
              <a:t>Verteilung</a:t>
            </a:r>
            <a:r>
              <a:rPr lang="en-GB" sz="1800" b="1" dirty="0"/>
              <a:t> der </a:t>
            </a:r>
            <a:r>
              <a:rPr lang="en-GB" sz="1800" b="1" dirty="0" err="1"/>
              <a:t>Gewinne</a:t>
            </a:r>
            <a:r>
              <a:rPr lang="en-GB" sz="1800" b="1" dirty="0"/>
              <a:t> </a:t>
            </a:r>
            <a:r>
              <a:rPr lang="en-GB" sz="1800" dirty="0"/>
              <a:t>- </a:t>
            </a:r>
            <a:r>
              <a:rPr lang="en-GB" sz="1800" dirty="0" err="1"/>
              <a:t>nur</a:t>
            </a:r>
            <a:r>
              <a:rPr lang="en-GB" sz="1800" dirty="0"/>
              <a:t> 10 % des </a:t>
            </a:r>
            <a:r>
              <a:rPr lang="en-GB" sz="1800" dirty="0" err="1"/>
              <a:t>Kaffeewertes</a:t>
            </a:r>
            <a:r>
              <a:rPr lang="en-GB" sz="1800" dirty="0"/>
              <a:t> </a:t>
            </a:r>
            <a:r>
              <a:rPr lang="en-GB" sz="1800" dirty="0" err="1"/>
              <a:t>verbleiben</a:t>
            </a:r>
            <a:r>
              <a:rPr lang="en-GB" sz="1800" dirty="0"/>
              <a:t> </a:t>
            </a:r>
            <a:r>
              <a:rPr lang="en-GB" sz="1800" dirty="0" err="1"/>
              <a:t>im</a:t>
            </a:r>
            <a:r>
              <a:rPr lang="en-GB" sz="1800" dirty="0"/>
              <a:t> </a:t>
            </a:r>
            <a:r>
              <a:rPr lang="en-GB" sz="1800" dirty="0" err="1"/>
              <a:t>Ursprungsland</a:t>
            </a:r>
            <a:endParaRPr sz="1800" dirty="0"/>
          </a:p>
          <a:p>
            <a:pPr marL="457200" lvl="0" indent="-368300" algn="l" rtl="0">
              <a:lnSpc>
                <a:spcPct val="90000"/>
              </a:lnSpc>
              <a:spcBef>
                <a:spcPts val="0"/>
              </a:spcBef>
              <a:spcAft>
                <a:spcPts val="0"/>
              </a:spcAft>
              <a:buSzPct val="100000"/>
              <a:buFont typeface="Open Sans"/>
              <a:buChar char="-"/>
            </a:pPr>
            <a:r>
              <a:rPr lang="en-GB" sz="1800" b="1" dirty="0" err="1"/>
              <a:t>Armut</a:t>
            </a:r>
            <a:r>
              <a:rPr lang="en-GB" sz="1800" b="1" dirty="0"/>
              <a:t> </a:t>
            </a:r>
            <a:r>
              <a:rPr lang="en-GB" sz="1800" dirty="0"/>
              <a:t>- 90 % der </a:t>
            </a:r>
            <a:r>
              <a:rPr lang="en-GB" sz="1800" dirty="0" err="1"/>
              <a:t>Kaffeebauern</a:t>
            </a:r>
            <a:r>
              <a:rPr lang="en-GB" sz="1800" dirty="0"/>
              <a:t> </a:t>
            </a:r>
            <a:r>
              <a:rPr lang="en-GB" sz="1800" dirty="0" err="1"/>
              <a:t>verdienen</a:t>
            </a:r>
            <a:r>
              <a:rPr lang="en-GB" sz="1800" dirty="0"/>
              <a:t> </a:t>
            </a:r>
            <a:r>
              <a:rPr lang="en-GB" sz="1800" dirty="0" err="1"/>
              <a:t>weniger</a:t>
            </a:r>
            <a:r>
              <a:rPr lang="en-GB" sz="1800" dirty="0"/>
              <a:t> </a:t>
            </a:r>
            <a:r>
              <a:rPr lang="en-GB" sz="1800" dirty="0" err="1"/>
              <a:t>als</a:t>
            </a:r>
            <a:r>
              <a:rPr lang="en-GB" sz="1800" dirty="0"/>
              <a:t> 2 € pro Tag</a:t>
            </a:r>
            <a:endParaRPr sz="1800" dirty="0"/>
          </a:p>
          <a:p>
            <a:pPr marL="457200" lvl="0" indent="-368300" algn="l" rtl="0">
              <a:lnSpc>
                <a:spcPct val="90000"/>
              </a:lnSpc>
              <a:spcBef>
                <a:spcPts val="0"/>
              </a:spcBef>
              <a:spcAft>
                <a:spcPts val="0"/>
              </a:spcAft>
              <a:buSzPct val="100000"/>
              <a:buFont typeface="Open Sans"/>
              <a:buChar char="-"/>
            </a:pPr>
            <a:r>
              <a:rPr lang="en-GB" sz="1800" b="1" dirty="0" err="1"/>
              <a:t>Umweltauswirkungen</a:t>
            </a:r>
            <a:r>
              <a:rPr lang="en-GB" sz="1800" b="1" dirty="0"/>
              <a:t> </a:t>
            </a:r>
            <a:r>
              <a:rPr lang="en-GB" sz="1800" dirty="0"/>
              <a:t>- </a:t>
            </a:r>
            <a:r>
              <a:rPr lang="en-GB" sz="1800" dirty="0" err="1"/>
              <a:t>Zerstörung</a:t>
            </a:r>
            <a:r>
              <a:rPr lang="en-GB" sz="1800" dirty="0"/>
              <a:t> von </a:t>
            </a:r>
            <a:r>
              <a:rPr lang="en-GB" sz="1800" dirty="0" err="1"/>
              <a:t>Lebensräumen</a:t>
            </a:r>
            <a:r>
              <a:rPr lang="en-GB" sz="1800" dirty="0"/>
              <a:t> und </a:t>
            </a:r>
            <a:r>
              <a:rPr lang="en-GB" sz="1800" dirty="0" err="1"/>
              <a:t>Abholzung</a:t>
            </a:r>
            <a:r>
              <a:rPr lang="en-GB" sz="1800" dirty="0"/>
              <a:t> von </a:t>
            </a:r>
            <a:r>
              <a:rPr lang="en-GB" sz="1800" dirty="0" err="1"/>
              <a:t>Wäldern</a:t>
            </a:r>
            <a:endParaRPr sz="1800" dirty="0"/>
          </a:p>
          <a:p>
            <a:pPr marL="914400" lvl="0" indent="0" algn="l" rtl="0">
              <a:lnSpc>
                <a:spcPct val="90000"/>
              </a:lnSpc>
              <a:spcBef>
                <a:spcPts val="0"/>
              </a:spcBef>
              <a:spcAft>
                <a:spcPts val="0"/>
              </a:spcAft>
              <a:buNone/>
            </a:pPr>
            <a:endParaRPr sz="1800" dirty="0"/>
          </a:p>
          <a:p>
            <a:pPr marL="457200" lvl="0" indent="-368300" algn="l" rtl="0">
              <a:lnSpc>
                <a:spcPct val="90000"/>
              </a:lnSpc>
              <a:spcBef>
                <a:spcPts val="0"/>
              </a:spcBef>
              <a:spcAft>
                <a:spcPts val="0"/>
              </a:spcAft>
              <a:buSzPct val="100000"/>
              <a:buFont typeface="Open Sans"/>
              <a:buChar char="●"/>
            </a:pPr>
            <a:r>
              <a:rPr lang="en-GB" sz="1800" b="1" dirty="0"/>
              <a:t>Der Ansatz von </a:t>
            </a:r>
            <a:r>
              <a:rPr lang="en-GB" sz="1800" b="1" dirty="0" err="1"/>
              <a:t>Moyee</a:t>
            </a:r>
            <a:r>
              <a:rPr lang="en-GB" sz="1800" dirty="0"/>
              <a:t>: "Radikal </a:t>
            </a:r>
            <a:r>
              <a:rPr lang="en-GB" sz="1800" dirty="0" err="1"/>
              <a:t>guter</a:t>
            </a:r>
            <a:r>
              <a:rPr lang="en-GB" sz="1800" dirty="0"/>
              <a:t> </a:t>
            </a:r>
            <a:r>
              <a:rPr lang="en-GB" sz="1800" dirty="0" err="1"/>
              <a:t>Kaffee</a:t>
            </a:r>
            <a:r>
              <a:rPr lang="en-GB" sz="1800" dirty="0"/>
              <a:t> </a:t>
            </a:r>
            <a:r>
              <a:rPr lang="en-GB" sz="1800" dirty="0" err="1"/>
              <a:t>mit</a:t>
            </a:r>
            <a:r>
              <a:rPr lang="en-GB" sz="1800" dirty="0"/>
              <a:t> </a:t>
            </a:r>
            <a:r>
              <a:rPr lang="en-GB" sz="1800" dirty="0" err="1"/>
              <a:t>einer</a:t>
            </a:r>
            <a:r>
              <a:rPr lang="en-GB" sz="1800" dirty="0"/>
              <a:t> </a:t>
            </a:r>
            <a:r>
              <a:rPr lang="en-GB" sz="1800" dirty="0" err="1"/>
              <a:t>radikalen</a:t>
            </a:r>
            <a:r>
              <a:rPr lang="en-GB" sz="1800" dirty="0"/>
              <a:t> </a:t>
            </a:r>
            <a:r>
              <a:rPr lang="en-GB" sz="1800" dirty="0" err="1"/>
              <a:t>Wirkung</a:t>
            </a:r>
            <a:r>
              <a:rPr lang="en-GB" sz="1800" dirty="0"/>
              <a:t>"</a:t>
            </a:r>
            <a:endParaRPr sz="1800" dirty="0"/>
          </a:p>
          <a:p>
            <a:pPr marL="457200" lvl="0" indent="-368300" algn="l" rtl="0">
              <a:lnSpc>
                <a:spcPct val="90000"/>
              </a:lnSpc>
              <a:spcBef>
                <a:spcPts val="0"/>
              </a:spcBef>
              <a:spcAft>
                <a:spcPts val="0"/>
              </a:spcAft>
              <a:buSzPct val="100000"/>
              <a:buFont typeface="Open Sans"/>
              <a:buChar char="●"/>
            </a:pPr>
            <a:r>
              <a:rPr lang="en-GB" sz="1800" b="1" dirty="0" err="1"/>
              <a:t>FairChain</a:t>
            </a:r>
            <a:r>
              <a:rPr lang="en-GB" sz="1800" b="1" dirty="0"/>
              <a:t>"</a:t>
            </a:r>
            <a:r>
              <a:rPr lang="en-GB" sz="1800" dirty="0"/>
              <a:t>-</a:t>
            </a:r>
            <a:r>
              <a:rPr lang="en-GB" sz="1800" dirty="0" err="1"/>
              <a:t>Geschäftsmodell</a:t>
            </a:r>
            <a:r>
              <a:rPr lang="en-GB" sz="1800" dirty="0"/>
              <a:t>: </a:t>
            </a:r>
            <a:r>
              <a:rPr lang="en-GB" sz="1800" dirty="0" err="1"/>
              <a:t>Stärkere</a:t>
            </a:r>
            <a:r>
              <a:rPr lang="en-GB" sz="1800" dirty="0"/>
              <a:t> </a:t>
            </a:r>
            <a:r>
              <a:rPr lang="en-GB" sz="1800" dirty="0" err="1"/>
              <a:t>Beteiligung</a:t>
            </a:r>
            <a:r>
              <a:rPr lang="en-GB" sz="1800" dirty="0"/>
              <a:t> der </a:t>
            </a:r>
            <a:r>
              <a:rPr lang="en-GB" sz="1800" dirty="0" err="1"/>
              <a:t>Anbauländer</a:t>
            </a:r>
            <a:r>
              <a:rPr lang="en-GB" sz="1800" dirty="0"/>
              <a:t> an der </a:t>
            </a:r>
            <a:r>
              <a:rPr lang="en-GB" sz="1800" dirty="0" err="1"/>
              <a:t>Wertschöpfung</a:t>
            </a:r>
            <a:r>
              <a:rPr lang="en-GB" sz="1800" dirty="0"/>
              <a:t> des </a:t>
            </a:r>
            <a:r>
              <a:rPr lang="en-GB" sz="1800" dirty="0" err="1"/>
              <a:t>Kaffees</a:t>
            </a:r>
            <a:endParaRPr sz="1800" dirty="0"/>
          </a:p>
          <a:p>
            <a:pPr marL="457200" lvl="0" indent="-368300" algn="l" rtl="0">
              <a:lnSpc>
                <a:spcPct val="90000"/>
              </a:lnSpc>
              <a:spcBef>
                <a:spcPts val="0"/>
              </a:spcBef>
              <a:spcAft>
                <a:spcPts val="0"/>
              </a:spcAft>
              <a:buSzPct val="100000"/>
              <a:buFont typeface="Calibri"/>
              <a:buChar char="-"/>
            </a:pPr>
            <a:r>
              <a:rPr lang="en-GB" sz="1800" dirty="0" err="1"/>
              <a:t>Schlüssel</a:t>
            </a:r>
            <a:r>
              <a:rPr lang="en-GB" sz="1800" dirty="0"/>
              <a:t>: </a:t>
            </a:r>
            <a:r>
              <a:rPr lang="en-GB" sz="1800" dirty="0" err="1"/>
              <a:t>Rösten</a:t>
            </a:r>
            <a:r>
              <a:rPr lang="en-GB" sz="1800" dirty="0"/>
              <a:t>, </a:t>
            </a:r>
            <a:r>
              <a:rPr lang="en-GB" sz="1800" dirty="0" err="1"/>
              <a:t>Verpacken</a:t>
            </a:r>
            <a:r>
              <a:rPr lang="en-GB" sz="1800" dirty="0"/>
              <a:t> und Branding von </a:t>
            </a:r>
            <a:r>
              <a:rPr lang="en-GB" sz="1800" dirty="0" err="1"/>
              <a:t>Kaffee</a:t>
            </a:r>
            <a:r>
              <a:rPr lang="en-GB" sz="1800" dirty="0"/>
              <a:t> </a:t>
            </a:r>
            <a:r>
              <a:rPr lang="en-GB" sz="1800" dirty="0" err="1"/>
              <a:t>im</a:t>
            </a:r>
            <a:r>
              <a:rPr lang="en-GB" sz="1800" dirty="0"/>
              <a:t> </a:t>
            </a:r>
            <a:r>
              <a:rPr lang="en-GB" sz="1800" dirty="0" err="1"/>
              <a:t>Herkunftsland</a:t>
            </a:r>
            <a:endParaRPr sz="1800" dirty="0"/>
          </a:p>
          <a:p>
            <a:pPr marL="457200" lvl="0" indent="-368300" algn="l" rtl="0">
              <a:lnSpc>
                <a:spcPct val="90000"/>
              </a:lnSpc>
              <a:spcBef>
                <a:spcPts val="0"/>
              </a:spcBef>
              <a:spcAft>
                <a:spcPts val="0"/>
              </a:spcAft>
              <a:buSzPct val="100000"/>
              <a:buFont typeface="Open Sans"/>
              <a:buChar char="●"/>
            </a:pPr>
            <a:r>
              <a:rPr lang="en-GB" sz="1800" dirty="0" err="1"/>
              <a:t>Schwerpunkt</a:t>
            </a:r>
            <a:r>
              <a:rPr lang="en-GB" sz="1800" dirty="0"/>
              <a:t> auf </a:t>
            </a:r>
            <a:r>
              <a:rPr lang="en-GB" sz="1800" b="1" dirty="0" err="1"/>
              <a:t>sozialer</a:t>
            </a:r>
            <a:r>
              <a:rPr lang="en-GB" sz="1800" b="1" dirty="0"/>
              <a:t> und </a:t>
            </a:r>
            <a:r>
              <a:rPr lang="en-GB" sz="1800" b="1" dirty="0" err="1"/>
              <a:t>ökologischer</a:t>
            </a:r>
            <a:r>
              <a:rPr lang="en-GB" sz="1800" b="1" dirty="0"/>
              <a:t> </a:t>
            </a:r>
            <a:r>
              <a:rPr lang="en-GB" sz="1800" b="1" dirty="0" err="1"/>
              <a:t>Nachhaltigkeit</a:t>
            </a:r>
            <a:r>
              <a:rPr lang="en-GB" sz="1800" b="1" dirty="0"/>
              <a:t> </a:t>
            </a:r>
            <a:r>
              <a:rPr lang="en-GB" sz="1800" dirty="0"/>
              <a:t>- </a:t>
            </a:r>
            <a:r>
              <a:rPr lang="en-GB" sz="1800" dirty="0" err="1"/>
              <a:t>Unterstützung</a:t>
            </a:r>
            <a:r>
              <a:rPr lang="en-GB" sz="1800" dirty="0"/>
              <a:t> der </a:t>
            </a:r>
            <a:r>
              <a:rPr lang="en-GB" sz="1800" dirty="0" err="1"/>
              <a:t>Kaffeebauern</a:t>
            </a:r>
            <a:r>
              <a:rPr lang="en-GB" sz="1800" dirty="0"/>
              <a:t> </a:t>
            </a:r>
            <a:r>
              <a:rPr lang="en-GB" sz="1800" dirty="0" err="1"/>
              <a:t>bei</a:t>
            </a:r>
            <a:r>
              <a:rPr lang="en-GB" sz="1800" dirty="0"/>
              <a:t> der </a:t>
            </a:r>
            <a:r>
              <a:rPr lang="en-GB" sz="1800" dirty="0" err="1"/>
              <a:t>Erzielung</a:t>
            </a:r>
            <a:r>
              <a:rPr lang="en-GB" sz="1800" dirty="0"/>
              <a:t> </a:t>
            </a:r>
            <a:r>
              <a:rPr lang="en-GB" sz="1800" dirty="0" err="1"/>
              <a:t>eines</a:t>
            </a:r>
            <a:r>
              <a:rPr lang="en-GB" sz="1800" dirty="0"/>
              <a:t> </a:t>
            </a:r>
            <a:r>
              <a:rPr lang="en-GB" sz="1800" dirty="0" err="1"/>
              <a:t>existenzsichernden</a:t>
            </a:r>
            <a:r>
              <a:rPr lang="en-GB" sz="1800" dirty="0"/>
              <a:t> </a:t>
            </a:r>
            <a:r>
              <a:rPr lang="en-GB" sz="1800" dirty="0" err="1"/>
              <a:t>Lohns</a:t>
            </a:r>
            <a:r>
              <a:rPr lang="en-GB" sz="1800" dirty="0"/>
              <a:t> und </a:t>
            </a:r>
            <a:r>
              <a:rPr lang="en-GB" sz="1800" dirty="0" err="1"/>
              <a:t>Beitrag</a:t>
            </a:r>
            <a:r>
              <a:rPr lang="en-GB" sz="1800" dirty="0"/>
              <a:t> </a:t>
            </a:r>
            <a:r>
              <a:rPr lang="en-GB" sz="1800" dirty="0" err="1"/>
              <a:t>zur</a:t>
            </a:r>
            <a:r>
              <a:rPr lang="en-GB" sz="1800" dirty="0"/>
              <a:t> </a:t>
            </a:r>
            <a:r>
              <a:rPr lang="en-GB" sz="1800" dirty="0" err="1"/>
              <a:t>Wiederaufforstung</a:t>
            </a:r>
            <a:r>
              <a:rPr lang="en-GB" sz="1800" dirty="0"/>
              <a:t> in den </a:t>
            </a:r>
            <a:r>
              <a:rPr lang="en-GB" sz="1800" dirty="0" err="1"/>
              <a:t>Kaffeeanbauländern</a:t>
            </a:r>
            <a:endParaRPr sz="1800" dirty="0"/>
          </a:p>
          <a:p>
            <a:pPr marL="457200" lvl="0" indent="0" algn="l" rtl="0">
              <a:lnSpc>
                <a:spcPct val="90000"/>
              </a:lnSpc>
              <a:spcBef>
                <a:spcPts val="0"/>
              </a:spcBef>
              <a:spcAft>
                <a:spcPts val="0"/>
              </a:spcAft>
              <a:buNone/>
            </a:pPr>
            <a:endParaRPr sz="1800" dirty="0"/>
          </a:p>
          <a:p>
            <a:pPr marL="457200" lvl="0" indent="-368300" algn="l" rtl="0">
              <a:lnSpc>
                <a:spcPct val="90000"/>
              </a:lnSpc>
              <a:spcBef>
                <a:spcPts val="0"/>
              </a:spcBef>
              <a:spcAft>
                <a:spcPts val="0"/>
              </a:spcAft>
              <a:buSzPct val="100000"/>
              <a:buFont typeface="Calibri"/>
              <a:buChar char="●"/>
            </a:pPr>
            <a:r>
              <a:rPr lang="en-GB" sz="1800" b="1" dirty="0"/>
              <a:t>Die Blockchain-</a:t>
            </a:r>
            <a:r>
              <a:rPr lang="en-GB" sz="1800" b="1" dirty="0" err="1"/>
              <a:t>Technologie</a:t>
            </a:r>
            <a:r>
              <a:rPr lang="en-GB" sz="1800" b="1" dirty="0"/>
              <a:t> </a:t>
            </a:r>
            <a:r>
              <a:rPr lang="en-GB" sz="1800" b="1" dirty="0" err="1"/>
              <a:t>ist</a:t>
            </a:r>
            <a:r>
              <a:rPr lang="en-GB" sz="1800" b="1" dirty="0"/>
              <a:t> </a:t>
            </a:r>
            <a:r>
              <a:rPr lang="en-GB" sz="1800" b="1" dirty="0" err="1"/>
              <a:t>ein</a:t>
            </a:r>
            <a:r>
              <a:rPr lang="en-GB" sz="1800" b="1" dirty="0"/>
              <a:t> </a:t>
            </a:r>
            <a:r>
              <a:rPr lang="en-GB" sz="1800" b="1" dirty="0" err="1"/>
              <a:t>zentraler</a:t>
            </a:r>
            <a:r>
              <a:rPr lang="en-GB" sz="1800" b="1" dirty="0"/>
              <a:t> </a:t>
            </a:r>
            <a:r>
              <a:rPr lang="en-GB" sz="1800" b="1" dirty="0" err="1"/>
              <a:t>Bestandteil</a:t>
            </a:r>
            <a:r>
              <a:rPr lang="en-GB" sz="1800" b="1" dirty="0"/>
              <a:t> des </a:t>
            </a:r>
            <a:r>
              <a:rPr lang="en-GB" sz="1800" b="1" dirty="0" err="1"/>
              <a:t>Geschäftsmodells</a:t>
            </a:r>
            <a:r>
              <a:rPr lang="en-GB" sz="1800" b="1" dirty="0"/>
              <a:t> und der </a:t>
            </a:r>
            <a:r>
              <a:rPr lang="en-GB" sz="1800" b="1" dirty="0" err="1"/>
              <a:t>Markenidentität</a:t>
            </a:r>
            <a:r>
              <a:rPr lang="en-GB" sz="1800" b="1" dirty="0"/>
              <a:t> von </a:t>
            </a:r>
            <a:r>
              <a:rPr lang="en-GB" sz="1800" b="1" dirty="0" err="1"/>
              <a:t>Moyee</a:t>
            </a:r>
            <a:endParaRPr sz="1800" b="1" dirty="0"/>
          </a:p>
        </p:txBody>
      </p:sp>
      <p:pic>
        <p:nvPicPr>
          <p:cNvPr id="581" name="Google Shape;581;p45"/>
          <p:cNvPicPr preferRelativeResize="0"/>
          <p:nvPr/>
        </p:nvPicPr>
        <p:blipFill rotWithShape="1">
          <a:blip r:embed="rId4">
            <a:alphaModFix/>
          </a:blip>
          <a:srcRect l="2940" t="5419"/>
          <a:stretch/>
        </p:blipFill>
        <p:spPr>
          <a:xfrm>
            <a:off x="5238750" y="1943225"/>
            <a:ext cx="5454650" cy="3502092"/>
          </a:xfrm>
          <a:prstGeom prst="rect">
            <a:avLst/>
          </a:prstGeom>
          <a:noFill/>
          <a:ln>
            <a:noFill/>
          </a:ln>
        </p:spPr>
      </p:pic>
      <p:sp>
        <p:nvSpPr>
          <p:cNvPr id="582" name="Google Shape;582;p45"/>
          <p:cNvSpPr txBox="1"/>
          <p:nvPr/>
        </p:nvSpPr>
        <p:spPr>
          <a:xfrm>
            <a:off x="9372775" y="7134250"/>
            <a:ext cx="1133400" cy="21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Calibri"/>
                <a:ea typeface="Calibri"/>
                <a:cs typeface="Calibri"/>
                <a:sym typeface="Calibri"/>
              </a:rPr>
              <a:t>Quelle: </a:t>
            </a:r>
            <a:r>
              <a:rPr lang="en-GB" sz="600" u="sng">
                <a:solidFill>
                  <a:schemeClr val="hlink"/>
                </a:solidFill>
                <a:latin typeface="Calibri"/>
                <a:ea typeface="Calibri"/>
                <a:cs typeface="Calibri"/>
                <a:sym typeface="Calibri"/>
                <a:hlinkClick r:id="rId5"/>
              </a:rPr>
              <a:t>Moyee Kaffee</a:t>
            </a:r>
            <a:endParaRPr sz="600">
              <a:latin typeface="Calibri"/>
              <a:ea typeface="Calibri"/>
              <a:cs typeface="Calibri"/>
              <a:sym typeface="Calibr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587"/>
        <p:cNvGrpSpPr/>
        <p:nvPr/>
      </p:nvGrpSpPr>
      <p:grpSpPr>
        <a:xfrm>
          <a:off x="0" y="0"/>
          <a:ext cx="0" cy="0"/>
          <a:chOff x="0" y="0"/>
          <a:chExt cx="0" cy="0"/>
        </a:xfrm>
      </p:grpSpPr>
      <p:pic>
        <p:nvPicPr>
          <p:cNvPr id="588" name="Google Shape;588;g1e57d31ba4a_0_24"/>
          <p:cNvPicPr preferRelativeResize="0"/>
          <p:nvPr/>
        </p:nvPicPr>
        <p:blipFill>
          <a:blip r:embed="rId3">
            <a:alphaModFix/>
          </a:blip>
          <a:stretch>
            <a:fillRect/>
          </a:stretch>
        </p:blipFill>
        <p:spPr>
          <a:xfrm>
            <a:off x="0" y="0"/>
            <a:ext cx="5454650" cy="7562851"/>
          </a:xfrm>
          <a:prstGeom prst="rect">
            <a:avLst/>
          </a:prstGeom>
          <a:noFill/>
          <a:ln>
            <a:noFill/>
          </a:ln>
        </p:spPr>
      </p:pic>
      <p:sp>
        <p:nvSpPr>
          <p:cNvPr id="589" name="Google Shape;589;g1e57d31ba4a_0_24"/>
          <p:cNvSpPr txBox="1"/>
          <p:nvPr/>
        </p:nvSpPr>
        <p:spPr>
          <a:xfrm>
            <a:off x="5369275" y="650950"/>
            <a:ext cx="51369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FALLSTUDIE: MOYEE COFFEE</a:t>
            </a:r>
            <a:endParaRPr/>
          </a:p>
        </p:txBody>
      </p:sp>
      <p:sp>
        <p:nvSpPr>
          <p:cNvPr id="590" name="Google Shape;590;g1e57d31ba4a_0_24"/>
          <p:cNvSpPr txBox="1">
            <a:spLocks noGrp="1"/>
          </p:cNvSpPr>
          <p:nvPr>
            <p:ph type="body" idx="1"/>
          </p:nvPr>
        </p:nvSpPr>
        <p:spPr>
          <a:xfrm>
            <a:off x="5869975" y="907450"/>
            <a:ext cx="4217100" cy="6045900"/>
          </a:xfrm>
          <a:prstGeom prst="rect">
            <a:avLst/>
          </a:prstGeom>
          <a:noFill/>
          <a:ln>
            <a:noFill/>
          </a:ln>
        </p:spPr>
        <p:txBody>
          <a:bodyPr spcFirstLastPara="1" wrap="square" lIns="91425" tIns="45700" rIns="91425" bIns="45700" anchor="t" anchorCtr="0">
            <a:normAutofit fontScale="92500" lnSpcReduction="10000"/>
          </a:bodyPr>
          <a:lstStyle/>
          <a:p>
            <a:pPr marL="0" lvl="0" indent="0" algn="l" rtl="0">
              <a:lnSpc>
                <a:spcPct val="90000"/>
              </a:lnSpc>
              <a:spcBef>
                <a:spcPts val="0"/>
              </a:spcBef>
              <a:spcAft>
                <a:spcPts val="0"/>
              </a:spcAft>
              <a:buNone/>
            </a:pPr>
            <a:r>
              <a:rPr lang="en-GB" sz="2200"/>
              <a:t>Einsatz von Blockchain bei Moyee Coffee:</a:t>
            </a:r>
            <a:endParaRPr sz="2200"/>
          </a:p>
          <a:p>
            <a:pPr marL="0" lvl="0" indent="0" algn="l" rtl="0">
              <a:lnSpc>
                <a:spcPct val="90000"/>
              </a:lnSpc>
              <a:spcBef>
                <a:spcPts val="0"/>
              </a:spcBef>
              <a:spcAft>
                <a:spcPts val="0"/>
              </a:spcAft>
              <a:buNone/>
            </a:pPr>
            <a:endParaRPr>
              <a:latin typeface="Open Sans"/>
              <a:ea typeface="Open Sans"/>
              <a:cs typeface="Open Sans"/>
              <a:sym typeface="Open Sans"/>
            </a:endParaRPr>
          </a:p>
          <a:p>
            <a:pPr marL="457200" lvl="0" indent="-368300" algn="l" rtl="0">
              <a:lnSpc>
                <a:spcPct val="90000"/>
              </a:lnSpc>
              <a:spcBef>
                <a:spcPts val="0"/>
              </a:spcBef>
              <a:spcAft>
                <a:spcPts val="0"/>
              </a:spcAft>
              <a:buSzPts val="2200"/>
              <a:buFont typeface="Calibri"/>
              <a:buChar char="●"/>
            </a:pPr>
            <a:r>
              <a:rPr lang="en-GB" sz="2200"/>
              <a:t>Durchgängig digitalisierte Kaffee-Wertschöpfungskette - </a:t>
            </a:r>
            <a:r>
              <a:rPr lang="en-GB" sz="2200" b="1"/>
              <a:t>100 % Transparenz</a:t>
            </a:r>
            <a:endParaRPr sz="2200" b="1"/>
          </a:p>
          <a:p>
            <a:pPr marL="457200" lvl="0" indent="-368300" algn="l" rtl="0">
              <a:lnSpc>
                <a:spcPct val="90000"/>
              </a:lnSpc>
              <a:spcBef>
                <a:spcPts val="0"/>
              </a:spcBef>
              <a:spcAft>
                <a:spcPts val="0"/>
              </a:spcAft>
              <a:buSzPts val="2200"/>
              <a:buFont typeface="Calibri"/>
              <a:buChar char="●"/>
            </a:pPr>
            <a:r>
              <a:rPr lang="en-GB" sz="2200"/>
              <a:t>Die Landwirte von Moyee erhalten mobile Geldbörsen, Abhörkarten, eindeutige ID-Nummern und Strichcodes und werden digital bezahlt.</a:t>
            </a:r>
            <a:endParaRPr sz="2200"/>
          </a:p>
          <a:p>
            <a:pPr marL="457200" lvl="0" indent="-368300" algn="l" rtl="0">
              <a:lnSpc>
                <a:spcPct val="90000"/>
              </a:lnSpc>
              <a:spcBef>
                <a:spcPts val="0"/>
              </a:spcBef>
              <a:spcAft>
                <a:spcPts val="0"/>
              </a:spcAft>
              <a:buSzPts val="2200"/>
              <a:buFont typeface="Calibri"/>
              <a:buChar char="●"/>
            </a:pPr>
            <a:r>
              <a:rPr lang="en-GB" sz="2200"/>
              <a:t>Geo-Tagging von Bauernhöfen und Waschanlagen zum Nachweis des Standorts</a:t>
            </a:r>
            <a:endParaRPr sz="2200"/>
          </a:p>
          <a:p>
            <a:pPr marL="457200" lvl="0" indent="-368300" algn="l" rtl="0">
              <a:lnSpc>
                <a:spcPct val="90000"/>
              </a:lnSpc>
              <a:spcBef>
                <a:spcPts val="0"/>
              </a:spcBef>
              <a:spcAft>
                <a:spcPts val="0"/>
              </a:spcAft>
              <a:buSzPts val="2200"/>
              <a:buFont typeface="Calibri"/>
              <a:buChar char="●"/>
            </a:pPr>
            <a:r>
              <a:rPr lang="en-GB" sz="2200" b="1"/>
              <a:t>QR-Codes </a:t>
            </a:r>
            <a:r>
              <a:rPr lang="en-GB" sz="2200"/>
              <a:t>auf der Seite der Kaffeesäcke - die Verbraucher können sie mit ihren Mobiltelefonen scannen und Informationen über die Landwirte und andere Akteure der Lieferkette abrufen, z. B. darüber, wer was bezahlt bekommt </a:t>
            </a:r>
            <a:endParaRPr sz="2200"/>
          </a:p>
        </p:txBody>
      </p:sp>
      <p:pic>
        <p:nvPicPr>
          <p:cNvPr id="591" name="Google Shape;591;g1e57d31ba4a_0_24"/>
          <p:cNvPicPr preferRelativeResize="0"/>
          <p:nvPr/>
        </p:nvPicPr>
        <p:blipFill>
          <a:blip r:embed="rId4">
            <a:alphaModFix/>
          </a:blip>
          <a:stretch>
            <a:fillRect/>
          </a:stretch>
        </p:blipFill>
        <p:spPr>
          <a:xfrm>
            <a:off x="0" y="2038350"/>
            <a:ext cx="5454651" cy="3636450"/>
          </a:xfrm>
          <a:prstGeom prst="rect">
            <a:avLst/>
          </a:prstGeom>
          <a:noFill/>
          <a:ln>
            <a:noFill/>
          </a:ln>
        </p:spPr>
      </p:pic>
      <p:sp>
        <p:nvSpPr>
          <p:cNvPr id="592" name="Google Shape;592;g1e57d31ba4a_0_24"/>
          <p:cNvSpPr txBox="1"/>
          <p:nvPr/>
        </p:nvSpPr>
        <p:spPr>
          <a:xfrm>
            <a:off x="133675" y="703525"/>
            <a:ext cx="52356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FALLSTUDIE: MOYEE COFFEE</a:t>
            </a:r>
            <a:endParaRPr sz="3300">
              <a:latin typeface="Calibri"/>
              <a:ea typeface="Calibri"/>
              <a:cs typeface="Calibri"/>
              <a:sym typeface="Calibri"/>
            </a:endParaRPr>
          </a:p>
        </p:txBody>
      </p:sp>
      <p:sp>
        <p:nvSpPr>
          <p:cNvPr id="593" name="Google Shape;593;g1e57d31ba4a_0_24"/>
          <p:cNvSpPr txBox="1"/>
          <p:nvPr/>
        </p:nvSpPr>
        <p:spPr>
          <a:xfrm>
            <a:off x="9610675" y="7162800"/>
            <a:ext cx="895500" cy="23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600">
                <a:latin typeface="Calibri"/>
                <a:ea typeface="Calibri"/>
                <a:cs typeface="Calibri"/>
                <a:sym typeface="Calibri"/>
              </a:rPr>
              <a:t>Quelle: </a:t>
            </a:r>
            <a:r>
              <a:rPr lang="en-GB" sz="600" u="sng">
                <a:solidFill>
                  <a:schemeClr val="hlink"/>
                </a:solidFill>
                <a:latin typeface="Calibri"/>
                <a:ea typeface="Calibri"/>
                <a:cs typeface="Calibri"/>
                <a:sym typeface="Calibri"/>
                <a:hlinkClick r:id="rId5"/>
              </a:rPr>
              <a:t>Moyee Kaffee</a:t>
            </a:r>
            <a:endParaRPr sz="600">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598"/>
        <p:cNvGrpSpPr/>
        <p:nvPr/>
      </p:nvGrpSpPr>
      <p:grpSpPr>
        <a:xfrm>
          <a:off x="0" y="0"/>
          <a:ext cx="0" cy="0"/>
          <a:chOff x="0" y="0"/>
          <a:chExt cx="0" cy="0"/>
        </a:xfrm>
      </p:grpSpPr>
      <p:sp>
        <p:nvSpPr>
          <p:cNvPr id="599" name="Google Shape;599;g275c4de7356_0_9"/>
          <p:cNvSpPr txBox="1">
            <a:spLocks noGrp="1"/>
          </p:cNvSpPr>
          <p:nvPr>
            <p:ph type="body" idx="1"/>
          </p:nvPr>
        </p:nvSpPr>
        <p:spPr>
          <a:xfrm>
            <a:off x="431800" y="1359450"/>
            <a:ext cx="4378200" cy="4203600"/>
          </a:xfrm>
          <a:prstGeom prst="rect">
            <a:avLst/>
          </a:prstGeom>
        </p:spPr>
        <p:txBody>
          <a:bodyPr spcFirstLastPara="1" wrap="square" lIns="91425" tIns="45700" rIns="91425" bIns="45700" anchor="t" anchorCtr="0">
            <a:normAutofit fontScale="85000" lnSpcReduction="20000"/>
          </a:bodyPr>
          <a:lstStyle/>
          <a:p>
            <a:pPr marL="457200" lvl="0" indent="-368300" algn="l" rtl="0">
              <a:spcBef>
                <a:spcPts val="1000"/>
              </a:spcBef>
              <a:spcAft>
                <a:spcPts val="0"/>
              </a:spcAft>
              <a:buSzPts val="2200"/>
              <a:buChar char="●"/>
            </a:pPr>
            <a:r>
              <a:rPr lang="en-GB" sz="2200"/>
              <a:t>Außerdem erhalten die Verbraucher beim Kauf von Moyee Coffee einen digitalen Token im Wert von 50 Cent.</a:t>
            </a:r>
            <a:endParaRPr sz="2200"/>
          </a:p>
          <a:p>
            <a:pPr marL="457200" lvl="0" indent="-368300" algn="l" rtl="0">
              <a:spcBef>
                <a:spcPts val="0"/>
              </a:spcBef>
              <a:spcAft>
                <a:spcPts val="0"/>
              </a:spcAft>
              <a:buSzPts val="2200"/>
              <a:buChar char="●"/>
            </a:pPr>
            <a:r>
              <a:rPr lang="en-GB" sz="2200"/>
              <a:t>Die Verbraucher können entweder:</a:t>
            </a:r>
            <a:endParaRPr sz="2200"/>
          </a:p>
          <a:p>
            <a:pPr marL="457200" lvl="0" indent="-368300" algn="l" rtl="0">
              <a:spcBef>
                <a:spcPts val="0"/>
              </a:spcBef>
              <a:spcAft>
                <a:spcPts val="0"/>
              </a:spcAft>
              <a:buSzPts val="2200"/>
              <a:buChar char="-"/>
            </a:pPr>
            <a:r>
              <a:rPr lang="en-GB" sz="2200"/>
              <a:t>Behalten Sie die Wertmarke und erhalten Sie beim nächsten Einkauf Geld zurück</a:t>
            </a:r>
            <a:endParaRPr sz="2200"/>
          </a:p>
          <a:p>
            <a:pPr marL="457200" lvl="0" indent="-368300" algn="l" rtl="0">
              <a:spcBef>
                <a:spcPts val="0"/>
              </a:spcBef>
              <a:spcAft>
                <a:spcPts val="0"/>
              </a:spcAft>
              <a:buSzPts val="2200"/>
              <a:buChar char="-"/>
            </a:pPr>
            <a:r>
              <a:rPr lang="en-GB" sz="2200"/>
              <a:t>Verwenden Sie die Wertmarke als Trinkgeld für den Landwirt </a:t>
            </a:r>
            <a:endParaRPr sz="2200"/>
          </a:p>
          <a:p>
            <a:pPr marL="457200" lvl="0" indent="-368300" algn="l" rtl="0">
              <a:spcBef>
                <a:spcPts val="0"/>
              </a:spcBef>
              <a:spcAft>
                <a:spcPts val="0"/>
              </a:spcAft>
              <a:buSzPts val="2200"/>
              <a:buChar char="-"/>
            </a:pPr>
            <a:r>
              <a:rPr lang="en-GB" sz="2200"/>
              <a:t>Helfen Sie bei der Finanzierung sozialer Projekte in Kaffeeanbaugemeinden</a:t>
            </a:r>
            <a:endParaRPr sz="2200"/>
          </a:p>
          <a:p>
            <a:pPr marL="914400" lvl="0" indent="0" algn="l" rtl="0">
              <a:spcBef>
                <a:spcPts val="1000"/>
              </a:spcBef>
              <a:spcAft>
                <a:spcPts val="0"/>
              </a:spcAft>
              <a:buNone/>
            </a:pPr>
            <a:endParaRPr sz="2200"/>
          </a:p>
          <a:p>
            <a:pPr marL="457200" lvl="0" indent="-368300" algn="l" rtl="0">
              <a:spcBef>
                <a:spcPts val="1000"/>
              </a:spcBef>
              <a:spcAft>
                <a:spcPts val="0"/>
              </a:spcAft>
              <a:buSzPts val="2200"/>
              <a:buChar char="●"/>
            </a:pPr>
            <a:r>
              <a:rPr lang="en-GB" sz="2200"/>
              <a:t>Digitale Zahlungen sind nachvollziehbar - Blockchain macht Landwirte bankfähig, Zugang zu Blockchain-gestützten Mikrokrediten  </a:t>
            </a:r>
            <a:endParaRPr sz="2200"/>
          </a:p>
        </p:txBody>
      </p:sp>
      <p:sp>
        <p:nvSpPr>
          <p:cNvPr id="600" name="Google Shape;600;g275c4de7356_0_9"/>
          <p:cNvSpPr txBox="1">
            <a:spLocks noGrp="1"/>
          </p:cNvSpPr>
          <p:nvPr>
            <p:ph type="sldNum" idx="12"/>
          </p:nvPr>
        </p:nvSpPr>
        <p:spPr>
          <a:xfrm>
            <a:off x="7551738" y="7010400"/>
            <a:ext cx="2406600" cy="4017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48</a:t>
            </a:fld>
            <a:endParaRPr/>
          </a:p>
        </p:txBody>
      </p:sp>
      <p:pic>
        <p:nvPicPr>
          <p:cNvPr id="601" name="Google Shape;601;g275c4de7356_0_9"/>
          <p:cNvPicPr preferRelativeResize="0"/>
          <p:nvPr/>
        </p:nvPicPr>
        <p:blipFill>
          <a:blip r:embed="rId3">
            <a:alphaModFix/>
          </a:blip>
          <a:stretch>
            <a:fillRect/>
          </a:stretch>
        </p:blipFill>
        <p:spPr>
          <a:xfrm>
            <a:off x="5238750" y="0"/>
            <a:ext cx="5454650" cy="7562851"/>
          </a:xfrm>
          <a:prstGeom prst="rect">
            <a:avLst/>
          </a:prstGeom>
          <a:noFill/>
          <a:ln>
            <a:noFill/>
          </a:ln>
        </p:spPr>
      </p:pic>
      <p:sp>
        <p:nvSpPr>
          <p:cNvPr id="602" name="Google Shape;602;g275c4de7356_0_9"/>
          <p:cNvSpPr txBox="1"/>
          <p:nvPr/>
        </p:nvSpPr>
        <p:spPr>
          <a:xfrm>
            <a:off x="5408575" y="666750"/>
            <a:ext cx="52086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a:solidFill>
                  <a:schemeClr val="lt1"/>
                </a:solidFill>
                <a:latin typeface="Calibri"/>
                <a:ea typeface="Calibri"/>
                <a:cs typeface="Calibri"/>
                <a:sym typeface="Calibri"/>
              </a:rPr>
              <a:t>FALLSTUDIE: MOYEE COFFEE</a:t>
            </a:r>
            <a:endParaRPr sz="3300">
              <a:latin typeface="Calibri"/>
              <a:ea typeface="Calibri"/>
              <a:cs typeface="Calibri"/>
              <a:sym typeface="Calibri"/>
            </a:endParaRPr>
          </a:p>
        </p:txBody>
      </p:sp>
      <p:pic>
        <p:nvPicPr>
          <p:cNvPr id="603" name="Google Shape;603;g275c4de7356_0_9"/>
          <p:cNvPicPr preferRelativeResize="0"/>
          <p:nvPr/>
        </p:nvPicPr>
        <p:blipFill>
          <a:blip r:embed="rId4">
            <a:alphaModFix/>
          </a:blip>
          <a:stretch>
            <a:fillRect/>
          </a:stretch>
        </p:blipFill>
        <p:spPr>
          <a:xfrm>
            <a:off x="5238750" y="1963637"/>
            <a:ext cx="5454648" cy="3635575"/>
          </a:xfrm>
          <a:prstGeom prst="rect">
            <a:avLst/>
          </a:prstGeom>
          <a:noFill/>
          <a:ln>
            <a:noFill/>
          </a:ln>
        </p:spPr>
      </p:pic>
      <p:sp>
        <p:nvSpPr>
          <p:cNvPr id="604" name="Google Shape;604;g275c4de7356_0_9"/>
          <p:cNvSpPr txBox="1"/>
          <p:nvPr/>
        </p:nvSpPr>
        <p:spPr>
          <a:xfrm>
            <a:off x="9439275" y="7010400"/>
            <a:ext cx="1076400" cy="2769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600">
                <a:solidFill>
                  <a:schemeClr val="dk1"/>
                </a:solidFill>
                <a:latin typeface="Calibri"/>
                <a:ea typeface="Calibri"/>
                <a:cs typeface="Calibri"/>
                <a:sym typeface="Calibri"/>
              </a:rPr>
              <a:t>Quelle: </a:t>
            </a:r>
            <a:r>
              <a:rPr lang="en-GB" sz="600" u="sng">
                <a:solidFill>
                  <a:schemeClr val="hlink"/>
                </a:solidFill>
                <a:latin typeface="Calibri"/>
                <a:ea typeface="Calibri"/>
                <a:cs typeface="Calibri"/>
                <a:sym typeface="Calibri"/>
                <a:hlinkClick r:id="rId5"/>
              </a:rPr>
              <a:t>Moyee Kaffee</a:t>
            </a:r>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609"/>
        <p:cNvGrpSpPr/>
        <p:nvPr/>
      </p:nvGrpSpPr>
      <p:grpSpPr>
        <a:xfrm>
          <a:off x="0" y="0"/>
          <a:ext cx="0" cy="0"/>
          <a:chOff x="0" y="0"/>
          <a:chExt cx="0" cy="0"/>
        </a:xfrm>
      </p:grpSpPr>
      <p:sp>
        <p:nvSpPr>
          <p:cNvPr id="610" name="Google Shape;610;g275c4de7356_0_61"/>
          <p:cNvSpPr txBox="1">
            <a:spLocks noGrp="1"/>
          </p:cNvSpPr>
          <p:nvPr>
            <p:ph type="title"/>
          </p:nvPr>
        </p:nvSpPr>
        <p:spPr>
          <a:xfrm>
            <a:off x="640250" y="1624450"/>
            <a:ext cx="9326100" cy="2370300"/>
          </a:xfrm>
          <a:prstGeom prst="rect">
            <a:avLst/>
          </a:prstGeom>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Bisher hat sich dieses Modul vor allem auf den Einsatz der Blockchain-Technologie im Agrar- und Lebensmittelsektor und die potenziellen Vorteile dieser Technologie konzentriert</a:t>
            </a:r>
            <a:endParaRPr sz="2200" b="0">
              <a:solidFill>
                <a:schemeClr val="dk1"/>
              </a:solidFill>
              <a:latin typeface="Calibri"/>
              <a:ea typeface="Calibri"/>
              <a:cs typeface="Calibri"/>
              <a:sym typeface="Calibri"/>
            </a:endParaRPr>
          </a:p>
          <a:p>
            <a:pPr marL="45720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Es ist jedoch auch wichtig zu bedenken, dass die Blockchain-Technologie gewisse Einschränkungen und Nachteile hat - vor allem ist </a:t>
            </a:r>
            <a:r>
              <a:rPr lang="en-GB" sz="2200">
                <a:solidFill>
                  <a:schemeClr val="dk1"/>
                </a:solidFill>
                <a:latin typeface="Calibri"/>
                <a:ea typeface="Calibri"/>
                <a:cs typeface="Calibri"/>
                <a:sym typeface="Calibri"/>
              </a:rPr>
              <a:t>Blockchain keine universell einsetzbare Lösung</a:t>
            </a:r>
            <a:endParaRPr sz="2200">
              <a:solidFill>
                <a:schemeClr val="dk1"/>
              </a:solidFill>
              <a:latin typeface="Calibri"/>
              <a:ea typeface="Calibri"/>
              <a:cs typeface="Calibri"/>
              <a:sym typeface="Calibri"/>
            </a:endParaRPr>
          </a:p>
        </p:txBody>
      </p:sp>
      <p:pic>
        <p:nvPicPr>
          <p:cNvPr id="611" name="Google Shape;611;g275c4de7356_0_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12" name="Google Shape;612;g275c4de7356_0_61"/>
          <p:cNvSpPr txBox="1"/>
          <p:nvPr/>
        </p:nvSpPr>
        <p:spPr>
          <a:xfrm>
            <a:off x="499489" y="161924"/>
            <a:ext cx="93261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GRENZEN DES EINSATZES VON BLOCKCHAIN IN DER AGRAR- UND ERNÄHRUNGSWIRTSCHAFT</a:t>
            </a:r>
            <a:endParaRPr dirty="0"/>
          </a:p>
        </p:txBody>
      </p:sp>
      <p:pic>
        <p:nvPicPr>
          <p:cNvPr id="613" name="Google Shape;613;g275c4de7356_0_61"/>
          <p:cNvPicPr preferRelativeResize="0"/>
          <p:nvPr/>
        </p:nvPicPr>
        <p:blipFill>
          <a:blip r:embed="rId4">
            <a:alphaModFix/>
          </a:blip>
          <a:stretch>
            <a:fillRect/>
          </a:stretch>
        </p:blipFill>
        <p:spPr>
          <a:xfrm>
            <a:off x="2531725" y="4234075"/>
            <a:ext cx="5629972" cy="316685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199" name="Google Shape;199;p6"/>
          <p:cNvSpPr txBox="1"/>
          <p:nvPr/>
        </p:nvSpPr>
        <p:spPr>
          <a:xfrm>
            <a:off x="297621" y="132975"/>
            <a:ext cx="9873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DIGITALISIERUNG IN DER AGRAR- UND ERNÄHRUNGSWIRTSCHAFT</a:t>
            </a:r>
            <a:endParaRPr sz="1900" dirty="0">
              <a:latin typeface="Calibri"/>
              <a:ea typeface="Calibri"/>
              <a:cs typeface="Calibri"/>
              <a:sym typeface="Calibri"/>
            </a:endParaRPr>
          </a:p>
        </p:txBody>
      </p:sp>
      <p:sp>
        <p:nvSpPr>
          <p:cNvPr id="200" name="Google Shape;200;p6"/>
          <p:cNvSpPr txBox="1">
            <a:spLocks noGrp="1"/>
          </p:cNvSpPr>
          <p:nvPr>
            <p:ph type="body" idx="2"/>
          </p:nvPr>
        </p:nvSpPr>
        <p:spPr>
          <a:xfrm>
            <a:off x="150175" y="2466975"/>
            <a:ext cx="4840800" cy="4362600"/>
          </a:xfrm>
          <a:prstGeom prst="rect">
            <a:avLst/>
          </a:prstGeom>
          <a:noFill/>
          <a:ln>
            <a:noFill/>
          </a:ln>
        </p:spPr>
        <p:txBody>
          <a:bodyPr spcFirstLastPara="1" wrap="square" lIns="91425" tIns="45700" rIns="91425" bIns="45700" anchor="t" anchorCtr="0">
            <a:noAutofit/>
          </a:bodyPr>
          <a:lstStyle/>
          <a:p>
            <a:pPr marL="457200" lvl="0" indent="-368300" algn="l" rtl="0">
              <a:lnSpc>
                <a:spcPct val="90000"/>
              </a:lnSpc>
              <a:spcBef>
                <a:spcPts val="0"/>
              </a:spcBef>
              <a:spcAft>
                <a:spcPts val="0"/>
              </a:spcAft>
              <a:buSzPts val="2200"/>
              <a:buFont typeface="Calibri"/>
              <a:buChar char="●"/>
            </a:pPr>
            <a:r>
              <a:rPr lang="en-GB" sz="1800" dirty="0" err="1"/>
              <a:t>Aktuelle</a:t>
            </a:r>
            <a:r>
              <a:rPr lang="en-GB" sz="1800" dirty="0"/>
              <a:t> </a:t>
            </a:r>
            <a:r>
              <a:rPr lang="en-GB" sz="1800" dirty="0" err="1"/>
              <a:t>Herausforderungen</a:t>
            </a:r>
            <a:r>
              <a:rPr lang="en-GB" sz="1800" dirty="0"/>
              <a:t> </a:t>
            </a:r>
            <a:r>
              <a:rPr lang="en-GB" sz="1800" dirty="0" err="1"/>
              <a:t>im</a:t>
            </a:r>
            <a:r>
              <a:rPr lang="en-GB" sz="1800" dirty="0"/>
              <a:t> </a:t>
            </a:r>
            <a:r>
              <a:rPr lang="en-GB" sz="1800" dirty="0" err="1"/>
              <a:t>Agrar</a:t>
            </a:r>
            <a:r>
              <a:rPr lang="en-GB" sz="1800" dirty="0"/>
              <a:t>- und </a:t>
            </a:r>
            <a:r>
              <a:rPr lang="en-GB" sz="1800" dirty="0" err="1"/>
              <a:t>Ernährungssektor</a:t>
            </a:r>
            <a:r>
              <a:rPr lang="en-GB" sz="1800" dirty="0"/>
              <a:t>:</a:t>
            </a:r>
            <a:endParaRPr sz="1800" dirty="0"/>
          </a:p>
          <a:p>
            <a:pPr marL="457200" lvl="0" indent="-368300" algn="l" rtl="0">
              <a:lnSpc>
                <a:spcPct val="90000"/>
              </a:lnSpc>
              <a:spcBef>
                <a:spcPts val="0"/>
              </a:spcBef>
              <a:spcAft>
                <a:spcPts val="0"/>
              </a:spcAft>
              <a:buSzPts val="2200"/>
              <a:buFont typeface="Open Sans"/>
              <a:buChar char="-"/>
            </a:pPr>
            <a:r>
              <a:rPr lang="en-GB" sz="1800" dirty="0" err="1"/>
              <a:t>Unterstützung</a:t>
            </a:r>
            <a:r>
              <a:rPr lang="en-GB" sz="1800" dirty="0"/>
              <a:t> </a:t>
            </a:r>
            <a:r>
              <a:rPr lang="en-GB" sz="1800" dirty="0" err="1"/>
              <a:t>einer</a:t>
            </a:r>
            <a:r>
              <a:rPr lang="en-GB" sz="1800" dirty="0"/>
              <a:t> </a:t>
            </a:r>
            <a:r>
              <a:rPr lang="en-GB" sz="1800" b="1" dirty="0"/>
              <a:t>schnell </a:t>
            </a:r>
            <a:r>
              <a:rPr lang="en-GB" sz="1800" b="1" dirty="0" err="1"/>
              <a:t>wachsenden</a:t>
            </a:r>
            <a:r>
              <a:rPr lang="en-GB" sz="1800" b="1" dirty="0"/>
              <a:t> </a:t>
            </a:r>
            <a:r>
              <a:rPr lang="en-GB" sz="1800" b="1" dirty="0" err="1"/>
              <a:t>Bevölkerung</a:t>
            </a:r>
            <a:r>
              <a:rPr lang="en-GB" sz="1800" dirty="0"/>
              <a:t>: 9,7 </a:t>
            </a:r>
            <a:r>
              <a:rPr lang="en-GB" sz="1800" dirty="0" err="1"/>
              <a:t>Milliarden</a:t>
            </a:r>
            <a:r>
              <a:rPr lang="en-GB" sz="1800" dirty="0"/>
              <a:t> bis 2050</a:t>
            </a:r>
            <a:endParaRPr sz="1800" dirty="0"/>
          </a:p>
          <a:p>
            <a:pPr marL="457200" lvl="0" indent="-368300" algn="l" rtl="0">
              <a:lnSpc>
                <a:spcPct val="90000"/>
              </a:lnSpc>
              <a:spcBef>
                <a:spcPts val="0"/>
              </a:spcBef>
              <a:spcAft>
                <a:spcPts val="0"/>
              </a:spcAft>
              <a:buSzPts val="2200"/>
              <a:buFont typeface="Open Sans"/>
              <a:buChar char="-"/>
            </a:pPr>
            <a:r>
              <a:rPr lang="en-GB" sz="1800" dirty="0"/>
              <a:t>Mehr </a:t>
            </a:r>
            <a:r>
              <a:rPr lang="en-GB" sz="1800" dirty="0" err="1"/>
              <a:t>als</a:t>
            </a:r>
            <a:r>
              <a:rPr lang="en-GB" sz="1800" dirty="0"/>
              <a:t> </a:t>
            </a:r>
            <a:r>
              <a:rPr lang="en-GB" sz="1800" dirty="0" err="1"/>
              <a:t>ein</a:t>
            </a:r>
            <a:r>
              <a:rPr lang="en-GB" sz="1800" dirty="0"/>
              <a:t> </a:t>
            </a:r>
            <a:r>
              <a:rPr lang="en-GB" sz="1800" dirty="0" err="1"/>
              <a:t>Drittel</a:t>
            </a:r>
            <a:r>
              <a:rPr lang="en-GB" sz="1800" dirty="0"/>
              <a:t> </a:t>
            </a:r>
            <a:r>
              <a:rPr lang="en-GB" sz="1800" dirty="0" err="1"/>
              <a:t>aller</a:t>
            </a:r>
            <a:r>
              <a:rPr lang="en-GB" sz="1800" dirty="0"/>
              <a:t> </a:t>
            </a:r>
            <a:r>
              <a:rPr lang="en-GB" sz="1800" dirty="0" err="1"/>
              <a:t>produzierten</a:t>
            </a:r>
            <a:r>
              <a:rPr lang="en-GB" sz="1800" dirty="0"/>
              <a:t> </a:t>
            </a:r>
            <a:r>
              <a:rPr lang="en-GB" sz="1800" dirty="0" err="1"/>
              <a:t>Lebensmittel</a:t>
            </a:r>
            <a:r>
              <a:rPr lang="en-GB" sz="1800" dirty="0"/>
              <a:t> </a:t>
            </a:r>
            <a:r>
              <a:rPr lang="en-GB" sz="1800" b="1" dirty="0" err="1"/>
              <a:t>geht</a:t>
            </a:r>
            <a:r>
              <a:rPr lang="en-GB" sz="1800" b="1" dirty="0"/>
              <a:t> </a:t>
            </a:r>
            <a:r>
              <a:rPr lang="en-GB" sz="1800" dirty="0" err="1"/>
              <a:t>jedes</a:t>
            </a:r>
            <a:r>
              <a:rPr lang="en-GB" sz="1800" dirty="0"/>
              <a:t> </a:t>
            </a:r>
            <a:r>
              <a:rPr lang="en-GB" sz="1800" dirty="0" err="1"/>
              <a:t>Jahr</a:t>
            </a:r>
            <a:r>
              <a:rPr lang="en-GB" sz="1800" dirty="0"/>
              <a:t> </a:t>
            </a:r>
            <a:r>
              <a:rPr lang="en-GB" sz="1800" b="1" dirty="0" err="1"/>
              <a:t>verloren</a:t>
            </a:r>
            <a:r>
              <a:rPr lang="en-GB" sz="1800" b="1" dirty="0"/>
              <a:t> </a:t>
            </a:r>
            <a:r>
              <a:rPr lang="en-GB" sz="1800" b="1" dirty="0" err="1"/>
              <a:t>oder</a:t>
            </a:r>
            <a:r>
              <a:rPr lang="en-GB" sz="1800" b="1" dirty="0"/>
              <a:t> </a:t>
            </a:r>
            <a:r>
              <a:rPr lang="en-GB" sz="1800" b="1" dirty="0" err="1"/>
              <a:t>wird</a:t>
            </a:r>
            <a:r>
              <a:rPr lang="en-GB" sz="1800" b="1" dirty="0"/>
              <a:t> </a:t>
            </a:r>
            <a:r>
              <a:rPr lang="en-GB" sz="1800" b="1" dirty="0" err="1"/>
              <a:t>verschwendet</a:t>
            </a:r>
            <a:endParaRPr sz="1800" dirty="0"/>
          </a:p>
          <a:p>
            <a:pPr marL="457200" lvl="0" indent="-368300" algn="l" rtl="0">
              <a:lnSpc>
                <a:spcPct val="90000"/>
              </a:lnSpc>
              <a:spcBef>
                <a:spcPts val="0"/>
              </a:spcBef>
              <a:spcAft>
                <a:spcPts val="0"/>
              </a:spcAft>
              <a:buSzPts val="2200"/>
              <a:buFont typeface="Open Sans"/>
              <a:buChar char="-"/>
            </a:pPr>
            <a:r>
              <a:rPr lang="en-GB" sz="1800" dirty="0"/>
              <a:t>26 % der </a:t>
            </a:r>
            <a:r>
              <a:rPr lang="en-GB" sz="1800" dirty="0" err="1"/>
              <a:t>weltweiten</a:t>
            </a:r>
            <a:r>
              <a:rPr lang="en-GB" sz="1800" dirty="0"/>
              <a:t> </a:t>
            </a:r>
            <a:r>
              <a:rPr lang="en-GB" sz="1800" b="1" dirty="0" err="1"/>
              <a:t>Treibhausgasemissionen</a:t>
            </a:r>
            <a:r>
              <a:rPr lang="en-GB" sz="1800" b="1" dirty="0"/>
              <a:t> </a:t>
            </a:r>
            <a:r>
              <a:rPr lang="en-GB" sz="1800" dirty="0" err="1"/>
              <a:t>stammen</a:t>
            </a:r>
            <a:r>
              <a:rPr lang="en-GB" sz="1800" dirty="0"/>
              <a:t> </a:t>
            </a:r>
            <a:r>
              <a:rPr lang="en-GB" sz="1800" dirty="0" err="1"/>
              <a:t>aus</a:t>
            </a:r>
            <a:r>
              <a:rPr lang="en-GB" sz="1800" dirty="0"/>
              <a:t> der </a:t>
            </a:r>
            <a:r>
              <a:rPr lang="en-GB" sz="1800" dirty="0" err="1"/>
              <a:t>Lebensmittelproduktion</a:t>
            </a:r>
            <a:endParaRPr sz="1800" dirty="0"/>
          </a:p>
          <a:p>
            <a:pPr marL="457200" lvl="0" indent="-368300" algn="l" rtl="0">
              <a:lnSpc>
                <a:spcPct val="90000"/>
              </a:lnSpc>
              <a:spcBef>
                <a:spcPts val="0"/>
              </a:spcBef>
              <a:spcAft>
                <a:spcPts val="0"/>
              </a:spcAft>
              <a:buSzPts val="2200"/>
              <a:buFont typeface="Open Sans"/>
              <a:buChar char="-"/>
            </a:pPr>
            <a:r>
              <a:rPr lang="en-GB" sz="1800" b="1" dirty="0" err="1"/>
              <a:t>Finanzielle</a:t>
            </a:r>
            <a:r>
              <a:rPr lang="en-GB" sz="1800" b="1" dirty="0"/>
              <a:t> </a:t>
            </a:r>
            <a:r>
              <a:rPr lang="en-GB" sz="1800" b="1" dirty="0" err="1"/>
              <a:t>Verluste</a:t>
            </a:r>
            <a:r>
              <a:rPr lang="en-GB" sz="1800" b="1" dirty="0"/>
              <a:t> </a:t>
            </a:r>
            <a:r>
              <a:rPr lang="en-GB" sz="1800" dirty="0" err="1"/>
              <a:t>im</a:t>
            </a:r>
            <a:r>
              <a:rPr lang="en-GB" sz="1800" dirty="0"/>
              <a:t> </a:t>
            </a:r>
            <a:r>
              <a:rPr lang="en-GB" sz="1800" dirty="0" err="1"/>
              <a:t>Zusammenhang</a:t>
            </a:r>
            <a:r>
              <a:rPr lang="en-GB" sz="1800" dirty="0"/>
              <a:t> </a:t>
            </a:r>
            <a:r>
              <a:rPr lang="en-GB" sz="1800" dirty="0" err="1"/>
              <a:t>mit</a:t>
            </a:r>
            <a:r>
              <a:rPr lang="en-GB" sz="1800" dirty="0"/>
              <a:t> </a:t>
            </a:r>
            <a:r>
              <a:rPr lang="en-GB" sz="1800" dirty="0" err="1"/>
              <a:t>Lebensmittelverschwendung</a:t>
            </a:r>
            <a:r>
              <a:rPr lang="en-GB" sz="1800" dirty="0"/>
              <a:t> (über 230 </a:t>
            </a:r>
            <a:r>
              <a:rPr lang="en-GB" sz="1800" dirty="0" err="1"/>
              <a:t>Milliarden</a:t>
            </a:r>
            <a:r>
              <a:rPr lang="en-GB" sz="1800" dirty="0"/>
              <a:t> Dollar) und </a:t>
            </a:r>
            <a:r>
              <a:rPr lang="en-GB" sz="1800" dirty="0" err="1"/>
              <a:t>Lebensmittelbetrug</a:t>
            </a:r>
            <a:r>
              <a:rPr lang="en-GB" sz="1800" dirty="0"/>
              <a:t> (bis </a:t>
            </a:r>
            <a:r>
              <a:rPr lang="en-GB" sz="1800" dirty="0" err="1"/>
              <a:t>zu</a:t>
            </a:r>
            <a:r>
              <a:rPr lang="en-GB" sz="1800" dirty="0"/>
              <a:t> 40 </a:t>
            </a:r>
            <a:r>
              <a:rPr lang="en-GB" sz="1800" dirty="0" err="1"/>
              <a:t>Milliarden</a:t>
            </a:r>
            <a:r>
              <a:rPr lang="en-GB" sz="1800" dirty="0"/>
              <a:t> Dollar)</a:t>
            </a:r>
            <a:endParaRPr sz="1800" dirty="0"/>
          </a:p>
          <a:p>
            <a:pPr marL="914400" lvl="0" indent="0" algn="l" rtl="0">
              <a:lnSpc>
                <a:spcPct val="90000"/>
              </a:lnSpc>
              <a:spcBef>
                <a:spcPts val="0"/>
              </a:spcBef>
              <a:spcAft>
                <a:spcPts val="0"/>
              </a:spcAft>
              <a:buNone/>
            </a:pPr>
            <a:r>
              <a:rPr lang="en-GB" sz="1800" dirty="0"/>
              <a:t> </a:t>
            </a:r>
            <a:endParaRPr sz="1800" dirty="0"/>
          </a:p>
          <a:p>
            <a:pPr marL="0" lvl="0" indent="0" algn="l" rtl="0">
              <a:lnSpc>
                <a:spcPct val="90000"/>
              </a:lnSpc>
              <a:spcBef>
                <a:spcPts val="0"/>
              </a:spcBef>
              <a:spcAft>
                <a:spcPts val="0"/>
              </a:spcAft>
              <a:buNone/>
            </a:pPr>
            <a:endParaRPr sz="1800" dirty="0"/>
          </a:p>
        </p:txBody>
      </p:sp>
      <p:pic>
        <p:nvPicPr>
          <p:cNvPr id="201" name="Google Shape;201;p6"/>
          <p:cNvPicPr preferRelativeResize="0"/>
          <p:nvPr/>
        </p:nvPicPr>
        <p:blipFill>
          <a:blip r:embed="rId4">
            <a:alphaModFix/>
          </a:blip>
          <a:stretch>
            <a:fillRect/>
          </a:stretch>
        </p:blipFill>
        <p:spPr>
          <a:xfrm>
            <a:off x="5378500" y="2151925"/>
            <a:ext cx="5314900" cy="4194300"/>
          </a:xfrm>
          <a:prstGeom prst="rect">
            <a:avLst/>
          </a:prstGeom>
          <a:noFill/>
          <a:ln>
            <a:noFill/>
          </a:ln>
        </p:spPr>
      </p:pic>
      <p:sp>
        <p:nvSpPr>
          <p:cNvPr id="202" name="Google Shape;202;p6"/>
          <p:cNvSpPr txBox="1"/>
          <p:nvPr/>
        </p:nvSpPr>
        <p:spPr>
          <a:xfrm>
            <a:off x="429775" y="1798825"/>
            <a:ext cx="4413000" cy="353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GB" sz="2200" b="1">
                <a:latin typeface="Calibri"/>
                <a:ea typeface="Calibri"/>
                <a:cs typeface="Calibri"/>
                <a:sym typeface="Calibri"/>
              </a:rPr>
              <a:t>Warum digitalisieren?</a:t>
            </a:r>
            <a:endParaRPr sz="2200" b="1">
              <a:latin typeface="Calibri"/>
              <a:ea typeface="Calibri"/>
              <a:cs typeface="Calibri"/>
              <a:sym typeface="Calibr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618"/>
        <p:cNvGrpSpPr/>
        <p:nvPr/>
      </p:nvGrpSpPr>
      <p:grpSpPr>
        <a:xfrm>
          <a:off x="0" y="0"/>
          <a:ext cx="0" cy="0"/>
          <a:chOff x="0" y="0"/>
          <a:chExt cx="0" cy="0"/>
        </a:xfrm>
      </p:grpSpPr>
      <p:sp>
        <p:nvSpPr>
          <p:cNvPr id="619" name="Google Shape;619;g275c4de7356_0_70"/>
          <p:cNvSpPr txBox="1">
            <a:spLocks noGrp="1"/>
          </p:cNvSpPr>
          <p:nvPr>
            <p:ph type="body" idx="1"/>
          </p:nvPr>
        </p:nvSpPr>
        <p:spPr>
          <a:xfrm>
            <a:off x="640250" y="1700650"/>
            <a:ext cx="8913300" cy="4063500"/>
          </a:xfrm>
          <a:prstGeom prst="rect">
            <a:avLst/>
          </a:prstGeom>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Jeder Teilnehmer wählt ein beliebiges Agrar- und </a:t>
            </a:r>
            <a:r>
              <a:rPr lang="en-GB" sz="2200">
                <a:solidFill>
                  <a:schemeClr val="dk1"/>
                </a:solidFill>
                <a:latin typeface="Calibri"/>
                <a:ea typeface="Calibri"/>
                <a:cs typeface="Calibri"/>
                <a:sym typeface="Calibri"/>
              </a:rPr>
              <a:t>Lebensmittelprodukt</a:t>
            </a:r>
            <a:r>
              <a:rPr lang="en-GB" sz="2200" b="0">
                <a:solidFill>
                  <a:schemeClr val="dk1"/>
                </a:solidFill>
                <a:latin typeface="Calibri"/>
                <a:ea typeface="Calibri"/>
                <a:cs typeface="Calibri"/>
                <a:sym typeface="Calibri"/>
              </a:rPr>
              <a:t>, einen Akteur </a:t>
            </a:r>
            <a:r>
              <a:rPr lang="en-GB" sz="2200">
                <a:solidFill>
                  <a:schemeClr val="dk1"/>
                </a:solidFill>
                <a:latin typeface="Calibri"/>
                <a:ea typeface="Calibri"/>
                <a:cs typeface="Calibri"/>
                <a:sym typeface="Calibri"/>
              </a:rPr>
              <a:t>der</a:t>
            </a:r>
            <a:r>
              <a:rPr lang="en-GB" sz="2200" b="0">
                <a:solidFill>
                  <a:schemeClr val="dk1"/>
                </a:solidFill>
                <a:latin typeface="Calibri"/>
                <a:ea typeface="Calibri"/>
                <a:cs typeface="Calibri"/>
                <a:sym typeface="Calibri"/>
              </a:rPr>
              <a:t> Lieferkette (Anbieter, Erzeuger, Verarbeiter, Verteiler oder Einzelhändler) und ein </a:t>
            </a:r>
            <a:r>
              <a:rPr lang="en-GB" sz="2200">
                <a:solidFill>
                  <a:schemeClr val="dk1"/>
                </a:solidFill>
                <a:latin typeface="Calibri"/>
                <a:ea typeface="Calibri"/>
                <a:cs typeface="Calibri"/>
                <a:sym typeface="Calibri"/>
              </a:rPr>
              <a:t>Problem, das </a:t>
            </a:r>
            <a:r>
              <a:rPr lang="en-GB" sz="2200" b="0">
                <a:solidFill>
                  <a:schemeClr val="dk1"/>
                </a:solidFill>
                <a:latin typeface="Calibri"/>
                <a:ea typeface="Calibri"/>
                <a:cs typeface="Calibri"/>
                <a:sym typeface="Calibri"/>
              </a:rPr>
              <a:t>diese Person haben könnte.</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Beispiel: Stellen Sie sich vor, Sie sind der Leiter eines fleischverarbeitenden Betriebs und versuchen, die Zahl der Kontaminationsfälle zu verringern.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Beantworten Sie anhand </a:t>
            </a:r>
            <a:r>
              <a:rPr lang="en-GB" sz="2200" u="sng">
                <a:solidFill>
                  <a:schemeClr val="hlink"/>
                </a:solidFill>
                <a:latin typeface="Calibri"/>
                <a:ea typeface="Calibri"/>
                <a:cs typeface="Calibri"/>
                <a:sym typeface="Calibri"/>
                <a:hlinkClick r:id="rId3"/>
              </a:rPr>
              <a:t>des Entscheidungsbaums des Weltwirtschaftsforums </a:t>
            </a:r>
            <a:r>
              <a:rPr lang="en-GB" sz="2200" b="0">
                <a:solidFill>
                  <a:schemeClr val="dk1"/>
                </a:solidFill>
                <a:latin typeface="Calibri"/>
                <a:ea typeface="Calibri"/>
                <a:cs typeface="Calibri"/>
                <a:sym typeface="Calibri"/>
              </a:rPr>
              <a:t>diese 11 Fragen, um festzustellen, ob Blockchain die richtige Lösung für Ihr Problem ist.</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Wenn alle Schülerinnen und Schüler die Fragen beantwortet haben, machen Sie ein Handzeichen, wie viele Probleme durch Blockchain gelöst werden könnten/könnten. Wählen Sie nach dem Zufallsprinzip einige Schüler aus, die ihr Produkt/Persona/Problem und ihre Ergebnisse erläutern. </a:t>
            </a:r>
            <a:endParaRPr sz="2200" b="0">
              <a:solidFill>
                <a:schemeClr val="dk1"/>
              </a:solidFill>
              <a:latin typeface="Calibri"/>
              <a:ea typeface="Calibri"/>
              <a:cs typeface="Calibri"/>
              <a:sym typeface="Calibri"/>
            </a:endParaRPr>
          </a:p>
        </p:txBody>
      </p:sp>
      <p:pic>
        <p:nvPicPr>
          <p:cNvPr id="620" name="Google Shape;620;g275c4de7356_0_70"/>
          <p:cNvPicPr preferRelativeResize="0"/>
          <p:nvPr/>
        </p:nvPicPr>
        <p:blipFill rotWithShape="1">
          <a:blip r:embed="rId4">
            <a:alphaModFix/>
          </a:blip>
          <a:srcRect/>
          <a:stretch/>
        </p:blipFill>
        <p:spPr>
          <a:xfrm>
            <a:off x="0" y="-8114"/>
            <a:ext cx="10693400" cy="1170928"/>
          </a:xfrm>
          <a:prstGeom prst="rect">
            <a:avLst/>
          </a:prstGeom>
          <a:noFill/>
          <a:ln>
            <a:noFill/>
          </a:ln>
        </p:spPr>
      </p:pic>
      <p:sp>
        <p:nvSpPr>
          <p:cNvPr id="621" name="Google Shape;621;g275c4de7356_0_70"/>
          <p:cNvSpPr txBox="1"/>
          <p:nvPr/>
        </p:nvSpPr>
        <p:spPr>
          <a:xfrm>
            <a:off x="489550" y="431875"/>
            <a:ext cx="93261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KURZE ÜBUNG IN DER KLASSE </a:t>
            </a:r>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625"/>
        <p:cNvGrpSpPr/>
        <p:nvPr/>
      </p:nvGrpSpPr>
      <p:grpSpPr>
        <a:xfrm>
          <a:off x="0" y="0"/>
          <a:ext cx="0" cy="0"/>
          <a:chOff x="0" y="0"/>
          <a:chExt cx="0" cy="0"/>
        </a:xfrm>
      </p:grpSpPr>
      <p:pic>
        <p:nvPicPr>
          <p:cNvPr id="626" name="Google Shape;626;p5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27" name="Google Shape;627;p55"/>
          <p:cNvSpPr txBox="1"/>
          <p:nvPr/>
        </p:nvSpPr>
        <p:spPr>
          <a:xfrm>
            <a:off x="508600" y="315750"/>
            <a:ext cx="93261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KURZE </a:t>
            </a:r>
            <a:r>
              <a:rPr lang="en-GB" sz="2800">
                <a:solidFill>
                  <a:schemeClr val="lt1"/>
                </a:solidFill>
                <a:latin typeface="Open Sans"/>
                <a:ea typeface="Open Sans"/>
                <a:cs typeface="Open Sans"/>
                <a:sym typeface="Open Sans"/>
              </a:rPr>
              <a:t>ÜBUNG</a:t>
            </a:r>
            <a:r>
              <a:rPr lang="en-GB" sz="3300">
                <a:solidFill>
                  <a:schemeClr val="lt1"/>
                </a:solidFill>
                <a:latin typeface="Calibri"/>
                <a:ea typeface="Calibri"/>
                <a:cs typeface="Calibri"/>
                <a:sym typeface="Calibri"/>
              </a:rPr>
              <a:t> IN DER KLASSE </a:t>
            </a:r>
            <a:endParaRPr/>
          </a:p>
        </p:txBody>
      </p:sp>
      <p:pic>
        <p:nvPicPr>
          <p:cNvPr id="628" name="Google Shape;628;p55"/>
          <p:cNvPicPr preferRelativeResize="0"/>
          <p:nvPr/>
        </p:nvPicPr>
        <p:blipFill>
          <a:blip r:embed="rId4">
            <a:alphaModFix/>
          </a:blip>
          <a:stretch>
            <a:fillRect/>
          </a:stretch>
        </p:blipFill>
        <p:spPr>
          <a:xfrm>
            <a:off x="1390650" y="1162825"/>
            <a:ext cx="8077199" cy="6345799"/>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632"/>
        <p:cNvGrpSpPr/>
        <p:nvPr/>
      </p:nvGrpSpPr>
      <p:grpSpPr>
        <a:xfrm>
          <a:off x="0" y="0"/>
          <a:ext cx="0" cy="0"/>
          <a:chOff x="0" y="0"/>
          <a:chExt cx="0" cy="0"/>
        </a:xfrm>
      </p:grpSpPr>
      <p:pic>
        <p:nvPicPr>
          <p:cNvPr id="633" name="Google Shape;633;g25c52fc29ab_0_1594"/>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34" name="Google Shape;634;g25c52fc29ab_0_1594"/>
          <p:cNvSpPr txBox="1"/>
          <p:nvPr/>
        </p:nvSpPr>
        <p:spPr>
          <a:xfrm>
            <a:off x="406952" y="113823"/>
            <a:ext cx="93936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GRENZEN DES EINSATZES VON BLOCKCHAIN IN DER AGRAR- UND ERNÄHRUNGSWIRTSCHAFT</a:t>
            </a:r>
            <a:endParaRPr sz="3300" dirty="0">
              <a:latin typeface="Calibri"/>
              <a:ea typeface="Calibri"/>
              <a:cs typeface="Calibri"/>
              <a:sym typeface="Calibri"/>
            </a:endParaRPr>
          </a:p>
        </p:txBody>
      </p:sp>
      <p:sp>
        <p:nvSpPr>
          <p:cNvPr id="635" name="Google Shape;635;g25c52fc29ab_0_1594"/>
          <p:cNvSpPr txBox="1"/>
          <p:nvPr/>
        </p:nvSpPr>
        <p:spPr>
          <a:xfrm>
            <a:off x="687850" y="1704625"/>
            <a:ext cx="9486900" cy="48006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GB" sz="2200" b="1">
                <a:latin typeface="Calibri"/>
                <a:ea typeface="Calibri"/>
                <a:cs typeface="Calibri"/>
                <a:sym typeface="Calibri"/>
              </a:rPr>
              <a:t>Herausforderungen bei der Übernahme</a:t>
            </a:r>
            <a:endParaRPr sz="2200" b="1">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Komplexe Blockchain-Ledger-Schnittstellen - </a:t>
            </a:r>
            <a:r>
              <a:rPr lang="en-GB" sz="2200" b="1">
                <a:latin typeface="Calibri"/>
                <a:ea typeface="Calibri"/>
                <a:cs typeface="Calibri"/>
                <a:sym typeface="Calibri"/>
              </a:rPr>
              <a:t>nicht benutzerfreundlich </a:t>
            </a:r>
            <a:r>
              <a:rPr lang="en-GB" sz="2200">
                <a:latin typeface="Calibri"/>
                <a:ea typeface="Calibri"/>
                <a:cs typeface="Calibri"/>
                <a:sym typeface="Calibri"/>
              </a:rPr>
              <a:t>für eine breite Akzeptanz</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Relativ </a:t>
            </a:r>
            <a:r>
              <a:rPr lang="en-GB" sz="2200" b="1">
                <a:latin typeface="Calibri"/>
                <a:ea typeface="Calibri"/>
                <a:cs typeface="Calibri"/>
                <a:sym typeface="Calibri"/>
              </a:rPr>
              <a:t>hoher Digitalisierungsgrad und digitale Infrastruktur </a:t>
            </a:r>
            <a:r>
              <a:rPr lang="en-GB" sz="2200">
                <a:latin typeface="Calibri"/>
                <a:ea typeface="Calibri"/>
                <a:cs typeface="Calibri"/>
                <a:sym typeface="Calibri"/>
              </a:rPr>
              <a:t>(z. B. zuverlässige Internetverbindung, Mobilfunknetzabdeckung) als </a:t>
            </a:r>
            <a:r>
              <a:rPr lang="en-GB" sz="2200" b="1">
                <a:latin typeface="Calibri"/>
                <a:ea typeface="Calibri"/>
                <a:cs typeface="Calibri"/>
                <a:sym typeface="Calibri"/>
              </a:rPr>
              <a:t>Voraussetzung </a:t>
            </a:r>
            <a:r>
              <a:rPr lang="en-GB" sz="2200">
                <a:latin typeface="Calibri"/>
                <a:ea typeface="Calibri"/>
                <a:cs typeface="Calibri"/>
                <a:sym typeface="Calibri"/>
              </a:rPr>
              <a:t>für eine erfolgreiche Blockchain-Einführung; besonders problematisch für Landwirte in Entwicklungsländern</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b="1">
                <a:latin typeface="Calibri"/>
                <a:ea typeface="Calibri"/>
                <a:cs typeface="Calibri"/>
                <a:sym typeface="Calibri"/>
              </a:rPr>
              <a:t>Mangelndes technisches Fachwissen/digitale Kompetenz der Landwirte</a:t>
            </a:r>
            <a:r>
              <a:rPr lang="en-GB" sz="2200">
                <a:latin typeface="Calibri"/>
                <a:ea typeface="Calibri"/>
                <a:cs typeface="Calibri"/>
                <a:sym typeface="Calibri"/>
              </a:rPr>
              <a:t>; potenzielles Misstrauen, Abneigung oder Widerstand</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Infrastruktur und Qualifizierungsbedarf = </a:t>
            </a:r>
            <a:r>
              <a:rPr lang="en-GB" sz="2200" b="1">
                <a:latin typeface="Calibri"/>
                <a:ea typeface="Calibri"/>
                <a:cs typeface="Calibri"/>
                <a:sym typeface="Calibri"/>
              </a:rPr>
              <a:t>hohe Vorlaufkosten</a:t>
            </a:r>
            <a:endParaRPr sz="2200" b="1">
              <a:latin typeface="Calibri"/>
              <a:ea typeface="Calibri"/>
              <a:cs typeface="Calibri"/>
              <a:sym typeface="Calibri"/>
            </a:endParaRPr>
          </a:p>
          <a:p>
            <a:pPr marL="457200" indent="-368300">
              <a:buSzPts val="2200"/>
              <a:buFont typeface="Calibri"/>
              <a:buChar char="-"/>
            </a:pPr>
            <a:r>
              <a:rPr lang="en-GB" sz="2200">
                <a:latin typeface="Calibri"/>
                <a:ea typeface="Calibri"/>
                <a:cs typeface="Calibri"/>
                <a:sym typeface="Calibri"/>
              </a:rPr>
              <a:t>Aktuelle Beispiele für Blockchain in der Agrar- und Ernährungswirtschaft befinden sich noch in einem frühen Stadium der Umsetzung, was eine </a:t>
            </a:r>
            <a:r>
              <a:rPr lang="en-GB" sz="2200" b="1">
                <a:latin typeface="Calibri"/>
                <a:ea typeface="Calibri"/>
                <a:cs typeface="Calibri"/>
                <a:sym typeface="Calibri"/>
              </a:rPr>
              <a:t>Einschätzung der langfristigen </a:t>
            </a:r>
            <a:r>
              <a:rPr lang="en-GB" sz="2200">
                <a:latin typeface="Calibri"/>
                <a:ea typeface="Calibri"/>
                <a:cs typeface="Calibri"/>
                <a:sym typeface="Calibri"/>
              </a:rPr>
              <a:t>Rentabilität</a:t>
            </a:r>
            <a:r>
              <a:rPr lang="en-GB" sz="2200" b="1">
                <a:latin typeface="Calibri"/>
                <a:ea typeface="Calibri"/>
                <a:cs typeface="Calibri"/>
                <a:sym typeface="Calibri"/>
              </a:rPr>
              <a:t> erschwert </a:t>
            </a:r>
            <a:endParaRPr sz="2200">
              <a:latin typeface="Calibri"/>
              <a:ea typeface="Calibri"/>
              <a:cs typeface="Calibri"/>
              <a:sym typeface="Calibr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Shape 639"/>
        <p:cNvGrpSpPr/>
        <p:nvPr/>
      </p:nvGrpSpPr>
      <p:grpSpPr>
        <a:xfrm>
          <a:off x="0" y="0"/>
          <a:ext cx="0" cy="0"/>
          <a:chOff x="0" y="0"/>
          <a:chExt cx="0" cy="0"/>
        </a:xfrm>
      </p:grpSpPr>
      <p:pic>
        <p:nvPicPr>
          <p:cNvPr id="640" name="Google Shape;640;p5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1" name="Google Shape;641;p56"/>
          <p:cNvSpPr txBox="1"/>
          <p:nvPr/>
        </p:nvSpPr>
        <p:spPr>
          <a:xfrm>
            <a:off x="454143" y="98296"/>
            <a:ext cx="9525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GRENZEN DES EINSATZES VON BLOCKCHAIN IN DER AGRAR- UND ERNÄHRUNGSWIRTSCHAFT</a:t>
            </a:r>
            <a:endParaRPr sz="3300" dirty="0">
              <a:latin typeface="Calibri"/>
              <a:ea typeface="Calibri"/>
              <a:cs typeface="Calibri"/>
              <a:sym typeface="Calibri"/>
            </a:endParaRPr>
          </a:p>
        </p:txBody>
      </p:sp>
      <p:sp>
        <p:nvSpPr>
          <p:cNvPr id="642" name="Google Shape;642;p56"/>
          <p:cNvSpPr txBox="1">
            <a:spLocks noGrp="1"/>
          </p:cNvSpPr>
          <p:nvPr>
            <p:ph type="body" idx="1"/>
          </p:nvPr>
        </p:nvSpPr>
        <p:spPr>
          <a:xfrm>
            <a:off x="584200" y="1749675"/>
            <a:ext cx="9525000" cy="40635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dirty="0">
                <a:solidFill>
                  <a:schemeClr val="dk1"/>
                </a:solidFill>
                <a:latin typeface="Calibri"/>
                <a:ea typeface="Calibri"/>
                <a:cs typeface="Calibri"/>
                <a:sym typeface="Calibri"/>
              </a:rPr>
              <a:t>Fehler- und </a:t>
            </a:r>
            <a:r>
              <a:rPr lang="en-GB" sz="2200" dirty="0" err="1">
                <a:solidFill>
                  <a:schemeClr val="dk1"/>
                </a:solidFill>
                <a:latin typeface="Calibri"/>
                <a:ea typeface="Calibri"/>
                <a:cs typeface="Calibri"/>
                <a:sym typeface="Calibri"/>
              </a:rPr>
              <a:t>Manipulationsmöglichkeiten</a:t>
            </a:r>
            <a:endParaRPr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Die </a:t>
            </a:r>
            <a:r>
              <a:rPr lang="en-GB" sz="2200" b="0" dirty="0" err="1">
                <a:solidFill>
                  <a:schemeClr val="dk1"/>
                </a:solidFill>
                <a:latin typeface="Calibri"/>
                <a:ea typeface="Calibri"/>
                <a:cs typeface="Calibri"/>
                <a:sym typeface="Calibri"/>
              </a:rPr>
              <a:t>Informationen</a:t>
            </a:r>
            <a:r>
              <a:rPr lang="en-GB" sz="2200" b="0" dirty="0">
                <a:solidFill>
                  <a:schemeClr val="dk1"/>
                </a:solidFill>
                <a:latin typeface="Calibri"/>
                <a:ea typeface="Calibri"/>
                <a:cs typeface="Calibri"/>
                <a:sym typeface="Calibri"/>
              </a:rPr>
              <a:t> in der Blockchain </a:t>
            </a:r>
            <a:r>
              <a:rPr lang="en-GB" sz="2200" b="0" dirty="0" err="1">
                <a:solidFill>
                  <a:schemeClr val="dk1"/>
                </a:solidFill>
                <a:latin typeface="Calibri"/>
                <a:ea typeface="Calibri"/>
                <a:cs typeface="Calibri"/>
                <a:sym typeface="Calibri"/>
              </a:rPr>
              <a:t>sind</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unveränderlich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aber</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nicht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unfehlbar</a:t>
            </a:r>
            <a:r>
              <a:rPr lang="en-GB" sz="2200" b="0" dirty="0">
                <a:solidFill>
                  <a:schemeClr val="dk1"/>
                </a:solidFill>
                <a:latin typeface="Calibri"/>
                <a:ea typeface="Calibri"/>
                <a:cs typeface="Calibri"/>
                <a:sym typeface="Calibri"/>
              </a:rPr>
              <a:t>: Blockchain hat </a:t>
            </a:r>
            <a:r>
              <a:rPr lang="en-GB" sz="2200" dirty="0" err="1">
                <a:solidFill>
                  <a:schemeClr val="dk1"/>
                </a:solidFill>
                <a:latin typeface="Calibri"/>
                <a:ea typeface="Calibri"/>
                <a:cs typeface="Calibri"/>
                <a:sym typeface="Calibri"/>
              </a:rPr>
              <a:t>keine</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Möglichkeit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überprüfen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ob</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ursprünglich</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eingegebenen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Informationen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korrekt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sind</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Raum</a:t>
            </a:r>
            <a:r>
              <a:rPr lang="en-GB" sz="2200" b="0" dirty="0">
                <a:solidFill>
                  <a:schemeClr val="dk1"/>
                </a:solidFill>
                <a:latin typeface="Calibri"/>
                <a:ea typeface="Calibri"/>
                <a:cs typeface="Calibri"/>
                <a:sym typeface="Calibri"/>
              </a:rPr>
              <a:t> für </a:t>
            </a:r>
            <a:r>
              <a:rPr lang="en-GB" sz="2200" dirty="0" err="1">
                <a:solidFill>
                  <a:schemeClr val="dk1"/>
                </a:solidFill>
                <a:latin typeface="Calibri"/>
                <a:ea typeface="Calibri"/>
                <a:cs typeface="Calibri"/>
                <a:sym typeface="Calibri"/>
              </a:rPr>
              <a:t>Betrug</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und </a:t>
            </a:r>
            <a:r>
              <a:rPr lang="en-GB" sz="2200" dirty="0">
                <a:solidFill>
                  <a:schemeClr val="dk1"/>
                </a:solidFill>
                <a:latin typeface="Calibri"/>
                <a:ea typeface="Calibri"/>
                <a:cs typeface="Calibri"/>
                <a:sym typeface="Calibri"/>
              </a:rPr>
              <a:t>Fehler</a:t>
            </a:r>
            <a:endParaRPr sz="22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Frühere</a:t>
            </a:r>
            <a:r>
              <a:rPr lang="en-GB" sz="2200" b="0" dirty="0">
                <a:solidFill>
                  <a:schemeClr val="dk1"/>
                </a:solidFill>
                <a:latin typeface="Calibri"/>
                <a:ea typeface="Calibri"/>
                <a:cs typeface="Calibri"/>
                <a:sym typeface="Calibri"/>
              </a:rPr>
              <a:t> Fehler, die in die Blockchain </a:t>
            </a:r>
            <a:r>
              <a:rPr lang="en-GB" sz="2200" b="0" dirty="0" err="1">
                <a:solidFill>
                  <a:schemeClr val="dk1"/>
                </a:solidFill>
                <a:latin typeface="Calibri"/>
                <a:ea typeface="Calibri"/>
                <a:cs typeface="Calibri"/>
                <a:sym typeface="Calibri"/>
              </a:rPr>
              <a:t>eingegeben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wurden</a:t>
            </a:r>
            <a:r>
              <a:rPr lang="en-GB" sz="2200" b="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können</a:t>
            </a:r>
            <a:r>
              <a:rPr lang="en-GB" sz="220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aufgrund</a:t>
            </a:r>
            <a:r>
              <a:rPr lang="en-GB" sz="2200" b="0" dirty="0">
                <a:solidFill>
                  <a:schemeClr val="dk1"/>
                </a:solidFill>
                <a:latin typeface="Calibri"/>
                <a:ea typeface="Calibri"/>
                <a:cs typeface="Calibri"/>
                <a:sym typeface="Calibri"/>
              </a:rPr>
              <a:t> der </a:t>
            </a:r>
            <a:r>
              <a:rPr lang="en-GB" sz="2200" b="0" dirty="0" err="1">
                <a:solidFill>
                  <a:schemeClr val="dk1"/>
                </a:solidFill>
                <a:latin typeface="Calibri"/>
                <a:ea typeface="Calibri"/>
                <a:cs typeface="Calibri"/>
                <a:sym typeface="Calibri"/>
              </a:rPr>
              <a:t>Unveränderlichkeit</a:t>
            </a:r>
            <a:r>
              <a:rPr lang="en-GB" sz="2200" b="0" dirty="0">
                <a:solidFill>
                  <a:schemeClr val="dk1"/>
                </a:solidFill>
                <a:latin typeface="Calibri"/>
                <a:ea typeface="Calibri"/>
                <a:cs typeface="Calibri"/>
                <a:sym typeface="Calibri"/>
              </a:rPr>
              <a:t> der Blockchain </a:t>
            </a:r>
            <a:r>
              <a:rPr lang="en-GB" sz="2200" dirty="0" err="1">
                <a:solidFill>
                  <a:schemeClr val="dk1"/>
                </a:solidFill>
                <a:latin typeface="Calibri"/>
                <a:ea typeface="Calibri"/>
                <a:cs typeface="Calibri"/>
                <a:sym typeface="Calibri"/>
              </a:rPr>
              <a:t>nicht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korrigiert</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werden</a:t>
            </a:r>
            <a:r>
              <a:rPr lang="en-GB" sz="2200" dirty="0">
                <a:solidFill>
                  <a:schemeClr val="dk1"/>
                </a:solidFill>
                <a:latin typeface="Calibri"/>
                <a:ea typeface="Calibri"/>
                <a:cs typeface="Calibri"/>
                <a:sym typeface="Calibri"/>
              </a:rPr>
              <a:t>. </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a:solidFill>
                  <a:schemeClr val="dk1"/>
                </a:solidFill>
                <a:latin typeface="Calibri"/>
                <a:ea typeface="Calibri"/>
                <a:cs typeface="Calibri"/>
                <a:sym typeface="Calibri"/>
              </a:rPr>
              <a:t>Blockchain </a:t>
            </a:r>
            <a:r>
              <a:rPr lang="en-GB" sz="2200" b="0" dirty="0" err="1">
                <a:solidFill>
                  <a:schemeClr val="dk1"/>
                </a:solidFill>
                <a:latin typeface="Calibri"/>
                <a:ea typeface="Calibri"/>
                <a:cs typeface="Calibri"/>
                <a:sym typeface="Calibri"/>
              </a:rPr>
              <a:t>selbst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ist</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nicht</a:t>
            </a:r>
            <a:r>
              <a:rPr lang="en-GB" sz="2200" b="0" dirty="0">
                <a:solidFill>
                  <a:schemeClr val="dk1"/>
                </a:solidFill>
                <a:latin typeface="Calibri"/>
                <a:ea typeface="Calibri"/>
                <a:cs typeface="Calibri"/>
                <a:sym typeface="Calibri"/>
              </a:rPr>
              <a:t> in der Lage, die </a:t>
            </a:r>
            <a:r>
              <a:rPr lang="en-GB" sz="2200" b="0" dirty="0" err="1">
                <a:solidFill>
                  <a:schemeClr val="dk1"/>
                </a:solidFill>
                <a:latin typeface="Calibri"/>
                <a:ea typeface="Calibri"/>
                <a:cs typeface="Calibri"/>
                <a:sym typeface="Calibri"/>
              </a:rPr>
              <a:t>Sicherheit</a:t>
            </a:r>
            <a:r>
              <a:rPr lang="en-GB" sz="2200" b="0" dirty="0">
                <a:solidFill>
                  <a:schemeClr val="dk1"/>
                </a:solidFill>
                <a:latin typeface="Calibri"/>
                <a:ea typeface="Calibri"/>
                <a:cs typeface="Calibri"/>
                <a:sym typeface="Calibri"/>
              </a:rPr>
              <a:t> von </a:t>
            </a:r>
            <a:r>
              <a:rPr lang="en-GB" sz="2200" b="0" dirty="0" err="1">
                <a:solidFill>
                  <a:schemeClr val="dk1"/>
                </a:solidFill>
                <a:latin typeface="Calibri"/>
                <a:ea typeface="Calibri"/>
                <a:cs typeface="Calibri"/>
                <a:sym typeface="Calibri"/>
              </a:rPr>
              <a:t>Produkten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während</a:t>
            </a:r>
            <a:r>
              <a:rPr lang="en-GB" sz="2200" b="0" dirty="0">
                <a:solidFill>
                  <a:schemeClr val="dk1"/>
                </a:solidFill>
                <a:latin typeface="Calibri"/>
                <a:ea typeface="Calibri"/>
                <a:cs typeface="Calibri"/>
                <a:sym typeface="Calibri"/>
              </a:rPr>
              <a:t> des Transports </a:t>
            </a:r>
            <a:r>
              <a:rPr lang="en-GB" sz="2200" b="0" dirty="0" err="1">
                <a:solidFill>
                  <a:schemeClr val="dk1"/>
                </a:solidFill>
                <a:latin typeface="Calibri"/>
                <a:ea typeface="Calibri"/>
                <a:cs typeface="Calibri"/>
                <a:sym typeface="Calibri"/>
              </a:rPr>
              <a:t>zu</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gewährleisten</a:t>
            </a:r>
            <a:r>
              <a:rPr lang="en-GB" sz="2200" b="0" dirty="0">
                <a:solidFill>
                  <a:schemeClr val="dk1"/>
                </a:solidFill>
                <a:latin typeface="Calibri"/>
                <a:ea typeface="Calibri"/>
                <a:cs typeface="Calibri"/>
                <a:sym typeface="Calibri"/>
              </a:rPr>
              <a:t> - z. B. </a:t>
            </a:r>
            <a:r>
              <a:rPr lang="en-GB" sz="2200" b="0" dirty="0" err="1">
                <a:solidFill>
                  <a:schemeClr val="dk1"/>
                </a:solidFill>
                <a:latin typeface="Calibri"/>
                <a:ea typeface="Calibri"/>
                <a:cs typeface="Calibri"/>
                <a:sym typeface="Calibri"/>
              </a:rPr>
              <a:t>werden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echte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während</a:t>
            </a:r>
            <a:r>
              <a:rPr lang="en-GB" sz="2200" b="0" dirty="0">
                <a:solidFill>
                  <a:schemeClr val="dk1"/>
                </a:solidFill>
                <a:latin typeface="Calibri"/>
                <a:ea typeface="Calibri"/>
                <a:cs typeface="Calibri"/>
                <a:sym typeface="Calibri"/>
              </a:rPr>
              <a:t> des Transports </a:t>
            </a:r>
            <a:r>
              <a:rPr lang="en-GB" sz="2200" b="0" dirty="0" err="1">
                <a:solidFill>
                  <a:schemeClr val="dk1"/>
                </a:solidFill>
                <a:latin typeface="Calibri"/>
                <a:ea typeface="Calibri"/>
                <a:cs typeface="Calibri"/>
                <a:sym typeface="Calibri"/>
              </a:rPr>
              <a:t>gegen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minderwertige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Produkte</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ausgetauscht</a:t>
            </a:r>
            <a:r>
              <a:rPr lang="en-GB" sz="2200" b="0" dirty="0">
                <a:solidFill>
                  <a:schemeClr val="dk1"/>
                </a:solidFill>
                <a:latin typeface="Calibri"/>
                <a:ea typeface="Calibri"/>
                <a:cs typeface="Calibri"/>
                <a:sym typeface="Calibri"/>
              </a:rPr>
              <a:t> - </a:t>
            </a:r>
            <a:r>
              <a:rPr lang="en-GB" sz="2200" b="0" dirty="0" err="1">
                <a:solidFill>
                  <a:schemeClr val="dk1"/>
                </a:solidFill>
                <a:latin typeface="Calibri"/>
                <a:ea typeface="Calibri"/>
                <a:cs typeface="Calibri"/>
                <a:sym typeface="Calibri"/>
              </a:rPr>
              <a:t>Lösung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Verwendung</a:t>
            </a:r>
            <a:r>
              <a:rPr lang="en-GB" sz="2200" b="0" dirty="0">
                <a:solidFill>
                  <a:schemeClr val="dk1"/>
                </a:solidFill>
                <a:latin typeface="Calibri"/>
                <a:ea typeface="Calibri"/>
                <a:cs typeface="Calibri"/>
                <a:sym typeface="Calibri"/>
              </a:rPr>
              <a:t> von Blockchain in </a:t>
            </a:r>
            <a:r>
              <a:rPr lang="en-GB" sz="2200" b="0" dirty="0" err="1">
                <a:solidFill>
                  <a:schemeClr val="dk1"/>
                </a:solidFill>
                <a:latin typeface="Calibri"/>
                <a:ea typeface="Calibri"/>
                <a:cs typeface="Calibri"/>
                <a:sym typeface="Calibri"/>
              </a:rPr>
              <a:t>Verbindung</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mit</a:t>
            </a:r>
            <a:r>
              <a:rPr lang="en-GB" sz="2200" b="0" dirty="0">
                <a:solidFill>
                  <a:schemeClr val="dk1"/>
                </a:solidFill>
                <a:latin typeface="Calibri"/>
                <a:ea typeface="Calibri"/>
                <a:cs typeface="Calibri"/>
                <a:sym typeface="Calibri"/>
              </a:rPr>
              <a:t> IoT/</a:t>
            </a:r>
            <a:r>
              <a:rPr lang="en-GB" sz="2200" b="0" dirty="0" err="1">
                <a:solidFill>
                  <a:schemeClr val="dk1"/>
                </a:solidFill>
                <a:latin typeface="Calibri"/>
                <a:ea typeface="Calibri"/>
                <a:cs typeface="Calibri"/>
                <a:sym typeface="Calibri"/>
              </a:rPr>
              <a:t>Sensorüberwachung</a:t>
            </a:r>
            <a:endParaRPr sz="22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dirty="0" err="1">
                <a:solidFill>
                  <a:schemeClr val="dk1"/>
                </a:solidFill>
                <a:latin typeface="Calibri"/>
                <a:ea typeface="Calibri"/>
                <a:cs typeface="Calibri"/>
                <a:sym typeface="Calibri"/>
              </a:rPr>
              <a:t>Nachteil</a:t>
            </a:r>
            <a:r>
              <a:rPr lang="en-GB" sz="2200" b="0" dirty="0">
                <a:solidFill>
                  <a:schemeClr val="dk1"/>
                </a:solidFill>
                <a:latin typeface="Calibri"/>
                <a:ea typeface="Calibri"/>
                <a:cs typeface="Calibri"/>
                <a:sym typeface="Calibri"/>
              </a:rPr>
              <a:t>: Blockchain-</a:t>
            </a:r>
            <a:r>
              <a:rPr lang="en-GB" sz="2200" b="0" dirty="0" err="1">
                <a:solidFill>
                  <a:schemeClr val="dk1"/>
                </a:solidFill>
                <a:latin typeface="Calibri"/>
                <a:ea typeface="Calibri"/>
                <a:cs typeface="Calibri"/>
                <a:sym typeface="Calibri"/>
              </a:rPr>
              <a:t>Daten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können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verschlüsselt</a:t>
            </a:r>
            <a:r>
              <a:rPr lang="en-GB" sz="2200" b="0" dirty="0">
                <a:solidFill>
                  <a:schemeClr val="dk1"/>
                </a:solidFill>
                <a:latin typeface="Calibri"/>
                <a:ea typeface="Calibri"/>
                <a:cs typeface="Calibri"/>
                <a:sym typeface="Calibri"/>
              </a:rPr>
              <a:t> sein, </a:t>
            </a:r>
            <a:r>
              <a:rPr lang="en-GB" sz="2200" b="0" dirty="0" err="1">
                <a:solidFill>
                  <a:schemeClr val="dk1"/>
                </a:solidFill>
                <a:latin typeface="Calibri"/>
                <a:ea typeface="Calibri"/>
                <a:cs typeface="Calibri"/>
                <a:sym typeface="Calibri"/>
              </a:rPr>
              <a:t>aber</a:t>
            </a:r>
            <a:r>
              <a:rPr lang="en-GB" sz="2200" b="0" dirty="0">
                <a:solidFill>
                  <a:schemeClr val="dk1"/>
                </a:solidFill>
                <a:latin typeface="Calibri"/>
                <a:ea typeface="Calibri"/>
                <a:cs typeface="Calibri"/>
                <a:sym typeface="Calibri"/>
              </a:rPr>
              <a:t> </a:t>
            </a:r>
            <a:r>
              <a:rPr lang="en-GB" sz="2200" dirty="0">
                <a:solidFill>
                  <a:schemeClr val="dk1"/>
                </a:solidFill>
                <a:latin typeface="Calibri"/>
                <a:ea typeface="Calibri"/>
                <a:cs typeface="Calibri"/>
                <a:sym typeface="Calibri"/>
              </a:rPr>
              <a:t>IoT-</a:t>
            </a:r>
            <a:r>
              <a:rPr lang="en-GB" sz="2200" dirty="0" err="1">
                <a:solidFill>
                  <a:schemeClr val="dk1"/>
                </a:solidFill>
                <a:latin typeface="Calibri"/>
                <a:ea typeface="Calibri"/>
                <a:cs typeface="Calibri"/>
                <a:sym typeface="Calibri"/>
              </a:rPr>
              <a:t>Geräte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sind</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anfälliger</a:t>
            </a:r>
            <a:r>
              <a:rPr lang="en-GB" sz="2200" dirty="0">
                <a:solidFill>
                  <a:schemeClr val="dk1"/>
                </a:solidFill>
                <a:latin typeface="Calibri"/>
                <a:ea typeface="Calibri"/>
                <a:cs typeface="Calibri"/>
                <a:sym typeface="Calibri"/>
              </a:rPr>
              <a:t> für </a:t>
            </a:r>
            <a:r>
              <a:rPr lang="en-GB" sz="2200" dirty="0" err="1">
                <a:solidFill>
                  <a:schemeClr val="dk1"/>
                </a:solidFill>
                <a:latin typeface="Calibri"/>
                <a:ea typeface="Calibri"/>
                <a:cs typeface="Calibri"/>
                <a:sym typeface="Calibri"/>
              </a:rPr>
              <a:t>Manipulationen</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Hackerangriffe</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oder</a:t>
            </a:r>
            <a:r>
              <a:rPr lang="en-GB" sz="2200" dirty="0">
                <a:solidFill>
                  <a:schemeClr val="dk1"/>
                </a:solidFill>
                <a:latin typeface="Calibri"/>
                <a:ea typeface="Calibri"/>
                <a:cs typeface="Calibri"/>
                <a:sym typeface="Calibri"/>
              </a:rPr>
              <a:t> </a:t>
            </a:r>
            <a:r>
              <a:rPr lang="en-GB" sz="2200" dirty="0" err="1">
                <a:solidFill>
                  <a:schemeClr val="dk1"/>
                </a:solidFill>
                <a:latin typeface="Calibri"/>
                <a:ea typeface="Calibri"/>
                <a:cs typeface="Calibri"/>
                <a:sym typeface="Calibri"/>
              </a:rPr>
              <a:t>Fehlfunktionen</a:t>
            </a:r>
            <a:r>
              <a:rPr lang="en-GB" sz="2200" dirty="0">
                <a:solidFill>
                  <a:schemeClr val="dk1"/>
                </a:solidFill>
                <a:latin typeface="Calibri"/>
                <a:ea typeface="Calibri"/>
                <a:cs typeface="Calibri"/>
                <a:sym typeface="Calibri"/>
              </a:rPr>
              <a:t> </a:t>
            </a:r>
            <a:r>
              <a:rPr lang="en-GB" sz="2200" b="0" dirty="0">
                <a:solidFill>
                  <a:schemeClr val="dk1"/>
                </a:solidFill>
                <a:latin typeface="Calibri"/>
                <a:ea typeface="Calibri"/>
                <a:cs typeface="Calibri"/>
                <a:sym typeface="Calibri"/>
              </a:rPr>
              <a:t>- dies </a:t>
            </a:r>
            <a:r>
              <a:rPr lang="en-GB" sz="2200" b="0" dirty="0" err="1">
                <a:solidFill>
                  <a:schemeClr val="dk1"/>
                </a:solidFill>
                <a:latin typeface="Calibri"/>
                <a:ea typeface="Calibri"/>
                <a:cs typeface="Calibri"/>
                <a:sym typeface="Calibri"/>
              </a:rPr>
              <a:t>kann</a:t>
            </a:r>
            <a:r>
              <a:rPr lang="en-GB" sz="2200" b="0" dirty="0">
                <a:solidFill>
                  <a:schemeClr val="dk1"/>
                </a:solidFill>
                <a:latin typeface="Calibri"/>
                <a:ea typeface="Calibri"/>
                <a:cs typeface="Calibri"/>
                <a:sym typeface="Calibri"/>
              </a:rPr>
              <a:t> die </a:t>
            </a:r>
            <a:r>
              <a:rPr lang="en-GB" sz="2200" b="0" dirty="0" err="1">
                <a:solidFill>
                  <a:schemeClr val="dk1"/>
                </a:solidFill>
                <a:latin typeface="Calibri"/>
                <a:ea typeface="Calibri"/>
                <a:cs typeface="Calibri"/>
                <a:sym typeface="Calibri"/>
              </a:rPr>
              <a:t>Integrität</a:t>
            </a:r>
            <a:r>
              <a:rPr lang="en-GB" sz="2200" b="0" dirty="0">
                <a:solidFill>
                  <a:schemeClr val="dk1"/>
                </a:solidFill>
                <a:latin typeface="Calibri"/>
                <a:ea typeface="Calibri"/>
                <a:cs typeface="Calibri"/>
                <a:sym typeface="Calibri"/>
              </a:rPr>
              <a:t> und </a:t>
            </a:r>
            <a:r>
              <a:rPr lang="en-GB" sz="2200" b="0" dirty="0" err="1">
                <a:solidFill>
                  <a:schemeClr val="dk1"/>
                </a:solidFill>
                <a:latin typeface="Calibri"/>
                <a:ea typeface="Calibri"/>
                <a:cs typeface="Calibri"/>
                <a:sym typeface="Calibri"/>
              </a:rPr>
              <a:t>Genauigkeit</a:t>
            </a:r>
            <a:r>
              <a:rPr lang="en-GB" sz="2200" b="0" dirty="0">
                <a:solidFill>
                  <a:schemeClr val="dk1"/>
                </a:solidFill>
                <a:latin typeface="Calibri"/>
                <a:ea typeface="Calibri"/>
                <a:cs typeface="Calibri"/>
                <a:sym typeface="Calibri"/>
              </a:rPr>
              <a:t> der Blockchain-</a:t>
            </a:r>
            <a:r>
              <a:rPr lang="en-GB" sz="2200" b="0" dirty="0" err="1">
                <a:solidFill>
                  <a:schemeClr val="dk1"/>
                </a:solidFill>
                <a:latin typeface="Calibri"/>
                <a:ea typeface="Calibri"/>
                <a:cs typeface="Calibri"/>
                <a:sym typeface="Calibri"/>
              </a:rPr>
              <a:t>Daten</a:t>
            </a:r>
            <a:r>
              <a:rPr lang="en-GB" sz="2200" b="0" dirty="0">
                <a:solidFill>
                  <a:schemeClr val="dk1"/>
                </a:solidFill>
                <a:latin typeface="Calibri"/>
                <a:ea typeface="Calibri"/>
                <a:cs typeface="Calibri"/>
                <a:sym typeface="Calibri"/>
              </a:rPr>
              <a:t> </a:t>
            </a:r>
            <a:r>
              <a:rPr lang="en-GB" sz="2200" b="0" dirty="0" err="1">
                <a:solidFill>
                  <a:schemeClr val="dk1"/>
                </a:solidFill>
                <a:latin typeface="Calibri"/>
                <a:ea typeface="Calibri"/>
                <a:cs typeface="Calibri"/>
                <a:sym typeface="Calibri"/>
              </a:rPr>
              <a:t>untergraben</a:t>
            </a:r>
            <a:endParaRPr sz="2200" b="0" dirty="0">
              <a:solidFill>
                <a:schemeClr val="dk1"/>
              </a:solidFill>
              <a:latin typeface="Calibri"/>
              <a:ea typeface="Calibri"/>
              <a:cs typeface="Calibri"/>
              <a:sym typeface="Calibr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Shape 646"/>
        <p:cNvGrpSpPr/>
        <p:nvPr/>
      </p:nvGrpSpPr>
      <p:grpSpPr>
        <a:xfrm>
          <a:off x="0" y="0"/>
          <a:ext cx="0" cy="0"/>
          <a:chOff x="0" y="0"/>
          <a:chExt cx="0" cy="0"/>
        </a:xfrm>
      </p:grpSpPr>
      <p:pic>
        <p:nvPicPr>
          <p:cNvPr id="647" name="Google Shape;647;g26103101649_0_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48" name="Google Shape;648;g26103101649_0_0"/>
          <p:cNvSpPr txBox="1"/>
          <p:nvPr/>
        </p:nvSpPr>
        <p:spPr>
          <a:xfrm>
            <a:off x="393700" y="126075"/>
            <a:ext cx="10476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GRENZEN DES EINSATZES VON BLOCKCHAIN IN DER AGRAR- UND ERNÄHRUNGSWIRTSCHAFT</a:t>
            </a:r>
            <a:endParaRPr sz="3300" dirty="0">
              <a:latin typeface="Calibri"/>
              <a:ea typeface="Calibri"/>
              <a:cs typeface="Calibri"/>
              <a:sym typeface="Calibri"/>
            </a:endParaRPr>
          </a:p>
        </p:txBody>
      </p:sp>
      <p:sp>
        <p:nvSpPr>
          <p:cNvPr id="649" name="Google Shape;649;g26103101649_0_0"/>
          <p:cNvSpPr txBox="1">
            <a:spLocks noGrp="1"/>
          </p:cNvSpPr>
          <p:nvPr>
            <p:ph type="body" idx="1"/>
          </p:nvPr>
        </p:nvSpPr>
        <p:spPr>
          <a:xfrm>
            <a:off x="584200" y="1527975"/>
            <a:ext cx="9525000" cy="5541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1800" b="0">
              <a:solidFill>
                <a:schemeClr val="dk1"/>
              </a:solidFill>
            </a:endParaRPr>
          </a:p>
          <a:p>
            <a:pPr marL="457200" lvl="0" indent="0" algn="l" rtl="0">
              <a:spcBef>
                <a:spcPts val="0"/>
              </a:spcBef>
              <a:spcAft>
                <a:spcPts val="0"/>
              </a:spcAft>
              <a:buNone/>
            </a:pPr>
            <a:endParaRPr sz="1800" b="0">
              <a:solidFill>
                <a:schemeClr val="dk1"/>
              </a:solidFill>
            </a:endParaRPr>
          </a:p>
        </p:txBody>
      </p:sp>
      <p:sp>
        <p:nvSpPr>
          <p:cNvPr id="650" name="Google Shape;650;g26103101649_0_0"/>
          <p:cNvSpPr txBox="1"/>
          <p:nvPr/>
        </p:nvSpPr>
        <p:spPr>
          <a:xfrm>
            <a:off x="584200" y="1714650"/>
            <a:ext cx="9170400" cy="44091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GB" sz="2200" b="1">
                <a:latin typeface="Calibri"/>
                <a:ea typeface="Calibri"/>
                <a:cs typeface="Calibri"/>
                <a:sym typeface="Calibri"/>
              </a:rPr>
              <a:t>Fehlende Regulierung</a:t>
            </a:r>
            <a:endParaRPr sz="2200" b="1">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Blockchain als neue Technologie - die </a:t>
            </a:r>
            <a:r>
              <a:rPr lang="en-GB" sz="2200" b="1">
                <a:latin typeface="Calibri"/>
                <a:ea typeface="Calibri"/>
                <a:cs typeface="Calibri"/>
                <a:sym typeface="Calibri"/>
              </a:rPr>
              <a:t>Gesetzgebung muss noch mit der technologischen Entwicklung Schritt halten</a:t>
            </a:r>
            <a:endParaRPr sz="2200" b="1">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So sind z. B. nur mit Code versehene intelligente Verträge rechtlich nicht durchsetzbar.</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Grenzüberschreitende Blockchain-Transaktionen und Fragen der Rechtsprechung</a:t>
            </a:r>
            <a:endParaRPr sz="220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a:latin typeface="Calibri"/>
                <a:ea typeface="Calibri"/>
                <a:cs typeface="Calibri"/>
                <a:sym typeface="Calibri"/>
              </a:rPr>
              <a:t>Blockchain und Datenschutz?</a:t>
            </a:r>
            <a:endParaRPr sz="2200">
              <a:latin typeface="Calibri"/>
              <a:ea typeface="Calibri"/>
              <a:cs typeface="Calibri"/>
              <a:sym typeface="Calibri"/>
            </a:endParaRPr>
          </a:p>
        </p:txBody>
      </p:sp>
      <p:pic>
        <p:nvPicPr>
          <p:cNvPr id="651" name="Google Shape;651;g26103101649_0_0"/>
          <p:cNvPicPr preferRelativeResize="0"/>
          <p:nvPr/>
        </p:nvPicPr>
        <p:blipFill>
          <a:blip r:embed="rId4">
            <a:alphaModFix/>
          </a:blip>
          <a:stretch>
            <a:fillRect/>
          </a:stretch>
        </p:blipFill>
        <p:spPr>
          <a:xfrm>
            <a:off x="584200" y="4544099"/>
            <a:ext cx="9677030" cy="2981551"/>
          </a:xfrm>
          <a:prstGeom prst="rect">
            <a:avLst/>
          </a:prstGeom>
          <a:noFill/>
          <a:ln>
            <a:noFill/>
          </a:ln>
        </p:spPr>
      </p:pic>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Shape 655"/>
        <p:cNvGrpSpPr/>
        <p:nvPr/>
      </p:nvGrpSpPr>
      <p:grpSpPr>
        <a:xfrm>
          <a:off x="0" y="0"/>
          <a:ext cx="0" cy="0"/>
          <a:chOff x="0" y="0"/>
          <a:chExt cx="0" cy="0"/>
        </a:xfrm>
      </p:grpSpPr>
      <p:pic>
        <p:nvPicPr>
          <p:cNvPr id="656" name="Google Shape;656;g26103101649_0_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57" name="Google Shape;657;g26103101649_0_12"/>
          <p:cNvSpPr txBox="1"/>
          <p:nvPr/>
        </p:nvSpPr>
        <p:spPr>
          <a:xfrm>
            <a:off x="477688" y="158264"/>
            <a:ext cx="104913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GRENZEN DES EINSATZES VON BLOCKCHAIN IN DER AGRAR- UND ERNÄHRUNGSWIRTSCHAFT</a:t>
            </a:r>
            <a:endParaRPr sz="3300" dirty="0">
              <a:latin typeface="Calibri"/>
              <a:ea typeface="Calibri"/>
              <a:cs typeface="Calibri"/>
              <a:sym typeface="Calibri"/>
            </a:endParaRPr>
          </a:p>
        </p:txBody>
      </p:sp>
      <p:sp>
        <p:nvSpPr>
          <p:cNvPr id="658" name="Google Shape;658;g26103101649_0_12"/>
          <p:cNvSpPr txBox="1">
            <a:spLocks noGrp="1"/>
          </p:cNvSpPr>
          <p:nvPr>
            <p:ph type="body" idx="1"/>
          </p:nvPr>
        </p:nvSpPr>
        <p:spPr>
          <a:xfrm>
            <a:off x="584200" y="1800225"/>
            <a:ext cx="9525000" cy="5541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1800" b="0">
              <a:solidFill>
                <a:schemeClr val="dk1"/>
              </a:solidFill>
            </a:endParaRPr>
          </a:p>
          <a:p>
            <a:pPr marL="457200" lvl="0" indent="0" algn="l" rtl="0">
              <a:spcBef>
                <a:spcPts val="0"/>
              </a:spcBef>
              <a:spcAft>
                <a:spcPts val="0"/>
              </a:spcAft>
              <a:buNone/>
            </a:pPr>
            <a:endParaRPr sz="1800" b="0">
              <a:solidFill>
                <a:schemeClr val="dk1"/>
              </a:solidFill>
            </a:endParaRPr>
          </a:p>
        </p:txBody>
      </p:sp>
      <p:pic>
        <p:nvPicPr>
          <p:cNvPr id="659" name="Google Shape;659;g26103101649_0_12"/>
          <p:cNvPicPr preferRelativeResize="0"/>
          <p:nvPr/>
        </p:nvPicPr>
        <p:blipFill>
          <a:blip r:embed="rId4">
            <a:alphaModFix/>
          </a:blip>
          <a:stretch>
            <a:fillRect/>
          </a:stretch>
        </p:blipFill>
        <p:spPr>
          <a:xfrm>
            <a:off x="5960787" y="2032863"/>
            <a:ext cx="4474675" cy="3729624"/>
          </a:xfrm>
          <a:prstGeom prst="rect">
            <a:avLst/>
          </a:prstGeom>
          <a:noFill/>
          <a:ln>
            <a:noFill/>
          </a:ln>
        </p:spPr>
      </p:pic>
      <p:sp>
        <p:nvSpPr>
          <p:cNvPr id="660" name="Google Shape;660;g26103101649_0_12"/>
          <p:cNvSpPr txBox="1"/>
          <p:nvPr/>
        </p:nvSpPr>
        <p:spPr>
          <a:xfrm>
            <a:off x="257938" y="1472164"/>
            <a:ext cx="5465400" cy="41949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Calibri"/>
              <a:buChar char="●"/>
            </a:pPr>
            <a:r>
              <a:rPr lang="en-GB" sz="2200" b="1" dirty="0" err="1">
                <a:latin typeface="Calibri"/>
                <a:ea typeface="Calibri"/>
                <a:cs typeface="Calibri"/>
                <a:sym typeface="Calibri"/>
              </a:rPr>
              <a:t>Begrenzte</a:t>
            </a:r>
            <a:r>
              <a:rPr lang="en-GB" sz="2200" b="1" dirty="0">
                <a:latin typeface="Calibri"/>
                <a:ea typeface="Calibri"/>
                <a:cs typeface="Calibri"/>
                <a:sym typeface="Calibri"/>
              </a:rPr>
              <a:t> </a:t>
            </a:r>
            <a:r>
              <a:rPr lang="en-GB" sz="2200" b="1" dirty="0" err="1">
                <a:latin typeface="Calibri"/>
                <a:ea typeface="Calibri"/>
                <a:cs typeface="Calibri"/>
                <a:sym typeface="Calibri"/>
              </a:rPr>
              <a:t>Interoperabilität</a:t>
            </a:r>
            <a:r>
              <a:rPr lang="en-GB" sz="2200" b="1" dirty="0">
                <a:latin typeface="Calibri"/>
                <a:ea typeface="Calibri"/>
                <a:cs typeface="Calibri"/>
                <a:sym typeface="Calibri"/>
              </a:rPr>
              <a:t> </a:t>
            </a:r>
            <a:endParaRPr sz="2200" b="1" dirty="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dirty="0" err="1">
                <a:latin typeface="Calibri"/>
                <a:ea typeface="Calibri"/>
                <a:cs typeface="Calibri"/>
                <a:sym typeface="Calibri"/>
              </a:rPr>
              <a:t>Verschiedene</a:t>
            </a:r>
            <a:r>
              <a:rPr lang="en-GB" sz="2200" dirty="0">
                <a:latin typeface="Calibri"/>
                <a:ea typeface="Calibri"/>
                <a:cs typeface="Calibri"/>
                <a:sym typeface="Calibri"/>
              </a:rPr>
              <a:t> Blockchain-</a:t>
            </a:r>
            <a:r>
              <a:rPr lang="en-GB" sz="2200" dirty="0" err="1">
                <a:latin typeface="Calibri"/>
                <a:ea typeface="Calibri"/>
                <a:cs typeface="Calibri"/>
                <a:sym typeface="Calibri"/>
              </a:rPr>
              <a:t>Systeme</a:t>
            </a:r>
            <a:r>
              <a:rPr lang="en-GB" sz="2200" dirty="0">
                <a:latin typeface="Calibri"/>
                <a:ea typeface="Calibri"/>
                <a:cs typeface="Calibri"/>
                <a:sym typeface="Calibri"/>
              </a:rPr>
              <a:t>, die von </a:t>
            </a:r>
            <a:r>
              <a:rPr lang="en-GB" sz="2200" dirty="0" err="1">
                <a:latin typeface="Calibri"/>
                <a:ea typeface="Calibri"/>
                <a:cs typeface="Calibri"/>
                <a:sym typeface="Calibri"/>
              </a:rPr>
              <a:t>verschiedenen</a:t>
            </a:r>
            <a:r>
              <a:rPr lang="en-GB" sz="2200" dirty="0">
                <a:latin typeface="Calibri"/>
                <a:ea typeface="Calibri"/>
                <a:cs typeface="Calibri"/>
                <a:sym typeface="Calibri"/>
              </a:rPr>
              <a:t> </a:t>
            </a:r>
            <a:r>
              <a:rPr lang="en-GB" sz="2200" dirty="0" err="1">
                <a:latin typeface="Calibri"/>
                <a:ea typeface="Calibri"/>
                <a:cs typeface="Calibri"/>
                <a:sym typeface="Calibri"/>
              </a:rPr>
              <a:t>Unternehmen</a:t>
            </a:r>
            <a:r>
              <a:rPr lang="en-GB" sz="2200" dirty="0">
                <a:latin typeface="Calibri"/>
                <a:ea typeface="Calibri"/>
                <a:cs typeface="Calibri"/>
                <a:sym typeface="Calibri"/>
              </a:rPr>
              <a:t> </a:t>
            </a:r>
            <a:r>
              <a:rPr lang="en-GB" sz="2200" dirty="0" err="1">
                <a:latin typeface="Calibri"/>
                <a:ea typeface="Calibri"/>
                <a:cs typeface="Calibri"/>
                <a:sym typeface="Calibri"/>
              </a:rPr>
              <a:t>entwickelt</a:t>
            </a:r>
            <a:r>
              <a:rPr lang="en-GB" sz="2200" dirty="0">
                <a:latin typeface="Calibri"/>
                <a:ea typeface="Calibri"/>
                <a:cs typeface="Calibri"/>
                <a:sym typeface="Calibri"/>
              </a:rPr>
              <a:t> </a:t>
            </a:r>
            <a:r>
              <a:rPr lang="en-GB" sz="2200" dirty="0" err="1">
                <a:latin typeface="Calibri"/>
                <a:ea typeface="Calibri"/>
                <a:cs typeface="Calibri"/>
                <a:sym typeface="Calibri"/>
              </a:rPr>
              <a:t>wurden</a:t>
            </a:r>
            <a:r>
              <a:rPr lang="en-GB" sz="2200" dirty="0">
                <a:latin typeface="Calibri"/>
                <a:ea typeface="Calibri"/>
                <a:cs typeface="Calibri"/>
                <a:sym typeface="Calibri"/>
              </a:rPr>
              <a:t>, </a:t>
            </a:r>
            <a:r>
              <a:rPr lang="en-GB" sz="2200" dirty="0" err="1">
                <a:latin typeface="Calibri"/>
                <a:ea typeface="Calibri"/>
                <a:cs typeface="Calibri"/>
                <a:sym typeface="Calibri"/>
              </a:rPr>
              <a:t>sind</a:t>
            </a:r>
            <a:r>
              <a:rPr lang="en-GB" sz="2200" dirty="0">
                <a:latin typeface="Calibri"/>
                <a:ea typeface="Calibri"/>
                <a:cs typeface="Calibri"/>
                <a:sym typeface="Calibri"/>
              </a:rPr>
              <a:t> </a:t>
            </a:r>
            <a:r>
              <a:rPr lang="en-GB" sz="2200" dirty="0" err="1">
                <a:latin typeface="Calibri"/>
                <a:ea typeface="Calibri"/>
                <a:cs typeface="Calibri"/>
                <a:sym typeface="Calibri"/>
              </a:rPr>
              <a:t>möglicherweise</a:t>
            </a:r>
            <a:r>
              <a:rPr lang="en-GB" sz="2200" dirty="0">
                <a:latin typeface="Calibri"/>
                <a:ea typeface="Calibri"/>
                <a:cs typeface="Calibri"/>
                <a:sym typeface="Calibri"/>
              </a:rPr>
              <a:t> </a:t>
            </a:r>
            <a:r>
              <a:rPr lang="en-GB" sz="2200" dirty="0" err="1">
                <a:latin typeface="Calibri"/>
                <a:ea typeface="Calibri"/>
                <a:cs typeface="Calibri"/>
                <a:sym typeface="Calibri"/>
              </a:rPr>
              <a:t>nicht</a:t>
            </a:r>
            <a:r>
              <a:rPr lang="en-GB" sz="2200" dirty="0">
                <a:latin typeface="Calibri"/>
                <a:ea typeface="Calibri"/>
                <a:cs typeface="Calibri"/>
                <a:sym typeface="Calibri"/>
              </a:rPr>
              <a:t> </a:t>
            </a:r>
            <a:r>
              <a:rPr lang="en-GB" sz="2200" dirty="0" err="1">
                <a:latin typeface="Calibri"/>
                <a:ea typeface="Calibri"/>
                <a:cs typeface="Calibri"/>
                <a:sym typeface="Calibri"/>
              </a:rPr>
              <a:t>interoperabel</a:t>
            </a:r>
            <a:endParaRPr sz="2200" dirty="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dirty="0">
                <a:latin typeface="Calibri"/>
                <a:ea typeface="Calibri"/>
                <a:cs typeface="Calibri"/>
                <a:sym typeface="Calibri"/>
              </a:rPr>
              <a:t>Blockchains und </a:t>
            </a:r>
            <a:r>
              <a:rPr lang="en-GB" sz="2200" dirty="0" err="1">
                <a:latin typeface="Calibri"/>
                <a:ea typeface="Calibri"/>
                <a:cs typeface="Calibri"/>
                <a:sym typeface="Calibri"/>
              </a:rPr>
              <a:t>andere</a:t>
            </a:r>
            <a:r>
              <a:rPr lang="en-GB" sz="2200" dirty="0">
                <a:latin typeface="Calibri"/>
                <a:ea typeface="Calibri"/>
                <a:cs typeface="Calibri"/>
                <a:sym typeface="Calibri"/>
              </a:rPr>
              <a:t> IT-</a:t>
            </a:r>
            <a:r>
              <a:rPr lang="en-GB" sz="2200" dirty="0" err="1">
                <a:latin typeface="Calibri"/>
                <a:ea typeface="Calibri"/>
                <a:cs typeface="Calibri"/>
                <a:sym typeface="Calibri"/>
              </a:rPr>
              <a:t>Systeme</a:t>
            </a:r>
            <a:r>
              <a:rPr lang="en-GB" sz="2200" dirty="0">
                <a:latin typeface="Calibri"/>
                <a:ea typeface="Calibri"/>
                <a:cs typeface="Calibri"/>
                <a:sym typeface="Calibri"/>
              </a:rPr>
              <a:t> </a:t>
            </a:r>
            <a:r>
              <a:rPr lang="en-GB" sz="2200" dirty="0" err="1">
                <a:latin typeface="Calibri"/>
                <a:ea typeface="Calibri"/>
                <a:cs typeface="Calibri"/>
                <a:sym typeface="Calibri"/>
              </a:rPr>
              <a:t>sind</a:t>
            </a:r>
            <a:r>
              <a:rPr lang="en-GB" sz="2200" dirty="0">
                <a:latin typeface="Calibri"/>
                <a:ea typeface="Calibri"/>
                <a:cs typeface="Calibri"/>
                <a:sym typeface="Calibri"/>
              </a:rPr>
              <a:t> </a:t>
            </a:r>
            <a:r>
              <a:rPr lang="en-GB" sz="2200" dirty="0" err="1">
                <a:latin typeface="Calibri"/>
                <a:ea typeface="Calibri"/>
                <a:cs typeface="Calibri"/>
                <a:sym typeface="Calibri"/>
              </a:rPr>
              <a:t>möglicherweise</a:t>
            </a:r>
            <a:r>
              <a:rPr lang="en-GB" sz="2200" dirty="0">
                <a:latin typeface="Calibri"/>
                <a:ea typeface="Calibri"/>
                <a:cs typeface="Calibri"/>
                <a:sym typeface="Calibri"/>
              </a:rPr>
              <a:t> </a:t>
            </a:r>
            <a:r>
              <a:rPr lang="en-GB" sz="2200" dirty="0" err="1">
                <a:latin typeface="Calibri"/>
                <a:ea typeface="Calibri"/>
                <a:cs typeface="Calibri"/>
                <a:sym typeface="Calibri"/>
              </a:rPr>
              <a:t>auch</a:t>
            </a:r>
            <a:r>
              <a:rPr lang="en-GB" sz="2200" dirty="0">
                <a:latin typeface="Calibri"/>
                <a:ea typeface="Calibri"/>
                <a:cs typeface="Calibri"/>
                <a:sym typeface="Calibri"/>
              </a:rPr>
              <a:t> </a:t>
            </a:r>
            <a:r>
              <a:rPr lang="en-GB" sz="2200" dirty="0" err="1">
                <a:latin typeface="Calibri"/>
                <a:ea typeface="Calibri"/>
                <a:cs typeface="Calibri"/>
                <a:sym typeface="Calibri"/>
              </a:rPr>
              <a:t>nicht</a:t>
            </a:r>
            <a:r>
              <a:rPr lang="en-GB" sz="2200" dirty="0">
                <a:latin typeface="Calibri"/>
                <a:ea typeface="Calibri"/>
                <a:cs typeface="Calibri"/>
                <a:sym typeface="Calibri"/>
              </a:rPr>
              <a:t> </a:t>
            </a:r>
            <a:r>
              <a:rPr lang="en-GB" sz="2200" dirty="0" err="1">
                <a:latin typeface="Calibri"/>
                <a:ea typeface="Calibri"/>
                <a:cs typeface="Calibri"/>
                <a:sym typeface="Calibri"/>
              </a:rPr>
              <a:t>interoperabel</a:t>
            </a:r>
            <a:endParaRPr sz="2200" dirty="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dirty="0" err="1">
                <a:latin typeface="Calibri"/>
                <a:ea typeface="Calibri"/>
                <a:cs typeface="Calibri"/>
                <a:sym typeface="Calibri"/>
              </a:rPr>
              <a:t>Besonders</a:t>
            </a:r>
            <a:r>
              <a:rPr lang="en-GB" sz="2200" dirty="0">
                <a:latin typeface="Calibri"/>
                <a:ea typeface="Calibri"/>
                <a:cs typeface="Calibri"/>
                <a:sym typeface="Calibri"/>
              </a:rPr>
              <a:t> </a:t>
            </a:r>
            <a:r>
              <a:rPr lang="en-GB" sz="2200" dirty="0" err="1">
                <a:latin typeface="Calibri"/>
                <a:ea typeface="Calibri"/>
                <a:cs typeface="Calibri"/>
                <a:sym typeface="Calibri"/>
              </a:rPr>
              <a:t>problematisch</a:t>
            </a:r>
            <a:r>
              <a:rPr lang="en-GB" sz="2200" dirty="0">
                <a:latin typeface="Calibri"/>
                <a:ea typeface="Calibri"/>
                <a:cs typeface="Calibri"/>
                <a:sym typeface="Calibri"/>
              </a:rPr>
              <a:t> </a:t>
            </a:r>
            <a:r>
              <a:rPr lang="en-GB" sz="2200" dirty="0" err="1">
                <a:latin typeface="Calibri"/>
                <a:ea typeface="Calibri"/>
                <a:cs typeface="Calibri"/>
                <a:sym typeface="Calibri"/>
              </a:rPr>
              <a:t>im</a:t>
            </a:r>
            <a:r>
              <a:rPr lang="en-GB" sz="2200" dirty="0">
                <a:latin typeface="Calibri"/>
                <a:ea typeface="Calibri"/>
                <a:cs typeface="Calibri"/>
                <a:sym typeface="Calibri"/>
              </a:rPr>
              <a:t> </a:t>
            </a:r>
            <a:r>
              <a:rPr lang="en-GB" sz="2200" dirty="0" err="1">
                <a:latin typeface="Calibri"/>
                <a:ea typeface="Calibri"/>
                <a:cs typeface="Calibri"/>
                <a:sym typeface="Calibri"/>
              </a:rPr>
              <a:t>Kontext</a:t>
            </a:r>
            <a:r>
              <a:rPr lang="en-GB" sz="2200" dirty="0">
                <a:latin typeface="Calibri"/>
                <a:ea typeface="Calibri"/>
                <a:cs typeface="Calibri"/>
                <a:sym typeface="Calibri"/>
              </a:rPr>
              <a:t> des </a:t>
            </a:r>
            <a:r>
              <a:rPr lang="en-GB" sz="2200" dirty="0" err="1">
                <a:latin typeface="Calibri"/>
                <a:ea typeface="Calibri"/>
                <a:cs typeface="Calibri"/>
                <a:sym typeface="Calibri"/>
              </a:rPr>
              <a:t>Agrar</a:t>
            </a:r>
            <a:r>
              <a:rPr lang="en-GB" sz="2200" dirty="0">
                <a:latin typeface="Calibri"/>
                <a:ea typeface="Calibri"/>
                <a:cs typeface="Calibri"/>
                <a:sym typeface="Calibri"/>
              </a:rPr>
              <a:t>- und </a:t>
            </a:r>
            <a:r>
              <a:rPr lang="en-GB" sz="2200" dirty="0" err="1">
                <a:latin typeface="Calibri"/>
                <a:ea typeface="Calibri"/>
                <a:cs typeface="Calibri"/>
                <a:sym typeface="Calibri"/>
              </a:rPr>
              <a:t>Lebensmittelsektors</a:t>
            </a:r>
            <a:r>
              <a:rPr lang="en-GB" sz="2200" dirty="0">
                <a:latin typeface="Calibri"/>
                <a:ea typeface="Calibri"/>
                <a:cs typeface="Calibri"/>
                <a:sym typeface="Calibri"/>
              </a:rPr>
              <a:t> - </a:t>
            </a:r>
            <a:r>
              <a:rPr lang="en-GB" sz="2200" dirty="0" err="1">
                <a:latin typeface="Calibri"/>
                <a:ea typeface="Calibri"/>
                <a:cs typeface="Calibri"/>
                <a:sym typeface="Calibri"/>
              </a:rPr>
              <a:t>viele</a:t>
            </a:r>
            <a:r>
              <a:rPr lang="en-GB" sz="2200" dirty="0">
                <a:latin typeface="Calibri"/>
                <a:ea typeface="Calibri"/>
                <a:cs typeface="Calibri"/>
                <a:sym typeface="Calibri"/>
              </a:rPr>
              <a:t> </a:t>
            </a:r>
            <a:r>
              <a:rPr lang="en-GB" sz="2200" dirty="0" err="1">
                <a:latin typeface="Calibri"/>
                <a:ea typeface="Calibri"/>
                <a:cs typeface="Calibri"/>
                <a:sym typeface="Calibri"/>
              </a:rPr>
              <a:t>verschiedene</a:t>
            </a:r>
            <a:r>
              <a:rPr lang="en-GB" sz="2200" dirty="0">
                <a:latin typeface="Calibri"/>
                <a:ea typeface="Calibri"/>
                <a:cs typeface="Calibri"/>
                <a:sym typeface="Calibri"/>
              </a:rPr>
              <a:t> </a:t>
            </a:r>
            <a:r>
              <a:rPr lang="en-GB" sz="2200" dirty="0" err="1">
                <a:latin typeface="Calibri"/>
                <a:ea typeface="Calibri"/>
                <a:cs typeface="Calibri"/>
                <a:sym typeface="Calibri"/>
              </a:rPr>
              <a:t>Akteure</a:t>
            </a:r>
            <a:r>
              <a:rPr lang="en-GB" sz="2200" dirty="0">
                <a:latin typeface="Calibri"/>
                <a:ea typeface="Calibri"/>
                <a:cs typeface="Calibri"/>
                <a:sym typeface="Calibri"/>
              </a:rPr>
              <a:t> in der </a:t>
            </a:r>
            <a:r>
              <a:rPr lang="en-GB" sz="2200" dirty="0" err="1">
                <a:latin typeface="Calibri"/>
                <a:ea typeface="Calibri"/>
                <a:cs typeface="Calibri"/>
                <a:sym typeface="Calibri"/>
              </a:rPr>
              <a:t>globalen</a:t>
            </a:r>
            <a:r>
              <a:rPr lang="en-GB" sz="2200" dirty="0">
                <a:latin typeface="Calibri"/>
                <a:ea typeface="Calibri"/>
                <a:cs typeface="Calibri"/>
                <a:sym typeface="Calibri"/>
              </a:rPr>
              <a:t> </a:t>
            </a:r>
            <a:r>
              <a:rPr lang="en-GB" sz="2200" dirty="0" err="1">
                <a:latin typeface="Calibri"/>
                <a:ea typeface="Calibri"/>
                <a:cs typeface="Calibri"/>
                <a:sym typeface="Calibri"/>
              </a:rPr>
              <a:t>Lieferkette</a:t>
            </a:r>
            <a:r>
              <a:rPr lang="en-GB" sz="2200" dirty="0">
                <a:latin typeface="Calibri"/>
                <a:ea typeface="Calibri"/>
                <a:cs typeface="Calibri"/>
                <a:sym typeface="Calibri"/>
              </a:rPr>
              <a:t>, die alle </a:t>
            </a:r>
            <a:r>
              <a:rPr lang="en-GB" sz="2200" dirty="0" err="1">
                <a:latin typeface="Calibri"/>
                <a:ea typeface="Calibri"/>
                <a:cs typeface="Calibri"/>
                <a:sym typeface="Calibri"/>
              </a:rPr>
              <a:t>potenziell</a:t>
            </a:r>
            <a:r>
              <a:rPr lang="en-GB" sz="2200" dirty="0">
                <a:latin typeface="Calibri"/>
                <a:ea typeface="Calibri"/>
                <a:cs typeface="Calibri"/>
                <a:sym typeface="Calibri"/>
              </a:rPr>
              <a:t> </a:t>
            </a:r>
            <a:r>
              <a:rPr lang="en-GB" sz="2200" dirty="0" err="1">
                <a:latin typeface="Calibri"/>
                <a:ea typeface="Calibri"/>
                <a:cs typeface="Calibri"/>
                <a:sym typeface="Calibri"/>
              </a:rPr>
              <a:t>unterschiedliche</a:t>
            </a:r>
            <a:r>
              <a:rPr lang="en-GB" sz="2200" dirty="0">
                <a:latin typeface="Calibri"/>
                <a:ea typeface="Calibri"/>
                <a:cs typeface="Calibri"/>
                <a:sym typeface="Calibri"/>
              </a:rPr>
              <a:t> </a:t>
            </a:r>
            <a:r>
              <a:rPr lang="en-GB" sz="2200" dirty="0" err="1">
                <a:latin typeface="Calibri"/>
                <a:ea typeface="Calibri"/>
                <a:cs typeface="Calibri"/>
                <a:sym typeface="Calibri"/>
              </a:rPr>
              <a:t>Managementsysteme</a:t>
            </a:r>
            <a:r>
              <a:rPr lang="en-GB" sz="2200" dirty="0">
                <a:latin typeface="Calibri"/>
                <a:ea typeface="Calibri"/>
                <a:cs typeface="Calibri"/>
                <a:sym typeface="Calibri"/>
              </a:rPr>
              <a:t> </a:t>
            </a:r>
            <a:r>
              <a:rPr lang="en-GB" sz="2200" dirty="0" err="1">
                <a:latin typeface="Calibri"/>
                <a:ea typeface="Calibri"/>
                <a:cs typeface="Calibri"/>
                <a:sym typeface="Calibri"/>
              </a:rPr>
              <a:t>verwenden</a:t>
            </a:r>
            <a:endParaRPr sz="2200" dirty="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dirty="0">
                <a:latin typeface="Calibri"/>
                <a:ea typeface="Calibri"/>
                <a:cs typeface="Calibri"/>
                <a:sym typeface="Calibri"/>
              </a:rPr>
              <a:t>Integration </a:t>
            </a:r>
            <a:r>
              <a:rPr lang="en-GB" sz="2200" dirty="0" err="1">
                <a:latin typeface="Calibri"/>
                <a:ea typeface="Calibri"/>
                <a:cs typeface="Calibri"/>
                <a:sym typeface="Calibri"/>
              </a:rPr>
              <a:t>kann</a:t>
            </a:r>
            <a:r>
              <a:rPr lang="en-GB" sz="2200" dirty="0">
                <a:latin typeface="Calibri"/>
                <a:ea typeface="Calibri"/>
                <a:cs typeface="Calibri"/>
                <a:sym typeface="Calibri"/>
              </a:rPr>
              <a:t> </a:t>
            </a:r>
            <a:r>
              <a:rPr lang="en-GB" sz="2200" b="1" dirty="0" err="1">
                <a:latin typeface="Calibri"/>
                <a:ea typeface="Calibri"/>
                <a:cs typeface="Calibri"/>
                <a:sym typeface="Calibri"/>
              </a:rPr>
              <a:t>kostspielig</a:t>
            </a:r>
            <a:r>
              <a:rPr lang="en-GB" sz="2200" b="1" dirty="0">
                <a:latin typeface="Calibri"/>
                <a:ea typeface="Calibri"/>
                <a:cs typeface="Calibri"/>
                <a:sym typeface="Calibri"/>
              </a:rPr>
              <a:t> </a:t>
            </a:r>
            <a:r>
              <a:rPr lang="en-GB" sz="2200" dirty="0">
                <a:latin typeface="Calibri"/>
                <a:ea typeface="Calibri"/>
                <a:cs typeface="Calibri"/>
                <a:sym typeface="Calibri"/>
              </a:rPr>
              <a:t>und </a:t>
            </a:r>
            <a:r>
              <a:rPr lang="en-GB" sz="2200" b="1" dirty="0" err="1">
                <a:latin typeface="Calibri"/>
                <a:ea typeface="Calibri"/>
                <a:cs typeface="Calibri"/>
                <a:sym typeface="Calibri"/>
              </a:rPr>
              <a:t>komplex</a:t>
            </a:r>
            <a:r>
              <a:rPr lang="en-GB" sz="2200" b="1" dirty="0">
                <a:latin typeface="Calibri"/>
                <a:ea typeface="Calibri"/>
                <a:cs typeface="Calibri"/>
                <a:sym typeface="Calibri"/>
              </a:rPr>
              <a:t> </a:t>
            </a:r>
            <a:r>
              <a:rPr lang="en-GB" sz="2200" dirty="0">
                <a:latin typeface="Calibri"/>
                <a:ea typeface="Calibri"/>
                <a:cs typeface="Calibri"/>
                <a:sym typeface="Calibri"/>
              </a:rPr>
              <a:t>sein</a:t>
            </a:r>
            <a:endParaRPr sz="2200" b="1" dirty="0">
              <a:latin typeface="Calibri"/>
              <a:ea typeface="Calibri"/>
              <a:cs typeface="Calibri"/>
              <a:sym typeface="Calibri"/>
            </a:endParaRPr>
          </a:p>
          <a:p>
            <a:pPr marL="457200" lvl="0" indent="-368300" algn="l" rtl="0">
              <a:spcBef>
                <a:spcPts val="0"/>
              </a:spcBef>
              <a:spcAft>
                <a:spcPts val="0"/>
              </a:spcAft>
              <a:buSzPts val="2200"/>
              <a:buFont typeface="Calibri"/>
              <a:buChar char="-"/>
            </a:pPr>
            <a:r>
              <a:rPr lang="en-GB" sz="2200" dirty="0" err="1">
                <a:latin typeface="Calibri"/>
                <a:ea typeface="Calibri"/>
                <a:cs typeface="Calibri"/>
                <a:sym typeface="Calibri"/>
              </a:rPr>
              <a:t>Bedarf</a:t>
            </a:r>
            <a:r>
              <a:rPr lang="en-GB" sz="2200" dirty="0">
                <a:latin typeface="Calibri"/>
                <a:ea typeface="Calibri"/>
                <a:cs typeface="Calibri"/>
                <a:sym typeface="Calibri"/>
              </a:rPr>
              <a:t> an </a:t>
            </a:r>
            <a:r>
              <a:rPr lang="en-GB" sz="2200" dirty="0" err="1">
                <a:latin typeface="Calibri"/>
                <a:ea typeface="Calibri"/>
                <a:cs typeface="Calibri"/>
                <a:sym typeface="Calibri"/>
              </a:rPr>
              <a:t>einem</a:t>
            </a:r>
            <a:r>
              <a:rPr lang="en-GB" sz="2200" dirty="0">
                <a:latin typeface="Calibri"/>
                <a:ea typeface="Calibri"/>
                <a:cs typeface="Calibri"/>
                <a:sym typeface="Calibri"/>
              </a:rPr>
              <a:t> </a:t>
            </a:r>
            <a:r>
              <a:rPr lang="en-GB" sz="2200" b="1" dirty="0" err="1">
                <a:latin typeface="Calibri"/>
                <a:ea typeface="Calibri"/>
                <a:cs typeface="Calibri"/>
                <a:sym typeface="Calibri"/>
              </a:rPr>
              <a:t>einheitlichen</a:t>
            </a:r>
            <a:r>
              <a:rPr lang="en-GB" sz="2200" b="1" dirty="0">
                <a:latin typeface="Calibri"/>
                <a:ea typeface="Calibri"/>
                <a:cs typeface="Calibri"/>
                <a:sym typeface="Calibri"/>
              </a:rPr>
              <a:t> </a:t>
            </a:r>
            <a:r>
              <a:rPr lang="en-GB" sz="2200" b="1" dirty="0" err="1">
                <a:latin typeface="Calibri"/>
                <a:ea typeface="Calibri"/>
                <a:cs typeface="Calibri"/>
                <a:sym typeface="Calibri"/>
              </a:rPr>
              <a:t>Technologiestandard</a:t>
            </a:r>
            <a:endParaRPr sz="2200" b="1" dirty="0">
              <a:latin typeface="Calibri"/>
              <a:ea typeface="Calibri"/>
              <a:cs typeface="Calibri"/>
              <a:sym typeface="Calibri"/>
            </a:endParaRPr>
          </a:p>
        </p:txBody>
      </p:sp>
      <p:cxnSp>
        <p:nvCxnSpPr>
          <p:cNvPr id="661" name="Google Shape;661;g26103101649_0_12"/>
          <p:cNvCxnSpPr/>
          <p:nvPr/>
        </p:nvCxnSpPr>
        <p:spPr>
          <a:xfrm>
            <a:off x="7486300" y="3352750"/>
            <a:ext cx="1561500" cy="1515600"/>
          </a:xfrm>
          <a:prstGeom prst="straightConnector1">
            <a:avLst/>
          </a:prstGeom>
          <a:noFill/>
          <a:ln w="76200" cap="flat" cmpd="sng">
            <a:solidFill>
              <a:schemeClr val="dk1"/>
            </a:solidFill>
            <a:prstDash val="solid"/>
            <a:round/>
            <a:headEnd type="none" w="med" len="med"/>
            <a:tailEnd type="none" w="med" len="med"/>
          </a:ln>
        </p:spPr>
      </p:cxnSp>
      <p:cxnSp>
        <p:nvCxnSpPr>
          <p:cNvPr id="662" name="Google Shape;662;g26103101649_0_12"/>
          <p:cNvCxnSpPr/>
          <p:nvPr/>
        </p:nvCxnSpPr>
        <p:spPr>
          <a:xfrm flipH="1">
            <a:off x="7440425" y="3368075"/>
            <a:ext cx="1546200" cy="1469700"/>
          </a:xfrm>
          <a:prstGeom prst="straightConnector1">
            <a:avLst/>
          </a:prstGeom>
          <a:noFill/>
          <a:ln w="76200" cap="flat" cmpd="sng">
            <a:solidFill>
              <a:schemeClr val="dk1"/>
            </a:solidFill>
            <a:prstDash val="solid"/>
            <a:round/>
            <a:headEnd type="none" w="med" len="med"/>
            <a:tailEnd type="none" w="med" len="med"/>
          </a:ln>
        </p:spPr>
      </p:cxn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Shape 666"/>
        <p:cNvGrpSpPr/>
        <p:nvPr/>
      </p:nvGrpSpPr>
      <p:grpSpPr>
        <a:xfrm>
          <a:off x="0" y="0"/>
          <a:ext cx="0" cy="0"/>
          <a:chOff x="0" y="0"/>
          <a:chExt cx="0" cy="0"/>
        </a:xfrm>
      </p:grpSpPr>
      <p:pic>
        <p:nvPicPr>
          <p:cNvPr id="667" name="Google Shape;667;g26103101649_0_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68" name="Google Shape;668;g26103101649_0_6"/>
          <p:cNvSpPr txBox="1"/>
          <p:nvPr/>
        </p:nvSpPr>
        <p:spPr>
          <a:xfrm>
            <a:off x="445450" y="104921"/>
            <a:ext cx="98025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GRENZEN DES EINSATZES VON BLOCKCHAIN IN DER AGRAR- UND ERNÄHRUNGSWIRTSCHAFT</a:t>
            </a:r>
            <a:endParaRPr sz="3300" dirty="0">
              <a:latin typeface="Calibri"/>
              <a:ea typeface="Calibri"/>
              <a:cs typeface="Calibri"/>
              <a:sym typeface="Calibri"/>
            </a:endParaRPr>
          </a:p>
        </p:txBody>
      </p:sp>
      <p:sp>
        <p:nvSpPr>
          <p:cNvPr id="669" name="Google Shape;669;g26103101649_0_6"/>
          <p:cNvSpPr txBox="1">
            <a:spLocks noGrp="1"/>
          </p:cNvSpPr>
          <p:nvPr>
            <p:ph type="body" idx="1"/>
          </p:nvPr>
        </p:nvSpPr>
        <p:spPr>
          <a:xfrm>
            <a:off x="584200" y="1599725"/>
            <a:ext cx="9525000" cy="4002000"/>
          </a:xfrm>
          <a:prstGeom prst="rect">
            <a:avLst/>
          </a:prstGeom>
          <a:noFill/>
          <a:ln>
            <a:noFill/>
          </a:ln>
        </p:spPr>
        <p:txBody>
          <a:bodyPr spcFirstLastPara="1" wrap="square" lIns="0" tIns="0" rIns="0" bIns="0" anchor="t" anchorCtr="0">
            <a:spAutoFit/>
          </a:bodyPr>
          <a:lstStyle/>
          <a:p>
            <a:pPr marL="0" lvl="0" indent="0" algn="l" rtl="0">
              <a:spcBef>
                <a:spcPts val="0"/>
              </a:spcBef>
              <a:spcAft>
                <a:spcPts val="0"/>
              </a:spcAft>
              <a:buNone/>
            </a:pPr>
            <a:endParaRPr sz="18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Umweltbelange</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Hohe erforderliche Rechenleistung = hoher Energieverbrauch </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a:solidFill>
                  <a:schemeClr val="dk1"/>
                </a:solidFill>
                <a:latin typeface="Calibri"/>
                <a:ea typeface="Calibri"/>
                <a:cs typeface="Calibri"/>
                <a:sym typeface="Calibri"/>
              </a:rPr>
              <a:t>Mangelnde Motivation?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Hersteller wollen möglicherweise keine vollständige Transparenz - Verlust von Wettbewerbsvorteilen, Rufschädigung</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Die Verbrauchernachfrage allein reicht als Triebkraft für Veränderungen möglicherweise nicht aus </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Fehlende politische Motivationen, z. B. Besteuerung</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Die Vorteile für die Landwirte können je nach Betriebsgröße unterschiedlich ausfallen - ein negativer Anreiz für Kleinbauern</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in Verbindung mit Kryptowährungen, unbeständiger Ruf</a:t>
            </a:r>
            <a:endParaRPr sz="2200" b="0">
              <a:solidFill>
                <a:schemeClr val="dk1"/>
              </a:solidFill>
              <a:latin typeface="Calibri"/>
              <a:ea typeface="Calibri"/>
              <a:cs typeface="Calibri"/>
              <a:sym typeface="Calibr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Shape 673"/>
        <p:cNvGrpSpPr/>
        <p:nvPr/>
      </p:nvGrpSpPr>
      <p:grpSpPr>
        <a:xfrm>
          <a:off x="0" y="0"/>
          <a:ext cx="0" cy="0"/>
          <a:chOff x="0" y="0"/>
          <a:chExt cx="0" cy="0"/>
        </a:xfrm>
      </p:grpSpPr>
      <p:pic>
        <p:nvPicPr>
          <p:cNvPr id="674" name="Google Shape;674;g25c52fc29ab_0_1606"/>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75" name="Google Shape;675;g25c52fc29ab_0_1606"/>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SCHLUSSFOLGERUNGEN</a:t>
            </a:r>
            <a:endParaRPr/>
          </a:p>
        </p:txBody>
      </p:sp>
      <p:sp>
        <p:nvSpPr>
          <p:cNvPr id="676" name="Google Shape;676;g25c52fc29ab_0_1606"/>
          <p:cNvSpPr txBox="1">
            <a:spLocks noGrp="1"/>
          </p:cNvSpPr>
          <p:nvPr>
            <p:ph type="body" idx="1"/>
          </p:nvPr>
        </p:nvSpPr>
        <p:spPr>
          <a:xfrm>
            <a:off x="584200" y="1784925"/>
            <a:ext cx="9525000" cy="3725100"/>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Die Blockchain-Technologie hat viele potenzielle Anwendungen im Agrar- und Lebensmittelsektor</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Zu den Vorteilen der Blockchain gehören vor allem </a:t>
            </a:r>
            <a:r>
              <a:rPr lang="en-GB" sz="2200">
                <a:solidFill>
                  <a:schemeClr val="dk1"/>
                </a:solidFill>
                <a:latin typeface="Calibri"/>
                <a:ea typeface="Calibri"/>
                <a:cs typeface="Calibri"/>
                <a:sym typeface="Calibri"/>
              </a:rPr>
              <a:t>Transparenz, Rückverfolgbarkeit und Vertrauen.</a:t>
            </a:r>
            <a:endParaRPr sz="220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Blockchain bietet vielen Akteuren in der Versorgungskette - von Landwirten über Erzeuger bis hin zu Verbrauchern - potenzielle Vorteile, die jedoch nicht unbedingt gleichmäßig verteilt sind</a:t>
            </a:r>
            <a:endParaRPr sz="2200" b="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200" b="0">
                <a:solidFill>
                  <a:schemeClr val="dk1"/>
                </a:solidFill>
                <a:latin typeface="Calibri"/>
                <a:ea typeface="Calibri"/>
                <a:cs typeface="Calibri"/>
                <a:sym typeface="Calibri"/>
              </a:rPr>
              <a:t>Allerdings ist die Blockchain auch von einem "Hype" umgeben und hat auch deutliche Einschränkungen und Nachteile. Jede Entscheidung, Blockchain in einer bestimmten Lieferkette zu implementieren, sollte auf </a:t>
            </a:r>
            <a:r>
              <a:rPr lang="en-GB" sz="2200">
                <a:solidFill>
                  <a:schemeClr val="dk1"/>
                </a:solidFill>
                <a:latin typeface="Calibri"/>
                <a:ea typeface="Calibri"/>
                <a:cs typeface="Calibri"/>
                <a:sym typeface="Calibri"/>
              </a:rPr>
              <a:t>Forschung </a:t>
            </a:r>
            <a:r>
              <a:rPr lang="en-GB" sz="2200" b="0">
                <a:solidFill>
                  <a:schemeClr val="dk1"/>
                </a:solidFill>
                <a:latin typeface="Calibri"/>
                <a:ea typeface="Calibri"/>
                <a:cs typeface="Calibri"/>
                <a:sym typeface="Calibri"/>
              </a:rPr>
              <a:t>und </a:t>
            </a:r>
            <a:r>
              <a:rPr lang="en-GB" sz="2200">
                <a:solidFill>
                  <a:schemeClr val="dk1"/>
                </a:solidFill>
                <a:latin typeface="Calibri"/>
                <a:ea typeface="Calibri"/>
                <a:cs typeface="Calibri"/>
                <a:sym typeface="Calibri"/>
              </a:rPr>
              <a:t>sorgfältiger Abwägung </a:t>
            </a:r>
            <a:r>
              <a:rPr lang="en-GB" sz="2200" b="0">
                <a:solidFill>
                  <a:schemeClr val="dk1"/>
                </a:solidFill>
                <a:latin typeface="Calibri"/>
                <a:ea typeface="Calibri"/>
                <a:cs typeface="Calibri"/>
                <a:sym typeface="Calibri"/>
              </a:rPr>
              <a:t>beruhen.</a:t>
            </a:r>
            <a:endParaRPr sz="2200" b="0">
              <a:solidFill>
                <a:schemeClr val="dk1"/>
              </a:solidFill>
              <a:latin typeface="Calibri"/>
              <a:ea typeface="Calibri"/>
              <a:cs typeface="Calibri"/>
              <a:sym typeface="Calibri"/>
            </a:endParaRPr>
          </a:p>
          <a:p>
            <a:pPr marL="0" lvl="0" indent="0" algn="l" rtl="0">
              <a:spcBef>
                <a:spcPts val="0"/>
              </a:spcBef>
              <a:spcAft>
                <a:spcPts val="0"/>
              </a:spcAft>
              <a:buNone/>
            </a:pPr>
            <a:endParaRPr sz="2200" b="0">
              <a:solidFill>
                <a:schemeClr val="dk1"/>
              </a:solidFill>
              <a:latin typeface="Calibri"/>
              <a:ea typeface="Calibri"/>
              <a:cs typeface="Calibri"/>
              <a:sym typeface="Calibr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Shape 680"/>
        <p:cNvGrpSpPr/>
        <p:nvPr/>
      </p:nvGrpSpPr>
      <p:grpSpPr>
        <a:xfrm>
          <a:off x="0" y="0"/>
          <a:ext cx="0" cy="0"/>
          <a:chOff x="0" y="0"/>
          <a:chExt cx="0" cy="0"/>
        </a:xfrm>
      </p:grpSpPr>
      <p:pic>
        <p:nvPicPr>
          <p:cNvPr id="681" name="Google Shape;681;g25c52fc29ab_0_161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82" name="Google Shape;682;g25c52fc29ab_0_1612"/>
          <p:cNvSpPr txBox="1"/>
          <p:nvPr/>
        </p:nvSpPr>
        <p:spPr>
          <a:xfrm>
            <a:off x="393700" y="431877"/>
            <a:ext cx="60960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SCHLUSSFOLGERUNGEN</a:t>
            </a:r>
            <a:endParaRPr/>
          </a:p>
        </p:txBody>
      </p:sp>
      <p:sp>
        <p:nvSpPr>
          <p:cNvPr id="683" name="Google Shape;683;g25c52fc29ab_0_1612"/>
          <p:cNvSpPr txBox="1">
            <a:spLocks noGrp="1"/>
          </p:cNvSpPr>
          <p:nvPr>
            <p:ph type="body" idx="1"/>
          </p:nvPr>
        </p:nvSpPr>
        <p:spPr>
          <a:xfrm>
            <a:off x="449950" y="2068582"/>
            <a:ext cx="5983500" cy="3877985"/>
          </a:xfrm>
          <a:prstGeom prst="rect">
            <a:avLst/>
          </a:prstGeom>
          <a:noFill/>
          <a:ln>
            <a:noFill/>
          </a:ln>
        </p:spPr>
        <p:txBody>
          <a:bodyPr spcFirstLastPara="1" wrap="square" lIns="0" tIns="0" rIns="0" bIns="0" anchor="t" anchorCtr="0">
            <a:spAutoFit/>
          </a:bodyPr>
          <a:lstStyle/>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relativ</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neue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die erst </a:t>
            </a:r>
            <a:r>
              <a:rPr lang="en-GB" sz="1800" b="0" dirty="0" err="1">
                <a:solidFill>
                  <a:schemeClr val="dk1"/>
                </a:solidFill>
                <a:latin typeface="Calibri"/>
                <a:ea typeface="Calibri"/>
                <a:cs typeface="Calibri"/>
                <a:sym typeface="Calibri"/>
              </a:rPr>
              <a:t>kürzlich</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Agrar</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Lebensmittelsektor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eingeführt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wurde</a:t>
            </a:r>
            <a:r>
              <a:rPr lang="en-GB" sz="1800" b="0" dirty="0">
                <a:solidFill>
                  <a:schemeClr val="dk1"/>
                </a:solidFill>
                <a:latin typeface="Calibri"/>
                <a:ea typeface="Calibri"/>
                <a:cs typeface="Calibri"/>
                <a:sym typeface="Calibri"/>
              </a:rPr>
              <a:t> - es </a:t>
            </a:r>
            <a:r>
              <a:rPr lang="en-GB" sz="1800" b="0" dirty="0" err="1">
                <a:solidFill>
                  <a:schemeClr val="dk1"/>
                </a:solidFill>
                <a:latin typeface="Calibri"/>
                <a:ea typeface="Calibri"/>
                <a:cs typeface="Calibri"/>
                <a:sym typeface="Calibri"/>
              </a:rPr>
              <a:t>ist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schwierig</a:t>
            </a:r>
            <a:r>
              <a:rPr lang="en-GB" sz="1800" b="0" dirty="0">
                <a:solidFill>
                  <a:schemeClr val="dk1"/>
                </a:solidFill>
                <a:latin typeface="Calibri"/>
                <a:ea typeface="Calibri"/>
                <a:cs typeface="Calibri"/>
                <a:sym typeface="Calibri"/>
              </a:rPr>
              <a:t>, das </a:t>
            </a:r>
            <a:r>
              <a:rPr lang="en-GB" sz="1800" b="0" dirty="0" err="1">
                <a:solidFill>
                  <a:schemeClr val="dk1"/>
                </a:solidFill>
                <a:latin typeface="Calibri"/>
                <a:ea typeface="Calibri"/>
                <a:cs typeface="Calibri"/>
                <a:sym typeface="Calibri"/>
              </a:rPr>
              <a:t>volle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Ausmaß</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ihrer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Stärken</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Grenzen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zu</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beurteilen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aber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erste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Ergebnisse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lassen</a:t>
            </a:r>
            <a:r>
              <a:rPr lang="en-GB" sz="1800" b="0" dirty="0">
                <a:solidFill>
                  <a:schemeClr val="dk1"/>
                </a:solidFill>
                <a:latin typeface="Calibri"/>
                <a:ea typeface="Calibri"/>
                <a:cs typeface="Calibri"/>
                <a:sym typeface="Calibri"/>
              </a:rPr>
              <a:t> auf </a:t>
            </a:r>
            <a:r>
              <a:rPr lang="en-GB" sz="1800" b="0" dirty="0" err="1">
                <a:solidFill>
                  <a:schemeClr val="dk1"/>
                </a:solidFill>
                <a:latin typeface="Calibri"/>
                <a:ea typeface="Calibri"/>
                <a:cs typeface="Calibri"/>
                <a:sym typeface="Calibri"/>
              </a:rPr>
              <a:t>ein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großes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Potenzial</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schließen</a:t>
            </a:r>
            <a:endParaRPr sz="180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Die </a:t>
            </a:r>
            <a:r>
              <a:rPr lang="en-GB" sz="1800" b="0" dirty="0" err="1">
                <a:solidFill>
                  <a:schemeClr val="dk1"/>
                </a:solidFill>
                <a:latin typeface="Calibri"/>
                <a:ea typeface="Calibri"/>
                <a:cs typeface="Calibri"/>
                <a:sym typeface="Calibri"/>
              </a:rPr>
              <a:t>Ausschöpfung</a:t>
            </a:r>
            <a:r>
              <a:rPr lang="en-GB" sz="1800" b="0" dirty="0">
                <a:solidFill>
                  <a:schemeClr val="dk1"/>
                </a:solidFill>
                <a:latin typeface="Calibri"/>
                <a:ea typeface="Calibri"/>
                <a:cs typeface="Calibri"/>
                <a:sym typeface="Calibri"/>
              </a:rPr>
              <a:t> dieses </a:t>
            </a:r>
            <a:r>
              <a:rPr lang="en-GB" sz="1800" b="0" dirty="0" err="1">
                <a:solidFill>
                  <a:schemeClr val="dk1"/>
                </a:solidFill>
                <a:latin typeface="Calibri"/>
                <a:ea typeface="Calibri"/>
                <a:cs typeface="Calibri"/>
                <a:sym typeface="Calibri"/>
              </a:rPr>
              <a:t>Potenzials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erfordert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höheres</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Maß</a:t>
            </a:r>
            <a:r>
              <a:rPr lang="en-GB" sz="1800" dirty="0">
                <a:solidFill>
                  <a:schemeClr val="dk1"/>
                </a:solidFill>
                <a:latin typeface="Calibri"/>
                <a:ea typeface="Calibri"/>
                <a:cs typeface="Calibri"/>
                <a:sym typeface="Calibri"/>
              </a:rPr>
              <a:t> an </a:t>
            </a:r>
            <a:r>
              <a:rPr lang="en-GB" sz="1800" dirty="0" err="1">
                <a:solidFill>
                  <a:schemeClr val="dk1"/>
                </a:solidFill>
                <a:latin typeface="Calibri"/>
                <a:ea typeface="Calibri"/>
                <a:cs typeface="Calibri"/>
                <a:sym typeface="Calibri"/>
              </a:rPr>
              <a:t>Digitalisierung</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und </a:t>
            </a:r>
            <a:r>
              <a:rPr lang="en-GB" sz="1800" b="0" dirty="0" err="1">
                <a:solidFill>
                  <a:schemeClr val="dk1"/>
                </a:solidFill>
                <a:latin typeface="Calibri"/>
                <a:ea typeface="Calibri"/>
                <a:cs typeface="Calibri"/>
                <a:sym typeface="Calibri"/>
              </a:rPr>
              <a:t>technischer</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Fortbildung</a:t>
            </a:r>
            <a:r>
              <a:rPr lang="en-GB" sz="180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im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Agrar</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Ernährungssektor</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Blockchain-</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als</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Werkzeug</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und </a:t>
            </a:r>
            <a:r>
              <a:rPr lang="en-GB" sz="1800" b="0" dirty="0" err="1">
                <a:solidFill>
                  <a:schemeClr val="dk1"/>
                </a:solidFill>
                <a:latin typeface="Calibri"/>
                <a:ea typeface="Calibri"/>
                <a:cs typeface="Calibri"/>
                <a:sym typeface="Calibri"/>
              </a:rPr>
              <a:t>nicht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als</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Ziel</a:t>
            </a:r>
            <a:r>
              <a:rPr lang="en-GB" sz="1800" b="0" dirty="0">
                <a:solidFill>
                  <a:schemeClr val="dk1"/>
                </a:solidFill>
                <a:latin typeface="Calibri"/>
                <a:ea typeface="Calibri"/>
                <a:cs typeface="Calibri"/>
                <a:sym typeface="Calibri"/>
              </a:rPr>
              <a:t> - die </a:t>
            </a:r>
            <a:r>
              <a:rPr lang="en-GB" sz="1800" b="0" dirty="0" err="1">
                <a:solidFill>
                  <a:schemeClr val="dk1"/>
                </a:solidFill>
                <a:latin typeface="Calibri"/>
                <a:ea typeface="Calibri"/>
                <a:cs typeface="Calibri"/>
                <a:sym typeface="Calibri"/>
              </a:rPr>
              <a:t>Verwirklichung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sozialer</a:t>
            </a:r>
            <a:r>
              <a:rPr lang="en-GB" sz="1800" b="0" dirty="0">
                <a:solidFill>
                  <a:schemeClr val="dk1"/>
                </a:solidFill>
                <a:latin typeface="Calibri"/>
                <a:ea typeface="Calibri"/>
                <a:cs typeface="Calibri"/>
                <a:sym typeface="Calibri"/>
              </a:rPr>
              <a:t> und </a:t>
            </a:r>
            <a:r>
              <a:rPr lang="en-GB" sz="1800" b="0" dirty="0" err="1">
                <a:solidFill>
                  <a:schemeClr val="dk1"/>
                </a:solidFill>
                <a:latin typeface="Calibri"/>
                <a:ea typeface="Calibri"/>
                <a:cs typeface="Calibri"/>
                <a:sym typeface="Calibri"/>
              </a:rPr>
              <a:t>ökologischer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Nachhaltigkeit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erfordert</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eine</a:t>
            </a:r>
            <a:r>
              <a:rPr lang="en-GB" sz="1800" b="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veränderte</a:t>
            </a:r>
            <a:r>
              <a:rPr lang="en-GB" sz="1800" dirty="0">
                <a:solidFill>
                  <a:schemeClr val="dk1"/>
                </a:solidFill>
                <a:latin typeface="Calibri"/>
                <a:ea typeface="Calibri"/>
                <a:cs typeface="Calibri"/>
                <a:sym typeface="Calibri"/>
              </a:rPr>
              <a:t> </a:t>
            </a:r>
            <a:r>
              <a:rPr lang="en-GB" sz="1800" dirty="0" err="1">
                <a:solidFill>
                  <a:schemeClr val="dk1"/>
                </a:solidFill>
                <a:latin typeface="Calibri"/>
                <a:ea typeface="Calibri"/>
                <a:cs typeface="Calibri"/>
                <a:sym typeface="Calibri"/>
              </a:rPr>
              <a:t>Einstellung</a:t>
            </a:r>
            <a:r>
              <a:rPr lang="en-GB" sz="1800" dirty="0">
                <a:solidFill>
                  <a:schemeClr val="dk1"/>
                </a:solidFill>
                <a:latin typeface="Calibri"/>
                <a:ea typeface="Calibri"/>
                <a:cs typeface="Calibri"/>
                <a:sym typeface="Calibri"/>
              </a:rPr>
              <a:t> </a:t>
            </a:r>
            <a:r>
              <a:rPr lang="en-GB" sz="1800" b="0" dirty="0">
                <a:solidFill>
                  <a:schemeClr val="dk1"/>
                </a:solidFill>
                <a:latin typeface="Calibri"/>
                <a:ea typeface="Calibri"/>
                <a:cs typeface="Calibri"/>
                <a:sym typeface="Calibri"/>
              </a:rPr>
              <a:t>und </a:t>
            </a:r>
            <a:r>
              <a:rPr lang="en-GB" sz="1800" b="0" dirty="0" err="1">
                <a:solidFill>
                  <a:schemeClr val="dk1"/>
                </a:solidFill>
                <a:latin typeface="Calibri"/>
                <a:ea typeface="Calibri"/>
                <a:cs typeface="Calibri"/>
                <a:sym typeface="Calibri"/>
              </a:rPr>
              <a:t>Sichtweise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sowie</a:t>
            </a:r>
            <a:r>
              <a:rPr lang="en-GB" sz="1800" b="0" dirty="0">
                <a:solidFill>
                  <a:schemeClr val="dk1"/>
                </a:solidFill>
                <a:latin typeface="Calibri"/>
                <a:ea typeface="Calibri"/>
                <a:cs typeface="Calibri"/>
                <a:sym typeface="Calibri"/>
              </a:rPr>
              <a:t> die </a:t>
            </a:r>
            <a:r>
              <a:rPr lang="en-GB" sz="1800" b="0" dirty="0" err="1">
                <a:solidFill>
                  <a:schemeClr val="dk1"/>
                </a:solidFill>
                <a:latin typeface="Calibri"/>
                <a:ea typeface="Calibri"/>
                <a:cs typeface="Calibri"/>
                <a:sym typeface="Calibri"/>
              </a:rPr>
              <a:t>Einführung</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neuer</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Technologien</a:t>
            </a:r>
            <a:r>
              <a:rPr lang="en-GB" sz="1800" b="0" dirty="0">
                <a:solidFill>
                  <a:schemeClr val="dk1"/>
                </a:solidFill>
                <a:latin typeface="Calibri"/>
                <a:ea typeface="Calibri"/>
                <a:cs typeface="Calibri"/>
                <a:sym typeface="Calibri"/>
              </a:rPr>
              <a:t> </a:t>
            </a:r>
            <a:endParaRPr sz="18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1800" b="0" dirty="0">
                <a:solidFill>
                  <a:schemeClr val="dk1"/>
                </a:solidFill>
                <a:latin typeface="Calibri"/>
                <a:ea typeface="Calibri"/>
                <a:cs typeface="Calibri"/>
                <a:sym typeface="Calibri"/>
              </a:rPr>
              <a:t>Eine </a:t>
            </a:r>
            <a:r>
              <a:rPr lang="en-GB" sz="1800" b="0" dirty="0" err="1">
                <a:solidFill>
                  <a:schemeClr val="dk1"/>
                </a:solidFill>
                <a:latin typeface="Calibri"/>
                <a:ea typeface="Calibri"/>
                <a:cs typeface="Calibri"/>
                <a:sym typeface="Calibri"/>
              </a:rPr>
              <a:t>sich</a:t>
            </a:r>
            <a:r>
              <a:rPr lang="en-GB" sz="1800" b="0" dirty="0">
                <a:solidFill>
                  <a:schemeClr val="dk1"/>
                </a:solidFill>
                <a:latin typeface="Calibri"/>
                <a:ea typeface="Calibri"/>
                <a:cs typeface="Calibri"/>
                <a:sym typeface="Calibri"/>
              </a:rPr>
              <a:t> schnell </a:t>
            </a:r>
            <a:r>
              <a:rPr lang="en-GB" sz="1800" b="0" dirty="0" err="1">
                <a:solidFill>
                  <a:schemeClr val="dk1"/>
                </a:solidFill>
                <a:latin typeface="Calibri"/>
                <a:ea typeface="Calibri"/>
                <a:cs typeface="Calibri"/>
                <a:sym typeface="Calibri"/>
              </a:rPr>
              <a:t>entwickelnde</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Technologie</a:t>
            </a:r>
            <a:r>
              <a:rPr lang="en-GB" sz="1800" b="0" dirty="0">
                <a:solidFill>
                  <a:schemeClr val="dk1"/>
                </a:solidFill>
                <a:latin typeface="Calibri"/>
                <a:ea typeface="Calibri"/>
                <a:cs typeface="Calibri"/>
                <a:sym typeface="Calibri"/>
              </a:rPr>
              <a:t> - </a:t>
            </a:r>
            <a:r>
              <a:rPr lang="en-GB" sz="1800" b="0" dirty="0" err="1">
                <a:solidFill>
                  <a:schemeClr val="dk1"/>
                </a:solidFill>
                <a:latin typeface="Calibri"/>
                <a:ea typeface="Calibri"/>
                <a:cs typeface="Calibri"/>
                <a:sym typeface="Calibri"/>
              </a:rPr>
              <a:t>halten</a:t>
            </a:r>
            <a:r>
              <a:rPr lang="en-GB" sz="1800" b="0" dirty="0">
                <a:solidFill>
                  <a:schemeClr val="dk1"/>
                </a:solidFill>
                <a:latin typeface="Calibri"/>
                <a:ea typeface="Calibri"/>
                <a:cs typeface="Calibri"/>
                <a:sym typeface="Calibri"/>
              </a:rPr>
              <a:t> Sie </a:t>
            </a:r>
            <a:r>
              <a:rPr lang="en-GB" sz="1800" b="0" dirty="0" err="1">
                <a:solidFill>
                  <a:schemeClr val="dk1"/>
                </a:solidFill>
                <a:latin typeface="Calibri"/>
                <a:ea typeface="Calibri"/>
                <a:cs typeface="Calibri"/>
                <a:sym typeface="Calibri"/>
              </a:rPr>
              <a:t>sich</a:t>
            </a:r>
            <a:r>
              <a:rPr lang="en-GB" sz="1800" b="0" dirty="0">
                <a:solidFill>
                  <a:schemeClr val="dk1"/>
                </a:solidFill>
                <a:latin typeface="Calibri"/>
                <a:ea typeface="Calibri"/>
                <a:cs typeface="Calibri"/>
                <a:sym typeface="Calibri"/>
              </a:rPr>
              <a:t> über die </a:t>
            </a:r>
            <a:r>
              <a:rPr lang="en-GB" sz="1800" b="0" dirty="0" err="1">
                <a:solidFill>
                  <a:schemeClr val="dk1"/>
                </a:solidFill>
                <a:latin typeface="Calibri"/>
                <a:ea typeface="Calibri"/>
                <a:cs typeface="Calibri"/>
                <a:sym typeface="Calibri"/>
              </a:rPr>
              <a:t>laufenden</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Entwicklungen</a:t>
            </a:r>
            <a:r>
              <a:rPr lang="en-GB" sz="1800" b="0" dirty="0">
                <a:solidFill>
                  <a:schemeClr val="dk1"/>
                </a:solidFill>
                <a:latin typeface="Calibri"/>
                <a:ea typeface="Calibri"/>
                <a:cs typeface="Calibri"/>
                <a:sym typeface="Calibri"/>
              </a:rPr>
              <a:t> auf </a:t>
            </a:r>
            <a:r>
              <a:rPr lang="en-GB" sz="1800" b="0" dirty="0" err="1">
                <a:solidFill>
                  <a:schemeClr val="dk1"/>
                </a:solidFill>
                <a:latin typeface="Calibri"/>
                <a:ea typeface="Calibri"/>
                <a:cs typeface="Calibri"/>
                <a:sym typeface="Calibri"/>
              </a:rPr>
              <a:t>dem</a:t>
            </a:r>
            <a:r>
              <a:rPr lang="en-GB" sz="1800" b="0" dirty="0">
                <a:solidFill>
                  <a:schemeClr val="dk1"/>
                </a:solidFill>
                <a:latin typeface="Calibri"/>
                <a:ea typeface="Calibri"/>
                <a:cs typeface="Calibri"/>
                <a:sym typeface="Calibri"/>
              </a:rPr>
              <a:t> </a:t>
            </a:r>
            <a:r>
              <a:rPr lang="en-GB" sz="1800" b="0" dirty="0" err="1">
                <a:solidFill>
                  <a:schemeClr val="dk1"/>
                </a:solidFill>
                <a:latin typeface="Calibri"/>
                <a:ea typeface="Calibri"/>
                <a:cs typeface="Calibri"/>
                <a:sym typeface="Calibri"/>
              </a:rPr>
              <a:t>Laufenden</a:t>
            </a:r>
            <a:endParaRPr sz="1800" b="0" dirty="0">
              <a:solidFill>
                <a:schemeClr val="dk1"/>
              </a:solidFill>
              <a:latin typeface="Calibri"/>
              <a:ea typeface="Calibri"/>
              <a:cs typeface="Calibri"/>
              <a:sym typeface="Calibri"/>
            </a:endParaRPr>
          </a:p>
        </p:txBody>
      </p:sp>
      <p:pic>
        <p:nvPicPr>
          <p:cNvPr id="684" name="Google Shape;684;g25c52fc29ab_0_1612"/>
          <p:cNvPicPr preferRelativeResize="0"/>
          <p:nvPr/>
        </p:nvPicPr>
        <p:blipFill>
          <a:blip r:embed="rId4">
            <a:alphaModFix/>
          </a:blip>
          <a:stretch>
            <a:fillRect/>
          </a:stretch>
        </p:blipFill>
        <p:spPr>
          <a:xfrm>
            <a:off x="6599327" y="1162814"/>
            <a:ext cx="4094073" cy="6400037"/>
          </a:xfrm>
          <a:prstGeom prst="rect">
            <a:avLst/>
          </a:prstGeom>
          <a:noFill/>
          <a:ln>
            <a:noFill/>
          </a:ln>
        </p:spPr>
      </p:pic>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Shape 688"/>
        <p:cNvGrpSpPr/>
        <p:nvPr/>
      </p:nvGrpSpPr>
      <p:grpSpPr>
        <a:xfrm>
          <a:off x="0" y="0"/>
          <a:ext cx="0" cy="0"/>
          <a:chOff x="0" y="0"/>
          <a:chExt cx="0" cy="0"/>
        </a:xfrm>
      </p:grpSpPr>
      <p:sp>
        <p:nvSpPr>
          <p:cNvPr id="689" name="Google Shape;689;p58"/>
          <p:cNvSpPr txBox="1">
            <a:spLocks noGrp="1"/>
          </p:cNvSpPr>
          <p:nvPr>
            <p:ph type="body" idx="1"/>
          </p:nvPr>
        </p:nvSpPr>
        <p:spPr>
          <a:xfrm>
            <a:off x="508000" y="1602805"/>
            <a:ext cx="9677400" cy="5171700"/>
          </a:xfrm>
          <a:prstGeom prst="rect">
            <a:avLst/>
          </a:prstGeom>
          <a:noFill/>
          <a:ln>
            <a:noFill/>
          </a:ln>
        </p:spPr>
        <p:txBody>
          <a:bodyPr spcFirstLastPara="1" wrap="square" lIns="0" tIns="0" rIns="0" bIns="0" anchor="t" anchorCtr="0">
            <a:spAutoFit/>
          </a:bodyPr>
          <a:lstStyle/>
          <a:p>
            <a:pPr marL="457200" lvl="0" indent="-317500" algn="l" rtl="0">
              <a:spcBef>
                <a:spcPts val="0"/>
              </a:spcBef>
              <a:spcAft>
                <a:spcPts val="0"/>
              </a:spcAft>
              <a:buClr>
                <a:schemeClr val="dk1"/>
              </a:buClr>
              <a:buSzPts val="1400"/>
              <a:buFont typeface="Open Sans"/>
              <a:buChar char="●"/>
            </a:pPr>
            <a:r>
              <a:rPr lang="en-GB" sz="1400" b="0" u="sng">
                <a:solidFill>
                  <a:schemeClr val="hlink"/>
                </a:solidFill>
                <a:hlinkClick r:id="rId3"/>
              </a:rPr>
              <a:t>UNDP, "Blockchain for Agri-food Traceability", 2021</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4"/>
              </a:rPr>
              <a:t>Saurabh und Dey, "Blockchain technology adoption, architecture, and sustainable agrifood supply chains", 2020</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5"/>
              </a:rPr>
              <a:t>Okorie et al, "Removing barriers to Blockchain use in circular food supply chains: Practitioner views on achieving operational effectiveness", 2022</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6"/>
              </a:rPr>
              <a:t>Tyagi, "A global blockchain-based agro-food value chain to facilitate trade and sustainable blocks of healthy lives and food for all", 2023</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7"/>
              </a:rPr>
              <a:t>Kumarathunga, 'Improving Farmers' Participation in Agri Supply Chains with Blockchain and Smart Contracts', 2020</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8"/>
              </a:rPr>
              <a:t>Kim und Laskowski, "Agriculture on the Blockchain: Nachhaltige Lösungen für Lebensmittel, Landwirte und Finanzierungen", 2017</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9"/>
              </a:rPr>
              <a:t>Yadav und Singh, 'A Systematic Literature Review of Blockchain Technology in Agriculture', 2019</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0"/>
              </a:rPr>
              <a:t>Mattila, Dwivedi, Gauri und Ahbab, "Die Rolle der Blockchain bei den nachhaltigen Entwicklungszielen (SDGs)", 2022</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1"/>
              </a:rPr>
              <a:t>Yogarajan et al, 'Exploring the Hype of Blockchain Adoption in Agri-Food Supply Chain: A Systematic Literature Review", 2023</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2"/>
              </a:rPr>
              <a:t>Bhat, Huang, Sofi, und Sultan, "Agriculture-Food Supply Chain Management Based on Blockchain and IoT: A Narrative on Enterprise Blockchain Interoperability", 2022</a:t>
            </a:r>
            <a:endParaRPr sz="1400" b="0" u="sng">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3"/>
              </a:rPr>
              <a:t>Xiong, Dalhous, Wang, und Huang, "Blockchain Technology for Agriculture: Applications and Rationale", 2020</a:t>
            </a:r>
            <a:endParaRPr sz="1400" b="0">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4"/>
              </a:rPr>
              <a:t>PwC, 'Building block(chain)s for a better planet', 2018</a:t>
            </a:r>
            <a:endParaRPr sz="1400" b="0">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5"/>
              </a:rPr>
              <a:t>Varavallo et al, "Traceability Platform Based on Green Blockchain: An Application Case Study in Dairy Supply Chain, 2022</a:t>
            </a:r>
            <a:endParaRPr sz="1400" b="0">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6"/>
              </a:rPr>
              <a:t>Kamilaris, Fonts und Prenafeta-Boldu, "The Rise of Blockchain Technology in Agriculture and Food Supply Chains", 2019</a:t>
            </a:r>
            <a:endParaRPr sz="1400" b="0">
              <a:solidFill>
                <a:schemeClr val="dk1"/>
              </a:solidFill>
            </a:endParaRPr>
          </a:p>
          <a:p>
            <a:pPr marL="457200" lvl="0" indent="-317500" algn="l" rtl="0">
              <a:spcBef>
                <a:spcPts val="0"/>
              </a:spcBef>
              <a:spcAft>
                <a:spcPts val="0"/>
              </a:spcAft>
              <a:buClr>
                <a:schemeClr val="dk1"/>
              </a:buClr>
              <a:buSzPts val="1400"/>
              <a:buChar char="●"/>
            </a:pPr>
            <a:r>
              <a:rPr lang="en-GB" sz="1400" b="0" u="sng">
                <a:solidFill>
                  <a:schemeClr val="hlink"/>
                </a:solidFill>
                <a:hlinkClick r:id="rId17"/>
              </a:rPr>
              <a:t>Parmentola, Petrillo, Tutore und De Felice, 'Is blockchain able to enhance environmental sustainability? Eine systematische Überprüfung und Forschungsagenda aus der Perspektive der Ziele für nachhaltige Entwicklung (SDGs)", 2021</a:t>
            </a:r>
            <a:endParaRPr sz="1400" b="0">
              <a:solidFill>
                <a:schemeClr val="dk1"/>
              </a:solidFill>
            </a:endParaRPr>
          </a:p>
        </p:txBody>
      </p:sp>
      <p:pic>
        <p:nvPicPr>
          <p:cNvPr id="690" name="Google Shape;690;p58"/>
          <p:cNvPicPr preferRelativeResize="0"/>
          <p:nvPr/>
        </p:nvPicPr>
        <p:blipFill rotWithShape="1">
          <a:blip r:embed="rId18">
            <a:alphaModFix/>
          </a:blip>
          <a:srcRect/>
          <a:stretch/>
        </p:blipFill>
        <p:spPr>
          <a:xfrm>
            <a:off x="0" y="-8114"/>
            <a:ext cx="10693400" cy="1170928"/>
          </a:xfrm>
          <a:prstGeom prst="rect">
            <a:avLst/>
          </a:prstGeom>
          <a:noFill/>
          <a:ln>
            <a:noFill/>
          </a:ln>
        </p:spPr>
      </p:pic>
      <p:sp>
        <p:nvSpPr>
          <p:cNvPr id="691" name="Google Shape;691;p58"/>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LINKS ZU WEITEREN MATERIALIEN</a:t>
            </a:r>
            <a:endParaRPr sz="2800">
              <a:solidFill>
                <a:schemeClr val="lt1"/>
              </a:solidFill>
              <a:latin typeface="Open Sans"/>
              <a:ea typeface="Open Sans"/>
              <a:cs typeface="Open Sans"/>
              <a:sym typeface="Open San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7"/>
        <p:cNvGrpSpPr/>
        <p:nvPr/>
      </p:nvGrpSpPr>
      <p:grpSpPr>
        <a:xfrm>
          <a:off x="0" y="0"/>
          <a:ext cx="0" cy="0"/>
          <a:chOff x="0" y="0"/>
          <a:chExt cx="0" cy="0"/>
        </a:xfrm>
      </p:grpSpPr>
      <p:sp>
        <p:nvSpPr>
          <p:cNvPr id="208" name="Google Shape;208;g275c4de7356_0_22"/>
          <p:cNvSpPr txBox="1">
            <a:spLocks noGrp="1"/>
          </p:cNvSpPr>
          <p:nvPr>
            <p:ph type="body" idx="1"/>
          </p:nvPr>
        </p:nvSpPr>
        <p:spPr>
          <a:xfrm>
            <a:off x="317500" y="2034375"/>
            <a:ext cx="4600500" cy="3695700"/>
          </a:xfrm>
          <a:prstGeom prst="rect">
            <a:avLst/>
          </a:prstGeom>
        </p:spPr>
        <p:txBody>
          <a:bodyPr spcFirstLastPara="1" wrap="square" lIns="91425" tIns="45700" rIns="91425" bIns="45700" anchor="t" anchorCtr="0">
            <a:normAutofit/>
          </a:bodyPr>
          <a:lstStyle/>
          <a:p>
            <a:pPr marL="457200" lvl="0" indent="-368300" algn="l" rtl="0">
              <a:spcBef>
                <a:spcPts val="0"/>
              </a:spcBef>
              <a:spcAft>
                <a:spcPts val="0"/>
              </a:spcAft>
              <a:buSzPts val="2200"/>
              <a:buFont typeface="Calibri"/>
              <a:buChar char="●"/>
            </a:pPr>
            <a:r>
              <a:rPr lang="en-GB" sz="2200" dirty="0" err="1"/>
              <a:t>Digitalisierung</a:t>
            </a:r>
            <a:r>
              <a:rPr lang="en-GB" sz="2200" dirty="0"/>
              <a:t> und </a:t>
            </a:r>
            <a:r>
              <a:rPr lang="en-GB" sz="2200" dirty="0" err="1"/>
              <a:t>mögliche</a:t>
            </a:r>
            <a:r>
              <a:rPr lang="en-GB" sz="2200" dirty="0"/>
              <a:t> </a:t>
            </a:r>
            <a:r>
              <a:rPr lang="en-GB" sz="2200" dirty="0" err="1"/>
              <a:t>Lösungen</a:t>
            </a:r>
            <a:endParaRPr sz="2200" dirty="0"/>
          </a:p>
          <a:p>
            <a:pPr marL="457200" lvl="0" indent="-368300" algn="l" rtl="0">
              <a:spcBef>
                <a:spcPts val="0"/>
              </a:spcBef>
              <a:spcAft>
                <a:spcPts val="0"/>
              </a:spcAft>
              <a:buSzPts val="2200"/>
              <a:buFont typeface="Open Sans"/>
              <a:buChar char="-"/>
            </a:pPr>
            <a:r>
              <a:rPr lang="en-GB" sz="2200" dirty="0" err="1"/>
              <a:t>Höhere</a:t>
            </a:r>
            <a:r>
              <a:rPr lang="en-GB" sz="2200" dirty="0"/>
              <a:t> </a:t>
            </a:r>
            <a:r>
              <a:rPr lang="en-GB" sz="2200" b="1" dirty="0" err="1"/>
              <a:t>Produktivität</a:t>
            </a:r>
            <a:endParaRPr sz="2200" b="1" dirty="0"/>
          </a:p>
          <a:p>
            <a:pPr marL="457200" lvl="0" indent="-368300" algn="l" rtl="0">
              <a:spcBef>
                <a:spcPts val="0"/>
              </a:spcBef>
              <a:spcAft>
                <a:spcPts val="0"/>
              </a:spcAft>
              <a:buSzPts val="2200"/>
              <a:buFont typeface="Calibri"/>
              <a:buChar char="-"/>
            </a:pPr>
            <a:r>
              <a:rPr lang="en-GB" sz="2200" dirty="0" err="1"/>
              <a:t>Datengestützte</a:t>
            </a:r>
            <a:r>
              <a:rPr lang="en-GB" sz="2200" dirty="0"/>
              <a:t> </a:t>
            </a:r>
            <a:r>
              <a:rPr lang="en-GB" sz="2200" dirty="0" err="1"/>
              <a:t>Entscheidungsfindung</a:t>
            </a:r>
            <a:endParaRPr sz="2200" dirty="0"/>
          </a:p>
          <a:p>
            <a:pPr marL="457200" lvl="0" indent="-368300" algn="l" rtl="0">
              <a:spcBef>
                <a:spcPts val="0"/>
              </a:spcBef>
              <a:spcAft>
                <a:spcPts val="0"/>
              </a:spcAft>
              <a:buSzPts val="2200"/>
              <a:buFont typeface="Open Sans"/>
              <a:buChar char="-"/>
            </a:pPr>
            <a:r>
              <a:rPr lang="en-GB" sz="2200" b="1" dirty="0" err="1"/>
              <a:t>Effizientere</a:t>
            </a:r>
            <a:r>
              <a:rPr lang="en-GB" sz="2200" b="1" dirty="0"/>
              <a:t>, </a:t>
            </a:r>
            <a:r>
              <a:rPr lang="en-GB" sz="2200" b="1" dirty="0" err="1"/>
              <a:t>transparentere</a:t>
            </a:r>
            <a:r>
              <a:rPr lang="en-GB" sz="2200" b="1" dirty="0"/>
              <a:t> </a:t>
            </a:r>
            <a:r>
              <a:rPr lang="en-GB" sz="2200" dirty="0" err="1"/>
              <a:t>Lieferketten</a:t>
            </a:r>
            <a:endParaRPr sz="2200" dirty="0"/>
          </a:p>
          <a:p>
            <a:pPr marL="457200" lvl="0" indent="-368300" algn="l" rtl="0">
              <a:spcBef>
                <a:spcPts val="0"/>
              </a:spcBef>
              <a:spcAft>
                <a:spcPts val="0"/>
              </a:spcAft>
              <a:buSzPts val="2200"/>
              <a:buFont typeface="Calibri"/>
              <a:buChar char="-"/>
            </a:pPr>
            <a:r>
              <a:rPr lang="en-GB" sz="2200" dirty="0" err="1"/>
              <a:t>Abfallwirtschaft</a:t>
            </a:r>
            <a:r>
              <a:rPr lang="en-GB" sz="2200" dirty="0"/>
              <a:t> und </a:t>
            </a:r>
            <a:r>
              <a:rPr lang="en-GB" sz="2200" dirty="0" err="1"/>
              <a:t>Abfallvermeidung</a:t>
            </a:r>
            <a:endParaRPr sz="2200" dirty="0"/>
          </a:p>
          <a:p>
            <a:pPr marL="457200" lvl="0" indent="-368300" algn="l" rtl="0">
              <a:spcBef>
                <a:spcPts val="0"/>
              </a:spcBef>
              <a:spcAft>
                <a:spcPts val="0"/>
              </a:spcAft>
              <a:buSzPts val="2200"/>
              <a:buFont typeface="Open Sans"/>
              <a:buChar char="-"/>
            </a:pPr>
            <a:r>
              <a:rPr lang="en-GB" sz="2200" b="1" dirty="0" err="1"/>
              <a:t>Nachhaltigere</a:t>
            </a:r>
            <a:r>
              <a:rPr lang="en-GB" sz="2200" b="1" dirty="0"/>
              <a:t>, </a:t>
            </a:r>
            <a:r>
              <a:rPr lang="en-GB" sz="2200" b="1" dirty="0" err="1"/>
              <a:t>gerechtere</a:t>
            </a:r>
            <a:r>
              <a:rPr lang="en-GB" sz="2200" b="1" dirty="0"/>
              <a:t> </a:t>
            </a:r>
            <a:r>
              <a:rPr lang="en-GB" sz="2200" dirty="0" err="1"/>
              <a:t>landwirtschaftliche</a:t>
            </a:r>
            <a:r>
              <a:rPr lang="en-GB" sz="2200" dirty="0"/>
              <a:t> </a:t>
            </a:r>
            <a:r>
              <a:rPr lang="en-GB" sz="2200" dirty="0" err="1"/>
              <a:t>Praktiken</a:t>
            </a:r>
            <a:endParaRPr sz="2200" dirty="0"/>
          </a:p>
          <a:p>
            <a:pPr marL="0" lvl="0" indent="0" algn="l" rtl="0">
              <a:spcBef>
                <a:spcPts val="1000"/>
              </a:spcBef>
              <a:spcAft>
                <a:spcPts val="0"/>
              </a:spcAft>
              <a:buNone/>
            </a:pPr>
            <a:endParaRPr dirty="0"/>
          </a:p>
        </p:txBody>
      </p:sp>
      <p:sp>
        <p:nvSpPr>
          <p:cNvPr id="209" name="Google Shape;209;g275c4de7356_0_22"/>
          <p:cNvSpPr txBox="1">
            <a:spLocks noGrp="1"/>
          </p:cNvSpPr>
          <p:nvPr>
            <p:ph type="sldNum" idx="12"/>
          </p:nvPr>
        </p:nvSpPr>
        <p:spPr>
          <a:xfrm>
            <a:off x="7551738" y="7010400"/>
            <a:ext cx="2406600" cy="401700"/>
          </a:xfrm>
          <a:prstGeom prst="rect">
            <a:avLst/>
          </a:prstGeom>
        </p:spPr>
        <p:txBody>
          <a:bodyPr spcFirstLastPara="1" wrap="square" lIns="91425" tIns="45700" rIns="91425" bIns="45700" anchor="ctr" anchorCtr="0">
            <a:noAutofit/>
          </a:bodyPr>
          <a:lstStyle/>
          <a:p>
            <a:pPr marL="0" lvl="0" indent="0" algn="r" rtl="0">
              <a:spcBef>
                <a:spcPts val="0"/>
              </a:spcBef>
              <a:spcAft>
                <a:spcPts val="0"/>
              </a:spcAft>
              <a:buClr>
                <a:srgbClr val="000000"/>
              </a:buClr>
              <a:buFont typeface="Arial"/>
              <a:buNone/>
            </a:pPr>
            <a:fld id="{00000000-1234-1234-1234-123412341234}" type="slidenum">
              <a:rPr lang="en-GB"/>
              <a:t>6</a:t>
            </a:fld>
            <a:endParaRPr/>
          </a:p>
        </p:txBody>
      </p:sp>
      <p:pic>
        <p:nvPicPr>
          <p:cNvPr id="210" name="Google Shape;210;g275c4de7356_0_22"/>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1" name="Google Shape;211;g275c4de7356_0_22"/>
          <p:cNvSpPr txBox="1"/>
          <p:nvPr/>
        </p:nvSpPr>
        <p:spPr>
          <a:xfrm>
            <a:off x="317500" y="150750"/>
            <a:ext cx="9873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dirty="0">
                <a:solidFill>
                  <a:schemeClr val="lt1"/>
                </a:solidFill>
                <a:latin typeface="Calibri"/>
                <a:ea typeface="Calibri"/>
                <a:cs typeface="Calibri"/>
                <a:sym typeface="Calibri"/>
              </a:rPr>
              <a:t>DIGITALISIERUNG IN DER AGRAR- UND ERNÄHRUNGSWIRTSCHAFT</a:t>
            </a:r>
            <a:endParaRPr sz="1900" dirty="0">
              <a:latin typeface="Calibri"/>
              <a:ea typeface="Calibri"/>
              <a:cs typeface="Calibri"/>
              <a:sym typeface="Calibri"/>
            </a:endParaRPr>
          </a:p>
        </p:txBody>
      </p:sp>
      <p:pic>
        <p:nvPicPr>
          <p:cNvPr id="212" name="Google Shape;212;g275c4de7356_0_22"/>
          <p:cNvPicPr preferRelativeResize="0"/>
          <p:nvPr/>
        </p:nvPicPr>
        <p:blipFill>
          <a:blip r:embed="rId4">
            <a:alphaModFix/>
          </a:blip>
          <a:stretch>
            <a:fillRect/>
          </a:stretch>
        </p:blipFill>
        <p:spPr>
          <a:xfrm>
            <a:off x="5600700" y="2034375"/>
            <a:ext cx="5092701" cy="4026600"/>
          </a:xfrm>
          <a:prstGeom prst="rect">
            <a:avLst/>
          </a:prstGeom>
          <a:noFill/>
          <a:ln>
            <a:noFill/>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Shape 695"/>
        <p:cNvGrpSpPr/>
        <p:nvPr/>
      </p:nvGrpSpPr>
      <p:grpSpPr>
        <a:xfrm>
          <a:off x="0" y="0"/>
          <a:ext cx="0" cy="0"/>
          <a:chOff x="0" y="0"/>
          <a:chExt cx="0" cy="0"/>
        </a:xfrm>
      </p:grpSpPr>
      <p:sp>
        <p:nvSpPr>
          <p:cNvPr id="696" name="Google Shape;696;p57"/>
          <p:cNvSpPr txBox="1">
            <a:spLocks noGrp="1"/>
          </p:cNvSpPr>
          <p:nvPr>
            <p:ph type="body" idx="1"/>
          </p:nvPr>
        </p:nvSpPr>
        <p:spPr>
          <a:xfrm>
            <a:off x="393700" y="5889055"/>
            <a:ext cx="9677400" cy="492600"/>
          </a:xfrm>
          <a:prstGeom prst="rect">
            <a:avLst/>
          </a:prstGeom>
          <a:noFill/>
          <a:ln>
            <a:noFill/>
          </a:ln>
        </p:spPr>
        <p:txBody>
          <a:bodyPr spcFirstLastPara="1" wrap="square" lIns="0" tIns="0" rIns="0" bIns="0" anchor="t" anchorCtr="0">
            <a:spAutoFit/>
          </a:bodyPr>
          <a:lstStyle/>
          <a:p>
            <a:pPr marL="457200" lvl="0" indent="0" algn="l" rtl="0">
              <a:spcBef>
                <a:spcPts val="0"/>
              </a:spcBef>
              <a:spcAft>
                <a:spcPts val="0"/>
              </a:spcAft>
              <a:buNone/>
            </a:pPr>
            <a:endParaRPr sz="1400" b="0">
              <a:solidFill>
                <a:schemeClr val="dk1"/>
              </a:solidFill>
            </a:endParaRPr>
          </a:p>
          <a:p>
            <a:pPr marL="0" lvl="0" indent="0" algn="l" rtl="0">
              <a:spcBef>
                <a:spcPts val="0"/>
              </a:spcBef>
              <a:spcAft>
                <a:spcPts val="0"/>
              </a:spcAft>
              <a:buNone/>
            </a:pPr>
            <a:endParaRPr sz="1800" b="0">
              <a:solidFill>
                <a:schemeClr val="dk1"/>
              </a:solidFill>
            </a:endParaRPr>
          </a:p>
        </p:txBody>
      </p:sp>
      <p:pic>
        <p:nvPicPr>
          <p:cNvPr id="697" name="Google Shape;697;p57"/>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698" name="Google Shape;698;p57"/>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LINKS ZU WEITEREN MATERIALIEN</a:t>
            </a:r>
            <a:endParaRPr sz="2800">
              <a:solidFill>
                <a:schemeClr val="lt1"/>
              </a:solidFill>
              <a:latin typeface="Open Sans"/>
              <a:ea typeface="Open Sans"/>
              <a:cs typeface="Open Sans"/>
              <a:sym typeface="Open Sans"/>
            </a:endParaRPr>
          </a:p>
        </p:txBody>
      </p:sp>
      <p:sp>
        <p:nvSpPr>
          <p:cNvPr id="699" name="Google Shape;699;p57"/>
          <p:cNvSpPr txBox="1"/>
          <p:nvPr/>
        </p:nvSpPr>
        <p:spPr>
          <a:xfrm>
            <a:off x="533400" y="1619250"/>
            <a:ext cx="9553500" cy="4238700"/>
          </a:xfrm>
          <a:prstGeom prst="rect">
            <a:avLst/>
          </a:prstGeom>
          <a:noFill/>
          <a:ln>
            <a:noFill/>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4"/>
              </a:rPr>
              <a:t>Van Wassenaer, Verdouw, und Wolfert, 'What Blockchain Are We Talking About? An Analytical Framework for Understanding Blockchain Applications in Agriculture and Food", 2021</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5"/>
              </a:rPr>
              <a:t>Bosona und Gebresenbet, "The Role of Blockchain Technology in Promoting Traceability Systems in Agri-Food Production and Supply Chains", 2023</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6"/>
              </a:rPr>
              <a:t>Parra-Lopez et al, "Digitale Transformation des Agrar- und Ernährungssystems: Quantifizierung der Einflussfaktoren für die politische Planung im Olivensektor", 2021</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7"/>
              </a:rPr>
              <a:t>Cuellar und Johnson, "Barriers to implementation of blockchain technology in agricultural supply chain", 2022</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8"/>
              </a:rPr>
              <a:t>Food and Agriculture Association of the United Nations, "Exploring blockchain technology to transform agrifood systems", 2022</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r>
              <a:rPr lang="en-GB" u="sng">
                <a:solidFill>
                  <a:schemeClr val="hlink"/>
                </a:solidFill>
                <a:latin typeface="Open Sans"/>
                <a:ea typeface="Open Sans"/>
                <a:cs typeface="Open Sans"/>
                <a:sym typeface="Open Sans"/>
                <a:hlinkClick r:id="rId9"/>
              </a:rPr>
              <a:t>Knowledgehut, 'Blockchain-Technologie in der Landwirtschaft: Anwendungstechniken", 2023</a:t>
            </a:r>
            <a:endParaRPr>
              <a:latin typeface="Open Sans"/>
              <a:ea typeface="Open Sans"/>
              <a:cs typeface="Open Sans"/>
              <a:sym typeface="Open Sans"/>
            </a:endParaRPr>
          </a:p>
          <a:p>
            <a:pPr marL="457200" lvl="0" indent="-317500" algn="l" rtl="0">
              <a:spcBef>
                <a:spcPts val="0"/>
              </a:spcBef>
              <a:spcAft>
                <a:spcPts val="0"/>
              </a:spcAft>
              <a:buSzPts val="1400"/>
              <a:buFont typeface="Open Sans"/>
              <a:buChar char="●"/>
            </a:pPr>
            <a:endParaRPr>
              <a:latin typeface="Open Sans"/>
              <a:ea typeface="Open Sans"/>
              <a:cs typeface="Open Sans"/>
              <a:sym typeface="Open Sans"/>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Shape 703"/>
        <p:cNvGrpSpPr/>
        <p:nvPr/>
      </p:nvGrpSpPr>
      <p:grpSpPr>
        <a:xfrm>
          <a:off x="0" y="0"/>
          <a:ext cx="0" cy="0"/>
          <a:chOff x="0" y="0"/>
          <a:chExt cx="0" cy="0"/>
        </a:xfrm>
      </p:grpSpPr>
      <p:pic>
        <p:nvPicPr>
          <p:cNvPr id="704" name="Google Shape;704;p59"/>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05" name="Google Shape;705;p59"/>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FE602BF1-E177-1E74-750B-C4BE57AFE12C}"/>
              </a:ext>
            </a:extLst>
          </p:cNvPr>
          <p:cNvSpPr txBox="1"/>
          <p:nvPr/>
        </p:nvSpPr>
        <p:spPr>
          <a:xfrm>
            <a:off x="579700" y="1917467"/>
            <a:ext cx="9462480" cy="3252172"/>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dirty="0"/>
              <a:t>Q1. Wie viel Prozent der produzierten Lebensmittel gehen derzeit jedes Jahr verloren oder werden verschwendet?</a:t>
            </a:r>
          </a:p>
          <a:p>
            <a:pPr>
              <a:spcBef>
                <a:spcPts val="200"/>
              </a:spcBef>
              <a:spcAft>
                <a:spcPts val="200"/>
              </a:spcAft>
            </a:pPr>
            <a:endParaRPr lang="en-GB" sz="2200"/>
          </a:p>
          <a:p>
            <a:pPr marL="457200">
              <a:spcBef>
                <a:spcPts val="300"/>
              </a:spcBef>
              <a:spcAft>
                <a:spcPts val="300"/>
              </a:spcAft>
              <a:buAutoNum type="alphaUcPeriod"/>
            </a:pPr>
            <a:r>
              <a:rPr lang="en-GB" sz="2200" dirty="0"/>
              <a:t> Über 15%</a:t>
            </a:r>
          </a:p>
          <a:p>
            <a:pPr marL="457200">
              <a:spcBef>
                <a:spcPts val="300"/>
              </a:spcBef>
              <a:spcAft>
                <a:spcPts val="300"/>
              </a:spcAft>
              <a:buAutoNum type="alphaUcPeriod"/>
            </a:pPr>
            <a:r>
              <a:rPr lang="en-GB" sz="2200" dirty="0"/>
              <a:t> Über 25%</a:t>
            </a:r>
          </a:p>
          <a:p>
            <a:pPr marL="457200">
              <a:spcBef>
                <a:spcPts val="300"/>
              </a:spcBef>
              <a:spcAft>
                <a:spcPts val="300"/>
              </a:spcAft>
              <a:buAutoNum type="alphaUcPeriod"/>
            </a:pPr>
            <a:r>
              <a:rPr lang="en-GB" sz="2200" dirty="0"/>
              <a:t> Über 30%</a:t>
            </a:r>
          </a:p>
          <a:p>
            <a:pPr marL="457200">
              <a:spcBef>
                <a:spcPts val="300"/>
              </a:spcBef>
              <a:spcAft>
                <a:spcPts val="300"/>
              </a:spcAft>
              <a:buAutoNum type="alphaUcPeriod"/>
            </a:pPr>
            <a:r>
              <a:rPr lang="en-GB" sz="2200" dirty="0"/>
              <a:t> Über 45%</a:t>
            </a:r>
          </a:p>
          <a:p>
            <a:endParaRPr lang="en-GB"/>
          </a:p>
          <a:p>
            <a:endParaRPr lang="en-GB"/>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Shape 709"/>
        <p:cNvGrpSpPr/>
        <p:nvPr/>
      </p:nvGrpSpPr>
      <p:grpSpPr>
        <a:xfrm>
          <a:off x="0" y="0"/>
          <a:ext cx="0" cy="0"/>
          <a:chOff x="0" y="0"/>
          <a:chExt cx="0" cy="0"/>
        </a:xfrm>
      </p:grpSpPr>
      <p:pic>
        <p:nvPicPr>
          <p:cNvPr id="710" name="Google Shape;710;p60"/>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1" name="Google Shape;711;p60"/>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3" name="TextBox 2">
            <a:extLst>
              <a:ext uri="{FF2B5EF4-FFF2-40B4-BE49-F238E27FC236}">
                <a16:creationId xmlns:a16="http://schemas.microsoft.com/office/drawing/2014/main" id="{0394DA71-9D81-AA50-909F-1E770E4FFC0B}"/>
              </a:ext>
            </a:extLst>
          </p:cNvPr>
          <p:cNvSpPr txBox="1"/>
          <p:nvPr/>
        </p:nvSpPr>
        <p:spPr>
          <a:xfrm>
            <a:off x="579700" y="1917467"/>
            <a:ext cx="9462480" cy="4124206"/>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dirty="0"/>
              <a:t>Q2. Die in der Blockchain gespeicherten Informationen zur Lieferkette werden gleichzeitig zwischen den Mitgliedern ausgetauscht, unterliegen dem Konsens und sind unveränderlich. Aus diesen Gründen wird die Blockchain-Technologie manchmal als eine:</a:t>
            </a:r>
            <a:endParaRPr lang="en-US" dirty="0"/>
          </a:p>
          <a:p>
            <a:endParaRPr lang="en-GB" sz="2200" dirty="0"/>
          </a:p>
          <a:p>
            <a:pPr marL="457200" indent="-457200">
              <a:spcBef>
                <a:spcPts val="300"/>
              </a:spcBef>
              <a:spcAft>
                <a:spcPts val="300"/>
              </a:spcAft>
              <a:buAutoNum type="alphaUcPeriod"/>
            </a:pPr>
            <a:r>
              <a:rPr lang="en-GB" sz="2200" dirty="0"/>
              <a:t>Verteiltes, zentralisiertes Hauptbuch</a:t>
            </a:r>
          </a:p>
          <a:p>
            <a:pPr marL="457200" indent="-457200">
              <a:spcBef>
                <a:spcPts val="300"/>
              </a:spcBef>
              <a:spcAft>
                <a:spcPts val="300"/>
              </a:spcAft>
              <a:buAutoNum type="alphaUcPeriod"/>
            </a:pPr>
            <a:r>
              <a:rPr lang="en-GB" sz="2200" dirty="0" err="1"/>
              <a:t>Verteiltes</a:t>
            </a:r>
            <a:r>
              <a:rPr lang="en-GB" sz="2200" dirty="0"/>
              <a:t>, dezentralisiertes Hauptbuch</a:t>
            </a:r>
          </a:p>
          <a:p>
            <a:pPr marL="457200" indent="-457200">
              <a:spcBef>
                <a:spcPts val="300"/>
              </a:spcBef>
              <a:spcAft>
                <a:spcPts val="300"/>
              </a:spcAft>
              <a:buAutoNum type="alphaUcPeriod"/>
            </a:pPr>
            <a:r>
              <a:rPr lang="en-GB" sz="2200" dirty="0" err="1"/>
              <a:t>Eindeutiges</a:t>
            </a:r>
            <a:r>
              <a:rPr lang="en-GB" sz="2200" dirty="0"/>
              <a:t>, dereguliertes Hauptbuch</a:t>
            </a:r>
          </a:p>
          <a:p>
            <a:pPr marL="457200" indent="-457200">
              <a:spcBef>
                <a:spcPts val="300"/>
              </a:spcBef>
              <a:spcAft>
                <a:spcPts val="300"/>
              </a:spcAft>
              <a:buAutoNum type="alphaUcPeriod"/>
            </a:pPr>
            <a:r>
              <a:rPr lang="en-GB" sz="2200" dirty="0" err="1"/>
              <a:t>Störender</a:t>
            </a:r>
            <a:r>
              <a:rPr lang="en-GB" sz="2200" dirty="0"/>
              <a:t>, stillgelegter Ledger</a:t>
            </a:r>
          </a:p>
          <a:p>
            <a:endParaRPr lang="en-GB" sz="2200" dirty="0"/>
          </a:p>
          <a:p>
            <a:endParaRPr lang="en-GB" sz="2200" dirty="0"/>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3108543"/>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Q3. Welches ist ein häufiges Problem in globalen Lebensmittelversorgungsketten? </a:t>
            </a:r>
          </a:p>
          <a:p>
            <a:endParaRPr lang="en-GB" sz="2200"/>
          </a:p>
          <a:p>
            <a:pPr marL="457200" indent="-457200">
              <a:spcBef>
                <a:spcPts val="300"/>
              </a:spcBef>
              <a:spcAft>
                <a:spcPts val="300"/>
              </a:spcAft>
              <a:buAutoNum type="alphaUcPeriod"/>
            </a:pPr>
            <a:r>
              <a:rPr lang="en-GB" sz="2200" dirty="0"/>
              <a:t>Geringes Vertrauen </a:t>
            </a:r>
          </a:p>
          <a:p>
            <a:pPr marL="457200" indent="-457200">
              <a:spcBef>
                <a:spcPts val="300"/>
              </a:spcBef>
              <a:spcAft>
                <a:spcPts val="300"/>
              </a:spcAft>
              <a:buAutoNum type="alphaUcPeriod"/>
            </a:pPr>
            <a:r>
              <a:rPr lang="en-GB" sz="2200" dirty="0"/>
              <a:t>Mangel an gemeinsamen Informationen</a:t>
            </a:r>
          </a:p>
          <a:p>
            <a:pPr marL="457200" indent="-457200">
              <a:spcBef>
                <a:spcPts val="300"/>
              </a:spcBef>
              <a:spcAft>
                <a:spcPts val="300"/>
              </a:spcAft>
              <a:buAutoNum type="alphaUcPeriod"/>
            </a:pPr>
            <a:r>
              <a:rPr lang="en-GB" sz="2200" dirty="0"/>
              <a:t>Geringer Digitalisierungsgrad</a:t>
            </a:r>
          </a:p>
          <a:p>
            <a:pPr marL="457200" indent="-457200">
              <a:spcBef>
                <a:spcPts val="300"/>
              </a:spcBef>
              <a:spcAft>
                <a:spcPts val="300"/>
              </a:spcAft>
              <a:buAutoNum type="alphaUcPeriod"/>
            </a:pPr>
            <a:r>
              <a:rPr lang="en-GB" sz="2200" dirty="0"/>
              <a:t>Alle oben genannten Punkte </a:t>
            </a:r>
          </a:p>
          <a:p>
            <a:endParaRPr lang="en-GB" sz="2200"/>
          </a:p>
          <a:p>
            <a:pPr marL="457200" indent="-457200">
              <a:buAutoNum type="alphaUcPeriod"/>
            </a:pPr>
            <a:endParaRPr lang="en-GB" sz="2200"/>
          </a:p>
        </p:txBody>
      </p:sp>
    </p:spTree>
    <p:extLst>
      <p:ext uri="{BB962C8B-B14F-4D97-AF65-F5344CB8AC3E}">
        <p14:creationId xmlns:p14="http://schemas.microsoft.com/office/powerpoint/2010/main" val="221418587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3" name="TextBox 2">
            <a:extLst>
              <a:ext uri="{FF2B5EF4-FFF2-40B4-BE49-F238E27FC236}">
                <a16:creationId xmlns:a16="http://schemas.microsoft.com/office/drawing/2014/main" id="{D40A9953-8CE2-A985-93D6-94C42DA55B01}"/>
              </a:ext>
            </a:extLst>
          </p:cNvPr>
          <p:cNvSpPr txBox="1"/>
          <p:nvPr/>
        </p:nvSpPr>
        <p:spPr>
          <a:xfrm>
            <a:off x="579700" y="1917467"/>
            <a:ext cx="9462480" cy="5216813"/>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dirty="0"/>
              <a:t>Q4. Was ist ein intelligenter Vertrag?</a:t>
            </a:r>
          </a:p>
          <a:p>
            <a:pPr>
              <a:spcBef>
                <a:spcPts val="300"/>
              </a:spcBef>
              <a:spcAft>
                <a:spcPts val="300"/>
              </a:spcAft>
            </a:pPr>
            <a:endParaRPr lang="en-GB" sz="2200"/>
          </a:p>
          <a:p>
            <a:pPr marL="914400" lvl="1" indent="-457200">
              <a:spcBef>
                <a:spcPts val="300"/>
              </a:spcBef>
              <a:spcAft>
                <a:spcPts val="300"/>
              </a:spcAft>
              <a:buAutoNum type="alphaUcPeriod"/>
            </a:pPr>
            <a:r>
              <a:rPr lang="en-GB" sz="2200" dirty="0"/>
              <a:t>Ein selbstausführender Vertrag, bei dem die Bedingungen der Vereinbarung zwischen Käufer und Verkäufer direkt in Codezeilen geschrieben sind</a:t>
            </a:r>
          </a:p>
          <a:p>
            <a:pPr marL="914400" lvl="1" indent="-457200">
              <a:spcBef>
                <a:spcPts val="300"/>
              </a:spcBef>
              <a:spcAft>
                <a:spcPts val="300"/>
              </a:spcAft>
              <a:buAutoNum type="alphaUcPeriod"/>
            </a:pPr>
            <a:r>
              <a:rPr lang="en-GB" sz="2200" dirty="0"/>
              <a:t>Ein rechtsverbindlicher Vertrag zwischen zwei intelligenten Personen</a:t>
            </a:r>
            <a:endParaRPr lang="en-GB"/>
          </a:p>
          <a:p>
            <a:pPr marL="914400" lvl="1" indent="-457200">
              <a:spcBef>
                <a:spcPts val="300"/>
              </a:spcBef>
              <a:spcAft>
                <a:spcPts val="300"/>
              </a:spcAft>
              <a:buAutoNum type="alphaUcPeriod"/>
            </a:pPr>
            <a:r>
              <a:rPr lang="en-GB" sz="2200" dirty="0"/>
              <a:t>Ein sich selbst korrigierender Vertrag, der automatisch aktualisiert wird, um veränderte Umstände zwischen Käufer und Verkäufer in Echtzeit zu berücksichtigen</a:t>
            </a:r>
            <a:endParaRPr lang="en-GB"/>
          </a:p>
          <a:p>
            <a:pPr marL="914400" lvl="1" indent="-457200">
              <a:spcBef>
                <a:spcPts val="300"/>
              </a:spcBef>
              <a:spcAft>
                <a:spcPts val="300"/>
              </a:spcAft>
              <a:buAutoNum type="alphaUcPeriod"/>
            </a:pPr>
            <a:r>
              <a:rPr lang="en-GB" sz="2200" dirty="0"/>
              <a:t>Ein digitaler Vertrag, der Daten enthält, die von intelligenten Geräten wie RFID-Sensoren und dem Internet der Dinge (IoT) erfasst werden</a:t>
            </a:r>
            <a:endParaRPr lang="en-GB" dirty="0"/>
          </a:p>
          <a:p>
            <a:pPr marL="457200" indent="-457200">
              <a:buAutoNum type="alphaUcPeriod"/>
            </a:pPr>
            <a:endParaRPr lang="en-GB" sz="2200"/>
          </a:p>
          <a:p>
            <a:pPr marL="457200" indent="-457200">
              <a:buAutoNum type="alphaUcPeriod"/>
            </a:pPr>
            <a:endParaRPr lang="en-GB" sz="2200"/>
          </a:p>
          <a:p>
            <a:pPr marL="457200" indent="-457200">
              <a:buAutoNum type="alphaUcPeriod"/>
            </a:pPr>
            <a:endParaRPr lang="en-GB" sz="2200"/>
          </a:p>
          <a:p>
            <a:endParaRPr lang="en-GB" sz="2200"/>
          </a:p>
          <a:p>
            <a:endParaRPr lang="en-GB" sz="2200"/>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SELBSTTEST QUIZ</a:t>
            </a:r>
            <a:endParaRPr dirty="0"/>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4201150"/>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Q5. Was bedeutet "Disintermediation" im Zusammenhang mit Lieferketten in der Agrar- und Ernährungswirtschaft?</a:t>
            </a:r>
            <a:endParaRPr lang="en-US" dirty="0"/>
          </a:p>
          <a:p>
            <a:pPr>
              <a:spcBef>
                <a:spcPts val="300"/>
              </a:spcBef>
              <a:spcAft>
                <a:spcPts val="300"/>
              </a:spcAft>
            </a:pPr>
            <a:endParaRPr lang="en-GB" sz="2200" dirty="0"/>
          </a:p>
          <a:p>
            <a:pPr marL="857250" lvl="1" indent="-400050">
              <a:spcBef>
                <a:spcPts val="300"/>
              </a:spcBef>
              <a:spcAft>
                <a:spcPts val="300"/>
              </a:spcAft>
              <a:buAutoNum type="alphaUcPeriod"/>
            </a:pPr>
            <a:r>
              <a:rPr lang="en-GB" sz="2200" dirty="0"/>
              <a:t>Stärkere Einbindung von Zwischenhändlern in die Lieferkette für Agrar- und Lebensmittel</a:t>
            </a:r>
          </a:p>
          <a:p>
            <a:pPr marL="857250" lvl="1" indent="-400050">
              <a:spcBef>
                <a:spcPts val="300"/>
              </a:spcBef>
              <a:spcAft>
                <a:spcPts val="300"/>
              </a:spcAft>
              <a:buAutoNum type="alphaUcPeriod"/>
            </a:pPr>
            <a:r>
              <a:rPr lang="en-GB" sz="2200" dirty="0"/>
              <a:t>Die Verschlüsselung sensibler Daten der Lieferkette durch Dritte</a:t>
            </a:r>
            <a:endParaRPr lang="en-GB" dirty="0"/>
          </a:p>
          <a:p>
            <a:pPr marL="857250" lvl="1" indent="-400050">
              <a:spcBef>
                <a:spcPts val="300"/>
              </a:spcBef>
              <a:spcAft>
                <a:spcPts val="300"/>
              </a:spcAft>
              <a:buAutoNum type="alphaUcPeriod"/>
            </a:pPr>
            <a:r>
              <a:rPr lang="en-GB" sz="2200" dirty="0"/>
              <a:t>Die Beseitigung von “</a:t>
            </a:r>
            <a:r>
              <a:rPr lang="en-GB" sz="2200" dirty="0" err="1"/>
              <a:t>unwichtigen</a:t>
            </a:r>
            <a:r>
              <a:rPr lang="en-GB" sz="2200" dirty="0"/>
              <a:t> Zwischenhändlern" in der Lebensmittelversorgungskette</a:t>
            </a:r>
            <a:endParaRPr lang="en-GB" dirty="0"/>
          </a:p>
          <a:p>
            <a:pPr marL="857250" lvl="1" indent="-400050">
              <a:spcBef>
                <a:spcPts val="300"/>
              </a:spcBef>
              <a:spcAft>
                <a:spcPts val="300"/>
              </a:spcAft>
              <a:buAutoNum type="alphaUcPeriod"/>
            </a:pPr>
            <a:r>
              <a:rPr lang="en-GB" sz="2200" dirty="0"/>
              <a:t>Die Notwendigkeit, Dritte als Vermittler zur Beilegung von Streitigkeiten zwischen Landwirten und Erzeugern einzusetzen</a:t>
            </a:r>
            <a:endParaRPr lang="en-GB" dirty="0"/>
          </a:p>
          <a:p>
            <a:pPr marL="457200" indent="-457200">
              <a:buAutoNum type="alphaUcPeriod"/>
            </a:pPr>
            <a:endParaRPr lang="en-GB" sz="2200" dirty="0"/>
          </a:p>
        </p:txBody>
      </p:sp>
    </p:spTree>
    <p:extLst>
      <p:ext uri="{BB962C8B-B14F-4D97-AF65-F5344CB8AC3E}">
        <p14:creationId xmlns:p14="http://schemas.microsoft.com/office/powerpoint/2010/main" val="493411682"/>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6254C781-F786-FF06-F216-88EC30D93DFA}"/>
              </a:ext>
            </a:extLst>
          </p:cNvPr>
          <p:cNvSpPr txBox="1"/>
          <p:nvPr/>
        </p:nvSpPr>
        <p:spPr>
          <a:xfrm>
            <a:off x="751979" y="1741876"/>
            <a:ext cx="9462480" cy="5093702"/>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Q6. Wie könnte sich die Durchführung eines Produktrückrufs zwischen einer normalen Lebensmittelversorgungskette und einer Blockchain-gestützten Lebensmittelversorgungskette unterscheiden?</a:t>
            </a:r>
          </a:p>
          <a:p>
            <a:pPr>
              <a:spcBef>
                <a:spcPts val="300"/>
              </a:spcBef>
              <a:spcAft>
                <a:spcPts val="300"/>
              </a:spcAft>
            </a:pPr>
            <a:endParaRPr lang="en-GB" sz="2200" dirty="0"/>
          </a:p>
          <a:p>
            <a:pPr marL="914400" indent="-457200">
              <a:spcBef>
                <a:spcPts val="300"/>
              </a:spcBef>
              <a:spcAft>
                <a:spcPts val="300"/>
              </a:spcAft>
              <a:buAutoNum type="alphaUcPeriod"/>
            </a:pPr>
            <a:r>
              <a:rPr lang="en-GB" sz="2200" dirty="0"/>
              <a:t>Ein Produktrückruf ist für den Lieferanten wahrscheinlich teurer, wenn die betroffenen Produkte in der Blockchain erfasst sind</a:t>
            </a:r>
          </a:p>
          <a:p>
            <a:pPr marL="914400" indent="-457200">
              <a:spcBef>
                <a:spcPts val="300"/>
              </a:spcBef>
              <a:spcAft>
                <a:spcPts val="300"/>
              </a:spcAft>
              <a:buAutoNum type="alphaUcPeriod"/>
            </a:pPr>
            <a:r>
              <a:rPr lang="en-GB" sz="2200" dirty="0"/>
              <a:t>Ein Produktrückruf wird wahrscheinlich schneller und gezielter erfolgen, wenn die betroffenen Produkte in der Blockchain erfasst werden</a:t>
            </a:r>
            <a:endParaRPr lang="en-GB" dirty="0"/>
          </a:p>
          <a:p>
            <a:pPr marL="914400" indent="-457200">
              <a:spcBef>
                <a:spcPts val="300"/>
              </a:spcBef>
              <a:spcAft>
                <a:spcPts val="300"/>
              </a:spcAft>
              <a:buAutoNum type="alphaUcPeriod"/>
            </a:pPr>
            <a:r>
              <a:rPr lang="en-GB" sz="2200" dirty="0"/>
              <a:t>Eine reguläre Lebensmittelversorgungskette ist besser in der Lage, die Kontamination im Falle eines Produktrückrufs zu begrenzen als eine Blockchain-gestützte Versorgungskette</a:t>
            </a:r>
            <a:endParaRPr lang="en-GB" dirty="0"/>
          </a:p>
          <a:p>
            <a:pPr marL="914400" indent="-457200">
              <a:spcBef>
                <a:spcPts val="300"/>
              </a:spcBef>
              <a:spcAft>
                <a:spcPts val="300"/>
              </a:spcAft>
              <a:buAutoNum type="alphaUcPeriod"/>
            </a:pPr>
            <a:r>
              <a:rPr lang="en-GB" sz="2200" dirty="0"/>
              <a:t>Blockchain schließt die Möglichkeit einer Kontamination in der Lebensmittelversorgungskette vollständig aus, so dass ein Produktrückruf nie notwendig ist</a:t>
            </a:r>
            <a:endParaRPr lang="en-GB" dirty="0"/>
          </a:p>
          <a:p>
            <a:pPr marL="457200" indent="-457200">
              <a:buAutoNum type="alphaUcPeriod"/>
            </a:pPr>
            <a:endParaRPr lang="en-GB" dirty="0"/>
          </a:p>
        </p:txBody>
      </p:sp>
    </p:spTree>
    <p:extLst>
      <p:ext uri="{BB962C8B-B14F-4D97-AF65-F5344CB8AC3E}">
        <p14:creationId xmlns:p14="http://schemas.microsoft.com/office/powerpoint/2010/main" val="211898828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416267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Q7. Was ist "Greenwashing"?</a:t>
            </a:r>
          </a:p>
          <a:p>
            <a:pPr>
              <a:spcBef>
                <a:spcPts val="300"/>
              </a:spcBef>
              <a:spcAft>
                <a:spcPts val="300"/>
              </a:spcAft>
            </a:pPr>
            <a:endParaRPr lang="en-GB" sz="2200" dirty="0"/>
          </a:p>
          <a:p>
            <a:pPr marL="857250" indent="-400050">
              <a:spcBef>
                <a:spcPts val="300"/>
              </a:spcBef>
              <a:spcAft>
                <a:spcPts val="300"/>
              </a:spcAft>
              <a:buAutoNum type="alphaUcPeriod"/>
            </a:pPr>
            <a:r>
              <a:rPr lang="en-GB" sz="2200" dirty="0"/>
              <a:t>Greenwashing ist, wenn Unternehmen sich verpflichten, ihren Wasserverbrauch aus Umweltgründen zu reduzieren</a:t>
            </a:r>
          </a:p>
          <a:p>
            <a:pPr marL="857250" indent="-400050">
              <a:spcBef>
                <a:spcPts val="300"/>
              </a:spcBef>
              <a:spcAft>
                <a:spcPts val="300"/>
              </a:spcAft>
              <a:buAutoNum type="alphaUcPeriod"/>
            </a:pPr>
            <a:r>
              <a:rPr lang="en-GB" sz="2200" dirty="0"/>
              <a:t>Greenwashing liegt vor, wenn Unternehmen als Reaktion auf den Druck der Verbraucher sinnvolle Schritte zur Verbesserung ihrer Nachhaltigkeit unternehmen</a:t>
            </a:r>
            <a:endParaRPr lang="en-GB" dirty="0"/>
          </a:p>
          <a:p>
            <a:pPr marL="857250" indent="-400050">
              <a:spcBef>
                <a:spcPts val="300"/>
              </a:spcBef>
              <a:spcAft>
                <a:spcPts val="300"/>
              </a:spcAft>
              <a:buAutoNum type="alphaUcPeriod"/>
            </a:pPr>
            <a:r>
              <a:rPr lang="en-GB" sz="2200" dirty="0"/>
              <a:t>Greenwashing bedeutet, dass Unternehmen ihre Aktionäre belügen, um den Anschein eines finanziellen Erfolgs zu erwecken.</a:t>
            </a:r>
            <a:endParaRPr lang="en-GB" dirty="0"/>
          </a:p>
          <a:p>
            <a:pPr marL="857250" indent="-400050">
              <a:spcBef>
                <a:spcPts val="300"/>
              </a:spcBef>
              <a:spcAft>
                <a:spcPts val="300"/>
              </a:spcAft>
              <a:buAutoNum type="alphaUcPeriod"/>
            </a:pPr>
            <a:r>
              <a:rPr lang="en-GB" sz="2200" dirty="0"/>
              <a:t>Greenwashing liegt vor, wenn Unternehmen der Öffentlichkeit oder Investoren falsche oder irreführende Informationen über die Umweltauswirkungen ihrer Produkte und Tätigkeiten geben</a:t>
            </a:r>
            <a:endParaRPr lang="en-GB" dirty="0"/>
          </a:p>
        </p:txBody>
      </p:sp>
    </p:spTree>
    <p:extLst>
      <p:ext uri="{BB962C8B-B14F-4D97-AF65-F5344CB8AC3E}">
        <p14:creationId xmlns:p14="http://schemas.microsoft.com/office/powerpoint/2010/main" val="408333946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318548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Q8. Das Hinzufügen von QR-Codes auf Produktverpackungen kann zur Verbesserung der Kundenbeziehungen beitragen, indem: </a:t>
            </a:r>
          </a:p>
          <a:p>
            <a:pPr marL="857250" indent="-857250">
              <a:spcBef>
                <a:spcPts val="300"/>
              </a:spcBef>
              <a:spcAft>
                <a:spcPts val="300"/>
              </a:spcAft>
            </a:pPr>
            <a:endParaRPr lang="en-GB" sz="2200" dirty="0"/>
          </a:p>
          <a:p>
            <a:pPr marL="857250" indent="-400050">
              <a:spcBef>
                <a:spcPts val="300"/>
              </a:spcBef>
              <a:spcAft>
                <a:spcPts val="300"/>
              </a:spcAft>
              <a:buAutoNum type="alphaUcPeriod"/>
            </a:pPr>
            <a:r>
              <a:rPr lang="en-GB" sz="2200" dirty="0"/>
              <a:t>Erhöhung der Transparenz</a:t>
            </a:r>
          </a:p>
          <a:p>
            <a:pPr marL="857250" indent="-400050">
              <a:spcBef>
                <a:spcPts val="300"/>
              </a:spcBef>
              <a:spcAft>
                <a:spcPts val="300"/>
              </a:spcAft>
              <a:buAutoNum type="alphaUcPeriod"/>
            </a:pPr>
            <a:r>
              <a:rPr lang="en-GB" sz="2200" dirty="0"/>
              <a:t>Verringerung der Fälle von Lebensmittelbetrug</a:t>
            </a:r>
          </a:p>
          <a:p>
            <a:pPr marL="857250" indent="-400050">
              <a:spcBef>
                <a:spcPts val="300"/>
              </a:spcBef>
              <a:spcAft>
                <a:spcPts val="300"/>
              </a:spcAft>
              <a:buAutoNum type="alphaUcPeriod"/>
            </a:pPr>
            <a:r>
              <a:rPr lang="en-GB" sz="2200" dirty="0"/>
              <a:t>Aufbau von Markentreue</a:t>
            </a:r>
          </a:p>
          <a:p>
            <a:pPr marL="857250" indent="-400050">
              <a:spcBef>
                <a:spcPts val="300"/>
              </a:spcBef>
              <a:spcAft>
                <a:spcPts val="300"/>
              </a:spcAft>
              <a:buAutoNum type="alphaUcPeriod"/>
            </a:pPr>
            <a:r>
              <a:rPr lang="en-GB" sz="2200" dirty="0"/>
              <a:t>Alle oben genannten Punkte</a:t>
            </a:r>
          </a:p>
          <a:p>
            <a:pPr marL="457200" indent="-457200">
              <a:buAutoNum type="alphaUcPeriod"/>
            </a:pPr>
            <a:endParaRPr lang="en-GB" sz="2200" dirty="0"/>
          </a:p>
        </p:txBody>
      </p:sp>
    </p:spTree>
    <p:extLst>
      <p:ext uri="{BB962C8B-B14F-4D97-AF65-F5344CB8AC3E}">
        <p14:creationId xmlns:p14="http://schemas.microsoft.com/office/powerpoint/2010/main" val="287315570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dirty="0">
                <a:solidFill>
                  <a:schemeClr val="lt1"/>
                </a:solidFill>
                <a:latin typeface="Open Sans"/>
                <a:ea typeface="Open Sans"/>
                <a:cs typeface="Open Sans"/>
                <a:sym typeface="Open Sans"/>
              </a:rPr>
              <a:t>SELBSTTEST QUIZ</a:t>
            </a:r>
            <a:endParaRPr dirty="0"/>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3447098"/>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Q9. Welcher der folgenden Blockchain-Konsensmechanismen wird am häufigsten dafür kritisiert, dass er einen nicht nachhaltigen Energieverbrauch erfordert?</a:t>
            </a:r>
          </a:p>
          <a:p>
            <a:endParaRPr lang="en-GB" sz="2200" dirty="0"/>
          </a:p>
          <a:p>
            <a:pPr marL="457200" indent="-457200">
              <a:spcBef>
                <a:spcPts val="300"/>
              </a:spcBef>
              <a:spcAft>
                <a:spcPts val="300"/>
              </a:spcAft>
              <a:buAutoNum type="alphaUcPeriod"/>
            </a:pPr>
            <a:r>
              <a:rPr lang="en-GB" sz="2200" dirty="0"/>
              <a:t>Autoritätsnachweis (</a:t>
            </a:r>
            <a:r>
              <a:rPr lang="en-GB" sz="2200" dirty="0" err="1"/>
              <a:t>PoA</a:t>
            </a:r>
            <a:r>
              <a:rPr lang="en-GB" sz="2200" dirty="0"/>
              <a:t>)</a:t>
            </a:r>
          </a:p>
          <a:p>
            <a:pPr marL="457200" indent="-457200">
              <a:spcBef>
                <a:spcPts val="300"/>
              </a:spcBef>
              <a:spcAft>
                <a:spcPts val="300"/>
              </a:spcAft>
              <a:buAutoNum type="alphaUcPeriod"/>
            </a:pPr>
            <a:r>
              <a:rPr lang="en-GB" sz="2200" dirty="0"/>
              <a:t>Proof of Stake (</a:t>
            </a:r>
            <a:r>
              <a:rPr lang="en-GB" sz="2200" dirty="0" err="1"/>
              <a:t>PoS</a:t>
            </a:r>
            <a:r>
              <a:rPr lang="en-GB" sz="2200" dirty="0"/>
              <a:t>)</a:t>
            </a:r>
          </a:p>
          <a:p>
            <a:pPr marL="457200" indent="-457200">
              <a:spcBef>
                <a:spcPts val="300"/>
              </a:spcBef>
              <a:spcAft>
                <a:spcPts val="300"/>
              </a:spcAft>
              <a:buAutoNum type="alphaUcPeriod"/>
            </a:pPr>
            <a:r>
              <a:rPr lang="en-GB" sz="2200" dirty="0"/>
              <a:t>Proof of Burn (</a:t>
            </a:r>
            <a:r>
              <a:rPr lang="en-GB" sz="2200" err="1"/>
              <a:t>PoB</a:t>
            </a:r>
            <a:r>
              <a:rPr lang="en-GB" sz="2200" dirty="0"/>
              <a:t>)</a:t>
            </a:r>
          </a:p>
          <a:p>
            <a:pPr marL="457200" indent="-457200">
              <a:spcBef>
                <a:spcPts val="300"/>
              </a:spcBef>
              <a:spcAft>
                <a:spcPts val="300"/>
              </a:spcAft>
              <a:buAutoNum type="alphaUcPeriod"/>
            </a:pPr>
            <a:r>
              <a:rPr lang="en-GB" sz="2200" dirty="0"/>
              <a:t>Proof of Work (</a:t>
            </a:r>
            <a:r>
              <a:rPr lang="en-GB" sz="2200" err="1"/>
              <a:t>PoW</a:t>
            </a:r>
            <a:r>
              <a:rPr lang="en-GB" sz="2200" dirty="0"/>
              <a:t>)</a:t>
            </a:r>
          </a:p>
          <a:p>
            <a:endParaRPr lang="en-GB" sz="2200" dirty="0"/>
          </a:p>
          <a:p>
            <a:endParaRPr lang="en-GB" sz="2200" dirty="0"/>
          </a:p>
        </p:txBody>
      </p:sp>
    </p:spTree>
    <p:extLst>
      <p:ext uri="{BB962C8B-B14F-4D97-AF65-F5344CB8AC3E}">
        <p14:creationId xmlns:p14="http://schemas.microsoft.com/office/powerpoint/2010/main" val="9277859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pic>
        <p:nvPicPr>
          <p:cNvPr id="218" name="Google Shape;218;p5"/>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19" name="Google Shape;219;p5"/>
          <p:cNvSpPr txBox="1"/>
          <p:nvPr/>
        </p:nvSpPr>
        <p:spPr>
          <a:xfrm>
            <a:off x="393700" y="431875"/>
            <a:ext cx="8284800" cy="5232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BLOCKCHAIN UND DIGITALISIERUNG DER AGRAR- UND ERNÄHRUNGSWIRTSCHAFT</a:t>
            </a:r>
            <a:endParaRPr/>
          </a:p>
        </p:txBody>
      </p:sp>
      <p:sp>
        <p:nvSpPr>
          <p:cNvPr id="221" name="Google Shape;221;p5"/>
          <p:cNvSpPr txBox="1"/>
          <p:nvPr/>
        </p:nvSpPr>
        <p:spPr>
          <a:xfrm>
            <a:off x="438850" y="1835000"/>
            <a:ext cx="9815700" cy="1796100"/>
          </a:xfrm>
          <a:prstGeom prst="rect">
            <a:avLst/>
          </a:prstGeom>
          <a:noFill/>
          <a:ln>
            <a:noFill/>
          </a:ln>
        </p:spPr>
        <p:txBody>
          <a:bodyPr spcFirstLastPara="1" wrap="square" lIns="91425" tIns="91425" rIns="91425" bIns="91425" anchor="t" anchorCtr="0">
            <a:noAutofit/>
          </a:bodyPr>
          <a:lstStyle/>
          <a:p>
            <a:pPr marL="457200" lvl="0" indent="-368300" algn="l" rtl="0">
              <a:spcBef>
                <a:spcPts val="0"/>
              </a:spcBef>
              <a:spcAft>
                <a:spcPts val="0"/>
              </a:spcAft>
              <a:buSzPts val="2200"/>
              <a:buFont typeface="Open Sans"/>
              <a:buChar char="●"/>
            </a:pPr>
            <a:r>
              <a:rPr lang="en-GB" sz="2200">
                <a:latin typeface="Calibri"/>
                <a:ea typeface="Calibri"/>
                <a:cs typeface="Calibri"/>
                <a:sym typeface="Calibri"/>
              </a:rPr>
              <a:t>Dieses Modul konzentriert sich auf die Blockchain-Technologie, aber es ist wichtig, sich daran zu erinnern, dass Blockchain </a:t>
            </a:r>
            <a:r>
              <a:rPr lang="en-GB" sz="2200" b="1">
                <a:latin typeface="Calibri"/>
                <a:ea typeface="Calibri"/>
                <a:cs typeface="Calibri"/>
                <a:sym typeface="Calibri"/>
              </a:rPr>
              <a:t>nur ein nützliches Werkzeug im Rahmen der allgemeinen Digitalisierung des </a:t>
            </a:r>
            <a:r>
              <a:rPr lang="en-GB" sz="2200">
                <a:latin typeface="Calibri"/>
                <a:ea typeface="Calibri"/>
                <a:cs typeface="Calibri"/>
                <a:sym typeface="Calibri"/>
              </a:rPr>
              <a:t>Agrar- und Lebensmittelsektors darstellt </a:t>
            </a:r>
            <a:endParaRPr sz="2200">
              <a:latin typeface="Calibri"/>
              <a:ea typeface="Calibri"/>
              <a:cs typeface="Calibri"/>
              <a:sym typeface="Calibri"/>
            </a:endParaRPr>
          </a:p>
          <a:p>
            <a:pPr marL="457200" lvl="0" indent="0" algn="l" rtl="0">
              <a:spcBef>
                <a:spcPts val="0"/>
              </a:spcBef>
              <a:spcAft>
                <a:spcPts val="0"/>
              </a:spcAft>
              <a:buNone/>
            </a:pPr>
            <a:endParaRPr sz="2200">
              <a:latin typeface="Calibri"/>
              <a:ea typeface="Calibri"/>
              <a:cs typeface="Calibri"/>
              <a:sym typeface="Calibri"/>
            </a:endParaRPr>
          </a:p>
          <a:p>
            <a:pPr marL="457200" lvl="0" indent="-368300" algn="l" rtl="0">
              <a:spcBef>
                <a:spcPts val="0"/>
              </a:spcBef>
              <a:spcAft>
                <a:spcPts val="0"/>
              </a:spcAft>
              <a:buSzPts val="2200"/>
              <a:buFont typeface="Open Sans"/>
              <a:buChar char="●"/>
            </a:pPr>
            <a:r>
              <a:rPr lang="en-GB" sz="2200">
                <a:latin typeface="Calibri"/>
                <a:ea typeface="Calibri"/>
                <a:cs typeface="Calibri"/>
                <a:sym typeface="Calibri"/>
              </a:rPr>
              <a:t>Ein gewisses Maß an Digitalisierung (z. B. technische Kenntnisse, zuverlässige Internetverbindung) ist eine </a:t>
            </a:r>
            <a:r>
              <a:rPr lang="en-GB" sz="2200" b="1">
                <a:latin typeface="Calibri"/>
                <a:ea typeface="Calibri"/>
                <a:cs typeface="Calibri"/>
                <a:sym typeface="Calibri"/>
              </a:rPr>
              <a:t>Voraussetzung </a:t>
            </a:r>
            <a:r>
              <a:rPr lang="en-GB" sz="2200">
                <a:latin typeface="Calibri"/>
                <a:ea typeface="Calibri"/>
                <a:cs typeface="Calibri"/>
                <a:sym typeface="Calibri"/>
              </a:rPr>
              <a:t>für die Einführung der Blockchain-Technologie</a:t>
            </a:r>
            <a:endParaRPr sz="2200">
              <a:latin typeface="Calibri"/>
              <a:ea typeface="Calibri"/>
              <a:cs typeface="Calibri"/>
              <a:sym typeface="Calibri"/>
            </a:endParaRPr>
          </a:p>
          <a:p>
            <a:pPr marL="457200" lvl="0" indent="0" algn="l" rtl="0">
              <a:spcBef>
                <a:spcPts val="0"/>
              </a:spcBef>
              <a:spcAft>
                <a:spcPts val="0"/>
              </a:spcAft>
              <a:buNone/>
            </a:pPr>
            <a:endParaRPr sz="2200">
              <a:latin typeface="Calibri"/>
              <a:ea typeface="Calibri"/>
              <a:cs typeface="Calibri"/>
              <a:sym typeface="Calibri"/>
            </a:endParaRPr>
          </a:p>
          <a:p>
            <a:pPr marL="457200" lvl="0" indent="-368300" algn="l" rtl="0">
              <a:spcBef>
                <a:spcPts val="0"/>
              </a:spcBef>
              <a:spcAft>
                <a:spcPts val="0"/>
              </a:spcAft>
              <a:buSzPts val="2200"/>
              <a:buFont typeface="Open Sans"/>
              <a:buChar char="●"/>
            </a:pPr>
            <a:r>
              <a:rPr lang="en-GB" sz="2200">
                <a:latin typeface="Calibri"/>
                <a:ea typeface="Calibri"/>
                <a:cs typeface="Calibri"/>
                <a:sym typeface="Calibri"/>
              </a:rPr>
              <a:t>Blockchain ist oft </a:t>
            </a:r>
            <a:r>
              <a:rPr lang="en-GB" sz="2200" b="1">
                <a:latin typeface="Calibri"/>
                <a:ea typeface="Calibri"/>
                <a:cs typeface="Calibri"/>
                <a:sym typeface="Calibri"/>
              </a:rPr>
              <a:t>am effektivsten</a:t>
            </a:r>
            <a:r>
              <a:rPr lang="en-GB" sz="2200">
                <a:latin typeface="Calibri"/>
                <a:ea typeface="Calibri"/>
                <a:cs typeface="Calibri"/>
                <a:sym typeface="Calibri"/>
              </a:rPr>
              <a:t>, wenn sie </a:t>
            </a:r>
            <a:r>
              <a:rPr lang="en-GB" sz="2200" b="1">
                <a:latin typeface="Calibri"/>
                <a:ea typeface="Calibri"/>
                <a:cs typeface="Calibri"/>
                <a:sym typeface="Calibri"/>
              </a:rPr>
              <a:t>in Verbindung mit anderen fortschrittlichen Technologien </a:t>
            </a:r>
            <a:r>
              <a:rPr lang="en-GB" sz="2200">
                <a:latin typeface="Calibri"/>
                <a:ea typeface="Calibri"/>
                <a:cs typeface="Calibri"/>
                <a:sym typeface="Calibri"/>
              </a:rPr>
              <a:t>eingesetzt wird (z. B. IoT, Sensoren, Cloud Computing, maschinelles Lernen)</a:t>
            </a:r>
            <a:endParaRPr sz="2200">
              <a:latin typeface="Calibri"/>
              <a:ea typeface="Calibri"/>
              <a:cs typeface="Calibri"/>
              <a:sym typeface="Calibr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6254C781-F786-FF06-F216-88EC30D93DFA}"/>
              </a:ext>
            </a:extLst>
          </p:cNvPr>
          <p:cNvSpPr txBox="1"/>
          <p:nvPr/>
        </p:nvSpPr>
        <p:spPr>
          <a:xfrm>
            <a:off x="732100" y="2069867"/>
            <a:ext cx="9462480" cy="5555367"/>
          </a:xfrm>
          <a:prstGeom prst="rect">
            <a:avLst/>
          </a:prstGeom>
          <a:noFill/>
        </p:spPr>
        <p:txBody>
          <a:bodyPr rot="0" spcFirstLastPara="0" vert="horz" wrap="square" lIns="91440" tIns="45720" rIns="91440" bIns="45720" numCol="1" spcCol="0" rtlCol="0" fromWordArt="0" anchor="t" anchorCtr="0" forceAA="0" compatLnSpc="1">
            <a:prstTxWarp prst="textNoShape">
              <a:avLst/>
            </a:prstTxWarp>
            <a:sp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GB" sz="2200" dirty="0"/>
              <a:t>Q10. Welche der folgenden Aussagen ist falsch?</a:t>
            </a:r>
            <a:endParaRPr lang="en-US"/>
          </a:p>
          <a:p>
            <a:pPr marL="857250" indent="-857250">
              <a:spcBef>
                <a:spcPts val="300"/>
              </a:spcBef>
              <a:spcAft>
                <a:spcPts val="300"/>
              </a:spcAft>
            </a:pPr>
            <a:endParaRPr lang="en-GB" sz="2200" dirty="0"/>
          </a:p>
          <a:p>
            <a:pPr marL="857250" indent="-400050">
              <a:spcBef>
                <a:spcPts val="300"/>
              </a:spcBef>
              <a:spcAft>
                <a:spcPts val="300"/>
              </a:spcAft>
              <a:buAutoNum type="alphaUcPeriod"/>
            </a:pPr>
            <a:r>
              <a:rPr lang="en-GB" sz="2200" dirty="0"/>
              <a:t>"Die in der Blockchain gespeicherten Informationen sind unveränderlich und verschlüsselt".</a:t>
            </a:r>
          </a:p>
          <a:p>
            <a:pPr marL="857250" indent="-400050">
              <a:spcBef>
                <a:spcPts val="300"/>
              </a:spcBef>
              <a:spcAft>
                <a:spcPts val="300"/>
              </a:spcAft>
              <a:buAutoNum type="alphaUcPeriod"/>
            </a:pPr>
            <a:r>
              <a:rPr lang="en-GB" sz="2200" dirty="0"/>
              <a:t>"Blockchain verfügt über einen eingebauten Mechanismus zur automatischen Überprüfung der Richtigkeit der eingegebenen Informationen".</a:t>
            </a:r>
          </a:p>
          <a:p>
            <a:pPr marL="857250" indent="-400050">
              <a:spcBef>
                <a:spcPts val="300"/>
              </a:spcBef>
              <a:spcAft>
                <a:spcPts val="300"/>
              </a:spcAft>
              <a:buAutoNum type="alphaUcPeriod"/>
            </a:pPr>
            <a:r>
              <a:rPr lang="en-GB" sz="2200" dirty="0"/>
              <a:t>"Eine erfolgreiche Einführung der Blockchain-Technologie ist in Agrar- und Ernährungssystemen, die bereits einen relativ hohen Digitalisierungsgrad und eine gute digitale Infrastruktur aufweisen, wesentlich wahrscheinlicher."</a:t>
            </a:r>
          </a:p>
          <a:p>
            <a:pPr marL="857250" indent="-400050">
              <a:spcBef>
                <a:spcPts val="300"/>
              </a:spcBef>
              <a:spcAft>
                <a:spcPts val="300"/>
              </a:spcAft>
              <a:buAutoNum type="alphaUcPeriod"/>
            </a:pPr>
            <a:r>
              <a:rPr lang="en-GB" sz="2200" dirty="0"/>
              <a:t>"Bis heute gibt es einen Mangel an Regulierung in Bezug auf Blockchain, da die Gesetzgebung noch nicht mit den jüngsten technologischen Entwicklungen Schritt gehalten hat."</a:t>
            </a:r>
          </a:p>
          <a:p>
            <a:pPr marL="457200" indent="-457200">
              <a:buAutoNum type="alphaUcPeriod"/>
            </a:pPr>
            <a:endParaRPr lang="en-GB" sz="2200" dirty="0"/>
          </a:p>
          <a:p>
            <a:pPr marL="457200" indent="-457200">
              <a:buAutoNum type="alphaUcPeriod"/>
            </a:pPr>
            <a:endParaRPr lang="en-GB" sz="2200" dirty="0"/>
          </a:p>
          <a:p>
            <a:pPr marL="457200" indent="-457200">
              <a:buAutoNum type="alphaUcPeriod"/>
            </a:pPr>
            <a:endParaRPr lang="en-GB" sz="2200" dirty="0"/>
          </a:p>
          <a:p>
            <a:pPr marL="457200" indent="-457200">
              <a:buAutoNum type="alphaUcPeriod"/>
            </a:pPr>
            <a:endParaRPr lang="en-GB" sz="2200" dirty="0"/>
          </a:p>
        </p:txBody>
      </p:sp>
    </p:spTree>
    <p:extLst>
      <p:ext uri="{BB962C8B-B14F-4D97-AF65-F5344CB8AC3E}">
        <p14:creationId xmlns:p14="http://schemas.microsoft.com/office/powerpoint/2010/main" val="2069241989"/>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Shape 715"/>
        <p:cNvGrpSpPr/>
        <p:nvPr/>
      </p:nvGrpSpPr>
      <p:grpSpPr>
        <a:xfrm>
          <a:off x="0" y="0"/>
          <a:ext cx="0" cy="0"/>
          <a:chOff x="0" y="0"/>
          <a:chExt cx="0" cy="0"/>
        </a:xfrm>
      </p:grpSpPr>
      <p:pic>
        <p:nvPicPr>
          <p:cNvPr id="716" name="Google Shape;716;p61"/>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717" name="Google Shape;717;p61"/>
          <p:cNvSpPr txBox="1"/>
          <p:nvPr/>
        </p:nvSpPr>
        <p:spPr>
          <a:xfrm>
            <a:off x="393700" y="431877"/>
            <a:ext cx="6096000"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800">
                <a:solidFill>
                  <a:schemeClr val="lt1"/>
                </a:solidFill>
                <a:latin typeface="Open Sans"/>
                <a:ea typeface="Open Sans"/>
                <a:cs typeface="Open Sans"/>
                <a:sym typeface="Open Sans"/>
              </a:rPr>
              <a:t>SELBSTTEST QUIZ</a:t>
            </a:r>
            <a:endParaRPr/>
          </a:p>
        </p:txBody>
      </p:sp>
      <p:sp>
        <p:nvSpPr>
          <p:cNvPr id="2" name="TextBox 1">
            <a:extLst>
              <a:ext uri="{FF2B5EF4-FFF2-40B4-BE49-F238E27FC236}">
                <a16:creationId xmlns:a16="http://schemas.microsoft.com/office/drawing/2014/main" id="{9B263A5C-9B07-74DB-10A8-9A372B9D7365}"/>
              </a:ext>
            </a:extLst>
          </p:cNvPr>
          <p:cNvSpPr txBox="1"/>
          <p:nvPr/>
        </p:nvSpPr>
        <p:spPr>
          <a:xfrm>
            <a:off x="704557" y="1783691"/>
            <a:ext cx="9248438" cy="437042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r>
              <a:rPr lang="en-GB" sz="2200" dirty="0"/>
              <a:t>Antworten:</a:t>
            </a:r>
            <a:endParaRPr lang="en-US" sz="2200" dirty="0"/>
          </a:p>
          <a:p>
            <a:endParaRPr lang="en-GB" sz="2200"/>
          </a:p>
          <a:p>
            <a:r>
              <a:rPr lang="en-GB" sz="2200" dirty="0"/>
              <a:t>Q1.   C</a:t>
            </a:r>
          </a:p>
          <a:p>
            <a:r>
              <a:rPr lang="en-GB" sz="2200" dirty="0"/>
              <a:t>Q2.   B</a:t>
            </a:r>
          </a:p>
          <a:p>
            <a:r>
              <a:rPr lang="en-GB" sz="2200"/>
              <a:t>Q3.   D</a:t>
            </a:r>
          </a:p>
          <a:p>
            <a:r>
              <a:rPr lang="en-GB" sz="2200"/>
              <a:t>Q4.   A</a:t>
            </a:r>
          </a:p>
          <a:p>
            <a:r>
              <a:rPr lang="en-GB" sz="2200" dirty="0"/>
              <a:t>Q5.   C</a:t>
            </a:r>
          </a:p>
          <a:p>
            <a:r>
              <a:rPr lang="en-GB" sz="2200" dirty="0"/>
              <a:t>Q6.   B</a:t>
            </a:r>
          </a:p>
          <a:p>
            <a:r>
              <a:rPr lang="en-GB" sz="2200" dirty="0"/>
              <a:t>Q7.   D</a:t>
            </a:r>
          </a:p>
          <a:p>
            <a:r>
              <a:rPr lang="en-GB" sz="2200" dirty="0"/>
              <a:t>Q8.   D</a:t>
            </a:r>
          </a:p>
          <a:p>
            <a:r>
              <a:rPr lang="en-GB" sz="2200" dirty="0"/>
              <a:t>Q9.   D</a:t>
            </a:r>
          </a:p>
          <a:p>
            <a:r>
              <a:rPr lang="en-GB" sz="2200"/>
              <a:t>Q10. C</a:t>
            </a:r>
          </a:p>
          <a:p>
            <a:endParaRPr lang="en-GB"/>
          </a:p>
        </p:txBody>
      </p:sp>
    </p:spTree>
    <p:extLst>
      <p:ext uri="{BB962C8B-B14F-4D97-AF65-F5344CB8AC3E}">
        <p14:creationId xmlns:p14="http://schemas.microsoft.com/office/powerpoint/2010/main" val="373288704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showMasterSp="0">
  <p:cSld>
    <p:spTree>
      <p:nvGrpSpPr>
        <p:cNvPr id="1" name="Shape 721"/>
        <p:cNvGrpSpPr/>
        <p:nvPr/>
      </p:nvGrpSpPr>
      <p:grpSpPr>
        <a:xfrm>
          <a:off x="0" y="0"/>
          <a:ext cx="0" cy="0"/>
          <a:chOff x="0" y="0"/>
          <a:chExt cx="0" cy="0"/>
        </a:xfrm>
      </p:grpSpPr>
      <p:sp>
        <p:nvSpPr>
          <p:cNvPr id="722" name="Google Shape;722;p62"/>
          <p:cNvSpPr/>
          <p:nvPr/>
        </p:nvSpPr>
        <p:spPr>
          <a:xfrm>
            <a:off x="2940" y="885826"/>
            <a:ext cx="10712264" cy="4816082"/>
          </a:xfrm>
          <a:custGeom>
            <a:avLst/>
            <a:gdLst/>
            <a:ahLst/>
            <a:cxnLst/>
            <a:rect l="l" t="t" r="r" b="b"/>
            <a:pathLst>
              <a:path w="10692130" h="5749290" extrusionOk="0">
                <a:moveTo>
                  <a:pt x="10692003" y="0"/>
                </a:moveTo>
                <a:lnTo>
                  <a:pt x="0" y="0"/>
                </a:lnTo>
                <a:lnTo>
                  <a:pt x="0" y="5749201"/>
                </a:lnTo>
                <a:lnTo>
                  <a:pt x="10692003" y="5749201"/>
                </a:lnTo>
                <a:lnTo>
                  <a:pt x="10692003" y="0"/>
                </a:lnTo>
                <a:close/>
              </a:path>
            </a:pathLst>
          </a:custGeom>
          <a:gradFill>
            <a:gsLst>
              <a:gs pos="0">
                <a:srgbClr val="6A9D56"/>
              </a:gs>
              <a:gs pos="60540">
                <a:srgbClr val="2D8784"/>
              </a:gs>
              <a:gs pos="100000">
                <a:srgbClr val="263D94"/>
              </a:gs>
            </a:gsLst>
            <a:lin ang="0" scaled="0"/>
          </a:gradFill>
          <a:ln>
            <a:noFill/>
          </a:ln>
        </p:spPr>
        <p:txBody>
          <a:bodyPr spcFirstLastPara="1" wrap="square" lIns="0" tIns="0" rIns="0" bIns="0" anchor="t"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nvGrpSpPr>
          <p:cNvPr id="724" name="Google Shape;724;p62"/>
          <p:cNvGrpSpPr/>
          <p:nvPr/>
        </p:nvGrpSpPr>
        <p:grpSpPr>
          <a:xfrm>
            <a:off x="4341884" y="1462964"/>
            <a:ext cx="2886317" cy="2813653"/>
            <a:chOff x="2262504" y="2609557"/>
            <a:chExt cx="1345882" cy="1311999"/>
          </a:xfrm>
        </p:grpSpPr>
        <p:grpSp>
          <p:nvGrpSpPr>
            <p:cNvPr id="725" name="Google Shape;725;p62"/>
            <p:cNvGrpSpPr/>
            <p:nvPr/>
          </p:nvGrpSpPr>
          <p:grpSpPr>
            <a:xfrm>
              <a:off x="2847815" y="2734283"/>
              <a:ext cx="760571" cy="1187273"/>
              <a:chOff x="2847815" y="2734283"/>
              <a:chExt cx="760571" cy="1187273"/>
            </a:xfrm>
          </p:grpSpPr>
          <p:grpSp>
            <p:nvGrpSpPr>
              <p:cNvPr id="726" name="Google Shape;726;p62"/>
              <p:cNvGrpSpPr/>
              <p:nvPr/>
            </p:nvGrpSpPr>
            <p:grpSpPr>
              <a:xfrm>
                <a:off x="3093560" y="2734283"/>
                <a:ext cx="373380" cy="316098"/>
                <a:chOff x="3093560" y="2734283"/>
                <a:chExt cx="373380" cy="316098"/>
              </a:xfrm>
            </p:grpSpPr>
            <p:sp>
              <p:nvSpPr>
                <p:cNvPr id="727" name="Google Shape;727;p62"/>
                <p:cNvSpPr/>
                <p:nvPr/>
              </p:nvSpPr>
              <p:spPr>
                <a:xfrm>
                  <a:off x="3190477" y="2884715"/>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8"/>
                      </a:lnTo>
                      <a:cubicBezTo>
                        <a:pt x="83582" y="952"/>
                        <a:pt x="86439" y="0"/>
                        <a:pt x="89297" y="0"/>
                      </a:cubicBezTo>
                      <a:lnTo>
                        <a:pt x="268367" y="0"/>
                      </a:lnTo>
                      <a:cubicBezTo>
                        <a:pt x="271224" y="0"/>
                        <a:pt x="273129" y="952"/>
                        <a:pt x="275034" y="3808"/>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4714"/>
                        <a:pt x="3572" y="164714"/>
                      </a:cubicBezTo>
                      <a:close/>
                      <a:moveTo>
                        <a:pt x="94059" y="15234"/>
                      </a:moveTo>
                      <a:lnTo>
                        <a:pt x="19764" y="150433"/>
                      </a:lnTo>
                      <a:lnTo>
                        <a:pt x="181689" y="150433"/>
                      </a:lnTo>
                      <a:lnTo>
                        <a:pt x="255984" y="15234"/>
                      </a:lnTo>
                      <a:lnTo>
                        <a:pt x="9405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8" name="Google Shape;728;p62"/>
                <p:cNvSpPr/>
                <p:nvPr/>
              </p:nvSpPr>
              <p:spPr>
                <a:xfrm>
                  <a:off x="3093560" y="2734283"/>
                  <a:ext cx="194310" cy="316098"/>
                </a:xfrm>
                <a:custGeom>
                  <a:avLst/>
                  <a:gdLst/>
                  <a:ahLst/>
                  <a:cxnLst/>
                  <a:rect l="l" t="t" r="r" b="b"/>
                  <a:pathLst>
                    <a:path w="194310" h="316098" extrusionOk="0">
                      <a:moveTo>
                        <a:pt x="100489" y="315147"/>
                      </a:moveTo>
                      <a:cubicBezTo>
                        <a:pt x="99536" y="314195"/>
                        <a:pt x="98584" y="313243"/>
                        <a:pt x="97631" y="312290"/>
                      </a:cubicBezTo>
                      <a:lnTo>
                        <a:pt x="1429" y="161858"/>
                      </a:lnTo>
                      <a:cubicBezTo>
                        <a:pt x="-476" y="159954"/>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5147"/>
                        <a:pt x="100489" y="315147"/>
                      </a:cubicBezTo>
                      <a:close/>
                      <a:moveTo>
                        <a:pt x="16669" y="158049"/>
                      </a:moveTo>
                      <a:lnTo>
                        <a:pt x="104299" y="294200"/>
                      </a:lnTo>
                      <a:lnTo>
                        <a:pt x="178594" y="159001"/>
                      </a:lnTo>
                      <a:lnTo>
                        <a:pt x="90964" y="22851"/>
                      </a:lnTo>
                      <a:lnTo>
                        <a:pt x="16669"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29" name="Google Shape;729;p62"/>
                <p:cNvSpPr/>
                <p:nvPr/>
              </p:nvSpPr>
              <p:spPr>
                <a:xfrm>
                  <a:off x="3175475" y="2734283"/>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4"/>
                        <a:pt x="290036" y="161858"/>
                      </a:cubicBezTo>
                      <a:cubicBezTo>
                        <a:pt x="289084" y="164714"/>
                        <a:pt x="286226" y="165666"/>
                        <a:pt x="283369" y="165666"/>
                      </a:cubicBezTo>
                      <a:lnTo>
                        <a:pt x="104299" y="165666"/>
                      </a:lnTo>
                      <a:cubicBezTo>
                        <a:pt x="103346" y="165666"/>
                        <a:pt x="101441" y="164714"/>
                        <a:pt x="100489" y="164714"/>
                      </a:cubicBezTo>
                      <a:close/>
                      <a:moveTo>
                        <a:pt x="21431" y="15234"/>
                      </a:moveTo>
                      <a:lnTo>
                        <a:pt x="108109" y="150433"/>
                      </a:lnTo>
                      <a:lnTo>
                        <a:pt x="269081" y="150433"/>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30" name="Google Shape;730;p62"/>
              <p:cNvGrpSpPr/>
              <p:nvPr/>
            </p:nvGrpSpPr>
            <p:grpSpPr>
              <a:xfrm>
                <a:off x="2847815" y="3185580"/>
                <a:ext cx="373380" cy="316099"/>
                <a:chOff x="2847815" y="3185580"/>
                <a:chExt cx="373380" cy="316099"/>
              </a:xfrm>
            </p:grpSpPr>
            <p:sp>
              <p:nvSpPr>
                <p:cNvPr id="731" name="Google Shape;731;p62"/>
                <p:cNvSpPr/>
                <p:nvPr/>
              </p:nvSpPr>
              <p:spPr>
                <a:xfrm>
                  <a:off x="2944732" y="3336013"/>
                  <a:ext cx="275748" cy="165666"/>
                </a:xfrm>
                <a:custGeom>
                  <a:avLst/>
                  <a:gdLst/>
                  <a:ahLst/>
                  <a:cxnLst/>
                  <a:rect l="l" t="t" r="r" b="b"/>
                  <a:pathLst>
                    <a:path w="275748" h="165666" extrusionOk="0">
                      <a:moveTo>
                        <a:pt x="3572" y="164714"/>
                      </a:moveTo>
                      <a:cubicBezTo>
                        <a:pt x="2619" y="163762"/>
                        <a:pt x="1667" y="162810"/>
                        <a:pt x="714" y="161858"/>
                      </a:cubicBezTo>
                      <a:cubicBezTo>
                        <a:pt x="-238" y="159954"/>
                        <a:pt x="-238" y="157097"/>
                        <a:pt x="714" y="154241"/>
                      </a:cubicBezTo>
                      <a:lnTo>
                        <a:pt x="82629" y="3809"/>
                      </a:lnTo>
                      <a:cubicBezTo>
                        <a:pt x="83582" y="952"/>
                        <a:pt x="86439" y="0"/>
                        <a:pt x="89297" y="0"/>
                      </a:cubicBezTo>
                      <a:lnTo>
                        <a:pt x="268367" y="0"/>
                      </a:lnTo>
                      <a:cubicBezTo>
                        <a:pt x="271224" y="0"/>
                        <a:pt x="273129" y="952"/>
                        <a:pt x="275034" y="3809"/>
                      </a:cubicBezTo>
                      <a:cubicBezTo>
                        <a:pt x="275987" y="5713"/>
                        <a:pt x="275987" y="8569"/>
                        <a:pt x="275034" y="11425"/>
                      </a:cubicBezTo>
                      <a:lnTo>
                        <a:pt x="193119" y="161858"/>
                      </a:lnTo>
                      <a:cubicBezTo>
                        <a:pt x="192167" y="164714"/>
                        <a:pt x="189309" y="165666"/>
                        <a:pt x="186452" y="165666"/>
                      </a:cubicBezTo>
                      <a:lnTo>
                        <a:pt x="7382" y="165666"/>
                      </a:lnTo>
                      <a:cubicBezTo>
                        <a:pt x="5477" y="165666"/>
                        <a:pt x="4524" y="165666"/>
                        <a:pt x="3572" y="164714"/>
                      </a:cubicBezTo>
                      <a:close/>
                      <a:moveTo>
                        <a:pt x="93107" y="15234"/>
                      </a:moveTo>
                      <a:lnTo>
                        <a:pt x="18812" y="150433"/>
                      </a:lnTo>
                      <a:lnTo>
                        <a:pt x="180737" y="150433"/>
                      </a:lnTo>
                      <a:lnTo>
                        <a:pt x="255032" y="15234"/>
                      </a:lnTo>
                      <a:lnTo>
                        <a:pt x="93107"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2" name="Google Shape;732;p62"/>
                <p:cNvSpPr/>
                <p:nvPr/>
              </p:nvSpPr>
              <p:spPr>
                <a:xfrm>
                  <a:off x="2847815" y="3185580"/>
                  <a:ext cx="194309" cy="316098"/>
                </a:xfrm>
                <a:custGeom>
                  <a:avLst/>
                  <a:gdLst/>
                  <a:ahLst/>
                  <a:cxnLst/>
                  <a:rect l="l" t="t" r="r" b="b"/>
                  <a:pathLst>
                    <a:path w="194309" h="316098" extrusionOk="0">
                      <a:moveTo>
                        <a:pt x="100489" y="315147"/>
                      </a:moveTo>
                      <a:cubicBezTo>
                        <a:pt x="99536" y="314195"/>
                        <a:pt x="98584" y="313242"/>
                        <a:pt x="97631" y="312290"/>
                      </a:cubicBezTo>
                      <a:lnTo>
                        <a:pt x="1429" y="161858"/>
                      </a:lnTo>
                      <a:cubicBezTo>
                        <a:pt x="-476" y="159953"/>
                        <a:pt x="-476" y="156145"/>
                        <a:pt x="1429" y="154241"/>
                      </a:cubicBezTo>
                      <a:lnTo>
                        <a:pt x="83344" y="3808"/>
                      </a:lnTo>
                      <a:cubicBezTo>
                        <a:pt x="84296" y="1904"/>
                        <a:pt x="87154" y="0"/>
                        <a:pt x="90011" y="0"/>
                      </a:cubicBezTo>
                      <a:cubicBezTo>
                        <a:pt x="92869" y="0"/>
                        <a:pt x="94774" y="952"/>
                        <a:pt x="96679" y="3808"/>
                      </a:cubicBezTo>
                      <a:lnTo>
                        <a:pt x="192881" y="154241"/>
                      </a:lnTo>
                      <a:cubicBezTo>
                        <a:pt x="194786" y="156145"/>
                        <a:pt x="194786" y="159953"/>
                        <a:pt x="192881" y="161858"/>
                      </a:cubicBezTo>
                      <a:lnTo>
                        <a:pt x="110966" y="312290"/>
                      </a:lnTo>
                      <a:cubicBezTo>
                        <a:pt x="110014" y="314195"/>
                        <a:pt x="107156" y="316099"/>
                        <a:pt x="104299" y="316099"/>
                      </a:cubicBezTo>
                      <a:cubicBezTo>
                        <a:pt x="102394" y="316099"/>
                        <a:pt x="101441" y="316099"/>
                        <a:pt x="100489" y="315147"/>
                      </a:cubicBezTo>
                      <a:close/>
                      <a:moveTo>
                        <a:pt x="15716" y="158049"/>
                      </a:moveTo>
                      <a:lnTo>
                        <a:pt x="103346" y="294200"/>
                      </a:lnTo>
                      <a:lnTo>
                        <a:pt x="177641" y="159001"/>
                      </a:lnTo>
                      <a:lnTo>
                        <a:pt x="90011" y="22850"/>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3" name="Google Shape;733;p62"/>
                <p:cNvSpPr/>
                <p:nvPr/>
              </p:nvSpPr>
              <p:spPr>
                <a:xfrm>
                  <a:off x="2929730" y="3185580"/>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4714"/>
                        <a:pt x="100489" y="164714"/>
                      </a:cubicBezTo>
                      <a:close/>
                      <a:moveTo>
                        <a:pt x="21431" y="15234"/>
                      </a:moveTo>
                      <a:lnTo>
                        <a:pt x="108109" y="150432"/>
                      </a:lnTo>
                      <a:lnTo>
                        <a:pt x="269081" y="150432"/>
                      </a:lnTo>
                      <a:lnTo>
                        <a:pt x="182404" y="15234"/>
                      </a:lnTo>
                      <a:lnTo>
                        <a:pt x="21431"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34" name="Google Shape;734;p62"/>
              <p:cNvGrpSpPr/>
              <p:nvPr/>
            </p:nvGrpSpPr>
            <p:grpSpPr>
              <a:xfrm>
                <a:off x="3385025" y="3181772"/>
                <a:ext cx="222409" cy="316098"/>
                <a:chOff x="3385025" y="3181772"/>
                <a:chExt cx="222409" cy="316098"/>
              </a:xfrm>
            </p:grpSpPr>
            <p:sp>
              <p:nvSpPr>
                <p:cNvPr id="735" name="Google Shape;735;p62"/>
                <p:cNvSpPr/>
                <p:nvPr/>
              </p:nvSpPr>
              <p:spPr>
                <a:xfrm>
                  <a:off x="3385025" y="3181772"/>
                  <a:ext cx="194309" cy="316098"/>
                </a:xfrm>
                <a:custGeom>
                  <a:avLst/>
                  <a:gdLst/>
                  <a:ahLst/>
                  <a:cxnLst/>
                  <a:rect l="l" t="t" r="r" b="b"/>
                  <a:pathLst>
                    <a:path w="194309" h="316098" extrusionOk="0">
                      <a:moveTo>
                        <a:pt x="100489" y="315147"/>
                      </a:moveTo>
                      <a:cubicBezTo>
                        <a:pt x="99536" y="314195"/>
                        <a:pt x="98584" y="313243"/>
                        <a:pt x="97631" y="312290"/>
                      </a:cubicBezTo>
                      <a:lnTo>
                        <a:pt x="1429" y="161858"/>
                      </a:lnTo>
                      <a:cubicBezTo>
                        <a:pt x="-476" y="159954"/>
                        <a:pt x="-476" y="156145"/>
                        <a:pt x="1429" y="154241"/>
                      </a:cubicBezTo>
                      <a:lnTo>
                        <a:pt x="83344" y="3809"/>
                      </a:lnTo>
                      <a:cubicBezTo>
                        <a:pt x="84296" y="1904"/>
                        <a:pt x="87154" y="0"/>
                        <a:pt x="90011" y="0"/>
                      </a:cubicBezTo>
                      <a:cubicBezTo>
                        <a:pt x="92869" y="0"/>
                        <a:pt x="94774" y="952"/>
                        <a:pt x="96679" y="3809"/>
                      </a:cubicBezTo>
                      <a:lnTo>
                        <a:pt x="192881" y="154241"/>
                      </a:lnTo>
                      <a:cubicBezTo>
                        <a:pt x="194786" y="156145"/>
                        <a:pt x="194786" y="159954"/>
                        <a:pt x="192881" y="161858"/>
                      </a:cubicBezTo>
                      <a:lnTo>
                        <a:pt x="110966" y="312290"/>
                      </a:lnTo>
                      <a:cubicBezTo>
                        <a:pt x="110014" y="314195"/>
                        <a:pt x="107156" y="316099"/>
                        <a:pt x="104299" y="316099"/>
                      </a:cubicBezTo>
                      <a:cubicBezTo>
                        <a:pt x="103346" y="316099"/>
                        <a:pt x="101441" y="316099"/>
                        <a:pt x="100489" y="315147"/>
                      </a:cubicBezTo>
                      <a:close/>
                      <a:moveTo>
                        <a:pt x="15716" y="158049"/>
                      </a:moveTo>
                      <a:lnTo>
                        <a:pt x="103346" y="294200"/>
                      </a:lnTo>
                      <a:lnTo>
                        <a:pt x="177641" y="159001"/>
                      </a:lnTo>
                      <a:lnTo>
                        <a:pt x="90011" y="22851"/>
                      </a:lnTo>
                      <a:lnTo>
                        <a:pt x="15716" y="15804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6" name="Google Shape;736;p62"/>
                <p:cNvSpPr/>
                <p:nvPr/>
              </p:nvSpPr>
              <p:spPr>
                <a:xfrm>
                  <a:off x="3481942" y="3332204"/>
                  <a:ext cx="125491" cy="165666"/>
                </a:xfrm>
                <a:custGeom>
                  <a:avLst/>
                  <a:gdLst/>
                  <a:ahLst/>
                  <a:cxnLst/>
                  <a:rect l="l" t="t" r="r" b="b"/>
                  <a:pathLst>
                    <a:path w="125491" h="165666" extrusionOk="0">
                      <a:moveTo>
                        <a:pt x="125492" y="150433"/>
                      </a:moveTo>
                      <a:lnTo>
                        <a:pt x="19764" y="150433"/>
                      </a:lnTo>
                      <a:lnTo>
                        <a:pt x="94059" y="15234"/>
                      </a:lnTo>
                      <a:lnTo>
                        <a:pt x="125492" y="15234"/>
                      </a:lnTo>
                      <a:lnTo>
                        <a:pt x="125492" y="0"/>
                      </a:lnTo>
                      <a:lnTo>
                        <a:pt x="89297" y="0"/>
                      </a:lnTo>
                      <a:cubicBezTo>
                        <a:pt x="86439" y="0"/>
                        <a:pt x="83582" y="1904"/>
                        <a:pt x="82629" y="3808"/>
                      </a:cubicBezTo>
                      <a:lnTo>
                        <a:pt x="714" y="154241"/>
                      </a:lnTo>
                      <a:cubicBezTo>
                        <a:pt x="-238" y="156145"/>
                        <a:pt x="-238" y="159001"/>
                        <a:pt x="714" y="161858"/>
                      </a:cubicBezTo>
                      <a:cubicBezTo>
                        <a:pt x="1667" y="162810"/>
                        <a:pt x="2619" y="163762"/>
                        <a:pt x="3572" y="164714"/>
                      </a:cubicBezTo>
                      <a:cubicBezTo>
                        <a:pt x="4524" y="165666"/>
                        <a:pt x="5477" y="165666"/>
                        <a:pt x="7382" y="165666"/>
                      </a:cubicBezTo>
                      <a:lnTo>
                        <a:pt x="125492" y="165666"/>
                      </a:lnTo>
                      <a:lnTo>
                        <a:pt x="125492"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37" name="Google Shape;737;p62"/>
                <p:cNvSpPr/>
                <p:nvPr/>
              </p:nvSpPr>
              <p:spPr>
                <a:xfrm>
                  <a:off x="3467655" y="3181772"/>
                  <a:ext cx="139779" cy="165666"/>
                </a:xfrm>
                <a:custGeom>
                  <a:avLst/>
                  <a:gdLst/>
                  <a:ahLst/>
                  <a:cxnLst/>
                  <a:rect l="l" t="t" r="r" b="b"/>
                  <a:pathLst>
                    <a:path w="139779" h="165666" extrusionOk="0">
                      <a:moveTo>
                        <a:pt x="139779" y="150433"/>
                      </a:moveTo>
                      <a:lnTo>
                        <a:pt x="107394" y="150433"/>
                      </a:lnTo>
                      <a:lnTo>
                        <a:pt x="20717" y="15234"/>
                      </a:lnTo>
                      <a:lnTo>
                        <a:pt x="139779" y="15234"/>
                      </a:lnTo>
                      <a:lnTo>
                        <a:pt x="139779" y="0"/>
                      </a:lnTo>
                      <a:lnTo>
                        <a:pt x="7382" y="0"/>
                      </a:lnTo>
                      <a:cubicBezTo>
                        <a:pt x="4524" y="0"/>
                        <a:pt x="1667" y="1904"/>
                        <a:pt x="714" y="3809"/>
                      </a:cubicBezTo>
                      <a:cubicBezTo>
                        <a:pt x="-238" y="6665"/>
                        <a:pt x="-238" y="9521"/>
                        <a:pt x="714" y="11425"/>
                      </a:cubicBezTo>
                      <a:lnTo>
                        <a:pt x="96917" y="161858"/>
                      </a:lnTo>
                      <a:cubicBezTo>
                        <a:pt x="97869" y="162810"/>
                        <a:pt x="98822" y="163762"/>
                        <a:pt x="99774" y="164714"/>
                      </a:cubicBezTo>
                      <a:cubicBezTo>
                        <a:pt x="100727" y="165666"/>
                        <a:pt x="101679" y="165666"/>
                        <a:pt x="103584" y="165666"/>
                      </a:cubicBezTo>
                      <a:lnTo>
                        <a:pt x="139779" y="165666"/>
                      </a:lnTo>
                      <a:lnTo>
                        <a:pt x="139779" y="15043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38" name="Google Shape;738;p62"/>
              <p:cNvGrpSpPr/>
              <p:nvPr/>
            </p:nvGrpSpPr>
            <p:grpSpPr>
              <a:xfrm>
                <a:off x="3139042" y="3633069"/>
                <a:ext cx="373618" cy="288487"/>
                <a:chOff x="3139042" y="3633069"/>
                <a:chExt cx="373618" cy="288487"/>
              </a:xfrm>
            </p:grpSpPr>
            <p:sp>
              <p:nvSpPr>
                <p:cNvPr id="739" name="Google Shape;739;p62"/>
                <p:cNvSpPr/>
                <p:nvPr/>
              </p:nvSpPr>
              <p:spPr>
                <a:xfrm>
                  <a:off x="3139042" y="3633069"/>
                  <a:ext cx="194786" cy="288487"/>
                </a:xfrm>
                <a:custGeom>
                  <a:avLst/>
                  <a:gdLst/>
                  <a:ahLst/>
                  <a:cxnLst/>
                  <a:rect l="l" t="t" r="r" b="b"/>
                  <a:pathLst>
                    <a:path w="194786" h="288487" extrusionOk="0">
                      <a:moveTo>
                        <a:pt x="81677" y="287536"/>
                      </a:moveTo>
                      <a:lnTo>
                        <a:pt x="99774" y="287536"/>
                      </a:lnTo>
                      <a:lnTo>
                        <a:pt x="16907" y="158049"/>
                      </a:lnTo>
                      <a:lnTo>
                        <a:pt x="91202" y="22850"/>
                      </a:lnTo>
                      <a:lnTo>
                        <a:pt x="178832" y="159001"/>
                      </a:lnTo>
                      <a:lnTo>
                        <a:pt x="108347" y="288488"/>
                      </a:lnTo>
                      <a:lnTo>
                        <a:pt x="125492" y="288488"/>
                      </a:lnTo>
                      <a:lnTo>
                        <a:pt x="194072" y="162810"/>
                      </a:lnTo>
                      <a:cubicBezTo>
                        <a:pt x="195024" y="159953"/>
                        <a:pt x="195024" y="157097"/>
                        <a:pt x="194072" y="155193"/>
                      </a:cubicBezTo>
                      <a:lnTo>
                        <a:pt x="95964" y="3808"/>
                      </a:lnTo>
                      <a:cubicBezTo>
                        <a:pt x="94059" y="1904"/>
                        <a:pt x="92154" y="0"/>
                        <a:pt x="89297" y="0"/>
                      </a:cubicBezTo>
                      <a:cubicBezTo>
                        <a:pt x="86439" y="0"/>
                        <a:pt x="84534" y="1904"/>
                        <a:pt x="82629" y="3808"/>
                      </a:cubicBezTo>
                      <a:lnTo>
                        <a:pt x="714" y="154241"/>
                      </a:lnTo>
                      <a:cubicBezTo>
                        <a:pt x="-238" y="157097"/>
                        <a:pt x="-238" y="159953"/>
                        <a:pt x="714" y="161858"/>
                      </a:cubicBezTo>
                      <a:lnTo>
                        <a:pt x="81677" y="287536"/>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0" name="Google Shape;740;p62"/>
                <p:cNvSpPr/>
                <p:nvPr/>
              </p:nvSpPr>
              <p:spPr>
                <a:xfrm>
                  <a:off x="3245484" y="3783502"/>
                  <a:ext cx="265509" cy="137103"/>
                </a:xfrm>
                <a:custGeom>
                  <a:avLst/>
                  <a:gdLst/>
                  <a:ahLst/>
                  <a:cxnLst/>
                  <a:rect l="l" t="t" r="r" b="b"/>
                  <a:pathLst>
                    <a:path w="265509" h="137103" extrusionOk="0">
                      <a:moveTo>
                        <a:pt x="17145" y="137103"/>
                      </a:moveTo>
                      <a:lnTo>
                        <a:pt x="83820" y="15234"/>
                      </a:lnTo>
                      <a:lnTo>
                        <a:pt x="245745" y="15234"/>
                      </a:lnTo>
                      <a:lnTo>
                        <a:pt x="179070" y="137103"/>
                      </a:lnTo>
                      <a:lnTo>
                        <a:pt x="196215" y="137103"/>
                      </a:lnTo>
                      <a:lnTo>
                        <a:pt x="264795" y="11425"/>
                      </a:lnTo>
                      <a:cubicBezTo>
                        <a:pt x="265747" y="9521"/>
                        <a:pt x="265747" y="6665"/>
                        <a:pt x="264795" y="3809"/>
                      </a:cubicBezTo>
                      <a:cubicBezTo>
                        <a:pt x="263843" y="1904"/>
                        <a:pt x="260985" y="0"/>
                        <a:pt x="258128" y="0"/>
                      </a:cubicBezTo>
                      <a:lnTo>
                        <a:pt x="79058" y="0"/>
                      </a:lnTo>
                      <a:cubicBezTo>
                        <a:pt x="76200" y="0"/>
                        <a:pt x="73343" y="1904"/>
                        <a:pt x="72390" y="3809"/>
                      </a:cubicBezTo>
                      <a:lnTo>
                        <a:pt x="0" y="137103"/>
                      </a:lnTo>
                      <a:lnTo>
                        <a:pt x="17145" y="13710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1" name="Google Shape;741;p62"/>
                <p:cNvSpPr/>
                <p:nvPr/>
              </p:nvSpPr>
              <p:spPr>
                <a:xfrm>
                  <a:off x="3221195" y="3633069"/>
                  <a:ext cx="291465" cy="165666"/>
                </a:xfrm>
                <a:custGeom>
                  <a:avLst/>
                  <a:gdLst/>
                  <a:ahLst/>
                  <a:cxnLst/>
                  <a:rect l="l" t="t" r="r" b="b"/>
                  <a:pathLst>
                    <a:path w="291465" h="165666" extrusionOk="0">
                      <a:moveTo>
                        <a:pt x="100489" y="164714"/>
                      </a:moveTo>
                      <a:cubicBezTo>
                        <a:pt x="99536" y="163762"/>
                        <a:pt x="98584" y="162810"/>
                        <a:pt x="97631" y="161858"/>
                      </a:cubicBezTo>
                      <a:lnTo>
                        <a:pt x="1429" y="11425"/>
                      </a:lnTo>
                      <a:cubicBezTo>
                        <a:pt x="-476" y="9521"/>
                        <a:pt x="-476" y="5713"/>
                        <a:pt x="1429" y="3808"/>
                      </a:cubicBezTo>
                      <a:cubicBezTo>
                        <a:pt x="2381" y="952"/>
                        <a:pt x="5239" y="0"/>
                        <a:pt x="8096" y="0"/>
                      </a:cubicBezTo>
                      <a:lnTo>
                        <a:pt x="187166" y="0"/>
                      </a:lnTo>
                      <a:cubicBezTo>
                        <a:pt x="190024" y="0"/>
                        <a:pt x="191929" y="952"/>
                        <a:pt x="193834" y="3808"/>
                      </a:cubicBezTo>
                      <a:lnTo>
                        <a:pt x="290036" y="154241"/>
                      </a:lnTo>
                      <a:cubicBezTo>
                        <a:pt x="291941" y="156145"/>
                        <a:pt x="291941" y="159953"/>
                        <a:pt x="290036" y="161858"/>
                      </a:cubicBezTo>
                      <a:cubicBezTo>
                        <a:pt x="289084" y="164714"/>
                        <a:pt x="286226" y="165666"/>
                        <a:pt x="283369" y="165666"/>
                      </a:cubicBezTo>
                      <a:lnTo>
                        <a:pt x="104299" y="165666"/>
                      </a:lnTo>
                      <a:cubicBezTo>
                        <a:pt x="102394" y="165666"/>
                        <a:pt x="101441" y="165666"/>
                        <a:pt x="100489" y="164714"/>
                      </a:cubicBezTo>
                      <a:close/>
                      <a:moveTo>
                        <a:pt x="20479" y="15234"/>
                      </a:moveTo>
                      <a:lnTo>
                        <a:pt x="107156" y="150432"/>
                      </a:lnTo>
                      <a:lnTo>
                        <a:pt x="268129" y="150432"/>
                      </a:lnTo>
                      <a:lnTo>
                        <a:pt x="181451" y="15234"/>
                      </a:lnTo>
                      <a:lnTo>
                        <a:pt x="20479" y="1523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sp>
            <p:nvSpPr>
              <p:cNvPr id="742" name="Google Shape;742;p62"/>
              <p:cNvSpPr/>
              <p:nvPr/>
            </p:nvSpPr>
            <p:spPr>
              <a:xfrm>
                <a:off x="3358831" y="3511762"/>
                <a:ext cx="122667" cy="209647"/>
              </a:xfrm>
              <a:custGeom>
                <a:avLst/>
                <a:gdLst/>
                <a:ahLst/>
                <a:cxnLst/>
                <a:rect l="l" t="t" r="r" b="b"/>
                <a:pathLst>
                  <a:path w="122667" h="209647" extrusionOk="0">
                    <a:moveTo>
                      <a:pt x="118110" y="1342"/>
                    </a:moveTo>
                    <a:cubicBezTo>
                      <a:pt x="121920" y="3246"/>
                      <a:pt x="123825" y="8959"/>
                      <a:pt x="121920" y="12767"/>
                    </a:cubicBezTo>
                    <a:lnTo>
                      <a:pt x="16193" y="205092"/>
                    </a:lnTo>
                    <a:cubicBezTo>
                      <a:pt x="14288" y="208901"/>
                      <a:pt x="8573" y="210805"/>
                      <a:pt x="4763" y="208901"/>
                    </a:cubicBezTo>
                    <a:cubicBezTo>
                      <a:pt x="4763" y="208901"/>
                      <a:pt x="4763" y="208901"/>
                      <a:pt x="4763" y="208901"/>
                    </a:cubicBezTo>
                    <a:cubicBezTo>
                      <a:pt x="1905" y="206997"/>
                      <a:pt x="0" y="205092"/>
                      <a:pt x="0" y="201284"/>
                    </a:cubicBezTo>
                    <a:cubicBezTo>
                      <a:pt x="0" y="200332"/>
                      <a:pt x="0" y="198428"/>
                      <a:pt x="953" y="197476"/>
                    </a:cubicBezTo>
                    <a:lnTo>
                      <a:pt x="106680" y="5150"/>
                    </a:lnTo>
                    <a:cubicBezTo>
                      <a:pt x="107633" y="390"/>
                      <a:pt x="113348" y="-1514"/>
                      <a:pt x="118110" y="1342"/>
                    </a:cubicBezTo>
                    <a:cubicBezTo>
                      <a:pt x="117158" y="390"/>
                      <a:pt x="117158" y="1342"/>
                      <a:pt x="118110" y="1342"/>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3" name="Google Shape;743;p62"/>
              <p:cNvSpPr/>
              <p:nvPr/>
            </p:nvSpPr>
            <p:spPr>
              <a:xfrm>
                <a:off x="3063557" y="3070408"/>
                <a:ext cx="123619" cy="209225"/>
              </a:xfrm>
              <a:custGeom>
                <a:avLst/>
                <a:gdLst/>
                <a:ahLst/>
                <a:cxnLst/>
                <a:rect l="l" t="t" r="r" b="b"/>
                <a:pathLst>
                  <a:path w="123619" h="209225" extrusionOk="0">
                    <a:moveTo>
                      <a:pt x="119062" y="920"/>
                    </a:moveTo>
                    <a:cubicBezTo>
                      <a:pt x="122873" y="2824"/>
                      <a:pt x="124777" y="8536"/>
                      <a:pt x="122873" y="12345"/>
                    </a:cubicBezTo>
                    <a:lnTo>
                      <a:pt x="16192" y="204670"/>
                    </a:lnTo>
                    <a:cubicBezTo>
                      <a:pt x="14288" y="208478"/>
                      <a:pt x="8572" y="210383"/>
                      <a:pt x="4763" y="208478"/>
                    </a:cubicBezTo>
                    <a:cubicBezTo>
                      <a:pt x="4763" y="208478"/>
                      <a:pt x="4763" y="208478"/>
                      <a:pt x="4763" y="208478"/>
                    </a:cubicBezTo>
                    <a:cubicBezTo>
                      <a:pt x="1905" y="206574"/>
                      <a:pt x="0" y="204670"/>
                      <a:pt x="0" y="200862"/>
                    </a:cubicBezTo>
                    <a:cubicBezTo>
                      <a:pt x="0" y="199909"/>
                      <a:pt x="0" y="198005"/>
                      <a:pt x="952" y="197053"/>
                    </a:cubicBezTo>
                    <a:lnTo>
                      <a:pt x="106680" y="4728"/>
                    </a:lnTo>
                    <a:cubicBezTo>
                      <a:pt x="109537" y="-33"/>
                      <a:pt x="115252" y="-985"/>
                      <a:pt x="119062" y="920"/>
                    </a:cubicBezTo>
                    <a:cubicBezTo>
                      <a:pt x="119062" y="920"/>
                      <a:pt x="119062" y="920"/>
                      <a:pt x="119062" y="920"/>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4" name="Google Shape;744;p62"/>
              <p:cNvSpPr/>
              <p:nvPr/>
            </p:nvSpPr>
            <p:spPr>
              <a:xfrm>
                <a:off x="3483609" y="2884715"/>
                <a:ext cx="124777" cy="19994"/>
              </a:xfrm>
              <a:custGeom>
                <a:avLst/>
                <a:gdLst/>
                <a:ahLst/>
                <a:cxnLst/>
                <a:rect l="l" t="t" r="r" b="b"/>
                <a:pathLst>
                  <a:path w="124777" h="19994" extrusionOk="0">
                    <a:moveTo>
                      <a:pt x="123825" y="0"/>
                    </a:moveTo>
                    <a:lnTo>
                      <a:pt x="8572" y="2856"/>
                    </a:lnTo>
                    <a:cubicBezTo>
                      <a:pt x="3810" y="2856"/>
                      <a:pt x="0" y="6665"/>
                      <a:pt x="0" y="11425"/>
                    </a:cubicBezTo>
                    <a:cubicBezTo>
                      <a:pt x="0" y="14282"/>
                      <a:pt x="1905" y="17138"/>
                      <a:pt x="4763" y="19042"/>
                    </a:cubicBezTo>
                    <a:cubicBezTo>
                      <a:pt x="5715" y="19994"/>
                      <a:pt x="7620" y="19994"/>
                      <a:pt x="8572" y="19994"/>
                    </a:cubicBezTo>
                    <a:lnTo>
                      <a:pt x="124778" y="17138"/>
                    </a:lnTo>
                    <a:lnTo>
                      <a:pt x="124778"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5" name="Google Shape;745;p62"/>
              <p:cNvSpPr/>
              <p:nvPr/>
            </p:nvSpPr>
            <p:spPr>
              <a:xfrm>
                <a:off x="3553142" y="3787310"/>
                <a:ext cx="54292" cy="18089"/>
              </a:xfrm>
              <a:custGeom>
                <a:avLst/>
                <a:gdLst/>
                <a:ahLst/>
                <a:cxnLst/>
                <a:rect l="l" t="t" r="r" b="b"/>
                <a:pathLst>
                  <a:path w="54292" h="18089" extrusionOk="0">
                    <a:moveTo>
                      <a:pt x="54292" y="0"/>
                    </a:moveTo>
                    <a:lnTo>
                      <a:pt x="8572" y="952"/>
                    </a:lnTo>
                    <a:cubicBezTo>
                      <a:pt x="3810" y="952"/>
                      <a:pt x="0" y="4761"/>
                      <a:pt x="0" y="9521"/>
                    </a:cubicBezTo>
                    <a:cubicBezTo>
                      <a:pt x="0" y="12377"/>
                      <a:pt x="1905" y="15234"/>
                      <a:pt x="4763" y="17138"/>
                    </a:cubicBezTo>
                    <a:cubicBezTo>
                      <a:pt x="5715" y="18090"/>
                      <a:pt x="7620" y="18090"/>
                      <a:pt x="8572" y="18090"/>
                    </a:cubicBezTo>
                    <a:lnTo>
                      <a:pt x="54292" y="17138"/>
                    </a:lnTo>
                    <a:lnTo>
                      <a:pt x="54292"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6" name="Google Shape;746;p62"/>
              <p:cNvSpPr/>
              <p:nvPr/>
            </p:nvSpPr>
            <p:spPr>
              <a:xfrm>
                <a:off x="3081231" y="3406944"/>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47" name="Google Shape;747;p62"/>
              <p:cNvSpPr/>
              <p:nvPr/>
            </p:nvSpPr>
            <p:spPr>
              <a:xfrm>
                <a:off x="3325071" y="2959455"/>
                <a:ext cx="132291" cy="205654"/>
              </a:xfrm>
              <a:custGeom>
                <a:avLst/>
                <a:gdLst/>
                <a:ahLst/>
                <a:cxnLst/>
                <a:rect l="l" t="t" r="r" b="b"/>
                <a:pathLst>
                  <a:path w="132291" h="205654" extrusionOk="0">
                    <a:moveTo>
                      <a:pt x="12806" y="1428"/>
                    </a:moveTo>
                    <a:cubicBezTo>
                      <a:pt x="13758" y="2380"/>
                      <a:pt x="14711" y="3332"/>
                      <a:pt x="15663" y="4284"/>
                    </a:cubicBezTo>
                    <a:lnTo>
                      <a:pt x="130916" y="191849"/>
                    </a:lnTo>
                    <a:cubicBezTo>
                      <a:pt x="133773" y="195657"/>
                      <a:pt x="131868" y="201370"/>
                      <a:pt x="128058" y="204226"/>
                    </a:cubicBezTo>
                    <a:cubicBezTo>
                      <a:pt x="125201" y="206131"/>
                      <a:pt x="122343" y="206131"/>
                      <a:pt x="119486" y="204226"/>
                    </a:cubicBezTo>
                    <a:cubicBezTo>
                      <a:pt x="118533" y="203274"/>
                      <a:pt x="117581" y="202322"/>
                      <a:pt x="116628" y="201370"/>
                    </a:cubicBezTo>
                    <a:lnTo>
                      <a:pt x="1376" y="13806"/>
                    </a:lnTo>
                    <a:cubicBezTo>
                      <a:pt x="-1482" y="9997"/>
                      <a:pt x="423" y="4284"/>
                      <a:pt x="4233" y="1428"/>
                    </a:cubicBezTo>
                    <a:cubicBezTo>
                      <a:pt x="7091" y="-476"/>
                      <a:pt x="10901" y="-476"/>
                      <a:pt x="12806" y="1428"/>
                    </a:cubicBezTo>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48" name="Google Shape;748;p62"/>
            <p:cNvGrpSpPr/>
            <p:nvPr/>
          </p:nvGrpSpPr>
          <p:grpSpPr>
            <a:xfrm>
              <a:off x="2262504" y="2609557"/>
              <a:ext cx="912494" cy="1194890"/>
              <a:chOff x="2262504" y="2609557"/>
              <a:chExt cx="912494" cy="1194890"/>
            </a:xfrm>
          </p:grpSpPr>
          <p:grpSp>
            <p:nvGrpSpPr>
              <p:cNvPr id="749" name="Google Shape;749;p62"/>
              <p:cNvGrpSpPr/>
              <p:nvPr/>
            </p:nvGrpSpPr>
            <p:grpSpPr>
              <a:xfrm>
                <a:off x="2262504" y="3184628"/>
                <a:ext cx="751522" cy="619819"/>
                <a:chOff x="2262504" y="3184628"/>
                <a:chExt cx="751522" cy="619819"/>
              </a:xfrm>
            </p:grpSpPr>
            <p:sp>
              <p:nvSpPr>
                <p:cNvPr id="750" name="Google Shape;750;p62"/>
                <p:cNvSpPr/>
                <p:nvPr/>
              </p:nvSpPr>
              <p:spPr>
                <a:xfrm>
                  <a:off x="2262504" y="3189389"/>
                  <a:ext cx="202882" cy="185660"/>
                </a:xfrm>
                <a:custGeom>
                  <a:avLst/>
                  <a:gdLst/>
                  <a:ahLst/>
                  <a:cxnLst/>
                  <a:rect l="l" t="t" r="r" b="b"/>
                  <a:pathLst>
                    <a:path w="202882" h="185660" extrusionOk="0">
                      <a:moveTo>
                        <a:pt x="132398" y="157097"/>
                      </a:moveTo>
                      <a:lnTo>
                        <a:pt x="70485" y="157097"/>
                      </a:lnTo>
                      <a:lnTo>
                        <a:pt x="60960" y="185660"/>
                      </a:lnTo>
                      <a:lnTo>
                        <a:pt x="0" y="185660"/>
                      </a:lnTo>
                      <a:lnTo>
                        <a:pt x="67628" y="0"/>
                      </a:lnTo>
                      <a:lnTo>
                        <a:pt x="135255" y="0"/>
                      </a:lnTo>
                      <a:lnTo>
                        <a:pt x="202883" y="185660"/>
                      </a:lnTo>
                      <a:lnTo>
                        <a:pt x="140970" y="185660"/>
                      </a:lnTo>
                      <a:lnTo>
                        <a:pt x="132398"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1" name="Google Shape;751;p62"/>
                <p:cNvSpPr/>
                <p:nvPr/>
              </p:nvSpPr>
              <p:spPr>
                <a:xfrm>
                  <a:off x="2473959" y="3184628"/>
                  <a:ext cx="181927" cy="190420"/>
                </a:xfrm>
                <a:custGeom>
                  <a:avLst/>
                  <a:gdLst/>
                  <a:ahLst/>
                  <a:cxnLst/>
                  <a:rect l="l" t="t" r="r" b="b"/>
                  <a:pathLst>
                    <a:path w="181927" h="190420" extrusionOk="0">
                      <a:moveTo>
                        <a:pt x="119063" y="67599"/>
                      </a:moveTo>
                      <a:cubicBezTo>
                        <a:pt x="117158" y="63791"/>
                        <a:pt x="113348" y="60935"/>
                        <a:pt x="109538" y="59030"/>
                      </a:cubicBezTo>
                      <a:cubicBezTo>
                        <a:pt x="105728" y="57126"/>
                        <a:pt x="100013" y="56174"/>
                        <a:pt x="94298" y="56174"/>
                      </a:cubicBezTo>
                      <a:cubicBezTo>
                        <a:pt x="82868" y="56174"/>
                        <a:pt x="74295" y="59983"/>
                        <a:pt x="68580" y="66647"/>
                      </a:cubicBezTo>
                      <a:cubicBezTo>
                        <a:pt x="62865" y="73312"/>
                        <a:pt x="59055" y="83785"/>
                        <a:pt x="59055" y="96163"/>
                      </a:cubicBezTo>
                      <a:cubicBezTo>
                        <a:pt x="59055" y="110444"/>
                        <a:pt x="62865" y="121869"/>
                        <a:pt x="69533" y="128534"/>
                      </a:cubicBezTo>
                      <a:cubicBezTo>
                        <a:pt x="76200" y="136151"/>
                        <a:pt x="86678" y="139007"/>
                        <a:pt x="100965" y="139007"/>
                      </a:cubicBezTo>
                      <a:cubicBezTo>
                        <a:pt x="114300" y="139007"/>
                        <a:pt x="125730" y="133295"/>
                        <a:pt x="133350" y="122821"/>
                      </a:cubicBezTo>
                      <a:lnTo>
                        <a:pt x="86678" y="122821"/>
                      </a:lnTo>
                      <a:lnTo>
                        <a:pt x="86678" y="81881"/>
                      </a:lnTo>
                      <a:lnTo>
                        <a:pt x="181928" y="81881"/>
                      </a:lnTo>
                      <a:lnTo>
                        <a:pt x="181928" y="139959"/>
                      </a:lnTo>
                      <a:cubicBezTo>
                        <a:pt x="174308" y="154241"/>
                        <a:pt x="162878" y="165666"/>
                        <a:pt x="148590" y="175187"/>
                      </a:cubicBezTo>
                      <a:cubicBezTo>
                        <a:pt x="134303" y="184708"/>
                        <a:pt x="116205" y="190421"/>
                        <a:pt x="94298" y="190421"/>
                      </a:cubicBezTo>
                      <a:cubicBezTo>
                        <a:pt x="75248" y="190421"/>
                        <a:pt x="58103" y="186613"/>
                        <a:pt x="43815" y="178044"/>
                      </a:cubicBezTo>
                      <a:cubicBezTo>
                        <a:pt x="29528" y="170427"/>
                        <a:pt x="19050" y="159001"/>
                        <a:pt x="11430" y="144720"/>
                      </a:cubicBezTo>
                      <a:cubicBezTo>
                        <a:pt x="3810" y="130438"/>
                        <a:pt x="0" y="114253"/>
                        <a:pt x="0" y="95210"/>
                      </a:cubicBezTo>
                      <a:cubicBezTo>
                        <a:pt x="0" y="77121"/>
                        <a:pt x="3810" y="60935"/>
                        <a:pt x="11430" y="45701"/>
                      </a:cubicBezTo>
                      <a:cubicBezTo>
                        <a:pt x="19050" y="30467"/>
                        <a:pt x="29528" y="19994"/>
                        <a:pt x="43815" y="12377"/>
                      </a:cubicBezTo>
                      <a:cubicBezTo>
                        <a:pt x="58103" y="4761"/>
                        <a:pt x="74295" y="0"/>
                        <a:pt x="93345" y="0"/>
                      </a:cubicBezTo>
                      <a:cubicBezTo>
                        <a:pt x="118110" y="0"/>
                        <a:pt x="137160" y="5713"/>
                        <a:pt x="152400" y="17138"/>
                      </a:cubicBezTo>
                      <a:cubicBezTo>
                        <a:pt x="167640" y="28563"/>
                        <a:pt x="177165" y="44749"/>
                        <a:pt x="180023" y="64743"/>
                      </a:cubicBezTo>
                      <a:lnTo>
                        <a:pt x="119063" y="6474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2" name="Google Shape;752;p62"/>
                <p:cNvSpPr/>
                <p:nvPr/>
              </p:nvSpPr>
              <p:spPr>
                <a:xfrm>
                  <a:off x="2676841" y="3188436"/>
                  <a:ext cx="157162" cy="186612"/>
                </a:xfrm>
                <a:custGeom>
                  <a:avLst/>
                  <a:gdLst/>
                  <a:ahLst/>
                  <a:cxnLst/>
                  <a:rect l="l" t="t" r="r" b="b"/>
                  <a:pathLst>
                    <a:path w="157162" h="186612" extrusionOk="0">
                      <a:moveTo>
                        <a:pt x="93345" y="185660"/>
                      </a:moveTo>
                      <a:lnTo>
                        <a:pt x="58103" y="119013"/>
                      </a:lnTo>
                      <a:lnTo>
                        <a:pt x="58103" y="119013"/>
                      </a:lnTo>
                      <a:lnTo>
                        <a:pt x="58103" y="185660"/>
                      </a:lnTo>
                      <a:lnTo>
                        <a:pt x="0" y="185660"/>
                      </a:lnTo>
                      <a:lnTo>
                        <a:pt x="0" y="0"/>
                      </a:lnTo>
                      <a:lnTo>
                        <a:pt x="86678" y="0"/>
                      </a:lnTo>
                      <a:cubicBezTo>
                        <a:pt x="101917" y="0"/>
                        <a:pt x="114300" y="2856"/>
                        <a:pt x="125730" y="7617"/>
                      </a:cubicBezTo>
                      <a:cubicBezTo>
                        <a:pt x="136208" y="13330"/>
                        <a:pt x="144780" y="19994"/>
                        <a:pt x="149542" y="29515"/>
                      </a:cubicBezTo>
                      <a:cubicBezTo>
                        <a:pt x="154305" y="39036"/>
                        <a:pt x="157163" y="49510"/>
                        <a:pt x="157163" y="60935"/>
                      </a:cubicBezTo>
                      <a:cubicBezTo>
                        <a:pt x="157163" y="73312"/>
                        <a:pt x="153353" y="84737"/>
                        <a:pt x="146685" y="94258"/>
                      </a:cubicBezTo>
                      <a:cubicBezTo>
                        <a:pt x="140017" y="103779"/>
                        <a:pt x="129540" y="110444"/>
                        <a:pt x="117158" y="115205"/>
                      </a:cubicBezTo>
                      <a:lnTo>
                        <a:pt x="157163" y="186613"/>
                      </a:lnTo>
                      <a:lnTo>
                        <a:pt x="93345" y="186613"/>
                      </a:lnTo>
                      <a:close/>
                      <a:moveTo>
                        <a:pt x="58103" y="80929"/>
                      </a:moveTo>
                      <a:lnTo>
                        <a:pt x="80963" y="80929"/>
                      </a:lnTo>
                      <a:cubicBezTo>
                        <a:pt x="86678" y="80929"/>
                        <a:pt x="90488" y="79977"/>
                        <a:pt x="93345" y="77121"/>
                      </a:cubicBezTo>
                      <a:cubicBezTo>
                        <a:pt x="96203" y="74264"/>
                        <a:pt x="97155" y="70456"/>
                        <a:pt x="97155" y="64743"/>
                      </a:cubicBezTo>
                      <a:cubicBezTo>
                        <a:pt x="97155" y="59983"/>
                        <a:pt x="95250" y="56174"/>
                        <a:pt x="92392" y="53318"/>
                      </a:cubicBezTo>
                      <a:cubicBezTo>
                        <a:pt x="89535" y="50462"/>
                        <a:pt x="85725" y="49510"/>
                        <a:pt x="80010" y="49510"/>
                      </a:cubicBezTo>
                      <a:lnTo>
                        <a:pt x="57150" y="49510"/>
                      </a:lnTo>
                      <a:lnTo>
                        <a:pt x="57150" y="80929"/>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3" name="Google Shape;753;p62"/>
                <p:cNvSpPr/>
                <p:nvPr/>
              </p:nvSpPr>
              <p:spPr>
                <a:xfrm>
                  <a:off x="2853054" y="3188436"/>
                  <a:ext cx="58102" cy="185660"/>
                </a:xfrm>
                <a:custGeom>
                  <a:avLst/>
                  <a:gdLst/>
                  <a:ahLst/>
                  <a:cxnLst/>
                  <a:rect l="l" t="t" r="r" b="b"/>
                  <a:pathLst>
                    <a:path w="58102" h="185660" extrusionOk="0">
                      <a:moveTo>
                        <a:pt x="58103" y="0"/>
                      </a:moveTo>
                      <a:lnTo>
                        <a:pt x="58103" y="185660"/>
                      </a:lnTo>
                      <a:lnTo>
                        <a:pt x="0" y="185660"/>
                      </a:lnTo>
                      <a:lnTo>
                        <a:pt x="0" y="0"/>
                      </a:lnTo>
                      <a:lnTo>
                        <a:pt x="58103"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4" name="Google Shape;754;p62"/>
                <p:cNvSpPr/>
                <p:nvPr/>
              </p:nvSpPr>
              <p:spPr>
                <a:xfrm>
                  <a:off x="2275839" y="3402660"/>
                  <a:ext cx="131444" cy="186612"/>
                </a:xfrm>
                <a:custGeom>
                  <a:avLst/>
                  <a:gdLst/>
                  <a:ahLst/>
                  <a:cxnLst/>
                  <a:rect l="l" t="t" r="r" b="b"/>
                  <a:pathLst>
                    <a:path w="131444" h="186612" extrusionOk="0">
                      <a:moveTo>
                        <a:pt x="131445" y="0"/>
                      </a:moveTo>
                      <a:lnTo>
                        <a:pt x="131445" y="46653"/>
                      </a:lnTo>
                      <a:lnTo>
                        <a:pt x="58102" y="46653"/>
                      </a:lnTo>
                      <a:lnTo>
                        <a:pt x="58102" y="72360"/>
                      </a:lnTo>
                      <a:lnTo>
                        <a:pt x="110490" y="72360"/>
                      </a:lnTo>
                      <a:lnTo>
                        <a:pt x="110490" y="116157"/>
                      </a:lnTo>
                      <a:lnTo>
                        <a:pt x="58102" y="116157"/>
                      </a:lnTo>
                      <a:lnTo>
                        <a:pt x="58102" y="186613"/>
                      </a:lnTo>
                      <a:lnTo>
                        <a:pt x="0" y="186613"/>
                      </a:lnTo>
                      <a:lnTo>
                        <a:pt x="0" y="952"/>
                      </a:lnTo>
                      <a:lnTo>
                        <a:pt x="131445" y="95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5" name="Google Shape;755;p62"/>
                <p:cNvSpPr/>
                <p:nvPr/>
              </p:nvSpPr>
              <p:spPr>
                <a:xfrm>
                  <a:off x="2420619" y="3397899"/>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9"/>
                        <a:pt x="79058"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80010" y="192325"/>
                        <a:pt x="63817"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6" name="Google Shape;756;p62"/>
                <p:cNvSpPr/>
                <p:nvPr/>
              </p:nvSpPr>
              <p:spPr>
                <a:xfrm>
                  <a:off x="2628264" y="3397899"/>
                  <a:ext cx="191452" cy="192325"/>
                </a:xfrm>
                <a:custGeom>
                  <a:avLst/>
                  <a:gdLst/>
                  <a:ahLst/>
                  <a:cxnLst/>
                  <a:rect l="l" t="t" r="r" b="b"/>
                  <a:pathLst>
                    <a:path w="191452" h="192325" extrusionOk="0">
                      <a:moveTo>
                        <a:pt x="48577" y="179948"/>
                      </a:moveTo>
                      <a:cubicBezTo>
                        <a:pt x="34290" y="171379"/>
                        <a:pt x="21907" y="159954"/>
                        <a:pt x="13335" y="145672"/>
                      </a:cubicBezTo>
                      <a:cubicBezTo>
                        <a:pt x="4763" y="131390"/>
                        <a:pt x="0" y="115205"/>
                        <a:pt x="0" y="96163"/>
                      </a:cubicBezTo>
                      <a:cubicBezTo>
                        <a:pt x="0" y="78073"/>
                        <a:pt x="4763" y="61887"/>
                        <a:pt x="13335" y="46653"/>
                      </a:cubicBezTo>
                      <a:cubicBezTo>
                        <a:pt x="21907" y="32372"/>
                        <a:pt x="33338" y="20946"/>
                        <a:pt x="48577" y="12377"/>
                      </a:cubicBezTo>
                      <a:cubicBezTo>
                        <a:pt x="62865" y="3809"/>
                        <a:pt x="79057" y="0"/>
                        <a:pt x="97155" y="0"/>
                      </a:cubicBezTo>
                      <a:cubicBezTo>
                        <a:pt x="114300" y="0"/>
                        <a:pt x="130492" y="3809"/>
                        <a:pt x="144780" y="12377"/>
                      </a:cubicBezTo>
                      <a:cubicBezTo>
                        <a:pt x="159067" y="20946"/>
                        <a:pt x="170497" y="31419"/>
                        <a:pt x="179070" y="46653"/>
                      </a:cubicBezTo>
                      <a:cubicBezTo>
                        <a:pt x="187642" y="60935"/>
                        <a:pt x="191452" y="77121"/>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7" y="192325"/>
                        <a:pt x="62865" y="188517"/>
                        <a:pt x="48577" y="179948"/>
                      </a:cubicBezTo>
                      <a:close/>
                      <a:moveTo>
                        <a:pt x="122872" y="126630"/>
                      </a:moveTo>
                      <a:cubicBezTo>
                        <a:pt x="129540" y="119013"/>
                        <a:pt x="132397" y="109492"/>
                        <a:pt x="132397" y="96163"/>
                      </a:cubicBezTo>
                      <a:cubicBezTo>
                        <a:pt x="132397" y="83785"/>
                        <a:pt x="129540" y="73312"/>
                        <a:pt x="122872" y="65695"/>
                      </a:cubicBezTo>
                      <a:cubicBezTo>
                        <a:pt x="116205" y="58078"/>
                        <a:pt x="107632" y="54270"/>
                        <a:pt x="96202" y="54270"/>
                      </a:cubicBezTo>
                      <a:cubicBezTo>
                        <a:pt x="84772" y="54270"/>
                        <a:pt x="75247" y="58078"/>
                        <a:pt x="69532" y="65695"/>
                      </a:cubicBezTo>
                      <a:cubicBezTo>
                        <a:pt x="62865" y="73312"/>
                        <a:pt x="60007" y="82833"/>
                        <a:pt x="60007" y="96163"/>
                      </a:cubicBezTo>
                      <a:cubicBezTo>
                        <a:pt x="60007" y="108540"/>
                        <a:pt x="62865" y="119013"/>
                        <a:pt x="69532" y="126630"/>
                      </a:cubicBezTo>
                      <a:cubicBezTo>
                        <a:pt x="76200" y="134247"/>
                        <a:pt x="84772" y="138055"/>
                        <a:pt x="96202" y="138055"/>
                      </a:cubicBezTo>
                      <a:cubicBezTo>
                        <a:pt x="107632" y="138055"/>
                        <a:pt x="117157" y="134247"/>
                        <a:pt x="122872"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7" name="Google Shape;757;p62"/>
                <p:cNvSpPr/>
                <p:nvPr/>
              </p:nvSpPr>
              <p:spPr>
                <a:xfrm>
                  <a:off x="2840671" y="3401708"/>
                  <a:ext cx="173355" cy="185660"/>
                </a:xfrm>
                <a:custGeom>
                  <a:avLst/>
                  <a:gdLst/>
                  <a:ahLst/>
                  <a:cxnLst/>
                  <a:rect l="l" t="t" r="r" b="b"/>
                  <a:pathLst>
                    <a:path w="173355"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7155" y="952"/>
                        <a:pt x="114300" y="4761"/>
                        <a:pt x="128588" y="12377"/>
                      </a:cubicBezTo>
                      <a:close/>
                      <a:moveTo>
                        <a:pt x="103823" y="123774"/>
                      </a:moveTo>
                      <a:cubicBezTo>
                        <a:pt x="111443" y="116157"/>
                        <a:pt x="115253" y="106636"/>
                        <a:pt x="115253" y="93306"/>
                      </a:cubicBezTo>
                      <a:cubicBezTo>
                        <a:pt x="115253" y="79977"/>
                        <a:pt x="111443" y="69504"/>
                        <a:pt x="103823" y="62839"/>
                      </a:cubicBezTo>
                      <a:cubicBezTo>
                        <a:pt x="96203" y="55222"/>
                        <a:pt x="85725" y="52366"/>
                        <a:pt x="72390" y="52366"/>
                      </a:cubicBezTo>
                      <a:lnTo>
                        <a:pt x="58103" y="52366"/>
                      </a:lnTo>
                      <a:lnTo>
                        <a:pt x="58103" y="135199"/>
                      </a:lnTo>
                      <a:lnTo>
                        <a:pt x="72390" y="135199"/>
                      </a:lnTo>
                      <a:cubicBezTo>
                        <a:pt x="85725" y="134247"/>
                        <a:pt x="96203" y="131390"/>
                        <a:pt x="103823"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8" name="Google Shape;758;p62"/>
                <p:cNvSpPr/>
                <p:nvPr/>
              </p:nvSpPr>
              <p:spPr>
                <a:xfrm>
                  <a:off x="2275839" y="3616883"/>
                  <a:ext cx="123825" cy="185660"/>
                </a:xfrm>
                <a:custGeom>
                  <a:avLst/>
                  <a:gdLst/>
                  <a:ahLst/>
                  <a:cxnLst/>
                  <a:rect l="l" t="t" r="r" b="b"/>
                  <a:pathLst>
                    <a:path w="123825" h="185660" extrusionOk="0">
                      <a:moveTo>
                        <a:pt x="58102" y="45701"/>
                      </a:moveTo>
                      <a:lnTo>
                        <a:pt x="58102" y="68552"/>
                      </a:lnTo>
                      <a:lnTo>
                        <a:pt x="116205" y="68552"/>
                      </a:lnTo>
                      <a:lnTo>
                        <a:pt x="116205" y="112348"/>
                      </a:lnTo>
                      <a:lnTo>
                        <a:pt x="58102" y="112348"/>
                      </a:lnTo>
                      <a:lnTo>
                        <a:pt x="58102" y="139007"/>
                      </a:lnTo>
                      <a:lnTo>
                        <a:pt x="123825" y="139007"/>
                      </a:lnTo>
                      <a:lnTo>
                        <a:pt x="123825" y="185660"/>
                      </a:lnTo>
                      <a:lnTo>
                        <a:pt x="0" y="185660"/>
                      </a:lnTo>
                      <a:lnTo>
                        <a:pt x="0" y="0"/>
                      </a:lnTo>
                      <a:lnTo>
                        <a:pt x="123825" y="0"/>
                      </a:lnTo>
                      <a:lnTo>
                        <a:pt x="123825" y="46653"/>
                      </a:lnTo>
                      <a:lnTo>
                        <a:pt x="58102" y="4665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59" name="Google Shape;759;p62"/>
                <p:cNvSpPr/>
                <p:nvPr/>
              </p:nvSpPr>
              <p:spPr>
                <a:xfrm>
                  <a:off x="2422524" y="3615931"/>
                  <a:ext cx="173354" cy="185660"/>
                </a:xfrm>
                <a:custGeom>
                  <a:avLst/>
                  <a:gdLst/>
                  <a:ahLst/>
                  <a:cxnLst/>
                  <a:rect l="l" t="t" r="r" b="b"/>
                  <a:pathLst>
                    <a:path w="173354" h="185660" extrusionOk="0">
                      <a:moveTo>
                        <a:pt x="128588" y="12377"/>
                      </a:moveTo>
                      <a:cubicBezTo>
                        <a:pt x="142875" y="19994"/>
                        <a:pt x="154305" y="31419"/>
                        <a:pt x="161925" y="44749"/>
                      </a:cubicBezTo>
                      <a:cubicBezTo>
                        <a:pt x="169545" y="59030"/>
                        <a:pt x="173355" y="74264"/>
                        <a:pt x="173355" y="92354"/>
                      </a:cubicBezTo>
                      <a:cubicBezTo>
                        <a:pt x="173355" y="110444"/>
                        <a:pt x="169545" y="125678"/>
                        <a:pt x="161925" y="139959"/>
                      </a:cubicBezTo>
                      <a:cubicBezTo>
                        <a:pt x="154305" y="154241"/>
                        <a:pt x="142875" y="165666"/>
                        <a:pt x="128588" y="173283"/>
                      </a:cubicBezTo>
                      <a:cubicBezTo>
                        <a:pt x="114300" y="180900"/>
                        <a:pt x="97155" y="185660"/>
                        <a:pt x="77153" y="185660"/>
                      </a:cubicBezTo>
                      <a:lnTo>
                        <a:pt x="0" y="185660"/>
                      </a:lnTo>
                      <a:lnTo>
                        <a:pt x="0" y="0"/>
                      </a:lnTo>
                      <a:lnTo>
                        <a:pt x="77153" y="0"/>
                      </a:lnTo>
                      <a:cubicBezTo>
                        <a:pt x="96203" y="0"/>
                        <a:pt x="113347" y="4761"/>
                        <a:pt x="128588" y="12377"/>
                      </a:cubicBezTo>
                      <a:close/>
                      <a:moveTo>
                        <a:pt x="102870" y="123774"/>
                      </a:moveTo>
                      <a:cubicBezTo>
                        <a:pt x="110490" y="116157"/>
                        <a:pt x="114300" y="106636"/>
                        <a:pt x="114300" y="93306"/>
                      </a:cubicBezTo>
                      <a:cubicBezTo>
                        <a:pt x="114300" y="79977"/>
                        <a:pt x="110490" y="69504"/>
                        <a:pt x="102870" y="62839"/>
                      </a:cubicBezTo>
                      <a:cubicBezTo>
                        <a:pt x="95250" y="55222"/>
                        <a:pt x="84772" y="52366"/>
                        <a:pt x="71438" y="52366"/>
                      </a:cubicBezTo>
                      <a:lnTo>
                        <a:pt x="57150" y="52366"/>
                      </a:lnTo>
                      <a:lnTo>
                        <a:pt x="57150" y="135199"/>
                      </a:lnTo>
                      <a:lnTo>
                        <a:pt x="71438" y="135199"/>
                      </a:lnTo>
                      <a:cubicBezTo>
                        <a:pt x="84772" y="134247"/>
                        <a:pt x="95250" y="130438"/>
                        <a:pt x="102870" y="123774"/>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0" name="Google Shape;760;p62"/>
                <p:cNvSpPr/>
                <p:nvPr/>
              </p:nvSpPr>
              <p:spPr>
                <a:xfrm>
                  <a:off x="2614929" y="3615931"/>
                  <a:ext cx="165735" cy="188516"/>
                </a:xfrm>
                <a:custGeom>
                  <a:avLst/>
                  <a:gdLst/>
                  <a:ahLst/>
                  <a:cxnLst/>
                  <a:rect l="l" t="t" r="r" b="b"/>
                  <a:pathLst>
                    <a:path w="165735" h="188516" extrusionOk="0">
                      <a:moveTo>
                        <a:pt x="59055" y="0"/>
                      </a:moveTo>
                      <a:lnTo>
                        <a:pt x="59055" y="104732"/>
                      </a:lnTo>
                      <a:cubicBezTo>
                        <a:pt x="59055" y="113300"/>
                        <a:pt x="60960" y="119965"/>
                        <a:pt x="64770" y="124726"/>
                      </a:cubicBezTo>
                      <a:cubicBezTo>
                        <a:pt x="68580" y="129486"/>
                        <a:pt x="74295" y="132342"/>
                        <a:pt x="82867" y="132342"/>
                      </a:cubicBezTo>
                      <a:cubicBezTo>
                        <a:pt x="91440" y="132342"/>
                        <a:pt x="97155" y="129486"/>
                        <a:pt x="101917" y="124726"/>
                      </a:cubicBezTo>
                      <a:cubicBezTo>
                        <a:pt x="105728" y="119965"/>
                        <a:pt x="107633" y="113300"/>
                        <a:pt x="107633" y="104732"/>
                      </a:cubicBezTo>
                      <a:lnTo>
                        <a:pt x="107633" y="0"/>
                      </a:lnTo>
                      <a:lnTo>
                        <a:pt x="165735" y="0"/>
                      </a:lnTo>
                      <a:lnTo>
                        <a:pt x="165735" y="104732"/>
                      </a:lnTo>
                      <a:cubicBezTo>
                        <a:pt x="165735" y="122821"/>
                        <a:pt x="161925" y="137103"/>
                        <a:pt x="154305" y="150433"/>
                      </a:cubicBezTo>
                      <a:cubicBezTo>
                        <a:pt x="146685" y="162810"/>
                        <a:pt x="137160" y="172331"/>
                        <a:pt x="123825" y="178996"/>
                      </a:cubicBezTo>
                      <a:cubicBezTo>
                        <a:pt x="111442" y="185660"/>
                        <a:pt x="97155" y="188517"/>
                        <a:pt x="80963" y="188517"/>
                      </a:cubicBezTo>
                      <a:cubicBezTo>
                        <a:pt x="64770" y="188517"/>
                        <a:pt x="51435" y="185660"/>
                        <a:pt x="39053" y="178996"/>
                      </a:cubicBezTo>
                      <a:cubicBezTo>
                        <a:pt x="26670" y="172331"/>
                        <a:pt x="17145" y="163762"/>
                        <a:pt x="10478" y="150433"/>
                      </a:cubicBezTo>
                      <a:cubicBezTo>
                        <a:pt x="3810" y="138055"/>
                        <a:pt x="0" y="122821"/>
                        <a:pt x="0" y="104732"/>
                      </a:cubicBez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61" name="Google Shape;761;p62"/>
              <p:cNvGrpSpPr/>
              <p:nvPr/>
            </p:nvGrpSpPr>
            <p:grpSpPr>
              <a:xfrm>
                <a:off x="2270124" y="2609557"/>
                <a:ext cx="904874" cy="408453"/>
                <a:chOff x="2270124" y="2609557"/>
                <a:chExt cx="904874" cy="408453"/>
              </a:xfrm>
            </p:grpSpPr>
            <p:sp>
              <p:nvSpPr>
                <p:cNvPr id="762" name="Google Shape;762;p62"/>
                <p:cNvSpPr/>
                <p:nvPr/>
              </p:nvSpPr>
              <p:spPr>
                <a:xfrm>
                  <a:off x="2275839" y="2615269"/>
                  <a:ext cx="160019" cy="185660"/>
                </a:xfrm>
                <a:custGeom>
                  <a:avLst/>
                  <a:gdLst/>
                  <a:ahLst/>
                  <a:cxnLst/>
                  <a:rect l="l" t="t" r="r" b="b"/>
                  <a:pathLst>
                    <a:path w="160019" h="185660" extrusionOk="0">
                      <a:moveTo>
                        <a:pt x="150495" y="105684"/>
                      </a:moveTo>
                      <a:cubicBezTo>
                        <a:pt x="157163" y="114253"/>
                        <a:pt x="160020" y="122822"/>
                        <a:pt x="160020" y="134247"/>
                      </a:cubicBezTo>
                      <a:cubicBezTo>
                        <a:pt x="160020" y="150433"/>
                        <a:pt x="154305" y="162810"/>
                        <a:pt x="143827" y="172331"/>
                      </a:cubicBezTo>
                      <a:cubicBezTo>
                        <a:pt x="133350" y="180900"/>
                        <a:pt x="117157" y="185660"/>
                        <a:pt x="97155" y="185660"/>
                      </a:cubicBezTo>
                      <a:lnTo>
                        <a:pt x="0" y="185660"/>
                      </a:lnTo>
                      <a:lnTo>
                        <a:pt x="0" y="0"/>
                      </a:lnTo>
                      <a:lnTo>
                        <a:pt x="95250" y="0"/>
                      </a:lnTo>
                      <a:cubicBezTo>
                        <a:pt x="114300" y="0"/>
                        <a:pt x="128588" y="3808"/>
                        <a:pt x="140017" y="12377"/>
                      </a:cubicBezTo>
                      <a:cubicBezTo>
                        <a:pt x="150495" y="20946"/>
                        <a:pt x="156210" y="32372"/>
                        <a:pt x="156210" y="48557"/>
                      </a:cubicBezTo>
                      <a:cubicBezTo>
                        <a:pt x="156210" y="59031"/>
                        <a:pt x="153352" y="68552"/>
                        <a:pt x="147638" y="76168"/>
                      </a:cubicBezTo>
                      <a:cubicBezTo>
                        <a:pt x="141922" y="83785"/>
                        <a:pt x="134302" y="88546"/>
                        <a:pt x="124777" y="91402"/>
                      </a:cubicBezTo>
                      <a:cubicBezTo>
                        <a:pt x="136207" y="92354"/>
                        <a:pt x="144780" y="97115"/>
                        <a:pt x="150495" y="105684"/>
                      </a:cubicBezTo>
                      <a:close/>
                      <a:moveTo>
                        <a:pt x="58102" y="71408"/>
                      </a:moveTo>
                      <a:lnTo>
                        <a:pt x="80963" y="71408"/>
                      </a:lnTo>
                      <a:cubicBezTo>
                        <a:pt x="86677" y="71408"/>
                        <a:pt x="90488" y="70456"/>
                        <a:pt x="92392" y="68552"/>
                      </a:cubicBezTo>
                      <a:cubicBezTo>
                        <a:pt x="94297" y="66647"/>
                        <a:pt x="96202" y="62839"/>
                        <a:pt x="96202" y="59031"/>
                      </a:cubicBezTo>
                      <a:cubicBezTo>
                        <a:pt x="96202" y="54270"/>
                        <a:pt x="95250" y="51414"/>
                        <a:pt x="92392" y="48557"/>
                      </a:cubicBezTo>
                      <a:cubicBezTo>
                        <a:pt x="89535" y="45701"/>
                        <a:pt x="85725" y="45701"/>
                        <a:pt x="80963" y="45701"/>
                      </a:cubicBezTo>
                      <a:lnTo>
                        <a:pt x="58102" y="45701"/>
                      </a:lnTo>
                      <a:lnTo>
                        <a:pt x="58102" y="71408"/>
                      </a:lnTo>
                      <a:close/>
                      <a:moveTo>
                        <a:pt x="96202" y="135199"/>
                      </a:moveTo>
                      <a:cubicBezTo>
                        <a:pt x="99060" y="133295"/>
                        <a:pt x="100013" y="129486"/>
                        <a:pt x="100013" y="125678"/>
                      </a:cubicBezTo>
                      <a:cubicBezTo>
                        <a:pt x="100013" y="117109"/>
                        <a:pt x="95250" y="112348"/>
                        <a:pt x="84772" y="112348"/>
                      </a:cubicBezTo>
                      <a:lnTo>
                        <a:pt x="58102" y="112348"/>
                      </a:lnTo>
                      <a:lnTo>
                        <a:pt x="58102" y="139007"/>
                      </a:lnTo>
                      <a:lnTo>
                        <a:pt x="84772" y="139007"/>
                      </a:lnTo>
                      <a:cubicBezTo>
                        <a:pt x="90488" y="138055"/>
                        <a:pt x="94297" y="137103"/>
                        <a:pt x="96202" y="135199"/>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3" name="Google Shape;763;p62"/>
                <p:cNvSpPr/>
                <p:nvPr/>
              </p:nvSpPr>
              <p:spPr>
                <a:xfrm>
                  <a:off x="2455862" y="2614317"/>
                  <a:ext cx="114300" cy="185660"/>
                </a:xfrm>
                <a:custGeom>
                  <a:avLst/>
                  <a:gdLst/>
                  <a:ahLst/>
                  <a:cxnLst/>
                  <a:rect l="l" t="t" r="r" b="b"/>
                  <a:pathLst>
                    <a:path w="114300" h="185660" extrusionOk="0">
                      <a:moveTo>
                        <a:pt x="58103" y="141864"/>
                      </a:moveTo>
                      <a:lnTo>
                        <a:pt x="114300" y="141864"/>
                      </a:lnTo>
                      <a:lnTo>
                        <a:pt x="114300" y="185660"/>
                      </a:lnTo>
                      <a:lnTo>
                        <a:pt x="0" y="185660"/>
                      </a:lnTo>
                      <a:lnTo>
                        <a:pt x="0" y="0"/>
                      </a:lnTo>
                      <a:lnTo>
                        <a:pt x="58103" y="0"/>
                      </a:lnTo>
                      <a:lnTo>
                        <a:pt x="58103" y="141864"/>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4" name="Google Shape;764;p62"/>
                <p:cNvSpPr/>
                <p:nvPr/>
              </p:nvSpPr>
              <p:spPr>
                <a:xfrm>
                  <a:off x="2582544" y="2609557"/>
                  <a:ext cx="191452" cy="192325"/>
                </a:xfrm>
                <a:custGeom>
                  <a:avLst/>
                  <a:gdLst/>
                  <a:ahLst/>
                  <a:cxnLst/>
                  <a:rect l="l" t="t" r="r" b="b"/>
                  <a:pathLst>
                    <a:path w="191452" h="192325" extrusionOk="0">
                      <a:moveTo>
                        <a:pt x="48577" y="179948"/>
                      </a:moveTo>
                      <a:cubicBezTo>
                        <a:pt x="34290" y="171379"/>
                        <a:pt x="21908" y="159954"/>
                        <a:pt x="13335" y="145672"/>
                      </a:cubicBezTo>
                      <a:cubicBezTo>
                        <a:pt x="4763" y="131390"/>
                        <a:pt x="0" y="115205"/>
                        <a:pt x="0" y="96163"/>
                      </a:cubicBezTo>
                      <a:cubicBezTo>
                        <a:pt x="0" y="78073"/>
                        <a:pt x="4763" y="61887"/>
                        <a:pt x="13335" y="46653"/>
                      </a:cubicBezTo>
                      <a:cubicBezTo>
                        <a:pt x="21908" y="32372"/>
                        <a:pt x="33338" y="20946"/>
                        <a:pt x="48577" y="12377"/>
                      </a:cubicBezTo>
                      <a:cubicBezTo>
                        <a:pt x="62865" y="3808"/>
                        <a:pt x="79058" y="0"/>
                        <a:pt x="97155" y="0"/>
                      </a:cubicBezTo>
                      <a:cubicBezTo>
                        <a:pt x="114300" y="0"/>
                        <a:pt x="130492" y="3808"/>
                        <a:pt x="144780" y="12377"/>
                      </a:cubicBezTo>
                      <a:cubicBezTo>
                        <a:pt x="159067" y="20946"/>
                        <a:pt x="170497" y="31419"/>
                        <a:pt x="179070" y="46653"/>
                      </a:cubicBezTo>
                      <a:cubicBezTo>
                        <a:pt x="187642" y="60935"/>
                        <a:pt x="191452" y="77120"/>
                        <a:pt x="191452" y="96163"/>
                      </a:cubicBezTo>
                      <a:cubicBezTo>
                        <a:pt x="191452" y="114253"/>
                        <a:pt x="187642" y="130438"/>
                        <a:pt x="179070" y="145672"/>
                      </a:cubicBezTo>
                      <a:cubicBezTo>
                        <a:pt x="170497" y="159954"/>
                        <a:pt x="159067" y="171379"/>
                        <a:pt x="144780" y="179948"/>
                      </a:cubicBezTo>
                      <a:cubicBezTo>
                        <a:pt x="130492" y="188517"/>
                        <a:pt x="114300" y="192325"/>
                        <a:pt x="97155" y="192325"/>
                      </a:cubicBezTo>
                      <a:cubicBezTo>
                        <a:pt x="79058" y="192325"/>
                        <a:pt x="62865" y="188517"/>
                        <a:pt x="48577" y="179948"/>
                      </a:cubicBezTo>
                      <a:close/>
                      <a:moveTo>
                        <a:pt x="123825" y="126630"/>
                      </a:moveTo>
                      <a:cubicBezTo>
                        <a:pt x="130492" y="119013"/>
                        <a:pt x="133350" y="109492"/>
                        <a:pt x="133350" y="96163"/>
                      </a:cubicBezTo>
                      <a:cubicBezTo>
                        <a:pt x="133350" y="83785"/>
                        <a:pt x="130492" y="73312"/>
                        <a:pt x="123825" y="65695"/>
                      </a:cubicBezTo>
                      <a:cubicBezTo>
                        <a:pt x="117158" y="58078"/>
                        <a:pt x="108585" y="54270"/>
                        <a:pt x="97155" y="54270"/>
                      </a:cubicBezTo>
                      <a:cubicBezTo>
                        <a:pt x="85725" y="54270"/>
                        <a:pt x="76200" y="58078"/>
                        <a:pt x="70485" y="65695"/>
                      </a:cubicBezTo>
                      <a:cubicBezTo>
                        <a:pt x="63817" y="73312"/>
                        <a:pt x="60960" y="82833"/>
                        <a:pt x="60960" y="96163"/>
                      </a:cubicBezTo>
                      <a:cubicBezTo>
                        <a:pt x="60960" y="108540"/>
                        <a:pt x="63817" y="119013"/>
                        <a:pt x="70485" y="126630"/>
                      </a:cubicBezTo>
                      <a:cubicBezTo>
                        <a:pt x="77152" y="134247"/>
                        <a:pt x="85725" y="138055"/>
                        <a:pt x="97155" y="138055"/>
                      </a:cubicBezTo>
                      <a:cubicBezTo>
                        <a:pt x="108585" y="138055"/>
                        <a:pt x="117158" y="134247"/>
                        <a:pt x="123825" y="12663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5" name="Google Shape;765;p62"/>
                <p:cNvSpPr/>
                <p:nvPr/>
              </p:nvSpPr>
              <p:spPr>
                <a:xfrm>
                  <a:off x="2790189" y="2612413"/>
                  <a:ext cx="182879" cy="192325"/>
                </a:xfrm>
                <a:custGeom>
                  <a:avLst/>
                  <a:gdLst/>
                  <a:ahLst/>
                  <a:cxnLst/>
                  <a:rect l="l" t="t" r="r" b="b"/>
                  <a:pathLst>
                    <a:path w="182879" h="192325" extrusionOk="0">
                      <a:moveTo>
                        <a:pt x="11430" y="45701"/>
                      </a:moveTo>
                      <a:cubicBezTo>
                        <a:pt x="19050" y="31419"/>
                        <a:pt x="29527" y="19994"/>
                        <a:pt x="43815" y="12377"/>
                      </a:cubicBezTo>
                      <a:cubicBezTo>
                        <a:pt x="58102" y="4761"/>
                        <a:pt x="74295" y="0"/>
                        <a:pt x="92392" y="0"/>
                      </a:cubicBezTo>
                      <a:cubicBezTo>
                        <a:pt x="108585" y="0"/>
                        <a:pt x="122872" y="2856"/>
                        <a:pt x="135255" y="9521"/>
                      </a:cubicBezTo>
                      <a:cubicBezTo>
                        <a:pt x="147638" y="16186"/>
                        <a:pt x="158115" y="23803"/>
                        <a:pt x="166688" y="35228"/>
                      </a:cubicBezTo>
                      <a:cubicBezTo>
                        <a:pt x="174307"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7" y="66647"/>
                      </a:cubicBezTo>
                      <a:cubicBezTo>
                        <a:pt x="61913" y="74264"/>
                        <a:pt x="59055" y="83785"/>
                        <a:pt x="59055" y="96163"/>
                      </a:cubicBezTo>
                      <a:cubicBezTo>
                        <a:pt x="59055" y="108540"/>
                        <a:pt x="61913" y="118061"/>
                        <a:pt x="67627" y="125678"/>
                      </a:cubicBezTo>
                      <a:cubicBezTo>
                        <a:pt x="73342" y="133295"/>
                        <a:pt x="80963" y="137103"/>
                        <a:pt x="90488" y="137103"/>
                      </a:cubicBezTo>
                      <a:cubicBezTo>
                        <a:pt x="97155" y="137103"/>
                        <a:pt x="102870" y="135199"/>
                        <a:pt x="108585" y="132343"/>
                      </a:cubicBezTo>
                      <a:cubicBezTo>
                        <a:pt x="113347" y="128534"/>
                        <a:pt x="118110" y="123774"/>
                        <a:pt x="120967" y="118061"/>
                      </a:cubicBezTo>
                      <a:lnTo>
                        <a:pt x="182880" y="118061"/>
                      </a:lnTo>
                      <a:cubicBezTo>
                        <a:pt x="180022" y="132343"/>
                        <a:pt x="175260" y="145672"/>
                        <a:pt x="166688" y="157097"/>
                      </a:cubicBezTo>
                      <a:cubicBezTo>
                        <a:pt x="159067" y="168523"/>
                        <a:pt x="148590" y="177091"/>
                        <a:pt x="135255" y="182804"/>
                      </a:cubicBezTo>
                      <a:cubicBezTo>
                        <a:pt x="122872" y="188517"/>
                        <a:pt x="108585" y="192325"/>
                        <a:pt x="92392" y="192325"/>
                      </a:cubicBezTo>
                      <a:cubicBezTo>
                        <a:pt x="73342" y="192325"/>
                        <a:pt x="57150" y="188517"/>
                        <a:pt x="43815" y="179948"/>
                      </a:cubicBezTo>
                      <a:cubicBezTo>
                        <a:pt x="29527" y="172331"/>
                        <a:pt x="19050" y="160906"/>
                        <a:pt x="11430" y="146624"/>
                      </a:cubicBezTo>
                      <a:cubicBezTo>
                        <a:pt x="3810" y="132343"/>
                        <a:pt x="0" y="116157"/>
                        <a:pt x="0" y="97115"/>
                      </a:cubicBezTo>
                      <a:cubicBezTo>
                        <a:pt x="0" y="76168"/>
                        <a:pt x="3810"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6" name="Google Shape;766;p62"/>
                <p:cNvSpPr/>
                <p:nvPr/>
              </p:nvSpPr>
              <p:spPr>
                <a:xfrm>
                  <a:off x="2993071" y="2614317"/>
                  <a:ext cx="181927" cy="186612"/>
                </a:xfrm>
                <a:custGeom>
                  <a:avLst/>
                  <a:gdLst/>
                  <a:ahLst/>
                  <a:cxnLst/>
                  <a:rect l="l" t="t" r="r" b="b"/>
                  <a:pathLst>
                    <a:path w="181927" h="186612" extrusionOk="0">
                      <a:moveTo>
                        <a:pt x="112395" y="185660"/>
                      </a:moveTo>
                      <a:lnTo>
                        <a:pt x="58103" y="104732"/>
                      </a:lnTo>
                      <a:lnTo>
                        <a:pt x="58103" y="185660"/>
                      </a:lnTo>
                      <a:lnTo>
                        <a:pt x="0" y="185660"/>
                      </a:lnTo>
                      <a:lnTo>
                        <a:pt x="0" y="0"/>
                      </a:lnTo>
                      <a:lnTo>
                        <a:pt x="58103" y="0"/>
                      </a:lnTo>
                      <a:lnTo>
                        <a:pt x="58103" y="78073"/>
                      </a:lnTo>
                      <a:lnTo>
                        <a:pt x="111443" y="0"/>
                      </a:lnTo>
                      <a:lnTo>
                        <a:pt x="177165" y="0"/>
                      </a:lnTo>
                      <a:lnTo>
                        <a:pt x="113347" y="89498"/>
                      </a:lnTo>
                      <a:lnTo>
                        <a:pt x="181928" y="186612"/>
                      </a:lnTo>
                      <a:lnTo>
                        <a:pt x="112395" y="186612"/>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7" name="Google Shape;767;p62"/>
                <p:cNvSpPr/>
                <p:nvPr/>
              </p:nvSpPr>
              <p:spPr>
                <a:xfrm>
                  <a:off x="2270124" y="2825685"/>
                  <a:ext cx="182879" cy="192325"/>
                </a:xfrm>
                <a:custGeom>
                  <a:avLst/>
                  <a:gdLst/>
                  <a:ahLst/>
                  <a:cxnLst/>
                  <a:rect l="l" t="t" r="r" b="b"/>
                  <a:pathLst>
                    <a:path w="182879" h="192325" extrusionOk="0">
                      <a:moveTo>
                        <a:pt x="11430" y="45701"/>
                      </a:moveTo>
                      <a:cubicBezTo>
                        <a:pt x="19050" y="31419"/>
                        <a:pt x="29528" y="19994"/>
                        <a:pt x="43815" y="12377"/>
                      </a:cubicBezTo>
                      <a:cubicBezTo>
                        <a:pt x="58103" y="4761"/>
                        <a:pt x="74295" y="0"/>
                        <a:pt x="92392" y="0"/>
                      </a:cubicBezTo>
                      <a:cubicBezTo>
                        <a:pt x="108585" y="0"/>
                        <a:pt x="122872" y="2856"/>
                        <a:pt x="135255" y="9521"/>
                      </a:cubicBezTo>
                      <a:cubicBezTo>
                        <a:pt x="147638" y="16186"/>
                        <a:pt x="158115" y="23803"/>
                        <a:pt x="166688" y="35228"/>
                      </a:cubicBezTo>
                      <a:cubicBezTo>
                        <a:pt x="174308" y="46653"/>
                        <a:pt x="180022" y="59030"/>
                        <a:pt x="182880" y="74264"/>
                      </a:cubicBezTo>
                      <a:lnTo>
                        <a:pt x="120967" y="74264"/>
                      </a:lnTo>
                      <a:cubicBezTo>
                        <a:pt x="118110" y="68552"/>
                        <a:pt x="114300" y="63791"/>
                        <a:pt x="108585" y="59983"/>
                      </a:cubicBezTo>
                      <a:cubicBezTo>
                        <a:pt x="103822" y="56174"/>
                        <a:pt x="97155" y="55222"/>
                        <a:pt x="90488" y="55222"/>
                      </a:cubicBezTo>
                      <a:cubicBezTo>
                        <a:pt x="80963" y="55222"/>
                        <a:pt x="73342" y="59030"/>
                        <a:pt x="67628" y="66647"/>
                      </a:cubicBezTo>
                      <a:cubicBezTo>
                        <a:pt x="61913" y="74264"/>
                        <a:pt x="59055" y="83785"/>
                        <a:pt x="59055" y="96162"/>
                      </a:cubicBezTo>
                      <a:cubicBezTo>
                        <a:pt x="59055" y="108540"/>
                        <a:pt x="61913" y="118061"/>
                        <a:pt x="67628" y="125678"/>
                      </a:cubicBezTo>
                      <a:cubicBezTo>
                        <a:pt x="73342" y="133295"/>
                        <a:pt x="80963" y="137103"/>
                        <a:pt x="90488" y="137103"/>
                      </a:cubicBezTo>
                      <a:cubicBezTo>
                        <a:pt x="97155" y="137103"/>
                        <a:pt x="102870" y="135199"/>
                        <a:pt x="108585" y="132342"/>
                      </a:cubicBezTo>
                      <a:cubicBezTo>
                        <a:pt x="113347" y="128534"/>
                        <a:pt x="118110" y="123774"/>
                        <a:pt x="120967" y="118061"/>
                      </a:cubicBezTo>
                      <a:lnTo>
                        <a:pt x="182880" y="118061"/>
                      </a:lnTo>
                      <a:cubicBezTo>
                        <a:pt x="180022" y="132342"/>
                        <a:pt x="175260" y="145672"/>
                        <a:pt x="166688" y="157097"/>
                      </a:cubicBezTo>
                      <a:cubicBezTo>
                        <a:pt x="159067" y="168522"/>
                        <a:pt x="148590" y="177091"/>
                        <a:pt x="135255" y="182804"/>
                      </a:cubicBezTo>
                      <a:cubicBezTo>
                        <a:pt x="122872" y="188517"/>
                        <a:pt x="108585" y="192325"/>
                        <a:pt x="92392" y="192325"/>
                      </a:cubicBezTo>
                      <a:cubicBezTo>
                        <a:pt x="73342" y="192325"/>
                        <a:pt x="57150" y="188517"/>
                        <a:pt x="43815" y="179948"/>
                      </a:cubicBezTo>
                      <a:cubicBezTo>
                        <a:pt x="29528" y="172331"/>
                        <a:pt x="19050" y="160906"/>
                        <a:pt x="11430" y="146624"/>
                      </a:cubicBezTo>
                      <a:cubicBezTo>
                        <a:pt x="3810" y="132342"/>
                        <a:pt x="0" y="116157"/>
                        <a:pt x="0" y="97115"/>
                      </a:cubicBezTo>
                      <a:cubicBezTo>
                        <a:pt x="953" y="77120"/>
                        <a:pt x="4763" y="59983"/>
                        <a:pt x="11430" y="45701"/>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8" name="Google Shape;768;p62"/>
                <p:cNvSpPr/>
                <p:nvPr/>
              </p:nvSpPr>
              <p:spPr>
                <a:xfrm>
                  <a:off x="2473959" y="2827589"/>
                  <a:ext cx="171450" cy="186612"/>
                </a:xfrm>
                <a:custGeom>
                  <a:avLst/>
                  <a:gdLst/>
                  <a:ahLst/>
                  <a:cxnLst/>
                  <a:rect l="l" t="t" r="r" b="b"/>
                  <a:pathLst>
                    <a:path w="171450" h="186612" extrusionOk="0">
                      <a:moveTo>
                        <a:pt x="171450" y="0"/>
                      </a:moveTo>
                      <a:lnTo>
                        <a:pt x="171450" y="185660"/>
                      </a:lnTo>
                      <a:lnTo>
                        <a:pt x="113348" y="185660"/>
                      </a:lnTo>
                      <a:lnTo>
                        <a:pt x="113348" y="114253"/>
                      </a:lnTo>
                      <a:lnTo>
                        <a:pt x="58103" y="114253"/>
                      </a:lnTo>
                      <a:lnTo>
                        <a:pt x="58103" y="186613"/>
                      </a:lnTo>
                      <a:lnTo>
                        <a:pt x="0" y="186613"/>
                      </a:lnTo>
                      <a:lnTo>
                        <a:pt x="0" y="0"/>
                      </a:lnTo>
                      <a:lnTo>
                        <a:pt x="58103" y="0"/>
                      </a:lnTo>
                      <a:lnTo>
                        <a:pt x="58103" y="66647"/>
                      </a:lnTo>
                      <a:lnTo>
                        <a:pt x="113348" y="66647"/>
                      </a:lnTo>
                      <a:lnTo>
                        <a:pt x="113348" y="0"/>
                      </a:lnTo>
                      <a:lnTo>
                        <a:pt x="17145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69" name="Google Shape;769;p62"/>
                <p:cNvSpPr/>
                <p:nvPr/>
              </p:nvSpPr>
              <p:spPr>
                <a:xfrm>
                  <a:off x="2658744" y="2828541"/>
                  <a:ext cx="202882" cy="185660"/>
                </a:xfrm>
                <a:custGeom>
                  <a:avLst/>
                  <a:gdLst/>
                  <a:ahLst/>
                  <a:cxnLst/>
                  <a:rect l="l" t="t" r="r" b="b"/>
                  <a:pathLst>
                    <a:path w="202882" h="185660" extrusionOk="0">
                      <a:moveTo>
                        <a:pt x="132397" y="157097"/>
                      </a:moveTo>
                      <a:lnTo>
                        <a:pt x="70485" y="157097"/>
                      </a:lnTo>
                      <a:lnTo>
                        <a:pt x="60960" y="185660"/>
                      </a:lnTo>
                      <a:lnTo>
                        <a:pt x="0" y="185660"/>
                      </a:lnTo>
                      <a:lnTo>
                        <a:pt x="67627" y="0"/>
                      </a:lnTo>
                      <a:lnTo>
                        <a:pt x="135255" y="0"/>
                      </a:lnTo>
                      <a:lnTo>
                        <a:pt x="202883" y="185660"/>
                      </a:lnTo>
                      <a:lnTo>
                        <a:pt x="140970" y="185660"/>
                      </a:lnTo>
                      <a:lnTo>
                        <a:pt x="132397" y="157097"/>
                      </a:lnTo>
                      <a:close/>
                      <a:moveTo>
                        <a:pt x="118110" y="113300"/>
                      </a:moveTo>
                      <a:lnTo>
                        <a:pt x="100965" y="61887"/>
                      </a:lnTo>
                      <a:lnTo>
                        <a:pt x="83820" y="113300"/>
                      </a:lnTo>
                      <a:lnTo>
                        <a:pt x="118110" y="11330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0" name="Google Shape;770;p62"/>
                <p:cNvSpPr/>
                <p:nvPr/>
              </p:nvSpPr>
              <p:spPr>
                <a:xfrm>
                  <a:off x="2874962" y="2827589"/>
                  <a:ext cx="59054" cy="185660"/>
                </a:xfrm>
                <a:custGeom>
                  <a:avLst/>
                  <a:gdLst/>
                  <a:ahLst/>
                  <a:cxnLst/>
                  <a:rect l="l" t="t" r="r" b="b"/>
                  <a:pathLst>
                    <a:path w="59054" h="185660" extrusionOk="0">
                      <a:moveTo>
                        <a:pt x="59055" y="0"/>
                      </a:moveTo>
                      <a:lnTo>
                        <a:pt x="59055" y="185660"/>
                      </a:lnTo>
                      <a:lnTo>
                        <a:pt x="0" y="185660"/>
                      </a:lnTo>
                      <a:lnTo>
                        <a:pt x="0" y="0"/>
                      </a:lnTo>
                      <a:lnTo>
                        <a:pt x="59055"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1" name="Google Shape;771;p62"/>
                <p:cNvSpPr/>
                <p:nvPr/>
              </p:nvSpPr>
              <p:spPr>
                <a:xfrm>
                  <a:off x="2959734" y="2827589"/>
                  <a:ext cx="178117" cy="186612"/>
                </a:xfrm>
                <a:custGeom>
                  <a:avLst/>
                  <a:gdLst/>
                  <a:ahLst/>
                  <a:cxnLst/>
                  <a:rect l="l" t="t" r="r" b="b"/>
                  <a:pathLst>
                    <a:path w="178117" h="186612" extrusionOk="0">
                      <a:moveTo>
                        <a:pt x="178118" y="186613"/>
                      </a:moveTo>
                      <a:lnTo>
                        <a:pt x="120015" y="186613"/>
                      </a:lnTo>
                      <a:lnTo>
                        <a:pt x="58103" y="93306"/>
                      </a:lnTo>
                      <a:lnTo>
                        <a:pt x="58103" y="186613"/>
                      </a:lnTo>
                      <a:lnTo>
                        <a:pt x="0" y="186613"/>
                      </a:lnTo>
                      <a:lnTo>
                        <a:pt x="0" y="0"/>
                      </a:lnTo>
                      <a:lnTo>
                        <a:pt x="58103" y="0"/>
                      </a:lnTo>
                      <a:lnTo>
                        <a:pt x="120015" y="95210"/>
                      </a:lnTo>
                      <a:lnTo>
                        <a:pt x="120015" y="0"/>
                      </a:lnTo>
                      <a:lnTo>
                        <a:pt x="178118" y="0"/>
                      </a:lnTo>
                      <a:lnTo>
                        <a:pt x="178118" y="186613"/>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nvGrpSpPr>
              <p:cNvPr id="772" name="Google Shape;772;p62"/>
              <p:cNvGrpSpPr/>
              <p:nvPr/>
            </p:nvGrpSpPr>
            <p:grpSpPr>
              <a:xfrm>
                <a:off x="2307271" y="3065615"/>
                <a:ext cx="207645" cy="85689"/>
                <a:chOff x="2307271" y="3065615"/>
                <a:chExt cx="207645" cy="85689"/>
              </a:xfrm>
            </p:grpSpPr>
            <p:sp>
              <p:nvSpPr>
                <p:cNvPr id="773" name="Google Shape;773;p62"/>
                <p:cNvSpPr/>
                <p:nvPr/>
              </p:nvSpPr>
              <p:spPr>
                <a:xfrm>
                  <a:off x="2307271" y="3068471"/>
                  <a:ext cx="45720" cy="81880"/>
                </a:xfrm>
                <a:custGeom>
                  <a:avLst/>
                  <a:gdLst/>
                  <a:ahLst/>
                  <a:cxnLst/>
                  <a:rect l="l" t="t" r="r" b="b"/>
                  <a:pathLst>
                    <a:path w="45720" h="81880" extrusionOk="0">
                      <a:moveTo>
                        <a:pt x="45720" y="0"/>
                      </a:moveTo>
                      <a:lnTo>
                        <a:pt x="45720" y="8569"/>
                      </a:lnTo>
                      <a:lnTo>
                        <a:pt x="10478" y="8569"/>
                      </a:lnTo>
                      <a:lnTo>
                        <a:pt x="10478" y="36180"/>
                      </a:lnTo>
                      <a:lnTo>
                        <a:pt x="39053" y="36180"/>
                      </a:lnTo>
                      <a:lnTo>
                        <a:pt x="39053" y="44749"/>
                      </a:lnTo>
                      <a:lnTo>
                        <a:pt x="10478" y="44749"/>
                      </a:lnTo>
                      <a:lnTo>
                        <a:pt x="10478" y="81881"/>
                      </a:lnTo>
                      <a:lnTo>
                        <a:pt x="0" y="81881"/>
                      </a:lnTo>
                      <a:lnTo>
                        <a:pt x="0" y="0"/>
                      </a:lnTo>
                      <a:lnTo>
                        <a:pt x="45720" y="0"/>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4" name="Google Shape;774;p62"/>
                <p:cNvSpPr/>
                <p:nvPr/>
              </p:nvSpPr>
              <p:spPr>
                <a:xfrm>
                  <a:off x="2361564" y="3065615"/>
                  <a:ext cx="83819" cy="85689"/>
                </a:xfrm>
                <a:custGeom>
                  <a:avLst/>
                  <a:gdLst/>
                  <a:ahLst/>
                  <a:cxnLst/>
                  <a:rect l="l" t="t" r="r" b="b"/>
                  <a:pathLst>
                    <a:path w="83819" h="85689" extrusionOk="0">
                      <a:moveTo>
                        <a:pt x="20955" y="79977"/>
                      </a:moveTo>
                      <a:cubicBezTo>
                        <a:pt x="14288" y="76168"/>
                        <a:pt x="9525" y="71408"/>
                        <a:pt x="5715" y="64743"/>
                      </a:cubicBezTo>
                      <a:cubicBezTo>
                        <a:pt x="1905" y="58078"/>
                        <a:pt x="0" y="51414"/>
                        <a:pt x="0" y="42845"/>
                      </a:cubicBezTo>
                      <a:cubicBezTo>
                        <a:pt x="0" y="35228"/>
                        <a:pt x="1905" y="27611"/>
                        <a:pt x="5715" y="20946"/>
                      </a:cubicBezTo>
                      <a:cubicBezTo>
                        <a:pt x="9525" y="14282"/>
                        <a:pt x="14288" y="9521"/>
                        <a:pt x="20955" y="5713"/>
                      </a:cubicBezTo>
                      <a:cubicBezTo>
                        <a:pt x="27622" y="1904"/>
                        <a:pt x="34290" y="0"/>
                        <a:pt x="41910" y="0"/>
                      </a:cubicBezTo>
                      <a:cubicBezTo>
                        <a:pt x="49530" y="0"/>
                        <a:pt x="56197" y="1904"/>
                        <a:pt x="62865" y="5713"/>
                      </a:cubicBezTo>
                      <a:cubicBezTo>
                        <a:pt x="69532" y="9521"/>
                        <a:pt x="74295" y="14282"/>
                        <a:pt x="78105" y="20946"/>
                      </a:cubicBezTo>
                      <a:cubicBezTo>
                        <a:pt x="81915" y="27611"/>
                        <a:pt x="83820" y="34276"/>
                        <a:pt x="83820" y="42845"/>
                      </a:cubicBezTo>
                      <a:cubicBezTo>
                        <a:pt x="83820" y="51414"/>
                        <a:pt x="81915" y="58078"/>
                        <a:pt x="78105" y="64743"/>
                      </a:cubicBezTo>
                      <a:cubicBezTo>
                        <a:pt x="74295" y="71408"/>
                        <a:pt x="69532" y="76168"/>
                        <a:pt x="62865" y="79977"/>
                      </a:cubicBezTo>
                      <a:cubicBezTo>
                        <a:pt x="56197" y="83785"/>
                        <a:pt x="49530" y="85689"/>
                        <a:pt x="41910" y="85689"/>
                      </a:cubicBezTo>
                      <a:cubicBezTo>
                        <a:pt x="34290" y="85689"/>
                        <a:pt x="26670" y="83785"/>
                        <a:pt x="20955" y="79977"/>
                      </a:cubicBezTo>
                      <a:close/>
                      <a:moveTo>
                        <a:pt x="57150" y="72360"/>
                      </a:moveTo>
                      <a:cubicBezTo>
                        <a:pt x="61913" y="69504"/>
                        <a:pt x="65722" y="65695"/>
                        <a:pt x="67627" y="60935"/>
                      </a:cubicBezTo>
                      <a:cubicBezTo>
                        <a:pt x="70485" y="56174"/>
                        <a:pt x="71438" y="50462"/>
                        <a:pt x="71438" y="43797"/>
                      </a:cubicBezTo>
                      <a:cubicBezTo>
                        <a:pt x="71438" y="37132"/>
                        <a:pt x="70485" y="31419"/>
                        <a:pt x="67627" y="26659"/>
                      </a:cubicBezTo>
                      <a:cubicBezTo>
                        <a:pt x="64770" y="21898"/>
                        <a:pt x="60960" y="18090"/>
                        <a:pt x="57150" y="15234"/>
                      </a:cubicBezTo>
                      <a:cubicBezTo>
                        <a:pt x="52388" y="12377"/>
                        <a:pt x="47625" y="11425"/>
                        <a:pt x="41910" y="11425"/>
                      </a:cubicBezTo>
                      <a:cubicBezTo>
                        <a:pt x="36195" y="11425"/>
                        <a:pt x="30480" y="12377"/>
                        <a:pt x="26670" y="15234"/>
                      </a:cubicBezTo>
                      <a:cubicBezTo>
                        <a:pt x="21907" y="18090"/>
                        <a:pt x="18097" y="21898"/>
                        <a:pt x="16192" y="26659"/>
                      </a:cubicBezTo>
                      <a:cubicBezTo>
                        <a:pt x="13335" y="31419"/>
                        <a:pt x="12382" y="37132"/>
                        <a:pt x="12382" y="43797"/>
                      </a:cubicBezTo>
                      <a:cubicBezTo>
                        <a:pt x="12382" y="50462"/>
                        <a:pt x="13335" y="56174"/>
                        <a:pt x="16192" y="60935"/>
                      </a:cubicBezTo>
                      <a:cubicBezTo>
                        <a:pt x="19050" y="65695"/>
                        <a:pt x="22860" y="69504"/>
                        <a:pt x="26670" y="72360"/>
                      </a:cubicBezTo>
                      <a:cubicBezTo>
                        <a:pt x="31432" y="75216"/>
                        <a:pt x="36195" y="76168"/>
                        <a:pt x="41910" y="76168"/>
                      </a:cubicBezTo>
                      <a:cubicBezTo>
                        <a:pt x="47625" y="76168"/>
                        <a:pt x="52388" y="74264"/>
                        <a:pt x="57150" y="72360"/>
                      </a:cubicBez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775" name="Google Shape;775;p62"/>
                <p:cNvSpPr/>
                <p:nvPr/>
              </p:nvSpPr>
              <p:spPr>
                <a:xfrm>
                  <a:off x="2458719" y="3068471"/>
                  <a:ext cx="56197" cy="81880"/>
                </a:xfrm>
                <a:custGeom>
                  <a:avLst/>
                  <a:gdLst/>
                  <a:ahLst/>
                  <a:cxnLst/>
                  <a:rect l="l" t="t" r="r" b="b"/>
                  <a:pathLst>
                    <a:path w="56197" h="81880" extrusionOk="0">
                      <a:moveTo>
                        <a:pt x="42863" y="81881"/>
                      </a:moveTo>
                      <a:lnTo>
                        <a:pt x="23813" y="48557"/>
                      </a:lnTo>
                      <a:lnTo>
                        <a:pt x="10477" y="48557"/>
                      </a:lnTo>
                      <a:lnTo>
                        <a:pt x="10477" y="81881"/>
                      </a:lnTo>
                      <a:lnTo>
                        <a:pt x="0" y="81881"/>
                      </a:lnTo>
                      <a:lnTo>
                        <a:pt x="0" y="0"/>
                      </a:lnTo>
                      <a:lnTo>
                        <a:pt x="26670" y="0"/>
                      </a:lnTo>
                      <a:cubicBezTo>
                        <a:pt x="32385" y="0"/>
                        <a:pt x="38100" y="952"/>
                        <a:pt x="41910" y="2856"/>
                      </a:cubicBezTo>
                      <a:cubicBezTo>
                        <a:pt x="45720" y="4761"/>
                        <a:pt x="49530" y="7617"/>
                        <a:pt x="51435" y="11425"/>
                      </a:cubicBezTo>
                      <a:cubicBezTo>
                        <a:pt x="53340" y="15234"/>
                        <a:pt x="54292" y="19042"/>
                        <a:pt x="54292" y="23803"/>
                      </a:cubicBezTo>
                      <a:cubicBezTo>
                        <a:pt x="54292" y="29515"/>
                        <a:pt x="52388" y="34276"/>
                        <a:pt x="49530" y="39036"/>
                      </a:cubicBezTo>
                      <a:cubicBezTo>
                        <a:pt x="46672" y="43797"/>
                        <a:pt x="40958" y="46653"/>
                        <a:pt x="35242" y="47605"/>
                      </a:cubicBezTo>
                      <a:lnTo>
                        <a:pt x="56197" y="81881"/>
                      </a:lnTo>
                      <a:lnTo>
                        <a:pt x="42863" y="81881"/>
                      </a:lnTo>
                      <a:close/>
                      <a:moveTo>
                        <a:pt x="10477" y="39988"/>
                      </a:moveTo>
                      <a:lnTo>
                        <a:pt x="26670" y="39988"/>
                      </a:lnTo>
                      <a:cubicBezTo>
                        <a:pt x="32385" y="39988"/>
                        <a:pt x="37147" y="39036"/>
                        <a:pt x="40005" y="36180"/>
                      </a:cubicBezTo>
                      <a:cubicBezTo>
                        <a:pt x="42863" y="33324"/>
                        <a:pt x="44767" y="29515"/>
                        <a:pt x="44767" y="24755"/>
                      </a:cubicBezTo>
                      <a:cubicBezTo>
                        <a:pt x="44767" y="19994"/>
                        <a:pt x="42863" y="16186"/>
                        <a:pt x="40005" y="13329"/>
                      </a:cubicBezTo>
                      <a:cubicBezTo>
                        <a:pt x="37147" y="10473"/>
                        <a:pt x="32385" y="9521"/>
                        <a:pt x="26670" y="9521"/>
                      </a:cubicBezTo>
                      <a:lnTo>
                        <a:pt x="10477" y="9521"/>
                      </a:lnTo>
                      <a:lnTo>
                        <a:pt x="10477" y="39988"/>
                      </a:lnTo>
                      <a:close/>
                    </a:path>
                  </a:pathLst>
                </a:custGeom>
                <a:solidFill>
                  <a:srgbClr val="FFFFFF"/>
                </a:solidFill>
                <a:ln>
                  <a:noFill/>
                </a:ln>
              </p:spPr>
              <p:txBody>
                <a:bodyPr spcFirstLastPara="1" wrap="square" lIns="91425" tIns="45700" rIns="91425" bIns="45700" anchor="ctr" anchorCtr="0">
                  <a:no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grpSp>
        </p:grpSp>
      </p:grpSp>
      <p:pic>
        <p:nvPicPr>
          <p:cNvPr id="2" name="Picture 1">
            <a:extLst>
              <a:ext uri="{FF2B5EF4-FFF2-40B4-BE49-F238E27FC236}">
                <a16:creationId xmlns:a16="http://schemas.microsoft.com/office/drawing/2014/main" id="{02E6CD1F-9600-7CB5-674E-0AF5190C55A0}"/>
              </a:ext>
            </a:extLst>
          </p:cNvPr>
          <p:cNvPicPr>
            <a:picLocks noChangeAspect="1"/>
          </p:cNvPicPr>
          <p:nvPr/>
        </p:nvPicPr>
        <p:blipFill>
          <a:blip r:embed="rId3"/>
          <a:stretch>
            <a:fillRect/>
          </a:stretch>
        </p:blipFill>
        <p:spPr>
          <a:xfrm>
            <a:off x="547397" y="6425853"/>
            <a:ext cx="2019089" cy="422600"/>
          </a:xfrm>
          <a:prstGeom prst="rect">
            <a:avLst/>
          </a:prstGeom>
        </p:spPr>
      </p:pic>
      <p:sp>
        <p:nvSpPr>
          <p:cNvPr id="4" name="Rectangle 3">
            <a:extLst>
              <a:ext uri="{FF2B5EF4-FFF2-40B4-BE49-F238E27FC236}">
                <a16:creationId xmlns:a16="http://schemas.microsoft.com/office/drawing/2014/main" id="{898F946E-4D0A-CC89-87B6-45DB54FA7FF5}"/>
              </a:ext>
            </a:extLst>
          </p:cNvPr>
          <p:cNvSpPr/>
          <p:nvPr/>
        </p:nvSpPr>
        <p:spPr>
          <a:xfrm>
            <a:off x="2620543" y="6321745"/>
            <a:ext cx="4735754" cy="523220"/>
          </a:xfrm>
          <a:prstGeom prst="rect">
            <a:avLst/>
          </a:prstGeom>
        </p:spPr>
        <p:txBody>
          <a:bodyPr wrap="square">
            <a:spAutoFit/>
          </a:bodyPr>
          <a:lstStyle/>
          <a:p>
            <a:pPr marL="0" marR="0" indent="0" algn="just" defTabSz="181904" rtl="0" eaLnBrk="1" fontAlgn="auto" latinLnBrk="0" hangingPunct="0">
              <a:lnSpc>
                <a:spcPct val="100000"/>
              </a:lnSpc>
              <a:spcBef>
                <a:spcPts val="0"/>
              </a:spcBef>
              <a:spcAft>
                <a:spcPts val="0"/>
              </a:spcAft>
              <a:buClrTx/>
              <a:buSzTx/>
              <a:buFontTx/>
              <a:buNone/>
              <a:tabLst/>
              <a:defRPr/>
            </a:pPr>
            <a:r>
              <a:rPr lang="de-DE" sz="700" b="0" i="0" dirty="0">
                <a:solidFill>
                  <a:srgbClr val="26324B"/>
                </a:solidFill>
                <a:effectLst/>
                <a:latin typeface="arial" panose="020B0604020202020204" pitchFamily="34" charset="0"/>
              </a:rPr>
              <a:t>Von der Europäischen Union finanziert. Die geäußerten Ansichten und Meinungen entsprechen jedoch ausschließlich denen des Autors bzw. der Autoren und spiegeln nicht zwingend die der Europäischen Union oder der Europäischen Exekutivagentur für Bildung und Kultur (EACEA) wider. Weder die Europäische Union noch die EACEA können dafür verantwortlich gemacht werden.</a:t>
            </a:r>
            <a:endParaRPr lang="en-US" sz="500" b="0" i="0" dirty="0">
              <a:solidFill>
                <a:srgbClr val="262626"/>
              </a:solidFill>
              <a:latin typeface="Calibri" panose="020F0502020204030204" pitchFamily="34" charset="0"/>
              <a:ea typeface="Open Sans" panose="020B0606030504020204" pitchFamily="34" charset="0"/>
              <a:cs typeface="Calibri" panose="020F0502020204030204" pitchFamily="34" charset="0"/>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g275c4de7356_0_33"/>
          <p:cNvSpPr txBox="1">
            <a:spLocks noGrp="1"/>
          </p:cNvSpPr>
          <p:nvPr>
            <p:ph type="title"/>
          </p:nvPr>
        </p:nvSpPr>
        <p:spPr>
          <a:xfrm>
            <a:off x="1697529" y="1586347"/>
            <a:ext cx="7298400" cy="708000"/>
          </a:xfrm>
          <a:prstGeom prst="rect">
            <a:avLst/>
          </a:prstGeom>
        </p:spPr>
        <p:txBody>
          <a:bodyPr spcFirstLastPara="1" wrap="square" lIns="0" tIns="0" rIns="0" bIns="0" anchor="t" anchorCtr="0">
            <a:spAutoFit/>
          </a:bodyPr>
          <a:lstStyle/>
          <a:p>
            <a:pPr marL="0" lvl="0" indent="0" algn="l" rtl="0">
              <a:spcBef>
                <a:spcPts val="0"/>
              </a:spcBef>
              <a:spcAft>
                <a:spcPts val="0"/>
              </a:spcAft>
              <a:buNone/>
            </a:pPr>
            <a:endParaRPr/>
          </a:p>
        </p:txBody>
      </p:sp>
      <p:sp>
        <p:nvSpPr>
          <p:cNvPr id="228" name="Google Shape;228;g275c4de7356_0_33"/>
          <p:cNvSpPr txBox="1">
            <a:spLocks noGrp="1"/>
          </p:cNvSpPr>
          <p:nvPr>
            <p:ph type="body" idx="1"/>
          </p:nvPr>
        </p:nvSpPr>
        <p:spPr>
          <a:xfrm>
            <a:off x="1697529" y="1586347"/>
            <a:ext cx="7298400" cy="708000"/>
          </a:xfrm>
          <a:prstGeom prst="rect">
            <a:avLst/>
          </a:prstGeom>
        </p:spPr>
        <p:txBody>
          <a:bodyPr spcFirstLastPara="1" wrap="square" lIns="0" tIns="0" rIns="0" bIns="0" anchor="t" anchorCtr="0">
            <a:spAutoFit/>
          </a:bodyPr>
          <a:lstStyle/>
          <a:p>
            <a:pPr marL="0" lvl="0" indent="0" algn="l" rtl="0">
              <a:spcBef>
                <a:spcPts val="0"/>
              </a:spcBef>
              <a:spcAft>
                <a:spcPts val="0"/>
              </a:spcAft>
              <a:buNone/>
            </a:pPr>
            <a:endParaRPr/>
          </a:p>
        </p:txBody>
      </p:sp>
      <p:pic>
        <p:nvPicPr>
          <p:cNvPr id="229" name="Google Shape;229;g275c4de7356_0_33"/>
          <p:cNvPicPr preferRelativeResize="0"/>
          <p:nvPr/>
        </p:nvPicPr>
        <p:blipFill>
          <a:blip r:embed="rId3">
            <a:alphaModFix/>
          </a:blip>
          <a:stretch>
            <a:fillRect/>
          </a:stretch>
        </p:blipFill>
        <p:spPr>
          <a:xfrm>
            <a:off x="1170194" y="1568790"/>
            <a:ext cx="8353011" cy="5342697"/>
          </a:xfrm>
          <a:prstGeom prst="rect">
            <a:avLst/>
          </a:prstGeom>
          <a:noFill/>
          <a:ln>
            <a:noFill/>
          </a:ln>
        </p:spPr>
      </p:pic>
      <p:sp>
        <p:nvSpPr>
          <p:cNvPr id="230" name="Google Shape;230;g275c4de7356_0_33"/>
          <p:cNvSpPr txBox="1"/>
          <p:nvPr/>
        </p:nvSpPr>
        <p:spPr>
          <a:xfrm>
            <a:off x="7486650" y="7191375"/>
            <a:ext cx="3000000" cy="261600"/>
          </a:xfrm>
          <a:prstGeom prst="rect">
            <a:avLst/>
          </a:prstGeom>
          <a:noFill/>
          <a:ln>
            <a:noFill/>
          </a:ln>
        </p:spPr>
        <p:txBody>
          <a:bodyPr spcFirstLastPara="1" wrap="square" lIns="91425" tIns="91425" rIns="91425" bIns="91425" anchor="t" anchorCtr="0">
            <a:spAutoFit/>
          </a:bodyPr>
          <a:lstStyle/>
          <a:p>
            <a:pPr marL="285750" lvl="0" indent="-171450" algn="r" rtl="0">
              <a:spcBef>
                <a:spcPts val="0"/>
              </a:spcBef>
              <a:spcAft>
                <a:spcPts val="0"/>
              </a:spcAft>
              <a:buNone/>
            </a:pPr>
            <a:r>
              <a:rPr lang="en-GB" sz="500">
                <a:solidFill>
                  <a:schemeClr val="dk1"/>
                </a:solidFill>
                <a:latin typeface="Open Sans"/>
                <a:ea typeface="Open Sans"/>
                <a:cs typeface="Open Sans"/>
                <a:sym typeface="Open Sans"/>
              </a:rPr>
              <a:t>Quelle: </a:t>
            </a:r>
            <a:r>
              <a:rPr lang="en-GB" sz="500" u="sng">
                <a:solidFill>
                  <a:schemeClr val="dk1"/>
                </a:solidFill>
                <a:latin typeface="Open Sans"/>
                <a:ea typeface="Open Sans"/>
                <a:cs typeface="Open Sans"/>
                <a:sym typeface="Open Sans"/>
                <a:hlinkClick r:id="rId4">
                  <a:extLst>
                    <a:ext uri="{A12FA001-AC4F-418D-AE19-62706E023703}">
                      <ahyp:hlinkClr xmlns:ahyp="http://schemas.microsoft.com/office/drawing/2018/hyperlinkcolor" val="tx"/>
                    </a:ext>
                  </a:extLst>
                </a:hlinkClick>
              </a:rPr>
              <a:t>Generation Blockchain</a:t>
            </a:r>
            <a:endParaRPr sz="500">
              <a:solidFill>
                <a:schemeClr val="dk1"/>
              </a:solidFill>
              <a:latin typeface="Open Sans"/>
              <a:ea typeface="Open Sans"/>
              <a:cs typeface="Open Sans"/>
              <a:sym typeface="Open Sans"/>
            </a:endParaRPr>
          </a:p>
        </p:txBody>
      </p:sp>
      <p:pic>
        <p:nvPicPr>
          <p:cNvPr id="231" name="Google Shape;231;g275c4de7356_0_33"/>
          <p:cNvPicPr preferRelativeResize="0"/>
          <p:nvPr/>
        </p:nvPicPr>
        <p:blipFill rotWithShape="1">
          <a:blip r:embed="rId5">
            <a:alphaModFix/>
          </a:blip>
          <a:srcRect/>
          <a:stretch/>
        </p:blipFill>
        <p:spPr>
          <a:xfrm>
            <a:off x="0" y="-8114"/>
            <a:ext cx="10693400" cy="1170928"/>
          </a:xfrm>
          <a:prstGeom prst="rect">
            <a:avLst/>
          </a:prstGeom>
          <a:noFill/>
          <a:ln>
            <a:noFill/>
          </a:ln>
        </p:spPr>
      </p:pic>
      <p:sp>
        <p:nvSpPr>
          <p:cNvPr id="232" name="Google Shape;232;g275c4de7356_0_33"/>
          <p:cNvSpPr txBox="1"/>
          <p:nvPr/>
        </p:nvSpPr>
        <p:spPr>
          <a:xfrm>
            <a:off x="305214" y="109875"/>
            <a:ext cx="9553500" cy="6927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GB" sz="3300" dirty="0">
                <a:solidFill>
                  <a:schemeClr val="lt1"/>
                </a:solidFill>
                <a:latin typeface="Calibri"/>
                <a:ea typeface="Calibri"/>
                <a:cs typeface="Calibri"/>
                <a:sym typeface="Calibri"/>
              </a:rPr>
              <a:t>BLOCKCHAIN UND DIGITALISIERUNG DER AGRAR- UND ERNÄHRUNGSWIRTSCHAFT</a:t>
            </a:r>
            <a:endParaRPr sz="3300" dirty="0">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pic>
        <p:nvPicPr>
          <p:cNvPr id="238" name="Google Shape;238;p8"/>
          <p:cNvPicPr preferRelativeResize="0"/>
          <p:nvPr/>
        </p:nvPicPr>
        <p:blipFill rotWithShape="1">
          <a:blip r:embed="rId3">
            <a:alphaModFix/>
          </a:blip>
          <a:srcRect/>
          <a:stretch/>
        </p:blipFill>
        <p:spPr>
          <a:xfrm>
            <a:off x="0" y="-8114"/>
            <a:ext cx="10693400" cy="1170928"/>
          </a:xfrm>
          <a:prstGeom prst="rect">
            <a:avLst/>
          </a:prstGeom>
          <a:noFill/>
          <a:ln>
            <a:noFill/>
          </a:ln>
        </p:spPr>
      </p:pic>
      <p:sp>
        <p:nvSpPr>
          <p:cNvPr id="239" name="Google Shape;239;p8"/>
          <p:cNvSpPr txBox="1"/>
          <p:nvPr/>
        </p:nvSpPr>
        <p:spPr>
          <a:xfrm>
            <a:off x="393700" y="431877"/>
            <a:ext cx="6096000" cy="600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300">
                <a:solidFill>
                  <a:schemeClr val="lt1"/>
                </a:solidFill>
                <a:latin typeface="Calibri"/>
                <a:ea typeface="Calibri"/>
                <a:cs typeface="Calibri"/>
                <a:sym typeface="Calibri"/>
              </a:rPr>
              <a:t>SCHLÜSSELBEZEICHNUNGEN</a:t>
            </a:r>
            <a:endParaRPr sz="3300">
              <a:latin typeface="Calibri"/>
              <a:ea typeface="Calibri"/>
              <a:cs typeface="Calibri"/>
              <a:sym typeface="Calibri"/>
            </a:endParaRPr>
          </a:p>
        </p:txBody>
      </p:sp>
      <p:sp>
        <p:nvSpPr>
          <p:cNvPr id="240" name="Google Shape;240;p8"/>
          <p:cNvSpPr txBox="1">
            <a:spLocks noGrp="1"/>
          </p:cNvSpPr>
          <p:nvPr>
            <p:ph type="body" idx="1"/>
          </p:nvPr>
        </p:nvSpPr>
        <p:spPr>
          <a:xfrm>
            <a:off x="546100" y="1800225"/>
            <a:ext cx="9601200" cy="5201424"/>
          </a:xfrm>
          <a:prstGeom prst="rect">
            <a:avLst/>
          </a:prstGeom>
          <a:noFill/>
          <a:ln>
            <a:noFill/>
          </a:ln>
        </p:spPr>
        <p:txBody>
          <a:bodyPr spcFirstLastPara="1" wrap="square" lIns="0" tIns="0" rIns="0" bIns="0" anchor="t" anchorCtr="0">
            <a:spAutoFit/>
          </a:bodyPr>
          <a:lstStyle/>
          <a:p>
            <a:pPr marL="457200" lvl="0" indent="-355600" algn="l" rtl="0">
              <a:spcBef>
                <a:spcPts val="0"/>
              </a:spcBef>
              <a:spcAft>
                <a:spcPts val="0"/>
              </a:spcAft>
              <a:buClr>
                <a:schemeClr val="dk1"/>
              </a:buClr>
              <a:buSzPts val="2000"/>
              <a:buChar char="●"/>
            </a:pPr>
            <a:r>
              <a:rPr lang="en-GB" sz="2000" dirty="0">
                <a:solidFill>
                  <a:schemeClr val="dk1"/>
                </a:solidFill>
                <a:latin typeface="Calibri"/>
                <a:ea typeface="Calibri"/>
                <a:cs typeface="Calibri"/>
                <a:sym typeface="Calibri"/>
              </a:rPr>
              <a:t>Digitalisierung: </a:t>
            </a:r>
            <a:r>
              <a:rPr lang="en-GB" sz="2000" b="0" dirty="0">
                <a:solidFill>
                  <a:schemeClr val="dk1"/>
                </a:solidFill>
                <a:latin typeface="Calibri"/>
                <a:ea typeface="Calibri"/>
                <a:cs typeface="Calibri"/>
                <a:sym typeface="Calibri"/>
              </a:rPr>
              <a:t>der Einsatz digitaler Technologien zur Veränderung eines Geschäftsmodells und zur Schaffung neuer Umsatz- und Wertschöpfungsmöglichkeiten. </a:t>
            </a:r>
            <a:endParaRPr sz="20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Font typeface="Calibri"/>
              <a:buChar char="●"/>
            </a:pPr>
            <a:r>
              <a:rPr lang="en-GB" sz="2000" dirty="0">
                <a:solidFill>
                  <a:schemeClr val="dk1"/>
                </a:solidFill>
                <a:latin typeface="Calibri"/>
                <a:ea typeface="Calibri"/>
                <a:cs typeface="Calibri"/>
                <a:sym typeface="Calibri"/>
              </a:rPr>
              <a:t>Internet der Dinge </a:t>
            </a:r>
            <a:r>
              <a:rPr lang="en-GB" sz="2000" b="0" dirty="0">
                <a:solidFill>
                  <a:schemeClr val="dk1"/>
                </a:solidFill>
                <a:latin typeface="Calibri"/>
                <a:ea typeface="Calibri"/>
                <a:cs typeface="Calibri"/>
                <a:sym typeface="Calibri"/>
              </a:rPr>
              <a:t>(IoT): ein Netz von physischen Geräten, Fahrzeugen, Apparaten und anderen physischen Objekten, die mit Sensoren, Software und Netzanschlüssen ausgestattet sind, die es ihnen ermöglichen, Daten zu sammeln und auszutauschen</a:t>
            </a:r>
            <a:endParaRPr sz="2000" b="0" dirty="0">
              <a:solidFill>
                <a:schemeClr val="dk1"/>
              </a:solidFill>
              <a:latin typeface="Calibri"/>
              <a:ea typeface="Calibri"/>
              <a:cs typeface="Calibri"/>
              <a:sym typeface="Calibri"/>
            </a:endParaRPr>
          </a:p>
          <a:p>
            <a:pPr marL="0" lvl="0" indent="0" algn="l" rtl="0">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a:solidFill>
                  <a:schemeClr val="dk1"/>
                </a:solidFill>
                <a:latin typeface="Calibri"/>
                <a:ea typeface="Calibri"/>
                <a:cs typeface="Calibri"/>
                <a:sym typeface="Calibri"/>
              </a:rPr>
              <a:t>Disintermediation: </a:t>
            </a:r>
            <a:r>
              <a:rPr lang="en-GB" sz="2000" b="0" dirty="0">
                <a:solidFill>
                  <a:schemeClr val="dk1"/>
                </a:solidFill>
                <a:latin typeface="Calibri"/>
                <a:ea typeface="Calibri"/>
                <a:cs typeface="Calibri"/>
                <a:sym typeface="Calibri"/>
              </a:rPr>
              <a:t>die Entfernung von Zwischenhändlern aus einer Lieferkette.</a:t>
            </a:r>
            <a:endParaRPr sz="20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a:solidFill>
                  <a:schemeClr val="dk1"/>
                </a:solidFill>
                <a:latin typeface="Calibri"/>
                <a:ea typeface="Calibri"/>
                <a:cs typeface="Calibri"/>
                <a:sym typeface="Calibri"/>
              </a:rPr>
              <a:t>Intelligenter Vertrag: </a:t>
            </a:r>
            <a:r>
              <a:rPr lang="en-GB" sz="2000" b="0" dirty="0">
                <a:solidFill>
                  <a:schemeClr val="dk1"/>
                </a:solidFill>
                <a:latin typeface="Calibri"/>
                <a:ea typeface="Calibri"/>
                <a:cs typeface="Calibri"/>
                <a:sym typeface="Calibri"/>
              </a:rPr>
              <a:t>ein selbstausführender Vertrag, bei dem die Bedingungen der Vereinbarung zwischen den beiden Parteien direkt in Codezeilen geschrieben sind. </a:t>
            </a:r>
            <a:endParaRPr sz="20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2000" b="0" dirty="0">
              <a:solidFill>
                <a:schemeClr val="dk1"/>
              </a:solidFill>
              <a:latin typeface="Calibri"/>
              <a:ea typeface="Calibri"/>
              <a:cs typeface="Calibri"/>
              <a:sym typeface="Calibri"/>
            </a:endParaRPr>
          </a:p>
          <a:p>
            <a:pPr marL="457200" lvl="0" indent="-368300" algn="l" rtl="0">
              <a:spcBef>
                <a:spcPts val="0"/>
              </a:spcBef>
              <a:spcAft>
                <a:spcPts val="0"/>
              </a:spcAft>
              <a:buClr>
                <a:schemeClr val="dk1"/>
              </a:buClr>
              <a:buSzPts val="2200"/>
              <a:buChar char="●"/>
            </a:pPr>
            <a:r>
              <a:rPr lang="en-GB" sz="2000" dirty="0">
                <a:solidFill>
                  <a:schemeClr val="dk1"/>
                </a:solidFill>
                <a:latin typeface="Calibri"/>
                <a:ea typeface="Calibri"/>
                <a:cs typeface="Calibri"/>
                <a:sym typeface="Calibri"/>
              </a:rPr>
              <a:t>Greenwashing: </a:t>
            </a:r>
            <a:r>
              <a:rPr lang="en-GB" sz="2000" b="0" dirty="0">
                <a:solidFill>
                  <a:schemeClr val="dk1"/>
                </a:solidFill>
                <a:latin typeface="Calibri"/>
                <a:ea typeface="Calibri"/>
                <a:cs typeface="Calibri"/>
                <a:sym typeface="Calibri"/>
              </a:rPr>
              <a:t>die Öffentlichkeit oder Investoren mit irreführenden oder völlig falschen Informationen über die Umweltauswirkungen der Produkte oder Tätigkeiten eines Unternehmens zu versorgen. </a:t>
            </a:r>
            <a:endParaRPr sz="2000" b="0" dirty="0">
              <a:solidFill>
                <a:schemeClr val="dk1"/>
              </a:solidFill>
              <a:latin typeface="Calibri"/>
              <a:ea typeface="Calibri"/>
              <a:cs typeface="Calibri"/>
              <a:sym typeface="Calibri"/>
            </a:endParaRPr>
          </a:p>
          <a:p>
            <a:pPr marL="457200" lvl="0" indent="0" algn="l" rtl="0">
              <a:spcBef>
                <a:spcPts val="0"/>
              </a:spcBef>
              <a:spcAft>
                <a:spcPts val="0"/>
              </a:spcAft>
              <a:buNone/>
            </a:pPr>
            <a:endParaRPr sz="1800" b="0" dirty="0">
              <a:solidFill>
                <a:schemeClr val="dk1"/>
              </a:solidFill>
            </a:endParaRPr>
          </a:p>
          <a:p>
            <a:pPr marL="0" lvl="0" indent="0" algn="l" rtl="0">
              <a:spcBef>
                <a:spcPts val="0"/>
              </a:spcBef>
              <a:spcAft>
                <a:spcPts val="0"/>
              </a:spcAft>
              <a:buNone/>
            </a:pPr>
            <a:endParaRPr sz="1600" b="0" dirty="0">
              <a:solidFill>
                <a:schemeClr val="dk1"/>
              </a:solidFill>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414042"/>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Design">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5f499425-232d-46a9-a4b2-ccd4a8f006e6" xsi:nil="true"/>
    <lcf76f155ced4ddcb4097134ff3c332f xmlns="70c7cfa0-a170-42e4-a713-239d21ceefc5">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kument" ma:contentTypeID="0x010100C8CD9FFBF167504091ADB0A958B57D7A" ma:contentTypeVersion="12" ma:contentTypeDescription="Ein neues Dokument erstellen." ma:contentTypeScope="" ma:versionID="1f97f158e20c659223efb42fce305f85">
  <xsd:schema xmlns:xsd="http://www.w3.org/2001/XMLSchema" xmlns:xs="http://www.w3.org/2001/XMLSchema" xmlns:p="http://schemas.microsoft.com/office/2006/metadata/properties" xmlns:ns2="70c7cfa0-a170-42e4-a713-239d21ceefc5" xmlns:ns3="5f499425-232d-46a9-a4b2-ccd4a8f006e6" targetNamespace="http://schemas.microsoft.com/office/2006/metadata/properties" ma:root="true" ma:fieldsID="e7359a9239792fb1ab997dbdcf5c4740" ns2:_="" ns3:_="">
    <xsd:import namespace="70c7cfa0-a170-42e4-a713-239d21ceefc5"/>
    <xsd:import namespace="5f499425-232d-46a9-a4b2-ccd4a8f006e6"/>
    <xsd:element name="properties">
      <xsd:complexType>
        <xsd:sequence>
          <xsd:element name="documentManagement">
            <xsd:complexType>
              <xsd:all>
                <xsd:element ref="ns2:MediaServiceMetadata" minOccurs="0"/>
                <xsd:element ref="ns2:MediaServiceFastMetadata" minOccurs="0"/>
                <xsd:element ref="ns2:lcf76f155ced4ddcb4097134ff3c332f" minOccurs="0"/>
                <xsd:element ref="ns3:TaxCatchAll" minOccurs="0"/>
                <xsd:element ref="ns2:MediaServiceGenerationTime" minOccurs="0"/>
                <xsd:element ref="ns2:MediaServiceEventHashCode" minOccurs="0"/>
                <xsd:element ref="ns2:MediaServiceDateTaken" minOccurs="0"/>
                <xsd:element ref="ns2:MediaLengthInSeconds" minOccurs="0"/>
                <xsd:element ref="ns2:MediaServiceOCR" minOccurs="0"/>
                <xsd:element ref="ns2:MediaServiceObjectDetectorVersions"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0c7cfa0-a170-42e4-a713-239d21ceefc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1" nillable="true" ma:taxonomy="true" ma:internalName="lcf76f155ced4ddcb4097134ff3c332f" ma:taxonomyFieldName="MediaServiceImageTags" ma:displayName="Bildmarkierungen" ma:readOnly="false" ma:fieldId="{5cf76f15-5ced-4ddc-b409-7134ff3c332f}" ma:taxonomyMulti="true" ma:sspId="6badb5f0-a2b0-4fa5-985f-380381272cee" ma:termSetId="09814cd3-568e-fe90-9814-8d621ff8fb84" ma:anchorId="fba54fb3-c3e1-fe81-a776-ca4b69148c4d" ma:open="true" ma:isKeyword="false">
      <xsd:complexType>
        <xsd:sequence>
          <xsd:element ref="pc:Terms" minOccurs="0" maxOccurs="1"/>
        </xsd:sequence>
      </xsd:complex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DateTaken" ma:index="15" nillable="true" ma:displayName="MediaServiceDateTaken" ma:hidden="true" ma:indexed="true" ma:internalName="MediaServiceDateTaken" ma:readOnly="true">
      <xsd:simpleType>
        <xsd:restriction base="dms:Text"/>
      </xsd:simpleType>
    </xsd:element>
    <xsd:element name="MediaLengthInSeconds" ma:index="16" nillable="true" ma:displayName="MediaLengthInSeconds" ma:hidden="true" ma:internalName="MediaLengthInSeconds" ma:readOnly="true">
      <xsd:simpleType>
        <xsd:restriction base="dms:Unknown"/>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ObjectDetectorVersions" ma:index="18" nillable="true" ma:displayName="MediaServiceObjectDetectorVersions" ma:hidden="true" ma:indexed="true" ma:internalName="MediaServiceObjectDetectorVersions"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5f499425-232d-46a9-a4b2-ccd4a8f006e6" elementFormDefault="qualified">
    <xsd:import namespace="http://schemas.microsoft.com/office/2006/documentManagement/types"/>
    <xsd:import namespace="http://schemas.microsoft.com/office/infopath/2007/PartnerControls"/>
    <xsd:element name="TaxCatchAll" ma:index="12" nillable="true" ma:displayName="Taxonomy Catch All Column" ma:hidden="true" ma:list="{8a5635f8-627e-48fc-93dc-0e5eac168b7e}" ma:internalName="TaxCatchAll" ma:showField="CatchAllData" ma:web="5f499425-232d-46a9-a4b2-ccd4a8f006e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Inhaltstyp"/>
        <xsd:element ref="dc:title" minOccurs="0" maxOccurs="1" ma:index="4" ma:displayName="Titel"/>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B9CFA02E-342A-4BF8-865F-93B86B48023D}">
  <ds:schemaRefs>
    <ds:schemaRef ds:uri="http://schemas.microsoft.com/sharepoint/v3/contenttype/forms"/>
  </ds:schemaRefs>
</ds:datastoreItem>
</file>

<file path=customXml/itemProps2.xml><?xml version="1.0" encoding="utf-8"?>
<ds:datastoreItem xmlns:ds="http://schemas.openxmlformats.org/officeDocument/2006/customXml" ds:itemID="{F6B99D0F-877F-4F13-A72C-A45085713A0F}">
  <ds:schemaRefs>
    <ds:schemaRef ds:uri="5f499425-232d-46a9-a4b2-ccd4a8f006e6"/>
    <ds:schemaRef ds:uri="70c7cfa0-a170-42e4-a713-239d21ceefc5"/>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A8F393AE-7B5C-48FE-8993-DEA046C8C30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0c7cfa0-a170-42e4-a713-239d21ceefc5"/>
    <ds:schemaRef ds:uri="5f499425-232d-46a9-a4b2-ccd4a8f006e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59</TotalTime>
  <Words>5820</Words>
  <Application>Microsoft Office PowerPoint</Application>
  <PresentationFormat>Custom</PresentationFormat>
  <Paragraphs>569</Paragraphs>
  <Slides>72</Slides>
  <Notes>72</Notes>
  <HiddenSlides>0</HiddenSlides>
  <MMClips>1</MMClips>
  <ScaleCrop>false</ScaleCrop>
  <HeadingPairs>
    <vt:vector size="6" baseType="variant">
      <vt:variant>
        <vt:lpstr>Fonts Used</vt:lpstr>
      </vt:variant>
      <vt:variant>
        <vt:i4>6</vt:i4>
      </vt:variant>
      <vt:variant>
        <vt:lpstr>Theme</vt:lpstr>
      </vt:variant>
      <vt:variant>
        <vt:i4>2</vt:i4>
      </vt:variant>
      <vt:variant>
        <vt:lpstr>Slide Titles</vt:lpstr>
      </vt:variant>
      <vt:variant>
        <vt:i4>72</vt:i4>
      </vt:variant>
    </vt:vector>
  </HeadingPairs>
  <TitlesOfParts>
    <vt:vector size="80" baseType="lpstr">
      <vt:lpstr>Arial</vt:lpstr>
      <vt:lpstr>Times New Roman</vt:lpstr>
      <vt:lpstr>Source Sans Pro</vt:lpstr>
      <vt:lpstr>Arial</vt:lpstr>
      <vt:lpstr>Open Sans</vt:lpstr>
      <vt:lpstr>Calibri</vt:lpstr>
      <vt:lpstr>Office Theme</vt:lpstr>
      <vt:lpstr>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Blockchain als potenzielle Lösung für viele dieser Probleme innerhalb der Agrar- und Lebensmittelversorgungskette  Schlüssel: Blockchain als verteiltes, dezentrales Hauptbuch  Jeder auf der Blockchain (Knoten) erhält eine identische, synchronisierte Kopie der Informationen auf der Blockchain Daten, die in die Blockchain eingegeben werden, müssen von allen Teilnehmern überprüft und validiert werden (Konsens) In die Blockchain eingegebene Daten sind unveränderlich  Werfen wir einen Blick auf die Art von Akteuren und Informationen, die in eine Blockchain-gestützte Agrar- und Lebensmittelversorgungskette einbezogen werden sollten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Bisher hat sich dieses Modul vor allem auf den Einsatz der Blockchain-Technologie im Agrar- und Lebensmittelsektor und die potenziellen Vorteile dieser Technologie konzentriert  Es ist jedoch auch wichtig zu bedenken, dass die Blockchain-Technologie gewisse Einschränkungen und Nachteile hat - vor allem ist Blockchain keine universell einsetzbare Lösung</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Orla Casey</dc:creator>
  <cp:keywords>, docId:A3EC25801BB3F1E3ED0CA2B671E8ABEA</cp:keywords>
  <cp:lastModifiedBy>canice euei</cp:lastModifiedBy>
  <cp:revision>428</cp:revision>
  <dcterms:created xsi:type="dcterms:W3CDTF">2021-04-30T15:12:21Z</dcterms:created>
  <dcterms:modified xsi:type="dcterms:W3CDTF">2024-10-09T14:29:39Z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ed">
    <vt:filetime>2021-04-30T00:00:00Z</vt:filetime>
  </property>
  <property fmtid="{D5CDD505-2E9C-101B-9397-08002B2CF9AE}" pid="3" name="Creator">
    <vt:lpwstr>Adobe InDesign 16.1 (Macintosh)</vt:lpwstr>
  </property>
  <property fmtid="{D5CDD505-2E9C-101B-9397-08002B2CF9AE}" pid="4" name="LastSaved">
    <vt:filetime>2021-04-30T00:00:00Z</vt:filetime>
  </property>
  <property fmtid="{D5CDD505-2E9C-101B-9397-08002B2CF9AE}" pid="5" name="ContentTypeId">
    <vt:lpwstr>0x010100C8CD9FFBF167504091ADB0A958B57D7A</vt:lpwstr>
  </property>
  <property fmtid="{D5CDD505-2E9C-101B-9397-08002B2CF9AE}" pid="6" name="MediaServiceImageTags">
    <vt:lpwstr/>
  </property>
</Properties>
</file>