
<file path=[Content_Types].xml><?xml version="1.0" encoding="utf-8"?>
<Types xmlns="http://schemas.openxmlformats.org/package/2006/content-types">
  <Default Extension="docx" ContentType="application/vnd.openxmlformats-officedocument.wordprocessingml.document"/>
  <Default Extension="gif" ContentType="image/gi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28" r:id="rId4"/>
  </p:sldMasterIdLst>
  <p:notesMasterIdLst>
    <p:notesMasterId r:id="rId65"/>
  </p:notesMasterIdLst>
  <p:handoutMasterIdLst>
    <p:handoutMasterId r:id="rId66"/>
  </p:handoutMasterIdLst>
  <p:sldIdLst>
    <p:sldId id="4347" r:id="rId5"/>
    <p:sldId id="4306" r:id="rId6"/>
    <p:sldId id="4398" r:id="rId7"/>
    <p:sldId id="4399" r:id="rId8"/>
    <p:sldId id="4323" r:id="rId9"/>
    <p:sldId id="4371" r:id="rId10"/>
    <p:sldId id="4394" r:id="rId11"/>
    <p:sldId id="4376" r:id="rId12"/>
    <p:sldId id="4400" r:id="rId13"/>
    <p:sldId id="4363" r:id="rId14"/>
    <p:sldId id="4393" r:id="rId15"/>
    <p:sldId id="4349" r:id="rId16"/>
    <p:sldId id="4378" r:id="rId17"/>
    <p:sldId id="4383" r:id="rId18"/>
    <p:sldId id="4381" r:id="rId19"/>
    <p:sldId id="4386" r:id="rId20"/>
    <p:sldId id="4384" r:id="rId21"/>
    <p:sldId id="4385" r:id="rId22"/>
    <p:sldId id="4380" r:id="rId23"/>
    <p:sldId id="4382" r:id="rId24"/>
    <p:sldId id="4387" r:id="rId25"/>
    <p:sldId id="4377" r:id="rId26"/>
    <p:sldId id="4358" r:id="rId27"/>
    <p:sldId id="4359" r:id="rId28"/>
    <p:sldId id="4351" r:id="rId29"/>
    <p:sldId id="4338" r:id="rId30"/>
    <p:sldId id="4354" r:id="rId31"/>
    <p:sldId id="4356" r:id="rId32"/>
    <p:sldId id="4357" r:id="rId33"/>
    <p:sldId id="4355" r:id="rId34"/>
    <p:sldId id="4352" r:id="rId35"/>
    <p:sldId id="4391" r:id="rId36"/>
    <p:sldId id="4389" r:id="rId37"/>
    <p:sldId id="4390" r:id="rId38"/>
    <p:sldId id="4392" r:id="rId39"/>
    <p:sldId id="4300" r:id="rId40"/>
    <p:sldId id="4366" r:id="rId41"/>
    <p:sldId id="4367" r:id="rId42"/>
    <p:sldId id="4368" r:id="rId43"/>
    <p:sldId id="4369" r:id="rId44"/>
    <p:sldId id="4395" r:id="rId45"/>
    <p:sldId id="4374" r:id="rId46"/>
    <p:sldId id="4372" r:id="rId47"/>
    <p:sldId id="4396" r:id="rId48"/>
    <p:sldId id="4388" r:id="rId49"/>
    <p:sldId id="4379" r:id="rId50"/>
    <p:sldId id="4345" r:id="rId51"/>
    <p:sldId id="4350" r:id="rId52"/>
    <p:sldId id="4361" r:id="rId53"/>
    <p:sldId id="4362" r:id="rId54"/>
    <p:sldId id="4373" r:id="rId55"/>
    <p:sldId id="4397" r:id="rId56"/>
    <p:sldId id="4364" r:id="rId57"/>
    <p:sldId id="4365" r:id="rId58"/>
    <p:sldId id="4375" r:id="rId59"/>
    <p:sldId id="4401" r:id="rId60"/>
    <p:sldId id="4402" r:id="rId61"/>
    <p:sldId id="4403" r:id="rId62"/>
    <p:sldId id="4404" r:id="rId63"/>
    <p:sldId id="4263" r:id="rId6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62626"/>
    <a:srgbClr val="29608D"/>
    <a:srgbClr val="6A9D56"/>
    <a:srgbClr val="ECECEC"/>
    <a:srgbClr val="F8A36A"/>
    <a:srgbClr val="8D5B98"/>
    <a:srgbClr val="00B6E6"/>
    <a:srgbClr val="009AC1"/>
    <a:srgbClr val="74659A"/>
    <a:srgbClr val="24BAA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32420"/>
    <p:restoredTop sz="95082"/>
  </p:normalViewPr>
  <p:slideViewPr>
    <p:cSldViewPr snapToGrid="0" snapToObjects="1">
      <p:cViewPr varScale="1">
        <p:scale>
          <a:sx n="103" d="100"/>
          <a:sy n="103" d="100"/>
        </p:scale>
        <p:origin x="90" y="246"/>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4116"/>
    </p:cViewPr>
  </p:sorterViewPr>
  <p:notesViewPr>
    <p:cSldViewPr snapToGrid="0" snapToObjects="1">
      <p:cViewPr varScale="1">
        <p:scale>
          <a:sx n="85" d="100"/>
          <a:sy n="85" d="100"/>
        </p:scale>
        <p:origin x="3888" y="90"/>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viewProps" Target="viewProp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handoutMaster" Target="handoutMasters/handoutMaster1.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heme" Target="theme/theme1.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presProps" Target="pres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5F516AF9-B2AD-104A-AF9A-F25363C3821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9588DA8-91B0-C14B-D779-3889DF35BD7A}"/>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BBCA55AD-336F-2841-9E44-8096CEA2A7BD}" type="datetimeFigureOut">
              <a:rPr lang="en-US" smtClean="0"/>
              <a:t>10/9/2024</a:t>
            </a:fld>
            <a:endParaRPr lang="en-US"/>
          </a:p>
        </p:txBody>
      </p:sp>
      <p:sp>
        <p:nvSpPr>
          <p:cNvPr id="4" name="Footer Placeholder 3">
            <a:extLst>
              <a:ext uri="{FF2B5EF4-FFF2-40B4-BE49-F238E27FC236}">
                <a16:creationId xmlns:a16="http://schemas.microsoft.com/office/drawing/2014/main" id="{06DE9AC7-AB01-16E6-F784-94958BD7276D}"/>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5CF29F86-810F-CB4D-2A95-B03F85C830D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232C195-42C6-9347-A20E-4343730EB34C}" type="slidenum">
              <a:rPr lang="en-US" smtClean="0"/>
              <a:t>‹#›</a:t>
            </a:fld>
            <a:endParaRPr lang="en-US"/>
          </a:p>
        </p:txBody>
      </p:sp>
    </p:spTree>
    <p:extLst>
      <p:ext uri="{BB962C8B-B14F-4D97-AF65-F5344CB8AC3E}">
        <p14:creationId xmlns:p14="http://schemas.microsoft.com/office/powerpoint/2010/main" val="596654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E6B282E-B117-B940-84DA-9267D4C22CBD}" type="datetimeFigureOut">
              <a:rPr lang="en-US" smtClean="0"/>
              <a:t>10/9/2024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BE5DE82-CF29-044D-9158-06A811149881}" type="slidenum">
              <a:rPr lang="en-US" smtClean="0"/>
              <a:t>‹#›</a:t>
            </a:fld>
            <a:endParaRPr lang="en-US"/>
          </a:p>
        </p:txBody>
      </p:sp>
    </p:spTree>
    <p:extLst>
      <p:ext uri="{BB962C8B-B14F-4D97-AF65-F5344CB8AC3E}">
        <p14:creationId xmlns:p14="http://schemas.microsoft.com/office/powerpoint/2010/main" val="17619873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1</a:t>
            </a:fld>
            <a:endParaRPr lang="en-US"/>
          </a:p>
        </p:txBody>
      </p:sp>
    </p:spTree>
    <p:extLst>
      <p:ext uri="{BB962C8B-B14F-4D97-AF65-F5344CB8AC3E}">
        <p14:creationId xmlns:p14="http://schemas.microsoft.com/office/powerpoint/2010/main" val="182110138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56</a:t>
            </a:fld>
            <a:endParaRPr lang="en-US"/>
          </a:p>
        </p:txBody>
      </p:sp>
    </p:spTree>
    <p:extLst>
      <p:ext uri="{BB962C8B-B14F-4D97-AF65-F5344CB8AC3E}">
        <p14:creationId xmlns:p14="http://schemas.microsoft.com/office/powerpoint/2010/main" val="327687277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57</a:t>
            </a:fld>
            <a:endParaRPr lang="en-US"/>
          </a:p>
        </p:txBody>
      </p:sp>
    </p:spTree>
    <p:extLst>
      <p:ext uri="{BB962C8B-B14F-4D97-AF65-F5344CB8AC3E}">
        <p14:creationId xmlns:p14="http://schemas.microsoft.com/office/powerpoint/2010/main" val="298752651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58</a:t>
            </a:fld>
            <a:endParaRPr lang="en-US"/>
          </a:p>
        </p:txBody>
      </p:sp>
    </p:spTree>
    <p:extLst>
      <p:ext uri="{BB962C8B-B14F-4D97-AF65-F5344CB8AC3E}">
        <p14:creationId xmlns:p14="http://schemas.microsoft.com/office/powerpoint/2010/main" val="8927355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59</a:t>
            </a:fld>
            <a:endParaRPr lang="en-US"/>
          </a:p>
        </p:txBody>
      </p:sp>
    </p:spTree>
    <p:extLst>
      <p:ext uri="{BB962C8B-B14F-4D97-AF65-F5344CB8AC3E}">
        <p14:creationId xmlns:p14="http://schemas.microsoft.com/office/powerpoint/2010/main" val="46046486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60</a:t>
            </a:fld>
            <a:endParaRPr lang="en-US"/>
          </a:p>
        </p:txBody>
      </p:sp>
    </p:spTree>
    <p:extLst>
      <p:ext uri="{BB962C8B-B14F-4D97-AF65-F5344CB8AC3E}">
        <p14:creationId xmlns:p14="http://schemas.microsoft.com/office/powerpoint/2010/main" val="71721930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2</a:t>
            </a:fld>
            <a:endParaRPr lang="en-US"/>
          </a:p>
        </p:txBody>
      </p:sp>
    </p:spTree>
    <p:extLst>
      <p:ext uri="{BB962C8B-B14F-4D97-AF65-F5344CB8AC3E}">
        <p14:creationId xmlns:p14="http://schemas.microsoft.com/office/powerpoint/2010/main" val="42264682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3</a:t>
            </a:fld>
            <a:endParaRPr lang="en-US"/>
          </a:p>
        </p:txBody>
      </p:sp>
    </p:spTree>
    <p:extLst>
      <p:ext uri="{BB962C8B-B14F-4D97-AF65-F5344CB8AC3E}">
        <p14:creationId xmlns:p14="http://schemas.microsoft.com/office/powerpoint/2010/main" val="2755760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4</a:t>
            </a:fld>
            <a:endParaRPr lang="en-US"/>
          </a:p>
        </p:txBody>
      </p:sp>
    </p:spTree>
    <p:extLst>
      <p:ext uri="{BB962C8B-B14F-4D97-AF65-F5344CB8AC3E}">
        <p14:creationId xmlns:p14="http://schemas.microsoft.com/office/powerpoint/2010/main" val="26390158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5</a:t>
            </a:fld>
            <a:endParaRPr lang="en-US"/>
          </a:p>
        </p:txBody>
      </p:sp>
    </p:spTree>
    <p:extLst>
      <p:ext uri="{BB962C8B-B14F-4D97-AF65-F5344CB8AC3E}">
        <p14:creationId xmlns:p14="http://schemas.microsoft.com/office/powerpoint/2010/main" val="22847292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8</a:t>
            </a:fld>
            <a:endParaRPr lang="en-US"/>
          </a:p>
        </p:txBody>
      </p:sp>
    </p:spTree>
    <p:extLst>
      <p:ext uri="{BB962C8B-B14F-4D97-AF65-F5344CB8AC3E}">
        <p14:creationId xmlns:p14="http://schemas.microsoft.com/office/powerpoint/2010/main" val="42713624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22</a:t>
            </a:fld>
            <a:endParaRPr lang="en-US"/>
          </a:p>
        </p:txBody>
      </p:sp>
    </p:spTree>
    <p:extLst>
      <p:ext uri="{BB962C8B-B14F-4D97-AF65-F5344CB8AC3E}">
        <p14:creationId xmlns:p14="http://schemas.microsoft.com/office/powerpoint/2010/main" val="3559369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BE5DE82-CF29-044D-9158-06A811149881}" type="slidenum">
              <a:rPr lang="en-US" smtClean="0"/>
              <a:t>26</a:t>
            </a:fld>
            <a:endParaRPr lang="en-US"/>
          </a:p>
        </p:txBody>
      </p:sp>
    </p:spTree>
    <p:extLst>
      <p:ext uri="{BB962C8B-B14F-4D97-AF65-F5344CB8AC3E}">
        <p14:creationId xmlns:p14="http://schemas.microsoft.com/office/powerpoint/2010/main" val="443591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BE5DE82-CF29-044D-9158-06A811149881}" type="slidenum">
              <a:rPr lang="en-US" smtClean="0"/>
              <a:t>46</a:t>
            </a:fld>
            <a:endParaRPr lang="en-US"/>
          </a:p>
        </p:txBody>
      </p:sp>
    </p:spTree>
    <p:extLst>
      <p:ext uri="{BB962C8B-B14F-4D97-AF65-F5344CB8AC3E}">
        <p14:creationId xmlns:p14="http://schemas.microsoft.com/office/powerpoint/2010/main" val="35060642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ont Typecae &amp; Size">
    <p:spTree>
      <p:nvGrpSpPr>
        <p:cNvPr id="1" name=""/>
        <p:cNvGrpSpPr/>
        <p:nvPr/>
      </p:nvGrpSpPr>
      <p:grpSpPr>
        <a:xfrm>
          <a:off x="0" y="0"/>
          <a:ext cx="0" cy="0"/>
          <a:chOff x="0" y="0"/>
          <a:chExt cx="0" cy="0"/>
        </a:xfrm>
      </p:grpSpPr>
      <p:sp>
        <p:nvSpPr>
          <p:cNvPr id="6" name="Rectangle 5"/>
          <p:cNvSpPr/>
          <p:nvPr userDrawn="1"/>
        </p:nvSpPr>
        <p:spPr>
          <a:xfrm>
            <a:off x="0" y="0"/>
            <a:ext cx="12192000" cy="6858001"/>
          </a:xfrm>
          <a:prstGeom prst="rect">
            <a:avLst/>
          </a:prstGeom>
          <a:gradFill>
            <a:gsLst>
              <a:gs pos="0">
                <a:srgbClr val="6A9D56"/>
              </a:gs>
              <a:gs pos="60540">
                <a:srgbClr val="2D8784"/>
              </a:gs>
              <a:gs pos="100000">
                <a:srgbClr val="263D9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7" name="Rectangle 6"/>
          <p:cNvSpPr/>
          <p:nvPr userDrawn="1"/>
        </p:nvSpPr>
        <p:spPr>
          <a:xfrm>
            <a:off x="424669" y="528535"/>
            <a:ext cx="6498645" cy="769441"/>
          </a:xfrm>
          <a:prstGeom prst="rect">
            <a:avLst/>
          </a:prstGeom>
        </p:spPr>
        <p:txBody>
          <a:bodyPr wrap="square">
            <a:spAutoFit/>
          </a:bodyPr>
          <a:lstStyle/>
          <a:p>
            <a:pPr fontAlgn="base"/>
            <a:r>
              <a:rPr lang="en-IE" sz="4400" b="0" i="0" u="none" strike="noStrike" kern="1200" baseline="0" dirty="0">
                <a:solidFill>
                  <a:schemeClr val="bg1"/>
                </a:solidFill>
                <a:effectLst/>
                <a:latin typeface="+mn-lt"/>
                <a:ea typeface="+mn-ea"/>
                <a:cs typeface="+mn-cs"/>
                <a:sym typeface="Quattrocento Sans"/>
              </a:rPr>
              <a:t>FONT TYPEFACE &amp; SIZE</a:t>
            </a:r>
            <a:endParaRPr lang="en-IE" sz="3600" baseline="0" dirty="0">
              <a:solidFill>
                <a:schemeClr val="bg1"/>
              </a:solidFill>
              <a:latin typeface="+mn-lt"/>
              <a:ea typeface="Quattrocento Sans"/>
              <a:cs typeface="Quattrocento Sans"/>
              <a:sym typeface="Quattrocento Sans"/>
            </a:endParaRPr>
          </a:p>
        </p:txBody>
      </p:sp>
      <p:sp>
        <p:nvSpPr>
          <p:cNvPr id="8" name="Rectangle 7"/>
          <p:cNvSpPr/>
          <p:nvPr userDrawn="1"/>
        </p:nvSpPr>
        <p:spPr>
          <a:xfrm>
            <a:off x="7347983" y="564843"/>
            <a:ext cx="4589207" cy="4708981"/>
          </a:xfrm>
          <a:prstGeom prst="rect">
            <a:avLst/>
          </a:prstGeom>
        </p:spPr>
        <p:txBody>
          <a:bodyPr wrap="square">
            <a:spAutoFit/>
          </a:bodyPr>
          <a:lstStyle/>
          <a:p>
            <a:pPr fontAlgn="base"/>
            <a:r>
              <a:rPr lang="en-IE" sz="3000" b="0" i="0" u="none" strike="noStrike" kern="1200" dirty="0">
                <a:solidFill>
                  <a:schemeClr val="bg1"/>
                </a:solidFill>
                <a:effectLst/>
                <a:latin typeface="+mn-lt"/>
                <a:ea typeface="+mn-ea"/>
                <a:cs typeface="+mn-cs"/>
              </a:rPr>
              <a:t>PLEASE</a:t>
            </a:r>
            <a:r>
              <a:rPr lang="en-IE" sz="3000" b="0" i="0" u="none" strike="noStrike" kern="1200" baseline="0" dirty="0">
                <a:solidFill>
                  <a:schemeClr val="bg1"/>
                </a:solidFill>
                <a:effectLst/>
                <a:latin typeface="+mn-lt"/>
                <a:ea typeface="+mn-ea"/>
                <a:cs typeface="+mn-cs"/>
              </a:rPr>
              <a:t> ENSURE TO KEEP FONTS AS PER THE LAYOUT</a:t>
            </a:r>
            <a:endParaRPr lang="en-IE" sz="3000" b="0" i="0" u="none" strike="noStrike" kern="1200" dirty="0">
              <a:solidFill>
                <a:schemeClr val="bg1"/>
              </a:solidFill>
              <a:effectLst/>
              <a:latin typeface="+mn-lt"/>
              <a:ea typeface="+mn-ea"/>
              <a:cs typeface="+mn-cs"/>
            </a:endParaRPr>
          </a:p>
          <a:p>
            <a:pPr fontAlgn="base"/>
            <a:endParaRPr lang="en-IE" sz="3000" b="0" i="0" u="none" strike="noStrike" kern="1200" dirty="0">
              <a:solidFill>
                <a:schemeClr val="bg1"/>
              </a:solidFill>
              <a:effectLst/>
              <a:latin typeface="+mn-lt"/>
              <a:ea typeface="+mn-ea"/>
              <a:cs typeface="+mn-cs"/>
            </a:endParaRPr>
          </a:p>
          <a:p>
            <a:pPr marL="0" lvl="0" indent="0" algn="l" rtl="0">
              <a:spcBef>
                <a:spcPts val="0"/>
              </a:spcBef>
              <a:spcAft>
                <a:spcPts val="0"/>
              </a:spcAft>
              <a:buClr>
                <a:schemeClr val="dk1"/>
              </a:buClr>
              <a:buSzPts val="1100"/>
              <a:buFont typeface="Arial"/>
              <a:buNone/>
            </a:pPr>
            <a:r>
              <a:rPr lang="en-IE" sz="3000" b="0" i="0" u="none" strike="noStrike" kern="1200" dirty="0">
                <a:solidFill>
                  <a:schemeClr val="bg1"/>
                </a:solidFill>
                <a:effectLst/>
                <a:latin typeface="+mn-lt"/>
                <a:ea typeface="+mn-ea"/>
                <a:cs typeface="+mn-cs"/>
              </a:rPr>
              <a:t>48 point </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Divider</a:t>
            </a:r>
            <a:r>
              <a:rPr lang="en-IE" sz="3000" b="0" i="0" u="none" strike="noStrike" kern="1200" baseline="0" dirty="0">
                <a:solidFill>
                  <a:schemeClr val="bg1"/>
                </a:solidFill>
                <a:effectLst/>
                <a:latin typeface="+mn-lt"/>
                <a:ea typeface="+mn-ea"/>
                <a:cs typeface="+mn-cs"/>
              </a:rPr>
              <a:t> Slides</a:t>
            </a:r>
          </a:p>
          <a:p>
            <a:pPr marL="0" lvl="0" indent="0" algn="l" rtl="0">
              <a:spcBef>
                <a:spcPts val="0"/>
              </a:spcBef>
              <a:spcAft>
                <a:spcPts val="0"/>
              </a:spcAft>
              <a:buClr>
                <a:schemeClr val="dk1"/>
              </a:buClr>
              <a:buSzPts val="1100"/>
              <a:buFont typeface="Arial"/>
              <a:buNone/>
            </a:pPr>
            <a:endParaRPr lang="en-IE" sz="1000" b="1" baseline="0" dirty="0">
              <a:solidFill>
                <a:schemeClr val="bg1"/>
              </a:solidFill>
              <a:latin typeface="+mn-lt"/>
              <a:ea typeface="Quattrocento Sans"/>
              <a:cs typeface="Quattrocento Sans"/>
              <a:sym typeface="Quattrocento San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36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Title Heading</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30 point</a:t>
            </a:r>
            <a:r>
              <a:rPr lang="en-IE" sz="3000" b="0" i="0" u="none" strike="noStrike" kern="1200" baseline="0" dirty="0">
                <a:solidFill>
                  <a:schemeClr val="bg1"/>
                </a:solidFill>
                <a:effectLst/>
                <a:latin typeface="+mn-lt"/>
                <a:ea typeface="+mn-ea"/>
                <a:cs typeface="+mn-cs"/>
              </a:rPr>
              <a:t>  -  </a:t>
            </a:r>
            <a:r>
              <a:rPr lang="en-IE" sz="3000" b="0" i="0" u="none" strike="noStrike" kern="1200" dirty="0">
                <a:solidFill>
                  <a:schemeClr val="bg1"/>
                </a:solidFill>
                <a:effectLst/>
                <a:latin typeface="+mn-lt"/>
                <a:ea typeface="+mn-ea"/>
                <a:cs typeface="+mn-cs"/>
              </a:rPr>
              <a:t>Sub-Titles</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	</a:t>
            </a:r>
            <a:r>
              <a:rPr lang="en-IE" sz="3000" b="0" i="0" u="none" strike="noStrike" kern="1200" baseline="0" dirty="0">
                <a:solidFill>
                  <a:schemeClr val="bg1"/>
                </a:solidFill>
                <a:effectLst/>
                <a:latin typeface="+mn-lt"/>
                <a:ea typeface="+mn-ea"/>
                <a:cs typeface="+mn-cs"/>
              </a:rPr>
              <a:t>       </a:t>
            </a:r>
            <a:r>
              <a:rPr lang="en-IE" sz="3000" b="0" i="0" u="none" strike="noStrike" kern="1200" dirty="0">
                <a:solidFill>
                  <a:schemeClr val="bg1"/>
                </a:solidFill>
                <a:effectLst/>
                <a:latin typeface="+mn-lt"/>
                <a:ea typeface="+mn-ea"/>
                <a:cs typeface="+mn-cs"/>
              </a:rPr>
              <a:t>- Quotes	</a:t>
            </a: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endParaRPr lang="en-IE" sz="1000" b="0" i="0" u="none" strike="noStrike" kern="1200" dirty="0">
              <a:solidFill>
                <a:schemeClr val="bg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
                <a:schemeClr val="dk1"/>
              </a:buClr>
              <a:buSzPts val="1100"/>
              <a:buFont typeface="Arial"/>
              <a:buNone/>
              <a:tabLst/>
              <a:defRPr/>
            </a:pPr>
            <a:r>
              <a:rPr lang="en-IE" sz="3000" b="0" i="0" u="none" strike="noStrike" kern="1200" dirty="0">
                <a:solidFill>
                  <a:schemeClr val="bg1"/>
                </a:solidFill>
                <a:effectLst/>
                <a:latin typeface="+mn-lt"/>
                <a:ea typeface="+mn-ea"/>
                <a:cs typeface="+mn-cs"/>
              </a:rPr>
              <a:t>24 point</a:t>
            </a:r>
            <a:r>
              <a:rPr lang="en-IE" sz="3000" b="0" i="0" u="none" strike="noStrike" kern="1200" baseline="0" dirty="0">
                <a:solidFill>
                  <a:schemeClr val="bg1"/>
                </a:solidFill>
                <a:effectLst/>
                <a:latin typeface="+mn-lt"/>
                <a:ea typeface="+mn-ea"/>
                <a:cs typeface="+mn-cs"/>
              </a:rPr>
              <a:t>  -  </a:t>
            </a:r>
            <a:r>
              <a:rPr lang="en-IE" sz="3000" b="0" i="0" u="none" strike="noStrike" kern="1200" baseline="0" dirty="0">
                <a:solidFill>
                  <a:schemeClr val="bg1"/>
                </a:solidFill>
                <a:effectLst/>
                <a:latin typeface="+mn-lt"/>
                <a:ea typeface="Quattrocento Sans"/>
                <a:cs typeface="Quattrocento Sans"/>
                <a:sym typeface="Quattrocento Sans"/>
              </a:rPr>
              <a:t>Main </a:t>
            </a:r>
            <a:r>
              <a:rPr lang="en-IE" sz="3000" b="0" i="0" u="none" strike="noStrike" kern="1200" dirty="0">
                <a:solidFill>
                  <a:schemeClr val="bg1"/>
                </a:solidFill>
                <a:effectLst/>
                <a:latin typeface="+mn-lt"/>
                <a:ea typeface="+mn-ea"/>
                <a:cs typeface="+mn-cs"/>
              </a:rPr>
              <a:t>Text Body </a:t>
            </a:r>
            <a:endParaRPr lang="en-US" sz="3000" dirty="0">
              <a:solidFill>
                <a:schemeClr val="bg1"/>
              </a:solidFill>
            </a:endParaRPr>
          </a:p>
          <a:p>
            <a:pPr fontAlgn="base"/>
            <a:endParaRPr lang="en-IE" sz="3000" b="0" i="0" u="none" strike="noStrike" kern="1200" dirty="0">
              <a:solidFill>
                <a:schemeClr val="bg1"/>
              </a:solidFill>
              <a:effectLst/>
              <a:latin typeface="+mn-lt"/>
              <a:ea typeface="+mn-ea"/>
              <a:cs typeface="+mn-cs"/>
            </a:endParaRPr>
          </a:p>
        </p:txBody>
      </p:sp>
      <p:sp>
        <p:nvSpPr>
          <p:cNvPr id="9" name="Rectangle 8"/>
          <p:cNvSpPr/>
          <p:nvPr userDrawn="1"/>
        </p:nvSpPr>
        <p:spPr>
          <a:xfrm>
            <a:off x="424669" y="2014904"/>
            <a:ext cx="5845501" cy="2492990"/>
          </a:xfrm>
          <a:prstGeom prst="rect">
            <a:avLst/>
          </a:prstGeom>
        </p:spPr>
        <p:txBody>
          <a:bodyPr wrap="square">
            <a:spAutoFit/>
          </a:bodyPr>
          <a:lstStyle/>
          <a:p>
            <a:pPr marL="0" marR="0" indent="0" algn="l" defTabSz="914400" rtl="0" eaLnBrk="1" fontAlgn="base" latinLnBrk="0" hangingPunct="1">
              <a:lnSpc>
                <a:spcPct val="100000"/>
              </a:lnSpc>
              <a:spcBef>
                <a:spcPts val="0"/>
              </a:spcBef>
              <a:spcAft>
                <a:spcPts val="0"/>
              </a:spcAft>
              <a:buClrTx/>
              <a:buSzTx/>
              <a:buFontTx/>
              <a:buNone/>
              <a:tabLst/>
              <a:defRPr/>
            </a:pPr>
            <a:r>
              <a:rPr lang="en-IE" sz="2400" b="0" i="0" u="none" strike="noStrike" kern="1200" baseline="0" dirty="0">
                <a:solidFill>
                  <a:schemeClr val="bg1"/>
                </a:solidFill>
                <a:effectLst/>
                <a:latin typeface="+mn-lt"/>
                <a:ea typeface="+mn-ea"/>
                <a:cs typeface="+mn-cs"/>
                <a:sym typeface="Quattrocento Sans"/>
              </a:rPr>
              <a:t>Please ensure to keep the font sizes set as per the slide layouts. The font used throughout the </a:t>
            </a:r>
            <a:r>
              <a:rPr lang="en-IE" sz="2400" b="1" i="0" u="none" strike="noStrike" kern="1200" baseline="0" dirty="0">
                <a:solidFill>
                  <a:schemeClr val="bg1"/>
                </a:solidFill>
                <a:effectLst/>
                <a:latin typeface="+mn-lt"/>
                <a:ea typeface="+mn-ea"/>
                <a:cs typeface="+mn-cs"/>
                <a:sym typeface="Quattrocento Sans"/>
              </a:rPr>
              <a:t>Blockchain for Agri Edu </a:t>
            </a:r>
            <a:r>
              <a:rPr lang="en-IE" sz="2400" b="0" i="0" u="none" strike="noStrike" kern="1200" baseline="0" dirty="0">
                <a:solidFill>
                  <a:schemeClr val="bg1"/>
                </a:solidFill>
                <a:effectLst/>
                <a:latin typeface="+mn-lt"/>
                <a:ea typeface="+mn-ea"/>
                <a:cs typeface="+mn-cs"/>
                <a:sym typeface="Quattrocento Sans"/>
              </a:rPr>
              <a:t>PowerPoint is</a:t>
            </a:r>
            <a:r>
              <a:rPr lang="is-IS" sz="2400" b="0" i="0" u="none" strike="noStrike" kern="1200" baseline="0" dirty="0">
                <a:solidFill>
                  <a:schemeClr val="bg1"/>
                </a:solidFill>
                <a:effectLst/>
                <a:latin typeface="+mn-lt"/>
                <a:ea typeface="+mn-ea"/>
                <a:cs typeface="+mn-cs"/>
                <a:sym typeface="Quattrocento Sans"/>
              </a:rPr>
              <a:t>….</a:t>
            </a:r>
          </a:p>
          <a:p>
            <a:pPr marL="0" marR="0" indent="0" algn="l" defTabSz="914400" rtl="0" eaLnBrk="1" fontAlgn="base" latinLnBrk="0" hangingPunct="1">
              <a:lnSpc>
                <a:spcPct val="100000"/>
              </a:lnSpc>
              <a:spcBef>
                <a:spcPts val="0"/>
              </a:spcBef>
              <a:spcAft>
                <a:spcPts val="0"/>
              </a:spcAft>
              <a:buClrTx/>
              <a:buSzTx/>
              <a:buFontTx/>
              <a:buNone/>
              <a:tabLst/>
              <a:defRPr/>
            </a:pPr>
            <a:endParaRPr lang="en-IE" sz="2400" b="0" i="0" u="none" strike="noStrike" kern="1200" baseline="0" dirty="0">
              <a:solidFill>
                <a:schemeClr val="bg1"/>
              </a:solidFill>
              <a:effectLst/>
              <a:latin typeface="+mn-lt"/>
              <a:ea typeface="+mn-ea"/>
              <a:cs typeface="+mn-cs"/>
              <a:sym typeface="Quattrocento Sans"/>
            </a:endParaRPr>
          </a:p>
          <a:p>
            <a:pPr fontAlgn="base"/>
            <a:endParaRPr lang="en-IE" sz="2400" b="0" i="0" u="none" strike="noStrike" kern="1200" baseline="0" dirty="0">
              <a:solidFill>
                <a:schemeClr val="bg1"/>
              </a:solidFill>
              <a:effectLst/>
              <a:latin typeface="+mn-lt"/>
              <a:ea typeface="+mn-ea"/>
              <a:cs typeface="+mn-cs"/>
              <a:sym typeface="Quattrocento Sans"/>
            </a:endParaRPr>
          </a:p>
          <a:p>
            <a:pPr fontAlgn="base"/>
            <a:r>
              <a:rPr lang="en-IE" sz="3600" b="1" i="1" baseline="0" dirty="0">
                <a:solidFill>
                  <a:schemeClr val="bg1"/>
                </a:solidFill>
                <a:latin typeface="+mn-lt"/>
                <a:ea typeface="Quattrocento Sans"/>
                <a:cs typeface="Quattrocento Sans"/>
                <a:sym typeface="Quattrocento Sans"/>
              </a:rPr>
              <a:t>Calibri</a:t>
            </a:r>
            <a:endParaRPr lang="en-IE" sz="3600" baseline="0" dirty="0">
              <a:solidFill>
                <a:schemeClr val="bg1"/>
              </a:solidFill>
              <a:latin typeface="+mn-lt"/>
              <a:ea typeface="Quattrocento Sans"/>
              <a:cs typeface="Quattrocento Sans"/>
              <a:sym typeface="Quattrocento Sans"/>
            </a:endParaRPr>
          </a:p>
        </p:txBody>
      </p:sp>
      <p:cxnSp>
        <p:nvCxnSpPr>
          <p:cNvPr id="10" name="Straight Connector 9"/>
          <p:cNvCxnSpPr/>
          <p:nvPr userDrawn="1"/>
        </p:nvCxnSpPr>
        <p:spPr>
          <a:xfrm>
            <a:off x="7098716" y="-1"/>
            <a:ext cx="0" cy="5540408"/>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a:xfrm flipH="1">
            <a:off x="1" y="1620217"/>
            <a:ext cx="7098715"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2" name="Rectangle 11"/>
          <p:cNvSpPr/>
          <p:nvPr userDrawn="1"/>
        </p:nvSpPr>
        <p:spPr>
          <a:xfrm>
            <a:off x="0" y="5968370"/>
            <a:ext cx="12192000" cy="461665"/>
          </a:xfrm>
          <a:prstGeom prst="rect">
            <a:avLst/>
          </a:prstGeom>
        </p:spPr>
        <p:txBody>
          <a:bodyPr wrap="square">
            <a:spAutoFit/>
          </a:bodyPr>
          <a:lstStyle/>
          <a:p>
            <a:pPr algn="ctr"/>
            <a:r>
              <a:rPr lang="en-IE" sz="2400" kern="1200" dirty="0">
                <a:solidFill>
                  <a:schemeClr val="bg1"/>
                </a:solidFill>
                <a:effectLst/>
                <a:latin typeface="+mn-lt"/>
                <a:ea typeface="+mn-ea"/>
                <a:cs typeface="+mn-cs"/>
              </a:rPr>
              <a:t>*** </a:t>
            </a:r>
            <a:r>
              <a:rPr lang="en-IE" sz="2400" b="1" kern="1200" dirty="0">
                <a:solidFill>
                  <a:schemeClr val="bg1"/>
                </a:solidFill>
                <a:effectLst/>
                <a:latin typeface="+mn-lt"/>
                <a:ea typeface="+mn-ea"/>
                <a:cs typeface="+mn-cs"/>
              </a:rPr>
              <a:t>PLEASE DELETE THIS INSTRUCTION SLIDE BEFORE PRESENTING FINAL PRESENTATION </a:t>
            </a:r>
            <a:r>
              <a:rPr lang="en-IE" sz="2400" kern="1200" dirty="0">
                <a:solidFill>
                  <a:schemeClr val="bg1"/>
                </a:solidFill>
                <a:effectLst/>
                <a:latin typeface="+mn-lt"/>
                <a:ea typeface="+mn-ea"/>
                <a:cs typeface="+mn-cs"/>
              </a:rPr>
              <a:t>*** </a:t>
            </a:r>
            <a:endParaRPr lang="en-US" sz="2400" kern="1200" dirty="0">
              <a:solidFill>
                <a:schemeClr val="bg1"/>
              </a:solidFill>
              <a:effectLst/>
              <a:latin typeface="+mn-lt"/>
              <a:ea typeface="+mn-ea"/>
              <a:cs typeface="+mn-cs"/>
            </a:endParaRPr>
          </a:p>
        </p:txBody>
      </p:sp>
      <p:cxnSp>
        <p:nvCxnSpPr>
          <p:cNvPr id="13" name="Straight Connector 12"/>
          <p:cNvCxnSpPr/>
          <p:nvPr userDrawn="1"/>
        </p:nvCxnSpPr>
        <p:spPr>
          <a:xfrm flipH="1">
            <a:off x="2" y="5540407"/>
            <a:ext cx="12191998"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216543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Divider ">
    <p:spTree>
      <p:nvGrpSpPr>
        <p:cNvPr id="1" name=""/>
        <p:cNvGrpSpPr/>
        <p:nvPr/>
      </p:nvGrpSpPr>
      <p:grpSpPr>
        <a:xfrm>
          <a:off x="0" y="0"/>
          <a:ext cx="0" cy="0"/>
          <a:chOff x="0" y="0"/>
          <a:chExt cx="0" cy="0"/>
        </a:xfrm>
      </p:grpSpPr>
      <p:sp>
        <p:nvSpPr>
          <p:cNvPr id="44" name="Freeform 43">
            <a:extLst>
              <a:ext uri="{FF2B5EF4-FFF2-40B4-BE49-F238E27FC236}">
                <a16:creationId xmlns:a16="http://schemas.microsoft.com/office/drawing/2014/main" id="{3E6F887F-9228-1D4F-8127-5E0D4A5B1EDB}"/>
              </a:ext>
            </a:extLst>
          </p:cNvPr>
          <p:cNvSpPr/>
          <p:nvPr userDrawn="1"/>
        </p:nvSpPr>
        <p:spPr>
          <a:xfrm>
            <a:off x="3776133" y="644599"/>
            <a:ext cx="8415867" cy="550945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1000">
                <a:srgbClr val="2D8784"/>
              </a:gs>
              <a:gs pos="100000">
                <a:srgbClr val="263D94"/>
              </a:gs>
            </a:gsLst>
            <a:lin ang="5400000" scaled="0"/>
          </a:gradFill>
          <a:ln w="3060" cap="flat">
            <a:noFill/>
            <a:prstDash val="solid"/>
            <a:miter/>
          </a:ln>
        </p:spPr>
        <p:txBody>
          <a:bodyPr rtlCol="0" anchor="ctr"/>
          <a:lstStyle/>
          <a:p>
            <a:endParaRPr lang="en-US" dirty="0"/>
          </a:p>
        </p:txBody>
      </p:sp>
      <p:sp>
        <p:nvSpPr>
          <p:cNvPr id="46" name="Text Placeholder 23">
            <a:extLst>
              <a:ext uri="{FF2B5EF4-FFF2-40B4-BE49-F238E27FC236}">
                <a16:creationId xmlns:a16="http://schemas.microsoft.com/office/drawing/2014/main" id="{0D7D5BA7-4F69-404A-9C14-2AAE5C10692D}"/>
              </a:ext>
            </a:extLst>
          </p:cNvPr>
          <p:cNvSpPr>
            <a:spLocks noGrp="1"/>
          </p:cNvSpPr>
          <p:nvPr>
            <p:ph type="body" sz="quarter" idx="16" hasCustomPrompt="1"/>
          </p:nvPr>
        </p:nvSpPr>
        <p:spPr>
          <a:xfrm>
            <a:off x="5267332" y="2721528"/>
            <a:ext cx="5150436" cy="2757828"/>
          </a:xfrm>
          <a:prstGeom prst="rect">
            <a:avLst/>
          </a:prstGeom>
        </p:spPr>
        <p:txBody>
          <a:bodyPr>
            <a:normAutofit/>
          </a:bodyPr>
          <a:lstStyle>
            <a:lvl1pPr marL="0" indent="0" algn="l">
              <a:buNone/>
              <a:defRPr sz="4800" b="0" i="0">
                <a:solidFill>
                  <a:schemeClr val="bg1"/>
                </a:solidFill>
                <a:latin typeface="+mn-lt"/>
              </a:defRPr>
            </a:lvl1pPr>
          </a:lstStyle>
          <a:p>
            <a:pPr lvl="0"/>
            <a:r>
              <a:rPr lang="en-US" dirty="0"/>
              <a:t>Divider Title</a:t>
            </a:r>
          </a:p>
        </p:txBody>
      </p:sp>
      <p:sp>
        <p:nvSpPr>
          <p:cNvPr id="47" name="Text Placeholder 23">
            <a:extLst>
              <a:ext uri="{FF2B5EF4-FFF2-40B4-BE49-F238E27FC236}">
                <a16:creationId xmlns:a16="http://schemas.microsoft.com/office/drawing/2014/main" id="{AE77B303-149B-3242-B9F9-CA4AA9DCA5E4}"/>
              </a:ext>
            </a:extLst>
          </p:cNvPr>
          <p:cNvSpPr>
            <a:spLocks noGrp="1"/>
          </p:cNvSpPr>
          <p:nvPr>
            <p:ph type="body" sz="quarter" idx="17" hasCustomPrompt="1"/>
          </p:nvPr>
        </p:nvSpPr>
        <p:spPr>
          <a:xfrm>
            <a:off x="861664" y="1103100"/>
            <a:ext cx="2066906" cy="582221"/>
          </a:xfrm>
          <a:prstGeom prst="rect">
            <a:avLst/>
          </a:prstGeom>
        </p:spPr>
        <p:txBody>
          <a:bodyPr>
            <a:noAutofit/>
          </a:bodyPr>
          <a:lstStyle>
            <a:lvl1pPr marL="0" indent="0" algn="l">
              <a:buNone/>
              <a:defRPr sz="13000" b="0" i="0">
                <a:solidFill>
                  <a:srgbClr val="262626"/>
                </a:solidFill>
                <a:latin typeface="+mn-lt"/>
              </a:defRPr>
            </a:lvl1pPr>
          </a:lstStyle>
          <a:p>
            <a:pPr lvl="0"/>
            <a:r>
              <a:rPr lang="en-US" dirty="0"/>
              <a:t>01</a:t>
            </a:r>
          </a:p>
        </p:txBody>
      </p:sp>
      <p:sp>
        <p:nvSpPr>
          <p:cNvPr id="27" name="Freeform 26">
            <a:extLst>
              <a:ext uri="{FF2B5EF4-FFF2-40B4-BE49-F238E27FC236}">
                <a16:creationId xmlns:a16="http://schemas.microsoft.com/office/drawing/2014/main" id="{E14646F1-3D11-F74B-AAAD-8A7FC4063A2A}"/>
              </a:ext>
            </a:extLst>
          </p:cNvPr>
          <p:cNvSpPr/>
          <p:nvPr userDrawn="1"/>
        </p:nvSpPr>
        <p:spPr>
          <a:xfrm>
            <a:off x="-29990" y="2975159"/>
            <a:ext cx="5040000" cy="72000"/>
          </a:xfrm>
          <a:custGeom>
            <a:avLst/>
            <a:gdLst>
              <a:gd name="connsiteX0" fmla="*/ 0 w 2963330"/>
              <a:gd name="connsiteY0" fmla="*/ 0 h 71215"/>
              <a:gd name="connsiteX1" fmla="*/ 2963330 w 2963330"/>
              <a:gd name="connsiteY1" fmla="*/ 0 h 71215"/>
              <a:gd name="connsiteX2" fmla="*/ 2963330 w 2963330"/>
              <a:gd name="connsiteY2" fmla="*/ 71215 h 71215"/>
              <a:gd name="connsiteX3" fmla="*/ 0 w 2963330"/>
              <a:gd name="connsiteY3" fmla="*/ 71215 h 71215"/>
              <a:gd name="connsiteX4" fmla="*/ 0 w 2963330"/>
              <a:gd name="connsiteY4" fmla="*/ 0 h 7121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63330" h="71215">
                <a:moveTo>
                  <a:pt x="0" y="0"/>
                </a:moveTo>
                <a:lnTo>
                  <a:pt x="2963330" y="0"/>
                </a:lnTo>
                <a:cubicBezTo>
                  <a:pt x="2963330" y="23739"/>
                  <a:pt x="2963330" y="47477"/>
                  <a:pt x="2963330" y="71215"/>
                </a:cubicBezTo>
                <a:lnTo>
                  <a:pt x="0" y="71215"/>
                </a:lnTo>
                <a:lnTo>
                  <a:pt x="0" y="0"/>
                </a:lnTo>
                <a:close/>
              </a:path>
            </a:pathLst>
          </a:custGeom>
          <a:solidFill>
            <a:srgbClr val="262626"/>
          </a:solidFill>
          <a:ln w="3060" cap="flat">
            <a:noFill/>
            <a:prstDash val="solid"/>
            <a:miter/>
          </a:ln>
        </p:spPr>
        <p:txBody>
          <a:bodyPr rtlCol="0" anchor="ctr"/>
          <a:lstStyle/>
          <a:p>
            <a:endParaRPr lang="en-US"/>
          </a:p>
        </p:txBody>
      </p:sp>
      <p:grpSp>
        <p:nvGrpSpPr>
          <p:cNvPr id="2" name="Graphic 231">
            <a:extLst>
              <a:ext uri="{FF2B5EF4-FFF2-40B4-BE49-F238E27FC236}">
                <a16:creationId xmlns:a16="http://schemas.microsoft.com/office/drawing/2014/main" id="{F9A61FCD-7ABF-A2C5-8D0F-105F383B6658}"/>
              </a:ext>
            </a:extLst>
          </p:cNvPr>
          <p:cNvGrpSpPr/>
          <p:nvPr userDrawn="1"/>
        </p:nvGrpSpPr>
        <p:grpSpPr>
          <a:xfrm rot="10800000" flipH="1">
            <a:off x="10358238" y="644626"/>
            <a:ext cx="1803352" cy="2809693"/>
            <a:chOff x="12708052" y="5708395"/>
            <a:chExt cx="760809" cy="1185370"/>
          </a:xfrm>
          <a:solidFill>
            <a:schemeClr val="bg1">
              <a:alpha val="77011"/>
            </a:schemeClr>
          </a:solidFill>
        </p:grpSpPr>
        <p:sp>
          <p:nvSpPr>
            <p:cNvPr id="3" name="Freeform 2">
              <a:extLst>
                <a:ext uri="{FF2B5EF4-FFF2-40B4-BE49-F238E27FC236}">
                  <a16:creationId xmlns:a16="http://schemas.microsoft.com/office/drawing/2014/main" id="{F072C53B-E3D9-3C4A-3015-FE14997F707F}"/>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4" name="Freeform 3">
              <a:extLst>
                <a:ext uri="{FF2B5EF4-FFF2-40B4-BE49-F238E27FC236}">
                  <a16:creationId xmlns:a16="http://schemas.microsoft.com/office/drawing/2014/main" id="{4CD2072F-F676-C615-D2A9-666CC081F02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FE8782BC-4075-FF38-6109-0E7D712B070A}"/>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11EB0DDA-0995-5E15-2606-0B0F8AFB05DD}"/>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E9BFDA31-5844-B12A-3FA6-2BC31A95794D}"/>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9A843EB1-735D-C0A6-4C00-BF0F57932588}"/>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9" name="TextBox 8">
            <a:extLst>
              <a:ext uri="{FF2B5EF4-FFF2-40B4-BE49-F238E27FC236}">
                <a16:creationId xmlns:a16="http://schemas.microsoft.com/office/drawing/2014/main" id="{8411E35E-B846-40B2-9114-5685ACD56F6D}"/>
              </a:ext>
            </a:extLst>
          </p:cNvPr>
          <p:cNvSpPr txBox="1"/>
          <p:nvPr userDrawn="1"/>
        </p:nvSpPr>
        <p:spPr>
          <a:xfrm rot="16200000">
            <a:off x="10556168" y="4502514"/>
            <a:ext cx="2687307" cy="153888"/>
          </a:xfrm>
          <a:prstGeom prst="rect">
            <a:avLst/>
          </a:prstGeom>
          <a:noFill/>
        </p:spPr>
        <p:txBody>
          <a:bodyPr wrap="square" rtlCol="0">
            <a:spAutoFit/>
          </a:bodyPr>
          <a:lstStyle/>
          <a:p>
            <a:r>
              <a:rPr lang="en-US" sz="400" b="0" spc="300" dirty="0">
                <a:solidFill>
                  <a:schemeClr val="bg1"/>
                </a:solidFill>
              </a:rPr>
              <a:t>BLOCKCHAIN FOR AGRI FOOD EDU</a:t>
            </a:r>
          </a:p>
        </p:txBody>
      </p:sp>
    </p:spTree>
    <p:extLst>
      <p:ext uri="{BB962C8B-B14F-4D97-AF65-F5344CB8AC3E}">
        <p14:creationId xmlns:p14="http://schemas.microsoft.com/office/powerpoint/2010/main" val="2204121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Laptop Slide">
    <p:spTree>
      <p:nvGrpSpPr>
        <p:cNvPr id="1" name=""/>
        <p:cNvGrpSpPr/>
        <p:nvPr/>
      </p:nvGrpSpPr>
      <p:grpSpPr>
        <a:xfrm>
          <a:off x="0" y="0"/>
          <a:ext cx="0" cy="0"/>
          <a:chOff x="0" y="0"/>
          <a:chExt cx="0" cy="0"/>
        </a:xfrm>
      </p:grpSpPr>
      <p:sp>
        <p:nvSpPr>
          <p:cNvPr id="16" name="Text Placeholder 17">
            <a:extLst>
              <a:ext uri="{FF2B5EF4-FFF2-40B4-BE49-F238E27FC236}">
                <a16:creationId xmlns:a16="http://schemas.microsoft.com/office/drawing/2014/main" id="{A29AA7C0-E80F-9940-A7DE-B7B4733D7F3D}"/>
              </a:ext>
            </a:extLst>
          </p:cNvPr>
          <p:cNvSpPr>
            <a:spLocks noGrp="1"/>
          </p:cNvSpPr>
          <p:nvPr>
            <p:ph type="body" sz="quarter" idx="18" hasCustomPrompt="1"/>
          </p:nvPr>
        </p:nvSpPr>
        <p:spPr>
          <a:xfrm>
            <a:off x="5943601" y="2095553"/>
            <a:ext cx="4867011" cy="3913188"/>
          </a:xfrm>
          <a:prstGeom prst="rect">
            <a:avLst/>
          </a:prstGeom>
        </p:spPr>
        <p:txBody>
          <a:bodyPr/>
          <a:lstStyle>
            <a:lvl1pPr algn="l">
              <a:buNone/>
              <a:defRPr sz="2400" b="0" i="0" spc="0">
                <a:solidFill>
                  <a:srgbClr val="262626"/>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7" name="Text Placeholder 23">
            <a:extLst>
              <a:ext uri="{FF2B5EF4-FFF2-40B4-BE49-F238E27FC236}">
                <a16:creationId xmlns:a16="http://schemas.microsoft.com/office/drawing/2014/main" id="{F13E4322-43A6-A642-9B00-7405BE2B70DA}"/>
              </a:ext>
            </a:extLst>
          </p:cNvPr>
          <p:cNvSpPr>
            <a:spLocks noGrp="1"/>
          </p:cNvSpPr>
          <p:nvPr>
            <p:ph type="body" sz="quarter" idx="16" hasCustomPrompt="1"/>
          </p:nvPr>
        </p:nvSpPr>
        <p:spPr>
          <a:xfrm>
            <a:off x="5943601" y="647039"/>
            <a:ext cx="4990998" cy="992652"/>
          </a:xfrm>
          <a:prstGeom prst="rect">
            <a:avLst/>
          </a:prstGeom>
        </p:spPr>
        <p:txBody>
          <a:bodyPr>
            <a:noAutofit/>
          </a:bodyPr>
          <a:lstStyle>
            <a:lvl1pPr marL="0" indent="0" algn="l">
              <a:buNone/>
              <a:defRPr sz="3600" b="1" i="0">
                <a:solidFill>
                  <a:srgbClr val="262626"/>
                </a:solidFill>
                <a:latin typeface="+mn-lt"/>
              </a:defRPr>
            </a:lvl1pPr>
          </a:lstStyle>
          <a:p>
            <a:pPr lvl="0"/>
            <a:r>
              <a:rPr lang="en-US" dirty="0"/>
              <a:t>Heading</a:t>
            </a:r>
          </a:p>
        </p:txBody>
      </p:sp>
      <p:grpSp>
        <p:nvGrpSpPr>
          <p:cNvPr id="3" name="Graphic 231">
            <a:extLst>
              <a:ext uri="{FF2B5EF4-FFF2-40B4-BE49-F238E27FC236}">
                <a16:creationId xmlns:a16="http://schemas.microsoft.com/office/drawing/2014/main" id="{97BCD7A9-92C6-4B4E-F88C-BD15F1BE4682}"/>
              </a:ext>
            </a:extLst>
          </p:cNvPr>
          <p:cNvGrpSpPr/>
          <p:nvPr userDrawn="1"/>
        </p:nvGrpSpPr>
        <p:grpSpPr>
          <a:xfrm flipH="1">
            <a:off x="0" y="148421"/>
            <a:ext cx="2360749" cy="3678139"/>
            <a:chOff x="12708052" y="5708395"/>
            <a:chExt cx="760809" cy="1185370"/>
          </a:xfrm>
          <a:gradFill>
            <a:gsLst>
              <a:gs pos="0">
                <a:srgbClr val="6A9D56"/>
              </a:gs>
              <a:gs pos="60540">
                <a:srgbClr val="2D8784"/>
              </a:gs>
              <a:gs pos="100000">
                <a:srgbClr val="263D94"/>
              </a:gs>
            </a:gsLst>
            <a:lin ang="5400000" scaled="0"/>
          </a:gradFill>
        </p:grpSpPr>
        <p:sp>
          <p:nvSpPr>
            <p:cNvPr id="4" name="Freeform 3">
              <a:extLst>
                <a:ext uri="{FF2B5EF4-FFF2-40B4-BE49-F238E27FC236}">
                  <a16:creationId xmlns:a16="http://schemas.microsoft.com/office/drawing/2014/main" id="{F36CF261-59A0-8031-A636-E1F55FC602CC}"/>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0CA36DAD-DB7D-A1B4-87EF-E6427A0066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DD5AE791-F8A3-CF91-A3C1-0C7B3B8D61CC}"/>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69803317-209A-DCB8-B45C-74ACFE60053D}"/>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C77BE907-2925-E56E-6479-9F0591FF4B89}"/>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54701704-F437-4FDA-E111-3F1EF39D9E66}"/>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pic>
        <p:nvPicPr>
          <p:cNvPr id="41" name="Picture 40">
            <a:extLst>
              <a:ext uri="{FF2B5EF4-FFF2-40B4-BE49-F238E27FC236}">
                <a16:creationId xmlns:a16="http://schemas.microsoft.com/office/drawing/2014/main" id="{49EE9C43-9867-A3B5-A453-577DEFA9E5B0}"/>
              </a:ext>
            </a:extLst>
          </p:cNvPr>
          <p:cNvPicPr>
            <a:picLocks noChangeAspect="1"/>
          </p:cNvPicPr>
          <p:nvPr userDrawn="1"/>
        </p:nvPicPr>
        <p:blipFill rotWithShape="1">
          <a:blip r:embed="rId2"/>
          <a:srcRect l="-18315" t="15976" r="29196" b="11083"/>
          <a:stretch/>
        </p:blipFill>
        <p:spPr>
          <a:xfrm flipH="1">
            <a:off x="0" y="1769732"/>
            <a:ext cx="8439100" cy="5375657"/>
          </a:xfrm>
          <a:prstGeom prst="rect">
            <a:avLst/>
          </a:prstGeom>
        </p:spPr>
      </p:pic>
      <p:sp>
        <p:nvSpPr>
          <p:cNvPr id="42" name="Picture Placeholder 17">
            <a:extLst>
              <a:ext uri="{FF2B5EF4-FFF2-40B4-BE49-F238E27FC236}">
                <a16:creationId xmlns:a16="http://schemas.microsoft.com/office/drawing/2014/main" id="{21DCC8D1-31AE-882B-4FDC-BE665FDFA4C4}"/>
              </a:ext>
            </a:extLst>
          </p:cNvPr>
          <p:cNvSpPr>
            <a:spLocks noGrp="1"/>
          </p:cNvSpPr>
          <p:nvPr>
            <p:ph type="pic" sz="quarter" idx="10"/>
          </p:nvPr>
        </p:nvSpPr>
        <p:spPr>
          <a:xfrm>
            <a:off x="0" y="1996828"/>
            <a:ext cx="5130800" cy="3913188"/>
          </a:xfrm>
          <a:prstGeom prst="rect">
            <a:avLst/>
          </a:prstGeom>
          <a:solidFill>
            <a:schemeClr val="bg1">
              <a:lumMod val="85000"/>
            </a:schemeClr>
          </a:solidFill>
        </p:spPr>
        <p:txBody>
          <a:bodyPr/>
          <a:lstStyle>
            <a:lvl1pPr algn="ctr">
              <a:buNone/>
              <a:defRPr sz="1600">
                <a:solidFill>
                  <a:srgbClr val="7F7F7F"/>
                </a:solidFill>
              </a:defRPr>
            </a:lvl1pPr>
          </a:lstStyle>
          <a:p>
            <a:r>
              <a:rPr lang="en-GB"/>
              <a:t>Click icon to add picture</a:t>
            </a:r>
            <a:endParaRPr lang="en-US" dirty="0"/>
          </a:p>
        </p:txBody>
      </p:sp>
    </p:spTree>
    <p:extLst>
      <p:ext uri="{BB962C8B-B14F-4D97-AF65-F5344CB8AC3E}">
        <p14:creationId xmlns:p14="http://schemas.microsoft.com/office/powerpoint/2010/main" val="95664289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Phone Slide">
    <p:spTree>
      <p:nvGrpSpPr>
        <p:cNvPr id="1" name=""/>
        <p:cNvGrpSpPr/>
        <p:nvPr/>
      </p:nvGrpSpPr>
      <p:grpSpPr>
        <a:xfrm>
          <a:off x="0" y="0"/>
          <a:ext cx="0" cy="0"/>
          <a:chOff x="0" y="0"/>
          <a:chExt cx="0" cy="0"/>
        </a:xfrm>
      </p:grpSpPr>
      <p:grpSp>
        <p:nvGrpSpPr>
          <p:cNvPr id="2" name="Graphic 231">
            <a:extLst>
              <a:ext uri="{FF2B5EF4-FFF2-40B4-BE49-F238E27FC236}">
                <a16:creationId xmlns:a16="http://schemas.microsoft.com/office/drawing/2014/main" id="{07DA9E81-3F73-477C-9886-D22091BCA19A}"/>
              </a:ext>
            </a:extLst>
          </p:cNvPr>
          <p:cNvGrpSpPr/>
          <p:nvPr userDrawn="1"/>
        </p:nvGrpSpPr>
        <p:grpSpPr>
          <a:xfrm rot="10800000" flipH="1">
            <a:off x="9804365" y="0"/>
            <a:ext cx="2360749" cy="3678139"/>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4ACA2033-E239-3954-BE41-5FBF56B71F34}"/>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4" name="Freeform 3">
              <a:extLst>
                <a:ext uri="{FF2B5EF4-FFF2-40B4-BE49-F238E27FC236}">
                  <a16:creationId xmlns:a16="http://schemas.microsoft.com/office/drawing/2014/main" id="{08A1582B-C1EA-FF1F-4514-B8BC10586116}"/>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47428CD5-DEB8-A4F0-C6D3-0BE3AC2D7DF3}"/>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E253FC09-D26D-EC65-AA4E-562AC753DA4C}"/>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59A9EF7C-142A-D873-3EA3-1881763B16F4}"/>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414FA1D4-BB00-D715-95F5-6FDD353D2B9D}"/>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9" name="Text Placeholder 17">
            <a:extLst>
              <a:ext uri="{FF2B5EF4-FFF2-40B4-BE49-F238E27FC236}">
                <a16:creationId xmlns:a16="http://schemas.microsoft.com/office/drawing/2014/main" id="{4AD454E8-192D-EA41-8012-763277E2675F}"/>
              </a:ext>
            </a:extLst>
          </p:cNvPr>
          <p:cNvSpPr>
            <a:spLocks noGrp="1"/>
          </p:cNvSpPr>
          <p:nvPr userDrawn="1">
            <p:ph type="body" sz="quarter" idx="18" hasCustomPrompt="1"/>
          </p:nvPr>
        </p:nvSpPr>
        <p:spPr>
          <a:xfrm>
            <a:off x="777306" y="2727702"/>
            <a:ext cx="7178174" cy="3311641"/>
          </a:xfrm>
          <a:prstGeom prst="rect">
            <a:avLst/>
          </a:prstGeom>
        </p:spPr>
        <p:txBody>
          <a:bodyPr/>
          <a:lstStyle>
            <a:lvl1pPr algn="l">
              <a:buNone/>
              <a:defRPr sz="2400" b="0" i="0" spc="0">
                <a:solidFill>
                  <a:srgbClr val="262626"/>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20" name="Text Placeholder 23">
            <a:extLst>
              <a:ext uri="{FF2B5EF4-FFF2-40B4-BE49-F238E27FC236}">
                <a16:creationId xmlns:a16="http://schemas.microsoft.com/office/drawing/2014/main" id="{CDDCD1E1-77DA-2B41-A2CC-1127DEFACCCB}"/>
              </a:ext>
            </a:extLst>
          </p:cNvPr>
          <p:cNvSpPr>
            <a:spLocks noGrp="1"/>
          </p:cNvSpPr>
          <p:nvPr userDrawn="1">
            <p:ph type="body" sz="quarter" idx="16" hasCustomPrompt="1"/>
          </p:nvPr>
        </p:nvSpPr>
        <p:spPr>
          <a:xfrm>
            <a:off x="777306" y="1104337"/>
            <a:ext cx="7178174" cy="1031625"/>
          </a:xfrm>
          <a:prstGeom prst="rect">
            <a:avLst/>
          </a:prstGeom>
        </p:spPr>
        <p:txBody>
          <a:bodyPr>
            <a:noAutofit/>
          </a:bodyPr>
          <a:lstStyle>
            <a:lvl1pPr marL="0" indent="0" algn="l">
              <a:buNone/>
              <a:defRPr sz="3600" b="1" i="0">
                <a:solidFill>
                  <a:srgbClr val="262626"/>
                </a:solidFill>
                <a:latin typeface="+mn-lt"/>
              </a:defRPr>
            </a:lvl1pPr>
          </a:lstStyle>
          <a:p>
            <a:pPr lvl="0"/>
            <a:r>
              <a:rPr lang="en-US" dirty="0"/>
              <a:t>Heading</a:t>
            </a:r>
          </a:p>
        </p:txBody>
      </p:sp>
      <p:pic>
        <p:nvPicPr>
          <p:cNvPr id="17" name="Picture 16" descr="iPhone6_mockup_front_white.png">
            <a:extLst>
              <a:ext uri="{FF2B5EF4-FFF2-40B4-BE49-F238E27FC236}">
                <a16:creationId xmlns:a16="http://schemas.microsoft.com/office/drawing/2014/main" id="{E4E01626-D8FB-DA4D-8D60-ADB5CDC50754}"/>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768850" y="226918"/>
            <a:ext cx="4094254" cy="6404164"/>
          </a:xfrm>
          <a:prstGeom prst="rect">
            <a:avLst/>
          </a:prstGeom>
        </p:spPr>
      </p:pic>
      <p:sp>
        <p:nvSpPr>
          <p:cNvPr id="18" name="Picture Placeholder 17">
            <a:extLst>
              <a:ext uri="{FF2B5EF4-FFF2-40B4-BE49-F238E27FC236}">
                <a16:creationId xmlns:a16="http://schemas.microsoft.com/office/drawing/2014/main" id="{2C88D513-C68B-0445-BEAD-F3AA97638FA7}"/>
              </a:ext>
            </a:extLst>
          </p:cNvPr>
          <p:cNvSpPr>
            <a:spLocks noGrp="1"/>
          </p:cNvSpPr>
          <p:nvPr>
            <p:ph type="pic" sz="quarter" idx="10"/>
          </p:nvPr>
        </p:nvSpPr>
        <p:spPr>
          <a:xfrm>
            <a:off x="8583306" y="1246695"/>
            <a:ext cx="2444127" cy="4336988"/>
          </a:xfrm>
          <a:prstGeom prst="rect">
            <a:avLst/>
          </a:prstGeom>
          <a:solidFill>
            <a:schemeClr val="bg1">
              <a:lumMod val="85000"/>
            </a:schemeClr>
          </a:solidFill>
        </p:spPr>
        <p:txBody>
          <a:bodyPr/>
          <a:lstStyle>
            <a:lvl1pPr algn="ctr">
              <a:buNone/>
              <a:defRPr sz="1600">
                <a:solidFill>
                  <a:srgbClr val="7F7F7F"/>
                </a:solidFill>
              </a:defRPr>
            </a:lvl1pPr>
          </a:lstStyle>
          <a:p>
            <a:r>
              <a:rPr lang="en-GB"/>
              <a:t>Click icon to add picture</a:t>
            </a:r>
            <a:endParaRPr lang="en-US" dirty="0"/>
          </a:p>
        </p:txBody>
      </p:sp>
    </p:spTree>
    <p:extLst>
      <p:ext uri="{BB962C8B-B14F-4D97-AF65-F5344CB8AC3E}">
        <p14:creationId xmlns:p14="http://schemas.microsoft.com/office/powerpoint/2010/main" val="41087756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Final Slide">
    <p:spTree>
      <p:nvGrpSpPr>
        <p:cNvPr id="1" name=""/>
        <p:cNvGrpSpPr/>
        <p:nvPr/>
      </p:nvGrpSpPr>
      <p:grpSpPr>
        <a:xfrm>
          <a:off x="0" y="0"/>
          <a:ext cx="0" cy="0"/>
          <a:chOff x="0" y="0"/>
          <a:chExt cx="0" cy="0"/>
        </a:xfrm>
      </p:grpSpPr>
      <p:sp>
        <p:nvSpPr>
          <p:cNvPr id="134" name="Freeform 133">
            <a:extLst>
              <a:ext uri="{FF2B5EF4-FFF2-40B4-BE49-F238E27FC236}">
                <a16:creationId xmlns:a16="http://schemas.microsoft.com/office/drawing/2014/main" id="{235E0D95-4783-9F46-82FE-2993AB58F1EA}"/>
              </a:ext>
            </a:extLst>
          </p:cNvPr>
          <p:cNvSpPr/>
          <p:nvPr userDrawn="1"/>
        </p:nvSpPr>
        <p:spPr>
          <a:xfrm>
            <a:off x="-31340" y="2978523"/>
            <a:ext cx="12339763" cy="2809041"/>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6000">
                <a:srgbClr val="2D8784"/>
              </a:gs>
              <a:gs pos="100000">
                <a:srgbClr val="263D94"/>
              </a:gs>
            </a:gsLst>
            <a:lin ang="0" scaled="0"/>
          </a:gradFill>
          <a:ln w="3060" cap="flat">
            <a:noFill/>
            <a:prstDash val="solid"/>
            <a:miter/>
          </a:ln>
        </p:spPr>
        <p:txBody>
          <a:bodyPr rtlCol="0" anchor="ctr"/>
          <a:lstStyle/>
          <a:p>
            <a:endParaRPr lang="en-US" dirty="0"/>
          </a:p>
        </p:txBody>
      </p:sp>
      <p:sp>
        <p:nvSpPr>
          <p:cNvPr id="32" name="Text Placeholder 23">
            <a:extLst>
              <a:ext uri="{FF2B5EF4-FFF2-40B4-BE49-F238E27FC236}">
                <a16:creationId xmlns:a16="http://schemas.microsoft.com/office/drawing/2014/main" id="{E1B388D9-79A8-4F4E-A699-E4B798FB46A7}"/>
              </a:ext>
            </a:extLst>
          </p:cNvPr>
          <p:cNvSpPr>
            <a:spLocks noGrp="1"/>
          </p:cNvSpPr>
          <p:nvPr>
            <p:ph type="body" sz="quarter" idx="19" hasCustomPrompt="1"/>
          </p:nvPr>
        </p:nvSpPr>
        <p:spPr>
          <a:xfrm>
            <a:off x="605556" y="4238576"/>
            <a:ext cx="3195486" cy="731140"/>
          </a:xfrm>
          <a:prstGeom prst="rect">
            <a:avLst/>
          </a:prstGeom>
        </p:spPr>
        <p:txBody>
          <a:bodyPr anchor="ctr">
            <a:normAutofit/>
          </a:bodyPr>
          <a:lstStyle>
            <a:lvl1pPr marL="0" indent="0" algn="l">
              <a:buNone/>
              <a:defRPr sz="2800" baseline="0">
                <a:solidFill>
                  <a:schemeClr val="bg1"/>
                </a:solidFill>
                <a:latin typeface="+mn-lt"/>
              </a:defRPr>
            </a:lvl1pPr>
          </a:lstStyle>
          <a:p>
            <a:pPr lvl="0"/>
            <a:r>
              <a:rPr lang="en-US" dirty="0"/>
              <a:t>Any Questions?</a:t>
            </a:r>
          </a:p>
        </p:txBody>
      </p:sp>
      <p:sp>
        <p:nvSpPr>
          <p:cNvPr id="33" name="Text Placeholder 23">
            <a:extLst>
              <a:ext uri="{FF2B5EF4-FFF2-40B4-BE49-F238E27FC236}">
                <a16:creationId xmlns:a16="http://schemas.microsoft.com/office/drawing/2014/main" id="{A262A524-87DB-9447-BD5C-C79347DB3C1A}"/>
              </a:ext>
            </a:extLst>
          </p:cNvPr>
          <p:cNvSpPr>
            <a:spLocks noGrp="1"/>
          </p:cNvSpPr>
          <p:nvPr>
            <p:ph type="body" sz="quarter" idx="20" hasCustomPrompt="1"/>
          </p:nvPr>
        </p:nvSpPr>
        <p:spPr>
          <a:xfrm>
            <a:off x="605556" y="3429000"/>
            <a:ext cx="3195485" cy="837258"/>
          </a:xfrm>
          <a:prstGeom prst="rect">
            <a:avLst/>
          </a:prstGeom>
        </p:spPr>
        <p:txBody>
          <a:bodyPr anchor="ctr">
            <a:normAutofit/>
          </a:bodyPr>
          <a:lstStyle>
            <a:lvl1pPr marL="0" indent="0" algn="l">
              <a:buNone/>
              <a:defRPr sz="5000" b="1" baseline="0">
                <a:solidFill>
                  <a:schemeClr val="bg1"/>
                </a:solidFill>
                <a:latin typeface="+mn-lt"/>
              </a:defRPr>
            </a:lvl1pPr>
          </a:lstStyle>
          <a:p>
            <a:pPr lvl="0"/>
            <a:r>
              <a:rPr lang="en-US" dirty="0"/>
              <a:t>Thank You</a:t>
            </a:r>
          </a:p>
        </p:txBody>
      </p:sp>
      <p:sp>
        <p:nvSpPr>
          <p:cNvPr id="215" name="Freeform 214">
            <a:extLst>
              <a:ext uri="{FF2B5EF4-FFF2-40B4-BE49-F238E27FC236}">
                <a16:creationId xmlns:a16="http://schemas.microsoft.com/office/drawing/2014/main" id="{2E9DC95E-90D5-1FEE-3EC9-C55B9D9EA105}"/>
              </a:ext>
            </a:extLst>
          </p:cNvPr>
          <p:cNvSpPr/>
          <p:nvPr userDrawn="1"/>
        </p:nvSpPr>
        <p:spPr>
          <a:xfrm>
            <a:off x="12182476" y="-63292"/>
            <a:ext cx="4132053" cy="7117337"/>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solidFill>
            <a:srgbClr val="ECECEC"/>
          </a:solidFill>
          <a:ln w="3060" cap="flat">
            <a:noFill/>
            <a:prstDash val="solid"/>
            <a:miter/>
          </a:ln>
        </p:spPr>
        <p:txBody>
          <a:bodyPr rtlCol="0" anchor="ctr"/>
          <a:lstStyle/>
          <a:p>
            <a:endParaRPr lang="en-US"/>
          </a:p>
        </p:txBody>
      </p:sp>
      <p:grpSp>
        <p:nvGrpSpPr>
          <p:cNvPr id="2" name="Group 1">
            <a:extLst>
              <a:ext uri="{FF2B5EF4-FFF2-40B4-BE49-F238E27FC236}">
                <a16:creationId xmlns:a16="http://schemas.microsoft.com/office/drawing/2014/main" id="{802C4C43-E2F3-4195-2846-B5853A3AC1B3}"/>
              </a:ext>
            </a:extLst>
          </p:cNvPr>
          <p:cNvGrpSpPr/>
          <p:nvPr userDrawn="1"/>
        </p:nvGrpSpPr>
        <p:grpSpPr>
          <a:xfrm>
            <a:off x="9842233" y="3266018"/>
            <a:ext cx="2050690" cy="2000480"/>
            <a:chOff x="10968672" y="5214269"/>
            <a:chExt cx="1344930" cy="1312000"/>
          </a:xfrm>
        </p:grpSpPr>
        <p:grpSp>
          <p:nvGrpSpPr>
            <p:cNvPr id="3" name="Graphic 47">
              <a:extLst>
                <a:ext uri="{FF2B5EF4-FFF2-40B4-BE49-F238E27FC236}">
                  <a16:creationId xmlns:a16="http://schemas.microsoft.com/office/drawing/2014/main" id="{09BEE6B4-C4B9-4C2E-0A1C-2B997F062484}"/>
                </a:ext>
              </a:extLst>
            </p:cNvPr>
            <p:cNvGrpSpPr/>
            <p:nvPr/>
          </p:nvGrpSpPr>
          <p:grpSpPr>
            <a:xfrm>
              <a:off x="11799728" y="5338043"/>
              <a:ext cx="373379" cy="317050"/>
              <a:chOff x="11799728" y="5338043"/>
              <a:chExt cx="373379" cy="317050"/>
            </a:xfrm>
            <a:solidFill>
              <a:srgbClr val="FFFFFF"/>
            </a:solidFill>
          </p:grpSpPr>
          <p:sp>
            <p:nvSpPr>
              <p:cNvPr id="228" name="Freeform 227">
                <a:extLst>
                  <a:ext uri="{FF2B5EF4-FFF2-40B4-BE49-F238E27FC236}">
                    <a16:creationId xmlns:a16="http://schemas.microsoft.com/office/drawing/2014/main" id="{0BD3CCB5-0AC7-493D-B120-66F832609189}"/>
                  </a:ext>
                </a:extLst>
              </p:cNvPr>
              <p:cNvSpPr/>
              <p:nvPr/>
            </p:nvSpPr>
            <p:spPr>
              <a:xfrm>
                <a:off x="11896645" y="5489428"/>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9 h 165666"/>
                  <a:gd name="connsiteX4" fmla="*/ 89297 w 275748"/>
                  <a:gd name="connsiteY4" fmla="*/ 0 h 165666"/>
                  <a:gd name="connsiteX5" fmla="*/ 268367 w 275748"/>
                  <a:gd name="connsiteY5" fmla="*/ 0 h 165666"/>
                  <a:gd name="connsiteX6" fmla="*/ 275035 w 275748"/>
                  <a:gd name="connsiteY6" fmla="*/ 3809 h 165666"/>
                  <a:gd name="connsiteX7" fmla="*/ 275035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3107 w 275748"/>
                  <a:gd name="connsiteY12" fmla="*/ 14282 h 165666"/>
                  <a:gd name="connsiteX13" fmla="*/ 18812 w 275748"/>
                  <a:gd name="connsiteY13" fmla="*/ 149481 h 165666"/>
                  <a:gd name="connsiteX14" fmla="*/ 180737 w 275748"/>
                  <a:gd name="connsiteY14" fmla="*/ 149481 h 165666"/>
                  <a:gd name="connsiteX15" fmla="*/ 255032 w 275748"/>
                  <a:gd name="connsiteY15" fmla="*/ 14282 h 165666"/>
                  <a:gd name="connsiteX16" fmla="*/ 93107 w 275748"/>
                  <a:gd name="connsiteY16" fmla="*/ 1428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w="9525" cap="flat">
                <a:noFill/>
                <a:prstDash val="solid"/>
                <a:miter/>
              </a:ln>
            </p:spPr>
            <p:txBody>
              <a:bodyPr rtlCol="0" anchor="ctr"/>
              <a:lstStyle/>
              <a:p>
                <a:endParaRPr lang="en-US"/>
              </a:p>
            </p:txBody>
          </p:sp>
          <p:sp>
            <p:nvSpPr>
              <p:cNvPr id="229" name="Freeform 228">
                <a:extLst>
                  <a:ext uri="{FF2B5EF4-FFF2-40B4-BE49-F238E27FC236}">
                    <a16:creationId xmlns:a16="http://schemas.microsoft.com/office/drawing/2014/main" id="{B199E997-4030-90C2-0355-13889510D123}"/>
                  </a:ext>
                </a:extLst>
              </p:cNvPr>
              <p:cNvSpPr/>
              <p:nvPr/>
            </p:nvSpPr>
            <p:spPr>
              <a:xfrm>
                <a:off x="11799728" y="5338995"/>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7097 h 316098"/>
                  <a:gd name="connsiteX13" fmla="*/ 103346 w 194310"/>
                  <a:gd name="connsiteY13" fmla="*/ 293248 h 316098"/>
                  <a:gd name="connsiteX14" fmla="*/ 177641 w 194310"/>
                  <a:gd name="connsiteY14" fmla="*/ 158049 h 316098"/>
                  <a:gd name="connsiteX15" fmla="*/ 90011 w 194310"/>
                  <a:gd name="connsiteY15" fmla="*/ 21898 h 316098"/>
                  <a:gd name="connsiteX16" fmla="*/ 15716 w 194310"/>
                  <a:gd name="connsiteY16" fmla="*/ 157097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w="9525" cap="flat">
                <a:noFill/>
                <a:prstDash val="solid"/>
                <a:miter/>
              </a:ln>
            </p:spPr>
            <p:txBody>
              <a:bodyPr rtlCol="0" anchor="ctr"/>
              <a:lstStyle/>
              <a:p>
                <a:endParaRPr lang="en-US"/>
              </a:p>
            </p:txBody>
          </p:sp>
          <p:sp>
            <p:nvSpPr>
              <p:cNvPr id="230" name="Freeform 229">
                <a:extLst>
                  <a:ext uri="{FF2B5EF4-FFF2-40B4-BE49-F238E27FC236}">
                    <a16:creationId xmlns:a16="http://schemas.microsoft.com/office/drawing/2014/main" id="{3AC3CAA1-5763-50B0-EBEC-C7059CB8207F}"/>
                  </a:ext>
                </a:extLst>
              </p:cNvPr>
              <p:cNvSpPr/>
              <p:nvPr/>
            </p:nvSpPr>
            <p:spPr>
              <a:xfrm>
                <a:off x="11881643" y="5338043"/>
                <a:ext cx="291464" cy="165666"/>
              </a:xfrm>
              <a:custGeom>
                <a:avLst/>
                <a:gdLst>
                  <a:gd name="connsiteX0" fmla="*/ 100489 w 291464"/>
                  <a:gd name="connsiteY0" fmla="*/ 164714 h 165666"/>
                  <a:gd name="connsiteX1" fmla="*/ 97631 w 291464"/>
                  <a:gd name="connsiteY1" fmla="*/ 161858 h 165666"/>
                  <a:gd name="connsiteX2" fmla="*/ 1429 w 291464"/>
                  <a:gd name="connsiteY2" fmla="*/ 11425 h 165666"/>
                  <a:gd name="connsiteX3" fmla="*/ 1429 w 291464"/>
                  <a:gd name="connsiteY3" fmla="*/ 3808 h 165666"/>
                  <a:gd name="connsiteX4" fmla="*/ 8096 w 291464"/>
                  <a:gd name="connsiteY4" fmla="*/ 0 h 165666"/>
                  <a:gd name="connsiteX5" fmla="*/ 187166 w 291464"/>
                  <a:gd name="connsiteY5" fmla="*/ 0 h 165666"/>
                  <a:gd name="connsiteX6" fmla="*/ 193834 w 291464"/>
                  <a:gd name="connsiteY6" fmla="*/ 3808 h 165666"/>
                  <a:gd name="connsiteX7" fmla="*/ 290036 w 291464"/>
                  <a:gd name="connsiteY7" fmla="*/ 154241 h 165666"/>
                  <a:gd name="connsiteX8" fmla="*/ 290036 w 291464"/>
                  <a:gd name="connsiteY8" fmla="*/ 161858 h 165666"/>
                  <a:gd name="connsiteX9" fmla="*/ 283369 w 291464"/>
                  <a:gd name="connsiteY9" fmla="*/ 165666 h 165666"/>
                  <a:gd name="connsiteX10" fmla="*/ 104299 w 291464"/>
                  <a:gd name="connsiteY10" fmla="*/ 165666 h 165666"/>
                  <a:gd name="connsiteX11" fmla="*/ 100489 w 291464"/>
                  <a:gd name="connsiteY11" fmla="*/ 164714 h 165666"/>
                  <a:gd name="connsiteX12" fmla="*/ 21431 w 291464"/>
                  <a:gd name="connsiteY12" fmla="*/ 16186 h 165666"/>
                  <a:gd name="connsiteX13" fmla="*/ 108109 w 291464"/>
                  <a:gd name="connsiteY13" fmla="*/ 151385 h 165666"/>
                  <a:gd name="connsiteX14" fmla="*/ 269081 w 291464"/>
                  <a:gd name="connsiteY14" fmla="*/ 151385 h 165666"/>
                  <a:gd name="connsiteX15" fmla="*/ 182404 w 291464"/>
                  <a:gd name="connsiteY15" fmla="*/ 16186 h 165666"/>
                  <a:gd name="connsiteX16" fmla="*/ 21431 w 291464"/>
                  <a:gd name="connsiteY16" fmla="*/ 16186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4"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w="9525" cap="flat">
                <a:noFill/>
                <a:prstDash val="solid"/>
                <a:miter/>
              </a:ln>
            </p:spPr>
            <p:txBody>
              <a:bodyPr rtlCol="0" anchor="ctr"/>
              <a:lstStyle/>
              <a:p>
                <a:endParaRPr lang="en-US"/>
              </a:p>
            </p:txBody>
          </p:sp>
        </p:grpSp>
        <p:grpSp>
          <p:nvGrpSpPr>
            <p:cNvPr id="4" name="Graphic 47">
              <a:extLst>
                <a:ext uri="{FF2B5EF4-FFF2-40B4-BE49-F238E27FC236}">
                  <a16:creationId xmlns:a16="http://schemas.microsoft.com/office/drawing/2014/main" id="{516AF814-7743-E57C-8BDE-4E7053F163E4}"/>
                </a:ext>
              </a:extLst>
            </p:cNvPr>
            <p:cNvGrpSpPr/>
            <p:nvPr/>
          </p:nvGrpSpPr>
          <p:grpSpPr>
            <a:xfrm>
              <a:off x="11553031" y="5790293"/>
              <a:ext cx="373379" cy="316098"/>
              <a:chOff x="11553031" y="5790293"/>
              <a:chExt cx="373379" cy="316098"/>
            </a:xfrm>
            <a:solidFill>
              <a:srgbClr val="FFFFFF"/>
            </a:solidFill>
          </p:grpSpPr>
          <p:sp>
            <p:nvSpPr>
              <p:cNvPr id="225" name="Freeform 224">
                <a:extLst>
                  <a:ext uri="{FF2B5EF4-FFF2-40B4-BE49-F238E27FC236}">
                    <a16:creationId xmlns:a16="http://schemas.microsoft.com/office/drawing/2014/main" id="{04A8BF0D-C753-7EBB-4B83-FC1E06A7882D}"/>
                  </a:ext>
                </a:extLst>
              </p:cNvPr>
              <p:cNvSpPr/>
              <p:nvPr/>
            </p:nvSpPr>
            <p:spPr>
              <a:xfrm>
                <a:off x="11649948" y="5940725"/>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8 h 165666"/>
                  <a:gd name="connsiteX4" fmla="*/ 89297 w 275748"/>
                  <a:gd name="connsiteY4" fmla="*/ 0 h 165666"/>
                  <a:gd name="connsiteX5" fmla="*/ 268367 w 275748"/>
                  <a:gd name="connsiteY5" fmla="*/ 0 h 165666"/>
                  <a:gd name="connsiteX6" fmla="*/ 275034 w 275748"/>
                  <a:gd name="connsiteY6" fmla="*/ 3808 h 165666"/>
                  <a:gd name="connsiteX7" fmla="*/ 275034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4059 w 275748"/>
                  <a:gd name="connsiteY12" fmla="*/ 15234 h 165666"/>
                  <a:gd name="connsiteX13" fmla="*/ 19764 w 275748"/>
                  <a:gd name="connsiteY13" fmla="*/ 150433 h 165666"/>
                  <a:gd name="connsiteX14" fmla="*/ 181689 w 275748"/>
                  <a:gd name="connsiteY14" fmla="*/ 150433 h 165666"/>
                  <a:gd name="connsiteX15" fmla="*/ 255984 w 275748"/>
                  <a:gd name="connsiteY15" fmla="*/ 15234 h 165666"/>
                  <a:gd name="connsiteX16" fmla="*/ 94059 w 275748"/>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w="9525" cap="flat">
                <a:noFill/>
                <a:prstDash val="solid"/>
                <a:miter/>
              </a:ln>
            </p:spPr>
            <p:txBody>
              <a:bodyPr rtlCol="0" anchor="ctr"/>
              <a:lstStyle/>
              <a:p>
                <a:endParaRPr lang="en-US"/>
              </a:p>
            </p:txBody>
          </p:sp>
          <p:sp>
            <p:nvSpPr>
              <p:cNvPr id="226" name="Freeform 225">
                <a:extLst>
                  <a:ext uri="{FF2B5EF4-FFF2-40B4-BE49-F238E27FC236}">
                    <a16:creationId xmlns:a16="http://schemas.microsoft.com/office/drawing/2014/main" id="{17495326-8C12-78A6-81F2-2905A731EA34}"/>
                  </a:ext>
                </a:extLst>
              </p:cNvPr>
              <p:cNvSpPr/>
              <p:nvPr/>
            </p:nvSpPr>
            <p:spPr>
              <a:xfrm>
                <a:off x="11553031" y="5790293"/>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6669 w 194310"/>
                  <a:gd name="connsiteY12" fmla="*/ 158049 h 316098"/>
                  <a:gd name="connsiteX13" fmla="*/ 104299 w 194310"/>
                  <a:gd name="connsiteY13" fmla="*/ 294200 h 316098"/>
                  <a:gd name="connsiteX14" fmla="*/ 178594 w 194310"/>
                  <a:gd name="connsiteY14" fmla="*/ 159001 h 316098"/>
                  <a:gd name="connsiteX15" fmla="*/ 90964 w 194310"/>
                  <a:gd name="connsiteY15" fmla="*/ 22850 h 316098"/>
                  <a:gd name="connsiteX16" fmla="*/ 16669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w="9525" cap="flat">
                <a:noFill/>
                <a:prstDash val="solid"/>
                <a:miter/>
              </a:ln>
            </p:spPr>
            <p:txBody>
              <a:bodyPr rtlCol="0" anchor="ctr"/>
              <a:lstStyle/>
              <a:p>
                <a:endParaRPr lang="en-US"/>
              </a:p>
            </p:txBody>
          </p:sp>
          <p:sp>
            <p:nvSpPr>
              <p:cNvPr id="227" name="Freeform 226">
                <a:extLst>
                  <a:ext uri="{FF2B5EF4-FFF2-40B4-BE49-F238E27FC236}">
                    <a16:creationId xmlns:a16="http://schemas.microsoft.com/office/drawing/2014/main" id="{828DF4CA-4590-89B5-03E9-86C8A3BBA0C1}"/>
                  </a:ext>
                </a:extLst>
              </p:cNvPr>
              <p:cNvSpPr/>
              <p:nvPr/>
            </p:nvSpPr>
            <p:spPr>
              <a:xfrm>
                <a:off x="11634946" y="5790293"/>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grpSp>
          <p:nvGrpSpPr>
            <p:cNvPr id="5" name="Graphic 47">
              <a:extLst>
                <a:ext uri="{FF2B5EF4-FFF2-40B4-BE49-F238E27FC236}">
                  <a16:creationId xmlns:a16="http://schemas.microsoft.com/office/drawing/2014/main" id="{96783D1D-1D50-AA3E-320C-9F38D365D4A3}"/>
                </a:ext>
              </a:extLst>
            </p:cNvPr>
            <p:cNvGrpSpPr/>
            <p:nvPr/>
          </p:nvGrpSpPr>
          <p:grpSpPr>
            <a:xfrm>
              <a:off x="12091193" y="5786484"/>
              <a:ext cx="221456" cy="316098"/>
              <a:chOff x="12091193" y="5786484"/>
              <a:chExt cx="221456" cy="316098"/>
            </a:xfrm>
            <a:solidFill>
              <a:srgbClr val="FFFFFF"/>
            </a:solidFill>
          </p:grpSpPr>
          <p:sp>
            <p:nvSpPr>
              <p:cNvPr id="222" name="Freeform 221">
                <a:extLst>
                  <a:ext uri="{FF2B5EF4-FFF2-40B4-BE49-F238E27FC236}">
                    <a16:creationId xmlns:a16="http://schemas.microsoft.com/office/drawing/2014/main" id="{8BE78026-46FD-6C9E-C392-A0F1386D0184}"/>
                  </a:ext>
                </a:extLst>
              </p:cNvPr>
              <p:cNvSpPr/>
              <p:nvPr/>
            </p:nvSpPr>
            <p:spPr>
              <a:xfrm>
                <a:off x="12091193" y="5786484"/>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8049 h 316098"/>
                  <a:gd name="connsiteX13" fmla="*/ 103346 w 194310"/>
                  <a:gd name="connsiteY13" fmla="*/ 294200 h 316098"/>
                  <a:gd name="connsiteX14" fmla="*/ 177641 w 194310"/>
                  <a:gd name="connsiteY14" fmla="*/ 159001 h 316098"/>
                  <a:gd name="connsiteX15" fmla="*/ 90011 w 194310"/>
                  <a:gd name="connsiteY15" fmla="*/ 22850 h 316098"/>
                  <a:gd name="connsiteX16" fmla="*/ 15716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w="9525" cap="flat">
                <a:noFill/>
                <a:prstDash val="solid"/>
                <a:miter/>
              </a:ln>
            </p:spPr>
            <p:txBody>
              <a:bodyPr rtlCol="0" anchor="ctr"/>
              <a:lstStyle/>
              <a:p>
                <a:endParaRPr lang="en-US"/>
              </a:p>
            </p:txBody>
          </p:sp>
          <p:sp>
            <p:nvSpPr>
              <p:cNvPr id="223" name="Freeform 222">
                <a:extLst>
                  <a:ext uri="{FF2B5EF4-FFF2-40B4-BE49-F238E27FC236}">
                    <a16:creationId xmlns:a16="http://schemas.microsoft.com/office/drawing/2014/main" id="{1666D474-909F-3D85-4A06-CE3764D1122F}"/>
                  </a:ext>
                </a:extLst>
              </p:cNvPr>
              <p:cNvSpPr/>
              <p:nvPr/>
            </p:nvSpPr>
            <p:spPr>
              <a:xfrm>
                <a:off x="12187158" y="5936917"/>
                <a:ext cx="125491" cy="165666"/>
              </a:xfrm>
              <a:custGeom>
                <a:avLst/>
                <a:gdLst>
                  <a:gd name="connsiteX0" fmla="*/ 125492 w 125491"/>
                  <a:gd name="connsiteY0" fmla="*/ 150433 h 165666"/>
                  <a:gd name="connsiteX1" fmla="*/ 19764 w 125491"/>
                  <a:gd name="connsiteY1" fmla="*/ 150433 h 165666"/>
                  <a:gd name="connsiteX2" fmla="*/ 94060 w 125491"/>
                  <a:gd name="connsiteY2" fmla="*/ 15234 h 165666"/>
                  <a:gd name="connsiteX3" fmla="*/ 125492 w 125491"/>
                  <a:gd name="connsiteY3" fmla="*/ 15234 h 165666"/>
                  <a:gd name="connsiteX4" fmla="*/ 125492 w 125491"/>
                  <a:gd name="connsiteY4" fmla="*/ 0 h 165666"/>
                  <a:gd name="connsiteX5" fmla="*/ 89297 w 125491"/>
                  <a:gd name="connsiteY5" fmla="*/ 0 h 165666"/>
                  <a:gd name="connsiteX6" fmla="*/ 82629 w 125491"/>
                  <a:gd name="connsiteY6" fmla="*/ 3809 h 165666"/>
                  <a:gd name="connsiteX7" fmla="*/ 714 w 125491"/>
                  <a:gd name="connsiteY7" fmla="*/ 154241 h 165666"/>
                  <a:gd name="connsiteX8" fmla="*/ 714 w 125491"/>
                  <a:gd name="connsiteY8" fmla="*/ 161858 h 165666"/>
                  <a:gd name="connsiteX9" fmla="*/ 3572 w 125491"/>
                  <a:gd name="connsiteY9" fmla="*/ 164714 h 165666"/>
                  <a:gd name="connsiteX10" fmla="*/ 7382 w 125491"/>
                  <a:gd name="connsiteY10" fmla="*/ 165666 h 165666"/>
                  <a:gd name="connsiteX11" fmla="*/ 125492 w 125491"/>
                  <a:gd name="connsiteY11" fmla="*/ 165666 h 165666"/>
                  <a:gd name="connsiteX12" fmla="*/ 125492 w 125491"/>
                  <a:gd name="connsiteY12" fmla="*/ 150433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491" h="165666">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w="9525" cap="flat">
                <a:noFill/>
                <a:prstDash val="solid"/>
                <a:miter/>
              </a:ln>
            </p:spPr>
            <p:txBody>
              <a:bodyPr rtlCol="0" anchor="ctr"/>
              <a:lstStyle/>
              <a:p>
                <a:endParaRPr lang="en-US"/>
              </a:p>
            </p:txBody>
          </p:sp>
          <p:sp>
            <p:nvSpPr>
              <p:cNvPr id="224" name="Freeform 223">
                <a:extLst>
                  <a:ext uri="{FF2B5EF4-FFF2-40B4-BE49-F238E27FC236}">
                    <a16:creationId xmlns:a16="http://schemas.microsoft.com/office/drawing/2014/main" id="{4E5B8810-B3FD-928D-E60C-6E4C2F7C98F5}"/>
                  </a:ext>
                </a:extLst>
              </p:cNvPr>
              <p:cNvSpPr/>
              <p:nvPr/>
            </p:nvSpPr>
            <p:spPr>
              <a:xfrm>
                <a:off x="12172870" y="5786484"/>
                <a:ext cx="139779" cy="165666"/>
              </a:xfrm>
              <a:custGeom>
                <a:avLst/>
                <a:gdLst>
                  <a:gd name="connsiteX0" fmla="*/ 139779 w 139779"/>
                  <a:gd name="connsiteY0" fmla="*/ 150432 h 165666"/>
                  <a:gd name="connsiteX1" fmla="*/ 107395 w 139779"/>
                  <a:gd name="connsiteY1" fmla="*/ 150432 h 165666"/>
                  <a:gd name="connsiteX2" fmla="*/ 20717 w 139779"/>
                  <a:gd name="connsiteY2" fmla="*/ 15234 h 165666"/>
                  <a:gd name="connsiteX3" fmla="*/ 139779 w 139779"/>
                  <a:gd name="connsiteY3" fmla="*/ 15234 h 165666"/>
                  <a:gd name="connsiteX4" fmla="*/ 139779 w 139779"/>
                  <a:gd name="connsiteY4" fmla="*/ 0 h 165666"/>
                  <a:gd name="connsiteX5" fmla="*/ 7382 w 139779"/>
                  <a:gd name="connsiteY5" fmla="*/ 0 h 165666"/>
                  <a:gd name="connsiteX6" fmla="*/ 714 w 139779"/>
                  <a:gd name="connsiteY6" fmla="*/ 3808 h 165666"/>
                  <a:gd name="connsiteX7" fmla="*/ 714 w 139779"/>
                  <a:gd name="connsiteY7" fmla="*/ 11425 h 165666"/>
                  <a:gd name="connsiteX8" fmla="*/ 96917 w 139779"/>
                  <a:gd name="connsiteY8" fmla="*/ 161858 h 165666"/>
                  <a:gd name="connsiteX9" fmla="*/ 99774 w 139779"/>
                  <a:gd name="connsiteY9" fmla="*/ 164714 h 165666"/>
                  <a:gd name="connsiteX10" fmla="*/ 103585 w 139779"/>
                  <a:gd name="connsiteY10" fmla="*/ 165666 h 165666"/>
                  <a:gd name="connsiteX11" fmla="*/ 139779 w 139779"/>
                  <a:gd name="connsiteY11" fmla="*/ 165666 h 165666"/>
                  <a:gd name="connsiteX12" fmla="*/ 139779 w 139779"/>
                  <a:gd name="connsiteY12" fmla="*/ 15043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779" h="165666">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w="9525" cap="flat">
                <a:noFill/>
                <a:prstDash val="solid"/>
                <a:miter/>
              </a:ln>
            </p:spPr>
            <p:txBody>
              <a:bodyPr rtlCol="0" anchor="ctr"/>
              <a:lstStyle/>
              <a:p>
                <a:endParaRPr lang="en-US"/>
              </a:p>
            </p:txBody>
          </p:sp>
        </p:grpSp>
        <p:grpSp>
          <p:nvGrpSpPr>
            <p:cNvPr id="6" name="Graphic 47">
              <a:extLst>
                <a:ext uri="{FF2B5EF4-FFF2-40B4-BE49-F238E27FC236}">
                  <a16:creationId xmlns:a16="http://schemas.microsoft.com/office/drawing/2014/main" id="{977CC410-B062-B3FB-6AA3-9F100AD5BE6B}"/>
                </a:ext>
              </a:extLst>
            </p:cNvPr>
            <p:cNvGrpSpPr/>
            <p:nvPr/>
          </p:nvGrpSpPr>
          <p:grpSpPr>
            <a:xfrm>
              <a:off x="11846163" y="6237782"/>
              <a:ext cx="371713" cy="288487"/>
              <a:chOff x="11846163" y="6237782"/>
              <a:chExt cx="371713" cy="288487"/>
            </a:xfrm>
            <a:solidFill>
              <a:srgbClr val="FFFFFF"/>
            </a:solidFill>
          </p:grpSpPr>
          <p:sp>
            <p:nvSpPr>
              <p:cNvPr id="219" name="Freeform 218">
                <a:extLst>
                  <a:ext uri="{FF2B5EF4-FFF2-40B4-BE49-F238E27FC236}">
                    <a16:creationId xmlns:a16="http://schemas.microsoft.com/office/drawing/2014/main" id="{044B5138-AA96-8852-5C07-781AAD3BA65E}"/>
                  </a:ext>
                </a:extLst>
              </p:cNvPr>
              <p:cNvSpPr/>
              <p:nvPr/>
            </p:nvSpPr>
            <p:spPr>
              <a:xfrm>
                <a:off x="11846163" y="6238734"/>
                <a:ext cx="192881" cy="287535"/>
              </a:xfrm>
              <a:custGeom>
                <a:avLst/>
                <a:gdLst>
                  <a:gd name="connsiteX0" fmla="*/ 79772 w 192881"/>
                  <a:gd name="connsiteY0" fmla="*/ 286583 h 287535"/>
                  <a:gd name="connsiteX1" fmla="*/ 97869 w 192881"/>
                  <a:gd name="connsiteY1" fmla="*/ 286583 h 287535"/>
                  <a:gd name="connsiteX2" fmla="*/ 15002 w 192881"/>
                  <a:gd name="connsiteY2" fmla="*/ 157097 h 287535"/>
                  <a:gd name="connsiteX3" fmla="*/ 89297 w 192881"/>
                  <a:gd name="connsiteY3" fmla="*/ 21898 h 287535"/>
                  <a:gd name="connsiteX4" fmla="*/ 176927 w 192881"/>
                  <a:gd name="connsiteY4" fmla="*/ 158049 h 287535"/>
                  <a:gd name="connsiteX5" fmla="*/ 106442 w 192881"/>
                  <a:gd name="connsiteY5" fmla="*/ 287536 h 287535"/>
                  <a:gd name="connsiteX6" fmla="*/ 123587 w 192881"/>
                  <a:gd name="connsiteY6" fmla="*/ 287536 h 287535"/>
                  <a:gd name="connsiteX7" fmla="*/ 192167 w 192881"/>
                  <a:gd name="connsiteY7" fmla="*/ 161858 h 287535"/>
                  <a:gd name="connsiteX8" fmla="*/ 192167 w 192881"/>
                  <a:gd name="connsiteY8" fmla="*/ 154241 h 287535"/>
                  <a:gd name="connsiteX9" fmla="*/ 95964 w 192881"/>
                  <a:gd name="connsiteY9" fmla="*/ 3808 h 287535"/>
                  <a:gd name="connsiteX10" fmla="*/ 89297 w 192881"/>
                  <a:gd name="connsiteY10" fmla="*/ 0 h 287535"/>
                  <a:gd name="connsiteX11" fmla="*/ 82629 w 192881"/>
                  <a:gd name="connsiteY11" fmla="*/ 3808 h 287535"/>
                  <a:gd name="connsiteX12" fmla="*/ 714 w 192881"/>
                  <a:gd name="connsiteY12" fmla="*/ 154241 h 287535"/>
                  <a:gd name="connsiteX13" fmla="*/ 714 w 192881"/>
                  <a:gd name="connsiteY13" fmla="*/ 161858 h 287535"/>
                  <a:gd name="connsiteX14" fmla="*/ 79772 w 192881"/>
                  <a:gd name="connsiteY14" fmla="*/ 286583 h 28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81" h="287535">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w="9525" cap="flat">
                <a:noFill/>
                <a:prstDash val="solid"/>
                <a:miter/>
              </a:ln>
            </p:spPr>
            <p:txBody>
              <a:bodyPr rtlCol="0" anchor="ctr"/>
              <a:lstStyle/>
              <a:p>
                <a:endParaRPr lang="en-US"/>
              </a:p>
            </p:txBody>
          </p:sp>
          <p:sp>
            <p:nvSpPr>
              <p:cNvPr id="220" name="Freeform 219">
                <a:extLst>
                  <a:ext uri="{FF2B5EF4-FFF2-40B4-BE49-F238E27FC236}">
                    <a16:creationId xmlns:a16="http://schemas.microsoft.com/office/drawing/2014/main" id="{EC5E0CCA-E530-27C9-108F-B407E697697A}"/>
                  </a:ext>
                </a:extLst>
              </p:cNvPr>
              <p:cNvSpPr/>
              <p:nvPr/>
            </p:nvSpPr>
            <p:spPr>
              <a:xfrm>
                <a:off x="11951652" y="6388214"/>
                <a:ext cx="265509" cy="137103"/>
              </a:xfrm>
              <a:custGeom>
                <a:avLst/>
                <a:gdLst>
                  <a:gd name="connsiteX0" fmla="*/ 17145 w 265509"/>
                  <a:gd name="connsiteY0" fmla="*/ 137103 h 137103"/>
                  <a:gd name="connsiteX1" fmla="*/ 83820 w 265509"/>
                  <a:gd name="connsiteY1" fmla="*/ 15234 h 137103"/>
                  <a:gd name="connsiteX2" fmla="*/ 245745 w 265509"/>
                  <a:gd name="connsiteY2" fmla="*/ 15234 h 137103"/>
                  <a:gd name="connsiteX3" fmla="*/ 179070 w 265509"/>
                  <a:gd name="connsiteY3" fmla="*/ 137103 h 137103"/>
                  <a:gd name="connsiteX4" fmla="*/ 196215 w 265509"/>
                  <a:gd name="connsiteY4" fmla="*/ 137103 h 137103"/>
                  <a:gd name="connsiteX5" fmla="*/ 264795 w 265509"/>
                  <a:gd name="connsiteY5" fmla="*/ 11425 h 137103"/>
                  <a:gd name="connsiteX6" fmla="*/ 264795 w 265509"/>
                  <a:gd name="connsiteY6" fmla="*/ 3808 h 137103"/>
                  <a:gd name="connsiteX7" fmla="*/ 258128 w 265509"/>
                  <a:gd name="connsiteY7" fmla="*/ 0 h 137103"/>
                  <a:gd name="connsiteX8" fmla="*/ 79057 w 265509"/>
                  <a:gd name="connsiteY8" fmla="*/ 0 h 137103"/>
                  <a:gd name="connsiteX9" fmla="*/ 72390 w 265509"/>
                  <a:gd name="connsiteY9" fmla="*/ 3808 h 137103"/>
                  <a:gd name="connsiteX10" fmla="*/ 0 w 265509"/>
                  <a:gd name="connsiteY10" fmla="*/ 137103 h 137103"/>
                  <a:gd name="connsiteX11" fmla="*/ 17145 w 265509"/>
                  <a:gd name="connsiteY11" fmla="*/ 137103 h 13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509" h="137103">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w="9525" cap="flat">
                <a:noFill/>
                <a:prstDash val="solid"/>
                <a:miter/>
              </a:ln>
            </p:spPr>
            <p:txBody>
              <a:bodyPr rtlCol="0" anchor="ctr"/>
              <a:lstStyle/>
              <a:p>
                <a:endParaRPr lang="en-US"/>
              </a:p>
            </p:txBody>
          </p:sp>
          <p:sp>
            <p:nvSpPr>
              <p:cNvPr id="221" name="Freeform 220">
                <a:extLst>
                  <a:ext uri="{FF2B5EF4-FFF2-40B4-BE49-F238E27FC236}">
                    <a16:creationId xmlns:a16="http://schemas.microsoft.com/office/drawing/2014/main" id="{72BBB498-4F7F-E97B-F767-7A691D44B6C5}"/>
                  </a:ext>
                </a:extLst>
              </p:cNvPr>
              <p:cNvSpPr/>
              <p:nvPr/>
            </p:nvSpPr>
            <p:spPr>
              <a:xfrm>
                <a:off x="11926411" y="6237782"/>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sp>
          <p:nvSpPr>
            <p:cNvPr id="7" name="Freeform 6">
              <a:extLst>
                <a:ext uri="{FF2B5EF4-FFF2-40B4-BE49-F238E27FC236}">
                  <a16:creationId xmlns:a16="http://schemas.microsoft.com/office/drawing/2014/main" id="{3382BA1D-430B-954F-EA86-27E19C6803D0}"/>
                </a:ext>
              </a:extLst>
            </p:cNvPr>
            <p:cNvSpPr/>
            <p:nvPr/>
          </p:nvSpPr>
          <p:spPr>
            <a:xfrm>
              <a:off x="12064047" y="6116118"/>
              <a:ext cx="122667" cy="209052"/>
            </a:xfrm>
            <a:custGeom>
              <a:avLst/>
              <a:gdLst>
                <a:gd name="connsiteX0" fmla="*/ 118110 w 122667"/>
                <a:gd name="connsiteY0" fmla="*/ 747 h 209052"/>
                <a:gd name="connsiteX1" fmla="*/ 121920 w 122667"/>
                <a:gd name="connsiteY1" fmla="*/ 12172 h 209052"/>
                <a:gd name="connsiteX2" fmla="*/ 16193 w 122667"/>
                <a:gd name="connsiteY2" fmla="*/ 204497 h 209052"/>
                <a:gd name="connsiteX3" fmla="*/ 4763 w 122667"/>
                <a:gd name="connsiteY3" fmla="*/ 208306 h 209052"/>
                <a:gd name="connsiteX4" fmla="*/ 4763 w 122667"/>
                <a:gd name="connsiteY4" fmla="*/ 208306 h 209052"/>
                <a:gd name="connsiteX5" fmla="*/ 0 w 122667"/>
                <a:gd name="connsiteY5" fmla="*/ 200689 h 209052"/>
                <a:gd name="connsiteX6" fmla="*/ 953 w 122667"/>
                <a:gd name="connsiteY6" fmla="*/ 196880 h 209052"/>
                <a:gd name="connsiteX7" fmla="*/ 106680 w 122667"/>
                <a:gd name="connsiteY7" fmla="*/ 4555 h 209052"/>
                <a:gd name="connsiteX8" fmla="*/ 118110 w 122667"/>
                <a:gd name="connsiteY8" fmla="*/ 747 h 209052"/>
                <a:gd name="connsiteX9" fmla="*/ 118110 w 122667"/>
                <a:gd name="connsiteY9" fmla="*/ 747 h 20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052">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3FF23C03-9072-1745-EE83-966ABBAEDAAC}"/>
                </a:ext>
              </a:extLst>
            </p:cNvPr>
            <p:cNvSpPr/>
            <p:nvPr/>
          </p:nvSpPr>
          <p:spPr>
            <a:xfrm>
              <a:off x="11770677" y="5674698"/>
              <a:ext cx="122667" cy="209647"/>
            </a:xfrm>
            <a:custGeom>
              <a:avLst/>
              <a:gdLst>
                <a:gd name="connsiteX0" fmla="*/ 118110 w 122667"/>
                <a:gd name="connsiteY0" fmla="*/ 1342 h 209647"/>
                <a:gd name="connsiteX1" fmla="*/ 121920 w 122667"/>
                <a:gd name="connsiteY1" fmla="*/ 12767 h 209647"/>
                <a:gd name="connsiteX2" fmla="*/ 16192 w 122667"/>
                <a:gd name="connsiteY2" fmla="*/ 205092 h 209647"/>
                <a:gd name="connsiteX3" fmla="*/ 4763 w 122667"/>
                <a:gd name="connsiteY3" fmla="*/ 208901 h 209647"/>
                <a:gd name="connsiteX4" fmla="*/ 4763 w 122667"/>
                <a:gd name="connsiteY4" fmla="*/ 208901 h 209647"/>
                <a:gd name="connsiteX5" fmla="*/ 0 w 122667"/>
                <a:gd name="connsiteY5" fmla="*/ 201284 h 209647"/>
                <a:gd name="connsiteX6" fmla="*/ 953 w 122667"/>
                <a:gd name="connsiteY6" fmla="*/ 197476 h 209647"/>
                <a:gd name="connsiteX7" fmla="*/ 106680 w 122667"/>
                <a:gd name="connsiteY7" fmla="*/ 5150 h 209647"/>
                <a:gd name="connsiteX8" fmla="*/ 118110 w 122667"/>
                <a:gd name="connsiteY8" fmla="*/ 1342 h 209647"/>
                <a:gd name="connsiteX9" fmla="*/ 118110 w 122667"/>
                <a:gd name="connsiteY9" fmla="*/ 1342 h 2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647">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E008859C-94E8-62B1-FD3A-402369741DDF}"/>
                </a:ext>
              </a:extLst>
            </p:cNvPr>
            <p:cNvSpPr/>
            <p:nvPr/>
          </p:nvSpPr>
          <p:spPr>
            <a:xfrm>
              <a:off x="12188825" y="5489428"/>
              <a:ext cx="124777" cy="19994"/>
            </a:xfrm>
            <a:custGeom>
              <a:avLst/>
              <a:gdLst>
                <a:gd name="connsiteX0" fmla="*/ 123825 w 124777"/>
                <a:gd name="connsiteY0" fmla="*/ 0 h 19994"/>
                <a:gd name="connsiteX1" fmla="*/ 8572 w 124777"/>
                <a:gd name="connsiteY1" fmla="*/ 2856 h 19994"/>
                <a:gd name="connsiteX2" fmla="*/ 0 w 124777"/>
                <a:gd name="connsiteY2" fmla="*/ 11425 h 19994"/>
                <a:gd name="connsiteX3" fmla="*/ 4763 w 124777"/>
                <a:gd name="connsiteY3" fmla="*/ 19042 h 19994"/>
                <a:gd name="connsiteX4" fmla="*/ 8572 w 124777"/>
                <a:gd name="connsiteY4" fmla="*/ 19994 h 19994"/>
                <a:gd name="connsiteX5" fmla="*/ 124778 w 124777"/>
                <a:gd name="connsiteY5" fmla="*/ 17138 h 19994"/>
                <a:gd name="connsiteX6" fmla="*/ 124778 w 124777"/>
                <a:gd name="connsiteY6" fmla="*/ 0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CB93857E-2BA2-83DD-22D4-A4DBD7594828}"/>
                </a:ext>
              </a:extLst>
            </p:cNvPr>
            <p:cNvSpPr/>
            <p:nvPr/>
          </p:nvSpPr>
          <p:spPr>
            <a:xfrm>
              <a:off x="12258357" y="6392023"/>
              <a:ext cx="54292" cy="18090"/>
            </a:xfrm>
            <a:custGeom>
              <a:avLst/>
              <a:gdLst>
                <a:gd name="connsiteX0" fmla="*/ 54293 w 54292"/>
                <a:gd name="connsiteY0" fmla="*/ 0 h 18090"/>
                <a:gd name="connsiteX1" fmla="*/ 8573 w 54292"/>
                <a:gd name="connsiteY1" fmla="*/ 952 h 18090"/>
                <a:gd name="connsiteX2" fmla="*/ 0 w 54292"/>
                <a:gd name="connsiteY2" fmla="*/ 9521 h 18090"/>
                <a:gd name="connsiteX3" fmla="*/ 4763 w 54292"/>
                <a:gd name="connsiteY3" fmla="*/ 17138 h 18090"/>
                <a:gd name="connsiteX4" fmla="*/ 8573 w 54292"/>
                <a:gd name="connsiteY4" fmla="*/ 18090 h 18090"/>
                <a:gd name="connsiteX5" fmla="*/ 54293 w 54292"/>
                <a:gd name="connsiteY5" fmla="*/ 17138 h 18090"/>
                <a:gd name="connsiteX6" fmla="*/ 54293 w 54292"/>
                <a:gd name="connsiteY6" fmla="*/ 0 h 1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9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w="9525"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C76A669A-6A92-520F-6E9B-351840DFA141}"/>
                </a:ext>
              </a:extLst>
            </p:cNvPr>
            <p:cNvSpPr/>
            <p:nvPr/>
          </p:nvSpPr>
          <p:spPr>
            <a:xfrm>
              <a:off x="11787399" y="6011419"/>
              <a:ext cx="132291" cy="204940"/>
            </a:xfrm>
            <a:custGeom>
              <a:avLst/>
              <a:gdLst>
                <a:gd name="connsiteX0" fmla="*/ 12806 w 132291"/>
                <a:gd name="connsiteY0" fmla="*/ 714 h 204940"/>
                <a:gd name="connsiteX1" fmla="*/ 15663 w 132291"/>
                <a:gd name="connsiteY1" fmla="*/ 3570 h 204940"/>
                <a:gd name="connsiteX2" fmla="*/ 130916 w 132291"/>
                <a:gd name="connsiteY2" fmla="*/ 191135 h 204940"/>
                <a:gd name="connsiteX3" fmla="*/ 128058 w 132291"/>
                <a:gd name="connsiteY3" fmla="*/ 203512 h 204940"/>
                <a:gd name="connsiteX4" fmla="*/ 119486 w 132291"/>
                <a:gd name="connsiteY4" fmla="*/ 203512 h 204940"/>
                <a:gd name="connsiteX5" fmla="*/ 116628 w 132291"/>
                <a:gd name="connsiteY5" fmla="*/ 200656 h 204940"/>
                <a:gd name="connsiteX6" fmla="*/ 1376 w 132291"/>
                <a:gd name="connsiteY6" fmla="*/ 13092 h 204940"/>
                <a:gd name="connsiteX7" fmla="*/ 4233 w 132291"/>
                <a:gd name="connsiteY7" fmla="*/ 714 h 204940"/>
                <a:gd name="connsiteX8" fmla="*/ 12806 w 132291"/>
                <a:gd name="connsiteY8" fmla="*/ 714 h 20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494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w="9525"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58BA89E2-879F-2AC8-B8DB-A0E94E3BCC17}"/>
                </a:ext>
              </a:extLst>
            </p:cNvPr>
            <p:cNvSpPr/>
            <p:nvPr/>
          </p:nvSpPr>
          <p:spPr>
            <a:xfrm>
              <a:off x="12031239" y="5564168"/>
              <a:ext cx="132291" cy="205654"/>
            </a:xfrm>
            <a:custGeom>
              <a:avLst/>
              <a:gdLst>
                <a:gd name="connsiteX0" fmla="*/ 12806 w 132291"/>
                <a:gd name="connsiteY0" fmla="*/ 1428 h 205654"/>
                <a:gd name="connsiteX1" fmla="*/ 15663 w 132291"/>
                <a:gd name="connsiteY1" fmla="*/ 4284 h 205654"/>
                <a:gd name="connsiteX2" fmla="*/ 130916 w 132291"/>
                <a:gd name="connsiteY2" fmla="*/ 191849 h 205654"/>
                <a:gd name="connsiteX3" fmla="*/ 128058 w 132291"/>
                <a:gd name="connsiteY3" fmla="*/ 204226 h 205654"/>
                <a:gd name="connsiteX4" fmla="*/ 119486 w 132291"/>
                <a:gd name="connsiteY4" fmla="*/ 204226 h 205654"/>
                <a:gd name="connsiteX5" fmla="*/ 116628 w 132291"/>
                <a:gd name="connsiteY5" fmla="*/ 201370 h 205654"/>
                <a:gd name="connsiteX6" fmla="*/ 1376 w 132291"/>
                <a:gd name="connsiteY6" fmla="*/ 13806 h 205654"/>
                <a:gd name="connsiteX7" fmla="*/ 4233 w 132291"/>
                <a:gd name="connsiteY7" fmla="*/ 1428 h 205654"/>
                <a:gd name="connsiteX8" fmla="*/ 12806 w 132291"/>
                <a:gd name="connsiteY8" fmla="*/ 1428 h 20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5654">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w="9525" cap="flat">
              <a:noFill/>
              <a:prstDash val="solid"/>
              <a:miter/>
            </a:ln>
          </p:spPr>
          <p:txBody>
            <a:bodyPr rtlCol="0" anchor="ctr"/>
            <a:lstStyle/>
            <a:p>
              <a:endParaRPr lang="en-US"/>
            </a:p>
          </p:txBody>
        </p:sp>
        <p:grpSp>
          <p:nvGrpSpPr>
            <p:cNvPr id="13" name="Graphic 47">
              <a:extLst>
                <a:ext uri="{FF2B5EF4-FFF2-40B4-BE49-F238E27FC236}">
                  <a16:creationId xmlns:a16="http://schemas.microsoft.com/office/drawing/2014/main" id="{F572D2FC-9CFD-8F75-A32D-E41EFEF11F76}"/>
                </a:ext>
              </a:extLst>
            </p:cNvPr>
            <p:cNvGrpSpPr/>
            <p:nvPr/>
          </p:nvGrpSpPr>
          <p:grpSpPr>
            <a:xfrm>
              <a:off x="10968672" y="5214269"/>
              <a:ext cx="912495" cy="1194891"/>
              <a:chOff x="10968672" y="5214269"/>
              <a:chExt cx="912495" cy="1194891"/>
            </a:xfrm>
            <a:solidFill>
              <a:srgbClr val="FFFFFF"/>
            </a:solidFill>
          </p:grpSpPr>
          <p:grpSp>
            <p:nvGrpSpPr>
              <p:cNvPr id="14" name="Graphic 47">
                <a:extLst>
                  <a:ext uri="{FF2B5EF4-FFF2-40B4-BE49-F238E27FC236}">
                    <a16:creationId xmlns:a16="http://schemas.microsoft.com/office/drawing/2014/main" id="{969FE252-5CE2-7A90-CC4B-2CC3D5F1D53A}"/>
                  </a:ext>
                </a:extLst>
              </p:cNvPr>
              <p:cNvGrpSpPr/>
              <p:nvPr/>
            </p:nvGrpSpPr>
            <p:grpSpPr>
              <a:xfrm>
                <a:off x="10968672" y="5789340"/>
                <a:ext cx="751522" cy="619820"/>
                <a:chOff x="10968672" y="5789340"/>
                <a:chExt cx="751522" cy="619820"/>
              </a:xfrm>
              <a:solidFill>
                <a:srgbClr val="FFFFFF"/>
              </a:solidFill>
            </p:grpSpPr>
            <p:sp>
              <p:nvSpPr>
                <p:cNvPr id="30" name="Freeform 29">
                  <a:extLst>
                    <a:ext uri="{FF2B5EF4-FFF2-40B4-BE49-F238E27FC236}">
                      <a16:creationId xmlns:a16="http://schemas.microsoft.com/office/drawing/2014/main" id="{E4E6D9B1-BF6F-38C5-4111-C074BADD5518}"/>
                    </a:ext>
                  </a:extLst>
                </p:cNvPr>
                <p:cNvSpPr/>
                <p:nvPr/>
              </p:nvSpPr>
              <p:spPr>
                <a:xfrm>
                  <a:off x="10968672" y="5794101"/>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3 w 202882"/>
                    <a:gd name="connsiteY6" fmla="*/ 185660 h 185660"/>
                    <a:gd name="connsiteX7" fmla="*/ 140970 w 202882"/>
                    <a:gd name="connsiteY7" fmla="*/ 185660 h 185660"/>
                    <a:gd name="connsiteX8" fmla="*/ 132397 w 202882"/>
                    <a:gd name="connsiteY8" fmla="*/ 157097 h 185660"/>
                    <a:gd name="connsiteX9" fmla="*/ 118110 w 202882"/>
                    <a:gd name="connsiteY9" fmla="*/ 113301 h 185660"/>
                    <a:gd name="connsiteX10" fmla="*/ 100965 w 202882"/>
                    <a:gd name="connsiteY10" fmla="*/ 61887 h 185660"/>
                    <a:gd name="connsiteX11" fmla="*/ 83820 w 202882"/>
                    <a:gd name="connsiteY11" fmla="*/ 113301 h 185660"/>
                    <a:gd name="connsiteX12" fmla="*/ 118110 w 202882"/>
                    <a:gd name="connsiteY12" fmla="*/ 113301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w="9525"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EF8518B8-B83E-B47E-AF1C-017EB72D4813}"/>
                    </a:ext>
                  </a:extLst>
                </p:cNvPr>
                <p:cNvSpPr/>
                <p:nvPr/>
              </p:nvSpPr>
              <p:spPr>
                <a:xfrm>
                  <a:off x="11180127" y="5789340"/>
                  <a:ext cx="181927" cy="190420"/>
                </a:xfrm>
                <a:custGeom>
                  <a:avLst/>
                  <a:gdLst>
                    <a:gd name="connsiteX0" fmla="*/ 119063 w 181927"/>
                    <a:gd name="connsiteY0" fmla="*/ 67599 h 190420"/>
                    <a:gd name="connsiteX1" fmla="*/ 109538 w 181927"/>
                    <a:gd name="connsiteY1" fmla="*/ 59031 h 190420"/>
                    <a:gd name="connsiteX2" fmla="*/ 94297 w 181927"/>
                    <a:gd name="connsiteY2" fmla="*/ 56174 h 190420"/>
                    <a:gd name="connsiteX3" fmla="*/ 68580 w 181927"/>
                    <a:gd name="connsiteY3" fmla="*/ 66647 h 190420"/>
                    <a:gd name="connsiteX4" fmla="*/ 59055 w 181927"/>
                    <a:gd name="connsiteY4" fmla="*/ 96163 h 190420"/>
                    <a:gd name="connsiteX5" fmla="*/ 69532 w 181927"/>
                    <a:gd name="connsiteY5" fmla="*/ 128534 h 190420"/>
                    <a:gd name="connsiteX6" fmla="*/ 100965 w 181927"/>
                    <a:gd name="connsiteY6" fmla="*/ 139007 h 190420"/>
                    <a:gd name="connsiteX7" fmla="*/ 133350 w 181927"/>
                    <a:gd name="connsiteY7" fmla="*/ 122822 h 190420"/>
                    <a:gd name="connsiteX8" fmla="*/ 86678 w 181927"/>
                    <a:gd name="connsiteY8" fmla="*/ 122822 h 190420"/>
                    <a:gd name="connsiteX9" fmla="*/ 86678 w 181927"/>
                    <a:gd name="connsiteY9" fmla="*/ 81881 h 190420"/>
                    <a:gd name="connsiteX10" fmla="*/ 181928 w 181927"/>
                    <a:gd name="connsiteY10" fmla="*/ 81881 h 190420"/>
                    <a:gd name="connsiteX11" fmla="*/ 181928 w 181927"/>
                    <a:gd name="connsiteY11" fmla="*/ 139960 h 190420"/>
                    <a:gd name="connsiteX12" fmla="*/ 148590 w 181927"/>
                    <a:gd name="connsiteY12" fmla="*/ 175187 h 190420"/>
                    <a:gd name="connsiteX13" fmla="*/ 94297 w 181927"/>
                    <a:gd name="connsiteY13" fmla="*/ 190421 h 190420"/>
                    <a:gd name="connsiteX14" fmla="*/ 43815 w 181927"/>
                    <a:gd name="connsiteY14" fmla="*/ 178044 h 190420"/>
                    <a:gd name="connsiteX15" fmla="*/ 11430 w 181927"/>
                    <a:gd name="connsiteY15" fmla="*/ 144720 h 190420"/>
                    <a:gd name="connsiteX16" fmla="*/ 0 w 181927"/>
                    <a:gd name="connsiteY16" fmla="*/ 95210 h 190420"/>
                    <a:gd name="connsiteX17" fmla="*/ 11430 w 181927"/>
                    <a:gd name="connsiteY17" fmla="*/ 45701 h 190420"/>
                    <a:gd name="connsiteX18" fmla="*/ 43815 w 181927"/>
                    <a:gd name="connsiteY18" fmla="*/ 12377 h 190420"/>
                    <a:gd name="connsiteX19" fmla="*/ 93345 w 181927"/>
                    <a:gd name="connsiteY19" fmla="*/ 0 h 190420"/>
                    <a:gd name="connsiteX20" fmla="*/ 152400 w 181927"/>
                    <a:gd name="connsiteY20" fmla="*/ 17138 h 190420"/>
                    <a:gd name="connsiteX21" fmla="*/ 180022 w 181927"/>
                    <a:gd name="connsiteY21" fmla="*/ 64743 h 190420"/>
                    <a:gd name="connsiteX22" fmla="*/ 119063 w 181927"/>
                    <a:gd name="connsiteY22" fmla="*/ 64743 h 19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042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w="9525"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9E2349AC-2AE8-5171-A94C-55B492FFEB91}"/>
                    </a:ext>
                  </a:extLst>
                </p:cNvPr>
                <p:cNvSpPr/>
                <p:nvPr/>
              </p:nvSpPr>
              <p:spPr>
                <a:xfrm>
                  <a:off x="11383009" y="5793149"/>
                  <a:ext cx="157162" cy="186612"/>
                </a:xfrm>
                <a:custGeom>
                  <a:avLst/>
                  <a:gdLst>
                    <a:gd name="connsiteX0" fmla="*/ 93345 w 157162"/>
                    <a:gd name="connsiteY0" fmla="*/ 185660 h 186612"/>
                    <a:gd name="connsiteX1" fmla="*/ 58103 w 157162"/>
                    <a:gd name="connsiteY1" fmla="*/ 119013 h 186612"/>
                    <a:gd name="connsiteX2" fmla="*/ 58103 w 157162"/>
                    <a:gd name="connsiteY2" fmla="*/ 119013 h 186612"/>
                    <a:gd name="connsiteX3" fmla="*/ 58103 w 157162"/>
                    <a:gd name="connsiteY3" fmla="*/ 185660 h 186612"/>
                    <a:gd name="connsiteX4" fmla="*/ 0 w 157162"/>
                    <a:gd name="connsiteY4" fmla="*/ 185660 h 186612"/>
                    <a:gd name="connsiteX5" fmla="*/ 0 w 157162"/>
                    <a:gd name="connsiteY5" fmla="*/ 0 h 186612"/>
                    <a:gd name="connsiteX6" fmla="*/ 86678 w 157162"/>
                    <a:gd name="connsiteY6" fmla="*/ 0 h 186612"/>
                    <a:gd name="connsiteX7" fmla="*/ 125730 w 157162"/>
                    <a:gd name="connsiteY7" fmla="*/ 7617 h 186612"/>
                    <a:gd name="connsiteX8" fmla="*/ 149543 w 157162"/>
                    <a:gd name="connsiteY8" fmla="*/ 29515 h 186612"/>
                    <a:gd name="connsiteX9" fmla="*/ 157163 w 157162"/>
                    <a:gd name="connsiteY9" fmla="*/ 60935 h 186612"/>
                    <a:gd name="connsiteX10" fmla="*/ 146685 w 157162"/>
                    <a:gd name="connsiteY10" fmla="*/ 94258 h 186612"/>
                    <a:gd name="connsiteX11" fmla="*/ 117158 w 157162"/>
                    <a:gd name="connsiteY11" fmla="*/ 115205 h 186612"/>
                    <a:gd name="connsiteX12" fmla="*/ 157163 w 157162"/>
                    <a:gd name="connsiteY12" fmla="*/ 186612 h 186612"/>
                    <a:gd name="connsiteX13" fmla="*/ 93345 w 157162"/>
                    <a:gd name="connsiteY13" fmla="*/ 186612 h 186612"/>
                    <a:gd name="connsiteX14" fmla="*/ 58103 w 157162"/>
                    <a:gd name="connsiteY14" fmla="*/ 79977 h 186612"/>
                    <a:gd name="connsiteX15" fmla="*/ 80963 w 157162"/>
                    <a:gd name="connsiteY15" fmla="*/ 79977 h 186612"/>
                    <a:gd name="connsiteX16" fmla="*/ 93345 w 157162"/>
                    <a:gd name="connsiteY16" fmla="*/ 76168 h 186612"/>
                    <a:gd name="connsiteX17" fmla="*/ 97155 w 157162"/>
                    <a:gd name="connsiteY17" fmla="*/ 63791 h 186612"/>
                    <a:gd name="connsiteX18" fmla="*/ 92393 w 157162"/>
                    <a:gd name="connsiteY18" fmla="*/ 52366 h 186612"/>
                    <a:gd name="connsiteX19" fmla="*/ 80010 w 157162"/>
                    <a:gd name="connsiteY19" fmla="*/ 48557 h 186612"/>
                    <a:gd name="connsiteX20" fmla="*/ 57150 w 157162"/>
                    <a:gd name="connsiteY20" fmla="*/ 48557 h 186612"/>
                    <a:gd name="connsiteX21" fmla="*/ 57150 w 157162"/>
                    <a:gd name="connsiteY21" fmla="*/ 79977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7162" h="186612">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w="9525"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454A35F4-93FC-302E-111E-29422DCEEEAD}"/>
                    </a:ext>
                  </a:extLst>
                </p:cNvPr>
                <p:cNvSpPr/>
                <p:nvPr/>
              </p:nvSpPr>
              <p:spPr>
                <a:xfrm>
                  <a:off x="11558269" y="5793149"/>
                  <a:ext cx="58102" cy="185660"/>
                </a:xfrm>
                <a:custGeom>
                  <a:avLst/>
                  <a:gdLst>
                    <a:gd name="connsiteX0" fmla="*/ 58103 w 58102"/>
                    <a:gd name="connsiteY0" fmla="*/ 0 h 185660"/>
                    <a:gd name="connsiteX1" fmla="*/ 58103 w 58102"/>
                    <a:gd name="connsiteY1" fmla="*/ 185660 h 185660"/>
                    <a:gd name="connsiteX2" fmla="*/ 0 w 58102"/>
                    <a:gd name="connsiteY2" fmla="*/ 185660 h 185660"/>
                    <a:gd name="connsiteX3" fmla="*/ 0 w 58102"/>
                    <a:gd name="connsiteY3" fmla="*/ 0 h 185660"/>
                    <a:gd name="connsiteX4" fmla="*/ 58103 w 58102"/>
                    <a:gd name="connsiteY4" fmla="*/ 0 h 18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5660">
                      <a:moveTo>
                        <a:pt x="58103" y="0"/>
                      </a:moveTo>
                      <a:lnTo>
                        <a:pt x="58103" y="185660"/>
                      </a:lnTo>
                      <a:lnTo>
                        <a:pt x="0" y="185660"/>
                      </a:lnTo>
                      <a:lnTo>
                        <a:pt x="0" y="0"/>
                      </a:lnTo>
                      <a:lnTo>
                        <a:pt x="58103" y="0"/>
                      </a:lnTo>
                      <a:close/>
                    </a:path>
                  </a:pathLst>
                </a:custGeom>
                <a:solidFill>
                  <a:srgbClr val="FFFFFF"/>
                </a:solidFill>
                <a:ln w="9525"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1CF371A2-427A-47F3-3E2B-5363F6CA2E5F}"/>
                    </a:ext>
                  </a:extLst>
                </p:cNvPr>
                <p:cNvSpPr/>
                <p:nvPr/>
              </p:nvSpPr>
              <p:spPr>
                <a:xfrm>
                  <a:off x="10982007" y="6007373"/>
                  <a:ext cx="131445" cy="186612"/>
                </a:xfrm>
                <a:custGeom>
                  <a:avLst/>
                  <a:gdLst>
                    <a:gd name="connsiteX0" fmla="*/ 131445 w 131445"/>
                    <a:gd name="connsiteY0" fmla="*/ 0 h 186612"/>
                    <a:gd name="connsiteX1" fmla="*/ 131445 w 131445"/>
                    <a:gd name="connsiteY1" fmla="*/ 46653 h 186612"/>
                    <a:gd name="connsiteX2" fmla="*/ 58103 w 131445"/>
                    <a:gd name="connsiteY2" fmla="*/ 46653 h 186612"/>
                    <a:gd name="connsiteX3" fmla="*/ 58103 w 131445"/>
                    <a:gd name="connsiteY3" fmla="*/ 72360 h 186612"/>
                    <a:gd name="connsiteX4" fmla="*/ 110490 w 131445"/>
                    <a:gd name="connsiteY4" fmla="*/ 72360 h 186612"/>
                    <a:gd name="connsiteX5" fmla="*/ 110490 w 131445"/>
                    <a:gd name="connsiteY5" fmla="*/ 116157 h 186612"/>
                    <a:gd name="connsiteX6" fmla="*/ 58103 w 131445"/>
                    <a:gd name="connsiteY6" fmla="*/ 116157 h 186612"/>
                    <a:gd name="connsiteX7" fmla="*/ 58103 w 131445"/>
                    <a:gd name="connsiteY7" fmla="*/ 186612 h 186612"/>
                    <a:gd name="connsiteX8" fmla="*/ 0 w 131445"/>
                    <a:gd name="connsiteY8" fmla="*/ 186612 h 186612"/>
                    <a:gd name="connsiteX9" fmla="*/ 0 w 131445"/>
                    <a:gd name="connsiteY9" fmla="*/ 952 h 186612"/>
                    <a:gd name="connsiteX10" fmla="*/ 131445 w 131445"/>
                    <a:gd name="connsiteY10"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445" h="186612">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w="9525" cap="flat">
                  <a:noFill/>
                  <a:prstDash val="solid"/>
                  <a:miter/>
                </a:ln>
              </p:spPr>
              <p:txBody>
                <a:bodyPr rtlCol="0" anchor="ctr"/>
                <a:lstStyle/>
                <a:p>
                  <a:endParaRPr lang="en-US"/>
                </a:p>
              </p:txBody>
            </p:sp>
            <p:sp>
              <p:nvSpPr>
                <p:cNvPr id="183" name="Freeform 182">
                  <a:extLst>
                    <a:ext uri="{FF2B5EF4-FFF2-40B4-BE49-F238E27FC236}">
                      <a16:creationId xmlns:a16="http://schemas.microsoft.com/office/drawing/2014/main" id="{C1046708-3FEA-DF77-8CB7-D33E4A2A234B}"/>
                    </a:ext>
                  </a:extLst>
                </p:cNvPr>
                <p:cNvSpPr/>
                <p:nvPr/>
              </p:nvSpPr>
              <p:spPr>
                <a:xfrm>
                  <a:off x="11126787" y="6002612"/>
                  <a:ext cx="191452" cy="192325"/>
                </a:xfrm>
                <a:custGeom>
                  <a:avLst/>
                  <a:gdLst>
                    <a:gd name="connsiteX0" fmla="*/ 48578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184" name="Freeform 183">
                  <a:extLst>
                    <a:ext uri="{FF2B5EF4-FFF2-40B4-BE49-F238E27FC236}">
                      <a16:creationId xmlns:a16="http://schemas.microsoft.com/office/drawing/2014/main" id="{452F48D3-FFF6-DECC-0E35-E324096A1A07}"/>
                    </a:ext>
                  </a:extLst>
                </p:cNvPr>
                <p:cNvSpPr/>
                <p:nvPr/>
              </p:nvSpPr>
              <p:spPr>
                <a:xfrm>
                  <a:off x="11333480" y="6002612"/>
                  <a:ext cx="191452" cy="192325"/>
                </a:xfrm>
                <a:custGeom>
                  <a:avLst/>
                  <a:gdLst>
                    <a:gd name="connsiteX0" fmla="*/ 48577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7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2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7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185" name="Freeform 184">
                  <a:extLst>
                    <a:ext uri="{FF2B5EF4-FFF2-40B4-BE49-F238E27FC236}">
                      <a16:creationId xmlns:a16="http://schemas.microsoft.com/office/drawing/2014/main" id="{61023ED4-2737-EBDA-405E-9C5D042F9340}"/>
                    </a:ext>
                  </a:extLst>
                </p:cNvPr>
                <p:cNvSpPr/>
                <p:nvPr/>
              </p:nvSpPr>
              <p:spPr>
                <a:xfrm>
                  <a:off x="11546840" y="6006420"/>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w="9525" cap="flat">
                  <a:noFill/>
                  <a:prstDash val="solid"/>
                  <a:miter/>
                </a:ln>
              </p:spPr>
              <p:txBody>
                <a:bodyPr rtlCol="0" anchor="ctr"/>
                <a:lstStyle/>
                <a:p>
                  <a:endParaRPr lang="en-US"/>
                </a:p>
              </p:txBody>
            </p:sp>
            <p:sp>
              <p:nvSpPr>
                <p:cNvPr id="216" name="Freeform 215">
                  <a:extLst>
                    <a:ext uri="{FF2B5EF4-FFF2-40B4-BE49-F238E27FC236}">
                      <a16:creationId xmlns:a16="http://schemas.microsoft.com/office/drawing/2014/main" id="{6EC6D811-DBB1-800F-5373-822A95C8331C}"/>
                    </a:ext>
                  </a:extLst>
                </p:cNvPr>
                <p:cNvSpPr/>
                <p:nvPr/>
              </p:nvSpPr>
              <p:spPr>
                <a:xfrm>
                  <a:off x="10982007" y="6221596"/>
                  <a:ext cx="123825" cy="185660"/>
                </a:xfrm>
                <a:custGeom>
                  <a:avLst/>
                  <a:gdLst>
                    <a:gd name="connsiteX0" fmla="*/ 58103 w 123825"/>
                    <a:gd name="connsiteY0" fmla="*/ 45701 h 185660"/>
                    <a:gd name="connsiteX1" fmla="*/ 58103 w 123825"/>
                    <a:gd name="connsiteY1" fmla="*/ 68552 h 185660"/>
                    <a:gd name="connsiteX2" fmla="*/ 116205 w 123825"/>
                    <a:gd name="connsiteY2" fmla="*/ 68552 h 185660"/>
                    <a:gd name="connsiteX3" fmla="*/ 116205 w 123825"/>
                    <a:gd name="connsiteY3" fmla="*/ 112348 h 185660"/>
                    <a:gd name="connsiteX4" fmla="*/ 58103 w 123825"/>
                    <a:gd name="connsiteY4" fmla="*/ 112348 h 185660"/>
                    <a:gd name="connsiteX5" fmla="*/ 58103 w 123825"/>
                    <a:gd name="connsiteY5" fmla="*/ 139007 h 185660"/>
                    <a:gd name="connsiteX6" fmla="*/ 123825 w 123825"/>
                    <a:gd name="connsiteY6" fmla="*/ 139007 h 185660"/>
                    <a:gd name="connsiteX7" fmla="*/ 123825 w 123825"/>
                    <a:gd name="connsiteY7" fmla="*/ 185660 h 185660"/>
                    <a:gd name="connsiteX8" fmla="*/ 0 w 123825"/>
                    <a:gd name="connsiteY8" fmla="*/ 185660 h 185660"/>
                    <a:gd name="connsiteX9" fmla="*/ 0 w 123825"/>
                    <a:gd name="connsiteY9" fmla="*/ 0 h 185660"/>
                    <a:gd name="connsiteX10" fmla="*/ 123825 w 123825"/>
                    <a:gd name="connsiteY10" fmla="*/ 0 h 185660"/>
                    <a:gd name="connsiteX11" fmla="*/ 123825 w 123825"/>
                    <a:gd name="connsiteY11" fmla="*/ 46653 h 185660"/>
                    <a:gd name="connsiteX12" fmla="*/ 58103 w 123825"/>
                    <a:gd name="connsiteY12" fmla="*/ 46653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825" h="18566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w="9525" cap="flat">
                  <a:noFill/>
                  <a:prstDash val="solid"/>
                  <a:miter/>
                </a:ln>
              </p:spPr>
              <p:txBody>
                <a:bodyPr rtlCol="0" anchor="ctr"/>
                <a:lstStyle/>
                <a:p>
                  <a:endParaRPr lang="en-US"/>
                </a:p>
              </p:txBody>
            </p:sp>
            <p:sp>
              <p:nvSpPr>
                <p:cNvPr id="217" name="Freeform 216">
                  <a:extLst>
                    <a:ext uri="{FF2B5EF4-FFF2-40B4-BE49-F238E27FC236}">
                      <a16:creationId xmlns:a16="http://schemas.microsoft.com/office/drawing/2014/main" id="{7BE622B3-1BDC-7861-D000-9A72B686E532}"/>
                    </a:ext>
                  </a:extLst>
                </p:cNvPr>
                <p:cNvSpPr/>
                <p:nvPr/>
              </p:nvSpPr>
              <p:spPr>
                <a:xfrm>
                  <a:off x="11127740" y="6220644"/>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w="9525" cap="flat">
                  <a:noFill/>
                  <a:prstDash val="solid"/>
                  <a:miter/>
                </a:ln>
              </p:spPr>
              <p:txBody>
                <a:bodyPr rtlCol="0" anchor="ctr"/>
                <a:lstStyle/>
                <a:p>
                  <a:endParaRPr lang="en-US"/>
                </a:p>
              </p:txBody>
            </p:sp>
            <p:sp>
              <p:nvSpPr>
                <p:cNvPr id="218" name="Freeform 217">
                  <a:extLst>
                    <a:ext uri="{FF2B5EF4-FFF2-40B4-BE49-F238E27FC236}">
                      <a16:creationId xmlns:a16="http://schemas.microsoft.com/office/drawing/2014/main" id="{2EA64179-F65F-6E00-C5C4-864E1306018F}"/>
                    </a:ext>
                  </a:extLst>
                </p:cNvPr>
                <p:cNvSpPr/>
                <p:nvPr/>
              </p:nvSpPr>
              <p:spPr>
                <a:xfrm>
                  <a:off x="11321097" y="6220644"/>
                  <a:ext cx="165734" cy="188516"/>
                </a:xfrm>
                <a:custGeom>
                  <a:avLst/>
                  <a:gdLst>
                    <a:gd name="connsiteX0" fmla="*/ 59055 w 165734"/>
                    <a:gd name="connsiteY0" fmla="*/ 0 h 188516"/>
                    <a:gd name="connsiteX1" fmla="*/ 59055 w 165734"/>
                    <a:gd name="connsiteY1" fmla="*/ 104732 h 188516"/>
                    <a:gd name="connsiteX2" fmla="*/ 64770 w 165734"/>
                    <a:gd name="connsiteY2" fmla="*/ 124726 h 188516"/>
                    <a:gd name="connsiteX3" fmla="*/ 82868 w 165734"/>
                    <a:gd name="connsiteY3" fmla="*/ 132343 h 188516"/>
                    <a:gd name="connsiteX4" fmla="*/ 101918 w 165734"/>
                    <a:gd name="connsiteY4" fmla="*/ 124726 h 188516"/>
                    <a:gd name="connsiteX5" fmla="*/ 107633 w 165734"/>
                    <a:gd name="connsiteY5" fmla="*/ 104732 h 188516"/>
                    <a:gd name="connsiteX6" fmla="*/ 107633 w 165734"/>
                    <a:gd name="connsiteY6" fmla="*/ 0 h 188516"/>
                    <a:gd name="connsiteX7" fmla="*/ 165735 w 165734"/>
                    <a:gd name="connsiteY7" fmla="*/ 0 h 188516"/>
                    <a:gd name="connsiteX8" fmla="*/ 165735 w 165734"/>
                    <a:gd name="connsiteY8" fmla="*/ 104732 h 188516"/>
                    <a:gd name="connsiteX9" fmla="*/ 154305 w 165734"/>
                    <a:gd name="connsiteY9" fmla="*/ 150433 h 188516"/>
                    <a:gd name="connsiteX10" fmla="*/ 123825 w 165734"/>
                    <a:gd name="connsiteY10" fmla="*/ 178996 h 188516"/>
                    <a:gd name="connsiteX11" fmla="*/ 80963 w 165734"/>
                    <a:gd name="connsiteY11" fmla="*/ 188517 h 188516"/>
                    <a:gd name="connsiteX12" fmla="*/ 39053 w 165734"/>
                    <a:gd name="connsiteY12" fmla="*/ 178996 h 188516"/>
                    <a:gd name="connsiteX13" fmla="*/ 10478 w 165734"/>
                    <a:gd name="connsiteY13" fmla="*/ 150433 h 188516"/>
                    <a:gd name="connsiteX14" fmla="*/ 0 w 165734"/>
                    <a:gd name="connsiteY14" fmla="*/ 104732 h 188516"/>
                    <a:gd name="connsiteX15" fmla="*/ 0 w 165734"/>
                    <a:gd name="connsiteY15" fmla="*/ 0 h 188516"/>
                    <a:gd name="connsiteX16" fmla="*/ 59055 w 165734"/>
                    <a:gd name="connsiteY16" fmla="*/ 0 h 1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5734" h="188516">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w="9525" cap="flat">
                  <a:noFill/>
                  <a:prstDash val="solid"/>
                  <a:miter/>
                </a:ln>
              </p:spPr>
              <p:txBody>
                <a:bodyPr rtlCol="0" anchor="ctr"/>
                <a:lstStyle/>
                <a:p>
                  <a:endParaRPr lang="en-US"/>
                </a:p>
              </p:txBody>
            </p:sp>
          </p:grpSp>
          <p:grpSp>
            <p:nvGrpSpPr>
              <p:cNvPr id="15" name="Graphic 47">
                <a:extLst>
                  <a:ext uri="{FF2B5EF4-FFF2-40B4-BE49-F238E27FC236}">
                    <a16:creationId xmlns:a16="http://schemas.microsoft.com/office/drawing/2014/main" id="{B0F71D52-6376-575C-0948-FF802DC50D00}"/>
                  </a:ext>
                </a:extLst>
              </p:cNvPr>
              <p:cNvGrpSpPr/>
              <p:nvPr/>
            </p:nvGrpSpPr>
            <p:grpSpPr>
              <a:xfrm>
                <a:off x="10976292" y="5214269"/>
                <a:ext cx="904875" cy="408452"/>
                <a:chOff x="10976292" y="5214269"/>
                <a:chExt cx="904875" cy="408452"/>
              </a:xfrm>
              <a:solidFill>
                <a:srgbClr val="FFFFFF"/>
              </a:solidFill>
            </p:grpSpPr>
            <p:sp>
              <p:nvSpPr>
                <p:cNvPr id="20" name="Freeform 19">
                  <a:extLst>
                    <a:ext uri="{FF2B5EF4-FFF2-40B4-BE49-F238E27FC236}">
                      <a16:creationId xmlns:a16="http://schemas.microsoft.com/office/drawing/2014/main" id="{D7E30446-4FEE-A671-DE15-0DB2D7AD4E5C}"/>
                    </a:ext>
                  </a:extLst>
                </p:cNvPr>
                <p:cNvSpPr/>
                <p:nvPr/>
              </p:nvSpPr>
              <p:spPr>
                <a:xfrm>
                  <a:off x="10982007" y="5219030"/>
                  <a:ext cx="160020" cy="186612"/>
                </a:xfrm>
                <a:custGeom>
                  <a:avLst/>
                  <a:gdLst>
                    <a:gd name="connsiteX0" fmla="*/ 150495 w 160020"/>
                    <a:gd name="connsiteY0" fmla="*/ 106636 h 186612"/>
                    <a:gd name="connsiteX1" fmla="*/ 160020 w 160020"/>
                    <a:gd name="connsiteY1" fmla="*/ 135199 h 186612"/>
                    <a:gd name="connsiteX2" fmla="*/ 143828 w 160020"/>
                    <a:gd name="connsiteY2" fmla="*/ 173283 h 186612"/>
                    <a:gd name="connsiteX3" fmla="*/ 97155 w 160020"/>
                    <a:gd name="connsiteY3" fmla="*/ 186613 h 186612"/>
                    <a:gd name="connsiteX4" fmla="*/ 0 w 160020"/>
                    <a:gd name="connsiteY4" fmla="*/ 186613 h 186612"/>
                    <a:gd name="connsiteX5" fmla="*/ 0 w 160020"/>
                    <a:gd name="connsiteY5" fmla="*/ 0 h 186612"/>
                    <a:gd name="connsiteX6" fmla="*/ 95250 w 160020"/>
                    <a:gd name="connsiteY6" fmla="*/ 0 h 186612"/>
                    <a:gd name="connsiteX7" fmla="*/ 140018 w 160020"/>
                    <a:gd name="connsiteY7" fmla="*/ 12377 h 186612"/>
                    <a:gd name="connsiteX8" fmla="*/ 156210 w 160020"/>
                    <a:gd name="connsiteY8" fmla="*/ 48557 h 186612"/>
                    <a:gd name="connsiteX9" fmla="*/ 147638 w 160020"/>
                    <a:gd name="connsiteY9" fmla="*/ 76168 h 186612"/>
                    <a:gd name="connsiteX10" fmla="*/ 124778 w 160020"/>
                    <a:gd name="connsiteY10" fmla="*/ 91402 h 186612"/>
                    <a:gd name="connsiteX11" fmla="*/ 150495 w 160020"/>
                    <a:gd name="connsiteY11" fmla="*/ 106636 h 186612"/>
                    <a:gd name="connsiteX12" fmla="*/ 58103 w 160020"/>
                    <a:gd name="connsiteY12" fmla="*/ 72360 h 186612"/>
                    <a:gd name="connsiteX13" fmla="*/ 80963 w 160020"/>
                    <a:gd name="connsiteY13" fmla="*/ 72360 h 186612"/>
                    <a:gd name="connsiteX14" fmla="*/ 92393 w 160020"/>
                    <a:gd name="connsiteY14" fmla="*/ 69504 h 186612"/>
                    <a:gd name="connsiteX15" fmla="*/ 96203 w 160020"/>
                    <a:gd name="connsiteY15" fmla="*/ 59983 h 186612"/>
                    <a:gd name="connsiteX16" fmla="*/ 92393 w 160020"/>
                    <a:gd name="connsiteY16" fmla="*/ 49509 h 186612"/>
                    <a:gd name="connsiteX17" fmla="*/ 80963 w 160020"/>
                    <a:gd name="connsiteY17" fmla="*/ 46653 h 186612"/>
                    <a:gd name="connsiteX18" fmla="*/ 58103 w 160020"/>
                    <a:gd name="connsiteY18" fmla="*/ 46653 h 186612"/>
                    <a:gd name="connsiteX19" fmla="*/ 58103 w 160020"/>
                    <a:gd name="connsiteY19" fmla="*/ 72360 h 186612"/>
                    <a:gd name="connsiteX20" fmla="*/ 96203 w 160020"/>
                    <a:gd name="connsiteY20" fmla="*/ 136151 h 186612"/>
                    <a:gd name="connsiteX21" fmla="*/ 100013 w 160020"/>
                    <a:gd name="connsiteY21" fmla="*/ 126630 h 186612"/>
                    <a:gd name="connsiteX22" fmla="*/ 84773 w 160020"/>
                    <a:gd name="connsiteY22" fmla="*/ 113300 h 186612"/>
                    <a:gd name="connsiteX23" fmla="*/ 58103 w 160020"/>
                    <a:gd name="connsiteY23" fmla="*/ 113300 h 186612"/>
                    <a:gd name="connsiteX24" fmla="*/ 58103 w 160020"/>
                    <a:gd name="connsiteY24" fmla="*/ 139959 h 186612"/>
                    <a:gd name="connsiteX25" fmla="*/ 84773 w 160020"/>
                    <a:gd name="connsiteY25" fmla="*/ 139959 h 186612"/>
                    <a:gd name="connsiteX26" fmla="*/ 96203 w 160020"/>
                    <a:gd name="connsiteY26" fmla="*/ 136151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0020" h="186612">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w="9525" cap="flat">
                  <a:noFill/>
                  <a:prstDash val="solid"/>
                  <a:miter/>
                </a:ln>
              </p:spPr>
              <p:txBody>
                <a:bodyPr rtlCol="0" anchor="ctr"/>
                <a:lstStyle/>
                <a:p>
                  <a:endParaRPr lang="en-US"/>
                </a:p>
              </p:txBody>
            </p:sp>
            <p:sp>
              <p:nvSpPr>
                <p:cNvPr id="21" name="Freeform 20">
                  <a:extLst>
                    <a:ext uri="{FF2B5EF4-FFF2-40B4-BE49-F238E27FC236}">
                      <a16:creationId xmlns:a16="http://schemas.microsoft.com/office/drawing/2014/main" id="{DDDB1232-DF6E-F524-233D-6AAAE3FEB36D}"/>
                    </a:ext>
                  </a:extLst>
                </p:cNvPr>
                <p:cNvSpPr/>
                <p:nvPr/>
              </p:nvSpPr>
              <p:spPr>
                <a:xfrm>
                  <a:off x="11162030" y="5219030"/>
                  <a:ext cx="114300" cy="185660"/>
                </a:xfrm>
                <a:custGeom>
                  <a:avLst/>
                  <a:gdLst>
                    <a:gd name="connsiteX0" fmla="*/ 58102 w 114300"/>
                    <a:gd name="connsiteY0" fmla="*/ 141864 h 185660"/>
                    <a:gd name="connsiteX1" fmla="*/ 114300 w 114300"/>
                    <a:gd name="connsiteY1" fmla="*/ 141864 h 185660"/>
                    <a:gd name="connsiteX2" fmla="*/ 114300 w 114300"/>
                    <a:gd name="connsiteY2" fmla="*/ 185660 h 185660"/>
                    <a:gd name="connsiteX3" fmla="*/ 0 w 114300"/>
                    <a:gd name="connsiteY3" fmla="*/ 185660 h 185660"/>
                    <a:gd name="connsiteX4" fmla="*/ 0 w 114300"/>
                    <a:gd name="connsiteY4" fmla="*/ 0 h 185660"/>
                    <a:gd name="connsiteX5" fmla="*/ 58102 w 114300"/>
                    <a:gd name="connsiteY5" fmla="*/ 0 h 185660"/>
                    <a:gd name="connsiteX6" fmla="*/ 58102 w 114300"/>
                    <a:gd name="connsiteY6" fmla="*/ 14186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8566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w="9525" cap="flat">
                  <a:noFill/>
                  <a:prstDash val="solid"/>
                  <a:miter/>
                </a:ln>
              </p:spPr>
              <p:txBody>
                <a:bodyPr rtlCol="0" anchor="ctr"/>
                <a:lstStyle/>
                <a:p>
                  <a:endParaRPr lang="en-US"/>
                </a:p>
              </p:txBody>
            </p:sp>
            <p:sp>
              <p:nvSpPr>
                <p:cNvPr id="22" name="Freeform 21">
                  <a:extLst>
                    <a:ext uri="{FF2B5EF4-FFF2-40B4-BE49-F238E27FC236}">
                      <a16:creationId xmlns:a16="http://schemas.microsoft.com/office/drawing/2014/main" id="{611CD762-A1B8-93A9-3928-1E125CC9A369}"/>
                    </a:ext>
                  </a:extLst>
                </p:cNvPr>
                <p:cNvSpPr/>
                <p:nvPr/>
              </p:nvSpPr>
              <p:spPr>
                <a:xfrm>
                  <a:off x="11288712" y="5214269"/>
                  <a:ext cx="191452" cy="192325"/>
                </a:xfrm>
                <a:custGeom>
                  <a:avLst/>
                  <a:gdLst>
                    <a:gd name="connsiteX0" fmla="*/ 48578 w 191452"/>
                    <a:gd name="connsiteY0" fmla="*/ 179948 h 192325"/>
                    <a:gd name="connsiteX1" fmla="*/ 13335 w 191452"/>
                    <a:gd name="connsiteY1" fmla="*/ 145672 h 192325"/>
                    <a:gd name="connsiteX2" fmla="*/ 0 w 191452"/>
                    <a:gd name="connsiteY2" fmla="*/ 96163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3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2872 w 191452"/>
                    <a:gd name="connsiteY13" fmla="*/ 126630 h 192325"/>
                    <a:gd name="connsiteX14" fmla="*/ 132397 w 191452"/>
                    <a:gd name="connsiteY14" fmla="*/ 96163 h 192325"/>
                    <a:gd name="connsiteX15" fmla="*/ 122872 w 191452"/>
                    <a:gd name="connsiteY15" fmla="*/ 65695 h 192325"/>
                    <a:gd name="connsiteX16" fmla="*/ 96203 w 191452"/>
                    <a:gd name="connsiteY16" fmla="*/ 54270 h 192325"/>
                    <a:gd name="connsiteX17" fmla="*/ 69532 w 191452"/>
                    <a:gd name="connsiteY17" fmla="*/ 65695 h 192325"/>
                    <a:gd name="connsiteX18" fmla="*/ 60007 w 191452"/>
                    <a:gd name="connsiteY18" fmla="*/ 96163 h 192325"/>
                    <a:gd name="connsiteX19" fmla="*/ 69532 w 191452"/>
                    <a:gd name="connsiteY19" fmla="*/ 126630 h 192325"/>
                    <a:gd name="connsiteX20" fmla="*/ 96203 w 191452"/>
                    <a:gd name="connsiteY20" fmla="*/ 138055 h 192325"/>
                    <a:gd name="connsiteX21" fmla="*/ 122872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w="9525" cap="flat">
                  <a:noFill/>
                  <a:prstDash val="solid"/>
                  <a:miter/>
                </a:ln>
              </p:spPr>
              <p:txBody>
                <a:bodyPr rtlCol="0" anchor="ctr"/>
                <a:lstStyle/>
                <a:p>
                  <a:endParaRPr lang="en-US"/>
                </a:p>
              </p:txBody>
            </p:sp>
            <p:sp>
              <p:nvSpPr>
                <p:cNvPr id="23" name="Freeform 22">
                  <a:extLst>
                    <a:ext uri="{FF2B5EF4-FFF2-40B4-BE49-F238E27FC236}">
                      <a16:creationId xmlns:a16="http://schemas.microsoft.com/office/drawing/2014/main" id="{EC479004-5867-5619-A82D-1C05BAC5925B}"/>
                    </a:ext>
                  </a:extLst>
                </p:cNvPr>
                <p:cNvSpPr/>
                <p:nvPr/>
              </p:nvSpPr>
              <p:spPr>
                <a:xfrm>
                  <a:off x="11496357" y="5216174"/>
                  <a:ext cx="182880" cy="192325"/>
                </a:xfrm>
                <a:custGeom>
                  <a:avLst/>
                  <a:gdLst>
                    <a:gd name="connsiteX0" fmla="*/ 11430 w 182880"/>
                    <a:gd name="connsiteY0" fmla="*/ 45701 h 192325"/>
                    <a:gd name="connsiteX1" fmla="*/ 43815 w 182880"/>
                    <a:gd name="connsiteY1" fmla="*/ 12377 h 192325"/>
                    <a:gd name="connsiteX2" fmla="*/ 92393 w 182880"/>
                    <a:gd name="connsiteY2" fmla="*/ 0 h 192325"/>
                    <a:gd name="connsiteX3" fmla="*/ 135255 w 182880"/>
                    <a:gd name="connsiteY3" fmla="*/ 9521 h 192325"/>
                    <a:gd name="connsiteX4" fmla="*/ 166688 w 182880"/>
                    <a:gd name="connsiteY4" fmla="*/ 35228 h 192325"/>
                    <a:gd name="connsiteX5" fmla="*/ 182880 w 182880"/>
                    <a:gd name="connsiteY5" fmla="*/ 74264 h 192325"/>
                    <a:gd name="connsiteX6" fmla="*/ 120968 w 182880"/>
                    <a:gd name="connsiteY6" fmla="*/ 74264 h 192325"/>
                    <a:gd name="connsiteX7" fmla="*/ 108585 w 182880"/>
                    <a:gd name="connsiteY7" fmla="*/ 59983 h 192325"/>
                    <a:gd name="connsiteX8" fmla="*/ 90488 w 182880"/>
                    <a:gd name="connsiteY8" fmla="*/ 55222 h 192325"/>
                    <a:gd name="connsiteX9" fmla="*/ 67628 w 182880"/>
                    <a:gd name="connsiteY9" fmla="*/ 66647 h 192325"/>
                    <a:gd name="connsiteX10" fmla="*/ 59055 w 182880"/>
                    <a:gd name="connsiteY10" fmla="*/ 96163 h 192325"/>
                    <a:gd name="connsiteX11" fmla="*/ 67628 w 182880"/>
                    <a:gd name="connsiteY11" fmla="*/ 125678 h 192325"/>
                    <a:gd name="connsiteX12" fmla="*/ 90488 w 182880"/>
                    <a:gd name="connsiteY12" fmla="*/ 137103 h 192325"/>
                    <a:gd name="connsiteX13" fmla="*/ 108585 w 182880"/>
                    <a:gd name="connsiteY13" fmla="*/ 132343 h 192325"/>
                    <a:gd name="connsiteX14" fmla="*/ 120968 w 182880"/>
                    <a:gd name="connsiteY14" fmla="*/ 118061 h 192325"/>
                    <a:gd name="connsiteX15" fmla="*/ 182880 w 182880"/>
                    <a:gd name="connsiteY15" fmla="*/ 118061 h 192325"/>
                    <a:gd name="connsiteX16" fmla="*/ 166688 w 182880"/>
                    <a:gd name="connsiteY16" fmla="*/ 157097 h 192325"/>
                    <a:gd name="connsiteX17" fmla="*/ 135255 w 182880"/>
                    <a:gd name="connsiteY17" fmla="*/ 182804 h 192325"/>
                    <a:gd name="connsiteX18" fmla="*/ 92393 w 182880"/>
                    <a:gd name="connsiteY18" fmla="*/ 192325 h 192325"/>
                    <a:gd name="connsiteX19" fmla="*/ 43815 w 182880"/>
                    <a:gd name="connsiteY19" fmla="*/ 179948 h 192325"/>
                    <a:gd name="connsiteX20" fmla="*/ 11430 w 182880"/>
                    <a:gd name="connsiteY20" fmla="*/ 146624 h 192325"/>
                    <a:gd name="connsiteX21" fmla="*/ 0 w 182880"/>
                    <a:gd name="connsiteY21" fmla="*/ 97115 h 192325"/>
                    <a:gd name="connsiteX22" fmla="*/ 11430 w 182880"/>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80" h="192325">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w="9525" cap="flat">
                  <a:noFill/>
                  <a:prstDash val="solid"/>
                  <a:miter/>
                </a:ln>
              </p:spPr>
              <p:txBody>
                <a:bodyPr rtlCol="0" anchor="ctr"/>
                <a:lstStyle/>
                <a:p>
                  <a:endParaRPr lang="en-US"/>
                </a:p>
              </p:txBody>
            </p:sp>
            <p:sp>
              <p:nvSpPr>
                <p:cNvPr id="24" name="Freeform 23">
                  <a:extLst>
                    <a:ext uri="{FF2B5EF4-FFF2-40B4-BE49-F238E27FC236}">
                      <a16:creationId xmlns:a16="http://schemas.microsoft.com/office/drawing/2014/main" id="{D09EFF40-56B2-02A2-CDB9-C9B5C42025F6}"/>
                    </a:ext>
                  </a:extLst>
                </p:cNvPr>
                <p:cNvSpPr/>
                <p:nvPr/>
              </p:nvSpPr>
              <p:spPr>
                <a:xfrm>
                  <a:off x="11699240" y="5219030"/>
                  <a:ext cx="181927" cy="186612"/>
                </a:xfrm>
                <a:custGeom>
                  <a:avLst/>
                  <a:gdLst>
                    <a:gd name="connsiteX0" fmla="*/ 112395 w 181927"/>
                    <a:gd name="connsiteY0" fmla="*/ 185660 h 186612"/>
                    <a:gd name="connsiteX1" fmla="*/ 58103 w 181927"/>
                    <a:gd name="connsiteY1" fmla="*/ 104732 h 186612"/>
                    <a:gd name="connsiteX2" fmla="*/ 58103 w 181927"/>
                    <a:gd name="connsiteY2" fmla="*/ 185660 h 186612"/>
                    <a:gd name="connsiteX3" fmla="*/ 0 w 181927"/>
                    <a:gd name="connsiteY3" fmla="*/ 185660 h 186612"/>
                    <a:gd name="connsiteX4" fmla="*/ 0 w 181927"/>
                    <a:gd name="connsiteY4" fmla="*/ 0 h 186612"/>
                    <a:gd name="connsiteX5" fmla="*/ 58103 w 181927"/>
                    <a:gd name="connsiteY5" fmla="*/ 0 h 186612"/>
                    <a:gd name="connsiteX6" fmla="*/ 58103 w 181927"/>
                    <a:gd name="connsiteY6" fmla="*/ 78073 h 186612"/>
                    <a:gd name="connsiteX7" fmla="*/ 111442 w 181927"/>
                    <a:gd name="connsiteY7" fmla="*/ 0 h 186612"/>
                    <a:gd name="connsiteX8" fmla="*/ 177165 w 181927"/>
                    <a:gd name="connsiteY8" fmla="*/ 0 h 186612"/>
                    <a:gd name="connsiteX9" fmla="*/ 113347 w 181927"/>
                    <a:gd name="connsiteY9" fmla="*/ 89498 h 186612"/>
                    <a:gd name="connsiteX10" fmla="*/ 181928 w 181927"/>
                    <a:gd name="connsiteY10" fmla="*/ 186613 h 186612"/>
                    <a:gd name="connsiteX11" fmla="*/ 112395 w 181927"/>
                    <a:gd name="connsiteY11" fmla="*/ 186613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27" h="186612">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w="9525"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43940171-5BDA-1285-EDE8-8152F75252E0}"/>
                    </a:ext>
                  </a:extLst>
                </p:cNvPr>
                <p:cNvSpPr/>
                <p:nvPr/>
              </p:nvSpPr>
              <p:spPr>
                <a:xfrm>
                  <a:off x="10976292" y="5430397"/>
                  <a:ext cx="181927" cy="192325"/>
                </a:xfrm>
                <a:custGeom>
                  <a:avLst/>
                  <a:gdLst>
                    <a:gd name="connsiteX0" fmla="*/ 11430 w 181927"/>
                    <a:gd name="connsiteY0" fmla="*/ 45701 h 192325"/>
                    <a:gd name="connsiteX1" fmla="*/ 42863 w 181927"/>
                    <a:gd name="connsiteY1" fmla="*/ 12377 h 192325"/>
                    <a:gd name="connsiteX2" fmla="*/ 91440 w 181927"/>
                    <a:gd name="connsiteY2" fmla="*/ 0 h 192325"/>
                    <a:gd name="connsiteX3" fmla="*/ 134302 w 181927"/>
                    <a:gd name="connsiteY3" fmla="*/ 9521 h 192325"/>
                    <a:gd name="connsiteX4" fmla="*/ 165735 w 181927"/>
                    <a:gd name="connsiteY4" fmla="*/ 35228 h 192325"/>
                    <a:gd name="connsiteX5" fmla="*/ 181927 w 181927"/>
                    <a:gd name="connsiteY5" fmla="*/ 74264 h 192325"/>
                    <a:gd name="connsiteX6" fmla="*/ 120015 w 181927"/>
                    <a:gd name="connsiteY6" fmla="*/ 74264 h 192325"/>
                    <a:gd name="connsiteX7" fmla="*/ 107632 w 181927"/>
                    <a:gd name="connsiteY7" fmla="*/ 59983 h 192325"/>
                    <a:gd name="connsiteX8" fmla="*/ 89535 w 181927"/>
                    <a:gd name="connsiteY8" fmla="*/ 55222 h 192325"/>
                    <a:gd name="connsiteX9" fmla="*/ 66675 w 181927"/>
                    <a:gd name="connsiteY9" fmla="*/ 66647 h 192325"/>
                    <a:gd name="connsiteX10" fmla="*/ 58102 w 181927"/>
                    <a:gd name="connsiteY10" fmla="*/ 96163 h 192325"/>
                    <a:gd name="connsiteX11" fmla="*/ 66675 w 181927"/>
                    <a:gd name="connsiteY11" fmla="*/ 125678 h 192325"/>
                    <a:gd name="connsiteX12" fmla="*/ 89535 w 181927"/>
                    <a:gd name="connsiteY12" fmla="*/ 137103 h 192325"/>
                    <a:gd name="connsiteX13" fmla="*/ 107632 w 181927"/>
                    <a:gd name="connsiteY13" fmla="*/ 132343 h 192325"/>
                    <a:gd name="connsiteX14" fmla="*/ 120015 w 181927"/>
                    <a:gd name="connsiteY14" fmla="*/ 118061 h 192325"/>
                    <a:gd name="connsiteX15" fmla="*/ 181927 w 181927"/>
                    <a:gd name="connsiteY15" fmla="*/ 118061 h 192325"/>
                    <a:gd name="connsiteX16" fmla="*/ 165735 w 181927"/>
                    <a:gd name="connsiteY16" fmla="*/ 157097 h 192325"/>
                    <a:gd name="connsiteX17" fmla="*/ 134302 w 181927"/>
                    <a:gd name="connsiteY17" fmla="*/ 182804 h 192325"/>
                    <a:gd name="connsiteX18" fmla="*/ 91440 w 181927"/>
                    <a:gd name="connsiteY18" fmla="*/ 192325 h 192325"/>
                    <a:gd name="connsiteX19" fmla="*/ 42863 w 181927"/>
                    <a:gd name="connsiteY19" fmla="*/ 179948 h 192325"/>
                    <a:gd name="connsiteX20" fmla="*/ 11430 w 181927"/>
                    <a:gd name="connsiteY20" fmla="*/ 146624 h 192325"/>
                    <a:gd name="connsiteX21" fmla="*/ 0 w 181927"/>
                    <a:gd name="connsiteY21" fmla="*/ 97115 h 192325"/>
                    <a:gd name="connsiteX22" fmla="*/ 11430 w 181927"/>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2325">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w="9525"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FF064738-5B7F-E5DD-9DCE-481F5B0AC97A}"/>
                    </a:ext>
                  </a:extLst>
                </p:cNvPr>
                <p:cNvSpPr/>
                <p:nvPr/>
              </p:nvSpPr>
              <p:spPr>
                <a:xfrm>
                  <a:off x="11179175" y="5432301"/>
                  <a:ext cx="172402" cy="186612"/>
                </a:xfrm>
                <a:custGeom>
                  <a:avLst/>
                  <a:gdLst>
                    <a:gd name="connsiteX0" fmla="*/ 172403 w 172402"/>
                    <a:gd name="connsiteY0" fmla="*/ 0 h 186612"/>
                    <a:gd name="connsiteX1" fmla="*/ 172403 w 172402"/>
                    <a:gd name="connsiteY1" fmla="*/ 186613 h 186612"/>
                    <a:gd name="connsiteX2" fmla="*/ 114300 w 172402"/>
                    <a:gd name="connsiteY2" fmla="*/ 186613 h 186612"/>
                    <a:gd name="connsiteX3" fmla="*/ 114300 w 172402"/>
                    <a:gd name="connsiteY3" fmla="*/ 114253 h 186612"/>
                    <a:gd name="connsiteX4" fmla="*/ 59055 w 172402"/>
                    <a:gd name="connsiteY4" fmla="*/ 114253 h 186612"/>
                    <a:gd name="connsiteX5" fmla="*/ 59055 w 172402"/>
                    <a:gd name="connsiteY5" fmla="*/ 186613 h 186612"/>
                    <a:gd name="connsiteX6" fmla="*/ 0 w 172402"/>
                    <a:gd name="connsiteY6" fmla="*/ 186613 h 186612"/>
                    <a:gd name="connsiteX7" fmla="*/ 0 w 172402"/>
                    <a:gd name="connsiteY7" fmla="*/ 952 h 186612"/>
                    <a:gd name="connsiteX8" fmla="*/ 58103 w 172402"/>
                    <a:gd name="connsiteY8" fmla="*/ 952 h 186612"/>
                    <a:gd name="connsiteX9" fmla="*/ 58103 w 172402"/>
                    <a:gd name="connsiteY9" fmla="*/ 67599 h 186612"/>
                    <a:gd name="connsiteX10" fmla="*/ 113347 w 172402"/>
                    <a:gd name="connsiteY10" fmla="*/ 67599 h 186612"/>
                    <a:gd name="connsiteX11" fmla="*/ 113347 w 172402"/>
                    <a:gd name="connsiteY11" fmla="*/ 952 h 186612"/>
                    <a:gd name="connsiteX12" fmla="*/ 172403 w 172402"/>
                    <a:gd name="connsiteY12"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402" h="186612">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w="9525" cap="flat">
                  <a:noFill/>
                  <a:prstDash val="solid"/>
                  <a:miter/>
                </a:ln>
              </p:spPr>
              <p:txBody>
                <a:bodyPr rtlCol="0" anchor="ctr"/>
                <a:lstStyle/>
                <a:p>
                  <a:endParaRPr lang="en-US"/>
                </a:p>
              </p:txBody>
            </p:sp>
            <p:sp>
              <p:nvSpPr>
                <p:cNvPr id="27" name="Freeform 26">
                  <a:extLst>
                    <a:ext uri="{FF2B5EF4-FFF2-40B4-BE49-F238E27FC236}">
                      <a16:creationId xmlns:a16="http://schemas.microsoft.com/office/drawing/2014/main" id="{3ABBCC1C-2EC7-F7D0-AADC-9E9E7E6020FD}"/>
                    </a:ext>
                  </a:extLst>
                </p:cNvPr>
                <p:cNvSpPr/>
                <p:nvPr/>
              </p:nvSpPr>
              <p:spPr>
                <a:xfrm>
                  <a:off x="11364912" y="5433253"/>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2 w 202882"/>
                    <a:gd name="connsiteY6" fmla="*/ 185660 h 185660"/>
                    <a:gd name="connsiteX7" fmla="*/ 140970 w 202882"/>
                    <a:gd name="connsiteY7" fmla="*/ 185660 h 185660"/>
                    <a:gd name="connsiteX8" fmla="*/ 132397 w 202882"/>
                    <a:gd name="connsiteY8" fmla="*/ 157097 h 185660"/>
                    <a:gd name="connsiteX9" fmla="*/ 118110 w 202882"/>
                    <a:gd name="connsiteY9" fmla="*/ 113300 h 185660"/>
                    <a:gd name="connsiteX10" fmla="*/ 100965 w 202882"/>
                    <a:gd name="connsiteY10" fmla="*/ 61887 h 185660"/>
                    <a:gd name="connsiteX11" fmla="*/ 83820 w 202882"/>
                    <a:gd name="connsiteY11" fmla="*/ 113300 h 185660"/>
                    <a:gd name="connsiteX12" fmla="*/ 118110 w 202882"/>
                    <a:gd name="connsiteY12" fmla="*/ 11330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w="9525" cap="flat">
                  <a:noFill/>
                  <a:prstDash val="solid"/>
                  <a:miter/>
                </a:ln>
              </p:spPr>
              <p:txBody>
                <a:bodyPr rtlCol="0" anchor="ctr"/>
                <a:lstStyle/>
                <a:p>
                  <a:endParaRPr lang="en-US"/>
                </a:p>
              </p:txBody>
            </p:sp>
            <p:sp>
              <p:nvSpPr>
                <p:cNvPr id="28" name="Freeform 27">
                  <a:extLst>
                    <a:ext uri="{FF2B5EF4-FFF2-40B4-BE49-F238E27FC236}">
                      <a16:creationId xmlns:a16="http://schemas.microsoft.com/office/drawing/2014/main" id="{0E6748CA-7A6A-7FC9-AC21-7CBAA35DFD83}"/>
                    </a:ext>
                  </a:extLst>
                </p:cNvPr>
                <p:cNvSpPr/>
                <p:nvPr/>
              </p:nvSpPr>
              <p:spPr>
                <a:xfrm>
                  <a:off x="11581130" y="5432301"/>
                  <a:ext cx="58102" cy="186612"/>
                </a:xfrm>
                <a:custGeom>
                  <a:avLst/>
                  <a:gdLst>
                    <a:gd name="connsiteX0" fmla="*/ 58102 w 58102"/>
                    <a:gd name="connsiteY0" fmla="*/ 0 h 186612"/>
                    <a:gd name="connsiteX1" fmla="*/ 58102 w 58102"/>
                    <a:gd name="connsiteY1" fmla="*/ 186613 h 186612"/>
                    <a:gd name="connsiteX2" fmla="*/ 0 w 58102"/>
                    <a:gd name="connsiteY2" fmla="*/ 186613 h 186612"/>
                    <a:gd name="connsiteX3" fmla="*/ 0 w 58102"/>
                    <a:gd name="connsiteY3" fmla="*/ 952 h 186612"/>
                    <a:gd name="connsiteX4" fmla="*/ 58102 w 58102"/>
                    <a:gd name="connsiteY4" fmla="*/ 952 h 186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6612">
                      <a:moveTo>
                        <a:pt x="58102" y="0"/>
                      </a:moveTo>
                      <a:lnTo>
                        <a:pt x="58102" y="186613"/>
                      </a:lnTo>
                      <a:lnTo>
                        <a:pt x="0" y="186613"/>
                      </a:lnTo>
                      <a:lnTo>
                        <a:pt x="0" y="952"/>
                      </a:lnTo>
                      <a:lnTo>
                        <a:pt x="58102" y="952"/>
                      </a:lnTo>
                      <a:close/>
                    </a:path>
                  </a:pathLst>
                </a:custGeom>
                <a:solidFill>
                  <a:srgbClr val="FFFFFF"/>
                </a:solidFill>
                <a:ln w="9525" cap="flat">
                  <a:noFill/>
                  <a:prstDash val="solid"/>
                  <a:miter/>
                </a:ln>
              </p:spPr>
              <p:txBody>
                <a:bodyPr rtlCol="0" anchor="ctr"/>
                <a:lstStyle/>
                <a:p>
                  <a:endParaRPr lang="en-US"/>
                </a:p>
              </p:txBody>
            </p:sp>
            <p:sp>
              <p:nvSpPr>
                <p:cNvPr id="29" name="Freeform 28">
                  <a:extLst>
                    <a:ext uri="{FF2B5EF4-FFF2-40B4-BE49-F238E27FC236}">
                      <a16:creationId xmlns:a16="http://schemas.microsoft.com/office/drawing/2014/main" id="{5CC3881C-1EAB-CABA-203B-467E2EEE7F03}"/>
                    </a:ext>
                  </a:extLst>
                </p:cNvPr>
                <p:cNvSpPr/>
                <p:nvPr/>
              </p:nvSpPr>
              <p:spPr>
                <a:xfrm>
                  <a:off x="11665902" y="5433253"/>
                  <a:ext cx="178117" cy="185660"/>
                </a:xfrm>
                <a:custGeom>
                  <a:avLst/>
                  <a:gdLst>
                    <a:gd name="connsiteX0" fmla="*/ 178117 w 178117"/>
                    <a:gd name="connsiteY0" fmla="*/ 185660 h 185660"/>
                    <a:gd name="connsiteX1" fmla="*/ 120015 w 178117"/>
                    <a:gd name="connsiteY1" fmla="*/ 185660 h 185660"/>
                    <a:gd name="connsiteX2" fmla="*/ 58103 w 178117"/>
                    <a:gd name="connsiteY2" fmla="*/ 92354 h 185660"/>
                    <a:gd name="connsiteX3" fmla="*/ 58103 w 178117"/>
                    <a:gd name="connsiteY3" fmla="*/ 185660 h 185660"/>
                    <a:gd name="connsiteX4" fmla="*/ 0 w 178117"/>
                    <a:gd name="connsiteY4" fmla="*/ 185660 h 185660"/>
                    <a:gd name="connsiteX5" fmla="*/ 0 w 178117"/>
                    <a:gd name="connsiteY5" fmla="*/ 0 h 185660"/>
                    <a:gd name="connsiteX6" fmla="*/ 58103 w 178117"/>
                    <a:gd name="connsiteY6" fmla="*/ 0 h 185660"/>
                    <a:gd name="connsiteX7" fmla="*/ 120015 w 178117"/>
                    <a:gd name="connsiteY7" fmla="*/ 95210 h 185660"/>
                    <a:gd name="connsiteX8" fmla="*/ 120015 w 178117"/>
                    <a:gd name="connsiteY8" fmla="*/ 0 h 185660"/>
                    <a:gd name="connsiteX9" fmla="*/ 178117 w 178117"/>
                    <a:gd name="connsiteY9" fmla="*/ 0 h 185660"/>
                    <a:gd name="connsiteX10" fmla="*/ 178117 w 178117"/>
                    <a:gd name="connsiteY10" fmla="*/ 18566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117" h="18566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w="9525" cap="flat">
                  <a:noFill/>
                  <a:prstDash val="solid"/>
                  <a:miter/>
                </a:ln>
              </p:spPr>
              <p:txBody>
                <a:bodyPr rtlCol="0" anchor="ctr"/>
                <a:lstStyle/>
                <a:p>
                  <a:endParaRPr lang="en-US"/>
                </a:p>
              </p:txBody>
            </p:sp>
          </p:grpSp>
          <p:grpSp>
            <p:nvGrpSpPr>
              <p:cNvPr id="16" name="Graphic 47">
                <a:extLst>
                  <a:ext uri="{FF2B5EF4-FFF2-40B4-BE49-F238E27FC236}">
                    <a16:creationId xmlns:a16="http://schemas.microsoft.com/office/drawing/2014/main" id="{045814BA-B3CE-2582-93E6-8055C007C6CB}"/>
                  </a:ext>
                </a:extLst>
              </p:cNvPr>
              <p:cNvGrpSpPr/>
              <p:nvPr/>
            </p:nvGrpSpPr>
            <p:grpSpPr>
              <a:xfrm>
                <a:off x="11013440" y="5670327"/>
                <a:ext cx="207644" cy="85689"/>
                <a:chOff x="11013440" y="5670327"/>
                <a:chExt cx="207644" cy="85689"/>
              </a:xfrm>
              <a:solidFill>
                <a:srgbClr val="FFFFFF"/>
              </a:solidFill>
            </p:grpSpPr>
            <p:sp>
              <p:nvSpPr>
                <p:cNvPr id="17" name="Freeform 16">
                  <a:extLst>
                    <a:ext uri="{FF2B5EF4-FFF2-40B4-BE49-F238E27FC236}">
                      <a16:creationId xmlns:a16="http://schemas.microsoft.com/office/drawing/2014/main" id="{CDC99A9A-CFDA-01E8-0CD4-1C1C2B40DF73}"/>
                    </a:ext>
                  </a:extLst>
                </p:cNvPr>
                <p:cNvSpPr/>
                <p:nvPr/>
              </p:nvSpPr>
              <p:spPr>
                <a:xfrm>
                  <a:off x="11013440" y="5673184"/>
                  <a:ext cx="45719" cy="81881"/>
                </a:xfrm>
                <a:custGeom>
                  <a:avLst/>
                  <a:gdLst>
                    <a:gd name="connsiteX0" fmla="*/ 45720 w 45719"/>
                    <a:gd name="connsiteY0" fmla="*/ 0 h 81881"/>
                    <a:gd name="connsiteX1" fmla="*/ 45720 w 45719"/>
                    <a:gd name="connsiteY1" fmla="*/ 8569 h 81881"/>
                    <a:gd name="connsiteX2" fmla="*/ 10478 w 45719"/>
                    <a:gd name="connsiteY2" fmla="*/ 8569 h 81881"/>
                    <a:gd name="connsiteX3" fmla="*/ 10478 w 45719"/>
                    <a:gd name="connsiteY3" fmla="*/ 36180 h 81881"/>
                    <a:gd name="connsiteX4" fmla="*/ 39053 w 45719"/>
                    <a:gd name="connsiteY4" fmla="*/ 36180 h 81881"/>
                    <a:gd name="connsiteX5" fmla="*/ 39053 w 45719"/>
                    <a:gd name="connsiteY5" fmla="*/ 44749 h 81881"/>
                    <a:gd name="connsiteX6" fmla="*/ 10478 w 45719"/>
                    <a:gd name="connsiteY6" fmla="*/ 44749 h 81881"/>
                    <a:gd name="connsiteX7" fmla="*/ 10478 w 45719"/>
                    <a:gd name="connsiteY7" fmla="*/ 81881 h 81881"/>
                    <a:gd name="connsiteX8" fmla="*/ 0 w 45719"/>
                    <a:gd name="connsiteY8" fmla="*/ 81881 h 81881"/>
                    <a:gd name="connsiteX9" fmla="*/ 0 w 45719"/>
                    <a:gd name="connsiteY9" fmla="*/ 0 h 81881"/>
                    <a:gd name="connsiteX10" fmla="*/ 45720 w 45719"/>
                    <a:gd name="connsiteY10" fmla="*/ 0 h 8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719" h="81881">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w="9525" cap="flat">
                  <a:noFill/>
                  <a:prstDash val="solid"/>
                  <a:miter/>
                </a:ln>
              </p:spPr>
              <p:txBody>
                <a:bodyPr rtlCol="0" anchor="ctr"/>
                <a:lstStyle/>
                <a:p>
                  <a:endParaRPr lang="en-US"/>
                </a:p>
              </p:txBody>
            </p:sp>
            <p:sp>
              <p:nvSpPr>
                <p:cNvPr id="18" name="Freeform 17">
                  <a:extLst>
                    <a:ext uri="{FF2B5EF4-FFF2-40B4-BE49-F238E27FC236}">
                      <a16:creationId xmlns:a16="http://schemas.microsoft.com/office/drawing/2014/main" id="{2B6E8D18-C36F-7602-32B3-F98A79CC5AB2}"/>
                    </a:ext>
                  </a:extLst>
                </p:cNvPr>
                <p:cNvSpPr/>
                <p:nvPr/>
              </p:nvSpPr>
              <p:spPr>
                <a:xfrm>
                  <a:off x="11066780" y="5670327"/>
                  <a:ext cx="83819" cy="85689"/>
                </a:xfrm>
                <a:custGeom>
                  <a:avLst/>
                  <a:gdLst>
                    <a:gd name="connsiteX0" fmla="*/ 20955 w 83819"/>
                    <a:gd name="connsiteY0" fmla="*/ 79977 h 85689"/>
                    <a:gd name="connsiteX1" fmla="*/ 5715 w 83819"/>
                    <a:gd name="connsiteY1" fmla="*/ 64743 h 85689"/>
                    <a:gd name="connsiteX2" fmla="*/ 0 w 83819"/>
                    <a:gd name="connsiteY2" fmla="*/ 42845 h 85689"/>
                    <a:gd name="connsiteX3" fmla="*/ 5715 w 83819"/>
                    <a:gd name="connsiteY3" fmla="*/ 20946 h 85689"/>
                    <a:gd name="connsiteX4" fmla="*/ 20955 w 83819"/>
                    <a:gd name="connsiteY4" fmla="*/ 5713 h 85689"/>
                    <a:gd name="connsiteX5" fmla="*/ 41910 w 83819"/>
                    <a:gd name="connsiteY5" fmla="*/ 0 h 85689"/>
                    <a:gd name="connsiteX6" fmla="*/ 62865 w 83819"/>
                    <a:gd name="connsiteY6" fmla="*/ 5713 h 85689"/>
                    <a:gd name="connsiteX7" fmla="*/ 78105 w 83819"/>
                    <a:gd name="connsiteY7" fmla="*/ 20946 h 85689"/>
                    <a:gd name="connsiteX8" fmla="*/ 83820 w 83819"/>
                    <a:gd name="connsiteY8" fmla="*/ 42845 h 85689"/>
                    <a:gd name="connsiteX9" fmla="*/ 78105 w 83819"/>
                    <a:gd name="connsiteY9" fmla="*/ 64743 h 85689"/>
                    <a:gd name="connsiteX10" fmla="*/ 62865 w 83819"/>
                    <a:gd name="connsiteY10" fmla="*/ 79977 h 85689"/>
                    <a:gd name="connsiteX11" fmla="*/ 41910 w 83819"/>
                    <a:gd name="connsiteY11" fmla="*/ 85689 h 85689"/>
                    <a:gd name="connsiteX12" fmla="*/ 20955 w 83819"/>
                    <a:gd name="connsiteY12" fmla="*/ 79977 h 85689"/>
                    <a:gd name="connsiteX13" fmla="*/ 58102 w 83819"/>
                    <a:gd name="connsiteY13" fmla="*/ 71408 h 85689"/>
                    <a:gd name="connsiteX14" fmla="*/ 68580 w 83819"/>
                    <a:gd name="connsiteY14" fmla="*/ 59983 h 85689"/>
                    <a:gd name="connsiteX15" fmla="*/ 72390 w 83819"/>
                    <a:gd name="connsiteY15" fmla="*/ 42845 h 85689"/>
                    <a:gd name="connsiteX16" fmla="*/ 68580 w 83819"/>
                    <a:gd name="connsiteY16" fmla="*/ 25707 h 85689"/>
                    <a:gd name="connsiteX17" fmla="*/ 58102 w 83819"/>
                    <a:gd name="connsiteY17" fmla="*/ 14282 h 85689"/>
                    <a:gd name="connsiteX18" fmla="*/ 42863 w 83819"/>
                    <a:gd name="connsiteY18" fmla="*/ 10473 h 85689"/>
                    <a:gd name="connsiteX19" fmla="*/ 27622 w 83819"/>
                    <a:gd name="connsiteY19" fmla="*/ 14282 h 85689"/>
                    <a:gd name="connsiteX20" fmla="*/ 17145 w 83819"/>
                    <a:gd name="connsiteY20" fmla="*/ 25707 h 85689"/>
                    <a:gd name="connsiteX21" fmla="*/ 13335 w 83819"/>
                    <a:gd name="connsiteY21" fmla="*/ 42845 h 85689"/>
                    <a:gd name="connsiteX22" fmla="*/ 17145 w 83819"/>
                    <a:gd name="connsiteY22" fmla="*/ 59983 h 85689"/>
                    <a:gd name="connsiteX23" fmla="*/ 27622 w 83819"/>
                    <a:gd name="connsiteY23" fmla="*/ 71408 h 85689"/>
                    <a:gd name="connsiteX24" fmla="*/ 42863 w 83819"/>
                    <a:gd name="connsiteY24" fmla="*/ 75216 h 85689"/>
                    <a:gd name="connsiteX25" fmla="*/ 58102 w 83819"/>
                    <a:gd name="connsiteY25" fmla="*/ 71408 h 8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819" h="85689">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w="9525" cap="flat">
                  <a:noFill/>
                  <a:prstDash val="solid"/>
                  <a:miter/>
                </a:ln>
              </p:spPr>
              <p:txBody>
                <a:bodyPr rtlCol="0" anchor="ctr"/>
                <a:lstStyle/>
                <a:p>
                  <a:endParaRPr lang="en-US"/>
                </a:p>
              </p:txBody>
            </p:sp>
            <p:sp>
              <p:nvSpPr>
                <p:cNvPr id="19" name="Freeform 18">
                  <a:extLst>
                    <a:ext uri="{FF2B5EF4-FFF2-40B4-BE49-F238E27FC236}">
                      <a16:creationId xmlns:a16="http://schemas.microsoft.com/office/drawing/2014/main" id="{A41B06D7-F6D8-69B5-2D0C-4123036C0868}"/>
                    </a:ext>
                  </a:extLst>
                </p:cNvPr>
                <p:cNvSpPr/>
                <p:nvPr/>
              </p:nvSpPr>
              <p:spPr>
                <a:xfrm>
                  <a:off x="11164887" y="5672232"/>
                  <a:ext cx="56197" cy="81880"/>
                </a:xfrm>
                <a:custGeom>
                  <a:avLst/>
                  <a:gdLst>
                    <a:gd name="connsiteX0" fmla="*/ 42863 w 56197"/>
                    <a:gd name="connsiteY0" fmla="*/ 81881 h 81880"/>
                    <a:gd name="connsiteX1" fmla="*/ 23813 w 56197"/>
                    <a:gd name="connsiteY1" fmla="*/ 48557 h 81880"/>
                    <a:gd name="connsiteX2" fmla="*/ 10478 w 56197"/>
                    <a:gd name="connsiteY2" fmla="*/ 48557 h 81880"/>
                    <a:gd name="connsiteX3" fmla="*/ 10478 w 56197"/>
                    <a:gd name="connsiteY3" fmla="*/ 81881 h 81880"/>
                    <a:gd name="connsiteX4" fmla="*/ 0 w 56197"/>
                    <a:gd name="connsiteY4" fmla="*/ 81881 h 81880"/>
                    <a:gd name="connsiteX5" fmla="*/ 0 w 56197"/>
                    <a:gd name="connsiteY5" fmla="*/ 0 h 81880"/>
                    <a:gd name="connsiteX6" fmla="*/ 26670 w 56197"/>
                    <a:gd name="connsiteY6" fmla="*/ 0 h 81880"/>
                    <a:gd name="connsiteX7" fmla="*/ 41910 w 56197"/>
                    <a:gd name="connsiteY7" fmla="*/ 2856 h 81880"/>
                    <a:gd name="connsiteX8" fmla="*/ 51435 w 56197"/>
                    <a:gd name="connsiteY8" fmla="*/ 11425 h 81880"/>
                    <a:gd name="connsiteX9" fmla="*/ 54293 w 56197"/>
                    <a:gd name="connsiteY9" fmla="*/ 23803 h 81880"/>
                    <a:gd name="connsiteX10" fmla="*/ 49530 w 56197"/>
                    <a:gd name="connsiteY10" fmla="*/ 39036 h 81880"/>
                    <a:gd name="connsiteX11" fmla="*/ 35243 w 56197"/>
                    <a:gd name="connsiteY11" fmla="*/ 47605 h 81880"/>
                    <a:gd name="connsiteX12" fmla="*/ 56197 w 56197"/>
                    <a:gd name="connsiteY12" fmla="*/ 81881 h 81880"/>
                    <a:gd name="connsiteX13" fmla="*/ 42863 w 56197"/>
                    <a:gd name="connsiteY13" fmla="*/ 81881 h 81880"/>
                    <a:gd name="connsiteX14" fmla="*/ 10478 w 56197"/>
                    <a:gd name="connsiteY14" fmla="*/ 39988 h 81880"/>
                    <a:gd name="connsiteX15" fmla="*/ 26670 w 56197"/>
                    <a:gd name="connsiteY15" fmla="*/ 39988 h 81880"/>
                    <a:gd name="connsiteX16" fmla="*/ 40005 w 56197"/>
                    <a:gd name="connsiteY16" fmla="*/ 36180 h 81880"/>
                    <a:gd name="connsiteX17" fmla="*/ 44768 w 56197"/>
                    <a:gd name="connsiteY17" fmla="*/ 24755 h 81880"/>
                    <a:gd name="connsiteX18" fmla="*/ 40957 w 56197"/>
                    <a:gd name="connsiteY18" fmla="*/ 13329 h 81880"/>
                    <a:gd name="connsiteX19" fmla="*/ 27622 w 56197"/>
                    <a:gd name="connsiteY19" fmla="*/ 9521 h 81880"/>
                    <a:gd name="connsiteX20" fmla="*/ 11430 w 56197"/>
                    <a:gd name="connsiteY20" fmla="*/ 9521 h 81880"/>
                    <a:gd name="connsiteX21" fmla="*/ 11430 w 56197"/>
                    <a:gd name="connsiteY21" fmla="*/ 39988 h 8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197" h="8188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w="9525" cap="flat">
                  <a:noFill/>
                  <a:prstDash val="solid"/>
                  <a:miter/>
                </a:ln>
              </p:spPr>
              <p:txBody>
                <a:bodyPr rtlCol="0" anchor="ctr"/>
                <a:lstStyle/>
                <a:p>
                  <a:endParaRPr lang="en-US"/>
                </a:p>
              </p:txBody>
            </p:sp>
          </p:grpSp>
        </p:grpSp>
      </p:grpSp>
      <p:grpSp>
        <p:nvGrpSpPr>
          <p:cNvPr id="231" name="Graphic 231">
            <a:extLst>
              <a:ext uri="{FF2B5EF4-FFF2-40B4-BE49-F238E27FC236}">
                <a16:creationId xmlns:a16="http://schemas.microsoft.com/office/drawing/2014/main" id="{004EDCC2-EBAA-2EED-9D23-7B2F131E6CBD}"/>
              </a:ext>
            </a:extLst>
          </p:cNvPr>
          <p:cNvGrpSpPr/>
          <p:nvPr userDrawn="1"/>
        </p:nvGrpSpPr>
        <p:grpSpPr>
          <a:xfrm rot="5400000" flipH="1">
            <a:off x="627355" y="-645895"/>
            <a:ext cx="2360749" cy="3678139"/>
            <a:chOff x="12708052" y="5708395"/>
            <a:chExt cx="760809" cy="1185370"/>
          </a:xfrm>
          <a:gradFill>
            <a:gsLst>
              <a:gs pos="0">
                <a:srgbClr val="6A9D56"/>
              </a:gs>
              <a:gs pos="60540">
                <a:srgbClr val="2D8784"/>
              </a:gs>
              <a:gs pos="100000">
                <a:srgbClr val="263D94"/>
              </a:gs>
            </a:gsLst>
            <a:lin ang="5400000" scaled="0"/>
          </a:gradFill>
        </p:grpSpPr>
        <p:sp>
          <p:nvSpPr>
            <p:cNvPr id="232" name="Freeform 231">
              <a:extLst>
                <a:ext uri="{FF2B5EF4-FFF2-40B4-BE49-F238E27FC236}">
                  <a16:creationId xmlns:a16="http://schemas.microsoft.com/office/drawing/2014/main" id="{D73D051A-23DF-8AA5-6B75-EC49B09EC002}"/>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233" name="Freeform 232">
              <a:extLst>
                <a:ext uri="{FF2B5EF4-FFF2-40B4-BE49-F238E27FC236}">
                  <a16:creationId xmlns:a16="http://schemas.microsoft.com/office/drawing/2014/main" id="{643F9367-528C-2394-FA34-AA9CD89DBA58}"/>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234" name="Freeform 233">
              <a:extLst>
                <a:ext uri="{FF2B5EF4-FFF2-40B4-BE49-F238E27FC236}">
                  <a16:creationId xmlns:a16="http://schemas.microsoft.com/office/drawing/2014/main" id="{5DA19A0F-6C29-D602-553C-13BED9DEDBE7}"/>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235" name="Freeform 234">
              <a:extLst>
                <a:ext uri="{FF2B5EF4-FFF2-40B4-BE49-F238E27FC236}">
                  <a16:creationId xmlns:a16="http://schemas.microsoft.com/office/drawing/2014/main" id="{E85098B9-5B33-EB13-0B1E-87AECA466F43}"/>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236" name="Freeform 235">
              <a:extLst>
                <a:ext uri="{FF2B5EF4-FFF2-40B4-BE49-F238E27FC236}">
                  <a16:creationId xmlns:a16="http://schemas.microsoft.com/office/drawing/2014/main" id="{2D106A07-8D07-7300-31FA-DD06AF358CE7}"/>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237" name="Freeform 236">
              <a:extLst>
                <a:ext uri="{FF2B5EF4-FFF2-40B4-BE49-F238E27FC236}">
                  <a16:creationId xmlns:a16="http://schemas.microsoft.com/office/drawing/2014/main" id="{D5D772FA-6934-556F-63D5-30066DE1542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238" name="Text Placeholder 23">
            <a:extLst>
              <a:ext uri="{FF2B5EF4-FFF2-40B4-BE49-F238E27FC236}">
                <a16:creationId xmlns:a16="http://schemas.microsoft.com/office/drawing/2014/main" id="{07D2543B-9BDF-519F-6012-5E34384541F6}"/>
              </a:ext>
            </a:extLst>
          </p:cNvPr>
          <p:cNvSpPr>
            <a:spLocks noGrp="1"/>
          </p:cNvSpPr>
          <p:nvPr>
            <p:ph type="body" sz="quarter" idx="21" hasCustomPrompt="1"/>
          </p:nvPr>
        </p:nvSpPr>
        <p:spPr>
          <a:xfrm>
            <a:off x="8482130" y="1267137"/>
            <a:ext cx="3195485" cy="837258"/>
          </a:xfrm>
          <a:prstGeom prst="rect">
            <a:avLst/>
          </a:prstGeom>
        </p:spPr>
        <p:txBody>
          <a:bodyPr anchor="ctr">
            <a:normAutofit/>
          </a:bodyPr>
          <a:lstStyle>
            <a:lvl1pPr marL="0" indent="0" algn="r">
              <a:buNone/>
              <a:defRPr sz="3000" b="0" baseline="0">
                <a:solidFill>
                  <a:srgbClr val="262626"/>
                </a:solidFill>
                <a:latin typeface="+mn-lt"/>
              </a:defRPr>
            </a:lvl1pPr>
          </a:lstStyle>
          <a:p>
            <a:pPr lvl="0"/>
            <a:r>
              <a:rPr lang="en-US" dirty="0" err="1"/>
              <a:t>www.website.eu</a:t>
            </a:r>
            <a:endParaRPr lang="en-US" dirty="0"/>
          </a:p>
        </p:txBody>
      </p:sp>
    </p:spTree>
    <p:extLst>
      <p:ext uri="{BB962C8B-B14F-4D97-AF65-F5344CB8AC3E}">
        <p14:creationId xmlns:p14="http://schemas.microsoft.com/office/powerpoint/2010/main" val="309706829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Cover Slide ">
    <p:spTree>
      <p:nvGrpSpPr>
        <p:cNvPr id="1" name=""/>
        <p:cNvGrpSpPr/>
        <p:nvPr/>
      </p:nvGrpSpPr>
      <p:grpSpPr>
        <a:xfrm>
          <a:off x="0" y="0"/>
          <a:ext cx="0" cy="0"/>
          <a:chOff x="0" y="0"/>
          <a:chExt cx="0" cy="0"/>
        </a:xfrm>
      </p:grpSpPr>
      <p:sp>
        <p:nvSpPr>
          <p:cNvPr id="204" name="Picture Placeholder 203">
            <a:extLst>
              <a:ext uri="{FF2B5EF4-FFF2-40B4-BE49-F238E27FC236}">
                <a16:creationId xmlns:a16="http://schemas.microsoft.com/office/drawing/2014/main" id="{92008537-0EC7-43D0-263F-F065A14D8E63}"/>
              </a:ext>
            </a:extLst>
          </p:cNvPr>
          <p:cNvSpPr>
            <a:spLocks noGrp="1"/>
          </p:cNvSpPr>
          <p:nvPr>
            <p:ph type="pic" sz="quarter" idx="44" hasCustomPrompt="1"/>
          </p:nvPr>
        </p:nvSpPr>
        <p:spPr>
          <a:xfrm>
            <a:off x="487463" y="656405"/>
            <a:ext cx="11318019" cy="3936378"/>
          </a:xfrm>
          <a:custGeom>
            <a:avLst/>
            <a:gdLst>
              <a:gd name="connsiteX0" fmla="*/ 0 w 11318019"/>
              <a:gd name="connsiteY0" fmla="*/ 0 h 3936378"/>
              <a:gd name="connsiteX1" fmla="*/ 8099283 w 11318019"/>
              <a:gd name="connsiteY1" fmla="*/ 0 h 3936378"/>
              <a:gd name="connsiteX2" fmla="*/ 8099283 w 11318019"/>
              <a:gd name="connsiteY2" fmla="*/ 2006118 h 3936378"/>
              <a:gd name="connsiteX3" fmla="*/ 10752692 w 11318019"/>
              <a:gd name="connsiteY3" fmla="*/ 2006118 h 3936378"/>
              <a:gd name="connsiteX4" fmla="*/ 10752692 w 11318019"/>
              <a:gd name="connsiteY4" fmla="*/ 0 h 3936378"/>
              <a:gd name="connsiteX5" fmla="*/ 11318019 w 11318019"/>
              <a:gd name="connsiteY5" fmla="*/ 0 h 3936378"/>
              <a:gd name="connsiteX6" fmla="*/ 11318019 w 11318019"/>
              <a:gd name="connsiteY6" fmla="*/ 3936378 h 3936378"/>
              <a:gd name="connsiteX7" fmla="*/ 0 w 11318019"/>
              <a:gd name="connsiteY7" fmla="*/ 3936378 h 3936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8019" h="3936378">
                <a:moveTo>
                  <a:pt x="0" y="0"/>
                </a:moveTo>
                <a:lnTo>
                  <a:pt x="8099283" y="0"/>
                </a:lnTo>
                <a:lnTo>
                  <a:pt x="8099283" y="2006118"/>
                </a:lnTo>
                <a:lnTo>
                  <a:pt x="10752692" y="2006118"/>
                </a:lnTo>
                <a:lnTo>
                  <a:pt x="10752692" y="0"/>
                </a:lnTo>
                <a:lnTo>
                  <a:pt x="11318019" y="0"/>
                </a:lnTo>
                <a:lnTo>
                  <a:pt x="11318019" y="3936378"/>
                </a:lnTo>
                <a:lnTo>
                  <a:pt x="0" y="3936378"/>
                </a:lnTo>
                <a:close/>
              </a:path>
            </a:pathLst>
          </a:custGeom>
          <a:solidFill>
            <a:schemeClr val="bg1">
              <a:lumMod val="95000"/>
            </a:schemeClr>
          </a:solidFill>
        </p:spPr>
        <p:txBody>
          <a:bodyPr wrap="square">
            <a:noAutofit/>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dirty="0"/>
              <a:t>g</a:t>
            </a:r>
          </a:p>
        </p:txBody>
      </p:sp>
      <p:sp>
        <p:nvSpPr>
          <p:cNvPr id="205" name="Freeform 204">
            <a:extLst>
              <a:ext uri="{FF2B5EF4-FFF2-40B4-BE49-F238E27FC236}">
                <a16:creationId xmlns:a16="http://schemas.microsoft.com/office/drawing/2014/main" id="{669BBDA4-4032-5623-1217-02BB7DEE19B7}"/>
              </a:ext>
            </a:extLst>
          </p:cNvPr>
          <p:cNvSpPr/>
          <p:nvPr userDrawn="1"/>
        </p:nvSpPr>
        <p:spPr>
          <a:xfrm>
            <a:off x="8586746" y="0"/>
            <a:ext cx="2653409" cy="2662521"/>
          </a:xfrm>
          <a:custGeom>
            <a:avLst/>
            <a:gdLst>
              <a:gd name="connsiteX0" fmla="*/ 0 w 1483995"/>
              <a:gd name="connsiteY0" fmla="*/ 0 h 1489091"/>
              <a:gd name="connsiteX1" fmla="*/ 1483995 w 1483995"/>
              <a:gd name="connsiteY1" fmla="*/ 0 h 1489091"/>
              <a:gd name="connsiteX2" fmla="*/ 1483995 w 1483995"/>
              <a:gd name="connsiteY2" fmla="*/ 1489092 h 1489091"/>
              <a:gd name="connsiteX3" fmla="*/ 0 w 1483995"/>
              <a:gd name="connsiteY3" fmla="*/ 1489092 h 1489091"/>
            </a:gdLst>
            <a:ahLst/>
            <a:cxnLst>
              <a:cxn ang="0">
                <a:pos x="connsiteX0" y="connsiteY0"/>
              </a:cxn>
              <a:cxn ang="0">
                <a:pos x="connsiteX1" y="connsiteY1"/>
              </a:cxn>
              <a:cxn ang="0">
                <a:pos x="connsiteX2" y="connsiteY2"/>
              </a:cxn>
              <a:cxn ang="0">
                <a:pos x="connsiteX3" y="connsiteY3"/>
              </a:cxn>
            </a:cxnLst>
            <a:rect l="l" t="t" r="r" b="b"/>
            <a:pathLst>
              <a:path w="1483995" h="1489091">
                <a:moveTo>
                  <a:pt x="0" y="0"/>
                </a:moveTo>
                <a:lnTo>
                  <a:pt x="1483995" y="0"/>
                </a:lnTo>
                <a:lnTo>
                  <a:pt x="1483995" y="1489092"/>
                </a:lnTo>
                <a:lnTo>
                  <a:pt x="0" y="1489092"/>
                </a:lnTo>
                <a:close/>
              </a:path>
            </a:pathLst>
          </a:custGeom>
          <a:gradFill>
            <a:gsLst>
              <a:gs pos="0">
                <a:srgbClr val="6A9D56"/>
              </a:gs>
              <a:gs pos="60540">
                <a:srgbClr val="2D8784"/>
              </a:gs>
              <a:gs pos="100000">
                <a:srgbClr val="263D94"/>
              </a:gs>
            </a:gsLst>
            <a:lin ang="0" scaled="1"/>
          </a:gradFill>
          <a:ln w="9525" cap="flat">
            <a:noFill/>
            <a:prstDash val="solid"/>
            <a:miter/>
          </a:ln>
        </p:spPr>
        <p:txBody>
          <a:bodyPr rtlCol="0" anchor="ctr"/>
          <a:lstStyle/>
          <a:p>
            <a:endParaRPr lang="en-US"/>
          </a:p>
        </p:txBody>
      </p:sp>
      <p:grpSp>
        <p:nvGrpSpPr>
          <p:cNvPr id="3" name="Group 2">
            <a:extLst>
              <a:ext uri="{FF2B5EF4-FFF2-40B4-BE49-F238E27FC236}">
                <a16:creationId xmlns:a16="http://schemas.microsoft.com/office/drawing/2014/main" id="{005AC5DC-E49F-D276-6C25-005747533247}"/>
              </a:ext>
            </a:extLst>
          </p:cNvPr>
          <p:cNvGrpSpPr/>
          <p:nvPr userDrawn="1"/>
        </p:nvGrpSpPr>
        <p:grpSpPr>
          <a:xfrm>
            <a:off x="9180753" y="412591"/>
            <a:ext cx="2050690" cy="2000480"/>
            <a:chOff x="10968672" y="5214269"/>
            <a:chExt cx="1344930" cy="1312000"/>
          </a:xfrm>
        </p:grpSpPr>
        <p:grpSp>
          <p:nvGrpSpPr>
            <p:cNvPr id="4" name="Graphic 47">
              <a:extLst>
                <a:ext uri="{FF2B5EF4-FFF2-40B4-BE49-F238E27FC236}">
                  <a16:creationId xmlns:a16="http://schemas.microsoft.com/office/drawing/2014/main" id="{893FBB07-50DE-8ECB-9F70-20313B72EAC4}"/>
                </a:ext>
              </a:extLst>
            </p:cNvPr>
            <p:cNvGrpSpPr/>
            <p:nvPr/>
          </p:nvGrpSpPr>
          <p:grpSpPr>
            <a:xfrm>
              <a:off x="11799728" y="5338043"/>
              <a:ext cx="373379" cy="317050"/>
              <a:chOff x="11799728" y="5338043"/>
              <a:chExt cx="373379" cy="317050"/>
            </a:xfrm>
            <a:solidFill>
              <a:srgbClr val="FFFFFF"/>
            </a:solidFill>
          </p:grpSpPr>
          <p:sp>
            <p:nvSpPr>
              <p:cNvPr id="195" name="Freeform 194">
                <a:extLst>
                  <a:ext uri="{FF2B5EF4-FFF2-40B4-BE49-F238E27FC236}">
                    <a16:creationId xmlns:a16="http://schemas.microsoft.com/office/drawing/2014/main" id="{4FB9DB29-A308-CBDC-66A0-AF5767467B60}"/>
                  </a:ext>
                </a:extLst>
              </p:cNvPr>
              <p:cNvSpPr/>
              <p:nvPr/>
            </p:nvSpPr>
            <p:spPr>
              <a:xfrm>
                <a:off x="11896645" y="5489428"/>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9 h 165666"/>
                  <a:gd name="connsiteX4" fmla="*/ 89297 w 275748"/>
                  <a:gd name="connsiteY4" fmla="*/ 0 h 165666"/>
                  <a:gd name="connsiteX5" fmla="*/ 268367 w 275748"/>
                  <a:gd name="connsiteY5" fmla="*/ 0 h 165666"/>
                  <a:gd name="connsiteX6" fmla="*/ 275035 w 275748"/>
                  <a:gd name="connsiteY6" fmla="*/ 3809 h 165666"/>
                  <a:gd name="connsiteX7" fmla="*/ 275035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3107 w 275748"/>
                  <a:gd name="connsiteY12" fmla="*/ 14282 h 165666"/>
                  <a:gd name="connsiteX13" fmla="*/ 18812 w 275748"/>
                  <a:gd name="connsiteY13" fmla="*/ 149481 h 165666"/>
                  <a:gd name="connsiteX14" fmla="*/ 180737 w 275748"/>
                  <a:gd name="connsiteY14" fmla="*/ 149481 h 165666"/>
                  <a:gd name="connsiteX15" fmla="*/ 255032 w 275748"/>
                  <a:gd name="connsiteY15" fmla="*/ 14282 h 165666"/>
                  <a:gd name="connsiteX16" fmla="*/ 93107 w 275748"/>
                  <a:gd name="connsiteY16" fmla="*/ 1428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w="9525" cap="flat">
                <a:noFill/>
                <a:prstDash val="solid"/>
                <a:miter/>
              </a:ln>
            </p:spPr>
            <p:txBody>
              <a:bodyPr rtlCol="0" anchor="ctr"/>
              <a:lstStyle/>
              <a:p>
                <a:endParaRPr lang="en-US"/>
              </a:p>
            </p:txBody>
          </p:sp>
          <p:sp>
            <p:nvSpPr>
              <p:cNvPr id="196" name="Freeform 195">
                <a:extLst>
                  <a:ext uri="{FF2B5EF4-FFF2-40B4-BE49-F238E27FC236}">
                    <a16:creationId xmlns:a16="http://schemas.microsoft.com/office/drawing/2014/main" id="{4BC7A048-D4B5-3723-0DD3-4F4C82326B40}"/>
                  </a:ext>
                </a:extLst>
              </p:cNvPr>
              <p:cNvSpPr/>
              <p:nvPr/>
            </p:nvSpPr>
            <p:spPr>
              <a:xfrm>
                <a:off x="11799728" y="5338995"/>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7097 h 316098"/>
                  <a:gd name="connsiteX13" fmla="*/ 103346 w 194310"/>
                  <a:gd name="connsiteY13" fmla="*/ 293248 h 316098"/>
                  <a:gd name="connsiteX14" fmla="*/ 177641 w 194310"/>
                  <a:gd name="connsiteY14" fmla="*/ 158049 h 316098"/>
                  <a:gd name="connsiteX15" fmla="*/ 90011 w 194310"/>
                  <a:gd name="connsiteY15" fmla="*/ 21898 h 316098"/>
                  <a:gd name="connsiteX16" fmla="*/ 15716 w 194310"/>
                  <a:gd name="connsiteY16" fmla="*/ 157097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w="9525" cap="flat">
                <a:noFill/>
                <a:prstDash val="solid"/>
                <a:miter/>
              </a:ln>
            </p:spPr>
            <p:txBody>
              <a:bodyPr rtlCol="0" anchor="ctr"/>
              <a:lstStyle/>
              <a:p>
                <a:endParaRPr lang="en-US"/>
              </a:p>
            </p:txBody>
          </p:sp>
          <p:sp>
            <p:nvSpPr>
              <p:cNvPr id="197" name="Freeform 196">
                <a:extLst>
                  <a:ext uri="{FF2B5EF4-FFF2-40B4-BE49-F238E27FC236}">
                    <a16:creationId xmlns:a16="http://schemas.microsoft.com/office/drawing/2014/main" id="{0A0D4D68-BC9B-CB30-1C64-18D448E98D7F}"/>
                  </a:ext>
                </a:extLst>
              </p:cNvPr>
              <p:cNvSpPr/>
              <p:nvPr/>
            </p:nvSpPr>
            <p:spPr>
              <a:xfrm>
                <a:off x="11881643" y="5338043"/>
                <a:ext cx="291464" cy="165666"/>
              </a:xfrm>
              <a:custGeom>
                <a:avLst/>
                <a:gdLst>
                  <a:gd name="connsiteX0" fmla="*/ 100489 w 291464"/>
                  <a:gd name="connsiteY0" fmla="*/ 164714 h 165666"/>
                  <a:gd name="connsiteX1" fmla="*/ 97631 w 291464"/>
                  <a:gd name="connsiteY1" fmla="*/ 161858 h 165666"/>
                  <a:gd name="connsiteX2" fmla="*/ 1429 w 291464"/>
                  <a:gd name="connsiteY2" fmla="*/ 11425 h 165666"/>
                  <a:gd name="connsiteX3" fmla="*/ 1429 w 291464"/>
                  <a:gd name="connsiteY3" fmla="*/ 3808 h 165666"/>
                  <a:gd name="connsiteX4" fmla="*/ 8096 w 291464"/>
                  <a:gd name="connsiteY4" fmla="*/ 0 h 165666"/>
                  <a:gd name="connsiteX5" fmla="*/ 187166 w 291464"/>
                  <a:gd name="connsiteY5" fmla="*/ 0 h 165666"/>
                  <a:gd name="connsiteX6" fmla="*/ 193834 w 291464"/>
                  <a:gd name="connsiteY6" fmla="*/ 3808 h 165666"/>
                  <a:gd name="connsiteX7" fmla="*/ 290036 w 291464"/>
                  <a:gd name="connsiteY7" fmla="*/ 154241 h 165666"/>
                  <a:gd name="connsiteX8" fmla="*/ 290036 w 291464"/>
                  <a:gd name="connsiteY8" fmla="*/ 161858 h 165666"/>
                  <a:gd name="connsiteX9" fmla="*/ 283369 w 291464"/>
                  <a:gd name="connsiteY9" fmla="*/ 165666 h 165666"/>
                  <a:gd name="connsiteX10" fmla="*/ 104299 w 291464"/>
                  <a:gd name="connsiteY10" fmla="*/ 165666 h 165666"/>
                  <a:gd name="connsiteX11" fmla="*/ 100489 w 291464"/>
                  <a:gd name="connsiteY11" fmla="*/ 164714 h 165666"/>
                  <a:gd name="connsiteX12" fmla="*/ 21431 w 291464"/>
                  <a:gd name="connsiteY12" fmla="*/ 16186 h 165666"/>
                  <a:gd name="connsiteX13" fmla="*/ 108109 w 291464"/>
                  <a:gd name="connsiteY13" fmla="*/ 151385 h 165666"/>
                  <a:gd name="connsiteX14" fmla="*/ 269081 w 291464"/>
                  <a:gd name="connsiteY14" fmla="*/ 151385 h 165666"/>
                  <a:gd name="connsiteX15" fmla="*/ 182404 w 291464"/>
                  <a:gd name="connsiteY15" fmla="*/ 16186 h 165666"/>
                  <a:gd name="connsiteX16" fmla="*/ 21431 w 291464"/>
                  <a:gd name="connsiteY16" fmla="*/ 16186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4"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w="9525" cap="flat">
                <a:noFill/>
                <a:prstDash val="solid"/>
                <a:miter/>
              </a:ln>
            </p:spPr>
            <p:txBody>
              <a:bodyPr rtlCol="0" anchor="ctr"/>
              <a:lstStyle/>
              <a:p>
                <a:endParaRPr lang="en-US"/>
              </a:p>
            </p:txBody>
          </p:sp>
        </p:grpSp>
        <p:grpSp>
          <p:nvGrpSpPr>
            <p:cNvPr id="5" name="Graphic 47">
              <a:extLst>
                <a:ext uri="{FF2B5EF4-FFF2-40B4-BE49-F238E27FC236}">
                  <a16:creationId xmlns:a16="http://schemas.microsoft.com/office/drawing/2014/main" id="{574E034F-FD59-539B-1FC1-D98FD380ABB6}"/>
                </a:ext>
              </a:extLst>
            </p:cNvPr>
            <p:cNvGrpSpPr/>
            <p:nvPr/>
          </p:nvGrpSpPr>
          <p:grpSpPr>
            <a:xfrm>
              <a:off x="11553031" y="5790293"/>
              <a:ext cx="373379" cy="316098"/>
              <a:chOff x="11553031" y="5790293"/>
              <a:chExt cx="373379" cy="316098"/>
            </a:xfrm>
            <a:solidFill>
              <a:srgbClr val="FFFFFF"/>
            </a:solidFill>
          </p:grpSpPr>
          <p:sp>
            <p:nvSpPr>
              <p:cNvPr id="192" name="Freeform 191">
                <a:extLst>
                  <a:ext uri="{FF2B5EF4-FFF2-40B4-BE49-F238E27FC236}">
                    <a16:creationId xmlns:a16="http://schemas.microsoft.com/office/drawing/2014/main" id="{7CB13D77-5883-4886-F571-A32E173A367E}"/>
                  </a:ext>
                </a:extLst>
              </p:cNvPr>
              <p:cNvSpPr/>
              <p:nvPr/>
            </p:nvSpPr>
            <p:spPr>
              <a:xfrm>
                <a:off x="11649948" y="5940725"/>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8 h 165666"/>
                  <a:gd name="connsiteX4" fmla="*/ 89297 w 275748"/>
                  <a:gd name="connsiteY4" fmla="*/ 0 h 165666"/>
                  <a:gd name="connsiteX5" fmla="*/ 268367 w 275748"/>
                  <a:gd name="connsiteY5" fmla="*/ 0 h 165666"/>
                  <a:gd name="connsiteX6" fmla="*/ 275034 w 275748"/>
                  <a:gd name="connsiteY6" fmla="*/ 3808 h 165666"/>
                  <a:gd name="connsiteX7" fmla="*/ 275034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4059 w 275748"/>
                  <a:gd name="connsiteY12" fmla="*/ 15234 h 165666"/>
                  <a:gd name="connsiteX13" fmla="*/ 19764 w 275748"/>
                  <a:gd name="connsiteY13" fmla="*/ 150433 h 165666"/>
                  <a:gd name="connsiteX14" fmla="*/ 181689 w 275748"/>
                  <a:gd name="connsiteY14" fmla="*/ 150433 h 165666"/>
                  <a:gd name="connsiteX15" fmla="*/ 255984 w 275748"/>
                  <a:gd name="connsiteY15" fmla="*/ 15234 h 165666"/>
                  <a:gd name="connsiteX16" fmla="*/ 94059 w 275748"/>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w="9525" cap="flat">
                <a:noFill/>
                <a:prstDash val="solid"/>
                <a:miter/>
              </a:ln>
            </p:spPr>
            <p:txBody>
              <a:bodyPr rtlCol="0" anchor="ctr"/>
              <a:lstStyle/>
              <a:p>
                <a:endParaRPr lang="en-US"/>
              </a:p>
            </p:txBody>
          </p:sp>
          <p:sp>
            <p:nvSpPr>
              <p:cNvPr id="193" name="Freeform 192">
                <a:extLst>
                  <a:ext uri="{FF2B5EF4-FFF2-40B4-BE49-F238E27FC236}">
                    <a16:creationId xmlns:a16="http://schemas.microsoft.com/office/drawing/2014/main" id="{AA104BB0-9A6D-F521-C235-5930B1562988}"/>
                  </a:ext>
                </a:extLst>
              </p:cNvPr>
              <p:cNvSpPr/>
              <p:nvPr/>
            </p:nvSpPr>
            <p:spPr>
              <a:xfrm>
                <a:off x="11553031" y="5790293"/>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6669 w 194310"/>
                  <a:gd name="connsiteY12" fmla="*/ 158049 h 316098"/>
                  <a:gd name="connsiteX13" fmla="*/ 104299 w 194310"/>
                  <a:gd name="connsiteY13" fmla="*/ 294200 h 316098"/>
                  <a:gd name="connsiteX14" fmla="*/ 178594 w 194310"/>
                  <a:gd name="connsiteY14" fmla="*/ 159001 h 316098"/>
                  <a:gd name="connsiteX15" fmla="*/ 90964 w 194310"/>
                  <a:gd name="connsiteY15" fmla="*/ 22850 h 316098"/>
                  <a:gd name="connsiteX16" fmla="*/ 16669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w="9525" cap="flat">
                <a:noFill/>
                <a:prstDash val="solid"/>
                <a:miter/>
              </a:ln>
            </p:spPr>
            <p:txBody>
              <a:bodyPr rtlCol="0" anchor="ctr"/>
              <a:lstStyle/>
              <a:p>
                <a:endParaRPr lang="en-US"/>
              </a:p>
            </p:txBody>
          </p:sp>
          <p:sp>
            <p:nvSpPr>
              <p:cNvPr id="194" name="Freeform 193">
                <a:extLst>
                  <a:ext uri="{FF2B5EF4-FFF2-40B4-BE49-F238E27FC236}">
                    <a16:creationId xmlns:a16="http://schemas.microsoft.com/office/drawing/2014/main" id="{0B86A6A6-F009-9E27-2777-8005B6C77C93}"/>
                  </a:ext>
                </a:extLst>
              </p:cNvPr>
              <p:cNvSpPr/>
              <p:nvPr/>
            </p:nvSpPr>
            <p:spPr>
              <a:xfrm>
                <a:off x="11634946" y="5790293"/>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grpSp>
          <p:nvGrpSpPr>
            <p:cNvPr id="6" name="Graphic 47">
              <a:extLst>
                <a:ext uri="{FF2B5EF4-FFF2-40B4-BE49-F238E27FC236}">
                  <a16:creationId xmlns:a16="http://schemas.microsoft.com/office/drawing/2014/main" id="{23D4083F-4E5D-732F-36B5-8AD92B05B845}"/>
                </a:ext>
              </a:extLst>
            </p:cNvPr>
            <p:cNvGrpSpPr/>
            <p:nvPr/>
          </p:nvGrpSpPr>
          <p:grpSpPr>
            <a:xfrm>
              <a:off x="12091193" y="5786484"/>
              <a:ext cx="221456" cy="316098"/>
              <a:chOff x="12091193" y="5786484"/>
              <a:chExt cx="221456" cy="316098"/>
            </a:xfrm>
            <a:solidFill>
              <a:srgbClr val="FFFFFF"/>
            </a:solidFill>
          </p:grpSpPr>
          <p:sp>
            <p:nvSpPr>
              <p:cNvPr id="189" name="Freeform 188">
                <a:extLst>
                  <a:ext uri="{FF2B5EF4-FFF2-40B4-BE49-F238E27FC236}">
                    <a16:creationId xmlns:a16="http://schemas.microsoft.com/office/drawing/2014/main" id="{FA9DE0F0-4A2E-51AB-0894-9EE79698DD0F}"/>
                  </a:ext>
                </a:extLst>
              </p:cNvPr>
              <p:cNvSpPr/>
              <p:nvPr/>
            </p:nvSpPr>
            <p:spPr>
              <a:xfrm>
                <a:off x="12091193" y="5786484"/>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8049 h 316098"/>
                  <a:gd name="connsiteX13" fmla="*/ 103346 w 194310"/>
                  <a:gd name="connsiteY13" fmla="*/ 294200 h 316098"/>
                  <a:gd name="connsiteX14" fmla="*/ 177641 w 194310"/>
                  <a:gd name="connsiteY14" fmla="*/ 159001 h 316098"/>
                  <a:gd name="connsiteX15" fmla="*/ 90011 w 194310"/>
                  <a:gd name="connsiteY15" fmla="*/ 22850 h 316098"/>
                  <a:gd name="connsiteX16" fmla="*/ 15716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w="9525" cap="flat">
                <a:noFill/>
                <a:prstDash val="solid"/>
                <a:miter/>
              </a:ln>
            </p:spPr>
            <p:txBody>
              <a:bodyPr rtlCol="0" anchor="ctr"/>
              <a:lstStyle/>
              <a:p>
                <a:endParaRPr lang="en-US"/>
              </a:p>
            </p:txBody>
          </p:sp>
          <p:sp>
            <p:nvSpPr>
              <p:cNvPr id="190" name="Freeform 189">
                <a:extLst>
                  <a:ext uri="{FF2B5EF4-FFF2-40B4-BE49-F238E27FC236}">
                    <a16:creationId xmlns:a16="http://schemas.microsoft.com/office/drawing/2014/main" id="{F807E8D8-E55B-685D-5066-4FE28A5199DA}"/>
                  </a:ext>
                </a:extLst>
              </p:cNvPr>
              <p:cNvSpPr/>
              <p:nvPr/>
            </p:nvSpPr>
            <p:spPr>
              <a:xfrm>
                <a:off x="12187158" y="5936917"/>
                <a:ext cx="125491" cy="165666"/>
              </a:xfrm>
              <a:custGeom>
                <a:avLst/>
                <a:gdLst>
                  <a:gd name="connsiteX0" fmla="*/ 125492 w 125491"/>
                  <a:gd name="connsiteY0" fmla="*/ 150433 h 165666"/>
                  <a:gd name="connsiteX1" fmla="*/ 19764 w 125491"/>
                  <a:gd name="connsiteY1" fmla="*/ 150433 h 165666"/>
                  <a:gd name="connsiteX2" fmla="*/ 94060 w 125491"/>
                  <a:gd name="connsiteY2" fmla="*/ 15234 h 165666"/>
                  <a:gd name="connsiteX3" fmla="*/ 125492 w 125491"/>
                  <a:gd name="connsiteY3" fmla="*/ 15234 h 165666"/>
                  <a:gd name="connsiteX4" fmla="*/ 125492 w 125491"/>
                  <a:gd name="connsiteY4" fmla="*/ 0 h 165666"/>
                  <a:gd name="connsiteX5" fmla="*/ 89297 w 125491"/>
                  <a:gd name="connsiteY5" fmla="*/ 0 h 165666"/>
                  <a:gd name="connsiteX6" fmla="*/ 82629 w 125491"/>
                  <a:gd name="connsiteY6" fmla="*/ 3809 h 165666"/>
                  <a:gd name="connsiteX7" fmla="*/ 714 w 125491"/>
                  <a:gd name="connsiteY7" fmla="*/ 154241 h 165666"/>
                  <a:gd name="connsiteX8" fmla="*/ 714 w 125491"/>
                  <a:gd name="connsiteY8" fmla="*/ 161858 h 165666"/>
                  <a:gd name="connsiteX9" fmla="*/ 3572 w 125491"/>
                  <a:gd name="connsiteY9" fmla="*/ 164714 h 165666"/>
                  <a:gd name="connsiteX10" fmla="*/ 7382 w 125491"/>
                  <a:gd name="connsiteY10" fmla="*/ 165666 h 165666"/>
                  <a:gd name="connsiteX11" fmla="*/ 125492 w 125491"/>
                  <a:gd name="connsiteY11" fmla="*/ 165666 h 165666"/>
                  <a:gd name="connsiteX12" fmla="*/ 125492 w 125491"/>
                  <a:gd name="connsiteY12" fmla="*/ 150433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491" h="165666">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w="9525" cap="flat">
                <a:noFill/>
                <a:prstDash val="solid"/>
                <a:miter/>
              </a:ln>
            </p:spPr>
            <p:txBody>
              <a:bodyPr rtlCol="0" anchor="ctr"/>
              <a:lstStyle/>
              <a:p>
                <a:endParaRPr lang="en-US"/>
              </a:p>
            </p:txBody>
          </p:sp>
          <p:sp>
            <p:nvSpPr>
              <p:cNvPr id="191" name="Freeform 190">
                <a:extLst>
                  <a:ext uri="{FF2B5EF4-FFF2-40B4-BE49-F238E27FC236}">
                    <a16:creationId xmlns:a16="http://schemas.microsoft.com/office/drawing/2014/main" id="{97BEA615-C263-AF69-12D9-1977335E333E}"/>
                  </a:ext>
                </a:extLst>
              </p:cNvPr>
              <p:cNvSpPr/>
              <p:nvPr/>
            </p:nvSpPr>
            <p:spPr>
              <a:xfrm>
                <a:off x="12172870" y="5786484"/>
                <a:ext cx="139779" cy="165666"/>
              </a:xfrm>
              <a:custGeom>
                <a:avLst/>
                <a:gdLst>
                  <a:gd name="connsiteX0" fmla="*/ 139779 w 139779"/>
                  <a:gd name="connsiteY0" fmla="*/ 150432 h 165666"/>
                  <a:gd name="connsiteX1" fmla="*/ 107395 w 139779"/>
                  <a:gd name="connsiteY1" fmla="*/ 150432 h 165666"/>
                  <a:gd name="connsiteX2" fmla="*/ 20717 w 139779"/>
                  <a:gd name="connsiteY2" fmla="*/ 15234 h 165666"/>
                  <a:gd name="connsiteX3" fmla="*/ 139779 w 139779"/>
                  <a:gd name="connsiteY3" fmla="*/ 15234 h 165666"/>
                  <a:gd name="connsiteX4" fmla="*/ 139779 w 139779"/>
                  <a:gd name="connsiteY4" fmla="*/ 0 h 165666"/>
                  <a:gd name="connsiteX5" fmla="*/ 7382 w 139779"/>
                  <a:gd name="connsiteY5" fmla="*/ 0 h 165666"/>
                  <a:gd name="connsiteX6" fmla="*/ 714 w 139779"/>
                  <a:gd name="connsiteY6" fmla="*/ 3808 h 165666"/>
                  <a:gd name="connsiteX7" fmla="*/ 714 w 139779"/>
                  <a:gd name="connsiteY7" fmla="*/ 11425 h 165666"/>
                  <a:gd name="connsiteX8" fmla="*/ 96917 w 139779"/>
                  <a:gd name="connsiteY8" fmla="*/ 161858 h 165666"/>
                  <a:gd name="connsiteX9" fmla="*/ 99774 w 139779"/>
                  <a:gd name="connsiteY9" fmla="*/ 164714 h 165666"/>
                  <a:gd name="connsiteX10" fmla="*/ 103585 w 139779"/>
                  <a:gd name="connsiteY10" fmla="*/ 165666 h 165666"/>
                  <a:gd name="connsiteX11" fmla="*/ 139779 w 139779"/>
                  <a:gd name="connsiteY11" fmla="*/ 165666 h 165666"/>
                  <a:gd name="connsiteX12" fmla="*/ 139779 w 139779"/>
                  <a:gd name="connsiteY12" fmla="*/ 15043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779" h="165666">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w="9525" cap="flat">
                <a:noFill/>
                <a:prstDash val="solid"/>
                <a:miter/>
              </a:ln>
            </p:spPr>
            <p:txBody>
              <a:bodyPr rtlCol="0" anchor="ctr"/>
              <a:lstStyle/>
              <a:p>
                <a:endParaRPr lang="en-US"/>
              </a:p>
            </p:txBody>
          </p:sp>
        </p:grpSp>
        <p:grpSp>
          <p:nvGrpSpPr>
            <p:cNvPr id="7" name="Graphic 47">
              <a:extLst>
                <a:ext uri="{FF2B5EF4-FFF2-40B4-BE49-F238E27FC236}">
                  <a16:creationId xmlns:a16="http://schemas.microsoft.com/office/drawing/2014/main" id="{92775C00-C3DB-8196-B34B-927D6ADB54AE}"/>
                </a:ext>
              </a:extLst>
            </p:cNvPr>
            <p:cNvGrpSpPr/>
            <p:nvPr/>
          </p:nvGrpSpPr>
          <p:grpSpPr>
            <a:xfrm>
              <a:off x="11846163" y="6237782"/>
              <a:ext cx="371713" cy="288487"/>
              <a:chOff x="11846163" y="6237782"/>
              <a:chExt cx="371713" cy="288487"/>
            </a:xfrm>
            <a:solidFill>
              <a:srgbClr val="FFFFFF"/>
            </a:solidFill>
          </p:grpSpPr>
          <p:sp>
            <p:nvSpPr>
              <p:cNvPr id="186" name="Freeform 185">
                <a:extLst>
                  <a:ext uri="{FF2B5EF4-FFF2-40B4-BE49-F238E27FC236}">
                    <a16:creationId xmlns:a16="http://schemas.microsoft.com/office/drawing/2014/main" id="{7CEF91C1-E03A-AE6C-01D6-9A0290E77F90}"/>
                  </a:ext>
                </a:extLst>
              </p:cNvPr>
              <p:cNvSpPr/>
              <p:nvPr/>
            </p:nvSpPr>
            <p:spPr>
              <a:xfrm>
                <a:off x="11846163" y="6238734"/>
                <a:ext cx="192881" cy="287535"/>
              </a:xfrm>
              <a:custGeom>
                <a:avLst/>
                <a:gdLst>
                  <a:gd name="connsiteX0" fmla="*/ 79772 w 192881"/>
                  <a:gd name="connsiteY0" fmla="*/ 286583 h 287535"/>
                  <a:gd name="connsiteX1" fmla="*/ 97869 w 192881"/>
                  <a:gd name="connsiteY1" fmla="*/ 286583 h 287535"/>
                  <a:gd name="connsiteX2" fmla="*/ 15002 w 192881"/>
                  <a:gd name="connsiteY2" fmla="*/ 157097 h 287535"/>
                  <a:gd name="connsiteX3" fmla="*/ 89297 w 192881"/>
                  <a:gd name="connsiteY3" fmla="*/ 21898 h 287535"/>
                  <a:gd name="connsiteX4" fmla="*/ 176927 w 192881"/>
                  <a:gd name="connsiteY4" fmla="*/ 158049 h 287535"/>
                  <a:gd name="connsiteX5" fmla="*/ 106442 w 192881"/>
                  <a:gd name="connsiteY5" fmla="*/ 287536 h 287535"/>
                  <a:gd name="connsiteX6" fmla="*/ 123587 w 192881"/>
                  <a:gd name="connsiteY6" fmla="*/ 287536 h 287535"/>
                  <a:gd name="connsiteX7" fmla="*/ 192167 w 192881"/>
                  <a:gd name="connsiteY7" fmla="*/ 161858 h 287535"/>
                  <a:gd name="connsiteX8" fmla="*/ 192167 w 192881"/>
                  <a:gd name="connsiteY8" fmla="*/ 154241 h 287535"/>
                  <a:gd name="connsiteX9" fmla="*/ 95964 w 192881"/>
                  <a:gd name="connsiteY9" fmla="*/ 3808 h 287535"/>
                  <a:gd name="connsiteX10" fmla="*/ 89297 w 192881"/>
                  <a:gd name="connsiteY10" fmla="*/ 0 h 287535"/>
                  <a:gd name="connsiteX11" fmla="*/ 82629 w 192881"/>
                  <a:gd name="connsiteY11" fmla="*/ 3808 h 287535"/>
                  <a:gd name="connsiteX12" fmla="*/ 714 w 192881"/>
                  <a:gd name="connsiteY12" fmla="*/ 154241 h 287535"/>
                  <a:gd name="connsiteX13" fmla="*/ 714 w 192881"/>
                  <a:gd name="connsiteY13" fmla="*/ 161858 h 287535"/>
                  <a:gd name="connsiteX14" fmla="*/ 79772 w 192881"/>
                  <a:gd name="connsiteY14" fmla="*/ 286583 h 28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81" h="287535">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w="9525" cap="flat">
                <a:noFill/>
                <a:prstDash val="solid"/>
                <a:miter/>
              </a:ln>
            </p:spPr>
            <p:txBody>
              <a:bodyPr rtlCol="0" anchor="ctr"/>
              <a:lstStyle/>
              <a:p>
                <a:endParaRPr lang="en-US"/>
              </a:p>
            </p:txBody>
          </p:sp>
          <p:sp>
            <p:nvSpPr>
              <p:cNvPr id="187" name="Freeform 186">
                <a:extLst>
                  <a:ext uri="{FF2B5EF4-FFF2-40B4-BE49-F238E27FC236}">
                    <a16:creationId xmlns:a16="http://schemas.microsoft.com/office/drawing/2014/main" id="{C1BC6C3B-3BE4-7118-1B07-AB845988B45B}"/>
                  </a:ext>
                </a:extLst>
              </p:cNvPr>
              <p:cNvSpPr/>
              <p:nvPr/>
            </p:nvSpPr>
            <p:spPr>
              <a:xfrm>
                <a:off x="11951652" y="6388214"/>
                <a:ext cx="265509" cy="137103"/>
              </a:xfrm>
              <a:custGeom>
                <a:avLst/>
                <a:gdLst>
                  <a:gd name="connsiteX0" fmla="*/ 17145 w 265509"/>
                  <a:gd name="connsiteY0" fmla="*/ 137103 h 137103"/>
                  <a:gd name="connsiteX1" fmla="*/ 83820 w 265509"/>
                  <a:gd name="connsiteY1" fmla="*/ 15234 h 137103"/>
                  <a:gd name="connsiteX2" fmla="*/ 245745 w 265509"/>
                  <a:gd name="connsiteY2" fmla="*/ 15234 h 137103"/>
                  <a:gd name="connsiteX3" fmla="*/ 179070 w 265509"/>
                  <a:gd name="connsiteY3" fmla="*/ 137103 h 137103"/>
                  <a:gd name="connsiteX4" fmla="*/ 196215 w 265509"/>
                  <a:gd name="connsiteY4" fmla="*/ 137103 h 137103"/>
                  <a:gd name="connsiteX5" fmla="*/ 264795 w 265509"/>
                  <a:gd name="connsiteY5" fmla="*/ 11425 h 137103"/>
                  <a:gd name="connsiteX6" fmla="*/ 264795 w 265509"/>
                  <a:gd name="connsiteY6" fmla="*/ 3808 h 137103"/>
                  <a:gd name="connsiteX7" fmla="*/ 258128 w 265509"/>
                  <a:gd name="connsiteY7" fmla="*/ 0 h 137103"/>
                  <a:gd name="connsiteX8" fmla="*/ 79057 w 265509"/>
                  <a:gd name="connsiteY8" fmla="*/ 0 h 137103"/>
                  <a:gd name="connsiteX9" fmla="*/ 72390 w 265509"/>
                  <a:gd name="connsiteY9" fmla="*/ 3808 h 137103"/>
                  <a:gd name="connsiteX10" fmla="*/ 0 w 265509"/>
                  <a:gd name="connsiteY10" fmla="*/ 137103 h 137103"/>
                  <a:gd name="connsiteX11" fmla="*/ 17145 w 265509"/>
                  <a:gd name="connsiteY11" fmla="*/ 137103 h 13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509" h="137103">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w="9525" cap="flat">
                <a:noFill/>
                <a:prstDash val="solid"/>
                <a:miter/>
              </a:ln>
            </p:spPr>
            <p:txBody>
              <a:bodyPr rtlCol="0" anchor="ctr"/>
              <a:lstStyle/>
              <a:p>
                <a:endParaRPr lang="en-US"/>
              </a:p>
            </p:txBody>
          </p:sp>
          <p:sp>
            <p:nvSpPr>
              <p:cNvPr id="188" name="Freeform 187">
                <a:extLst>
                  <a:ext uri="{FF2B5EF4-FFF2-40B4-BE49-F238E27FC236}">
                    <a16:creationId xmlns:a16="http://schemas.microsoft.com/office/drawing/2014/main" id="{2DEA59D4-C5D5-E737-DA72-A9373C5B1510}"/>
                  </a:ext>
                </a:extLst>
              </p:cNvPr>
              <p:cNvSpPr/>
              <p:nvPr/>
            </p:nvSpPr>
            <p:spPr>
              <a:xfrm>
                <a:off x="11926411" y="6237782"/>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sp>
          <p:nvSpPr>
            <p:cNvPr id="8" name="Freeform 7">
              <a:extLst>
                <a:ext uri="{FF2B5EF4-FFF2-40B4-BE49-F238E27FC236}">
                  <a16:creationId xmlns:a16="http://schemas.microsoft.com/office/drawing/2014/main" id="{0F062FE7-538B-E39B-DBBF-D9F159AE06BE}"/>
                </a:ext>
              </a:extLst>
            </p:cNvPr>
            <p:cNvSpPr/>
            <p:nvPr/>
          </p:nvSpPr>
          <p:spPr>
            <a:xfrm>
              <a:off x="12064047" y="6116118"/>
              <a:ext cx="122667" cy="209052"/>
            </a:xfrm>
            <a:custGeom>
              <a:avLst/>
              <a:gdLst>
                <a:gd name="connsiteX0" fmla="*/ 118110 w 122667"/>
                <a:gd name="connsiteY0" fmla="*/ 747 h 209052"/>
                <a:gd name="connsiteX1" fmla="*/ 121920 w 122667"/>
                <a:gd name="connsiteY1" fmla="*/ 12172 h 209052"/>
                <a:gd name="connsiteX2" fmla="*/ 16193 w 122667"/>
                <a:gd name="connsiteY2" fmla="*/ 204497 h 209052"/>
                <a:gd name="connsiteX3" fmla="*/ 4763 w 122667"/>
                <a:gd name="connsiteY3" fmla="*/ 208306 h 209052"/>
                <a:gd name="connsiteX4" fmla="*/ 4763 w 122667"/>
                <a:gd name="connsiteY4" fmla="*/ 208306 h 209052"/>
                <a:gd name="connsiteX5" fmla="*/ 0 w 122667"/>
                <a:gd name="connsiteY5" fmla="*/ 200689 h 209052"/>
                <a:gd name="connsiteX6" fmla="*/ 953 w 122667"/>
                <a:gd name="connsiteY6" fmla="*/ 196880 h 209052"/>
                <a:gd name="connsiteX7" fmla="*/ 106680 w 122667"/>
                <a:gd name="connsiteY7" fmla="*/ 4555 h 209052"/>
                <a:gd name="connsiteX8" fmla="*/ 118110 w 122667"/>
                <a:gd name="connsiteY8" fmla="*/ 747 h 209052"/>
                <a:gd name="connsiteX9" fmla="*/ 118110 w 122667"/>
                <a:gd name="connsiteY9" fmla="*/ 747 h 20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052">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9F7CE617-BED4-66B1-08C1-19DE148A32B7}"/>
                </a:ext>
              </a:extLst>
            </p:cNvPr>
            <p:cNvSpPr/>
            <p:nvPr/>
          </p:nvSpPr>
          <p:spPr>
            <a:xfrm>
              <a:off x="11770677" y="5674698"/>
              <a:ext cx="122667" cy="209647"/>
            </a:xfrm>
            <a:custGeom>
              <a:avLst/>
              <a:gdLst>
                <a:gd name="connsiteX0" fmla="*/ 118110 w 122667"/>
                <a:gd name="connsiteY0" fmla="*/ 1342 h 209647"/>
                <a:gd name="connsiteX1" fmla="*/ 121920 w 122667"/>
                <a:gd name="connsiteY1" fmla="*/ 12767 h 209647"/>
                <a:gd name="connsiteX2" fmla="*/ 16192 w 122667"/>
                <a:gd name="connsiteY2" fmla="*/ 205092 h 209647"/>
                <a:gd name="connsiteX3" fmla="*/ 4763 w 122667"/>
                <a:gd name="connsiteY3" fmla="*/ 208901 h 209647"/>
                <a:gd name="connsiteX4" fmla="*/ 4763 w 122667"/>
                <a:gd name="connsiteY4" fmla="*/ 208901 h 209647"/>
                <a:gd name="connsiteX5" fmla="*/ 0 w 122667"/>
                <a:gd name="connsiteY5" fmla="*/ 201284 h 209647"/>
                <a:gd name="connsiteX6" fmla="*/ 953 w 122667"/>
                <a:gd name="connsiteY6" fmla="*/ 197476 h 209647"/>
                <a:gd name="connsiteX7" fmla="*/ 106680 w 122667"/>
                <a:gd name="connsiteY7" fmla="*/ 5150 h 209647"/>
                <a:gd name="connsiteX8" fmla="*/ 118110 w 122667"/>
                <a:gd name="connsiteY8" fmla="*/ 1342 h 209647"/>
                <a:gd name="connsiteX9" fmla="*/ 118110 w 122667"/>
                <a:gd name="connsiteY9" fmla="*/ 1342 h 2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647">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52140F6B-DFA3-EFD1-5423-90AEF3BBB03A}"/>
                </a:ext>
              </a:extLst>
            </p:cNvPr>
            <p:cNvSpPr/>
            <p:nvPr/>
          </p:nvSpPr>
          <p:spPr>
            <a:xfrm>
              <a:off x="12188825" y="5489428"/>
              <a:ext cx="124777" cy="19994"/>
            </a:xfrm>
            <a:custGeom>
              <a:avLst/>
              <a:gdLst>
                <a:gd name="connsiteX0" fmla="*/ 123825 w 124777"/>
                <a:gd name="connsiteY0" fmla="*/ 0 h 19994"/>
                <a:gd name="connsiteX1" fmla="*/ 8572 w 124777"/>
                <a:gd name="connsiteY1" fmla="*/ 2856 h 19994"/>
                <a:gd name="connsiteX2" fmla="*/ 0 w 124777"/>
                <a:gd name="connsiteY2" fmla="*/ 11425 h 19994"/>
                <a:gd name="connsiteX3" fmla="*/ 4763 w 124777"/>
                <a:gd name="connsiteY3" fmla="*/ 19042 h 19994"/>
                <a:gd name="connsiteX4" fmla="*/ 8572 w 124777"/>
                <a:gd name="connsiteY4" fmla="*/ 19994 h 19994"/>
                <a:gd name="connsiteX5" fmla="*/ 124778 w 124777"/>
                <a:gd name="connsiteY5" fmla="*/ 17138 h 19994"/>
                <a:gd name="connsiteX6" fmla="*/ 124778 w 124777"/>
                <a:gd name="connsiteY6" fmla="*/ 0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w="9525" cap="flat">
              <a:noFill/>
              <a:prstDash val="solid"/>
              <a:miter/>
            </a:ln>
          </p:spPr>
          <p:txBody>
            <a:bodyPr rtlCol="0" anchor="ctr"/>
            <a:lstStyle/>
            <a:p>
              <a:endParaRPr lang="en-US"/>
            </a:p>
          </p:txBody>
        </p:sp>
        <p:sp>
          <p:nvSpPr>
            <p:cNvPr id="11" name="Freeform 10">
              <a:extLst>
                <a:ext uri="{FF2B5EF4-FFF2-40B4-BE49-F238E27FC236}">
                  <a16:creationId xmlns:a16="http://schemas.microsoft.com/office/drawing/2014/main" id="{833B67B5-B8AD-5BEA-D6E7-4CAF61F350AA}"/>
                </a:ext>
              </a:extLst>
            </p:cNvPr>
            <p:cNvSpPr/>
            <p:nvPr/>
          </p:nvSpPr>
          <p:spPr>
            <a:xfrm>
              <a:off x="12258357" y="6392023"/>
              <a:ext cx="54292" cy="18090"/>
            </a:xfrm>
            <a:custGeom>
              <a:avLst/>
              <a:gdLst>
                <a:gd name="connsiteX0" fmla="*/ 54293 w 54292"/>
                <a:gd name="connsiteY0" fmla="*/ 0 h 18090"/>
                <a:gd name="connsiteX1" fmla="*/ 8573 w 54292"/>
                <a:gd name="connsiteY1" fmla="*/ 952 h 18090"/>
                <a:gd name="connsiteX2" fmla="*/ 0 w 54292"/>
                <a:gd name="connsiteY2" fmla="*/ 9521 h 18090"/>
                <a:gd name="connsiteX3" fmla="*/ 4763 w 54292"/>
                <a:gd name="connsiteY3" fmla="*/ 17138 h 18090"/>
                <a:gd name="connsiteX4" fmla="*/ 8573 w 54292"/>
                <a:gd name="connsiteY4" fmla="*/ 18090 h 18090"/>
                <a:gd name="connsiteX5" fmla="*/ 54293 w 54292"/>
                <a:gd name="connsiteY5" fmla="*/ 17138 h 18090"/>
                <a:gd name="connsiteX6" fmla="*/ 54293 w 54292"/>
                <a:gd name="connsiteY6" fmla="*/ 0 h 1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9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w="9525" cap="flat">
              <a:noFill/>
              <a:prstDash val="solid"/>
              <a:miter/>
            </a:ln>
          </p:spPr>
          <p:txBody>
            <a:bodyPr rtlCol="0" anchor="ctr"/>
            <a:lstStyle/>
            <a:p>
              <a:endParaRPr lang="en-US"/>
            </a:p>
          </p:txBody>
        </p:sp>
        <p:sp>
          <p:nvSpPr>
            <p:cNvPr id="12" name="Freeform 11">
              <a:extLst>
                <a:ext uri="{FF2B5EF4-FFF2-40B4-BE49-F238E27FC236}">
                  <a16:creationId xmlns:a16="http://schemas.microsoft.com/office/drawing/2014/main" id="{041DA1CD-6186-7CD1-762C-2F94D885D1EE}"/>
                </a:ext>
              </a:extLst>
            </p:cNvPr>
            <p:cNvSpPr/>
            <p:nvPr/>
          </p:nvSpPr>
          <p:spPr>
            <a:xfrm>
              <a:off x="11787399" y="6011419"/>
              <a:ext cx="132291" cy="204940"/>
            </a:xfrm>
            <a:custGeom>
              <a:avLst/>
              <a:gdLst>
                <a:gd name="connsiteX0" fmla="*/ 12806 w 132291"/>
                <a:gd name="connsiteY0" fmla="*/ 714 h 204940"/>
                <a:gd name="connsiteX1" fmla="*/ 15663 w 132291"/>
                <a:gd name="connsiteY1" fmla="*/ 3570 h 204940"/>
                <a:gd name="connsiteX2" fmla="*/ 130916 w 132291"/>
                <a:gd name="connsiteY2" fmla="*/ 191135 h 204940"/>
                <a:gd name="connsiteX3" fmla="*/ 128058 w 132291"/>
                <a:gd name="connsiteY3" fmla="*/ 203512 h 204940"/>
                <a:gd name="connsiteX4" fmla="*/ 119486 w 132291"/>
                <a:gd name="connsiteY4" fmla="*/ 203512 h 204940"/>
                <a:gd name="connsiteX5" fmla="*/ 116628 w 132291"/>
                <a:gd name="connsiteY5" fmla="*/ 200656 h 204940"/>
                <a:gd name="connsiteX6" fmla="*/ 1376 w 132291"/>
                <a:gd name="connsiteY6" fmla="*/ 13092 h 204940"/>
                <a:gd name="connsiteX7" fmla="*/ 4233 w 132291"/>
                <a:gd name="connsiteY7" fmla="*/ 714 h 204940"/>
                <a:gd name="connsiteX8" fmla="*/ 12806 w 132291"/>
                <a:gd name="connsiteY8" fmla="*/ 714 h 20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494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w="9525"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CBD56224-8185-F800-5D98-F79C36122A84}"/>
                </a:ext>
              </a:extLst>
            </p:cNvPr>
            <p:cNvSpPr/>
            <p:nvPr/>
          </p:nvSpPr>
          <p:spPr>
            <a:xfrm>
              <a:off x="12031239" y="5564168"/>
              <a:ext cx="132291" cy="205654"/>
            </a:xfrm>
            <a:custGeom>
              <a:avLst/>
              <a:gdLst>
                <a:gd name="connsiteX0" fmla="*/ 12806 w 132291"/>
                <a:gd name="connsiteY0" fmla="*/ 1428 h 205654"/>
                <a:gd name="connsiteX1" fmla="*/ 15663 w 132291"/>
                <a:gd name="connsiteY1" fmla="*/ 4284 h 205654"/>
                <a:gd name="connsiteX2" fmla="*/ 130916 w 132291"/>
                <a:gd name="connsiteY2" fmla="*/ 191849 h 205654"/>
                <a:gd name="connsiteX3" fmla="*/ 128058 w 132291"/>
                <a:gd name="connsiteY3" fmla="*/ 204226 h 205654"/>
                <a:gd name="connsiteX4" fmla="*/ 119486 w 132291"/>
                <a:gd name="connsiteY4" fmla="*/ 204226 h 205654"/>
                <a:gd name="connsiteX5" fmla="*/ 116628 w 132291"/>
                <a:gd name="connsiteY5" fmla="*/ 201370 h 205654"/>
                <a:gd name="connsiteX6" fmla="*/ 1376 w 132291"/>
                <a:gd name="connsiteY6" fmla="*/ 13806 h 205654"/>
                <a:gd name="connsiteX7" fmla="*/ 4233 w 132291"/>
                <a:gd name="connsiteY7" fmla="*/ 1428 h 205654"/>
                <a:gd name="connsiteX8" fmla="*/ 12806 w 132291"/>
                <a:gd name="connsiteY8" fmla="*/ 1428 h 20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5654">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w="9525" cap="flat">
              <a:noFill/>
              <a:prstDash val="solid"/>
              <a:miter/>
            </a:ln>
          </p:spPr>
          <p:txBody>
            <a:bodyPr rtlCol="0" anchor="ctr"/>
            <a:lstStyle/>
            <a:p>
              <a:endParaRPr lang="en-US"/>
            </a:p>
          </p:txBody>
        </p:sp>
        <p:grpSp>
          <p:nvGrpSpPr>
            <p:cNvPr id="14" name="Graphic 47">
              <a:extLst>
                <a:ext uri="{FF2B5EF4-FFF2-40B4-BE49-F238E27FC236}">
                  <a16:creationId xmlns:a16="http://schemas.microsoft.com/office/drawing/2014/main" id="{8D6712AB-B559-B023-1F10-289E693D25FE}"/>
                </a:ext>
              </a:extLst>
            </p:cNvPr>
            <p:cNvGrpSpPr/>
            <p:nvPr/>
          </p:nvGrpSpPr>
          <p:grpSpPr>
            <a:xfrm>
              <a:off x="10968672" y="5214269"/>
              <a:ext cx="912495" cy="1194891"/>
              <a:chOff x="10968672" y="5214269"/>
              <a:chExt cx="912495" cy="1194891"/>
            </a:xfrm>
            <a:solidFill>
              <a:srgbClr val="FFFFFF"/>
            </a:solidFill>
          </p:grpSpPr>
          <p:grpSp>
            <p:nvGrpSpPr>
              <p:cNvPr id="15" name="Graphic 47">
                <a:extLst>
                  <a:ext uri="{FF2B5EF4-FFF2-40B4-BE49-F238E27FC236}">
                    <a16:creationId xmlns:a16="http://schemas.microsoft.com/office/drawing/2014/main" id="{FE070AB9-028B-FBEF-FBF7-D65B104FD198}"/>
                  </a:ext>
                </a:extLst>
              </p:cNvPr>
              <p:cNvGrpSpPr/>
              <p:nvPr/>
            </p:nvGrpSpPr>
            <p:grpSpPr>
              <a:xfrm>
                <a:off x="10968672" y="5789340"/>
                <a:ext cx="751522" cy="619820"/>
                <a:chOff x="10968672" y="5789340"/>
                <a:chExt cx="751522" cy="619820"/>
              </a:xfrm>
              <a:solidFill>
                <a:srgbClr val="FFFFFF"/>
              </a:solidFill>
            </p:grpSpPr>
            <p:sp>
              <p:nvSpPr>
                <p:cNvPr id="175" name="Freeform 174">
                  <a:extLst>
                    <a:ext uri="{FF2B5EF4-FFF2-40B4-BE49-F238E27FC236}">
                      <a16:creationId xmlns:a16="http://schemas.microsoft.com/office/drawing/2014/main" id="{A8DCB712-19CE-4D40-68D0-443F637DB353}"/>
                    </a:ext>
                  </a:extLst>
                </p:cNvPr>
                <p:cNvSpPr/>
                <p:nvPr/>
              </p:nvSpPr>
              <p:spPr>
                <a:xfrm>
                  <a:off x="10968672" y="5794101"/>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3 w 202882"/>
                    <a:gd name="connsiteY6" fmla="*/ 185660 h 185660"/>
                    <a:gd name="connsiteX7" fmla="*/ 140970 w 202882"/>
                    <a:gd name="connsiteY7" fmla="*/ 185660 h 185660"/>
                    <a:gd name="connsiteX8" fmla="*/ 132397 w 202882"/>
                    <a:gd name="connsiteY8" fmla="*/ 157097 h 185660"/>
                    <a:gd name="connsiteX9" fmla="*/ 118110 w 202882"/>
                    <a:gd name="connsiteY9" fmla="*/ 113301 h 185660"/>
                    <a:gd name="connsiteX10" fmla="*/ 100965 w 202882"/>
                    <a:gd name="connsiteY10" fmla="*/ 61887 h 185660"/>
                    <a:gd name="connsiteX11" fmla="*/ 83820 w 202882"/>
                    <a:gd name="connsiteY11" fmla="*/ 113301 h 185660"/>
                    <a:gd name="connsiteX12" fmla="*/ 118110 w 202882"/>
                    <a:gd name="connsiteY12" fmla="*/ 113301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w="9525" cap="flat">
                  <a:noFill/>
                  <a:prstDash val="solid"/>
                  <a:miter/>
                </a:ln>
              </p:spPr>
              <p:txBody>
                <a:bodyPr rtlCol="0" anchor="ctr"/>
                <a:lstStyle/>
                <a:p>
                  <a:endParaRPr lang="en-US"/>
                </a:p>
              </p:txBody>
            </p:sp>
            <p:sp>
              <p:nvSpPr>
                <p:cNvPr id="176" name="Freeform 175">
                  <a:extLst>
                    <a:ext uri="{FF2B5EF4-FFF2-40B4-BE49-F238E27FC236}">
                      <a16:creationId xmlns:a16="http://schemas.microsoft.com/office/drawing/2014/main" id="{871161D3-598E-260E-B7E2-5F605A39FC8C}"/>
                    </a:ext>
                  </a:extLst>
                </p:cNvPr>
                <p:cNvSpPr/>
                <p:nvPr/>
              </p:nvSpPr>
              <p:spPr>
                <a:xfrm>
                  <a:off x="11180127" y="5789340"/>
                  <a:ext cx="181927" cy="190420"/>
                </a:xfrm>
                <a:custGeom>
                  <a:avLst/>
                  <a:gdLst>
                    <a:gd name="connsiteX0" fmla="*/ 119063 w 181927"/>
                    <a:gd name="connsiteY0" fmla="*/ 67599 h 190420"/>
                    <a:gd name="connsiteX1" fmla="*/ 109538 w 181927"/>
                    <a:gd name="connsiteY1" fmla="*/ 59031 h 190420"/>
                    <a:gd name="connsiteX2" fmla="*/ 94297 w 181927"/>
                    <a:gd name="connsiteY2" fmla="*/ 56174 h 190420"/>
                    <a:gd name="connsiteX3" fmla="*/ 68580 w 181927"/>
                    <a:gd name="connsiteY3" fmla="*/ 66647 h 190420"/>
                    <a:gd name="connsiteX4" fmla="*/ 59055 w 181927"/>
                    <a:gd name="connsiteY4" fmla="*/ 96163 h 190420"/>
                    <a:gd name="connsiteX5" fmla="*/ 69532 w 181927"/>
                    <a:gd name="connsiteY5" fmla="*/ 128534 h 190420"/>
                    <a:gd name="connsiteX6" fmla="*/ 100965 w 181927"/>
                    <a:gd name="connsiteY6" fmla="*/ 139007 h 190420"/>
                    <a:gd name="connsiteX7" fmla="*/ 133350 w 181927"/>
                    <a:gd name="connsiteY7" fmla="*/ 122822 h 190420"/>
                    <a:gd name="connsiteX8" fmla="*/ 86678 w 181927"/>
                    <a:gd name="connsiteY8" fmla="*/ 122822 h 190420"/>
                    <a:gd name="connsiteX9" fmla="*/ 86678 w 181927"/>
                    <a:gd name="connsiteY9" fmla="*/ 81881 h 190420"/>
                    <a:gd name="connsiteX10" fmla="*/ 181928 w 181927"/>
                    <a:gd name="connsiteY10" fmla="*/ 81881 h 190420"/>
                    <a:gd name="connsiteX11" fmla="*/ 181928 w 181927"/>
                    <a:gd name="connsiteY11" fmla="*/ 139960 h 190420"/>
                    <a:gd name="connsiteX12" fmla="*/ 148590 w 181927"/>
                    <a:gd name="connsiteY12" fmla="*/ 175187 h 190420"/>
                    <a:gd name="connsiteX13" fmla="*/ 94297 w 181927"/>
                    <a:gd name="connsiteY13" fmla="*/ 190421 h 190420"/>
                    <a:gd name="connsiteX14" fmla="*/ 43815 w 181927"/>
                    <a:gd name="connsiteY14" fmla="*/ 178044 h 190420"/>
                    <a:gd name="connsiteX15" fmla="*/ 11430 w 181927"/>
                    <a:gd name="connsiteY15" fmla="*/ 144720 h 190420"/>
                    <a:gd name="connsiteX16" fmla="*/ 0 w 181927"/>
                    <a:gd name="connsiteY16" fmla="*/ 95210 h 190420"/>
                    <a:gd name="connsiteX17" fmla="*/ 11430 w 181927"/>
                    <a:gd name="connsiteY17" fmla="*/ 45701 h 190420"/>
                    <a:gd name="connsiteX18" fmla="*/ 43815 w 181927"/>
                    <a:gd name="connsiteY18" fmla="*/ 12377 h 190420"/>
                    <a:gd name="connsiteX19" fmla="*/ 93345 w 181927"/>
                    <a:gd name="connsiteY19" fmla="*/ 0 h 190420"/>
                    <a:gd name="connsiteX20" fmla="*/ 152400 w 181927"/>
                    <a:gd name="connsiteY20" fmla="*/ 17138 h 190420"/>
                    <a:gd name="connsiteX21" fmla="*/ 180022 w 181927"/>
                    <a:gd name="connsiteY21" fmla="*/ 64743 h 190420"/>
                    <a:gd name="connsiteX22" fmla="*/ 119063 w 181927"/>
                    <a:gd name="connsiteY22" fmla="*/ 64743 h 19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042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w="9525" cap="flat">
                  <a:noFill/>
                  <a:prstDash val="solid"/>
                  <a:miter/>
                </a:ln>
              </p:spPr>
              <p:txBody>
                <a:bodyPr rtlCol="0" anchor="ctr"/>
                <a:lstStyle/>
                <a:p>
                  <a:endParaRPr lang="en-US"/>
                </a:p>
              </p:txBody>
            </p:sp>
            <p:sp>
              <p:nvSpPr>
                <p:cNvPr id="177" name="Freeform 176">
                  <a:extLst>
                    <a:ext uri="{FF2B5EF4-FFF2-40B4-BE49-F238E27FC236}">
                      <a16:creationId xmlns:a16="http://schemas.microsoft.com/office/drawing/2014/main" id="{3001EE7E-08C5-4E54-8AC7-0FB5B82E0192}"/>
                    </a:ext>
                  </a:extLst>
                </p:cNvPr>
                <p:cNvSpPr/>
                <p:nvPr/>
              </p:nvSpPr>
              <p:spPr>
                <a:xfrm>
                  <a:off x="11383009" y="5793149"/>
                  <a:ext cx="157162" cy="186612"/>
                </a:xfrm>
                <a:custGeom>
                  <a:avLst/>
                  <a:gdLst>
                    <a:gd name="connsiteX0" fmla="*/ 93345 w 157162"/>
                    <a:gd name="connsiteY0" fmla="*/ 185660 h 186612"/>
                    <a:gd name="connsiteX1" fmla="*/ 58103 w 157162"/>
                    <a:gd name="connsiteY1" fmla="*/ 119013 h 186612"/>
                    <a:gd name="connsiteX2" fmla="*/ 58103 w 157162"/>
                    <a:gd name="connsiteY2" fmla="*/ 119013 h 186612"/>
                    <a:gd name="connsiteX3" fmla="*/ 58103 w 157162"/>
                    <a:gd name="connsiteY3" fmla="*/ 185660 h 186612"/>
                    <a:gd name="connsiteX4" fmla="*/ 0 w 157162"/>
                    <a:gd name="connsiteY4" fmla="*/ 185660 h 186612"/>
                    <a:gd name="connsiteX5" fmla="*/ 0 w 157162"/>
                    <a:gd name="connsiteY5" fmla="*/ 0 h 186612"/>
                    <a:gd name="connsiteX6" fmla="*/ 86678 w 157162"/>
                    <a:gd name="connsiteY6" fmla="*/ 0 h 186612"/>
                    <a:gd name="connsiteX7" fmla="*/ 125730 w 157162"/>
                    <a:gd name="connsiteY7" fmla="*/ 7617 h 186612"/>
                    <a:gd name="connsiteX8" fmla="*/ 149543 w 157162"/>
                    <a:gd name="connsiteY8" fmla="*/ 29515 h 186612"/>
                    <a:gd name="connsiteX9" fmla="*/ 157163 w 157162"/>
                    <a:gd name="connsiteY9" fmla="*/ 60935 h 186612"/>
                    <a:gd name="connsiteX10" fmla="*/ 146685 w 157162"/>
                    <a:gd name="connsiteY10" fmla="*/ 94258 h 186612"/>
                    <a:gd name="connsiteX11" fmla="*/ 117158 w 157162"/>
                    <a:gd name="connsiteY11" fmla="*/ 115205 h 186612"/>
                    <a:gd name="connsiteX12" fmla="*/ 157163 w 157162"/>
                    <a:gd name="connsiteY12" fmla="*/ 186612 h 186612"/>
                    <a:gd name="connsiteX13" fmla="*/ 93345 w 157162"/>
                    <a:gd name="connsiteY13" fmla="*/ 186612 h 186612"/>
                    <a:gd name="connsiteX14" fmla="*/ 58103 w 157162"/>
                    <a:gd name="connsiteY14" fmla="*/ 79977 h 186612"/>
                    <a:gd name="connsiteX15" fmla="*/ 80963 w 157162"/>
                    <a:gd name="connsiteY15" fmla="*/ 79977 h 186612"/>
                    <a:gd name="connsiteX16" fmla="*/ 93345 w 157162"/>
                    <a:gd name="connsiteY16" fmla="*/ 76168 h 186612"/>
                    <a:gd name="connsiteX17" fmla="*/ 97155 w 157162"/>
                    <a:gd name="connsiteY17" fmla="*/ 63791 h 186612"/>
                    <a:gd name="connsiteX18" fmla="*/ 92393 w 157162"/>
                    <a:gd name="connsiteY18" fmla="*/ 52366 h 186612"/>
                    <a:gd name="connsiteX19" fmla="*/ 80010 w 157162"/>
                    <a:gd name="connsiteY19" fmla="*/ 48557 h 186612"/>
                    <a:gd name="connsiteX20" fmla="*/ 57150 w 157162"/>
                    <a:gd name="connsiteY20" fmla="*/ 48557 h 186612"/>
                    <a:gd name="connsiteX21" fmla="*/ 57150 w 157162"/>
                    <a:gd name="connsiteY21" fmla="*/ 79977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7162" h="186612">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w="9525" cap="flat">
                  <a:noFill/>
                  <a:prstDash val="solid"/>
                  <a:miter/>
                </a:ln>
              </p:spPr>
              <p:txBody>
                <a:bodyPr rtlCol="0" anchor="ctr"/>
                <a:lstStyle/>
                <a:p>
                  <a:endParaRPr lang="en-US"/>
                </a:p>
              </p:txBody>
            </p:sp>
            <p:sp>
              <p:nvSpPr>
                <p:cNvPr id="178" name="Freeform 177">
                  <a:extLst>
                    <a:ext uri="{FF2B5EF4-FFF2-40B4-BE49-F238E27FC236}">
                      <a16:creationId xmlns:a16="http://schemas.microsoft.com/office/drawing/2014/main" id="{DE5CFEA2-0DBA-7B32-B22A-71FE6EC0CFC3}"/>
                    </a:ext>
                  </a:extLst>
                </p:cNvPr>
                <p:cNvSpPr/>
                <p:nvPr/>
              </p:nvSpPr>
              <p:spPr>
                <a:xfrm>
                  <a:off x="11558269" y="5793149"/>
                  <a:ext cx="58102" cy="185660"/>
                </a:xfrm>
                <a:custGeom>
                  <a:avLst/>
                  <a:gdLst>
                    <a:gd name="connsiteX0" fmla="*/ 58103 w 58102"/>
                    <a:gd name="connsiteY0" fmla="*/ 0 h 185660"/>
                    <a:gd name="connsiteX1" fmla="*/ 58103 w 58102"/>
                    <a:gd name="connsiteY1" fmla="*/ 185660 h 185660"/>
                    <a:gd name="connsiteX2" fmla="*/ 0 w 58102"/>
                    <a:gd name="connsiteY2" fmla="*/ 185660 h 185660"/>
                    <a:gd name="connsiteX3" fmla="*/ 0 w 58102"/>
                    <a:gd name="connsiteY3" fmla="*/ 0 h 185660"/>
                    <a:gd name="connsiteX4" fmla="*/ 58103 w 58102"/>
                    <a:gd name="connsiteY4" fmla="*/ 0 h 18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5660">
                      <a:moveTo>
                        <a:pt x="58103" y="0"/>
                      </a:moveTo>
                      <a:lnTo>
                        <a:pt x="58103" y="185660"/>
                      </a:lnTo>
                      <a:lnTo>
                        <a:pt x="0" y="185660"/>
                      </a:lnTo>
                      <a:lnTo>
                        <a:pt x="0" y="0"/>
                      </a:lnTo>
                      <a:lnTo>
                        <a:pt x="58103" y="0"/>
                      </a:lnTo>
                      <a:close/>
                    </a:path>
                  </a:pathLst>
                </a:custGeom>
                <a:solidFill>
                  <a:srgbClr val="FFFFFF"/>
                </a:solidFill>
                <a:ln w="9525" cap="flat">
                  <a:noFill/>
                  <a:prstDash val="solid"/>
                  <a:miter/>
                </a:ln>
              </p:spPr>
              <p:txBody>
                <a:bodyPr rtlCol="0" anchor="ctr"/>
                <a:lstStyle/>
                <a:p>
                  <a:endParaRPr lang="en-US"/>
                </a:p>
              </p:txBody>
            </p:sp>
            <p:sp>
              <p:nvSpPr>
                <p:cNvPr id="179" name="Freeform 178">
                  <a:extLst>
                    <a:ext uri="{FF2B5EF4-FFF2-40B4-BE49-F238E27FC236}">
                      <a16:creationId xmlns:a16="http://schemas.microsoft.com/office/drawing/2014/main" id="{762E4429-085D-6291-9250-795C2F77E95C}"/>
                    </a:ext>
                  </a:extLst>
                </p:cNvPr>
                <p:cNvSpPr/>
                <p:nvPr/>
              </p:nvSpPr>
              <p:spPr>
                <a:xfrm>
                  <a:off x="10982007" y="6007373"/>
                  <a:ext cx="131445" cy="186612"/>
                </a:xfrm>
                <a:custGeom>
                  <a:avLst/>
                  <a:gdLst>
                    <a:gd name="connsiteX0" fmla="*/ 131445 w 131445"/>
                    <a:gd name="connsiteY0" fmla="*/ 0 h 186612"/>
                    <a:gd name="connsiteX1" fmla="*/ 131445 w 131445"/>
                    <a:gd name="connsiteY1" fmla="*/ 46653 h 186612"/>
                    <a:gd name="connsiteX2" fmla="*/ 58103 w 131445"/>
                    <a:gd name="connsiteY2" fmla="*/ 46653 h 186612"/>
                    <a:gd name="connsiteX3" fmla="*/ 58103 w 131445"/>
                    <a:gd name="connsiteY3" fmla="*/ 72360 h 186612"/>
                    <a:gd name="connsiteX4" fmla="*/ 110490 w 131445"/>
                    <a:gd name="connsiteY4" fmla="*/ 72360 h 186612"/>
                    <a:gd name="connsiteX5" fmla="*/ 110490 w 131445"/>
                    <a:gd name="connsiteY5" fmla="*/ 116157 h 186612"/>
                    <a:gd name="connsiteX6" fmla="*/ 58103 w 131445"/>
                    <a:gd name="connsiteY6" fmla="*/ 116157 h 186612"/>
                    <a:gd name="connsiteX7" fmla="*/ 58103 w 131445"/>
                    <a:gd name="connsiteY7" fmla="*/ 186612 h 186612"/>
                    <a:gd name="connsiteX8" fmla="*/ 0 w 131445"/>
                    <a:gd name="connsiteY8" fmla="*/ 186612 h 186612"/>
                    <a:gd name="connsiteX9" fmla="*/ 0 w 131445"/>
                    <a:gd name="connsiteY9" fmla="*/ 952 h 186612"/>
                    <a:gd name="connsiteX10" fmla="*/ 131445 w 131445"/>
                    <a:gd name="connsiteY10"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445" h="186612">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w="9525" cap="flat">
                  <a:noFill/>
                  <a:prstDash val="solid"/>
                  <a:miter/>
                </a:ln>
              </p:spPr>
              <p:txBody>
                <a:bodyPr rtlCol="0" anchor="ctr"/>
                <a:lstStyle/>
                <a:p>
                  <a:endParaRPr lang="en-US"/>
                </a:p>
              </p:txBody>
            </p:sp>
            <p:sp>
              <p:nvSpPr>
                <p:cNvPr id="180" name="Freeform 179">
                  <a:extLst>
                    <a:ext uri="{FF2B5EF4-FFF2-40B4-BE49-F238E27FC236}">
                      <a16:creationId xmlns:a16="http://schemas.microsoft.com/office/drawing/2014/main" id="{86208DB4-049F-300B-2910-F2EE7C7C1192}"/>
                    </a:ext>
                  </a:extLst>
                </p:cNvPr>
                <p:cNvSpPr/>
                <p:nvPr/>
              </p:nvSpPr>
              <p:spPr>
                <a:xfrm>
                  <a:off x="11126787" y="6002612"/>
                  <a:ext cx="191452" cy="192325"/>
                </a:xfrm>
                <a:custGeom>
                  <a:avLst/>
                  <a:gdLst>
                    <a:gd name="connsiteX0" fmla="*/ 48578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181" name="Freeform 180">
                  <a:extLst>
                    <a:ext uri="{FF2B5EF4-FFF2-40B4-BE49-F238E27FC236}">
                      <a16:creationId xmlns:a16="http://schemas.microsoft.com/office/drawing/2014/main" id="{C8828254-0383-7640-30E6-26907B30F60C}"/>
                    </a:ext>
                  </a:extLst>
                </p:cNvPr>
                <p:cNvSpPr/>
                <p:nvPr/>
              </p:nvSpPr>
              <p:spPr>
                <a:xfrm>
                  <a:off x="11333480" y="6002612"/>
                  <a:ext cx="191452" cy="192325"/>
                </a:xfrm>
                <a:custGeom>
                  <a:avLst/>
                  <a:gdLst>
                    <a:gd name="connsiteX0" fmla="*/ 48577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7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2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7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182" name="Freeform 181">
                  <a:extLst>
                    <a:ext uri="{FF2B5EF4-FFF2-40B4-BE49-F238E27FC236}">
                      <a16:creationId xmlns:a16="http://schemas.microsoft.com/office/drawing/2014/main" id="{8640FB5F-2D24-0E45-EBED-0CF82094BD34}"/>
                    </a:ext>
                  </a:extLst>
                </p:cNvPr>
                <p:cNvSpPr/>
                <p:nvPr/>
              </p:nvSpPr>
              <p:spPr>
                <a:xfrm>
                  <a:off x="11546840" y="6006420"/>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w="9525" cap="flat">
                  <a:noFill/>
                  <a:prstDash val="solid"/>
                  <a:miter/>
                </a:ln>
              </p:spPr>
              <p:txBody>
                <a:bodyPr rtlCol="0" anchor="ctr"/>
                <a:lstStyle/>
                <a:p>
                  <a:endParaRPr lang="en-US"/>
                </a:p>
              </p:txBody>
            </p:sp>
            <p:sp>
              <p:nvSpPr>
                <p:cNvPr id="183" name="Freeform 182">
                  <a:extLst>
                    <a:ext uri="{FF2B5EF4-FFF2-40B4-BE49-F238E27FC236}">
                      <a16:creationId xmlns:a16="http://schemas.microsoft.com/office/drawing/2014/main" id="{EBD0D415-7522-D9BD-257F-07DACE37F680}"/>
                    </a:ext>
                  </a:extLst>
                </p:cNvPr>
                <p:cNvSpPr/>
                <p:nvPr/>
              </p:nvSpPr>
              <p:spPr>
                <a:xfrm>
                  <a:off x="10982007" y="6221596"/>
                  <a:ext cx="123825" cy="185660"/>
                </a:xfrm>
                <a:custGeom>
                  <a:avLst/>
                  <a:gdLst>
                    <a:gd name="connsiteX0" fmla="*/ 58103 w 123825"/>
                    <a:gd name="connsiteY0" fmla="*/ 45701 h 185660"/>
                    <a:gd name="connsiteX1" fmla="*/ 58103 w 123825"/>
                    <a:gd name="connsiteY1" fmla="*/ 68552 h 185660"/>
                    <a:gd name="connsiteX2" fmla="*/ 116205 w 123825"/>
                    <a:gd name="connsiteY2" fmla="*/ 68552 h 185660"/>
                    <a:gd name="connsiteX3" fmla="*/ 116205 w 123825"/>
                    <a:gd name="connsiteY3" fmla="*/ 112348 h 185660"/>
                    <a:gd name="connsiteX4" fmla="*/ 58103 w 123825"/>
                    <a:gd name="connsiteY4" fmla="*/ 112348 h 185660"/>
                    <a:gd name="connsiteX5" fmla="*/ 58103 w 123825"/>
                    <a:gd name="connsiteY5" fmla="*/ 139007 h 185660"/>
                    <a:gd name="connsiteX6" fmla="*/ 123825 w 123825"/>
                    <a:gd name="connsiteY6" fmla="*/ 139007 h 185660"/>
                    <a:gd name="connsiteX7" fmla="*/ 123825 w 123825"/>
                    <a:gd name="connsiteY7" fmla="*/ 185660 h 185660"/>
                    <a:gd name="connsiteX8" fmla="*/ 0 w 123825"/>
                    <a:gd name="connsiteY8" fmla="*/ 185660 h 185660"/>
                    <a:gd name="connsiteX9" fmla="*/ 0 w 123825"/>
                    <a:gd name="connsiteY9" fmla="*/ 0 h 185660"/>
                    <a:gd name="connsiteX10" fmla="*/ 123825 w 123825"/>
                    <a:gd name="connsiteY10" fmla="*/ 0 h 185660"/>
                    <a:gd name="connsiteX11" fmla="*/ 123825 w 123825"/>
                    <a:gd name="connsiteY11" fmla="*/ 46653 h 185660"/>
                    <a:gd name="connsiteX12" fmla="*/ 58103 w 123825"/>
                    <a:gd name="connsiteY12" fmla="*/ 46653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825" h="18566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w="9525" cap="flat">
                  <a:noFill/>
                  <a:prstDash val="solid"/>
                  <a:miter/>
                </a:ln>
              </p:spPr>
              <p:txBody>
                <a:bodyPr rtlCol="0" anchor="ctr"/>
                <a:lstStyle/>
                <a:p>
                  <a:endParaRPr lang="en-US"/>
                </a:p>
              </p:txBody>
            </p:sp>
            <p:sp>
              <p:nvSpPr>
                <p:cNvPr id="184" name="Freeform 183">
                  <a:extLst>
                    <a:ext uri="{FF2B5EF4-FFF2-40B4-BE49-F238E27FC236}">
                      <a16:creationId xmlns:a16="http://schemas.microsoft.com/office/drawing/2014/main" id="{239F06AA-3B86-0D88-2AF7-E6C79F973344}"/>
                    </a:ext>
                  </a:extLst>
                </p:cNvPr>
                <p:cNvSpPr/>
                <p:nvPr/>
              </p:nvSpPr>
              <p:spPr>
                <a:xfrm>
                  <a:off x="11127740" y="6220644"/>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w="9525" cap="flat">
                  <a:noFill/>
                  <a:prstDash val="solid"/>
                  <a:miter/>
                </a:ln>
              </p:spPr>
              <p:txBody>
                <a:bodyPr rtlCol="0" anchor="ctr"/>
                <a:lstStyle/>
                <a:p>
                  <a:endParaRPr lang="en-US"/>
                </a:p>
              </p:txBody>
            </p:sp>
            <p:sp>
              <p:nvSpPr>
                <p:cNvPr id="185" name="Freeform 184">
                  <a:extLst>
                    <a:ext uri="{FF2B5EF4-FFF2-40B4-BE49-F238E27FC236}">
                      <a16:creationId xmlns:a16="http://schemas.microsoft.com/office/drawing/2014/main" id="{9E69E5E4-04A2-8538-F4AD-EC7EABFA9B2B}"/>
                    </a:ext>
                  </a:extLst>
                </p:cNvPr>
                <p:cNvSpPr/>
                <p:nvPr/>
              </p:nvSpPr>
              <p:spPr>
                <a:xfrm>
                  <a:off x="11321097" y="6220644"/>
                  <a:ext cx="165734" cy="188516"/>
                </a:xfrm>
                <a:custGeom>
                  <a:avLst/>
                  <a:gdLst>
                    <a:gd name="connsiteX0" fmla="*/ 59055 w 165734"/>
                    <a:gd name="connsiteY0" fmla="*/ 0 h 188516"/>
                    <a:gd name="connsiteX1" fmla="*/ 59055 w 165734"/>
                    <a:gd name="connsiteY1" fmla="*/ 104732 h 188516"/>
                    <a:gd name="connsiteX2" fmla="*/ 64770 w 165734"/>
                    <a:gd name="connsiteY2" fmla="*/ 124726 h 188516"/>
                    <a:gd name="connsiteX3" fmla="*/ 82868 w 165734"/>
                    <a:gd name="connsiteY3" fmla="*/ 132343 h 188516"/>
                    <a:gd name="connsiteX4" fmla="*/ 101918 w 165734"/>
                    <a:gd name="connsiteY4" fmla="*/ 124726 h 188516"/>
                    <a:gd name="connsiteX5" fmla="*/ 107633 w 165734"/>
                    <a:gd name="connsiteY5" fmla="*/ 104732 h 188516"/>
                    <a:gd name="connsiteX6" fmla="*/ 107633 w 165734"/>
                    <a:gd name="connsiteY6" fmla="*/ 0 h 188516"/>
                    <a:gd name="connsiteX7" fmla="*/ 165735 w 165734"/>
                    <a:gd name="connsiteY7" fmla="*/ 0 h 188516"/>
                    <a:gd name="connsiteX8" fmla="*/ 165735 w 165734"/>
                    <a:gd name="connsiteY8" fmla="*/ 104732 h 188516"/>
                    <a:gd name="connsiteX9" fmla="*/ 154305 w 165734"/>
                    <a:gd name="connsiteY9" fmla="*/ 150433 h 188516"/>
                    <a:gd name="connsiteX10" fmla="*/ 123825 w 165734"/>
                    <a:gd name="connsiteY10" fmla="*/ 178996 h 188516"/>
                    <a:gd name="connsiteX11" fmla="*/ 80963 w 165734"/>
                    <a:gd name="connsiteY11" fmla="*/ 188517 h 188516"/>
                    <a:gd name="connsiteX12" fmla="*/ 39053 w 165734"/>
                    <a:gd name="connsiteY12" fmla="*/ 178996 h 188516"/>
                    <a:gd name="connsiteX13" fmla="*/ 10478 w 165734"/>
                    <a:gd name="connsiteY13" fmla="*/ 150433 h 188516"/>
                    <a:gd name="connsiteX14" fmla="*/ 0 w 165734"/>
                    <a:gd name="connsiteY14" fmla="*/ 104732 h 188516"/>
                    <a:gd name="connsiteX15" fmla="*/ 0 w 165734"/>
                    <a:gd name="connsiteY15" fmla="*/ 0 h 188516"/>
                    <a:gd name="connsiteX16" fmla="*/ 59055 w 165734"/>
                    <a:gd name="connsiteY16" fmla="*/ 0 h 1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5734" h="188516">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w="9525" cap="flat">
                  <a:noFill/>
                  <a:prstDash val="solid"/>
                  <a:miter/>
                </a:ln>
              </p:spPr>
              <p:txBody>
                <a:bodyPr rtlCol="0" anchor="ctr"/>
                <a:lstStyle/>
                <a:p>
                  <a:endParaRPr lang="en-US"/>
                </a:p>
              </p:txBody>
            </p:sp>
          </p:grpSp>
          <p:grpSp>
            <p:nvGrpSpPr>
              <p:cNvPr id="17" name="Graphic 47">
                <a:extLst>
                  <a:ext uri="{FF2B5EF4-FFF2-40B4-BE49-F238E27FC236}">
                    <a16:creationId xmlns:a16="http://schemas.microsoft.com/office/drawing/2014/main" id="{6F0CE7EB-260B-AED0-7ECB-0D4111FDB8BE}"/>
                  </a:ext>
                </a:extLst>
              </p:cNvPr>
              <p:cNvGrpSpPr/>
              <p:nvPr/>
            </p:nvGrpSpPr>
            <p:grpSpPr>
              <a:xfrm>
                <a:off x="10976292" y="5214269"/>
                <a:ext cx="904875" cy="408452"/>
                <a:chOff x="10976292" y="5214269"/>
                <a:chExt cx="904875" cy="408452"/>
              </a:xfrm>
              <a:solidFill>
                <a:srgbClr val="FFFFFF"/>
              </a:solidFill>
            </p:grpSpPr>
            <p:sp>
              <p:nvSpPr>
                <p:cNvPr id="161" name="Freeform 160">
                  <a:extLst>
                    <a:ext uri="{FF2B5EF4-FFF2-40B4-BE49-F238E27FC236}">
                      <a16:creationId xmlns:a16="http://schemas.microsoft.com/office/drawing/2014/main" id="{0922034D-04F9-9E4E-66FA-10EF7CF0286B}"/>
                    </a:ext>
                  </a:extLst>
                </p:cNvPr>
                <p:cNvSpPr/>
                <p:nvPr/>
              </p:nvSpPr>
              <p:spPr>
                <a:xfrm>
                  <a:off x="10982007" y="5219030"/>
                  <a:ext cx="160020" cy="186612"/>
                </a:xfrm>
                <a:custGeom>
                  <a:avLst/>
                  <a:gdLst>
                    <a:gd name="connsiteX0" fmla="*/ 150495 w 160020"/>
                    <a:gd name="connsiteY0" fmla="*/ 106636 h 186612"/>
                    <a:gd name="connsiteX1" fmla="*/ 160020 w 160020"/>
                    <a:gd name="connsiteY1" fmla="*/ 135199 h 186612"/>
                    <a:gd name="connsiteX2" fmla="*/ 143828 w 160020"/>
                    <a:gd name="connsiteY2" fmla="*/ 173283 h 186612"/>
                    <a:gd name="connsiteX3" fmla="*/ 97155 w 160020"/>
                    <a:gd name="connsiteY3" fmla="*/ 186613 h 186612"/>
                    <a:gd name="connsiteX4" fmla="*/ 0 w 160020"/>
                    <a:gd name="connsiteY4" fmla="*/ 186613 h 186612"/>
                    <a:gd name="connsiteX5" fmla="*/ 0 w 160020"/>
                    <a:gd name="connsiteY5" fmla="*/ 0 h 186612"/>
                    <a:gd name="connsiteX6" fmla="*/ 95250 w 160020"/>
                    <a:gd name="connsiteY6" fmla="*/ 0 h 186612"/>
                    <a:gd name="connsiteX7" fmla="*/ 140018 w 160020"/>
                    <a:gd name="connsiteY7" fmla="*/ 12377 h 186612"/>
                    <a:gd name="connsiteX8" fmla="*/ 156210 w 160020"/>
                    <a:gd name="connsiteY8" fmla="*/ 48557 h 186612"/>
                    <a:gd name="connsiteX9" fmla="*/ 147638 w 160020"/>
                    <a:gd name="connsiteY9" fmla="*/ 76168 h 186612"/>
                    <a:gd name="connsiteX10" fmla="*/ 124778 w 160020"/>
                    <a:gd name="connsiteY10" fmla="*/ 91402 h 186612"/>
                    <a:gd name="connsiteX11" fmla="*/ 150495 w 160020"/>
                    <a:gd name="connsiteY11" fmla="*/ 106636 h 186612"/>
                    <a:gd name="connsiteX12" fmla="*/ 58103 w 160020"/>
                    <a:gd name="connsiteY12" fmla="*/ 72360 h 186612"/>
                    <a:gd name="connsiteX13" fmla="*/ 80963 w 160020"/>
                    <a:gd name="connsiteY13" fmla="*/ 72360 h 186612"/>
                    <a:gd name="connsiteX14" fmla="*/ 92393 w 160020"/>
                    <a:gd name="connsiteY14" fmla="*/ 69504 h 186612"/>
                    <a:gd name="connsiteX15" fmla="*/ 96203 w 160020"/>
                    <a:gd name="connsiteY15" fmla="*/ 59983 h 186612"/>
                    <a:gd name="connsiteX16" fmla="*/ 92393 w 160020"/>
                    <a:gd name="connsiteY16" fmla="*/ 49509 h 186612"/>
                    <a:gd name="connsiteX17" fmla="*/ 80963 w 160020"/>
                    <a:gd name="connsiteY17" fmla="*/ 46653 h 186612"/>
                    <a:gd name="connsiteX18" fmla="*/ 58103 w 160020"/>
                    <a:gd name="connsiteY18" fmla="*/ 46653 h 186612"/>
                    <a:gd name="connsiteX19" fmla="*/ 58103 w 160020"/>
                    <a:gd name="connsiteY19" fmla="*/ 72360 h 186612"/>
                    <a:gd name="connsiteX20" fmla="*/ 96203 w 160020"/>
                    <a:gd name="connsiteY20" fmla="*/ 136151 h 186612"/>
                    <a:gd name="connsiteX21" fmla="*/ 100013 w 160020"/>
                    <a:gd name="connsiteY21" fmla="*/ 126630 h 186612"/>
                    <a:gd name="connsiteX22" fmla="*/ 84773 w 160020"/>
                    <a:gd name="connsiteY22" fmla="*/ 113300 h 186612"/>
                    <a:gd name="connsiteX23" fmla="*/ 58103 w 160020"/>
                    <a:gd name="connsiteY23" fmla="*/ 113300 h 186612"/>
                    <a:gd name="connsiteX24" fmla="*/ 58103 w 160020"/>
                    <a:gd name="connsiteY24" fmla="*/ 139959 h 186612"/>
                    <a:gd name="connsiteX25" fmla="*/ 84773 w 160020"/>
                    <a:gd name="connsiteY25" fmla="*/ 139959 h 186612"/>
                    <a:gd name="connsiteX26" fmla="*/ 96203 w 160020"/>
                    <a:gd name="connsiteY26" fmla="*/ 136151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0020" h="186612">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w="9525" cap="flat">
                  <a:noFill/>
                  <a:prstDash val="solid"/>
                  <a:miter/>
                </a:ln>
              </p:spPr>
              <p:txBody>
                <a:bodyPr rtlCol="0" anchor="ctr"/>
                <a:lstStyle/>
                <a:p>
                  <a:endParaRPr lang="en-US"/>
                </a:p>
              </p:txBody>
            </p:sp>
            <p:sp>
              <p:nvSpPr>
                <p:cNvPr id="163" name="Freeform 162">
                  <a:extLst>
                    <a:ext uri="{FF2B5EF4-FFF2-40B4-BE49-F238E27FC236}">
                      <a16:creationId xmlns:a16="http://schemas.microsoft.com/office/drawing/2014/main" id="{DAAF524A-5DDB-1879-C10D-5EDA6B9E76D2}"/>
                    </a:ext>
                  </a:extLst>
                </p:cNvPr>
                <p:cNvSpPr/>
                <p:nvPr/>
              </p:nvSpPr>
              <p:spPr>
                <a:xfrm>
                  <a:off x="11162030" y="5219030"/>
                  <a:ext cx="114300" cy="185660"/>
                </a:xfrm>
                <a:custGeom>
                  <a:avLst/>
                  <a:gdLst>
                    <a:gd name="connsiteX0" fmla="*/ 58102 w 114300"/>
                    <a:gd name="connsiteY0" fmla="*/ 141864 h 185660"/>
                    <a:gd name="connsiteX1" fmla="*/ 114300 w 114300"/>
                    <a:gd name="connsiteY1" fmla="*/ 141864 h 185660"/>
                    <a:gd name="connsiteX2" fmla="*/ 114300 w 114300"/>
                    <a:gd name="connsiteY2" fmla="*/ 185660 h 185660"/>
                    <a:gd name="connsiteX3" fmla="*/ 0 w 114300"/>
                    <a:gd name="connsiteY3" fmla="*/ 185660 h 185660"/>
                    <a:gd name="connsiteX4" fmla="*/ 0 w 114300"/>
                    <a:gd name="connsiteY4" fmla="*/ 0 h 185660"/>
                    <a:gd name="connsiteX5" fmla="*/ 58102 w 114300"/>
                    <a:gd name="connsiteY5" fmla="*/ 0 h 185660"/>
                    <a:gd name="connsiteX6" fmla="*/ 58102 w 114300"/>
                    <a:gd name="connsiteY6" fmla="*/ 14186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8566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w="9525" cap="flat">
                  <a:noFill/>
                  <a:prstDash val="solid"/>
                  <a:miter/>
                </a:ln>
              </p:spPr>
              <p:txBody>
                <a:bodyPr rtlCol="0" anchor="ctr"/>
                <a:lstStyle/>
                <a:p>
                  <a:endParaRPr lang="en-US"/>
                </a:p>
              </p:txBody>
            </p:sp>
            <p:sp>
              <p:nvSpPr>
                <p:cNvPr id="164" name="Freeform 163">
                  <a:extLst>
                    <a:ext uri="{FF2B5EF4-FFF2-40B4-BE49-F238E27FC236}">
                      <a16:creationId xmlns:a16="http://schemas.microsoft.com/office/drawing/2014/main" id="{EF406C6D-8A8A-6BC2-EC3D-02505B9F9D55}"/>
                    </a:ext>
                  </a:extLst>
                </p:cNvPr>
                <p:cNvSpPr/>
                <p:nvPr/>
              </p:nvSpPr>
              <p:spPr>
                <a:xfrm>
                  <a:off x="11288712" y="5214269"/>
                  <a:ext cx="191452" cy="192325"/>
                </a:xfrm>
                <a:custGeom>
                  <a:avLst/>
                  <a:gdLst>
                    <a:gd name="connsiteX0" fmla="*/ 48578 w 191452"/>
                    <a:gd name="connsiteY0" fmla="*/ 179948 h 192325"/>
                    <a:gd name="connsiteX1" fmla="*/ 13335 w 191452"/>
                    <a:gd name="connsiteY1" fmla="*/ 145672 h 192325"/>
                    <a:gd name="connsiteX2" fmla="*/ 0 w 191452"/>
                    <a:gd name="connsiteY2" fmla="*/ 96163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3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2872 w 191452"/>
                    <a:gd name="connsiteY13" fmla="*/ 126630 h 192325"/>
                    <a:gd name="connsiteX14" fmla="*/ 132397 w 191452"/>
                    <a:gd name="connsiteY14" fmla="*/ 96163 h 192325"/>
                    <a:gd name="connsiteX15" fmla="*/ 122872 w 191452"/>
                    <a:gd name="connsiteY15" fmla="*/ 65695 h 192325"/>
                    <a:gd name="connsiteX16" fmla="*/ 96203 w 191452"/>
                    <a:gd name="connsiteY16" fmla="*/ 54270 h 192325"/>
                    <a:gd name="connsiteX17" fmla="*/ 69532 w 191452"/>
                    <a:gd name="connsiteY17" fmla="*/ 65695 h 192325"/>
                    <a:gd name="connsiteX18" fmla="*/ 60007 w 191452"/>
                    <a:gd name="connsiteY18" fmla="*/ 96163 h 192325"/>
                    <a:gd name="connsiteX19" fmla="*/ 69532 w 191452"/>
                    <a:gd name="connsiteY19" fmla="*/ 126630 h 192325"/>
                    <a:gd name="connsiteX20" fmla="*/ 96203 w 191452"/>
                    <a:gd name="connsiteY20" fmla="*/ 138055 h 192325"/>
                    <a:gd name="connsiteX21" fmla="*/ 122872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w="9525" cap="flat">
                  <a:noFill/>
                  <a:prstDash val="solid"/>
                  <a:miter/>
                </a:ln>
              </p:spPr>
              <p:txBody>
                <a:bodyPr rtlCol="0" anchor="ctr"/>
                <a:lstStyle/>
                <a:p>
                  <a:endParaRPr lang="en-US"/>
                </a:p>
              </p:txBody>
            </p:sp>
            <p:sp>
              <p:nvSpPr>
                <p:cNvPr id="165" name="Freeform 164">
                  <a:extLst>
                    <a:ext uri="{FF2B5EF4-FFF2-40B4-BE49-F238E27FC236}">
                      <a16:creationId xmlns:a16="http://schemas.microsoft.com/office/drawing/2014/main" id="{218AA75D-B1F0-C675-17CB-A05E88DC15FC}"/>
                    </a:ext>
                  </a:extLst>
                </p:cNvPr>
                <p:cNvSpPr/>
                <p:nvPr/>
              </p:nvSpPr>
              <p:spPr>
                <a:xfrm>
                  <a:off x="11496357" y="5216174"/>
                  <a:ext cx="182880" cy="192325"/>
                </a:xfrm>
                <a:custGeom>
                  <a:avLst/>
                  <a:gdLst>
                    <a:gd name="connsiteX0" fmla="*/ 11430 w 182880"/>
                    <a:gd name="connsiteY0" fmla="*/ 45701 h 192325"/>
                    <a:gd name="connsiteX1" fmla="*/ 43815 w 182880"/>
                    <a:gd name="connsiteY1" fmla="*/ 12377 h 192325"/>
                    <a:gd name="connsiteX2" fmla="*/ 92393 w 182880"/>
                    <a:gd name="connsiteY2" fmla="*/ 0 h 192325"/>
                    <a:gd name="connsiteX3" fmla="*/ 135255 w 182880"/>
                    <a:gd name="connsiteY3" fmla="*/ 9521 h 192325"/>
                    <a:gd name="connsiteX4" fmla="*/ 166688 w 182880"/>
                    <a:gd name="connsiteY4" fmla="*/ 35228 h 192325"/>
                    <a:gd name="connsiteX5" fmla="*/ 182880 w 182880"/>
                    <a:gd name="connsiteY5" fmla="*/ 74264 h 192325"/>
                    <a:gd name="connsiteX6" fmla="*/ 120968 w 182880"/>
                    <a:gd name="connsiteY6" fmla="*/ 74264 h 192325"/>
                    <a:gd name="connsiteX7" fmla="*/ 108585 w 182880"/>
                    <a:gd name="connsiteY7" fmla="*/ 59983 h 192325"/>
                    <a:gd name="connsiteX8" fmla="*/ 90488 w 182880"/>
                    <a:gd name="connsiteY8" fmla="*/ 55222 h 192325"/>
                    <a:gd name="connsiteX9" fmla="*/ 67628 w 182880"/>
                    <a:gd name="connsiteY9" fmla="*/ 66647 h 192325"/>
                    <a:gd name="connsiteX10" fmla="*/ 59055 w 182880"/>
                    <a:gd name="connsiteY10" fmla="*/ 96163 h 192325"/>
                    <a:gd name="connsiteX11" fmla="*/ 67628 w 182880"/>
                    <a:gd name="connsiteY11" fmla="*/ 125678 h 192325"/>
                    <a:gd name="connsiteX12" fmla="*/ 90488 w 182880"/>
                    <a:gd name="connsiteY12" fmla="*/ 137103 h 192325"/>
                    <a:gd name="connsiteX13" fmla="*/ 108585 w 182880"/>
                    <a:gd name="connsiteY13" fmla="*/ 132343 h 192325"/>
                    <a:gd name="connsiteX14" fmla="*/ 120968 w 182880"/>
                    <a:gd name="connsiteY14" fmla="*/ 118061 h 192325"/>
                    <a:gd name="connsiteX15" fmla="*/ 182880 w 182880"/>
                    <a:gd name="connsiteY15" fmla="*/ 118061 h 192325"/>
                    <a:gd name="connsiteX16" fmla="*/ 166688 w 182880"/>
                    <a:gd name="connsiteY16" fmla="*/ 157097 h 192325"/>
                    <a:gd name="connsiteX17" fmla="*/ 135255 w 182880"/>
                    <a:gd name="connsiteY17" fmla="*/ 182804 h 192325"/>
                    <a:gd name="connsiteX18" fmla="*/ 92393 w 182880"/>
                    <a:gd name="connsiteY18" fmla="*/ 192325 h 192325"/>
                    <a:gd name="connsiteX19" fmla="*/ 43815 w 182880"/>
                    <a:gd name="connsiteY19" fmla="*/ 179948 h 192325"/>
                    <a:gd name="connsiteX20" fmla="*/ 11430 w 182880"/>
                    <a:gd name="connsiteY20" fmla="*/ 146624 h 192325"/>
                    <a:gd name="connsiteX21" fmla="*/ 0 w 182880"/>
                    <a:gd name="connsiteY21" fmla="*/ 97115 h 192325"/>
                    <a:gd name="connsiteX22" fmla="*/ 11430 w 182880"/>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80" h="192325">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w="9525" cap="flat">
                  <a:noFill/>
                  <a:prstDash val="solid"/>
                  <a:miter/>
                </a:ln>
              </p:spPr>
              <p:txBody>
                <a:bodyPr rtlCol="0" anchor="ctr"/>
                <a:lstStyle/>
                <a:p>
                  <a:endParaRPr lang="en-US"/>
                </a:p>
              </p:txBody>
            </p:sp>
            <p:sp>
              <p:nvSpPr>
                <p:cNvPr id="166" name="Freeform 165">
                  <a:extLst>
                    <a:ext uri="{FF2B5EF4-FFF2-40B4-BE49-F238E27FC236}">
                      <a16:creationId xmlns:a16="http://schemas.microsoft.com/office/drawing/2014/main" id="{CF90E105-AC27-D620-132B-7ECE86891876}"/>
                    </a:ext>
                  </a:extLst>
                </p:cNvPr>
                <p:cNvSpPr/>
                <p:nvPr/>
              </p:nvSpPr>
              <p:spPr>
                <a:xfrm>
                  <a:off x="11699240" y="5219030"/>
                  <a:ext cx="181927" cy="186612"/>
                </a:xfrm>
                <a:custGeom>
                  <a:avLst/>
                  <a:gdLst>
                    <a:gd name="connsiteX0" fmla="*/ 112395 w 181927"/>
                    <a:gd name="connsiteY0" fmla="*/ 185660 h 186612"/>
                    <a:gd name="connsiteX1" fmla="*/ 58103 w 181927"/>
                    <a:gd name="connsiteY1" fmla="*/ 104732 h 186612"/>
                    <a:gd name="connsiteX2" fmla="*/ 58103 w 181927"/>
                    <a:gd name="connsiteY2" fmla="*/ 185660 h 186612"/>
                    <a:gd name="connsiteX3" fmla="*/ 0 w 181927"/>
                    <a:gd name="connsiteY3" fmla="*/ 185660 h 186612"/>
                    <a:gd name="connsiteX4" fmla="*/ 0 w 181927"/>
                    <a:gd name="connsiteY4" fmla="*/ 0 h 186612"/>
                    <a:gd name="connsiteX5" fmla="*/ 58103 w 181927"/>
                    <a:gd name="connsiteY5" fmla="*/ 0 h 186612"/>
                    <a:gd name="connsiteX6" fmla="*/ 58103 w 181927"/>
                    <a:gd name="connsiteY6" fmla="*/ 78073 h 186612"/>
                    <a:gd name="connsiteX7" fmla="*/ 111442 w 181927"/>
                    <a:gd name="connsiteY7" fmla="*/ 0 h 186612"/>
                    <a:gd name="connsiteX8" fmla="*/ 177165 w 181927"/>
                    <a:gd name="connsiteY8" fmla="*/ 0 h 186612"/>
                    <a:gd name="connsiteX9" fmla="*/ 113347 w 181927"/>
                    <a:gd name="connsiteY9" fmla="*/ 89498 h 186612"/>
                    <a:gd name="connsiteX10" fmla="*/ 181928 w 181927"/>
                    <a:gd name="connsiteY10" fmla="*/ 186613 h 186612"/>
                    <a:gd name="connsiteX11" fmla="*/ 112395 w 181927"/>
                    <a:gd name="connsiteY11" fmla="*/ 186613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27" h="186612">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w="9525" cap="flat">
                  <a:noFill/>
                  <a:prstDash val="solid"/>
                  <a:miter/>
                </a:ln>
              </p:spPr>
              <p:txBody>
                <a:bodyPr rtlCol="0" anchor="ctr"/>
                <a:lstStyle/>
                <a:p>
                  <a:endParaRPr lang="en-US"/>
                </a:p>
              </p:txBody>
            </p:sp>
            <p:sp>
              <p:nvSpPr>
                <p:cNvPr id="170" name="Freeform 169">
                  <a:extLst>
                    <a:ext uri="{FF2B5EF4-FFF2-40B4-BE49-F238E27FC236}">
                      <a16:creationId xmlns:a16="http://schemas.microsoft.com/office/drawing/2014/main" id="{E0FB056C-A7B3-4416-E68A-B8BCC51A4BB7}"/>
                    </a:ext>
                  </a:extLst>
                </p:cNvPr>
                <p:cNvSpPr/>
                <p:nvPr/>
              </p:nvSpPr>
              <p:spPr>
                <a:xfrm>
                  <a:off x="10976292" y="5430397"/>
                  <a:ext cx="181927" cy="192325"/>
                </a:xfrm>
                <a:custGeom>
                  <a:avLst/>
                  <a:gdLst>
                    <a:gd name="connsiteX0" fmla="*/ 11430 w 181927"/>
                    <a:gd name="connsiteY0" fmla="*/ 45701 h 192325"/>
                    <a:gd name="connsiteX1" fmla="*/ 42863 w 181927"/>
                    <a:gd name="connsiteY1" fmla="*/ 12377 h 192325"/>
                    <a:gd name="connsiteX2" fmla="*/ 91440 w 181927"/>
                    <a:gd name="connsiteY2" fmla="*/ 0 h 192325"/>
                    <a:gd name="connsiteX3" fmla="*/ 134302 w 181927"/>
                    <a:gd name="connsiteY3" fmla="*/ 9521 h 192325"/>
                    <a:gd name="connsiteX4" fmla="*/ 165735 w 181927"/>
                    <a:gd name="connsiteY4" fmla="*/ 35228 h 192325"/>
                    <a:gd name="connsiteX5" fmla="*/ 181927 w 181927"/>
                    <a:gd name="connsiteY5" fmla="*/ 74264 h 192325"/>
                    <a:gd name="connsiteX6" fmla="*/ 120015 w 181927"/>
                    <a:gd name="connsiteY6" fmla="*/ 74264 h 192325"/>
                    <a:gd name="connsiteX7" fmla="*/ 107632 w 181927"/>
                    <a:gd name="connsiteY7" fmla="*/ 59983 h 192325"/>
                    <a:gd name="connsiteX8" fmla="*/ 89535 w 181927"/>
                    <a:gd name="connsiteY8" fmla="*/ 55222 h 192325"/>
                    <a:gd name="connsiteX9" fmla="*/ 66675 w 181927"/>
                    <a:gd name="connsiteY9" fmla="*/ 66647 h 192325"/>
                    <a:gd name="connsiteX10" fmla="*/ 58102 w 181927"/>
                    <a:gd name="connsiteY10" fmla="*/ 96163 h 192325"/>
                    <a:gd name="connsiteX11" fmla="*/ 66675 w 181927"/>
                    <a:gd name="connsiteY11" fmla="*/ 125678 h 192325"/>
                    <a:gd name="connsiteX12" fmla="*/ 89535 w 181927"/>
                    <a:gd name="connsiteY12" fmla="*/ 137103 h 192325"/>
                    <a:gd name="connsiteX13" fmla="*/ 107632 w 181927"/>
                    <a:gd name="connsiteY13" fmla="*/ 132343 h 192325"/>
                    <a:gd name="connsiteX14" fmla="*/ 120015 w 181927"/>
                    <a:gd name="connsiteY14" fmla="*/ 118061 h 192325"/>
                    <a:gd name="connsiteX15" fmla="*/ 181927 w 181927"/>
                    <a:gd name="connsiteY15" fmla="*/ 118061 h 192325"/>
                    <a:gd name="connsiteX16" fmla="*/ 165735 w 181927"/>
                    <a:gd name="connsiteY16" fmla="*/ 157097 h 192325"/>
                    <a:gd name="connsiteX17" fmla="*/ 134302 w 181927"/>
                    <a:gd name="connsiteY17" fmla="*/ 182804 h 192325"/>
                    <a:gd name="connsiteX18" fmla="*/ 91440 w 181927"/>
                    <a:gd name="connsiteY18" fmla="*/ 192325 h 192325"/>
                    <a:gd name="connsiteX19" fmla="*/ 42863 w 181927"/>
                    <a:gd name="connsiteY19" fmla="*/ 179948 h 192325"/>
                    <a:gd name="connsiteX20" fmla="*/ 11430 w 181927"/>
                    <a:gd name="connsiteY20" fmla="*/ 146624 h 192325"/>
                    <a:gd name="connsiteX21" fmla="*/ 0 w 181927"/>
                    <a:gd name="connsiteY21" fmla="*/ 97115 h 192325"/>
                    <a:gd name="connsiteX22" fmla="*/ 11430 w 181927"/>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2325">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w="9525" cap="flat">
                  <a:noFill/>
                  <a:prstDash val="solid"/>
                  <a:miter/>
                </a:ln>
              </p:spPr>
              <p:txBody>
                <a:bodyPr rtlCol="0" anchor="ctr"/>
                <a:lstStyle/>
                <a:p>
                  <a:endParaRPr lang="en-US"/>
                </a:p>
              </p:txBody>
            </p:sp>
            <p:sp>
              <p:nvSpPr>
                <p:cNvPr id="171" name="Freeform 170">
                  <a:extLst>
                    <a:ext uri="{FF2B5EF4-FFF2-40B4-BE49-F238E27FC236}">
                      <a16:creationId xmlns:a16="http://schemas.microsoft.com/office/drawing/2014/main" id="{0734F01E-02F9-2649-01A4-47FDF6E16AE4}"/>
                    </a:ext>
                  </a:extLst>
                </p:cNvPr>
                <p:cNvSpPr/>
                <p:nvPr/>
              </p:nvSpPr>
              <p:spPr>
                <a:xfrm>
                  <a:off x="11179175" y="5432301"/>
                  <a:ext cx="172402" cy="186612"/>
                </a:xfrm>
                <a:custGeom>
                  <a:avLst/>
                  <a:gdLst>
                    <a:gd name="connsiteX0" fmla="*/ 172403 w 172402"/>
                    <a:gd name="connsiteY0" fmla="*/ 0 h 186612"/>
                    <a:gd name="connsiteX1" fmla="*/ 172403 w 172402"/>
                    <a:gd name="connsiteY1" fmla="*/ 186613 h 186612"/>
                    <a:gd name="connsiteX2" fmla="*/ 114300 w 172402"/>
                    <a:gd name="connsiteY2" fmla="*/ 186613 h 186612"/>
                    <a:gd name="connsiteX3" fmla="*/ 114300 w 172402"/>
                    <a:gd name="connsiteY3" fmla="*/ 114253 h 186612"/>
                    <a:gd name="connsiteX4" fmla="*/ 59055 w 172402"/>
                    <a:gd name="connsiteY4" fmla="*/ 114253 h 186612"/>
                    <a:gd name="connsiteX5" fmla="*/ 59055 w 172402"/>
                    <a:gd name="connsiteY5" fmla="*/ 186613 h 186612"/>
                    <a:gd name="connsiteX6" fmla="*/ 0 w 172402"/>
                    <a:gd name="connsiteY6" fmla="*/ 186613 h 186612"/>
                    <a:gd name="connsiteX7" fmla="*/ 0 w 172402"/>
                    <a:gd name="connsiteY7" fmla="*/ 952 h 186612"/>
                    <a:gd name="connsiteX8" fmla="*/ 58103 w 172402"/>
                    <a:gd name="connsiteY8" fmla="*/ 952 h 186612"/>
                    <a:gd name="connsiteX9" fmla="*/ 58103 w 172402"/>
                    <a:gd name="connsiteY9" fmla="*/ 67599 h 186612"/>
                    <a:gd name="connsiteX10" fmla="*/ 113347 w 172402"/>
                    <a:gd name="connsiteY10" fmla="*/ 67599 h 186612"/>
                    <a:gd name="connsiteX11" fmla="*/ 113347 w 172402"/>
                    <a:gd name="connsiteY11" fmla="*/ 952 h 186612"/>
                    <a:gd name="connsiteX12" fmla="*/ 172403 w 172402"/>
                    <a:gd name="connsiteY12"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402" h="186612">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w="9525" cap="flat">
                  <a:noFill/>
                  <a:prstDash val="solid"/>
                  <a:miter/>
                </a:ln>
              </p:spPr>
              <p:txBody>
                <a:bodyPr rtlCol="0" anchor="ctr"/>
                <a:lstStyle/>
                <a:p>
                  <a:endParaRPr lang="en-US"/>
                </a:p>
              </p:txBody>
            </p:sp>
            <p:sp>
              <p:nvSpPr>
                <p:cNvPr id="172" name="Freeform 171">
                  <a:extLst>
                    <a:ext uri="{FF2B5EF4-FFF2-40B4-BE49-F238E27FC236}">
                      <a16:creationId xmlns:a16="http://schemas.microsoft.com/office/drawing/2014/main" id="{C9C948E3-EA5F-0E19-4A8C-929C0F9C6727}"/>
                    </a:ext>
                  </a:extLst>
                </p:cNvPr>
                <p:cNvSpPr/>
                <p:nvPr/>
              </p:nvSpPr>
              <p:spPr>
                <a:xfrm>
                  <a:off x="11364912" y="5433253"/>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2 w 202882"/>
                    <a:gd name="connsiteY6" fmla="*/ 185660 h 185660"/>
                    <a:gd name="connsiteX7" fmla="*/ 140970 w 202882"/>
                    <a:gd name="connsiteY7" fmla="*/ 185660 h 185660"/>
                    <a:gd name="connsiteX8" fmla="*/ 132397 w 202882"/>
                    <a:gd name="connsiteY8" fmla="*/ 157097 h 185660"/>
                    <a:gd name="connsiteX9" fmla="*/ 118110 w 202882"/>
                    <a:gd name="connsiteY9" fmla="*/ 113300 h 185660"/>
                    <a:gd name="connsiteX10" fmla="*/ 100965 w 202882"/>
                    <a:gd name="connsiteY10" fmla="*/ 61887 h 185660"/>
                    <a:gd name="connsiteX11" fmla="*/ 83820 w 202882"/>
                    <a:gd name="connsiteY11" fmla="*/ 113300 h 185660"/>
                    <a:gd name="connsiteX12" fmla="*/ 118110 w 202882"/>
                    <a:gd name="connsiteY12" fmla="*/ 11330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w="9525" cap="flat">
                  <a:noFill/>
                  <a:prstDash val="solid"/>
                  <a:miter/>
                </a:ln>
              </p:spPr>
              <p:txBody>
                <a:bodyPr rtlCol="0" anchor="ctr"/>
                <a:lstStyle/>
                <a:p>
                  <a:endParaRPr lang="en-US"/>
                </a:p>
              </p:txBody>
            </p:sp>
            <p:sp>
              <p:nvSpPr>
                <p:cNvPr id="173" name="Freeform 172">
                  <a:extLst>
                    <a:ext uri="{FF2B5EF4-FFF2-40B4-BE49-F238E27FC236}">
                      <a16:creationId xmlns:a16="http://schemas.microsoft.com/office/drawing/2014/main" id="{B11006F7-1969-34A2-21F5-42AA5E725902}"/>
                    </a:ext>
                  </a:extLst>
                </p:cNvPr>
                <p:cNvSpPr/>
                <p:nvPr/>
              </p:nvSpPr>
              <p:spPr>
                <a:xfrm>
                  <a:off x="11581130" y="5432301"/>
                  <a:ext cx="58102" cy="186612"/>
                </a:xfrm>
                <a:custGeom>
                  <a:avLst/>
                  <a:gdLst>
                    <a:gd name="connsiteX0" fmla="*/ 58102 w 58102"/>
                    <a:gd name="connsiteY0" fmla="*/ 0 h 186612"/>
                    <a:gd name="connsiteX1" fmla="*/ 58102 w 58102"/>
                    <a:gd name="connsiteY1" fmla="*/ 186613 h 186612"/>
                    <a:gd name="connsiteX2" fmla="*/ 0 w 58102"/>
                    <a:gd name="connsiteY2" fmla="*/ 186613 h 186612"/>
                    <a:gd name="connsiteX3" fmla="*/ 0 w 58102"/>
                    <a:gd name="connsiteY3" fmla="*/ 952 h 186612"/>
                    <a:gd name="connsiteX4" fmla="*/ 58102 w 58102"/>
                    <a:gd name="connsiteY4" fmla="*/ 952 h 186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6612">
                      <a:moveTo>
                        <a:pt x="58102" y="0"/>
                      </a:moveTo>
                      <a:lnTo>
                        <a:pt x="58102" y="186613"/>
                      </a:lnTo>
                      <a:lnTo>
                        <a:pt x="0" y="186613"/>
                      </a:lnTo>
                      <a:lnTo>
                        <a:pt x="0" y="952"/>
                      </a:lnTo>
                      <a:lnTo>
                        <a:pt x="58102" y="952"/>
                      </a:lnTo>
                      <a:close/>
                    </a:path>
                  </a:pathLst>
                </a:custGeom>
                <a:solidFill>
                  <a:srgbClr val="FFFFFF"/>
                </a:solidFill>
                <a:ln w="9525" cap="flat">
                  <a:noFill/>
                  <a:prstDash val="solid"/>
                  <a:miter/>
                </a:ln>
              </p:spPr>
              <p:txBody>
                <a:bodyPr rtlCol="0" anchor="ctr"/>
                <a:lstStyle/>
                <a:p>
                  <a:endParaRPr lang="en-US"/>
                </a:p>
              </p:txBody>
            </p:sp>
            <p:sp>
              <p:nvSpPr>
                <p:cNvPr id="174" name="Freeform 173">
                  <a:extLst>
                    <a:ext uri="{FF2B5EF4-FFF2-40B4-BE49-F238E27FC236}">
                      <a16:creationId xmlns:a16="http://schemas.microsoft.com/office/drawing/2014/main" id="{2536366E-3B53-47B6-4D89-77D2A09A9E96}"/>
                    </a:ext>
                  </a:extLst>
                </p:cNvPr>
                <p:cNvSpPr/>
                <p:nvPr/>
              </p:nvSpPr>
              <p:spPr>
                <a:xfrm>
                  <a:off x="11665902" y="5433253"/>
                  <a:ext cx="178117" cy="185660"/>
                </a:xfrm>
                <a:custGeom>
                  <a:avLst/>
                  <a:gdLst>
                    <a:gd name="connsiteX0" fmla="*/ 178117 w 178117"/>
                    <a:gd name="connsiteY0" fmla="*/ 185660 h 185660"/>
                    <a:gd name="connsiteX1" fmla="*/ 120015 w 178117"/>
                    <a:gd name="connsiteY1" fmla="*/ 185660 h 185660"/>
                    <a:gd name="connsiteX2" fmla="*/ 58103 w 178117"/>
                    <a:gd name="connsiteY2" fmla="*/ 92354 h 185660"/>
                    <a:gd name="connsiteX3" fmla="*/ 58103 w 178117"/>
                    <a:gd name="connsiteY3" fmla="*/ 185660 h 185660"/>
                    <a:gd name="connsiteX4" fmla="*/ 0 w 178117"/>
                    <a:gd name="connsiteY4" fmla="*/ 185660 h 185660"/>
                    <a:gd name="connsiteX5" fmla="*/ 0 w 178117"/>
                    <a:gd name="connsiteY5" fmla="*/ 0 h 185660"/>
                    <a:gd name="connsiteX6" fmla="*/ 58103 w 178117"/>
                    <a:gd name="connsiteY6" fmla="*/ 0 h 185660"/>
                    <a:gd name="connsiteX7" fmla="*/ 120015 w 178117"/>
                    <a:gd name="connsiteY7" fmla="*/ 95210 h 185660"/>
                    <a:gd name="connsiteX8" fmla="*/ 120015 w 178117"/>
                    <a:gd name="connsiteY8" fmla="*/ 0 h 185660"/>
                    <a:gd name="connsiteX9" fmla="*/ 178117 w 178117"/>
                    <a:gd name="connsiteY9" fmla="*/ 0 h 185660"/>
                    <a:gd name="connsiteX10" fmla="*/ 178117 w 178117"/>
                    <a:gd name="connsiteY10" fmla="*/ 18566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117" h="18566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w="9525" cap="flat">
                  <a:noFill/>
                  <a:prstDash val="solid"/>
                  <a:miter/>
                </a:ln>
              </p:spPr>
              <p:txBody>
                <a:bodyPr rtlCol="0" anchor="ctr"/>
                <a:lstStyle/>
                <a:p>
                  <a:endParaRPr lang="en-US"/>
                </a:p>
              </p:txBody>
            </p:sp>
          </p:grpSp>
          <p:grpSp>
            <p:nvGrpSpPr>
              <p:cNvPr id="18" name="Graphic 47">
                <a:extLst>
                  <a:ext uri="{FF2B5EF4-FFF2-40B4-BE49-F238E27FC236}">
                    <a16:creationId xmlns:a16="http://schemas.microsoft.com/office/drawing/2014/main" id="{F189C371-8945-6FED-A350-9BD7D700359A}"/>
                  </a:ext>
                </a:extLst>
              </p:cNvPr>
              <p:cNvGrpSpPr/>
              <p:nvPr/>
            </p:nvGrpSpPr>
            <p:grpSpPr>
              <a:xfrm>
                <a:off x="11013440" y="5670327"/>
                <a:ext cx="207644" cy="85689"/>
                <a:chOff x="11013440" y="5670327"/>
                <a:chExt cx="207644" cy="85689"/>
              </a:xfrm>
              <a:solidFill>
                <a:srgbClr val="FFFFFF"/>
              </a:solidFill>
            </p:grpSpPr>
            <p:sp>
              <p:nvSpPr>
                <p:cNvPr id="19" name="Freeform 18">
                  <a:extLst>
                    <a:ext uri="{FF2B5EF4-FFF2-40B4-BE49-F238E27FC236}">
                      <a16:creationId xmlns:a16="http://schemas.microsoft.com/office/drawing/2014/main" id="{B8C3DD5D-5DD1-1AE2-3277-133F32140457}"/>
                    </a:ext>
                  </a:extLst>
                </p:cNvPr>
                <p:cNvSpPr/>
                <p:nvPr/>
              </p:nvSpPr>
              <p:spPr>
                <a:xfrm>
                  <a:off x="11013440" y="5673184"/>
                  <a:ext cx="45719" cy="81881"/>
                </a:xfrm>
                <a:custGeom>
                  <a:avLst/>
                  <a:gdLst>
                    <a:gd name="connsiteX0" fmla="*/ 45720 w 45719"/>
                    <a:gd name="connsiteY0" fmla="*/ 0 h 81881"/>
                    <a:gd name="connsiteX1" fmla="*/ 45720 w 45719"/>
                    <a:gd name="connsiteY1" fmla="*/ 8569 h 81881"/>
                    <a:gd name="connsiteX2" fmla="*/ 10478 w 45719"/>
                    <a:gd name="connsiteY2" fmla="*/ 8569 h 81881"/>
                    <a:gd name="connsiteX3" fmla="*/ 10478 w 45719"/>
                    <a:gd name="connsiteY3" fmla="*/ 36180 h 81881"/>
                    <a:gd name="connsiteX4" fmla="*/ 39053 w 45719"/>
                    <a:gd name="connsiteY4" fmla="*/ 36180 h 81881"/>
                    <a:gd name="connsiteX5" fmla="*/ 39053 w 45719"/>
                    <a:gd name="connsiteY5" fmla="*/ 44749 h 81881"/>
                    <a:gd name="connsiteX6" fmla="*/ 10478 w 45719"/>
                    <a:gd name="connsiteY6" fmla="*/ 44749 h 81881"/>
                    <a:gd name="connsiteX7" fmla="*/ 10478 w 45719"/>
                    <a:gd name="connsiteY7" fmla="*/ 81881 h 81881"/>
                    <a:gd name="connsiteX8" fmla="*/ 0 w 45719"/>
                    <a:gd name="connsiteY8" fmla="*/ 81881 h 81881"/>
                    <a:gd name="connsiteX9" fmla="*/ 0 w 45719"/>
                    <a:gd name="connsiteY9" fmla="*/ 0 h 81881"/>
                    <a:gd name="connsiteX10" fmla="*/ 45720 w 45719"/>
                    <a:gd name="connsiteY10" fmla="*/ 0 h 8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719" h="81881">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w="9525" cap="flat">
                  <a:noFill/>
                  <a:prstDash val="solid"/>
                  <a:miter/>
                </a:ln>
              </p:spPr>
              <p:txBody>
                <a:bodyPr rtlCol="0" anchor="ctr"/>
                <a:lstStyle/>
                <a:p>
                  <a:endParaRPr lang="en-US"/>
                </a:p>
              </p:txBody>
            </p:sp>
            <p:sp>
              <p:nvSpPr>
                <p:cNvPr id="86" name="Freeform 85">
                  <a:extLst>
                    <a:ext uri="{FF2B5EF4-FFF2-40B4-BE49-F238E27FC236}">
                      <a16:creationId xmlns:a16="http://schemas.microsoft.com/office/drawing/2014/main" id="{E4CC3600-FB08-6DD3-EB8F-B241FB07DCA0}"/>
                    </a:ext>
                  </a:extLst>
                </p:cNvPr>
                <p:cNvSpPr/>
                <p:nvPr/>
              </p:nvSpPr>
              <p:spPr>
                <a:xfrm>
                  <a:off x="11066780" y="5670327"/>
                  <a:ext cx="83819" cy="85689"/>
                </a:xfrm>
                <a:custGeom>
                  <a:avLst/>
                  <a:gdLst>
                    <a:gd name="connsiteX0" fmla="*/ 20955 w 83819"/>
                    <a:gd name="connsiteY0" fmla="*/ 79977 h 85689"/>
                    <a:gd name="connsiteX1" fmla="*/ 5715 w 83819"/>
                    <a:gd name="connsiteY1" fmla="*/ 64743 h 85689"/>
                    <a:gd name="connsiteX2" fmla="*/ 0 w 83819"/>
                    <a:gd name="connsiteY2" fmla="*/ 42845 h 85689"/>
                    <a:gd name="connsiteX3" fmla="*/ 5715 w 83819"/>
                    <a:gd name="connsiteY3" fmla="*/ 20946 h 85689"/>
                    <a:gd name="connsiteX4" fmla="*/ 20955 w 83819"/>
                    <a:gd name="connsiteY4" fmla="*/ 5713 h 85689"/>
                    <a:gd name="connsiteX5" fmla="*/ 41910 w 83819"/>
                    <a:gd name="connsiteY5" fmla="*/ 0 h 85689"/>
                    <a:gd name="connsiteX6" fmla="*/ 62865 w 83819"/>
                    <a:gd name="connsiteY6" fmla="*/ 5713 h 85689"/>
                    <a:gd name="connsiteX7" fmla="*/ 78105 w 83819"/>
                    <a:gd name="connsiteY7" fmla="*/ 20946 h 85689"/>
                    <a:gd name="connsiteX8" fmla="*/ 83820 w 83819"/>
                    <a:gd name="connsiteY8" fmla="*/ 42845 h 85689"/>
                    <a:gd name="connsiteX9" fmla="*/ 78105 w 83819"/>
                    <a:gd name="connsiteY9" fmla="*/ 64743 h 85689"/>
                    <a:gd name="connsiteX10" fmla="*/ 62865 w 83819"/>
                    <a:gd name="connsiteY10" fmla="*/ 79977 h 85689"/>
                    <a:gd name="connsiteX11" fmla="*/ 41910 w 83819"/>
                    <a:gd name="connsiteY11" fmla="*/ 85689 h 85689"/>
                    <a:gd name="connsiteX12" fmla="*/ 20955 w 83819"/>
                    <a:gd name="connsiteY12" fmla="*/ 79977 h 85689"/>
                    <a:gd name="connsiteX13" fmla="*/ 58102 w 83819"/>
                    <a:gd name="connsiteY13" fmla="*/ 71408 h 85689"/>
                    <a:gd name="connsiteX14" fmla="*/ 68580 w 83819"/>
                    <a:gd name="connsiteY14" fmla="*/ 59983 h 85689"/>
                    <a:gd name="connsiteX15" fmla="*/ 72390 w 83819"/>
                    <a:gd name="connsiteY15" fmla="*/ 42845 h 85689"/>
                    <a:gd name="connsiteX16" fmla="*/ 68580 w 83819"/>
                    <a:gd name="connsiteY16" fmla="*/ 25707 h 85689"/>
                    <a:gd name="connsiteX17" fmla="*/ 58102 w 83819"/>
                    <a:gd name="connsiteY17" fmla="*/ 14282 h 85689"/>
                    <a:gd name="connsiteX18" fmla="*/ 42863 w 83819"/>
                    <a:gd name="connsiteY18" fmla="*/ 10473 h 85689"/>
                    <a:gd name="connsiteX19" fmla="*/ 27622 w 83819"/>
                    <a:gd name="connsiteY19" fmla="*/ 14282 h 85689"/>
                    <a:gd name="connsiteX20" fmla="*/ 17145 w 83819"/>
                    <a:gd name="connsiteY20" fmla="*/ 25707 h 85689"/>
                    <a:gd name="connsiteX21" fmla="*/ 13335 w 83819"/>
                    <a:gd name="connsiteY21" fmla="*/ 42845 h 85689"/>
                    <a:gd name="connsiteX22" fmla="*/ 17145 w 83819"/>
                    <a:gd name="connsiteY22" fmla="*/ 59983 h 85689"/>
                    <a:gd name="connsiteX23" fmla="*/ 27622 w 83819"/>
                    <a:gd name="connsiteY23" fmla="*/ 71408 h 85689"/>
                    <a:gd name="connsiteX24" fmla="*/ 42863 w 83819"/>
                    <a:gd name="connsiteY24" fmla="*/ 75216 h 85689"/>
                    <a:gd name="connsiteX25" fmla="*/ 58102 w 83819"/>
                    <a:gd name="connsiteY25" fmla="*/ 71408 h 8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819" h="85689">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w="9525" cap="flat">
                  <a:noFill/>
                  <a:prstDash val="solid"/>
                  <a:miter/>
                </a:ln>
              </p:spPr>
              <p:txBody>
                <a:bodyPr rtlCol="0" anchor="ctr"/>
                <a:lstStyle/>
                <a:p>
                  <a:endParaRPr lang="en-US"/>
                </a:p>
              </p:txBody>
            </p:sp>
            <p:sp>
              <p:nvSpPr>
                <p:cNvPr id="87" name="Freeform 86">
                  <a:extLst>
                    <a:ext uri="{FF2B5EF4-FFF2-40B4-BE49-F238E27FC236}">
                      <a16:creationId xmlns:a16="http://schemas.microsoft.com/office/drawing/2014/main" id="{1CD92339-1DB4-A4E5-751B-5D49EA44F48D}"/>
                    </a:ext>
                  </a:extLst>
                </p:cNvPr>
                <p:cNvSpPr/>
                <p:nvPr/>
              </p:nvSpPr>
              <p:spPr>
                <a:xfrm>
                  <a:off x="11164887" y="5672232"/>
                  <a:ext cx="56197" cy="81880"/>
                </a:xfrm>
                <a:custGeom>
                  <a:avLst/>
                  <a:gdLst>
                    <a:gd name="connsiteX0" fmla="*/ 42863 w 56197"/>
                    <a:gd name="connsiteY0" fmla="*/ 81881 h 81880"/>
                    <a:gd name="connsiteX1" fmla="*/ 23813 w 56197"/>
                    <a:gd name="connsiteY1" fmla="*/ 48557 h 81880"/>
                    <a:gd name="connsiteX2" fmla="*/ 10478 w 56197"/>
                    <a:gd name="connsiteY2" fmla="*/ 48557 h 81880"/>
                    <a:gd name="connsiteX3" fmla="*/ 10478 w 56197"/>
                    <a:gd name="connsiteY3" fmla="*/ 81881 h 81880"/>
                    <a:gd name="connsiteX4" fmla="*/ 0 w 56197"/>
                    <a:gd name="connsiteY4" fmla="*/ 81881 h 81880"/>
                    <a:gd name="connsiteX5" fmla="*/ 0 w 56197"/>
                    <a:gd name="connsiteY5" fmla="*/ 0 h 81880"/>
                    <a:gd name="connsiteX6" fmla="*/ 26670 w 56197"/>
                    <a:gd name="connsiteY6" fmla="*/ 0 h 81880"/>
                    <a:gd name="connsiteX7" fmla="*/ 41910 w 56197"/>
                    <a:gd name="connsiteY7" fmla="*/ 2856 h 81880"/>
                    <a:gd name="connsiteX8" fmla="*/ 51435 w 56197"/>
                    <a:gd name="connsiteY8" fmla="*/ 11425 h 81880"/>
                    <a:gd name="connsiteX9" fmla="*/ 54293 w 56197"/>
                    <a:gd name="connsiteY9" fmla="*/ 23803 h 81880"/>
                    <a:gd name="connsiteX10" fmla="*/ 49530 w 56197"/>
                    <a:gd name="connsiteY10" fmla="*/ 39036 h 81880"/>
                    <a:gd name="connsiteX11" fmla="*/ 35243 w 56197"/>
                    <a:gd name="connsiteY11" fmla="*/ 47605 h 81880"/>
                    <a:gd name="connsiteX12" fmla="*/ 56197 w 56197"/>
                    <a:gd name="connsiteY12" fmla="*/ 81881 h 81880"/>
                    <a:gd name="connsiteX13" fmla="*/ 42863 w 56197"/>
                    <a:gd name="connsiteY13" fmla="*/ 81881 h 81880"/>
                    <a:gd name="connsiteX14" fmla="*/ 10478 w 56197"/>
                    <a:gd name="connsiteY14" fmla="*/ 39988 h 81880"/>
                    <a:gd name="connsiteX15" fmla="*/ 26670 w 56197"/>
                    <a:gd name="connsiteY15" fmla="*/ 39988 h 81880"/>
                    <a:gd name="connsiteX16" fmla="*/ 40005 w 56197"/>
                    <a:gd name="connsiteY16" fmla="*/ 36180 h 81880"/>
                    <a:gd name="connsiteX17" fmla="*/ 44768 w 56197"/>
                    <a:gd name="connsiteY17" fmla="*/ 24755 h 81880"/>
                    <a:gd name="connsiteX18" fmla="*/ 40957 w 56197"/>
                    <a:gd name="connsiteY18" fmla="*/ 13329 h 81880"/>
                    <a:gd name="connsiteX19" fmla="*/ 27622 w 56197"/>
                    <a:gd name="connsiteY19" fmla="*/ 9521 h 81880"/>
                    <a:gd name="connsiteX20" fmla="*/ 11430 w 56197"/>
                    <a:gd name="connsiteY20" fmla="*/ 9521 h 81880"/>
                    <a:gd name="connsiteX21" fmla="*/ 11430 w 56197"/>
                    <a:gd name="connsiteY21" fmla="*/ 39988 h 8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197" h="8188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w="9525" cap="flat">
                  <a:noFill/>
                  <a:prstDash val="solid"/>
                  <a:miter/>
                </a:ln>
              </p:spPr>
              <p:txBody>
                <a:bodyPr rtlCol="0" anchor="ctr"/>
                <a:lstStyle/>
                <a:p>
                  <a:endParaRPr lang="en-US"/>
                </a:p>
              </p:txBody>
            </p:sp>
          </p:grpSp>
        </p:grpSp>
      </p:grpSp>
      <p:sp>
        <p:nvSpPr>
          <p:cNvPr id="200" name="Text Placeholder 32">
            <a:extLst>
              <a:ext uri="{FF2B5EF4-FFF2-40B4-BE49-F238E27FC236}">
                <a16:creationId xmlns:a16="http://schemas.microsoft.com/office/drawing/2014/main" id="{F051E687-1A34-CAAD-989D-122ABB88D2EE}"/>
              </a:ext>
            </a:extLst>
          </p:cNvPr>
          <p:cNvSpPr>
            <a:spLocks noGrp="1"/>
          </p:cNvSpPr>
          <p:nvPr>
            <p:ph type="body" sz="quarter" idx="19" hasCustomPrompt="1"/>
          </p:nvPr>
        </p:nvSpPr>
        <p:spPr>
          <a:xfrm>
            <a:off x="926524" y="4210794"/>
            <a:ext cx="3335229" cy="756631"/>
          </a:xfrm>
          <a:prstGeom prst="rect">
            <a:avLst/>
          </a:prstGeom>
          <a:gradFill>
            <a:gsLst>
              <a:gs pos="0">
                <a:srgbClr val="6A9D56"/>
              </a:gs>
              <a:gs pos="56000">
                <a:srgbClr val="2D8784"/>
              </a:gs>
              <a:gs pos="100000">
                <a:srgbClr val="263D94"/>
              </a:gs>
            </a:gsLst>
            <a:lin ang="0" scaled="0"/>
          </a:gradFill>
        </p:spPr>
        <p:txBody>
          <a:bodyPr anchor="ctr">
            <a:noAutofit/>
          </a:bodyPr>
          <a:lstStyle>
            <a:lvl1pPr marL="0" indent="0" algn="l">
              <a:lnSpc>
                <a:spcPct val="100000"/>
              </a:lnSpc>
              <a:spcBef>
                <a:spcPts val="0"/>
              </a:spcBef>
              <a:buNone/>
              <a:defRPr sz="3900" b="0" i="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9593" indent="0">
              <a:buNone/>
              <a:defRPr sz="5161">
                <a:solidFill>
                  <a:srgbClr val="011E3B"/>
                </a:solidFill>
                <a:latin typeface="Montserrat" pitchFamily="2" charset="77"/>
              </a:defRPr>
            </a:lvl2pPr>
            <a:lvl3pPr marL="1219185" indent="0">
              <a:buNone/>
              <a:defRPr sz="5161">
                <a:solidFill>
                  <a:srgbClr val="011E3B"/>
                </a:solidFill>
                <a:latin typeface="Montserrat" pitchFamily="2" charset="77"/>
              </a:defRPr>
            </a:lvl3pPr>
            <a:lvl4pPr marL="1828778" indent="0">
              <a:buNone/>
              <a:defRPr sz="5161">
                <a:solidFill>
                  <a:srgbClr val="011E3B"/>
                </a:solidFill>
                <a:latin typeface="Montserrat" pitchFamily="2" charset="77"/>
              </a:defRPr>
            </a:lvl4pPr>
            <a:lvl5pPr marL="2438374" indent="0">
              <a:buNone/>
              <a:defRPr sz="5161">
                <a:solidFill>
                  <a:srgbClr val="011E3B"/>
                </a:solidFill>
                <a:latin typeface="Montserrat" pitchFamily="2" charset="77"/>
              </a:defRPr>
            </a:lvl5pPr>
          </a:lstStyle>
          <a:p>
            <a:pPr lvl="0"/>
            <a:r>
              <a:rPr lang="en-GB" dirty="0"/>
              <a:t>Your Guide to </a:t>
            </a:r>
          </a:p>
        </p:txBody>
      </p:sp>
      <p:sp>
        <p:nvSpPr>
          <p:cNvPr id="202" name="Text Placeholder 32">
            <a:extLst>
              <a:ext uri="{FF2B5EF4-FFF2-40B4-BE49-F238E27FC236}">
                <a16:creationId xmlns:a16="http://schemas.microsoft.com/office/drawing/2014/main" id="{F961FD57-F4AF-47CF-D2F7-BF7FB3131E95}"/>
              </a:ext>
            </a:extLst>
          </p:cNvPr>
          <p:cNvSpPr>
            <a:spLocks noGrp="1"/>
          </p:cNvSpPr>
          <p:nvPr>
            <p:ph type="body" sz="quarter" idx="21" hasCustomPrompt="1"/>
          </p:nvPr>
        </p:nvSpPr>
        <p:spPr>
          <a:xfrm>
            <a:off x="883983" y="5335740"/>
            <a:ext cx="3629734" cy="1038225"/>
          </a:xfrm>
          <a:prstGeom prst="rect">
            <a:avLst/>
          </a:prstGeom>
        </p:spPr>
        <p:txBody>
          <a:bodyPr>
            <a:noAutofit/>
          </a:bodyPr>
          <a:lstStyle>
            <a:lvl1pPr marL="0" indent="0">
              <a:lnSpc>
                <a:spcPts val="3120"/>
              </a:lnSpc>
              <a:spcBef>
                <a:spcPts val="0"/>
              </a:spcBef>
              <a:buNone/>
              <a:defRPr sz="3900" b="1" i="0">
                <a:solidFill>
                  <a:srgbClr val="262626"/>
                </a:solidFill>
                <a:latin typeface="Calibri" panose="020F0502020204030204" pitchFamily="34" charset="0"/>
                <a:cs typeface="Calibri" panose="020F0502020204030204" pitchFamily="34" charset="0"/>
              </a:defRPr>
            </a:lvl1pPr>
            <a:lvl2pPr marL="377967" indent="0">
              <a:buNone/>
              <a:defRPr sz="3200">
                <a:solidFill>
                  <a:srgbClr val="011E3B"/>
                </a:solidFill>
                <a:latin typeface="Montserrat" pitchFamily="2" charset="77"/>
              </a:defRPr>
            </a:lvl2pPr>
            <a:lvl3pPr marL="755934" indent="0">
              <a:buNone/>
              <a:defRPr sz="3200">
                <a:solidFill>
                  <a:srgbClr val="011E3B"/>
                </a:solidFill>
                <a:latin typeface="Montserrat" pitchFamily="2" charset="77"/>
              </a:defRPr>
            </a:lvl3pPr>
            <a:lvl4pPr marL="1133901" indent="0">
              <a:buNone/>
              <a:defRPr sz="3200">
                <a:solidFill>
                  <a:srgbClr val="011E3B"/>
                </a:solidFill>
                <a:latin typeface="Montserrat" pitchFamily="2" charset="77"/>
              </a:defRPr>
            </a:lvl4pPr>
            <a:lvl5pPr marL="1511869" indent="0">
              <a:buNone/>
              <a:defRPr sz="3200">
                <a:solidFill>
                  <a:srgbClr val="011E3B"/>
                </a:solidFill>
                <a:latin typeface="Montserrat" pitchFamily="2" charset="77"/>
              </a:defRPr>
            </a:lvl5pPr>
          </a:lstStyle>
          <a:p>
            <a:pPr lvl="0"/>
            <a:r>
              <a:rPr lang="en-GB" dirty="0"/>
              <a:t>Blockchain for Agri Food Edu</a:t>
            </a:r>
            <a:endParaRPr lang="en-US" dirty="0"/>
          </a:p>
        </p:txBody>
      </p:sp>
    </p:spTree>
    <p:extLst>
      <p:ext uri="{BB962C8B-B14F-4D97-AF65-F5344CB8AC3E}">
        <p14:creationId xmlns:p14="http://schemas.microsoft.com/office/powerpoint/2010/main" val="42472989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Overview/Content Slide">
    <p:spTree>
      <p:nvGrpSpPr>
        <p:cNvPr id="1" name=""/>
        <p:cNvGrpSpPr/>
        <p:nvPr/>
      </p:nvGrpSpPr>
      <p:grpSpPr>
        <a:xfrm>
          <a:off x="0" y="0"/>
          <a:ext cx="0" cy="0"/>
          <a:chOff x="0" y="0"/>
          <a:chExt cx="0" cy="0"/>
        </a:xfrm>
      </p:grpSpPr>
      <p:sp>
        <p:nvSpPr>
          <p:cNvPr id="27" name="Text Placeholder 25">
            <a:extLst>
              <a:ext uri="{FF2B5EF4-FFF2-40B4-BE49-F238E27FC236}">
                <a16:creationId xmlns:a16="http://schemas.microsoft.com/office/drawing/2014/main" id="{B6FBFE60-B12C-7249-80E7-36657FB982C5}"/>
              </a:ext>
            </a:extLst>
          </p:cNvPr>
          <p:cNvSpPr>
            <a:spLocks noGrp="1"/>
          </p:cNvSpPr>
          <p:nvPr>
            <p:ph type="body" sz="quarter" idx="15" hasCustomPrompt="1"/>
          </p:nvPr>
        </p:nvSpPr>
        <p:spPr>
          <a:xfrm>
            <a:off x="2643669" y="1937363"/>
            <a:ext cx="700387" cy="689518"/>
          </a:xfrm>
          <a:prstGeom prst="rect">
            <a:avLst/>
          </a:prstGeom>
          <a:noFill/>
        </p:spPr>
        <p:txBody>
          <a:bodyPr anchor="ctr">
            <a:noAutofit/>
          </a:bodyPr>
          <a:lstStyle>
            <a:lvl1pPr marL="0" indent="0" algn="ctr">
              <a:buNone/>
              <a:defRPr sz="3200" b="1"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01</a:t>
            </a:r>
          </a:p>
        </p:txBody>
      </p:sp>
      <p:sp>
        <p:nvSpPr>
          <p:cNvPr id="28" name="Text Placeholder 25">
            <a:extLst>
              <a:ext uri="{FF2B5EF4-FFF2-40B4-BE49-F238E27FC236}">
                <a16:creationId xmlns:a16="http://schemas.microsoft.com/office/drawing/2014/main" id="{AD37810F-17D1-864F-A250-E42663BBD06E}"/>
              </a:ext>
            </a:extLst>
          </p:cNvPr>
          <p:cNvSpPr>
            <a:spLocks noGrp="1"/>
          </p:cNvSpPr>
          <p:nvPr>
            <p:ph type="body" sz="quarter" idx="14" hasCustomPrompt="1"/>
          </p:nvPr>
        </p:nvSpPr>
        <p:spPr>
          <a:xfrm>
            <a:off x="3478966" y="1937363"/>
            <a:ext cx="6874660" cy="689519"/>
          </a:xfrm>
          <a:prstGeom prst="rect">
            <a:avLst/>
          </a:prstGeom>
        </p:spPr>
        <p:txBody>
          <a:bodyPr anchor="ctr">
            <a:noAutofit/>
          </a:bodyPr>
          <a:lstStyle>
            <a:lvl1pPr marL="0" indent="0" algn="l">
              <a:buNone/>
              <a:defRPr sz="2200"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1" name="Text Placeholder 25">
            <a:extLst>
              <a:ext uri="{FF2B5EF4-FFF2-40B4-BE49-F238E27FC236}">
                <a16:creationId xmlns:a16="http://schemas.microsoft.com/office/drawing/2014/main" id="{F594FF25-E151-F942-926C-A77F810C7632}"/>
              </a:ext>
            </a:extLst>
          </p:cNvPr>
          <p:cNvSpPr>
            <a:spLocks noGrp="1"/>
          </p:cNvSpPr>
          <p:nvPr>
            <p:ph type="body" sz="quarter" idx="29" hasCustomPrompt="1"/>
          </p:nvPr>
        </p:nvSpPr>
        <p:spPr>
          <a:xfrm>
            <a:off x="2643669" y="2649153"/>
            <a:ext cx="700387" cy="689518"/>
          </a:xfrm>
          <a:prstGeom prst="rect">
            <a:avLst/>
          </a:prstGeom>
          <a:noFill/>
        </p:spPr>
        <p:txBody>
          <a:bodyPr anchor="ctr">
            <a:noAutofit/>
          </a:bodyPr>
          <a:lstStyle>
            <a:lvl1pPr marL="0" indent="0" algn="ctr">
              <a:buNone/>
              <a:defRPr sz="3200" b="1"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02</a:t>
            </a:r>
          </a:p>
        </p:txBody>
      </p:sp>
      <p:sp>
        <p:nvSpPr>
          <p:cNvPr id="62" name="Text Placeholder 25">
            <a:extLst>
              <a:ext uri="{FF2B5EF4-FFF2-40B4-BE49-F238E27FC236}">
                <a16:creationId xmlns:a16="http://schemas.microsoft.com/office/drawing/2014/main" id="{B0153595-7226-A74D-958B-B36C1D689ACA}"/>
              </a:ext>
            </a:extLst>
          </p:cNvPr>
          <p:cNvSpPr>
            <a:spLocks noGrp="1"/>
          </p:cNvSpPr>
          <p:nvPr>
            <p:ph type="body" sz="quarter" idx="30" hasCustomPrompt="1"/>
          </p:nvPr>
        </p:nvSpPr>
        <p:spPr>
          <a:xfrm>
            <a:off x="3478966" y="2649153"/>
            <a:ext cx="6874660" cy="689519"/>
          </a:xfrm>
          <a:prstGeom prst="rect">
            <a:avLst/>
          </a:prstGeom>
        </p:spPr>
        <p:txBody>
          <a:bodyPr anchor="ctr">
            <a:noAutofit/>
          </a:bodyPr>
          <a:lstStyle>
            <a:lvl1pPr marL="0" indent="0" algn="l">
              <a:buNone/>
              <a:defRPr sz="2200"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7" name="Text Placeholder 25">
            <a:extLst>
              <a:ext uri="{FF2B5EF4-FFF2-40B4-BE49-F238E27FC236}">
                <a16:creationId xmlns:a16="http://schemas.microsoft.com/office/drawing/2014/main" id="{65F53387-D10B-9540-985B-6B9A7DBDFE3E}"/>
              </a:ext>
            </a:extLst>
          </p:cNvPr>
          <p:cNvSpPr>
            <a:spLocks noGrp="1"/>
          </p:cNvSpPr>
          <p:nvPr>
            <p:ph type="body" sz="quarter" idx="31" hasCustomPrompt="1"/>
          </p:nvPr>
        </p:nvSpPr>
        <p:spPr>
          <a:xfrm>
            <a:off x="2643669" y="3360940"/>
            <a:ext cx="700387" cy="689518"/>
          </a:xfrm>
          <a:prstGeom prst="rect">
            <a:avLst/>
          </a:prstGeom>
          <a:noFill/>
        </p:spPr>
        <p:txBody>
          <a:bodyPr anchor="ctr">
            <a:noAutofit/>
          </a:bodyPr>
          <a:lstStyle>
            <a:lvl1pPr marL="0" indent="0" algn="ctr">
              <a:buNone/>
              <a:defRPr sz="3200" b="1"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03</a:t>
            </a:r>
          </a:p>
        </p:txBody>
      </p:sp>
      <p:sp>
        <p:nvSpPr>
          <p:cNvPr id="68" name="Text Placeholder 25">
            <a:extLst>
              <a:ext uri="{FF2B5EF4-FFF2-40B4-BE49-F238E27FC236}">
                <a16:creationId xmlns:a16="http://schemas.microsoft.com/office/drawing/2014/main" id="{3AA738E2-5054-304B-9BFA-90BDCB3A9A28}"/>
              </a:ext>
            </a:extLst>
          </p:cNvPr>
          <p:cNvSpPr>
            <a:spLocks noGrp="1"/>
          </p:cNvSpPr>
          <p:nvPr>
            <p:ph type="body" sz="quarter" idx="32" hasCustomPrompt="1"/>
          </p:nvPr>
        </p:nvSpPr>
        <p:spPr>
          <a:xfrm>
            <a:off x="3478966" y="3360940"/>
            <a:ext cx="6874660" cy="689519"/>
          </a:xfrm>
          <a:prstGeom prst="rect">
            <a:avLst/>
          </a:prstGeom>
        </p:spPr>
        <p:txBody>
          <a:bodyPr anchor="ctr">
            <a:noAutofit/>
          </a:bodyPr>
          <a:lstStyle>
            <a:lvl1pPr marL="0" indent="0" algn="l">
              <a:buNone/>
              <a:defRPr sz="2200"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69" name="Text Placeholder 25">
            <a:extLst>
              <a:ext uri="{FF2B5EF4-FFF2-40B4-BE49-F238E27FC236}">
                <a16:creationId xmlns:a16="http://schemas.microsoft.com/office/drawing/2014/main" id="{B58710FA-1994-8F4D-A2ED-3865386E0444}"/>
              </a:ext>
            </a:extLst>
          </p:cNvPr>
          <p:cNvSpPr>
            <a:spLocks noGrp="1"/>
          </p:cNvSpPr>
          <p:nvPr>
            <p:ph type="body" sz="quarter" idx="33" hasCustomPrompt="1"/>
          </p:nvPr>
        </p:nvSpPr>
        <p:spPr>
          <a:xfrm>
            <a:off x="2643669" y="4072732"/>
            <a:ext cx="700387" cy="689518"/>
          </a:xfrm>
          <a:prstGeom prst="rect">
            <a:avLst/>
          </a:prstGeom>
          <a:noFill/>
        </p:spPr>
        <p:txBody>
          <a:bodyPr anchor="ctr">
            <a:noAutofit/>
          </a:bodyPr>
          <a:lstStyle>
            <a:lvl1pPr marL="0" indent="0" algn="ctr">
              <a:buNone/>
              <a:defRPr sz="3200" b="1"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04</a:t>
            </a:r>
          </a:p>
        </p:txBody>
      </p:sp>
      <p:sp>
        <p:nvSpPr>
          <p:cNvPr id="70" name="Text Placeholder 25">
            <a:extLst>
              <a:ext uri="{FF2B5EF4-FFF2-40B4-BE49-F238E27FC236}">
                <a16:creationId xmlns:a16="http://schemas.microsoft.com/office/drawing/2014/main" id="{E7C9F3DF-F2E3-5B4B-A293-519EBD892B38}"/>
              </a:ext>
            </a:extLst>
          </p:cNvPr>
          <p:cNvSpPr>
            <a:spLocks noGrp="1"/>
          </p:cNvSpPr>
          <p:nvPr>
            <p:ph type="body" sz="quarter" idx="34" hasCustomPrompt="1"/>
          </p:nvPr>
        </p:nvSpPr>
        <p:spPr>
          <a:xfrm>
            <a:off x="3478966" y="4072732"/>
            <a:ext cx="6874660" cy="689519"/>
          </a:xfrm>
          <a:prstGeom prst="rect">
            <a:avLst/>
          </a:prstGeom>
        </p:spPr>
        <p:txBody>
          <a:bodyPr anchor="ctr">
            <a:noAutofit/>
          </a:bodyPr>
          <a:lstStyle>
            <a:lvl1pPr marL="0" indent="0" algn="l">
              <a:buNone/>
              <a:defRPr sz="2200"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71" name="Text Placeholder 25">
            <a:extLst>
              <a:ext uri="{FF2B5EF4-FFF2-40B4-BE49-F238E27FC236}">
                <a16:creationId xmlns:a16="http://schemas.microsoft.com/office/drawing/2014/main" id="{5FEF9E0F-CCB4-9D40-9083-F85963D2966A}"/>
              </a:ext>
            </a:extLst>
          </p:cNvPr>
          <p:cNvSpPr>
            <a:spLocks noGrp="1"/>
          </p:cNvSpPr>
          <p:nvPr>
            <p:ph type="body" sz="quarter" idx="35" hasCustomPrompt="1"/>
          </p:nvPr>
        </p:nvSpPr>
        <p:spPr>
          <a:xfrm>
            <a:off x="2643669" y="4767585"/>
            <a:ext cx="700387" cy="689518"/>
          </a:xfrm>
          <a:prstGeom prst="rect">
            <a:avLst/>
          </a:prstGeom>
          <a:noFill/>
        </p:spPr>
        <p:txBody>
          <a:bodyPr anchor="ctr">
            <a:noAutofit/>
          </a:bodyPr>
          <a:lstStyle>
            <a:lvl1pPr marL="0" indent="0" algn="ctr">
              <a:buNone/>
              <a:defRPr sz="3200" b="1"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05</a:t>
            </a:r>
          </a:p>
        </p:txBody>
      </p:sp>
      <p:sp>
        <p:nvSpPr>
          <p:cNvPr id="72" name="Text Placeholder 25">
            <a:extLst>
              <a:ext uri="{FF2B5EF4-FFF2-40B4-BE49-F238E27FC236}">
                <a16:creationId xmlns:a16="http://schemas.microsoft.com/office/drawing/2014/main" id="{1972AA1F-15FA-A945-A4A7-7FF4400BA6A5}"/>
              </a:ext>
            </a:extLst>
          </p:cNvPr>
          <p:cNvSpPr>
            <a:spLocks noGrp="1"/>
          </p:cNvSpPr>
          <p:nvPr>
            <p:ph type="body" sz="quarter" idx="36" hasCustomPrompt="1"/>
          </p:nvPr>
        </p:nvSpPr>
        <p:spPr>
          <a:xfrm>
            <a:off x="3478966" y="4767585"/>
            <a:ext cx="6874660" cy="689519"/>
          </a:xfrm>
          <a:prstGeom prst="rect">
            <a:avLst/>
          </a:prstGeom>
        </p:spPr>
        <p:txBody>
          <a:bodyPr anchor="ctr">
            <a:noAutofit/>
          </a:bodyPr>
          <a:lstStyle>
            <a:lvl1pPr marL="0" indent="0" algn="l">
              <a:buNone/>
              <a:defRPr sz="2200" baseline="0">
                <a:solidFill>
                  <a:srgbClr val="262626"/>
                </a:solidFill>
              </a:defRPr>
            </a:lvl1pPr>
            <a:lvl2pPr marL="457200" indent="0" algn="ctr">
              <a:buNone/>
              <a:defRPr sz="2400">
                <a:solidFill>
                  <a:srgbClr val="4D4D4C"/>
                </a:solidFill>
              </a:defRPr>
            </a:lvl2pPr>
            <a:lvl3pPr marL="914400" indent="0" algn="ctr">
              <a:buNone/>
              <a:defRPr sz="2400">
                <a:solidFill>
                  <a:srgbClr val="4D4D4C"/>
                </a:solidFill>
              </a:defRPr>
            </a:lvl3pPr>
            <a:lvl4pPr marL="1371600" indent="0" algn="ctr">
              <a:buNone/>
              <a:defRPr sz="2400">
                <a:solidFill>
                  <a:srgbClr val="4D4D4C"/>
                </a:solidFill>
              </a:defRPr>
            </a:lvl4pPr>
            <a:lvl5pPr marL="1828800" indent="0" algn="ctr">
              <a:buNone/>
              <a:defRPr sz="2400">
                <a:solidFill>
                  <a:srgbClr val="4D4D4C"/>
                </a:solidFill>
              </a:defRPr>
            </a:lvl5pPr>
          </a:lstStyle>
          <a:p>
            <a:pPr lvl="0"/>
            <a:r>
              <a:rPr lang="en-US" dirty="0"/>
              <a:t>Main Body Text</a:t>
            </a:r>
          </a:p>
        </p:txBody>
      </p:sp>
      <p:sp>
        <p:nvSpPr>
          <p:cNvPr id="23" name="Rectangle 22">
            <a:extLst>
              <a:ext uri="{FF2B5EF4-FFF2-40B4-BE49-F238E27FC236}">
                <a16:creationId xmlns:a16="http://schemas.microsoft.com/office/drawing/2014/main" id="{4A9FE447-E059-844E-AB44-8ADA48F90A17}"/>
              </a:ext>
            </a:extLst>
          </p:cNvPr>
          <p:cNvSpPr/>
          <p:nvPr userDrawn="1"/>
        </p:nvSpPr>
        <p:spPr>
          <a:xfrm flipH="1" flipV="1">
            <a:off x="12799" y="5619"/>
            <a:ext cx="2185652" cy="6852379"/>
          </a:xfrm>
          <a:prstGeom prst="rect">
            <a:avLst/>
          </a:prstGeom>
          <a:gradFill>
            <a:gsLst>
              <a:gs pos="0">
                <a:srgbClr val="6A9D56"/>
              </a:gs>
              <a:gs pos="60540">
                <a:srgbClr val="2D8784"/>
              </a:gs>
              <a:gs pos="100000">
                <a:srgbClr val="263D94"/>
              </a:gs>
            </a:gsLst>
            <a:lin ang="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b="0" i="0" dirty="0">
              <a:latin typeface="Calibri" panose="020F0502020204030204" pitchFamily="34" charset="0"/>
            </a:endParaRPr>
          </a:p>
        </p:txBody>
      </p:sp>
      <p:sp>
        <p:nvSpPr>
          <p:cNvPr id="51" name="Text Placeholder 23">
            <a:extLst>
              <a:ext uri="{FF2B5EF4-FFF2-40B4-BE49-F238E27FC236}">
                <a16:creationId xmlns:a16="http://schemas.microsoft.com/office/drawing/2014/main" id="{F889F8E2-E40E-4A46-B6D7-52A0D1D266BA}"/>
              </a:ext>
            </a:extLst>
          </p:cNvPr>
          <p:cNvSpPr>
            <a:spLocks noGrp="1"/>
          </p:cNvSpPr>
          <p:nvPr>
            <p:ph type="body" sz="quarter" idx="27" hasCustomPrompt="1"/>
          </p:nvPr>
        </p:nvSpPr>
        <p:spPr>
          <a:xfrm>
            <a:off x="2654199" y="734017"/>
            <a:ext cx="5041923" cy="720752"/>
          </a:xfrm>
          <a:prstGeom prst="rect">
            <a:avLst/>
          </a:prstGeom>
          <a:noFill/>
        </p:spPr>
        <p:txBody>
          <a:bodyPr anchor="ctr">
            <a:noAutofit/>
          </a:bodyPr>
          <a:lstStyle>
            <a:lvl1pPr marL="0" indent="0" algn="l">
              <a:buNone/>
              <a:defRPr sz="3600" b="1" i="0">
                <a:solidFill>
                  <a:srgbClr val="262626"/>
                </a:solidFill>
                <a:latin typeface="+mn-lt"/>
              </a:defRPr>
            </a:lvl1pPr>
          </a:lstStyle>
          <a:p>
            <a:pPr lvl="0"/>
            <a:r>
              <a:rPr lang="en-US" dirty="0"/>
              <a:t>TABLE OF CONTENTS</a:t>
            </a:r>
          </a:p>
        </p:txBody>
      </p:sp>
      <p:grpSp>
        <p:nvGrpSpPr>
          <p:cNvPr id="2" name="Group 1">
            <a:extLst>
              <a:ext uri="{FF2B5EF4-FFF2-40B4-BE49-F238E27FC236}">
                <a16:creationId xmlns:a16="http://schemas.microsoft.com/office/drawing/2014/main" id="{DD16246E-EAF0-2591-C676-C0CDCD9AA862}"/>
              </a:ext>
            </a:extLst>
          </p:cNvPr>
          <p:cNvGrpSpPr/>
          <p:nvPr userDrawn="1"/>
        </p:nvGrpSpPr>
        <p:grpSpPr>
          <a:xfrm>
            <a:off x="2600040" y="2646874"/>
            <a:ext cx="7753586" cy="2110705"/>
            <a:chOff x="1265109" y="2728756"/>
            <a:chExt cx="4752000" cy="1567084"/>
          </a:xfrm>
          <a:solidFill>
            <a:srgbClr val="6A9D56"/>
          </a:solidFill>
        </p:grpSpPr>
        <p:sp>
          <p:nvSpPr>
            <p:cNvPr id="3" name="Rectangle 2">
              <a:extLst>
                <a:ext uri="{FF2B5EF4-FFF2-40B4-BE49-F238E27FC236}">
                  <a16:creationId xmlns:a16="http://schemas.microsoft.com/office/drawing/2014/main" id="{06231B09-CEB4-43F4-B671-457B6A63A72E}"/>
                </a:ext>
              </a:extLst>
            </p:cNvPr>
            <p:cNvSpPr/>
            <p:nvPr userDrawn="1"/>
          </p:nvSpPr>
          <p:spPr>
            <a:xfrm>
              <a:off x="1265109" y="2728756"/>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010101"/>
                </a:solidFill>
                <a:latin typeface="Montserrat" panose="00000500000000000000" pitchFamily="50" charset="0"/>
              </a:endParaRPr>
            </a:p>
          </p:txBody>
        </p:sp>
        <p:sp>
          <p:nvSpPr>
            <p:cNvPr id="4" name="Rectangle 3">
              <a:extLst>
                <a:ext uri="{FF2B5EF4-FFF2-40B4-BE49-F238E27FC236}">
                  <a16:creationId xmlns:a16="http://schemas.microsoft.com/office/drawing/2014/main" id="{212B9FAD-9E74-90E4-3126-18AAD98951FD}"/>
                </a:ext>
              </a:extLst>
            </p:cNvPr>
            <p:cNvSpPr/>
            <p:nvPr userDrawn="1"/>
          </p:nvSpPr>
          <p:spPr>
            <a:xfrm>
              <a:off x="1265109" y="3229991"/>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010101"/>
                </a:solidFill>
                <a:latin typeface="Montserrat" panose="00000500000000000000" pitchFamily="50" charset="0"/>
              </a:endParaRPr>
            </a:p>
          </p:txBody>
        </p:sp>
        <p:sp>
          <p:nvSpPr>
            <p:cNvPr id="5" name="Rectangle 4">
              <a:extLst>
                <a:ext uri="{FF2B5EF4-FFF2-40B4-BE49-F238E27FC236}">
                  <a16:creationId xmlns:a16="http://schemas.microsoft.com/office/drawing/2014/main" id="{9FF3C6D7-7B7C-237B-8959-9D6E4B0F8599}"/>
                </a:ext>
              </a:extLst>
            </p:cNvPr>
            <p:cNvSpPr/>
            <p:nvPr userDrawn="1"/>
          </p:nvSpPr>
          <p:spPr>
            <a:xfrm>
              <a:off x="1265109" y="3752116"/>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010101"/>
                </a:solidFill>
                <a:latin typeface="Montserrat" panose="00000500000000000000" pitchFamily="50" charset="0"/>
              </a:endParaRPr>
            </a:p>
          </p:txBody>
        </p:sp>
        <p:sp>
          <p:nvSpPr>
            <p:cNvPr id="6" name="Rectangle 5">
              <a:extLst>
                <a:ext uri="{FF2B5EF4-FFF2-40B4-BE49-F238E27FC236}">
                  <a16:creationId xmlns:a16="http://schemas.microsoft.com/office/drawing/2014/main" id="{15DD351C-A634-8CC3-FDB4-B7E2F2171808}"/>
                </a:ext>
              </a:extLst>
            </p:cNvPr>
            <p:cNvSpPr/>
            <p:nvPr userDrawn="1"/>
          </p:nvSpPr>
          <p:spPr>
            <a:xfrm>
              <a:off x="1265109" y="4274240"/>
              <a:ext cx="4752000" cy="21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dirty="0">
                <a:solidFill>
                  <a:srgbClr val="010101"/>
                </a:solidFill>
                <a:latin typeface="Montserrat" panose="00000500000000000000" pitchFamily="50" charset="0"/>
              </a:endParaRPr>
            </a:p>
          </p:txBody>
        </p:sp>
      </p:grpSp>
      <p:grpSp>
        <p:nvGrpSpPr>
          <p:cNvPr id="7" name="Group 6">
            <a:extLst>
              <a:ext uri="{FF2B5EF4-FFF2-40B4-BE49-F238E27FC236}">
                <a16:creationId xmlns:a16="http://schemas.microsoft.com/office/drawing/2014/main" id="{48CC97FC-73AC-A85F-6F4A-D922C317D56F}"/>
              </a:ext>
            </a:extLst>
          </p:cNvPr>
          <p:cNvGrpSpPr/>
          <p:nvPr userDrawn="1"/>
        </p:nvGrpSpPr>
        <p:grpSpPr>
          <a:xfrm>
            <a:off x="343586" y="4825263"/>
            <a:ext cx="1579575" cy="1540900"/>
            <a:chOff x="10968672" y="5214269"/>
            <a:chExt cx="1344930" cy="1312000"/>
          </a:xfrm>
        </p:grpSpPr>
        <p:grpSp>
          <p:nvGrpSpPr>
            <p:cNvPr id="8" name="Graphic 47">
              <a:extLst>
                <a:ext uri="{FF2B5EF4-FFF2-40B4-BE49-F238E27FC236}">
                  <a16:creationId xmlns:a16="http://schemas.microsoft.com/office/drawing/2014/main" id="{09CFD8E2-23DE-836F-0B89-B140F0732425}"/>
                </a:ext>
              </a:extLst>
            </p:cNvPr>
            <p:cNvGrpSpPr/>
            <p:nvPr/>
          </p:nvGrpSpPr>
          <p:grpSpPr>
            <a:xfrm>
              <a:off x="11799728" y="5338043"/>
              <a:ext cx="373379" cy="317050"/>
              <a:chOff x="11799728" y="5338043"/>
              <a:chExt cx="373379" cy="317050"/>
            </a:xfrm>
            <a:solidFill>
              <a:srgbClr val="FFFFFF"/>
            </a:solidFill>
          </p:grpSpPr>
          <p:sp>
            <p:nvSpPr>
              <p:cNvPr id="63" name="Freeform 62">
                <a:extLst>
                  <a:ext uri="{FF2B5EF4-FFF2-40B4-BE49-F238E27FC236}">
                    <a16:creationId xmlns:a16="http://schemas.microsoft.com/office/drawing/2014/main" id="{592324C3-CAF5-408C-43C9-D884862BE512}"/>
                  </a:ext>
                </a:extLst>
              </p:cNvPr>
              <p:cNvSpPr/>
              <p:nvPr/>
            </p:nvSpPr>
            <p:spPr>
              <a:xfrm>
                <a:off x="11896645" y="5489428"/>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9 h 165666"/>
                  <a:gd name="connsiteX4" fmla="*/ 89297 w 275748"/>
                  <a:gd name="connsiteY4" fmla="*/ 0 h 165666"/>
                  <a:gd name="connsiteX5" fmla="*/ 268367 w 275748"/>
                  <a:gd name="connsiteY5" fmla="*/ 0 h 165666"/>
                  <a:gd name="connsiteX6" fmla="*/ 275035 w 275748"/>
                  <a:gd name="connsiteY6" fmla="*/ 3809 h 165666"/>
                  <a:gd name="connsiteX7" fmla="*/ 275035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3107 w 275748"/>
                  <a:gd name="connsiteY12" fmla="*/ 14282 h 165666"/>
                  <a:gd name="connsiteX13" fmla="*/ 18812 w 275748"/>
                  <a:gd name="connsiteY13" fmla="*/ 149481 h 165666"/>
                  <a:gd name="connsiteX14" fmla="*/ 180737 w 275748"/>
                  <a:gd name="connsiteY14" fmla="*/ 149481 h 165666"/>
                  <a:gd name="connsiteX15" fmla="*/ 255032 w 275748"/>
                  <a:gd name="connsiteY15" fmla="*/ 14282 h 165666"/>
                  <a:gd name="connsiteX16" fmla="*/ 93107 w 275748"/>
                  <a:gd name="connsiteY16" fmla="*/ 1428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w="9525" cap="flat">
                <a:noFill/>
                <a:prstDash val="solid"/>
                <a:miter/>
              </a:ln>
            </p:spPr>
            <p:txBody>
              <a:bodyPr rtlCol="0" anchor="ctr"/>
              <a:lstStyle/>
              <a:p>
                <a:endParaRPr lang="en-US"/>
              </a:p>
            </p:txBody>
          </p:sp>
          <p:sp>
            <p:nvSpPr>
              <p:cNvPr id="64" name="Freeform 63">
                <a:extLst>
                  <a:ext uri="{FF2B5EF4-FFF2-40B4-BE49-F238E27FC236}">
                    <a16:creationId xmlns:a16="http://schemas.microsoft.com/office/drawing/2014/main" id="{38A9495B-CF00-4D5F-1C7F-5FC58634A1FD}"/>
                  </a:ext>
                </a:extLst>
              </p:cNvPr>
              <p:cNvSpPr/>
              <p:nvPr/>
            </p:nvSpPr>
            <p:spPr>
              <a:xfrm>
                <a:off x="11799728" y="5338995"/>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7097 h 316098"/>
                  <a:gd name="connsiteX13" fmla="*/ 103346 w 194310"/>
                  <a:gd name="connsiteY13" fmla="*/ 293248 h 316098"/>
                  <a:gd name="connsiteX14" fmla="*/ 177641 w 194310"/>
                  <a:gd name="connsiteY14" fmla="*/ 158049 h 316098"/>
                  <a:gd name="connsiteX15" fmla="*/ 90011 w 194310"/>
                  <a:gd name="connsiteY15" fmla="*/ 21898 h 316098"/>
                  <a:gd name="connsiteX16" fmla="*/ 15716 w 194310"/>
                  <a:gd name="connsiteY16" fmla="*/ 157097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w="9525" cap="flat">
                <a:noFill/>
                <a:prstDash val="solid"/>
                <a:miter/>
              </a:ln>
            </p:spPr>
            <p:txBody>
              <a:bodyPr rtlCol="0" anchor="ctr"/>
              <a:lstStyle/>
              <a:p>
                <a:endParaRPr lang="en-US"/>
              </a:p>
            </p:txBody>
          </p:sp>
          <p:sp>
            <p:nvSpPr>
              <p:cNvPr id="65" name="Freeform 64">
                <a:extLst>
                  <a:ext uri="{FF2B5EF4-FFF2-40B4-BE49-F238E27FC236}">
                    <a16:creationId xmlns:a16="http://schemas.microsoft.com/office/drawing/2014/main" id="{8CA80518-CBE9-E597-06FA-B069C63037A7}"/>
                  </a:ext>
                </a:extLst>
              </p:cNvPr>
              <p:cNvSpPr/>
              <p:nvPr/>
            </p:nvSpPr>
            <p:spPr>
              <a:xfrm>
                <a:off x="11881643" y="5338043"/>
                <a:ext cx="291464" cy="165666"/>
              </a:xfrm>
              <a:custGeom>
                <a:avLst/>
                <a:gdLst>
                  <a:gd name="connsiteX0" fmla="*/ 100489 w 291464"/>
                  <a:gd name="connsiteY0" fmla="*/ 164714 h 165666"/>
                  <a:gd name="connsiteX1" fmla="*/ 97631 w 291464"/>
                  <a:gd name="connsiteY1" fmla="*/ 161858 h 165666"/>
                  <a:gd name="connsiteX2" fmla="*/ 1429 w 291464"/>
                  <a:gd name="connsiteY2" fmla="*/ 11425 h 165666"/>
                  <a:gd name="connsiteX3" fmla="*/ 1429 w 291464"/>
                  <a:gd name="connsiteY3" fmla="*/ 3808 h 165666"/>
                  <a:gd name="connsiteX4" fmla="*/ 8096 w 291464"/>
                  <a:gd name="connsiteY4" fmla="*/ 0 h 165666"/>
                  <a:gd name="connsiteX5" fmla="*/ 187166 w 291464"/>
                  <a:gd name="connsiteY5" fmla="*/ 0 h 165666"/>
                  <a:gd name="connsiteX6" fmla="*/ 193834 w 291464"/>
                  <a:gd name="connsiteY6" fmla="*/ 3808 h 165666"/>
                  <a:gd name="connsiteX7" fmla="*/ 290036 w 291464"/>
                  <a:gd name="connsiteY7" fmla="*/ 154241 h 165666"/>
                  <a:gd name="connsiteX8" fmla="*/ 290036 w 291464"/>
                  <a:gd name="connsiteY8" fmla="*/ 161858 h 165666"/>
                  <a:gd name="connsiteX9" fmla="*/ 283369 w 291464"/>
                  <a:gd name="connsiteY9" fmla="*/ 165666 h 165666"/>
                  <a:gd name="connsiteX10" fmla="*/ 104299 w 291464"/>
                  <a:gd name="connsiteY10" fmla="*/ 165666 h 165666"/>
                  <a:gd name="connsiteX11" fmla="*/ 100489 w 291464"/>
                  <a:gd name="connsiteY11" fmla="*/ 164714 h 165666"/>
                  <a:gd name="connsiteX12" fmla="*/ 21431 w 291464"/>
                  <a:gd name="connsiteY12" fmla="*/ 16186 h 165666"/>
                  <a:gd name="connsiteX13" fmla="*/ 108109 w 291464"/>
                  <a:gd name="connsiteY13" fmla="*/ 151385 h 165666"/>
                  <a:gd name="connsiteX14" fmla="*/ 269081 w 291464"/>
                  <a:gd name="connsiteY14" fmla="*/ 151385 h 165666"/>
                  <a:gd name="connsiteX15" fmla="*/ 182404 w 291464"/>
                  <a:gd name="connsiteY15" fmla="*/ 16186 h 165666"/>
                  <a:gd name="connsiteX16" fmla="*/ 21431 w 291464"/>
                  <a:gd name="connsiteY16" fmla="*/ 16186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4"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w="9525" cap="flat">
                <a:noFill/>
                <a:prstDash val="solid"/>
                <a:miter/>
              </a:ln>
            </p:spPr>
            <p:txBody>
              <a:bodyPr rtlCol="0" anchor="ctr"/>
              <a:lstStyle/>
              <a:p>
                <a:endParaRPr lang="en-US"/>
              </a:p>
            </p:txBody>
          </p:sp>
        </p:grpSp>
        <p:grpSp>
          <p:nvGrpSpPr>
            <p:cNvPr id="9" name="Graphic 47">
              <a:extLst>
                <a:ext uri="{FF2B5EF4-FFF2-40B4-BE49-F238E27FC236}">
                  <a16:creationId xmlns:a16="http://schemas.microsoft.com/office/drawing/2014/main" id="{2CDD3A1D-9DA3-7643-C608-6EB47FCCF61D}"/>
                </a:ext>
              </a:extLst>
            </p:cNvPr>
            <p:cNvGrpSpPr/>
            <p:nvPr/>
          </p:nvGrpSpPr>
          <p:grpSpPr>
            <a:xfrm>
              <a:off x="11553031" y="5790293"/>
              <a:ext cx="373379" cy="316098"/>
              <a:chOff x="11553031" y="5790293"/>
              <a:chExt cx="373379" cy="316098"/>
            </a:xfrm>
            <a:solidFill>
              <a:srgbClr val="FFFFFF"/>
            </a:solidFill>
          </p:grpSpPr>
          <p:sp>
            <p:nvSpPr>
              <p:cNvPr id="58" name="Freeform 57">
                <a:extLst>
                  <a:ext uri="{FF2B5EF4-FFF2-40B4-BE49-F238E27FC236}">
                    <a16:creationId xmlns:a16="http://schemas.microsoft.com/office/drawing/2014/main" id="{F4DD0433-AD0F-BCD8-0395-14E3EBCE087D}"/>
                  </a:ext>
                </a:extLst>
              </p:cNvPr>
              <p:cNvSpPr/>
              <p:nvPr/>
            </p:nvSpPr>
            <p:spPr>
              <a:xfrm>
                <a:off x="11649948" y="5940725"/>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8 h 165666"/>
                  <a:gd name="connsiteX4" fmla="*/ 89297 w 275748"/>
                  <a:gd name="connsiteY4" fmla="*/ 0 h 165666"/>
                  <a:gd name="connsiteX5" fmla="*/ 268367 w 275748"/>
                  <a:gd name="connsiteY5" fmla="*/ 0 h 165666"/>
                  <a:gd name="connsiteX6" fmla="*/ 275034 w 275748"/>
                  <a:gd name="connsiteY6" fmla="*/ 3808 h 165666"/>
                  <a:gd name="connsiteX7" fmla="*/ 275034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4059 w 275748"/>
                  <a:gd name="connsiteY12" fmla="*/ 15234 h 165666"/>
                  <a:gd name="connsiteX13" fmla="*/ 19764 w 275748"/>
                  <a:gd name="connsiteY13" fmla="*/ 150433 h 165666"/>
                  <a:gd name="connsiteX14" fmla="*/ 181689 w 275748"/>
                  <a:gd name="connsiteY14" fmla="*/ 150433 h 165666"/>
                  <a:gd name="connsiteX15" fmla="*/ 255984 w 275748"/>
                  <a:gd name="connsiteY15" fmla="*/ 15234 h 165666"/>
                  <a:gd name="connsiteX16" fmla="*/ 94059 w 275748"/>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w="9525" cap="flat">
                <a:noFill/>
                <a:prstDash val="solid"/>
                <a:miter/>
              </a:ln>
            </p:spPr>
            <p:txBody>
              <a:bodyPr rtlCol="0" anchor="ctr"/>
              <a:lstStyle/>
              <a:p>
                <a:endParaRPr lang="en-US"/>
              </a:p>
            </p:txBody>
          </p:sp>
          <p:sp>
            <p:nvSpPr>
              <p:cNvPr id="59" name="Freeform 58">
                <a:extLst>
                  <a:ext uri="{FF2B5EF4-FFF2-40B4-BE49-F238E27FC236}">
                    <a16:creationId xmlns:a16="http://schemas.microsoft.com/office/drawing/2014/main" id="{370AC0BB-0DBE-603A-695E-3EF2E0062637}"/>
                  </a:ext>
                </a:extLst>
              </p:cNvPr>
              <p:cNvSpPr/>
              <p:nvPr/>
            </p:nvSpPr>
            <p:spPr>
              <a:xfrm>
                <a:off x="11553031" y="5790293"/>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6669 w 194310"/>
                  <a:gd name="connsiteY12" fmla="*/ 158049 h 316098"/>
                  <a:gd name="connsiteX13" fmla="*/ 104299 w 194310"/>
                  <a:gd name="connsiteY13" fmla="*/ 294200 h 316098"/>
                  <a:gd name="connsiteX14" fmla="*/ 178594 w 194310"/>
                  <a:gd name="connsiteY14" fmla="*/ 159001 h 316098"/>
                  <a:gd name="connsiteX15" fmla="*/ 90964 w 194310"/>
                  <a:gd name="connsiteY15" fmla="*/ 22850 h 316098"/>
                  <a:gd name="connsiteX16" fmla="*/ 16669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w="9525" cap="flat">
                <a:noFill/>
                <a:prstDash val="solid"/>
                <a:miter/>
              </a:ln>
            </p:spPr>
            <p:txBody>
              <a:bodyPr rtlCol="0" anchor="ctr"/>
              <a:lstStyle/>
              <a:p>
                <a:endParaRPr lang="en-US"/>
              </a:p>
            </p:txBody>
          </p:sp>
          <p:sp>
            <p:nvSpPr>
              <p:cNvPr id="60" name="Freeform 59">
                <a:extLst>
                  <a:ext uri="{FF2B5EF4-FFF2-40B4-BE49-F238E27FC236}">
                    <a16:creationId xmlns:a16="http://schemas.microsoft.com/office/drawing/2014/main" id="{95B5B243-0B02-5CF9-2579-6C0159B23572}"/>
                  </a:ext>
                </a:extLst>
              </p:cNvPr>
              <p:cNvSpPr/>
              <p:nvPr/>
            </p:nvSpPr>
            <p:spPr>
              <a:xfrm>
                <a:off x="11634946" y="5790293"/>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grpSp>
          <p:nvGrpSpPr>
            <p:cNvPr id="10" name="Graphic 47">
              <a:extLst>
                <a:ext uri="{FF2B5EF4-FFF2-40B4-BE49-F238E27FC236}">
                  <a16:creationId xmlns:a16="http://schemas.microsoft.com/office/drawing/2014/main" id="{797B3436-C911-5A7D-7B37-5D604DA7E3DB}"/>
                </a:ext>
              </a:extLst>
            </p:cNvPr>
            <p:cNvGrpSpPr/>
            <p:nvPr/>
          </p:nvGrpSpPr>
          <p:grpSpPr>
            <a:xfrm>
              <a:off x="12091193" y="5786484"/>
              <a:ext cx="221456" cy="316098"/>
              <a:chOff x="12091193" y="5786484"/>
              <a:chExt cx="221456" cy="316098"/>
            </a:xfrm>
            <a:solidFill>
              <a:srgbClr val="FFFFFF"/>
            </a:solidFill>
          </p:grpSpPr>
          <p:sp>
            <p:nvSpPr>
              <p:cNvPr id="55" name="Freeform 54">
                <a:extLst>
                  <a:ext uri="{FF2B5EF4-FFF2-40B4-BE49-F238E27FC236}">
                    <a16:creationId xmlns:a16="http://schemas.microsoft.com/office/drawing/2014/main" id="{E5F10092-DE61-C6A4-F49B-E7DE3AD4815B}"/>
                  </a:ext>
                </a:extLst>
              </p:cNvPr>
              <p:cNvSpPr/>
              <p:nvPr/>
            </p:nvSpPr>
            <p:spPr>
              <a:xfrm>
                <a:off x="12091193" y="5786484"/>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8049 h 316098"/>
                  <a:gd name="connsiteX13" fmla="*/ 103346 w 194310"/>
                  <a:gd name="connsiteY13" fmla="*/ 294200 h 316098"/>
                  <a:gd name="connsiteX14" fmla="*/ 177641 w 194310"/>
                  <a:gd name="connsiteY14" fmla="*/ 159001 h 316098"/>
                  <a:gd name="connsiteX15" fmla="*/ 90011 w 194310"/>
                  <a:gd name="connsiteY15" fmla="*/ 22850 h 316098"/>
                  <a:gd name="connsiteX16" fmla="*/ 15716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w="9525" cap="flat">
                <a:noFill/>
                <a:prstDash val="solid"/>
                <a:miter/>
              </a:ln>
            </p:spPr>
            <p:txBody>
              <a:bodyPr rtlCol="0" anchor="ctr"/>
              <a:lstStyle/>
              <a:p>
                <a:endParaRPr lang="en-US"/>
              </a:p>
            </p:txBody>
          </p:sp>
          <p:sp>
            <p:nvSpPr>
              <p:cNvPr id="56" name="Freeform 55">
                <a:extLst>
                  <a:ext uri="{FF2B5EF4-FFF2-40B4-BE49-F238E27FC236}">
                    <a16:creationId xmlns:a16="http://schemas.microsoft.com/office/drawing/2014/main" id="{F0B2F215-7011-EEDE-0E8E-09E2982699E9}"/>
                  </a:ext>
                </a:extLst>
              </p:cNvPr>
              <p:cNvSpPr/>
              <p:nvPr/>
            </p:nvSpPr>
            <p:spPr>
              <a:xfrm>
                <a:off x="12187158" y="5936917"/>
                <a:ext cx="125491" cy="165666"/>
              </a:xfrm>
              <a:custGeom>
                <a:avLst/>
                <a:gdLst>
                  <a:gd name="connsiteX0" fmla="*/ 125492 w 125491"/>
                  <a:gd name="connsiteY0" fmla="*/ 150433 h 165666"/>
                  <a:gd name="connsiteX1" fmla="*/ 19764 w 125491"/>
                  <a:gd name="connsiteY1" fmla="*/ 150433 h 165666"/>
                  <a:gd name="connsiteX2" fmla="*/ 94060 w 125491"/>
                  <a:gd name="connsiteY2" fmla="*/ 15234 h 165666"/>
                  <a:gd name="connsiteX3" fmla="*/ 125492 w 125491"/>
                  <a:gd name="connsiteY3" fmla="*/ 15234 h 165666"/>
                  <a:gd name="connsiteX4" fmla="*/ 125492 w 125491"/>
                  <a:gd name="connsiteY4" fmla="*/ 0 h 165666"/>
                  <a:gd name="connsiteX5" fmla="*/ 89297 w 125491"/>
                  <a:gd name="connsiteY5" fmla="*/ 0 h 165666"/>
                  <a:gd name="connsiteX6" fmla="*/ 82629 w 125491"/>
                  <a:gd name="connsiteY6" fmla="*/ 3809 h 165666"/>
                  <a:gd name="connsiteX7" fmla="*/ 714 w 125491"/>
                  <a:gd name="connsiteY7" fmla="*/ 154241 h 165666"/>
                  <a:gd name="connsiteX8" fmla="*/ 714 w 125491"/>
                  <a:gd name="connsiteY8" fmla="*/ 161858 h 165666"/>
                  <a:gd name="connsiteX9" fmla="*/ 3572 w 125491"/>
                  <a:gd name="connsiteY9" fmla="*/ 164714 h 165666"/>
                  <a:gd name="connsiteX10" fmla="*/ 7382 w 125491"/>
                  <a:gd name="connsiteY10" fmla="*/ 165666 h 165666"/>
                  <a:gd name="connsiteX11" fmla="*/ 125492 w 125491"/>
                  <a:gd name="connsiteY11" fmla="*/ 165666 h 165666"/>
                  <a:gd name="connsiteX12" fmla="*/ 125492 w 125491"/>
                  <a:gd name="connsiteY12" fmla="*/ 150433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491" h="165666">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w="9525" cap="flat">
                <a:noFill/>
                <a:prstDash val="solid"/>
                <a:miter/>
              </a:ln>
            </p:spPr>
            <p:txBody>
              <a:bodyPr rtlCol="0" anchor="ctr"/>
              <a:lstStyle/>
              <a:p>
                <a:endParaRPr lang="en-US"/>
              </a:p>
            </p:txBody>
          </p:sp>
          <p:sp>
            <p:nvSpPr>
              <p:cNvPr id="57" name="Freeform 56">
                <a:extLst>
                  <a:ext uri="{FF2B5EF4-FFF2-40B4-BE49-F238E27FC236}">
                    <a16:creationId xmlns:a16="http://schemas.microsoft.com/office/drawing/2014/main" id="{B49F9D11-A495-1075-FF08-60D468CBF4F8}"/>
                  </a:ext>
                </a:extLst>
              </p:cNvPr>
              <p:cNvSpPr/>
              <p:nvPr/>
            </p:nvSpPr>
            <p:spPr>
              <a:xfrm>
                <a:off x="12172870" y="5786484"/>
                <a:ext cx="139779" cy="165666"/>
              </a:xfrm>
              <a:custGeom>
                <a:avLst/>
                <a:gdLst>
                  <a:gd name="connsiteX0" fmla="*/ 139779 w 139779"/>
                  <a:gd name="connsiteY0" fmla="*/ 150432 h 165666"/>
                  <a:gd name="connsiteX1" fmla="*/ 107395 w 139779"/>
                  <a:gd name="connsiteY1" fmla="*/ 150432 h 165666"/>
                  <a:gd name="connsiteX2" fmla="*/ 20717 w 139779"/>
                  <a:gd name="connsiteY2" fmla="*/ 15234 h 165666"/>
                  <a:gd name="connsiteX3" fmla="*/ 139779 w 139779"/>
                  <a:gd name="connsiteY3" fmla="*/ 15234 h 165666"/>
                  <a:gd name="connsiteX4" fmla="*/ 139779 w 139779"/>
                  <a:gd name="connsiteY4" fmla="*/ 0 h 165666"/>
                  <a:gd name="connsiteX5" fmla="*/ 7382 w 139779"/>
                  <a:gd name="connsiteY5" fmla="*/ 0 h 165666"/>
                  <a:gd name="connsiteX6" fmla="*/ 714 w 139779"/>
                  <a:gd name="connsiteY6" fmla="*/ 3808 h 165666"/>
                  <a:gd name="connsiteX7" fmla="*/ 714 w 139779"/>
                  <a:gd name="connsiteY7" fmla="*/ 11425 h 165666"/>
                  <a:gd name="connsiteX8" fmla="*/ 96917 w 139779"/>
                  <a:gd name="connsiteY8" fmla="*/ 161858 h 165666"/>
                  <a:gd name="connsiteX9" fmla="*/ 99774 w 139779"/>
                  <a:gd name="connsiteY9" fmla="*/ 164714 h 165666"/>
                  <a:gd name="connsiteX10" fmla="*/ 103585 w 139779"/>
                  <a:gd name="connsiteY10" fmla="*/ 165666 h 165666"/>
                  <a:gd name="connsiteX11" fmla="*/ 139779 w 139779"/>
                  <a:gd name="connsiteY11" fmla="*/ 165666 h 165666"/>
                  <a:gd name="connsiteX12" fmla="*/ 139779 w 139779"/>
                  <a:gd name="connsiteY12" fmla="*/ 15043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779" h="165666">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w="9525" cap="flat">
                <a:noFill/>
                <a:prstDash val="solid"/>
                <a:miter/>
              </a:ln>
            </p:spPr>
            <p:txBody>
              <a:bodyPr rtlCol="0" anchor="ctr"/>
              <a:lstStyle/>
              <a:p>
                <a:endParaRPr lang="en-US"/>
              </a:p>
            </p:txBody>
          </p:sp>
        </p:grpSp>
        <p:grpSp>
          <p:nvGrpSpPr>
            <p:cNvPr id="11" name="Graphic 47">
              <a:extLst>
                <a:ext uri="{FF2B5EF4-FFF2-40B4-BE49-F238E27FC236}">
                  <a16:creationId xmlns:a16="http://schemas.microsoft.com/office/drawing/2014/main" id="{4AC094B9-66D3-3E96-986E-CE62FE5BEADB}"/>
                </a:ext>
              </a:extLst>
            </p:cNvPr>
            <p:cNvGrpSpPr/>
            <p:nvPr/>
          </p:nvGrpSpPr>
          <p:grpSpPr>
            <a:xfrm>
              <a:off x="11846163" y="6237782"/>
              <a:ext cx="371713" cy="288487"/>
              <a:chOff x="11846163" y="6237782"/>
              <a:chExt cx="371713" cy="288487"/>
            </a:xfrm>
            <a:solidFill>
              <a:srgbClr val="FFFFFF"/>
            </a:solidFill>
          </p:grpSpPr>
          <p:sp>
            <p:nvSpPr>
              <p:cNvPr id="52" name="Freeform 51">
                <a:extLst>
                  <a:ext uri="{FF2B5EF4-FFF2-40B4-BE49-F238E27FC236}">
                    <a16:creationId xmlns:a16="http://schemas.microsoft.com/office/drawing/2014/main" id="{6138926A-5A7F-71FC-9CB6-142E34C07C15}"/>
                  </a:ext>
                </a:extLst>
              </p:cNvPr>
              <p:cNvSpPr/>
              <p:nvPr/>
            </p:nvSpPr>
            <p:spPr>
              <a:xfrm>
                <a:off x="11846163" y="6238734"/>
                <a:ext cx="192881" cy="287535"/>
              </a:xfrm>
              <a:custGeom>
                <a:avLst/>
                <a:gdLst>
                  <a:gd name="connsiteX0" fmla="*/ 79772 w 192881"/>
                  <a:gd name="connsiteY0" fmla="*/ 286583 h 287535"/>
                  <a:gd name="connsiteX1" fmla="*/ 97869 w 192881"/>
                  <a:gd name="connsiteY1" fmla="*/ 286583 h 287535"/>
                  <a:gd name="connsiteX2" fmla="*/ 15002 w 192881"/>
                  <a:gd name="connsiteY2" fmla="*/ 157097 h 287535"/>
                  <a:gd name="connsiteX3" fmla="*/ 89297 w 192881"/>
                  <a:gd name="connsiteY3" fmla="*/ 21898 h 287535"/>
                  <a:gd name="connsiteX4" fmla="*/ 176927 w 192881"/>
                  <a:gd name="connsiteY4" fmla="*/ 158049 h 287535"/>
                  <a:gd name="connsiteX5" fmla="*/ 106442 w 192881"/>
                  <a:gd name="connsiteY5" fmla="*/ 287536 h 287535"/>
                  <a:gd name="connsiteX6" fmla="*/ 123587 w 192881"/>
                  <a:gd name="connsiteY6" fmla="*/ 287536 h 287535"/>
                  <a:gd name="connsiteX7" fmla="*/ 192167 w 192881"/>
                  <a:gd name="connsiteY7" fmla="*/ 161858 h 287535"/>
                  <a:gd name="connsiteX8" fmla="*/ 192167 w 192881"/>
                  <a:gd name="connsiteY8" fmla="*/ 154241 h 287535"/>
                  <a:gd name="connsiteX9" fmla="*/ 95964 w 192881"/>
                  <a:gd name="connsiteY9" fmla="*/ 3808 h 287535"/>
                  <a:gd name="connsiteX10" fmla="*/ 89297 w 192881"/>
                  <a:gd name="connsiteY10" fmla="*/ 0 h 287535"/>
                  <a:gd name="connsiteX11" fmla="*/ 82629 w 192881"/>
                  <a:gd name="connsiteY11" fmla="*/ 3808 h 287535"/>
                  <a:gd name="connsiteX12" fmla="*/ 714 w 192881"/>
                  <a:gd name="connsiteY12" fmla="*/ 154241 h 287535"/>
                  <a:gd name="connsiteX13" fmla="*/ 714 w 192881"/>
                  <a:gd name="connsiteY13" fmla="*/ 161858 h 287535"/>
                  <a:gd name="connsiteX14" fmla="*/ 79772 w 192881"/>
                  <a:gd name="connsiteY14" fmla="*/ 286583 h 28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81" h="287535">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w="9525" cap="flat">
                <a:noFill/>
                <a:prstDash val="solid"/>
                <a:miter/>
              </a:ln>
            </p:spPr>
            <p:txBody>
              <a:bodyPr rtlCol="0" anchor="ctr"/>
              <a:lstStyle/>
              <a:p>
                <a:endParaRPr lang="en-US"/>
              </a:p>
            </p:txBody>
          </p:sp>
          <p:sp>
            <p:nvSpPr>
              <p:cNvPr id="53" name="Freeform 52">
                <a:extLst>
                  <a:ext uri="{FF2B5EF4-FFF2-40B4-BE49-F238E27FC236}">
                    <a16:creationId xmlns:a16="http://schemas.microsoft.com/office/drawing/2014/main" id="{1EAD3D86-263F-5161-820E-A73992C3EB30}"/>
                  </a:ext>
                </a:extLst>
              </p:cNvPr>
              <p:cNvSpPr/>
              <p:nvPr/>
            </p:nvSpPr>
            <p:spPr>
              <a:xfrm>
                <a:off x="11951652" y="6388214"/>
                <a:ext cx="265509" cy="137103"/>
              </a:xfrm>
              <a:custGeom>
                <a:avLst/>
                <a:gdLst>
                  <a:gd name="connsiteX0" fmla="*/ 17145 w 265509"/>
                  <a:gd name="connsiteY0" fmla="*/ 137103 h 137103"/>
                  <a:gd name="connsiteX1" fmla="*/ 83820 w 265509"/>
                  <a:gd name="connsiteY1" fmla="*/ 15234 h 137103"/>
                  <a:gd name="connsiteX2" fmla="*/ 245745 w 265509"/>
                  <a:gd name="connsiteY2" fmla="*/ 15234 h 137103"/>
                  <a:gd name="connsiteX3" fmla="*/ 179070 w 265509"/>
                  <a:gd name="connsiteY3" fmla="*/ 137103 h 137103"/>
                  <a:gd name="connsiteX4" fmla="*/ 196215 w 265509"/>
                  <a:gd name="connsiteY4" fmla="*/ 137103 h 137103"/>
                  <a:gd name="connsiteX5" fmla="*/ 264795 w 265509"/>
                  <a:gd name="connsiteY5" fmla="*/ 11425 h 137103"/>
                  <a:gd name="connsiteX6" fmla="*/ 264795 w 265509"/>
                  <a:gd name="connsiteY6" fmla="*/ 3808 h 137103"/>
                  <a:gd name="connsiteX7" fmla="*/ 258128 w 265509"/>
                  <a:gd name="connsiteY7" fmla="*/ 0 h 137103"/>
                  <a:gd name="connsiteX8" fmla="*/ 79057 w 265509"/>
                  <a:gd name="connsiteY8" fmla="*/ 0 h 137103"/>
                  <a:gd name="connsiteX9" fmla="*/ 72390 w 265509"/>
                  <a:gd name="connsiteY9" fmla="*/ 3808 h 137103"/>
                  <a:gd name="connsiteX10" fmla="*/ 0 w 265509"/>
                  <a:gd name="connsiteY10" fmla="*/ 137103 h 137103"/>
                  <a:gd name="connsiteX11" fmla="*/ 17145 w 265509"/>
                  <a:gd name="connsiteY11" fmla="*/ 137103 h 13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509" h="137103">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w="9525" cap="flat">
                <a:noFill/>
                <a:prstDash val="solid"/>
                <a:miter/>
              </a:ln>
            </p:spPr>
            <p:txBody>
              <a:bodyPr rtlCol="0" anchor="ctr"/>
              <a:lstStyle/>
              <a:p>
                <a:endParaRPr lang="en-US"/>
              </a:p>
            </p:txBody>
          </p:sp>
          <p:sp>
            <p:nvSpPr>
              <p:cNvPr id="54" name="Freeform 53">
                <a:extLst>
                  <a:ext uri="{FF2B5EF4-FFF2-40B4-BE49-F238E27FC236}">
                    <a16:creationId xmlns:a16="http://schemas.microsoft.com/office/drawing/2014/main" id="{4868319B-7472-F938-3FD1-BB755B209283}"/>
                  </a:ext>
                </a:extLst>
              </p:cNvPr>
              <p:cNvSpPr/>
              <p:nvPr/>
            </p:nvSpPr>
            <p:spPr>
              <a:xfrm>
                <a:off x="11926411" y="6237782"/>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sp>
          <p:nvSpPr>
            <p:cNvPr id="12" name="Freeform 11">
              <a:extLst>
                <a:ext uri="{FF2B5EF4-FFF2-40B4-BE49-F238E27FC236}">
                  <a16:creationId xmlns:a16="http://schemas.microsoft.com/office/drawing/2014/main" id="{B618F388-C3D0-A248-42C3-783DEC937ABF}"/>
                </a:ext>
              </a:extLst>
            </p:cNvPr>
            <p:cNvSpPr/>
            <p:nvPr/>
          </p:nvSpPr>
          <p:spPr>
            <a:xfrm>
              <a:off x="12064047" y="6116118"/>
              <a:ext cx="122667" cy="209052"/>
            </a:xfrm>
            <a:custGeom>
              <a:avLst/>
              <a:gdLst>
                <a:gd name="connsiteX0" fmla="*/ 118110 w 122667"/>
                <a:gd name="connsiteY0" fmla="*/ 747 h 209052"/>
                <a:gd name="connsiteX1" fmla="*/ 121920 w 122667"/>
                <a:gd name="connsiteY1" fmla="*/ 12172 h 209052"/>
                <a:gd name="connsiteX2" fmla="*/ 16193 w 122667"/>
                <a:gd name="connsiteY2" fmla="*/ 204497 h 209052"/>
                <a:gd name="connsiteX3" fmla="*/ 4763 w 122667"/>
                <a:gd name="connsiteY3" fmla="*/ 208306 h 209052"/>
                <a:gd name="connsiteX4" fmla="*/ 4763 w 122667"/>
                <a:gd name="connsiteY4" fmla="*/ 208306 h 209052"/>
                <a:gd name="connsiteX5" fmla="*/ 0 w 122667"/>
                <a:gd name="connsiteY5" fmla="*/ 200689 h 209052"/>
                <a:gd name="connsiteX6" fmla="*/ 953 w 122667"/>
                <a:gd name="connsiteY6" fmla="*/ 196880 h 209052"/>
                <a:gd name="connsiteX7" fmla="*/ 106680 w 122667"/>
                <a:gd name="connsiteY7" fmla="*/ 4555 h 209052"/>
                <a:gd name="connsiteX8" fmla="*/ 118110 w 122667"/>
                <a:gd name="connsiteY8" fmla="*/ 747 h 209052"/>
                <a:gd name="connsiteX9" fmla="*/ 118110 w 122667"/>
                <a:gd name="connsiteY9" fmla="*/ 747 h 20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052">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w="9525" cap="flat">
              <a:noFill/>
              <a:prstDash val="solid"/>
              <a:miter/>
            </a:ln>
          </p:spPr>
          <p:txBody>
            <a:bodyPr rtlCol="0" anchor="ctr"/>
            <a:lstStyle/>
            <a:p>
              <a:endParaRPr lang="en-US"/>
            </a:p>
          </p:txBody>
        </p:sp>
        <p:sp>
          <p:nvSpPr>
            <p:cNvPr id="13" name="Freeform 12">
              <a:extLst>
                <a:ext uri="{FF2B5EF4-FFF2-40B4-BE49-F238E27FC236}">
                  <a16:creationId xmlns:a16="http://schemas.microsoft.com/office/drawing/2014/main" id="{0BF685FE-FFF5-399A-E6AA-F2989C5075F7}"/>
                </a:ext>
              </a:extLst>
            </p:cNvPr>
            <p:cNvSpPr/>
            <p:nvPr/>
          </p:nvSpPr>
          <p:spPr>
            <a:xfrm>
              <a:off x="11770677" y="5674698"/>
              <a:ext cx="122667" cy="209647"/>
            </a:xfrm>
            <a:custGeom>
              <a:avLst/>
              <a:gdLst>
                <a:gd name="connsiteX0" fmla="*/ 118110 w 122667"/>
                <a:gd name="connsiteY0" fmla="*/ 1342 h 209647"/>
                <a:gd name="connsiteX1" fmla="*/ 121920 w 122667"/>
                <a:gd name="connsiteY1" fmla="*/ 12767 h 209647"/>
                <a:gd name="connsiteX2" fmla="*/ 16192 w 122667"/>
                <a:gd name="connsiteY2" fmla="*/ 205092 h 209647"/>
                <a:gd name="connsiteX3" fmla="*/ 4763 w 122667"/>
                <a:gd name="connsiteY3" fmla="*/ 208901 h 209647"/>
                <a:gd name="connsiteX4" fmla="*/ 4763 w 122667"/>
                <a:gd name="connsiteY4" fmla="*/ 208901 h 209647"/>
                <a:gd name="connsiteX5" fmla="*/ 0 w 122667"/>
                <a:gd name="connsiteY5" fmla="*/ 201284 h 209647"/>
                <a:gd name="connsiteX6" fmla="*/ 953 w 122667"/>
                <a:gd name="connsiteY6" fmla="*/ 197476 h 209647"/>
                <a:gd name="connsiteX7" fmla="*/ 106680 w 122667"/>
                <a:gd name="connsiteY7" fmla="*/ 5150 h 209647"/>
                <a:gd name="connsiteX8" fmla="*/ 118110 w 122667"/>
                <a:gd name="connsiteY8" fmla="*/ 1342 h 209647"/>
                <a:gd name="connsiteX9" fmla="*/ 118110 w 122667"/>
                <a:gd name="connsiteY9" fmla="*/ 1342 h 2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647">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w="9525" cap="flat">
              <a:noFill/>
              <a:prstDash val="solid"/>
              <a:miter/>
            </a:ln>
          </p:spPr>
          <p:txBody>
            <a:bodyPr rtlCol="0" anchor="ctr"/>
            <a:lstStyle/>
            <a:p>
              <a:endParaRPr lang="en-US"/>
            </a:p>
          </p:txBody>
        </p:sp>
        <p:sp>
          <p:nvSpPr>
            <p:cNvPr id="14" name="Freeform 13">
              <a:extLst>
                <a:ext uri="{FF2B5EF4-FFF2-40B4-BE49-F238E27FC236}">
                  <a16:creationId xmlns:a16="http://schemas.microsoft.com/office/drawing/2014/main" id="{AFD24180-F1A1-83A4-2F20-8064AD6E7330}"/>
                </a:ext>
              </a:extLst>
            </p:cNvPr>
            <p:cNvSpPr/>
            <p:nvPr/>
          </p:nvSpPr>
          <p:spPr>
            <a:xfrm>
              <a:off x="12188825" y="5489428"/>
              <a:ext cx="124777" cy="19994"/>
            </a:xfrm>
            <a:custGeom>
              <a:avLst/>
              <a:gdLst>
                <a:gd name="connsiteX0" fmla="*/ 123825 w 124777"/>
                <a:gd name="connsiteY0" fmla="*/ 0 h 19994"/>
                <a:gd name="connsiteX1" fmla="*/ 8572 w 124777"/>
                <a:gd name="connsiteY1" fmla="*/ 2856 h 19994"/>
                <a:gd name="connsiteX2" fmla="*/ 0 w 124777"/>
                <a:gd name="connsiteY2" fmla="*/ 11425 h 19994"/>
                <a:gd name="connsiteX3" fmla="*/ 4763 w 124777"/>
                <a:gd name="connsiteY3" fmla="*/ 19042 h 19994"/>
                <a:gd name="connsiteX4" fmla="*/ 8572 w 124777"/>
                <a:gd name="connsiteY4" fmla="*/ 19994 h 19994"/>
                <a:gd name="connsiteX5" fmla="*/ 124778 w 124777"/>
                <a:gd name="connsiteY5" fmla="*/ 17138 h 19994"/>
                <a:gd name="connsiteX6" fmla="*/ 124778 w 124777"/>
                <a:gd name="connsiteY6" fmla="*/ 0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w="9525" cap="flat">
              <a:noFill/>
              <a:prstDash val="solid"/>
              <a:miter/>
            </a:ln>
          </p:spPr>
          <p:txBody>
            <a:bodyPr rtlCol="0" anchor="ctr"/>
            <a:lstStyle/>
            <a:p>
              <a:endParaRPr lang="en-US"/>
            </a:p>
          </p:txBody>
        </p:sp>
        <p:sp>
          <p:nvSpPr>
            <p:cNvPr id="15" name="Freeform 14">
              <a:extLst>
                <a:ext uri="{FF2B5EF4-FFF2-40B4-BE49-F238E27FC236}">
                  <a16:creationId xmlns:a16="http://schemas.microsoft.com/office/drawing/2014/main" id="{43660163-5EC6-ADF7-98DE-D4C1DDDFDBD4}"/>
                </a:ext>
              </a:extLst>
            </p:cNvPr>
            <p:cNvSpPr/>
            <p:nvPr/>
          </p:nvSpPr>
          <p:spPr>
            <a:xfrm>
              <a:off x="12258357" y="6392023"/>
              <a:ext cx="54292" cy="18090"/>
            </a:xfrm>
            <a:custGeom>
              <a:avLst/>
              <a:gdLst>
                <a:gd name="connsiteX0" fmla="*/ 54293 w 54292"/>
                <a:gd name="connsiteY0" fmla="*/ 0 h 18090"/>
                <a:gd name="connsiteX1" fmla="*/ 8573 w 54292"/>
                <a:gd name="connsiteY1" fmla="*/ 952 h 18090"/>
                <a:gd name="connsiteX2" fmla="*/ 0 w 54292"/>
                <a:gd name="connsiteY2" fmla="*/ 9521 h 18090"/>
                <a:gd name="connsiteX3" fmla="*/ 4763 w 54292"/>
                <a:gd name="connsiteY3" fmla="*/ 17138 h 18090"/>
                <a:gd name="connsiteX4" fmla="*/ 8573 w 54292"/>
                <a:gd name="connsiteY4" fmla="*/ 18090 h 18090"/>
                <a:gd name="connsiteX5" fmla="*/ 54293 w 54292"/>
                <a:gd name="connsiteY5" fmla="*/ 17138 h 18090"/>
                <a:gd name="connsiteX6" fmla="*/ 54293 w 54292"/>
                <a:gd name="connsiteY6" fmla="*/ 0 h 1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9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w="9525" cap="flat">
              <a:noFill/>
              <a:prstDash val="solid"/>
              <a:miter/>
            </a:ln>
          </p:spPr>
          <p:txBody>
            <a:bodyPr rtlCol="0" anchor="ctr"/>
            <a:lstStyle/>
            <a:p>
              <a:endParaRPr lang="en-US"/>
            </a:p>
          </p:txBody>
        </p:sp>
        <p:sp>
          <p:nvSpPr>
            <p:cNvPr id="16" name="Freeform 15">
              <a:extLst>
                <a:ext uri="{FF2B5EF4-FFF2-40B4-BE49-F238E27FC236}">
                  <a16:creationId xmlns:a16="http://schemas.microsoft.com/office/drawing/2014/main" id="{76CE33C3-2134-BC79-1F10-EFF3B6E7B737}"/>
                </a:ext>
              </a:extLst>
            </p:cNvPr>
            <p:cNvSpPr/>
            <p:nvPr/>
          </p:nvSpPr>
          <p:spPr>
            <a:xfrm>
              <a:off x="11787399" y="6011419"/>
              <a:ext cx="132291" cy="204940"/>
            </a:xfrm>
            <a:custGeom>
              <a:avLst/>
              <a:gdLst>
                <a:gd name="connsiteX0" fmla="*/ 12806 w 132291"/>
                <a:gd name="connsiteY0" fmla="*/ 714 h 204940"/>
                <a:gd name="connsiteX1" fmla="*/ 15663 w 132291"/>
                <a:gd name="connsiteY1" fmla="*/ 3570 h 204940"/>
                <a:gd name="connsiteX2" fmla="*/ 130916 w 132291"/>
                <a:gd name="connsiteY2" fmla="*/ 191135 h 204940"/>
                <a:gd name="connsiteX3" fmla="*/ 128058 w 132291"/>
                <a:gd name="connsiteY3" fmla="*/ 203512 h 204940"/>
                <a:gd name="connsiteX4" fmla="*/ 119486 w 132291"/>
                <a:gd name="connsiteY4" fmla="*/ 203512 h 204940"/>
                <a:gd name="connsiteX5" fmla="*/ 116628 w 132291"/>
                <a:gd name="connsiteY5" fmla="*/ 200656 h 204940"/>
                <a:gd name="connsiteX6" fmla="*/ 1376 w 132291"/>
                <a:gd name="connsiteY6" fmla="*/ 13092 h 204940"/>
                <a:gd name="connsiteX7" fmla="*/ 4233 w 132291"/>
                <a:gd name="connsiteY7" fmla="*/ 714 h 204940"/>
                <a:gd name="connsiteX8" fmla="*/ 12806 w 132291"/>
                <a:gd name="connsiteY8" fmla="*/ 714 h 20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494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w="9525" cap="flat">
              <a:noFill/>
              <a:prstDash val="solid"/>
              <a:miter/>
            </a:ln>
          </p:spPr>
          <p:txBody>
            <a:bodyPr rtlCol="0" anchor="ctr"/>
            <a:lstStyle/>
            <a:p>
              <a:endParaRPr lang="en-US"/>
            </a:p>
          </p:txBody>
        </p:sp>
        <p:sp>
          <p:nvSpPr>
            <p:cNvPr id="17" name="Freeform 16">
              <a:extLst>
                <a:ext uri="{FF2B5EF4-FFF2-40B4-BE49-F238E27FC236}">
                  <a16:creationId xmlns:a16="http://schemas.microsoft.com/office/drawing/2014/main" id="{1AE2F0A1-440E-2E86-AEF9-208F6480AD69}"/>
                </a:ext>
              </a:extLst>
            </p:cNvPr>
            <p:cNvSpPr/>
            <p:nvPr/>
          </p:nvSpPr>
          <p:spPr>
            <a:xfrm>
              <a:off x="12031239" y="5564168"/>
              <a:ext cx="132291" cy="205654"/>
            </a:xfrm>
            <a:custGeom>
              <a:avLst/>
              <a:gdLst>
                <a:gd name="connsiteX0" fmla="*/ 12806 w 132291"/>
                <a:gd name="connsiteY0" fmla="*/ 1428 h 205654"/>
                <a:gd name="connsiteX1" fmla="*/ 15663 w 132291"/>
                <a:gd name="connsiteY1" fmla="*/ 4284 h 205654"/>
                <a:gd name="connsiteX2" fmla="*/ 130916 w 132291"/>
                <a:gd name="connsiteY2" fmla="*/ 191849 h 205654"/>
                <a:gd name="connsiteX3" fmla="*/ 128058 w 132291"/>
                <a:gd name="connsiteY3" fmla="*/ 204226 h 205654"/>
                <a:gd name="connsiteX4" fmla="*/ 119486 w 132291"/>
                <a:gd name="connsiteY4" fmla="*/ 204226 h 205654"/>
                <a:gd name="connsiteX5" fmla="*/ 116628 w 132291"/>
                <a:gd name="connsiteY5" fmla="*/ 201370 h 205654"/>
                <a:gd name="connsiteX6" fmla="*/ 1376 w 132291"/>
                <a:gd name="connsiteY6" fmla="*/ 13806 h 205654"/>
                <a:gd name="connsiteX7" fmla="*/ 4233 w 132291"/>
                <a:gd name="connsiteY7" fmla="*/ 1428 h 205654"/>
                <a:gd name="connsiteX8" fmla="*/ 12806 w 132291"/>
                <a:gd name="connsiteY8" fmla="*/ 1428 h 20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5654">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w="9525" cap="flat">
              <a:noFill/>
              <a:prstDash val="solid"/>
              <a:miter/>
            </a:ln>
          </p:spPr>
          <p:txBody>
            <a:bodyPr rtlCol="0" anchor="ctr"/>
            <a:lstStyle/>
            <a:p>
              <a:endParaRPr lang="en-US"/>
            </a:p>
          </p:txBody>
        </p:sp>
        <p:grpSp>
          <p:nvGrpSpPr>
            <p:cNvPr id="18" name="Graphic 47">
              <a:extLst>
                <a:ext uri="{FF2B5EF4-FFF2-40B4-BE49-F238E27FC236}">
                  <a16:creationId xmlns:a16="http://schemas.microsoft.com/office/drawing/2014/main" id="{2585782C-9F55-7B39-41AF-2BD78FC82D01}"/>
                </a:ext>
              </a:extLst>
            </p:cNvPr>
            <p:cNvGrpSpPr/>
            <p:nvPr/>
          </p:nvGrpSpPr>
          <p:grpSpPr>
            <a:xfrm>
              <a:off x="10968672" y="5214269"/>
              <a:ext cx="912495" cy="1194891"/>
              <a:chOff x="10968672" y="5214269"/>
              <a:chExt cx="912495" cy="1194891"/>
            </a:xfrm>
            <a:solidFill>
              <a:srgbClr val="FFFFFF"/>
            </a:solidFill>
          </p:grpSpPr>
          <p:grpSp>
            <p:nvGrpSpPr>
              <p:cNvPr id="20" name="Graphic 47">
                <a:extLst>
                  <a:ext uri="{FF2B5EF4-FFF2-40B4-BE49-F238E27FC236}">
                    <a16:creationId xmlns:a16="http://schemas.microsoft.com/office/drawing/2014/main" id="{8E140808-1446-31F1-C015-7B3EA9C0AD52}"/>
                  </a:ext>
                </a:extLst>
              </p:cNvPr>
              <p:cNvGrpSpPr/>
              <p:nvPr/>
            </p:nvGrpSpPr>
            <p:grpSpPr>
              <a:xfrm>
                <a:off x="10968672" y="5789340"/>
                <a:ext cx="751522" cy="619820"/>
                <a:chOff x="10968672" y="5789340"/>
                <a:chExt cx="751522" cy="619820"/>
              </a:xfrm>
              <a:solidFill>
                <a:srgbClr val="FFFFFF"/>
              </a:solidFill>
            </p:grpSpPr>
            <p:sp>
              <p:nvSpPr>
                <p:cNvPr id="40" name="Freeform 39">
                  <a:extLst>
                    <a:ext uri="{FF2B5EF4-FFF2-40B4-BE49-F238E27FC236}">
                      <a16:creationId xmlns:a16="http://schemas.microsoft.com/office/drawing/2014/main" id="{BEAD21C3-8BC4-BE46-D595-F2109170F680}"/>
                    </a:ext>
                  </a:extLst>
                </p:cNvPr>
                <p:cNvSpPr/>
                <p:nvPr/>
              </p:nvSpPr>
              <p:spPr>
                <a:xfrm>
                  <a:off x="10968672" y="5794101"/>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3 w 202882"/>
                    <a:gd name="connsiteY6" fmla="*/ 185660 h 185660"/>
                    <a:gd name="connsiteX7" fmla="*/ 140970 w 202882"/>
                    <a:gd name="connsiteY7" fmla="*/ 185660 h 185660"/>
                    <a:gd name="connsiteX8" fmla="*/ 132397 w 202882"/>
                    <a:gd name="connsiteY8" fmla="*/ 157097 h 185660"/>
                    <a:gd name="connsiteX9" fmla="*/ 118110 w 202882"/>
                    <a:gd name="connsiteY9" fmla="*/ 113301 h 185660"/>
                    <a:gd name="connsiteX10" fmla="*/ 100965 w 202882"/>
                    <a:gd name="connsiteY10" fmla="*/ 61887 h 185660"/>
                    <a:gd name="connsiteX11" fmla="*/ 83820 w 202882"/>
                    <a:gd name="connsiteY11" fmla="*/ 113301 h 185660"/>
                    <a:gd name="connsiteX12" fmla="*/ 118110 w 202882"/>
                    <a:gd name="connsiteY12" fmla="*/ 113301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w="9525"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270E5EE4-04AF-4297-4688-6C9FF82794A7}"/>
                    </a:ext>
                  </a:extLst>
                </p:cNvPr>
                <p:cNvSpPr/>
                <p:nvPr/>
              </p:nvSpPr>
              <p:spPr>
                <a:xfrm>
                  <a:off x="11180127" y="5789340"/>
                  <a:ext cx="181927" cy="190420"/>
                </a:xfrm>
                <a:custGeom>
                  <a:avLst/>
                  <a:gdLst>
                    <a:gd name="connsiteX0" fmla="*/ 119063 w 181927"/>
                    <a:gd name="connsiteY0" fmla="*/ 67599 h 190420"/>
                    <a:gd name="connsiteX1" fmla="*/ 109538 w 181927"/>
                    <a:gd name="connsiteY1" fmla="*/ 59031 h 190420"/>
                    <a:gd name="connsiteX2" fmla="*/ 94297 w 181927"/>
                    <a:gd name="connsiteY2" fmla="*/ 56174 h 190420"/>
                    <a:gd name="connsiteX3" fmla="*/ 68580 w 181927"/>
                    <a:gd name="connsiteY3" fmla="*/ 66647 h 190420"/>
                    <a:gd name="connsiteX4" fmla="*/ 59055 w 181927"/>
                    <a:gd name="connsiteY4" fmla="*/ 96163 h 190420"/>
                    <a:gd name="connsiteX5" fmla="*/ 69532 w 181927"/>
                    <a:gd name="connsiteY5" fmla="*/ 128534 h 190420"/>
                    <a:gd name="connsiteX6" fmla="*/ 100965 w 181927"/>
                    <a:gd name="connsiteY6" fmla="*/ 139007 h 190420"/>
                    <a:gd name="connsiteX7" fmla="*/ 133350 w 181927"/>
                    <a:gd name="connsiteY7" fmla="*/ 122822 h 190420"/>
                    <a:gd name="connsiteX8" fmla="*/ 86678 w 181927"/>
                    <a:gd name="connsiteY8" fmla="*/ 122822 h 190420"/>
                    <a:gd name="connsiteX9" fmla="*/ 86678 w 181927"/>
                    <a:gd name="connsiteY9" fmla="*/ 81881 h 190420"/>
                    <a:gd name="connsiteX10" fmla="*/ 181928 w 181927"/>
                    <a:gd name="connsiteY10" fmla="*/ 81881 h 190420"/>
                    <a:gd name="connsiteX11" fmla="*/ 181928 w 181927"/>
                    <a:gd name="connsiteY11" fmla="*/ 139960 h 190420"/>
                    <a:gd name="connsiteX12" fmla="*/ 148590 w 181927"/>
                    <a:gd name="connsiteY12" fmla="*/ 175187 h 190420"/>
                    <a:gd name="connsiteX13" fmla="*/ 94297 w 181927"/>
                    <a:gd name="connsiteY13" fmla="*/ 190421 h 190420"/>
                    <a:gd name="connsiteX14" fmla="*/ 43815 w 181927"/>
                    <a:gd name="connsiteY14" fmla="*/ 178044 h 190420"/>
                    <a:gd name="connsiteX15" fmla="*/ 11430 w 181927"/>
                    <a:gd name="connsiteY15" fmla="*/ 144720 h 190420"/>
                    <a:gd name="connsiteX16" fmla="*/ 0 w 181927"/>
                    <a:gd name="connsiteY16" fmla="*/ 95210 h 190420"/>
                    <a:gd name="connsiteX17" fmla="*/ 11430 w 181927"/>
                    <a:gd name="connsiteY17" fmla="*/ 45701 h 190420"/>
                    <a:gd name="connsiteX18" fmla="*/ 43815 w 181927"/>
                    <a:gd name="connsiteY18" fmla="*/ 12377 h 190420"/>
                    <a:gd name="connsiteX19" fmla="*/ 93345 w 181927"/>
                    <a:gd name="connsiteY19" fmla="*/ 0 h 190420"/>
                    <a:gd name="connsiteX20" fmla="*/ 152400 w 181927"/>
                    <a:gd name="connsiteY20" fmla="*/ 17138 h 190420"/>
                    <a:gd name="connsiteX21" fmla="*/ 180022 w 181927"/>
                    <a:gd name="connsiteY21" fmla="*/ 64743 h 190420"/>
                    <a:gd name="connsiteX22" fmla="*/ 119063 w 181927"/>
                    <a:gd name="connsiteY22" fmla="*/ 64743 h 19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042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w="9525"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4168C947-0CA4-9344-00C6-C7EF65AA301E}"/>
                    </a:ext>
                  </a:extLst>
                </p:cNvPr>
                <p:cNvSpPr/>
                <p:nvPr/>
              </p:nvSpPr>
              <p:spPr>
                <a:xfrm>
                  <a:off x="11383009" y="5793149"/>
                  <a:ext cx="157162" cy="186612"/>
                </a:xfrm>
                <a:custGeom>
                  <a:avLst/>
                  <a:gdLst>
                    <a:gd name="connsiteX0" fmla="*/ 93345 w 157162"/>
                    <a:gd name="connsiteY0" fmla="*/ 185660 h 186612"/>
                    <a:gd name="connsiteX1" fmla="*/ 58103 w 157162"/>
                    <a:gd name="connsiteY1" fmla="*/ 119013 h 186612"/>
                    <a:gd name="connsiteX2" fmla="*/ 58103 w 157162"/>
                    <a:gd name="connsiteY2" fmla="*/ 119013 h 186612"/>
                    <a:gd name="connsiteX3" fmla="*/ 58103 w 157162"/>
                    <a:gd name="connsiteY3" fmla="*/ 185660 h 186612"/>
                    <a:gd name="connsiteX4" fmla="*/ 0 w 157162"/>
                    <a:gd name="connsiteY4" fmla="*/ 185660 h 186612"/>
                    <a:gd name="connsiteX5" fmla="*/ 0 w 157162"/>
                    <a:gd name="connsiteY5" fmla="*/ 0 h 186612"/>
                    <a:gd name="connsiteX6" fmla="*/ 86678 w 157162"/>
                    <a:gd name="connsiteY6" fmla="*/ 0 h 186612"/>
                    <a:gd name="connsiteX7" fmla="*/ 125730 w 157162"/>
                    <a:gd name="connsiteY7" fmla="*/ 7617 h 186612"/>
                    <a:gd name="connsiteX8" fmla="*/ 149543 w 157162"/>
                    <a:gd name="connsiteY8" fmla="*/ 29515 h 186612"/>
                    <a:gd name="connsiteX9" fmla="*/ 157163 w 157162"/>
                    <a:gd name="connsiteY9" fmla="*/ 60935 h 186612"/>
                    <a:gd name="connsiteX10" fmla="*/ 146685 w 157162"/>
                    <a:gd name="connsiteY10" fmla="*/ 94258 h 186612"/>
                    <a:gd name="connsiteX11" fmla="*/ 117158 w 157162"/>
                    <a:gd name="connsiteY11" fmla="*/ 115205 h 186612"/>
                    <a:gd name="connsiteX12" fmla="*/ 157163 w 157162"/>
                    <a:gd name="connsiteY12" fmla="*/ 186612 h 186612"/>
                    <a:gd name="connsiteX13" fmla="*/ 93345 w 157162"/>
                    <a:gd name="connsiteY13" fmla="*/ 186612 h 186612"/>
                    <a:gd name="connsiteX14" fmla="*/ 58103 w 157162"/>
                    <a:gd name="connsiteY14" fmla="*/ 79977 h 186612"/>
                    <a:gd name="connsiteX15" fmla="*/ 80963 w 157162"/>
                    <a:gd name="connsiteY15" fmla="*/ 79977 h 186612"/>
                    <a:gd name="connsiteX16" fmla="*/ 93345 w 157162"/>
                    <a:gd name="connsiteY16" fmla="*/ 76168 h 186612"/>
                    <a:gd name="connsiteX17" fmla="*/ 97155 w 157162"/>
                    <a:gd name="connsiteY17" fmla="*/ 63791 h 186612"/>
                    <a:gd name="connsiteX18" fmla="*/ 92393 w 157162"/>
                    <a:gd name="connsiteY18" fmla="*/ 52366 h 186612"/>
                    <a:gd name="connsiteX19" fmla="*/ 80010 w 157162"/>
                    <a:gd name="connsiteY19" fmla="*/ 48557 h 186612"/>
                    <a:gd name="connsiteX20" fmla="*/ 57150 w 157162"/>
                    <a:gd name="connsiteY20" fmla="*/ 48557 h 186612"/>
                    <a:gd name="connsiteX21" fmla="*/ 57150 w 157162"/>
                    <a:gd name="connsiteY21" fmla="*/ 79977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7162" h="186612">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w="9525" cap="flat">
                  <a:noFill/>
                  <a:prstDash val="solid"/>
                  <a:miter/>
                </a:ln>
              </p:spPr>
              <p:txBody>
                <a:bodyPr rtlCol="0" anchor="ctr"/>
                <a:lstStyle/>
                <a:p>
                  <a:endParaRPr lang="en-US"/>
                </a:p>
              </p:txBody>
            </p:sp>
            <p:sp>
              <p:nvSpPr>
                <p:cNvPr id="43" name="Freeform 42">
                  <a:extLst>
                    <a:ext uri="{FF2B5EF4-FFF2-40B4-BE49-F238E27FC236}">
                      <a16:creationId xmlns:a16="http://schemas.microsoft.com/office/drawing/2014/main" id="{1CEC47CF-D0C2-E545-02C1-D4B14D597574}"/>
                    </a:ext>
                  </a:extLst>
                </p:cNvPr>
                <p:cNvSpPr/>
                <p:nvPr/>
              </p:nvSpPr>
              <p:spPr>
                <a:xfrm>
                  <a:off x="11558269" y="5793149"/>
                  <a:ext cx="58102" cy="185660"/>
                </a:xfrm>
                <a:custGeom>
                  <a:avLst/>
                  <a:gdLst>
                    <a:gd name="connsiteX0" fmla="*/ 58103 w 58102"/>
                    <a:gd name="connsiteY0" fmla="*/ 0 h 185660"/>
                    <a:gd name="connsiteX1" fmla="*/ 58103 w 58102"/>
                    <a:gd name="connsiteY1" fmla="*/ 185660 h 185660"/>
                    <a:gd name="connsiteX2" fmla="*/ 0 w 58102"/>
                    <a:gd name="connsiteY2" fmla="*/ 185660 h 185660"/>
                    <a:gd name="connsiteX3" fmla="*/ 0 w 58102"/>
                    <a:gd name="connsiteY3" fmla="*/ 0 h 185660"/>
                    <a:gd name="connsiteX4" fmla="*/ 58103 w 58102"/>
                    <a:gd name="connsiteY4" fmla="*/ 0 h 18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5660">
                      <a:moveTo>
                        <a:pt x="58103" y="0"/>
                      </a:moveTo>
                      <a:lnTo>
                        <a:pt x="58103" y="185660"/>
                      </a:lnTo>
                      <a:lnTo>
                        <a:pt x="0" y="185660"/>
                      </a:lnTo>
                      <a:lnTo>
                        <a:pt x="0" y="0"/>
                      </a:lnTo>
                      <a:lnTo>
                        <a:pt x="58103" y="0"/>
                      </a:lnTo>
                      <a:close/>
                    </a:path>
                  </a:pathLst>
                </a:custGeom>
                <a:solidFill>
                  <a:srgbClr val="FFFFFF"/>
                </a:solidFill>
                <a:ln w="9525" cap="flat">
                  <a:noFill/>
                  <a:prstDash val="solid"/>
                  <a:miter/>
                </a:ln>
              </p:spPr>
              <p:txBody>
                <a:bodyPr rtlCol="0" anchor="ctr"/>
                <a:lstStyle/>
                <a:p>
                  <a:endParaRPr lang="en-US"/>
                </a:p>
              </p:txBody>
            </p:sp>
            <p:sp>
              <p:nvSpPr>
                <p:cNvPr id="44" name="Freeform 43">
                  <a:extLst>
                    <a:ext uri="{FF2B5EF4-FFF2-40B4-BE49-F238E27FC236}">
                      <a16:creationId xmlns:a16="http://schemas.microsoft.com/office/drawing/2014/main" id="{20338FF7-C1D4-75A8-7AB3-3DBFAD76DFDC}"/>
                    </a:ext>
                  </a:extLst>
                </p:cNvPr>
                <p:cNvSpPr/>
                <p:nvPr/>
              </p:nvSpPr>
              <p:spPr>
                <a:xfrm>
                  <a:off x="10982007" y="6007373"/>
                  <a:ext cx="131445" cy="186612"/>
                </a:xfrm>
                <a:custGeom>
                  <a:avLst/>
                  <a:gdLst>
                    <a:gd name="connsiteX0" fmla="*/ 131445 w 131445"/>
                    <a:gd name="connsiteY0" fmla="*/ 0 h 186612"/>
                    <a:gd name="connsiteX1" fmla="*/ 131445 w 131445"/>
                    <a:gd name="connsiteY1" fmla="*/ 46653 h 186612"/>
                    <a:gd name="connsiteX2" fmla="*/ 58103 w 131445"/>
                    <a:gd name="connsiteY2" fmla="*/ 46653 h 186612"/>
                    <a:gd name="connsiteX3" fmla="*/ 58103 w 131445"/>
                    <a:gd name="connsiteY3" fmla="*/ 72360 h 186612"/>
                    <a:gd name="connsiteX4" fmla="*/ 110490 w 131445"/>
                    <a:gd name="connsiteY4" fmla="*/ 72360 h 186612"/>
                    <a:gd name="connsiteX5" fmla="*/ 110490 w 131445"/>
                    <a:gd name="connsiteY5" fmla="*/ 116157 h 186612"/>
                    <a:gd name="connsiteX6" fmla="*/ 58103 w 131445"/>
                    <a:gd name="connsiteY6" fmla="*/ 116157 h 186612"/>
                    <a:gd name="connsiteX7" fmla="*/ 58103 w 131445"/>
                    <a:gd name="connsiteY7" fmla="*/ 186612 h 186612"/>
                    <a:gd name="connsiteX8" fmla="*/ 0 w 131445"/>
                    <a:gd name="connsiteY8" fmla="*/ 186612 h 186612"/>
                    <a:gd name="connsiteX9" fmla="*/ 0 w 131445"/>
                    <a:gd name="connsiteY9" fmla="*/ 952 h 186612"/>
                    <a:gd name="connsiteX10" fmla="*/ 131445 w 131445"/>
                    <a:gd name="connsiteY10"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445" h="186612">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w="9525" cap="flat">
                  <a:noFill/>
                  <a:prstDash val="solid"/>
                  <a:miter/>
                </a:ln>
              </p:spPr>
              <p:txBody>
                <a:bodyPr rtlCol="0" anchor="ctr"/>
                <a:lstStyle/>
                <a:p>
                  <a:endParaRPr lang="en-US"/>
                </a:p>
              </p:txBody>
            </p:sp>
            <p:sp>
              <p:nvSpPr>
                <p:cNvPr id="45" name="Freeform 44">
                  <a:extLst>
                    <a:ext uri="{FF2B5EF4-FFF2-40B4-BE49-F238E27FC236}">
                      <a16:creationId xmlns:a16="http://schemas.microsoft.com/office/drawing/2014/main" id="{C6E0A9A1-8C8A-2871-FDA4-02D5DFFEA45A}"/>
                    </a:ext>
                  </a:extLst>
                </p:cNvPr>
                <p:cNvSpPr/>
                <p:nvPr/>
              </p:nvSpPr>
              <p:spPr>
                <a:xfrm>
                  <a:off x="11126787" y="6002612"/>
                  <a:ext cx="191452" cy="192325"/>
                </a:xfrm>
                <a:custGeom>
                  <a:avLst/>
                  <a:gdLst>
                    <a:gd name="connsiteX0" fmla="*/ 48578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46" name="Freeform 45">
                  <a:extLst>
                    <a:ext uri="{FF2B5EF4-FFF2-40B4-BE49-F238E27FC236}">
                      <a16:creationId xmlns:a16="http://schemas.microsoft.com/office/drawing/2014/main" id="{1C0CCB59-3B0E-45E9-56DB-7C5E8914BE94}"/>
                    </a:ext>
                  </a:extLst>
                </p:cNvPr>
                <p:cNvSpPr/>
                <p:nvPr/>
              </p:nvSpPr>
              <p:spPr>
                <a:xfrm>
                  <a:off x="11333480" y="6002612"/>
                  <a:ext cx="191452" cy="192325"/>
                </a:xfrm>
                <a:custGeom>
                  <a:avLst/>
                  <a:gdLst>
                    <a:gd name="connsiteX0" fmla="*/ 48577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7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2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7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47" name="Freeform 46">
                  <a:extLst>
                    <a:ext uri="{FF2B5EF4-FFF2-40B4-BE49-F238E27FC236}">
                      <a16:creationId xmlns:a16="http://schemas.microsoft.com/office/drawing/2014/main" id="{1AB0CA80-C455-C88C-2BDA-9E56210086E2}"/>
                    </a:ext>
                  </a:extLst>
                </p:cNvPr>
                <p:cNvSpPr/>
                <p:nvPr/>
              </p:nvSpPr>
              <p:spPr>
                <a:xfrm>
                  <a:off x="11546840" y="6006420"/>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w="9525" cap="flat">
                  <a:noFill/>
                  <a:prstDash val="solid"/>
                  <a:miter/>
                </a:ln>
              </p:spPr>
              <p:txBody>
                <a:bodyPr rtlCol="0" anchor="ctr"/>
                <a:lstStyle/>
                <a:p>
                  <a:endParaRPr lang="en-US"/>
                </a:p>
              </p:txBody>
            </p:sp>
            <p:sp>
              <p:nvSpPr>
                <p:cNvPr id="48" name="Freeform 47">
                  <a:extLst>
                    <a:ext uri="{FF2B5EF4-FFF2-40B4-BE49-F238E27FC236}">
                      <a16:creationId xmlns:a16="http://schemas.microsoft.com/office/drawing/2014/main" id="{9419C48B-881A-AAF3-7CA9-1E7C93779D7A}"/>
                    </a:ext>
                  </a:extLst>
                </p:cNvPr>
                <p:cNvSpPr/>
                <p:nvPr/>
              </p:nvSpPr>
              <p:spPr>
                <a:xfrm>
                  <a:off x="10982007" y="6221596"/>
                  <a:ext cx="123825" cy="185660"/>
                </a:xfrm>
                <a:custGeom>
                  <a:avLst/>
                  <a:gdLst>
                    <a:gd name="connsiteX0" fmla="*/ 58103 w 123825"/>
                    <a:gd name="connsiteY0" fmla="*/ 45701 h 185660"/>
                    <a:gd name="connsiteX1" fmla="*/ 58103 w 123825"/>
                    <a:gd name="connsiteY1" fmla="*/ 68552 h 185660"/>
                    <a:gd name="connsiteX2" fmla="*/ 116205 w 123825"/>
                    <a:gd name="connsiteY2" fmla="*/ 68552 h 185660"/>
                    <a:gd name="connsiteX3" fmla="*/ 116205 w 123825"/>
                    <a:gd name="connsiteY3" fmla="*/ 112348 h 185660"/>
                    <a:gd name="connsiteX4" fmla="*/ 58103 w 123825"/>
                    <a:gd name="connsiteY4" fmla="*/ 112348 h 185660"/>
                    <a:gd name="connsiteX5" fmla="*/ 58103 w 123825"/>
                    <a:gd name="connsiteY5" fmla="*/ 139007 h 185660"/>
                    <a:gd name="connsiteX6" fmla="*/ 123825 w 123825"/>
                    <a:gd name="connsiteY6" fmla="*/ 139007 h 185660"/>
                    <a:gd name="connsiteX7" fmla="*/ 123825 w 123825"/>
                    <a:gd name="connsiteY7" fmla="*/ 185660 h 185660"/>
                    <a:gd name="connsiteX8" fmla="*/ 0 w 123825"/>
                    <a:gd name="connsiteY8" fmla="*/ 185660 h 185660"/>
                    <a:gd name="connsiteX9" fmla="*/ 0 w 123825"/>
                    <a:gd name="connsiteY9" fmla="*/ 0 h 185660"/>
                    <a:gd name="connsiteX10" fmla="*/ 123825 w 123825"/>
                    <a:gd name="connsiteY10" fmla="*/ 0 h 185660"/>
                    <a:gd name="connsiteX11" fmla="*/ 123825 w 123825"/>
                    <a:gd name="connsiteY11" fmla="*/ 46653 h 185660"/>
                    <a:gd name="connsiteX12" fmla="*/ 58103 w 123825"/>
                    <a:gd name="connsiteY12" fmla="*/ 46653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825" h="18566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w="9525" cap="flat">
                  <a:noFill/>
                  <a:prstDash val="solid"/>
                  <a:miter/>
                </a:ln>
              </p:spPr>
              <p:txBody>
                <a:bodyPr rtlCol="0" anchor="ctr"/>
                <a:lstStyle/>
                <a:p>
                  <a:endParaRPr lang="en-US"/>
                </a:p>
              </p:txBody>
            </p:sp>
            <p:sp>
              <p:nvSpPr>
                <p:cNvPr id="49" name="Freeform 48">
                  <a:extLst>
                    <a:ext uri="{FF2B5EF4-FFF2-40B4-BE49-F238E27FC236}">
                      <a16:creationId xmlns:a16="http://schemas.microsoft.com/office/drawing/2014/main" id="{FD5EA02B-9366-1E93-D02C-B3C662D761C5}"/>
                    </a:ext>
                  </a:extLst>
                </p:cNvPr>
                <p:cNvSpPr/>
                <p:nvPr/>
              </p:nvSpPr>
              <p:spPr>
                <a:xfrm>
                  <a:off x="11127740" y="6220644"/>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w="9525" cap="flat">
                  <a:noFill/>
                  <a:prstDash val="solid"/>
                  <a:miter/>
                </a:ln>
              </p:spPr>
              <p:txBody>
                <a:bodyPr rtlCol="0" anchor="ctr"/>
                <a:lstStyle/>
                <a:p>
                  <a:endParaRPr lang="en-US"/>
                </a:p>
              </p:txBody>
            </p:sp>
            <p:sp>
              <p:nvSpPr>
                <p:cNvPr id="50" name="Freeform 49">
                  <a:extLst>
                    <a:ext uri="{FF2B5EF4-FFF2-40B4-BE49-F238E27FC236}">
                      <a16:creationId xmlns:a16="http://schemas.microsoft.com/office/drawing/2014/main" id="{0E3410C5-4BF1-EC31-0C04-13FACDFC8217}"/>
                    </a:ext>
                  </a:extLst>
                </p:cNvPr>
                <p:cNvSpPr/>
                <p:nvPr/>
              </p:nvSpPr>
              <p:spPr>
                <a:xfrm>
                  <a:off x="11321097" y="6220644"/>
                  <a:ext cx="165734" cy="188516"/>
                </a:xfrm>
                <a:custGeom>
                  <a:avLst/>
                  <a:gdLst>
                    <a:gd name="connsiteX0" fmla="*/ 59055 w 165734"/>
                    <a:gd name="connsiteY0" fmla="*/ 0 h 188516"/>
                    <a:gd name="connsiteX1" fmla="*/ 59055 w 165734"/>
                    <a:gd name="connsiteY1" fmla="*/ 104732 h 188516"/>
                    <a:gd name="connsiteX2" fmla="*/ 64770 w 165734"/>
                    <a:gd name="connsiteY2" fmla="*/ 124726 h 188516"/>
                    <a:gd name="connsiteX3" fmla="*/ 82868 w 165734"/>
                    <a:gd name="connsiteY3" fmla="*/ 132343 h 188516"/>
                    <a:gd name="connsiteX4" fmla="*/ 101918 w 165734"/>
                    <a:gd name="connsiteY4" fmla="*/ 124726 h 188516"/>
                    <a:gd name="connsiteX5" fmla="*/ 107633 w 165734"/>
                    <a:gd name="connsiteY5" fmla="*/ 104732 h 188516"/>
                    <a:gd name="connsiteX6" fmla="*/ 107633 w 165734"/>
                    <a:gd name="connsiteY6" fmla="*/ 0 h 188516"/>
                    <a:gd name="connsiteX7" fmla="*/ 165735 w 165734"/>
                    <a:gd name="connsiteY7" fmla="*/ 0 h 188516"/>
                    <a:gd name="connsiteX8" fmla="*/ 165735 w 165734"/>
                    <a:gd name="connsiteY8" fmla="*/ 104732 h 188516"/>
                    <a:gd name="connsiteX9" fmla="*/ 154305 w 165734"/>
                    <a:gd name="connsiteY9" fmla="*/ 150433 h 188516"/>
                    <a:gd name="connsiteX10" fmla="*/ 123825 w 165734"/>
                    <a:gd name="connsiteY10" fmla="*/ 178996 h 188516"/>
                    <a:gd name="connsiteX11" fmla="*/ 80963 w 165734"/>
                    <a:gd name="connsiteY11" fmla="*/ 188517 h 188516"/>
                    <a:gd name="connsiteX12" fmla="*/ 39053 w 165734"/>
                    <a:gd name="connsiteY12" fmla="*/ 178996 h 188516"/>
                    <a:gd name="connsiteX13" fmla="*/ 10478 w 165734"/>
                    <a:gd name="connsiteY13" fmla="*/ 150433 h 188516"/>
                    <a:gd name="connsiteX14" fmla="*/ 0 w 165734"/>
                    <a:gd name="connsiteY14" fmla="*/ 104732 h 188516"/>
                    <a:gd name="connsiteX15" fmla="*/ 0 w 165734"/>
                    <a:gd name="connsiteY15" fmla="*/ 0 h 188516"/>
                    <a:gd name="connsiteX16" fmla="*/ 59055 w 165734"/>
                    <a:gd name="connsiteY16" fmla="*/ 0 h 1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5734" h="188516">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w="9525" cap="flat">
                  <a:noFill/>
                  <a:prstDash val="solid"/>
                  <a:miter/>
                </a:ln>
              </p:spPr>
              <p:txBody>
                <a:bodyPr rtlCol="0" anchor="ctr"/>
                <a:lstStyle/>
                <a:p>
                  <a:endParaRPr lang="en-US"/>
                </a:p>
              </p:txBody>
            </p:sp>
          </p:grpSp>
          <p:grpSp>
            <p:nvGrpSpPr>
              <p:cNvPr id="21" name="Graphic 47">
                <a:extLst>
                  <a:ext uri="{FF2B5EF4-FFF2-40B4-BE49-F238E27FC236}">
                    <a16:creationId xmlns:a16="http://schemas.microsoft.com/office/drawing/2014/main" id="{78C8002C-601A-68CF-C5F9-D458A7D81825}"/>
                  </a:ext>
                </a:extLst>
              </p:cNvPr>
              <p:cNvGrpSpPr/>
              <p:nvPr/>
            </p:nvGrpSpPr>
            <p:grpSpPr>
              <a:xfrm>
                <a:off x="10976292" y="5214269"/>
                <a:ext cx="904875" cy="408452"/>
                <a:chOff x="10976292" y="5214269"/>
                <a:chExt cx="904875" cy="408452"/>
              </a:xfrm>
              <a:solidFill>
                <a:srgbClr val="FFFFFF"/>
              </a:solidFill>
            </p:grpSpPr>
            <p:sp>
              <p:nvSpPr>
                <p:cNvPr id="29" name="Freeform 28">
                  <a:extLst>
                    <a:ext uri="{FF2B5EF4-FFF2-40B4-BE49-F238E27FC236}">
                      <a16:creationId xmlns:a16="http://schemas.microsoft.com/office/drawing/2014/main" id="{36B09457-A3E7-5A0D-C36B-8EB93E29F655}"/>
                    </a:ext>
                  </a:extLst>
                </p:cNvPr>
                <p:cNvSpPr/>
                <p:nvPr/>
              </p:nvSpPr>
              <p:spPr>
                <a:xfrm>
                  <a:off x="10982007" y="5219030"/>
                  <a:ext cx="160020" cy="186612"/>
                </a:xfrm>
                <a:custGeom>
                  <a:avLst/>
                  <a:gdLst>
                    <a:gd name="connsiteX0" fmla="*/ 150495 w 160020"/>
                    <a:gd name="connsiteY0" fmla="*/ 106636 h 186612"/>
                    <a:gd name="connsiteX1" fmla="*/ 160020 w 160020"/>
                    <a:gd name="connsiteY1" fmla="*/ 135199 h 186612"/>
                    <a:gd name="connsiteX2" fmla="*/ 143828 w 160020"/>
                    <a:gd name="connsiteY2" fmla="*/ 173283 h 186612"/>
                    <a:gd name="connsiteX3" fmla="*/ 97155 w 160020"/>
                    <a:gd name="connsiteY3" fmla="*/ 186613 h 186612"/>
                    <a:gd name="connsiteX4" fmla="*/ 0 w 160020"/>
                    <a:gd name="connsiteY4" fmla="*/ 186613 h 186612"/>
                    <a:gd name="connsiteX5" fmla="*/ 0 w 160020"/>
                    <a:gd name="connsiteY5" fmla="*/ 0 h 186612"/>
                    <a:gd name="connsiteX6" fmla="*/ 95250 w 160020"/>
                    <a:gd name="connsiteY6" fmla="*/ 0 h 186612"/>
                    <a:gd name="connsiteX7" fmla="*/ 140018 w 160020"/>
                    <a:gd name="connsiteY7" fmla="*/ 12377 h 186612"/>
                    <a:gd name="connsiteX8" fmla="*/ 156210 w 160020"/>
                    <a:gd name="connsiteY8" fmla="*/ 48557 h 186612"/>
                    <a:gd name="connsiteX9" fmla="*/ 147638 w 160020"/>
                    <a:gd name="connsiteY9" fmla="*/ 76168 h 186612"/>
                    <a:gd name="connsiteX10" fmla="*/ 124778 w 160020"/>
                    <a:gd name="connsiteY10" fmla="*/ 91402 h 186612"/>
                    <a:gd name="connsiteX11" fmla="*/ 150495 w 160020"/>
                    <a:gd name="connsiteY11" fmla="*/ 106636 h 186612"/>
                    <a:gd name="connsiteX12" fmla="*/ 58103 w 160020"/>
                    <a:gd name="connsiteY12" fmla="*/ 72360 h 186612"/>
                    <a:gd name="connsiteX13" fmla="*/ 80963 w 160020"/>
                    <a:gd name="connsiteY13" fmla="*/ 72360 h 186612"/>
                    <a:gd name="connsiteX14" fmla="*/ 92393 w 160020"/>
                    <a:gd name="connsiteY14" fmla="*/ 69504 h 186612"/>
                    <a:gd name="connsiteX15" fmla="*/ 96203 w 160020"/>
                    <a:gd name="connsiteY15" fmla="*/ 59983 h 186612"/>
                    <a:gd name="connsiteX16" fmla="*/ 92393 w 160020"/>
                    <a:gd name="connsiteY16" fmla="*/ 49509 h 186612"/>
                    <a:gd name="connsiteX17" fmla="*/ 80963 w 160020"/>
                    <a:gd name="connsiteY17" fmla="*/ 46653 h 186612"/>
                    <a:gd name="connsiteX18" fmla="*/ 58103 w 160020"/>
                    <a:gd name="connsiteY18" fmla="*/ 46653 h 186612"/>
                    <a:gd name="connsiteX19" fmla="*/ 58103 w 160020"/>
                    <a:gd name="connsiteY19" fmla="*/ 72360 h 186612"/>
                    <a:gd name="connsiteX20" fmla="*/ 96203 w 160020"/>
                    <a:gd name="connsiteY20" fmla="*/ 136151 h 186612"/>
                    <a:gd name="connsiteX21" fmla="*/ 100013 w 160020"/>
                    <a:gd name="connsiteY21" fmla="*/ 126630 h 186612"/>
                    <a:gd name="connsiteX22" fmla="*/ 84773 w 160020"/>
                    <a:gd name="connsiteY22" fmla="*/ 113300 h 186612"/>
                    <a:gd name="connsiteX23" fmla="*/ 58103 w 160020"/>
                    <a:gd name="connsiteY23" fmla="*/ 113300 h 186612"/>
                    <a:gd name="connsiteX24" fmla="*/ 58103 w 160020"/>
                    <a:gd name="connsiteY24" fmla="*/ 139959 h 186612"/>
                    <a:gd name="connsiteX25" fmla="*/ 84773 w 160020"/>
                    <a:gd name="connsiteY25" fmla="*/ 139959 h 186612"/>
                    <a:gd name="connsiteX26" fmla="*/ 96203 w 160020"/>
                    <a:gd name="connsiteY26" fmla="*/ 136151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0020" h="186612">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w="9525" cap="flat">
                  <a:noFill/>
                  <a:prstDash val="solid"/>
                  <a:miter/>
                </a:ln>
              </p:spPr>
              <p:txBody>
                <a:bodyPr rtlCol="0" anchor="ctr"/>
                <a:lstStyle/>
                <a:p>
                  <a:endParaRPr lang="en-US"/>
                </a:p>
              </p:txBody>
            </p:sp>
            <p:sp>
              <p:nvSpPr>
                <p:cNvPr id="30" name="Freeform 29">
                  <a:extLst>
                    <a:ext uri="{FF2B5EF4-FFF2-40B4-BE49-F238E27FC236}">
                      <a16:creationId xmlns:a16="http://schemas.microsoft.com/office/drawing/2014/main" id="{3F898054-A1EF-0945-D2F4-A584A471CEEB}"/>
                    </a:ext>
                  </a:extLst>
                </p:cNvPr>
                <p:cNvSpPr/>
                <p:nvPr/>
              </p:nvSpPr>
              <p:spPr>
                <a:xfrm>
                  <a:off x="11162030" y="5219030"/>
                  <a:ext cx="114300" cy="185660"/>
                </a:xfrm>
                <a:custGeom>
                  <a:avLst/>
                  <a:gdLst>
                    <a:gd name="connsiteX0" fmla="*/ 58102 w 114300"/>
                    <a:gd name="connsiteY0" fmla="*/ 141864 h 185660"/>
                    <a:gd name="connsiteX1" fmla="*/ 114300 w 114300"/>
                    <a:gd name="connsiteY1" fmla="*/ 141864 h 185660"/>
                    <a:gd name="connsiteX2" fmla="*/ 114300 w 114300"/>
                    <a:gd name="connsiteY2" fmla="*/ 185660 h 185660"/>
                    <a:gd name="connsiteX3" fmla="*/ 0 w 114300"/>
                    <a:gd name="connsiteY3" fmla="*/ 185660 h 185660"/>
                    <a:gd name="connsiteX4" fmla="*/ 0 w 114300"/>
                    <a:gd name="connsiteY4" fmla="*/ 0 h 185660"/>
                    <a:gd name="connsiteX5" fmla="*/ 58102 w 114300"/>
                    <a:gd name="connsiteY5" fmla="*/ 0 h 185660"/>
                    <a:gd name="connsiteX6" fmla="*/ 58102 w 114300"/>
                    <a:gd name="connsiteY6" fmla="*/ 14186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8566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w="9525" cap="flat">
                  <a:noFill/>
                  <a:prstDash val="solid"/>
                  <a:miter/>
                </a:ln>
              </p:spPr>
              <p:txBody>
                <a:bodyPr rtlCol="0" anchor="ctr"/>
                <a:lstStyle/>
                <a:p>
                  <a:endParaRPr lang="en-US"/>
                </a:p>
              </p:txBody>
            </p:sp>
            <p:sp>
              <p:nvSpPr>
                <p:cNvPr id="31" name="Freeform 30">
                  <a:extLst>
                    <a:ext uri="{FF2B5EF4-FFF2-40B4-BE49-F238E27FC236}">
                      <a16:creationId xmlns:a16="http://schemas.microsoft.com/office/drawing/2014/main" id="{40C9C8D0-1F44-6366-7F6A-B55D52DA61AD}"/>
                    </a:ext>
                  </a:extLst>
                </p:cNvPr>
                <p:cNvSpPr/>
                <p:nvPr/>
              </p:nvSpPr>
              <p:spPr>
                <a:xfrm>
                  <a:off x="11288712" y="5214269"/>
                  <a:ext cx="191452" cy="192325"/>
                </a:xfrm>
                <a:custGeom>
                  <a:avLst/>
                  <a:gdLst>
                    <a:gd name="connsiteX0" fmla="*/ 48578 w 191452"/>
                    <a:gd name="connsiteY0" fmla="*/ 179948 h 192325"/>
                    <a:gd name="connsiteX1" fmla="*/ 13335 w 191452"/>
                    <a:gd name="connsiteY1" fmla="*/ 145672 h 192325"/>
                    <a:gd name="connsiteX2" fmla="*/ 0 w 191452"/>
                    <a:gd name="connsiteY2" fmla="*/ 96163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3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2872 w 191452"/>
                    <a:gd name="connsiteY13" fmla="*/ 126630 h 192325"/>
                    <a:gd name="connsiteX14" fmla="*/ 132397 w 191452"/>
                    <a:gd name="connsiteY14" fmla="*/ 96163 h 192325"/>
                    <a:gd name="connsiteX15" fmla="*/ 122872 w 191452"/>
                    <a:gd name="connsiteY15" fmla="*/ 65695 h 192325"/>
                    <a:gd name="connsiteX16" fmla="*/ 96203 w 191452"/>
                    <a:gd name="connsiteY16" fmla="*/ 54270 h 192325"/>
                    <a:gd name="connsiteX17" fmla="*/ 69532 w 191452"/>
                    <a:gd name="connsiteY17" fmla="*/ 65695 h 192325"/>
                    <a:gd name="connsiteX18" fmla="*/ 60007 w 191452"/>
                    <a:gd name="connsiteY18" fmla="*/ 96163 h 192325"/>
                    <a:gd name="connsiteX19" fmla="*/ 69532 w 191452"/>
                    <a:gd name="connsiteY19" fmla="*/ 126630 h 192325"/>
                    <a:gd name="connsiteX20" fmla="*/ 96203 w 191452"/>
                    <a:gd name="connsiteY20" fmla="*/ 138055 h 192325"/>
                    <a:gd name="connsiteX21" fmla="*/ 122872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w="9525" cap="flat">
                  <a:noFill/>
                  <a:prstDash val="solid"/>
                  <a:miter/>
                </a:ln>
              </p:spPr>
              <p:txBody>
                <a:bodyPr rtlCol="0" anchor="ctr"/>
                <a:lstStyle/>
                <a:p>
                  <a:endParaRPr lang="en-US"/>
                </a:p>
              </p:txBody>
            </p:sp>
            <p:sp>
              <p:nvSpPr>
                <p:cNvPr id="32" name="Freeform 31">
                  <a:extLst>
                    <a:ext uri="{FF2B5EF4-FFF2-40B4-BE49-F238E27FC236}">
                      <a16:creationId xmlns:a16="http://schemas.microsoft.com/office/drawing/2014/main" id="{B3100DB5-ECB3-2FCA-67B2-BBD75B3C4105}"/>
                    </a:ext>
                  </a:extLst>
                </p:cNvPr>
                <p:cNvSpPr/>
                <p:nvPr/>
              </p:nvSpPr>
              <p:spPr>
                <a:xfrm>
                  <a:off x="11496357" y="5216174"/>
                  <a:ext cx="182880" cy="192325"/>
                </a:xfrm>
                <a:custGeom>
                  <a:avLst/>
                  <a:gdLst>
                    <a:gd name="connsiteX0" fmla="*/ 11430 w 182880"/>
                    <a:gd name="connsiteY0" fmla="*/ 45701 h 192325"/>
                    <a:gd name="connsiteX1" fmla="*/ 43815 w 182880"/>
                    <a:gd name="connsiteY1" fmla="*/ 12377 h 192325"/>
                    <a:gd name="connsiteX2" fmla="*/ 92393 w 182880"/>
                    <a:gd name="connsiteY2" fmla="*/ 0 h 192325"/>
                    <a:gd name="connsiteX3" fmla="*/ 135255 w 182880"/>
                    <a:gd name="connsiteY3" fmla="*/ 9521 h 192325"/>
                    <a:gd name="connsiteX4" fmla="*/ 166688 w 182880"/>
                    <a:gd name="connsiteY4" fmla="*/ 35228 h 192325"/>
                    <a:gd name="connsiteX5" fmla="*/ 182880 w 182880"/>
                    <a:gd name="connsiteY5" fmla="*/ 74264 h 192325"/>
                    <a:gd name="connsiteX6" fmla="*/ 120968 w 182880"/>
                    <a:gd name="connsiteY6" fmla="*/ 74264 h 192325"/>
                    <a:gd name="connsiteX7" fmla="*/ 108585 w 182880"/>
                    <a:gd name="connsiteY7" fmla="*/ 59983 h 192325"/>
                    <a:gd name="connsiteX8" fmla="*/ 90488 w 182880"/>
                    <a:gd name="connsiteY8" fmla="*/ 55222 h 192325"/>
                    <a:gd name="connsiteX9" fmla="*/ 67628 w 182880"/>
                    <a:gd name="connsiteY9" fmla="*/ 66647 h 192325"/>
                    <a:gd name="connsiteX10" fmla="*/ 59055 w 182880"/>
                    <a:gd name="connsiteY10" fmla="*/ 96163 h 192325"/>
                    <a:gd name="connsiteX11" fmla="*/ 67628 w 182880"/>
                    <a:gd name="connsiteY11" fmla="*/ 125678 h 192325"/>
                    <a:gd name="connsiteX12" fmla="*/ 90488 w 182880"/>
                    <a:gd name="connsiteY12" fmla="*/ 137103 h 192325"/>
                    <a:gd name="connsiteX13" fmla="*/ 108585 w 182880"/>
                    <a:gd name="connsiteY13" fmla="*/ 132343 h 192325"/>
                    <a:gd name="connsiteX14" fmla="*/ 120968 w 182880"/>
                    <a:gd name="connsiteY14" fmla="*/ 118061 h 192325"/>
                    <a:gd name="connsiteX15" fmla="*/ 182880 w 182880"/>
                    <a:gd name="connsiteY15" fmla="*/ 118061 h 192325"/>
                    <a:gd name="connsiteX16" fmla="*/ 166688 w 182880"/>
                    <a:gd name="connsiteY16" fmla="*/ 157097 h 192325"/>
                    <a:gd name="connsiteX17" fmla="*/ 135255 w 182880"/>
                    <a:gd name="connsiteY17" fmla="*/ 182804 h 192325"/>
                    <a:gd name="connsiteX18" fmla="*/ 92393 w 182880"/>
                    <a:gd name="connsiteY18" fmla="*/ 192325 h 192325"/>
                    <a:gd name="connsiteX19" fmla="*/ 43815 w 182880"/>
                    <a:gd name="connsiteY19" fmla="*/ 179948 h 192325"/>
                    <a:gd name="connsiteX20" fmla="*/ 11430 w 182880"/>
                    <a:gd name="connsiteY20" fmla="*/ 146624 h 192325"/>
                    <a:gd name="connsiteX21" fmla="*/ 0 w 182880"/>
                    <a:gd name="connsiteY21" fmla="*/ 97115 h 192325"/>
                    <a:gd name="connsiteX22" fmla="*/ 11430 w 182880"/>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80" h="192325">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w="9525" cap="flat">
                  <a:noFill/>
                  <a:prstDash val="solid"/>
                  <a:miter/>
                </a:ln>
              </p:spPr>
              <p:txBody>
                <a:bodyPr rtlCol="0" anchor="ctr"/>
                <a:lstStyle/>
                <a:p>
                  <a:endParaRPr lang="en-US"/>
                </a:p>
              </p:txBody>
            </p:sp>
            <p:sp>
              <p:nvSpPr>
                <p:cNvPr id="33" name="Freeform 32">
                  <a:extLst>
                    <a:ext uri="{FF2B5EF4-FFF2-40B4-BE49-F238E27FC236}">
                      <a16:creationId xmlns:a16="http://schemas.microsoft.com/office/drawing/2014/main" id="{7366484C-81EC-4613-71C1-9E96836B87DD}"/>
                    </a:ext>
                  </a:extLst>
                </p:cNvPr>
                <p:cNvSpPr/>
                <p:nvPr/>
              </p:nvSpPr>
              <p:spPr>
                <a:xfrm>
                  <a:off x="11699240" y="5219030"/>
                  <a:ext cx="181927" cy="186612"/>
                </a:xfrm>
                <a:custGeom>
                  <a:avLst/>
                  <a:gdLst>
                    <a:gd name="connsiteX0" fmla="*/ 112395 w 181927"/>
                    <a:gd name="connsiteY0" fmla="*/ 185660 h 186612"/>
                    <a:gd name="connsiteX1" fmla="*/ 58103 w 181927"/>
                    <a:gd name="connsiteY1" fmla="*/ 104732 h 186612"/>
                    <a:gd name="connsiteX2" fmla="*/ 58103 w 181927"/>
                    <a:gd name="connsiteY2" fmla="*/ 185660 h 186612"/>
                    <a:gd name="connsiteX3" fmla="*/ 0 w 181927"/>
                    <a:gd name="connsiteY3" fmla="*/ 185660 h 186612"/>
                    <a:gd name="connsiteX4" fmla="*/ 0 w 181927"/>
                    <a:gd name="connsiteY4" fmla="*/ 0 h 186612"/>
                    <a:gd name="connsiteX5" fmla="*/ 58103 w 181927"/>
                    <a:gd name="connsiteY5" fmla="*/ 0 h 186612"/>
                    <a:gd name="connsiteX6" fmla="*/ 58103 w 181927"/>
                    <a:gd name="connsiteY6" fmla="*/ 78073 h 186612"/>
                    <a:gd name="connsiteX7" fmla="*/ 111442 w 181927"/>
                    <a:gd name="connsiteY7" fmla="*/ 0 h 186612"/>
                    <a:gd name="connsiteX8" fmla="*/ 177165 w 181927"/>
                    <a:gd name="connsiteY8" fmla="*/ 0 h 186612"/>
                    <a:gd name="connsiteX9" fmla="*/ 113347 w 181927"/>
                    <a:gd name="connsiteY9" fmla="*/ 89498 h 186612"/>
                    <a:gd name="connsiteX10" fmla="*/ 181928 w 181927"/>
                    <a:gd name="connsiteY10" fmla="*/ 186613 h 186612"/>
                    <a:gd name="connsiteX11" fmla="*/ 112395 w 181927"/>
                    <a:gd name="connsiteY11" fmla="*/ 186613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27" h="186612">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w="9525" cap="flat">
                  <a:noFill/>
                  <a:prstDash val="solid"/>
                  <a:miter/>
                </a:ln>
              </p:spPr>
              <p:txBody>
                <a:bodyPr rtlCol="0" anchor="ctr"/>
                <a:lstStyle/>
                <a:p>
                  <a:endParaRPr lang="en-US"/>
                </a:p>
              </p:txBody>
            </p:sp>
            <p:sp>
              <p:nvSpPr>
                <p:cNvPr id="34" name="Freeform 33">
                  <a:extLst>
                    <a:ext uri="{FF2B5EF4-FFF2-40B4-BE49-F238E27FC236}">
                      <a16:creationId xmlns:a16="http://schemas.microsoft.com/office/drawing/2014/main" id="{63316520-C31B-BBA6-C8DB-58E5AC69D684}"/>
                    </a:ext>
                  </a:extLst>
                </p:cNvPr>
                <p:cNvSpPr/>
                <p:nvPr/>
              </p:nvSpPr>
              <p:spPr>
                <a:xfrm>
                  <a:off x="10976292" y="5430397"/>
                  <a:ext cx="181927" cy="192325"/>
                </a:xfrm>
                <a:custGeom>
                  <a:avLst/>
                  <a:gdLst>
                    <a:gd name="connsiteX0" fmla="*/ 11430 w 181927"/>
                    <a:gd name="connsiteY0" fmla="*/ 45701 h 192325"/>
                    <a:gd name="connsiteX1" fmla="*/ 42863 w 181927"/>
                    <a:gd name="connsiteY1" fmla="*/ 12377 h 192325"/>
                    <a:gd name="connsiteX2" fmla="*/ 91440 w 181927"/>
                    <a:gd name="connsiteY2" fmla="*/ 0 h 192325"/>
                    <a:gd name="connsiteX3" fmla="*/ 134302 w 181927"/>
                    <a:gd name="connsiteY3" fmla="*/ 9521 h 192325"/>
                    <a:gd name="connsiteX4" fmla="*/ 165735 w 181927"/>
                    <a:gd name="connsiteY4" fmla="*/ 35228 h 192325"/>
                    <a:gd name="connsiteX5" fmla="*/ 181927 w 181927"/>
                    <a:gd name="connsiteY5" fmla="*/ 74264 h 192325"/>
                    <a:gd name="connsiteX6" fmla="*/ 120015 w 181927"/>
                    <a:gd name="connsiteY6" fmla="*/ 74264 h 192325"/>
                    <a:gd name="connsiteX7" fmla="*/ 107632 w 181927"/>
                    <a:gd name="connsiteY7" fmla="*/ 59983 h 192325"/>
                    <a:gd name="connsiteX8" fmla="*/ 89535 w 181927"/>
                    <a:gd name="connsiteY8" fmla="*/ 55222 h 192325"/>
                    <a:gd name="connsiteX9" fmla="*/ 66675 w 181927"/>
                    <a:gd name="connsiteY9" fmla="*/ 66647 h 192325"/>
                    <a:gd name="connsiteX10" fmla="*/ 58102 w 181927"/>
                    <a:gd name="connsiteY10" fmla="*/ 96163 h 192325"/>
                    <a:gd name="connsiteX11" fmla="*/ 66675 w 181927"/>
                    <a:gd name="connsiteY11" fmla="*/ 125678 h 192325"/>
                    <a:gd name="connsiteX12" fmla="*/ 89535 w 181927"/>
                    <a:gd name="connsiteY12" fmla="*/ 137103 h 192325"/>
                    <a:gd name="connsiteX13" fmla="*/ 107632 w 181927"/>
                    <a:gd name="connsiteY13" fmla="*/ 132343 h 192325"/>
                    <a:gd name="connsiteX14" fmla="*/ 120015 w 181927"/>
                    <a:gd name="connsiteY14" fmla="*/ 118061 h 192325"/>
                    <a:gd name="connsiteX15" fmla="*/ 181927 w 181927"/>
                    <a:gd name="connsiteY15" fmla="*/ 118061 h 192325"/>
                    <a:gd name="connsiteX16" fmla="*/ 165735 w 181927"/>
                    <a:gd name="connsiteY16" fmla="*/ 157097 h 192325"/>
                    <a:gd name="connsiteX17" fmla="*/ 134302 w 181927"/>
                    <a:gd name="connsiteY17" fmla="*/ 182804 h 192325"/>
                    <a:gd name="connsiteX18" fmla="*/ 91440 w 181927"/>
                    <a:gd name="connsiteY18" fmla="*/ 192325 h 192325"/>
                    <a:gd name="connsiteX19" fmla="*/ 42863 w 181927"/>
                    <a:gd name="connsiteY19" fmla="*/ 179948 h 192325"/>
                    <a:gd name="connsiteX20" fmla="*/ 11430 w 181927"/>
                    <a:gd name="connsiteY20" fmla="*/ 146624 h 192325"/>
                    <a:gd name="connsiteX21" fmla="*/ 0 w 181927"/>
                    <a:gd name="connsiteY21" fmla="*/ 97115 h 192325"/>
                    <a:gd name="connsiteX22" fmla="*/ 11430 w 181927"/>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2325">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w="9525" cap="flat">
                  <a:noFill/>
                  <a:prstDash val="solid"/>
                  <a:miter/>
                </a:ln>
              </p:spPr>
              <p:txBody>
                <a:bodyPr rtlCol="0" anchor="ctr"/>
                <a:lstStyle/>
                <a:p>
                  <a:endParaRPr lang="en-US"/>
                </a:p>
              </p:txBody>
            </p:sp>
            <p:sp>
              <p:nvSpPr>
                <p:cNvPr id="35" name="Freeform 34">
                  <a:extLst>
                    <a:ext uri="{FF2B5EF4-FFF2-40B4-BE49-F238E27FC236}">
                      <a16:creationId xmlns:a16="http://schemas.microsoft.com/office/drawing/2014/main" id="{FF9598DC-C415-0FED-A771-1DD493C5E833}"/>
                    </a:ext>
                  </a:extLst>
                </p:cNvPr>
                <p:cNvSpPr/>
                <p:nvPr/>
              </p:nvSpPr>
              <p:spPr>
                <a:xfrm>
                  <a:off x="11179175" y="5432301"/>
                  <a:ext cx="172402" cy="186612"/>
                </a:xfrm>
                <a:custGeom>
                  <a:avLst/>
                  <a:gdLst>
                    <a:gd name="connsiteX0" fmla="*/ 172403 w 172402"/>
                    <a:gd name="connsiteY0" fmla="*/ 0 h 186612"/>
                    <a:gd name="connsiteX1" fmla="*/ 172403 w 172402"/>
                    <a:gd name="connsiteY1" fmla="*/ 186613 h 186612"/>
                    <a:gd name="connsiteX2" fmla="*/ 114300 w 172402"/>
                    <a:gd name="connsiteY2" fmla="*/ 186613 h 186612"/>
                    <a:gd name="connsiteX3" fmla="*/ 114300 w 172402"/>
                    <a:gd name="connsiteY3" fmla="*/ 114253 h 186612"/>
                    <a:gd name="connsiteX4" fmla="*/ 59055 w 172402"/>
                    <a:gd name="connsiteY4" fmla="*/ 114253 h 186612"/>
                    <a:gd name="connsiteX5" fmla="*/ 59055 w 172402"/>
                    <a:gd name="connsiteY5" fmla="*/ 186613 h 186612"/>
                    <a:gd name="connsiteX6" fmla="*/ 0 w 172402"/>
                    <a:gd name="connsiteY6" fmla="*/ 186613 h 186612"/>
                    <a:gd name="connsiteX7" fmla="*/ 0 w 172402"/>
                    <a:gd name="connsiteY7" fmla="*/ 952 h 186612"/>
                    <a:gd name="connsiteX8" fmla="*/ 58103 w 172402"/>
                    <a:gd name="connsiteY8" fmla="*/ 952 h 186612"/>
                    <a:gd name="connsiteX9" fmla="*/ 58103 w 172402"/>
                    <a:gd name="connsiteY9" fmla="*/ 67599 h 186612"/>
                    <a:gd name="connsiteX10" fmla="*/ 113347 w 172402"/>
                    <a:gd name="connsiteY10" fmla="*/ 67599 h 186612"/>
                    <a:gd name="connsiteX11" fmla="*/ 113347 w 172402"/>
                    <a:gd name="connsiteY11" fmla="*/ 952 h 186612"/>
                    <a:gd name="connsiteX12" fmla="*/ 172403 w 172402"/>
                    <a:gd name="connsiteY12"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402" h="186612">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w="9525" cap="flat">
                  <a:noFill/>
                  <a:prstDash val="solid"/>
                  <a:miter/>
                </a:ln>
              </p:spPr>
              <p:txBody>
                <a:bodyPr rtlCol="0" anchor="ctr"/>
                <a:lstStyle/>
                <a:p>
                  <a:endParaRPr lang="en-US"/>
                </a:p>
              </p:txBody>
            </p:sp>
            <p:sp>
              <p:nvSpPr>
                <p:cNvPr id="37" name="Freeform 36">
                  <a:extLst>
                    <a:ext uri="{FF2B5EF4-FFF2-40B4-BE49-F238E27FC236}">
                      <a16:creationId xmlns:a16="http://schemas.microsoft.com/office/drawing/2014/main" id="{C0C8D55A-2C4A-7E07-2ADB-56FBDBADBC35}"/>
                    </a:ext>
                  </a:extLst>
                </p:cNvPr>
                <p:cNvSpPr/>
                <p:nvPr/>
              </p:nvSpPr>
              <p:spPr>
                <a:xfrm>
                  <a:off x="11364912" y="5433253"/>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2 w 202882"/>
                    <a:gd name="connsiteY6" fmla="*/ 185660 h 185660"/>
                    <a:gd name="connsiteX7" fmla="*/ 140970 w 202882"/>
                    <a:gd name="connsiteY7" fmla="*/ 185660 h 185660"/>
                    <a:gd name="connsiteX8" fmla="*/ 132397 w 202882"/>
                    <a:gd name="connsiteY8" fmla="*/ 157097 h 185660"/>
                    <a:gd name="connsiteX9" fmla="*/ 118110 w 202882"/>
                    <a:gd name="connsiteY9" fmla="*/ 113300 h 185660"/>
                    <a:gd name="connsiteX10" fmla="*/ 100965 w 202882"/>
                    <a:gd name="connsiteY10" fmla="*/ 61887 h 185660"/>
                    <a:gd name="connsiteX11" fmla="*/ 83820 w 202882"/>
                    <a:gd name="connsiteY11" fmla="*/ 113300 h 185660"/>
                    <a:gd name="connsiteX12" fmla="*/ 118110 w 202882"/>
                    <a:gd name="connsiteY12" fmla="*/ 11330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w="9525"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433066FE-ABEE-EDA5-BDCE-8992D88A23C2}"/>
                    </a:ext>
                  </a:extLst>
                </p:cNvPr>
                <p:cNvSpPr/>
                <p:nvPr/>
              </p:nvSpPr>
              <p:spPr>
                <a:xfrm>
                  <a:off x="11581130" y="5432301"/>
                  <a:ext cx="58102" cy="186612"/>
                </a:xfrm>
                <a:custGeom>
                  <a:avLst/>
                  <a:gdLst>
                    <a:gd name="connsiteX0" fmla="*/ 58102 w 58102"/>
                    <a:gd name="connsiteY0" fmla="*/ 0 h 186612"/>
                    <a:gd name="connsiteX1" fmla="*/ 58102 w 58102"/>
                    <a:gd name="connsiteY1" fmla="*/ 186613 h 186612"/>
                    <a:gd name="connsiteX2" fmla="*/ 0 w 58102"/>
                    <a:gd name="connsiteY2" fmla="*/ 186613 h 186612"/>
                    <a:gd name="connsiteX3" fmla="*/ 0 w 58102"/>
                    <a:gd name="connsiteY3" fmla="*/ 952 h 186612"/>
                    <a:gd name="connsiteX4" fmla="*/ 58102 w 58102"/>
                    <a:gd name="connsiteY4" fmla="*/ 952 h 186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6612">
                      <a:moveTo>
                        <a:pt x="58102" y="0"/>
                      </a:moveTo>
                      <a:lnTo>
                        <a:pt x="58102" y="186613"/>
                      </a:lnTo>
                      <a:lnTo>
                        <a:pt x="0" y="186613"/>
                      </a:lnTo>
                      <a:lnTo>
                        <a:pt x="0" y="952"/>
                      </a:lnTo>
                      <a:lnTo>
                        <a:pt x="58102" y="952"/>
                      </a:lnTo>
                      <a:close/>
                    </a:path>
                  </a:pathLst>
                </a:custGeom>
                <a:solidFill>
                  <a:srgbClr val="FFFFFF"/>
                </a:solidFill>
                <a:ln w="9525"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F198AF9D-68DD-6837-AC5D-786CA9FF248C}"/>
                    </a:ext>
                  </a:extLst>
                </p:cNvPr>
                <p:cNvSpPr/>
                <p:nvPr/>
              </p:nvSpPr>
              <p:spPr>
                <a:xfrm>
                  <a:off x="11665902" y="5433253"/>
                  <a:ext cx="178117" cy="185660"/>
                </a:xfrm>
                <a:custGeom>
                  <a:avLst/>
                  <a:gdLst>
                    <a:gd name="connsiteX0" fmla="*/ 178117 w 178117"/>
                    <a:gd name="connsiteY0" fmla="*/ 185660 h 185660"/>
                    <a:gd name="connsiteX1" fmla="*/ 120015 w 178117"/>
                    <a:gd name="connsiteY1" fmla="*/ 185660 h 185660"/>
                    <a:gd name="connsiteX2" fmla="*/ 58103 w 178117"/>
                    <a:gd name="connsiteY2" fmla="*/ 92354 h 185660"/>
                    <a:gd name="connsiteX3" fmla="*/ 58103 w 178117"/>
                    <a:gd name="connsiteY3" fmla="*/ 185660 h 185660"/>
                    <a:gd name="connsiteX4" fmla="*/ 0 w 178117"/>
                    <a:gd name="connsiteY4" fmla="*/ 185660 h 185660"/>
                    <a:gd name="connsiteX5" fmla="*/ 0 w 178117"/>
                    <a:gd name="connsiteY5" fmla="*/ 0 h 185660"/>
                    <a:gd name="connsiteX6" fmla="*/ 58103 w 178117"/>
                    <a:gd name="connsiteY6" fmla="*/ 0 h 185660"/>
                    <a:gd name="connsiteX7" fmla="*/ 120015 w 178117"/>
                    <a:gd name="connsiteY7" fmla="*/ 95210 h 185660"/>
                    <a:gd name="connsiteX8" fmla="*/ 120015 w 178117"/>
                    <a:gd name="connsiteY8" fmla="*/ 0 h 185660"/>
                    <a:gd name="connsiteX9" fmla="*/ 178117 w 178117"/>
                    <a:gd name="connsiteY9" fmla="*/ 0 h 185660"/>
                    <a:gd name="connsiteX10" fmla="*/ 178117 w 178117"/>
                    <a:gd name="connsiteY10" fmla="*/ 18566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117" h="18566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w="9525" cap="flat">
                  <a:noFill/>
                  <a:prstDash val="solid"/>
                  <a:miter/>
                </a:ln>
              </p:spPr>
              <p:txBody>
                <a:bodyPr rtlCol="0" anchor="ctr"/>
                <a:lstStyle/>
                <a:p>
                  <a:endParaRPr lang="en-US"/>
                </a:p>
              </p:txBody>
            </p:sp>
          </p:grpSp>
          <p:grpSp>
            <p:nvGrpSpPr>
              <p:cNvPr id="22" name="Graphic 47">
                <a:extLst>
                  <a:ext uri="{FF2B5EF4-FFF2-40B4-BE49-F238E27FC236}">
                    <a16:creationId xmlns:a16="http://schemas.microsoft.com/office/drawing/2014/main" id="{6642D038-45AB-4C73-CFCB-1E78DCD1707D}"/>
                  </a:ext>
                </a:extLst>
              </p:cNvPr>
              <p:cNvGrpSpPr/>
              <p:nvPr/>
            </p:nvGrpSpPr>
            <p:grpSpPr>
              <a:xfrm>
                <a:off x="11013440" y="5670327"/>
                <a:ext cx="207644" cy="85689"/>
                <a:chOff x="11013440" y="5670327"/>
                <a:chExt cx="207644" cy="85689"/>
              </a:xfrm>
              <a:solidFill>
                <a:srgbClr val="FFFFFF"/>
              </a:solidFill>
            </p:grpSpPr>
            <p:sp>
              <p:nvSpPr>
                <p:cNvPr id="24" name="Freeform 23">
                  <a:extLst>
                    <a:ext uri="{FF2B5EF4-FFF2-40B4-BE49-F238E27FC236}">
                      <a16:creationId xmlns:a16="http://schemas.microsoft.com/office/drawing/2014/main" id="{0EB28037-11EB-2BBE-FDA5-89758DB3E7A6}"/>
                    </a:ext>
                  </a:extLst>
                </p:cNvPr>
                <p:cNvSpPr/>
                <p:nvPr/>
              </p:nvSpPr>
              <p:spPr>
                <a:xfrm>
                  <a:off x="11013440" y="5673184"/>
                  <a:ext cx="45719" cy="81881"/>
                </a:xfrm>
                <a:custGeom>
                  <a:avLst/>
                  <a:gdLst>
                    <a:gd name="connsiteX0" fmla="*/ 45720 w 45719"/>
                    <a:gd name="connsiteY0" fmla="*/ 0 h 81881"/>
                    <a:gd name="connsiteX1" fmla="*/ 45720 w 45719"/>
                    <a:gd name="connsiteY1" fmla="*/ 8569 h 81881"/>
                    <a:gd name="connsiteX2" fmla="*/ 10478 w 45719"/>
                    <a:gd name="connsiteY2" fmla="*/ 8569 h 81881"/>
                    <a:gd name="connsiteX3" fmla="*/ 10478 w 45719"/>
                    <a:gd name="connsiteY3" fmla="*/ 36180 h 81881"/>
                    <a:gd name="connsiteX4" fmla="*/ 39053 w 45719"/>
                    <a:gd name="connsiteY4" fmla="*/ 36180 h 81881"/>
                    <a:gd name="connsiteX5" fmla="*/ 39053 w 45719"/>
                    <a:gd name="connsiteY5" fmla="*/ 44749 h 81881"/>
                    <a:gd name="connsiteX6" fmla="*/ 10478 w 45719"/>
                    <a:gd name="connsiteY6" fmla="*/ 44749 h 81881"/>
                    <a:gd name="connsiteX7" fmla="*/ 10478 w 45719"/>
                    <a:gd name="connsiteY7" fmla="*/ 81881 h 81881"/>
                    <a:gd name="connsiteX8" fmla="*/ 0 w 45719"/>
                    <a:gd name="connsiteY8" fmla="*/ 81881 h 81881"/>
                    <a:gd name="connsiteX9" fmla="*/ 0 w 45719"/>
                    <a:gd name="connsiteY9" fmla="*/ 0 h 81881"/>
                    <a:gd name="connsiteX10" fmla="*/ 45720 w 45719"/>
                    <a:gd name="connsiteY10" fmla="*/ 0 h 8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719" h="81881">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w="9525" cap="flat">
                  <a:noFill/>
                  <a:prstDash val="solid"/>
                  <a:miter/>
                </a:ln>
              </p:spPr>
              <p:txBody>
                <a:bodyPr rtlCol="0" anchor="ctr"/>
                <a:lstStyle/>
                <a:p>
                  <a:endParaRPr lang="en-US"/>
                </a:p>
              </p:txBody>
            </p:sp>
            <p:sp>
              <p:nvSpPr>
                <p:cNvPr id="25" name="Freeform 24">
                  <a:extLst>
                    <a:ext uri="{FF2B5EF4-FFF2-40B4-BE49-F238E27FC236}">
                      <a16:creationId xmlns:a16="http://schemas.microsoft.com/office/drawing/2014/main" id="{68DAE2A7-ACFE-EFE3-A967-F3F729C51C31}"/>
                    </a:ext>
                  </a:extLst>
                </p:cNvPr>
                <p:cNvSpPr/>
                <p:nvPr/>
              </p:nvSpPr>
              <p:spPr>
                <a:xfrm>
                  <a:off x="11066780" y="5670327"/>
                  <a:ext cx="83819" cy="85689"/>
                </a:xfrm>
                <a:custGeom>
                  <a:avLst/>
                  <a:gdLst>
                    <a:gd name="connsiteX0" fmla="*/ 20955 w 83819"/>
                    <a:gd name="connsiteY0" fmla="*/ 79977 h 85689"/>
                    <a:gd name="connsiteX1" fmla="*/ 5715 w 83819"/>
                    <a:gd name="connsiteY1" fmla="*/ 64743 h 85689"/>
                    <a:gd name="connsiteX2" fmla="*/ 0 w 83819"/>
                    <a:gd name="connsiteY2" fmla="*/ 42845 h 85689"/>
                    <a:gd name="connsiteX3" fmla="*/ 5715 w 83819"/>
                    <a:gd name="connsiteY3" fmla="*/ 20946 h 85689"/>
                    <a:gd name="connsiteX4" fmla="*/ 20955 w 83819"/>
                    <a:gd name="connsiteY4" fmla="*/ 5713 h 85689"/>
                    <a:gd name="connsiteX5" fmla="*/ 41910 w 83819"/>
                    <a:gd name="connsiteY5" fmla="*/ 0 h 85689"/>
                    <a:gd name="connsiteX6" fmla="*/ 62865 w 83819"/>
                    <a:gd name="connsiteY6" fmla="*/ 5713 h 85689"/>
                    <a:gd name="connsiteX7" fmla="*/ 78105 w 83819"/>
                    <a:gd name="connsiteY7" fmla="*/ 20946 h 85689"/>
                    <a:gd name="connsiteX8" fmla="*/ 83820 w 83819"/>
                    <a:gd name="connsiteY8" fmla="*/ 42845 h 85689"/>
                    <a:gd name="connsiteX9" fmla="*/ 78105 w 83819"/>
                    <a:gd name="connsiteY9" fmla="*/ 64743 h 85689"/>
                    <a:gd name="connsiteX10" fmla="*/ 62865 w 83819"/>
                    <a:gd name="connsiteY10" fmla="*/ 79977 h 85689"/>
                    <a:gd name="connsiteX11" fmla="*/ 41910 w 83819"/>
                    <a:gd name="connsiteY11" fmla="*/ 85689 h 85689"/>
                    <a:gd name="connsiteX12" fmla="*/ 20955 w 83819"/>
                    <a:gd name="connsiteY12" fmla="*/ 79977 h 85689"/>
                    <a:gd name="connsiteX13" fmla="*/ 58102 w 83819"/>
                    <a:gd name="connsiteY13" fmla="*/ 71408 h 85689"/>
                    <a:gd name="connsiteX14" fmla="*/ 68580 w 83819"/>
                    <a:gd name="connsiteY14" fmla="*/ 59983 h 85689"/>
                    <a:gd name="connsiteX15" fmla="*/ 72390 w 83819"/>
                    <a:gd name="connsiteY15" fmla="*/ 42845 h 85689"/>
                    <a:gd name="connsiteX16" fmla="*/ 68580 w 83819"/>
                    <a:gd name="connsiteY16" fmla="*/ 25707 h 85689"/>
                    <a:gd name="connsiteX17" fmla="*/ 58102 w 83819"/>
                    <a:gd name="connsiteY17" fmla="*/ 14282 h 85689"/>
                    <a:gd name="connsiteX18" fmla="*/ 42863 w 83819"/>
                    <a:gd name="connsiteY18" fmla="*/ 10473 h 85689"/>
                    <a:gd name="connsiteX19" fmla="*/ 27622 w 83819"/>
                    <a:gd name="connsiteY19" fmla="*/ 14282 h 85689"/>
                    <a:gd name="connsiteX20" fmla="*/ 17145 w 83819"/>
                    <a:gd name="connsiteY20" fmla="*/ 25707 h 85689"/>
                    <a:gd name="connsiteX21" fmla="*/ 13335 w 83819"/>
                    <a:gd name="connsiteY21" fmla="*/ 42845 h 85689"/>
                    <a:gd name="connsiteX22" fmla="*/ 17145 w 83819"/>
                    <a:gd name="connsiteY22" fmla="*/ 59983 h 85689"/>
                    <a:gd name="connsiteX23" fmla="*/ 27622 w 83819"/>
                    <a:gd name="connsiteY23" fmla="*/ 71408 h 85689"/>
                    <a:gd name="connsiteX24" fmla="*/ 42863 w 83819"/>
                    <a:gd name="connsiteY24" fmla="*/ 75216 h 85689"/>
                    <a:gd name="connsiteX25" fmla="*/ 58102 w 83819"/>
                    <a:gd name="connsiteY25" fmla="*/ 71408 h 8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819" h="85689">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w="9525" cap="flat">
                  <a:noFill/>
                  <a:prstDash val="solid"/>
                  <a:miter/>
                </a:ln>
              </p:spPr>
              <p:txBody>
                <a:bodyPr rtlCol="0" anchor="ctr"/>
                <a:lstStyle/>
                <a:p>
                  <a:endParaRPr lang="en-US"/>
                </a:p>
              </p:txBody>
            </p:sp>
            <p:sp>
              <p:nvSpPr>
                <p:cNvPr id="26" name="Freeform 25">
                  <a:extLst>
                    <a:ext uri="{FF2B5EF4-FFF2-40B4-BE49-F238E27FC236}">
                      <a16:creationId xmlns:a16="http://schemas.microsoft.com/office/drawing/2014/main" id="{5B47A92F-F7C3-FE7C-1910-704DE2016A89}"/>
                    </a:ext>
                  </a:extLst>
                </p:cNvPr>
                <p:cNvSpPr/>
                <p:nvPr/>
              </p:nvSpPr>
              <p:spPr>
                <a:xfrm>
                  <a:off x="11164887" y="5672232"/>
                  <a:ext cx="56197" cy="81880"/>
                </a:xfrm>
                <a:custGeom>
                  <a:avLst/>
                  <a:gdLst>
                    <a:gd name="connsiteX0" fmla="*/ 42863 w 56197"/>
                    <a:gd name="connsiteY0" fmla="*/ 81881 h 81880"/>
                    <a:gd name="connsiteX1" fmla="*/ 23813 w 56197"/>
                    <a:gd name="connsiteY1" fmla="*/ 48557 h 81880"/>
                    <a:gd name="connsiteX2" fmla="*/ 10478 w 56197"/>
                    <a:gd name="connsiteY2" fmla="*/ 48557 h 81880"/>
                    <a:gd name="connsiteX3" fmla="*/ 10478 w 56197"/>
                    <a:gd name="connsiteY3" fmla="*/ 81881 h 81880"/>
                    <a:gd name="connsiteX4" fmla="*/ 0 w 56197"/>
                    <a:gd name="connsiteY4" fmla="*/ 81881 h 81880"/>
                    <a:gd name="connsiteX5" fmla="*/ 0 w 56197"/>
                    <a:gd name="connsiteY5" fmla="*/ 0 h 81880"/>
                    <a:gd name="connsiteX6" fmla="*/ 26670 w 56197"/>
                    <a:gd name="connsiteY6" fmla="*/ 0 h 81880"/>
                    <a:gd name="connsiteX7" fmla="*/ 41910 w 56197"/>
                    <a:gd name="connsiteY7" fmla="*/ 2856 h 81880"/>
                    <a:gd name="connsiteX8" fmla="*/ 51435 w 56197"/>
                    <a:gd name="connsiteY8" fmla="*/ 11425 h 81880"/>
                    <a:gd name="connsiteX9" fmla="*/ 54293 w 56197"/>
                    <a:gd name="connsiteY9" fmla="*/ 23803 h 81880"/>
                    <a:gd name="connsiteX10" fmla="*/ 49530 w 56197"/>
                    <a:gd name="connsiteY10" fmla="*/ 39036 h 81880"/>
                    <a:gd name="connsiteX11" fmla="*/ 35243 w 56197"/>
                    <a:gd name="connsiteY11" fmla="*/ 47605 h 81880"/>
                    <a:gd name="connsiteX12" fmla="*/ 56197 w 56197"/>
                    <a:gd name="connsiteY12" fmla="*/ 81881 h 81880"/>
                    <a:gd name="connsiteX13" fmla="*/ 42863 w 56197"/>
                    <a:gd name="connsiteY13" fmla="*/ 81881 h 81880"/>
                    <a:gd name="connsiteX14" fmla="*/ 10478 w 56197"/>
                    <a:gd name="connsiteY14" fmla="*/ 39988 h 81880"/>
                    <a:gd name="connsiteX15" fmla="*/ 26670 w 56197"/>
                    <a:gd name="connsiteY15" fmla="*/ 39988 h 81880"/>
                    <a:gd name="connsiteX16" fmla="*/ 40005 w 56197"/>
                    <a:gd name="connsiteY16" fmla="*/ 36180 h 81880"/>
                    <a:gd name="connsiteX17" fmla="*/ 44768 w 56197"/>
                    <a:gd name="connsiteY17" fmla="*/ 24755 h 81880"/>
                    <a:gd name="connsiteX18" fmla="*/ 40957 w 56197"/>
                    <a:gd name="connsiteY18" fmla="*/ 13329 h 81880"/>
                    <a:gd name="connsiteX19" fmla="*/ 27622 w 56197"/>
                    <a:gd name="connsiteY19" fmla="*/ 9521 h 81880"/>
                    <a:gd name="connsiteX20" fmla="*/ 11430 w 56197"/>
                    <a:gd name="connsiteY20" fmla="*/ 9521 h 81880"/>
                    <a:gd name="connsiteX21" fmla="*/ 11430 w 56197"/>
                    <a:gd name="connsiteY21" fmla="*/ 39988 h 8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197" h="8188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w="9525" cap="flat">
                  <a:noFill/>
                  <a:prstDash val="solid"/>
                  <a:miter/>
                </a:ln>
              </p:spPr>
              <p:txBody>
                <a:bodyPr rtlCol="0" anchor="ctr"/>
                <a:lstStyle/>
                <a:p>
                  <a:endParaRPr lang="en-US"/>
                </a:p>
              </p:txBody>
            </p:sp>
          </p:grpSp>
        </p:grpSp>
      </p:grpSp>
      <p:grpSp>
        <p:nvGrpSpPr>
          <p:cNvPr id="66" name="Graphic 231">
            <a:extLst>
              <a:ext uri="{FF2B5EF4-FFF2-40B4-BE49-F238E27FC236}">
                <a16:creationId xmlns:a16="http://schemas.microsoft.com/office/drawing/2014/main" id="{C4593AA1-FD81-B5ED-07E6-1021F20ECC33}"/>
              </a:ext>
            </a:extLst>
          </p:cNvPr>
          <p:cNvGrpSpPr/>
          <p:nvPr userDrawn="1"/>
        </p:nvGrpSpPr>
        <p:grpSpPr>
          <a:xfrm rot="10800000" flipH="1">
            <a:off x="10347469"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73" name="Freeform 72">
              <a:extLst>
                <a:ext uri="{FF2B5EF4-FFF2-40B4-BE49-F238E27FC236}">
                  <a16:creationId xmlns:a16="http://schemas.microsoft.com/office/drawing/2014/main" id="{AC74B207-146A-DE52-689A-C472FEF535E1}"/>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74" name="Freeform 73">
              <a:extLst>
                <a:ext uri="{FF2B5EF4-FFF2-40B4-BE49-F238E27FC236}">
                  <a16:creationId xmlns:a16="http://schemas.microsoft.com/office/drawing/2014/main" id="{BC446C25-03B0-DB52-31A9-BF6DAB0181F7}"/>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5" name="Freeform 74">
              <a:extLst>
                <a:ext uri="{FF2B5EF4-FFF2-40B4-BE49-F238E27FC236}">
                  <a16:creationId xmlns:a16="http://schemas.microsoft.com/office/drawing/2014/main" id="{BCE423EF-9554-A288-CE57-1840E234E050}"/>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76" name="Freeform 75">
              <a:extLst>
                <a:ext uri="{FF2B5EF4-FFF2-40B4-BE49-F238E27FC236}">
                  <a16:creationId xmlns:a16="http://schemas.microsoft.com/office/drawing/2014/main" id="{980AAEFF-EA3D-E305-F826-24F1B7BCE383}"/>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77" name="Freeform 76">
              <a:extLst>
                <a:ext uri="{FF2B5EF4-FFF2-40B4-BE49-F238E27FC236}">
                  <a16:creationId xmlns:a16="http://schemas.microsoft.com/office/drawing/2014/main" id="{4BEF9D74-862D-BB47-F12F-7E0C5529794A}"/>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78" name="Freeform 77">
              <a:extLst>
                <a:ext uri="{FF2B5EF4-FFF2-40B4-BE49-F238E27FC236}">
                  <a16:creationId xmlns:a16="http://schemas.microsoft.com/office/drawing/2014/main" id="{8B572F2D-DF9F-8EE9-7054-D9F438F7D60A}"/>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4765027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Quote Slide">
    <p:spTree>
      <p:nvGrpSpPr>
        <p:cNvPr id="1" name=""/>
        <p:cNvGrpSpPr/>
        <p:nvPr/>
      </p:nvGrpSpPr>
      <p:grpSpPr>
        <a:xfrm>
          <a:off x="0" y="0"/>
          <a:ext cx="0" cy="0"/>
          <a:chOff x="0" y="0"/>
          <a:chExt cx="0" cy="0"/>
        </a:xfrm>
      </p:grpSpPr>
      <p:sp>
        <p:nvSpPr>
          <p:cNvPr id="5" name="Freeform 4">
            <a:extLst>
              <a:ext uri="{FF2B5EF4-FFF2-40B4-BE49-F238E27FC236}">
                <a16:creationId xmlns:a16="http://schemas.microsoft.com/office/drawing/2014/main" id="{8CA3403D-C192-5644-849C-32E644D5A7C0}"/>
              </a:ext>
            </a:extLst>
          </p:cNvPr>
          <p:cNvSpPr/>
          <p:nvPr userDrawn="1"/>
        </p:nvSpPr>
        <p:spPr>
          <a:xfrm>
            <a:off x="4884044" y="0"/>
            <a:ext cx="6417733" cy="6858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60540">
                <a:srgbClr val="2D8784"/>
              </a:gs>
              <a:gs pos="100000">
                <a:srgbClr val="263D94"/>
              </a:gs>
            </a:gsLst>
            <a:lin ang="5400000" scaled="0"/>
          </a:gradFill>
          <a:ln w="3060" cap="flat">
            <a:noFill/>
            <a:prstDash val="solid"/>
            <a:miter/>
          </a:ln>
        </p:spPr>
        <p:txBody>
          <a:bodyPr rtlCol="0" anchor="ctr"/>
          <a:lstStyle/>
          <a:p>
            <a:endParaRPr lang="en-US"/>
          </a:p>
        </p:txBody>
      </p:sp>
      <p:sp>
        <p:nvSpPr>
          <p:cNvPr id="21" name="Text Placeholder 23">
            <a:extLst>
              <a:ext uri="{FF2B5EF4-FFF2-40B4-BE49-F238E27FC236}">
                <a16:creationId xmlns:a16="http://schemas.microsoft.com/office/drawing/2014/main" id="{E3606AA7-F9CD-6342-8AC5-0178F2535BD1}"/>
              </a:ext>
            </a:extLst>
          </p:cNvPr>
          <p:cNvSpPr>
            <a:spLocks noGrp="1"/>
          </p:cNvSpPr>
          <p:nvPr>
            <p:ph type="body" sz="quarter" idx="13" hasCustomPrompt="1"/>
          </p:nvPr>
        </p:nvSpPr>
        <p:spPr>
          <a:xfrm>
            <a:off x="6096001" y="593579"/>
            <a:ext cx="4724400" cy="5604021"/>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
        <p:nvSpPr>
          <p:cNvPr id="10" name="Picture Placeholder 62">
            <a:extLst>
              <a:ext uri="{FF2B5EF4-FFF2-40B4-BE49-F238E27FC236}">
                <a16:creationId xmlns:a16="http://schemas.microsoft.com/office/drawing/2014/main" id="{3CDD18F0-3368-4EF8-E033-33F1C2B3C25F}"/>
              </a:ext>
            </a:extLst>
          </p:cNvPr>
          <p:cNvSpPr>
            <a:spLocks noGrp="1"/>
          </p:cNvSpPr>
          <p:nvPr>
            <p:ph type="pic" sz="quarter" idx="44" hasCustomPrompt="1"/>
          </p:nvPr>
        </p:nvSpPr>
        <p:spPr>
          <a:xfrm>
            <a:off x="414116" y="352414"/>
            <a:ext cx="5497412" cy="6099184"/>
          </a:xfrm>
          <a:prstGeom prst="rect">
            <a:avLst/>
          </a:prstGeom>
          <a:solidFill>
            <a:schemeClr val="bg1">
              <a:lumMod val="95000"/>
            </a:schemeClr>
          </a:solidFill>
        </p:spPr>
        <p:txBody>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dirty="0"/>
              <a:t>g</a:t>
            </a:r>
          </a:p>
        </p:txBody>
      </p:sp>
    </p:spTree>
    <p:extLst>
      <p:ext uri="{BB962C8B-B14F-4D97-AF65-F5344CB8AC3E}">
        <p14:creationId xmlns:p14="http://schemas.microsoft.com/office/powerpoint/2010/main" val="64932371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Quote Slide 2">
    <p:spTree>
      <p:nvGrpSpPr>
        <p:cNvPr id="1" name=""/>
        <p:cNvGrpSpPr/>
        <p:nvPr/>
      </p:nvGrpSpPr>
      <p:grpSpPr>
        <a:xfrm>
          <a:off x="0" y="0"/>
          <a:ext cx="0" cy="0"/>
          <a:chOff x="0" y="0"/>
          <a:chExt cx="0" cy="0"/>
        </a:xfrm>
      </p:grpSpPr>
      <p:sp>
        <p:nvSpPr>
          <p:cNvPr id="30" name="Freeform 29">
            <a:extLst>
              <a:ext uri="{FF2B5EF4-FFF2-40B4-BE49-F238E27FC236}">
                <a16:creationId xmlns:a16="http://schemas.microsoft.com/office/drawing/2014/main" id="{61B6070F-794F-F449-83D1-E1387DDD2B9B}"/>
              </a:ext>
            </a:extLst>
          </p:cNvPr>
          <p:cNvSpPr/>
          <p:nvPr userDrawn="1"/>
        </p:nvSpPr>
        <p:spPr>
          <a:xfrm>
            <a:off x="0" y="1352385"/>
            <a:ext cx="6096000" cy="4388015"/>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6000">
                <a:srgbClr val="2D8784"/>
              </a:gs>
              <a:gs pos="100000">
                <a:srgbClr val="263D94"/>
              </a:gs>
            </a:gsLst>
            <a:lin ang="5400000" scaled="0"/>
          </a:gradFill>
          <a:ln w="3060" cap="flat">
            <a:noFill/>
            <a:prstDash val="solid"/>
            <a:miter/>
          </a:ln>
        </p:spPr>
        <p:txBody>
          <a:bodyPr rtlCol="0" anchor="ctr"/>
          <a:lstStyle/>
          <a:p>
            <a:endParaRPr lang="en-US"/>
          </a:p>
        </p:txBody>
      </p:sp>
      <p:sp>
        <p:nvSpPr>
          <p:cNvPr id="29" name="Picture Placeholder 28">
            <a:extLst>
              <a:ext uri="{FF2B5EF4-FFF2-40B4-BE49-F238E27FC236}">
                <a16:creationId xmlns:a16="http://schemas.microsoft.com/office/drawing/2014/main" id="{50C4F02F-B685-C24A-A1A4-1694530C252C}"/>
              </a:ext>
            </a:extLst>
          </p:cNvPr>
          <p:cNvSpPr>
            <a:spLocks noGrp="1"/>
          </p:cNvSpPr>
          <p:nvPr>
            <p:ph type="pic" sz="quarter" idx="44" hasCustomPrompt="1"/>
          </p:nvPr>
        </p:nvSpPr>
        <p:spPr>
          <a:xfrm>
            <a:off x="0" y="0"/>
            <a:ext cx="12192000" cy="6858000"/>
          </a:xfrm>
          <a:custGeom>
            <a:avLst/>
            <a:gdLst>
              <a:gd name="connsiteX0" fmla="*/ 0 w 12192000"/>
              <a:gd name="connsiteY0" fmla="*/ 0 h 6858000"/>
              <a:gd name="connsiteX1" fmla="*/ 12192000 w 12192000"/>
              <a:gd name="connsiteY1" fmla="*/ 0 h 6858000"/>
              <a:gd name="connsiteX2" fmla="*/ 12192000 w 12192000"/>
              <a:gd name="connsiteY2" fmla="*/ 6858000 h 6858000"/>
              <a:gd name="connsiteX3" fmla="*/ 0 w 12192000"/>
              <a:gd name="connsiteY3" fmla="*/ 6858000 h 6858000"/>
              <a:gd name="connsiteX4" fmla="*/ 0 w 12192000"/>
              <a:gd name="connsiteY4" fmla="*/ 5740405 h 6858000"/>
              <a:gd name="connsiteX5" fmla="*/ 6096007 w 12192000"/>
              <a:gd name="connsiteY5" fmla="*/ 5740405 h 6858000"/>
              <a:gd name="connsiteX6" fmla="*/ 6096007 w 12192000"/>
              <a:gd name="connsiteY6" fmla="*/ 1352385 h 6858000"/>
              <a:gd name="connsiteX7" fmla="*/ 0 w 12192000"/>
              <a:gd name="connsiteY7" fmla="*/ 1352385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6858000">
                <a:moveTo>
                  <a:pt x="0" y="0"/>
                </a:moveTo>
                <a:lnTo>
                  <a:pt x="12192000" y="0"/>
                </a:lnTo>
                <a:lnTo>
                  <a:pt x="12192000" y="6858000"/>
                </a:lnTo>
                <a:lnTo>
                  <a:pt x="0" y="6858000"/>
                </a:lnTo>
                <a:lnTo>
                  <a:pt x="0" y="5740405"/>
                </a:lnTo>
                <a:lnTo>
                  <a:pt x="6096007" y="5740405"/>
                </a:lnTo>
                <a:lnTo>
                  <a:pt x="6096007" y="1352385"/>
                </a:lnTo>
                <a:lnTo>
                  <a:pt x="0" y="1352385"/>
                </a:lnTo>
                <a:close/>
              </a:path>
            </a:pathLst>
          </a:custGeom>
          <a:solidFill>
            <a:schemeClr val="bg1">
              <a:lumMod val="95000"/>
            </a:schemeClr>
          </a:solidFill>
        </p:spPr>
        <p:txBody>
          <a:bodyPr wrap="square">
            <a:noAutofit/>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dirty="0"/>
              <a:t>g</a:t>
            </a:r>
          </a:p>
        </p:txBody>
      </p:sp>
      <p:sp>
        <p:nvSpPr>
          <p:cNvPr id="9" name="Text Placeholder 23">
            <a:extLst>
              <a:ext uri="{FF2B5EF4-FFF2-40B4-BE49-F238E27FC236}">
                <a16:creationId xmlns:a16="http://schemas.microsoft.com/office/drawing/2014/main" id="{4954F6C3-99B9-8369-3F2E-981DB8796214}"/>
              </a:ext>
            </a:extLst>
          </p:cNvPr>
          <p:cNvSpPr>
            <a:spLocks noGrp="1"/>
          </p:cNvSpPr>
          <p:nvPr>
            <p:ph type="body" sz="quarter" idx="13" hasCustomPrompt="1"/>
          </p:nvPr>
        </p:nvSpPr>
        <p:spPr>
          <a:xfrm>
            <a:off x="427670" y="1747126"/>
            <a:ext cx="5126463" cy="3565651"/>
          </a:xfrm>
          <a:prstGeom prst="rect">
            <a:avLst/>
          </a:prstGeom>
        </p:spPr>
        <p:txBody>
          <a:bodyPr anchor="ctr">
            <a:normAutofit/>
          </a:bodyPr>
          <a:lstStyle>
            <a:lvl1pPr marL="0" indent="0" algn="ctr">
              <a:buNone/>
              <a:defRPr sz="3000" i="1" baseline="0">
                <a:solidFill>
                  <a:schemeClr val="bg1"/>
                </a:solidFill>
                <a:latin typeface="+mn-lt"/>
              </a:defRPr>
            </a:lvl1pPr>
          </a:lstStyle>
          <a:p>
            <a:pPr lvl="0"/>
            <a:r>
              <a:rPr lang="en-US" dirty="0"/>
              <a:t>Quote Slide</a:t>
            </a:r>
          </a:p>
        </p:txBody>
      </p:sp>
    </p:spTree>
    <p:extLst>
      <p:ext uri="{BB962C8B-B14F-4D97-AF65-F5344CB8AC3E}">
        <p14:creationId xmlns:p14="http://schemas.microsoft.com/office/powerpoint/2010/main" val="8269491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Bullet Point x3 slide with photo">
    <p:spTree>
      <p:nvGrpSpPr>
        <p:cNvPr id="1" name=""/>
        <p:cNvGrpSpPr/>
        <p:nvPr/>
      </p:nvGrpSpPr>
      <p:grpSpPr>
        <a:xfrm>
          <a:off x="0" y="0"/>
          <a:ext cx="0" cy="0"/>
          <a:chOff x="0" y="0"/>
          <a:chExt cx="0" cy="0"/>
        </a:xfrm>
      </p:grpSpPr>
      <p:sp>
        <p:nvSpPr>
          <p:cNvPr id="31" name="Freeform 30">
            <a:extLst>
              <a:ext uri="{FF2B5EF4-FFF2-40B4-BE49-F238E27FC236}">
                <a16:creationId xmlns:a16="http://schemas.microsoft.com/office/drawing/2014/main" id="{38A54412-A33F-8E4B-9ACC-A7AC67276BD7}"/>
              </a:ext>
            </a:extLst>
          </p:cNvPr>
          <p:cNvSpPr/>
          <p:nvPr userDrawn="1"/>
        </p:nvSpPr>
        <p:spPr>
          <a:xfrm>
            <a:off x="-110112" y="-776"/>
            <a:ext cx="4885857" cy="6858776"/>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6000">
                <a:srgbClr val="2D8784"/>
              </a:gs>
              <a:gs pos="100000">
                <a:srgbClr val="263D94"/>
              </a:gs>
            </a:gsLst>
            <a:lin ang="5400000" scaled="0"/>
          </a:gradFill>
          <a:ln w="3060" cap="flat">
            <a:noFill/>
            <a:prstDash val="solid"/>
            <a:miter/>
          </a:ln>
        </p:spPr>
        <p:txBody>
          <a:bodyPr rtlCol="0" anchor="ctr"/>
          <a:lstStyle/>
          <a:p>
            <a:endParaRPr lang="en-US"/>
          </a:p>
        </p:txBody>
      </p:sp>
      <p:sp>
        <p:nvSpPr>
          <p:cNvPr id="39" name="Text Placeholder 8">
            <a:extLst>
              <a:ext uri="{FF2B5EF4-FFF2-40B4-BE49-F238E27FC236}">
                <a16:creationId xmlns:a16="http://schemas.microsoft.com/office/drawing/2014/main" id="{6B50FE60-44EB-BB47-9C00-77A0ED4F0BF3}"/>
              </a:ext>
            </a:extLst>
          </p:cNvPr>
          <p:cNvSpPr>
            <a:spLocks noGrp="1"/>
          </p:cNvSpPr>
          <p:nvPr>
            <p:ph type="body" sz="quarter" idx="35" hasCustomPrompt="1"/>
          </p:nvPr>
        </p:nvSpPr>
        <p:spPr>
          <a:xfrm>
            <a:off x="4990115" y="846903"/>
            <a:ext cx="6562677" cy="339415"/>
          </a:xfrm>
          <a:prstGeom prst="rect">
            <a:avLst/>
          </a:prstGeom>
        </p:spPr>
        <p:txBody>
          <a:bodyPr>
            <a:noAutofit/>
          </a:bodyPr>
          <a:lstStyle>
            <a:lvl1pPr marL="0" indent="0" algn="r">
              <a:lnSpc>
                <a:spcPct val="100000"/>
              </a:lnSpc>
              <a:buNone/>
              <a:defRPr sz="2400" b="1" i="0">
                <a:solidFill>
                  <a:srgbClr val="262626"/>
                </a:solidFill>
                <a:latin typeface="Calibri" panose="020F0502020204030204" pitchFamily="34" charset="0"/>
                <a:cs typeface="Calibri" panose="020F0502020204030204" pitchFamily="34" charset="0"/>
              </a:defRPr>
            </a:lvl1pPr>
          </a:lstStyle>
          <a:p>
            <a:pPr lvl="0"/>
            <a:r>
              <a:rPr lang="en-US" dirty="0"/>
              <a:t>Feature Title</a:t>
            </a:r>
          </a:p>
        </p:txBody>
      </p:sp>
      <p:sp>
        <p:nvSpPr>
          <p:cNvPr id="40" name="Text Placeholder 8">
            <a:extLst>
              <a:ext uri="{FF2B5EF4-FFF2-40B4-BE49-F238E27FC236}">
                <a16:creationId xmlns:a16="http://schemas.microsoft.com/office/drawing/2014/main" id="{996601C1-C7DB-7145-B451-C6F27929EEA8}"/>
              </a:ext>
            </a:extLst>
          </p:cNvPr>
          <p:cNvSpPr>
            <a:spLocks noGrp="1"/>
          </p:cNvSpPr>
          <p:nvPr>
            <p:ph type="body" sz="quarter" idx="36" hasCustomPrompt="1"/>
          </p:nvPr>
        </p:nvSpPr>
        <p:spPr>
          <a:xfrm>
            <a:off x="4990116" y="1345616"/>
            <a:ext cx="6553234" cy="999383"/>
          </a:xfrm>
          <a:prstGeom prst="rect">
            <a:avLst/>
          </a:prstGeom>
        </p:spPr>
        <p:txBody>
          <a:bodyPr>
            <a:noAutofit/>
          </a:bodyPr>
          <a:lstStyle>
            <a:lvl1pPr marL="0" indent="0" algn="r">
              <a:lnSpc>
                <a:spcPct val="100000"/>
              </a:lnSpc>
              <a:buNone/>
              <a:defRPr lang="en-US" sz="2200" b="0" i="0" smtClean="0">
                <a:solidFill>
                  <a:srgbClr val="262626"/>
                </a:solidFill>
                <a:effectLst/>
                <a:latin typeface="Calibri" panose="020F0502020204030204" pitchFamily="34" charset="0"/>
                <a:cs typeface="Calibri" panose="020F0502020204030204" pitchFamily="34" charset="0"/>
              </a:defRPr>
            </a:lvl1pPr>
          </a:lstStyle>
          <a:p>
            <a:pPr lvl="0"/>
            <a:r>
              <a:rPr lang="en-US" dirty="0"/>
              <a:t>Click to type</a:t>
            </a:r>
          </a:p>
        </p:txBody>
      </p:sp>
      <p:sp>
        <p:nvSpPr>
          <p:cNvPr id="41" name="Text Placeholder 8">
            <a:extLst>
              <a:ext uri="{FF2B5EF4-FFF2-40B4-BE49-F238E27FC236}">
                <a16:creationId xmlns:a16="http://schemas.microsoft.com/office/drawing/2014/main" id="{E3964F16-943B-CF46-AC28-B5F2326590D6}"/>
              </a:ext>
            </a:extLst>
          </p:cNvPr>
          <p:cNvSpPr>
            <a:spLocks noGrp="1"/>
          </p:cNvSpPr>
          <p:nvPr>
            <p:ph type="body" sz="quarter" idx="37" hasCustomPrompt="1"/>
          </p:nvPr>
        </p:nvSpPr>
        <p:spPr>
          <a:xfrm>
            <a:off x="3431555" y="986640"/>
            <a:ext cx="1096215" cy="955625"/>
          </a:xfrm>
          <a:prstGeom prst="rect">
            <a:avLst/>
          </a:prstGeom>
          <a:noFill/>
        </p:spPr>
        <p:txBody>
          <a:bodyPr anchor="ctr">
            <a:noAutofit/>
          </a:bodyPr>
          <a:lstStyle>
            <a:lvl1pPr marL="0" indent="0" algn="r">
              <a:lnSpc>
                <a:spcPct val="130000"/>
              </a:lnSpc>
              <a:buNone/>
              <a:defRPr sz="5400" b="0" i="0">
                <a:solidFill>
                  <a:schemeClr val="bg1"/>
                </a:solidFill>
                <a:latin typeface="Calibri" panose="020F0502020204030204" pitchFamily="34" charset="0"/>
                <a:cs typeface="Calibri" panose="020F0502020204030204" pitchFamily="34" charset="0"/>
              </a:defRPr>
            </a:lvl1pPr>
          </a:lstStyle>
          <a:p>
            <a:pPr lvl="0"/>
            <a:r>
              <a:rPr lang="en-US" dirty="0"/>
              <a:t>01</a:t>
            </a:r>
          </a:p>
        </p:txBody>
      </p:sp>
      <p:sp>
        <p:nvSpPr>
          <p:cNvPr id="42" name="Picture Placeholder 120">
            <a:extLst>
              <a:ext uri="{FF2B5EF4-FFF2-40B4-BE49-F238E27FC236}">
                <a16:creationId xmlns:a16="http://schemas.microsoft.com/office/drawing/2014/main" id="{8B46BAE0-2D2B-B946-94D5-467F11F242F6}"/>
              </a:ext>
            </a:extLst>
          </p:cNvPr>
          <p:cNvSpPr>
            <a:spLocks noGrp="1"/>
          </p:cNvSpPr>
          <p:nvPr>
            <p:ph type="pic" sz="quarter" idx="41"/>
          </p:nvPr>
        </p:nvSpPr>
        <p:spPr>
          <a:xfrm>
            <a:off x="-126342" y="0"/>
            <a:ext cx="3669321" cy="6858000"/>
          </a:xfrm>
          <a:custGeom>
            <a:avLst/>
            <a:gdLst>
              <a:gd name="connsiteX0" fmla="*/ 3438997 w 3440759"/>
              <a:gd name="connsiteY0" fmla="*/ 9741397 h 9741397"/>
              <a:gd name="connsiteX1" fmla="*/ 0 w 3440759"/>
              <a:gd name="connsiteY1" fmla="*/ 9741397 h 9741397"/>
              <a:gd name="connsiteX2" fmla="*/ 0 w 3440759"/>
              <a:gd name="connsiteY2" fmla="*/ 0 h 9741397"/>
              <a:gd name="connsiteX3" fmla="*/ 3438997 w 3440759"/>
              <a:gd name="connsiteY3" fmla="*/ 0 h 9741397"/>
              <a:gd name="connsiteX4" fmla="*/ 3438997 w 3440759"/>
              <a:gd name="connsiteY4" fmla="*/ 3726403 h 9741397"/>
              <a:gd name="connsiteX5" fmla="*/ 3440759 w 3440759"/>
              <a:gd name="connsiteY5" fmla="*/ 3726403 h 9741397"/>
              <a:gd name="connsiteX6" fmla="*/ 3440759 w 3440759"/>
              <a:gd name="connsiteY6" fmla="*/ 9382633 h 9741397"/>
              <a:gd name="connsiteX7" fmla="*/ 3438997 w 3440759"/>
              <a:gd name="connsiteY7" fmla="*/ 9382633 h 9741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40759" h="9741397">
                <a:moveTo>
                  <a:pt x="3438997" y="9741397"/>
                </a:moveTo>
                <a:lnTo>
                  <a:pt x="0" y="9741397"/>
                </a:lnTo>
                <a:lnTo>
                  <a:pt x="0" y="0"/>
                </a:lnTo>
                <a:lnTo>
                  <a:pt x="3438997" y="0"/>
                </a:lnTo>
                <a:lnTo>
                  <a:pt x="3438997" y="3726403"/>
                </a:lnTo>
                <a:lnTo>
                  <a:pt x="3440759" y="3726403"/>
                </a:lnTo>
                <a:lnTo>
                  <a:pt x="3440759" y="9382633"/>
                </a:lnTo>
                <a:lnTo>
                  <a:pt x="3438997" y="9382633"/>
                </a:lnTo>
                <a:close/>
              </a:path>
            </a:pathLst>
          </a:custGeom>
          <a:solidFill>
            <a:schemeClr val="bg1">
              <a:lumMod val="85000"/>
            </a:schemeClr>
          </a:solidFill>
          <a:ln>
            <a:noFill/>
          </a:ln>
        </p:spPr>
        <p:txBody>
          <a:bodyPr wrap="square">
            <a:noAutofit/>
          </a:bodyPr>
          <a:lstStyle>
            <a:lvl1pPr marL="0" indent="0">
              <a:buNone/>
              <a:defRPr sz="800">
                <a:latin typeface="Calibri" panose="020F0502020204030204" pitchFamily="34" charset="0"/>
                <a:cs typeface="Calibri" panose="020F0502020204030204" pitchFamily="34" charset="0"/>
              </a:defRPr>
            </a:lvl1pPr>
          </a:lstStyle>
          <a:p>
            <a:r>
              <a:rPr lang="en-GB"/>
              <a:t>Click icon to add picture</a:t>
            </a:r>
            <a:endParaRPr lang="en-US" dirty="0"/>
          </a:p>
        </p:txBody>
      </p:sp>
      <p:sp>
        <p:nvSpPr>
          <p:cNvPr id="87" name="Text Placeholder 8">
            <a:extLst>
              <a:ext uri="{FF2B5EF4-FFF2-40B4-BE49-F238E27FC236}">
                <a16:creationId xmlns:a16="http://schemas.microsoft.com/office/drawing/2014/main" id="{3311F443-1C7A-514F-BCD9-D4AC14BBCBE9}"/>
              </a:ext>
            </a:extLst>
          </p:cNvPr>
          <p:cNvSpPr>
            <a:spLocks noGrp="1"/>
          </p:cNvSpPr>
          <p:nvPr>
            <p:ph type="body" sz="quarter" idx="42" hasCustomPrompt="1"/>
          </p:nvPr>
        </p:nvSpPr>
        <p:spPr>
          <a:xfrm>
            <a:off x="4990114" y="2770036"/>
            <a:ext cx="6562677" cy="339415"/>
          </a:xfrm>
          <a:prstGeom prst="rect">
            <a:avLst/>
          </a:prstGeom>
        </p:spPr>
        <p:txBody>
          <a:bodyPr>
            <a:noAutofit/>
          </a:bodyPr>
          <a:lstStyle>
            <a:lvl1pPr marL="0" indent="0" algn="r">
              <a:lnSpc>
                <a:spcPct val="100000"/>
              </a:lnSpc>
              <a:buNone/>
              <a:defRPr sz="2400" b="1" i="0">
                <a:solidFill>
                  <a:srgbClr val="262626"/>
                </a:solidFill>
                <a:latin typeface="Calibri" panose="020F0502020204030204" pitchFamily="34" charset="0"/>
                <a:cs typeface="Calibri" panose="020F0502020204030204" pitchFamily="34" charset="0"/>
              </a:defRPr>
            </a:lvl1pPr>
          </a:lstStyle>
          <a:p>
            <a:pPr lvl="0"/>
            <a:r>
              <a:rPr lang="en-US" dirty="0"/>
              <a:t>Feature Title</a:t>
            </a:r>
          </a:p>
        </p:txBody>
      </p:sp>
      <p:sp>
        <p:nvSpPr>
          <p:cNvPr id="88" name="Text Placeholder 8">
            <a:extLst>
              <a:ext uri="{FF2B5EF4-FFF2-40B4-BE49-F238E27FC236}">
                <a16:creationId xmlns:a16="http://schemas.microsoft.com/office/drawing/2014/main" id="{B52771E6-777C-9F40-B966-428B455CB443}"/>
              </a:ext>
            </a:extLst>
          </p:cNvPr>
          <p:cNvSpPr>
            <a:spLocks noGrp="1"/>
          </p:cNvSpPr>
          <p:nvPr>
            <p:ph type="body" sz="quarter" idx="43" hasCustomPrompt="1"/>
          </p:nvPr>
        </p:nvSpPr>
        <p:spPr>
          <a:xfrm>
            <a:off x="4990115" y="3268749"/>
            <a:ext cx="6553234" cy="999383"/>
          </a:xfrm>
          <a:prstGeom prst="rect">
            <a:avLst/>
          </a:prstGeom>
        </p:spPr>
        <p:txBody>
          <a:bodyPr>
            <a:noAutofit/>
          </a:bodyPr>
          <a:lstStyle>
            <a:lvl1pPr marL="0" indent="0" algn="r">
              <a:lnSpc>
                <a:spcPct val="100000"/>
              </a:lnSpc>
              <a:buNone/>
              <a:defRPr lang="en-US" sz="2200" b="0" i="0" smtClean="0">
                <a:solidFill>
                  <a:srgbClr val="262626"/>
                </a:solidFill>
                <a:effectLst/>
                <a:latin typeface="Calibri" panose="020F0502020204030204" pitchFamily="34" charset="0"/>
                <a:cs typeface="Calibri" panose="020F0502020204030204" pitchFamily="34" charset="0"/>
              </a:defRPr>
            </a:lvl1pPr>
          </a:lstStyle>
          <a:p>
            <a:pPr lvl="0"/>
            <a:r>
              <a:rPr lang="en-US" dirty="0"/>
              <a:t>Click to type</a:t>
            </a:r>
          </a:p>
        </p:txBody>
      </p:sp>
      <p:sp>
        <p:nvSpPr>
          <p:cNvPr id="89" name="Text Placeholder 8">
            <a:extLst>
              <a:ext uri="{FF2B5EF4-FFF2-40B4-BE49-F238E27FC236}">
                <a16:creationId xmlns:a16="http://schemas.microsoft.com/office/drawing/2014/main" id="{D796B671-C11B-2F4F-ABBC-B40290009074}"/>
              </a:ext>
            </a:extLst>
          </p:cNvPr>
          <p:cNvSpPr>
            <a:spLocks noGrp="1"/>
          </p:cNvSpPr>
          <p:nvPr>
            <p:ph type="body" sz="quarter" idx="44" hasCustomPrompt="1"/>
          </p:nvPr>
        </p:nvSpPr>
        <p:spPr>
          <a:xfrm>
            <a:off x="3431554" y="2940769"/>
            <a:ext cx="1096215" cy="955625"/>
          </a:xfrm>
          <a:prstGeom prst="rect">
            <a:avLst/>
          </a:prstGeom>
          <a:noFill/>
        </p:spPr>
        <p:txBody>
          <a:bodyPr anchor="ctr">
            <a:noAutofit/>
          </a:bodyPr>
          <a:lstStyle>
            <a:lvl1pPr marL="0" indent="0" algn="r">
              <a:lnSpc>
                <a:spcPct val="130000"/>
              </a:lnSpc>
              <a:buNone/>
              <a:defRPr sz="5400" b="0" i="0">
                <a:solidFill>
                  <a:schemeClr val="bg1"/>
                </a:solidFill>
                <a:latin typeface="Calibri" panose="020F0502020204030204" pitchFamily="34" charset="0"/>
                <a:cs typeface="Calibri" panose="020F0502020204030204" pitchFamily="34" charset="0"/>
              </a:defRPr>
            </a:lvl1pPr>
          </a:lstStyle>
          <a:p>
            <a:pPr lvl="0"/>
            <a:r>
              <a:rPr lang="en-US" dirty="0"/>
              <a:t>02</a:t>
            </a:r>
          </a:p>
        </p:txBody>
      </p:sp>
      <p:sp>
        <p:nvSpPr>
          <p:cNvPr id="96" name="Text Placeholder 8">
            <a:extLst>
              <a:ext uri="{FF2B5EF4-FFF2-40B4-BE49-F238E27FC236}">
                <a16:creationId xmlns:a16="http://schemas.microsoft.com/office/drawing/2014/main" id="{861A60FE-EB03-3D4F-A2A8-02A4B3CB223C}"/>
              </a:ext>
            </a:extLst>
          </p:cNvPr>
          <p:cNvSpPr>
            <a:spLocks noGrp="1"/>
          </p:cNvSpPr>
          <p:nvPr>
            <p:ph type="body" sz="quarter" idx="45" hasCustomPrompt="1"/>
          </p:nvPr>
        </p:nvSpPr>
        <p:spPr>
          <a:xfrm>
            <a:off x="5005612" y="4633833"/>
            <a:ext cx="6562677" cy="339415"/>
          </a:xfrm>
          <a:prstGeom prst="rect">
            <a:avLst/>
          </a:prstGeom>
        </p:spPr>
        <p:txBody>
          <a:bodyPr>
            <a:noAutofit/>
          </a:bodyPr>
          <a:lstStyle>
            <a:lvl1pPr marL="0" indent="0" algn="r">
              <a:lnSpc>
                <a:spcPct val="100000"/>
              </a:lnSpc>
              <a:buNone/>
              <a:defRPr sz="2400" b="1" i="0">
                <a:solidFill>
                  <a:srgbClr val="262626"/>
                </a:solidFill>
                <a:latin typeface="Calibri" panose="020F0502020204030204" pitchFamily="34" charset="0"/>
                <a:cs typeface="Calibri" panose="020F0502020204030204" pitchFamily="34" charset="0"/>
              </a:defRPr>
            </a:lvl1pPr>
          </a:lstStyle>
          <a:p>
            <a:pPr lvl="0"/>
            <a:r>
              <a:rPr lang="en-US" dirty="0"/>
              <a:t>Feature Title</a:t>
            </a:r>
          </a:p>
        </p:txBody>
      </p:sp>
      <p:sp>
        <p:nvSpPr>
          <p:cNvPr id="97" name="Text Placeholder 8">
            <a:extLst>
              <a:ext uri="{FF2B5EF4-FFF2-40B4-BE49-F238E27FC236}">
                <a16:creationId xmlns:a16="http://schemas.microsoft.com/office/drawing/2014/main" id="{212A7697-D9A5-8F4A-BEA5-B444AEB3A186}"/>
              </a:ext>
            </a:extLst>
          </p:cNvPr>
          <p:cNvSpPr>
            <a:spLocks noGrp="1"/>
          </p:cNvSpPr>
          <p:nvPr>
            <p:ph type="body" sz="quarter" idx="46" hasCustomPrompt="1"/>
          </p:nvPr>
        </p:nvSpPr>
        <p:spPr>
          <a:xfrm>
            <a:off x="5005613" y="5132546"/>
            <a:ext cx="6553234" cy="999383"/>
          </a:xfrm>
          <a:prstGeom prst="rect">
            <a:avLst/>
          </a:prstGeom>
        </p:spPr>
        <p:txBody>
          <a:bodyPr>
            <a:noAutofit/>
          </a:bodyPr>
          <a:lstStyle>
            <a:lvl1pPr marL="0" indent="0" algn="r">
              <a:lnSpc>
                <a:spcPct val="100000"/>
              </a:lnSpc>
              <a:buNone/>
              <a:defRPr lang="en-US" sz="2200" b="0" i="0" smtClean="0">
                <a:solidFill>
                  <a:srgbClr val="262626"/>
                </a:solidFill>
                <a:effectLst/>
                <a:latin typeface="Calibri" panose="020F0502020204030204" pitchFamily="34" charset="0"/>
                <a:cs typeface="Calibri" panose="020F0502020204030204" pitchFamily="34" charset="0"/>
              </a:defRPr>
            </a:lvl1pPr>
          </a:lstStyle>
          <a:p>
            <a:pPr lvl="0"/>
            <a:r>
              <a:rPr lang="en-US" dirty="0"/>
              <a:t>Click to type</a:t>
            </a:r>
          </a:p>
        </p:txBody>
      </p:sp>
      <p:sp>
        <p:nvSpPr>
          <p:cNvPr id="98" name="Text Placeholder 8">
            <a:extLst>
              <a:ext uri="{FF2B5EF4-FFF2-40B4-BE49-F238E27FC236}">
                <a16:creationId xmlns:a16="http://schemas.microsoft.com/office/drawing/2014/main" id="{FC0AD653-42B9-B746-97D0-A064A2B04808}"/>
              </a:ext>
            </a:extLst>
          </p:cNvPr>
          <p:cNvSpPr>
            <a:spLocks noGrp="1"/>
          </p:cNvSpPr>
          <p:nvPr>
            <p:ph type="body" sz="quarter" idx="47" hasCustomPrompt="1"/>
          </p:nvPr>
        </p:nvSpPr>
        <p:spPr>
          <a:xfrm>
            <a:off x="3447052" y="4804566"/>
            <a:ext cx="1096215" cy="955625"/>
          </a:xfrm>
          <a:prstGeom prst="rect">
            <a:avLst/>
          </a:prstGeom>
          <a:noFill/>
        </p:spPr>
        <p:txBody>
          <a:bodyPr anchor="ctr">
            <a:noAutofit/>
          </a:bodyPr>
          <a:lstStyle>
            <a:lvl1pPr marL="0" indent="0" algn="r">
              <a:lnSpc>
                <a:spcPct val="130000"/>
              </a:lnSpc>
              <a:buNone/>
              <a:defRPr sz="5400" b="0" i="0">
                <a:solidFill>
                  <a:schemeClr val="bg1"/>
                </a:solidFill>
                <a:latin typeface="Calibri" panose="020F0502020204030204" pitchFamily="34" charset="0"/>
                <a:cs typeface="Calibri" panose="020F0502020204030204" pitchFamily="34" charset="0"/>
              </a:defRPr>
            </a:lvl1pPr>
          </a:lstStyle>
          <a:p>
            <a:pPr lvl="0"/>
            <a:r>
              <a:rPr lang="en-US" dirty="0"/>
              <a:t>03</a:t>
            </a:r>
          </a:p>
        </p:txBody>
      </p:sp>
      <p:grpSp>
        <p:nvGrpSpPr>
          <p:cNvPr id="2" name="Group 1">
            <a:extLst>
              <a:ext uri="{FF2B5EF4-FFF2-40B4-BE49-F238E27FC236}">
                <a16:creationId xmlns:a16="http://schemas.microsoft.com/office/drawing/2014/main" id="{22C36F44-39CB-A8B9-6CF6-CDDAC1277DC8}"/>
              </a:ext>
            </a:extLst>
          </p:cNvPr>
          <p:cNvGrpSpPr/>
          <p:nvPr userDrawn="1"/>
        </p:nvGrpSpPr>
        <p:grpSpPr>
          <a:xfrm>
            <a:off x="4125567" y="726071"/>
            <a:ext cx="7578908" cy="5461417"/>
            <a:chOff x="4054159" y="721803"/>
            <a:chExt cx="7578908" cy="5461417"/>
          </a:xfrm>
        </p:grpSpPr>
        <p:grpSp>
          <p:nvGrpSpPr>
            <p:cNvPr id="43" name="Group 42">
              <a:extLst>
                <a:ext uri="{FF2B5EF4-FFF2-40B4-BE49-F238E27FC236}">
                  <a16:creationId xmlns:a16="http://schemas.microsoft.com/office/drawing/2014/main" id="{6EE1E9FF-0316-EF43-9A90-1F3EEF56451C}"/>
                </a:ext>
              </a:extLst>
            </p:cNvPr>
            <p:cNvGrpSpPr/>
            <p:nvPr userDrawn="1"/>
          </p:nvGrpSpPr>
          <p:grpSpPr>
            <a:xfrm>
              <a:off x="4054161" y="721803"/>
              <a:ext cx="7547911" cy="1674487"/>
              <a:chOff x="4061909" y="1565906"/>
              <a:chExt cx="7547911" cy="1882781"/>
            </a:xfrm>
          </p:grpSpPr>
          <p:cxnSp>
            <p:nvCxnSpPr>
              <p:cNvPr id="44" name="Straight Connector 43">
                <a:extLst>
                  <a:ext uri="{FF2B5EF4-FFF2-40B4-BE49-F238E27FC236}">
                    <a16:creationId xmlns:a16="http://schemas.microsoft.com/office/drawing/2014/main" id="{0528D070-1EDE-1941-A1EF-CA8F0EE0EC32}"/>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C1035762-CEB2-CA41-A19F-EE3EF6947D26}"/>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5616AEFF-8426-EF48-9F7D-C1EEBBD074F9}"/>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cxnSp>
          <p:nvCxnSpPr>
            <p:cNvPr id="67" name="Straight Connector 66">
              <a:extLst>
                <a:ext uri="{FF2B5EF4-FFF2-40B4-BE49-F238E27FC236}">
                  <a16:creationId xmlns:a16="http://schemas.microsoft.com/office/drawing/2014/main" id="{891ED433-7E20-AE42-86FE-D87C1C7BAF77}"/>
                </a:ext>
              </a:extLst>
            </p:cNvPr>
            <p:cNvCxnSpPr>
              <a:cxnSpLocks/>
            </p:cNvCxnSpPr>
            <p:nvPr userDrawn="1"/>
          </p:nvCxnSpPr>
          <p:spPr>
            <a:xfrm>
              <a:off x="4054160" y="2000290"/>
              <a:ext cx="0" cy="39600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1235E896-4AC7-8A46-8A2C-1217C7E80E7A}"/>
                </a:ext>
              </a:extLst>
            </p:cNvPr>
            <p:cNvCxnSpPr>
              <a:cxnSpLocks/>
            </p:cNvCxnSpPr>
            <p:nvPr userDrawn="1"/>
          </p:nvCxnSpPr>
          <p:spPr>
            <a:xfrm>
              <a:off x="4069659" y="2388245"/>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nvGrpSpPr>
            <p:cNvPr id="90" name="Group 89">
              <a:extLst>
                <a:ext uri="{FF2B5EF4-FFF2-40B4-BE49-F238E27FC236}">
                  <a16:creationId xmlns:a16="http://schemas.microsoft.com/office/drawing/2014/main" id="{18DBABD2-A4B6-F349-B0A2-639282B1801B}"/>
                </a:ext>
              </a:extLst>
            </p:cNvPr>
            <p:cNvGrpSpPr/>
            <p:nvPr userDrawn="1"/>
          </p:nvGrpSpPr>
          <p:grpSpPr>
            <a:xfrm>
              <a:off x="4054160" y="2644936"/>
              <a:ext cx="7547911" cy="1674487"/>
              <a:chOff x="4061909" y="1565906"/>
              <a:chExt cx="7547911" cy="1882781"/>
            </a:xfrm>
          </p:grpSpPr>
          <p:cxnSp>
            <p:nvCxnSpPr>
              <p:cNvPr id="91" name="Straight Connector 90">
                <a:extLst>
                  <a:ext uri="{FF2B5EF4-FFF2-40B4-BE49-F238E27FC236}">
                    <a16:creationId xmlns:a16="http://schemas.microsoft.com/office/drawing/2014/main" id="{5CDF40CE-92FC-0445-8A94-15FA5B8D57A5}"/>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92" name="Straight Connector 91">
                <a:extLst>
                  <a:ext uri="{FF2B5EF4-FFF2-40B4-BE49-F238E27FC236}">
                    <a16:creationId xmlns:a16="http://schemas.microsoft.com/office/drawing/2014/main" id="{3BB68F9F-A1DE-A143-B408-E453830CF8A4}"/>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93" name="Straight Connector 92">
                <a:extLst>
                  <a:ext uri="{FF2B5EF4-FFF2-40B4-BE49-F238E27FC236}">
                    <a16:creationId xmlns:a16="http://schemas.microsoft.com/office/drawing/2014/main" id="{2DBD8B09-0DFC-C44F-884F-040F44DFF773}"/>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cxnSp>
          <p:nvCxnSpPr>
            <p:cNvPr id="94" name="Straight Connector 93">
              <a:extLst>
                <a:ext uri="{FF2B5EF4-FFF2-40B4-BE49-F238E27FC236}">
                  <a16:creationId xmlns:a16="http://schemas.microsoft.com/office/drawing/2014/main" id="{8A51DA0B-F4B5-6E40-9253-163D9E4B7B55}"/>
                </a:ext>
              </a:extLst>
            </p:cNvPr>
            <p:cNvCxnSpPr>
              <a:cxnSpLocks/>
            </p:cNvCxnSpPr>
            <p:nvPr userDrawn="1"/>
          </p:nvCxnSpPr>
          <p:spPr>
            <a:xfrm>
              <a:off x="4054159" y="3923423"/>
              <a:ext cx="0" cy="39600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95" name="Straight Connector 94">
              <a:extLst>
                <a:ext uri="{FF2B5EF4-FFF2-40B4-BE49-F238E27FC236}">
                  <a16:creationId xmlns:a16="http://schemas.microsoft.com/office/drawing/2014/main" id="{A1240572-9F09-0049-973E-7817D777AE1A}"/>
                </a:ext>
              </a:extLst>
            </p:cNvPr>
            <p:cNvCxnSpPr>
              <a:cxnSpLocks/>
            </p:cNvCxnSpPr>
            <p:nvPr userDrawn="1"/>
          </p:nvCxnSpPr>
          <p:spPr>
            <a:xfrm>
              <a:off x="4069658" y="4311378"/>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nvGrpSpPr>
            <p:cNvPr id="99" name="Group 98">
              <a:extLst>
                <a:ext uri="{FF2B5EF4-FFF2-40B4-BE49-F238E27FC236}">
                  <a16:creationId xmlns:a16="http://schemas.microsoft.com/office/drawing/2014/main" id="{8CF58AFC-A1DF-4E4C-9C1C-A5E6151EFABF}"/>
                </a:ext>
              </a:extLst>
            </p:cNvPr>
            <p:cNvGrpSpPr/>
            <p:nvPr userDrawn="1"/>
          </p:nvGrpSpPr>
          <p:grpSpPr>
            <a:xfrm>
              <a:off x="4069658" y="4508733"/>
              <a:ext cx="7547911" cy="1674487"/>
              <a:chOff x="4061909" y="1565906"/>
              <a:chExt cx="7547911" cy="1882781"/>
            </a:xfrm>
          </p:grpSpPr>
          <p:cxnSp>
            <p:nvCxnSpPr>
              <p:cNvPr id="100" name="Straight Connector 99">
                <a:extLst>
                  <a:ext uri="{FF2B5EF4-FFF2-40B4-BE49-F238E27FC236}">
                    <a16:creationId xmlns:a16="http://schemas.microsoft.com/office/drawing/2014/main" id="{D85508B7-CE0C-8344-B589-BFF7161671C9}"/>
                  </a:ext>
                </a:extLst>
              </p:cNvPr>
              <p:cNvCxnSpPr>
                <a:cxnSpLocks/>
              </p:cNvCxnSpPr>
              <p:nvPr userDrawn="1"/>
            </p:nvCxnSpPr>
            <p:spPr>
              <a:xfrm>
                <a:off x="11609820" y="1582845"/>
                <a:ext cx="0" cy="1865842"/>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096EEEAE-0150-F54A-8F31-E97BD8F272EE}"/>
                  </a:ext>
                </a:extLst>
              </p:cNvPr>
              <p:cNvCxnSpPr>
                <a:cxnSpLocks/>
              </p:cNvCxnSpPr>
              <p:nvPr userDrawn="1"/>
            </p:nvCxnSpPr>
            <p:spPr>
              <a:xfrm>
                <a:off x="4061909" y="1577903"/>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102" name="Straight Connector 101">
                <a:extLst>
                  <a:ext uri="{FF2B5EF4-FFF2-40B4-BE49-F238E27FC236}">
                    <a16:creationId xmlns:a16="http://schemas.microsoft.com/office/drawing/2014/main" id="{93C7D4C4-72C2-CA40-899D-544D3BC4581F}"/>
                  </a:ext>
                </a:extLst>
              </p:cNvPr>
              <p:cNvCxnSpPr>
                <a:cxnSpLocks/>
              </p:cNvCxnSpPr>
              <p:nvPr userDrawn="1"/>
            </p:nvCxnSpPr>
            <p:spPr>
              <a:xfrm>
                <a:off x="4061909" y="1565906"/>
                <a:ext cx="0" cy="44526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cxnSp>
          <p:nvCxnSpPr>
            <p:cNvPr id="103" name="Straight Connector 102">
              <a:extLst>
                <a:ext uri="{FF2B5EF4-FFF2-40B4-BE49-F238E27FC236}">
                  <a16:creationId xmlns:a16="http://schemas.microsoft.com/office/drawing/2014/main" id="{E41E3D45-3A3C-3145-9518-CEEDC3C19579}"/>
                </a:ext>
              </a:extLst>
            </p:cNvPr>
            <p:cNvCxnSpPr>
              <a:cxnSpLocks/>
            </p:cNvCxnSpPr>
            <p:nvPr userDrawn="1"/>
          </p:nvCxnSpPr>
          <p:spPr>
            <a:xfrm>
              <a:off x="4069657" y="5787220"/>
              <a:ext cx="0" cy="39600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cxnSp>
          <p:nvCxnSpPr>
            <p:cNvPr id="104" name="Straight Connector 103">
              <a:extLst>
                <a:ext uri="{FF2B5EF4-FFF2-40B4-BE49-F238E27FC236}">
                  <a16:creationId xmlns:a16="http://schemas.microsoft.com/office/drawing/2014/main" id="{A80877FA-B0CE-4540-AF75-52B923CEA30F}"/>
                </a:ext>
              </a:extLst>
            </p:cNvPr>
            <p:cNvCxnSpPr>
              <a:cxnSpLocks/>
            </p:cNvCxnSpPr>
            <p:nvPr userDrawn="1"/>
          </p:nvCxnSpPr>
          <p:spPr>
            <a:xfrm>
              <a:off x="4085156" y="6175175"/>
              <a:ext cx="7547911" cy="0"/>
            </a:xfrm>
            <a:prstGeom prst="line">
              <a:avLst/>
            </a:prstGeom>
            <a:solidFill>
              <a:schemeClr val="tx1">
                <a:lumMod val="85000"/>
                <a:lumOff val="15000"/>
              </a:schemeClr>
            </a:solidFill>
            <a:ln w="28575">
              <a:solidFill>
                <a:srgbClr val="262626"/>
              </a:solidFill>
            </a:ln>
            <a:effectLst/>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199645465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Slide">
    <p:spTree>
      <p:nvGrpSpPr>
        <p:cNvPr id="1" name=""/>
        <p:cNvGrpSpPr/>
        <p:nvPr/>
      </p:nvGrpSpPr>
      <p:grpSpPr>
        <a:xfrm>
          <a:off x="0" y="0"/>
          <a:ext cx="0" cy="0"/>
          <a:chOff x="0" y="0"/>
          <a:chExt cx="0" cy="0"/>
        </a:xfrm>
      </p:grpSpPr>
      <p:sp>
        <p:nvSpPr>
          <p:cNvPr id="7" name="Freeform 6">
            <a:extLst>
              <a:ext uri="{FF2B5EF4-FFF2-40B4-BE49-F238E27FC236}">
                <a16:creationId xmlns:a16="http://schemas.microsoft.com/office/drawing/2014/main" id="{5CA6B076-9BFA-2346-A8EF-0964DD60C975}"/>
              </a:ext>
            </a:extLst>
          </p:cNvPr>
          <p:cNvSpPr/>
          <p:nvPr userDrawn="1"/>
        </p:nvSpPr>
        <p:spPr>
          <a:xfrm>
            <a:off x="0" y="0"/>
            <a:ext cx="6417733" cy="6858000"/>
          </a:xfrm>
          <a:custGeom>
            <a:avLst/>
            <a:gdLst>
              <a:gd name="connsiteX0" fmla="*/ 0 w 852645"/>
              <a:gd name="connsiteY0" fmla="*/ 0 h 961650"/>
              <a:gd name="connsiteX1" fmla="*/ 852646 w 852645"/>
              <a:gd name="connsiteY1" fmla="*/ 0 h 961650"/>
              <a:gd name="connsiteX2" fmla="*/ 852646 w 852645"/>
              <a:gd name="connsiteY2" fmla="*/ 961651 h 961650"/>
              <a:gd name="connsiteX3" fmla="*/ 0 w 852645"/>
              <a:gd name="connsiteY3" fmla="*/ 961651 h 961650"/>
            </a:gdLst>
            <a:ahLst/>
            <a:cxnLst>
              <a:cxn ang="0">
                <a:pos x="connsiteX0" y="connsiteY0"/>
              </a:cxn>
              <a:cxn ang="0">
                <a:pos x="connsiteX1" y="connsiteY1"/>
              </a:cxn>
              <a:cxn ang="0">
                <a:pos x="connsiteX2" y="connsiteY2"/>
              </a:cxn>
              <a:cxn ang="0">
                <a:pos x="connsiteX3" y="connsiteY3"/>
              </a:cxn>
            </a:cxnLst>
            <a:rect l="l" t="t" r="r" b="b"/>
            <a:pathLst>
              <a:path w="852645" h="961650">
                <a:moveTo>
                  <a:pt x="0" y="0"/>
                </a:moveTo>
                <a:lnTo>
                  <a:pt x="852646" y="0"/>
                </a:lnTo>
                <a:lnTo>
                  <a:pt x="852646" y="961651"/>
                </a:lnTo>
                <a:lnTo>
                  <a:pt x="0" y="961651"/>
                </a:lnTo>
                <a:close/>
              </a:path>
            </a:pathLst>
          </a:custGeom>
          <a:gradFill>
            <a:gsLst>
              <a:gs pos="0">
                <a:srgbClr val="6A9D56"/>
              </a:gs>
              <a:gs pos="56000">
                <a:srgbClr val="2D8784"/>
              </a:gs>
              <a:gs pos="100000">
                <a:srgbClr val="263D94"/>
              </a:gs>
            </a:gsLst>
            <a:lin ang="5400000" scaled="0"/>
          </a:gradFill>
          <a:ln w="3060" cap="flat">
            <a:noFill/>
            <a:prstDash val="solid"/>
            <a:miter/>
          </a:ln>
        </p:spPr>
        <p:txBody>
          <a:bodyPr rtlCol="0" anchor="ctr"/>
          <a:lstStyle/>
          <a:p>
            <a:endParaRPr lang="en-US"/>
          </a:p>
        </p:txBody>
      </p:sp>
      <p:sp>
        <p:nvSpPr>
          <p:cNvPr id="26" name="Picture Placeholder 62">
            <a:extLst>
              <a:ext uri="{FF2B5EF4-FFF2-40B4-BE49-F238E27FC236}">
                <a16:creationId xmlns:a16="http://schemas.microsoft.com/office/drawing/2014/main" id="{6F2FA5C4-F5A3-1D40-9151-447AF9FD00A2}"/>
              </a:ext>
            </a:extLst>
          </p:cNvPr>
          <p:cNvSpPr>
            <a:spLocks noGrp="1"/>
          </p:cNvSpPr>
          <p:nvPr>
            <p:ph type="pic" sz="quarter" idx="44" hasCustomPrompt="1"/>
          </p:nvPr>
        </p:nvSpPr>
        <p:spPr>
          <a:xfrm>
            <a:off x="5888002" y="439730"/>
            <a:ext cx="5660531" cy="6045736"/>
          </a:xfrm>
          <a:prstGeom prst="rect">
            <a:avLst/>
          </a:prstGeom>
          <a:solidFill>
            <a:schemeClr val="bg1">
              <a:lumMod val="95000"/>
            </a:schemeClr>
          </a:solidFill>
        </p:spPr>
        <p:txBody>
          <a:bodyPr/>
          <a:lstStyle>
            <a:lvl1pPr>
              <a:defRPr>
                <a:solidFill>
                  <a:schemeClr val="bg1">
                    <a:lumMod val="95000"/>
                  </a:schemeClr>
                </a:solidFill>
                <a:latin typeface="Calibri" panose="020F0502020204030204" pitchFamily="34" charset="0"/>
                <a:cs typeface="Calibri" panose="020F0502020204030204" pitchFamily="34" charset="0"/>
              </a:defRPr>
            </a:lvl1pPr>
          </a:lstStyle>
          <a:p>
            <a:r>
              <a:rPr lang="en-US" dirty="0"/>
              <a:t>g</a:t>
            </a:r>
          </a:p>
        </p:txBody>
      </p:sp>
      <p:sp>
        <p:nvSpPr>
          <p:cNvPr id="11" name="Text Placeholder 17">
            <a:extLst>
              <a:ext uri="{FF2B5EF4-FFF2-40B4-BE49-F238E27FC236}">
                <a16:creationId xmlns:a16="http://schemas.microsoft.com/office/drawing/2014/main" id="{D6D7A5B5-C505-2517-D6AB-E7398A432FC2}"/>
              </a:ext>
            </a:extLst>
          </p:cNvPr>
          <p:cNvSpPr>
            <a:spLocks noGrp="1"/>
          </p:cNvSpPr>
          <p:nvPr>
            <p:ph type="body" sz="quarter" idx="18" hasCustomPrompt="1"/>
          </p:nvPr>
        </p:nvSpPr>
        <p:spPr>
          <a:xfrm>
            <a:off x="898358" y="2107770"/>
            <a:ext cx="4639192" cy="4377696"/>
          </a:xfrm>
          <a:prstGeom prst="rect">
            <a:avLst/>
          </a:prstGeom>
        </p:spPr>
        <p:txBody>
          <a:bodyPr/>
          <a:lstStyle>
            <a:lvl1pPr algn="l">
              <a:buNone/>
              <a:defRPr sz="2400" b="0" i="0" spc="0">
                <a:solidFill>
                  <a:schemeClr val="bg1"/>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2" name="Text Placeholder 23">
            <a:extLst>
              <a:ext uri="{FF2B5EF4-FFF2-40B4-BE49-F238E27FC236}">
                <a16:creationId xmlns:a16="http://schemas.microsoft.com/office/drawing/2014/main" id="{A3C26F62-43AC-3300-8E12-B64A6150B58A}"/>
              </a:ext>
            </a:extLst>
          </p:cNvPr>
          <p:cNvSpPr>
            <a:spLocks noGrp="1"/>
          </p:cNvSpPr>
          <p:nvPr>
            <p:ph type="body" sz="quarter" idx="16" hasCustomPrompt="1"/>
          </p:nvPr>
        </p:nvSpPr>
        <p:spPr>
          <a:xfrm>
            <a:off x="898358" y="890242"/>
            <a:ext cx="4757375" cy="992652"/>
          </a:xfrm>
          <a:prstGeom prst="rect">
            <a:avLst/>
          </a:prstGeom>
        </p:spPr>
        <p:txBody>
          <a:bodyPr>
            <a:noAutofit/>
          </a:bodyPr>
          <a:lstStyle>
            <a:lvl1pPr marL="0" indent="0" algn="l">
              <a:buNone/>
              <a:defRPr sz="3600" b="1" i="0">
                <a:solidFill>
                  <a:schemeClr val="bg1"/>
                </a:solidFill>
                <a:latin typeface="+mn-lt"/>
              </a:defRPr>
            </a:lvl1pPr>
          </a:lstStyle>
          <a:p>
            <a:pPr lvl="0"/>
            <a:r>
              <a:rPr lang="en-US" dirty="0"/>
              <a:t>Heading</a:t>
            </a:r>
          </a:p>
        </p:txBody>
      </p:sp>
    </p:spTree>
    <p:extLst>
      <p:ext uri="{BB962C8B-B14F-4D97-AF65-F5344CB8AC3E}">
        <p14:creationId xmlns:p14="http://schemas.microsoft.com/office/powerpoint/2010/main" val="492094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xt Slide 1">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67351284-75C4-E847-BB44-907672E8A8BA}"/>
              </a:ext>
            </a:extLst>
          </p:cNvPr>
          <p:cNvSpPr/>
          <p:nvPr userDrawn="1"/>
        </p:nvSpPr>
        <p:spPr>
          <a:xfrm>
            <a:off x="12192000" y="-287867"/>
            <a:ext cx="1185333" cy="7145867"/>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17">
            <a:extLst>
              <a:ext uri="{FF2B5EF4-FFF2-40B4-BE49-F238E27FC236}">
                <a16:creationId xmlns:a16="http://schemas.microsoft.com/office/drawing/2014/main" id="{94629FAB-1FEE-6DD3-BAE0-63C9EDF41FAA}"/>
              </a:ext>
            </a:extLst>
          </p:cNvPr>
          <p:cNvSpPr>
            <a:spLocks noGrp="1"/>
          </p:cNvSpPr>
          <p:nvPr>
            <p:ph type="body" sz="quarter" idx="18" hasCustomPrompt="1"/>
          </p:nvPr>
        </p:nvSpPr>
        <p:spPr>
          <a:xfrm>
            <a:off x="798380" y="2045704"/>
            <a:ext cx="10595237" cy="3849918"/>
          </a:xfrm>
          <a:prstGeom prst="rect">
            <a:avLst/>
          </a:prstGeom>
        </p:spPr>
        <p:txBody>
          <a:bodyPr/>
          <a:lstStyle>
            <a:lvl1pPr algn="l">
              <a:buNone/>
              <a:defRPr sz="2400" b="0" i="0" spc="0">
                <a:solidFill>
                  <a:srgbClr val="262626"/>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1" name="Text Placeholder 23">
            <a:extLst>
              <a:ext uri="{FF2B5EF4-FFF2-40B4-BE49-F238E27FC236}">
                <a16:creationId xmlns:a16="http://schemas.microsoft.com/office/drawing/2014/main" id="{69F67E6E-6001-52D5-328C-6DB21D316891}"/>
              </a:ext>
            </a:extLst>
          </p:cNvPr>
          <p:cNvSpPr>
            <a:spLocks noGrp="1"/>
          </p:cNvSpPr>
          <p:nvPr>
            <p:ph type="body" sz="quarter" idx="16" hasCustomPrompt="1"/>
          </p:nvPr>
        </p:nvSpPr>
        <p:spPr>
          <a:xfrm>
            <a:off x="798381" y="761603"/>
            <a:ext cx="10595237" cy="803654"/>
          </a:xfrm>
          <a:prstGeom prst="rect">
            <a:avLst/>
          </a:prstGeom>
        </p:spPr>
        <p:txBody>
          <a:bodyPr>
            <a:noAutofit/>
          </a:bodyPr>
          <a:lstStyle>
            <a:lvl1pPr marL="0" indent="0" algn="l">
              <a:buNone/>
              <a:defRPr sz="3600" b="1" i="0">
                <a:solidFill>
                  <a:srgbClr val="262626"/>
                </a:solidFill>
                <a:latin typeface="+mn-lt"/>
              </a:defRPr>
            </a:lvl1pPr>
          </a:lstStyle>
          <a:p>
            <a:pPr lvl="0"/>
            <a:r>
              <a:rPr lang="en-US" dirty="0"/>
              <a:t>Heading</a:t>
            </a:r>
          </a:p>
        </p:txBody>
      </p:sp>
    </p:spTree>
    <p:extLst>
      <p:ext uri="{BB962C8B-B14F-4D97-AF65-F5344CB8AC3E}">
        <p14:creationId xmlns:p14="http://schemas.microsoft.com/office/powerpoint/2010/main" val="419105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xt Slide 2">
    <p:spTree>
      <p:nvGrpSpPr>
        <p:cNvPr id="1" name=""/>
        <p:cNvGrpSpPr/>
        <p:nvPr/>
      </p:nvGrpSpPr>
      <p:grpSpPr>
        <a:xfrm>
          <a:off x="0" y="0"/>
          <a:ext cx="0" cy="0"/>
          <a:chOff x="0" y="0"/>
          <a:chExt cx="0" cy="0"/>
        </a:xfrm>
      </p:grpSpPr>
      <p:sp>
        <p:nvSpPr>
          <p:cNvPr id="14" name="Text Placeholder 17">
            <a:extLst>
              <a:ext uri="{FF2B5EF4-FFF2-40B4-BE49-F238E27FC236}">
                <a16:creationId xmlns:a16="http://schemas.microsoft.com/office/drawing/2014/main" id="{E5809F09-19F8-644E-93CF-7EED6ADA9275}"/>
              </a:ext>
            </a:extLst>
          </p:cNvPr>
          <p:cNvSpPr>
            <a:spLocks noGrp="1"/>
          </p:cNvSpPr>
          <p:nvPr>
            <p:ph type="body" sz="quarter" idx="18" hasCustomPrompt="1"/>
          </p:nvPr>
        </p:nvSpPr>
        <p:spPr>
          <a:xfrm>
            <a:off x="1974079" y="1623405"/>
            <a:ext cx="9357643" cy="4895927"/>
          </a:xfrm>
          <a:prstGeom prst="rect">
            <a:avLst/>
          </a:prstGeom>
        </p:spPr>
        <p:txBody>
          <a:bodyPr/>
          <a:lstStyle>
            <a:lvl1pPr algn="l">
              <a:buNone/>
              <a:defRPr sz="2400" b="0" i="0" spc="0">
                <a:solidFill>
                  <a:srgbClr val="262626"/>
                </a:solidFill>
                <a:latin typeface="+mn-lt"/>
              </a:defRPr>
            </a:lvl1pPr>
            <a:lvl2pPr>
              <a:buNone/>
              <a:defRPr sz="2000" b="0" i="0" spc="300">
                <a:solidFill>
                  <a:schemeClr val="bg1"/>
                </a:solidFill>
                <a:latin typeface="Montserrat Light" pitchFamily="2" charset="77"/>
              </a:defRPr>
            </a:lvl2pPr>
            <a:lvl3pPr>
              <a:buNone/>
              <a:defRPr sz="2000" b="0" i="0" spc="300">
                <a:solidFill>
                  <a:schemeClr val="bg1"/>
                </a:solidFill>
                <a:latin typeface="Montserrat Light" pitchFamily="2" charset="77"/>
              </a:defRPr>
            </a:lvl3pPr>
            <a:lvl4pPr>
              <a:buNone/>
              <a:defRPr sz="2000" b="0" i="0" spc="300">
                <a:solidFill>
                  <a:schemeClr val="bg1"/>
                </a:solidFill>
                <a:latin typeface="Montserrat Light" pitchFamily="2" charset="77"/>
              </a:defRPr>
            </a:lvl4pPr>
            <a:lvl5pPr>
              <a:buNone/>
              <a:defRPr sz="2000" b="0" i="0" spc="300">
                <a:solidFill>
                  <a:schemeClr val="bg1"/>
                </a:solidFill>
                <a:latin typeface="Montserrat Light" pitchFamily="2" charset="77"/>
              </a:defRPr>
            </a:lvl5pPr>
          </a:lstStyle>
          <a:p>
            <a:pPr lvl="0"/>
            <a:r>
              <a:rPr lang="en-GB" dirty="0"/>
              <a:t>Click to type…</a:t>
            </a:r>
            <a:endParaRPr lang="en-US" dirty="0"/>
          </a:p>
        </p:txBody>
      </p:sp>
      <p:sp>
        <p:nvSpPr>
          <p:cNvPr id="15" name="Text Placeholder 23">
            <a:extLst>
              <a:ext uri="{FF2B5EF4-FFF2-40B4-BE49-F238E27FC236}">
                <a16:creationId xmlns:a16="http://schemas.microsoft.com/office/drawing/2014/main" id="{3E9E7B3E-59B0-DC4E-9561-9A1693329D98}"/>
              </a:ext>
            </a:extLst>
          </p:cNvPr>
          <p:cNvSpPr>
            <a:spLocks noGrp="1"/>
          </p:cNvSpPr>
          <p:nvPr>
            <p:ph type="body" sz="quarter" idx="16" hasCustomPrompt="1"/>
          </p:nvPr>
        </p:nvSpPr>
        <p:spPr>
          <a:xfrm>
            <a:off x="1928488" y="604434"/>
            <a:ext cx="9461245" cy="1018971"/>
          </a:xfrm>
          <a:prstGeom prst="rect">
            <a:avLst/>
          </a:prstGeom>
        </p:spPr>
        <p:txBody>
          <a:bodyPr>
            <a:noAutofit/>
          </a:bodyPr>
          <a:lstStyle>
            <a:lvl1pPr marL="0" indent="0" algn="l">
              <a:buNone/>
              <a:defRPr sz="3600" b="1" i="0">
                <a:solidFill>
                  <a:srgbClr val="262626"/>
                </a:solidFill>
                <a:latin typeface="+mn-lt"/>
              </a:defRPr>
            </a:lvl1pPr>
          </a:lstStyle>
          <a:p>
            <a:pPr lvl="0"/>
            <a:r>
              <a:rPr lang="en-US" dirty="0"/>
              <a:t>Heading</a:t>
            </a:r>
          </a:p>
        </p:txBody>
      </p:sp>
      <p:sp>
        <p:nvSpPr>
          <p:cNvPr id="2" name="Rectangle 1">
            <a:extLst>
              <a:ext uri="{FF2B5EF4-FFF2-40B4-BE49-F238E27FC236}">
                <a16:creationId xmlns:a16="http://schemas.microsoft.com/office/drawing/2014/main" id="{C07CE72E-371D-1D4A-A68D-68550F825E9D}"/>
              </a:ext>
            </a:extLst>
          </p:cNvPr>
          <p:cNvSpPr/>
          <p:nvPr userDrawn="1"/>
        </p:nvSpPr>
        <p:spPr>
          <a:xfrm>
            <a:off x="12192000" y="-287867"/>
            <a:ext cx="1185333" cy="7145867"/>
          </a:xfrm>
          <a:prstGeom prst="rect">
            <a:avLst/>
          </a:prstGeom>
          <a:solidFill>
            <a:srgbClr val="ECECE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aphic 231">
            <a:extLst>
              <a:ext uri="{FF2B5EF4-FFF2-40B4-BE49-F238E27FC236}">
                <a16:creationId xmlns:a16="http://schemas.microsoft.com/office/drawing/2014/main" id="{2C674085-34EA-23E4-E6C3-8A921C568C06}"/>
              </a:ext>
            </a:extLst>
          </p:cNvPr>
          <p:cNvGrpSpPr/>
          <p:nvPr userDrawn="1"/>
        </p:nvGrpSpPr>
        <p:grpSpPr>
          <a:xfrm flipH="1">
            <a:off x="13555" y="4319078"/>
            <a:ext cx="1654535" cy="2577830"/>
            <a:chOff x="12708052" y="5708395"/>
            <a:chExt cx="760809" cy="1185370"/>
          </a:xfrm>
          <a:gradFill>
            <a:gsLst>
              <a:gs pos="0">
                <a:srgbClr val="6A9D56"/>
              </a:gs>
              <a:gs pos="60540">
                <a:srgbClr val="2D8784"/>
              </a:gs>
              <a:gs pos="100000">
                <a:srgbClr val="263D94"/>
              </a:gs>
            </a:gsLst>
            <a:lin ang="5400000" scaled="0"/>
          </a:gradFill>
        </p:grpSpPr>
        <p:sp>
          <p:nvSpPr>
            <p:cNvPr id="4" name="Freeform 3">
              <a:extLst>
                <a:ext uri="{FF2B5EF4-FFF2-40B4-BE49-F238E27FC236}">
                  <a16:creationId xmlns:a16="http://schemas.microsoft.com/office/drawing/2014/main" id="{C463EA82-78CF-A77A-8E58-E94E27168EEE}"/>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5" name="Freeform 4">
              <a:extLst>
                <a:ext uri="{FF2B5EF4-FFF2-40B4-BE49-F238E27FC236}">
                  <a16:creationId xmlns:a16="http://schemas.microsoft.com/office/drawing/2014/main" id="{BF5346DB-CEA8-749A-1A8A-49E06AD71AA2}"/>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1114D44A-ACBB-4410-1ED3-2AE29AD3560A}"/>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2A992A76-CD90-6610-EBD9-5245CAC54F76}"/>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4BBB1BCC-2937-52ED-F02A-2B24E43A45F0}"/>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79A74FBC-6585-E874-C8D7-F5DB385E0022}"/>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806024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cxnSp>
        <p:nvCxnSpPr>
          <p:cNvPr id="5" name="Straight Connector 4">
            <a:extLst>
              <a:ext uri="{FF2B5EF4-FFF2-40B4-BE49-F238E27FC236}">
                <a16:creationId xmlns:a16="http://schemas.microsoft.com/office/drawing/2014/main" id="{4797FF0D-DACD-E343-AAC4-7335CAE89C12}"/>
              </a:ext>
            </a:extLst>
          </p:cNvPr>
          <p:cNvCxnSpPr>
            <a:cxnSpLocks/>
          </p:cNvCxnSpPr>
          <p:nvPr userDrawn="1"/>
        </p:nvCxnSpPr>
        <p:spPr>
          <a:xfrm flipH="1">
            <a:off x="11791088" y="6608548"/>
            <a:ext cx="224149" cy="0"/>
          </a:xfrm>
          <a:prstGeom prst="line">
            <a:avLst/>
          </a:prstGeom>
          <a:noFill/>
          <a:ln w="9525" cap="flat">
            <a:solidFill>
              <a:srgbClr val="6A9D56"/>
            </a:solidFill>
            <a:prstDash val="solid"/>
            <a:miter lim="400000"/>
          </a:ln>
          <a:effectLst/>
          <a:sp3d/>
        </p:spPr>
        <p:style>
          <a:lnRef idx="0">
            <a:scrgbClr r="0" g="0" b="0"/>
          </a:lnRef>
          <a:fillRef idx="0">
            <a:scrgbClr r="0" g="0" b="0"/>
          </a:fillRef>
          <a:effectRef idx="0">
            <a:scrgbClr r="0" g="0" b="0"/>
          </a:effectRef>
          <a:fontRef idx="none"/>
        </p:style>
      </p:cxnSp>
      <p:sp>
        <p:nvSpPr>
          <p:cNvPr id="7" name="TextBox 6">
            <a:extLst>
              <a:ext uri="{FF2B5EF4-FFF2-40B4-BE49-F238E27FC236}">
                <a16:creationId xmlns:a16="http://schemas.microsoft.com/office/drawing/2014/main" id="{08D42670-A269-F633-26D6-D1C24903CEA7}"/>
              </a:ext>
            </a:extLst>
          </p:cNvPr>
          <p:cNvSpPr txBox="1"/>
          <p:nvPr userDrawn="1"/>
        </p:nvSpPr>
        <p:spPr>
          <a:xfrm rot="16200000">
            <a:off x="10556168" y="5125084"/>
            <a:ext cx="2687307" cy="153888"/>
          </a:xfrm>
          <a:prstGeom prst="rect">
            <a:avLst/>
          </a:prstGeom>
          <a:noFill/>
        </p:spPr>
        <p:txBody>
          <a:bodyPr wrap="square" rtlCol="0">
            <a:spAutoFit/>
          </a:bodyPr>
          <a:lstStyle/>
          <a:p>
            <a:r>
              <a:rPr lang="en-US" sz="400" b="0" spc="300" dirty="0">
                <a:solidFill>
                  <a:srgbClr val="010101"/>
                </a:solidFill>
              </a:rPr>
              <a:t>BLOCKCHAIN FOR AGRI FOOD EDU</a:t>
            </a:r>
          </a:p>
        </p:txBody>
      </p:sp>
    </p:spTree>
    <p:extLst>
      <p:ext uri="{BB962C8B-B14F-4D97-AF65-F5344CB8AC3E}">
        <p14:creationId xmlns:p14="http://schemas.microsoft.com/office/powerpoint/2010/main" val="580465908"/>
      </p:ext>
    </p:extLst>
  </p:cSld>
  <p:clrMap bg1="lt1" tx1="dk1" bg2="lt2" tx2="dk2" accent1="accent1" accent2="accent2" accent3="accent3" accent4="accent4" accent5="accent5" accent6="accent6" hlink="hlink" folHlink="folHlink"/>
  <p:sldLayoutIdLst>
    <p:sldLayoutId id="2147483867" r:id="rId1"/>
    <p:sldLayoutId id="2147483881" r:id="rId2"/>
    <p:sldLayoutId id="2147483842" r:id="rId3"/>
    <p:sldLayoutId id="2147483840" r:id="rId4"/>
    <p:sldLayoutId id="2147483880" r:id="rId5"/>
    <p:sldLayoutId id="2147483877" r:id="rId6"/>
    <p:sldLayoutId id="2147483841" r:id="rId7"/>
    <p:sldLayoutId id="2147483879" r:id="rId8"/>
    <p:sldLayoutId id="2147483878" r:id="rId9"/>
    <p:sldLayoutId id="2147483861" r:id="rId10"/>
    <p:sldLayoutId id="2147483833" r:id="rId11"/>
    <p:sldLayoutId id="2147483847" r:id="rId12"/>
    <p:sldLayoutId id="2147483853" r:id="rId13"/>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5.png"/><Relationship Id="rId5" Type="http://schemas.openxmlformats.org/officeDocument/2006/relationships/hyperlink" Target="https://creativecommons.org/licenses/by-sa/4.0/?ref=chooser-v1" TargetMode="Externa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hyperlink" Target="https://www.sciencedirect.com/science/article/pii/S030859612300085X#bib1" TargetMode="External"/><Relationship Id="rId2" Type="http://schemas.openxmlformats.org/officeDocument/2006/relationships/hyperlink" Target="https://www.sciencedirect.com/science/article/pii/S030859612300085X#fn2" TargetMode="External"/><Relationship Id="rId1" Type="http://schemas.openxmlformats.org/officeDocument/2006/relationships/slideLayout" Target="../slideLayouts/slideLayout8.xml"/><Relationship Id="rId5" Type="http://schemas.openxmlformats.org/officeDocument/2006/relationships/image" Target="../media/image8.gif"/><Relationship Id="rId4" Type="http://schemas.openxmlformats.org/officeDocument/2006/relationships/hyperlink" Target="https://iberchain.es/"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1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9.png"/><Relationship Id="rId1" Type="http://schemas.openxmlformats.org/officeDocument/2006/relationships/slideLayout" Target="../slideLayouts/slideLayout8.xml"/></Relationships>
</file>

<file path=ppt/slides/_rels/slide1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www.agrego.pl/" TargetMode="External"/><Relationship Id="rId2" Type="http://schemas.openxmlformats.org/officeDocument/2006/relationships/hyperlink" Target="https://www.scribd.com/document/554652392/Polish-Premium-Bief-pilot-project-Agreco" TargetMode="External"/><Relationship Id="rId1" Type="http://schemas.openxmlformats.org/officeDocument/2006/relationships/slideLayout" Target="../slideLayouts/slideLayout8.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www.aholddelhaize.com/en/news/juicy-details-albert-heijn-uses-blockchain-to-make-orange-juice-production-transparent/#:~:text=It%20is%20using%20blockchain%20technology%20to%20make%20the,completely%20transparent%2C%20in%20partnership%20with%20its%20supplier%2C%20Refresco." TargetMode="External"/><Relationship Id="rId1" Type="http://schemas.openxmlformats.org/officeDocument/2006/relationships/slideLayout" Target="../slideLayouts/slideLayout8.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25.xml.rels><?xml version="1.0" encoding="UTF-8" standalone="yes"?>
<Relationships xmlns="http://schemas.openxmlformats.org/package/2006/relationships"><Relationship Id="rId2" Type="http://schemas.openxmlformats.org/officeDocument/2006/relationships/hyperlink" Target="https://techcrunch.com/2015/09/21/provenance-aims-to-use-blockchain-technology-to-prove-authenticity/" TargetMode="External"/><Relationship Id="rId1" Type="http://schemas.openxmlformats.org/officeDocument/2006/relationships/slideLayout" Target="../slideLayouts/slideLayout8.xml"/></Relationships>
</file>

<file path=ppt/slides/_rels/slide2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11.xml"/><Relationship Id="rId1" Type="http://schemas.openxmlformats.org/officeDocument/2006/relationships/video" Target="https://www.youtube.com/embed/QWkAx7Qw5v8?feature=oembed" TargetMode="External"/><Relationship Id="rId5" Type="http://schemas.openxmlformats.org/officeDocument/2006/relationships/image" Target="../media/image17.jpeg"/><Relationship Id="rId4" Type="http://schemas.openxmlformats.org/officeDocument/2006/relationships/image" Target="../media/image16.jpeg"/></Relationships>
</file>

<file path=ppt/slides/_rels/slide27.xml.rels><?xml version="1.0" encoding="UTF-8" standalone="yes"?>
<Relationships xmlns="http://schemas.openxmlformats.org/package/2006/relationships"><Relationship Id="rId3" Type="http://schemas.openxmlformats.org/officeDocument/2006/relationships/hyperlink" Target="https://belu.org/" TargetMode="External"/><Relationship Id="rId2" Type="http://schemas.openxmlformats.org/officeDocument/2006/relationships/image" Target="../media/image18.png"/><Relationship Id="rId1" Type="http://schemas.openxmlformats.org/officeDocument/2006/relationships/slideLayout" Target="../slideLayouts/slideLayout8.xml"/></Relationships>
</file>

<file path=ppt/slides/_rels/slide2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hyperlink" Target="https://belu.org/impact-report/" TargetMode="External"/><Relationship Id="rId1" Type="http://schemas.openxmlformats.org/officeDocument/2006/relationships/slideLayout" Target="../slideLayouts/slideLayout8.xml"/></Relationships>
</file>

<file path=ppt/slides/_rels/slide29.xml.rels><?xml version="1.0" encoding="UTF-8" standalone="yes"?>
<Relationships xmlns="http://schemas.openxmlformats.org/package/2006/relationships"><Relationship Id="rId3" Type="http://schemas.openxmlformats.org/officeDocument/2006/relationships/hyperlink" Target="https://belu.org/green-credentials-not-greenwash/" TargetMode="External"/><Relationship Id="rId2" Type="http://schemas.openxmlformats.org/officeDocument/2006/relationships/hyperlink" Target="https://www.provenance.org/case-studies/belu" TargetMode="External"/><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hyperlink" Target="https://www.provenance.org/case-studies/napolina" TargetMode="External"/><Relationship Id="rId1" Type="http://schemas.openxmlformats.org/officeDocument/2006/relationships/slideLayout" Target="../slideLayouts/slideLayout8.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image" Target="../media/image21.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hyperlink" Target="https://www.fujitsu.com/emeia/about/resources/news/press-releases/2019/emeai-20191105-fujitsu-and-rice-exchange-bring-to-market.html" TargetMode="External"/><Relationship Id="rId2" Type="http://schemas.openxmlformats.org/officeDocument/2006/relationships/image" Target="../media/image23.png"/><Relationship Id="rId1" Type="http://schemas.openxmlformats.org/officeDocument/2006/relationships/slideLayout" Target="../slideLayouts/slideLayout8.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36.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hyperlink" Target="https://www.te-food.com/" TargetMode="External"/><Relationship Id="rId1" Type="http://schemas.openxmlformats.org/officeDocument/2006/relationships/slideLayout" Target="../slideLayouts/slideLayout8.xml"/></Relationships>
</file>

<file path=ppt/slides/_rels/slide38.xml.rels><?xml version="1.0" encoding="UTF-8" standalone="yes"?>
<Relationships xmlns="http://schemas.openxmlformats.org/package/2006/relationships"><Relationship Id="rId3" Type="http://schemas.openxmlformats.org/officeDocument/2006/relationships/hyperlink" Target="https://www.roucadil.com/" TargetMode="External"/><Relationship Id="rId2" Type="http://schemas.openxmlformats.org/officeDocument/2006/relationships/hyperlink" Target="https://www.auchan.fr/" TargetMode="External"/><Relationship Id="rId1" Type="http://schemas.openxmlformats.org/officeDocument/2006/relationships/slideLayout" Target="../slideLayouts/slideLayout8.xml"/></Relationships>
</file>

<file path=ppt/slides/_rels/slide39.xml.rels><?xml version="1.0" encoding="UTF-8" standalone="yes"?>
<Relationships xmlns="http://schemas.openxmlformats.org/package/2006/relationships"><Relationship Id="rId3" Type="http://schemas.openxmlformats.org/officeDocument/2006/relationships/hyperlink" Target="https://medium.com/te-food/te-food-has-been-implemented-for-prunes-traceability-in-france-e542c9169f33" TargetMode="External"/><Relationship Id="rId2" Type="http://schemas.openxmlformats.org/officeDocument/2006/relationships/image" Target="../media/image25.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1.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hyperlink" Target="https://www.nsai.ie/about/news/irish-agri-food-blockchain-pioneer-takes-home-the-european-standardsinnovat/" TargetMode="External"/><Relationship Id="rId1" Type="http://schemas.openxmlformats.org/officeDocument/2006/relationships/slideLayout" Target="../slideLayouts/slideLayout8.xml"/></Relationships>
</file>

<file path=ppt/slides/_rels/slide43.xml.rels><?xml version="1.0" encoding="UTF-8" standalone="yes"?>
<Relationships xmlns="http://schemas.openxmlformats.org/package/2006/relationships"><Relationship Id="rId3" Type="http://schemas.openxmlformats.org/officeDocument/2006/relationships/hyperlink" Target="https://www.youtube.com/channel/UC-n3Z2V9d2VAi1Dd1GiNU2A" TargetMode="External"/><Relationship Id="rId2" Type="http://schemas.openxmlformats.org/officeDocument/2006/relationships/slideLayout" Target="../slideLayouts/slideLayout8.xml"/><Relationship Id="rId1" Type="http://schemas.openxmlformats.org/officeDocument/2006/relationships/video" Target="https://www.youtube.com/embed/Vy744EDdiFs?feature=oembed" TargetMode="External"/><Relationship Id="rId4" Type="http://schemas.openxmlformats.org/officeDocument/2006/relationships/image" Target="../media/image26.jpeg"/></Relationships>
</file>

<file path=ppt/slides/_rels/slide44.xml.rels><?xml version="1.0" encoding="UTF-8" standalone="yes"?>
<Relationships xmlns="http://schemas.openxmlformats.org/package/2006/relationships"><Relationship Id="rId2" Type="http://schemas.openxmlformats.org/officeDocument/2006/relationships/image" Target="../media/image24.jpe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hyperlink" Target="http://www.foodunfolded.com/" TargetMode="Externa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0.xml"/></Relationships>
</file>

<file path=ppt/slides/_rels/slide47.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0.xml"/></Relationships>
</file>

<file path=ppt/slides/_rels/slide50.xml.rels><?xml version="1.0" encoding="UTF-8" standalone="yes"?>
<Relationships xmlns="http://schemas.openxmlformats.org/package/2006/relationships"><Relationship Id="rId3" Type="http://schemas.openxmlformats.org/officeDocument/2006/relationships/hyperlink" Target="https://retailwire.com/discussion/carrefour-uses-blockchain-to-offer-consumers-greater-supply-chain-transparency/" TargetMode="External"/><Relationship Id="rId2" Type="http://schemas.openxmlformats.org/officeDocument/2006/relationships/image" Target="../media/image28.png"/><Relationship Id="rId1" Type="http://schemas.openxmlformats.org/officeDocument/2006/relationships/slideLayout" Target="../slideLayouts/slideLayout8.xml"/></Relationships>
</file>

<file path=ppt/slides/_rels/slide51.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hyperlink" Target="https://www.foodunfolded.com/article/blockchain-in-agriculture-digitalising-the-food-system#ref3" TargetMode="External"/><Relationship Id="rId1" Type="http://schemas.openxmlformats.org/officeDocument/2006/relationships/slideLayout" Target="../slideLayouts/slideLayout8.xml"/><Relationship Id="rId4" Type="http://schemas.openxmlformats.org/officeDocument/2006/relationships/hyperlink" Target="https://drive.google.com/file/d/1xpJf_3F-UxHEDHrMmgnBMeD5FqtghoKp/view" TargetMode="External"/></Relationships>
</file>

<file path=ppt/slides/_rels/slide52.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54.xml.rels><?xml version="1.0" encoding="UTF-8" standalone="yes"?>
<Relationships xmlns="http://schemas.openxmlformats.org/package/2006/relationships"><Relationship Id="rId3" Type="http://schemas.openxmlformats.org/officeDocument/2006/relationships/hyperlink" Target="https://www.ibm.com/docs/en/app-connect/container?topic=apps-food-trust" TargetMode="External"/><Relationship Id="rId2" Type="http://schemas.openxmlformats.org/officeDocument/2006/relationships/hyperlink" Target="https://www.ibm.com/products/supply-chain-intelligence-suite/food-trust" TargetMode="External"/><Relationship Id="rId1" Type="http://schemas.openxmlformats.org/officeDocument/2006/relationships/slideLayout" Target="../slideLayouts/slideLayout8.xml"/><Relationship Id="rId6" Type="http://schemas.openxmlformats.org/officeDocument/2006/relationships/hyperlink" Target="Klicken%20Sie%20hier%20zum%20DOWNLOAD%20des%20LEITFADENS%20F&#220;R%20LEBENSMITTELVERTRAUEN" TargetMode="External"/><Relationship Id="rId5" Type="http://schemas.openxmlformats.org/officeDocument/2006/relationships/image" Target="../media/image30.png"/><Relationship Id="rId4" Type="http://schemas.openxmlformats.org/officeDocument/2006/relationships/hyperlink" Target="https://www.ibm.com/downloads/cas/8QABQBDR" TargetMode="External"/></Relationships>
</file>

<file path=ppt/slides/_rels/slide55.xml.rels><?xml version="1.0" encoding="UTF-8" standalone="yes"?>
<Relationships xmlns="http://schemas.openxmlformats.org/package/2006/relationships"><Relationship Id="rId3" Type="http://schemas.openxmlformats.org/officeDocument/2006/relationships/hyperlink" Target="https://www.theguardian.com/environment/2021/mar/15/revealed-seafood-happening-on-a-vast-global-scale" TargetMode="External"/><Relationship Id="rId2" Type="http://schemas.openxmlformats.org/officeDocument/2006/relationships/hyperlink" Target="https://oceana.org/sites/default/files/National_Seafood_Fraud_Testing_Results_Highlights_FINAL.pdf" TargetMode="External"/><Relationship Id="rId1" Type="http://schemas.openxmlformats.org/officeDocument/2006/relationships/slideLayout" Target="../slideLayouts/slideLayout8.xml"/><Relationship Id="rId5" Type="http://schemas.openxmlformats.org/officeDocument/2006/relationships/hyperlink" Target="https://static1.squarespace.com/static/5e2755963c421657bd408970/t/5f5f4c92a3738d07d52d9374/1600081043823/KvaroyArctic-Tech-Blockchain.pdf" TargetMode="External"/><Relationship Id="rId4" Type="http://schemas.openxmlformats.org/officeDocument/2006/relationships/hyperlink" Target="https://www.kvaroyarctic.com/blockchain-technology" TargetMode="Externa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3" Type="http://schemas.openxmlformats.org/officeDocument/2006/relationships/package" Target="../embeddings/Microsoft_Word_Document.docx"/><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31.wmf"/></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60.xml.rels><?xml version="1.0" encoding="UTF-8" standalone="yes"?>
<Relationships xmlns="http://schemas.openxmlformats.org/package/2006/relationships"><Relationship Id="rId3" Type="http://schemas.openxmlformats.org/officeDocument/2006/relationships/hyperlink" Target="https://blockchainforagrifood.eu/" TargetMode="External"/><Relationship Id="rId2" Type="http://schemas.openxmlformats.org/officeDocument/2006/relationships/notesSlide" Target="../notesSlides/notesSlide14.xml"/><Relationship Id="rId1" Type="http://schemas.openxmlformats.org/officeDocument/2006/relationships/slideLayout" Target="../slideLayouts/slideLayout13.xml"/><Relationship Id="rId4"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8.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slideLayout" Target="../slideLayouts/slideLayout8.xml"/><Relationship Id="rId1" Type="http://schemas.openxmlformats.org/officeDocument/2006/relationships/video" Target="https://www.youtube.com/embed/6ImFBrRuGG0?feature=oembed"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 name="Picture Placeholder 38">
            <a:extLst>
              <a:ext uri="{FF2B5EF4-FFF2-40B4-BE49-F238E27FC236}">
                <a16:creationId xmlns:a16="http://schemas.microsoft.com/office/drawing/2014/main" id="{AE138943-35EB-F8A4-9BDB-2FC7DEA15CE7}"/>
              </a:ext>
            </a:extLst>
          </p:cNvPr>
          <p:cNvPicPr>
            <a:picLocks noGrp="1" noChangeAspect="1"/>
          </p:cNvPicPr>
          <p:nvPr>
            <p:ph type="pic" sz="quarter" idx="44"/>
          </p:nvPr>
        </p:nvPicPr>
        <p:blipFill>
          <a:blip r:embed="rId3"/>
          <a:srcRect t="19078" b="19078"/>
          <a:stretch>
            <a:fillRect/>
          </a:stretch>
        </p:blipFill>
        <p:spPr/>
      </p:pic>
      <p:sp>
        <p:nvSpPr>
          <p:cNvPr id="7" name="Text Placeholder 6">
            <a:extLst>
              <a:ext uri="{FF2B5EF4-FFF2-40B4-BE49-F238E27FC236}">
                <a16:creationId xmlns:a16="http://schemas.microsoft.com/office/drawing/2014/main" id="{C7A02EA4-4CBF-804E-84A7-7223E815E249}"/>
              </a:ext>
            </a:extLst>
          </p:cNvPr>
          <p:cNvSpPr>
            <a:spLocks noGrp="1"/>
          </p:cNvSpPr>
          <p:nvPr>
            <p:ph type="body" sz="quarter" idx="19"/>
          </p:nvPr>
        </p:nvSpPr>
        <p:spPr>
          <a:prstGeom prst="rect">
            <a:avLst/>
          </a:prstGeom>
        </p:spPr>
        <p:txBody>
          <a:bodyPr/>
          <a:lstStyle/>
          <a:p>
            <a:r>
              <a:rPr lang="en-IE" b="0" dirty="0"/>
              <a:t>Modul </a:t>
            </a:r>
            <a:r>
              <a:rPr lang="en-IE" dirty="0"/>
              <a:t>4</a:t>
            </a:r>
            <a:endParaRPr lang="en-IE" b="0" dirty="0"/>
          </a:p>
        </p:txBody>
      </p:sp>
      <p:sp>
        <p:nvSpPr>
          <p:cNvPr id="9" name="Text Placeholder 8">
            <a:extLst>
              <a:ext uri="{FF2B5EF4-FFF2-40B4-BE49-F238E27FC236}">
                <a16:creationId xmlns:a16="http://schemas.microsoft.com/office/drawing/2014/main" id="{89177E28-4F22-7E40-AB64-D1BAC04F32A8}"/>
              </a:ext>
            </a:extLst>
          </p:cNvPr>
          <p:cNvSpPr>
            <a:spLocks noGrp="1"/>
          </p:cNvSpPr>
          <p:nvPr>
            <p:ph type="body" sz="quarter" idx="21"/>
          </p:nvPr>
        </p:nvSpPr>
        <p:spPr>
          <a:xfrm>
            <a:off x="883982" y="5125435"/>
            <a:ext cx="6845887" cy="1038225"/>
          </a:xfrm>
          <a:prstGeom prst="rect">
            <a:avLst/>
          </a:prstGeom>
        </p:spPr>
        <p:txBody>
          <a:bodyPr/>
          <a:lstStyle/>
          <a:p>
            <a:r>
              <a:rPr lang="en-GB" b="1" dirty="0"/>
              <a:t>Blockchain in der Praxis - </a:t>
            </a:r>
            <a:r>
              <a:rPr lang="en-GB" b="1" dirty="0" err="1"/>
              <a:t>eine</a:t>
            </a:r>
            <a:r>
              <a:rPr lang="en-GB" b="1" dirty="0"/>
              <a:t> </a:t>
            </a:r>
            <a:r>
              <a:rPr lang="en-GB" b="1" dirty="0" err="1"/>
              <a:t>Reihe</a:t>
            </a:r>
            <a:r>
              <a:rPr lang="en-GB" b="1" dirty="0"/>
              <a:t> von </a:t>
            </a:r>
            <a:r>
              <a:rPr lang="en-GB" b="1" dirty="0" err="1"/>
              <a:t>Fallstudien</a:t>
            </a:r>
            <a:endParaRPr lang="en-US" b="1" dirty="0"/>
          </a:p>
        </p:txBody>
      </p:sp>
      <p:pic>
        <p:nvPicPr>
          <p:cNvPr id="3" name="Picture 2">
            <a:extLst>
              <a:ext uri="{FF2B5EF4-FFF2-40B4-BE49-F238E27FC236}">
                <a16:creationId xmlns:a16="http://schemas.microsoft.com/office/drawing/2014/main" id="{752B3FE1-9C91-9EC1-0EF4-0A4BED075540}"/>
              </a:ext>
            </a:extLst>
          </p:cNvPr>
          <p:cNvPicPr>
            <a:picLocks noChangeAspect="1"/>
          </p:cNvPicPr>
          <p:nvPr/>
        </p:nvPicPr>
        <p:blipFill>
          <a:blip r:embed="rId4"/>
          <a:stretch>
            <a:fillRect/>
          </a:stretch>
        </p:blipFill>
        <p:spPr>
          <a:xfrm>
            <a:off x="9809196" y="5393802"/>
            <a:ext cx="2009582" cy="420610"/>
          </a:xfrm>
          <a:prstGeom prst="rect">
            <a:avLst/>
          </a:prstGeom>
        </p:spPr>
      </p:pic>
      <p:sp>
        <p:nvSpPr>
          <p:cNvPr id="4" name="Rectangle 3">
            <a:extLst>
              <a:ext uri="{FF2B5EF4-FFF2-40B4-BE49-F238E27FC236}">
                <a16:creationId xmlns:a16="http://schemas.microsoft.com/office/drawing/2014/main" id="{119518D7-795F-DC30-FA5F-020F6BF5C1AD}"/>
              </a:ext>
            </a:extLst>
          </p:cNvPr>
          <p:cNvSpPr/>
          <p:nvPr/>
        </p:nvSpPr>
        <p:spPr>
          <a:xfrm>
            <a:off x="8150105" y="5982306"/>
            <a:ext cx="3668673" cy="830997"/>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de-DE" sz="800" b="0" i="0" dirty="0">
                <a:solidFill>
                  <a:schemeClr val="tx1">
                    <a:lumMod val="50000"/>
                  </a:schemeClr>
                </a:solidFill>
                <a:effectLst/>
                <a:latin typeface="arial" panose="020B0604020202020204" pitchFamily="34" charset="0"/>
              </a:rPr>
              <a:t>Von der Europäischen Union finanziert. Die geäußerten Ansichten und Meinungen entsprechen jedoch ausschließlich denen des Autors bzw. der Autoren und spiegeln nicht zwingend die der Europäischen Union oder der Europäischen Exekutivagentur für Bildung und Kultur (EACEA) wider. Weder die Europäische Union noch die EACEA können dafür verantwortlich gemacht werden.</a:t>
            </a:r>
            <a:endParaRPr lang="en-US" sz="800" b="0" i="0" dirty="0">
              <a:solidFill>
                <a:schemeClr val="tx1">
                  <a:lumMod val="50000"/>
                </a:schemeClr>
              </a:solidFill>
              <a:latin typeface="Calibri" panose="020F0502020204030204" pitchFamily="34" charset="0"/>
              <a:ea typeface="Open Sans" panose="020B060603050402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C48B4F36-8729-8F45-67D4-A1910E13B5C0}"/>
              </a:ext>
            </a:extLst>
          </p:cNvPr>
          <p:cNvSpPr>
            <a:spLocks noChangeArrowheads="1"/>
          </p:cNvSpPr>
          <p:nvPr/>
        </p:nvSpPr>
        <p:spPr bwMode="auto">
          <a:xfrm>
            <a:off x="926524" y="6105416"/>
            <a:ext cx="2103587" cy="64633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rgbClr val="333333"/>
                </a:solidFill>
                <a:effectLst/>
                <a:latin typeface="Source Sans Pro" panose="020B0503030403020204" pitchFamily="34" charset="0"/>
              </a:rPr>
              <a:t>Blockchain for </a:t>
            </a:r>
            <a:r>
              <a:rPr kumimoji="0" lang="en-US" altLang="en-US" sz="900" b="0" i="0" u="none" strike="noStrike" cap="none" normalizeH="0" baseline="0" dirty="0" err="1">
                <a:ln>
                  <a:noFill/>
                </a:ln>
                <a:solidFill>
                  <a:srgbClr val="333333"/>
                </a:solidFill>
                <a:effectLst/>
                <a:latin typeface="Source Sans Pro" panose="020B0503030403020204" pitchFamily="34" charset="0"/>
              </a:rPr>
              <a:t>AgriFood</a:t>
            </a:r>
            <a:r>
              <a:rPr kumimoji="0" lang="en-US" altLang="en-US" sz="900" b="0" i="0" u="none" strike="noStrike" cap="none" normalizeH="0" baseline="0" dirty="0">
                <a:ln>
                  <a:noFill/>
                </a:ln>
                <a:solidFill>
                  <a:srgbClr val="333333"/>
                </a:solidFill>
                <a:effectLst/>
                <a:latin typeface="Source Sans Pro" panose="020B0503030403020204" pitchFamily="34" charset="0"/>
              </a:rPr>
              <a:t> Open Educational Resources © 2023/2024 von Blockchain for </a:t>
            </a:r>
            <a:r>
              <a:rPr kumimoji="0" lang="en-US" altLang="en-US" sz="900" b="0" i="0" u="none" strike="noStrike" cap="none" normalizeH="0" baseline="0" dirty="0" err="1">
                <a:ln>
                  <a:noFill/>
                </a:ln>
                <a:solidFill>
                  <a:srgbClr val="333333"/>
                </a:solidFill>
                <a:effectLst/>
                <a:latin typeface="Source Sans Pro" panose="020B0503030403020204" pitchFamily="34" charset="0"/>
              </a:rPr>
              <a:t>AgriFood</a:t>
            </a:r>
            <a:r>
              <a:rPr kumimoji="0" lang="en-US" altLang="en-US" sz="900" b="0" i="0" u="none" strike="noStrike" cap="none" normalizeH="0" baseline="0" dirty="0">
                <a:ln>
                  <a:noFill/>
                </a:ln>
                <a:solidFill>
                  <a:srgbClr val="333333"/>
                </a:solidFill>
                <a:effectLst/>
                <a:latin typeface="Source Sans Pro" panose="020B0503030403020204" pitchFamily="34" charset="0"/>
              </a:rPr>
              <a:t> Consortium </a:t>
            </a:r>
            <a:r>
              <a:rPr kumimoji="0" lang="en-US" altLang="en-US" sz="900" b="0" i="0" u="none" strike="noStrike" cap="none" normalizeH="0" baseline="0" dirty="0" err="1">
                <a:ln>
                  <a:noFill/>
                </a:ln>
                <a:solidFill>
                  <a:srgbClr val="333333"/>
                </a:solidFill>
                <a:effectLst/>
                <a:latin typeface="Source Sans Pro" panose="020B0503030403020204" pitchFamily="34" charset="0"/>
              </a:rPr>
              <a:t>ist</a:t>
            </a:r>
            <a:r>
              <a:rPr kumimoji="0" lang="en-US" altLang="en-US" sz="900" b="0" i="0" u="none" strike="noStrike" cap="none" normalizeH="0" baseline="0" dirty="0">
                <a:ln>
                  <a:noFill/>
                </a:ln>
                <a:solidFill>
                  <a:srgbClr val="333333"/>
                </a:solidFill>
                <a:effectLst/>
                <a:latin typeface="Source Sans Pro" panose="020B0503030403020204" pitchFamily="34" charset="0"/>
              </a:rPr>
              <a:t> </a:t>
            </a:r>
            <a:r>
              <a:rPr kumimoji="0" lang="en-US" altLang="en-US" sz="900" b="0" i="0" u="none" strike="noStrike" cap="none" normalizeH="0" baseline="0" dirty="0" err="1">
                <a:ln>
                  <a:noFill/>
                </a:ln>
                <a:solidFill>
                  <a:srgbClr val="333333"/>
                </a:solidFill>
                <a:effectLst/>
                <a:latin typeface="Source Sans Pro" panose="020B0503030403020204" pitchFamily="34" charset="0"/>
              </a:rPr>
              <a:t>lizenziert</a:t>
            </a:r>
            <a:r>
              <a:rPr kumimoji="0" lang="en-US" altLang="en-US" sz="900" b="0" i="0" u="none" strike="noStrike" cap="none" normalizeH="0" baseline="0" dirty="0">
                <a:ln>
                  <a:noFill/>
                </a:ln>
                <a:solidFill>
                  <a:srgbClr val="333333"/>
                </a:solidFill>
                <a:effectLst/>
                <a:latin typeface="Source Sans Pro" panose="020B0503030403020204" pitchFamily="34" charset="0"/>
              </a:rPr>
              <a:t> </a:t>
            </a:r>
            <a:r>
              <a:rPr kumimoji="0" lang="en-US" altLang="en-US" sz="900" b="0" i="0" u="none" strike="noStrike" cap="none" normalizeH="0" baseline="0" dirty="0" err="1">
                <a:ln>
                  <a:noFill/>
                </a:ln>
                <a:solidFill>
                  <a:srgbClr val="333333"/>
                </a:solidFill>
                <a:effectLst/>
                <a:latin typeface="Source Sans Pro" panose="020B0503030403020204" pitchFamily="34" charset="0"/>
              </a:rPr>
              <a:t>unter</a:t>
            </a:r>
            <a:r>
              <a:rPr kumimoji="0" lang="en-US" altLang="en-US" sz="900" b="0" i="0" u="none" strike="noStrike" cap="none" normalizeH="0" baseline="0" dirty="0">
                <a:ln>
                  <a:noFill/>
                </a:ln>
                <a:solidFill>
                  <a:srgbClr val="333333"/>
                </a:solidFill>
                <a:effectLst/>
                <a:latin typeface="Source Sans Pro" panose="020B0503030403020204" pitchFamily="34" charset="0"/>
              </a:rPr>
              <a:t> </a:t>
            </a:r>
            <a:r>
              <a:rPr kumimoji="0" lang="en-US" altLang="en-US" sz="900" b="0" i="0" u="none" strike="noStrike" cap="none" normalizeH="0" baseline="0" dirty="0">
                <a:ln>
                  <a:noFill/>
                </a:ln>
                <a:solidFill>
                  <a:srgbClr val="D14500"/>
                </a:solidFill>
                <a:effectLst/>
                <a:latin typeface="Source Sans Pro" panose="020B0503030403020204" pitchFamily="34" charset="0"/>
                <a:hlinkClick r:id="rId5"/>
              </a:rPr>
              <a:t>CC BY-SA 4.</a:t>
            </a:r>
            <a:r>
              <a:rPr kumimoji="0" lang="en-US" altLang="en-US" sz="400" b="0" i="0" u="none" strike="noStrike" cap="none" normalizeH="0" baseline="0" dirty="0">
                <a:ln>
                  <a:noFill/>
                </a:ln>
                <a:solidFill>
                  <a:schemeClr val="tx1"/>
                </a:solidFill>
                <a:effectLst/>
              </a:rPr>
              <a:t>0   </a:t>
            </a:r>
            <a:endParaRPr kumimoji="0" lang="en-US" altLang="en-US" sz="1100" b="0" i="0" u="none" strike="noStrike" cap="none" normalizeH="0" baseline="0" dirty="0">
              <a:ln>
                <a:noFill/>
              </a:ln>
              <a:solidFill>
                <a:schemeClr val="tx1"/>
              </a:solidFill>
              <a:effectLst/>
              <a:latin typeface="Arial" panose="020B0604020202020204" pitchFamily="34" charset="0"/>
            </a:endParaRPr>
          </a:p>
        </p:txBody>
      </p:sp>
      <p:pic>
        <p:nvPicPr>
          <p:cNvPr id="5" name="Picture 6">
            <a:extLst>
              <a:ext uri="{FF2B5EF4-FFF2-40B4-BE49-F238E27FC236}">
                <a16:creationId xmlns:a16="http://schemas.microsoft.com/office/drawing/2014/main" id="{B708658B-4167-9996-8D2F-92BD6821D9AE}"/>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030111" y="6435501"/>
            <a:ext cx="903881" cy="31624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9429739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98AB20F8-388F-B488-7300-3E153C3F4B07}"/>
              </a:ext>
            </a:extLst>
          </p:cNvPr>
          <p:cNvPicPr>
            <a:picLocks noGrp="1" noChangeAspect="1"/>
          </p:cNvPicPr>
          <p:nvPr>
            <p:ph type="pic" sz="quarter" idx="44"/>
          </p:nvPr>
        </p:nvPicPr>
        <p:blipFill>
          <a:blip r:embed="rId2"/>
          <a:srcRect t="7765" b="7765"/>
          <a:stretch>
            <a:fillRect/>
          </a:stretch>
        </p:blipFill>
        <p:spPr/>
      </p:pic>
      <p:sp>
        <p:nvSpPr>
          <p:cNvPr id="4" name="Text Placeholder 3">
            <a:extLst>
              <a:ext uri="{FF2B5EF4-FFF2-40B4-BE49-F238E27FC236}">
                <a16:creationId xmlns:a16="http://schemas.microsoft.com/office/drawing/2014/main" id="{BC2369F1-8EF6-AE46-9816-72DCBDD8F90A}"/>
              </a:ext>
            </a:extLst>
          </p:cNvPr>
          <p:cNvSpPr>
            <a:spLocks noGrp="1"/>
          </p:cNvSpPr>
          <p:nvPr>
            <p:ph type="body" sz="quarter" idx="13"/>
          </p:nvPr>
        </p:nvSpPr>
        <p:spPr>
          <a:xfrm>
            <a:off x="377780" y="2161608"/>
            <a:ext cx="5480760" cy="2743201"/>
          </a:xfrm>
          <a:prstGeom prst="rect">
            <a:avLst/>
          </a:prstGeom>
        </p:spPr>
        <p:txBody>
          <a:bodyPr>
            <a:normAutofit fontScale="92500"/>
          </a:bodyPr>
          <a:lstStyle/>
          <a:p>
            <a:r>
              <a:rPr lang="en-GB" b="1" i="0" dirty="0">
                <a:effectLst/>
                <a:latin typeface="Roboto" panose="02000000000000000000" pitchFamily="2" charset="0"/>
              </a:rPr>
              <a:t>2.1 </a:t>
            </a:r>
            <a:r>
              <a:rPr lang="en-GB" b="1" i="0" dirty="0" err="1">
                <a:effectLst/>
                <a:latin typeface="Roboto" panose="02000000000000000000" pitchFamily="2" charset="0"/>
              </a:rPr>
              <a:t>Lernen</a:t>
            </a:r>
            <a:r>
              <a:rPr lang="en-GB" b="1" i="0" dirty="0">
                <a:effectLst/>
                <a:latin typeface="Roboto" panose="02000000000000000000" pitchFamily="2" charset="0"/>
              </a:rPr>
              <a:t> </a:t>
            </a:r>
            <a:r>
              <a:rPr lang="en-GB" b="1" i="0" dirty="0" err="1">
                <a:effectLst/>
                <a:latin typeface="Roboto" panose="02000000000000000000" pitchFamily="2" charset="0"/>
              </a:rPr>
              <a:t>wir</a:t>
            </a:r>
            <a:r>
              <a:rPr lang="en-GB" b="1" i="0" dirty="0">
                <a:effectLst/>
                <a:latin typeface="Roboto" panose="02000000000000000000" pitchFamily="2" charset="0"/>
              </a:rPr>
              <a:t> </a:t>
            </a:r>
            <a:r>
              <a:rPr lang="en-GB" b="1" i="0" dirty="0" err="1">
                <a:effectLst/>
                <a:latin typeface="Roboto" panose="02000000000000000000" pitchFamily="2" charset="0"/>
              </a:rPr>
              <a:t>Iberchain</a:t>
            </a:r>
            <a:r>
              <a:rPr lang="en-GB" b="1" i="0" dirty="0">
                <a:effectLst/>
                <a:latin typeface="Roboto" panose="02000000000000000000" pitchFamily="2" charset="0"/>
              </a:rPr>
              <a:t> </a:t>
            </a:r>
            <a:r>
              <a:rPr lang="en-GB" b="1" i="0" dirty="0" err="1">
                <a:effectLst/>
                <a:latin typeface="Roboto" panose="02000000000000000000" pitchFamily="2" charset="0"/>
              </a:rPr>
              <a:t>kennen</a:t>
            </a:r>
            <a:endParaRPr lang="en-GB" b="1" i="0" dirty="0">
              <a:effectLst/>
              <a:latin typeface="Roboto" panose="02000000000000000000" pitchFamily="2" charset="0"/>
            </a:endParaRPr>
          </a:p>
          <a:p>
            <a:r>
              <a:rPr lang="en-GB" b="1" i="0" dirty="0">
                <a:effectLst/>
                <a:latin typeface="Roboto" panose="02000000000000000000" pitchFamily="2" charset="0"/>
              </a:rPr>
              <a:t>IMPLEMENTIERUNG der Blockchain-</a:t>
            </a:r>
            <a:r>
              <a:rPr lang="en-GB" b="1" i="0" dirty="0" err="1">
                <a:effectLst/>
                <a:latin typeface="Roboto" panose="02000000000000000000" pitchFamily="2" charset="0"/>
              </a:rPr>
              <a:t>Technologie</a:t>
            </a:r>
            <a:r>
              <a:rPr lang="en-GB" b="1" i="0" dirty="0">
                <a:effectLst/>
                <a:latin typeface="Roboto" panose="02000000000000000000" pitchFamily="2" charset="0"/>
              </a:rPr>
              <a:t> in der </a:t>
            </a:r>
            <a:r>
              <a:rPr lang="en-GB" b="1" i="0" dirty="0" err="1">
                <a:effectLst/>
                <a:latin typeface="Roboto" panose="02000000000000000000" pitchFamily="2" charset="0"/>
              </a:rPr>
              <a:t>Wertschöpfungskette</a:t>
            </a:r>
            <a:r>
              <a:rPr lang="en-GB" b="1" i="0" dirty="0">
                <a:effectLst/>
                <a:latin typeface="Roboto" panose="02000000000000000000" pitchFamily="2" charset="0"/>
              </a:rPr>
              <a:t> von </a:t>
            </a:r>
            <a:r>
              <a:rPr lang="en-GB" b="1" i="0" dirty="0" err="1">
                <a:effectLst/>
                <a:latin typeface="Roboto" panose="02000000000000000000" pitchFamily="2" charset="0"/>
              </a:rPr>
              <a:t>Fleisch</a:t>
            </a:r>
            <a:r>
              <a:rPr lang="en-GB" b="1" i="0" dirty="0">
                <a:effectLst/>
                <a:latin typeface="Roboto" panose="02000000000000000000" pitchFamily="2" charset="0"/>
              </a:rPr>
              <a:t>, das </a:t>
            </a:r>
            <a:r>
              <a:rPr lang="en-GB" b="1" i="0" dirty="0" err="1">
                <a:effectLst/>
                <a:latin typeface="Roboto" panose="02000000000000000000" pitchFamily="2" charset="0"/>
              </a:rPr>
              <a:t>als</a:t>
            </a:r>
            <a:r>
              <a:rPr lang="en-GB" b="1" i="0" dirty="0">
                <a:effectLst/>
                <a:latin typeface="Roboto" panose="02000000000000000000" pitchFamily="2" charset="0"/>
              </a:rPr>
              <a:t> 100 % </a:t>
            </a:r>
            <a:r>
              <a:rPr lang="en-GB" b="1" i="0" dirty="0" err="1">
                <a:effectLst/>
                <a:latin typeface="Roboto" panose="02000000000000000000" pitchFamily="2" charset="0"/>
              </a:rPr>
              <a:t>iberische</a:t>
            </a:r>
            <a:r>
              <a:rPr lang="en-GB" b="1" i="0" dirty="0">
                <a:effectLst/>
                <a:latin typeface="Roboto" panose="02000000000000000000" pitchFamily="2" charset="0"/>
              </a:rPr>
              <a:t> </a:t>
            </a:r>
            <a:r>
              <a:rPr lang="en-GB" b="1" i="0" dirty="0" err="1">
                <a:effectLst/>
                <a:latin typeface="Roboto" panose="02000000000000000000" pitchFamily="2" charset="0"/>
              </a:rPr>
              <a:t>Rasse</a:t>
            </a:r>
            <a:r>
              <a:rPr lang="en-GB" b="1" i="0" dirty="0">
                <a:effectLst/>
                <a:latin typeface="Roboto" panose="02000000000000000000" pitchFamily="2" charset="0"/>
              </a:rPr>
              <a:t> </a:t>
            </a:r>
            <a:r>
              <a:rPr lang="en-GB" b="1" i="0" dirty="0" err="1">
                <a:effectLst/>
                <a:latin typeface="Roboto" panose="02000000000000000000" pitchFamily="2" charset="0"/>
              </a:rPr>
              <a:t>gekennzeichnet</a:t>
            </a:r>
            <a:r>
              <a:rPr lang="en-GB" b="1" i="0" dirty="0">
                <a:effectLst/>
                <a:latin typeface="Roboto" panose="02000000000000000000" pitchFamily="2" charset="0"/>
              </a:rPr>
              <a:t> </a:t>
            </a:r>
            <a:r>
              <a:rPr lang="en-GB" b="1" i="0" dirty="0" err="1">
                <a:effectLst/>
                <a:latin typeface="Roboto" panose="02000000000000000000" pitchFamily="2" charset="0"/>
              </a:rPr>
              <a:t>ist</a:t>
            </a:r>
            <a:endParaRPr lang="en-US" i="1" dirty="0"/>
          </a:p>
        </p:txBody>
      </p:sp>
      <p:sp>
        <p:nvSpPr>
          <p:cNvPr id="9" name="Text Placeholder 4">
            <a:extLst>
              <a:ext uri="{FF2B5EF4-FFF2-40B4-BE49-F238E27FC236}">
                <a16:creationId xmlns:a16="http://schemas.microsoft.com/office/drawing/2014/main" id="{79A07C7B-8585-6C4C-BE36-FFD487927B0F}"/>
              </a:ext>
            </a:extLst>
          </p:cNvPr>
          <p:cNvSpPr txBox="1">
            <a:spLocks/>
          </p:cNvSpPr>
          <p:nvPr/>
        </p:nvSpPr>
        <p:spPr>
          <a:xfrm>
            <a:off x="0" y="4103398"/>
            <a:ext cx="6095999" cy="1532650"/>
          </a:xfrm>
          <a:prstGeom prst="rect">
            <a:avLst/>
          </a:prstGeom>
        </p:spPr>
        <p:txBody>
          <a:bodyPr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3000" i="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400" b="1" dirty="0"/>
          </a:p>
        </p:txBody>
      </p:sp>
    </p:spTree>
    <p:extLst>
      <p:ext uri="{BB962C8B-B14F-4D97-AF65-F5344CB8AC3E}">
        <p14:creationId xmlns:p14="http://schemas.microsoft.com/office/powerpoint/2010/main" val="16099141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337572" y="1177988"/>
            <a:ext cx="7964160" cy="5065552"/>
          </a:xfrm>
          <a:prstGeom prst="rect">
            <a:avLst/>
          </a:prstGeom>
        </p:spPr>
        <p:txBody>
          <a:bodyPr/>
          <a:lstStyle/>
          <a:p>
            <a:pPr marL="0" indent="0" algn="just"/>
            <a:r>
              <a:rPr lang="en-GB" sz="1800" b="0" i="0" dirty="0">
                <a:solidFill>
                  <a:srgbClr val="2E2E2E"/>
                </a:solidFill>
                <a:effectLst/>
              </a:rPr>
              <a:t>Die </a:t>
            </a:r>
            <a:r>
              <a:rPr lang="en-GB" sz="1800" b="0" i="0" dirty="0" err="1">
                <a:solidFill>
                  <a:srgbClr val="2E2E2E"/>
                </a:solidFill>
                <a:effectLst/>
              </a:rPr>
              <a:t>Agrar</a:t>
            </a:r>
            <a:r>
              <a:rPr lang="en-GB" sz="1800" b="0" i="0" dirty="0">
                <a:solidFill>
                  <a:srgbClr val="2E2E2E"/>
                </a:solidFill>
                <a:effectLst/>
              </a:rPr>
              <a:t>- und </a:t>
            </a:r>
            <a:r>
              <a:rPr lang="en-GB" sz="1800" b="0" i="0" dirty="0" err="1">
                <a:solidFill>
                  <a:srgbClr val="2E2E2E"/>
                </a:solidFill>
                <a:effectLst/>
              </a:rPr>
              <a:t>Ernährungsindustrie</a:t>
            </a:r>
            <a:r>
              <a:rPr lang="en-GB" sz="1800" b="0" i="0" dirty="0">
                <a:solidFill>
                  <a:srgbClr val="2E2E2E"/>
                </a:solidFill>
                <a:effectLst/>
              </a:rPr>
              <a:t> </a:t>
            </a:r>
            <a:r>
              <a:rPr lang="en-GB" sz="1800" b="0" i="0" dirty="0" err="1">
                <a:solidFill>
                  <a:srgbClr val="2E2E2E"/>
                </a:solidFill>
                <a:effectLst/>
              </a:rPr>
              <a:t>ist</a:t>
            </a:r>
            <a:r>
              <a:rPr lang="en-GB" sz="1800" b="0" i="0" dirty="0">
                <a:solidFill>
                  <a:srgbClr val="2E2E2E"/>
                </a:solidFill>
                <a:effectLst/>
              </a:rPr>
              <a:t> der </a:t>
            </a:r>
            <a:r>
              <a:rPr lang="en-GB" sz="1800" b="0" i="0" dirty="0" err="1">
                <a:solidFill>
                  <a:srgbClr val="2E2E2E"/>
                </a:solidFill>
                <a:effectLst/>
              </a:rPr>
              <a:t>größte</a:t>
            </a:r>
            <a:r>
              <a:rPr lang="en-GB" sz="1800" b="0" i="0" dirty="0">
                <a:solidFill>
                  <a:srgbClr val="2E2E2E"/>
                </a:solidFill>
                <a:effectLst/>
              </a:rPr>
              <a:t> </a:t>
            </a:r>
            <a:r>
              <a:rPr lang="en-GB" sz="1800" b="0" i="0" dirty="0" err="1">
                <a:solidFill>
                  <a:srgbClr val="2E2E2E"/>
                </a:solidFill>
                <a:effectLst/>
              </a:rPr>
              <a:t>industrielle</a:t>
            </a:r>
            <a:r>
              <a:rPr lang="en-GB" sz="1800" b="0" i="0" dirty="0">
                <a:solidFill>
                  <a:srgbClr val="2E2E2E"/>
                </a:solidFill>
                <a:effectLst/>
              </a:rPr>
              <a:t> </a:t>
            </a:r>
            <a:r>
              <a:rPr lang="en-GB" sz="1800" b="0" i="0" dirty="0" err="1">
                <a:solidFill>
                  <a:srgbClr val="2E2E2E"/>
                </a:solidFill>
                <a:effectLst/>
              </a:rPr>
              <a:t>Teilsektor</a:t>
            </a:r>
            <a:r>
              <a:rPr lang="en-GB" sz="1800" b="0" i="0" dirty="0">
                <a:solidFill>
                  <a:srgbClr val="2E2E2E"/>
                </a:solidFill>
                <a:effectLst/>
              </a:rPr>
              <a:t> der </a:t>
            </a:r>
            <a:r>
              <a:rPr lang="en-GB" sz="1800" b="0" i="0" dirty="0" err="1">
                <a:solidFill>
                  <a:srgbClr val="2E2E2E"/>
                </a:solidFill>
                <a:effectLst/>
              </a:rPr>
              <a:t>spanischen</a:t>
            </a:r>
            <a:r>
              <a:rPr lang="en-GB" sz="1800" b="0" i="0" dirty="0">
                <a:solidFill>
                  <a:srgbClr val="2E2E2E"/>
                </a:solidFill>
                <a:effectLst/>
              </a:rPr>
              <a:t> Wirtschaft</a:t>
            </a:r>
            <a:r>
              <a:rPr lang="en-GB" sz="1800" b="0" i="0" u="none" strike="noStrike" baseline="30000" dirty="0">
                <a:solidFill>
                  <a:srgbClr val="0C7DBB"/>
                </a:solidFill>
                <a:effectLst/>
                <a:hlinkClick r:id="rId2"/>
              </a:rPr>
              <a:t>2</a:t>
            </a:r>
            <a:r>
              <a:rPr lang="en-GB" sz="1800" b="0" i="0" dirty="0">
                <a:solidFill>
                  <a:srgbClr val="2E2E2E"/>
                </a:solidFill>
                <a:effectLst/>
              </a:rPr>
              <a:t> (</a:t>
            </a:r>
            <a:r>
              <a:rPr lang="en-GB" sz="1800" b="0" i="0" u="none" strike="noStrike" dirty="0">
                <a:solidFill>
                  <a:srgbClr val="0C7DBB"/>
                </a:solidFill>
                <a:effectLst/>
                <a:hlinkClick r:id="rId3"/>
              </a:rPr>
              <a:t>Ministerio de Agricultura, Pesca y Alimentación, 2021</a:t>
            </a:r>
            <a:r>
              <a:rPr lang="en-GB" sz="1800" b="0" i="0" dirty="0">
                <a:solidFill>
                  <a:srgbClr val="2E2E2E"/>
                </a:solidFill>
                <a:effectLst/>
              </a:rPr>
              <a:t>). Den </a:t>
            </a:r>
            <a:r>
              <a:rPr lang="en-GB" sz="1800" b="0" i="0" dirty="0" err="1">
                <a:solidFill>
                  <a:srgbClr val="2E2E2E"/>
                </a:solidFill>
                <a:effectLst/>
              </a:rPr>
              <a:t>wichtigsten</a:t>
            </a:r>
            <a:r>
              <a:rPr lang="en-GB" sz="1800" b="0" i="0" dirty="0">
                <a:solidFill>
                  <a:srgbClr val="2E2E2E"/>
                </a:solidFill>
                <a:effectLst/>
              </a:rPr>
              <a:t> </a:t>
            </a:r>
            <a:r>
              <a:rPr lang="en-GB" sz="1800" b="0" i="0" dirty="0" err="1">
                <a:solidFill>
                  <a:srgbClr val="2E2E2E"/>
                </a:solidFill>
                <a:effectLst/>
              </a:rPr>
              <a:t>Berichten</a:t>
            </a:r>
            <a:r>
              <a:rPr lang="en-GB" sz="1800" b="0" i="0" dirty="0">
                <a:solidFill>
                  <a:srgbClr val="2E2E2E"/>
                </a:solidFill>
                <a:effectLst/>
              </a:rPr>
              <a:t> </a:t>
            </a:r>
            <a:r>
              <a:rPr lang="en-GB" sz="1800" b="0" i="0" dirty="0" err="1">
                <a:solidFill>
                  <a:srgbClr val="2E2E2E"/>
                </a:solidFill>
                <a:effectLst/>
              </a:rPr>
              <a:t>zufolge</a:t>
            </a:r>
            <a:r>
              <a:rPr lang="en-GB" sz="1800" b="0" i="0" dirty="0">
                <a:solidFill>
                  <a:srgbClr val="2E2E2E"/>
                </a:solidFill>
                <a:effectLst/>
              </a:rPr>
              <a:t> </a:t>
            </a:r>
            <a:r>
              <a:rPr lang="en-GB" sz="1800" b="0" i="0" dirty="0" err="1">
                <a:solidFill>
                  <a:srgbClr val="2E2E2E"/>
                </a:solidFill>
                <a:effectLst/>
              </a:rPr>
              <a:t>ist</a:t>
            </a:r>
            <a:r>
              <a:rPr lang="en-GB" sz="1800" b="0" i="0" dirty="0">
                <a:solidFill>
                  <a:srgbClr val="2E2E2E"/>
                </a:solidFill>
                <a:effectLst/>
              </a:rPr>
              <a:t> der </a:t>
            </a:r>
            <a:r>
              <a:rPr lang="en-GB" sz="1800" b="0" i="0" dirty="0" err="1">
                <a:solidFill>
                  <a:srgbClr val="2E2E2E"/>
                </a:solidFill>
                <a:effectLst/>
              </a:rPr>
              <a:t>Sektor</a:t>
            </a:r>
            <a:r>
              <a:rPr lang="en-GB" sz="1800" b="0" i="0" dirty="0">
                <a:solidFill>
                  <a:srgbClr val="2E2E2E"/>
                </a:solidFill>
                <a:effectLst/>
              </a:rPr>
              <a:t> </a:t>
            </a:r>
            <a:r>
              <a:rPr lang="en-GB" sz="1800" b="0" i="0" dirty="0" err="1">
                <a:solidFill>
                  <a:srgbClr val="2E2E2E"/>
                </a:solidFill>
                <a:effectLst/>
              </a:rPr>
              <a:t>erneuerungsbedürftig</a:t>
            </a:r>
            <a:r>
              <a:rPr lang="en-GB" sz="1800" b="0" i="0" dirty="0">
                <a:solidFill>
                  <a:srgbClr val="2E2E2E"/>
                </a:solidFill>
                <a:effectLst/>
              </a:rPr>
              <a:t> und </a:t>
            </a:r>
            <a:r>
              <a:rPr lang="en-GB" sz="1800" b="0" i="0" dirty="0" err="1">
                <a:solidFill>
                  <a:srgbClr val="2E2E2E"/>
                </a:solidFill>
                <a:effectLst/>
              </a:rPr>
              <a:t>bedarf</a:t>
            </a:r>
            <a:r>
              <a:rPr lang="en-GB" sz="1800" b="0" i="0" dirty="0">
                <a:solidFill>
                  <a:srgbClr val="2E2E2E"/>
                </a:solidFill>
                <a:effectLst/>
              </a:rPr>
              <a:t> </a:t>
            </a:r>
            <a:r>
              <a:rPr lang="en-GB" sz="1800" b="0" i="0" dirty="0" err="1">
                <a:solidFill>
                  <a:srgbClr val="2E2E2E"/>
                </a:solidFill>
                <a:effectLst/>
              </a:rPr>
              <a:t>einer</a:t>
            </a:r>
            <a:r>
              <a:rPr lang="en-GB" sz="1800" b="0" i="0" dirty="0">
                <a:solidFill>
                  <a:srgbClr val="2E2E2E"/>
                </a:solidFill>
                <a:effectLst/>
              </a:rPr>
              <a:t> </a:t>
            </a:r>
            <a:r>
              <a:rPr lang="en-GB" sz="1800" b="0" i="0" dirty="0" err="1">
                <a:solidFill>
                  <a:srgbClr val="2E2E2E"/>
                </a:solidFill>
                <a:effectLst/>
              </a:rPr>
              <a:t>tiefgreifenden</a:t>
            </a:r>
            <a:r>
              <a:rPr lang="en-GB" sz="1800" b="0" i="0" dirty="0">
                <a:solidFill>
                  <a:srgbClr val="2E2E2E"/>
                </a:solidFill>
                <a:effectLst/>
              </a:rPr>
              <a:t> </a:t>
            </a:r>
            <a:r>
              <a:rPr lang="en-GB" sz="1800" b="0" i="0" dirty="0" err="1">
                <a:solidFill>
                  <a:srgbClr val="2E2E2E"/>
                </a:solidFill>
                <a:effectLst/>
              </a:rPr>
              <a:t>digitalen</a:t>
            </a:r>
            <a:r>
              <a:rPr lang="en-GB" sz="1800" b="0" i="0" dirty="0">
                <a:solidFill>
                  <a:srgbClr val="2E2E2E"/>
                </a:solidFill>
                <a:effectLst/>
              </a:rPr>
              <a:t> Transformation. </a:t>
            </a:r>
            <a:r>
              <a:rPr lang="en-GB" sz="1800" b="0" i="0" dirty="0" err="1">
                <a:solidFill>
                  <a:srgbClr val="2E2E2E"/>
                </a:solidFill>
                <a:effectLst/>
              </a:rPr>
              <a:t>Außerdem</a:t>
            </a:r>
            <a:r>
              <a:rPr lang="en-GB" sz="1800" b="0" i="0" dirty="0">
                <a:solidFill>
                  <a:srgbClr val="2E2E2E"/>
                </a:solidFill>
                <a:effectLst/>
              </a:rPr>
              <a:t> </a:t>
            </a:r>
            <a:r>
              <a:rPr lang="en-GB" sz="1800" b="0" i="0" dirty="0" err="1">
                <a:solidFill>
                  <a:srgbClr val="2E2E2E"/>
                </a:solidFill>
                <a:effectLst/>
              </a:rPr>
              <a:t>sind</a:t>
            </a:r>
            <a:r>
              <a:rPr lang="en-GB" sz="1800" b="0" i="0" dirty="0">
                <a:solidFill>
                  <a:srgbClr val="2E2E2E"/>
                </a:solidFill>
                <a:effectLst/>
              </a:rPr>
              <a:t> die </a:t>
            </a:r>
            <a:r>
              <a:rPr lang="en-GB" sz="1800" b="0" i="0" dirty="0" err="1">
                <a:solidFill>
                  <a:srgbClr val="2E2E2E"/>
                </a:solidFill>
                <a:effectLst/>
              </a:rPr>
              <a:t>Unternehmen</a:t>
            </a:r>
            <a:r>
              <a:rPr lang="en-GB" sz="1800" b="0" i="0" dirty="0">
                <a:solidFill>
                  <a:srgbClr val="2E2E2E"/>
                </a:solidFill>
                <a:effectLst/>
              </a:rPr>
              <a:t> des </a:t>
            </a:r>
            <a:r>
              <a:rPr lang="en-GB" sz="1800" b="0" i="0" dirty="0" err="1">
                <a:solidFill>
                  <a:srgbClr val="2E2E2E"/>
                </a:solidFill>
                <a:effectLst/>
              </a:rPr>
              <a:t>Sektors</a:t>
            </a:r>
            <a:r>
              <a:rPr lang="en-GB" sz="1800" b="0" i="0" dirty="0">
                <a:solidFill>
                  <a:srgbClr val="2E2E2E"/>
                </a:solidFill>
                <a:effectLst/>
              </a:rPr>
              <a:t> </a:t>
            </a:r>
            <a:r>
              <a:rPr lang="en-GB" sz="1800" b="0" i="0" dirty="0" err="1">
                <a:solidFill>
                  <a:srgbClr val="2E2E2E"/>
                </a:solidFill>
                <a:effectLst/>
              </a:rPr>
              <a:t>im</a:t>
            </a:r>
            <a:r>
              <a:rPr lang="en-GB" sz="1800" b="0" i="0" dirty="0">
                <a:solidFill>
                  <a:srgbClr val="2E2E2E"/>
                </a:solidFill>
                <a:effectLst/>
              </a:rPr>
              <a:t> </a:t>
            </a:r>
            <a:r>
              <a:rPr lang="en-GB" sz="1800" b="0" i="0" dirty="0" err="1">
                <a:solidFill>
                  <a:srgbClr val="2E2E2E"/>
                </a:solidFill>
                <a:effectLst/>
              </a:rPr>
              <a:t>Vergleich</a:t>
            </a:r>
            <a:r>
              <a:rPr lang="en-GB" sz="1800" b="0" i="0" dirty="0">
                <a:solidFill>
                  <a:srgbClr val="2E2E2E"/>
                </a:solidFill>
                <a:effectLst/>
              </a:rPr>
              <a:t> </a:t>
            </a:r>
            <a:r>
              <a:rPr lang="en-GB" sz="1800" b="0" i="0" dirty="0" err="1">
                <a:solidFill>
                  <a:srgbClr val="2E2E2E"/>
                </a:solidFill>
                <a:effectLst/>
              </a:rPr>
              <a:t>zu</a:t>
            </a:r>
            <a:r>
              <a:rPr lang="en-GB" sz="1800" b="0" i="0" dirty="0">
                <a:solidFill>
                  <a:srgbClr val="2E2E2E"/>
                </a:solidFill>
                <a:effectLst/>
              </a:rPr>
              <a:t> </a:t>
            </a:r>
            <a:r>
              <a:rPr lang="en-GB" sz="1800" b="0" i="0" dirty="0" err="1">
                <a:solidFill>
                  <a:srgbClr val="2E2E2E"/>
                </a:solidFill>
                <a:effectLst/>
              </a:rPr>
              <a:t>ihren</a:t>
            </a:r>
            <a:r>
              <a:rPr lang="en-GB" sz="1800" b="0" i="0" dirty="0">
                <a:solidFill>
                  <a:srgbClr val="2E2E2E"/>
                </a:solidFill>
                <a:effectLst/>
              </a:rPr>
              <a:t> </a:t>
            </a:r>
            <a:r>
              <a:rPr lang="en-GB" sz="1800" b="0" i="0" dirty="0" err="1">
                <a:solidFill>
                  <a:srgbClr val="2E2E2E"/>
                </a:solidFill>
                <a:effectLst/>
              </a:rPr>
              <a:t>europäischen</a:t>
            </a:r>
            <a:r>
              <a:rPr lang="en-GB" sz="1800" b="0" i="0" dirty="0">
                <a:solidFill>
                  <a:srgbClr val="2E2E2E"/>
                </a:solidFill>
                <a:effectLst/>
              </a:rPr>
              <a:t> Pendants </a:t>
            </a:r>
            <a:r>
              <a:rPr lang="en-GB" sz="1800" b="0" i="0" dirty="0" err="1">
                <a:solidFill>
                  <a:srgbClr val="2E2E2E"/>
                </a:solidFill>
                <a:effectLst/>
              </a:rPr>
              <a:t>klein</a:t>
            </a:r>
            <a:r>
              <a:rPr lang="en-GB" sz="1800" b="0" i="0" dirty="0">
                <a:solidFill>
                  <a:srgbClr val="2E2E2E"/>
                </a:solidFill>
                <a:effectLst/>
              </a:rPr>
              <a:t>, was es </a:t>
            </a:r>
            <a:r>
              <a:rPr lang="en-GB" sz="1800" b="0" i="0" dirty="0" err="1">
                <a:solidFill>
                  <a:srgbClr val="2E2E2E"/>
                </a:solidFill>
                <a:effectLst/>
              </a:rPr>
              <a:t>ihnen</a:t>
            </a:r>
            <a:r>
              <a:rPr lang="en-GB" sz="1800" b="0" i="0" dirty="0">
                <a:solidFill>
                  <a:srgbClr val="2E2E2E"/>
                </a:solidFill>
                <a:effectLst/>
              </a:rPr>
              <a:t> </a:t>
            </a:r>
            <a:r>
              <a:rPr lang="en-GB" sz="1800" b="0" i="0" dirty="0" err="1">
                <a:solidFill>
                  <a:srgbClr val="2E2E2E"/>
                </a:solidFill>
                <a:effectLst/>
              </a:rPr>
              <a:t>erschwert</a:t>
            </a:r>
            <a:r>
              <a:rPr lang="en-GB" sz="1800" b="0" i="0" dirty="0">
                <a:solidFill>
                  <a:srgbClr val="2E2E2E"/>
                </a:solidFill>
                <a:effectLst/>
              </a:rPr>
              <a:t>, in </a:t>
            </a:r>
            <a:r>
              <a:rPr lang="en-GB" sz="1800" b="0" i="0" dirty="0" err="1">
                <a:solidFill>
                  <a:srgbClr val="2E2E2E"/>
                </a:solidFill>
                <a:effectLst/>
              </a:rPr>
              <a:t>größerem</a:t>
            </a:r>
            <a:r>
              <a:rPr lang="en-GB" sz="1800" b="0" i="0" dirty="0">
                <a:solidFill>
                  <a:srgbClr val="2E2E2E"/>
                </a:solidFill>
                <a:effectLst/>
              </a:rPr>
              <a:t> </a:t>
            </a:r>
            <a:r>
              <a:rPr lang="en-GB" sz="1800" b="0" i="0" dirty="0" err="1">
                <a:solidFill>
                  <a:srgbClr val="2E2E2E"/>
                </a:solidFill>
                <a:effectLst/>
              </a:rPr>
              <a:t>Maßstab</a:t>
            </a:r>
            <a:r>
              <a:rPr lang="en-GB" sz="1800" b="0" i="0" dirty="0">
                <a:solidFill>
                  <a:srgbClr val="2E2E2E"/>
                </a:solidFill>
                <a:effectLst/>
              </a:rPr>
              <a:t> </a:t>
            </a:r>
            <a:r>
              <a:rPr lang="en-GB" sz="1800" b="0" i="0" dirty="0" err="1">
                <a:solidFill>
                  <a:srgbClr val="2E2E2E"/>
                </a:solidFill>
                <a:effectLst/>
              </a:rPr>
              <a:t>zu</a:t>
            </a:r>
            <a:r>
              <a:rPr lang="en-GB" sz="1800" b="0" i="0" dirty="0">
                <a:solidFill>
                  <a:srgbClr val="2E2E2E"/>
                </a:solidFill>
                <a:effectLst/>
              </a:rPr>
              <a:t> </a:t>
            </a:r>
            <a:r>
              <a:rPr lang="en-GB" sz="1800" b="0" i="0" dirty="0" err="1">
                <a:solidFill>
                  <a:srgbClr val="2E2E2E"/>
                </a:solidFill>
                <a:effectLst/>
              </a:rPr>
              <a:t>konkurrieren</a:t>
            </a:r>
            <a:r>
              <a:rPr lang="en-GB" sz="1800" b="0" i="0" dirty="0">
                <a:solidFill>
                  <a:srgbClr val="2E2E2E"/>
                </a:solidFill>
                <a:effectLst/>
              </a:rPr>
              <a:t>.</a:t>
            </a:r>
          </a:p>
          <a:p>
            <a:pPr marL="0" indent="0" algn="just"/>
            <a:endParaRPr lang="en-GB" sz="1800" dirty="0">
              <a:solidFill>
                <a:srgbClr val="2E2E2E"/>
              </a:solidFill>
            </a:endParaRPr>
          </a:p>
          <a:p>
            <a:pPr marL="0" indent="0" algn="just"/>
            <a:r>
              <a:rPr lang="en-GB" sz="1800" b="0" i="0" dirty="0">
                <a:solidFill>
                  <a:srgbClr val="2E2E2E"/>
                </a:solidFill>
                <a:effectLst/>
              </a:rPr>
              <a:t>Die </a:t>
            </a:r>
            <a:r>
              <a:rPr lang="en-GB" sz="1800" b="1" i="0" dirty="0">
                <a:solidFill>
                  <a:srgbClr val="29608D"/>
                </a:solidFill>
                <a:effectLst/>
              </a:rPr>
              <a:t>IBERCHAIN Operational Group | Grupo </a:t>
            </a:r>
            <a:r>
              <a:rPr lang="en-GB" sz="1800" b="1" i="0" dirty="0" err="1">
                <a:solidFill>
                  <a:srgbClr val="29608D"/>
                </a:solidFill>
                <a:effectLst/>
              </a:rPr>
              <a:t>Operativo</a:t>
            </a:r>
            <a:r>
              <a:rPr lang="en-GB" sz="1800" b="1" i="0" dirty="0">
                <a:solidFill>
                  <a:srgbClr val="29608D"/>
                </a:solidFill>
                <a:effectLst/>
              </a:rPr>
              <a:t> IBERCHAIN </a:t>
            </a:r>
            <a:r>
              <a:rPr lang="en-GB" sz="1800" b="0" i="0" dirty="0" err="1">
                <a:solidFill>
                  <a:srgbClr val="2E2E2E"/>
                </a:solidFill>
                <a:effectLst/>
              </a:rPr>
              <a:t>wurde</a:t>
            </a:r>
            <a:r>
              <a:rPr lang="en-GB" sz="1800" b="0" i="0" dirty="0">
                <a:solidFill>
                  <a:srgbClr val="2E2E2E"/>
                </a:solidFill>
                <a:effectLst/>
              </a:rPr>
              <a:t> </a:t>
            </a:r>
            <a:r>
              <a:rPr lang="en-GB" sz="1800" b="0" i="0" dirty="0" err="1">
                <a:solidFill>
                  <a:srgbClr val="2E2E2E"/>
                </a:solidFill>
                <a:effectLst/>
              </a:rPr>
              <a:t>gegründet</a:t>
            </a:r>
            <a:r>
              <a:rPr lang="en-GB" sz="1800" b="0" i="0" dirty="0">
                <a:solidFill>
                  <a:srgbClr val="2E2E2E"/>
                </a:solidFill>
                <a:effectLst/>
              </a:rPr>
              <a:t>, um </a:t>
            </a:r>
            <a:r>
              <a:rPr lang="en-GB" sz="1800" b="0" i="0" dirty="0" err="1">
                <a:solidFill>
                  <a:srgbClr val="2E2E2E"/>
                </a:solidFill>
                <a:effectLst/>
              </a:rPr>
              <a:t>dem</a:t>
            </a:r>
            <a:r>
              <a:rPr lang="en-GB" sz="1800" b="0" i="0" dirty="0">
                <a:solidFill>
                  <a:srgbClr val="2E2E2E"/>
                </a:solidFill>
                <a:effectLst/>
              </a:rPr>
              <a:t> </a:t>
            </a:r>
            <a:r>
              <a:rPr lang="en-GB" sz="1800" b="0" i="0" dirty="0" err="1">
                <a:solidFill>
                  <a:srgbClr val="2E2E2E"/>
                </a:solidFill>
                <a:effectLst/>
              </a:rPr>
              <a:t>Lebensmittelbetrug</a:t>
            </a:r>
            <a:r>
              <a:rPr lang="en-GB" sz="1800" b="0" i="0" dirty="0">
                <a:solidFill>
                  <a:srgbClr val="2E2E2E"/>
                </a:solidFill>
                <a:effectLst/>
              </a:rPr>
              <a:t> und der </a:t>
            </a:r>
            <a:r>
              <a:rPr lang="en-GB" sz="1800" b="0" i="0" dirty="0" err="1">
                <a:solidFill>
                  <a:srgbClr val="2E2E2E"/>
                </a:solidFill>
                <a:effectLst/>
              </a:rPr>
              <a:t>Notwendigkeit</a:t>
            </a:r>
            <a:r>
              <a:rPr lang="en-GB" sz="1800" b="0" i="0" dirty="0">
                <a:solidFill>
                  <a:srgbClr val="2E2E2E"/>
                </a:solidFill>
                <a:effectLst/>
              </a:rPr>
              <a:t>, die </a:t>
            </a:r>
            <a:r>
              <a:rPr lang="en-GB" sz="1800" b="0" i="0" dirty="0" err="1">
                <a:solidFill>
                  <a:srgbClr val="2E2E2E"/>
                </a:solidFill>
                <a:effectLst/>
              </a:rPr>
              <a:t>Rückverfolgbarkeit</a:t>
            </a:r>
            <a:r>
              <a:rPr lang="en-GB" sz="1800" b="0" i="0" dirty="0">
                <a:solidFill>
                  <a:srgbClr val="2E2E2E"/>
                </a:solidFill>
                <a:effectLst/>
              </a:rPr>
              <a:t> von </a:t>
            </a:r>
            <a:r>
              <a:rPr lang="en-GB" sz="1800" b="0" i="0" dirty="0" err="1">
                <a:solidFill>
                  <a:srgbClr val="2E2E2E"/>
                </a:solidFill>
                <a:effectLst/>
              </a:rPr>
              <a:t>Fleisch</a:t>
            </a:r>
            <a:r>
              <a:rPr lang="en-GB" sz="1800" b="0" i="0" dirty="0">
                <a:solidFill>
                  <a:srgbClr val="2E2E2E"/>
                </a:solidFill>
                <a:effectLst/>
              </a:rPr>
              <a:t> </a:t>
            </a:r>
            <a:r>
              <a:rPr lang="en-GB" sz="1800" b="0" i="0" dirty="0" err="1">
                <a:solidFill>
                  <a:srgbClr val="2E2E2E"/>
                </a:solidFill>
                <a:effectLst/>
              </a:rPr>
              <a:t>zu</a:t>
            </a:r>
            <a:r>
              <a:rPr lang="en-GB" sz="1800" b="0" i="0" dirty="0">
                <a:solidFill>
                  <a:srgbClr val="2E2E2E"/>
                </a:solidFill>
                <a:effectLst/>
              </a:rPr>
              <a:t> </a:t>
            </a:r>
            <a:r>
              <a:rPr lang="en-GB" sz="1800" b="0" i="0" dirty="0" err="1">
                <a:solidFill>
                  <a:srgbClr val="2E2E2E"/>
                </a:solidFill>
                <a:effectLst/>
              </a:rPr>
              <a:t>verbessern</a:t>
            </a:r>
            <a:r>
              <a:rPr lang="en-GB" sz="1800" b="0" i="0" dirty="0">
                <a:solidFill>
                  <a:srgbClr val="2E2E2E"/>
                </a:solidFill>
                <a:effectLst/>
              </a:rPr>
              <a:t>, </a:t>
            </a:r>
            <a:r>
              <a:rPr lang="en-GB" sz="1800" b="0" i="0" dirty="0" err="1">
                <a:solidFill>
                  <a:srgbClr val="2E2E2E"/>
                </a:solidFill>
                <a:effectLst/>
              </a:rPr>
              <a:t>entgegenzuwirken</a:t>
            </a:r>
            <a:r>
              <a:rPr lang="en-GB" sz="1800" b="0" i="0" dirty="0">
                <a:solidFill>
                  <a:srgbClr val="2E2E2E"/>
                </a:solidFill>
                <a:effectLst/>
              </a:rPr>
              <a:t>.  </a:t>
            </a:r>
            <a:r>
              <a:rPr lang="en-GB" sz="1800" b="0" i="0" dirty="0" err="1">
                <a:solidFill>
                  <a:srgbClr val="2E2E2E"/>
                </a:solidFill>
                <a:effectLst/>
              </a:rPr>
              <a:t>Mit</a:t>
            </a:r>
            <a:r>
              <a:rPr lang="en-GB" sz="1800" b="0" i="0" dirty="0">
                <a:solidFill>
                  <a:srgbClr val="2E2E2E"/>
                </a:solidFill>
                <a:effectLst/>
              </a:rPr>
              <a:t> der </a:t>
            </a:r>
            <a:r>
              <a:rPr lang="en-GB" sz="1800" b="0" i="0" dirty="0" err="1">
                <a:solidFill>
                  <a:srgbClr val="2E2E2E"/>
                </a:solidFill>
                <a:effectLst/>
              </a:rPr>
              <a:t>Einführung</a:t>
            </a:r>
            <a:r>
              <a:rPr lang="en-GB" sz="1800" b="0" i="0" dirty="0">
                <a:solidFill>
                  <a:srgbClr val="2E2E2E"/>
                </a:solidFill>
                <a:effectLst/>
              </a:rPr>
              <a:t> </a:t>
            </a:r>
            <a:r>
              <a:rPr lang="en-GB" sz="1800" b="0" i="0" dirty="0" err="1">
                <a:solidFill>
                  <a:srgbClr val="2E2E2E"/>
                </a:solidFill>
                <a:effectLst/>
              </a:rPr>
              <a:t>einer</a:t>
            </a:r>
            <a:r>
              <a:rPr lang="en-GB" sz="1800" b="0" i="0" dirty="0">
                <a:solidFill>
                  <a:srgbClr val="2E2E2E"/>
                </a:solidFill>
                <a:effectLst/>
              </a:rPr>
              <a:t> </a:t>
            </a:r>
            <a:r>
              <a:rPr lang="en-GB" sz="1800" b="0" i="0" dirty="0" err="1">
                <a:solidFill>
                  <a:srgbClr val="2E2E2E"/>
                </a:solidFill>
                <a:effectLst/>
              </a:rPr>
              <a:t>differenzierten</a:t>
            </a:r>
            <a:r>
              <a:rPr lang="en-GB" sz="1800" b="0" i="0" dirty="0">
                <a:solidFill>
                  <a:srgbClr val="2E2E2E"/>
                </a:solidFill>
                <a:effectLst/>
              </a:rPr>
              <a:t> </a:t>
            </a:r>
            <a:r>
              <a:rPr lang="en-GB" sz="1800" b="0" i="0" dirty="0" err="1">
                <a:solidFill>
                  <a:srgbClr val="2E2E2E"/>
                </a:solidFill>
                <a:effectLst/>
              </a:rPr>
              <a:t>Qualitätsmarke</a:t>
            </a:r>
            <a:r>
              <a:rPr lang="en-GB" sz="1800" b="0" i="0" dirty="0">
                <a:solidFill>
                  <a:srgbClr val="2E2E2E"/>
                </a:solidFill>
                <a:effectLst/>
              </a:rPr>
              <a:t> (100 % </a:t>
            </a:r>
            <a:r>
              <a:rPr lang="en-GB" sz="1800" b="0" i="0" dirty="0" err="1">
                <a:solidFill>
                  <a:srgbClr val="2E2E2E"/>
                </a:solidFill>
                <a:effectLst/>
              </a:rPr>
              <a:t>iberische</a:t>
            </a:r>
            <a:r>
              <a:rPr lang="en-GB" sz="1800" b="0" i="0" dirty="0">
                <a:solidFill>
                  <a:srgbClr val="2E2E2E"/>
                </a:solidFill>
                <a:effectLst/>
              </a:rPr>
              <a:t> </a:t>
            </a:r>
            <a:r>
              <a:rPr lang="en-GB" sz="1800" b="0" i="0" dirty="0" err="1">
                <a:solidFill>
                  <a:srgbClr val="2E2E2E"/>
                </a:solidFill>
                <a:effectLst/>
              </a:rPr>
              <a:t>Rasse</a:t>
            </a:r>
            <a:r>
              <a:rPr lang="en-GB" sz="1800" b="0" i="0" dirty="0">
                <a:solidFill>
                  <a:srgbClr val="2E2E2E"/>
                </a:solidFill>
                <a:effectLst/>
              </a:rPr>
              <a:t>) und der </a:t>
            </a:r>
            <a:r>
              <a:rPr lang="en-GB" sz="1800" b="0" i="0" dirty="0" err="1">
                <a:solidFill>
                  <a:srgbClr val="2E2E2E"/>
                </a:solidFill>
                <a:effectLst/>
              </a:rPr>
              <a:t>Technologie</a:t>
            </a:r>
            <a:r>
              <a:rPr lang="en-GB" sz="1800" b="0" i="0" dirty="0">
                <a:solidFill>
                  <a:srgbClr val="2E2E2E"/>
                </a:solidFill>
                <a:effectLst/>
              </a:rPr>
              <a:t>, die </a:t>
            </a:r>
            <a:r>
              <a:rPr lang="en-GB" sz="1800" b="0" i="0" dirty="0" err="1">
                <a:solidFill>
                  <a:srgbClr val="2E2E2E"/>
                </a:solidFill>
                <a:effectLst/>
              </a:rPr>
              <a:t>sich</a:t>
            </a:r>
            <a:r>
              <a:rPr lang="en-GB" sz="1800" b="0" i="0" dirty="0">
                <a:solidFill>
                  <a:srgbClr val="2E2E2E"/>
                </a:solidFill>
                <a:effectLst/>
              </a:rPr>
              <a:t> </a:t>
            </a:r>
            <a:r>
              <a:rPr lang="en-GB" sz="1800" b="0" i="0" dirty="0" err="1">
                <a:solidFill>
                  <a:srgbClr val="2E2E2E"/>
                </a:solidFill>
                <a:effectLst/>
              </a:rPr>
              <a:t>heute</a:t>
            </a:r>
            <a:r>
              <a:rPr lang="en-GB" sz="1800" b="0" i="0" dirty="0">
                <a:solidFill>
                  <a:srgbClr val="2E2E2E"/>
                </a:solidFill>
                <a:effectLst/>
              </a:rPr>
              <a:t> </a:t>
            </a:r>
            <a:r>
              <a:rPr lang="en-GB" sz="1800" b="0" i="0" dirty="0" err="1">
                <a:solidFill>
                  <a:srgbClr val="2E2E2E"/>
                </a:solidFill>
                <a:effectLst/>
              </a:rPr>
              <a:t>als</a:t>
            </a:r>
            <a:r>
              <a:rPr lang="en-GB" sz="1800" b="0" i="0" dirty="0">
                <a:solidFill>
                  <a:srgbClr val="2E2E2E"/>
                </a:solidFill>
                <a:effectLst/>
              </a:rPr>
              <a:t> die </a:t>
            </a:r>
            <a:r>
              <a:rPr lang="en-GB" sz="1800" b="0" i="0" dirty="0" err="1">
                <a:solidFill>
                  <a:srgbClr val="2E2E2E"/>
                </a:solidFill>
                <a:effectLst/>
              </a:rPr>
              <a:t>zuverlässigste</a:t>
            </a:r>
            <a:r>
              <a:rPr lang="en-GB" sz="1800" b="0" i="0" dirty="0">
                <a:solidFill>
                  <a:srgbClr val="2E2E2E"/>
                </a:solidFill>
                <a:effectLst/>
              </a:rPr>
              <a:t> und </a:t>
            </a:r>
            <a:r>
              <a:rPr lang="en-GB" sz="1800" b="0" i="0" dirty="0" err="1">
                <a:solidFill>
                  <a:srgbClr val="2E2E2E"/>
                </a:solidFill>
                <a:effectLst/>
              </a:rPr>
              <a:t>effektivste</a:t>
            </a:r>
            <a:r>
              <a:rPr lang="en-GB" sz="1800" b="0" i="0" dirty="0">
                <a:solidFill>
                  <a:srgbClr val="2E2E2E"/>
                </a:solidFill>
                <a:effectLst/>
              </a:rPr>
              <a:t> </a:t>
            </a:r>
            <a:r>
              <a:rPr lang="en-GB" sz="1800" b="0" i="0" dirty="0" err="1">
                <a:solidFill>
                  <a:srgbClr val="2E2E2E"/>
                </a:solidFill>
                <a:effectLst/>
              </a:rPr>
              <a:t>etabliert</a:t>
            </a:r>
            <a:r>
              <a:rPr lang="en-GB" sz="1800" b="0" i="0" dirty="0">
                <a:solidFill>
                  <a:srgbClr val="2E2E2E"/>
                </a:solidFill>
                <a:effectLst/>
              </a:rPr>
              <a:t> hat: die </a:t>
            </a:r>
            <a:r>
              <a:rPr lang="en-GB" sz="1800" b="0" i="0" dirty="0" err="1">
                <a:solidFill>
                  <a:srgbClr val="2E2E2E"/>
                </a:solidFill>
                <a:effectLst/>
              </a:rPr>
              <a:t>Blockchain.Nun</a:t>
            </a:r>
            <a:r>
              <a:rPr lang="en-GB" sz="1800" b="0" i="0" dirty="0">
                <a:solidFill>
                  <a:srgbClr val="2E2E2E"/>
                </a:solidFill>
                <a:effectLst/>
              </a:rPr>
              <a:t> </a:t>
            </a:r>
            <a:r>
              <a:rPr lang="en-GB" sz="1800" b="0" i="0" dirty="0" err="1">
                <a:solidFill>
                  <a:srgbClr val="2E2E2E"/>
                </a:solidFill>
                <a:effectLst/>
              </a:rPr>
              <a:t>ist</a:t>
            </a:r>
            <a:r>
              <a:rPr lang="en-GB" sz="1800" b="0" i="0" dirty="0">
                <a:solidFill>
                  <a:srgbClr val="2E2E2E"/>
                </a:solidFill>
                <a:effectLst/>
              </a:rPr>
              <a:t> es </a:t>
            </a:r>
            <a:r>
              <a:rPr lang="en-GB" sz="1800" b="0" i="0" dirty="0" err="1">
                <a:solidFill>
                  <a:srgbClr val="2E2E2E"/>
                </a:solidFill>
                <a:effectLst/>
              </a:rPr>
              <a:t>möglich</a:t>
            </a:r>
            <a:r>
              <a:rPr lang="en-GB" sz="1800" b="0" i="0" dirty="0">
                <a:solidFill>
                  <a:srgbClr val="2E2E2E"/>
                </a:solidFill>
                <a:effectLst/>
              </a:rPr>
              <a:t>, 100 % </a:t>
            </a:r>
            <a:r>
              <a:rPr lang="en-GB" sz="1800" b="0" i="0" dirty="0" err="1">
                <a:solidFill>
                  <a:srgbClr val="2E2E2E"/>
                </a:solidFill>
                <a:effectLst/>
              </a:rPr>
              <a:t>iberisches</a:t>
            </a:r>
            <a:r>
              <a:rPr lang="en-GB" sz="1800" b="0" i="0" dirty="0">
                <a:solidFill>
                  <a:srgbClr val="2E2E2E"/>
                </a:solidFill>
                <a:effectLst/>
              </a:rPr>
              <a:t> </a:t>
            </a:r>
            <a:r>
              <a:rPr lang="en-GB" sz="1800" b="0" i="0" dirty="0" err="1">
                <a:solidFill>
                  <a:srgbClr val="2E2E2E"/>
                </a:solidFill>
                <a:effectLst/>
              </a:rPr>
              <a:t>Schwein</a:t>
            </a:r>
            <a:r>
              <a:rPr lang="en-GB" sz="1800" b="0" i="0" dirty="0">
                <a:solidFill>
                  <a:srgbClr val="2E2E2E"/>
                </a:solidFill>
                <a:effectLst/>
              </a:rPr>
              <a:t> </a:t>
            </a:r>
            <a:r>
              <a:rPr lang="en-GB" sz="1800" b="0" i="0" dirty="0" err="1">
                <a:solidFill>
                  <a:srgbClr val="2E2E2E"/>
                </a:solidFill>
                <a:effectLst/>
              </a:rPr>
              <a:t>ohne</a:t>
            </a:r>
            <a:r>
              <a:rPr lang="en-GB" sz="1800" b="0" i="0" dirty="0">
                <a:solidFill>
                  <a:srgbClr val="2E2E2E"/>
                </a:solidFill>
                <a:effectLst/>
              </a:rPr>
              <a:t> </a:t>
            </a:r>
            <a:r>
              <a:rPr lang="en-GB" sz="1800" b="0" i="0" dirty="0" err="1">
                <a:solidFill>
                  <a:srgbClr val="2E2E2E"/>
                </a:solidFill>
                <a:effectLst/>
              </a:rPr>
              <a:t>Fehlerquote</a:t>
            </a:r>
            <a:r>
              <a:rPr lang="en-GB" sz="1800" b="0" i="0" dirty="0">
                <a:solidFill>
                  <a:srgbClr val="2E2E2E"/>
                </a:solidFill>
                <a:effectLst/>
              </a:rPr>
              <a:t> </a:t>
            </a:r>
            <a:r>
              <a:rPr lang="en-GB" sz="1800" b="0" i="0" dirty="0" err="1">
                <a:solidFill>
                  <a:srgbClr val="2E2E2E"/>
                </a:solidFill>
                <a:effectLst/>
              </a:rPr>
              <a:t>zu</a:t>
            </a:r>
            <a:r>
              <a:rPr lang="en-GB" sz="1800" b="0" i="0" dirty="0">
                <a:solidFill>
                  <a:srgbClr val="2E2E2E"/>
                </a:solidFill>
                <a:effectLst/>
              </a:rPr>
              <a:t> </a:t>
            </a:r>
            <a:r>
              <a:rPr lang="en-GB" sz="1800" b="0" i="0" dirty="0" err="1">
                <a:solidFill>
                  <a:srgbClr val="2E2E2E"/>
                </a:solidFill>
                <a:effectLst/>
              </a:rPr>
              <a:t>identifizieren</a:t>
            </a:r>
            <a:r>
              <a:rPr lang="en-GB" sz="1800" b="0" i="0" dirty="0">
                <a:solidFill>
                  <a:srgbClr val="2E2E2E"/>
                </a:solidFill>
                <a:effectLst/>
              </a:rPr>
              <a:t>. </a:t>
            </a:r>
          </a:p>
          <a:p>
            <a:pPr marL="0" indent="0" algn="just"/>
            <a:endParaRPr lang="en-GB" sz="1800" b="0" i="0" dirty="0">
              <a:solidFill>
                <a:srgbClr val="2E2E2E"/>
              </a:solidFill>
              <a:effectLst/>
            </a:endParaRPr>
          </a:p>
          <a:p>
            <a:pPr marL="0" indent="0" algn="just"/>
            <a:r>
              <a:rPr lang="en-GB" sz="1800" b="1" i="0" dirty="0">
                <a:solidFill>
                  <a:srgbClr val="2E2E2E"/>
                </a:solidFill>
                <a:effectLst/>
                <a:latin typeface="ElsevierGulliver"/>
              </a:rPr>
              <a:t>FALLSTUDIE </a:t>
            </a:r>
            <a:r>
              <a:rPr lang="en-GB" sz="1800" dirty="0" err="1">
                <a:hlinkClick r:id="rId4"/>
              </a:rPr>
              <a:t>Iberchain</a:t>
            </a:r>
            <a:r>
              <a:rPr lang="en-GB" sz="1800" dirty="0">
                <a:hlinkClick r:id="rId4"/>
              </a:rPr>
              <a:t> – Blockchain for 100% Iberian traceability – Grupo </a:t>
            </a:r>
            <a:r>
              <a:rPr lang="en-GB" sz="1800" dirty="0" err="1">
                <a:hlinkClick r:id="rId4"/>
              </a:rPr>
              <a:t>Operativo</a:t>
            </a:r>
            <a:endParaRPr lang="en-GB" sz="1800" b="1" i="0" dirty="0">
              <a:solidFill>
                <a:srgbClr val="2E2E2E"/>
              </a:solidFill>
              <a:effectLst/>
              <a:latin typeface="ElsevierGulliver"/>
            </a:endParaRPr>
          </a:p>
          <a:p>
            <a:pPr marL="0" indent="0" algn="just"/>
            <a:r>
              <a:rPr lang="de-DE" sz="1800" b="1" i="0" dirty="0">
                <a:solidFill>
                  <a:srgbClr val="616161"/>
                </a:solidFill>
                <a:effectLst/>
                <a:latin typeface="var( --e-global-typography-text-font-family )"/>
              </a:rPr>
              <a:t>IMPLEMENTIERUNG der Blockchain-Technologie in der Wertschöpfungskette von Fleisch, das als iberische 100% autochthone Rasse gekennzeichnet ist</a:t>
            </a:r>
            <a:endParaRPr lang="en-US" dirty="0"/>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375900" y="273070"/>
            <a:ext cx="10595237" cy="803654"/>
          </a:xfrm>
          <a:prstGeom prst="rect">
            <a:avLst/>
          </a:prstGeom>
        </p:spPr>
        <p:txBody>
          <a:bodyPr/>
          <a:lstStyle/>
          <a:p>
            <a:r>
              <a:rPr lang="en-US" dirty="0"/>
              <a:t>Ein </a:t>
            </a:r>
            <a:r>
              <a:rPr lang="en-US" dirty="0" err="1"/>
              <a:t>Blick</a:t>
            </a:r>
            <a:r>
              <a:rPr lang="en-US" dirty="0"/>
              <a:t> auf </a:t>
            </a:r>
            <a:r>
              <a:rPr lang="en-US" dirty="0" err="1"/>
              <a:t>Iberchain</a:t>
            </a:r>
            <a:r>
              <a:rPr lang="en-US" dirty="0"/>
              <a:t>, </a:t>
            </a:r>
            <a:r>
              <a:rPr lang="en-US" dirty="0" err="1"/>
              <a:t>Spanien</a:t>
            </a:r>
            <a:r>
              <a:rPr lang="en-US" dirty="0"/>
              <a:t> </a:t>
            </a: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pic>
        <p:nvPicPr>
          <p:cNvPr id="1026" name="Picture 2">
            <a:extLst>
              <a:ext uri="{FF2B5EF4-FFF2-40B4-BE49-F238E27FC236}">
                <a16:creationId xmlns:a16="http://schemas.microsoft.com/office/drawing/2014/main" id="{BF5C5BB2-0470-2FF1-EC73-BCD06BD435D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01732" y="7593"/>
            <a:ext cx="3890268" cy="31611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055178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673355" y="273070"/>
            <a:ext cx="10595237" cy="803654"/>
          </a:xfrm>
          <a:prstGeom prst="rect">
            <a:avLst/>
          </a:prstGeom>
        </p:spPr>
        <p:txBody>
          <a:bodyPr/>
          <a:lstStyle/>
          <a:p>
            <a:r>
              <a:rPr lang="en-US" dirty="0"/>
              <a:t>Ein </a:t>
            </a:r>
            <a:r>
              <a:rPr lang="en-US" dirty="0" err="1"/>
              <a:t>Blick</a:t>
            </a:r>
            <a:r>
              <a:rPr lang="en-US" dirty="0"/>
              <a:t> auf </a:t>
            </a:r>
            <a:r>
              <a:rPr lang="en-US" dirty="0" err="1"/>
              <a:t>Iberchain</a:t>
            </a:r>
            <a:r>
              <a:rPr lang="en-US" dirty="0"/>
              <a:t>, </a:t>
            </a:r>
            <a:r>
              <a:rPr lang="en-US" dirty="0" err="1"/>
              <a:t>Spanien</a:t>
            </a:r>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673355" y="1076724"/>
            <a:ext cx="9604661" cy="4708981"/>
          </a:xfrm>
          <a:prstGeom prst="rect">
            <a:avLst/>
          </a:prstGeom>
          <a:noFill/>
        </p:spPr>
        <p:txBody>
          <a:bodyPr wrap="square" rtlCol="0">
            <a:spAutoFit/>
          </a:bodyPr>
          <a:lstStyle/>
          <a:p>
            <a:pPr algn="just"/>
            <a:r>
              <a:rPr lang="en-GB" sz="2000" b="1" i="0" dirty="0">
                <a:solidFill>
                  <a:srgbClr val="6A9D56"/>
                </a:solidFill>
                <a:effectLst/>
              </a:rPr>
              <a:t>Das Problem, </a:t>
            </a:r>
            <a:r>
              <a:rPr lang="en-GB" sz="2000" b="0" i="0" dirty="0">
                <a:solidFill>
                  <a:srgbClr val="262626"/>
                </a:solidFill>
                <a:effectLst/>
              </a:rPr>
              <a:t>welches den </a:t>
            </a:r>
            <a:r>
              <a:rPr lang="en-GB" sz="2000" b="0" i="0" dirty="0" err="1">
                <a:solidFill>
                  <a:srgbClr val="262626"/>
                </a:solidFill>
                <a:effectLst/>
              </a:rPr>
              <a:t>Verbraucher</a:t>
            </a:r>
            <a:r>
              <a:rPr lang="en-GB" sz="2000" b="0" i="0" dirty="0">
                <a:solidFill>
                  <a:srgbClr val="262626"/>
                </a:solidFill>
                <a:effectLst/>
              </a:rPr>
              <a:t> und den </a:t>
            </a:r>
            <a:r>
              <a:rPr lang="en-GB" sz="2000" b="0" i="0" dirty="0" err="1">
                <a:solidFill>
                  <a:srgbClr val="262626"/>
                </a:solidFill>
                <a:effectLst/>
              </a:rPr>
              <a:t>Erzeuger</a:t>
            </a:r>
            <a:r>
              <a:rPr lang="en-GB" sz="2000" b="0" i="0" dirty="0">
                <a:solidFill>
                  <a:srgbClr val="262626"/>
                </a:solidFill>
                <a:effectLst/>
              </a:rPr>
              <a:t> </a:t>
            </a:r>
            <a:r>
              <a:rPr lang="en-GB" sz="2000" b="0" i="0" dirty="0" err="1">
                <a:solidFill>
                  <a:srgbClr val="262626"/>
                </a:solidFill>
                <a:effectLst/>
              </a:rPr>
              <a:t>gleichermaßen</a:t>
            </a:r>
            <a:r>
              <a:rPr lang="en-GB" sz="2000" b="0" i="0" dirty="0">
                <a:solidFill>
                  <a:srgbClr val="262626"/>
                </a:solidFill>
                <a:effectLst/>
              </a:rPr>
              <a:t> </a:t>
            </a:r>
            <a:r>
              <a:rPr lang="en-GB" sz="2000" b="0" i="0" dirty="0" err="1">
                <a:solidFill>
                  <a:srgbClr val="262626"/>
                </a:solidFill>
                <a:effectLst/>
              </a:rPr>
              <a:t>betrifft</a:t>
            </a:r>
            <a:r>
              <a:rPr lang="en-GB" sz="2000" b="0" i="0" dirty="0">
                <a:solidFill>
                  <a:srgbClr val="262626"/>
                </a:solidFill>
                <a:effectLst/>
              </a:rPr>
              <a:t>: </a:t>
            </a:r>
            <a:r>
              <a:rPr lang="en-GB" sz="2000" b="0" i="0" dirty="0" err="1">
                <a:solidFill>
                  <a:srgbClr val="262626"/>
                </a:solidFill>
                <a:effectLst/>
              </a:rPr>
              <a:t>Betrug</a:t>
            </a:r>
            <a:r>
              <a:rPr lang="en-GB" sz="2000" b="0" i="0" dirty="0">
                <a:solidFill>
                  <a:srgbClr val="262626"/>
                </a:solidFill>
                <a:effectLst/>
              </a:rPr>
              <a:t>. Nur 13 % der in </a:t>
            </a:r>
            <a:r>
              <a:rPr lang="en-GB" sz="2000" b="0" i="0" dirty="0" err="1">
                <a:solidFill>
                  <a:srgbClr val="262626"/>
                </a:solidFill>
                <a:effectLst/>
              </a:rPr>
              <a:t>Spanien</a:t>
            </a:r>
            <a:r>
              <a:rPr lang="en-GB" sz="2000" b="0" i="0" dirty="0">
                <a:solidFill>
                  <a:srgbClr val="262626"/>
                </a:solidFill>
                <a:effectLst/>
              </a:rPr>
              <a:t> </a:t>
            </a:r>
            <a:r>
              <a:rPr lang="en-GB" sz="2000" b="0" i="0" dirty="0" err="1">
                <a:solidFill>
                  <a:srgbClr val="262626"/>
                </a:solidFill>
                <a:effectLst/>
              </a:rPr>
              <a:t>erzeugten</a:t>
            </a:r>
            <a:r>
              <a:rPr lang="en-GB" sz="2000" b="0" i="0" dirty="0">
                <a:solidFill>
                  <a:srgbClr val="262626"/>
                </a:solidFill>
                <a:effectLst/>
              </a:rPr>
              <a:t> </a:t>
            </a:r>
            <a:r>
              <a:rPr lang="en-GB" sz="2000" b="0" i="0" dirty="0" err="1">
                <a:solidFill>
                  <a:srgbClr val="262626"/>
                </a:solidFill>
                <a:effectLst/>
              </a:rPr>
              <a:t>iberischen</a:t>
            </a:r>
            <a:r>
              <a:rPr lang="en-GB" sz="2000" b="0" i="0" dirty="0">
                <a:solidFill>
                  <a:srgbClr val="262626"/>
                </a:solidFill>
                <a:effectLst/>
              </a:rPr>
              <a:t> </a:t>
            </a:r>
            <a:r>
              <a:rPr lang="en-GB" sz="2000" b="0" i="0" dirty="0" err="1">
                <a:solidFill>
                  <a:srgbClr val="262626"/>
                </a:solidFill>
                <a:effectLst/>
              </a:rPr>
              <a:t>Schweine</a:t>
            </a:r>
            <a:r>
              <a:rPr lang="en-GB" sz="2000" b="0" i="0" dirty="0">
                <a:solidFill>
                  <a:srgbClr val="262626"/>
                </a:solidFill>
                <a:effectLst/>
              </a:rPr>
              <a:t> </a:t>
            </a:r>
            <a:r>
              <a:rPr lang="en-GB" sz="2000" b="0" i="0" dirty="0" err="1">
                <a:solidFill>
                  <a:srgbClr val="262626"/>
                </a:solidFill>
                <a:effectLst/>
              </a:rPr>
              <a:t>sind</a:t>
            </a:r>
            <a:r>
              <a:rPr lang="en-GB" sz="2000" b="0" i="0" dirty="0">
                <a:solidFill>
                  <a:srgbClr val="262626"/>
                </a:solidFill>
                <a:effectLst/>
              </a:rPr>
              <a:t> </a:t>
            </a:r>
            <a:r>
              <a:rPr lang="en-GB" sz="2000" b="0" i="0" dirty="0" err="1">
                <a:solidFill>
                  <a:srgbClr val="262626"/>
                </a:solidFill>
                <a:effectLst/>
              </a:rPr>
              <a:t>zu</a:t>
            </a:r>
            <a:r>
              <a:rPr lang="en-GB" sz="2000" b="0" i="0" dirty="0">
                <a:solidFill>
                  <a:srgbClr val="262626"/>
                </a:solidFill>
                <a:effectLst/>
              </a:rPr>
              <a:t> 100 % </a:t>
            </a:r>
            <a:r>
              <a:rPr lang="en-GB" sz="2000" b="0" i="0" dirty="0" err="1">
                <a:solidFill>
                  <a:srgbClr val="262626"/>
                </a:solidFill>
                <a:effectLst/>
              </a:rPr>
              <a:t>iberische</a:t>
            </a:r>
            <a:r>
              <a:rPr lang="en-GB" sz="2000" b="0" i="0" dirty="0">
                <a:solidFill>
                  <a:srgbClr val="262626"/>
                </a:solidFill>
                <a:effectLst/>
              </a:rPr>
              <a:t> </a:t>
            </a:r>
            <a:r>
              <a:rPr lang="en-GB" sz="2000" b="0" i="0" dirty="0" err="1">
                <a:solidFill>
                  <a:srgbClr val="262626"/>
                </a:solidFill>
                <a:effectLst/>
              </a:rPr>
              <a:t>Schweine</a:t>
            </a:r>
            <a:r>
              <a:rPr lang="en-GB" sz="2000" b="0" i="0" dirty="0">
                <a:solidFill>
                  <a:srgbClr val="262626"/>
                </a:solidFill>
                <a:effectLst/>
              </a:rPr>
              <a:t>. Der Rest </a:t>
            </a:r>
            <a:r>
              <a:rPr lang="en-GB" sz="2000" b="0" i="0" dirty="0" err="1">
                <a:solidFill>
                  <a:srgbClr val="262626"/>
                </a:solidFill>
                <a:effectLst/>
              </a:rPr>
              <a:t>sind</a:t>
            </a:r>
            <a:r>
              <a:rPr lang="en-GB" sz="2000" b="0" i="0" dirty="0">
                <a:solidFill>
                  <a:srgbClr val="262626"/>
                </a:solidFill>
                <a:effectLst/>
              </a:rPr>
              <a:t> </a:t>
            </a:r>
            <a:r>
              <a:rPr lang="en-GB" sz="2000" b="0" i="0" dirty="0" err="1">
                <a:solidFill>
                  <a:srgbClr val="262626"/>
                </a:solidFill>
                <a:effectLst/>
              </a:rPr>
              <a:t>Schweine</a:t>
            </a:r>
            <a:r>
              <a:rPr lang="en-GB" sz="2000" b="0" i="0" dirty="0">
                <a:solidFill>
                  <a:srgbClr val="262626"/>
                </a:solidFill>
                <a:effectLst/>
              </a:rPr>
              <a:t>, die </a:t>
            </a:r>
            <a:r>
              <a:rPr lang="en-GB" sz="2000" b="0" i="0" dirty="0" err="1">
                <a:solidFill>
                  <a:srgbClr val="262626"/>
                </a:solidFill>
                <a:effectLst/>
              </a:rPr>
              <a:t>mit</a:t>
            </a:r>
            <a:r>
              <a:rPr lang="en-GB" sz="2000" b="0" i="0" dirty="0">
                <a:solidFill>
                  <a:srgbClr val="262626"/>
                </a:solidFill>
                <a:effectLst/>
              </a:rPr>
              <a:t> </a:t>
            </a:r>
            <a:r>
              <a:rPr lang="en-GB" sz="2000" b="0" i="0" dirty="0" err="1">
                <a:solidFill>
                  <a:srgbClr val="262626"/>
                </a:solidFill>
                <a:effectLst/>
              </a:rPr>
              <a:t>einer</a:t>
            </a:r>
            <a:r>
              <a:rPr lang="en-GB" sz="2000" b="0" i="0" dirty="0">
                <a:solidFill>
                  <a:srgbClr val="262626"/>
                </a:solidFill>
                <a:effectLst/>
              </a:rPr>
              <a:t> </a:t>
            </a:r>
            <a:r>
              <a:rPr lang="en-GB" sz="2000" b="0" i="0" dirty="0" err="1">
                <a:solidFill>
                  <a:srgbClr val="262626"/>
                </a:solidFill>
                <a:effectLst/>
              </a:rPr>
              <a:t>anderen</a:t>
            </a:r>
            <a:r>
              <a:rPr lang="en-GB" sz="2000" b="0" i="0" dirty="0">
                <a:solidFill>
                  <a:srgbClr val="262626"/>
                </a:solidFill>
                <a:effectLst/>
              </a:rPr>
              <a:t> </a:t>
            </a:r>
            <a:r>
              <a:rPr lang="en-GB" sz="2000" b="0" i="0" dirty="0" err="1">
                <a:solidFill>
                  <a:srgbClr val="262626"/>
                </a:solidFill>
                <a:effectLst/>
              </a:rPr>
              <a:t>nicht-iberischen</a:t>
            </a:r>
            <a:r>
              <a:rPr lang="en-GB" sz="2000" b="0" i="0" dirty="0">
                <a:solidFill>
                  <a:srgbClr val="262626"/>
                </a:solidFill>
                <a:effectLst/>
              </a:rPr>
              <a:t> </a:t>
            </a:r>
            <a:r>
              <a:rPr lang="en-GB" sz="2000" b="0" i="0" dirty="0" err="1">
                <a:solidFill>
                  <a:srgbClr val="262626"/>
                </a:solidFill>
                <a:effectLst/>
              </a:rPr>
              <a:t>Rasse</a:t>
            </a:r>
            <a:r>
              <a:rPr lang="en-GB" sz="2000" b="0" i="0" dirty="0">
                <a:solidFill>
                  <a:srgbClr val="262626"/>
                </a:solidFill>
                <a:effectLst/>
              </a:rPr>
              <a:t> </a:t>
            </a:r>
            <a:r>
              <a:rPr lang="en-GB" sz="2000" b="0" i="0" dirty="0" err="1">
                <a:solidFill>
                  <a:srgbClr val="262626"/>
                </a:solidFill>
                <a:effectLst/>
              </a:rPr>
              <a:t>gekreuzt</a:t>
            </a:r>
            <a:r>
              <a:rPr lang="en-GB" sz="2000" b="0" i="0" dirty="0">
                <a:solidFill>
                  <a:srgbClr val="262626"/>
                </a:solidFill>
                <a:effectLst/>
              </a:rPr>
              <a:t> </a:t>
            </a:r>
            <a:r>
              <a:rPr lang="en-GB" sz="2000" b="0" i="0" dirty="0" err="1">
                <a:solidFill>
                  <a:srgbClr val="262626"/>
                </a:solidFill>
                <a:effectLst/>
              </a:rPr>
              <a:t>wurden</a:t>
            </a:r>
            <a:r>
              <a:rPr lang="en-GB" sz="2000" b="0" i="0" dirty="0">
                <a:solidFill>
                  <a:srgbClr val="262626"/>
                </a:solidFill>
                <a:effectLst/>
              </a:rPr>
              <a:t>, </a:t>
            </a:r>
            <a:r>
              <a:rPr lang="en-GB" sz="2000" b="0" i="0" dirty="0" err="1">
                <a:solidFill>
                  <a:srgbClr val="262626"/>
                </a:solidFill>
                <a:effectLst/>
              </a:rPr>
              <a:t>obwohl</a:t>
            </a:r>
            <a:r>
              <a:rPr lang="en-GB" sz="2000" b="0" i="0" dirty="0">
                <a:solidFill>
                  <a:srgbClr val="262626"/>
                </a:solidFill>
                <a:effectLst/>
              </a:rPr>
              <a:t> </a:t>
            </a:r>
            <a:r>
              <a:rPr lang="en-GB" sz="2000" b="0" i="0" dirty="0" err="1">
                <a:solidFill>
                  <a:srgbClr val="262626"/>
                </a:solidFill>
                <a:effectLst/>
              </a:rPr>
              <a:t>sie</a:t>
            </a:r>
            <a:r>
              <a:rPr lang="en-GB" sz="2000" b="0" i="0" dirty="0">
                <a:solidFill>
                  <a:srgbClr val="262626"/>
                </a:solidFill>
                <a:effectLst/>
              </a:rPr>
              <a:t> </a:t>
            </a:r>
            <a:r>
              <a:rPr lang="en-GB" sz="2000" b="0" i="0" dirty="0" err="1">
                <a:solidFill>
                  <a:srgbClr val="262626"/>
                </a:solidFill>
                <a:effectLst/>
              </a:rPr>
              <a:t>als</a:t>
            </a:r>
            <a:r>
              <a:rPr lang="en-GB" sz="2000" b="0" i="0" dirty="0">
                <a:solidFill>
                  <a:srgbClr val="262626"/>
                </a:solidFill>
                <a:effectLst/>
              </a:rPr>
              <a:t> </a:t>
            </a:r>
            <a:r>
              <a:rPr lang="en-GB" sz="2000" b="0" i="0" dirty="0" err="1">
                <a:solidFill>
                  <a:srgbClr val="262626"/>
                </a:solidFill>
                <a:effectLst/>
              </a:rPr>
              <a:t>iberisch</a:t>
            </a:r>
            <a:r>
              <a:rPr lang="en-GB" sz="2000" b="0" i="0" dirty="0">
                <a:solidFill>
                  <a:srgbClr val="262626"/>
                </a:solidFill>
                <a:effectLst/>
              </a:rPr>
              <a:t> </a:t>
            </a:r>
            <a:r>
              <a:rPr lang="en-GB" sz="2000" b="0" i="0" dirty="0" err="1">
                <a:solidFill>
                  <a:srgbClr val="262626"/>
                </a:solidFill>
                <a:effectLst/>
              </a:rPr>
              <a:t>bezeichnet</a:t>
            </a:r>
            <a:r>
              <a:rPr lang="en-GB" sz="2000" b="0" i="0" dirty="0">
                <a:solidFill>
                  <a:srgbClr val="262626"/>
                </a:solidFill>
                <a:effectLst/>
              </a:rPr>
              <a:t> </a:t>
            </a:r>
            <a:r>
              <a:rPr lang="en-GB" sz="2000" b="0" i="0" dirty="0" err="1">
                <a:solidFill>
                  <a:srgbClr val="262626"/>
                </a:solidFill>
                <a:effectLst/>
              </a:rPr>
              <a:t>werden</a:t>
            </a:r>
            <a:r>
              <a:rPr lang="en-GB" sz="2000" b="0" i="0" dirty="0">
                <a:solidFill>
                  <a:srgbClr val="262626"/>
                </a:solidFill>
                <a:effectLst/>
              </a:rPr>
              <a:t>.</a:t>
            </a:r>
          </a:p>
          <a:p>
            <a:pPr algn="just"/>
            <a:endParaRPr lang="en-GB" sz="2000" b="0" i="0" dirty="0">
              <a:solidFill>
                <a:srgbClr val="262626"/>
              </a:solidFill>
              <a:effectLst/>
            </a:endParaRPr>
          </a:p>
          <a:p>
            <a:pPr algn="just"/>
            <a:r>
              <a:rPr lang="en-GB" sz="2000" b="1" i="0" dirty="0" err="1">
                <a:solidFill>
                  <a:srgbClr val="6A9D56"/>
                </a:solidFill>
                <a:effectLst/>
                <a:cs typeface="Alef" panose="020F0502020204030204" pitchFamily="2" charset="-79"/>
              </a:rPr>
              <a:t>Hochpräzise</a:t>
            </a:r>
            <a:r>
              <a:rPr lang="en-GB" sz="2000" b="1" i="0" dirty="0">
                <a:solidFill>
                  <a:srgbClr val="6A9D56"/>
                </a:solidFill>
                <a:effectLst/>
                <a:cs typeface="Alef" panose="020F0502020204030204" pitchFamily="2" charset="-79"/>
              </a:rPr>
              <a:t> </a:t>
            </a:r>
            <a:r>
              <a:rPr lang="en-GB" sz="2000" b="1" i="0" dirty="0" err="1">
                <a:solidFill>
                  <a:srgbClr val="6A9D56"/>
                </a:solidFill>
                <a:effectLst/>
                <a:cs typeface="Alef" panose="020F0502020204030204" pitchFamily="2" charset="-79"/>
              </a:rPr>
              <a:t>Verifikationskontrollen</a:t>
            </a:r>
            <a:endParaRPr lang="en-GB" sz="2000" b="1" i="0" dirty="0">
              <a:solidFill>
                <a:srgbClr val="6A9D56"/>
              </a:solidFill>
              <a:effectLst/>
              <a:cs typeface="Alef" panose="020F0502020204030204" pitchFamily="2" charset="-79"/>
            </a:endParaRPr>
          </a:p>
          <a:p>
            <a:pPr algn="just"/>
            <a:r>
              <a:rPr lang="en-GB" sz="2000" b="0" i="0" dirty="0">
                <a:solidFill>
                  <a:srgbClr val="262626"/>
                </a:solidFill>
                <a:effectLst/>
              </a:rPr>
              <a:t>Die </a:t>
            </a:r>
            <a:r>
              <a:rPr lang="en-GB" sz="2000" b="0" i="0" dirty="0" err="1">
                <a:solidFill>
                  <a:srgbClr val="262626"/>
                </a:solidFill>
                <a:effectLst/>
              </a:rPr>
              <a:t>Kontrollen</a:t>
            </a:r>
            <a:r>
              <a:rPr lang="en-GB" sz="2000" b="0" i="0" dirty="0">
                <a:solidFill>
                  <a:srgbClr val="262626"/>
                </a:solidFill>
                <a:effectLst/>
              </a:rPr>
              <a:t> an der </a:t>
            </a:r>
            <a:r>
              <a:rPr lang="en-GB" sz="2000" b="0" i="0" dirty="0" err="1">
                <a:solidFill>
                  <a:srgbClr val="262626"/>
                </a:solidFill>
                <a:effectLst/>
              </a:rPr>
              <a:t>Schlachtlinie</a:t>
            </a:r>
            <a:r>
              <a:rPr lang="en-GB" sz="2000" b="0" i="0" dirty="0">
                <a:solidFill>
                  <a:srgbClr val="262626"/>
                </a:solidFill>
                <a:effectLst/>
              </a:rPr>
              <a:t> </a:t>
            </a:r>
            <a:r>
              <a:rPr lang="en-GB" sz="2000" b="0" i="0" dirty="0" err="1">
                <a:solidFill>
                  <a:srgbClr val="262626"/>
                </a:solidFill>
                <a:effectLst/>
              </a:rPr>
              <a:t>werden</a:t>
            </a:r>
            <a:r>
              <a:rPr lang="en-GB" sz="2000" b="0" i="0" dirty="0">
                <a:solidFill>
                  <a:srgbClr val="262626"/>
                </a:solidFill>
                <a:effectLst/>
              </a:rPr>
              <a:t> von </a:t>
            </a:r>
            <a:r>
              <a:rPr lang="en-GB" sz="2000" b="0" i="0" dirty="0" err="1">
                <a:solidFill>
                  <a:srgbClr val="262626"/>
                </a:solidFill>
                <a:effectLst/>
              </a:rPr>
              <a:t>einem</a:t>
            </a:r>
            <a:r>
              <a:rPr lang="en-GB" sz="2000" b="0" i="0" dirty="0">
                <a:solidFill>
                  <a:srgbClr val="262626"/>
                </a:solidFill>
                <a:effectLst/>
              </a:rPr>
              <a:t> </a:t>
            </a:r>
            <a:r>
              <a:rPr lang="en-GB" sz="2000" b="0" i="0" dirty="0" err="1">
                <a:solidFill>
                  <a:srgbClr val="262626"/>
                </a:solidFill>
                <a:effectLst/>
              </a:rPr>
              <a:t>intelligenten</a:t>
            </a:r>
            <a:r>
              <a:rPr lang="en-GB" sz="2000" b="0" i="0" dirty="0">
                <a:solidFill>
                  <a:srgbClr val="262626"/>
                </a:solidFill>
                <a:effectLst/>
              </a:rPr>
              <a:t> </a:t>
            </a:r>
            <a:r>
              <a:rPr lang="en-GB" sz="2000" b="0" i="0" dirty="0" err="1">
                <a:solidFill>
                  <a:srgbClr val="262626"/>
                </a:solidFill>
                <a:effectLst/>
              </a:rPr>
              <a:t>Messsystem</a:t>
            </a:r>
            <a:r>
              <a:rPr lang="en-GB" sz="2000" b="0" i="0" dirty="0">
                <a:solidFill>
                  <a:srgbClr val="262626"/>
                </a:solidFill>
                <a:effectLst/>
              </a:rPr>
              <a:t> </a:t>
            </a:r>
            <a:r>
              <a:rPr lang="en-GB" sz="2000" b="0" i="0" dirty="0" err="1">
                <a:solidFill>
                  <a:srgbClr val="262626"/>
                </a:solidFill>
                <a:effectLst/>
              </a:rPr>
              <a:t>durchgeführt</a:t>
            </a:r>
            <a:r>
              <a:rPr lang="en-GB" sz="2000" b="0" i="0" dirty="0">
                <a:solidFill>
                  <a:srgbClr val="262626"/>
                </a:solidFill>
                <a:effectLst/>
              </a:rPr>
              <a:t>, das </a:t>
            </a:r>
            <a:r>
              <a:rPr lang="en-GB" sz="2000" b="0" i="0" dirty="0" err="1">
                <a:solidFill>
                  <a:srgbClr val="262626"/>
                </a:solidFill>
                <a:effectLst/>
              </a:rPr>
              <a:t>zwei</a:t>
            </a:r>
            <a:r>
              <a:rPr lang="en-GB" sz="2000" b="0" i="0" dirty="0">
                <a:solidFill>
                  <a:srgbClr val="262626"/>
                </a:solidFill>
                <a:effectLst/>
              </a:rPr>
              <a:t> </a:t>
            </a:r>
            <a:r>
              <a:rPr lang="en-GB" sz="2000" b="0" i="0" dirty="0" err="1">
                <a:solidFill>
                  <a:srgbClr val="262626"/>
                </a:solidFill>
                <a:effectLst/>
              </a:rPr>
              <a:t>Technologien</a:t>
            </a:r>
            <a:r>
              <a:rPr lang="en-GB" sz="2000" b="0" i="0" dirty="0">
                <a:solidFill>
                  <a:srgbClr val="262626"/>
                </a:solidFill>
                <a:effectLst/>
              </a:rPr>
              <a:t> </a:t>
            </a:r>
            <a:r>
              <a:rPr lang="en-GB" sz="2000" b="0" i="0" dirty="0" err="1">
                <a:solidFill>
                  <a:srgbClr val="262626"/>
                </a:solidFill>
                <a:effectLst/>
              </a:rPr>
              <a:t>integriert</a:t>
            </a:r>
            <a:r>
              <a:rPr lang="en-GB" sz="2000" b="0" i="0" dirty="0">
                <a:solidFill>
                  <a:srgbClr val="262626"/>
                </a:solidFill>
                <a:effectLst/>
              </a:rPr>
              <a:t>: </a:t>
            </a:r>
          </a:p>
          <a:p>
            <a:pPr algn="just"/>
            <a:endParaRPr lang="en-GB" sz="2000" b="1" i="0" dirty="0">
              <a:solidFill>
                <a:srgbClr val="262626"/>
              </a:solidFill>
              <a:effectLst/>
            </a:endParaRPr>
          </a:p>
          <a:p>
            <a:pPr marL="1027113" indent="-400050" algn="just">
              <a:buAutoNum type="romanLcPeriod"/>
            </a:pPr>
            <a:r>
              <a:rPr lang="en-GB" sz="2000" b="1" i="0" dirty="0">
                <a:solidFill>
                  <a:srgbClr val="262626"/>
                </a:solidFill>
                <a:effectLst/>
              </a:rPr>
              <a:t>die </a:t>
            </a:r>
            <a:r>
              <a:rPr lang="en-GB" sz="2000" b="1" i="0" dirty="0" err="1">
                <a:solidFill>
                  <a:srgbClr val="262626"/>
                </a:solidFill>
                <a:effectLst/>
              </a:rPr>
              <a:t>mikroelektronische</a:t>
            </a:r>
            <a:r>
              <a:rPr lang="en-GB" sz="2000" b="1" i="0" dirty="0">
                <a:solidFill>
                  <a:srgbClr val="262626"/>
                </a:solidFill>
                <a:effectLst/>
              </a:rPr>
              <a:t> </a:t>
            </a:r>
            <a:r>
              <a:rPr lang="en-GB" sz="2000" b="1" i="0" dirty="0" err="1">
                <a:solidFill>
                  <a:srgbClr val="262626"/>
                </a:solidFill>
                <a:effectLst/>
              </a:rPr>
              <a:t>Bioimpedanz</a:t>
            </a:r>
            <a:r>
              <a:rPr lang="en-GB" sz="2000" b="1" i="0" dirty="0">
                <a:solidFill>
                  <a:srgbClr val="262626"/>
                </a:solidFill>
                <a:effectLst/>
              </a:rPr>
              <a:t> </a:t>
            </a:r>
            <a:r>
              <a:rPr lang="en-GB" sz="2000" b="0" i="0" dirty="0">
                <a:solidFill>
                  <a:srgbClr val="262626"/>
                </a:solidFill>
                <a:effectLst/>
              </a:rPr>
              <a:t>die </a:t>
            </a:r>
            <a:r>
              <a:rPr lang="en-GB" sz="2000" b="0" i="0" dirty="0" err="1">
                <a:solidFill>
                  <a:srgbClr val="262626"/>
                </a:solidFill>
                <a:effectLst/>
              </a:rPr>
              <a:t>durch</a:t>
            </a:r>
            <a:r>
              <a:rPr lang="en-GB" sz="2000" b="0" i="0" dirty="0">
                <a:solidFill>
                  <a:srgbClr val="262626"/>
                </a:solidFill>
                <a:effectLst/>
              </a:rPr>
              <a:t> </a:t>
            </a:r>
            <a:r>
              <a:rPr lang="en-GB" sz="2000" b="0" i="0" dirty="0" err="1">
                <a:solidFill>
                  <a:srgbClr val="262626"/>
                </a:solidFill>
                <a:effectLst/>
              </a:rPr>
              <a:t>eine</a:t>
            </a:r>
            <a:r>
              <a:rPr lang="en-GB" sz="2000" b="0" i="0" dirty="0">
                <a:solidFill>
                  <a:srgbClr val="262626"/>
                </a:solidFill>
                <a:effectLst/>
              </a:rPr>
              <a:t> </a:t>
            </a:r>
            <a:r>
              <a:rPr lang="en-GB" sz="2000" b="0" i="0" dirty="0" err="1">
                <a:solidFill>
                  <a:srgbClr val="262626"/>
                </a:solidFill>
                <a:effectLst/>
              </a:rPr>
              <a:t>zerstörungsfreie</a:t>
            </a:r>
            <a:r>
              <a:rPr lang="en-GB" sz="2000" b="0" i="0" dirty="0">
                <a:solidFill>
                  <a:srgbClr val="262626"/>
                </a:solidFill>
                <a:effectLst/>
              </a:rPr>
              <a:t> </a:t>
            </a:r>
            <a:r>
              <a:rPr lang="en-GB" sz="2000" b="0" i="0" dirty="0" err="1">
                <a:solidFill>
                  <a:srgbClr val="262626"/>
                </a:solidFill>
                <a:effectLst/>
              </a:rPr>
              <a:t>Funktion</a:t>
            </a:r>
            <a:r>
              <a:rPr lang="en-GB" sz="2000" b="0" i="0" dirty="0">
                <a:solidFill>
                  <a:srgbClr val="262626"/>
                </a:solidFill>
                <a:effectLst/>
              </a:rPr>
              <a:t> </a:t>
            </a:r>
            <a:r>
              <a:rPr lang="en-GB" sz="2000" b="0" i="0" dirty="0" err="1">
                <a:solidFill>
                  <a:srgbClr val="262626"/>
                </a:solidFill>
                <a:effectLst/>
              </a:rPr>
              <a:t>ein</a:t>
            </a:r>
            <a:r>
              <a:rPr lang="en-GB" sz="2000" b="0" i="0" dirty="0">
                <a:solidFill>
                  <a:srgbClr val="262626"/>
                </a:solidFill>
                <a:effectLst/>
              </a:rPr>
              <a:t> Muster der </a:t>
            </a:r>
            <a:r>
              <a:rPr lang="en-GB" sz="2000" b="0" i="0" dirty="0" err="1">
                <a:solidFill>
                  <a:srgbClr val="262626"/>
                </a:solidFill>
                <a:effectLst/>
              </a:rPr>
              <a:t>elektrischen</a:t>
            </a:r>
            <a:r>
              <a:rPr lang="en-GB" sz="2000" b="0" i="0" dirty="0">
                <a:solidFill>
                  <a:srgbClr val="262626"/>
                </a:solidFill>
                <a:effectLst/>
              </a:rPr>
              <a:t> </a:t>
            </a:r>
            <a:r>
              <a:rPr lang="en-GB" sz="2000" b="0" i="0" dirty="0" err="1">
                <a:solidFill>
                  <a:srgbClr val="262626"/>
                </a:solidFill>
                <a:effectLst/>
              </a:rPr>
              <a:t>Eigenschaften</a:t>
            </a:r>
            <a:r>
              <a:rPr lang="en-GB" sz="2000" b="0" i="0" dirty="0">
                <a:solidFill>
                  <a:srgbClr val="262626"/>
                </a:solidFill>
                <a:effectLst/>
              </a:rPr>
              <a:t> des </a:t>
            </a:r>
            <a:r>
              <a:rPr lang="en-GB" sz="2000" b="0" i="0" dirty="0" err="1">
                <a:solidFill>
                  <a:srgbClr val="262626"/>
                </a:solidFill>
                <a:effectLst/>
              </a:rPr>
              <a:t>Fleischgewebes</a:t>
            </a:r>
            <a:r>
              <a:rPr lang="en-GB" sz="2000" b="0" i="0" dirty="0">
                <a:solidFill>
                  <a:srgbClr val="262626"/>
                </a:solidFill>
                <a:effectLst/>
              </a:rPr>
              <a:t> </a:t>
            </a:r>
            <a:r>
              <a:rPr lang="en-GB" sz="2000" b="0" i="0" dirty="0" err="1">
                <a:solidFill>
                  <a:srgbClr val="262626"/>
                </a:solidFill>
                <a:effectLst/>
              </a:rPr>
              <a:t>liefert</a:t>
            </a:r>
            <a:r>
              <a:rPr lang="en-GB" sz="2000" b="0" i="0" dirty="0">
                <a:solidFill>
                  <a:srgbClr val="262626"/>
                </a:solidFill>
                <a:effectLst/>
              </a:rPr>
              <a:t> </a:t>
            </a:r>
            <a:endParaRPr lang="en-GB" sz="2000" dirty="0">
              <a:solidFill>
                <a:srgbClr val="262626"/>
              </a:solidFill>
            </a:endParaRPr>
          </a:p>
          <a:p>
            <a:pPr marL="1027113" indent="-400050" algn="just">
              <a:buAutoNum type="romanLcPeriod"/>
            </a:pPr>
            <a:r>
              <a:rPr lang="en-GB" sz="2000" b="1" i="0" dirty="0">
                <a:solidFill>
                  <a:srgbClr val="262626"/>
                </a:solidFill>
                <a:effectLst/>
              </a:rPr>
              <a:t>NIRS-Technik </a:t>
            </a:r>
            <a:r>
              <a:rPr lang="en-GB" sz="2000" b="0" i="0" dirty="0">
                <a:solidFill>
                  <a:srgbClr val="262626"/>
                </a:solidFill>
                <a:effectLst/>
              </a:rPr>
              <a:t>die </a:t>
            </a:r>
            <a:r>
              <a:rPr lang="en-GB" sz="2000" b="0" i="0" dirty="0" err="1">
                <a:solidFill>
                  <a:srgbClr val="262626"/>
                </a:solidFill>
                <a:effectLst/>
              </a:rPr>
              <a:t>durch</a:t>
            </a:r>
            <a:r>
              <a:rPr lang="en-GB" sz="2000" b="0" i="0" dirty="0">
                <a:solidFill>
                  <a:srgbClr val="262626"/>
                </a:solidFill>
                <a:effectLst/>
              </a:rPr>
              <a:t> </a:t>
            </a:r>
            <a:r>
              <a:rPr lang="en-GB" sz="2000" b="0" i="0" dirty="0" err="1">
                <a:solidFill>
                  <a:srgbClr val="262626"/>
                </a:solidFill>
                <a:effectLst/>
              </a:rPr>
              <a:t>einen</a:t>
            </a:r>
            <a:r>
              <a:rPr lang="en-GB" sz="2000" b="0" i="0" dirty="0">
                <a:solidFill>
                  <a:srgbClr val="262626"/>
                </a:solidFill>
                <a:effectLst/>
              </a:rPr>
              <a:t> </a:t>
            </a:r>
            <a:r>
              <a:rPr lang="en-GB" sz="2000" b="0" i="0" dirty="0" err="1">
                <a:solidFill>
                  <a:srgbClr val="262626"/>
                </a:solidFill>
                <a:effectLst/>
              </a:rPr>
              <a:t>Lichtstrahl</a:t>
            </a:r>
            <a:r>
              <a:rPr lang="en-GB" sz="2000" b="0" i="0" dirty="0">
                <a:solidFill>
                  <a:srgbClr val="262626"/>
                </a:solidFill>
                <a:effectLst/>
              </a:rPr>
              <a:t> </a:t>
            </a:r>
            <a:r>
              <a:rPr lang="en-GB" sz="2000" b="0" i="0" dirty="0" err="1">
                <a:solidFill>
                  <a:srgbClr val="262626"/>
                </a:solidFill>
                <a:effectLst/>
              </a:rPr>
              <a:t>wirkt</a:t>
            </a:r>
            <a:r>
              <a:rPr lang="en-GB" sz="2000" b="0" i="0" dirty="0">
                <a:solidFill>
                  <a:srgbClr val="262626"/>
                </a:solidFill>
                <a:effectLst/>
              </a:rPr>
              <a:t>, der von </a:t>
            </a:r>
            <a:r>
              <a:rPr lang="en-GB" sz="2000" b="0" i="0" dirty="0" err="1">
                <a:solidFill>
                  <a:srgbClr val="262626"/>
                </a:solidFill>
                <a:effectLst/>
              </a:rPr>
              <a:t>dem</a:t>
            </a:r>
            <a:r>
              <a:rPr lang="en-GB" sz="2000" b="0" i="0" dirty="0">
                <a:solidFill>
                  <a:srgbClr val="262626"/>
                </a:solidFill>
                <a:effectLst/>
              </a:rPr>
              <a:t> </a:t>
            </a:r>
            <a:r>
              <a:rPr lang="en-GB" sz="2000" b="0" i="0" dirty="0" err="1">
                <a:solidFill>
                  <a:srgbClr val="262626"/>
                </a:solidFill>
                <a:effectLst/>
              </a:rPr>
              <a:t>Fleischstück</a:t>
            </a:r>
            <a:r>
              <a:rPr lang="en-GB" sz="2000" b="0" i="0" dirty="0">
                <a:solidFill>
                  <a:srgbClr val="262626"/>
                </a:solidFill>
                <a:effectLst/>
              </a:rPr>
              <a:t> </a:t>
            </a:r>
            <a:r>
              <a:rPr lang="en-GB" sz="2000" b="0" i="0" dirty="0" err="1">
                <a:solidFill>
                  <a:srgbClr val="262626"/>
                </a:solidFill>
                <a:effectLst/>
              </a:rPr>
              <a:t>gestreut</a:t>
            </a:r>
            <a:r>
              <a:rPr lang="en-GB" sz="2000" b="0" i="0" dirty="0">
                <a:solidFill>
                  <a:srgbClr val="262626"/>
                </a:solidFill>
                <a:effectLst/>
              </a:rPr>
              <a:t> und von </a:t>
            </a:r>
            <a:r>
              <a:rPr lang="en-GB" sz="2000" b="0" i="0" dirty="0" err="1">
                <a:solidFill>
                  <a:srgbClr val="262626"/>
                </a:solidFill>
                <a:effectLst/>
              </a:rPr>
              <a:t>dem</a:t>
            </a:r>
            <a:r>
              <a:rPr lang="en-GB" sz="2000" b="0" i="0" dirty="0">
                <a:solidFill>
                  <a:srgbClr val="262626"/>
                </a:solidFill>
                <a:effectLst/>
              </a:rPr>
              <a:t> </a:t>
            </a:r>
            <a:r>
              <a:rPr lang="en-GB" sz="2000" b="0" i="0" dirty="0" err="1">
                <a:solidFill>
                  <a:srgbClr val="262626"/>
                </a:solidFill>
                <a:effectLst/>
              </a:rPr>
              <a:t>Gerät</a:t>
            </a:r>
            <a:r>
              <a:rPr lang="en-GB" sz="2000" b="0" i="0" dirty="0">
                <a:solidFill>
                  <a:srgbClr val="262626"/>
                </a:solidFill>
                <a:effectLst/>
              </a:rPr>
              <a:t> </a:t>
            </a:r>
            <a:r>
              <a:rPr lang="en-GB" sz="2000" b="0" i="0" dirty="0" err="1">
                <a:solidFill>
                  <a:srgbClr val="262626"/>
                </a:solidFill>
                <a:effectLst/>
              </a:rPr>
              <a:t>wieder</a:t>
            </a:r>
            <a:r>
              <a:rPr lang="en-GB" sz="2000" b="0" i="0" dirty="0">
                <a:solidFill>
                  <a:srgbClr val="262626"/>
                </a:solidFill>
                <a:effectLst/>
              </a:rPr>
              <a:t> </a:t>
            </a:r>
            <a:r>
              <a:rPr lang="en-GB" sz="2000" b="0" i="0" dirty="0" err="1">
                <a:solidFill>
                  <a:srgbClr val="262626"/>
                </a:solidFill>
                <a:effectLst/>
              </a:rPr>
              <a:t>aufgefangen</a:t>
            </a:r>
            <a:r>
              <a:rPr lang="en-GB" sz="2000" b="0" i="0" dirty="0">
                <a:solidFill>
                  <a:srgbClr val="262626"/>
                </a:solidFill>
                <a:effectLst/>
              </a:rPr>
              <a:t> </a:t>
            </a:r>
            <a:r>
              <a:rPr lang="en-GB" sz="2000" b="0" i="0" dirty="0" err="1">
                <a:solidFill>
                  <a:srgbClr val="262626"/>
                </a:solidFill>
                <a:effectLst/>
              </a:rPr>
              <a:t>wird</a:t>
            </a:r>
            <a:r>
              <a:rPr lang="en-GB" sz="2000" b="0" i="0" dirty="0">
                <a:solidFill>
                  <a:srgbClr val="262626"/>
                </a:solidFill>
                <a:effectLst/>
              </a:rPr>
              <a:t>. Der </a:t>
            </a:r>
            <a:r>
              <a:rPr lang="en-GB" sz="2000" b="0" i="0" dirty="0" err="1">
                <a:solidFill>
                  <a:srgbClr val="262626"/>
                </a:solidFill>
                <a:effectLst/>
              </a:rPr>
              <a:t>Unterschied</a:t>
            </a:r>
            <a:r>
              <a:rPr lang="en-GB" sz="2000" b="0" i="0" dirty="0">
                <a:solidFill>
                  <a:srgbClr val="262626"/>
                </a:solidFill>
                <a:effectLst/>
              </a:rPr>
              <a:t> </a:t>
            </a:r>
            <a:r>
              <a:rPr lang="en-GB" sz="2000" b="0" i="0" dirty="0" err="1">
                <a:solidFill>
                  <a:srgbClr val="262626"/>
                </a:solidFill>
                <a:effectLst/>
              </a:rPr>
              <a:t>zwischen</a:t>
            </a:r>
            <a:r>
              <a:rPr lang="en-GB" sz="2000" b="0" i="0" dirty="0">
                <a:solidFill>
                  <a:srgbClr val="262626"/>
                </a:solidFill>
                <a:effectLst/>
              </a:rPr>
              <a:t> </a:t>
            </a:r>
            <a:r>
              <a:rPr lang="en-GB" sz="2000" b="0" i="0" dirty="0" err="1">
                <a:solidFill>
                  <a:srgbClr val="262626"/>
                </a:solidFill>
                <a:effectLst/>
              </a:rPr>
              <a:t>dem</a:t>
            </a:r>
            <a:r>
              <a:rPr lang="en-GB" sz="2000" b="0" i="0" dirty="0">
                <a:solidFill>
                  <a:srgbClr val="262626"/>
                </a:solidFill>
                <a:effectLst/>
              </a:rPr>
              <a:t> </a:t>
            </a:r>
            <a:r>
              <a:rPr lang="en-GB" sz="2000" b="0" i="0" dirty="0" err="1">
                <a:solidFill>
                  <a:srgbClr val="262626"/>
                </a:solidFill>
                <a:effectLst/>
              </a:rPr>
              <a:t>emittierten</a:t>
            </a:r>
            <a:r>
              <a:rPr lang="en-GB" sz="2000" b="0" i="0" dirty="0">
                <a:solidFill>
                  <a:srgbClr val="262626"/>
                </a:solidFill>
                <a:effectLst/>
              </a:rPr>
              <a:t> und </a:t>
            </a:r>
            <a:r>
              <a:rPr lang="en-GB" sz="2000" b="0" i="0" dirty="0" err="1">
                <a:solidFill>
                  <a:srgbClr val="262626"/>
                </a:solidFill>
                <a:effectLst/>
              </a:rPr>
              <a:t>dem</a:t>
            </a:r>
            <a:r>
              <a:rPr lang="en-GB" sz="2000" b="0" i="0" dirty="0">
                <a:solidFill>
                  <a:srgbClr val="262626"/>
                </a:solidFill>
                <a:effectLst/>
              </a:rPr>
              <a:t> </a:t>
            </a:r>
            <a:r>
              <a:rPr lang="en-GB" sz="2000" b="0" i="0" dirty="0" err="1">
                <a:solidFill>
                  <a:srgbClr val="262626"/>
                </a:solidFill>
                <a:effectLst/>
              </a:rPr>
              <a:t>reflektierten</a:t>
            </a:r>
            <a:r>
              <a:rPr lang="en-GB" sz="2000" b="0" i="0" dirty="0">
                <a:solidFill>
                  <a:srgbClr val="262626"/>
                </a:solidFill>
                <a:effectLst/>
              </a:rPr>
              <a:t> Bild </a:t>
            </a:r>
            <a:r>
              <a:rPr lang="en-GB" sz="2000" b="0" i="0" dirty="0" err="1">
                <a:solidFill>
                  <a:srgbClr val="262626"/>
                </a:solidFill>
                <a:effectLst/>
              </a:rPr>
              <a:t>erzeugt</a:t>
            </a:r>
            <a:r>
              <a:rPr lang="en-GB" sz="2000" b="0" i="0" dirty="0">
                <a:solidFill>
                  <a:srgbClr val="262626"/>
                </a:solidFill>
                <a:effectLst/>
              </a:rPr>
              <a:t> </a:t>
            </a:r>
            <a:r>
              <a:rPr lang="en-GB" sz="2000" b="0" i="0" dirty="0" err="1">
                <a:solidFill>
                  <a:srgbClr val="262626"/>
                </a:solidFill>
                <a:effectLst/>
              </a:rPr>
              <a:t>ein</a:t>
            </a:r>
            <a:r>
              <a:rPr lang="en-GB" sz="2000" b="0" i="0" dirty="0">
                <a:solidFill>
                  <a:srgbClr val="262626"/>
                </a:solidFill>
                <a:effectLst/>
              </a:rPr>
              <a:t> </a:t>
            </a:r>
            <a:r>
              <a:rPr lang="en-GB" sz="2000" b="0" i="0" dirty="0" err="1">
                <a:solidFill>
                  <a:srgbClr val="262626"/>
                </a:solidFill>
                <a:effectLst/>
              </a:rPr>
              <a:t>einzigartiges</a:t>
            </a:r>
            <a:r>
              <a:rPr lang="en-GB" sz="2000" b="0" i="0" dirty="0">
                <a:solidFill>
                  <a:srgbClr val="262626"/>
                </a:solidFill>
                <a:effectLst/>
              </a:rPr>
              <a:t> Spektrum, das es </a:t>
            </a:r>
            <a:r>
              <a:rPr lang="en-GB" sz="2000" b="0" i="0" dirty="0" err="1">
                <a:solidFill>
                  <a:srgbClr val="262626"/>
                </a:solidFill>
                <a:effectLst/>
              </a:rPr>
              <a:t>ermöglicht</a:t>
            </a:r>
            <a:r>
              <a:rPr lang="en-GB" sz="2000" b="0" i="0" dirty="0">
                <a:solidFill>
                  <a:srgbClr val="262626"/>
                </a:solidFill>
                <a:effectLst/>
              </a:rPr>
              <a:t>, die </a:t>
            </a:r>
            <a:r>
              <a:rPr lang="en-GB" sz="2000" b="0" i="0" dirty="0" err="1">
                <a:solidFill>
                  <a:srgbClr val="262626"/>
                </a:solidFill>
                <a:effectLst/>
              </a:rPr>
              <a:t>Reinheit</a:t>
            </a:r>
            <a:r>
              <a:rPr lang="en-GB" sz="2000" b="0" i="0" dirty="0">
                <a:solidFill>
                  <a:srgbClr val="262626"/>
                </a:solidFill>
                <a:effectLst/>
              </a:rPr>
              <a:t> der Probe </a:t>
            </a:r>
            <a:r>
              <a:rPr lang="en-GB" sz="2000" b="0" i="0" dirty="0" err="1">
                <a:solidFill>
                  <a:srgbClr val="262626"/>
                </a:solidFill>
                <a:effectLst/>
              </a:rPr>
              <a:t>zu</a:t>
            </a:r>
            <a:r>
              <a:rPr lang="en-GB" sz="2000" b="0" i="0" dirty="0">
                <a:solidFill>
                  <a:srgbClr val="262626"/>
                </a:solidFill>
                <a:effectLst/>
              </a:rPr>
              <a:t> </a:t>
            </a:r>
            <a:r>
              <a:rPr lang="en-GB" sz="2000" b="0" i="0" dirty="0" err="1">
                <a:solidFill>
                  <a:srgbClr val="262626"/>
                </a:solidFill>
                <a:effectLst/>
              </a:rPr>
              <a:t>unterscheiden</a:t>
            </a:r>
            <a:r>
              <a:rPr lang="en-GB" sz="2000" b="0" i="0" dirty="0">
                <a:solidFill>
                  <a:srgbClr val="262626"/>
                </a:solidFill>
                <a:effectLst/>
              </a:rPr>
              <a:t>.</a:t>
            </a:r>
            <a:endParaRPr lang="en-GB" sz="1600" b="0" i="0" dirty="0">
              <a:solidFill>
                <a:srgbClr val="7A7A7A"/>
              </a:solidFill>
              <a:effectLst/>
            </a:endParaRPr>
          </a:p>
        </p:txBody>
      </p:sp>
    </p:spTree>
    <p:extLst>
      <p:ext uri="{BB962C8B-B14F-4D97-AF65-F5344CB8AC3E}">
        <p14:creationId xmlns:p14="http://schemas.microsoft.com/office/powerpoint/2010/main" val="1105776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673355" y="273070"/>
            <a:ext cx="10595237" cy="803654"/>
          </a:xfrm>
          <a:prstGeom prst="rect">
            <a:avLst/>
          </a:prstGeom>
        </p:spPr>
        <p:txBody>
          <a:bodyPr/>
          <a:lstStyle/>
          <a:p>
            <a:r>
              <a:rPr lang="en-US" dirty="0"/>
              <a:t>Ein </a:t>
            </a:r>
            <a:r>
              <a:rPr lang="en-US" dirty="0" err="1"/>
              <a:t>Blick</a:t>
            </a:r>
            <a:r>
              <a:rPr lang="en-US" dirty="0"/>
              <a:t> auf </a:t>
            </a:r>
            <a:r>
              <a:rPr lang="en-US" dirty="0" err="1"/>
              <a:t>Iberchain</a:t>
            </a:r>
            <a:r>
              <a:rPr lang="en-US" dirty="0"/>
              <a:t>, </a:t>
            </a:r>
            <a:r>
              <a:rPr lang="en-US" dirty="0" err="1"/>
              <a:t>Spanien</a:t>
            </a:r>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728671" y="1193682"/>
            <a:ext cx="9604661" cy="5324535"/>
          </a:xfrm>
          <a:prstGeom prst="rect">
            <a:avLst/>
          </a:prstGeom>
          <a:noFill/>
        </p:spPr>
        <p:txBody>
          <a:bodyPr wrap="square" rtlCol="0">
            <a:spAutoFit/>
          </a:bodyPr>
          <a:lstStyle/>
          <a:p>
            <a:pPr algn="just"/>
            <a:r>
              <a:rPr lang="en-GB" sz="2000" b="1" i="0" dirty="0">
                <a:solidFill>
                  <a:srgbClr val="6A9D56"/>
                </a:solidFill>
                <a:effectLst/>
                <a:cs typeface="Alef" panose="020F0502020204030204" pitchFamily="2" charset="-79"/>
              </a:rPr>
              <a:t>Blockchain </a:t>
            </a:r>
            <a:r>
              <a:rPr lang="en-GB" sz="2000" b="1" i="0" dirty="0" err="1">
                <a:solidFill>
                  <a:srgbClr val="6A9D56"/>
                </a:solidFill>
                <a:effectLst/>
                <a:cs typeface="Alef" panose="020F0502020204030204" pitchFamily="2" charset="-79"/>
              </a:rPr>
              <a:t>als</a:t>
            </a:r>
            <a:r>
              <a:rPr lang="en-GB" sz="2000" b="1" i="0" dirty="0">
                <a:solidFill>
                  <a:srgbClr val="6A9D56"/>
                </a:solidFill>
                <a:effectLst/>
                <a:cs typeface="Alef" panose="020F0502020204030204" pitchFamily="2" charset="-79"/>
              </a:rPr>
              <a:t> </a:t>
            </a:r>
            <a:r>
              <a:rPr lang="en-GB" sz="2000" b="1" i="0" dirty="0" err="1">
                <a:solidFill>
                  <a:srgbClr val="6A9D56"/>
                </a:solidFill>
                <a:effectLst/>
                <a:cs typeface="Alef" panose="020F0502020204030204" pitchFamily="2" charset="-79"/>
              </a:rPr>
              <a:t>Technologie</a:t>
            </a:r>
            <a:r>
              <a:rPr lang="en-GB" sz="2000" b="1" i="0" dirty="0">
                <a:solidFill>
                  <a:srgbClr val="6A9D56"/>
                </a:solidFill>
                <a:effectLst/>
                <a:cs typeface="Alef" panose="020F0502020204030204" pitchFamily="2" charset="-79"/>
              </a:rPr>
              <a:t> </a:t>
            </a:r>
            <a:r>
              <a:rPr lang="en-GB" sz="2000" b="1" i="0" dirty="0" err="1">
                <a:solidFill>
                  <a:srgbClr val="6A9D56"/>
                </a:solidFill>
                <a:effectLst/>
                <a:cs typeface="Alef" panose="020F0502020204030204" pitchFamily="2" charset="-79"/>
              </a:rPr>
              <a:t>zur</a:t>
            </a:r>
            <a:r>
              <a:rPr lang="en-GB" sz="2000" b="1" i="0" dirty="0">
                <a:solidFill>
                  <a:srgbClr val="6A9D56"/>
                </a:solidFill>
                <a:effectLst/>
                <a:cs typeface="Alef" panose="020F0502020204030204" pitchFamily="2" charset="-79"/>
              </a:rPr>
              <a:t> </a:t>
            </a:r>
            <a:r>
              <a:rPr lang="en-GB" sz="2000" b="1" i="0" dirty="0" err="1">
                <a:solidFill>
                  <a:srgbClr val="6A9D56"/>
                </a:solidFill>
                <a:effectLst/>
                <a:cs typeface="Alef" panose="020F0502020204030204" pitchFamily="2" charset="-79"/>
              </a:rPr>
              <a:t>Betrugsbekämpfung</a:t>
            </a:r>
            <a:endParaRPr lang="en-GB" sz="2000" b="1" i="0" dirty="0">
              <a:solidFill>
                <a:srgbClr val="6A9D56"/>
              </a:solidFill>
              <a:effectLst/>
              <a:cs typeface="Alef" panose="020F0502020204030204" pitchFamily="2" charset="-79"/>
            </a:endParaRPr>
          </a:p>
          <a:p>
            <a:pPr algn="just"/>
            <a:endParaRPr lang="en-GB" sz="2000" b="1" dirty="0">
              <a:solidFill>
                <a:srgbClr val="6A9D56"/>
              </a:solidFill>
              <a:cs typeface="Alef" panose="020F0502020204030204" pitchFamily="2" charset="-79"/>
            </a:endParaRPr>
          </a:p>
          <a:p>
            <a:pPr algn="just"/>
            <a:r>
              <a:rPr lang="en-GB" sz="2000" b="0" i="0" dirty="0" err="1">
                <a:solidFill>
                  <a:srgbClr val="262626"/>
                </a:solidFill>
                <a:effectLst/>
              </a:rPr>
              <a:t>Nach</a:t>
            </a:r>
            <a:r>
              <a:rPr lang="en-GB" sz="2000" b="0" i="0" dirty="0">
                <a:solidFill>
                  <a:srgbClr val="262626"/>
                </a:solidFill>
                <a:effectLst/>
              </a:rPr>
              <a:t> </a:t>
            </a:r>
            <a:r>
              <a:rPr lang="en-GB" sz="2000" b="0" i="0" dirty="0" err="1">
                <a:solidFill>
                  <a:srgbClr val="262626"/>
                </a:solidFill>
                <a:effectLst/>
              </a:rPr>
              <a:t>dieser</a:t>
            </a:r>
            <a:r>
              <a:rPr lang="en-GB" sz="2000" b="0" i="0" dirty="0">
                <a:solidFill>
                  <a:srgbClr val="262626"/>
                </a:solidFill>
                <a:effectLst/>
              </a:rPr>
              <a:t> </a:t>
            </a:r>
            <a:r>
              <a:rPr lang="en-GB" sz="2000" b="0" i="0" dirty="0" err="1">
                <a:solidFill>
                  <a:srgbClr val="262626"/>
                </a:solidFill>
                <a:effectLst/>
              </a:rPr>
              <a:t>doppelten</a:t>
            </a:r>
            <a:r>
              <a:rPr lang="en-GB" sz="2000" b="0" i="0" dirty="0">
                <a:solidFill>
                  <a:srgbClr val="262626"/>
                </a:solidFill>
                <a:effectLst/>
              </a:rPr>
              <a:t> </a:t>
            </a:r>
            <a:r>
              <a:rPr lang="en-GB" sz="2000" b="0" i="0" dirty="0" err="1">
                <a:solidFill>
                  <a:srgbClr val="262626"/>
                </a:solidFill>
                <a:effectLst/>
              </a:rPr>
              <a:t>Kontrolle</a:t>
            </a:r>
            <a:r>
              <a:rPr lang="en-GB" sz="2000" b="0" i="0" dirty="0">
                <a:solidFill>
                  <a:srgbClr val="262626"/>
                </a:solidFill>
                <a:effectLst/>
              </a:rPr>
              <a:t> </a:t>
            </a:r>
            <a:r>
              <a:rPr lang="en-GB" sz="2000" b="0" i="0" dirty="0" err="1">
                <a:solidFill>
                  <a:srgbClr val="262626"/>
                </a:solidFill>
                <a:effectLst/>
              </a:rPr>
              <a:t>ist</a:t>
            </a:r>
            <a:r>
              <a:rPr lang="en-GB" sz="2000" b="0" i="0" dirty="0">
                <a:solidFill>
                  <a:srgbClr val="262626"/>
                </a:solidFill>
                <a:effectLst/>
              </a:rPr>
              <a:t> die von </a:t>
            </a:r>
            <a:r>
              <a:rPr lang="en-GB" sz="2000" b="0" i="0" dirty="0" err="1">
                <a:solidFill>
                  <a:srgbClr val="262626"/>
                </a:solidFill>
                <a:effectLst/>
              </a:rPr>
              <a:t>Cedesa</a:t>
            </a:r>
            <a:r>
              <a:rPr lang="en-GB" sz="2000" b="0" i="0" dirty="0">
                <a:solidFill>
                  <a:srgbClr val="262626"/>
                </a:solidFill>
                <a:effectLst/>
              </a:rPr>
              <a:t> Digital </a:t>
            </a:r>
            <a:r>
              <a:rPr lang="en-GB" sz="2000" b="0" i="0" dirty="0" err="1">
                <a:solidFill>
                  <a:srgbClr val="262626"/>
                </a:solidFill>
                <a:effectLst/>
              </a:rPr>
              <a:t>eingesetzte</a:t>
            </a:r>
            <a:r>
              <a:rPr lang="en-GB" sz="2000" b="0" i="0" dirty="0">
                <a:solidFill>
                  <a:srgbClr val="262626"/>
                </a:solidFill>
                <a:effectLst/>
              </a:rPr>
              <a:t> Blockchain-</a:t>
            </a:r>
            <a:r>
              <a:rPr lang="en-GB" sz="2000" b="0" i="0" dirty="0" err="1">
                <a:solidFill>
                  <a:srgbClr val="262626"/>
                </a:solidFill>
                <a:effectLst/>
              </a:rPr>
              <a:t>Technologie</a:t>
            </a:r>
            <a:r>
              <a:rPr lang="en-GB" sz="2000" b="0" i="0" dirty="0">
                <a:solidFill>
                  <a:srgbClr val="262626"/>
                </a:solidFill>
                <a:effectLst/>
              </a:rPr>
              <a:t> an der </a:t>
            </a:r>
            <a:r>
              <a:rPr lang="en-GB" sz="2000" b="0" i="0" dirty="0" err="1">
                <a:solidFill>
                  <a:srgbClr val="262626"/>
                </a:solidFill>
                <a:effectLst/>
              </a:rPr>
              <a:t>Reihe</a:t>
            </a:r>
            <a:r>
              <a:rPr lang="en-GB" sz="2000" b="0" i="0" dirty="0">
                <a:solidFill>
                  <a:srgbClr val="262626"/>
                </a:solidFill>
                <a:effectLst/>
              </a:rPr>
              <a:t>. Die in der </a:t>
            </a:r>
            <a:r>
              <a:rPr lang="en-GB" sz="2000" b="0" i="0" dirty="0" err="1">
                <a:solidFill>
                  <a:srgbClr val="262626"/>
                </a:solidFill>
                <a:effectLst/>
              </a:rPr>
              <a:t>Produktionskette</a:t>
            </a:r>
            <a:r>
              <a:rPr lang="en-GB" sz="2000" b="0" i="0" dirty="0">
                <a:solidFill>
                  <a:srgbClr val="262626"/>
                </a:solidFill>
                <a:effectLst/>
              </a:rPr>
              <a:t> </a:t>
            </a:r>
            <a:r>
              <a:rPr lang="en-GB" sz="2000" b="0" i="0" dirty="0" err="1">
                <a:solidFill>
                  <a:srgbClr val="262626"/>
                </a:solidFill>
                <a:effectLst/>
              </a:rPr>
              <a:t>gesammelten</a:t>
            </a:r>
            <a:r>
              <a:rPr lang="en-GB" sz="2000" b="0" i="0" dirty="0">
                <a:solidFill>
                  <a:srgbClr val="262626"/>
                </a:solidFill>
                <a:effectLst/>
              </a:rPr>
              <a:t> </a:t>
            </a:r>
            <a:r>
              <a:rPr lang="en-GB" sz="2000" b="0" i="0" dirty="0" err="1">
                <a:solidFill>
                  <a:srgbClr val="262626"/>
                </a:solidFill>
                <a:effectLst/>
              </a:rPr>
              <a:t>Daten</a:t>
            </a:r>
            <a:r>
              <a:rPr lang="en-GB" sz="2000" b="0" i="0" dirty="0">
                <a:solidFill>
                  <a:srgbClr val="262626"/>
                </a:solidFill>
                <a:effectLst/>
              </a:rPr>
              <a:t> </a:t>
            </a:r>
            <a:r>
              <a:rPr lang="en-GB" sz="2000" b="0" i="0" dirty="0" err="1">
                <a:solidFill>
                  <a:srgbClr val="262626"/>
                </a:solidFill>
                <a:effectLst/>
              </a:rPr>
              <a:t>werden</a:t>
            </a:r>
            <a:r>
              <a:rPr lang="en-GB" sz="2000" b="0" i="0" dirty="0">
                <a:solidFill>
                  <a:srgbClr val="262626"/>
                </a:solidFill>
                <a:effectLst/>
              </a:rPr>
              <a:t> </a:t>
            </a:r>
            <a:r>
              <a:rPr lang="en-GB" sz="2000" b="0" i="0" dirty="0" err="1">
                <a:solidFill>
                  <a:srgbClr val="262626"/>
                </a:solidFill>
                <a:effectLst/>
              </a:rPr>
              <a:t>aufgezeichnet</a:t>
            </a:r>
            <a:r>
              <a:rPr lang="en-GB" sz="2000" b="0" i="0" dirty="0">
                <a:solidFill>
                  <a:srgbClr val="262626"/>
                </a:solidFill>
                <a:effectLst/>
              </a:rPr>
              <a:t> und </a:t>
            </a:r>
            <a:r>
              <a:rPr lang="en-GB" sz="2000" b="0" i="0" dirty="0" err="1">
                <a:solidFill>
                  <a:srgbClr val="262626"/>
                </a:solidFill>
                <a:effectLst/>
              </a:rPr>
              <a:t>validiert</a:t>
            </a:r>
            <a:r>
              <a:rPr lang="en-GB" sz="2000" b="0" i="0" dirty="0">
                <a:solidFill>
                  <a:srgbClr val="262626"/>
                </a:solidFill>
                <a:effectLst/>
              </a:rPr>
              <a:t>, um </a:t>
            </a:r>
            <a:r>
              <a:rPr lang="en-GB" sz="2000" b="0" i="0" dirty="0" err="1">
                <a:solidFill>
                  <a:srgbClr val="262626"/>
                </a:solidFill>
                <a:effectLst/>
              </a:rPr>
              <a:t>eine</a:t>
            </a:r>
            <a:r>
              <a:rPr lang="en-GB" sz="2000" b="0" i="0" dirty="0">
                <a:solidFill>
                  <a:srgbClr val="262626"/>
                </a:solidFill>
                <a:effectLst/>
              </a:rPr>
              <a:t> </a:t>
            </a:r>
            <a:r>
              <a:rPr lang="en-GB" sz="2000" b="0" i="0" dirty="0" err="1">
                <a:solidFill>
                  <a:srgbClr val="262626"/>
                </a:solidFill>
                <a:effectLst/>
              </a:rPr>
              <a:t>Datenbank</a:t>
            </a:r>
            <a:r>
              <a:rPr lang="en-GB" sz="2000" b="0" i="0" dirty="0">
                <a:solidFill>
                  <a:srgbClr val="262626"/>
                </a:solidFill>
                <a:effectLst/>
              </a:rPr>
              <a:t> </a:t>
            </a:r>
            <a:r>
              <a:rPr lang="en-GB" sz="2000" b="0" i="0" dirty="0" err="1">
                <a:solidFill>
                  <a:srgbClr val="262626"/>
                </a:solidFill>
                <a:effectLst/>
              </a:rPr>
              <a:t>zur</a:t>
            </a:r>
            <a:r>
              <a:rPr lang="en-GB" sz="2000" b="0" i="0" dirty="0">
                <a:solidFill>
                  <a:srgbClr val="262626"/>
                </a:solidFill>
                <a:effectLst/>
              </a:rPr>
              <a:t> </a:t>
            </a:r>
            <a:r>
              <a:rPr lang="en-GB" sz="2000" b="0" i="0" dirty="0" err="1">
                <a:solidFill>
                  <a:srgbClr val="262626"/>
                </a:solidFill>
                <a:effectLst/>
              </a:rPr>
              <a:t>Betrugsbekämpfung</a:t>
            </a:r>
            <a:r>
              <a:rPr lang="en-GB" sz="2000" b="0" i="0" dirty="0">
                <a:solidFill>
                  <a:srgbClr val="262626"/>
                </a:solidFill>
                <a:effectLst/>
              </a:rPr>
              <a:t> </a:t>
            </a:r>
            <a:r>
              <a:rPr lang="en-GB" sz="2000" b="0" i="0" dirty="0" err="1">
                <a:solidFill>
                  <a:srgbClr val="262626"/>
                </a:solidFill>
                <a:effectLst/>
              </a:rPr>
              <a:t>mit</a:t>
            </a:r>
            <a:r>
              <a:rPr lang="en-GB" sz="2000" b="0" i="0" dirty="0">
                <a:solidFill>
                  <a:srgbClr val="262626"/>
                </a:solidFill>
                <a:effectLst/>
              </a:rPr>
              <a:t> </a:t>
            </a:r>
            <a:r>
              <a:rPr lang="en-GB" sz="2000" b="0" i="0" dirty="0" err="1">
                <a:solidFill>
                  <a:srgbClr val="262626"/>
                </a:solidFill>
                <a:effectLst/>
              </a:rPr>
              <a:t>maximaler</a:t>
            </a:r>
            <a:r>
              <a:rPr lang="en-GB" sz="2000" b="0" i="0" dirty="0">
                <a:solidFill>
                  <a:srgbClr val="262626"/>
                </a:solidFill>
                <a:effectLst/>
              </a:rPr>
              <a:t> </a:t>
            </a:r>
            <a:r>
              <a:rPr lang="en-GB" sz="2000" b="0" i="0" dirty="0" err="1">
                <a:solidFill>
                  <a:srgbClr val="262626"/>
                </a:solidFill>
                <a:effectLst/>
              </a:rPr>
              <a:t>Sicherheit</a:t>
            </a:r>
            <a:r>
              <a:rPr lang="en-GB" sz="2000" b="0" i="0" dirty="0">
                <a:solidFill>
                  <a:srgbClr val="262626"/>
                </a:solidFill>
                <a:effectLst/>
              </a:rPr>
              <a:t> und </a:t>
            </a:r>
            <a:r>
              <a:rPr lang="en-GB" sz="2000" b="0" i="0" dirty="0" err="1">
                <a:solidFill>
                  <a:srgbClr val="262626"/>
                </a:solidFill>
                <a:effectLst/>
              </a:rPr>
              <a:t>völliger</a:t>
            </a:r>
            <a:r>
              <a:rPr lang="en-GB" sz="2000" b="0" i="0" dirty="0">
                <a:solidFill>
                  <a:srgbClr val="262626"/>
                </a:solidFill>
                <a:effectLst/>
              </a:rPr>
              <a:t> </a:t>
            </a:r>
            <a:r>
              <a:rPr lang="en-GB" sz="2000" b="0" i="0" dirty="0" err="1">
                <a:solidFill>
                  <a:srgbClr val="262626"/>
                </a:solidFill>
                <a:effectLst/>
              </a:rPr>
              <a:t>Unabhängigkeit</a:t>
            </a:r>
            <a:r>
              <a:rPr lang="en-GB" sz="2000" b="0" i="0" dirty="0">
                <a:solidFill>
                  <a:srgbClr val="262626"/>
                </a:solidFill>
                <a:effectLst/>
              </a:rPr>
              <a:t> </a:t>
            </a:r>
            <a:r>
              <a:rPr lang="en-GB" sz="2000" b="0" i="0" dirty="0" err="1">
                <a:solidFill>
                  <a:srgbClr val="262626"/>
                </a:solidFill>
                <a:effectLst/>
              </a:rPr>
              <a:t>zu</a:t>
            </a:r>
            <a:r>
              <a:rPr lang="en-GB" sz="2000" b="0" i="0" dirty="0">
                <a:solidFill>
                  <a:srgbClr val="262626"/>
                </a:solidFill>
                <a:effectLst/>
              </a:rPr>
              <a:t> </a:t>
            </a:r>
            <a:r>
              <a:rPr lang="en-GB" sz="2000" b="0" i="0" dirty="0" err="1">
                <a:solidFill>
                  <a:srgbClr val="262626"/>
                </a:solidFill>
                <a:effectLst/>
              </a:rPr>
              <a:t>schaffen</a:t>
            </a:r>
            <a:r>
              <a:rPr lang="en-GB" sz="2000" b="0" i="0" dirty="0">
                <a:solidFill>
                  <a:srgbClr val="262626"/>
                </a:solidFill>
                <a:effectLst/>
              </a:rPr>
              <a:t>. Dies </a:t>
            </a:r>
            <a:r>
              <a:rPr lang="en-GB" sz="2000" b="0" i="0" dirty="0" err="1">
                <a:solidFill>
                  <a:srgbClr val="262626"/>
                </a:solidFill>
                <a:effectLst/>
              </a:rPr>
              <a:t>garantiert</a:t>
            </a:r>
            <a:r>
              <a:rPr lang="en-GB" sz="2000" b="0" i="0" dirty="0">
                <a:solidFill>
                  <a:srgbClr val="262626"/>
                </a:solidFill>
                <a:effectLst/>
              </a:rPr>
              <a:t> die </a:t>
            </a:r>
            <a:r>
              <a:rPr lang="en-GB" sz="2000" b="0" i="0" dirty="0" err="1">
                <a:solidFill>
                  <a:srgbClr val="262626"/>
                </a:solidFill>
                <a:effectLst/>
              </a:rPr>
              <a:t>Rückverfolgbarkeit</a:t>
            </a:r>
            <a:r>
              <a:rPr lang="en-GB" sz="2000" b="0" i="0" dirty="0">
                <a:solidFill>
                  <a:srgbClr val="262626"/>
                </a:solidFill>
                <a:effectLst/>
              </a:rPr>
              <a:t> des </a:t>
            </a:r>
            <a:r>
              <a:rPr lang="en-GB" sz="2000" b="0" i="0" dirty="0" err="1">
                <a:solidFill>
                  <a:srgbClr val="262626"/>
                </a:solidFill>
                <a:effectLst/>
              </a:rPr>
              <a:t>Fleisches</a:t>
            </a:r>
            <a:r>
              <a:rPr lang="en-GB" sz="2000" b="0" i="0" dirty="0">
                <a:solidFill>
                  <a:srgbClr val="262626"/>
                </a:solidFill>
                <a:effectLst/>
              </a:rPr>
              <a:t>, </a:t>
            </a:r>
            <a:r>
              <a:rPr lang="en-GB" sz="2000" b="0" i="0" dirty="0" err="1">
                <a:solidFill>
                  <a:srgbClr val="262626"/>
                </a:solidFill>
                <a:effectLst/>
              </a:rPr>
              <a:t>eine</a:t>
            </a:r>
            <a:r>
              <a:rPr lang="en-GB" sz="2000" b="0" i="0" dirty="0">
                <a:solidFill>
                  <a:srgbClr val="262626"/>
                </a:solidFill>
                <a:effectLst/>
              </a:rPr>
              <a:t> </a:t>
            </a:r>
            <a:r>
              <a:rPr lang="en-GB" sz="2000" b="0" i="0" dirty="0" err="1">
                <a:solidFill>
                  <a:srgbClr val="262626"/>
                </a:solidFill>
                <a:effectLst/>
              </a:rPr>
              <a:t>wesentliche</a:t>
            </a:r>
            <a:r>
              <a:rPr lang="en-GB" sz="2000" b="0" i="0" dirty="0">
                <a:solidFill>
                  <a:srgbClr val="262626"/>
                </a:solidFill>
                <a:effectLst/>
              </a:rPr>
              <a:t> </a:t>
            </a:r>
            <a:r>
              <a:rPr lang="en-GB" sz="2000" b="0" i="0" dirty="0" err="1">
                <a:solidFill>
                  <a:srgbClr val="262626"/>
                </a:solidFill>
                <a:effectLst/>
              </a:rPr>
              <a:t>Voraussetzung</a:t>
            </a:r>
            <a:r>
              <a:rPr lang="en-GB" sz="2000" b="0" i="0" dirty="0">
                <a:solidFill>
                  <a:srgbClr val="262626"/>
                </a:solidFill>
                <a:effectLst/>
              </a:rPr>
              <a:t> für die </a:t>
            </a:r>
            <a:r>
              <a:rPr lang="en-GB" sz="2000" b="0" i="0" dirty="0" err="1">
                <a:solidFill>
                  <a:srgbClr val="262626"/>
                </a:solidFill>
                <a:effectLst/>
              </a:rPr>
              <a:t>Einführung</a:t>
            </a:r>
            <a:r>
              <a:rPr lang="en-GB" sz="2000" b="0" i="0" dirty="0">
                <a:solidFill>
                  <a:srgbClr val="262626"/>
                </a:solidFill>
                <a:effectLst/>
              </a:rPr>
              <a:t> </a:t>
            </a:r>
            <a:r>
              <a:rPr lang="en-GB" sz="2000" b="0" i="0" dirty="0" err="1">
                <a:solidFill>
                  <a:srgbClr val="262626"/>
                </a:solidFill>
                <a:effectLst/>
              </a:rPr>
              <a:t>einer</a:t>
            </a:r>
            <a:r>
              <a:rPr lang="en-GB" sz="2000" b="0" i="0" dirty="0">
                <a:solidFill>
                  <a:srgbClr val="262626"/>
                </a:solidFill>
                <a:effectLst/>
              </a:rPr>
              <a:t> </a:t>
            </a:r>
            <a:r>
              <a:rPr lang="en-GB" sz="2000" b="0" i="0" dirty="0" err="1">
                <a:solidFill>
                  <a:srgbClr val="262626"/>
                </a:solidFill>
                <a:effectLst/>
              </a:rPr>
              <a:t>neuen</a:t>
            </a:r>
            <a:r>
              <a:rPr lang="en-GB" sz="2000" b="0" i="0" dirty="0">
                <a:solidFill>
                  <a:srgbClr val="262626"/>
                </a:solidFill>
                <a:effectLst/>
              </a:rPr>
              <a:t> </a:t>
            </a:r>
            <a:r>
              <a:rPr lang="en-GB" sz="2000" b="0" i="0" dirty="0" err="1">
                <a:solidFill>
                  <a:srgbClr val="262626"/>
                </a:solidFill>
                <a:effectLst/>
              </a:rPr>
              <a:t>Qualitätsmarke</a:t>
            </a:r>
            <a:r>
              <a:rPr lang="en-GB" sz="2000" b="0" i="0" dirty="0">
                <a:solidFill>
                  <a:srgbClr val="262626"/>
                </a:solidFill>
                <a:effectLst/>
              </a:rPr>
              <a:t>, die </a:t>
            </a:r>
            <a:r>
              <a:rPr lang="en-GB" sz="2000" b="0" i="0" dirty="0" err="1">
                <a:solidFill>
                  <a:srgbClr val="262626"/>
                </a:solidFill>
                <a:effectLst/>
              </a:rPr>
              <a:t>zu</a:t>
            </a:r>
            <a:r>
              <a:rPr lang="en-GB" sz="2000" b="0" i="0" dirty="0">
                <a:solidFill>
                  <a:srgbClr val="262626"/>
                </a:solidFill>
                <a:effectLst/>
              </a:rPr>
              <a:t> 100 % </a:t>
            </a:r>
            <a:r>
              <a:rPr lang="en-GB" sz="2000" b="0" i="0" dirty="0" err="1">
                <a:solidFill>
                  <a:srgbClr val="262626"/>
                </a:solidFill>
                <a:effectLst/>
              </a:rPr>
              <a:t>aus</a:t>
            </a:r>
            <a:r>
              <a:rPr lang="en-GB" sz="2000" b="0" i="0" dirty="0">
                <a:solidFill>
                  <a:srgbClr val="262626"/>
                </a:solidFill>
                <a:effectLst/>
              </a:rPr>
              <a:t> </a:t>
            </a:r>
            <a:r>
              <a:rPr lang="en-GB" sz="2000" b="0" i="0" dirty="0" err="1">
                <a:solidFill>
                  <a:srgbClr val="262626"/>
                </a:solidFill>
                <a:effectLst/>
              </a:rPr>
              <a:t>iberischen</a:t>
            </a:r>
            <a:r>
              <a:rPr lang="en-GB" sz="2000" b="0" i="0" dirty="0">
                <a:solidFill>
                  <a:srgbClr val="262626"/>
                </a:solidFill>
                <a:effectLst/>
              </a:rPr>
              <a:t> </a:t>
            </a:r>
            <a:r>
              <a:rPr lang="en-GB" sz="2000" b="0" i="0" dirty="0" err="1">
                <a:solidFill>
                  <a:srgbClr val="262626"/>
                </a:solidFill>
                <a:effectLst/>
              </a:rPr>
              <a:t>Rassen</a:t>
            </a:r>
            <a:r>
              <a:rPr lang="en-GB" sz="2000" b="0" i="0" dirty="0">
                <a:solidFill>
                  <a:srgbClr val="262626"/>
                </a:solidFill>
                <a:effectLst/>
              </a:rPr>
              <a:t> </a:t>
            </a:r>
            <a:r>
              <a:rPr lang="en-GB" sz="2000" b="0" i="0" dirty="0" err="1">
                <a:solidFill>
                  <a:srgbClr val="262626"/>
                </a:solidFill>
                <a:effectLst/>
              </a:rPr>
              <a:t>besteht</a:t>
            </a:r>
            <a:r>
              <a:rPr lang="en-GB" sz="2000" b="0" i="0" dirty="0">
                <a:solidFill>
                  <a:srgbClr val="262626"/>
                </a:solidFill>
                <a:effectLst/>
              </a:rPr>
              <a:t>.</a:t>
            </a:r>
          </a:p>
          <a:p>
            <a:pPr algn="just"/>
            <a:endParaRPr lang="en-GB" sz="2000" b="0" i="0" dirty="0">
              <a:solidFill>
                <a:srgbClr val="262626"/>
              </a:solidFill>
              <a:effectLst/>
            </a:endParaRPr>
          </a:p>
          <a:p>
            <a:pPr algn="just"/>
            <a:r>
              <a:rPr lang="en-GB" sz="2000" b="0" i="0" dirty="0">
                <a:solidFill>
                  <a:srgbClr val="262626"/>
                </a:solidFill>
                <a:effectLst/>
              </a:rPr>
              <a:t>Dieser </a:t>
            </a:r>
            <a:r>
              <a:rPr lang="en-GB" sz="2000" b="0" i="0" dirty="0" err="1">
                <a:solidFill>
                  <a:srgbClr val="262626"/>
                </a:solidFill>
                <a:effectLst/>
              </a:rPr>
              <a:t>Prozess</a:t>
            </a:r>
            <a:r>
              <a:rPr lang="en-GB" sz="2000" b="0" i="0" dirty="0">
                <a:solidFill>
                  <a:srgbClr val="262626"/>
                </a:solidFill>
                <a:effectLst/>
              </a:rPr>
              <a:t> </a:t>
            </a:r>
            <a:r>
              <a:rPr lang="en-GB" sz="2000" b="0" i="0" dirty="0" err="1">
                <a:solidFill>
                  <a:srgbClr val="262626"/>
                </a:solidFill>
                <a:effectLst/>
              </a:rPr>
              <a:t>dient</a:t>
            </a:r>
            <a:r>
              <a:rPr lang="en-GB" sz="2000" b="0" i="0" dirty="0">
                <a:solidFill>
                  <a:srgbClr val="262626"/>
                </a:solidFill>
                <a:effectLst/>
              </a:rPr>
              <a:t> </a:t>
            </a:r>
            <a:r>
              <a:rPr lang="en-GB" sz="2000" b="0" i="0" dirty="0" err="1">
                <a:solidFill>
                  <a:srgbClr val="262626"/>
                </a:solidFill>
                <a:effectLst/>
              </a:rPr>
              <a:t>dazu</a:t>
            </a:r>
            <a:r>
              <a:rPr lang="en-GB" sz="2000" b="0" i="0" dirty="0">
                <a:solidFill>
                  <a:srgbClr val="262626"/>
                </a:solidFill>
                <a:effectLst/>
              </a:rPr>
              <a:t>, die </a:t>
            </a:r>
            <a:r>
              <a:rPr lang="en-GB" sz="2000" b="0" i="0" dirty="0" err="1">
                <a:solidFill>
                  <a:srgbClr val="262626"/>
                </a:solidFill>
                <a:effectLst/>
              </a:rPr>
              <a:t>Zuverlässigkeit</a:t>
            </a:r>
            <a:r>
              <a:rPr lang="en-GB" sz="2000" b="0" i="0" dirty="0">
                <a:solidFill>
                  <a:srgbClr val="262626"/>
                </a:solidFill>
                <a:effectLst/>
              </a:rPr>
              <a:t> der </a:t>
            </a:r>
            <a:r>
              <a:rPr lang="en-GB" sz="2000" b="0" i="0" dirty="0" err="1">
                <a:solidFill>
                  <a:srgbClr val="262626"/>
                </a:solidFill>
                <a:effectLst/>
              </a:rPr>
              <a:t>Produktionskette</a:t>
            </a:r>
            <a:r>
              <a:rPr lang="en-GB" sz="2000" b="0" i="0" dirty="0">
                <a:solidFill>
                  <a:srgbClr val="262626"/>
                </a:solidFill>
                <a:effectLst/>
              </a:rPr>
              <a:t> </a:t>
            </a:r>
            <a:r>
              <a:rPr lang="en-GB" sz="2000" b="0" i="0" dirty="0" err="1">
                <a:solidFill>
                  <a:srgbClr val="262626"/>
                </a:solidFill>
                <a:effectLst/>
              </a:rPr>
              <a:t>zu</a:t>
            </a:r>
            <a:r>
              <a:rPr lang="en-GB" sz="2000" b="0" i="0" dirty="0">
                <a:solidFill>
                  <a:srgbClr val="262626"/>
                </a:solidFill>
                <a:effectLst/>
              </a:rPr>
              <a:t> </a:t>
            </a:r>
            <a:r>
              <a:rPr lang="en-GB" sz="2000" b="0" i="0" dirty="0" err="1">
                <a:solidFill>
                  <a:srgbClr val="262626"/>
                </a:solidFill>
                <a:effectLst/>
              </a:rPr>
              <a:t>stärken</a:t>
            </a:r>
            <a:r>
              <a:rPr lang="en-GB" sz="2000" b="0" i="0" dirty="0">
                <a:solidFill>
                  <a:srgbClr val="262626"/>
                </a:solidFill>
                <a:effectLst/>
              </a:rPr>
              <a:t> und das </a:t>
            </a:r>
            <a:r>
              <a:rPr lang="en-GB" sz="2000" b="0" i="0" dirty="0" err="1">
                <a:solidFill>
                  <a:srgbClr val="262626"/>
                </a:solidFill>
                <a:effectLst/>
              </a:rPr>
              <a:t>Vertrauen</a:t>
            </a:r>
            <a:r>
              <a:rPr lang="en-GB" sz="2000" b="0" i="0" dirty="0">
                <a:solidFill>
                  <a:srgbClr val="262626"/>
                </a:solidFill>
                <a:effectLst/>
              </a:rPr>
              <a:t> der </a:t>
            </a:r>
            <a:r>
              <a:rPr lang="en-GB" sz="2000" b="0" i="0" dirty="0" err="1">
                <a:solidFill>
                  <a:srgbClr val="262626"/>
                </a:solidFill>
                <a:effectLst/>
              </a:rPr>
              <a:t>Verbraucher</a:t>
            </a:r>
            <a:r>
              <a:rPr lang="en-GB" sz="2000" b="0" i="0" dirty="0">
                <a:solidFill>
                  <a:srgbClr val="262626"/>
                </a:solidFill>
                <a:effectLst/>
              </a:rPr>
              <a:t> </a:t>
            </a:r>
            <a:r>
              <a:rPr lang="en-GB" sz="2000" b="0" i="0" dirty="0" err="1">
                <a:solidFill>
                  <a:srgbClr val="262626"/>
                </a:solidFill>
                <a:effectLst/>
              </a:rPr>
              <a:t>wiederherzustellen</a:t>
            </a:r>
            <a:r>
              <a:rPr lang="en-GB" sz="2000" b="0" i="0" dirty="0">
                <a:solidFill>
                  <a:srgbClr val="262626"/>
                </a:solidFill>
                <a:effectLst/>
              </a:rPr>
              <a:t>. Es </a:t>
            </a:r>
            <a:r>
              <a:rPr lang="en-GB" sz="2000" b="0" i="0" dirty="0" err="1">
                <a:solidFill>
                  <a:srgbClr val="262626"/>
                </a:solidFill>
                <a:effectLst/>
              </a:rPr>
              <a:t>wird</a:t>
            </a:r>
            <a:r>
              <a:rPr lang="en-GB" sz="2000" b="0" i="0" dirty="0">
                <a:solidFill>
                  <a:srgbClr val="262626"/>
                </a:solidFill>
                <a:effectLst/>
              </a:rPr>
              <a:t> </a:t>
            </a:r>
            <a:r>
              <a:rPr lang="en-GB" sz="2000" b="0" i="0" dirty="0" err="1">
                <a:solidFill>
                  <a:srgbClr val="262626"/>
                </a:solidFill>
                <a:effectLst/>
              </a:rPr>
              <a:t>auch</a:t>
            </a:r>
            <a:r>
              <a:rPr lang="en-GB" sz="2000" b="0" i="0" dirty="0">
                <a:solidFill>
                  <a:srgbClr val="262626"/>
                </a:solidFill>
                <a:effectLst/>
              </a:rPr>
              <a:t> das </a:t>
            </a:r>
            <a:r>
              <a:rPr lang="en-GB" sz="2000" b="0" i="0" dirty="0" err="1">
                <a:solidFill>
                  <a:srgbClr val="262626"/>
                </a:solidFill>
                <a:effectLst/>
              </a:rPr>
              <a:t>Ansehen</a:t>
            </a:r>
            <a:r>
              <a:rPr lang="en-GB" sz="2000" b="0" i="0" dirty="0">
                <a:solidFill>
                  <a:srgbClr val="262626"/>
                </a:solidFill>
                <a:effectLst/>
              </a:rPr>
              <a:t> der </a:t>
            </a:r>
            <a:r>
              <a:rPr lang="en-GB" sz="2000" b="0" i="0" dirty="0" err="1">
                <a:solidFill>
                  <a:srgbClr val="262626"/>
                </a:solidFill>
                <a:effectLst/>
              </a:rPr>
              <a:t>iberischen</a:t>
            </a:r>
            <a:r>
              <a:rPr lang="en-GB" sz="2000" b="0" i="0" dirty="0">
                <a:solidFill>
                  <a:srgbClr val="262626"/>
                </a:solidFill>
                <a:effectLst/>
              </a:rPr>
              <a:t> </a:t>
            </a:r>
            <a:r>
              <a:rPr lang="en-GB" sz="2000" b="0" i="0" dirty="0" err="1">
                <a:solidFill>
                  <a:srgbClr val="262626"/>
                </a:solidFill>
                <a:effectLst/>
              </a:rPr>
              <a:t>Rasse</a:t>
            </a:r>
            <a:r>
              <a:rPr lang="en-GB" sz="2000" b="0" i="0" dirty="0">
                <a:solidFill>
                  <a:srgbClr val="262626"/>
                </a:solidFill>
                <a:effectLst/>
              </a:rPr>
              <a:t> in </a:t>
            </a:r>
            <a:r>
              <a:rPr lang="en-GB" sz="2000" b="0" i="0" dirty="0" err="1">
                <a:solidFill>
                  <a:srgbClr val="262626"/>
                </a:solidFill>
                <a:effectLst/>
              </a:rPr>
              <a:t>Spanien</a:t>
            </a:r>
            <a:r>
              <a:rPr lang="en-GB" sz="2000" b="0" i="0" dirty="0">
                <a:solidFill>
                  <a:srgbClr val="262626"/>
                </a:solidFill>
                <a:effectLst/>
              </a:rPr>
              <a:t> und in der Welt </a:t>
            </a:r>
            <a:r>
              <a:rPr lang="en-GB" sz="2000" b="0" i="0" dirty="0" err="1">
                <a:solidFill>
                  <a:srgbClr val="262626"/>
                </a:solidFill>
                <a:effectLst/>
              </a:rPr>
              <a:t>festigen</a:t>
            </a:r>
            <a:r>
              <a:rPr lang="en-GB" sz="2000" b="0" i="0" dirty="0">
                <a:solidFill>
                  <a:srgbClr val="262626"/>
                </a:solidFill>
                <a:effectLst/>
              </a:rPr>
              <a:t>. Dies </a:t>
            </a:r>
            <a:r>
              <a:rPr lang="en-GB" sz="2000" b="0" i="0" dirty="0" err="1">
                <a:solidFill>
                  <a:srgbClr val="262626"/>
                </a:solidFill>
                <a:effectLst/>
              </a:rPr>
              <a:t>ist</a:t>
            </a:r>
            <a:r>
              <a:rPr lang="en-GB" sz="2000" b="0" i="0" dirty="0">
                <a:solidFill>
                  <a:srgbClr val="262626"/>
                </a:solidFill>
                <a:effectLst/>
              </a:rPr>
              <a:t> </a:t>
            </a:r>
            <a:r>
              <a:rPr lang="en-GB" sz="2000" b="0" i="0" dirty="0" err="1">
                <a:solidFill>
                  <a:srgbClr val="262626"/>
                </a:solidFill>
                <a:effectLst/>
              </a:rPr>
              <a:t>ein</a:t>
            </a:r>
            <a:r>
              <a:rPr lang="en-GB" sz="2000" b="0" i="0" dirty="0">
                <a:solidFill>
                  <a:srgbClr val="262626"/>
                </a:solidFill>
                <a:effectLst/>
              </a:rPr>
              <a:t> </a:t>
            </a:r>
            <a:r>
              <a:rPr lang="en-GB" sz="2000" b="0" i="0" dirty="0" err="1">
                <a:solidFill>
                  <a:srgbClr val="262626"/>
                </a:solidFill>
                <a:effectLst/>
              </a:rPr>
              <a:t>großer</a:t>
            </a:r>
            <a:r>
              <a:rPr lang="en-GB" sz="2000" b="0" i="0" dirty="0">
                <a:solidFill>
                  <a:srgbClr val="262626"/>
                </a:solidFill>
                <a:effectLst/>
              </a:rPr>
              <a:t> Schritt für den </a:t>
            </a:r>
            <a:r>
              <a:rPr lang="en-GB" sz="2000" b="0" i="0" dirty="0" err="1">
                <a:solidFill>
                  <a:srgbClr val="262626"/>
                </a:solidFill>
                <a:effectLst/>
              </a:rPr>
              <a:t>Sektor</a:t>
            </a:r>
            <a:r>
              <a:rPr lang="en-GB" sz="2000" b="0" i="0" dirty="0">
                <a:solidFill>
                  <a:srgbClr val="262626"/>
                </a:solidFill>
                <a:effectLst/>
              </a:rPr>
              <a:t>, der die </a:t>
            </a:r>
            <a:r>
              <a:rPr lang="en-GB" sz="2000" b="0" i="0" dirty="0" err="1">
                <a:solidFill>
                  <a:srgbClr val="262626"/>
                </a:solidFill>
                <a:effectLst/>
              </a:rPr>
              <a:t>Tür</a:t>
            </a:r>
            <a:r>
              <a:rPr lang="en-GB" sz="2000" b="0" i="0" dirty="0">
                <a:solidFill>
                  <a:srgbClr val="262626"/>
                </a:solidFill>
                <a:effectLst/>
              </a:rPr>
              <a:t> für alle </a:t>
            </a:r>
            <a:r>
              <a:rPr lang="en-GB" sz="2000" b="0" i="0" dirty="0" err="1">
                <a:solidFill>
                  <a:srgbClr val="262626"/>
                </a:solidFill>
                <a:effectLst/>
              </a:rPr>
              <a:t>Erzeuger</a:t>
            </a:r>
            <a:r>
              <a:rPr lang="en-GB" sz="2000" b="0" i="0" dirty="0">
                <a:solidFill>
                  <a:srgbClr val="262626"/>
                </a:solidFill>
                <a:effectLst/>
              </a:rPr>
              <a:t> und </a:t>
            </a:r>
            <a:r>
              <a:rPr lang="en-GB" sz="2000" b="0" i="0" dirty="0" err="1">
                <a:solidFill>
                  <a:srgbClr val="262626"/>
                </a:solidFill>
                <a:effectLst/>
              </a:rPr>
              <a:t>andere</a:t>
            </a:r>
            <a:r>
              <a:rPr lang="en-GB" sz="2000" b="0" i="0" dirty="0">
                <a:solidFill>
                  <a:srgbClr val="262626"/>
                </a:solidFill>
                <a:effectLst/>
              </a:rPr>
              <a:t> </a:t>
            </a:r>
            <a:r>
              <a:rPr lang="en-GB" sz="2000" b="0" i="0" dirty="0" err="1">
                <a:solidFill>
                  <a:srgbClr val="262626"/>
                </a:solidFill>
                <a:effectLst/>
              </a:rPr>
              <a:t>Lebensmittelsektoren</a:t>
            </a:r>
            <a:r>
              <a:rPr lang="en-GB" sz="2000" b="0" i="0" dirty="0">
                <a:solidFill>
                  <a:srgbClr val="262626"/>
                </a:solidFill>
                <a:effectLst/>
              </a:rPr>
              <a:t> </a:t>
            </a:r>
            <a:r>
              <a:rPr lang="en-GB" sz="2000" b="0" i="0" dirty="0" err="1">
                <a:solidFill>
                  <a:srgbClr val="262626"/>
                </a:solidFill>
                <a:effectLst/>
              </a:rPr>
              <a:t>öffnet</a:t>
            </a:r>
            <a:r>
              <a:rPr lang="en-GB" sz="2000" b="0" i="0" dirty="0">
                <a:solidFill>
                  <a:srgbClr val="262626"/>
                </a:solidFill>
                <a:effectLst/>
              </a:rPr>
              <a:t>. Die </a:t>
            </a:r>
            <a:r>
              <a:rPr lang="en-GB" sz="2000" b="0" i="0" dirty="0" err="1">
                <a:solidFill>
                  <a:srgbClr val="262626"/>
                </a:solidFill>
                <a:effectLst/>
              </a:rPr>
              <a:t>operationelle</a:t>
            </a:r>
            <a:r>
              <a:rPr lang="en-GB" sz="2000" b="0" i="0" dirty="0">
                <a:solidFill>
                  <a:srgbClr val="262626"/>
                </a:solidFill>
                <a:effectLst/>
              </a:rPr>
              <a:t> Gruppe </a:t>
            </a:r>
            <a:r>
              <a:rPr lang="en-GB" sz="2000" b="0" i="0" dirty="0" err="1">
                <a:solidFill>
                  <a:srgbClr val="262626"/>
                </a:solidFill>
                <a:effectLst/>
              </a:rPr>
              <a:t>legt</a:t>
            </a:r>
            <a:r>
              <a:rPr lang="en-GB" sz="2000" b="0" i="0" dirty="0">
                <a:solidFill>
                  <a:srgbClr val="262626"/>
                </a:solidFill>
                <a:effectLst/>
              </a:rPr>
              <a:t> </a:t>
            </a:r>
            <a:r>
              <a:rPr lang="en-GB" sz="2000" b="0" i="0" dirty="0" err="1">
                <a:solidFill>
                  <a:srgbClr val="262626"/>
                </a:solidFill>
                <a:effectLst/>
              </a:rPr>
              <a:t>auch</a:t>
            </a:r>
            <a:r>
              <a:rPr lang="en-GB" sz="2000" b="0" i="0" dirty="0">
                <a:solidFill>
                  <a:srgbClr val="262626"/>
                </a:solidFill>
                <a:effectLst/>
              </a:rPr>
              <a:t> </a:t>
            </a:r>
            <a:r>
              <a:rPr lang="en-GB" sz="2000" b="0" i="0" dirty="0" err="1">
                <a:solidFill>
                  <a:srgbClr val="262626"/>
                </a:solidFill>
                <a:effectLst/>
              </a:rPr>
              <a:t>besonderes</a:t>
            </a:r>
            <a:r>
              <a:rPr lang="en-GB" sz="2000" b="0" i="0" dirty="0">
                <a:solidFill>
                  <a:srgbClr val="262626"/>
                </a:solidFill>
                <a:effectLst/>
              </a:rPr>
              <a:t> </a:t>
            </a:r>
            <a:r>
              <a:rPr lang="en-GB" sz="2000" b="0" i="0" dirty="0" err="1">
                <a:solidFill>
                  <a:srgbClr val="262626"/>
                </a:solidFill>
                <a:effectLst/>
              </a:rPr>
              <a:t>Augenmerk</a:t>
            </a:r>
            <a:r>
              <a:rPr lang="en-GB" sz="2000" b="0" i="0" dirty="0">
                <a:solidFill>
                  <a:srgbClr val="262626"/>
                </a:solidFill>
                <a:effectLst/>
              </a:rPr>
              <a:t> auf die </a:t>
            </a:r>
            <a:r>
              <a:rPr lang="en-GB" sz="2000" b="0" i="0" dirty="0" err="1">
                <a:solidFill>
                  <a:srgbClr val="262626"/>
                </a:solidFill>
                <a:effectLst/>
              </a:rPr>
              <a:t>Forderung</a:t>
            </a:r>
            <a:r>
              <a:rPr lang="en-GB" sz="2000" b="0" i="0" dirty="0">
                <a:solidFill>
                  <a:srgbClr val="262626"/>
                </a:solidFill>
                <a:effectLst/>
              </a:rPr>
              <a:t> </a:t>
            </a:r>
            <a:r>
              <a:rPr lang="en-GB" sz="2000" b="0" i="0" dirty="0" err="1">
                <a:solidFill>
                  <a:srgbClr val="262626"/>
                </a:solidFill>
                <a:effectLst/>
              </a:rPr>
              <a:t>nach</a:t>
            </a:r>
            <a:r>
              <a:rPr lang="en-GB" sz="2000" b="0" i="0" dirty="0">
                <a:solidFill>
                  <a:srgbClr val="262626"/>
                </a:solidFill>
                <a:effectLst/>
              </a:rPr>
              <a:t> </a:t>
            </a:r>
            <a:r>
              <a:rPr lang="en-GB" sz="2000" b="0" i="0" dirty="0" err="1">
                <a:solidFill>
                  <a:srgbClr val="262626"/>
                </a:solidFill>
                <a:effectLst/>
              </a:rPr>
              <a:t>einer</a:t>
            </a:r>
            <a:r>
              <a:rPr lang="en-GB" sz="2000" b="0" i="0" dirty="0">
                <a:solidFill>
                  <a:srgbClr val="262626"/>
                </a:solidFill>
                <a:effectLst/>
              </a:rPr>
              <a:t> </a:t>
            </a:r>
            <a:r>
              <a:rPr lang="en-GB" sz="2000" b="0" i="0" dirty="0" err="1">
                <a:solidFill>
                  <a:srgbClr val="262626"/>
                </a:solidFill>
                <a:effectLst/>
              </a:rPr>
              <a:t>umweltschonenderen</a:t>
            </a:r>
            <a:r>
              <a:rPr lang="en-GB" sz="2000" b="0" i="0" dirty="0">
                <a:solidFill>
                  <a:srgbClr val="262626"/>
                </a:solidFill>
                <a:effectLst/>
              </a:rPr>
              <a:t> </a:t>
            </a:r>
            <a:r>
              <a:rPr lang="en-GB" sz="2000" b="0" i="0" dirty="0" err="1">
                <a:solidFill>
                  <a:srgbClr val="262626"/>
                </a:solidFill>
                <a:effectLst/>
              </a:rPr>
              <a:t>Tierhaltung</a:t>
            </a:r>
            <a:r>
              <a:rPr lang="en-GB" sz="2000" b="0" i="0" dirty="0">
                <a:solidFill>
                  <a:srgbClr val="262626"/>
                </a:solidFill>
                <a:effectLst/>
              </a:rPr>
              <a:t>, der </a:t>
            </a:r>
            <a:r>
              <a:rPr lang="en-GB" sz="2000" b="0" i="0" dirty="0" err="1">
                <a:solidFill>
                  <a:srgbClr val="262626"/>
                </a:solidFill>
                <a:effectLst/>
              </a:rPr>
              <a:t>Dehesa</a:t>
            </a:r>
            <a:r>
              <a:rPr lang="en-GB" sz="2000" b="0" i="0" dirty="0">
                <a:solidFill>
                  <a:srgbClr val="262626"/>
                </a:solidFill>
                <a:effectLst/>
              </a:rPr>
              <a:t>, und </a:t>
            </a:r>
            <a:r>
              <a:rPr lang="en-GB" sz="2000" b="0" i="0" dirty="0" err="1">
                <a:solidFill>
                  <a:srgbClr val="262626"/>
                </a:solidFill>
                <a:effectLst/>
              </a:rPr>
              <a:t>stützt</a:t>
            </a:r>
            <a:r>
              <a:rPr lang="en-GB" sz="2000" b="0" i="0" dirty="0">
                <a:solidFill>
                  <a:srgbClr val="262626"/>
                </a:solidFill>
                <a:effectLst/>
              </a:rPr>
              <a:t> </a:t>
            </a:r>
            <a:r>
              <a:rPr lang="en-GB" sz="2000" b="0" i="0" dirty="0" err="1">
                <a:solidFill>
                  <a:srgbClr val="262626"/>
                </a:solidFill>
                <a:effectLst/>
              </a:rPr>
              <a:t>sich</a:t>
            </a:r>
            <a:r>
              <a:rPr lang="en-GB" sz="2000" b="0" i="0" dirty="0">
                <a:solidFill>
                  <a:srgbClr val="262626"/>
                </a:solidFill>
                <a:effectLst/>
              </a:rPr>
              <a:t> </a:t>
            </a:r>
            <a:r>
              <a:rPr lang="en-GB" sz="2000" b="0" i="0" dirty="0" err="1">
                <a:solidFill>
                  <a:srgbClr val="262626"/>
                </a:solidFill>
                <a:effectLst/>
              </a:rPr>
              <a:t>dabei</a:t>
            </a:r>
            <a:r>
              <a:rPr lang="en-GB" sz="2000" b="0" i="0" dirty="0">
                <a:solidFill>
                  <a:srgbClr val="262626"/>
                </a:solidFill>
                <a:effectLst/>
              </a:rPr>
              <a:t> auf interne </a:t>
            </a:r>
            <a:r>
              <a:rPr lang="en-GB" sz="2000" b="0" i="0" dirty="0" err="1">
                <a:solidFill>
                  <a:srgbClr val="262626"/>
                </a:solidFill>
                <a:effectLst/>
              </a:rPr>
              <a:t>Empfehlungen</a:t>
            </a:r>
            <a:r>
              <a:rPr lang="en-GB" sz="2000" b="0" i="0" dirty="0">
                <a:solidFill>
                  <a:srgbClr val="262626"/>
                </a:solidFill>
                <a:effectLst/>
              </a:rPr>
              <a:t> von </a:t>
            </a:r>
            <a:r>
              <a:rPr lang="en-GB" sz="2000" b="0" i="0" dirty="0" err="1">
                <a:solidFill>
                  <a:srgbClr val="262626"/>
                </a:solidFill>
                <a:effectLst/>
              </a:rPr>
              <a:t>Wissenschaftlern</a:t>
            </a:r>
            <a:r>
              <a:rPr lang="en-GB" sz="2000" b="0" i="0" dirty="0">
                <a:solidFill>
                  <a:srgbClr val="262626"/>
                </a:solidFill>
                <a:effectLst/>
              </a:rPr>
              <a:t> und </a:t>
            </a:r>
            <a:r>
              <a:rPr lang="en-GB" sz="2000" b="0" i="0" dirty="0" err="1">
                <a:solidFill>
                  <a:srgbClr val="262626"/>
                </a:solidFill>
                <a:effectLst/>
              </a:rPr>
              <a:t>privaten</a:t>
            </a:r>
            <a:r>
              <a:rPr lang="en-GB" sz="2000" b="0" i="0" dirty="0">
                <a:solidFill>
                  <a:srgbClr val="262626"/>
                </a:solidFill>
                <a:effectLst/>
              </a:rPr>
              <a:t> </a:t>
            </a:r>
            <a:r>
              <a:rPr lang="en-GB" sz="2000" b="0" i="0" dirty="0" err="1">
                <a:solidFill>
                  <a:srgbClr val="262626"/>
                </a:solidFill>
                <a:effectLst/>
              </a:rPr>
              <a:t>Unternehmen</a:t>
            </a:r>
            <a:r>
              <a:rPr lang="en-GB" sz="2000" b="0" i="0" dirty="0">
                <a:solidFill>
                  <a:srgbClr val="262626"/>
                </a:solidFill>
                <a:effectLst/>
              </a:rPr>
              <a:t>, die </a:t>
            </a:r>
            <a:r>
              <a:rPr lang="en-GB" sz="2000" b="0" i="0" dirty="0" err="1">
                <a:solidFill>
                  <a:srgbClr val="262626"/>
                </a:solidFill>
                <a:effectLst/>
              </a:rPr>
              <a:t>sich</a:t>
            </a:r>
            <a:r>
              <a:rPr lang="en-GB" sz="2000" b="0" i="0" dirty="0">
                <a:solidFill>
                  <a:srgbClr val="262626"/>
                </a:solidFill>
                <a:effectLst/>
              </a:rPr>
              <a:t> auf dieses Thema </a:t>
            </a:r>
            <a:r>
              <a:rPr lang="en-GB" sz="2000" b="0" i="0" dirty="0" err="1">
                <a:solidFill>
                  <a:srgbClr val="262626"/>
                </a:solidFill>
                <a:effectLst/>
              </a:rPr>
              <a:t>spezialisiert</a:t>
            </a:r>
            <a:r>
              <a:rPr lang="en-GB" sz="2000" b="0" i="0" dirty="0">
                <a:solidFill>
                  <a:srgbClr val="262626"/>
                </a:solidFill>
                <a:effectLst/>
              </a:rPr>
              <a:t> </a:t>
            </a:r>
            <a:r>
              <a:rPr lang="en-GB" sz="2000" b="0" i="0" dirty="0" err="1">
                <a:solidFill>
                  <a:srgbClr val="262626"/>
                </a:solidFill>
                <a:effectLst/>
              </a:rPr>
              <a:t>haben</a:t>
            </a:r>
            <a:r>
              <a:rPr lang="en-GB" sz="2000" b="0" i="0" dirty="0">
                <a:solidFill>
                  <a:srgbClr val="262626"/>
                </a:solidFill>
                <a:effectLst/>
              </a:rPr>
              <a:t>.</a:t>
            </a:r>
            <a:endParaRPr lang="en-GB" sz="2000" i="0" dirty="0">
              <a:solidFill>
                <a:srgbClr val="262626"/>
              </a:solidFill>
              <a:effectLst/>
            </a:endParaRPr>
          </a:p>
        </p:txBody>
      </p:sp>
    </p:spTree>
    <p:extLst>
      <p:ext uri="{BB962C8B-B14F-4D97-AF65-F5344CB8AC3E}">
        <p14:creationId xmlns:p14="http://schemas.microsoft.com/office/powerpoint/2010/main" val="379416839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98AB20F8-388F-B488-7300-3E153C3F4B07}"/>
              </a:ext>
            </a:extLst>
          </p:cNvPr>
          <p:cNvPicPr>
            <a:picLocks noGrp="1" noChangeAspect="1"/>
          </p:cNvPicPr>
          <p:nvPr>
            <p:ph type="pic" sz="quarter" idx="44"/>
          </p:nvPr>
        </p:nvPicPr>
        <p:blipFill>
          <a:blip r:embed="rId2"/>
          <a:srcRect t="7765" b="7765"/>
          <a:stretch>
            <a:fillRect/>
          </a:stretch>
        </p:blipFill>
        <p:spPr/>
      </p:pic>
      <p:sp>
        <p:nvSpPr>
          <p:cNvPr id="4" name="Text Placeholder 3">
            <a:extLst>
              <a:ext uri="{FF2B5EF4-FFF2-40B4-BE49-F238E27FC236}">
                <a16:creationId xmlns:a16="http://schemas.microsoft.com/office/drawing/2014/main" id="{BC2369F1-8EF6-AE46-9816-72DCBDD8F90A}"/>
              </a:ext>
            </a:extLst>
          </p:cNvPr>
          <p:cNvSpPr>
            <a:spLocks noGrp="1"/>
          </p:cNvSpPr>
          <p:nvPr>
            <p:ph type="body" sz="quarter" idx="13"/>
          </p:nvPr>
        </p:nvSpPr>
        <p:spPr>
          <a:xfrm>
            <a:off x="377780" y="2161608"/>
            <a:ext cx="5480760" cy="2743201"/>
          </a:xfrm>
          <a:prstGeom prst="rect">
            <a:avLst/>
          </a:prstGeom>
        </p:spPr>
        <p:txBody>
          <a:bodyPr>
            <a:normAutofit lnSpcReduction="10000"/>
          </a:bodyPr>
          <a:lstStyle/>
          <a:p>
            <a:r>
              <a:rPr lang="en-GB" b="1" i="0" dirty="0">
                <a:effectLst/>
                <a:latin typeface="Roboto" panose="02000000000000000000" pitchFamily="2" charset="0"/>
              </a:rPr>
              <a:t>2.2 </a:t>
            </a:r>
            <a:r>
              <a:rPr lang="en-GB" b="1" i="0" dirty="0" err="1">
                <a:latin typeface="Roboto" panose="02000000000000000000" pitchFamily="2" charset="0"/>
              </a:rPr>
              <a:t>Werfen</a:t>
            </a:r>
            <a:r>
              <a:rPr lang="en-GB" b="1" i="0" dirty="0">
                <a:latin typeface="Roboto" panose="02000000000000000000" pitchFamily="2" charset="0"/>
              </a:rPr>
              <a:t> </a:t>
            </a:r>
            <a:r>
              <a:rPr lang="en-GB" b="1" i="0" dirty="0" err="1">
                <a:latin typeface="Roboto" panose="02000000000000000000" pitchFamily="2" charset="0"/>
              </a:rPr>
              <a:t>wir</a:t>
            </a:r>
            <a:r>
              <a:rPr lang="en-GB" b="1" i="0" dirty="0">
                <a:latin typeface="Roboto" panose="02000000000000000000" pitchFamily="2" charset="0"/>
              </a:rPr>
              <a:t> </a:t>
            </a:r>
            <a:r>
              <a:rPr lang="en-GB" b="1" i="0" dirty="0" err="1">
                <a:latin typeface="Roboto" panose="02000000000000000000" pitchFamily="2" charset="0"/>
              </a:rPr>
              <a:t>einen</a:t>
            </a:r>
            <a:r>
              <a:rPr lang="en-GB" b="1" i="0" dirty="0">
                <a:latin typeface="Roboto" panose="02000000000000000000" pitchFamily="2" charset="0"/>
              </a:rPr>
              <a:t> </a:t>
            </a:r>
            <a:r>
              <a:rPr lang="en-GB" b="1" i="0" dirty="0" err="1">
                <a:latin typeface="Roboto" panose="02000000000000000000" pitchFamily="2" charset="0"/>
              </a:rPr>
              <a:t>Blick</a:t>
            </a:r>
            <a:r>
              <a:rPr lang="en-GB" b="1" i="0" dirty="0">
                <a:latin typeface="Roboto" panose="02000000000000000000" pitchFamily="2" charset="0"/>
              </a:rPr>
              <a:t> auf</a:t>
            </a:r>
            <a:r>
              <a:rPr lang="en-GB" b="1" i="0" dirty="0">
                <a:effectLst/>
                <a:latin typeface="Roboto" panose="02000000000000000000" pitchFamily="2" charset="0"/>
              </a:rPr>
              <a:t> Alpha Estate Winery, </a:t>
            </a:r>
            <a:r>
              <a:rPr lang="en-GB" b="1" i="0" dirty="0" err="1">
                <a:effectLst/>
                <a:latin typeface="Roboto" panose="02000000000000000000" pitchFamily="2" charset="0"/>
              </a:rPr>
              <a:t>Griechenland</a:t>
            </a:r>
            <a:endParaRPr lang="en-GB" b="1" i="0" dirty="0">
              <a:effectLst/>
              <a:latin typeface="Roboto" panose="02000000000000000000" pitchFamily="2" charset="0"/>
            </a:endParaRPr>
          </a:p>
          <a:p>
            <a:endParaRPr lang="en-IE" i="1" dirty="0"/>
          </a:p>
          <a:p>
            <a:r>
              <a:rPr lang="en-IE" i="1" dirty="0"/>
              <a:t>Eine Blockchain-</a:t>
            </a:r>
            <a:r>
              <a:rPr lang="en-IE" i="1" dirty="0" err="1"/>
              <a:t>Botschaft</a:t>
            </a:r>
            <a:r>
              <a:rPr lang="en-IE" i="1" dirty="0"/>
              <a:t> in </a:t>
            </a:r>
            <a:r>
              <a:rPr lang="en-IE" i="1" dirty="0" err="1"/>
              <a:t>einer</a:t>
            </a:r>
            <a:r>
              <a:rPr lang="en-IE" i="1" dirty="0"/>
              <a:t> </a:t>
            </a:r>
            <a:r>
              <a:rPr lang="en-IE" i="1" dirty="0" err="1"/>
              <a:t>Flasche</a:t>
            </a:r>
            <a:endParaRPr lang="en-US" i="1" dirty="0"/>
          </a:p>
        </p:txBody>
      </p:sp>
      <p:sp>
        <p:nvSpPr>
          <p:cNvPr id="9" name="Text Placeholder 4">
            <a:extLst>
              <a:ext uri="{FF2B5EF4-FFF2-40B4-BE49-F238E27FC236}">
                <a16:creationId xmlns:a16="http://schemas.microsoft.com/office/drawing/2014/main" id="{79A07C7B-8585-6C4C-BE36-FFD487927B0F}"/>
              </a:ext>
            </a:extLst>
          </p:cNvPr>
          <p:cNvSpPr txBox="1">
            <a:spLocks/>
          </p:cNvSpPr>
          <p:nvPr/>
        </p:nvSpPr>
        <p:spPr>
          <a:xfrm>
            <a:off x="0" y="4103398"/>
            <a:ext cx="6095999" cy="1532650"/>
          </a:xfrm>
          <a:prstGeom prst="rect">
            <a:avLst/>
          </a:prstGeom>
        </p:spPr>
        <p:txBody>
          <a:bodyPr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3000" i="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400" b="1" dirty="0"/>
          </a:p>
        </p:txBody>
      </p:sp>
    </p:spTree>
    <p:extLst>
      <p:ext uri="{BB962C8B-B14F-4D97-AF65-F5344CB8AC3E}">
        <p14:creationId xmlns:p14="http://schemas.microsoft.com/office/powerpoint/2010/main" val="191261140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4792337" y="291161"/>
            <a:ext cx="6178800" cy="803654"/>
          </a:xfrm>
          <a:prstGeom prst="rect">
            <a:avLst/>
          </a:prstGeom>
        </p:spPr>
        <p:txBody>
          <a:bodyPr/>
          <a:lstStyle/>
          <a:p>
            <a:r>
              <a:rPr lang="en-GB" dirty="0"/>
              <a:t>(</a:t>
            </a:r>
            <a:r>
              <a:rPr lang="en-GB" dirty="0" err="1"/>
              <a:t>eine</a:t>
            </a:r>
            <a:r>
              <a:rPr lang="en-GB" dirty="0"/>
              <a:t> Blockchain) </a:t>
            </a:r>
            <a:r>
              <a:rPr lang="en-GB" dirty="0" err="1"/>
              <a:t>Botschaft</a:t>
            </a:r>
            <a:r>
              <a:rPr lang="en-GB" dirty="0"/>
              <a:t> in </a:t>
            </a:r>
            <a:r>
              <a:rPr lang="en-GB" dirty="0" err="1"/>
              <a:t>einer</a:t>
            </a:r>
            <a:r>
              <a:rPr lang="en-GB" dirty="0"/>
              <a:t> </a:t>
            </a:r>
            <a:r>
              <a:rPr lang="en-GB" dirty="0" err="1"/>
              <a:t>Flasche</a:t>
            </a:r>
            <a:r>
              <a:rPr lang="en-GB" dirty="0"/>
              <a:t> (Wein)</a:t>
            </a:r>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6AF56015-9BD2-7647-43E0-A858417FF63F}"/>
              </a:ext>
            </a:extLst>
          </p:cNvPr>
          <p:cNvSpPr txBox="1"/>
          <p:nvPr/>
        </p:nvSpPr>
        <p:spPr>
          <a:xfrm>
            <a:off x="230472" y="2257967"/>
            <a:ext cx="6897442" cy="4308872"/>
          </a:xfrm>
          <a:prstGeom prst="rect">
            <a:avLst/>
          </a:prstGeom>
          <a:noFill/>
        </p:spPr>
        <p:txBody>
          <a:bodyPr wrap="square">
            <a:spAutoFit/>
          </a:bodyPr>
          <a:lstStyle/>
          <a:p>
            <a:pPr algn="just"/>
            <a:r>
              <a:rPr lang="en-GB" sz="2000" dirty="0" err="1">
                <a:solidFill>
                  <a:srgbClr val="262626"/>
                </a:solidFill>
              </a:rPr>
              <a:t>Seit</a:t>
            </a:r>
            <a:r>
              <a:rPr lang="en-GB" sz="2000" dirty="0">
                <a:solidFill>
                  <a:srgbClr val="262626"/>
                </a:solidFill>
              </a:rPr>
              <a:t> 1997 </a:t>
            </a:r>
            <a:r>
              <a:rPr lang="en-GB" sz="2000" dirty="0" err="1">
                <a:solidFill>
                  <a:srgbClr val="262626"/>
                </a:solidFill>
              </a:rPr>
              <a:t>betreibt</a:t>
            </a:r>
            <a:r>
              <a:rPr lang="en-GB" sz="2000" dirty="0">
                <a:solidFill>
                  <a:srgbClr val="262626"/>
                </a:solidFill>
              </a:rPr>
              <a:t> Alpha Estate </a:t>
            </a:r>
            <a:r>
              <a:rPr lang="en-GB" sz="2000" dirty="0" err="1">
                <a:solidFill>
                  <a:srgbClr val="262626"/>
                </a:solidFill>
              </a:rPr>
              <a:t>eine</a:t>
            </a:r>
            <a:r>
              <a:rPr lang="en-GB" sz="2000" dirty="0">
                <a:solidFill>
                  <a:srgbClr val="262626"/>
                </a:solidFill>
              </a:rPr>
              <a:t> </a:t>
            </a:r>
            <a:r>
              <a:rPr lang="en-GB" sz="2000" dirty="0" err="1">
                <a:solidFill>
                  <a:srgbClr val="262626"/>
                </a:solidFill>
              </a:rPr>
              <a:t>hochmoderne</a:t>
            </a:r>
            <a:r>
              <a:rPr lang="en-GB" sz="2000" dirty="0">
                <a:solidFill>
                  <a:srgbClr val="262626"/>
                </a:solidFill>
              </a:rPr>
              <a:t> </a:t>
            </a:r>
            <a:r>
              <a:rPr lang="en-GB" sz="2000" dirty="0" err="1">
                <a:solidFill>
                  <a:srgbClr val="262626"/>
                </a:solidFill>
              </a:rPr>
              <a:t>Weinproduktion</a:t>
            </a:r>
            <a:r>
              <a:rPr lang="en-GB" sz="2000" dirty="0">
                <a:solidFill>
                  <a:srgbClr val="262626"/>
                </a:solidFill>
              </a:rPr>
              <a:t> und </a:t>
            </a:r>
            <a:r>
              <a:rPr lang="en-GB" sz="2000" dirty="0" err="1">
                <a:solidFill>
                  <a:srgbClr val="262626"/>
                </a:solidFill>
              </a:rPr>
              <a:t>einen</a:t>
            </a:r>
            <a:r>
              <a:rPr lang="en-GB" sz="2000" dirty="0">
                <a:solidFill>
                  <a:srgbClr val="262626"/>
                </a:solidFill>
              </a:rPr>
              <a:t> 220 ha </a:t>
            </a:r>
            <a:r>
              <a:rPr lang="en-GB" sz="2000" dirty="0" err="1">
                <a:solidFill>
                  <a:srgbClr val="262626"/>
                </a:solidFill>
              </a:rPr>
              <a:t>großen</a:t>
            </a:r>
            <a:r>
              <a:rPr lang="en-GB" sz="2000" dirty="0">
                <a:solidFill>
                  <a:srgbClr val="262626"/>
                </a:solidFill>
              </a:rPr>
              <a:t> </a:t>
            </a:r>
            <a:r>
              <a:rPr lang="en-GB" sz="2000" dirty="0" err="1">
                <a:solidFill>
                  <a:srgbClr val="262626"/>
                </a:solidFill>
              </a:rPr>
              <a:t>privaten</a:t>
            </a:r>
            <a:r>
              <a:rPr lang="en-GB" sz="2000" dirty="0">
                <a:solidFill>
                  <a:srgbClr val="262626"/>
                </a:solidFill>
              </a:rPr>
              <a:t> Weinberg in </a:t>
            </a:r>
            <a:r>
              <a:rPr lang="en-GB" sz="2000" dirty="0" err="1">
                <a:solidFill>
                  <a:srgbClr val="262626"/>
                </a:solidFill>
              </a:rPr>
              <a:t>Griechenland</a:t>
            </a:r>
            <a:r>
              <a:rPr lang="en-GB" sz="2000" dirty="0">
                <a:solidFill>
                  <a:srgbClr val="262626"/>
                </a:solidFill>
              </a:rPr>
              <a:t>, der in </a:t>
            </a:r>
            <a:r>
              <a:rPr lang="en-GB" sz="2000" dirty="0" err="1">
                <a:solidFill>
                  <a:srgbClr val="262626"/>
                </a:solidFill>
              </a:rPr>
              <a:t>mehr</a:t>
            </a:r>
            <a:r>
              <a:rPr lang="en-GB" sz="2000" dirty="0">
                <a:solidFill>
                  <a:srgbClr val="262626"/>
                </a:solidFill>
              </a:rPr>
              <a:t> </a:t>
            </a:r>
            <a:r>
              <a:rPr lang="en-GB" sz="2000" dirty="0" err="1">
                <a:solidFill>
                  <a:srgbClr val="262626"/>
                </a:solidFill>
              </a:rPr>
              <a:t>als</a:t>
            </a:r>
            <a:r>
              <a:rPr lang="en-GB" sz="2000" dirty="0">
                <a:solidFill>
                  <a:srgbClr val="262626"/>
                </a:solidFill>
              </a:rPr>
              <a:t> 30 Länder </a:t>
            </a:r>
            <a:r>
              <a:rPr lang="en-GB" sz="2000" dirty="0" err="1">
                <a:solidFill>
                  <a:srgbClr val="262626"/>
                </a:solidFill>
              </a:rPr>
              <a:t>weltweit</a:t>
            </a:r>
            <a:r>
              <a:rPr lang="en-GB" sz="2000" dirty="0">
                <a:solidFill>
                  <a:srgbClr val="262626"/>
                </a:solidFill>
              </a:rPr>
              <a:t> </a:t>
            </a:r>
            <a:r>
              <a:rPr lang="en-GB" sz="2000" dirty="0" err="1">
                <a:solidFill>
                  <a:srgbClr val="262626"/>
                </a:solidFill>
              </a:rPr>
              <a:t>exportiert</a:t>
            </a:r>
            <a:r>
              <a:rPr lang="en-GB" sz="2000" dirty="0">
                <a:solidFill>
                  <a:srgbClr val="262626"/>
                </a:solidFill>
              </a:rPr>
              <a:t> </a:t>
            </a:r>
            <a:r>
              <a:rPr lang="en-GB" sz="2000" dirty="0" err="1">
                <a:solidFill>
                  <a:srgbClr val="262626"/>
                </a:solidFill>
              </a:rPr>
              <a:t>wird</a:t>
            </a:r>
            <a:r>
              <a:rPr lang="en-GB" sz="2000" dirty="0">
                <a:solidFill>
                  <a:srgbClr val="262626"/>
                </a:solidFill>
              </a:rPr>
              <a:t>.  Es </a:t>
            </a:r>
            <a:r>
              <a:rPr lang="en-GB" sz="2000" dirty="0" err="1">
                <a:solidFill>
                  <a:srgbClr val="262626"/>
                </a:solidFill>
              </a:rPr>
              <a:t>handelt</a:t>
            </a:r>
            <a:r>
              <a:rPr lang="en-GB" sz="2000" dirty="0">
                <a:solidFill>
                  <a:srgbClr val="262626"/>
                </a:solidFill>
              </a:rPr>
              <a:t> </a:t>
            </a:r>
            <a:r>
              <a:rPr lang="en-GB" sz="2000" dirty="0" err="1">
                <a:solidFill>
                  <a:srgbClr val="262626"/>
                </a:solidFill>
              </a:rPr>
              <a:t>sich</a:t>
            </a:r>
            <a:r>
              <a:rPr lang="en-GB" sz="2000" dirty="0">
                <a:solidFill>
                  <a:srgbClr val="262626"/>
                </a:solidFill>
              </a:rPr>
              <a:t> um </a:t>
            </a:r>
            <a:r>
              <a:rPr lang="en-GB" sz="2000" dirty="0" err="1">
                <a:solidFill>
                  <a:srgbClr val="262626"/>
                </a:solidFill>
              </a:rPr>
              <a:t>ein</a:t>
            </a:r>
            <a:r>
              <a:rPr lang="en-GB" sz="2000" dirty="0">
                <a:solidFill>
                  <a:srgbClr val="262626"/>
                </a:solidFill>
              </a:rPr>
              <a:t> </a:t>
            </a:r>
            <a:r>
              <a:rPr lang="en-GB" sz="2000" dirty="0" err="1">
                <a:solidFill>
                  <a:srgbClr val="262626"/>
                </a:solidFill>
              </a:rPr>
              <a:t>vertikal</a:t>
            </a:r>
            <a:r>
              <a:rPr lang="en-GB" sz="2000" dirty="0">
                <a:solidFill>
                  <a:srgbClr val="262626"/>
                </a:solidFill>
              </a:rPr>
              <a:t> </a:t>
            </a:r>
            <a:r>
              <a:rPr lang="en-GB" sz="2000" dirty="0" err="1">
                <a:solidFill>
                  <a:srgbClr val="262626"/>
                </a:solidFill>
              </a:rPr>
              <a:t>integriertes</a:t>
            </a:r>
            <a:r>
              <a:rPr lang="en-GB" sz="2000" dirty="0">
                <a:solidFill>
                  <a:srgbClr val="262626"/>
                </a:solidFill>
              </a:rPr>
              <a:t> KMU </a:t>
            </a:r>
            <a:r>
              <a:rPr lang="en-GB" sz="2000" dirty="0" err="1">
                <a:solidFill>
                  <a:srgbClr val="262626"/>
                </a:solidFill>
              </a:rPr>
              <a:t>mit</a:t>
            </a:r>
            <a:r>
              <a:rPr lang="en-GB" sz="2000" dirty="0">
                <a:solidFill>
                  <a:srgbClr val="262626"/>
                </a:solidFill>
              </a:rPr>
              <a:t> 45 </a:t>
            </a:r>
            <a:r>
              <a:rPr lang="en-GB" sz="2000" dirty="0" err="1">
                <a:solidFill>
                  <a:srgbClr val="262626"/>
                </a:solidFill>
              </a:rPr>
              <a:t>Mitarbeitern</a:t>
            </a:r>
            <a:r>
              <a:rPr lang="en-GB" sz="2000" dirty="0">
                <a:solidFill>
                  <a:srgbClr val="262626"/>
                </a:solidFill>
              </a:rPr>
              <a:t>, das </a:t>
            </a:r>
            <a:r>
              <a:rPr lang="en-GB" sz="2000" dirty="0" err="1">
                <a:solidFill>
                  <a:srgbClr val="262626"/>
                </a:solidFill>
              </a:rPr>
              <a:t>modernsten</a:t>
            </a:r>
            <a:r>
              <a:rPr lang="en-GB" sz="2000" dirty="0">
                <a:solidFill>
                  <a:srgbClr val="262626"/>
                </a:solidFill>
              </a:rPr>
              <a:t> </a:t>
            </a:r>
            <a:r>
              <a:rPr lang="en-GB" sz="2000" dirty="0" err="1">
                <a:solidFill>
                  <a:srgbClr val="262626"/>
                </a:solidFill>
              </a:rPr>
              <a:t>nachhaltigen</a:t>
            </a:r>
            <a:r>
              <a:rPr lang="en-GB" sz="2000" dirty="0">
                <a:solidFill>
                  <a:srgbClr val="262626"/>
                </a:solidFill>
              </a:rPr>
              <a:t> </a:t>
            </a:r>
            <a:r>
              <a:rPr lang="en-GB" sz="2000" dirty="0" err="1">
                <a:solidFill>
                  <a:srgbClr val="262626"/>
                </a:solidFill>
              </a:rPr>
              <a:t>Weinbau</a:t>
            </a:r>
            <a:r>
              <a:rPr lang="en-GB" sz="2000" dirty="0">
                <a:solidFill>
                  <a:srgbClr val="262626"/>
                </a:solidFill>
              </a:rPr>
              <a:t> </a:t>
            </a:r>
            <a:r>
              <a:rPr lang="en-GB" sz="2000" dirty="0" err="1">
                <a:solidFill>
                  <a:srgbClr val="262626"/>
                </a:solidFill>
              </a:rPr>
              <a:t>betreibt</a:t>
            </a:r>
            <a:r>
              <a:rPr lang="en-GB" sz="2000" dirty="0">
                <a:solidFill>
                  <a:srgbClr val="262626"/>
                </a:solidFill>
              </a:rPr>
              <a:t>.</a:t>
            </a:r>
          </a:p>
          <a:p>
            <a:pPr algn="just"/>
            <a:endParaRPr lang="en-GB" sz="2000" dirty="0">
              <a:solidFill>
                <a:srgbClr val="262626"/>
              </a:solidFill>
            </a:endParaRPr>
          </a:p>
          <a:p>
            <a:pPr algn="just"/>
            <a:r>
              <a:rPr lang="en-GB" sz="2000" dirty="0">
                <a:solidFill>
                  <a:srgbClr val="262626"/>
                </a:solidFill>
              </a:rPr>
              <a:t>Die </a:t>
            </a:r>
            <a:r>
              <a:rPr lang="en-GB" sz="2000" dirty="0" err="1">
                <a:solidFill>
                  <a:srgbClr val="262626"/>
                </a:solidFill>
              </a:rPr>
              <a:t>erste</a:t>
            </a:r>
            <a:r>
              <a:rPr lang="en-GB" sz="2000" dirty="0">
                <a:solidFill>
                  <a:srgbClr val="262626"/>
                </a:solidFill>
              </a:rPr>
              <a:t> </a:t>
            </a:r>
            <a:r>
              <a:rPr lang="en-GB" sz="2000" dirty="0" err="1">
                <a:solidFill>
                  <a:srgbClr val="262626"/>
                </a:solidFill>
              </a:rPr>
              <a:t>Erfahrung</a:t>
            </a:r>
            <a:r>
              <a:rPr lang="en-GB" sz="2000" dirty="0">
                <a:solidFill>
                  <a:srgbClr val="262626"/>
                </a:solidFill>
              </a:rPr>
              <a:t> </a:t>
            </a:r>
            <a:r>
              <a:rPr lang="en-GB" sz="2000" dirty="0" err="1">
                <a:solidFill>
                  <a:srgbClr val="262626"/>
                </a:solidFill>
              </a:rPr>
              <a:t>mit</a:t>
            </a:r>
            <a:r>
              <a:rPr lang="en-GB" sz="2000" dirty="0">
                <a:solidFill>
                  <a:srgbClr val="262626"/>
                </a:solidFill>
              </a:rPr>
              <a:t> Blockchain war </a:t>
            </a:r>
            <a:r>
              <a:rPr lang="en-GB" sz="2000" dirty="0" err="1">
                <a:solidFill>
                  <a:srgbClr val="262626"/>
                </a:solidFill>
              </a:rPr>
              <a:t>eine</a:t>
            </a:r>
            <a:r>
              <a:rPr lang="en-GB" sz="2000" dirty="0">
                <a:solidFill>
                  <a:srgbClr val="262626"/>
                </a:solidFill>
              </a:rPr>
              <a:t> ECA-Blockchain-</a:t>
            </a:r>
            <a:r>
              <a:rPr lang="en-GB" sz="2000" dirty="0" err="1">
                <a:solidFill>
                  <a:srgbClr val="262626"/>
                </a:solidFill>
              </a:rPr>
              <a:t>Veranstaltung</a:t>
            </a:r>
            <a:r>
              <a:rPr lang="en-GB" sz="2000" dirty="0">
                <a:solidFill>
                  <a:srgbClr val="262626"/>
                </a:solidFill>
              </a:rPr>
              <a:t> in Luxemburg </a:t>
            </a:r>
            <a:r>
              <a:rPr lang="en-GB" sz="2000" dirty="0" err="1">
                <a:solidFill>
                  <a:srgbClr val="262626"/>
                </a:solidFill>
              </a:rPr>
              <a:t>im</a:t>
            </a:r>
            <a:r>
              <a:rPr lang="en-GB" sz="2000" dirty="0">
                <a:solidFill>
                  <a:srgbClr val="262626"/>
                </a:solidFill>
              </a:rPr>
              <a:t> November 2018, die </a:t>
            </a:r>
            <a:r>
              <a:rPr lang="en-GB" sz="2000" dirty="0" err="1">
                <a:solidFill>
                  <a:srgbClr val="262626"/>
                </a:solidFill>
              </a:rPr>
              <a:t>zum</a:t>
            </a:r>
            <a:r>
              <a:rPr lang="en-GB" sz="2000" dirty="0">
                <a:solidFill>
                  <a:srgbClr val="262626"/>
                </a:solidFill>
              </a:rPr>
              <a:t> </a:t>
            </a:r>
            <a:r>
              <a:rPr lang="en-GB" sz="2000" dirty="0" err="1">
                <a:solidFill>
                  <a:srgbClr val="262626"/>
                </a:solidFill>
              </a:rPr>
              <a:t>Erhalt</a:t>
            </a:r>
            <a:r>
              <a:rPr lang="en-GB" sz="2000" dirty="0">
                <a:solidFill>
                  <a:srgbClr val="262626"/>
                </a:solidFill>
              </a:rPr>
              <a:t> von EU-</a:t>
            </a:r>
            <a:r>
              <a:rPr lang="en-GB" sz="2000" dirty="0" err="1">
                <a:solidFill>
                  <a:srgbClr val="262626"/>
                </a:solidFill>
              </a:rPr>
              <a:t>Unterstützung</a:t>
            </a:r>
            <a:r>
              <a:rPr lang="en-GB" sz="2000" dirty="0">
                <a:solidFill>
                  <a:srgbClr val="262626"/>
                </a:solidFill>
              </a:rPr>
              <a:t> </a:t>
            </a:r>
            <a:r>
              <a:rPr lang="en-GB" sz="2000" dirty="0" err="1">
                <a:solidFill>
                  <a:srgbClr val="262626"/>
                </a:solidFill>
              </a:rPr>
              <a:t>führte</a:t>
            </a:r>
            <a:r>
              <a:rPr lang="en-GB" sz="2000" dirty="0">
                <a:solidFill>
                  <a:srgbClr val="262626"/>
                </a:solidFill>
              </a:rPr>
              <a:t>. </a:t>
            </a:r>
            <a:endParaRPr lang="en-GB" sz="2000" dirty="0">
              <a:solidFill>
                <a:srgbClr val="29608D"/>
              </a:solidFill>
            </a:endParaRPr>
          </a:p>
          <a:p>
            <a:pPr algn="just"/>
            <a:endParaRPr lang="en-GB" sz="2000" dirty="0">
              <a:solidFill>
                <a:srgbClr val="29608D"/>
              </a:solidFill>
            </a:endParaRPr>
          </a:p>
          <a:p>
            <a:pPr algn="just"/>
            <a:endParaRPr lang="en-GB" sz="2000" dirty="0">
              <a:solidFill>
                <a:srgbClr val="29608D"/>
              </a:solidFill>
            </a:endParaRPr>
          </a:p>
          <a:p>
            <a:pPr algn="just"/>
            <a:endParaRPr lang="en-GB" sz="2000" dirty="0">
              <a:solidFill>
                <a:srgbClr val="29608D"/>
              </a:solidFill>
            </a:endParaRPr>
          </a:p>
          <a:p>
            <a:pPr algn="just"/>
            <a:endParaRPr lang="en-GB" sz="2000" dirty="0">
              <a:solidFill>
                <a:srgbClr val="29608D"/>
              </a:solidFill>
            </a:endParaRPr>
          </a:p>
          <a:p>
            <a:pPr algn="just"/>
            <a:r>
              <a:rPr lang="en-IE" sz="1400" dirty="0">
                <a:solidFill>
                  <a:srgbClr val="29608D"/>
                </a:solidFill>
              </a:rPr>
              <a:t>Source:  </a:t>
            </a:r>
            <a:r>
              <a:rPr lang="en-GB" sz="1400" dirty="0">
                <a:solidFill>
                  <a:srgbClr val="29608D"/>
                </a:solidFill>
              </a:rPr>
              <a:t>EU Blockchain Observatory | Online Workshop | November 23th 2020</a:t>
            </a:r>
          </a:p>
        </p:txBody>
      </p:sp>
      <p:pic>
        <p:nvPicPr>
          <p:cNvPr id="16" name="Picture 15">
            <a:extLst>
              <a:ext uri="{FF2B5EF4-FFF2-40B4-BE49-F238E27FC236}">
                <a16:creationId xmlns:a16="http://schemas.microsoft.com/office/drawing/2014/main" id="{31A5940B-BDC7-DAA3-2BF6-5FCF00D8B1EE}"/>
              </a:ext>
            </a:extLst>
          </p:cNvPr>
          <p:cNvPicPr>
            <a:picLocks noChangeAspect="1"/>
          </p:cNvPicPr>
          <p:nvPr/>
        </p:nvPicPr>
        <p:blipFill>
          <a:blip r:embed="rId2"/>
          <a:stretch>
            <a:fillRect/>
          </a:stretch>
        </p:blipFill>
        <p:spPr>
          <a:xfrm>
            <a:off x="0" y="134269"/>
            <a:ext cx="4400550" cy="1619250"/>
          </a:xfrm>
          <a:prstGeom prst="rect">
            <a:avLst/>
          </a:prstGeom>
        </p:spPr>
      </p:pic>
      <p:pic>
        <p:nvPicPr>
          <p:cNvPr id="18" name="Picture 17">
            <a:extLst>
              <a:ext uri="{FF2B5EF4-FFF2-40B4-BE49-F238E27FC236}">
                <a16:creationId xmlns:a16="http://schemas.microsoft.com/office/drawing/2014/main" id="{B6829168-505F-944B-8535-0FBC6B40600F}"/>
              </a:ext>
            </a:extLst>
          </p:cNvPr>
          <p:cNvPicPr>
            <a:picLocks noChangeAspect="1"/>
          </p:cNvPicPr>
          <p:nvPr/>
        </p:nvPicPr>
        <p:blipFill>
          <a:blip r:embed="rId3"/>
          <a:stretch>
            <a:fillRect/>
          </a:stretch>
        </p:blipFill>
        <p:spPr>
          <a:xfrm>
            <a:off x="7291431" y="1509064"/>
            <a:ext cx="2933700" cy="5057775"/>
          </a:xfrm>
          <a:prstGeom prst="rect">
            <a:avLst/>
          </a:prstGeom>
        </p:spPr>
      </p:pic>
    </p:spTree>
    <p:extLst>
      <p:ext uri="{BB962C8B-B14F-4D97-AF65-F5344CB8AC3E}">
        <p14:creationId xmlns:p14="http://schemas.microsoft.com/office/powerpoint/2010/main" val="134050314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4792337" y="291161"/>
            <a:ext cx="6178800" cy="803654"/>
          </a:xfrm>
          <a:prstGeom prst="rect">
            <a:avLst/>
          </a:prstGeom>
        </p:spPr>
        <p:txBody>
          <a:bodyPr/>
          <a:lstStyle/>
          <a:p>
            <a:r>
              <a:rPr lang="en-GB" dirty="0"/>
              <a:t>(</a:t>
            </a:r>
            <a:r>
              <a:rPr lang="en-GB" dirty="0" err="1"/>
              <a:t>eine</a:t>
            </a:r>
            <a:r>
              <a:rPr lang="en-GB" dirty="0"/>
              <a:t> Blockchain) </a:t>
            </a:r>
            <a:r>
              <a:rPr lang="en-GB" dirty="0" err="1"/>
              <a:t>Botschaft</a:t>
            </a:r>
            <a:r>
              <a:rPr lang="en-GB" dirty="0"/>
              <a:t> in </a:t>
            </a:r>
            <a:r>
              <a:rPr lang="en-GB" dirty="0" err="1"/>
              <a:t>einer</a:t>
            </a:r>
            <a:r>
              <a:rPr lang="en-GB" dirty="0"/>
              <a:t> </a:t>
            </a:r>
            <a:r>
              <a:rPr lang="en-GB" dirty="0" err="1"/>
              <a:t>Flasche</a:t>
            </a:r>
            <a:r>
              <a:rPr lang="en-GB" dirty="0"/>
              <a:t> (Wein)</a:t>
            </a:r>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6AF56015-9BD2-7647-43E0-A858417FF63F}"/>
              </a:ext>
            </a:extLst>
          </p:cNvPr>
          <p:cNvSpPr txBox="1"/>
          <p:nvPr/>
        </p:nvSpPr>
        <p:spPr>
          <a:xfrm>
            <a:off x="230472" y="2005130"/>
            <a:ext cx="5355266" cy="4431983"/>
          </a:xfrm>
          <a:prstGeom prst="rect">
            <a:avLst/>
          </a:prstGeom>
          <a:noFill/>
        </p:spPr>
        <p:txBody>
          <a:bodyPr wrap="square">
            <a:spAutoFit/>
          </a:bodyPr>
          <a:lstStyle/>
          <a:p>
            <a:r>
              <a:rPr lang="en-GB" dirty="0">
                <a:solidFill>
                  <a:srgbClr val="262626"/>
                </a:solidFill>
              </a:rPr>
              <a:t>Eine </a:t>
            </a:r>
            <a:r>
              <a:rPr lang="en-GB" dirty="0" err="1">
                <a:solidFill>
                  <a:srgbClr val="262626"/>
                </a:solidFill>
              </a:rPr>
              <a:t>Flasche</a:t>
            </a:r>
            <a:r>
              <a:rPr lang="en-GB" dirty="0">
                <a:solidFill>
                  <a:srgbClr val="262626"/>
                </a:solidFill>
              </a:rPr>
              <a:t> Wein </a:t>
            </a:r>
            <a:r>
              <a:rPr lang="en-GB" dirty="0" err="1">
                <a:solidFill>
                  <a:srgbClr val="262626"/>
                </a:solidFill>
              </a:rPr>
              <a:t>ist</a:t>
            </a:r>
            <a:r>
              <a:rPr lang="en-GB" dirty="0">
                <a:solidFill>
                  <a:srgbClr val="262626"/>
                </a:solidFill>
              </a:rPr>
              <a:t> </a:t>
            </a:r>
            <a:r>
              <a:rPr lang="en-GB" dirty="0" err="1">
                <a:solidFill>
                  <a:srgbClr val="262626"/>
                </a:solidFill>
              </a:rPr>
              <a:t>einzigartig</a:t>
            </a:r>
            <a:r>
              <a:rPr lang="en-GB" dirty="0">
                <a:solidFill>
                  <a:srgbClr val="262626"/>
                </a:solidFill>
              </a:rPr>
              <a:t>: </a:t>
            </a:r>
          </a:p>
          <a:p>
            <a:endParaRPr lang="en-GB" dirty="0">
              <a:solidFill>
                <a:srgbClr val="262626"/>
              </a:solidFill>
            </a:endParaRPr>
          </a:p>
          <a:p>
            <a:pPr marL="342900" indent="-342900">
              <a:buFont typeface="Arial" panose="020B0604020202020204" pitchFamily="34" charset="0"/>
              <a:buChar char="•"/>
            </a:pPr>
            <a:r>
              <a:rPr lang="en-GB" dirty="0">
                <a:solidFill>
                  <a:srgbClr val="262626"/>
                </a:solidFill>
              </a:rPr>
              <a:t>Eine „</a:t>
            </a:r>
            <a:r>
              <a:rPr lang="en-GB" dirty="0" err="1">
                <a:solidFill>
                  <a:srgbClr val="262626"/>
                </a:solidFill>
              </a:rPr>
              <a:t>primäre</a:t>
            </a:r>
            <a:r>
              <a:rPr lang="en-GB" dirty="0">
                <a:solidFill>
                  <a:srgbClr val="262626"/>
                </a:solidFill>
              </a:rPr>
              <a:t> Information“ (</a:t>
            </a:r>
            <a:r>
              <a:rPr lang="en-GB" dirty="0" err="1">
                <a:solidFill>
                  <a:srgbClr val="262626"/>
                </a:solidFill>
              </a:rPr>
              <a:t>aus</a:t>
            </a:r>
            <a:r>
              <a:rPr lang="en-GB" dirty="0">
                <a:solidFill>
                  <a:srgbClr val="262626"/>
                </a:solidFill>
              </a:rPr>
              <a:t> </a:t>
            </a:r>
            <a:r>
              <a:rPr lang="en-GB" dirty="0" err="1">
                <a:solidFill>
                  <a:srgbClr val="262626"/>
                </a:solidFill>
              </a:rPr>
              <a:t>dem</a:t>
            </a:r>
            <a:r>
              <a:rPr lang="en-GB" dirty="0">
                <a:solidFill>
                  <a:srgbClr val="262626"/>
                </a:solidFill>
              </a:rPr>
              <a:t> </a:t>
            </a:r>
            <a:r>
              <a:rPr lang="en-GB" dirty="0" err="1">
                <a:solidFill>
                  <a:srgbClr val="262626"/>
                </a:solidFill>
              </a:rPr>
              <a:t>Ökosystem</a:t>
            </a:r>
            <a:r>
              <a:rPr lang="en-GB" dirty="0">
                <a:solidFill>
                  <a:srgbClr val="262626"/>
                </a:solidFill>
              </a:rPr>
              <a:t> und den </a:t>
            </a:r>
            <a:r>
              <a:rPr lang="en-GB" dirty="0" err="1">
                <a:solidFill>
                  <a:srgbClr val="262626"/>
                </a:solidFill>
              </a:rPr>
              <a:t>Trauben</a:t>
            </a:r>
            <a:r>
              <a:rPr lang="en-GB" dirty="0">
                <a:solidFill>
                  <a:srgbClr val="262626"/>
                </a:solidFill>
              </a:rPr>
              <a:t> </a:t>
            </a:r>
            <a:r>
              <a:rPr lang="en-GB" dirty="0" err="1">
                <a:solidFill>
                  <a:srgbClr val="262626"/>
                </a:solidFill>
              </a:rPr>
              <a:t>eines</a:t>
            </a:r>
            <a:r>
              <a:rPr lang="en-GB" dirty="0">
                <a:solidFill>
                  <a:srgbClr val="262626"/>
                </a:solidFill>
              </a:rPr>
              <a:t> </a:t>
            </a:r>
            <a:r>
              <a:rPr lang="en-GB" dirty="0" err="1">
                <a:solidFill>
                  <a:srgbClr val="262626"/>
                </a:solidFill>
              </a:rPr>
              <a:t>Gebiets</a:t>
            </a:r>
            <a:r>
              <a:rPr lang="en-GB" dirty="0">
                <a:solidFill>
                  <a:srgbClr val="262626"/>
                </a:solidFill>
              </a:rPr>
              <a:t>) </a:t>
            </a:r>
          </a:p>
          <a:p>
            <a:pPr marL="342900" indent="-342900">
              <a:buFont typeface="Arial" panose="020B0604020202020204" pitchFamily="34" charset="0"/>
              <a:buChar char="•"/>
            </a:pPr>
            <a:r>
              <a:rPr lang="en-GB" dirty="0">
                <a:solidFill>
                  <a:srgbClr val="262626"/>
                </a:solidFill>
              </a:rPr>
              <a:t>„</a:t>
            </a:r>
            <a:r>
              <a:rPr lang="en-GB" dirty="0" err="1">
                <a:solidFill>
                  <a:srgbClr val="262626"/>
                </a:solidFill>
              </a:rPr>
              <a:t>gesichert</a:t>
            </a:r>
            <a:r>
              <a:rPr lang="en-GB" dirty="0">
                <a:solidFill>
                  <a:srgbClr val="262626"/>
                </a:solidFill>
              </a:rPr>
              <a:t>“ in </a:t>
            </a:r>
            <a:r>
              <a:rPr lang="en-GB" dirty="0" err="1">
                <a:solidFill>
                  <a:srgbClr val="262626"/>
                </a:solidFill>
              </a:rPr>
              <a:t>einer</a:t>
            </a:r>
            <a:r>
              <a:rPr lang="en-GB" dirty="0">
                <a:solidFill>
                  <a:srgbClr val="262626"/>
                </a:solidFill>
              </a:rPr>
              <a:t> </a:t>
            </a:r>
            <a:r>
              <a:rPr lang="en-GB" dirty="0" err="1">
                <a:solidFill>
                  <a:srgbClr val="262626"/>
                </a:solidFill>
              </a:rPr>
              <a:t>Flasche</a:t>
            </a:r>
            <a:r>
              <a:rPr lang="en-GB" dirty="0">
                <a:solidFill>
                  <a:srgbClr val="262626"/>
                </a:solidFill>
              </a:rPr>
              <a:t>, die die Zeit </a:t>
            </a:r>
            <a:r>
              <a:rPr lang="en-GB" dirty="0" err="1">
                <a:solidFill>
                  <a:srgbClr val="262626"/>
                </a:solidFill>
              </a:rPr>
              <a:t>überdauern</a:t>
            </a:r>
            <a:r>
              <a:rPr lang="en-GB" dirty="0">
                <a:solidFill>
                  <a:srgbClr val="262626"/>
                </a:solidFill>
              </a:rPr>
              <a:t> </a:t>
            </a:r>
            <a:r>
              <a:rPr lang="en-GB" dirty="0" err="1">
                <a:solidFill>
                  <a:srgbClr val="262626"/>
                </a:solidFill>
              </a:rPr>
              <a:t>kann</a:t>
            </a:r>
            <a:r>
              <a:rPr lang="en-GB" dirty="0">
                <a:solidFill>
                  <a:srgbClr val="262626"/>
                </a:solidFill>
              </a:rPr>
              <a:t> </a:t>
            </a:r>
          </a:p>
          <a:p>
            <a:pPr marL="342900" indent="-342900">
              <a:buFont typeface="Arial" panose="020B0604020202020204" pitchFamily="34" charset="0"/>
              <a:buChar char="•"/>
            </a:pPr>
            <a:r>
              <a:rPr lang="en-GB" dirty="0" err="1">
                <a:solidFill>
                  <a:srgbClr val="262626"/>
                </a:solidFill>
              </a:rPr>
              <a:t>Attraktiver</a:t>
            </a:r>
            <a:r>
              <a:rPr lang="en-GB" dirty="0">
                <a:solidFill>
                  <a:srgbClr val="262626"/>
                </a:solidFill>
              </a:rPr>
              <a:t> für </a:t>
            </a:r>
            <a:r>
              <a:rPr lang="en-GB" dirty="0" err="1">
                <a:solidFill>
                  <a:srgbClr val="262626"/>
                </a:solidFill>
              </a:rPr>
              <a:t>neue</a:t>
            </a:r>
            <a:r>
              <a:rPr lang="en-GB" dirty="0">
                <a:solidFill>
                  <a:srgbClr val="262626"/>
                </a:solidFill>
              </a:rPr>
              <a:t> </a:t>
            </a:r>
            <a:r>
              <a:rPr lang="en-GB" dirty="0" err="1">
                <a:solidFill>
                  <a:srgbClr val="262626"/>
                </a:solidFill>
              </a:rPr>
              <a:t>Altersgruppen</a:t>
            </a:r>
            <a:r>
              <a:rPr lang="en-GB" dirty="0">
                <a:solidFill>
                  <a:srgbClr val="262626"/>
                </a:solidFill>
              </a:rPr>
              <a:t>/</a:t>
            </a:r>
            <a:r>
              <a:rPr lang="en-GB" dirty="0" err="1">
                <a:solidFill>
                  <a:srgbClr val="262626"/>
                </a:solidFill>
              </a:rPr>
              <a:t>Märkte</a:t>
            </a:r>
            <a:r>
              <a:rPr lang="en-GB" dirty="0">
                <a:solidFill>
                  <a:srgbClr val="262626"/>
                </a:solidFill>
              </a:rPr>
              <a:t> (Generation Y und Z)</a:t>
            </a:r>
          </a:p>
          <a:p>
            <a:pPr marL="342900" indent="-342900">
              <a:buFont typeface="Arial" panose="020B0604020202020204" pitchFamily="34" charset="0"/>
              <a:buChar char="•"/>
            </a:pPr>
            <a:r>
              <a:rPr lang="en-GB" dirty="0" err="1">
                <a:solidFill>
                  <a:srgbClr val="262626"/>
                </a:solidFill>
              </a:rPr>
              <a:t>Zertifizierte</a:t>
            </a:r>
            <a:r>
              <a:rPr lang="en-GB" dirty="0">
                <a:solidFill>
                  <a:srgbClr val="262626"/>
                </a:solidFill>
              </a:rPr>
              <a:t> </a:t>
            </a:r>
            <a:r>
              <a:rPr lang="en-GB" dirty="0" err="1">
                <a:solidFill>
                  <a:srgbClr val="262626"/>
                </a:solidFill>
              </a:rPr>
              <a:t>Wahrheit</a:t>
            </a:r>
            <a:endParaRPr lang="en-GB" dirty="0">
              <a:solidFill>
                <a:srgbClr val="262626"/>
              </a:solidFill>
            </a:endParaRPr>
          </a:p>
          <a:p>
            <a:pPr marL="342900" indent="-342900">
              <a:buFont typeface="Arial" panose="020B0604020202020204" pitchFamily="34" charset="0"/>
              <a:buChar char="•"/>
            </a:pPr>
            <a:r>
              <a:rPr lang="en-GB" dirty="0" err="1">
                <a:solidFill>
                  <a:srgbClr val="262626"/>
                </a:solidFill>
              </a:rPr>
              <a:t>dem</a:t>
            </a:r>
            <a:r>
              <a:rPr lang="en-GB" dirty="0">
                <a:solidFill>
                  <a:srgbClr val="262626"/>
                </a:solidFill>
              </a:rPr>
              <a:t> „</a:t>
            </a:r>
            <a:r>
              <a:rPr lang="en-GB" dirty="0" err="1">
                <a:solidFill>
                  <a:srgbClr val="262626"/>
                </a:solidFill>
              </a:rPr>
              <a:t>Endnutznießer</a:t>
            </a:r>
            <a:r>
              <a:rPr lang="en-GB" dirty="0">
                <a:solidFill>
                  <a:srgbClr val="262626"/>
                </a:solidFill>
              </a:rPr>
              <a:t>“ den „</a:t>
            </a:r>
            <a:r>
              <a:rPr lang="en-GB" dirty="0" err="1">
                <a:solidFill>
                  <a:srgbClr val="262626"/>
                </a:solidFill>
              </a:rPr>
              <a:t>Genuss</a:t>
            </a:r>
            <a:r>
              <a:rPr lang="en-GB" dirty="0">
                <a:solidFill>
                  <a:srgbClr val="262626"/>
                </a:solidFill>
              </a:rPr>
              <a:t>“ und „</a:t>
            </a:r>
            <a:r>
              <a:rPr lang="en-GB" dirty="0" err="1">
                <a:solidFill>
                  <a:srgbClr val="262626"/>
                </a:solidFill>
              </a:rPr>
              <a:t>Nutzen</a:t>
            </a:r>
            <a:r>
              <a:rPr lang="en-GB" dirty="0">
                <a:solidFill>
                  <a:srgbClr val="262626"/>
                </a:solidFill>
              </a:rPr>
              <a:t>“ </a:t>
            </a:r>
            <a:r>
              <a:rPr lang="en-GB" dirty="0" err="1">
                <a:solidFill>
                  <a:srgbClr val="262626"/>
                </a:solidFill>
              </a:rPr>
              <a:t>dieser</a:t>
            </a:r>
            <a:r>
              <a:rPr lang="en-GB" dirty="0">
                <a:solidFill>
                  <a:srgbClr val="262626"/>
                </a:solidFill>
              </a:rPr>
              <a:t> „</a:t>
            </a:r>
            <a:r>
              <a:rPr lang="en-GB" dirty="0" err="1">
                <a:solidFill>
                  <a:srgbClr val="262626"/>
                </a:solidFill>
              </a:rPr>
              <a:t>Bewahrung</a:t>
            </a:r>
            <a:r>
              <a:rPr lang="en-GB" dirty="0">
                <a:solidFill>
                  <a:srgbClr val="262626"/>
                </a:solidFill>
              </a:rPr>
              <a:t>“ </a:t>
            </a:r>
            <a:r>
              <a:rPr lang="en-GB" dirty="0" err="1">
                <a:solidFill>
                  <a:srgbClr val="262626"/>
                </a:solidFill>
              </a:rPr>
              <a:t>bieten</a:t>
            </a:r>
            <a:endParaRPr lang="en-GB" dirty="0">
              <a:solidFill>
                <a:srgbClr val="262626"/>
              </a:solidFill>
            </a:endParaRPr>
          </a:p>
          <a:p>
            <a:endParaRPr lang="en-GB" dirty="0">
              <a:solidFill>
                <a:srgbClr val="29608D"/>
              </a:solidFill>
            </a:endParaRPr>
          </a:p>
          <a:p>
            <a:endParaRPr lang="en-GB" dirty="0">
              <a:solidFill>
                <a:srgbClr val="29608D"/>
              </a:solidFill>
            </a:endParaRPr>
          </a:p>
          <a:p>
            <a:endParaRPr lang="en-GB" dirty="0">
              <a:solidFill>
                <a:srgbClr val="29608D"/>
              </a:solidFill>
            </a:endParaRPr>
          </a:p>
          <a:p>
            <a:endParaRPr lang="en-GB" dirty="0">
              <a:solidFill>
                <a:srgbClr val="29608D"/>
              </a:solidFill>
            </a:endParaRPr>
          </a:p>
          <a:p>
            <a:r>
              <a:rPr lang="en-IE" sz="1200" dirty="0">
                <a:solidFill>
                  <a:srgbClr val="29608D"/>
                </a:solidFill>
              </a:rPr>
              <a:t>Source:  </a:t>
            </a:r>
            <a:r>
              <a:rPr lang="en-GB" sz="1200" dirty="0">
                <a:solidFill>
                  <a:srgbClr val="29608D"/>
                </a:solidFill>
              </a:rPr>
              <a:t>EU Blockchain Observatory | Online Workshop | November 23th 2020</a:t>
            </a:r>
          </a:p>
        </p:txBody>
      </p:sp>
      <p:pic>
        <p:nvPicPr>
          <p:cNvPr id="16" name="Picture 15">
            <a:extLst>
              <a:ext uri="{FF2B5EF4-FFF2-40B4-BE49-F238E27FC236}">
                <a16:creationId xmlns:a16="http://schemas.microsoft.com/office/drawing/2014/main" id="{31A5940B-BDC7-DAA3-2BF6-5FCF00D8B1EE}"/>
              </a:ext>
            </a:extLst>
          </p:cNvPr>
          <p:cNvPicPr>
            <a:picLocks noChangeAspect="1"/>
          </p:cNvPicPr>
          <p:nvPr/>
        </p:nvPicPr>
        <p:blipFill>
          <a:blip r:embed="rId2"/>
          <a:stretch>
            <a:fillRect/>
          </a:stretch>
        </p:blipFill>
        <p:spPr>
          <a:xfrm>
            <a:off x="78445" y="134269"/>
            <a:ext cx="4400550" cy="1619250"/>
          </a:xfrm>
          <a:prstGeom prst="rect">
            <a:avLst/>
          </a:prstGeom>
        </p:spPr>
      </p:pic>
      <p:pic>
        <p:nvPicPr>
          <p:cNvPr id="11" name="Picture 10">
            <a:extLst>
              <a:ext uri="{FF2B5EF4-FFF2-40B4-BE49-F238E27FC236}">
                <a16:creationId xmlns:a16="http://schemas.microsoft.com/office/drawing/2014/main" id="{64921E32-31A1-6D54-AB86-829CB0DF03AC}"/>
              </a:ext>
            </a:extLst>
          </p:cNvPr>
          <p:cNvPicPr>
            <a:picLocks noChangeAspect="1"/>
          </p:cNvPicPr>
          <p:nvPr/>
        </p:nvPicPr>
        <p:blipFill>
          <a:blip r:embed="rId3"/>
          <a:stretch>
            <a:fillRect/>
          </a:stretch>
        </p:blipFill>
        <p:spPr>
          <a:xfrm>
            <a:off x="6096000" y="2153246"/>
            <a:ext cx="5355265" cy="4091289"/>
          </a:xfrm>
          <a:prstGeom prst="rect">
            <a:avLst/>
          </a:prstGeom>
        </p:spPr>
      </p:pic>
    </p:spTree>
    <p:extLst>
      <p:ext uri="{BB962C8B-B14F-4D97-AF65-F5344CB8AC3E}">
        <p14:creationId xmlns:p14="http://schemas.microsoft.com/office/powerpoint/2010/main" val="158032234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4792337" y="291161"/>
            <a:ext cx="6178800" cy="803654"/>
          </a:xfrm>
          <a:prstGeom prst="rect">
            <a:avLst/>
          </a:prstGeom>
        </p:spPr>
        <p:txBody>
          <a:bodyPr/>
          <a:lstStyle/>
          <a:p>
            <a:r>
              <a:rPr lang="en-GB" dirty="0"/>
              <a:t>(</a:t>
            </a:r>
            <a:r>
              <a:rPr lang="en-GB" dirty="0" err="1"/>
              <a:t>eine</a:t>
            </a:r>
            <a:r>
              <a:rPr lang="en-GB" dirty="0"/>
              <a:t> Blockchain) </a:t>
            </a:r>
            <a:r>
              <a:rPr lang="en-GB" dirty="0" err="1"/>
              <a:t>Botschaft</a:t>
            </a:r>
            <a:r>
              <a:rPr lang="en-GB" dirty="0"/>
              <a:t> in </a:t>
            </a:r>
            <a:r>
              <a:rPr lang="en-GB" dirty="0" err="1"/>
              <a:t>einer</a:t>
            </a:r>
            <a:r>
              <a:rPr lang="en-GB" dirty="0"/>
              <a:t> </a:t>
            </a:r>
            <a:r>
              <a:rPr lang="en-GB" dirty="0" err="1"/>
              <a:t>Flasche</a:t>
            </a:r>
            <a:r>
              <a:rPr lang="en-GB" dirty="0"/>
              <a:t> (Wein)</a:t>
            </a:r>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6AF56015-9BD2-7647-43E0-A858417FF63F}"/>
              </a:ext>
            </a:extLst>
          </p:cNvPr>
          <p:cNvSpPr txBox="1"/>
          <p:nvPr/>
        </p:nvSpPr>
        <p:spPr>
          <a:xfrm>
            <a:off x="78445" y="2015227"/>
            <a:ext cx="6015612" cy="4431983"/>
          </a:xfrm>
          <a:prstGeom prst="rect">
            <a:avLst/>
          </a:prstGeom>
          <a:noFill/>
        </p:spPr>
        <p:txBody>
          <a:bodyPr wrap="square">
            <a:spAutoFit/>
          </a:bodyPr>
          <a:lstStyle/>
          <a:p>
            <a:pPr algn="just"/>
            <a:r>
              <a:rPr lang="en-GB" dirty="0">
                <a:solidFill>
                  <a:srgbClr val="262626"/>
                </a:solidFill>
              </a:rPr>
              <a:t>Die </a:t>
            </a:r>
            <a:r>
              <a:rPr lang="en-GB" dirty="0" err="1">
                <a:solidFill>
                  <a:srgbClr val="262626"/>
                </a:solidFill>
              </a:rPr>
              <a:t>Vorteile</a:t>
            </a:r>
            <a:r>
              <a:rPr lang="en-GB" dirty="0">
                <a:solidFill>
                  <a:srgbClr val="262626"/>
                </a:solidFill>
              </a:rPr>
              <a:t> der Blockchain für Alpha Estate </a:t>
            </a:r>
            <a:r>
              <a:rPr lang="en-GB" dirty="0" err="1">
                <a:solidFill>
                  <a:srgbClr val="262626"/>
                </a:solidFill>
              </a:rPr>
              <a:t>sind</a:t>
            </a:r>
            <a:endParaRPr lang="en-GB" dirty="0">
              <a:solidFill>
                <a:srgbClr val="262626"/>
              </a:solidFill>
            </a:endParaRPr>
          </a:p>
          <a:p>
            <a:pPr algn="just"/>
            <a:endParaRPr lang="en-GB" dirty="0">
              <a:solidFill>
                <a:srgbClr val="262626"/>
              </a:solidFill>
            </a:endParaRPr>
          </a:p>
          <a:p>
            <a:pPr marL="342900" indent="-342900" algn="just">
              <a:buFont typeface="Arial" panose="020B0604020202020204" pitchFamily="34" charset="0"/>
              <a:buChar char="•"/>
            </a:pPr>
            <a:r>
              <a:rPr lang="en-GB" dirty="0" err="1">
                <a:solidFill>
                  <a:srgbClr val="262626"/>
                </a:solidFill>
              </a:rPr>
              <a:t>Direkte</a:t>
            </a:r>
            <a:r>
              <a:rPr lang="en-GB" dirty="0">
                <a:solidFill>
                  <a:srgbClr val="262626"/>
                </a:solidFill>
              </a:rPr>
              <a:t> 1 </a:t>
            </a:r>
            <a:r>
              <a:rPr lang="en-GB" dirty="0" err="1">
                <a:solidFill>
                  <a:srgbClr val="262626"/>
                </a:solidFill>
              </a:rPr>
              <a:t>zu</a:t>
            </a:r>
            <a:r>
              <a:rPr lang="en-GB" dirty="0">
                <a:solidFill>
                  <a:srgbClr val="262626"/>
                </a:solidFill>
              </a:rPr>
              <a:t> 1 </a:t>
            </a:r>
            <a:r>
              <a:rPr lang="en-GB" dirty="0" err="1">
                <a:solidFill>
                  <a:srgbClr val="262626"/>
                </a:solidFill>
              </a:rPr>
              <a:t>Verbindung</a:t>
            </a:r>
            <a:r>
              <a:rPr lang="en-GB" dirty="0">
                <a:solidFill>
                  <a:srgbClr val="262626"/>
                </a:solidFill>
              </a:rPr>
              <a:t> </a:t>
            </a:r>
            <a:r>
              <a:rPr lang="en-GB" dirty="0" err="1">
                <a:solidFill>
                  <a:srgbClr val="262626"/>
                </a:solidFill>
              </a:rPr>
              <a:t>zwischen</a:t>
            </a:r>
            <a:r>
              <a:rPr lang="en-GB" dirty="0">
                <a:solidFill>
                  <a:srgbClr val="262626"/>
                </a:solidFill>
              </a:rPr>
              <a:t> </a:t>
            </a:r>
            <a:r>
              <a:rPr lang="en-GB" dirty="0" err="1">
                <a:solidFill>
                  <a:srgbClr val="262626"/>
                </a:solidFill>
              </a:rPr>
              <a:t>Winzer</a:t>
            </a:r>
            <a:r>
              <a:rPr lang="en-GB" dirty="0">
                <a:solidFill>
                  <a:srgbClr val="262626"/>
                </a:solidFill>
              </a:rPr>
              <a:t> und </a:t>
            </a:r>
            <a:r>
              <a:rPr lang="en-GB" dirty="0" err="1">
                <a:solidFill>
                  <a:srgbClr val="262626"/>
                </a:solidFill>
              </a:rPr>
              <a:t>Endverbraucher</a:t>
            </a:r>
            <a:endParaRPr lang="en-GB" dirty="0">
              <a:solidFill>
                <a:srgbClr val="262626"/>
              </a:solidFill>
            </a:endParaRPr>
          </a:p>
          <a:p>
            <a:pPr marL="342900" indent="-342900" algn="just">
              <a:buFont typeface="Arial" panose="020B0604020202020204" pitchFamily="34" charset="0"/>
              <a:buChar char="•"/>
            </a:pPr>
            <a:r>
              <a:rPr lang="en-GB" dirty="0" err="1">
                <a:solidFill>
                  <a:srgbClr val="262626"/>
                </a:solidFill>
              </a:rPr>
              <a:t>Erweiterte</a:t>
            </a:r>
            <a:r>
              <a:rPr lang="en-GB" dirty="0">
                <a:solidFill>
                  <a:srgbClr val="262626"/>
                </a:solidFill>
              </a:rPr>
              <a:t> </a:t>
            </a:r>
            <a:r>
              <a:rPr lang="en-GB" dirty="0" err="1">
                <a:solidFill>
                  <a:srgbClr val="262626"/>
                </a:solidFill>
              </a:rPr>
              <a:t>Loyalität</a:t>
            </a:r>
            <a:r>
              <a:rPr lang="en-GB" dirty="0">
                <a:solidFill>
                  <a:srgbClr val="262626"/>
                </a:solidFill>
              </a:rPr>
              <a:t> </a:t>
            </a:r>
          </a:p>
          <a:p>
            <a:pPr algn="just"/>
            <a:r>
              <a:rPr lang="en-GB" dirty="0">
                <a:solidFill>
                  <a:srgbClr val="262626"/>
                </a:solidFill>
              </a:rPr>
              <a:t>      </a:t>
            </a:r>
            <a:r>
              <a:rPr lang="en-GB" dirty="0" err="1">
                <a:solidFill>
                  <a:srgbClr val="262626"/>
                </a:solidFill>
              </a:rPr>
              <a:t>Möglichkeiten</a:t>
            </a:r>
            <a:r>
              <a:rPr lang="en-GB" dirty="0">
                <a:solidFill>
                  <a:srgbClr val="262626"/>
                </a:solidFill>
              </a:rPr>
              <a:t> (</a:t>
            </a:r>
            <a:r>
              <a:rPr lang="en-GB" dirty="0" err="1">
                <a:solidFill>
                  <a:srgbClr val="262626"/>
                </a:solidFill>
              </a:rPr>
              <a:t>Rückverfolgbarkeit</a:t>
            </a:r>
            <a:r>
              <a:rPr lang="en-GB" dirty="0">
                <a:solidFill>
                  <a:srgbClr val="262626"/>
                </a:solidFill>
              </a:rPr>
              <a:t>, </a:t>
            </a:r>
          </a:p>
          <a:p>
            <a:pPr algn="just"/>
            <a:r>
              <a:rPr lang="en-GB" dirty="0">
                <a:solidFill>
                  <a:srgbClr val="262626"/>
                </a:solidFill>
              </a:rPr>
              <a:t>      </a:t>
            </a:r>
            <a:r>
              <a:rPr lang="en-GB" dirty="0" err="1">
                <a:solidFill>
                  <a:srgbClr val="262626"/>
                </a:solidFill>
              </a:rPr>
              <a:t>Geolokalisierung</a:t>
            </a:r>
            <a:r>
              <a:rPr lang="en-GB" dirty="0">
                <a:solidFill>
                  <a:srgbClr val="262626"/>
                </a:solidFill>
              </a:rPr>
              <a:t>)</a:t>
            </a:r>
          </a:p>
          <a:p>
            <a:pPr marL="342900" indent="-342900" algn="just">
              <a:buFont typeface="Arial" panose="020B0604020202020204" pitchFamily="34" charset="0"/>
              <a:buChar char="•"/>
            </a:pPr>
            <a:r>
              <a:rPr lang="en-GB" dirty="0" err="1">
                <a:solidFill>
                  <a:srgbClr val="262626"/>
                </a:solidFill>
              </a:rPr>
              <a:t>Vermittlerfreie</a:t>
            </a:r>
            <a:r>
              <a:rPr lang="en-GB" dirty="0">
                <a:solidFill>
                  <a:srgbClr val="262626"/>
                </a:solidFill>
              </a:rPr>
              <a:t> </a:t>
            </a:r>
            <a:r>
              <a:rPr lang="en-GB" dirty="0" err="1">
                <a:solidFill>
                  <a:srgbClr val="262626"/>
                </a:solidFill>
              </a:rPr>
              <a:t>Märkte</a:t>
            </a:r>
            <a:endParaRPr lang="en-GB" dirty="0">
              <a:solidFill>
                <a:srgbClr val="262626"/>
              </a:solidFill>
            </a:endParaRPr>
          </a:p>
          <a:p>
            <a:pPr marL="342900" indent="-342900" algn="just">
              <a:buFont typeface="Arial" panose="020B0604020202020204" pitchFamily="34" charset="0"/>
              <a:buChar char="•"/>
            </a:pPr>
            <a:r>
              <a:rPr lang="en-GB" dirty="0" err="1">
                <a:solidFill>
                  <a:srgbClr val="262626"/>
                </a:solidFill>
              </a:rPr>
              <a:t>Marktübersicht</a:t>
            </a:r>
            <a:r>
              <a:rPr lang="en-GB" dirty="0">
                <a:solidFill>
                  <a:srgbClr val="262626"/>
                </a:solidFill>
              </a:rPr>
              <a:t> in </a:t>
            </a:r>
            <a:r>
              <a:rPr lang="en-GB" dirty="0" err="1">
                <a:solidFill>
                  <a:srgbClr val="262626"/>
                </a:solidFill>
              </a:rPr>
              <a:t>Echtzeit</a:t>
            </a:r>
            <a:endParaRPr lang="en-GB" dirty="0">
              <a:solidFill>
                <a:srgbClr val="262626"/>
              </a:solidFill>
            </a:endParaRPr>
          </a:p>
          <a:p>
            <a:pPr marL="342900" indent="-342900" algn="just">
              <a:buFont typeface="Arial" panose="020B0604020202020204" pitchFamily="34" charset="0"/>
              <a:buChar char="•"/>
            </a:pPr>
            <a:r>
              <a:rPr lang="en-GB" dirty="0">
                <a:solidFill>
                  <a:srgbClr val="262626"/>
                </a:solidFill>
              </a:rPr>
              <a:t>„</a:t>
            </a:r>
            <a:r>
              <a:rPr lang="en-GB" dirty="0" err="1">
                <a:solidFill>
                  <a:srgbClr val="262626"/>
                </a:solidFill>
              </a:rPr>
              <a:t>Sicher</a:t>
            </a:r>
            <a:r>
              <a:rPr lang="en-GB" dirty="0">
                <a:solidFill>
                  <a:srgbClr val="262626"/>
                </a:solidFill>
              </a:rPr>
              <a:t>“ </a:t>
            </a:r>
            <a:r>
              <a:rPr lang="en-GB" dirty="0" err="1">
                <a:solidFill>
                  <a:srgbClr val="262626"/>
                </a:solidFill>
              </a:rPr>
              <a:t>vernetzte</a:t>
            </a:r>
            <a:r>
              <a:rPr lang="en-GB" dirty="0">
                <a:solidFill>
                  <a:srgbClr val="262626"/>
                </a:solidFill>
              </a:rPr>
              <a:t> </a:t>
            </a:r>
            <a:r>
              <a:rPr lang="en-GB" dirty="0" err="1">
                <a:solidFill>
                  <a:srgbClr val="262626"/>
                </a:solidFill>
              </a:rPr>
              <a:t>Kunden</a:t>
            </a:r>
            <a:endParaRPr lang="en-GB" dirty="0">
              <a:solidFill>
                <a:srgbClr val="262626"/>
              </a:solidFill>
            </a:endParaRPr>
          </a:p>
          <a:p>
            <a:pPr marL="342900" indent="-342900" algn="just">
              <a:buFont typeface="Arial" panose="020B0604020202020204" pitchFamily="34" charset="0"/>
              <a:buChar char="•"/>
            </a:pPr>
            <a:r>
              <a:rPr lang="en-GB" dirty="0" err="1">
                <a:solidFill>
                  <a:srgbClr val="262626"/>
                </a:solidFill>
              </a:rPr>
              <a:t>Vom</a:t>
            </a:r>
            <a:r>
              <a:rPr lang="en-GB" dirty="0">
                <a:solidFill>
                  <a:srgbClr val="262626"/>
                </a:solidFill>
              </a:rPr>
              <a:t> Weinberg bis </a:t>
            </a:r>
            <a:r>
              <a:rPr lang="en-GB" dirty="0" err="1">
                <a:solidFill>
                  <a:srgbClr val="262626"/>
                </a:solidFill>
              </a:rPr>
              <a:t>zum</a:t>
            </a:r>
            <a:r>
              <a:rPr lang="en-GB" dirty="0">
                <a:solidFill>
                  <a:srgbClr val="262626"/>
                </a:solidFill>
              </a:rPr>
              <a:t> Regal </a:t>
            </a:r>
            <a:r>
              <a:rPr lang="en-GB" dirty="0" err="1">
                <a:solidFill>
                  <a:srgbClr val="262626"/>
                </a:solidFill>
              </a:rPr>
              <a:t>intakte</a:t>
            </a:r>
            <a:r>
              <a:rPr lang="en-GB" dirty="0">
                <a:solidFill>
                  <a:srgbClr val="262626"/>
                </a:solidFill>
              </a:rPr>
              <a:t> </a:t>
            </a:r>
            <a:r>
              <a:rPr lang="en-GB" dirty="0" err="1">
                <a:solidFill>
                  <a:srgbClr val="262626"/>
                </a:solidFill>
              </a:rPr>
              <a:t>Informationen</a:t>
            </a:r>
            <a:r>
              <a:rPr lang="en-GB" dirty="0">
                <a:solidFill>
                  <a:srgbClr val="262626"/>
                </a:solidFill>
              </a:rPr>
              <a:t> </a:t>
            </a:r>
            <a:r>
              <a:rPr lang="en-GB" dirty="0" err="1">
                <a:solidFill>
                  <a:srgbClr val="262626"/>
                </a:solidFill>
              </a:rPr>
              <a:t>bereitgestellt</a:t>
            </a:r>
            <a:endParaRPr lang="en-GB" dirty="0">
              <a:solidFill>
                <a:srgbClr val="262626"/>
              </a:solidFill>
            </a:endParaRPr>
          </a:p>
          <a:p>
            <a:pPr marL="342900" indent="-342900" algn="just">
              <a:buFont typeface="Arial" panose="020B0604020202020204" pitchFamily="34" charset="0"/>
              <a:buChar char="•"/>
            </a:pPr>
            <a:r>
              <a:rPr lang="en-GB" dirty="0" err="1">
                <a:solidFill>
                  <a:srgbClr val="262626"/>
                </a:solidFill>
              </a:rPr>
              <a:t>Nicht</a:t>
            </a:r>
            <a:r>
              <a:rPr lang="en-GB" dirty="0">
                <a:solidFill>
                  <a:srgbClr val="262626"/>
                </a:solidFill>
              </a:rPr>
              <a:t> </a:t>
            </a:r>
            <a:r>
              <a:rPr lang="en-GB" dirty="0" err="1">
                <a:solidFill>
                  <a:srgbClr val="262626"/>
                </a:solidFill>
              </a:rPr>
              <a:t>nur</a:t>
            </a:r>
            <a:r>
              <a:rPr lang="en-GB" dirty="0">
                <a:solidFill>
                  <a:srgbClr val="262626"/>
                </a:solidFill>
              </a:rPr>
              <a:t> für </a:t>
            </a:r>
            <a:r>
              <a:rPr lang="en-GB" dirty="0" err="1">
                <a:solidFill>
                  <a:srgbClr val="262626"/>
                </a:solidFill>
              </a:rPr>
              <a:t>Verbraucher</a:t>
            </a:r>
            <a:r>
              <a:rPr lang="en-GB" dirty="0">
                <a:solidFill>
                  <a:srgbClr val="262626"/>
                </a:solidFill>
              </a:rPr>
              <a:t>, </a:t>
            </a:r>
            <a:r>
              <a:rPr lang="en-GB" dirty="0" err="1">
                <a:solidFill>
                  <a:srgbClr val="262626"/>
                </a:solidFill>
              </a:rPr>
              <a:t>sondern</a:t>
            </a:r>
            <a:r>
              <a:rPr lang="en-GB" dirty="0">
                <a:solidFill>
                  <a:srgbClr val="262626"/>
                </a:solidFill>
              </a:rPr>
              <a:t> </a:t>
            </a:r>
            <a:r>
              <a:rPr lang="en-GB" dirty="0" err="1">
                <a:solidFill>
                  <a:srgbClr val="262626"/>
                </a:solidFill>
              </a:rPr>
              <a:t>auch</a:t>
            </a:r>
            <a:r>
              <a:rPr lang="en-GB" dirty="0">
                <a:solidFill>
                  <a:srgbClr val="262626"/>
                </a:solidFill>
              </a:rPr>
              <a:t> für</a:t>
            </a:r>
          </a:p>
          <a:p>
            <a:pPr algn="just"/>
            <a:r>
              <a:rPr lang="en-GB" dirty="0" err="1">
                <a:solidFill>
                  <a:srgbClr val="262626"/>
                </a:solidFill>
              </a:rPr>
              <a:t>Evangelisten</a:t>
            </a:r>
            <a:r>
              <a:rPr lang="en-GB" dirty="0">
                <a:solidFill>
                  <a:srgbClr val="262626"/>
                </a:solidFill>
              </a:rPr>
              <a:t> der </a:t>
            </a:r>
            <a:r>
              <a:rPr lang="en-GB" dirty="0" err="1">
                <a:solidFill>
                  <a:srgbClr val="262626"/>
                </a:solidFill>
              </a:rPr>
              <a:t>Erfahrung</a:t>
            </a:r>
            <a:endParaRPr lang="en-GB" dirty="0">
              <a:solidFill>
                <a:srgbClr val="29608D"/>
              </a:solidFill>
            </a:endParaRPr>
          </a:p>
          <a:p>
            <a:pPr algn="just"/>
            <a:endParaRPr lang="en-GB" dirty="0">
              <a:solidFill>
                <a:srgbClr val="29608D"/>
              </a:solidFill>
            </a:endParaRPr>
          </a:p>
          <a:p>
            <a:pPr algn="just"/>
            <a:r>
              <a:rPr lang="en-IE" sz="1200" dirty="0">
                <a:solidFill>
                  <a:srgbClr val="29608D"/>
                </a:solidFill>
              </a:rPr>
              <a:t>Source:  </a:t>
            </a:r>
            <a:r>
              <a:rPr lang="en-GB" sz="1200" dirty="0">
                <a:solidFill>
                  <a:srgbClr val="29608D"/>
                </a:solidFill>
              </a:rPr>
              <a:t>EU Blockchain Observatory | Online Workshop | November 23th 2020</a:t>
            </a:r>
          </a:p>
        </p:txBody>
      </p:sp>
      <p:pic>
        <p:nvPicPr>
          <p:cNvPr id="16" name="Picture 15">
            <a:extLst>
              <a:ext uri="{FF2B5EF4-FFF2-40B4-BE49-F238E27FC236}">
                <a16:creationId xmlns:a16="http://schemas.microsoft.com/office/drawing/2014/main" id="{31A5940B-BDC7-DAA3-2BF6-5FCF00D8B1EE}"/>
              </a:ext>
            </a:extLst>
          </p:cNvPr>
          <p:cNvPicPr>
            <a:picLocks noChangeAspect="1"/>
          </p:cNvPicPr>
          <p:nvPr/>
        </p:nvPicPr>
        <p:blipFill>
          <a:blip r:embed="rId2"/>
          <a:stretch>
            <a:fillRect/>
          </a:stretch>
        </p:blipFill>
        <p:spPr>
          <a:xfrm>
            <a:off x="78445" y="134269"/>
            <a:ext cx="4400550" cy="1619250"/>
          </a:xfrm>
          <a:prstGeom prst="rect">
            <a:avLst/>
          </a:prstGeom>
        </p:spPr>
      </p:pic>
      <p:pic>
        <p:nvPicPr>
          <p:cNvPr id="11" name="Picture 10">
            <a:extLst>
              <a:ext uri="{FF2B5EF4-FFF2-40B4-BE49-F238E27FC236}">
                <a16:creationId xmlns:a16="http://schemas.microsoft.com/office/drawing/2014/main" id="{C5F61A73-ACEB-98A1-587C-2C600C651B9F}"/>
              </a:ext>
            </a:extLst>
          </p:cNvPr>
          <p:cNvPicPr>
            <a:picLocks noChangeAspect="1"/>
          </p:cNvPicPr>
          <p:nvPr/>
        </p:nvPicPr>
        <p:blipFill>
          <a:blip r:embed="rId3"/>
          <a:stretch>
            <a:fillRect/>
          </a:stretch>
        </p:blipFill>
        <p:spPr>
          <a:xfrm>
            <a:off x="6140625" y="3041312"/>
            <a:ext cx="5521376" cy="2437070"/>
          </a:xfrm>
          <a:prstGeom prst="rect">
            <a:avLst/>
          </a:prstGeom>
        </p:spPr>
      </p:pic>
    </p:spTree>
    <p:extLst>
      <p:ext uri="{BB962C8B-B14F-4D97-AF65-F5344CB8AC3E}">
        <p14:creationId xmlns:p14="http://schemas.microsoft.com/office/powerpoint/2010/main" val="346462890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4792337" y="291161"/>
            <a:ext cx="6178800" cy="803654"/>
          </a:xfrm>
          <a:prstGeom prst="rect">
            <a:avLst/>
          </a:prstGeom>
        </p:spPr>
        <p:txBody>
          <a:bodyPr/>
          <a:lstStyle/>
          <a:p>
            <a:r>
              <a:rPr lang="en-GB" dirty="0"/>
              <a:t>(</a:t>
            </a:r>
            <a:r>
              <a:rPr lang="en-GB" dirty="0" err="1"/>
              <a:t>eine</a:t>
            </a:r>
            <a:r>
              <a:rPr lang="en-GB" dirty="0"/>
              <a:t> Blockchain) </a:t>
            </a:r>
            <a:r>
              <a:rPr lang="en-GB" dirty="0" err="1"/>
              <a:t>Botschaft</a:t>
            </a:r>
            <a:r>
              <a:rPr lang="en-GB" dirty="0"/>
              <a:t> in </a:t>
            </a:r>
            <a:r>
              <a:rPr lang="en-GB" dirty="0" err="1"/>
              <a:t>einer</a:t>
            </a:r>
            <a:r>
              <a:rPr lang="en-GB" dirty="0"/>
              <a:t> </a:t>
            </a:r>
            <a:r>
              <a:rPr lang="en-GB" dirty="0" err="1"/>
              <a:t>Flasche</a:t>
            </a:r>
            <a:r>
              <a:rPr lang="en-GB" dirty="0"/>
              <a:t> (Wein)</a:t>
            </a:r>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6AF56015-9BD2-7647-43E0-A858417FF63F}"/>
              </a:ext>
            </a:extLst>
          </p:cNvPr>
          <p:cNvSpPr txBox="1"/>
          <p:nvPr/>
        </p:nvSpPr>
        <p:spPr>
          <a:xfrm>
            <a:off x="230472" y="2005130"/>
            <a:ext cx="7140768" cy="3754874"/>
          </a:xfrm>
          <a:prstGeom prst="rect">
            <a:avLst/>
          </a:prstGeom>
          <a:noFill/>
        </p:spPr>
        <p:txBody>
          <a:bodyPr wrap="square">
            <a:spAutoFit/>
          </a:bodyPr>
          <a:lstStyle/>
          <a:p>
            <a:pPr algn="just"/>
            <a:r>
              <a:rPr lang="en-GB" dirty="0">
                <a:solidFill>
                  <a:srgbClr val="262626"/>
                </a:solidFill>
              </a:rPr>
              <a:t>Und die </a:t>
            </a:r>
            <a:r>
              <a:rPr lang="en-GB" dirty="0" err="1">
                <a:solidFill>
                  <a:srgbClr val="262626"/>
                </a:solidFill>
              </a:rPr>
              <a:t>Herausforderungen</a:t>
            </a:r>
            <a:r>
              <a:rPr lang="en-GB" dirty="0">
                <a:solidFill>
                  <a:srgbClr val="262626"/>
                </a:solidFill>
              </a:rPr>
              <a:t>/</a:t>
            </a:r>
            <a:r>
              <a:rPr lang="en-GB" dirty="0" err="1">
                <a:solidFill>
                  <a:srgbClr val="262626"/>
                </a:solidFill>
              </a:rPr>
              <a:t>Engpässe</a:t>
            </a:r>
            <a:endParaRPr lang="en-GB" dirty="0">
              <a:solidFill>
                <a:srgbClr val="262626"/>
              </a:solidFill>
            </a:endParaRPr>
          </a:p>
          <a:p>
            <a:pPr algn="just"/>
            <a:endParaRPr lang="en-GB" dirty="0">
              <a:solidFill>
                <a:srgbClr val="262626"/>
              </a:solidFill>
            </a:endParaRPr>
          </a:p>
          <a:p>
            <a:pPr marL="342900" indent="-342900" algn="just">
              <a:buFont typeface="Arial" panose="020B0604020202020204" pitchFamily="34" charset="0"/>
              <a:buChar char="•"/>
            </a:pPr>
            <a:r>
              <a:rPr lang="en-GB" dirty="0" err="1">
                <a:solidFill>
                  <a:srgbClr val="262626"/>
                </a:solidFill>
              </a:rPr>
              <a:t>Keine</a:t>
            </a:r>
            <a:r>
              <a:rPr lang="en-GB" dirty="0">
                <a:solidFill>
                  <a:srgbClr val="262626"/>
                </a:solidFill>
              </a:rPr>
              <a:t> </a:t>
            </a:r>
            <a:r>
              <a:rPr lang="en-GB" dirty="0" err="1">
                <a:solidFill>
                  <a:srgbClr val="262626"/>
                </a:solidFill>
              </a:rPr>
              <a:t>einsatzbereiten</a:t>
            </a:r>
            <a:r>
              <a:rPr lang="en-GB" dirty="0">
                <a:solidFill>
                  <a:srgbClr val="262626"/>
                </a:solidFill>
              </a:rPr>
              <a:t> </a:t>
            </a:r>
            <a:r>
              <a:rPr lang="en-GB" dirty="0" err="1">
                <a:solidFill>
                  <a:srgbClr val="262626"/>
                </a:solidFill>
              </a:rPr>
              <a:t>Maschinen</a:t>
            </a:r>
            <a:r>
              <a:rPr lang="en-GB" dirty="0">
                <a:solidFill>
                  <a:srgbClr val="262626"/>
                </a:solidFill>
              </a:rPr>
              <a:t> (out of the box)</a:t>
            </a:r>
          </a:p>
          <a:p>
            <a:pPr marL="342900" indent="-342900" algn="just">
              <a:buFont typeface="Arial" panose="020B0604020202020204" pitchFamily="34" charset="0"/>
              <a:buChar char="•"/>
            </a:pPr>
            <a:r>
              <a:rPr lang="en-GB" dirty="0" err="1">
                <a:solidFill>
                  <a:srgbClr val="262626"/>
                </a:solidFill>
              </a:rPr>
              <a:t>Handgefertigte</a:t>
            </a:r>
            <a:r>
              <a:rPr lang="en-GB" dirty="0">
                <a:solidFill>
                  <a:srgbClr val="262626"/>
                </a:solidFill>
              </a:rPr>
              <a:t>“ </a:t>
            </a:r>
            <a:r>
              <a:rPr lang="en-GB" dirty="0" err="1">
                <a:solidFill>
                  <a:srgbClr val="262626"/>
                </a:solidFill>
              </a:rPr>
              <a:t>Lösungen</a:t>
            </a:r>
            <a:r>
              <a:rPr lang="en-GB" dirty="0">
                <a:solidFill>
                  <a:srgbClr val="262626"/>
                </a:solidFill>
              </a:rPr>
              <a:t> - </a:t>
            </a:r>
            <a:r>
              <a:rPr lang="en-GB" dirty="0" err="1">
                <a:solidFill>
                  <a:srgbClr val="262626"/>
                </a:solidFill>
              </a:rPr>
              <a:t>Erhöhte</a:t>
            </a:r>
            <a:r>
              <a:rPr lang="en-GB" dirty="0">
                <a:solidFill>
                  <a:srgbClr val="262626"/>
                </a:solidFill>
              </a:rPr>
              <a:t> </a:t>
            </a:r>
            <a:r>
              <a:rPr lang="en-GB" dirty="0" err="1">
                <a:solidFill>
                  <a:srgbClr val="262626"/>
                </a:solidFill>
              </a:rPr>
              <a:t>Anfangskosten</a:t>
            </a:r>
            <a:endParaRPr lang="en-GB" dirty="0">
              <a:solidFill>
                <a:srgbClr val="262626"/>
              </a:solidFill>
            </a:endParaRPr>
          </a:p>
          <a:p>
            <a:pPr marL="342900" indent="-342900" algn="just">
              <a:buFont typeface="Arial" panose="020B0604020202020204" pitchFamily="34" charset="0"/>
              <a:buChar char="•"/>
            </a:pPr>
            <a:r>
              <a:rPr lang="en-GB" dirty="0">
                <a:solidFill>
                  <a:srgbClr val="262626"/>
                </a:solidFill>
              </a:rPr>
              <a:t> </a:t>
            </a:r>
            <a:r>
              <a:rPr lang="en-GB" dirty="0" err="1">
                <a:solidFill>
                  <a:srgbClr val="262626"/>
                </a:solidFill>
              </a:rPr>
              <a:t>Probleme</a:t>
            </a:r>
            <a:r>
              <a:rPr lang="en-GB" dirty="0">
                <a:solidFill>
                  <a:srgbClr val="262626"/>
                </a:solidFill>
              </a:rPr>
              <a:t> </a:t>
            </a:r>
            <a:r>
              <a:rPr lang="en-GB" dirty="0" err="1">
                <a:solidFill>
                  <a:srgbClr val="262626"/>
                </a:solidFill>
              </a:rPr>
              <a:t>bei</a:t>
            </a:r>
            <a:r>
              <a:rPr lang="en-GB" dirty="0">
                <a:solidFill>
                  <a:srgbClr val="262626"/>
                </a:solidFill>
              </a:rPr>
              <a:t> </a:t>
            </a:r>
            <a:r>
              <a:rPr lang="en-GB" dirty="0" err="1">
                <a:solidFill>
                  <a:srgbClr val="262626"/>
                </a:solidFill>
              </a:rPr>
              <a:t>dem</a:t>
            </a:r>
            <a:r>
              <a:rPr lang="en-GB" dirty="0">
                <a:solidFill>
                  <a:srgbClr val="262626"/>
                </a:solidFill>
              </a:rPr>
              <a:t> </a:t>
            </a:r>
            <a:r>
              <a:rPr lang="en-GB" dirty="0" err="1">
                <a:solidFill>
                  <a:srgbClr val="262626"/>
                </a:solidFill>
              </a:rPr>
              <a:t>Versuch</a:t>
            </a:r>
            <a:r>
              <a:rPr lang="en-GB" dirty="0">
                <a:solidFill>
                  <a:srgbClr val="262626"/>
                </a:solidFill>
              </a:rPr>
              <a:t>, den Ansatz auf alle </a:t>
            </a:r>
            <a:r>
              <a:rPr lang="en-GB" dirty="0" err="1">
                <a:solidFill>
                  <a:srgbClr val="262626"/>
                </a:solidFill>
              </a:rPr>
              <a:t>Produkte</a:t>
            </a:r>
            <a:r>
              <a:rPr lang="en-GB" dirty="0">
                <a:solidFill>
                  <a:srgbClr val="262626"/>
                </a:solidFill>
              </a:rPr>
              <a:t> </a:t>
            </a:r>
            <a:r>
              <a:rPr lang="en-GB" dirty="0" err="1">
                <a:solidFill>
                  <a:srgbClr val="262626"/>
                </a:solidFill>
              </a:rPr>
              <a:t>auszuweiten</a:t>
            </a:r>
            <a:endParaRPr lang="en-GB" dirty="0">
              <a:solidFill>
                <a:srgbClr val="262626"/>
              </a:solidFill>
            </a:endParaRPr>
          </a:p>
          <a:p>
            <a:pPr marL="342900" indent="-342900" algn="just">
              <a:buFont typeface="Arial" panose="020B0604020202020204" pitchFamily="34" charset="0"/>
              <a:buChar char="•"/>
            </a:pPr>
            <a:r>
              <a:rPr lang="en-GB" dirty="0" err="1">
                <a:solidFill>
                  <a:srgbClr val="262626"/>
                </a:solidFill>
              </a:rPr>
              <a:t>Schwieriger</a:t>
            </a:r>
            <a:r>
              <a:rPr lang="en-GB" dirty="0">
                <a:solidFill>
                  <a:srgbClr val="262626"/>
                </a:solidFill>
              </a:rPr>
              <a:t> Aufbau von </a:t>
            </a:r>
            <a:r>
              <a:rPr lang="en-GB" dirty="0" err="1">
                <a:solidFill>
                  <a:srgbClr val="262626"/>
                </a:solidFill>
              </a:rPr>
              <a:t>Kapazitäten</a:t>
            </a:r>
            <a:r>
              <a:rPr lang="en-GB" dirty="0">
                <a:solidFill>
                  <a:srgbClr val="262626"/>
                </a:solidFill>
              </a:rPr>
              <a:t> </a:t>
            </a:r>
            <a:r>
              <a:rPr lang="en-GB" dirty="0" err="1">
                <a:solidFill>
                  <a:srgbClr val="262626"/>
                </a:solidFill>
              </a:rPr>
              <a:t>innerhalb</a:t>
            </a:r>
            <a:r>
              <a:rPr lang="en-GB" dirty="0">
                <a:solidFill>
                  <a:srgbClr val="262626"/>
                </a:solidFill>
              </a:rPr>
              <a:t> des </a:t>
            </a:r>
            <a:r>
              <a:rPr lang="en-GB" dirty="0" err="1">
                <a:solidFill>
                  <a:srgbClr val="262626"/>
                </a:solidFill>
              </a:rPr>
              <a:t>Unternehmens</a:t>
            </a:r>
            <a:endParaRPr lang="en-GB" dirty="0">
              <a:solidFill>
                <a:srgbClr val="262626"/>
              </a:solidFill>
            </a:endParaRPr>
          </a:p>
          <a:p>
            <a:pPr marL="342900" indent="-342900" algn="just">
              <a:buFont typeface="Arial" panose="020B0604020202020204" pitchFamily="34" charset="0"/>
              <a:buChar char="•"/>
            </a:pPr>
            <a:r>
              <a:rPr lang="en-GB" dirty="0" err="1">
                <a:solidFill>
                  <a:srgbClr val="262626"/>
                </a:solidFill>
              </a:rPr>
              <a:t>Mangel</a:t>
            </a:r>
            <a:r>
              <a:rPr lang="en-GB" dirty="0">
                <a:solidFill>
                  <a:srgbClr val="262626"/>
                </a:solidFill>
              </a:rPr>
              <a:t> an Blockchain-</a:t>
            </a:r>
            <a:r>
              <a:rPr lang="en-GB" dirty="0" err="1">
                <a:solidFill>
                  <a:srgbClr val="262626"/>
                </a:solidFill>
              </a:rPr>
              <a:t>Anbietern</a:t>
            </a:r>
            <a:r>
              <a:rPr lang="en-GB" dirty="0">
                <a:solidFill>
                  <a:srgbClr val="262626"/>
                </a:solidFill>
              </a:rPr>
              <a:t> (</a:t>
            </a:r>
            <a:r>
              <a:rPr lang="en-GB" dirty="0" err="1">
                <a:solidFill>
                  <a:srgbClr val="262626"/>
                </a:solidFill>
              </a:rPr>
              <a:t>mit</a:t>
            </a:r>
            <a:r>
              <a:rPr lang="en-GB" dirty="0">
                <a:solidFill>
                  <a:srgbClr val="262626"/>
                </a:solidFill>
              </a:rPr>
              <a:t> </a:t>
            </a:r>
            <a:r>
              <a:rPr lang="en-GB" dirty="0" err="1">
                <a:solidFill>
                  <a:srgbClr val="262626"/>
                </a:solidFill>
              </a:rPr>
              <a:t>nachgewiesenem</a:t>
            </a:r>
            <a:r>
              <a:rPr lang="en-GB" dirty="0">
                <a:solidFill>
                  <a:srgbClr val="262626"/>
                </a:solidFill>
              </a:rPr>
              <a:t> </a:t>
            </a:r>
            <a:r>
              <a:rPr lang="en-GB" dirty="0" err="1">
                <a:solidFill>
                  <a:srgbClr val="262626"/>
                </a:solidFill>
              </a:rPr>
              <a:t>Fachwissen</a:t>
            </a:r>
            <a:r>
              <a:rPr lang="en-GB" dirty="0">
                <a:solidFill>
                  <a:srgbClr val="262626"/>
                </a:solidFill>
              </a:rPr>
              <a:t>)</a:t>
            </a:r>
            <a:endParaRPr lang="en-GB" dirty="0">
              <a:solidFill>
                <a:srgbClr val="29608D"/>
              </a:solidFill>
            </a:endParaRPr>
          </a:p>
          <a:p>
            <a:pPr algn="just"/>
            <a:endParaRPr lang="en-GB" sz="2400" dirty="0">
              <a:solidFill>
                <a:srgbClr val="29608D"/>
              </a:solidFill>
            </a:endParaRPr>
          </a:p>
          <a:p>
            <a:pPr algn="just"/>
            <a:endParaRPr lang="en-GB" sz="2400" dirty="0">
              <a:solidFill>
                <a:srgbClr val="29608D"/>
              </a:solidFill>
            </a:endParaRPr>
          </a:p>
          <a:p>
            <a:pPr algn="just"/>
            <a:endParaRPr lang="en-GB" sz="2400" dirty="0">
              <a:solidFill>
                <a:srgbClr val="29608D"/>
              </a:solidFill>
            </a:endParaRPr>
          </a:p>
          <a:p>
            <a:pPr algn="just"/>
            <a:endParaRPr lang="en-GB" sz="2400" dirty="0">
              <a:solidFill>
                <a:srgbClr val="29608D"/>
              </a:solidFill>
            </a:endParaRPr>
          </a:p>
          <a:p>
            <a:pPr algn="just"/>
            <a:r>
              <a:rPr lang="en-IE" sz="1600" dirty="0">
                <a:solidFill>
                  <a:srgbClr val="29608D"/>
                </a:solidFill>
              </a:rPr>
              <a:t>Source:  </a:t>
            </a:r>
            <a:r>
              <a:rPr lang="en-GB" sz="1600" dirty="0">
                <a:solidFill>
                  <a:srgbClr val="29608D"/>
                </a:solidFill>
              </a:rPr>
              <a:t>EU Blockchain Observatory | Online Workshop | November 23th 2020</a:t>
            </a:r>
          </a:p>
        </p:txBody>
      </p:sp>
      <p:pic>
        <p:nvPicPr>
          <p:cNvPr id="16" name="Picture 15">
            <a:extLst>
              <a:ext uri="{FF2B5EF4-FFF2-40B4-BE49-F238E27FC236}">
                <a16:creationId xmlns:a16="http://schemas.microsoft.com/office/drawing/2014/main" id="{31A5940B-BDC7-DAA3-2BF6-5FCF00D8B1EE}"/>
              </a:ext>
            </a:extLst>
          </p:cNvPr>
          <p:cNvPicPr>
            <a:picLocks noChangeAspect="1"/>
          </p:cNvPicPr>
          <p:nvPr/>
        </p:nvPicPr>
        <p:blipFill>
          <a:blip r:embed="rId2"/>
          <a:stretch>
            <a:fillRect/>
          </a:stretch>
        </p:blipFill>
        <p:spPr>
          <a:xfrm>
            <a:off x="78445" y="134269"/>
            <a:ext cx="4400550" cy="1619250"/>
          </a:xfrm>
          <a:prstGeom prst="rect">
            <a:avLst/>
          </a:prstGeom>
        </p:spPr>
      </p:pic>
      <p:pic>
        <p:nvPicPr>
          <p:cNvPr id="14" name="Picture 13">
            <a:extLst>
              <a:ext uri="{FF2B5EF4-FFF2-40B4-BE49-F238E27FC236}">
                <a16:creationId xmlns:a16="http://schemas.microsoft.com/office/drawing/2014/main" id="{BD2AA6CD-4E4E-64DF-A923-90699ECFFCD4}"/>
              </a:ext>
            </a:extLst>
          </p:cNvPr>
          <p:cNvPicPr>
            <a:picLocks noChangeAspect="1"/>
          </p:cNvPicPr>
          <p:nvPr/>
        </p:nvPicPr>
        <p:blipFill>
          <a:blip r:embed="rId3"/>
          <a:stretch>
            <a:fillRect/>
          </a:stretch>
        </p:blipFill>
        <p:spPr>
          <a:xfrm>
            <a:off x="8244972" y="1562132"/>
            <a:ext cx="1852432" cy="5104481"/>
          </a:xfrm>
          <a:prstGeom prst="rect">
            <a:avLst/>
          </a:prstGeom>
        </p:spPr>
      </p:pic>
    </p:spTree>
    <p:extLst>
      <p:ext uri="{BB962C8B-B14F-4D97-AF65-F5344CB8AC3E}">
        <p14:creationId xmlns:p14="http://schemas.microsoft.com/office/powerpoint/2010/main" val="15698588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98AB20F8-388F-B488-7300-3E153C3F4B07}"/>
              </a:ext>
            </a:extLst>
          </p:cNvPr>
          <p:cNvPicPr>
            <a:picLocks noGrp="1" noChangeAspect="1"/>
          </p:cNvPicPr>
          <p:nvPr>
            <p:ph type="pic" sz="quarter" idx="44"/>
          </p:nvPr>
        </p:nvPicPr>
        <p:blipFill>
          <a:blip r:embed="rId2"/>
          <a:srcRect t="7765" b="7765"/>
          <a:stretch>
            <a:fillRect/>
          </a:stretch>
        </p:blipFill>
        <p:spPr/>
      </p:pic>
      <p:sp>
        <p:nvSpPr>
          <p:cNvPr id="4" name="Text Placeholder 3">
            <a:extLst>
              <a:ext uri="{FF2B5EF4-FFF2-40B4-BE49-F238E27FC236}">
                <a16:creationId xmlns:a16="http://schemas.microsoft.com/office/drawing/2014/main" id="{BC2369F1-8EF6-AE46-9816-72DCBDD8F90A}"/>
              </a:ext>
            </a:extLst>
          </p:cNvPr>
          <p:cNvSpPr>
            <a:spLocks noGrp="1"/>
          </p:cNvSpPr>
          <p:nvPr>
            <p:ph type="body" sz="quarter" idx="13"/>
          </p:nvPr>
        </p:nvSpPr>
        <p:spPr>
          <a:xfrm>
            <a:off x="377780" y="2161608"/>
            <a:ext cx="5480760" cy="2743201"/>
          </a:xfrm>
          <a:prstGeom prst="rect">
            <a:avLst/>
          </a:prstGeom>
        </p:spPr>
        <p:txBody>
          <a:bodyPr>
            <a:normAutofit/>
          </a:bodyPr>
          <a:lstStyle/>
          <a:p>
            <a:r>
              <a:rPr lang="en-GB" b="1" i="0" dirty="0">
                <a:effectLst/>
                <a:latin typeface="Roboto" panose="02000000000000000000" pitchFamily="2" charset="0"/>
              </a:rPr>
              <a:t>2.3 </a:t>
            </a:r>
            <a:r>
              <a:rPr lang="en-GB" b="1" i="0" dirty="0" err="1">
                <a:effectLst/>
                <a:latin typeface="Roboto" panose="02000000000000000000" pitchFamily="2" charset="0"/>
              </a:rPr>
              <a:t>Lernen</a:t>
            </a:r>
            <a:r>
              <a:rPr lang="en-GB" b="1" i="0" dirty="0">
                <a:effectLst/>
                <a:latin typeface="Roboto" panose="02000000000000000000" pitchFamily="2" charset="0"/>
              </a:rPr>
              <a:t> </a:t>
            </a:r>
            <a:r>
              <a:rPr lang="en-GB" b="1" i="0" dirty="0" err="1">
                <a:effectLst/>
                <a:latin typeface="Roboto" panose="02000000000000000000" pitchFamily="2" charset="0"/>
              </a:rPr>
              <a:t>wir</a:t>
            </a:r>
            <a:r>
              <a:rPr lang="en-GB" b="1" i="0" dirty="0">
                <a:effectLst/>
                <a:latin typeface="Roboto" panose="02000000000000000000" pitchFamily="2" charset="0"/>
              </a:rPr>
              <a:t> Polish Premium Beef und </a:t>
            </a:r>
            <a:r>
              <a:rPr lang="en-GB" b="1" i="0" dirty="0" err="1">
                <a:effectLst/>
                <a:latin typeface="Roboto" panose="02000000000000000000" pitchFamily="2" charset="0"/>
              </a:rPr>
              <a:t>andere</a:t>
            </a:r>
            <a:r>
              <a:rPr lang="en-GB" b="1" i="0" dirty="0">
                <a:effectLst/>
                <a:latin typeface="Roboto" panose="02000000000000000000" pitchFamily="2" charset="0"/>
              </a:rPr>
              <a:t> </a:t>
            </a:r>
            <a:r>
              <a:rPr lang="en-GB" b="1" i="0" dirty="0" err="1">
                <a:effectLst/>
                <a:latin typeface="Roboto" panose="02000000000000000000" pitchFamily="2" charset="0"/>
              </a:rPr>
              <a:t>Beispiele</a:t>
            </a:r>
            <a:r>
              <a:rPr lang="en-GB" b="1" i="0" dirty="0">
                <a:effectLst/>
                <a:latin typeface="Roboto" panose="02000000000000000000" pitchFamily="2" charset="0"/>
              </a:rPr>
              <a:t> </a:t>
            </a:r>
            <a:r>
              <a:rPr lang="en-GB" b="1" i="0" dirty="0" err="1">
                <a:effectLst/>
                <a:latin typeface="Roboto" panose="02000000000000000000" pitchFamily="2" charset="0"/>
              </a:rPr>
              <a:t>kennen</a:t>
            </a:r>
            <a:endParaRPr lang="en-GB" i="0" dirty="0"/>
          </a:p>
          <a:p>
            <a:endParaRPr lang="en-US" i="1" dirty="0"/>
          </a:p>
        </p:txBody>
      </p:sp>
      <p:sp>
        <p:nvSpPr>
          <p:cNvPr id="9" name="Text Placeholder 4">
            <a:extLst>
              <a:ext uri="{FF2B5EF4-FFF2-40B4-BE49-F238E27FC236}">
                <a16:creationId xmlns:a16="http://schemas.microsoft.com/office/drawing/2014/main" id="{79A07C7B-8585-6C4C-BE36-FFD487927B0F}"/>
              </a:ext>
            </a:extLst>
          </p:cNvPr>
          <p:cNvSpPr txBox="1">
            <a:spLocks/>
          </p:cNvSpPr>
          <p:nvPr/>
        </p:nvSpPr>
        <p:spPr>
          <a:xfrm>
            <a:off x="0" y="4103398"/>
            <a:ext cx="6095999" cy="1532650"/>
          </a:xfrm>
          <a:prstGeom prst="rect">
            <a:avLst/>
          </a:prstGeom>
        </p:spPr>
        <p:txBody>
          <a:bodyPr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3000" i="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400" b="1" dirty="0"/>
          </a:p>
        </p:txBody>
      </p:sp>
    </p:spTree>
    <p:extLst>
      <p:ext uri="{BB962C8B-B14F-4D97-AF65-F5344CB8AC3E}">
        <p14:creationId xmlns:p14="http://schemas.microsoft.com/office/powerpoint/2010/main" val="7092512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a:extLst>
              <a:ext uri="{FF2B5EF4-FFF2-40B4-BE49-F238E27FC236}">
                <a16:creationId xmlns:a16="http://schemas.microsoft.com/office/drawing/2014/main" id="{BC8CA0EC-3203-874B-818E-A3951341F2E9}"/>
              </a:ext>
            </a:extLst>
          </p:cNvPr>
          <p:cNvSpPr>
            <a:spLocks noGrp="1"/>
          </p:cNvSpPr>
          <p:nvPr>
            <p:ph type="body" sz="quarter" idx="15"/>
          </p:nvPr>
        </p:nvSpPr>
        <p:spPr/>
        <p:txBody>
          <a:bodyPr/>
          <a:lstStyle/>
          <a:p>
            <a:r>
              <a:rPr lang="en-US" dirty="0"/>
              <a:t>01</a:t>
            </a:r>
          </a:p>
        </p:txBody>
      </p:sp>
      <p:sp>
        <p:nvSpPr>
          <p:cNvPr id="15" name="Text Placeholder 14">
            <a:extLst>
              <a:ext uri="{FF2B5EF4-FFF2-40B4-BE49-F238E27FC236}">
                <a16:creationId xmlns:a16="http://schemas.microsoft.com/office/drawing/2014/main" id="{C4E048F0-9773-C54B-A71E-3C9CFEB59C8E}"/>
              </a:ext>
            </a:extLst>
          </p:cNvPr>
          <p:cNvSpPr>
            <a:spLocks noGrp="1"/>
          </p:cNvSpPr>
          <p:nvPr>
            <p:ph type="body" sz="quarter" idx="14"/>
          </p:nvPr>
        </p:nvSpPr>
        <p:spPr>
          <a:xfrm>
            <a:off x="3478966" y="1959634"/>
            <a:ext cx="6874660" cy="689519"/>
          </a:xfrm>
        </p:spPr>
        <p:txBody>
          <a:bodyPr/>
          <a:lstStyle/>
          <a:p>
            <a:r>
              <a:rPr lang="en-US" dirty="0"/>
              <a:t>Die </a:t>
            </a:r>
            <a:r>
              <a:rPr lang="en-US" dirty="0" err="1"/>
              <a:t>Macht</a:t>
            </a:r>
            <a:r>
              <a:rPr lang="en-US" dirty="0"/>
              <a:t> der </a:t>
            </a:r>
            <a:r>
              <a:rPr lang="en-US" dirty="0" err="1"/>
              <a:t>Fallstudien</a:t>
            </a:r>
            <a:r>
              <a:rPr lang="en-US" dirty="0"/>
              <a:t>, </a:t>
            </a:r>
            <a:r>
              <a:rPr lang="en-US" dirty="0" err="1"/>
              <a:t>eine</a:t>
            </a:r>
            <a:r>
              <a:rPr lang="en-US" dirty="0"/>
              <a:t> </a:t>
            </a:r>
            <a:r>
              <a:rPr lang="en-US" dirty="0" err="1"/>
              <a:t>Moduleinführung</a:t>
            </a:r>
            <a:endParaRPr lang="en-US" dirty="0"/>
          </a:p>
        </p:txBody>
      </p:sp>
      <p:sp>
        <p:nvSpPr>
          <p:cNvPr id="19" name="Text Placeholder 18">
            <a:extLst>
              <a:ext uri="{FF2B5EF4-FFF2-40B4-BE49-F238E27FC236}">
                <a16:creationId xmlns:a16="http://schemas.microsoft.com/office/drawing/2014/main" id="{5B018A2C-261B-FE40-8CCB-12ABA36272E0}"/>
              </a:ext>
            </a:extLst>
          </p:cNvPr>
          <p:cNvSpPr>
            <a:spLocks noGrp="1"/>
          </p:cNvSpPr>
          <p:nvPr>
            <p:ph type="body" sz="quarter" idx="29"/>
          </p:nvPr>
        </p:nvSpPr>
        <p:spPr/>
        <p:txBody>
          <a:bodyPr/>
          <a:lstStyle/>
          <a:p>
            <a:r>
              <a:rPr lang="en-US" dirty="0"/>
              <a:t>02</a:t>
            </a:r>
          </a:p>
        </p:txBody>
      </p:sp>
      <p:sp>
        <p:nvSpPr>
          <p:cNvPr id="20" name="Text Placeholder 19">
            <a:extLst>
              <a:ext uri="{FF2B5EF4-FFF2-40B4-BE49-F238E27FC236}">
                <a16:creationId xmlns:a16="http://schemas.microsoft.com/office/drawing/2014/main" id="{F1085800-9569-4843-B00A-CC81BB1D9B93}"/>
              </a:ext>
            </a:extLst>
          </p:cNvPr>
          <p:cNvSpPr>
            <a:spLocks noGrp="1"/>
          </p:cNvSpPr>
          <p:nvPr>
            <p:ph type="body" sz="quarter" idx="30"/>
          </p:nvPr>
        </p:nvSpPr>
        <p:spPr>
          <a:xfrm>
            <a:off x="3478966" y="2641170"/>
            <a:ext cx="6874660" cy="689519"/>
          </a:xfrm>
        </p:spPr>
        <p:txBody>
          <a:bodyPr/>
          <a:lstStyle/>
          <a:p>
            <a:r>
              <a:rPr lang="en-US" dirty="0"/>
              <a:t>Blockchain in </a:t>
            </a:r>
            <a:r>
              <a:rPr lang="en-US" dirty="0" err="1"/>
              <a:t>landwirtschaftlichen</a:t>
            </a:r>
            <a:r>
              <a:rPr lang="en-US" dirty="0"/>
              <a:t> </a:t>
            </a:r>
            <a:r>
              <a:rPr lang="en-US" dirty="0" err="1"/>
              <a:t>Lieferketten</a:t>
            </a:r>
            <a:endParaRPr lang="en-US" dirty="0"/>
          </a:p>
        </p:txBody>
      </p:sp>
      <p:sp>
        <p:nvSpPr>
          <p:cNvPr id="21" name="Text Placeholder 20">
            <a:extLst>
              <a:ext uri="{FF2B5EF4-FFF2-40B4-BE49-F238E27FC236}">
                <a16:creationId xmlns:a16="http://schemas.microsoft.com/office/drawing/2014/main" id="{E66C7987-60BB-DC47-A0C2-99C652EF4EF7}"/>
              </a:ext>
            </a:extLst>
          </p:cNvPr>
          <p:cNvSpPr>
            <a:spLocks noGrp="1"/>
          </p:cNvSpPr>
          <p:nvPr>
            <p:ph type="body" sz="quarter" idx="31"/>
          </p:nvPr>
        </p:nvSpPr>
        <p:spPr/>
        <p:txBody>
          <a:bodyPr/>
          <a:lstStyle/>
          <a:p>
            <a:r>
              <a:rPr lang="en-US" dirty="0"/>
              <a:t>03</a:t>
            </a:r>
          </a:p>
        </p:txBody>
      </p:sp>
      <p:sp>
        <p:nvSpPr>
          <p:cNvPr id="22" name="Text Placeholder 21">
            <a:extLst>
              <a:ext uri="{FF2B5EF4-FFF2-40B4-BE49-F238E27FC236}">
                <a16:creationId xmlns:a16="http://schemas.microsoft.com/office/drawing/2014/main" id="{4AB945CA-DD37-8744-AC8D-A87A2B36C598}"/>
              </a:ext>
            </a:extLst>
          </p:cNvPr>
          <p:cNvSpPr>
            <a:spLocks noGrp="1"/>
          </p:cNvSpPr>
          <p:nvPr>
            <p:ph type="body" sz="quarter" idx="32"/>
          </p:nvPr>
        </p:nvSpPr>
        <p:spPr/>
        <p:txBody>
          <a:bodyPr/>
          <a:lstStyle/>
          <a:p>
            <a:r>
              <a:rPr lang="en-US" dirty="0"/>
              <a:t>Das </a:t>
            </a:r>
            <a:r>
              <a:rPr lang="en-US" dirty="0" err="1"/>
              <a:t>Aufkommen</a:t>
            </a:r>
            <a:r>
              <a:rPr lang="en-US" dirty="0"/>
              <a:t> von </a:t>
            </a:r>
            <a:r>
              <a:rPr lang="en-US" dirty="0" err="1"/>
              <a:t>Vermittlungsplattformen</a:t>
            </a:r>
            <a:endParaRPr lang="en-US" dirty="0"/>
          </a:p>
        </p:txBody>
      </p:sp>
      <p:sp>
        <p:nvSpPr>
          <p:cNvPr id="23" name="Text Placeholder 22">
            <a:extLst>
              <a:ext uri="{FF2B5EF4-FFF2-40B4-BE49-F238E27FC236}">
                <a16:creationId xmlns:a16="http://schemas.microsoft.com/office/drawing/2014/main" id="{8343CF12-FDE6-8849-AC52-1E26D392F86A}"/>
              </a:ext>
            </a:extLst>
          </p:cNvPr>
          <p:cNvSpPr>
            <a:spLocks noGrp="1"/>
          </p:cNvSpPr>
          <p:nvPr>
            <p:ph type="body" sz="quarter" idx="33"/>
          </p:nvPr>
        </p:nvSpPr>
        <p:spPr/>
        <p:txBody>
          <a:bodyPr/>
          <a:lstStyle/>
          <a:p>
            <a:r>
              <a:rPr lang="en-US" dirty="0"/>
              <a:t>04</a:t>
            </a:r>
          </a:p>
        </p:txBody>
      </p:sp>
      <p:sp>
        <p:nvSpPr>
          <p:cNvPr id="24" name="Text Placeholder 23">
            <a:extLst>
              <a:ext uri="{FF2B5EF4-FFF2-40B4-BE49-F238E27FC236}">
                <a16:creationId xmlns:a16="http://schemas.microsoft.com/office/drawing/2014/main" id="{5691577C-B257-3147-BB4B-29D2F40873AE}"/>
              </a:ext>
            </a:extLst>
          </p:cNvPr>
          <p:cNvSpPr>
            <a:spLocks noGrp="1"/>
          </p:cNvSpPr>
          <p:nvPr>
            <p:ph type="body" sz="quarter" idx="34"/>
          </p:nvPr>
        </p:nvSpPr>
        <p:spPr>
          <a:xfrm>
            <a:off x="3478966" y="4080710"/>
            <a:ext cx="6874660" cy="689519"/>
          </a:xfrm>
        </p:spPr>
        <p:txBody>
          <a:bodyPr lIns="91440" tIns="45720" rIns="91440" bIns="45720" anchor="ctr">
            <a:noAutofit/>
          </a:bodyPr>
          <a:lstStyle/>
          <a:p>
            <a:r>
              <a:rPr lang="en-IE" i="0" dirty="0" err="1">
                <a:solidFill>
                  <a:srgbClr val="27262B"/>
                </a:solidFill>
                <a:effectLst/>
                <a:latin typeface="Calibri"/>
                <a:ea typeface="Calibri"/>
                <a:cs typeface="Calibri"/>
              </a:rPr>
              <a:t>Einzelhändler</a:t>
            </a:r>
            <a:r>
              <a:rPr lang="en-IE" i="0" dirty="0">
                <a:solidFill>
                  <a:srgbClr val="27262B"/>
                </a:solidFill>
                <a:effectLst/>
                <a:latin typeface="Calibri"/>
                <a:ea typeface="Calibri"/>
                <a:cs typeface="Calibri"/>
              </a:rPr>
              <a:t> </a:t>
            </a:r>
            <a:r>
              <a:rPr lang="en-IE" i="0" dirty="0" err="1">
                <a:solidFill>
                  <a:srgbClr val="27262B"/>
                </a:solidFill>
                <a:effectLst/>
                <a:latin typeface="Calibri"/>
                <a:ea typeface="Calibri"/>
                <a:cs typeface="Calibri"/>
              </a:rPr>
              <a:t>sind</a:t>
            </a:r>
            <a:r>
              <a:rPr lang="en-IE" i="0" dirty="0">
                <a:solidFill>
                  <a:srgbClr val="27262B"/>
                </a:solidFill>
                <a:effectLst/>
                <a:latin typeface="Calibri"/>
                <a:ea typeface="Calibri"/>
                <a:cs typeface="Calibri"/>
              </a:rPr>
              <a:t> an Bord</a:t>
            </a:r>
            <a:endParaRPr lang="en-US" dirty="0"/>
          </a:p>
        </p:txBody>
      </p:sp>
      <p:sp>
        <p:nvSpPr>
          <p:cNvPr id="25" name="Text Placeholder 24">
            <a:extLst>
              <a:ext uri="{FF2B5EF4-FFF2-40B4-BE49-F238E27FC236}">
                <a16:creationId xmlns:a16="http://schemas.microsoft.com/office/drawing/2014/main" id="{C649836C-4763-0A4B-8068-8B6B3A14D501}"/>
              </a:ext>
            </a:extLst>
          </p:cNvPr>
          <p:cNvSpPr>
            <a:spLocks noGrp="1"/>
          </p:cNvSpPr>
          <p:nvPr>
            <p:ph type="body" sz="quarter" idx="35"/>
          </p:nvPr>
        </p:nvSpPr>
        <p:spPr/>
        <p:txBody>
          <a:bodyPr/>
          <a:lstStyle/>
          <a:p>
            <a:r>
              <a:rPr lang="en-US" dirty="0"/>
              <a:t>05</a:t>
            </a:r>
          </a:p>
        </p:txBody>
      </p:sp>
      <p:sp>
        <p:nvSpPr>
          <p:cNvPr id="26" name="Text Placeholder 25">
            <a:extLst>
              <a:ext uri="{FF2B5EF4-FFF2-40B4-BE49-F238E27FC236}">
                <a16:creationId xmlns:a16="http://schemas.microsoft.com/office/drawing/2014/main" id="{AF2A8952-1670-2F4B-B3F8-033CA2659F15}"/>
              </a:ext>
            </a:extLst>
          </p:cNvPr>
          <p:cNvSpPr>
            <a:spLocks noGrp="1"/>
          </p:cNvSpPr>
          <p:nvPr>
            <p:ph type="body" sz="quarter" idx="36"/>
          </p:nvPr>
        </p:nvSpPr>
        <p:spPr/>
        <p:txBody>
          <a:bodyPr/>
          <a:lstStyle/>
          <a:p>
            <a:r>
              <a:rPr lang="en-US" dirty="0" err="1"/>
              <a:t>Lernübung</a:t>
            </a:r>
            <a:r>
              <a:rPr lang="en-US" dirty="0"/>
              <a:t> und </a:t>
            </a:r>
            <a:r>
              <a:rPr lang="en-US" dirty="0" err="1"/>
              <a:t>Schlussfolgerungen</a:t>
            </a:r>
            <a:r>
              <a:rPr lang="en-US" dirty="0"/>
              <a:t> </a:t>
            </a:r>
          </a:p>
        </p:txBody>
      </p:sp>
      <p:sp>
        <p:nvSpPr>
          <p:cNvPr id="18" name="Text Placeholder 17">
            <a:extLst>
              <a:ext uri="{FF2B5EF4-FFF2-40B4-BE49-F238E27FC236}">
                <a16:creationId xmlns:a16="http://schemas.microsoft.com/office/drawing/2014/main" id="{CD062C7B-9BAE-0E43-A6E9-6E98B3E7EBD7}"/>
              </a:ext>
            </a:extLst>
          </p:cNvPr>
          <p:cNvSpPr>
            <a:spLocks noGrp="1"/>
          </p:cNvSpPr>
          <p:nvPr>
            <p:ph type="body" sz="quarter" idx="27"/>
          </p:nvPr>
        </p:nvSpPr>
        <p:spPr>
          <a:prstGeom prst="rect">
            <a:avLst/>
          </a:prstGeom>
        </p:spPr>
        <p:txBody>
          <a:bodyPr/>
          <a:lstStyle/>
          <a:p>
            <a:r>
              <a:rPr lang="en-US" dirty="0" err="1"/>
              <a:t>Inhalt</a:t>
            </a:r>
            <a:endParaRPr lang="en-US" dirty="0"/>
          </a:p>
        </p:txBody>
      </p:sp>
      <p:pic>
        <p:nvPicPr>
          <p:cNvPr id="3" name="Picture 2">
            <a:extLst>
              <a:ext uri="{FF2B5EF4-FFF2-40B4-BE49-F238E27FC236}">
                <a16:creationId xmlns:a16="http://schemas.microsoft.com/office/drawing/2014/main" id="{DBFF7603-115F-EC10-2CFC-B390E22B5624}"/>
              </a:ext>
            </a:extLst>
          </p:cNvPr>
          <p:cNvPicPr>
            <a:picLocks noChangeAspect="1"/>
          </p:cNvPicPr>
          <p:nvPr/>
        </p:nvPicPr>
        <p:blipFill>
          <a:blip r:embed="rId3"/>
          <a:stretch>
            <a:fillRect/>
          </a:stretch>
        </p:blipFill>
        <p:spPr>
          <a:xfrm>
            <a:off x="2782231" y="5939305"/>
            <a:ext cx="2009582" cy="420610"/>
          </a:xfrm>
          <a:prstGeom prst="rect">
            <a:avLst/>
          </a:prstGeom>
        </p:spPr>
      </p:pic>
      <p:sp>
        <p:nvSpPr>
          <p:cNvPr id="2" name="TextBox 1">
            <a:extLst>
              <a:ext uri="{FF2B5EF4-FFF2-40B4-BE49-F238E27FC236}">
                <a16:creationId xmlns:a16="http://schemas.microsoft.com/office/drawing/2014/main" id="{B3499585-3BCB-0523-88A0-12584BC7B370}"/>
              </a:ext>
            </a:extLst>
          </p:cNvPr>
          <p:cNvSpPr txBox="1"/>
          <p:nvPr/>
        </p:nvSpPr>
        <p:spPr>
          <a:xfrm>
            <a:off x="4789293" y="5904498"/>
            <a:ext cx="6097554" cy="461665"/>
          </a:xfrm>
          <a:prstGeom prst="rect">
            <a:avLst/>
          </a:prstGeom>
          <a:noFill/>
        </p:spPr>
        <p:txBody>
          <a:bodyPr wrap="square">
            <a:spAutoFit/>
          </a:bodyPr>
          <a:lstStyle/>
          <a:p>
            <a:r>
              <a:rPr lang="de-DE" sz="800" b="0" i="0" dirty="0">
                <a:solidFill>
                  <a:schemeClr val="tx1">
                    <a:lumMod val="50000"/>
                  </a:schemeClr>
                </a:solidFill>
                <a:effectLst/>
                <a:latin typeface="arial" panose="020B0604020202020204" pitchFamily="34" charset="0"/>
              </a:rPr>
              <a:t>Von der Europäischen Union finanziert. Die geäußerten Ansichten und Meinungen entsprechen jedoch ausschließlich denen des Autors bzw. der Autoren und spiegeln nicht zwingend die der Europäischen Union oder der Europäischen Exekutivagentur für Bildung und Kultur (EACEA) wider. Weder die Europäische Union noch die EACEA können dafür verantwortlich gemacht werden.</a:t>
            </a:r>
            <a:endParaRPr lang="en-GB" sz="800" dirty="0">
              <a:solidFill>
                <a:schemeClr val="tx1">
                  <a:lumMod val="50000"/>
                </a:schemeClr>
              </a:solidFill>
            </a:endParaRPr>
          </a:p>
        </p:txBody>
      </p:sp>
    </p:spTree>
    <p:extLst>
      <p:ext uri="{BB962C8B-B14F-4D97-AF65-F5344CB8AC3E}">
        <p14:creationId xmlns:p14="http://schemas.microsoft.com/office/powerpoint/2010/main" val="3028600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547361" y="734017"/>
            <a:ext cx="10595237" cy="803654"/>
          </a:xfrm>
          <a:prstGeom prst="rect">
            <a:avLst/>
          </a:prstGeom>
        </p:spPr>
        <p:txBody>
          <a:bodyPr/>
          <a:lstStyle/>
          <a:p>
            <a:r>
              <a:rPr lang="en-US" dirty="0" err="1"/>
              <a:t>Pilotprojekt</a:t>
            </a:r>
            <a:r>
              <a:rPr lang="en-US" dirty="0"/>
              <a:t> </a:t>
            </a:r>
            <a:r>
              <a:rPr lang="en-US" dirty="0" err="1"/>
              <a:t>zur</a:t>
            </a:r>
            <a:r>
              <a:rPr lang="en-US" dirty="0"/>
              <a:t> </a:t>
            </a:r>
            <a:r>
              <a:rPr lang="en-US" dirty="0" err="1"/>
              <a:t>Nutzung</a:t>
            </a:r>
            <a:r>
              <a:rPr lang="en-US" dirty="0"/>
              <a:t> von Blockchain- und IoT-</a:t>
            </a:r>
            <a:r>
              <a:rPr lang="en-US" dirty="0" err="1"/>
              <a:t>Technologien</a:t>
            </a:r>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547361" y="2391899"/>
            <a:ext cx="6217333" cy="1200329"/>
          </a:xfrm>
          <a:prstGeom prst="rect">
            <a:avLst/>
          </a:prstGeom>
          <a:noFill/>
        </p:spPr>
        <p:txBody>
          <a:bodyPr wrap="square" rtlCol="0">
            <a:spAutoFit/>
          </a:bodyPr>
          <a:lstStyle/>
          <a:p>
            <a:pPr algn="just"/>
            <a:r>
              <a:rPr lang="en-GB" dirty="0">
                <a:solidFill>
                  <a:srgbClr val="262626"/>
                </a:solidFill>
              </a:rPr>
              <a:t>Polish Premium Beef war </a:t>
            </a:r>
            <a:r>
              <a:rPr lang="en-GB" dirty="0" err="1">
                <a:solidFill>
                  <a:srgbClr val="262626"/>
                </a:solidFill>
              </a:rPr>
              <a:t>ein</a:t>
            </a:r>
            <a:r>
              <a:rPr lang="en-GB" dirty="0">
                <a:solidFill>
                  <a:srgbClr val="262626"/>
                </a:solidFill>
              </a:rPr>
              <a:t> </a:t>
            </a:r>
            <a:r>
              <a:rPr lang="en-GB" dirty="0" err="1">
                <a:solidFill>
                  <a:srgbClr val="262626"/>
                </a:solidFill>
              </a:rPr>
              <a:t>Pilotprojekt</a:t>
            </a:r>
            <a:r>
              <a:rPr lang="en-GB" dirty="0">
                <a:solidFill>
                  <a:srgbClr val="262626"/>
                </a:solidFill>
              </a:rPr>
              <a:t> </a:t>
            </a:r>
            <a:r>
              <a:rPr lang="en-GB" dirty="0" err="1">
                <a:solidFill>
                  <a:srgbClr val="262626"/>
                </a:solidFill>
              </a:rPr>
              <a:t>zur</a:t>
            </a:r>
            <a:r>
              <a:rPr lang="en-GB" dirty="0">
                <a:solidFill>
                  <a:srgbClr val="262626"/>
                </a:solidFill>
              </a:rPr>
              <a:t> </a:t>
            </a:r>
            <a:r>
              <a:rPr lang="en-GB" dirty="0" err="1">
                <a:solidFill>
                  <a:srgbClr val="262626"/>
                </a:solidFill>
              </a:rPr>
              <a:t>Nutzung</a:t>
            </a:r>
            <a:r>
              <a:rPr lang="en-GB" dirty="0">
                <a:solidFill>
                  <a:srgbClr val="262626"/>
                </a:solidFill>
              </a:rPr>
              <a:t> von Blockchain- und IoT-</a:t>
            </a:r>
            <a:r>
              <a:rPr lang="en-GB" dirty="0" err="1">
                <a:solidFill>
                  <a:srgbClr val="262626"/>
                </a:solidFill>
              </a:rPr>
              <a:t>Technologien</a:t>
            </a:r>
            <a:r>
              <a:rPr lang="en-GB" dirty="0">
                <a:solidFill>
                  <a:srgbClr val="262626"/>
                </a:solidFill>
              </a:rPr>
              <a:t> in der </a:t>
            </a:r>
            <a:r>
              <a:rPr lang="en-GB" dirty="0" err="1">
                <a:solidFill>
                  <a:srgbClr val="262626"/>
                </a:solidFill>
              </a:rPr>
              <a:t>Zusammenarbeit</a:t>
            </a:r>
            <a:r>
              <a:rPr lang="en-GB" dirty="0">
                <a:solidFill>
                  <a:srgbClr val="262626"/>
                </a:solidFill>
              </a:rPr>
              <a:t> </a:t>
            </a:r>
            <a:r>
              <a:rPr lang="en-GB" dirty="0" err="1">
                <a:solidFill>
                  <a:srgbClr val="262626"/>
                </a:solidFill>
              </a:rPr>
              <a:t>zwischen</a:t>
            </a:r>
            <a:r>
              <a:rPr lang="en-GB" dirty="0">
                <a:solidFill>
                  <a:srgbClr val="262626"/>
                </a:solidFill>
              </a:rPr>
              <a:t> </a:t>
            </a:r>
            <a:r>
              <a:rPr lang="en-GB" dirty="0" err="1">
                <a:solidFill>
                  <a:srgbClr val="262626"/>
                </a:solidFill>
              </a:rPr>
              <a:t>Landwirten</a:t>
            </a:r>
            <a:r>
              <a:rPr lang="en-GB" dirty="0">
                <a:solidFill>
                  <a:srgbClr val="262626"/>
                </a:solidFill>
              </a:rPr>
              <a:t>, </a:t>
            </a:r>
            <a:r>
              <a:rPr lang="en-GB" dirty="0" err="1">
                <a:solidFill>
                  <a:srgbClr val="262626"/>
                </a:solidFill>
              </a:rPr>
              <a:t>Verarbeitern</a:t>
            </a:r>
            <a:r>
              <a:rPr lang="en-GB" dirty="0">
                <a:solidFill>
                  <a:srgbClr val="262626"/>
                </a:solidFill>
              </a:rPr>
              <a:t> und </a:t>
            </a:r>
            <a:r>
              <a:rPr lang="en-GB" dirty="0" err="1">
                <a:solidFill>
                  <a:srgbClr val="262626"/>
                </a:solidFill>
              </a:rPr>
              <a:t>Beratern</a:t>
            </a:r>
            <a:r>
              <a:rPr lang="en-GB" dirty="0">
                <a:solidFill>
                  <a:srgbClr val="262626"/>
                </a:solidFill>
              </a:rPr>
              <a:t> </a:t>
            </a:r>
            <a:r>
              <a:rPr lang="en-GB" dirty="0" err="1">
                <a:solidFill>
                  <a:srgbClr val="262626"/>
                </a:solidFill>
              </a:rPr>
              <a:t>bei</a:t>
            </a:r>
            <a:r>
              <a:rPr lang="en-GB" dirty="0">
                <a:solidFill>
                  <a:srgbClr val="262626"/>
                </a:solidFill>
              </a:rPr>
              <a:t> der </a:t>
            </a:r>
            <a:r>
              <a:rPr lang="en-GB" dirty="0" err="1">
                <a:solidFill>
                  <a:srgbClr val="262626"/>
                </a:solidFill>
              </a:rPr>
              <a:t>Erzeugung</a:t>
            </a:r>
            <a:r>
              <a:rPr lang="en-GB" dirty="0">
                <a:solidFill>
                  <a:srgbClr val="262626"/>
                </a:solidFill>
              </a:rPr>
              <a:t> von </a:t>
            </a:r>
            <a:r>
              <a:rPr lang="en-GB" dirty="0" err="1">
                <a:solidFill>
                  <a:srgbClr val="262626"/>
                </a:solidFill>
              </a:rPr>
              <a:t>hochwertigem</a:t>
            </a:r>
            <a:r>
              <a:rPr lang="en-GB" dirty="0">
                <a:solidFill>
                  <a:srgbClr val="262626"/>
                </a:solidFill>
              </a:rPr>
              <a:t> </a:t>
            </a:r>
            <a:r>
              <a:rPr lang="en-GB" dirty="0" err="1">
                <a:solidFill>
                  <a:srgbClr val="262626"/>
                </a:solidFill>
              </a:rPr>
              <a:t>Rindfleisch</a:t>
            </a:r>
            <a:r>
              <a:rPr lang="en-GB" dirty="0">
                <a:solidFill>
                  <a:srgbClr val="262626"/>
                </a:solidFill>
              </a:rPr>
              <a:t>.</a:t>
            </a:r>
            <a:endParaRPr lang="en-GB" i="0" dirty="0">
              <a:solidFill>
                <a:srgbClr val="262626"/>
              </a:solidFill>
              <a:effectLst/>
            </a:endParaRPr>
          </a:p>
        </p:txBody>
      </p:sp>
      <p:sp>
        <p:nvSpPr>
          <p:cNvPr id="12" name="TextBox 11">
            <a:extLst>
              <a:ext uri="{FF2B5EF4-FFF2-40B4-BE49-F238E27FC236}">
                <a16:creationId xmlns:a16="http://schemas.microsoft.com/office/drawing/2014/main" id="{6AF56015-9BD2-7647-43E0-A858417FF63F}"/>
              </a:ext>
            </a:extLst>
          </p:cNvPr>
          <p:cNvSpPr txBox="1"/>
          <p:nvPr/>
        </p:nvSpPr>
        <p:spPr>
          <a:xfrm>
            <a:off x="547361" y="3661145"/>
            <a:ext cx="5856949" cy="646331"/>
          </a:xfrm>
          <a:prstGeom prst="rect">
            <a:avLst/>
          </a:prstGeom>
          <a:noFill/>
        </p:spPr>
        <p:txBody>
          <a:bodyPr wrap="square">
            <a:spAutoFit/>
          </a:bodyPr>
          <a:lstStyle/>
          <a:p>
            <a:r>
              <a:rPr lang="en-IE" dirty="0">
                <a:hlinkClick r:id="rId2"/>
              </a:rPr>
              <a:t>Polish Premium </a:t>
            </a:r>
            <a:r>
              <a:rPr lang="en-IE" dirty="0" err="1">
                <a:hlinkClick r:id="rId2"/>
              </a:rPr>
              <a:t>Bief</a:t>
            </a:r>
            <a:r>
              <a:rPr lang="en-IE" dirty="0">
                <a:hlinkClick r:id="rId2"/>
              </a:rPr>
              <a:t> Pilot Project - </a:t>
            </a:r>
            <a:r>
              <a:rPr lang="en-IE" dirty="0" err="1">
                <a:hlinkClick r:id="rId2"/>
              </a:rPr>
              <a:t>Agreco</a:t>
            </a:r>
            <a:r>
              <a:rPr lang="en-IE" dirty="0">
                <a:hlinkClick r:id="rId2"/>
              </a:rPr>
              <a:t> | PDF | Sustainability | Foods (scribd.com)</a:t>
            </a:r>
            <a:endParaRPr lang="en-IE" dirty="0">
              <a:solidFill>
                <a:srgbClr val="262626"/>
              </a:solidFill>
            </a:endParaRPr>
          </a:p>
        </p:txBody>
      </p:sp>
      <p:sp>
        <p:nvSpPr>
          <p:cNvPr id="13" name="TextBox 12">
            <a:extLst>
              <a:ext uri="{FF2B5EF4-FFF2-40B4-BE49-F238E27FC236}">
                <a16:creationId xmlns:a16="http://schemas.microsoft.com/office/drawing/2014/main" id="{85290946-C509-CC1F-E19A-5A2D4D26E05F}"/>
              </a:ext>
            </a:extLst>
          </p:cNvPr>
          <p:cNvSpPr txBox="1"/>
          <p:nvPr/>
        </p:nvSpPr>
        <p:spPr>
          <a:xfrm>
            <a:off x="547361" y="4376393"/>
            <a:ext cx="6687878" cy="369332"/>
          </a:xfrm>
          <a:prstGeom prst="rect">
            <a:avLst/>
          </a:prstGeom>
          <a:noFill/>
        </p:spPr>
        <p:txBody>
          <a:bodyPr wrap="square">
            <a:spAutoFit/>
          </a:bodyPr>
          <a:lstStyle/>
          <a:p>
            <a:r>
              <a:rPr lang="pl-PL" dirty="0">
                <a:hlinkClick r:id="rId3"/>
              </a:rPr>
              <a:t>www.agrego.pl</a:t>
            </a:r>
            <a:r>
              <a:rPr lang="en-US" dirty="0"/>
              <a:t> </a:t>
            </a:r>
            <a:endParaRPr lang="en-IE" dirty="0"/>
          </a:p>
        </p:txBody>
      </p:sp>
      <p:pic>
        <p:nvPicPr>
          <p:cNvPr id="15" name="Picture 14">
            <a:extLst>
              <a:ext uri="{FF2B5EF4-FFF2-40B4-BE49-F238E27FC236}">
                <a16:creationId xmlns:a16="http://schemas.microsoft.com/office/drawing/2014/main" id="{130450A4-ACF3-2144-E45A-B9C5FE1C2E5E}"/>
              </a:ext>
            </a:extLst>
          </p:cNvPr>
          <p:cNvPicPr>
            <a:picLocks noChangeAspect="1"/>
          </p:cNvPicPr>
          <p:nvPr/>
        </p:nvPicPr>
        <p:blipFill>
          <a:blip r:embed="rId4"/>
          <a:stretch>
            <a:fillRect/>
          </a:stretch>
        </p:blipFill>
        <p:spPr>
          <a:xfrm>
            <a:off x="6986799" y="2591411"/>
            <a:ext cx="3602445" cy="3927575"/>
          </a:xfrm>
          <a:prstGeom prst="rect">
            <a:avLst/>
          </a:prstGeom>
        </p:spPr>
      </p:pic>
    </p:spTree>
    <p:extLst>
      <p:ext uri="{BB962C8B-B14F-4D97-AF65-F5344CB8AC3E}">
        <p14:creationId xmlns:p14="http://schemas.microsoft.com/office/powerpoint/2010/main" val="331011663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319489" y="568022"/>
            <a:ext cx="6178800" cy="803654"/>
          </a:xfrm>
          <a:prstGeom prst="rect">
            <a:avLst/>
          </a:prstGeom>
        </p:spPr>
        <p:txBody>
          <a:bodyPr/>
          <a:lstStyle/>
          <a:p>
            <a:r>
              <a:rPr lang="en-GB" dirty="0"/>
              <a:t>Von </a:t>
            </a:r>
            <a:r>
              <a:rPr lang="en-GB" dirty="0" err="1"/>
              <a:t>Orangen</a:t>
            </a:r>
            <a:r>
              <a:rPr lang="en-GB" dirty="0"/>
              <a:t> </a:t>
            </a:r>
            <a:r>
              <a:rPr lang="en-GB" dirty="0" err="1"/>
              <a:t>zu</a:t>
            </a:r>
            <a:r>
              <a:rPr lang="en-GB" dirty="0"/>
              <a:t> Saft</a:t>
            </a:r>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2" name="TextBox 11">
            <a:extLst>
              <a:ext uri="{FF2B5EF4-FFF2-40B4-BE49-F238E27FC236}">
                <a16:creationId xmlns:a16="http://schemas.microsoft.com/office/drawing/2014/main" id="{6AF56015-9BD2-7647-43E0-A858417FF63F}"/>
              </a:ext>
            </a:extLst>
          </p:cNvPr>
          <p:cNvSpPr txBox="1"/>
          <p:nvPr/>
        </p:nvSpPr>
        <p:spPr>
          <a:xfrm>
            <a:off x="176550" y="1371676"/>
            <a:ext cx="7992637" cy="5078313"/>
          </a:xfrm>
          <a:prstGeom prst="rect">
            <a:avLst/>
          </a:prstGeom>
          <a:noFill/>
        </p:spPr>
        <p:txBody>
          <a:bodyPr wrap="square">
            <a:spAutoFit/>
          </a:bodyPr>
          <a:lstStyle/>
          <a:p>
            <a:pPr algn="just"/>
            <a:r>
              <a:rPr lang="en-GB" dirty="0">
                <a:solidFill>
                  <a:srgbClr val="262626"/>
                </a:solidFill>
              </a:rPr>
              <a:t>In </a:t>
            </a:r>
            <a:r>
              <a:rPr lang="en-GB" dirty="0" err="1">
                <a:solidFill>
                  <a:srgbClr val="262626"/>
                </a:solidFill>
              </a:rPr>
              <a:t>Brasilien</a:t>
            </a:r>
            <a:r>
              <a:rPr lang="en-GB" dirty="0">
                <a:solidFill>
                  <a:srgbClr val="262626"/>
                </a:solidFill>
              </a:rPr>
              <a:t> </a:t>
            </a:r>
            <a:r>
              <a:rPr lang="en-GB" dirty="0" err="1">
                <a:solidFill>
                  <a:srgbClr val="262626"/>
                </a:solidFill>
              </a:rPr>
              <a:t>arbeitet</a:t>
            </a:r>
            <a:r>
              <a:rPr lang="en-GB" dirty="0">
                <a:solidFill>
                  <a:srgbClr val="262626"/>
                </a:solidFill>
              </a:rPr>
              <a:t> Albert </a:t>
            </a:r>
            <a:r>
              <a:rPr lang="en-GB" dirty="0" err="1">
                <a:solidFill>
                  <a:srgbClr val="262626"/>
                </a:solidFill>
              </a:rPr>
              <a:t>Heijn</a:t>
            </a:r>
            <a:r>
              <a:rPr lang="en-GB" dirty="0">
                <a:solidFill>
                  <a:srgbClr val="262626"/>
                </a:solidFill>
              </a:rPr>
              <a:t> </a:t>
            </a:r>
            <a:r>
              <a:rPr lang="en-GB" dirty="0" err="1">
                <a:solidFill>
                  <a:srgbClr val="262626"/>
                </a:solidFill>
              </a:rPr>
              <a:t>mit</a:t>
            </a:r>
            <a:r>
              <a:rPr lang="en-GB" dirty="0">
                <a:solidFill>
                  <a:srgbClr val="262626"/>
                </a:solidFill>
              </a:rPr>
              <a:t> den </a:t>
            </a:r>
            <a:r>
              <a:rPr lang="en-GB" dirty="0" err="1">
                <a:solidFill>
                  <a:srgbClr val="262626"/>
                </a:solidFill>
              </a:rPr>
              <a:t>Orangenhainen</a:t>
            </a:r>
            <a:r>
              <a:rPr lang="en-GB" dirty="0">
                <a:solidFill>
                  <a:srgbClr val="262626"/>
                </a:solidFill>
              </a:rPr>
              <a:t> von LDC Juice </a:t>
            </a:r>
            <a:r>
              <a:rPr lang="en-GB" dirty="0" err="1">
                <a:solidFill>
                  <a:srgbClr val="262626"/>
                </a:solidFill>
              </a:rPr>
              <a:t>zusammen</a:t>
            </a:r>
            <a:r>
              <a:rPr lang="en-GB" dirty="0">
                <a:solidFill>
                  <a:srgbClr val="262626"/>
                </a:solidFill>
              </a:rPr>
              <a:t>, wo die </a:t>
            </a:r>
            <a:r>
              <a:rPr lang="en-GB" dirty="0" err="1">
                <a:solidFill>
                  <a:srgbClr val="262626"/>
                </a:solidFill>
              </a:rPr>
              <a:t>Früchte</a:t>
            </a:r>
            <a:r>
              <a:rPr lang="en-GB" dirty="0">
                <a:solidFill>
                  <a:srgbClr val="262626"/>
                </a:solidFill>
              </a:rPr>
              <a:t> </a:t>
            </a:r>
            <a:r>
              <a:rPr lang="en-GB" dirty="0" err="1">
                <a:solidFill>
                  <a:srgbClr val="262626"/>
                </a:solidFill>
              </a:rPr>
              <a:t>geerntet</a:t>
            </a:r>
            <a:r>
              <a:rPr lang="en-GB" dirty="0">
                <a:solidFill>
                  <a:srgbClr val="262626"/>
                </a:solidFill>
              </a:rPr>
              <a:t> </a:t>
            </a:r>
            <a:r>
              <a:rPr lang="en-GB" dirty="0" err="1">
                <a:solidFill>
                  <a:srgbClr val="262626"/>
                </a:solidFill>
              </a:rPr>
              <a:t>werden</a:t>
            </a:r>
            <a:r>
              <a:rPr lang="en-GB" dirty="0">
                <a:solidFill>
                  <a:srgbClr val="262626"/>
                </a:solidFill>
              </a:rPr>
              <a:t>. Die </a:t>
            </a:r>
            <a:r>
              <a:rPr lang="en-GB" dirty="0" err="1">
                <a:solidFill>
                  <a:srgbClr val="262626"/>
                </a:solidFill>
              </a:rPr>
              <a:t>Orangen</a:t>
            </a:r>
            <a:r>
              <a:rPr lang="en-GB" dirty="0">
                <a:solidFill>
                  <a:srgbClr val="262626"/>
                </a:solidFill>
              </a:rPr>
              <a:t> </a:t>
            </a:r>
            <a:r>
              <a:rPr lang="en-GB" dirty="0" err="1">
                <a:solidFill>
                  <a:srgbClr val="262626"/>
                </a:solidFill>
              </a:rPr>
              <a:t>werden</a:t>
            </a:r>
            <a:r>
              <a:rPr lang="en-GB" dirty="0">
                <a:solidFill>
                  <a:srgbClr val="262626"/>
                </a:solidFill>
              </a:rPr>
              <a:t> auf den </a:t>
            </a:r>
            <a:r>
              <a:rPr lang="en-GB" dirty="0" err="1">
                <a:solidFill>
                  <a:srgbClr val="262626"/>
                </a:solidFill>
              </a:rPr>
              <a:t>Plantagen</a:t>
            </a:r>
            <a:r>
              <a:rPr lang="en-GB" dirty="0">
                <a:solidFill>
                  <a:srgbClr val="262626"/>
                </a:solidFill>
              </a:rPr>
              <a:t> von Hand </a:t>
            </a:r>
            <a:r>
              <a:rPr lang="en-GB" dirty="0" err="1">
                <a:solidFill>
                  <a:srgbClr val="262626"/>
                </a:solidFill>
              </a:rPr>
              <a:t>gepflückt</a:t>
            </a:r>
            <a:r>
              <a:rPr lang="en-GB" dirty="0">
                <a:solidFill>
                  <a:srgbClr val="262626"/>
                </a:solidFill>
              </a:rPr>
              <a:t> und in </a:t>
            </a:r>
            <a:r>
              <a:rPr lang="en-GB" dirty="0" err="1">
                <a:solidFill>
                  <a:srgbClr val="262626"/>
                </a:solidFill>
              </a:rPr>
              <a:t>großen</a:t>
            </a:r>
            <a:r>
              <a:rPr lang="en-GB" dirty="0">
                <a:solidFill>
                  <a:srgbClr val="262626"/>
                </a:solidFill>
              </a:rPr>
              <a:t> </a:t>
            </a:r>
            <a:r>
              <a:rPr lang="en-GB" dirty="0" err="1">
                <a:solidFill>
                  <a:srgbClr val="262626"/>
                </a:solidFill>
              </a:rPr>
              <a:t>Netzen</a:t>
            </a:r>
            <a:r>
              <a:rPr lang="en-GB" dirty="0">
                <a:solidFill>
                  <a:srgbClr val="262626"/>
                </a:solidFill>
              </a:rPr>
              <a:t> </a:t>
            </a:r>
            <a:r>
              <a:rPr lang="en-GB" dirty="0" err="1">
                <a:solidFill>
                  <a:srgbClr val="262626"/>
                </a:solidFill>
              </a:rPr>
              <a:t>gesammelt</a:t>
            </a:r>
            <a:r>
              <a:rPr lang="en-GB" dirty="0">
                <a:solidFill>
                  <a:srgbClr val="262626"/>
                </a:solidFill>
              </a:rPr>
              <a:t>. In </a:t>
            </a:r>
            <a:r>
              <a:rPr lang="en-GB" dirty="0" err="1">
                <a:solidFill>
                  <a:srgbClr val="262626"/>
                </a:solidFill>
              </a:rPr>
              <a:t>diesem</a:t>
            </a:r>
            <a:r>
              <a:rPr lang="en-GB" dirty="0">
                <a:solidFill>
                  <a:srgbClr val="262626"/>
                </a:solidFill>
              </a:rPr>
              <a:t> Schritt </a:t>
            </a:r>
            <a:r>
              <a:rPr lang="en-GB" dirty="0" err="1">
                <a:solidFill>
                  <a:srgbClr val="262626"/>
                </a:solidFill>
              </a:rPr>
              <a:t>werden</a:t>
            </a:r>
            <a:r>
              <a:rPr lang="en-GB" dirty="0">
                <a:solidFill>
                  <a:srgbClr val="262626"/>
                </a:solidFill>
              </a:rPr>
              <a:t> die </a:t>
            </a:r>
            <a:r>
              <a:rPr lang="en-GB" dirty="0" err="1">
                <a:solidFill>
                  <a:srgbClr val="262626"/>
                </a:solidFill>
              </a:rPr>
              <a:t>folgenden</a:t>
            </a:r>
            <a:r>
              <a:rPr lang="en-GB" dirty="0">
                <a:solidFill>
                  <a:srgbClr val="262626"/>
                </a:solidFill>
              </a:rPr>
              <a:t> </a:t>
            </a:r>
            <a:r>
              <a:rPr lang="en-GB" dirty="0" err="1">
                <a:solidFill>
                  <a:srgbClr val="262626"/>
                </a:solidFill>
              </a:rPr>
              <a:t>Zertifikate</a:t>
            </a:r>
            <a:r>
              <a:rPr lang="en-GB" dirty="0">
                <a:solidFill>
                  <a:srgbClr val="262626"/>
                </a:solidFill>
              </a:rPr>
              <a:t>, </a:t>
            </a:r>
            <a:r>
              <a:rPr lang="en-GB" dirty="0" err="1">
                <a:solidFill>
                  <a:srgbClr val="262626"/>
                </a:solidFill>
              </a:rPr>
              <a:t>Kontrollen</a:t>
            </a:r>
            <a:r>
              <a:rPr lang="en-GB" dirty="0">
                <a:solidFill>
                  <a:srgbClr val="262626"/>
                </a:solidFill>
              </a:rPr>
              <a:t> und </a:t>
            </a:r>
            <a:r>
              <a:rPr lang="en-GB" dirty="0" err="1">
                <a:solidFill>
                  <a:srgbClr val="262626"/>
                </a:solidFill>
              </a:rPr>
              <a:t>Daten</a:t>
            </a:r>
            <a:r>
              <a:rPr lang="en-GB" dirty="0">
                <a:solidFill>
                  <a:srgbClr val="262626"/>
                </a:solidFill>
              </a:rPr>
              <a:t> </a:t>
            </a:r>
            <a:r>
              <a:rPr lang="en-GB" dirty="0" err="1">
                <a:solidFill>
                  <a:srgbClr val="262626"/>
                </a:solidFill>
              </a:rPr>
              <a:t>überprüft</a:t>
            </a:r>
            <a:r>
              <a:rPr lang="en-GB" dirty="0">
                <a:solidFill>
                  <a:srgbClr val="262626"/>
                </a:solidFill>
              </a:rPr>
              <a:t> und der Blockchain </a:t>
            </a:r>
            <a:r>
              <a:rPr lang="en-GB" dirty="0" err="1">
                <a:solidFill>
                  <a:srgbClr val="262626"/>
                </a:solidFill>
              </a:rPr>
              <a:t>hinzugefügt</a:t>
            </a:r>
            <a:r>
              <a:rPr lang="en-GB" dirty="0">
                <a:solidFill>
                  <a:srgbClr val="262626"/>
                </a:solidFill>
              </a:rPr>
              <a:t> </a:t>
            </a:r>
          </a:p>
          <a:p>
            <a:pPr algn="just"/>
            <a:endParaRPr lang="en-GB" dirty="0">
              <a:solidFill>
                <a:srgbClr val="262626"/>
              </a:solidFill>
            </a:endParaRPr>
          </a:p>
          <a:p>
            <a:pPr marL="342900" indent="-342900" algn="just">
              <a:buFont typeface="Arial" panose="020B0604020202020204" pitchFamily="34" charset="0"/>
              <a:buChar char="•"/>
            </a:pPr>
            <a:r>
              <a:rPr lang="en-GB" dirty="0" err="1">
                <a:solidFill>
                  <a:srgbClr val="262626"/>
                </a:solidFill>
              </a:rPr>
              <a:t>Erntezeit</a:t>
            </a:r>
            <a:endParaRPr lang="en-GB" dirty="0">
              <a:solidFill>
                <a:srgbClr val="262626"/>
              </a:solidFill>
            </a:endParaRPr>
          </a:p>
          <a:p>
            <a:pPr marL="342900" indent="-342900" algn="just">
              <a:buFont typeface="Arial" panose="020B0604020202020204" pitchFamily="34" charset="0"/>
              <a:buChar char="•"/>
            </a:pPr>
            <a:r>
              <a:rPr lang="en-GB" dirty="0" err="1">
                <a:solidFill>
                  <a:srgbClr val="262626"/>
                </a:solidFill>
              </a:rPr>
              <a:t>Standort</a:t>
            </a:r>
            <a:r>
              <a:rPr lang="en-GB" dirty="0">
                <a:solidFill>
                  <a:srgbClr val="262626"/>
                </a:solidFill>
              </a:rPr>
              <a:t> und Name der </a:t>
            </a:r>
            <a:r>
              <a:rPr lang="en-GB" dirty="0" err="1">
                <a:solidFill>
                  <a:srgbClr val="262626"/>
                </a:solidFill>
              </a:rPr>
              <a:t>Plantage</a:t>
            </a:r>
            <a:endParaRPr lang="en-GB" dirty="0">
              <a:solidFill>
                <a:srgbClr val="262626"/>
              </a:solidFill>
            </a:endParaRPr>
          </a:p>
          <a:p>
            <a:pPr marL="342900" indent="-342900" algn="just">
              <a:buFont typeface="Arial" panose="020B0604020202020204" pitchFamily="34" charset="0"/>
              <a:buChar char="•"/>
            </a:pPr>
            <a:r>
              <a:rPr lang="en-GB" dirty="0">
                <a:solidFill>
                  <a:srgbClr val="262626"/>
                </a:solidFill>
              </a:rPr>
              <a:t>Rainforest Alliance-</a:t>
            </a:r>
            <a:r>
              <a:rPr lang="en-GB" dirty="0" err="1">
                <a:solidFill>
                  <a:srgbClr val="262626"/>
                </a:solidFill>
              </a:rPr>
              <a:t>Zertifikat</a:t>
            </a:r>
            <a:endParaRPr lang="en-GB" dirty="0">
              <a:solidFill>
                <a:srgbClr val="262626"/>
              </a:solidFill>
            </a:endParaRPr>
          </a:p>
          <a:p>
            <a:pPr marL="342900" indent="-342900" algn="just">
              <a:buFont typeface="Arial" panose="020B0604020202020204" pitchFamily="34" charset="0"/>
              <a:buChar char="•"/>
            </a:pPr>
            <a:r>
              <a:rPr lang="en-GB" dirty="0" err="1">
                <a:solidFill>
                  <a:srgbClr val="262626"/>
                </a:solidFill>
              </a:rPr>
              <a:t>Verantwortungsvolle</a:t>
            </a:r>
            <a:r>
              <a:rPr lang="en-GB" dirty="0">
                <a:solidFill>
                  <a:srgbClr val="262626"/>
                </a:solidFill>
              </a:rPr>
              <a:t> und </a:t>
            </a:r>
            <a:r>
              <a:rPr lang="en-GB" dirty="0" err="1">
                <a:solidFill>
                  <a:srgbClr val="262626"/>
                </a:solidFill>
              </a:rPr>
              <a:t>ethische</a:t>
            </a:r>
            <a:r>
              <a:rPr lang="en-GB" dirty="0">
                <a:solidFill>
                  <a:srgbClr val="262626"/>
                </a:solidFill>
              </a:rPr>
              <a:t> </a:t>
            </a:r>
            <a:r>
              <a:rPr lang="en-GB" dirty="0" err="1">
                <a:solidFill>
                  <a:srgbClr val="262626"/>
                </a:solidFill>
              </a:rPr>
              <a:t>Arbeitsbedingungen</a:t>
            </a:r>
            <a:r>
              <a:rPr lang="en-GB" dirty="0">
                <a:solidFill>
                  <a:srgbClr val="262626"/>
                </a:solidFill>
              </a:rPr>
              <a:t> </a:t>
            </a:r>
          </a:p>
          <a:p>
            <a:pPr marL="342900" indent="-342900" algn="just">
              <a:buFont typeface="Arial" panose="020B0604020202020204" pitchFamily="34" charset="0"/>
              <a:buChar char="•"/>
            </a:pPr>
            <a:endParaRPr lang="en-GB" dirty="0">
              <a:solidFill>
                <a:srgbClr val="262626"/>
              </a:solidFill>
            </a:endParaRPr>
          </a:p>
          <a:p>
            <a:pPr algn="just"/>
            <a:r>
              <a:rPr lang="en-GB" dirty="0" err="1">
                <a:solidFill>
                  <a:srgbClr val="262626"/>
                </a:solidFill>
              </a:rPr>
              <a:t>Lesen</a:t>
            </a:r>
            <a:r>
              <a:rPr lang="en-GB" dirty="0">
                <a:solidFill>
                  <a:srgbClr val="262626"/>
                </a:solidFill>
              </a:rPr>
              <a:t> Sie </a:t>
            </a:r>
            <a:r>
              <a:rPr lang="en-GB" dirty="0" err="1">
                <a:solidFill>
                  <a:srgbClr val="262626"/>
                </a:solidFill>
              </a:rPr>
              <a:t>mehr</a:t>
            </a:r>
            <a:r>
              <a:rPr lang="en-GB" dirty="0">
                <a:solidFill>
                  <a:srgbClr val="262626"/>
                </a:solidFill>
              </a:rPr>
              <a:t> </a:t>
            </a:r>
            <a:r>
              <a:rPr lang="en-IE" dirty="0">
                <a:hlinkClick r:id="rId2"/>
              </a:rPr>
              <a:t>Juicy details: Albert Heijn uses blockchain to make orange juice production transparent | Ahold Delhaize</a:t>
            </a:r>
            <a:endParaRPr lang="en-GB" dirty="0">
              <a:solidFill>
                <a:srgbClr val="29608D"/>
              </a:solidFill>
            </a:endParaRPr>
          </a:p>
          <a:p>
            <a:pPr algn="just"/>
            <a:endParaRPr lang="en-GB" dirty="0">
              <a:solidFill>
                <a:srgbClr val="29608D"/>
              </a:solidFill>
            </a:endParaRPr>
          </a:p>
          <a:p>
            <a:pPr algn="just"/>
            <a:endParaRPr lang="en-GB" dirty="0">
              <a:solidFill>
                <a:srgbClr val="29608D"/>
              </a:solidFill>
            </a:endParaRPr>
          </a:p>
          <a:p>
            <a:pPr algn="just"/>
            <a:endParaRPr lang="en-GB" dirty="0">
              <a:solidFill>
                <a:srgbClr val="29608D"/>
              </a:solidFill>
            </a:endParaRPr>
          </a:p>
          <a:p>
            <a:pPr algn="just"/>
            <a:endParaRPr lang="en-GB" dirty="0">
              <a:solidFill>
                <a:srgbClr val="29608D"/>
              </a:solidFill>
            </a:endParaRPr>
          </a:p>
          <a:p>
            <a:pPr algn="just"/>
            <a:endParaRPr lang="en-GB" dirty="0">
              <a:solidFill>
                <a:srgbClr val="29608D"/>
              </a:solidFill>
            </a:endParaRPr>
          </a:p>
          <a:p>
            <a:pPr algn="just"/>
            <a:endParaRPr lang="en-GB" dirty="0">
              <a:solidFill>
                <a:srgbClr val="29608D"/>
              </a:solidFill>
            </a:endParaRPr>
          </a:p>
        </p:txBody>
      </p:sp>
      <p:pic>
        <p:nvPicPr>
          <p:cNvPr id="16" name="Picture 15">
            <a:extLst>
              <a:ext uri="{FF2B5EF4-FFF2-40B4-BE49-F238E27FC236}">
                <a16:creationId xmlns:a16="http://schemas.microsoft.com/office/drawing/2014/main" id="{FD82773E-0828-02CC-8D26-5E53AEB7D6D2}"/>
              </a:ext>
            </a:extLst>
          </p:cNvPr>
          <p:cNvPicPr>
            <a:picLocks noChangeAspect="1"/>
          </p:cNvPicPr>
          <p:nvPr/>
        </p:nvPicPr>
        <p:blipFill>
          <a:blip r:embed="rId3"/>
          <a:stretch>
            <a:fillRect/>
          </a:stretch>
        </p:blipFill>
        <p:spPr>
          <a:xfrm>
            <a:off x="8562596" y="0"/>
            <a:ext cx="3641322" cy="6858000"/>
          </a:xfrm>
          <a:prstGeom prst="rect">
            <a:avLst/>
          </a:prstGeom>
        </p:spPr>
      </p:pic>
    </p:spTree>
    <p:extLst>
      <p:ext uri="{BB962C8B-B14F-4D97-AF65-F5344CB8AC3E}">
        <p14:creationId xmlns:p14="http://schemas.microsoft.com/office/powerpoint/2010/main" val="374669898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5341760" y="2817221"/>
            <a:ext cx="5150436" cy="2757828"/>
          </a:xfrm>
        </p:spPr>
        <p:txBody>
          <a:bodyPr/>
          <a:lstStyle/>
          <a:p>
            <a:r>
              <a:rPr lang="en-US" dirty="0"/>
              <a:t>Der </a:t>
            </a:r>
            <a:r>
              <a:rPr lang="en-US" dirty="0" err="1"/>
              <a:t>Aufstieg</a:t>
            </a:r>
            <a:r>
              <a:rPr lang="en-US" dirty="0"/>
              <a:t> von </a:t>
            </a:r>
            <a:r>
              <a:rPr lang="en-US" dirty="0" err="1"/>
              <a:t>Vermittlungsplattformen</a:t>
            </a:r>
            <a:endParaRPr lang="en-US" dirty="0"/>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p:txBody>
          <a:bodyPr/>
          <a:lstStyle/>
          <a:p>
            <a:r>
              <a:rPr lang="en-US" dirty="0"/>
              <a:t>03</a:t>
            </a:r>
          </a:p>
        </p:txBody>
      </p:sp>
    </p:spTree>
    <p:extLst>
      <p:ext uri="{BB962C8B-B14F-4D97-AF65-F5344CB8AC3E}">
        <p14:creationId xmlns:p14="http://schemas.microsoft.com/office/powerpoint/2010/main" val="387665793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98AB20F8-388F-B488-7300-3E153C3F4B07}"/>
              </a:ext>
            </a:extLst>
          </p:cNvPr>
          <p:cNvPicPr>
            <a:picLocks noGrp="1" noChangeAspect="1"/>
          </p:cNvPicPr>
          <p:nvPr>
            <p:ph type="pic" sz="quarter" idx="44"/>
          </p:nvPr>
        </p:nvPicPr>
        <p:blipFill>
          <a:blip r:embed="rId2"/>
          <a:srcRect t="7765" b="7765"/>
          <a:stretch>
            <a:fillRect/>
          </a:stretch>
        </p:blipFill>
        <p:spPr/>
      </p:pic>
      <p:sp>
        <p:nvSpPr>
          <p:cNvPr id="4" name="Text Placeholder 3">
            <a:extLst>
              <a:ext uri="{FF2B5EF4-FFF2-40B4-BE49-F238E27FC236}">
                <a16:creationId xmlns:a16="http://schemas.microsoft.com/office/drawing/2014/main" id="{BC2369F1-8EF6-AE46-9816-72DCBDD8F90A}"/>
              </a:ext>
            </a:extLst>
          </p:cNvPr>
          <p:cNvSpPr>
            <a:spLocks noGrp="1"/>
          </p:cNvSpPr>
          <p:nvPr>
            <p:ph type="body" sz="quarter" idx="13"/>
          </p:nvPr>
        </p:nvSpPr>
        <p:spPr>
          <a:xfrm>
            <a:off x="377780" y="1906416"/>
            <a:ext cx="5480760" cy="2743201"/>
          </a:xfrm>
          <a:prstGeom prst="rect">
            <a:avLst/>
          </a:prstGeom>
        </p:spPr>
        <p:txBody>
          <a:bodyPr/>
          <a:lstStyle/>
          <a:p>
            <a:r>
              <a:rPr lang="en-GB" b="1" i="0" dirty="0">
                <a:effectLst/>
                <a:latin typeface="Roboto" panose="02000000000000000000" pitchFamily="2" charset="0"/>
              </a:rPr>
              <a:t>3.1  </a:t>
            </a:r>
            <a:r>
              <a:rPr lang="en-GB" b="1" i="0" dirty="0" err="1">
                <a:effectLst/>
                <a:latin typeface="Roboto" panose="02000000000000000000" pitchFamily="2" charset="0"/>
              </a:rPr>
              <a:t>Lernen</a:t>
            </a:r>
            <a:r>
              <a:rPr lang="en-GB" b="1" i="0" dirty="0">
                <a:effectLst/>
                <a:latin typeface="Roboto" panose="02000000000000000000" pitchFamily="2" charset="0"/>
              </a:rPr>
              <a:t> </a:t>
            </a:r>
            <a:r>
              <a:rPr lang="en-GB" b="1" i="0" dirty="0" err="1">
                <a:effectLst/>
                <a:latin typeface="Roboto" panose="02000000000000000000" pitchFamily="2" charset="0"/>
              </a:rPr>
              <a:t>wir</a:t>
            </a:r>
            <a:r>
              <a:rPr lang="en-GB" b="1" i="0" dirty="0">
                <a:effectLst/>
                <a:latin typeface="Roboto" panose="02000000000000000000" pitchFamily="2" charset="0"/>
              </a:rPr>
              <a:t> Provenance </a:t>
            </a:r>
            <a:r>
              <a:rPr lang="en-GB" b="1" i="0" dirty="0" err="1">
                <a:effectLst/>
                <a:latin typeface="Roboto" panose="02000000000000000000" pitchFamily="2" charset="0"/>
              </a:rPr>
              <a:t>kennen</a:t>
            </a:r>
            <a:endParaRPr lang="en-GB" b="1" i="0" dirty="0">
              <a:effectLst/>
              <a:latin typeface="Roboto" panose="02000000000000000000" pitchFamily="2" charset="0"/>
            </a:endParaRPr>
          </a:p>
          <a:p>
            <a:r>
              <a:rPr lang="en-GB" b="0" i="0" dirty="0" err="1">
                <a:effectLst/>
                <a:latin typeface="Roboto" panose="02000000000000000000" pitchFamily="2" charset="0"/>
              </a:rPr>
              <a:t>Britisches</a:t>
            </a:r>
            <a:r>
              <a:rPr lang="en-GB" b="0" i="0" dirty="0">
                <a:effectLst/>
                <a:latin typeface="Roboto" panose="02000000000000000000" pitchFamily="2" charset="0"/>
              </a:rPr>
              <a:t> </a:t>
            </a:r>
            <a:r>
              <a:rPr lang="en-GB" b="0" i="0" dirty="0" err="1">
                <a:effectLst/>
                <a:latin typeface="Roboto" panose="02000000000000000000" pitchFamily="2" charset="0"/>
              </a:rPr>
              <a:t>Unternehmen</a:t>
            </a:r>
            <a:r>
              <a:rPr lang="en-GB" b="0" i="0" dirty="0">
                <a:effectLst/>
                <a:latin typeface="Roboto" panose="02000000000000000000" pitchFamily="2" charset="0"/>
              </a:rPr>
              <a:t> </a:t>
            </a:r>
            <a:r>
              <a:rPr lang="en-GB" b="0" i="0" dirty="0" err="1">
                <a:effectLst/>
                <a:latin typeface="Roboto" panose="02000000000000000000" pitchFamily="2" charset="0"/>
              </a:rPr>
              <a:t>revolutioniert</a:t>
            </a:r>
            <a:r>
              <a:rPr lang="en-GB" b="0" i="0" dirty="0">
                <a:effectLst/>
                <a:latin typeface="Roboto" panose="02000000000000000000" pitchFamily="2" charset="0"/>
              </a:rPr>
              <a:t> die </a:t>
            </a:r>
            <a:r>
              <a:rPr lang="en-GB" b="0" i="0" dirty="0" err="1">
                <a:effectLst/>
                <a:latin typeface="Roboto" panose="02000000000000000000" pitchFamily="2" charset="0"/>
              </a:rPr>
              <a:t>Transparenz</a:t>
            </a:r>
            <a:endParaRPr lang="en-GB" b="0" i="0" dirty="0">
              <a:effectLst/>
              <a:latin typeface="Roboto" panose="02000000000000000000" pitchFamily="2" charset="0"/>
            </a:endParaRPr>
          </a:p>
          <a:p>
            <a:r>
              <a:rPr lang="en-GB" b="0" i="0" dirty="0">
                <a:effectLst/>
                <a:latin typeface="Roboto" panose="02000000000000000000" pitchFamily="2" charset="0"/>
              </a:rPr>
              <a:t>https://www.provenance.org/</a:t>
            </a:r>
          </a:p>
          <a:p>
            <a:endParaRPr lang="en-US" i="1" dirty="0"/>
          </a:p>
        </p:txBody>
      </p:sp>
      <p:sp>
        <p:nvSpPr>
          <p:cNvPr id="9" name="Text Placeholder 4">
            <a:extLst>
              <a:ext uri="{FF2B5EF4-FFF2-40B4-BE49-F238E27FC236}">
                <a16:creationId xmlns:a16="http://schemas.microsoft.com/office/drawing/2014/main" id="{79A07C7B-8585-6C4C-BE36-FFD487927B0F}"/>
              </a:ext>
            </a:extLst>
          </p:cNvPr>
          <p:cNvSpPr txBox="1">
            <a:spLocks/>
          </p:cNvSpPr>
          <p:nvPr/>
        </p:nvSpPr>
        <p:spPr>
          <a:xfrm>
            <a:off x="0" y="4103398"/>
            <a:ext cx="6095999" cy="1532650"/>
          </a:xfrm>
          <a:prstGeom prst="rect">
            <a:avLst/>
          </a:prstGeom>
        </p:spPr>
        <p:txBody>
          <a:bodyPr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3000" i="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400" b="1" dirty="0"/>
          </a:p>
        </p:txBody>
      </p:sp>
    </p:spTree>
    <p:extLst>
      <p:ext uri="{BB962C8B-B14F-4D97-AF65-F5344CB8AC3E}">
        <p14:creationId xmlns:p14="http://schemas.microsoft.com/office/powerpoint/2010/main" val="7895059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673355" y="273070"/>
            <a:ext cx="10595237" cy="803654"/>
          </a:xfrm>
          <a:prstGeom prst="rect">
            <a:avLst/>
          </a:prstGeom>
        </p:spPr>
        <p:txBody>
          <a:bodyPr/>
          <a:lstStyle/>
          <a:p>
            <a:r>
              <a:rPr lang="en-US" dirty="0">
                <a:solidFill>
                  <a:srgbClr val="6A9D56"/>
                </a:solidFill>
              </a:rPr>
              <a:t>PROVENANCE  </a:t>
            </a:r>
            <a:r>
              <a:rPr lang="en-GB" b="0" i="0" dirty="0">
                <a:solidFill>
                  <a:srgbClr val="6A9D56"/>
                </a:solidFill>
                <a:effectLst/>
                <a:latin typeface="Roboto" panose="02000000000000000000" pitchFamily="2" charset="0"/>
              </a:rPr>
              <a:t>https://www.provenance.org/</a:t>
            </a:r>
          </a:p>
          <a:p>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673355" y="1792448"/>
            <a:ext cx="9990446" cy="3970318"/>
          </a:xfrm>
          <a:prstGeom prst="rect">
            <a:avLst/>
          </a:prstGeom>
          <a:noFill/>
        </p:spPr>
        <p:txBody>
          <a:bodyPr wrap="square" rtlCol="0">
            <a:spAutoFit/>
          </a:bodyPr>
          <a:lstStyle/>
          <a:p>
            <a:pPr algn="just"/>
            <a:r>
              <a:rPr lang="en-GB" b="0" i="0" dirty="0" err="1">
                <a:solidFill>
                  <a:srgbClr val="262626"/>
                </a:solidFill>
                <a:effectLst/>
              </a:rPr>
              <a:t>Gegründet</a:t>
            </a:r>
            <a:r>
              <a:rPr lang="en-GB" b="0" i="0" dirty="0">
                <a:solidFill>
                  <a:srgbClr val="262626"/>
                </a:solidFill>
                <a:effectLst/>
              </a:rPr>
              <a:t> </a:t>
            </a:r>
            <a:r>
              <a:rPr lang="en-GB" b="0" i="0" dirty="0" err="1">
                <a:solidFill>
                  <a:srgbClr val="262626"/>
                </a:solidFill>
                <a:effectLst/>
              </a:rPr>
              <a:t>im</a:t>
            </a:r>
            <a:r>
              <a:rPr lang="en-GB" b="0" i="0" dirty="0">
                <a:solidFill>
                  <a:srgbClr val="262626"/>
                </a:solidFill>
                <a:effectLst/>
              </a:rPr>
              <a:t> </a:t>
            </a:r>
            <a:r>
              <a:rPr lang="en-GB" b="0" i="0" dirty="0" err="1">
                <a:solidFill>
                  <a:srgbClr val="262626"/>
                </a:solidFill>
                <a:effectLst/>
              </a:rPr>
              <a:t>Jahr</a:t>
            </a:r>
            <a:r>
              <a:rPr lang="en-GB" b="0" i="0" dirty="0">
                <a:solidFill>
                  <a:srgbClr val="262626"/>
                </a:solidFill>
                <a:effectLst/>
              </a:rPr>
              <a:t> 2013 von Jessi Baker.</a:t>
            </a:r>
          </a:p>
          <a:p>
            <a:pPr algn="just"/>
            <a:r>
              <a:rPr lang="en-GB" b="0" i="0" dirty="0">
                <a:solidFill>
                  <a:srgbClr val="262626"/>
                </a:solidFill>
                <a:effectLst/>
              </a:rPr>
              <a:t> </a:t>
            </a:r>
          </a:p>
          <a:p>
            <a:pPr algn="just"/>
            <a:r>
              <a:rPr lang="en-GB" b="0" i="0" dirty="0" err="1">
                <a:solidFill>
                  <a:srgbClr val="262626"/>
                </a:solidFill>
                <a:effectLst/>
              </a:rPr>
              <a:t>Auftrag</a:t>
            </a:r>
            <a:r>
              <a:rPr lang="en-GB" b="0" i="0" dirty="0">
                <a:solidFill>
                  <a:srgbClr val="262626"/>
                </a:solidFill>
                <a:effectLst/>
              </a:rPr>
              <a:t>: </a:t>
            </a:r>
            <a:r>
              <a:rPr lang="en-GB" b="0" i="0" dirty="0" err="1">
                <a:solidFill>
                  <a:srgbClr val="262626"/>
                </a:solidFill>
                <a:effectLst/>
              </a:rPr>
              <a:t>Marken</a:t>
            </a:r>
            <a:r>
              <a:rPr lang="en-GB" b="0" i="0" dirty="0">
                <a:solidFill>
                  <a:srgbClr val="262626"/>
                </a:solidFill>
                <a:effectLst/>
              </a:rPr>
              <a:t> </a:t>
            </a:r>
            <a:r>
              <a:rPr lang="en-GB" b="0" i="0" dirty="0" err="1">
                <a:solidFill>
                  <a:srgbClr val="262626"/>
                </a:solidFill>
                <a:effectLst/>
              </a:rPr>
              <a:t>befähigen</a:t>
            </a:r>
            <a:r>
              <a:rPr lang="en-GB" b="0" i="0" dirty="0">
                <a:solidFill>
                  <a:srgbClr val="262626"/>
                </a:solidFill>
                <a:effectLst/>
              </a:rPr>
              <a:t>, </a:t>
            </a:r>
            <a:r>
              <a:rPr lang="en-GB" b="0" i="0" dirty="0" err="1">
                <a:solidFill>
                  <a:srgbClr val="262626"/>
                </a:solidFill>
                <a:effectLst/>
              </a:rPr>
              <a:t>Schritte</a:t>
            </a:r>
            <a:r>
              <a:rPr lang="en-GB" b="0" i="0" dirty="0">
                <a:solidFill>
                  <a:srgbClr val="262626"/>
                </a:solidFill>
                <a:effectLst/>
              </a:rPr>
              <a:t> </a:t>
            </a:r>
            <a:r>
              <a:rPr lang="en-GB" b="0" i="0" dirty="0" err="1">
                <a:solidFill>
                  <a:srgbClr val="262626"/>
                </a:solidFill>
                <a:effectLst/>
              </a:rPr>
              <a:t>zu</a:t>
            </a:r>
            <a:r>
              <a:rPr lang="en-GB" b="0" i="0" dirty="0">
                <a:solidFill>
                  <a:srgbClr val="262626"/>
                </a:solidFill>
                <a:effectLst/>
              </a:rPr>
              <a:t> </a:t>
            </a:r>
            <a:r>
              <a:rPr lang="en-GB" b="0" i="0" dirty="0" err="1">
                <a:solidFill>
                  <a:srgbClr val="262626"/>
                </a:solidFill>
                <a:effectLst/>
              </a:rPr>
              <a:t>mehr</a:t>
            </a:r>
            <a:r>
              <a:rPr lang="en-GB" b="0" i="0" dirty="0">
                <a:solidFill>
                  <a:srgbClr val="262626"/>
                </a:solidFill>
                <a:effectLst/>
              </a:rPr>
              <a:t> </a:t>
            </a:r>
            <a:r>
              <a:rPr lang="en-GB" b="0" i="0" dirty="0" err="1">
                <a:solidFill>
                  <a:srgbClr val="262626"/>
                </a:solidFill>
                <a:effectLst/>
              </a:rPr>
              <a:t>Transparenz</a:t>
            </a:r>
            <a:r>
              <a:rPr lang="en-GB" b="0" i="0" dirty="0">
                <a:solidFill>
                  <a:srgbClr val="262626"/>
                </a:solidFill>
                <a:effectLst/>
              </a:rPr>
              <a:t> </a:t>
            </a:r>
            <a:r>
              <a:rPr lang="en-GB" b="0" i="0" dirty="0" err="1">
                <a:solidFill>
                  <a:srgbClr val="262626"/>
                </a:solidFill>
                <a:effectLst/>
              </a:rPr>
              <a:t>einzuleiten</a:t>
            </a:r>
            <a:r>
              <a:rPr lang="en-GB" b="0" i="0" dirty="0">
                <a:solidFill>
                  <a:srgbClr val="262626"/>
                </a:solidFill>
                <a:effectLst/>
              </a:rPr>
              <a:t>.</a:t>
            </a:r>
          </a:p>
          <a:p>
            <a:pPr algn="just"/>
            <a:r>
              <a:rPr lang="en-GB" b="0" i="0" dirty="0" err="1">
                <a:solidFill>
                  <a:srgbClr val="262626"/>
                </a:solidFill>
                <a:effectLst/>
              </a:rPr>
              <a:t>Werkzeug</a:t>
            </a:r>
            <a:r>
              <a:rPr lang="en-GB" b="0" i="0" dirty="0">
                <a:solidFill>
                  <a:srgbClr val="262626"/>
                </a:solidFill>
                <a:effectLst/>
              </a:rPr>
              <a:t>: Blockchain-</a:t>
            </a:r>
            <a:r>
              <a:rPr lang="en-GB" b="0" i="0" dirty="0" err="1">
                <a:solidFill>
                  <a:srgbClr val="262626"/>
                </a:solidFill>
                <a:effectLst/>
              </a:rPr>
              <a:t>gestützte</a:t>
            </a:r>
            <a:r>
              <a:rPr lang="en-GB" b="0" i="0" dirty="0">
                <a:solidFill>
                  <a:srgbClr val="262626"/>
                </a:solidFill>
                <a:effectLst/>
              </a:rPr>
              <a:t> </a:t>
            </a:r>
            <a:r>
              <a:rPr lang="en-GB" b="0" i="0" dirty="0" err="1">
                <a:solidFill>
                  <a:srgbClr val="262626"/>
                </a:solidFill>
                <a:effectLst/>
              </a:rPr>
              <a:t>Plattform</a:t>
            </a:r>
            <a:r>
              <a:rPr lang="en-GB" b="0" i="0" dirty="0">
                <a:solidFill>
                  <a:srgbClr val="262626"/>
                </a:solidFill>
                <a:effectLst/>
              </a:rPr>
              <a:t> </a:t>
            </a:r>
            <a:r>
              <a:rPr lang="en-GB" b="0" i="0" dirty="0" err="1">
                <a:solidFill>
                  <a:srgbClr val="262626"/>
                </a:solidFill>
                <a:effectLst/>
              </a:rPr>
              <a:t>zur</a:t>
            </a:r>
            <a:r>
              <a:rPr lang="en-GB" b="0" i="0" dirty="0">
                <a:solidFill>
                  <a:srgbClr val="262626"/>
                </a:solidFill>
                <a:effectLst/>
              </a:rPr>
              <a:t> </a:t>
            </a:r>
            <a:r>
              <a:rPr lang="en-GB" b="0" i="0" dirty="0" err="1">
                <a:solidFill>
                  <a:srgbClr val="262626"/>
                </a:solidFill>
                <a:effectLst/>
              </a:rPr>
              <a:t>Rückverfolgung</a:t>
            </a:r>
            <a:r>
              <a:rPr lang="en-GB" b="0" i="0" dirty="0">
                <a:solidFill>
                  <a:srgbClr val="262626"/>
                </a:solidFill>
                <a:effectLst/>
              </a:rPr>
              <a:t> der </a:t>
            </a:r>
            <a:r>
              <a:rPr lang="en-GB" b="0" i="0" dirty="0" err="1">
                <a:solidFill>
                  <a:srgbClr val="262626"/>
                </a:solidFill>
                <a:effectLst/>
              </a:rPr>
              <a:t>Herkunft</a:t>
            </a:r>
            <a:r>
              <a:rPr lang="en-GB" b="0" i="0" dirty="0">
                <a:solidFill>
                  <a:srgbClr val="262626"/>
                </a:solidFill>
                <a:effectLst/>
              </a:rPr>
              <a:t> von </a:t>
            </a:r>
            <a:r>
              <a:rPr lang="en-GB" b="0" i="0" dirty="0" err="1">
                <a:solidFill>
                  <a:srgbClr val="262626"/>
                </a:solidFill>
                <a:effectLst/>
              </a:rPr>
              <a:t>Produkten</a:t>
            </a:r>
            <a:r>
              <a:rPr lang="en-GB" b="0" i="0" dirty="0">
                <a:solidFill>
                  <a:srgbClr val="262626"/>
                </a:solidFill>
                <a:effectLst/>
              </a:rPr>
              <a:t>.</a:t>
            </a:r>
          </a:p>
          <a:p>
            <a:pPr algn="just"/>
            <a:r>
              <a:rPr lang="en-GB" b="0" i="0" dirty="0">
                <a:solidFill>
                  <a:srgbClr val="262626"/>
                </a:solidFill>
                <a:effectLst/>
              </a:rPr>
              <a:t>  </a:t>
            </a:r>
          </a:p>
          <a:p>
            <a:pPr algn="just"/>
            <a:r>
              <a:rPr lang="en-GB" b="0" i="0" dirty="0">
                <a:solidFill>
                  <a:srgbClr val="262626"/>
                </a:solidFill>
                <a:effectLst/>
              </a:rPr>
              <a:t>Jessi Baker </a:t>
            </a:r>
            <a:r>
              <a:rPr lang="en-GB" b="0" i="0" dirty="0" err="1">
                <a:solidFill>
                  <a:srgbClr val="262626"/>
                </a:solidFill>
                <a:effectLst/>
              </a:rPr>
              <a:t>erkannte</a:t>
            </a:r>
            <a:r>
              <a:rPr lang="en-GB" b="0" i="0" dirty="0">
                <a:solidFill>
                  <a:srgbClr val="262626"/>
                </a:solidFill>
                <a:effectLst/>
              </a:rPr>
              <a:t> die </a:t>
            </a:r>
            <a:r>
              <a:rPr lang="en-GB" b="0" i="0" dirty="0" err="1">
                <a:solidFill>
                  <a:srgbClr val="262626"/>
                </a:solidFill>
                <a:effectLst/>
              </a:rPr>
              <a:t>Diskrepanz</a:t>
            </a:r>
            <a:r>
              <a:rPr lang="en-GB" b="0" i="0" dirty="0">
                <a:solidFill>
                  <a:srgbClr val="262626"/>
                </a:solidFill>
                <a:effectLst/>
              </a:rPr>
              <a:t> </a:t>
            </a:r>
            <a:r>
              <a:rPr lang="en-GB" b="0" i="0" dirty="0" err="1">
                <a:solidFill>
                  <a:srgbClr val="262626"/>
                </a:solidFill>
                <a:effectLst/>
              </a:rPr>
              <a:t>zwischen</a:t>
            </a:r>
            <a:r>
              <a:rPr lang="en-GB" b="0" i="0" dirty="0">
                <a:solidFill>
                  <a:srgbClr val="262626"/>
                </a:solidFill>
                <a:effectLst/>
              </a:rPr>
              <a:t> </a:t>
            </a:r>
            <a:r>
              <a:rPr lang="en-GB" b="0" i="0" dirty="0" err="1">
                <a:solidFill>
                  <a:srgbClr val="262626"/>
                </a:solidFill>
                <a:effectLst/>
              </a:rPr>
              <a:t>Produkten</a:t>
            </a:r>
            <a:r>
              <a:rPr lang="en-GB" b="0" i="0" dirty="0">
                <a:solidFill>
                  <a:srgbClr val="262626"/>
                </a:solidFill>
                <a:effectLst/>
              </a:rPr>
              <a:t> und </a:t>
            </a:r>
            <a:r>
              <a:rPr lang="en-GB" b="0" i="0" dirty="0" err="1">
                <a:solidFill>
                  <a:srgbClr val="262626"/>
                </a:solidFill>
                <a:effectLst/>
              </a:rPr>
              <a:t>ihrer</a:t>
            </a:r>
            <a:r>
              <a:rPr lang="en-GB" b="0" i="0" dirty="0">
                <a:solidFill>
                  <a:srgbClr val="262626"/>
                </a:solidFill>
                <a:effectLst/>
              </a:rPr>
              <a:t> </a:t>
            </a:r>
            <a:r>
              <a:rPr lang="en-GB" b="0" i="0" dirty="0" err="1">
                <a:solidFill>
                  <a:srgbClr val="262626"/>
                </a:solidFill>
                <a:effectLst/>
              </a:rPr>
              <a:t>Herkunft</a:t>
            </a:r>
            <a:r>
              <a:rPr lang="en-GB" b="0" i="0" dirty="0">
                <a:solidFill>
                  <a:srgbClr val="262626"/>
                </a:solidFill>
                <a:effectLst/>
              </a:rPr>
              <a:t>.  </a:t>
            </a:r>
            <a:r>
              <a:rPr lang="en-GB" b="0" i="0" dirty="0" err="1">
                <a:solidFill>
                  <a:srgbClr val="262626"/>
                </a:solidFill>
                <a:effectLst/>
              </a:rPr>
              <a:t>Mit</a:t>
            </a:r>
            <a:r>
              <a:rPr lang="en-GB" b="0" i="0" dirty="0">
                <a:solidFill>
                  <a:srgbClr val="262626"/>
                </a:solidFill>
                <a:effectLst/>
              </a:rPr>
              <a:t> </a:t>
            </a:r>
            <a:r>
              <a:rPr lang="en-GB" b="0" i="0" dirty="0" err="1">
                <a:solidFill>
                  <a:srgbClr val="262626"/>
                </a:solidFill>
                <a:effectLst/>
              </a:rPr>
              <a:t>einem</a:t>
            </a:r>
            <a:r>
              <a:rPr lang="en-GB" b="0" i="0" dirty="0">
                <a:solidFill>
                  <a:srgbClr val="262626"/>
                </a:solidFill>
                <a:effectLst/>
              </a:rPr>
              <a:t> Master in </a:t>
            </a:r>
            <a:r>
              <a:rPr lang="en-GB" b="0" i="0" dirty="0" err="1">
                <a:solidFill>
                  <a:srgbClr val="262626"/>
                </a:solidFill>
                <a:effectLst/>
              </a:rPr>
              <a:t>Ingenieurwesen</a:t>
            </a:r>
            <a:r>
              <a:rPr lang="en-GB" b="0" i="0" dirty="0">
                <a:solidFill>
                  <a:srgbClr val="262626"/>
                </a:solidFill>
                <a:effectLst/>
              </a:rPr>
              <a:t> (Universität Cambridge) und Design (Royal College of Art) </a:t>
            </a:r>
            <a:r>
              <a:rPr lang="en-GB" b="0" i="0" dirty="0" err="1">
                <a:solidFill>
                  <a:srgbClr val="262626"/>
                </a:solidFill>
                <a:effectLst/>
              </a:rPr>
              <a:t>gründete</a:t>
            </a:r>
            <a:r>
              <a:rPr lang="en-GB" b="0" i="0" dirty="0">
                <a:solidFill>
                  <a:srgbClr val="262626"/>
                </a:solidFill>
                <a:effectLst/>
              </a:rPr>
              <a:t> </a:t>
            </a:r>
            <a:r>
              <a:rPr lang="en-GB" b="0" i="0" dirty="0" err="1">
                <a:solidFill>
                  <a:srgbClr val="262626"/>
                </a:solidFill>
                <a:effectLst/>
              </a:rPr>
              <a:t>sie</a:t>
            </a:r>
            <a:r>
              <a:rPr lang="en-GB" b="0" i="0" dirty="0">
                <a:solidFill>
                  <a:srgbClr val="262626"/>
                </a:solidFill>
                <a:effectLst/>
              </a:rPr>
              <a:t> Provenance, </a:t>
            </a:r>
            <a:r>
              <a:rPr lang="en-GB" b="0" i="0" dirty="0" err="1">
                <a:solidFill>
                  <a:srgbClr val="262626"/>
                </a:solidFill>
                <a:effectLst/>
              </a:rPr>
              <a:t>während</a:t>
            </a:r>
            <a:r>
              <a:rPr lang="en-GB" b="0" i="0" dirty="0">
                <a:solidFill>
                  <a:srgbClr val="262626"/>
                </a:solidFill>
                <a:effectLst/>
              </a:rPr>
              <a:t> </a:t>
            </a:r>
            <a:r>
              <a:rPr lang="en-GB" b="0" i="0" dirty="0" err="1">
                <a:solidFill>
                  <a:srgbClr val="262626"/>
                </a:solidFill>
                <a:effectLst/>
              </a:rPr>
              <a:t>sie</a:t>
            </a:r>
            <a:r>
              <a:rPr lang="en-GB" b="0" i="0" dirty="0">
                <a:solidFill>
                  <a:srgbClr val="262626"/>
                </a:solidFill>
                <a:effectLst/>
              </a:rPr>
              <a:t> in </a:t>
            </a:r>
            <a:r>
              <a:rPr lang="en-GB" b="0" i="0" dirty="0" err="1">
                <a:solidFill>
                  <a:srgbClr val="262626"/>
                </a:solidFill>
                <a:effectLst/>
              </a:rPr>
              <a:t>Computerwissenschaften</a:t>
            </a:r>
            <a:r>
              <a:rPr lang="en-GB" b="0" i="0" dirty="0">
                <a:solidFill>
                  <a:srgbClr val="262626"/>
                </a:solidFill>
                <a:effectLst/>
              </a:rPr>
              <a:t> (UCL) </a:t>
            </a:r>
            <a:r>
              <a:rPr lang="en-GB" b="0" i="0" dirty="0" err="1">
                <a:solidFill>
                  <a:srgbClr val="262626"/>
                </a:solidFill>
                <a:effectLst/>
              </a:rPr>
              <a:t>promovierte</a:t>
            </a:r>
            <a:r>
              <a:rPr lang="en-GB" b="0" i="0" dirty="0">
                <a:solidFill>
                  <a:srgbClr val="262626"/>
                </a:solidFill>
                <a:effectLst/>
              </a:rPr>
              <a:t>. </a:t>
            </a:r>
          </a:p>
          <a:p>
            <a:pPr algn="just"/>
            <a:endParaRPr lang="en-GB" b="0" i="0" dirty="0">
              <a:solidFill>
                <a:srgbClr val="262626"/>
              </a:solidFill>
              <a:effectLst/>
            </a:endParaRPr>
          </a:p>
          <a:p>
            <a:pPr algn="just"/>
            <a:r>
              <a:rPr lang="en-GB" b="0" i="0" dirty="0">
                <a:solidFill>
                  <a:srgbClr val="262626"/>
                </a:solidFill>
                <a:effectLst/>
              </a:rPr>
              <a:t>Provenance </a:t>
            </a:r>
            <a:r>
              <a:rPr lang="en-GB" b="0" i="0" dirty="0" err="1">
                <a:solidFill>
                  <a:srgbClr val="262626"/>
                </a:solidFill>
                <a:effectLst/>
              </a:rPr>
              <a:t>ist</a:t>
            </a:r>
            <a:r>
              <a:rPr lang="en-GB" b="0" i="0" dirty="0">
                <a:solidFill>
                  <a:srgbClr val="262626"/>
                </a:solidFill>
                <a:effectLst/>
              </a:rPr>
              <a:t> </a:t>
            </a:r>
            <a:r>
              <a:rPr lang="en-GB" b="0" i="0" dirty="0" err="1">
                <a:solidFill>
                  <a:srgbClr val="262626"/>
                </a:solidFill>
                <a:effectLst/>
              </a:rPr>
              <a:t>eine</a:t>
            </a:r>
            <a:r>
              <a:rPr lang="en-GB" b="0" i="0" dirty="0">
                <a:solidFill>
                  <a:srgbClr val="262626"/>
                </a:solidFill>
                <a:effectLst/>
              </a:rPr>
              <a:t> </a:t>
            </a:r>
            <a:r>
              <a:rPr lang="en-GB" b="0" i="0" dirty="0" err="1">
                <a:solidFill>
                  <a:srgbClr val="262626"/>
                </a:solidFill>
                <a:effectLst/>
              </a:rPr>
              <a:t>digitale</a:t>
            </a:r>
            <a:r>
              <a:rPr lang="en-GB" b="0" i="0" dirty="0">
                <a:solidFill>
                  <a:srgbClr val="262626"/>
                </a:solidFill>
                <a:effectLst/>
              </a:rPr>
              <a:t> </a:t>
            </a:r>
            <a:r>
              <a:rPr lang="en-GB" b="0" i="0" dirty="0" err="1">
                <a:solidFill>
                  <a:srgbClr val="262626"/>
                </a:solidFill>
                <a:effectLst/>
              </a:rPr>
              <a:t>Plattform</a:t>
            </a:r>
            <a:r>
              <a:rPr lang="en-GB" b="0" i="0" dirty="0">
                <a:solidFill>
                  <a:srgbClr val="262626"/>
                </a:solidFill>
                <a:effectLst/>
              </a:rPr>
              <a:t>, die es </a:t>
            </a:r>
            <a:r>
              <a:rPr lang="en-GB" b="0" i="0" dirty="0" err="1">
                <a:solidFill>
                  <a:srgbClr val="262626"/>
                </a:solidFill>
                <a:effectLst/>
              </a:rPr>
              <a:t>Produzenten</a:t>
            </a:r>
            <a:r>
              <a:rPr lang="en-GB" b="0" i="0" dirty="0">
                <a:solidFill>
                  <a:srgbClr val="262626"/>
                </a:solidFill>
                <a:effectLst/>
              </a:rPr>
              <a:t>, </a:t>
            </a:r>
            <a:r>
              <a:rPr lang="en-GB" b="0" i="0" dirty="0" err="1">
                <a:solidFill>
                  <a:srgbClr val="262626"/>
                </a:solidFill>
                <a:effectLst/>
              </a:rPr>
              <a:t>Herstellern</a:t>
            </a:r>
            <a:r>
              <a:rPr lang="en-GB" b="0" i="0" dirty="0">
                <a:solidFill>
                  <a:srgbClr val="262626"/>
                </a:solidFill>
                <a:effectLst/>
              </a:rPr>
              <a:t> und </a:t>
            </a:r>
            <a:r>
              <a:rPr lang="en-GB" b="0" i="0" dirty="0" err="1">
                <a:solidFill>
                  <a:srgbClr val="262626"/>
                </a:solidFill>
                <a:effectLst/>
              </a:rPr>
              <a:t>Einzelhändlern</a:t>
            </a:r>
            <a:r>
              <a:rPr lang="en-GB" b="0" i="0" dirty="0">
                <a:solidFill>
                  <a:srgbClr val="262626"/>
                </a:solidFill>
                <a:effectLst/>
              </a:rPr>
              <a:t> </a:t>
            </a:r>
            <a:r>
              <a:rPr lang="en-GB" b="0" i="0" dirty="0" err="1">
                <a:solidFill>
                  <a:srgbClr val="262626"/>
                </a:solidFill>
                <a:effectLst/>
              </a:rPr>
              <a:t>ermöglicht</a:t>
            </a:r>
            <a:r>
              <a:rPr lang="en-GB" b="0" i="0" dirty="0">
                <a:solidFill>
                  <a:srgbClr val="262626"/>
                </a:solidFill>
                <a:effectLst/>
              </a:rPr>
              <a:t>, den </a:t>
            </a:r>
            <a:r>
              <a:rPr lang="en-GB" b="0" i="0" dirty="0" err="1">
                <a:solidFill>
                  <a:srgbClr val="262626"/>
                </a:solidFill>
                <a:effectLst/>
              </a:rPr>
              <a:t>Weg</a:t>
            </a:r>
            <a:r>
              <a:rPr lang="en-GB" b="0" i="0" dirty="0">
                <a:solidFill>
                  <a:srgbClr val="262626"/>
                </a:solidFill>
                <a:effectLst/>
              </a:rPr>
              <a:t> von Menschen, </a:t>
            </a:r>
            <a:r>
              <a:rPr lang="en-GB" b="0" i="0" dirty="0" err="1">
                <a:solidFill>
                  <a:srgbClr val="262626"/>
                </a:solidFill>
                <a:effectLst/>
              </a:rPr>
              <a:t>Orten</a:t>
            </a:r>
            <a:r>
              <a:rPr lang="en-GB" b="0" i="0" dirty="0">
                <a:solidFill>
                  <a:srgbClr val="262626"/>
                </a:solidFill>
                <a:effectLst/>
              </a:rPr>
              <a:t> und </a:t>
            </a:r>
            <a:r>
              <a:rPr lang="en-GB" b="0" i="0" dirty="0" err="1">
                <a:solidFill>
                  <a:srgbClr val="262626"/>
                </a:solidFill>
                <a:effectLst/>
              </a:rPr>
              <a:t>Zutaten</a:t>
            </a:r>
            <a:r>
              <a:rPr lang="en-GB" b="0" i="0" dirty="0">
                <a:solidFill>
                  <a:srgbClr val="262626"/>
                </a:solidFill>
                <a:effectLst/>
              </a:rPr>
              <a:t> </a:t>
            </a:r>
            <a:r>
              <a:rPr lang="en-GB" b="0" i="0" dirty="0" err="1">
                <a:solidFill>
                  <a:srgbClr val="262626"/>
                </a:solidFill>
                <a:effectLst/>
              </a:rPr>
              <a:t>hinter</a:t>
            </a:r>
            <a:r>
              <a:rPr lang="en-GB" b="0" i="0" dirty="0">
                <a:solidFill>
                  <a:srgbClr val="262626"/>
                </a:solidFill>
                <a:effectLst/>
              </a:rPr>
              <a:t> </a:t>
            </a:r>
            <a:r>
              <a:rPr lang="en-GB" b="0" i="0" dirty="0" err="1">
                <a:solidFill>
                  <a:srgbClr val="262626"/>
                </a:solidFill>
                <a:effectLst/>
              </a:rPr>
              <a:t>ihren</a:t>
            </a:r>
            <a:r>
              <a:rPr lang="en-GB" b="0" i="0" dirty="0">
                <a:solidFill>
                  <a:srgbClr val="262626"/>
                </a:solidFill>
                <a:effectLst/>
              </a:rPr>
              <a:t> </a:t>
            </a:r>
            <a:r>
              <a:rPr lang="en-GB" b="0" i="0" dirty="0" err="1">
                <a:solidFill>
                  <a:srgbClr val="262626"/>
                </a:solidFill>
                <a:effectLst/>
              </a:rPr>
              <a:t>Produkten</a:t>
            </a:r>
            <a:r>
              <a:rPr lang="en-GB" b="0" i="0" dirty="0">
                <a:solidFill>
                  <a:srgbClr val="262626"/>
                </a:solidFill>
                <a:effectLst/>
              </a:rPr>
              <a:t> </a:t>
            </a:r>
            <a:r>
              <a:rPr lang="en-GB" b="0" i="0" dirty="0" err="1">
                <a:solidFill>
                  <a:srgbClr val="262626"/>
                </a:solidFill>
                <a:effectLst/>
              </a:rPr>
              <a:t>nachzuvollziehen</a:t>
            </a:r>
            <a:r>
              <a:rPr lang="en-GB" b="0" i="0" dirty="0">
                <a:solidFill>
                  <a:srgbClr val="262626"/>
                </a:solidFill>
                <a:effectLst/>
              </a:rPr>
              <a:t>. Das </a:t>
            </a:r>
            <a:r>
              <a:rPr lang="en-GB" b="0" i="0" dirty="0" err="1">
                <a:solidFill>
                  <a:srgbClr val="262626"/>
                </a:solidFill>
                <a:effectLst/>
              </a:rPr>
              <a:t>Unternehmen</a:t>
            </a:r>
            <a:r>
              <a:rPr lang="en-GB" b="0" i="0" dirty="0">
                <a:solidFill>
                  <a:srgbClr val="262626"/>
                </a:solidFill>
                <a:effectLst/>
              </a:rPr>
              <a:t> </a:t>
            </a:r>
            <a:r>
              <a:rPr lang="en-GB" b="0" i="0" dirty="0" err="1">
                <a:solidFill>
                  <a:srgbClr val="262626"/>
                </a:solidFill>
                <a:effectLst/>
              </a:rPr>
              <a:t>nutzt</a:t>
            </a:r>
            <a:r>
              <a:rPr lang="en-GB" b="0" i="0" dirty="0">
                <a:solidFill>
                  <a:srgbClr val="262626"/>
                </a:solidFill>
                <a:effectLst/>
              </a:rPr>
              <a:t> Blockchain- und Smart-Tagging-</a:t>
            </a:r>
            <a:r>
              <a:rPr lang="en-GB" b="0" i="0" dirty="0" err="1">
                <a:solidFill>
                  <a:srgbClr val="262626"/>
                </a:solidFill>
                <a:effectLst/>
              </a:rPr>
              <a:t>Technologien</a:t>
            </a:r>
            <a:r>
              <a:rPr lang="en-GB" b="0" i="0" dirty="0">
                <a:solidFill>
                  <a:srgbClr val="262626"/>
                </a:solidFill>
                <a:effectLst/>
              </a:rPr>
              <a:t>, um die </a:t>
            </a:r>
            <a:r>
              <a:rPr lang="en-GB" b="0" i="0" dirty="0" err="1">
                <a:solidFill>
                  <a:srgbClr val="262626"/>
                </a:solidFill>
                <a:effectLst/>
              </a:rPr>
              <a:t>Transparenz</a:t>
            </a:r>
            <a:r>
              <a:rPr lang="en-GB" b="0" i="0" dirty="0">
                <a:solidFill>
                  <a:srgbClr val="262626"/>
                </a:solidFill>
                <a:effectLst/>
              </a:rPr>
              <a:t> der </a:t>
            </a:r>
            <a:r>
              <a:rPr lang="en-GB" b="0" i="0" dirty="0" err="1">
                <a:solidFill>
                  <a:srgbClr val="262626"/>
                </a:solidFill>
                <a:effectLst/>
              </a:rPr>
              <a:t>Lieferkette</a:t>
            </a:r>
            <a:r>
              <a:rPr lang="en-GB" b="0" i="0" dirty="0">
                <a:solidFill>
                  <a:srgbClr val="262626"/>
                </a:solidFill>
                <a:effectLst/>
              </a:rPr>
              <a:t> </a:t>
            </a:r>
            <a:r>
              <a:rPr lang="en-GB" b="0" i="0" dirty="0" err="1">
                <a:solidFill>
                  <a:srgbClr val="262626"/>
                </a:solidFill>
                <a:effectLst/>
              </a:rPr>
              <a:t>zu</a:t>
            </a:r>
            <a:r>
              <a:rPr lang="en-GB" b="0" i="0" dirty="0">
                <a:solidFill>
                  <a:srgbClr val="262626"/>
                </a:solidFill>
                <a:effectLst/>
              </a:rPr>
              <a:t> </a:t>
            </a:r>
            <a:r>
              <a:rPr lang="en-GB" b="0" i="0" dirty="0" err="1">
                <a:solidFill>
                  <a:srgbClr val="262626"/>
                </a:solidFill>
                <a:effectLst/>
              </a:rPr>
              <a:t>revolutionieren</a:t>
            </a:r>
            <a:r>
              <a:rPr lang="en-GB" b="0" i="0" dirty="0">
                <a:solidFill>
                  <a:srgbClr val="262626"/>
                </a:solidFill>
                <a:effectLst/>
              </a:rPr>
              <a:t>. </a:t>
            </a:r>
            <a:r>
              <a:rPr lang="en-GB" b="0" i="0" dirty="0" err="1">
                <a:solidFill>
                  <a:srgbClr val="262626"/>
                </a:solidFill>
                <a:effectLst/>
              </a:rPr>
              <a:t>Mit</a:t>
            </a:r>
            <a:r>
              <a:rPr lang="en-GB" b="0" i="0" dirty="0">
                <a:solidFill>
                  <a:srgbClr val="262626"/>
                </a:solidFill>
                <a:effectLst/>
              </a:rPr>
              <a:t> Provenance </a:t>
            </a:r>
            <a:r>
              <a:rPr lang="en-GB" b="0" i="0" dirty="0" err="1">
                <a:solidFill>
                  <a:srgbClr val="262626"/>
                </a:solidFill>
                <a:effectLst/>
              </a:rPr>
              <a:t>können</a:t>
            </a:r>
            <a:r>
              <a:rPr lang="en-GB" b="0" i="0" dirty="0">
                <a:solidFill>
                  <a:srgbClr val="262626"/>
                </a:solidFill>
                <a:effectLst/>
              </a:rPr>
              <a:t> </a:t>
            </a:r>
            <a:r>
              <a:rPr lang="en-GB" b="0" i="0" dirty="0" err="1">
                <a:solidFill>
                  <a:srgbClr val="262626"/>
                </a:solidFill>
                <a:effectLst/>
              </a:rPr>
              <a:t>Unternehmen</a:t>
            </a:r>
            <a:r>
              <a:rPr lang="en-GB" b="0" i="0" dirty="0">
                <a:solidFill>
                  <a:srgbClr val="262626"/>
                </a:solidFill>
                <a:effectLst/>
              </a:rPr>
              <a:t> das </a:t>
            </a:r>
            <a:r>
              <a:rPr lang="en-GB" b="0" i="0" dirty="0" err="1">
                <a:solidFill>
                  <a:srgbClr val="262626"/>
                </a:solidFill>
                <a:effectLst/>
              </a:rPr>
              <a:t>Risiko</a:t>
            </a:r>
            <a:r>
              <a:rPr lang="en-GB" b="0" i="0" dirty="0">
                <a:solidFill>
                  <a:srgbClr val="262626"/>
                </a:solidFill>
                <a:effectLst/>
              </a:rPr>
              <a:t> in </a:t>
            </a:r>
            <a:r>
              <a:rPr lang="en-GB" b="0" i="0" dirty="0" err="1">
                <a:solidFill>
                  <a:srgbClr val="262626"/>
                </a:solidFill>
                <a:effectLst/>
              </a:rPr>
              <a:t>ihrer</a:t>
            </a:r>
            <a:r>
              <a:rPr lang="en-GB" b="0" i="0" dirty="0">
                <a:solidFill>
                  <a:srgbClr val="262626"/>
                </a:solidFill>
                <a:effectLst/>
              </a:rPr>
              <a:t> </a:t>
            </a:r>
            <a:r>
              <a:rPr lang="en-GB" b="0" i="0" dirty="0" err="1">
                <a:solidFill>
                  <a:srgbClr val="262626"/>
                </a:solidFill>
                <a:effectLst/>
              </a:rPr>
              <a:t>Lieferkette</a:t>
            </a:r>
            <a:r>
              <a:rPr lang="en-GB" b="0" i="0" dirty="0">
                <a:solidFill>
                  <a:srgbClr val="262626"/>
                </a:solidFill>
                <a:effectLst/>
              </a:rPr>
              <a:t> </a:t>
            </a:r>
            <a:r>
              <a:rPr lang="en-GB" b="0" i="0" dirty="0" err="1">
                <a:solidFill>
                  <a:srgbClr val="262626"/>
                </a:solidFill>
                <a:effectLst/>
              </a:rPr>
              <a:t>drastisch</a:t>
            </a:r>
            <a:r>
              <a:rPr lang="en-GB" b="0" i="0" dirty="0">
                <a:solidFill>
                  <a:srgbClr val="262626"/>
                </a:solidFill>
                <a:effectLst/>
              </a:rPr>
              <a:t> </a:t>
            </a:r>
            <a:r>
              <a:rPr lang="en-GB" b="0" i="0" dirty="0" err="1">
                <a:solidFill>
                  <a:srgbClr val="262626"/>
                </a:solidFill>
                <a:effectLst/>
              </a:rPr>
              <a:t>reduzieren</a:t>
            </a:r>
            <a:r>
              <a:rPr lang="en-GB" b="0" i="0" dirty="0">
                <a:solidFill>
                  <a:srgbClr val="262626"/>
                </a:solidFill>
                <a:effectLst/>
              </a:rPr>
              <a:t> und </a:t>
            </a:r>
            <a:r>
              <a:rPr lang="en-GB" b="0" i="0" dirty="0" err="1">
                <a:solidFill>
                  <a:srgbClr val="262626"/>
                </a:solidFill>
                <a:effectLst/>
              </a:rPr>
              <a:t>eine</a:t>
            </a:r>
            <a:r>
              <a:rPr lang="en-GB" b="0" i="0" dirty="0">
                <a:solidFill>
                  <a:srgbClr val="262626"/>
                </a:solidFill>
                <a:effectLst/>
              </a:rPr>
              <a:t> </a:t>
            </a:r>
            <a:r>
              <a:rPr lang="en-GB" b="0" i="0" dirty="0" err="1">
                <a:solidFill>
                  <a:srgbClr val="262626"/>
                </a:solidFill>
                <a:effectLst/>
              </a:rPr>
              <a:t>neue</a:t>
            </a:r>
            <a:r>
              <a:rPr lang="en-GB" b="0" i="0" dirty="0">
                <a:solidFill>
                  <a:srgbClr val="262626"/>
                </a:solidFill>
                <a:effectLst/>
              </a:rPr>
              <a:t> Form des </a:t>
            </a:r>
            <a:r>
              <a:rPr lang="en-GB" b="0" i="0" dirty="0" err="1">
                <a:solidFill>
                  <a:srgbClr val="262626"/>
                </a:solidFill>
                <a:effectLst/>
              </a:rPr>
              <a:t>Verbrauchervertrauens</a:t>
            </a:r>
            <a:r>
              <a:rPr lang="en-GB" b="0" i="0" dirty="0">
                <a:solidFill>
                  <a:srgbClr val="262626"/>
                </a:solidFill>
                <a:effectLst/>
              </a:rPr>
              <a:t> </a:t>
            </a:r>
            <a:r>
              <a:rPr lang="en-GB" b="0" i="0" dirty="0" err="1">
                <a:solidFill>
                  <a:srgbClr val="262626"/>
                </a:solidFill>
                <a:effectLst/>
              </a:rPr>
              <a:t>fördern</a:t>
            </a:r>
            <a:r>
              <a:rPr lang="en-GB" b="0" i="0" dirty="0">
                <a:solidFill>
                  <a:srgbClr val="262626"/>
                </a:solidFill>
                <a:effectLst/>
              </a:rPr>
              <a:t>.</a:t>
            </a:r>
            <a:endParaRPr lang="en-GB" b="0" i="0" dirty="0">
              <a:solidFill>
                <a:srgbClr val="7A7A7A"/>
              </a:solidFill>
              <a:effectLst/>
            </a:endParaRPr>
          </a:p>
        </p:txBody>
      </p:sp>
    </p:spTree>
    <p:extLst>
      <p:ext uri="{BB962C8B-B14F-4D97-AF65-F5344CB8AC3E}">
        <p14:creationId xmlns:p14="http://schemas.microsoft.com/office/powerpoint/2010/main" val="298616780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673355" y="273070"/>
            <a:ext cx="10595237" cy="803654"/>
          </a:xfrm>
          <a:prstGeom prst="rect">
            <a:avLst/>
          </a:prstGeom>
        </p:spPr>
        <p:txBody>
          <a:bodyPr/>
          <a:lstStyle/>
          <a:p>
            <a:r>
              <a:rPr lang="en-US" dirty="0"/>
              <a:t>PROVENANCE, </a:t>
            </a:r>
            <a:r>
              <a:rPr lang="en-US" dirty="0" err="1">
                <a:solidFill>
                  <a:srgbClr val="29608D"/>
                </a:solidFill>
              </a:rPr>
              <a:t>ein</a:t>
            </a:r>
            <a:r>
              <a:rPr lang="en-US" dirty="0">
                <a:solidFill>
                  <a:srgbClr val="29608D"/>
                </a:solidFill>
              </a:rPr>
              <a:t> </a:t>
            </a:r>
            <a:r>
              <a:rPr lang="en-US" dirty="0" err="1">
                <a:solidFill>
                  <a:srgbClr val="29608D"/>
                </a:solidFill>
              </a:rPr>
              <a:t>wegweisendes</a:t>
            </a:r>
            <a:r>
              <a:rPr lang="en-US" dirty="0">
                <a:solidFill>
                  <a:srgbClr val="29608D"/>
                </a:solidFill>
              </a:rPr>
              <a:t> </a:t>
            </a:r>
            <a:r>
              <a:rPr lang="en-US" dirty="0" err="1">
                <a:solidFill>
                  <a:srgbClr val="29608D"/>
                </a:solidFill>
              </a:rPr>
              <a:t>Unternehmen</a:t>
            </a:r>
            <a:endParaRPr lang="en-US" dirty="0">
              <a:solidFill>
                <a:srgbClr val="29608D"/>
              </a:solidFill>
            </a:endParaRP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673355" y="1565618"/>
            <a:ext cx="9715293" cy="4678204"/>
          </a:xfrm>
          <a:prstGeom prst="rect">
            <a:avLst/>
          </a:prstGeom>
          <a:noFill/>
        </p:spPr>
        <p:txBody>
          <a:bodyPr wrap="square" rtlCol="0">
            <a:spAutoFit/>
          </a:bodyPr>
          <a:lstStyle/>
          <a:p>
            <a:pPr algn="just"/>
            <a:r>
              <a:rPr lang="en-GB" b="0" i="0" dirty="0">
                <a:solidFill>
                  <a:srgbClr val="262626"/>
                </a:solidFill>
                <a:effectLst/>
              </a:rPr>
              <a:t>Als </a:t>
            </a:r>
            <a:r>
              <a:rPr lang="en-GB" b="0" i="0" dirty="0" err="1">
                <a:solidFill>
                  <a:srgbClr val="262626"/>
                </a:solidFill>
                <a:effectLst/>
              </a:rPr>
              <a:t>stolzes</a:t>
            </a:r>
            <a:r>
              <a:rPr lang="en-GB" b="0" i="0" dirty="0">
                <a:solidFill>
                  <a:srgbClr val="262626"/>
                </a:solidFill>
                <a:effectLst/>
              </a:rPr>
              <a:t> </a:t>
            </a:r>
            <a:r>
              <a:rPr lang="en-GB" b="0" i="0" dirty="0" err="1">
                <a:solidFill>
                  <a:srgbClr val="262626"/>
                </a:solidFill>
                <a:effectLst/>
              </a:rPr>
              <a:t>Sozialunternehmen</a:t>
            </a:r>
            <a:r>
              <a:rPr lang="en-GB" b="0" i="0" dirty="0">
                <a:solidFill>
                  <a:srgbClr val="262626"/>
                </a:solidFill>
                <a:effectLst/>
              </a:rPr>
              <a:t> und B Corp. </a:t>
            </a:r>
            <a:r>
              <a:rPr lang="en-GB" b="0" i="0" dirty="0" err="1">
                <a:solidFill>
                  <a:srgbClr val="262626"/>
                </a:solidFill>
                <a:effectLst/>
              </a:rPr>
              <a:t>setzt</a:t>
            </a:r>
            <a:r>
              <a:rPr lang="en-GB" b="0" i="0" dirty="0">
                <a:solidFill>
                  <a:srgbClr val="262626"/>
                </a:solidFill>
                <a:effectLst/>
              </a:rPr>
              <a:t> </a:t>
            </a:r>
            <a:r>
              <a:rPr lang="en-GB" b="0" i="0" dirty="0" err="1">
                <a:solidFill>
                  <a:srgbClr val="262626"/>
                </a:solidFill>
                <a:effectLst/>
              </a:rPr>
              <a:t>sich</a:t>
            </a:r>
            <a:r>
              <a:rPr lang="en-GB" b="0" i="0" dirty="0">
                <a:solidFill>
                  <a:srgbClr val="262626"/>
                </a:solidFill>
                <a:effectLst/>
              </a:rPr>
              <a:t> Provenance </a:t>
            </a:r>
            <a:r>
              <a:rPr lang="en-GB" b="0" i="0" dirty="0" err="1">
                <a:solidFill>
                  <a:srgbClr val="262626"/>
                </a:solidFill>
                <a:effectLst/>
              </a:rPr>
              <a:t>dafür</a:t>
            </a:r>
            <a:r>
              <a:rPr lang="en-GB" b="0" i="0" dirty="0">
                <a:solidFill>
                  <a:srgbClr val="262626"/>
                </a:solidFill>
                <a:effectLst/>
              </a:rPr>
              <a:t> </a:t>
            </a:r>
            <a:r>
              <a:rPr lang="en-GB" b="0" i="0" dirty="0" err="1">
                <a:solidFill>
                  <a:srgbClr val="262626"/>
                </a:solidFill>
                <a:effectLst/>
              </a:rPr>
              <a:t>ein</a:t>
            </a:r>
            <a:r>
              <a:rPr lang="en-GB" b="0" i="0" dirty="0">
                <a:solidFill>
                  <a:srgbClr val="262626"/>
                </a:solidFill>
                <a:effectLst/>
              </a:rPr>
              <a:t>, die </a:t>
            </a:r>
            <a:r>
              <a:rPr lang="en-GB" b="0" i="0" dirty="0" err="1">
                <a:solidFill>
                  <a:srgbClr val="262626"/>
                </a:solidFill>
                <a:effectLst/>
              </a:rPr>
              <a:t>Wirtschaft</a:t>
            </a:r>
            <a:r>
              <a:rPr lang="en-GB" b="0" i="0" dirty="0">
                <a:solidFill>
                  <a:srgbClr val="262626"/>
                </a:solidFill>
                <a:effectLst/>
              </a:rPr>
              <a:t> </a:t>
            </a:r>
            <a:r>
              <a:rPr lang="en-GB" b="0" i="0" dirty="0" err="1">
                <a:solidFill>
                  <a:srgbClr val="262626"/>
                </a:solidFill>
                <a:effectLst/>
              </a:rPr>
              <a:t>zu</a:t>
            </a:r>
            <a:r>
              <a:rPr lang="en-GB" b="0" i="0" dirty="0">
                <a:solidFill>
                  <a:srgbClr val="262626"/>
                </a:solidFill>
                <a:effectLst/>
              </a:rPr>
              <a:t> </a:t>
            </a:r>
            <a:r>
              <a:rPr lang="en-GB" b="0" i="0" dirty="0" err="1">
                <a:solidFill>
                  <a:srgbClr val="262626"/>
                </a:solidFill>
                <a:effectLst/>
              </a:rPr>
              <a:t>einer</a:t>
            </a:r>
            <a:r>
              <a:rPr lang="en-GB" b="0" i="0" dirty="0">
                <a:solidFill>
                  <a:srgbClr val="262626"/>
                </a:solidFill>
                <a:effectLst/>
              </a:rPr>
              <a:t> Kraft für das </a:t>
            </a:r>
            <a:r>
              <a:rPr lang="en-GB" b="0" i="0" dirty="0" err="1">
                <a:solidFill>
                  <a:srgbClr val="262626"/>
                </a:solidFill>
                <a:effectLst/>
              </a:rPr>
              <a:t>Gute</a:t>
            </a:r>
            <a:r>
              <a:rPr lang="en-GB" b="0" i="0" dirty="0">
                <a:solidFill>
                  <a:srgbClr val="262626"/>
                </a:solidFill>
                <a:effectLst/>
              </a:rPr>
              <a:t> </a:t>
            </a:r>
            <a:r>
              <a:rPr lang="en-GB" b="0" i="0" dirty="0" err="1">
                <a:solidFill>
                  <a:srgbClr val="262626"/>
                </a:solidFill>
                <a:effectLst/>
              </a:rPr>
              <a:t>zu</a:t>
            </a:r>
            <a:r>
              <a:rPr lang="en-GB" b="0" i="0" dirty="0">
                <a:solidFill>
                  <a:srgbClr val="262626"/>
                </a:solidFill>
                <a:effectLst/>
              </a:rPr>
              <a:t> </a:t>
            </a:r>
            <a:r>
              <a:rPr lang="en-GB" b="0" i="0" dirty="0" err="1">
                <a:solidFill>
                  <a:srgbClr val="262626"/>
                </a:solidFill>
                <a:effectLst/>
              </a:rPr>
              <a:t>machen</a:t>
            </a:r>
            <a:r>
              <a:rPr lang="en-GB" b="0" i="0" dirty="0">
                <a:solidFill>
                  <a:srgbClr val="262626"/>
                </a:solidFill>
                <a:effectLst/>
              </a:rPr>
              <a:t>. Provenance war 2013 das </a:t>
            </a:r>
            <a:r>
              <a:rPr lang="en-GB" b="0" i="0" dirty="0" err="1">
                <a:solidFill>
                  <a:srgbClr val="262626"/>
                </a:solidFill>
                <a:effectLst/>
              </a:rPr>
              <a:t>erste</a:t>
            </a:r>
            <a:r>
              <a:rPr lang="en-GB" b="0" i="0" dirty="0">
                <a:solidFill>
                  <a:srgbClr val="262626"/>
                </a:solidFill>
                <a:effectLst/>
              </a:rPr>
              <a:t> </a:t>
            </a:r>
            <a:r>
              <a:rPr lang="en-GB" b="0" i="0" dirty="0" err="1">
                <a:solidFill>
                  <a:srgbClr val="262626"/>
                </a:solidFill>
                <a:effectLst/>
              </a:rPr>
              <a:t>Unternehmen</a:t>
            </a:r>
            <a:r>
              <a:rPr lang="en-GB" b="0" i="0" dirty="0">
                <a:solidFill>
                  <a:srgbClr val="262626"/>
                </a:solidFill>
                <a:effectLst/>
              </a:rPr>
              <a:t>, das die Blockchain-</a:t>
            </a:r>
            <a:r>
              <a:rPr lang="en-GB" b="0" i="0" dirty="0" err="1">
                <a:solidFill>
                  <a:srgbClr val="262626"/>
                </a:solidFill>
                <a:effectLst/>
              </a:rPr>
              <a:t>Technologie</a:t>
            </a:r>
            <a:r>
              <a:rPr lang="en-GB" b="0" i="0" dirty="0">
                <a:solidFill>
                  <a:srgbClr val="262626"/>
                </a:solidFill>
                <a:effectLst/>
              </a:rPr>
              <a:t> in der </a:t>
            </a:r>
            <a:r>
              <a:rPr lang="en-GB" b="0" i="0" dirty="0" err="1">
                <a:solidFill>
                  <a:srgbClr val="262626"/>
                </a:solidFill>
                <a:effectLst/>
              </a:rPr>
              <a:t>Lieferkette</a:t>
            </a:r>
            <a:r>
              <a:rPr lang="en-GB" b="0" i="0" dirty="0">
                <a:solidFill>
                  <a:srgbClr val="262626"/>
                </a:solidFill>
                <a:effectLst/>
              </a:rPr>
              <a:t> </a:t>
            </a:r>
            <a:r>
              <a:rPr lang="en-GB" b="0" i="0" dirty="0" err="1">
                <a:solidFill>
                  <a:srgbClr val="262626"/>
                </a:solidFill>
                <a:effectLst/>
              </a:rPr>
              <a:t>einsetzte</a:t>
            </a:r>
            <a:r>
              <a:rPr lang="en-GB" b="0" i="0" dirty="0">
                <a:solidFill>
                  <a:srgbClr val="262626"/>
                </a:solidFill>
                <a:effectLst/>
              </a:rPr>
              <a:t>, und </a:t>
            </a:r>
            <a:r>
              <a:rPr lang="en-GB" b="0" i="0" dirty="0" err="1">
                <a:solidFill>
                  <a:srgbClr val="262626"/>
                </a:solidFill>
                <a:effectLst/>
              </a:rPr>
              <a:t>arbeitet</a:t>
            </a:r>
            <a:r>
              <a:rPr lang="en-GB" b="0" i="0" dirty="0">
                <a:solidFill>
                  <a:srgbClr val="262626"/>
                </a:solidFill>
                <a:effectLst/>
              </a:rPr>
              <a:t> </a:t>
            </a:r>
            <a:r>
              <a:rPr lang="en-GB" b="0" i="0" dirty="0" err="1">
                <a:solidFill>
                  <a:srgbClr val="262626"/>
                </a:solidFill>
                <a:effectLst/>
              </a:rPr>
              <a:t>heute</a:t>
            </a:r>
            <a:r>
              <a:rPr lang="en-GB" b="0" i="0" dirty="0">
                <a:solidFill>
                  <a:srgbClr val="262626"/>
                </a:solidFill>
                <a:effectLst/>
              </a:rPr>
              <a:t> </a:t>
            </a:r>
            <a:r>
              <a:rPr lang="en-GB" b="0" i="0" dirty="0" err="1">
                <a:solidFill>
                  <a:srgbClr val="262626"/>
                </a:solidFill>
                <a:effectLst/>
              </a:rPr>
              <a:t>mit</a:t>
            </a:r>
            <a:r>
              <a:rPr lang="en-GB" b="0" i="0" dirty="0">
                <a:solidFill>
                  <a:srgbClr val="262626"/>
                </a:solidFill>
                <a:effectLst/>
              </a:rPr>
              <a:t> </a:t>
            </a:r>
            <a:r>
              <a:rPr lang="en-GB" b="0" i="0" dirty="0" err="1">
                <a:solidFill>
                  <a:srgbClr val="262626"/>
                </a:solidFill>
                <a:effectLst/>
              </a:rPr>
              <a:t>Unternehmen</a:t>
            </a:r>
            <a:r>
              <a:rPr lang="en-GB" b="0" i="0" dirty="0">
                <a:solidFill>
                  <a:srgbClr val="262626"/>
                </a:solidFill>
                <a:effectLst/>
              </a:rPr>
              <a:t> in </a:t>
            </a:r>
            <a:r>
              <a:rPr lang="en-GB" b="0" i="0" dirty="0" err="1">
                <a:solidFill>
                  <a:srgbClr val="262626"/>
                </a:solidFill>
                <a:effectLst/>
              </a:rPr>
              <a:t>Großbritannien</a:t>
            </a:r>
            <a:r>
              <a:rPr lang="en-GB" b="0" i="0" dirty="0">
                <a:solidFill>
                  <a:srgbClr val="262626"/>
                </a:solidFill>
                <a:effectLst/>
              </a:rPr>
              <a:t> und in </a:t>
            </a:r>
            <a:r>
              <a:rPr lang="en-GB" b="0" i="0" dirty="0" err="1">
                <a:solidFill>
                  <a:srgbClr val="262626"/>
                </a:solidFill>
                <a:effectLst/>
              </a:rPr>
              <a:t>globalen</a:t>
            </a:r>
            <a:r>
              <a:rPr lang="en-GB" b="0" i="0" dirty="0">
                <a:solidFill>
                  <a:srgbClr val="262626"/>
                </a:solidFill>
                <a:effectLst/>
              </a:rPr>
              <a:t> </a:t>
            </a:r>
            <a:r>
              <a:rPr lang="en-GB" b="0" i="0" dirty="0" err="1">
                <a:solidFill>
                  <a:srgbClr val="262626"/>
                </a:solidFill>
                <a:effectLst/>
              </a:rPr>
              <a:t>Lieferketten</a:t>
            </a:r>
            <a:r>
              <a:rPr lang="en-GB" b="0" i="0" dirty="0">
                <a:solidFill>
                  <a:srgbClr val="262626"/>
                </a:solidFill>
                <a:effectLst/>
              </a:rPr>
              <a:t> </a:t>
            </a:r>
            <a:r>
              <a:rPr lang="en-GB" b="0" i="0" dirty="0" err="1">
                <a:solidFill>
                  <a:srgbClr val="262626"/>
                </a:solidFill>
                <a:effectLst/>
              </a:rPr>
              <a:t>zusammen</a:t>
            </a:r>
            <a:r>
              <a:rPr lang="en-GB" b="0" i="0" dirty="0">
                <a:solidFill>
                  <a:srgbClr val="262626"/>
                </a:solidFill>
                <a:effectLst/>
              </a:rPr>
              <a:t>, </a:t>
            </a:r>
            <a:r>
              <a:rPr lang="en-GB" b="0" i="0" dirty="0" err="1">
                <a:solidFill>
                  <a:srgbClr val="262626"/>
                </a:solidFill>
                <a:effectLst/>
              </a:rPr>
              <a:t>darunter</a:t>
            </a:r>
            <a:r>
              <a:rPr lang="en-GB" b="0" i="0" dirty="0">
                <a:solidFill>
                  <a:srgbClr val="262626"/>
                </a:solidFill>
                <a:effectLst/>
              </a:rPr>
              <a:t> der Co-op-</a:t>
            </a:r>
            <a:r>
              <a:rPr lang="en-GB" b="0" i="0" dirty="0" err="1">
                <a:solidFill>
                  <a:srgbClr val="262626"/>
                </a:solidFill>
                <a:effectLst/>
              </a:rPr>
              <a:t>Supermarkt</a:t>
            </a:r>
            <a:r>
              <a:rPr lang="en-GB" b="0" i="0" dirty="0">
                <a:solidFill>
                  <a:srgbClr val="262626"/>
                </a:solidFill>
                <a:effectLst/>
              </a:rPr>
              <a:t>, Sainsbury's, Unilever, die </a:t>
            </a:r>
            <a:r>
              <a:rPr lang="en-GB" b="0" i="0" dirty="0" err="1">
                <a:solidFill>
                  <a:srgbClr val="262626"/>
                </a:solidFill>
                <a:effectLst/>
              </a:rPr>
              <a:t>Weltbank</a:t>
            </a:r>
            <a:r>
              <a:rPr lang="en-GB" b="0" i="0" dirty="0">
                <a:solidFill>
                  <a:srgbClr val="262626"/>
                </a:solidFill>
                <a:effectLst/>
              </a:rPr>
              <a:t>, Greenpeace, </a:t>
            </a:r>
            <a:r>
              <a:rPr lang="en-GB" b="0" i="0" dirty="0" err="1">
                <a:solidFill>
                  <a:srgbClr val="262626"/>
                </a:solidFill>
                <a:effectLst/>
              </a:rPr>
              <a:t>biozertifizierte</a:t>
            </a:r>
            <a:r>
              <a:rPr lang="en-GB" b="0" i="0" dirty="0">
                <a:solidFill>
                  <a:srgbClr val="262626"/>
                </a:solidFill>
                <a:effectLst/>
              </a:rPr>
              <a:t> </a:t>
            </a:r>
            <a:r>
              <a:rPr lang="en-GB" b="0" i="0" dirty="0" err="1">
                <a:solidFill>
                  <a:srgbClr val="262626"/>
                </a:solidFill>
                <a:effectLst/>
              </a:rPr>
              <a:t>Bauernhöfe</a:t>
            </a:r>
            <a:r>
              <a:rPr lang="en-GB" b="0" i="0" dirty="0">
                <a:solidFill>
                  <a:srgbClr val="262626"/>
                </a:solidFill>
                <a:effectLst/>
              </a:rPr>
              <a:t> in </a:t>
            </a:r>
            <a:r>
              <a:rPr lang="en-GB" b="0" i="0" dirty="0" err="1">
                <a:solidFill>
                  <a:srgbClr val="262626"/>
                </a:solidFill>
                <a:effectLst/>
              </a:rPr>
              <a:t>ganz</a:t>
            </a:r>
            <a:r>
              <a:rPr lang="en-GB" b="0" i="0" dirty="0">
                <a:solidFill>
                  <a:srgbClr val="262626"/>
                </a:solidFill>
                <a:effectLst/>
              </a:rPr>
              <a:t> Europa und </a:t>
            </a:r>
            <a:r>
              <a:rPr lang="en-GB" b="0" i="0" dirty="0" err="1">
                <a:solidFill>
                  <a:srgbClr val="262626"/>
                </a:solidFill>
                <a:effectLst/>
              </a:rPr>
              <a:t>Luxusmarken</a:t>
            </a:r>
            <a:r>
              <a:rPr lang="en-GB" b="0" i="0" dirty="0">
                <a:solidFill>
                  <a:srgbClr val="262626"/>
                </a:solidFill>
                <a:effectLst/>
              </a:rPr>
              <a:t> in der </a:t>
            </a:r>
            <a:r>
              <a:rPr lang="en-GB" b="0" i="0" dirty="0" err="1">
                <a:solidFill>
                  <a:srgbClr val="262626"/>
                </a:solidFill>
                <a:effectLst/>
              </a:rPr>
              <a:t>Lebensmittel</a:t>
            </a:r>
            <a:r>
              <a:rPr lang="en-GB" b="0" i="0" dirty="0">
                <a:solidFill>
                  <a:srgbClr val="262626"/>
                </a:solidFill>
                <a:effectLst/>
              </a:rPr>
              <a:t>- und </a:t>
            </a:r>
            <a:r>
              <a:rPr lang="en-GB" b="0" i="0" dirty="0" err="1">
                <a:solidFill>
                  <a:srgbClr val="262626"/>
                </a:solidFill>
                <a:effectLst/>
              </a:rPr>
              <a:t>Modebranche</a:t>
            </a:r>
            <a:r>
              <a:rPr lang="en-GB" b="0" i="0" dirty="0">
                <a:solidFill>
                  <a:srgbClr val="262626"/>
                </a:solidFill>
                <a:effectLst/>
              </a:rPr>
              <a:t>. </a:t>
            </a:r>
          </a:p>
          <a:p>
            <a:pPr algn="just"/>
            <a:endParaRPr lang="en-GB" b="0" i="0" dirty="0">
              <a:solidFill>
                <a:srgbClr val="262626"/>
              </a:solidFill>
              <a:effectLst/>
            </a:endParaRPr>
          </a:p>
          <a:p>
            <a:pPr algn="just"/>
            <a:r>
              <a:rPr lang="en-GB" b="0" i="0" dirty="0">
                <a:solidFill>
                  <a:srgbClr val="262626"/>
                </a:solidFill>
                <a:effectLst/>
              </a:rPr>
              <a:t>Das </a:t>
            </a:r>
            <a:r>
              <a:rPr lang="en-GB" b="0" i="0" dirty="0" err="1">
                <a:solidFill>
                  <a:srgbClr val="262626"/>
                </a:solidFill>
                <a:effectLst/>
              </a:rPr>
              <a:t>Unternehmen</a:t>
            </a:r>
            <a:r>
              <a:rPr lang="en-GB" b="0" i="0" dirty="0">
                <a:solidFill>
                  <a:srgbClr val="262626"/>
                </a:solidFill>
                <a:effectLst/>
              </a:rPr>
              <a:t> </a:t>
            </a:r>
            <a:r>
              <a:rPr lang="en-GB" b="0" i="0" dirty="0" err="1">
                <a:solidFill>
                  <a:srgbClr val="262626"/>
                </a:solidFill>
                <a:effectLst/>
              </a:rPr>
              <a:t>ist</a:t>
            </a:r>
            <a:r>
              <a:rPr lang="en-GB" b="0" i="0" dirty="0">
                <a:solidFill>
                  <a:srgbClr val="262626"/>
                </a:solidFill>
                <a:effectLst/>
              </a:rPr>
              <a:t> </a:t>
            </a:r>
            <a:r>
              <a:rPr lang="en-GB" b="0" i="0" dirty="0" err="1">
                <a:solidFill>
                  <a:srgbClr val="262626"/>
                </a:solidFill>
                <a:effectLst/>
              </a:rPr>
              <a:t>Mitglied</a:t>
            </a:r>
            <a:r>
              <a:rPr lang="en-GB" b="0" i="0" dirty="0">
                <a:solidFill>
                  <a:srgbClr val="262626"/>
                </a:solidFill>
                <a:effectLst/>
              </a:rPr>
              <a:t> der Ellen MacArthur Foundation CE100 - </a:t>
            </a:r>
            <a:r>
              <a:rPr lang="en-GB" b="0" i="0" dirty="0" err="1">
                <a:solidFill>
                  <a:srgbClr val="262626"/>
                </a:solidFill>
                <a:effectLst/>
              </a:rPr>
              <a:t>ein</a:t>
            </a:r>
            <a:r>
              <a:rPr lang="en-GB" b="0" i="0" dirty="0">
                <a:solidFill>
                  <a:srgbClr val="262626"/>
                </a:solidFill>
                <a:effectLst/>
              </a:rPr>
              <a:t> </a:t>
            </a:r>
            <a:r>
              <a:rPr lang="en-GB" b="0" i="0" dirty="0" err="1">
                <a:solidFill>
                  <a:srgbClr val="262626"/>
                </a:solidFill>
                <a:effectLst/>
              </a:rPr>
              <a:t>Pionier</a:t>
            </a:r>
            <a:r>
              <a:rPr lang="en-GB" b="0" i="0" dirty="0">
                <a:solidFill>
                  <a:srgbClr val="262626"/>
                </a:solidFill>
                <a:effectLst/>
              </a:rPr>
              <a:t> für </a:t>
            </a:r>
            <a:r>
              <a:rPr lang="en-GB" b="0" i="0" dirty="0" err="1">
                <a:solidFill>
                  <a:srgbClr val="262626"/>
                </a:solidFill>
                <a:effectLst/>
              </a:rPr>
              <a:t>offene</a:t>
            </a:r>
            <a:r>
              <a:rPr lang="en-GB" b="0" i="0" dirty="0">
                <a:solidFill>
                  <a:srgbClr val="262626"/>
                </a:solidFill>
                <a:effectLst/>
              </a:rPr>
              <a:t> </a:t>
            </a:r>
            <a:r>
              <a:rPr lang="en-GB" b="0" i="0" dirty="0" err="1">
                <a:solidFill>
                  <a:srgbClr val="262626"/>
                </a:solidFill>
                <a:effectLst/>
              </a:rPr>
              <a:t>Rückverfolgbarkeitssysteme</a:t>
            </a:r>
            <a:r>
              <a:rPr lang="en-GB" b="0" i="0" dirty="0">
                <a:solidFill>
                  <a:srgbClr val="262626"/>
                </a:solidFill>
                <a:effectLst/>
              </a:rPr>
              <a:t> für </a:t>
            </a:r>
            <a:r>
              <a:rPr lang="en-GB" b="0" i="0" dirty="0" err="1">
                <a:solidFill>
                  <a:srgbClr val="262626"/>
                </a:solidFill>
                <a:effectLst/>
              </a:rPr>
              <a:t>eine</a:t>
            </a:r>
            <a:r>
              <a:rPr lang="en-GB" b="0" i="0" dirty="0">
                <a:solidFill>
                  <a:srgbClr val="262626"/>
                </a:solidFill>
                <a:effectLst/>
              </a:rPr>
              <a:t> </a:t>
            </a:r>
            <a:r>
              <a:rPr lang="en-GB" b="0" i="0" dirty="0" err="1">
                <a:solidFill>
                  <a:srgbClr val="262626"/>
                </a:solidFill>
                <a:effectLst/>
              </a:rPr>
              <a:t>Kreislaufwirtschaft</a:t>
            </a:r>
            <a:r>
              <a:rPr lang="en-GB" b="0" i="0" dirty="0">
                <a:solidFill>
                  <a:srgbClr val="262626"/>
                </a:solidFill>
                <a:effectLst/>
              </a:rPr>
              <a:t> - und </a:t>
            </a:r>
            <a:r>
              <a:rPr lang="en-GB" b="0" i="0" dirty="0" err="1">
                <a:solidFill>
                  <a:srgbClr val="262626"/>
                </a:solidFill>
                <a:effectLst/>
              </a:rPr>
              <a:t>wurde</a:t>
            </a:r>
            <a:r>
              <a:rPr lang="en-GB" b="0" i="0" dirty="0">
                <a:solidFill>
                  <a:srgbClr val="262626"/>
                </a:solidFill>
                <a:effectLst/>
              </a:rPr>
              <a:t> 2017 in </a:t>
            </a:r>
            <a:r>
              <a:rPr lang="en-GB" b="0" i="0" dirty="0" err="1">
                <a:solidFill>
                  <a:srgbClr val="262626"/>
                </a:solidFill>
                <a:effectLst/>
              </a:rPr>
              <a:t>mehr</a:t>
            </a:r>
            <a:r>
              <a:rPr lang="en-GB" b="0" i="0" dirty="0">
                <a:solidFill>
                  <a:srgbClr val="262626"/>
                </a:solidFill>
                <a:effectLst/>
              </a:rPr>
              <a:t> </a:t>
            </a:r>
            <a:r>
              <a:rPr lang="en-GB" b="0" i="0" dirty="0" err="1">
                <a:solidFill>
                  <a:srgbClr val="262626"/>
                </a:solidFill>
                <a:effectLst/>
              </a:rPr>
              <a:t>als</a:t>
            </a:r>
            <a:r>
              <a:rPr lang="en-GB" b="0" i="0" dirty="0">
                <a:solidFill>
                  <a:srgbClr val="262626"/>
                </a:solidFill>
                <a:effectLst/>
              </a:rPr>
              <a:t> 100 </a:t>
            </a:r>
            <a:r>
              <a:rPr lang="en-GB" b="0" i="0" dirty="0" err="1">
                <a:solidFill>
                  <a:srgbClr val="262626"/>
                </a:solidFill>
                <a:effectLst/>
              </a:rPr>
              <a:t>Nachrichtensendungen</a:t>
            </a:r>
            <a:r>
              <a:rPr lang="en-GB" b="0" i="0" dirty="0">
                <a:solidFill>
                  <a:srgbClr val="262626"/>
                </a:solidFill>
                <a:effectLst/>
              </a:rPr>
              <a:t> </a:t>
            </a:r>
            <a:r>
              <a:rPr lang="en-GB" b="0" i="0" dirty="0" err="1">
                <a:solidFill>
                  <a:srgbClr val="262626"/>
                </a:solidFill>
                <a:effectLst/>
              </a:rPr>
              <a:t>erwähnt</a:t>
            </a:r>
            <a:r>
              <a:rPr lang="en-GB" b="0" i="0" dirty="0">
                <a:solidFill>
                  <a:srgbClr val="262626"/>
                </a:solidFill>
                <a:effectLst/>
              </a:rPr>
              <a:t>.</a:t>
            </a:r>
          </a:p>
          <a:p>
            <a:pPr algn="just"/>
            <a:endParaRPr lang="en-GB" sz="1400" b="0" i="0" dirty="0">
              <a:solidFill>
                <a:srgbClr val="7A7A7A"/>
              </a:solidFill>
              <a:effectLst/>
            </a:endParaRPr>
          </a:p>
          <a:p>
            <a:pPr algn="just"/>
            <a:r>
              <a:rPr lang="en-GB" b="1" dirty="0" err="1">
                <a:solidFill>
                  <a:srgbClr val="ECECEC"/>
                </a:solidFill>
                <a:highlight>
                  <a:srgbClr val="6A9D56"/>
                </a:highlight>
              </a:rPr>
              <a:t>Lesen</a:t>
            </a:r>
            <a:r>
              <a:rPr lang="en-GB" b="1" dirty="0">
                <a:solidFill>
                  <a:srgbClr val="ECECEC"/>
                </a:solidFill>
                <a:highlight>
                  <a:srgbClr val="6A9D56"/>
                </a:highlight>
              </a:rPr>
              <a:t> Sie </a:t>
            </a:r>
            <a:r>
              <a:rPr lang="en-GB" b="1" dirty="0" err="1">
                <a:solidFill>
                  <a:srgbClr val="ECECEC"/>
                </a:solidFill>
                <a:highlight>
                  <a:srgbClr val="6A9D56"/>
                </a:highlight>
              </a:rPr>
              <a:t>mehr</a:t>
            </a:r>
            <a:r>
              <a:rPr lang="en-GB" b="0" i="0" dirty="0">
                <a:solidFill>
                  <a:srgbClr val="7A7A7A"/>
                </a:solidFill>
                <a:effectLst/>
                <a:highlight>
                  <a:srgbClr val="6A9D56"/>
                </a:highlight>
              </a:rPr>
              <a:t> </a:t>
            </a:r>
          </a:p>
          <a:p>
            <a:pPr algn="just"/>
            <a:endParaRPr lang="en-GB" b="0" i="0" dirty="0">
              <a:solidFill>
                <a:srgbClr val="7A7A7A"/>
              </a:solidFill>
              <a:effectLst/>
            </a:endParaRPr>
          </a:p>
          <a:p>
            <a:pPr marL="285750" indent="-285750" algn="just">
              <a:buFont typeface="Arial" panose="020B0604020202020204" pitchFamily="34" charset="0"/>
              <a:buChar char="•"/>
            </a:pPr>
            <a:r>
              <a:rPr lang="en-GB" b="0" i="0" dirty="0">
                <a:solidFill>
                  <a:srgbClr val="262626"/>
                </a:solidFill>
                <a:effectLst/>
              </a:rPr>
              <a:t>TechCrunch – Provenance’s </a:t>
            </a:r>
            <a:r>
              <a:rPr lang="en-GB" b="0" i="0" dirty="0" err="1">
                <a:solidFill>
                  <a:srgbClr val="262626"/>
                </a:solidFill>
                <a:effectLst/>
              </a:rPr>
              <a:t>Geschichte</a:t>
            </a:r>
            <a:endParaRPr lang="en-GB" b="0" i="0" dirty="0">
              <a:solidFill>
                <a:srgbClr val="262626"/>
              </a:solidFill>
              <a:effectLst/>
            </a:endParaRPr>
          </a:p>
          <a:p>
            <a:pPr marL="285750" indent="-285750" algn="just">
              <a:buFont typeface="Arial" panose="020B0604020202020204" pitchFamily="34" charset="0"/>
              <a:buChar char="•"/>
            </a:pPr>
            <a:r>
              <a:rPr lang="en-GB" b="0" i="0" dirty="0">
                <a:solidFill>
                  <a:srgbClr val="7A7A7A"/>
                </a:solidFill>
                <a:effectLst/>
                <a:hlinkClick r:id="rId2"/>
              </a:rPr>
              <a:t>https://techcrunch.com/2015/09/21/provenance-aims-to-use-blockchain-technology-to-prove-authenticity/</a:t>
            </a:r>
            <a:r>
              <a:rPr lang="en-GB" b="0" i="0" dirty="0">
                <a:solidFill>
                  <a:srgbClr val="7A7A7A"/>
                </a:solidFill>
                <a:effectLst/>
              </a:rPr>
              <a:t> </a:t>
            </a:r>
          </a:p>
          <a:p>
            <a:pPr algn="just"/>
            <a:endParaRPr lang="en-GB" sz="1400" b="0" i="0" dirty="0">
              <a:solidFill>
                <a:srgbClr val="7A7A7A"/>
              </a:solidFill>
              <a:effectLst/>
              <a:latin typeface="Roboto" panose="02000000000000000000" pitchFamily="2" charset="0"/>
            </a:endParaRPr>
          </a:p>
        </p:txBody>
      </p:sp>
    </p:spTree>
    <p:extLst>
      <p:ext uri="{BB962C8B-B14F-4D97-AF65-F5344CB8AC3E}">
        <p14:creationId xmlns:p14="http://schemas.microsoft.com/office/powerpoint/2010/main" val="4186069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A3609859-F9E5-1140-8DE2-548E2441BEF9}"/>
              </a:ext>
            </a:extLst>
          </p:cNvPr>
          <p:cNvSpPr>
            <a:spLocks noGrp="1"/>
          </p:cNvSpPr>
          <p:nvPr>
            <p:ph type="body" sz="quarter" idx="18"/>
          </p:nvPr>
        </p:nvSpPr>
        <p:spPr>
          <a:xfrm>
            <a:off x="5837276" y="2572527"/>
            <a:ext cx="5709682" cy="2761790"/>
          </a:xfrm>
          <a:prstGeom prst="rect">
            <a:avLst/>
          </a:prstGeom>
        </p:spPr>
        <p:txBody>
          <a:bodyPr/>
          <a:lstStyle/>
          <a:p>
            <a:pPr marL="285750" indent="-285750" algn="l">
              <a:buFont typeface="Arial" panose="020B0604020202020204" pitchFamily="34" charset="0"/>
              <a:buChar char="•"/>
            </a:pPr>
            <a:r>
              <a:rPr lang="en-GB" sz="1800" b="0" i="0" dirty="0" err="1">
                <a:solidFill>
                  <a:srgbClr val="262626"/>
                </a:solidFill>
                <a:effectLst/>
              </a:rPr>
              <a:t>Anfängliche</a:t>
            </a:r>
            <a:r>
              <a:rPr lang="en-GB" sz="1800" b="0" i="0" dirty="0">
                <a:solidFill>
                  <a:srgbClr val="262626"/>
                </a:solidFill>
                <a:effectLst/>
              </a:rPr>
              <a:t> Skepsis </a:t>
            </a:r>
            <a:r>
              <a:rPr lang="en-GB" sz="1800" b="0" i="0" dirty="0" err="1">
                <a:solidFill>
                  <a:srgbClr val="262626"/>
                </a:solidFill>
                <a:effectLst/>
              </a:rPr>
              <a:t>gegenüber</a:t>
            </a:r>
            <a:r>
              <a:rPr lang="en-GB" sz="1800" b="0" i="0" dirty="0">
                <a:solidFill>
                  <a:srgbClr val="262626"/>
                </a:solidFill>
                <a:effectLst/>
              </a:rPr>
              <a:t> der </a:t>
            </a:r>
            <a:r>
              <a:rPr lang="en-GB" sz="1800" b="0" i="0" dirty="0" err="1">
                <a:solidFill>
                  <a:srgbClr val="262626"/>
                </a:solidFill>
                <a:effectLst/>
              </a:rPr>
              <a:t>Anwendung</a:t>
            </a:r>
            <a:r>
              <a:rPr lang="en-GB" sz="1800" b="0" i="0" dirty="0">
                <a:solidFill>
                  <a:srgbClr val="262626"/>
                </a:solidFill>
                <a:effectLst/>
              </a:rPr>
              <a:t> von Blockchain </a:t>
            </a:r>
            <a:r>
              <a:rPr lang="en-GB" sz="1800" b="0" i="0" dirty="0" err="1">
                <a:solidFill>
                  <a:srgbClr val="262626"/>
                </a:solidFill>
                <a:effectLst/>
              </a:rPr>
              <a:t>außerhalb</a:t>
            </a:r>
            <a:r>
              <a:rPr lang="en-GB" sz="1800" b="0" i="0" dirty="0">
                <a:solidFill>
                  <a:srgbClr val="262626"/>
                </a:solidFill>
                <a:effectLst/>
              </a:rPr>
              <a:t> des </a:t>
            </a:r>
            <a:r>
              <a:rPr lang="en-GB" sz="1800" b="0" i="0" dirty="0" err="1">
                <a:solidFill>
                  <a:srgbClr val="262626"/>
                </a:solidFill>
                <a:effectLst/>
              </a:rPr>
              <a:t>Finanzbereichs</a:t>
            </a:r>
            <a:r>
              <a:rPr lang="en-GB" sz="1800" b="0" i="0" dirty="0">
                <a:solidFill>
                  <a:srgbClr val="262626"/>
                </a:solidFill>
                <a:effectLst/>
              </a:rPr>
              <a:t>.</a:t>
            </a:r>
          </a:p>
          <a:p>
            <a:pPr marL="285750" indent="-285750" algn="l">
              <a:buFont typeface="Arial" panose="020B0604020202020204" pitchFamily="34" charset="0"/>
              <a:buChar char="•"/>
            </a:pPr>
            <a:r>
              <a:rPr lang="en-GB" sz="1800" b="0" i="0" dirty="0">
                <a:solidFill>
                  <a:srgbClr val="262626"/>
                </a:solidFill>
                <a:effectLst/>
              </a:rPr>
              <a:t> </a:t>
            </a:r>
            <a:r>
              <a:rPr lang="en-GB" sz="1800" b="0" i="0" dirty="0" err="1">
                <a:solidFill>
                  <a:srgbClr val="262626"/>
                </a:solidFill>
                <a:effectLst/>
              </a:rPr>
              <a:t>Gewinnung</a:t>
            </a:r>
            <a:r>
              <a:rPr lang="en-GB" sz="1800" b="0" i="0" dirty="0">
                <a:solidFill>
                  <a:srgbClr val="262626"/>
                </a:solidFill>
                <a:effectLst/>
              </a:rPr>
              <a:t> von </a:t>
            </a:r>
            <a:r>
              <a:rPr lang="en-GB" sz="1800" b="0" i="0" dirty="0" err="1">
                <a:solidFill>
                  <a:srgbClr val="262626"/>
                </a:solidFill>
                <a:effectLst/>
              </a:rPr>
              <a:t>Marken</a:t>
            </a:r>
            <a:r>
              <a:rPr lang="en-GB" sz="1800" b="0" i="0" dirty="0">
                <a:solidFill>
                  <a:srgbClr val="262626"/>
                </a:solidFill>
                <a:effectLst/>
              </a:rPr>
              <a:t> für das </a:t>
            </a:r>
            <a:r>
              <a:rPr lang="en-GB" sz="1800" b="0" i="0" dirty="0" err="1">
                <a:solidFill>
                  <a:srgbClr val="262626"/>
                </a:solidFill>
                <a:effectLst/>
              </a:rPr>
              <a:t>Konzept</a:t>
            </a:r>
            <a:r>
              <a:rPr lang="en-GB" sz="1800" b="0" i="0" dirty="0">
                <a:solidFill>
                  <a:srgbClr val="262626"/>
                </a:solidFill>
                <a:effectLst/>
              </a:rPr>
              <a:t>.</a:t>
            </a:r>
          </a:p>
          <a:p>
            <a:pPr marL="285750" indent="-285750" algn="l">
              <a:buFont typeface="Arial" panose="020B0604020202020204" pitchFamily="34" charset="0"/>
              <a:buChar char="•"/>
            </a:pPr>
            <a:r>
              <a:rPr lang="en-GB" sz="1800" b="0" i="0" dirty="0">
                <a:solidFill>
                  <a:srgbClr val="262626"/>
                </a:solidFill>
                <a:effectLst/>
              </a:rPr>
              <a:t> </a:t>
            </a:r>
            <a:r>
              <a:rPr lang="en-GB" sz="1800" b="0" i="0" dirty="0" err="1">
                <a:solidFill>
                  <a:srgbClr val="262626"/>
                </a:solidFill>
                <a:effectLst/>
              </a:rPr>
              <a:t>Einbindung</a:t>
            </a:r>
            <a:r>
              <a:rPr lang="en-GB" sz="1800" b="0" i="0" dirty="0">
                <a:solidFill>
                  <a:srgbClr val="262626"/>
                </a:solidFill>
                <a:effectLst/>
              </a:rPr>
              <a:t> in </a:t>
            </a:r>
            <a:r>
              <a:rPr lang="en-GB" sz="1800" b="0" i="0" dirty="0" err="1">
                <a:solidFill>
                  <a:srgbClr val="262626"/>
                </a:solidFill>
                <a:effectLst/>
              </a:rPr>
              <a:t>vielfältige</a:t>
            </a:r>
            <a:r>
              <a:rPr lang="en-GB" sz="1800" b="0" i="0" dirty="0">
                <a:solidFill>
                  <a:srgbClr val="262626"/>
                </a:solidFill>
                <a:effectLst/>
              </a:rPr>
              <a:t> und </a:t>
            </a:r>
            <a:r>
              <a:rPr lang="en-GB" sz="1800" b="0" i="0" dirty="0" err="1">
                <a:solidFill>
                  <a:srgbClr val="262626"/>
                </a:solidFill>
                <a:effectLst/>
              </a:rPr>
              <a:t>komplexe</a:t>
            </a:r>
            <a:r>
              <a:rPr lang="en-GB" sz="1800" b="0" i="0" dirty="0">
                <a:solidFill>
                  <a:srgbClr val="262626"/>
                </a:solidFill>
                <a:effectLst/>
              </a:rPr>
              <a:t> </a:t>
            </a:r>
            <a:r>
              <a:rPr lang="en-GB" sz="1800" b="0" i="0" dirty="0" err="1">
                <a:solidFill>
                  <a:srgbClr val="262626"/>
                </a:solidFill>
                <a:effectLst/>
              </a:rPr>
              <a:t>Lieferketten</a:t>
            </a:r>
            <a:r>
              <a:rPr lang="en-GB" sz="1800" b="0" i="0" dirty="0">
                <a:solidFill>
                  <a:srgbClr val="262626"/>
                </a:solidFill>
                <a:effectLst/>
              </a:rPr>
              <a:t>.</a:t>
            </a:r>
          </a:p>
          <a:p>
            <a:pPr marL="285750" indent="-285750" algn="l">
              <a:buFont typeface="Arial" panose="020B0604020202020204" pitchFamily="34" charset="0"/>
              <a:buChar char="•"/>
            </a:pPr>
            <a:endParaRPr lang="en-GB" sz="1800" dirty="0">
              <a:solidFill>
                <a:srgbClr val="262626"/>
              </a:solidFill>
            </a:endParaRPr>
          </a:p>
          <a:p>
            <a:pPr marL="0" indent="0" algn="l"/>
            <a:r>
              <a:rPr lang="en-GB" sz="1800" b="0" i="0" dirty="0" err="1">
                <a:solidFill>
                  <a:srgbClr val="262626"/>
                </a:solidFill>
                <a:effectLst/>
              </a:rPr>
              <a:t>Schauen</a:t>
            </a:r>
            <a:r>
              <a:rPr lang="en-GB" sz="1800" b="0" i="0" dirty="0">
                <a:solidFill>
                  <a:srgbClr val="262626"/>
                </a:solidFill>
                <a:effectLst/>
              </a:rPr>
              <a:t> </a:t>
            </a:r>
            <a:r>
              <a:rPr lang="en-GB" sz="1800" b="0" i="0" dirty="0" err="1">
                <a:solidFill>
                  <a:srgbClr val="262626"/>
                </a:solidFill>
                <a:effectLst/>
              </a:rPr>
              <a:t>wir</a:t>
            </a:r>
            <a:r>
              <a:rPr lang="en-GB" sz="1800" b="0" i="0" dirty="0">
                <a:solidFill>
                  <a:srgbClr val="262626"/>
                </a:solidFill>
                <a:effectLst/>
              </a:rPr>
              <a:t> </a:t>
            </a:r>
            <a:r>
              <a:rPr lang="en-GB" sz="1800" b="0" i="0" dirty="0" err="1">
                <a:solidFill>
                  <a:srgbClr val="262626"/>
                </a:solidFill>
                <a:effectLst/>
              </a:rPr>
              <a:t>uns</a:t>
            </a:r>
            <a:r>
              <a:rPr lang="en-GB" sz="1800" b="0" i="0" dirty="0">
                <a:solidFill>
                  <a:srgbClr val="262626"/>
                </a:solidFill>
                <a:effectLst/>
              </a:rPr>
              <a:t> die </a:t>
            </a:r>
            <a:r>
              <a:rPr lang="en-GB" sz="1800" b="0" i="0" dirty="0" err="1">
                <a:solidFill>
                  <a:srgbClr val="262626"/>
                </a:solidFill>
                <a:effectLst/>
              </a:rPr>
              <a:t>Geschichte</a:t>
            </a:r>
            <a:r>
              <a:rPr lang="en-GB" sz="1800" b="0" i="0" dirty="0">
                <a:solidFill>
                  <a:srgbClr val="262626"/>
                </a:solidFill>
                <a:effectLst/>
              </a:rPr>
              <a:t> der </a:t>
            </a:r>
            <a:r>
              <a:rPr lang="en-GB" sz="1800" b="0" i="0" dirty="0" err="1">
                <a:solidFill>
                  <a:srgbClr val="262626"/>
                </a:solidFill>
                <a:effectLst/>
              </a:rPr>
              <a:t>Gründerin</a:t>
            </a:r>
            <a:r>
              <a:rPr lang="en-GB" sz="1800" b="0" i="0" dirty="0">
                <a:solidFill>
                  <a:srgbClr val="262626"/>
                </a:solidFill>
                <a:effectLst/>
              </a:rPr>
              <a:t> </a:t>
            </a:r>
            <a:r>
              <a:rPr lang="en-GB" sz="1800" b="0" i="0" dirty="0" err="1">
                <a:solidFill>
                  <a:srgbClr val="262626"/>
                </a:solidFill>
                <a:effectLst/>
              </a:rPr>
              <a:t>genauer</a:t>
            </a:r>
            <a:r>
              <a:rPr lang="en-GB" sz="1800" b="0" i="0" dirty="0">
                <a:solidFill>
                  <a:srgbClr val="262626"/>
                </a:solidFill>
                <a:effectLst/>
              </a:rPr>
              <a:t> an und </a:t>
            </a:r>
            <a:r>
              <a:rPr lang="en-GB" sz="1800" b="0" i="0" dirty="0" err="1">
                <a:solidFill>
                  <a:srgbClr val="262626"/>
                </a:solidFill>
                <a:effectLst/>
              </a:rPr>
              <a:t>lernen</a:t>
            </a:r>
            <a:r>
              <a:rPr lang="en-GB" sz="1800" b="0" i="0" dirty="0">
                <a:solidFill>
                  <a:srgbClr val="262626"/>
                </a:solidFill>
                <a:effectLst/>
              </a:rPr>
              <a:t> </a:t>
            </a:r>
            <a:r>
              <a:rPr lang="en-GB" sz="1800" b="0" i="0" dirty="0" err="1">
                <a:solidFill>
                  <a:srgbClr val="262626"/>
                </a:solidFill>
                <a:effectLst/>
              </a:rPr>
              <a:t>wir</a:t>
            </a:r>
            <a:r>
              <a:rPr lang="en-GB" sz="1800" b="0" i="0" dirty="0">
                <a:solidFill>
                  <a:srgbClr val="262626"/>
                </a:solidFill>
                <a:effectLst/>
              </a:rPr>
              <a:t> Jessi Baker </a:t>
            </a:r>
            <a:r>
              <a:rPr lang="en-GB" sz="1800" b="0" i="0" dirty="0" err="1">
                <a:solidFill>
                  <a:srgbClr val="262626"/>
                </a:solidFill>
                <a:effectLst/>
              </a:rPr>
              <a:t>kennen</a:t>
            </a:r>
            <a:r>
              <a:rPr lang="en-GB" sz="1800" b="0" i="0" dirty="0">
                <a:solidFill>
                  <a:srgbClr val="262626"/>
                </a:solidFill>
                <a:effectLst/>
              </a:rPr>
              <a:t>, </a:t>
            </a:r>
            <a:r>
              <a:rPr lang="en-GB" sz="1800" b="1" i="0" dirty="0" err="1">
                <a:solidFill>
                  <a:schemeClr val="bg1"/>
                </a:solidFill>
                <a:effectLst/>
                <a:highlight>
                  <a:srgbClr val="6A9D56"/>
                </a:highlight>
              </a:rPr>
              <a:t>klicken</a:t>
            </a:r>
            <a:r>
              <a:rPr lang="en-GB" sz="1800" b="1" i="0" dirty="0">
                <a:solidFill>
                  <a:schemeClr val="bg1"/>
                </a:solidFill>
                <a:effectLst/>
                <a:highlight>
                  <a:srgbClr val="6A9D56"/>
                </a:highlight>
              </a:rPr>
              <a:t> Sie auf  Play</a:t>
            </a:r>
          </a:p>
          <a:p>
            <a:endParaRPr lang="en-US" sz="1800" dirty="0"/>
          </a:p>
        </p:txBody>
      </p:sp>
      <p:sp>
        <p:nvSpPr>
          <p:cNvPr id="5" name="Text Placeholder 4">
            <a:extLst>
              <a:ext uri="{FF2B5EF4-FFF2-40B4-BE49-F238E27FC236}">
                <a16:creationId xmlns:a16="http://schemas.microsoft.com/office/drawing/2014/main" id="{85241DAC-738A-2446-AED5-50E6EF776372}"/>
              </a:ext>
            </a:extLst>
          </p:cNvPr>
          <p:cNvSpPr>
            <a:spLocks noGrp="1"/>
          </p:cNvSpPr>
          <p:nvPr>
            <p:ph type="body" sz="quarter" idx="16"/>
          </p:nvPr>
        </p:nvSpPr>
        <p:spPr>
          <a:xfrm>
            <a:off x="1924494" y="451658"/>
            <a:ext cx="8886118" cy="992652"/>
          </a:xfrm>
          <a:prstGeom prst="rect">
            <a:avLst/>
          </a:prstGeom>
        </p:spPr>
        <p:txBody>
          <a:bodyPr/>
          <a:lstStyle/>
          <a:p>
            <a:pPr algn="l"/>
            <a:r>
              <a:rPr lang="en-US" dirty="0"/>
              <a:t>PROVENANCE </a:t>
            </a:r>
            <a:r>
              <a:rPr lang="en-US" dirty="0" err="1"/>
              <a:t>Hindernisse</a:t>
            </a:r>
            <a:r>
              <a:rPr lang="en-US" dirty="0"/>
              <a:t> und </a:t>
            </a:r>
            <a:r>
              <a:rPr lang="en-US" dirty="0" err="1"/>
              <a:t>Hürden</a:t>
            </a:r>
            <a:endParaRPr lang="en-GB" i="0" dirty="0">
              <a:solidFill>
                <a:srgbClr val="29608D"/>
              </a:solidFill>
              <a:effectLst/>
            </a:endParaRPr>
          </a:p>
        </p:txBody>
      </p:sp>
      <p:pic>
        <p:nvPicPr>
          <p:cNvPr id="7" name="Picture Placeholder 6">
            <a:extLst>
              <a:ext uri="{FF2B5EF4-FFF2-40B4-BE49-F238E27FC236}">
                <a16:creationId xmlns:a16="http://schemas.microsoft.com/office/drawing/2014/main" id="{2325D71C-9DD7-7CEB-AE61-0F1A77669A5C}"/>
              </a:ext>
            </a:extLst>
          </p:cNvPr>
          <p:cNvPicPr>
            <a:picLocks noGrp="1" noChangeAspect="1"/>
          </p:cNvPicPr>
          <p:nvPr>
            <p:ph type="pic" sz="quarter" idx="10"/>
          </p:nvPr>
        </p:nvPicPr>
        <p:blipFill>
          <a:blip r:embed="rId4"/>
          <a:srcRect l="6295" r="6295"/>
          <a:stretch>
            <a:fillRect/>
          </a:stretch>
        </p:blipFill>
        <p:spPr/>
      </p:pic>
      <p:pic>
        <p:nvPicPr>
          <p:cNvPr id="3" name="Online Media 3" title="The story of Provenance - The blockchain startup revolutionising supply chains">
            <a:hlinkClick r:id="" action="ppaction://media"/>
            <a:extLst>
              <a:ext uri="{FF2B5EF4-FFF2-40B4-BE49-F238E27FC236}">
                <a16:creationId xmlns:a16="http://schemas.microsoft.com/office/drawing/2014/main" id="{ABD94454-D537-4494-8623-C2BEF20BCDD9}"/>
              </a:ext>
            </a:extLst>
          </p:cNvPr>
          <p:cNvPicPr>
            <a:picLocks noRot="1" noChangeAspect="1"/>
          </p:cNvPicPr>
          <p:nvPr>
            <a:videoFile r:link="rId1"/>
          </p:nvPr>
        </p:nvPicPr>
        <p:blipFill>
          <a:blip r:embed="rId5"/>
          <a:stretch>
            <a:fillRect/>
          </a:stretch>
        </p:blipFill>
        <p:spPr>
          <a:xfrm>
            <a:off x="49821" y="1996828"/>
            <a:ext cx="5160025" cy="3913188"/>
          </a:xfrm>
          <a:prstGeom prst="rect">
            <a:avLst/>
          </a:prstGeom>
        </p:spPr>
      </p:pic>
    </p:spTree>
    <p:extLst>
      <p:ext uri="{BB962C8B-B14F-4D97-AF65-F5344CB8AC3E}">
        <p14:creationId xmlns:p14="http://schemas.microsoft.com/office/powerpoint/2010/main" val="40090951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3"/>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3"/>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3"/>
                                        </p:tgtEl>
                                      </p:cBhvr>
                                    </p:cmd>
                                  </p:childTnLst>
                                </p:cTn>
                              </p:par>
                            </p:childTnLst>
                          </p:cTn>
                        </p:par>
                      </p:childTnLst>
                    </p:cTn>
                  </p:par>
                </p:childTnLst>
              </p:cTn>
              <p:nextCondLst>
                <p:cond evt="onClick" delay="0">
                  <p:tgtEl>
                    <p:spTgt spid="3"/>
                  </p:tgtEl>
                </p:cond>
              </p:nextCondLst>
            </p:seq>
            <p:video>
              <p:cMediaNode vol="80000">
                <p:cTn id="12" fill="hold" display="0">
                  <p:stCondLst>
                    <p:cond delay="indefinite"/>
                  </p:stCondLst>
                </p:cTn>
                <p:tgtEl>
                  <p:spTgt spid="3"/>
                </p:tgtEl>
              </p:cMediaNode>
            </p:video>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90864" y="83342"/>
            <a:ext cx="10595237" cy="803654"/>
          </a:xfrm>
          <a:prstGeom prst="rect">
            <a:avLst/>
          </a:prstGeom>
        </p:spPr>
        <p:txBody>
          <a:bodyPr/>
          <a:lstStyle/>
          <a:p>
            <a:pPr algn="l"/>
            <a:r>
              <a:rPr lang="en-US" dirty="0"/>
              <a:t>PROVENANCE  </a:t>
            </a:r>
            <a:r>
              <a:rPr lang="en-GB" dirty="0">
                <a:solidFill>
                  <a:srgbClr val="29608D"/>
                </a:solidFill>
              </a:rPr>
              <a:t>BELU</a:t>
            </a:r>
            <a:r>
              <a:rPr lang="en-GB" i="0" dirty="0">
                <a:solidFill>
                  <a:srgbClr val="29608D"/>
                </a:solidFill>
                <a:effectLst/>
              </a:rPr>
              <a:t> Water Brand</a:t>
            </a:r>
          </a:p>
          <a:p>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5623634" y="1917066"/>
            <a:ext cx="7321382" cy="1015663"/>
          </a:xfrm>
          <a:prstGeom prst="rect">
            <a:avLst/>
          </a:prstGeom>
          <a:noFill/>
        </p:spPr>
        <p:txBody>
          <a:bodyPr wrap="square" rtlCol="0">
            <a:spAutoFit/>
          </a:bodyPr>
          <a:lstStyle/>
          <a:p>
            <a:pPr algn="l"/>
            <a:endParaRPr lang="en-GB" sz="2400" b="0" i="0" dirty="0">
              <a:solidFill>
                <a:srgbClr val="262626"/>
              </a:solidFill>
              <a:effectLst/>
            </a:endParaRPr>
          </a:p>
          <a:p>
            <a:pPr algn="l"/>
            <a:r>
              <a:rPr lang="en-GB" b="0" i="0" dirty="0">
                <a:solidFill>
                  <a:srgbClr val="7A7A7A"/>
                </a:solidFill>
                <a:effectLst/>
                <a:latin typeface="Roboto" panose="02000000000000000000" pitchFamily="2" charset="0"/>
              </a:rPr>
              <a:t> </a:t>
            </a:r>
          </a:p>
          <a:p>
            <a:pPr algn="l"/>
            <a:endParaRPr lang="en-GB" b="0" i="0" dirty="0">
              <a:solidFill>
                <a:srgbClr val="7A7A7A"/>
              </a:solidFill>
              <a:effectLst/>
              <a:latin typeface="Roboto" panose="02000000000000000000" pitchFamily="2" charset="0"/>
            </a:endParaRPr>
          </a:p>
        </p:txBody>
      </p:sp>
      <p:pic>
        <p:nvPicPr>
          <p:cNvPr id="2050" name="Picture 2">
            <a:extLst>
              <a:ext uri="{FF2B5EF4-FFF2-40B4-BE49-F238E27FC236}">
                <a16:creationId xmlns:a16="http://schemas.microsoft.com/office/drawing/2014/main" id="{9BE88844-2FF4-CD72-DB03-0505CF6C1D8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1871" y="1792448"/>
            <a:ext cx="4570129" cy="4570129"/>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26F70F45-C4EC-3E5D-540A-79E7D3F3B29B}"/>
              </a:ext>
            </a:extLst>
          </p:cNvPr>
          <p:cNvSpPr txBox="1"/>
          <p:nvPr/>
        </p:nvSpPr>
        <p:spPr>
          <a:xfrm>
            <a:off x="338660" y="1374622"/>
            <a:ext cx="7170813" cy="4524315"/>
          </a:xfrm>
          <a:prstGeom prst="rect">
            <a:avLst/>
          </a:prstGeom>
          <a:noFill/>
        </p:spPr>
        <p:txBody>
          <a:bodyPr wrap="square">
            <a:spAutoFit/>
          </a:bodyPr>
          <a:lstStyle/>
          <a:p>
            <a:pPr algn="just"/>
            <a:r>
              <a:rPr lang="en-GB" b="0" i="0" dirty="0">
                <a:solidFill>
                  <a:srgbClr val="262626"/>
                </a:solidFill>
                <a:effectLst/>
              </a:rPr>
              <a:t>Das </a:t>
            </a:r>
            <a:r>
              <a:rPr lang="en-GB" b="0" i="0" dirty="0" err="1">
                <a:solidFill>
                  <a:srgbClr val="262626"/>
                </a:solidFill>
                <a:effectLst/>
              </a:rPr>
              <a:t>im</a:t>
            </a:r>
            <a:r>
              <a:rPr lang="en-GB" b="0" i="0" dirty="0">
                <a:solidFill>
                  <a:srgbClr val="262626"/>
                </a:solidFill>
                <a:effectLst/>
              </a:rPr>
              <a:t> </a:t>
            </a:r>
            <a:r>
              <a:rPr lang="en-GB" b="0" i="0" dirty="0" err="1">
                <a:solidFill>
                  <a:srgbClr val="262626"/>
                </a:solidFill>
                <a:effectLst/>
              </a:rPr>
              <a:t>Jahr</a:t>
            </a:r>
            <a:r>
              <a:rPr lang="en-GB" b="0" i="0" dirty="0">
                <a:solidFill>
                  <a:srgbClr val="262626"/>
                </a:solidFill>
                <a:effectLst/>
              </a:rPr>
              <a:t> 2007 </a:t>
            </a:r>
            <a:r>
              <a:rPr lang="en-GB" b="0" i="0" dirty="0" err="1">
                <a:solidFill>
                  <a:srgbClr val="262626"/>
                </a:solidFill>
                <a:effectLst/>
              </a:rPr>
              <a:t>eingeführte</a:t>
            </a:r>
            <a:r>
              <a:rPr lang="en-GB" b="0" i="0" dirty="0">
                <a:solidFill>
                  <a:srgbClr val="262626"/>
                </a:solidFill>
                <a:effectLst/>
              </a:rPr>
              <a:t> </a:t>
            </a:r>
            <a:r>
              <a:rPr lang="en-GB" b="0" i="0" dirty="0" err="1">
                <a:solidFill>
                  <a:srgbClr val="262626"/>
                </a:solidFill>
                <a:effectLst/>
              </a:rPr>
              <a:t>Belu</a:t>
            </a:r>
            <a:r>
              <a:rPr lang="en-GB" b="0" i="0" dirty="0">
                <a:solidFill>
                  <a:srgbClr val="262626"/>
                </a:solidFill>
                <a:effectLst/>
              </a:rPr>
              <a:t> </a:t>
            </a:r>
            <a:r>
              <a:rPr lang="en-IE" dirty="0">
                <a:hlinkClick r:id="rId3"/>
              </a:rPr>
              <a:t>Homepage - Belu</a:t>
            </a:r>
            <a:r>
              <a:rPr lang="en-GB" b="0" i="0" dirty="0">
                <a:solidFill>
                  <a:srgbClr val="000000"/>
                </a:solidFill>
                <a:effectLst/>
              </a:rPr>
              <a:t> </a:t>
            </a:r>
            <a:r>
              <a:rPr lang="en-GB" b="0" i="0" dirty="0">
                <a:solidFill>
                  <a:srgbClr val="262626"/>
                </a:solidFill>
                <a:effectLst/>
              </a:rPr>
              <a:t>hat </a:t>
            </a:r>
            <a:r>
              <a:rPr lang="en-GB" b="0" i="0" dirty="0" err="1">
                <a:solidFill>
                  <a:srgbClr val="262626"/>
                </a:solidFill>
                <a:effectLst/>
              </a:rPr>
              <a:t>sich</a:t>
            </a:r>
            <a:r>
              <a:rPr lang="en-GB" b="0" i="0" dirty="0">
                <a:solidFill>
                  <a:srgbClr val="262626"/>
                </a:solidFill>
                <a:effectLst/>
              </a:rPr>
              <a:t> </a:t>
            </a:r>
            <a:r>
              <a:rPr lang="en-GB" b="0" i="0" dirty="0" err="1">
                <a:solidFill>
                  <a:srgbClr val="262626"/>
                </a:solidFill>
                <a:effectLst/>
              </a:rPr>
              <a:t>zum</a:t>
            </a:r>
            <a:r>
              <a:rPr lang="en-GB" b="0" i="0" dirty="0">
                <a:solidFill>
                  <a:srgbClr val="262626"/>
                </a:solidFill>
                <a:effectLst/>
              </a:rPr>
              <a:t> </a:t>
            </a:r>
            <a:r>
              <a:rPr lang="en-GB" b="0" i="0" dirty="0" err="1">
                <a:solidFill>
                  <a:srgbClr val="262626"/>
                </a:solidFill>
                <a:effectLst/>
              </a:rPr>
              <a:t>Ziel</a:t>
            </a:r>
            <a:r>
              <a:rPr lang="en-GB" b="0" i="0" dirty="0">
                <a:solidFill>
                  <a:srgbClr val="262626"/>
                </a:solidFill>
                <a:effectLst/>
              </a:rPr>
              <a:t> </a:t>
            </a:r>
            <a:r>
              <a:rPr lang="en-GB" b="0" i="0" dirty="0" err="1">
                <a:solidFill>
                  <a:srgbClr val="262626"/>
                </a:solidFill>
                <a:effectLst/>
              </a:rPr>
              <a:t>gesetzt</a:t>
            </a:r>
            <a:r>
              <a:rPr lang="en-GB" b="0" i="0" dirty="0">
                <a:solidFill>
                  <a:srgbClr val="262626"/>
                </a:solidFill>
                <a:effectLst/>
              </a:rPr>
              <a:t>, die Art und Weise </a:t>
            </a:r>
            <a:r>
              <a:rPr lang="en-GB" b="0" i="0" dirty="0" err="1">
                <a:solidFill>
                  <a:srgbClr val="262626"/>
                </a:solidFill>
                <a:effectLst/>
              </a:rPr>
              <a:t>zu</a:t>
            </a:r>
            <a:r>
              <a:rPr lang="en-GB" b="0" i="0" dirty="0">
                <a:solidFill>
                  <a:srgbClr val="262626"/>
                </a:solidFill>
                <a:effectLst/>
              </a:rPr>
              <a:t> </a:t>
            </a:r>
            <a:r>
              <a:rPr lang="en-GB" b="0" i="0" dirty="0" err="1">
                <a:solidFill>
                  <a:srgbClr val="262626"/>
                </a:solidFill>
                <a:effectLst/>
              </a:rPr>
              <a:t>ändern</a:t>
            </a:r>
            <a:r>
              <a:rPr lang="en-GB" b="0" i="0" dirty="0">
                <a:solidFill>
                  <a:srgbClr val="262626"/>
                </a:solidFill>
                <a:effectLst/>
              </a:rPr>
              <a:t>, </a:t>
            </a:r>
            <a:r>
              <a:rPr lang="en-GB" b="0" i="0" dirty="0" err="1">
                <a:solidFill>
                  <a:srgbClr val="262626"/>
                </a:solidFill>
                <a:effectLst/>
              </a:rPr>
              <a:t>wie</a:t>
            </a:r>
            <a:r>
              <a:rPr lang="en-GB" b="0" i="0" dirty="0">
                <a:solidFill>
                  <a:srgbClr val="262626"/>
                </a:solidFill>
                <a:effectLst/>
              </a:rPr>
              <a:t> die Welt Wasser </a:t>
            </a:r>
            <a:r>
              <a:rPr lang="en-GB" b="0" i="0" dirty="0" err="1">
                <a:solidFill>
                  <a:srgbClr val="262626"/>
                </a:solidFill>
                <a:effectLst/>
              </a:rPr>
              <a:t>sieht</a:t>
            </a:r>
            <a:r>
              <a:rPr lang="en-GB" b="0" i="0" dirty="0">
                <a:solidFill>
                  <a:srgbClr val="262626"/>
                </a:solidFill>
                <a:effectLst/>
              </a:rPr>
              <a:t>.  Sie </a:t>
            </a:r>
            <a:r>
              <a:rPr lang="en-GB" b="0" i="0" dirty="0" err="1">
                <a:solidFill>
                  <a:srgbClr val="262626"/>
                </a:solidFill>
                <a:effectLst/>
              </a:rPr>
              <a:t>investieren</a:t>
            </a:r>
            <a:r>
              <a:rPr lang="en-GB" b="0" i="0" dirty="0">
                <a:solidFill>
                  <a:srgbClr val="262626"/>
                </a:solidFill>
                <a:effectLst/>
              </a:rPr>
              <a:t> </a:t>
            </a:r>
            <a:r>
              <a:rPr lang="en-GB" b="0" i="0" dirty="0" err="1">
                <a:solidFill>
                  <a:srgbClr val="262626"/>
                </a:solidFill>
                <a:effectLst/>
              </a:rPr>
              <a:t>ihre</a:t>
            </a:r>
            <a:r>
              <a:rPr lang="en-GB" b="0" i="0" dirty="0">
                <a:solidFill>
                  <a:srgbClr val="262626"/>
                </a:solidFill>
                <a:effectLst/>
              </a:rPr>
              <a:t> </a:t>
            </a:r>
            <a:r>
              <a:rPr lang="en-GB" b="0" i="0" dirty="0" err="1">
                <a:solidFill>
                  <a:srgbClr val="262626"/>
                </a:solidFill>
                <a:effectLst/>
              </a:rPr>
              <a:t>Gewinne</a:t>
            </a:r>
            <a:r>
              <a:rPr lang="en-GB" b="0" i="0" dirty="0">
                <a:solidFill>
                  <a:srgbClr val="262626"/>
                </a:solidFill>
                <a:effectLst/>
              </a:rPr>
              <a:t> in die </a:t>
            </a:r>
            <a:r>
              <a:rPr lang="en-GB" b="0" i="0" dirty="0" err="1">
                <a:solidFill>
                  <a:srgbClr val="262626"/>
                </a:solidFill>
                <a:effectLst/>
              </a:rPr>
              <a:t>Vermeidung</a:t>
            </a:r>
            <a:r>
              <a:rPr lang="en-GB" b="0" i="0" dirty="0">
                <a:solidFill>
                  <a:srgbClr val="262626"/>
                </a:solidFill>
                <a:effectLst/>
              </a:rPr>
              <a:t> von </a:t>
            </a:r>
            <a:r>
              <a:rPr lang="en-GB" b="0" i="0" dirty="0" err="1">
                <a:solidFill>
                  <a:srgbClr val="262626"/>
                </a:solidFill>
                <a:effectLst/>
              </a:rPr>
              <a:t>Kohlenstoffemissionen</a:t>
            </a:r>
            <a:r>
              <a:rPr lang="en-GB" b="0" i="0" dirty="0">
                <a:solidFill>
                  <a:srgbClr val="262626"/>
                </a:solidFill>
                <a:effectLst/>
              </a:rPr>
              <a:t> in der </a:t>
            </a:r>
            <a:r>
              <a:rPr lang="en-GB" b="0" i="0" dirty="0" err="1">
                <a:solidFill>
                  <a:srgbClr val="262626"/>
                </a:solidFill>
                <a:effectLst/>
              </a:rPr>
              <a:t>Atmosphäre</a:t>
            </a:r>
            <a:r>
              <a:rPr lang="en-GB" b="0" i="0" dirty="0">
                <a:solidFill>
                  <a:srgbClr val="262626"/>
                </a:solidFill>
                <a:effectLst/>
              </a:rPr>
              <a:t>, in die </a:t>
            </a:r>
            <a:r>
              <a:rPr lang="en-GB" b="0" i="0" dirty="0" err="1">
                <a:solidFill>
                  <a:srgbClr val="262626"/>
                </a:solidFill>
                <a:effectLst/>
              </a:rPr>
              <a:t>Förderung</a:t>
            </a:r>
            <a:r>
              <a:rPr lang="en-GB" b="0" i="0" dirty="0">
                <a:solidFill>
                  <a:srgbClr val="262626"/>
                </a:solidFill>
                <a:effectLst/>
              </a:rPr>
              <a:t> </a:t>
            </a:r>
            <a:r>
              <a:rPr lang="en-GB" b="0" i="0" dirty="0" err="1">
                <a:solidFill>
                  <a:srgbClr val="262626"/>
                </a:solidFill>
                <a:effectLst/>
              </a:rPr>
              <a:t>einer</a:t>
            </a:r>
            <a:r>
              <a:rPr lang="en-GB" b="0" i="0" dirty="0">
                <a:solidFill>
                  <a:srgbClr val="262626"/>
                </a:solidFill>
                <a:effectLst/>
              </a:rPr>
              <a:t> </a:t>
            </a:r>
            <a:r>
              <a:rPr lang="en-GB" b="0" i="0" dirty="0" err="1">
                <a:solidFill>
                  <a:srgbClr val="262626"/>
                </a:solidFill>
                <a:effectLst/>
              </a:rPr>
              <a:t>Kreislaufwirtschaft</a:t>
            </a:r>
            <a:r>
              <a:rPr lang="en-GB" b="0" i="0" dirty="0">
                <a:solidFill>
                  <a:srgbClr val="262626"/>
                </a:solidFill>
                <a:effectLst/>
              </a:rPr>
              <a:t> und in die </a:t>
            </a:r>
            <a:r>
              <a:rPr lang="en-GB" b="0" i="0" dirty="0" err="1">
                <a:solidFill>
                  <a:srgbClr val="262626"/>
                </a:solidFill>
                <a:effectLst/>
              </a:rPr>
              <a:t>Beendigung</a:t>
            </a:r>
            <a:r>
              <a:rPr lang="en-GB" b="0" i="0" dirty="0">
                <a:solidFill>
                  <a:srgbClr val="262626"/>
                </a:solidFill>
                <a:effectLst/>
              </a:rPr>
              <a:t> der </a:t>
            </a:r>
            <a:r>
              <a:rPr lang="en-GB" b="0" i="0" dirty="0" err="1">
                <a:solidFill>
                  <a:srgbClr val="262626"/>
                </a:solidFill>
                <a:effectLst/>
              </a:rPr>
              <a:t>Wasserarmut</a:t>
            </a:r>
            <a:r>
              <a:rPr lang="en-GB" b="0" i="0" dirty="0">
                <a:solidFill>
                  <a:srgbClr val="262626"/>
                </a:solidFill>
                <a:effectLst/>
              </a:rPr>
              <a:t>. </a:t>
            </a:r>
          </a:p>
          <a:p>
            <a:pPr algn="just"/>
            <a:endParaRPr lang="en-GB" dirty="0">
              <a:solidFill>
                <a:srgbClr val="262626"/>
              </a:solidFill>
            </a:endParaRPr>
          </a:p>
          <a:p>
            <a:pPr algn="just"/>
            <a:r>
              <a:rPr lang="en-GB" b="0" i="0" dirty="0" err="1">
                <a:solidFill>
                  <a:srgbClr val="000000"/>
                </a:solidFill>
                <a:effectLst/>
              </a:rPr>
              <a:t>Seit</a:t>
            </a:r>
            <a:r>
              <a:rPr lang="en-GB" b="0" i="0" dirty="0">
                <a:solidFill>
                  <a:srgbClr val="000000"/>
                </a:solidFill>
                <a:effectLst/>
              </a:rPr>
              <a:t> 2011 hat </a:t>
            </a:r>
            <a:r>
              <a:rPr lang="en-GB" b="0" i="0" dirty="0" err="1">
                <a:solidFill>
                  <a:srgbClr val="000000"/>
                </a:solidFill>
                <a:effectLst/>
              </a:rPr>
              <a:t>sich</a:t>
            </a:r>
            <a:r>
              <a:rPr lang="en-GB" b="0" i="0" dirty="0">
                <a:solidFill>
                  <a:srgbClr val="000000"/>
                </a:solidFill>
                <a:effectLst/>
              </a:rPr>
              <a:t> das </a:t>
            </a:r>
            <a:r>
              <a:rPr lang="en-GB" b="0" i="0" dirty="0" err="1">
                <a:solidFill>
                  <a:srgbClr val="000000"/>
                </a:solidFill>
                <a:effectLst/>
              </a:rPr>
              <a:t>Sozialunternehmen</a:t>
            </a:r>
            <a:r>
              <a:rPr lang="en-GB" b="0" i="0" dirty="0">
                <a:solidFill>
                  <a:srgbClr val="000000"/>
                </a:solidFill>
                <a:effectLst/>
              </a:rPr>
              <a:t> </a:t>
            </a:r>
            <a:r>
              <a:rPr lang="en-GB" b="0" i="0" dirty="0" err="1">
                <a:solidFill>
                  <a:srgbClr val="000000"/>
                </a:solidFill>
                <a:effectLst/>
              </a:rPr>
              <a:t>Belu</a:t>
            </a:r>
            <a:r>
              <a:rPr lang="en-GB" b="0" i="0" dirty="0">
                <a:solidFill>
                  <a:srgbClr val="000000"/>
                </a:solidFill>
                <a:effectLst/>
              </a:rPr>
              <a:t> </a:t>
            </a:r>
            <a:r>
              <a:rPr lang="en-GB" b="0" i="0" dirty="0" err="1">
                <a:solidFill>
                  <a:srgbClr val="000000"/>
                </a:solidFill>
                <a:effectLst/>
              </a:rPr>
              <a:t>dazu</a:t>
            </a:r>
            <a:r>
              <a:rPr lang="en-GB" b="0" i="0" dirty="0">
                <a:solidFill>
                  <a:srgbClr val="000000"/>
                </a:solidFill>
                <a:effectLst/>
              </a:rPr>
              <a:t> </a:t>
            </a:r>
            <a:r>
              <a:rPr lang="en-GB" b="0" i="0" dirty="0" err="1">
                <a:solidFill>
                  <a:srgbClr val="000000"/>
                </a:solidFill>
                <a:effectLst/>
              </a:rPr>
              <a:t>verpflichtet</a:t>
            </a:r>
            <a:r>
              <a:rPr lang="en-GB" b="0" i="0" dirty="0">
                <a:solidFill>
                  <a:srgbClr val="000000"/>
                </a:solidFill>
                <a:effectLst/>
              </a:rPr>
              <a:t>, </a:t>
            </a:r>
            <a:r>
              <a:rPr lang="en-GB" b="0" i="0" dirty="0" err="1">
                <a:solidFill>
                  <a:srgbClr val="000000"/>
                </a:solidFill>
                <a:effectLst/>
              </a:rPr>
              <a:t>seinen</a:t>
            </a:r>
            <a:r>
              <a:rPr lang="en-GB" b="0" i="0" dirty="0">
                <a:solidFill>
                  <a:srgbClr val="000000"/>
                </a:solidFill>
                <a:effectLst/>
              </a:rPr>
              <a:t> </a:t>
            </a:r>
            <a:r>
              <a:rPr lang="en-GB" b="0" i="0" dirty="0" err="1">
                <a:solidFill>
                  <a:srgbClr val="000000"/>
                </a:solidFill>
                <a:effectLst/>
              </a:rPr>
              <a:t>gesamten</a:t>
            </a:r>
            <a:r>
              <a:rPr lang="en-GB" b="0" i="0" dirty="0">
                <a:solidFill>
                  <a:srgbClr val="000000"/>
                </a:solidFill>
                <a:effectLst/>
              </a:rPr>
              <a:t> </a:t>
            </a:r>
            <a:r>
              <a:rPr lang="en-GB" b="0" i="0" dirty="0" err="1">
                <a:solidFill>
                  <a:srgbClr val="000000"/>
                </a:solidFill>
                <a:effectLst/>
              </a:rPr>
              <a:t>Nettogewinn</a:t>
            </a:r>
            <a:r>
              <a:rPr lang="en-GB" b="0" i="0" dirty="0">
                <a:solidFill>
                  <a:srgbClr val="000000"/>
                </a:solidFill>
                <a:effectLst/>
              </a:rPr>
              <a:t> an WaterAid </a:t>
            </a:r>
            <a:r>
              <a:rPr lang="en-GB" b="0" i="0" dirty="0" err="1">
                <a:solidFill>
                  <a:srgbClr val="000000"/>
                </a:solidFill>
                <a:effectLst/>
              </a:rPr>
              <a:t>zu</a:t>
            </a:r>
            <a:r>
              <a:rPr lang="en-GB" b="0" i="0" dirty="0">
                <a:solidFill>
                  <a:srgbClr val="000000"/>
                </a:solidFill>
                <a:effectLst/>
              </a:rPr>
              <a:t> </a:t>
            </a:r>
            <a:r>
              <a:rPr lang="en-GB" b="0" i="0" dirty="0" err="1">
                <a:solidFill>
                  <a:srgbClr val="000000"/>
                </a:solidFill>
                <a:effectLst/>
              </a:rPr>
              <a:t>spenden</a:t>
            </a:r>
            <a:r>
              <a:rPr lang="en-GB" b="0" i="0" dirty="0">
                <a:solidFill>
                  <a:srgbClr val="000000"/>
                </a:solidFill>
                <a:effectLst/>
              </a:rPr>
              <a:t>, </a:t>
            </a:r>
            <a:r>
              <a:rPr lang="en-GB" b="0" i="0" dirty="0" err="1">
                <a:solidFill>
                  <a:srgbClr val="000000"/>
                </a:solidFill>
                <a:effectLst/>
              </a:rPr>
              <a:t>eine</a:t>
            </a:r>
            <a:r>
              <a:rPr lang="en-GB" b="0" i="0" dirty="0">
                <a:solidFill>
                  <a:srgbClr val="000000"/>
                </a:solidFill>
                <a:effectLst/>
              </a:rPr>
              <a:t> </a:t>
            </a:r>
            <a:r>
              <a:rPr lang="en-GB" b="0" i="0" dirty="0" err="1">
                <a:solidFill>
                  <a:srgbClr val="000000"/>
                </a:solidFill>
                <a:effectLst/>
              </a:rPr>
              <a:t>Partnerschaft</a:t>
            </a:r>
            <a:r>
              <a:rPr lang="en-GB" b="0" i="0" dirty="0">
                <a:solidFill>
                  <a:srgbClr val="000000"/>
                </a:solidFill>
                <a:effectLst/>
              </a:rPr>
              <a:t>, </a:t>
            </a:r>
            <a:r>
              <a:rPr lang="en-GB" b="0" i="0" dirty="0" err="1">
                <a:solidFill>
                  <a:srgbClr val="000000"/>
                </a:solidFill>
                <a:effectLst/>
              </a:rPr>
              <a:t>deren</a:t>
            </a:r>
            <a:r>
              <a:rPr lang="en-GB" b="0" i="0" dirty="0">
                <a:solidFill>
                  <a:srgbClr val="000000"/>
                </a:solidFill>
                <a:effectLst/>
              </a:rPr>
              <a:t> </a:t>
            </a:r>
            <a:r>
              <a:rPr lang="en-GB" b="0" i="0" dirty="0" err="1">
                <a:solidFill>
                  <a:srgbClr val="000000"/>
                </a:solidFill>
                <a:effectLst/>
              </a:rPr>
              <a:t>Ziel</a:t>
            </a:r>
            <a:r>
              <a:rPr lang="en-GB" b="0" i="0" dirty="0">
                <a:solidFill>
                  <a:srgbClr val="000000"/>
                </a:solidFill>
                <a:effectLst/>
              </a:rPr>
              <a:t> es </a:t>
            </a:r>
            <a:r>
              <a:rPr lang="en-GB" b="0" i="0" dirty="0" err="1">
                <a:solidFill>
                  <a:srgbClr val="000000"/>
                </a:solidFill>
                <a:effectLst/>
              </a:rPr>
              <a:t>ist</a:t>
            </a:r>
            <a:r>
              <a:rPr lang="en-GB" b="0" i="0" dirty="0">
                <a:solidFill>
                  <a:srgbClr val="000000"/>
                </a:solidFill>
                <a:effectLst/>
              </a:rPr>
              <a:t>, </a:t>
            </a:r>
            <a:r>
              <a:rPr lang="en-GB" b="0" i="0" dirty="0" err="1">
                <a:solidFill>
                  <a:srgbClr val="000000"/>
                </a:solidFill>
                <a:effectLst/>
              </a:rPr>
              <a:t>sauberes</a:t>
            </a:r>
            <a:r>
              <a:rPr lang="en-GB" b="0" i="0" dirty="0">
                <a:solidFill>
                  <a:srgbClr val="000000"/>
                </a:solidFill>
                <a:effectLst/>
              </a:rPr>
              <a:t> Wasser, </a:t>
            </a:r>
            <a:r>
              <a:rPr lang="en-GB" b="0" i="0" dirty="0" err="1">
                <a:solidFill>
                  <a:srgbClr val="000000"/>
                </a:solidFill>
                <a:effectLst/>
              </a:rPr>
              <a:t>anständige</a:t>
            </a:r>
            <a:r>
              <a:rPr lang="en-GB" b="0" i="0" dirty="0">
                <a:solidFill>
                  <a:srgbClr val="000000"/>
                </a:solidFill>
                <a:effectLst/>
              </a:rPr>
              <a:t> </a:t>
            </a:r>
            <a:r>
              <a:rPr lang="en-GB" b="0" i="0" dirty="0" err="1">
                <a:solidFill>
                  <a:srgbClr val="000000"/>
                </a:solidFill>
                <a:effectLst/>
              </a:rPr>
              <a:t>Toiletten</a:t>
            </a:r>
            <a:r>
              <a:rPr lang="en-GB" b="0" i="0" dirty="0">
                <a:solidFill>
                  <a:srgbClr val="000000"/>
                </a:solidFill>
                <a:effectLst/>
              </a:rPr>
              <a:t> und </a:t>
            </a:r>
            <a:r>
              <a:rPr lang="en-GB" b="0" i="0" dirty="0" err="1">
                <a:solidFill>
                  <a:srgbClr val="000000"/>
                </a:solidFill>
                <a:effectLst/>
              </a:rPr>
              <a:t>gute</a:t>
            </a:r>
            <a:r>
              <a:rPr lang="en-GB" b="0" i="0" dirty="0">
                <a:solidFill>
                  <a:srgbClr val="000000"/>
                </a:solidFill>
                <a:effectLst/>
              </a:rPr>
              <a:t> Hygiene für alle und </a:t>
            </a:r>
            <a:r>
              <a:rPr lang="en-GB" b="0" i="0" dirty="0" err="1">
                <a:solidFill>
                  <a:srgbClr val="000000"/>
                </a:solidFill>
                <a:effectLst/>
              </a:rPr>
              <a:t>überall</a:t>
            </a:r>
            <a:r>
              <a:rPr lang="en-GB" b="0" i="0" dirty="0">
                <a:solidFill>
                  <a:srgbClr val="000000"/>
                </a:solidFill>
                <a:effectLst/>
              </a:rPr>
              <a:t> </a:t>
            </a:r>
            <a:r>
              <a:rPr lang="en-GB" b="0" i="0" dirty="0" err="1">
                <a:solidFill>
                  <a:srgbClr val="000000"/>
                </a:solidFill>
                <a:effectLst/>
              </a:rPr>
              <a:t>zu</a:t>
            </a:r>
            <a:r>
              <a:rPr lang="en-GB" b="0" i="0" dirty="0">
                <a:solidFill>
                  <a:srgbClr val="000000"/>
                </a:solidFill>
                <a:effectLst/>
              </a:rPr>
              <a:t> </a:t>
            </a:r>
            <a:r>
              <a:rPr lang="en-GB" b="0" i="0" dirty="0" err="1">
                <a:solidFill>
                  <a:srgbClr val="000000"/>
                </a:solidFill>
                <a:effectLst/>
              </a:rPr>
              <a:t>ermöglichen</a:t>
            </a:r>
            <a:r>
              <a:rPr lang="en-GB" b="0" i="0" dirty="0">
                <a:solidFill>
                  <a:srgbClr val="000000"/>
                </a:solidFill>
                <a:effectLst/>
              </a:rPr>
              <a:t>. Bis </a:t>
            </a:r>
            <a:r>
              <a:rPr lang="en-GB" b="0" i="0" dirty="0" err="1">
                <a:solidFill>
                  <a:srgbClr val="000000"/>
                </a:solidFill>
                <a:effectLst/>
              </a:rPr>
              <a:t>heute</a:t>
            </a:r>
            <a:r>
              <a:rPr lang="en-GB" b="0" i="0" dirty="0">
                <a:solidFill>
                  <a:srgbClr val="000000"/>
                </a:solidFill>
                <a:effectLst/>
              </a:rPr>
              <a:t> </a:t>
            </a:r>
            <a:r>
              <a:rPr lang="en-GB" b="0" i="0" dirty="0" err="1">
                <a:solidFill>
                  <a:srgbClr val="000000"/>
                </a:solidFill>
                <a:effectLst/>
              </a:rPr>
              <a:t>wurden</a:t>
            </a:r>
            <a:r>
              <a:rPr lang="en-GB" b="0" i="0" dirty="0">
                <a:solidFill>
                  <a:srgbClr val="000000"/>
                </a:solidFill>
                <a:effectLst/>
              </a:rPr>
              <a:t> </a:t>
            </a:r>
            <a:r>
              <a:rPr lang="en-GB" b="0" i="0" dirty="0" err="1">
                <a:solidFill>
                  <a:srgbClr val="000000"/>
                </a:solidFill>
                <a:effectLst/>
              </a:rPr>
              <a:t>mehr</a:t>
            </a:r>
            <a:r>
              <a:rPr lang="en-GB" b="0" i="0" dirty="0">
                <a:solidFill>
                  <a:srgbClr val="000000"/>
                </a:solidFill>
                <a:effectLst/>
              </a:rPr>
              <a:t> </a:t>
            </a:r>
            <a:r>
              <a:rPr lang="en-GB" b="0" i="0" dirty="0" err="1">
                <a:solidFill>
                  <a:srgbClr val="000000"/>
                </a:solidFill>
                <a:effectLst/>
              </a:rPr>
              <a:t>als</a:t>
            </a:r>
            <a:r>
              <a:rPr lang="en-GB" b="0" i="0" dirty="0">
                <a:solidFill>
                  <a:srgbClr val="000000"/>
                </a:solidFill>
                <a:effectLst/>
              </a:rPr>
              <a:t> 5,5 </a:t>
            </a:r>
            <a:r>
              <a:rPr lang="en-GB" b="0" i="0" dirty="0" err="1">
                <a:solidFill>
                  <a:srgbClr val="000000"/>
                </a:solidFill>
                <a:effectLst/>
              </a:rPr>
              <a:t>Millionen</a:t>
            </a:r>
            <a:r>
              <a:rPr lang="en-GB" b="0" i="0" dirty="0">
                <a:solidFill>
                  <a:srgbClr val="000000"/>
                </a:solidFill>
                <a:effectLst/>
              </a:rPr>
              <a:t> </a:t>
            </a:r>
            <a:r>
              <a:rPr lang="en-GB" b="0" i="0" dirty="0" err="1">
                <a:solidFill>
                  <a:srgbClr val="000000"/>
                </a:solidFill>
                <a:effectLst/>
              </a:rPr>
              <a:t>Pfund</a:t>
            </a:r>
            <a:r>
              <a:rPr lang="en-GB" b="0" i="0" dirty="0">
                <a:solidFill>
                  <a:srgbClr val="000000"/>
                </a:solidFill>
                <a:effectLst/>
              </a:rPr>
              <a:t> </a:t>
            </a:r>
            <a:r>
              <a:rPr lang="en-GB" b="0" i="0" dirty="0" err="1">
                <a:solidFill>
                  <a:srgbClr val="000000"/>
                </a:solidFill>
                <a:effectLst/>
              </a:rPr>
              <a:t>gespendet</a:t>
            </a:r>
            <a:r>
              <a:rPr lang="en-GB" b="0" i="0" dirty="0">
                <a:solidFill>
                  <a:srgbClr val="000000"/>
                </a:solidFill>
                <a:effectLst/>
              </a:rPr>
              <a:t>. BELU </a:t>
            </a:r>
            <a:r>
              <a:rPr lang="en-GB" b="0" i="0" dirty="0" err="1">
                <a:solidFill>
                  <a:srgbClr val="000000"/>
                </a:solidFill>
                <a:effectLst/>
              </a:rPr>
              <a:t>sah</a:t>
            </a:r>
            <a:r>
              <a:rPr lang="en-GB" b="0" i="0" dirty="0">
                <a:solidFill>
                  <a:srgbClr val="000000"/>
                </a:solidFill>
                <a:effectLst/>
              </a:rPr>
              <a:t> </a:t>
            </a:r>
            <a:r>
              <a:rPr lang="en-GB" b="0" i="0" dirty="0" err="1">
                <a:solidFill>
                  <a:srgbClr val="000000"/>
                </a:solidFill>
                <a:effectLst/>
              </a:rPr>
              <a:t>sich</a:t>
            </a:r>
            <a:r>
              <a:rPr lang="en-GB" b="0" i="0" dirty="0">
                <a:solidFill>
                  <a:srgbClr val="000000"/>
                </a:solidFill>
                <a:effectLst/>
              </a:rPr>
              <a:t> </a:t>
            </a:r>
            <a:r>
              <a:rPr lang="en-GB" b="0" i="0" dirty="0" err="1">
                <a:solidFill>
                  <a:srgbClr val="000000"/>
                </a:solidFill>
                <a:effectLst/>
              </a:rPr>
              <a:t>jedoch</a:t>
            </a:r>
            <a:r>
              <a:rPr lang="en-GB" b="0" i="0" dirty="0">
                <a:solidFill>
                  <a:srgbClr val="000000"/>
                </a:solidFill>
                <a:effectLst/>
              </a:rPr>
              <a:t> </a:t>
            </a:r>
            <a:r>
              <a:rPr lang="en-GB" b="0" i="0" dirty="0" err="1">
                <a:solidFill>
                  <a:srgbClr val="000000"/>
                </a:solidFill>
                <a:effectLst/>
              </a:rPr>
              <a:t>mit</a:t>
            </a:r>
            <a:r>
              <a:rPr lang="en-GB" b="0" i="0" dirty="0">
                <a:solidFill>
                  <a:srgbClr val="000000"/>
                </a:solidFill>
                <a:effectLst/>
              </a:rPr>
              <a:t> der </a:t>
            </a:r>
            <a:r>
              <a:rPr lang="en-GB" b="0" i="0" dirty="0" err="1">
                <a:solidFill>
                  <a:srgbClr val="000000"/>
                </a:solidFill>
                <a:effectLst/>
              </a:rPr>
              <a:t>Herausforderung</a:t>
            </a:r>
            <a:r>
              <a:rPr lang="en-GB" b="0" i="0" dirty="0">
                <a:solidFill>
                  <a:srgbClr val="000000"/>
                </a:solidFill>
                <a:effectLst/>
              </a:rPr>
              <a:t> </a:t>
            </a:r>
            <a:r>
              <a:rPr lang="en-GB" b="0" i="0" dirty="0" err="1">
                <a:solidFill>
                  <a:srgbClr val="000000"/>
                </a:solidFill>
                <a:effectLst/>
              </a:rPr>
              <a:t>konfrontiert</a:t>
            </a:r>
            <a:r>
              <a:rPr lang="en-GB" b="0" i="0" dirty="0">
                <a:solidFill>
                  <a:srgbClr val="000000"/>
                </a:solidFill>
                <a:effectLst/>
              </a:rPr>
              <a:t>, </a:t>
            </a:r>
            <a:r>
              <a:rPr lang="en-GB" b="0" i="0" dirty="0" err="1">
                <a:solidFill>
                  <a:srgbClr val="000000"/>
                </a:solidFill>
                <a:effectLst/>
              </a:rPr>
              <a:t>seinen</a:t>
            </a:r>
            <a:r>
              <a:rPr lang="en-GB" b="0" i="0" dirty="0">
                <a:solidFill>
                  <a:srgbClr val="000000"/>
                </a:solidFill>
                <a:effectLst/>
              </a:rPr>
              <a:t> </a:t>
            </a:r>
            <a:r>
              <a:rPr lang="en-GB" b="0" i="0" dirty="0" err="1">
                <a:solidFill>
                  <a:srgbClr val="000000"/>
                </a:solidFill>
                <a:effectLst/>
              </a:rPr>
              <a:t>hochgesteckten</a:t>
            </a:r>
            <a:r>
              <a:rPr lang="en-GB" b="0" i="0" dirty="0">
                <a:solidFill>
                  <a:srgbClr val="000000"/>
                </a:solidFill>
                <a:effectLst/>
              </a:rPr>
              <a:t> </a:t>
            </a:r>
            <a:r>
              <a:rPr lang="en-GB" b="0" i="0" dirty="0" err="1">
                <a:solidFill>
                  <a:srgbClr val="000000"/>
                </a:solidFill>
                <a:effectLst/>
              </a:rPr>
              <a:t>Markenzweck</a:t>
            </a:r>
            <a:r>
              <a:rPr lang="en-GB" b="0" i="0" dirty="0">
                <a:solidFill>
                  <a:srgbClr val="000000"/>
                </a:solidFill>
                <a:effectLst/>
              </a:rPr>
              <a:t> und die </a:t>
            </a:r>
            <a:r>
              <a:rPr lang="en-GB" b="0" i="0" dirty="0" err="1">
                <a:solidFill>
                  <a:srgbClr val="000000"/>
                </a:solidFill>
                <a:effectLst/>
              </a:rPr>
              <a:t>Ausrichtung</a:t>
            </a:r>
            <a:r>
              <a:rPr lang="en-GB" b="0" i="0" dirty="0">
                <a:solidFill>
                  <a:srgbClr val="000000"/>
                </a:solidFill>
                <a:effectLst/>
              </a:rPr>
              <a:t> auf die UN-</a:t>
            </a:r>
            <a:r>
              <a:rPr lang="en-GB" b="0" i="0" dirty="0" err="1">
                <a:solidFill>
                  <a:srgbClr val="000000"/>
                </a:solidFill>
                <a:effectLst/>
              </a:rPr>
              <a:t>Ziele</a:t>
            </a:r>
            <a:r>
              <a:rPr lang="en-GB" b="0" i="0" dirty="0">
                <a:solidFill>
                  <a:srgbClr val="000000"/>
                </a:solidFill>
                <a:effectLst/>
              </a:rPr>
              <a:t> für </a:t>
            </a:r>
            <a:r>
              <a:rPr lang="en-GB" b="0" i="0" dirty="0" err="1">
                <a:solidFill>
                  <a:srgbClr val="000000"/>
                </a:solidFill>
                <a:effectLst/>
              </a:rPr>
              <a:t>nachhaltige</a:t>
            </a:r>
            <a:r>
              <a:rPr lang="en-GB" b="0" i="0" dirty="0">
                <a:solidFill>
                  <a:srgbClr val="000000"/>
                </a:solidFill>
                <a:effectLst/>
              </a:rPr>
              <a:t> </a:t>
            </a:r>
            <a:r>
              <a:rPr lang="en-GB" b="0" i="0" dirty="0" err="1">
                <a:solidFill>
                  <a:srgbClr val="000000"/>
                </a:solidFill>
                <a:effectLst/>
              </a:rPr>
              <a:t>Entwicklung</a:t>
            </a:r>
            <a:r>
              <a:rPr lang="en-GB" b="0" i="0" dirty="0">
                <a:solidFill>
                  <a:srgbClr val="000000"/>
                </a:solidFill>
                <a:effectLst/>
              </a:rPr>
              <a:t> in </a:t>
            </a:r>
            <a:r>
              <a:rPr lang="en-GB" b="0" i="0" dirty="0" err="1">
                <a:solidFill>
                  <a:srgbClr val="000000"/>
                </a:solidFill>
                <a:effectLst/>
              </a:rPr>
              <a:t>greifbare</a:t>
            </a:r>
            <a:r>
              <a:rPr lang="en-GB" b="0" i="0" dirty="0">
                <a:solidFill>
                  <a:srgbClr val="000000"/>
                </a:solidFill>
                <a:effectLst/>
              </a:rPr>
              <a:t> </a:t>
            </a:r>
            <a:r>
              <a:rPr lang="en-GB" b="0" i="0" dirty="0" err="1">
                <a:solidFill>
                  <a:srgbClr val="000000"/>
                </a:solidFill>
                <a:effectLst/>
              </a:rPr>
              <a:t>Fakten</a:t>
            </a:r>
            <a:r>
              <a:rPr lang="en-GB" b="0" i="0" dirty="0">
                <a:solidFill>
                  <a:srgbClr val="000000"/>
                </a:solidFill>
                <a:effectLst/>
              </a:rPr>
              <a:t> und </a:t>
            </a:r>
            <a:r>
              <a:rPr lang="en-GB" b="0" i="0" dirty="0" err="1">
                <a:solidFill>
                  <a:srgbClr val="000000"/>
                </a:solidFill>
                <a:effectLst/>
              </a:rPr>
              <a:t>Aussagen</a:t>
            </a:r>
            <a:r>
              <a:rPr lang="en-GB" b="0" i="0" dirty="0">
                <a:solidFill>
                  <a:srgbClr val="000000"/>
                </a:solidFill>
                <a:effectLst/>
              </a:rPr>
              <a:t> </a:t>
            </a:r>
            <a:r>
              <a:rPr lang="en-GB" b="0" i="0" dirty="0" err="1">
                <a:solidFill>
                  <a:srgbClr val="000000"/>
                </a:solidFill>
                <a:effectLst/>
              </a:rPr>
              <a:t>zu</a:t>
            </a:r>
            <a:r>
              <a:rPr lang="en-GB" b="0" i="0" dirty="0">
                <a:solidFill>
                  <a:srgbClr val="000000"/>
                </a:solidFill>
                <a:effectLst/>
              </a:rPr>
              <a:t> </a:t>
            </a:r>
            <a:r>
              <a:rPr lang="en-GB" b="0" i="0" dirty="0" err="1">
                <a:solidFill>
                  <a:srgbClr val="000000"/>
                </a:solidFill>
                <a:effectLst/>
              </a:rPr>
              <a:t>übersetzen</a:t>
            </a:r>
            <a:r>
              <a:rPr lang="en-GB" b="0" i="0" dirty="0">
                <a:solidFill>
                  <a:srgbClr val="000000"/>
                </a:solidFill>
                <a:effectLst/>
              </a:rPr>
              <a:t>, </a:t>
            </a:r>
            <a:r>
              <a:rPr lang="en-GB" b="0" i="0" dirty="0" err="1">
                <a:solidFill>
                  <a:srgbClr val="000000"/>
                </a:solidFill>
                <a:effectLst/>
              </a:rPr>
              <a:t>welche</a:t>
            </a:r>
            <a:r>
              <a:rPr lang="en-GB" b="0" i="0" dirty="0">
                <a:solidFill>
                  <a:srgbClr val="000000"/>
                </a:solidFill>
                <a:effectLst/>
              </a:rPr>
              <a:t> die </a:t>
            </a:r>
            <a:r>
              <a:rPr lang="en-GB" b="0" i="0" dirty="0" err="1">
                <a:solidFill>
                  <a:srgbClr val="000000"/>
                </a:solidFill>
                <a:effectLst/>
              </a:rPr>
              <a:t>Kunden</a:t>
            </a:r>
            <a:r>
              <a:rPr lang="en-GB" b="0" i="0" dirty="0">
                <a:solidFill>
                  <a:srgbClr val="000000"/>
                </a:solidFill>
                <a:effectLst/>
              </a:rPr>
              <a:t> </a:t>
            </a:r>
            <a:r>
              <a:rPr lang="en-GB" b="0" i="0" dirty="0" err="1">
                <a:solidFill>
                  <a:srgbClr val="000000"/>
                </a:solidFill>
                <a:effectLst/>
              </a:rPr>
              <a:t>leicht</a:t>
            </a:r>
            <a:r>
              <a:rPr lang="en-GB" b="0" i="0" dirty="0">
                <a:solidFill>
                  <a:srgbClr val="000000"/>
                </a:solidFill>
                <a:effectLst/>
              </a:rPr>
              <a:t> verstehen und </a:t>
            </a:r>
            <a:r>
              <a:rPr lang="en-GB" b="0" i="0" dirty="0" err="1">
                <a:solidFill>
                  <a:srgbClr val="000000"/>
                </a:solidFill>
                <a:effectLst/>
              </a:rPr>
              <a:t>denen</a:t>
            </a:r>
            <a:r>
              <a:rPr lang="en-GB" b="0" i="0" dirty="0">
                <a:solidFill>
                  <a:srgbClr val="000000"/>
                </a:solidFill>
                <a:effectLst/>
              </a:rPr>
              <a:t> </a:t>
            </a:r>
            <a:r>
              <a:rPr lang="en-GB" b="0" i="0" dirty="0" err="1">
                <a:solidFill>
                  <a:srgbClr val="000000"/>
                </a:solidFill>
                <a:effectLst/>
              </a:rPr>
              <a:t>sie</a:t>
            </a:r>
            <a:r>
              <a:rPr lang="en-GB" b="0" i="0" dirty="0">
                <a:solidFill>
                  <a:srgbClr val="000000"/>
                </a:solidFill>
                <a:effectLst/>
              </a:rPr>
              <a:t> </a:t>
            </a:r>
            <a:r>
              <a:rPr lang="en-GB" b="0" i="0" dirty="0" err="1">
                <a:solidFill>
                  <a:srgbClr val="000000"/>
                </a:solidFill>
                <a:effectLst/>
              </a:rPr>
              <a:t>vertrauen</a:t>
            </a:r>
            <a:r>
              <a:rPr lang="en-GB" b="0" i="0" dirty="0">
                <a:solidFill>
                  <a:srgbClr val="000000"/>
                </a:solidFill>
                <a:effectLst/>
              </a:rPr>
              <a:t> </a:t>
            </a:r>
            <a:r>
              <a:rPr lang="en-GB" b="0" i="0" dirty="0" err="1">
                <a:solidFill>
                  <a:srgbClr val="000000"/>
                </a:solidFill>
                <a:effectLst/>
              </a:rPr>
              <a:t>können</a:t>
            </a:r>
            <a:r>
              <a:rPr lang="en-GB" b="0" i="0" dirty="0">
                <a:solidFill>
                  <a:srgbClr val="000000"/>
                </a:solidFill>
                <a:effectLst/>
              </a:rPr>
              <a:t>.  Das </a:t>
            </a:r>
            <a:r>
              <a:rPr lang="en-GB" b="0" i="0" dirty="0" err="1">
                <a:solidFill>
                  <a:srgbClr val="000000"/>
                </a:solidFill>
                <a:effectLst/>
              </a:rPr>
              <a:t>Unternehmen</a:t>
            </a:r>
            <a:r>
              <a:rPr lang="en-GB" b="0" i="0" dirty="0">
                <a:solidFill>
                  <a:srgbClr val="000000"/>
                </a:solidFill>
                <a:effectLst/>
              </a:rPr>
              <a:t> ging </a:t>
            </a:r>
            <a:r>
              <a:rPr lang="en-GB" b="0" i="0" dirty="0" err="1">
                <a:solidFill>
                  <a:srgbClr val="000000"/>
                </a:solidFill>
                <a:effectLst/>
              </a:rPr>
              <a:t>eine</a:t>
            </a:r>
            <a:r>
              <a:rPr lang="en-GB" b="0" i="0" dirty="0">
                <a:solidFill>
                  <a:srgbClr val="000000"/>
                </a:solidFill>
                <a:effectLst/>
              </a:rPr>
              <a:t> </a:t>
            </a:r>
            <a:r>
              <a:rPr lang="en-GB" b="0" i="0" dirty="0" err="1">
                <a:solidFill>
                  <a:srgbClr val="000000"/>
                </a:solidFill>
                <a:effectLst/>
              </a:rPr>
              <a:t>Partnerschaft</a:t>
            </a:r>
            <a:r>
              <a:rPr lang="en-GB" b="0" i="0" dirty="0">
                <a:solidFill>
                  <a:srgbClr val="000000"/>
                </a:solidFill>
                <a:effectLst/>
              </a:rPr>
              <a:t> </a:t>
            </a:r>
            <a:r>
              <a:rPr lang="en-GB" b="0" i="0" dirty="0" err="1">
                <a:solidFill>
                  <a:srgbClr val="000000"/>
                </a:solidFill>
                <a:effectLst/>
              </a:rPr>
              <a:t>mit</a:t>
            </a:r>
            <a:r>
              <a:rPr lang="en-GB" b="0" i="0" dirty="0">
                <a:solidFill>
                  <a:srgbClr val="000000"/>
                </a:solidFill>
                <a:effectLst/>
              </a:rPr>
              <a:t> PROVENANCE </a:t>
            </a:r>
            <a:r>
              <a:rPr lang="en-GB" b="0" i="0" dirty="0" err="1">
                <a:solidFill>
                  <a:srgbClr val="000000"/>
                </a:solidFill>
                <a:effectLst/>
              </a:rPr>
              <a:t>ein</a:t>
            </a:r>
            <a:r>
              <a:rPr lang="en-GB" b="0" i="0" dirty="0">
                <a:solidFill>
                  <a:srgbClr val="000000"/>
                </a:solidFill>
                <a:effectLst/>
              </a:rPr>
              <a:t>. </a:t>
            </a:r>
            <a:endParaRPr lang="en-GB" dirty="0">
              <a:solidFill>
                <a:srgbClr val="000000"/>
              </a:solidFill>
              <a:latin typeface="Dmsans"/>
            </a:endParaRPr>
          </a:p>
        </p:txBody>
      </p:sp>
    </p:spTree>
    <p:extLst>
      <p:ext uri="{BB962C8B-B14F-4D97-AF65-F5344CB8AC3E}">
        <p14:creationId xmlns:p14="http://schemas.microsoft.com/office/powerpoint/2010/main" val="253040562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5623634" y="1917066"/>
            <a:ext cx="7321382" cy="1015663"/>
          </a:xfrm>
          <a:prstGeom prst="rect">
            <a:avLst/>
          </a:prstGeom>
          <a:noFill/>
        </p:spPr>
        <p:txBody>
          <a:bodyPr wrap="square" rtlCol="0">
            <a:spAutoFit/>
          </a:bodyPr>
          <a:lstStyle/>
          <a:p>
            <a:pPr algn="l"/>
            <a:endParaRPr lang="en-GB" sz="2400" b="0" i="0" dirty="0">
              <a:solidFill>
                <a:srgbClr val="262626"/>
              </a:solidFill>
              <a:effectLst/>
            </a:endParaRPr>
          </a:p>
          <a:p>
            <a:pPr algn="l"/>
            <a:r>
              <a:rPr lang="en-GB" b="0" i="0" dirty="0">
                <a:solidFill>
                  <a:srgbClr val="7A7A7A"/>
                </a:solidFill>
                <a:effectLst/>
                <a:latin typeface="Roboto" panose="02000000000000000000" pitchFamily="2" charset="0"/>
              </a:rPr>
              <a:t> </a:t>
            </a:r>
          </a:p>
          <a:p>
            <a:pPr algn="l"/>
            <a:endParaRPr lang="en-GB" b="0" i="0" dirty="0">
              <a:solidFill>
                <a:srgbClr val="7A7A7A"/>
              </a:solidFill>
              <a:effectLst/>
              <a:latin typeface="Roboto" panose="02000000000000000000" pitchFamily="2" charset="0"/>
            </a:endParaRPr>
          </a:p>
        </p:txBody>
      </p:sp>
      <p:sp>
        <p:nvSpPr>
          <p:cNvPr id="12" name="TextBox 11">
            <a:extLst>
              <a:ext uri="{FF2B5EF4-FFF2-40B4-BE49-F238E27FC236}">
                <a16:creationId xmlns:a16="http://schemas.microsoft.com/office/drawing/2014/main" id="{26F70F45-C4EC-3E5D-540A-79E7D3F3B29B}"/>
              </a:ext>
            </a:extLst>
          </p:cNvPr>
          <p:cNvSpPr txBox="1"/>
          <p:nvPr/>
        </p:nvSpPr>
        <p:spPr>
          <a:xfrm>
            <a:off x="230287" y="626728"/>
            <a:ext cx="10356326" cy="923330"/>
          </a:xfrm>
          <a:prstGeom prst="rect">
            <a:avLst/>
          </a:prstGeom>
          <a:noFill/>
        </p:spPr>
        <p:txBody>
          <a:bodyPr wrap="square">
            <a:spAutoFit/>
          </a:bodyPr>
          <a:lstStyle/>
          <a:p>
            <a:pPr algn="just"/>
            <a:r>
              <a:rPr lang="en-GB" dirty="0">
                <a:solidFill>
                  <a:srgbClr val="000000"/>
                </a:solidFill>
                <a:latin typeface="Dmsans"/>
              </a:rPr>
              <a:t>BELU </a:t>
            </a:r>
            <a:r>
              <a:rPr lang="en-GB" dirty="0" err="1">
                <a:solidFill>
                  <a:srgbClr val="000000"/>
                </a:solidFill>
                <a:latin typeface="Dmsans"/>
              </a:rPr>
              <a:t>veröffentlicht</a:t>
            </a:r>
            <a:r>
              <a:rPr lang="en-GB" dirty="0">
                <a:solidFill>
                  <a:srgbClr val="000000"/>
                </a:solidFill>
                <a:latin typeface="Dmsans"/>
              </a:rPr>
              <a:t> </a:t>
            </a:r>
            <a:r>
              <a:rPr lang="en-GB" dirty="0" err="1">
                <a:solidFill>
                  <a:srgbClr val="000000"/>
                </a:solidFill>
                <a:latin typeface="Dmsans"/>
              </a:rPr>
              <a:t>einen</a:t>
            </a:r>
            <a:r>
              <a:rPr lang="en-GB" dirty="0">
                <a:solidFill>
                  <a:srgbClr val="000000"/>
                </a:solidFill>
                <a:latin typeface="Dmsans"/>
              </a:rPr>
              <a:t> </a:t>
            </a:r>
            <a:r>
              <a:rPr lang="en-GB" dirty="0" err="1">
                <a:solidFill>
                  <a:srgbClr val="000000"/>
                </a:solidFill>
                <a:latin typeface="Dmsans"/>
              </a:rPr>
              <a:t>bemerkenswerten</a:t>
            </a:r>
            <a:r>
              <a:rPr lang="en-GB" dirty="0">
                <a:solidFill>
                  <a:srgbClr val="000000"/>
                </a:solidFill>
                <a:latin typeface="Dmsans"/>
              </a:rPr>
              <a:t> Report </a:t>
            </a:r>
            <a:r>
              <a:rPr lang="en-IE" dirty="0">
                <a:hlinkClick r:id="rId2"/>
              </a:rPr>
              <a:t>Impact Report – </a:t>
            </a:r>
            <a:r>
              <a:rPr lang="en-IE" dirty="0" err="1">
                <a:hlinkClick r:id="rId2"/>
              </a:rPr>
              <a:t>Belu</a:t>
            </a:r>
            <a:r>
              <a:rPr lang="en-GB" dirty="0">
                <a:solidFill>
                  <a:srgbClr val="000000"/>
                </a:solidFill>
                <a:latin typeface="Dmsans"/>
              </a:rPr>
              <a:t>, der </a:t>
            </a:r>
            <a:r>
              <a:rPr lang="en-GB" dirty="0" err="1">
                <a:solidFill>
                  <a:srgbClr val="000000"/>
                </a:solidFill>
                <a:latin typeface="Dmsans"/>
              </a:rPr>
              <a:t>einen</a:t>
            </a:r>
            <a:r>
              <a:rPr lang="en-GB" dirty="0">
                <a:solidFill>
                  <a:srgbClr val="000000"/>
                </a:solidFill>
                <a:latin typeface="Dmsans"/>
              </a:rPr>
              <a:t> </a:t>
            </a:r>
            <a:r>
              <a:rPr lang="en-GB" dirty="0" err="1">
                <a:solidFill>
                  <a:srgbClr val="000000"/>
                </a:solidFill>
                <a:latin typeface="Dmsans"/>
              </a:rPr>
              <a:t>einfachen</a:t>
            </a:r>
            <a:r>
              <a:rPr lang="en-GB" dirty="0">
                <a:solidFill>
                  <a:srgbClr val="000000"/>
                </a:solidFill>
                <a:latin typeface="Dmsans"/>
              </a:rPr>
              <a:t> </a:t>
            </a:r>
            <a:r>
              <a:rPr lang="en-GB" dirty="0" err="1">
                <a:solidFill>
                  <a:srgbClr val="000000"/>
                </a:solidFill>
                <a:latin typeface="Dmsans"/>
              </a:rPr>
              <a:t>Überblick</a:t>
            </a:r>
            <a:r>
              <a:rPr lang="en-GB" dirty="0">
                <a:solidFill>
                  <a:srgbClr val="000000"/>
                </a:solidFill>
                <a:latin typeface="Dmsans"/>
              </a:rPr>
              <a:t> </a:t>
            </a:r>
            <a:r>
              <a:rPr lang="en-GB" dirty="0" err="1">
                <a:solidFill>
                  <a:srgbClr val="000000"/>
                </a:solidFill>
                <a:latin typeface="Dmsans"/>
              </a:rPr>
              <a:t>über</a:t>
            </a:r>
            <a:r>
              <a:rPr lang="en-GB" dirty="0">
                <a:solidFill>
                  <a:srgbClr val="000000"/>
                </a:solidFill>
                <a:latin typeface="Dmsans"/>
              </a:rPr>
              <a:t> </a:t>
            </a:r>
            <a:r>
              <a:rPr lang="en-GB" dirty="0" err="1">
                <a:solidFill>
                  <a:srgbClr val="000000"/>
                </a:solidFill>
                <a:latin typeface="Dmsans"/>
              </a:rPr>
              <a:t>ihre</a:t>
            </a:r>
            <a:r>
              <a:rPr lang="en-GB" dirty="0">
                <a:solidFill>
                  <a:srgbClr val="000000"/>
                </a:solidFill>
                <a:latin typeface="Dmsans"/>
              </a:rPr>
              <a:t> </a:t>
            </a:r>
            <a:r>
              <a:rPr lang="en-GB" dirty="0" err="1">
                <a:solidFill>
                  <a:srgbClr val="000000"/>
                </a:solidFill>
                <a:latin typeface="Dmsans"/>
              </a:rPr>
              <a:t>Wirkungsinitiativen</a:t>
            </a:r>
            <a:r>
              <a:rPr lang="en-GB" dirty="0">
                <a:solidFill>
                  <a:srgbClr val="000000"/>
                </a:solidFill>
                <a:latin typeface="Dmsans"/>
              </a:rPr>
              <a:t> </a:t>
            </a:r>
            <a:r>
              <a:rPr lang="en-GB" dirty="0" err="1">
                <a:solidFill>
                  <a:srgbClr val="000000"/>
                </a:solidFill>
                <a:latin typeface="Dmsans"/>
              </a:rPr>
              <a:t>gibt</a:t>
            </a:r>
            <a:r>
              <a:rPr lang="en-GB" dirty="0">
                <a:solidFill>
                  <a:srgbClr val="000000"/>
                </a:solidFill>
                <a:latin typeface="Dmsans"/>
              </a:rPr>
              <a:t> und er </a:t>
            </a:r>
            <a:r>
              <a:rPr lang="en-GB" dirty="0" err="1">
                <a:solidFill>
                  <a:srgbClr val="000000"/>
                </a:solidFill>
                <a:latin typeface="Dmsans"/>
              </a:rPr>
              <a:t>ermöglicht</a:t>
            </a:r>
            <a:r>
              <a:rPr lang="en-GB" dirty="0">
                <a:solidFill>
                  <a:srgbClr val="000000"/>
                </a:solidFill>
                <a:latin typeface="Dmsans"/>
              </a:rPr>
              <a:t> es </a:t>
            </a:r>
            <a:r>
              <a:rPr lang="en-GB" dirty="0" err="1">
                <a:solidFill>
                  <a:srgbClr val="000000"/>
                </a:solidFill>
                <a:latin typeface="Dmsans"/>
              </a:rPr>
              <a:t>uns</a:t>
            </a:r>
            <a:r>
              <a:rPr lang="en-GB" dirty="0">
                <a:solidFill>
                  <a:srgbClr val="000000"/>
                </a:solidFill>
                <a:latin typeface="Dmsans"/>
              </a:rPr>
              <a:t>, </a:t>
            </a:r>
            <a:r>
              <a:rPr lang="en-GB" dirty="0" err="1">
                <a:solidFill>
                  <a:srgbClr val="000000"/>
                </a:solidFill>
                <a:latin typeface="Dmsans"/>
              </a:rPr>
              <a:t>durch</a:t>
            </a:r>
            <a:r>
              <a:rPr lang="en-GB" dirty="0">
                <a:solidFill>
                  <a:srgbClr val="000000"/>
                </a:solidFill>
                <a:latin typeface="Dmsans"/>
              </a:rPr>
              <a:t> </a:t>
            </a:r>
            <a:r>
              <a:rPr lang="en-GB" dirty="0" err="1">
                <a:solidFill>
                  <a:srgbClr val="000000"/>
                </a:solidFill>
                <a:latin typeface="Dmsans"/>
              </a:rPr>
              <a:t>Anklicken</a:t>
            </a:r>
            <a:r>
              <a:rPr lang="en-GB" dirty="0">
                <a:solidFill>
                  <a:srgbClr val="000000"/>
                </a:solidFill>
                <a:latin typeface="Dmsans"/>
              </a:rPr>
              <a:t> </a:t>
            </a:r>
            <a:r>
              <a:rPr lang="en-GB" dirty="0" err="1">
                <a:solidFill>
                  <a:srgbClr val="000000"/>
                </a:solidFill>
                <a:latin typeface="Dmsans"/>
              </a:rPr>
              <a:t>weitere</a:t>
            </a:r>
            <a:r>
              <a:rPr lang="en-GB" dirty="0">
                <a:solidFill>
                  <a:srgbClr val="000000"/>
                </a:solidFill>
                <a:latin typeface="Dmsans"/>
              </a:rPr>
              <a:t> </a:t>
            </a:r>
            <a:r>
              <a:rPr lang="en-GB" dirty="0" err="1">
                <a:solidFill>
                  <a:srgbClr val="000000"/>
                </a:solidFill>
                <a:latin typeface="Dmsans"/>
              </a:rPr>
              <a:t>Informationen</a:t>
            </a:r>
            <a:r>
              <a:rPr lang="en-GB" dirty="0">
                <a:solidFill>
                  <a:srgbClr val="000000"/>
                </a:solidFill>
                <a:latin typeface="Dmsans"/>
              </a:rPr>
              <a:t> und </a:t>
            </a:r>
            <a:r>
              <a:rPr lang="en-GB" dirty="0" err="1">
                <a:solidFill>
                  <a:srgbClr val="000000"/>
                </a:solidFill>
                <a:latin typeface="Dmsans"/>
              </a:rPr>
              <a:t>Nachweise</a:t>
            </a:r>
            <a:r>
              <a:rPr lang="en-GB" dirty="0">
                <a:solidFill>
                  <a:srgbClr val="000000"/>
                </a:solidFill>
                <a:latin typeface="Dmsans"/>
              </a:rPr>
              <a:t> </a:t>
            </a:r>
            <a:r>
              <a:rPr lang="en-GB" dirty="0" err="1">
                <a:solidFill>
                  <a:srgbClr val="000000"/>
                </a:solidFill>
                <a:latin typeface="Dmsans"/>
              </a:rPr>
              <a:t>zu</a:t>
            </a:r>
            <a:r>
              <a:rPr lang="en-GB" dirty="0">
                <a:solidFill>
                  <a:srgbClr val="000000"/>
                </a:solidFill>
                <a:latin typeface="Dmsans"/>
              </a:rPr>
              <a:t> </a:t>
            </a:r>
            <a:r>
              <a:rPr lang="en-GB" dirty="0" err="1">
                <a:solidFill>
                  <a:srgbClr val="000000"/>
                </a:solidFill>
                <a:latin typeface="Dmsans"/>
              </a:rPr>
              <a:t>erhalten</a:t>
            </a:r>
            <a:r>
              <a:rPr lang="en-GB" dirty="0">
                <a:solidFill>
                  <a:srgbClr val="000000"/>
                </a:solidFill>
                <a:latin typeface="Dmsans"/>
              </a:rPr>
              <a:t>. </a:t>
            </a:r>
          </a:p>
        </p:txBody>
      </p:sp>
      <p:pic>
        <p:nvPicPr>
          <p:cNvPr id="13" name="Picture 12">
            <a:extLst>
              <a:ext uri="{FF2B5EF4-FFF2-40B4-BE49-F238E27FC236}">
                <a16:creationId xmlns:a16="http://schemas.microsoft.com/office/drawing/2014/main" id="{434BD6FD-ECB0-E474-D016-3B6E4A2FC0C5}"/>
              </a:ext>
            </a:extLst>
          </p:cNvPr>
          <p:cNvPicPr>
            <a:picLocks noChangeAspect="1"/>
          </p:cNvPicPr>
          <p:nvPr/>
        </p:nvPicPr>
        <p:blipFill>
          <a:blip r:embed="rId3"/>
          <a:stretch>
            <a:fillRect/>
          </a:stretch>
        </p:blipFill>
        <p:spPr>
          <a:xfrm>
            <a:off x="771867" y="1934346"/>
            <a:ext cx="9908025" cy="4690154"/>
          </a:xfrm>
          <a:prstGeom prst="rect">
            <a:avLst/>
          </a:prstGeom>
        </p:spPr>
      </p:pic>
    </p:spTree>
    <p:extLst>
      <p:ext uri="{BB962C8B-B14F-4D97-AF65-F5344CB8AC3E}">
        <p14:creationId xmlns:p14="http://schemas.microsoft.com/office/powerpoint/2010/main" val="128627100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375900" y="988794"/>
            <a:ext cx="10595237" cy="803654"/>
          </a:xfrm>
          <a:prstGeom prst="rect">
            <a:avLst/>
          </a:prstGeom>
        </p:spPr>
        <p:txBody>
          <a:bodyPr/>
          <a:lstStyle/>
          <a:p>
            <a:pPr algn="l"/>
            <a:r>
              <a:rPr lang="en-US" dirty="0"/>
              <a:t>PROVENANCE  </a:t>
            </a:r>
            <a:r>
              <a:rPr lang="en-GB" dirty="0">
                <a:solidFill>
                  <a:srgbClr val="29608D"/>
                </a:solidFill>
              </a:rPr>
              <a:t>BELU</a:t>
            </a:r>
            <a:r>
              <a:rPr lang="en-GB" i="0" dirty="0">
                <a:solidFill>
                  <a:srgbClr val="29608D"/>
                </a:solidFill>
                <a:effectLst/>
              </a:rPr>
              <a:t> Water Brand </a:t>
            </a:r>
          </a:p>
          <a:p>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5623634" y="1917066"/>
            <a:ext cx="7321382" cy="1015663"/>
          </a:xfrm>
          <a:prstGeom prst="rect">
            <a:avLst/>
          </a:prstGeom>
          <a:noFill/>
        </p:spPr>
        <p:txBody>
          <a:bodyPr wrap="square" rtlCol="0">
            <a:spAutoFit/>
          </a:bodyPr>
          <a:lstStyle/>
          <a:p>
            <a:pPr algn="l"/>
            <a:endParaRPr lang="en-GB" sz="2400" b="0" i="0" dirty="0">
              <a:solidFill>
                <a:srgbClr val="262626"/>
              </a:solidFill>
              <a:effectLst/>
            </a:endParaRPr>
          </a:p>
          <a:p>
            <a:pPr algn="l"/>
            <a:r>
              <a:rPr lang="en-GB" b="0" i="0" dirty="0">
                <a:solidFill>
                  <a:srgbClr val="7A7A7A"/>
                </a:solidFill>
                <a:effectLst/>
                <a:latin typeface="Roboto" panose="02000000000000000000" pitchFamily="2" charset="0"/>
              </a:rPr>
              <a:t> </a:t>
            </a:r>
          </a:p>
          <a:p>
            <a:pPr algn="l"/>
            <a:endParaRPr lang="en-GB" b="0" i="0" dirty="0">
              <a:solidFill>
                <a:srgbClr val="7A7A7A"/>
              </a:solidFill>
              <a:effectLst/>
              <a:latin typeface="Roboto" panose="02000000000000000000" pitchFamily="2" charset="0"/>
            </a:endParaRPr>
          </a:p>
        </p:txBody>
      </p:sp>
      <p:sp>
        <p:nvSpPr>
          <p:cNvPr id="12" name="TextBox 11">
            <a:extLst>
              <a:ext uri="{FF2B5EF4-FFF2-40B4-BE49-F238E27FC236}">
                <a16:creationId xmlns:a16="http://schemas.microsoft.com/office/drawing/2014/main" id="{26F70F45-C4EC-3E5D-540A-79E7D3F3B29B}"/>
              </a:ext>
            </a:extLst>
          </p:cNvPr>
          <p:cNvSpPr txBox="1"/>
          <p:nvPr/>
        </p:nvSpPr>
        <p:spPr>
          <a:xfrm>
            <a:off x="338660" y="2283543"/>
            <a:ext cx="9958967" cy="3139321"/>
          </a:xfrm>
          <a:prstGeom prst="rect">
            <a:avLst/>
          </a:prstGeom>
          <a:noFill/>
        </p:spPr>
        <p:txBody>
          <a:bodyPr wrap="square">
            <a:spAutoFit/>
          </a:bodyPr>
          <a:lstStyle/>
          <a:p>
            <a:pPr algn="l"/>
            <a:r>
              <a:rPr lang="en-GB" dirty="0">
                <a:solidFill>
                  <a:srgbClr val="000000"/>
                </a:solidFill>
                <a:latin typeface="Dmsans"/>
              </a:rPr>
              <a:t>Wo </a:t>
            </a:r>
            <a:r>
              <a:rPr lang="en-GB" dirty="0" err="1">
                <a:solidFill>
                  <a:srgbClr val="000000"/>
                </a:solidFill>
                <a:latin typeface="Dmsans"/>
              </a:rPr>
              <a:t>sie</a:t>
            </a:r>
            <a:r>
              <a:rPr lang="en-GB" dirty="0">
                <a:solidFill>
                  <a:srgbClr val="000000"/>
                </a:solidFill>
                <a:latin typeface="Dmsans"/>
              </a:rPr>
              <a:t> </a:t>
            </a:r>
            <a:r>
              <a:rPr lang="en-GB" dirty="0" err="1">
                <a:solidFill>
                  <a:srgbClr val="000000"/>
                </a:solidFill>
                <a:latin typeface="Dmsans"/>
              </a:rPr>
              <a:t>früher</a:t>
            </a:r>
            <a:r>
              <a:rPr lang="en-GB" dirty="0">
                <a:solidFill>
                  <a:srgbClr val="000000"/>
                </a:solidFill>
                <a:latin typeface="Dmsans"/>
              </a:rPr>
              <a:t> </a:t>
            </a:r>
            <a:r>
              <a:rPr lang="en-GB" dirty="0" err="1">
                <a:solidFill>
                  <a:srgbClr val="000000"/>
                </a:solidFill>
                <a:latin typeface="Dmsans"/>
              </a:rPr>
              <a:t>ihren</a:t>
            </a:r>
            <a:r>
              <a:rPr lang="en-GB" dirty="0">
                <a:solidFill>
                  <a:srgbClr val="000000"/>
                </a:solidFill>
                <a:latin typeface="Dmsans"/>
              </a:rPr>
              <a:t> </a:t>
            </a:r>
            <a:r>
              <a:rPr lang="en-GB" dirty="0" err="1">
                <a:solidFill>
                  <a:srgbClr val="000000"/>
                </a:solidFill>
                <a:latin typeface="Dmsans"/>
              </a:rPr>
              <a:t>Markenzweck</a:t>
            </a:r>
            <a:r>
              <a:rPr lang="en-GB" dirty="0">
                <a:solidFill>
                  <a:srgbClr val="000000"/>
                </a:solidFill>
                <a:latin typeface="Dmsans"/>
              </a:rPr>
              <a:t> auf </a:t>
            </a:r>
            <a:r>
              <a:rPr lang="en-GB" dirty="0" err="1">
                <a:solidFill>
                  <a:srgbClr val="000000"/>
                </a:solidFill>
                <a:latin typeface="Dmsans"/>
              </a:rPr>
              <a:t>einer</a:t>
            </a:r>
            <a:r>
              <a:rPr lang="en-GB" dirty="0">
                <a:solidFill>
                  <a:srgbClr val="000000"/>
                </a:solidFill>
                <a:latin typeface="Dmsans"/>
              </a:rPr>
              <a:t> </a:t>
            </a:r>
            <a:r>
              <a:rPr lang="en-GB" dirty="0" err="1">
                <a:solidFill>
                  <a:srgbClr val="000000"/>
                </a:solidFill>
                <a:latin typeface="Dmsans"/>
              </a:rPr>
              <a:t>eher</a:t>
            </a:r>
            <a:r>
              <a:rPr lang="en-GB" dirty="0">
                <a:solidFill>
                  <a:srgbClr val="000000"/>
                </a:solidFill>
                <a:latin typeface="Dmsans"/>
              </a:rPr>
              <a:t> </a:t>
            </a:r>
            <a:r>
              <a:rPr lang="en-GB" dirty="0" err="1">
                <a:solidFill>
                  <a:srgbClr val="000000"/>
                </a:solidFill>
                <a:latin typeface="Dmsans"/>
              </a:rPr>
              <a:t>abstrakten</a:t>
            </a:r>
            <a:r>
              <a:rPr lang="en-GB" dirty="0">
                <a:solidFill>
                  <a:srgbClr val="000000"/>
                </a:solidFill>
                <a:latin typeface="Dmsans"/>
              </a:rPr>
              <a:t> Ebene </a:t>
            </a:r>
            <a:r>
              <a:rPr lang="en-GB" dirty="0" err="1">
                <a:solidFill>
                  <a:srgbClr val="000000"/>
                </a:solidFill>
                <a:latin typeface="Dmsans"/>
              </a:rPr>
              <a:t>artikulierten</a:t>
            </a:r>
            <a:r>
              <a:rPr lang="en-GB" dirty="0">
                <a:solidFill>
                  <a:srgbClr val="000000"/>
                </a:solidFill>
                <a:latin typeface="Dmsans"/>
              </a:rPr>
              <a:t>, </a:t>
            </a:r>
            <a:r>
              <a:rPr lang="en-GB" dirty="0" err="1">
                <a:solidFill>
                  <a:srgbClr val="000000"/>
                </a:solidFill>
                <a:latin typeface="Dmsans"/>
              </a:rPr>
              <a:t>kommunizieren</a:t>
            </a:r>
            <a:r>
              <a:rPr lang="en-GB" dirty="0">
                <a:solidFill>
                  <a:srgbClr val="000000"/>
                </a:solidFill>
                <a:latin typeface="Dmsans"/>
              </a:rPr>
              <a:t> </a:t>
            </a:r>
            <a:r>
              <a:rPr lang="en-GB" dirty="0" err="1">
                <a:solidFill>
                  <a:srgbClr val="000000"/>
                </a:solidFill>
                <a:latin typeface="Dmsans"/>
              </a:rPr>
              <a:t>sie</a:t>
            </a:r>
            <a:r>
              <a:rPr lang="en-GB" dirty="0">
                <a:solidFill>
                  <a:srgbClr val="000000"/>
                </a:solidFill>
                <a:latin typeface="Dmsans"/>
              </a:rPr>
              <a:t> </a:t>
            </a:r>
            <a:r>
              <a:rPr lang="en-GB" dirty="0" err="1">
                <a:solidFill>
                  <a:srgbClr val="000000"/>
                </a:solidFill>
                <a:latin typeface="Dmsans"/>
              </a:rPr>
              <a:t>jetzt</a:t>
            </a:r>
            <a:r>
              <a:rPr lang="en-GB" dirty="0">
                <a:solidFill>
                  <a:srgbClr val="000000"/>
                </a:solidFill>
                <a:latin typeface="Dmsans"/>
              </a:rPr>
              <a:t> </a:t>
            </a:r>
            <a:r>
              <a:rPr lang="en-GB" dirty="0" err="1">
                <a:solidFill>
                  <a:srgbClr val="000000"/>
                </a:solidFill>
                <a:latin typeface="Dmsans"/>
              </a:rPr>
              <a:t>ihre</a:t>
            </a:r>
            <a:r>
              <a:rPr lang="en-GB" dirty="0">
                <a:solidFill>
                  <a:srgbClr val="000000"/>
                </a:solidFill>
                <a:latin typeface="Dmsans"/>
              </a:rPr>
              <a:t> </a:t>
            </a:r>
            <a:r>
              <a:rPr lang="en-GB" dirty="0" err="1">
                <a:solidFill>
                  <a:srgbClr val="000000"/>
                </a:solidFill>
                <a:latin typeface="Dmsans"/>
              </a:rPr>
              <a:t>Wirkung</a:t>
            </a:r>
            <a:r>
              <a:rPr lang="en-GB" dirty="0">
                <a:solidFill>
                  <a:srgbClr val="000000"/>
                </a:solidFill>
                <a:latin typeface="Dmsans"/>
              </a:rPr>
              <a:t> auf </a:t>
            </a:r>
            <a:r>
              <a:rPr lang="en-GB" dirty="0" err="1">
                <a:solidFill>
                  <a:srgbClr val="000000"/>
                </a:solidFill>
                <a:latin typeface="Dmsans"/>
              </a:rPr>
              <a:t>eine</a:t>
            </a:r>
            <a:r>
              <a:rPr lang="en-GB" dirty="0">
                <a:solidFill>
                  <a:srgbClr val="000000"/>
                </a:solidFill>
                <a:latin typeface="Dmsans"/>
              </a:rPr>
              <a:t> Weise, die </a:t>
            </a:r>
            <a:r>
              <a:rPr lang="en-GB" dirty="0" err="1">
                <a:solidFill>
                  <a:srgbClr val="000000"/>
                </a:solidFill>
                <a:latin typeface="Dmsans"/>
              </a:rPr>
              <a:t>ihre</a:t>
            </a:r>
            <a:r>
              <a:rPr lang="en-GB" dirty="0">
                <a:solidFill>
                  <a:srgbClr val="000000"/>
                </a:solidFill>
                <a:latin typeface="Dmsans"/>
              </a:rPr>
              <a:t> </a:t>
            </a:r>
            <a:r>
              <a:rPr lang="en-GB" dirty="0" err="1">
                <a:solidFill>
                  <a:srgbClr val="000000"/>
                </a:solidFill>
                <a:latin typeface="Dmsans"/>
              </a:rPr>
              <a:t>Kunden</a:t>
            </a:r>
            <a:r>
              <a:rPr lang="en-GB" dirty="0">
                <a:solidFill>
                  <a:srgbClr val="000000"/>
                </a:solidFill>
                <a:latin typeface="Dmsans"/>
              </a:rPr>
              <a:t> </a:t>
            </a:r>
            <a:r>
              <a:rPr lang="en-GB" dirty="0" err="1">
                <a:solidFill>
                  <a:srgbClr val="000000"/>
                </a:solidFill>
                <a:latin typeface="Dmsans"/>
              </a:rPr>
              <a:t>leicht</a:t>
            </a:r>
            <a:r>
              <a:rPr lang="en-GB" dirty="0">
                <a:solidFill>
                  <a:srgbClr val="000000"/>
                </a:solidFill>
                <a:latin typeface="Dmsans"/>
              </a:rPr>
              <a:t> </a:t>
            </a:r>
            <a:r>
              <a:rPr lang="en-GB" dirty="0" err="1">
                <a:solidFill>
                  <a:srgbClr val="000000"/>
                </a:solidFill>
                <a:latin typeface="Dmsans"/>
              </a:rPr>
              <a:t>nachvollziehen</a:t>
            </a:r>
            <a:r>
              <a:rPr lang="en-GB" dirty="0">
                <a:solidFill>
                  <a:srgbClr val="000000"/>
                </a:solidFill>
                <a:latin typeface="Dmsans"/>
              </a:rPr>
              <a:t> </a:t>
            </a:r>
            <a:r>
              <a:rPr lang="en-GB" dirty="0" err="1">
                <a:solidFill>
                  <a:srgbClr val="000000"/>
                </a:solidFill>
                <a:latin typeface="Dmsans"/>
              </a:rPr>
              <a:t>können</a:t>
            </a:r>
            <a:r>
              <a:rPr lang="en-GB" dirty="0">
                <a:solidFill>
                  <a:srgbClr val="000000"/>
                </a:solidFill>
                <a:latin typeface="Dmsans"/>
              </a:rPr>
              <a:t>. Die Proof Points von BELU </a:t>
            </a:r>
            <a:r>
              <a:rPr lang="en-GB" dirty="0" err="1">
                <a:solidFill>
                  <a:srgbClr val="000000"/>
                </a:solidFill>
                <a:latin typeface="Dmsans"/>
              </a:rPr>
              <a:t>sind</a:t>
            </a:r>
            <a:r>
              <a:rPr lang="en-GB" dirty="0">
                <a:solidFill>
                  <a:srgbClr val="000000"/>
                </a:solidFill>
                <a:latin typeface="Dmsans"/>
              </a:rPr>
              <a:t> </a:t>
            </a:r>
            <a:r>
              <a:rPr lang="en-GB" dirty="0" err="1">
                <a:solidFill>
                  <a:srgbClr val="000000"/>
                </a:solidFill>
                <a:latin typeface="Dmsans"/>
              </a:rPr>
              <a:t>auch</a:t>
            </a:r>
            <a:r>
              <a:rPr lang="en-GB" dirty="0">
                <a:solidFill>
                  <a:srgbClr val="000000"/>
                </a:solidFill>
                <a:latin typeface="Dmsans"/>
              </a:rPr>
              <a:t> </a:t>
            </a:r>
            <a:r>
              <a:rPr lang="en-GB" dirty="0" err="1">
                <a:solidFill>
                  <a:srgbClr val="000000"/>
                </a:solidFill>
                <a:latin typeface="Dmsans"/>
              </a:rPr>
              <a:t>ein</a:t>
            </a:r>
            <a:r>
              <a:rPr lang="en-GB" dirty="0">
                <a:solidFill>
                  <a:srgbClr val="000000"/>
                </a:solidFill>
                <a:latin typeface="Dmsans"/>
              </a:rPr>
              <a:t> </a:t>
            </a:r>
            <a:r>
              <a:rPr lang="en-GB" dirty="0" err="1">
                <a:solidFill>
                  <a:srgbClr val="000000"/>
                </a:solidFill>
                <a:latin typeface="Dmsans"/>
              </a:rPr>
              <a:t>nützliches</a:t>
            </a:r>
            <a:r>
              <a:rPr lang="en-GB" dirty="0">
                <a:solidFill>
                  <a:srgbClr val="000000"/>
                </a:solidFill>
                <a:latin typeface="Dmsans"/>
              </a:rPr>
              <a:t> </a:t>
            </a:r>
            <a:r>
              <a:rPr lang="en-GB" dirty="0" err="1">
                <a:solidFill>
                  <a:srgbClr val="000000"/>
                </a:solidFill>
                <a:latin typeface="Dmsans"/>
              </a:rPr>
              <a:t>Hilfsmittel</a:t>
            </a:r>
            <a:r>
              <a:rPr lang="en-GB" dirty="0">
                <a:solidFill>
                  <a:srgbClr val="000000"/>
                </a:solidFill>
                <a:latin typeface="Dmsans"/>
              </a:rPr>
              <a:t> </a:t>
            </a:r>
            <a:r>
              <a:rPr lang="en-GB" dirty="0" err="1">
                <a:solidFill>
                  <a:srgbClr val="000000"/>
                </a:solidFill>
                <a:latin typeface="Dmsans"/>
              </a:rPr>
              <a:t>bei</a:t>
            </a:r>
            <a:r>
              <a:rPr lang="en-GB" dirty="0">
                <a:solidFill>
                  <a:srgbClr val="000000"/>
                </a:solidFill>
                <a:latin typeface="Dmsans"/>
              </a:rPr>
              <a:t> </a:t>
            </a:r>
            <a:r>
              <a:rPr lang="en-GB" dirty="0" err="1">
                <a:solidFill>
                  <a:srgbClr val="000000"/>
                </a:solidFill>
                <a:latin typeface="Dmsans"/>
              </a:rPr>
              <a:t>Gesprächen</a:t>
            </a:r>
            <a:r>
              <a:rPr lang="en-GB" dirty="0">
                <a:solidFill>
                  <a:srgbClr val="000000"/>
                </a:solidFill>
                <a:latin typeface="Dmsans"/>
              </a:rPr>
              <a:t> </a:t>
            </a:r>
            <a:r>
              <a:rPr lang="en-GB" dirty="0" err="1">
                <a:solidFill>
                  <a:srgbClr val="000000"/>
                </a:solidFill>
                <a:latin typeface="Dmsans"/>
              </a:rPr>
              <a:t>mit</a:t>
            </a:r>
            <a:r>
              <a:rPr lang="en-GB" dirty="0">
                <a:solidFill>
                  <a:srgbClr val="000000"/>
                </a:solidFill>
                <a:latin typeface="Dmsans"/>
              </a:rPr>
              <a:t> </a:t>
            </a:r>
            <a:r>
              <a:rPr lang="en-GB" dirty="0" err="1">
                <a:solidFill>
                  <a:srgbClr val="000000"/>
                </a:solidFill>
                <a:latin typeface="Dmsans"/>
              </a:rPr>
              <a:t>Händlern</a:t>
            </a:r>
            <a:r>
              <a:rPr lang="en-GB" dirty="0">
                <a:solidFill>
                  <a:srgbClr val="000000"/>
                </a:solidFill>
                <a:latin typeface="Dmsans"/>
              </a:rPr>
              <a:t> </a:t>
            </a:r>
            <a:r>
              <a:rPr lang="en-GB" dirty="0" err="1">
                <a:solidFill>
                  <a:srgbClr val="000000"/>
                </a:solidFill>
                <a:latin typeface="Dmsans"/>
              </a:rPr>
              <a:t>im</a:t>
            </a:r>
            <a:r>
              <a:rPr lang="en-GB" dirty="0">
                <a:solidFill>
                  <a:srgbClr val="000000"/>
                </a:solidFill>
                <a:latin typeface="Dmsans"/>
              </a:rPr>
              <a:t> </a:t>
            </a:r>
            <a:r>
              <a:rPr lang="en-GB" dirty="0" err="1">
                <a:solidFill>
                  <a:srgbClr val="000000"/>
                </a:solidFill>
                <a:latin typeface="Dmsans"/>
              </a:rPr>
              <a:t>Gastgewerbe</a:t>
            </a:r>
            <a:r>
              <a:rPr lang="en-GB" dirty="0">
                <a:solidFill>
                  <a:srgbClr val="000000"/>
                </a:solidFill>
                <a:latin typeface="Dmsans"/>
              </a:rPr>
              <a:t>, von </a:t>
            </a:r>
            <a:r>
              <a:rPr lang="en-GB" dirty="0" err="1">
                <a:solidFill>
                  <a:srgbClr val="000000"/>
                </a:solidFill>
                <a:latin typeface="Dmsans"/>
              </a:rPr>
              <a:t>denen</a:t>
            </a:r>
            <a:r>
              <a:rPr lang="en-GB" dirty="0">
                <a:solidFill>
                  <a:srgbClr val="000000"/>
                </a:solidFill>
                <a:latin typeface="Dmsans"/>
              </a:rPr>
              <a:t> </a:t>
            </a:r>
            <a:r>
              <a:rPr lang="en-GB" dirty="0" err="1">
                <a:solidFill>
                  <a:srgbClr val="000000"/>
                </a:solidFill>
                <a:latin typeface="Dmsans"/>
              </a:rPr>
              <a:t>sich</a:t>
            </a:r>
            <a:r>
              <a:rPr lang="en-GB" dirty="0">
                <a:solidFill>
                  <a:srgbClr val="000000"/>
                </a:solidFill>
                <a:latin typeface="Dmsans"/>
              </a:rPr>
              <a:t> </a:t>
            </a:r>
            <a:r>
              <a:rPr lang="en-GB" dirty="0" err="1">
                <a:solidFill>
                  <a:srgbClr val="000000"/>
                </a:solidFill>
                <a:latin typeface="Dmsans"/>
              </a:rPr>
              <a:t>viele</a:t>
            </a:r>
            <a:r>
              <a:rPr lang="en-GB" dirty="0">
                <a:solidFill>
                  <a:srgbClr val="000000"/>
                </a:solidFill>
                <a:latin typeface="Dmsans"/>
              </a:rPr>
              <a:t> </a:t>
            </a:r>
            <a:r>
              <a:rPr lang="en-GB" dirty="0" err="1">
                <a:solidFill>
                  <a:srgbClr val="000000"/>
                </a:solidFill>
                <a:latin typeface="Dmsans"/>
              </a:rPr>
              <a:t>zunehmend</a:t>
            </a:r>
            <a:r>
              <a:rPr lang="en-GB" dirty="0">
                <a:solidFill>
                  <a:srgbClr val="000000"/>
                </a:solidFill>
                <a:latin typeface="Dmsans"/>
              </a:rPr>
              <a:t> auf </a:t>
            </a:r>
            <a:r>
              <a:rPr lang="en-GB" dirty="0" err="1">
                <a:solidFill>
                  <a:srgbClr val="000000"/>
                </a:solidFill>
                <a:latin typeface="Dmsans"/>
              </a:rPr>
              <a:t>eine</a:t>
            </a:r>
            <a:r>
              <a:rPr lang="en-GB" dirty="0">
                <a:solidFill>
                  <a:srgbClr val="000000"/>
                </a:solidFill>
                <a:latin typeface="Dmsans"/>
              </a:rPr>
              <a:t> </a:t>
            </a:r>
            <a:r>
              <a:rPr lang="en-GB" dirty="0" err="1">
                <a:solidFill>
                  <a:srgbClr val="000000"/>
                </a:solidFill>
                <a:latin typeface="Dmsans"/>
              </a:rPr>
              <a:t>nachhaltige</a:t>
            </a:r>
            <a:r>
              <a:rPr lang="en-GB" dirty="0">
                <a:solidFill>
                  <a:srgbClr val="000000"/>
                </a:solidFill>
                <a:latin typeface="Dmsans"/>
              </a:rPr>
              <a:t> </a:t>
            </a:r>
            <a:r>
              <a:rPr lang="en-GB" dirty="0" err="1">
                <a:solidFill>
                  <a:srgbClr val="000000"/>
                </a:solidFill>
                <a:latin typeface="Dmsans"/>
              </a:rPr>
              <a:t>Beschaffung</a:t>
            </a:r>
            <a:r>
              <a:rPr lang="en-GB" dirty="0">
                <a:solidFill>
                  <a:srgbClr val="000000"/>
                </a:solidFill>
                <a:latin typeface="Dmsans"/>
              </a:rPr>
              <a:t> </a:t>
            </a:r>
            <a:r>
              <a:rPr lang="en-GB" dirty="0" err="1">
                <a:solidFill>
                  <a:srgbClr val="000000"/>
                </a:solidFill>
                <a:latin typeface="Dmsans"/>
              </a:rPr>
              <a:t>konzentrieren</a:t>
            </a:r>
            <a:r>
              <a:rPr lang="en-GB" dirty="0">
                <a:solidFill>
                  <a:srgbClr val="000000"/>
                </a:solidFill>
                <a:latin typeface="Dmsans"/>
              </a:rPr>
              <a:t>.</a:t>
            </a:r>
          </a:p>
          <a:p>
            <a:pPr algn="l"/>
            <a:endParaRPr lang="en-GB" dirty="0">
              <a:solidFill>
                <a:srgbClr val="000000"/>
              </a:solidFill>
              <a:latin typeface="Dmsans"/>
            </a:endParaRPr>
          </a:p>
          <a:p>
            <a:pPr algn="l"/>
            <a:r>
              <a:rPr lang="en-GB" dirty="0">
                <a:solidFill>
                  <a:srgbClr val="000000"/>
                </a:solidFill>
                <a:latin typeface="Dmsans"/>
              </a:rPr>
              <a:t>LESEN SIE MEHR ÜBER DIE PROVENANCE, DIE DIE TRANSPARENZ VON BELU STÄRKT</a:t>
            </a:r>
          </a:p>
          <a:p>
            <a:pPr algn="l"/>
            <a:r>
              <a:rPr lang="en-GB" dirty="0">
                <a:hlinkClick r:id="rId2"/>
              </a:rPr>
              <a:t>BELU sustainability and transparency food &amp; drink case study | Provenance | Provenance</a:t>
            </a:r>
            <a:endParaRPr lang="en-GB" dirty="0"/>
          </a:p>
          <a:p>
            <a:pPr algn="l"/>
            <a:endParaRPr lang="en-GB" b="0" i="0" dirty="0">
              <a:solidFill>
                <a:srgbClr val="000000"/>
              </a:solidFill>
              <a:effectLst/>
              <a:latin typeface="Dmsans"/>
            </a:endParaRPr>
          </a:p>
          <a:p>
            <a:pPr algn="l"/>
            <a:r>
              <a:rPr lang="en-GB" dirty="0">
                <a:hlinkClick r:id="rId3"/>
              </a:rPr>
              <a:t>Green credentials, not greenwash - </a:t>
            </a:r>
            <a:r>
              <a:rPr lang="en-GB" dirty="0" err="1">
                <a:hlinkClick r:id="rId3"/>
              </a:rPr>
              <a:t>Belu</a:t>
            </a:r>
            <a:endParaRPr lang="en-GB" b="0" i="0" dirty="0">
              <a:solidFill>
                <a:srgbClr val="000000"/>
              </a:solidFill>
              <a:effectLst/>
              <a:latin typeface="Dmsans"/>
            </a:endParaRPr>
          </a:p>
          <a:p>
            <a:br>
              <a:rPr lang="en-GB" dirty="0"/>
            </a:br>
            <a:endParaRPr lang="en-IE" dirty="0"/>
          </a:p>
        </p:txBody>
      </p:sp>
    </p:spTree>
    <p:extLst>
      <p:ext uri="{BB962C8B-B14F-4D97-AF65-F5344CB8AC3E}">
        <p14:creationId xmlns:p14="http://schemas.microsoft.com/office/powerpoint/2010/main" val="38371133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CD062C7B-9BAE-0E43-A6E9-6E98B3E7EBD7}"/>
              </a:ext>
            </a:extLst>
          </p:cNvPr>
          <p:cNvSpPr>
            <a:spLocks noGrp="1"/>
          </p:cNvSpPr>
          <p:nvPr>
            <p:ph type="body" sz="quarter" idx="27"/>
          </p:nvPr>
        </p:nvSpPr>
        <p:spPr>
          <a:xfrm>
            <a:off x="2530549" y="742544"/>
            <a:ext cx="5041923" cy="720752"/>
          </a:xfrm>
          <a:prstGeom prst="rect">
            <a:avLst/>
          </a:prstGeom>
        </p:spPr>
        <p:txBody>
          <a:bodyPr/>
          <a:lstStyle/>
          <a:p>
            <a:r>
              <a:rPr lang="en-US" dirty="0" err="1"/>
              <a:t>Modulbeschreibung</a:t>
            </a:r>
            <a:endParaRPr lang="en-US" dirty="0"/>
          </a:p>
        </p:txBody>
      </p:sp>
      <p:sp>
        <p:nvSpPr>
          <p:cNvPr id="34" name="TextBox 33">
            <a:extLst>
              <a:ext uri="{FF2B5EF4-FFF2-40B4-BE49-F238E27FC236}">
                <a16:creationId xmlns:a16="http://schemas.microsoft.com/office/drawing/2014/main" id="{BF7458A0-7891-E000-5514-DF211F41E124}"/>
              </a:ext>
            </a:extLst>
          </p:cNvPr>
          <p:cNvSpPr txBox="1"/>
          <p:nvPr/>
        </p:nvSpPr>
        <p:spPr>
          <a:xfrm>
            <a:off x="2530549" y="1809054"/>
            <a:ext cx="8352099" cy="4247317"/>
          </a:xfrm>
          <a:prstGeom prst="rect">
            <a:avLst/>
          </a:prstGeom>
          <a:solidFill>
            <a:schemeClr val="bg1"/>
          </a:solidFill>
        </p:spPr>
        <p:txBody>
          <a:bodyPr wrap="square" rtlCol="0">
            <a:spAutoFit/>
          </a:bodyPr>
          <a:lstStyle/>
          <a:p>
            <a:pPr algn="just"/>
            <a:r>
              <a:rPr lang="en-GB" b="0" i="0" dirty="0" err="1">
                <a:solidFill>
                  <a:srgbClr val="2E2E2E"/>
                </a:solidFill>
                <a:effectLst/>
                <a:latin typeface="ElsevierGulliver"/>
              </a:rPr>
              <a:t>Willkommen</a:t>
            </a:r>
            <a:r>
              <a:rPr lang="en-GB" b="0" i="0" dirty="0">
                <a:solidFill>
                  <a:srgbClr val="2E2E2E"/>
                </a:solidFill>
                <a:effectLst/>
                <a:latin typeface="ElsevierGulliver"/>
              </a:rPr>
              <a:t> </a:t>
            </a:r>
            <a:r>
              <a:rPr lang="en-GB" b="0" i="0" dirty="0" err="1">
                <a:solidFill>
                  <a:srgbClr val="2E2E2E"/>
                </a:solidFill>
                <a:effectLst/>
                <a:latin typeface="ElsevierGulliver"/>
              </a:rPr>
              <a:t>zu</a:t>
            </a:r>
            <a:r>
              <a:rPr lang="en-GB" b="0" i="0" dirty="0">
                <a:solidFill>
                  <a:srgbClr val="2E2E2E"/>
                </a:solidFill>
                <a:effectLst/>
                <a:latin typeface="ElsevierGulliver"/>
              </a:rPr>
              <a:t> Blockchain in der Praxis, </a:t>
            </a:r>
            <a:r>
              <a:rPr lang="en-GB" b="0" i="0" dirty="0" err="1">
                <a:solidFill>
                  <a:srgbClr val="2E2E2E"/>
                </a:solidFill>
                <a:effectLst/>
                <a:latin typeface="ElsevierGulliver"/>
              </a:rPr>
              <a:t>einem</a:t>
            </a:r>
            <a:r>
              <a:rPr lang="en-GB" b="0" i="0" dirty="0">
                <a:solidFill>
                  <a:srgbClr val="2E2E2E"/>
                </a:solidFill>
                <a:effectLst/>
                <a:latin typeface="ElsevierGulliver"/>
              </a:rPr>
              <a:t> Modul, das </a:t>
            </a:r>
            <a:r>
              <a:rPr lang="en-GB" b="0" i="0" dirty="0" err="1">
                <a:solidFill>
                  <a:srgbClr val="2E2E2E"/>
                </a:solidFill>
                <a:effectLst/>
                <a:latin typeface="ElsevierGulliver"/>
              </a:rPr>
              <a:t>sich</a:t>
            </a:r>
            <a:r>
              <a:rPr lang="en-GB" b="0" i="0" dirty="0">
                <a:solidFill>
                  <a:srgbClr val="2E2E2E"/>
                </a:solidFill>
                <a:effectLst/>
                <a:latin typeface="ElsevierGulliver"/>
              </a:rPr>
              <a:t> </a:t>
            </a:r>
            <a:r>
              <a:rPr lang="en-GB" b="0" i="0" dirty="0" err="1">
                <a:solidFill>
                  <a:srgbClr val="2E2E2E"/>
                </a:solidFill>
                <a:effectLst/>
                <a:latin typeface="ElsevierGulliver"/>
              </a:rPr>
              <a:t>dem</a:t>
            </a:r>
            <a:r>
              <a:rPr lang="en-GB" b="0" i="0" dirty="0">
                <a:solidFill>
                  <a:srgbClr val="2E2E2E"/>
                </a:solidFill>
                <a:effectLst/>
                <a:latin typeface="ElsevierGulliver"/>
              </a:rPr>
              <a:t> </a:t>
            </a:r>
            <a:r>
              <a:rPr lang="en-GB" b="0" i="0" dirty="0" err="1">
                <a:solidFill>
                  <a:srgbClr val="2E2E2E"/>
                </a:solidFill>
                <a:effectLst/>
                <a:latin typeface="ElsevierGulliver"/>
              </a:rPr>
              <a:t>Verständnis</a:t>
            </a:r>
            <a:r>
              <a:rPr lang="en-GB" b="0" i="0" dirty="0">
                <a:solidFill>
                  <a:srgbClr val="2E2E2E"/>
                </a:solidFill>
                <a:effectLst/>
                <a:latin typeface="ElsevierGulliver"/>
              </a:rPr>
              <a:t> der </a:t>
            </a:r>
            <a:r>
              <a:rPr lang="en-GB" b="0" i="0" dirty="0" err="1">
                <a:solidFill>
                  <a:srgbClr val="2E2E2E"/>
                </a:solidFill>
                <a:effectLst/>
                <a:latin typeface="ElsevierGulliver"/>
              </a:rPr>
              <a:t>realen</a:t>
            </a:r>
            <a:r>
              <a:rPr lang="en-GB" b="0" i="0" dirty="0">
                <a:solidFill>
                  <a:srgbClr val="2E2E2E"/>
                </a:solidFill>
                <a:effectLst/>
                <a:latin typeface="ElsevierGulliver"/>
              </a:rPr>
              <a:t> </a:t>
            </a:r>
            <a:r>
              <a:rPr lang="en-GB" b="0" i="0" dirty="0" err="1">
                <a:solidFill>
                  <a:srgbClr val="2E2E2E"/>
                </a:solidFill>
                <a:effectLst/>
                <a:latin typeface="ElsevierGulliver"/>
              </a:rPr>
              <a:t>Anwendung</a:t>
            </a:r>
            <a:r>
              <a:rPr lang="en-GB" b="0" i="0" dirty="0">
                <a:solidFill>
                  <a:srgbClr val="2E2E2E"/>
                </a:solidFill>
                <a:effectLst/>
                <a:latin typeface="ElsevierGulliver"/>
              </a:rPr>
              <a:t> von Blockchain </a:t>
            </a:r>
            <a:r>
              <a:rPr lang="en-GB" b="0" i="0" dirty="0" err="1">
                <a:solidFill>
                  <a:srgbClr val="2E2E2E"/>
                </a:solidFill>
                <a:effectLst/>
                <a:latin typeface="ElsevierGulliver"/>
              </a:rPr>
              <a:t>im</a:t>
            </a:r>
            <a:r>
              <a:rPr lang="en-GB" b="0" i="0" dirty="0">
                <a:solidFill>
                  <a:srgbClr val="2E2E2E"/>
                </a:solidFill>
                <a:effectLst/>
                <a:latin typeface="ElsevierGulliver"/>
              </a:rPr>
              <a:t> </a:t>
            </a:r>
            <a:r>
              <a:rPr lang="en-GB" b="0" i="0" dirty="0" err="1">
                <a:solidFill>
                  <a:srgbClr val="2E2E2E"/>
                </a:solidFill>
                <a:effectLst/>
                <a:latin typeface="ElsevierGulliver"/>
              </a:rPr>
              <a:t>Agrar</a:t>
            </a:r>
            <a:r>
              <a:rPr lang="en-GB" b="0" i="0" dirty="0">
                <a:solidFill>
                  <a:srgbClr val="2E2E2E"/>
                </a:solidFill>
                <a:effectLst/>
                <a:latin typeface="ElsevierGulliver"/>
              </a:rPr>
              <a:t>- und </a:t>
            </a:r>
            <a:r>
              <a:rPr lang="en-GB" b="0" i="0" dirty="0" err="1">
                <a:solidFill>
                  <a:srgbClr val="2E2E2E"/>
                </a:solidFill>
                <a:effectLst/>
                <a:latin typeface="ElsevierGulliver"/>
              </a:rPr>
              <a:t>Lebensmittelsektor</a:t>
            </a:r>
            <a:r>
              <a:rPr lang="en-GB" b="0" i="0" dirty="0">
                <a:solidFill>
                  <a:srgbClr val="2E2E2E"/>
                </a:solidFill>
                <a:effectLst/>
                <a:latin typeface="ElsevierGulliver"/>
              </a:rPr>
              <a:t> </a:t>
            </a:r>
            <a:r>
              <a:rPr lang="en-GB" b="0" i="0" dirty="0" err="1">
                <a:solidFill>
                  <a:srgbClr val="2E2E2E"/>
                </a:solidFill>
                <a:effectLst/>
                <a:latin typeface="ElsevierGulliver"/>
              </a:rPr>
              <a:t>anhand</a:t>
            </a:r>
            <a:r>
              <a:rPr lang="en-GB" b="0" i="0" dirty="0">
                <a:solidFill>
                  <a:srgbClr val="2E2E2E"/>
                </a:solidFill>
                <a:effectLst/>
                <a:latin typeface="ElsevierGulliver"/>
              </a:rPr>
              <a:t> von </a:t>
            </a:r>
            <a:r>
              <a:rPr lang="en-GB" b="0" i="0" dirty="0" err="1">
                <a:solidFill>
                  <a:srgbClr val="2E2E2E"/>
                </a:solidFill>
                <a:effectLst/>
                <a:latin typeface="ElsevierGulliver"/>
              </a:rPr>
              <a:t>Fallstudien</a:t>
            </a:r>
            <a:r>
              <a:rPr lang="en-GB" b="0" i="0" dirty="0">
                <a:solidFill>
                  <a:srgbClr val="2E2E2E"/>
                </a:solidFill>
                <a:effectLst/>
                <a:latin typeface="ElsevierGulliver"/>
              </a:rPr>
              <a:t> </a:t>
            </a:r>
            <a:r>
              <a:rPr lang="en-GB" b="0" i="0" dirty="0" err="1">
                <a:solidFill>
                  <a:srgbClr val="2E2E2E"/>
                </a:solidFill>
                <a:effectLst/>
                <a:latin typeface="ElsevierGulliver"/>
              </a:rPr>
              <a:t>widmet</a:t>
            </a:r>
            <a:r>
              <a:rPr lang="en-GB" b="0" i="0" dirty="0">
                <a:solidFill>
                  <a:srgbClr val="2E2E2E"/>
                </a:solidFill>
                <a:effectLst/>
                <a:latin typeface="ElsevierGulliver"/>
              </a:rPr>
              <a:t>. </a:t>
            </a:r>
          </a:p>
          <a:p>
            <a:pPr algn="just"/>
            <a:endParaRPr lang="en-GB" b="0" i="0" dirty="0">
              <a:solidFill>
                <a:srgbClr val="2E2E2E"/>
              </a:solidFill>
              <a:effectLst/>
              <a:latin typeface="ElsevierGulliver"/>
            </a:endParaRPr>
          </a:p>
          <a:p>
            <a:pPr algn="just"/>
            <a:r>
              <a:rPr lang="en-GB" b="0" i="0" dirty="0">
                <a:solidFill>
                  <a:srgbClr val="2E2E2E"/>
                </a:solidFill>
                <a:effectLst/>
                <a:latin typeface="ElsevierGulliver"/>
              </a:rPr>
              <a:t>Dieses Modul </a:t>
            </a:r>
            <a:r>
              <a:rPr lang="en-GB" b="0" i="0" dirty="0" err="1">
                <a:solidFill>
                  <a:srgbClr val="2E2E2E"/>
                </a:solidFill>
                <a:effectLst/>
                <a:latin typeface="ElsevierGulliver"/>
              </a:rPr>
              <a:t>nimmt</a:t>
            </a:r>
            <a:r>
              <a:rPr lang="en-GB" b="0" i="0" dirty="0">
                <a:solidFill>
                  <a:srgbClr val="2E2E2E"/>
                </a:solidFill>
                <a:effectLst/>
                <a:latin typeface="ElsevierGulliver"/>
              </a:rPr>
              <a:t> Sie </a:t>
            </a:r>
            <a:r>
              <a:rPr lang="en-GB" b="0" i="0" dirty="0" err="1">
                <a:solidFill>
                  <a:srgbClr val="2E2E2E"/>
                </a:solidFill>
                <a:effectLst/>
                <a:latin typeface="ElsevierGulliver"/>
              </a:rPr>
              <a:t>mit</a:t>
            </a:r>
            <a:r>
              <a:rPr lang="en-GB" b="0" i="0" dirty="0">
                <a:solidFill>
                  <a:srgbClr val="2E2E2E"/>
                </a:solidFill>
                <a:effectLst/>
                <a:latin typeface="ElsevierGulliver"/>
              </a:rPr>
              <a:t> auf </a:t>
            </a:r>
            <a:r>
              <a:rPr lang="en-GB" b="0" i="0" dirty="0" err="1">
                <a:solidFill>
                  <a:srgbClr val="2E2E2E"/>
                </a:solidFill>
                <a:effectLst/>
                <a:latin typeface="ElsevierGulliver"/>
              </a:rPr>
              <a:t>eine</a:t>
            </a:r>
            <a:r>
              <a:rPr lang="en-GB" b="0" i="0" dirty="0">
                <a:solidFill>
                  <a:srgbClr val="2E2E2E"/>
                </a:solidFill>
                <a:effectLst/>
                <a:latin typeface="ElsevierGulliver"/>
              </a:rPr>
              <a:t> </a:t>
            </a:r>
            <a:r>
              <a:rPr lang="en-GB" b="0" i="0" dirty="0" err="1">
                <a:solidFill>
                  <a:srgbClr val="2E2E2E"/>
                </a:solidFill>
                <a:effectLst/>
                <a:latin typeface="ElsevierGulliver"/>
              </a:rPr>
              <a:t>praktische</a:t>
            </a:r>
            <a:r>
              <a:rPr lang="en-GB" b="0" i="0" dirty="0">
                <a:solidFill>
                  <a:srgbClr val="2E2E2E"/>
                </a:solidFill>
                <a:effectLst/>
                <a:latin typeface="ElsevierGulliver"/>
              </a:rPr>
              <a:t> </a:t>
            </a:r>
            <a:r>
              <a:rPr lang="en-GB" b="0" i="0" dirty="0" err="1">
                <a:solidFill>
                  <a:srgbClr val="2E2E2E"/>
                </a:solidFill>
                <a:effectLst/>
                <a:latin typeface="ElsevierGulliver"/>
              </a:rPr>
              <a:t>Reise</a:t>
            </a:r>
            <a:r>
              <a:rPr lang="en-GB" b="0" i="0" dirty="0">
                <a:solidFill>
                  <a:srgbClr val="2E2E2E"/>
                </a:solidFill>
                <a:effectLst/>
                <a:latin typeface="ElsevierGulliver"/>
              </a:rPr>
              <a:t> </a:t>
            </a:r>
            <a:r>
              <a:rPr lang="en-GB" b="0" i="0" dirty="0" err="1">
                <a:solidFill>
                  <a:srgbClr val="2E2E2E"/>
                </a:solidFill>
                <a:effectLst/>
                <a:latin typeface="ElsevierGulliver"/>
              </a:rPr>
              <a:t>zu</a:t>
            </a:r>
            <a:r>
              <a:rPr lang="en-GB" b="0" i="0" dirty="0">
                <a:solidFill>
                  <a:srgbClr val="2E2E2E"/>
                </a:solidFill>
                <a:effectLst/>
                <a:latin typeface="ElsevierGulliver"/>
              </a:rPr>
              <a:t> Blockchain-</a:t>
            </a:r>
            <a:r>
              <a:rPr lang="en-GB" b="0" i="0" dirty="0" err="1">
                <a:solidFill>
                  <a:srgbClr val="2E2E2E"/>
                </a:solidFill>
                <a:effectLst/>
                <a:latin typeface="ElsevierGulliver"/>
              </a:rPr>
              <a:t>Anwendungen</a:t>
            </a:r>
            <a:r>
              <a:rPr lang="en-GB" b="0" i="0" dirty="0">
                <a:solidFill>
                  <a:srgbClr val="2E2E2E"/>
                </a:solidFill>
                <a:effectLst/>
                <a:latin typeface="ElsevierGulliver"/>
              </a:rPr>
              <a:t> </a:t>
            </a:r>
            <a:r>
              <a:rPr lang="en-GB" b="0" i="0" dirty="0" err="1">
                <a:solidFill>
                  <a:srgbClr val="2E2E2E"/>
                </a:solidFill>
                <a:effectLst/>
                <a:latin typeface="ElsevierGulliver"/>
              </a:rPr>
              <a:t>im</a:t>
            </a:r>
            <a:r>
              <a:rPr lang="en-GB" b="0" i="0" dirty="0">
                <a:solidFill>
                  <a:srgbClr val="2E2E2E"/>
                </a:solidFill>
                <a:effectLst/>
                <a:latin typeface="ElsevierGulliver"/>
              </a:rPr>
              <a:t> </a:t>
            </a:r>
            <a:r>
              <a:rPr lang="en-GB" b="0" i="0" dirty="0" err="1">
                <a:solidFill>
                  <a:srgbClr val="2E2E2E"/>
                </a:solidFill>
                <a:effectLst/>
                <a:latin typeface="ElsevierGulliver"/>
              </a:rPr>
              <a:t>Agrar</a:t>
            </a:r>
            <a:r>
              <a:rPr lang="en-GB" b="0" i="0" dirty="0">
                <a:solidFill>
                  <a:srgbClr val="2E2E2E"/>
                </a:solidFill>
                <a:effectLst/>
                <a:latin typeface="ElsevierGulliver"/>
              </a:rPr>
              <a:t>- und </a:t>
            </a:r>
            <a:r>
              <a:rPr lang="en-GB" b="0" i="0" dirty="0" err="1">
                <a:solidFill>
                  <a:srgbClr val="2E2E2E"/>
                </a:solidFill>
                <a:effectLst/>
                <a:latin typeface="ElsevierGulliver"/>
              </a:rPr>
              <a:t>Lebensmittelsektor</a:t>
            </a:r>
            <a:r>
              <a:rPr lang="en-GB" b="0" i="0" dirty="0">
                <a:solidFill>
                  <a:srgbClr val="2E2E2E"/>
                </a:solidFill>
                <a:effectLst/>
                <a:latin typeface="ElsevierGulliver"/>
              </a:rPr>
              <a:t>. </a:t>
            </a:r>
            <a:r>
              <a:rPr lang="en-GB" b="0" i="0" dirty="0" err="1">
                <a:solidFill>
                  <a:srgbClr val="2E2E2E"/>
                </a:solidFill>
                <a:effectLst/>
                <a:latin typeface="ElsevierGulliver"/>
              </a:rPr>
              <a:t>Wir</a:t>
            </a:r>
            <a:r>
              <a:rPr lang="en-GB" b="0" i="0" dirty="0">
                <a:solidFill>
                  <a:srgbClr val="2E2E2E"/>
                </a:solidFill>
                <a:effectLst/>
                <a:latin typeface="ElsevierGulliver"/>
              </a:rPr>
              <a:t> </a:t>
            </a:r>
            <a:r>
              <a:rPr lang="en-GB" b="0" i="0" dirty="0" err="1">
                <a:solidFill>
                  <a:srgbClr val="2E2E2E"/>
                </a:solidFill>
                <a:effectLst/>
                <a:latin typeface="ElsevierGulliver"/>
              </a:rPr>
              <a:t>beginnen</a:t>
            </a:r>
            <a:r>
              <a:rPr lang="en-GB" b="0" i="0" dirty="0">
                <a:solidFill>
                  <a:srgbClr val="2E2E2E"/>
                </a:solidFill>
                <a:effectLst/>
                <a:latin typeface="ElsevierGulliver"/>
              </a:rPr>
              <a:t> </a:t>
            </a:r>
            <a:r>
              <a:rPr lang="en-GB" b="0" i="0" dirty="0" err="1">
                <a:solidFill>
                  <a:srgbClr val="2E2E2E"/>
                </a:solidFill>
                <a:effectLst/>
                <a:latin typeface="ElsevierGulliver"/>
              </a:rPr>
              <a:t>mit</a:t>
            </a:r>
            <a:r>
              <a:rPr lang="en-GB" b="0" i="0" dirty="0">
                <a:solidFill>
                  <a:srgbClr val="2E2E2E"/>
                </a:solidFill>
                <a:effectLst/>
                <a:latin typeface="ElsevierGulliver"/>
              </a:rPr>
              <a:t> </a:t>
            </a:r>
            <a:r>
              <a:rPr lang="en-GB" b="0" i="0" dirty="0" err="1">
                <a:solidFill>
                  <a:srgbClr val="2E2E2E"/>
                </a:solidFill>
                <a:effectLst/>
                <a:latin typeface="ElsevierGulliver"/>
              </a:rPr>
              <a:t>einer</a:t>
            </a:r>
            <a:r>
              <a:rPr lang="en-GB" b="0" i="0" dirty="0">
                <a:solidFill>
                  <a:srgbClr val="2E2E2E"/>
                </a:solidFill>
                <a:effectLst/>
                <a:latin typeface="ElsevierGulliver"/>
              </a:rPr>
              <a:t> </a:t>
            </a:r>
            <a:r>
              <a:rPr lang="en-GB" b="0" i="0" dirty="0" err="1">
                <a:solidFill>
                  <a:srgbClr val="2E2E2E"/>
                </a:solidFill>
                <a:effectLst/>
                <a:latin typeface="ElsevierGulliver"/>
              </a:rPr>
              <a:t>aufschlussreichen</a:t>
            </a:r>
            <a:r>
              <a:rPr lang="en-GB" b="0" i="0" dirty="0">
                <a:solidFill>
                  <a:srgbClr val="2E2E2E"/>
                </a:solidFill>
                <a:effectLst/>
                <a:latin typeface="ElsevierGulliver"/>
              </a:rPr>
              <a:t> </a:t>
            </a:r>
            <a:r>
              <a:rPr lang="en-GB" b="0" i="0" dirty="0" err="1">
                <a:solidFill>
                  <a:srgbClr val="2E2E2E"/>
                </a:solidFill>
                <a:effectLst/>
                <a:latin typeface="ElsevierGulliver"/>
              </a:rPr>
              <a:t>Einführung</a:t>
            </a:r>
            <a:r>
              <a:rPr lang="en-GB" b="0" i="0" dirty="0">
                <a:solidFill>
                  <a:srgbClr val="2E2E2E"/>
                </a:solidFill>
                <a:effectLst/>
                <a:latin typeface="ElsevierGulliver"/>
              </a:rPr>
              <a:t> in die Kraft von </a:t>
            </a:r>
            <a:r>
              <a:rPr lang="en-GB" b="0" i="0" dirty="0" err="1">
                <a:solidFill>
                  <a:srgbClr val="2E2E2E"/>
                </a:solidFill>
                <a:effectLst/>
                <a:latin typeface="ElsevierGulliver"/>
              </a:rPr>
              <a:t>Fallstudien</a:t>
            </a:r>
            <a:r>
              <a:rPr lang="en-GB" b="0" i="0" dirty="0">
                <a:solidFill>
                  <a:srgbClr val="2E2E2E"/>
                </a:solidFill>
                <a:effectLst/>
                <a:latin typeface="ElsevierGulliver"/>
              </a:rPr>
              <a:t> </a:t>
            </a:r>
            <a:r>
              <a:rPr lang="en-GB" b="0" i="0" dirty="0" err="1">
                <a:solidFill>
                  <a:srgbClr val="2E2E2E"/>
                </a:solidFill>
                <a:effectLst/>
                <a:latin typeface="ElsevierGulliver"/>
              </a:rPr>
              <a:t>beim</a:t>
            </a:r>
            <a:r>
              <a:rPr lang="en-GB" b="0" i="0" dirty="0">
                <a:solidFill>
                  <a:srgbClr val="2E2E2E"/>
                </a:solidFill>
                <a:effectLst/>
                <a:latin typeface="ElsevierGulliver"/>
              </a:rPr>
              <a:t> </a:t>
            </a:r>
            <a:r>
              <a:rPr lang="en-GB" b="0" i="0" dirty="0" err="1">
                <a:solidFill>
                  <a:srgbClr val="2E2E2E"/>
                </a:solidFill>
                <a:effectLst/>
                <a:latin typeface="ElsevierGulliver"/>
              </a:rPr>
              <a:t>Lernen</a:t>
            </a:r>
            <a:r>
              <a:rPr lang="en-GB" b="0" i="0" dirty="0">
                <a:solidFill>
                  <a:srgbClr val="2E2E2E"/>
                </a:solidFill>
                <a:effectLst/>
                <a:latin typeface="ElsevierGulliver"/>
              </a:rPr>
              <a:t>. </a:t>
            </a:r>
            <a:r>
              <a:rPr lang="en-GB" b="0" i="0" dirty="0" err="1">
                <a:solidFill>
                  <a:srgbClr val="2E2E2E"/>
                </a:solidFill>
                <a:effectLst/>
                <a:latin typeface="ElsevierGulliver"/>
              </a:rPr>
              <a:t>Anschließend</a:t>
            </a:r>
            <a:r>
              <a:rPr lang="en-GB" b="0" i="0" dirty="0">
                <a:solidFill>
                  <a:srgbClr val="2E2E2E"/>
                </a:solidFill>
                <a:effectLst/>
                <a:latin typeface="ElsevierGulliver"/>
              </a:rPr>
              <a:t> </a:t>
            </a:r>
            <a:r>
              <a:rPr lang="en-GB" b="0" i="0" dirty="0" err="1">
                <a:solidFill>
                  <a:srgbClr val="2E2E2E"/>
                </a:solidFill>
                <a:effectLst/>
                <a:latin typeface="ElsevierGulliver"/>
              </a:rPr>
              <a:t>wird</a:t>
            </a:r>
            <a:r>
              <a:rPr lang="en-GB" b="0" i="0" dirty="0">
                <a:solidFill>
                  <a:srgbClr val="2E2E2E"/>
                </a:solidFill>
                <a:effectLst/>
                <a:latin typeface="ElsevierGulliver"/>
              </a:rPr>
              <a:t> die Rolle von Blockchain in </a:t>
            </a:r>
            <a:r>
              <a:rPr lang="en-GB" b="0" i="0" dirty="0" err="1">
                <a:solidFill>
                  <a:srgbClr val="2E2E2E"/>
                </a:solidFill>
                <a:effectLst/>
                <a:latin typeface="ElsevierGulliver"/>
              </a:rPr>
              <a:t>landwirtschaftlichen</a:t>
            </a:r>
            <a:r>
              <a:rPr lang="en-GB" b="0" i="0" dirty="0">
                <a:solidFill>
                  <a:srgbClr val="2E2E2E"/>
                </a:solidFill>
                <a:effectLst/>
                <a:latin typeface="ElsevierGulliver"/>
              </a:rPr>
              <a:t> </a:t>
            </a:r>
            <a:r>
              <a:rPr lang="en-GB" b="0" i="0" dirty="0" err="1">
                <a:solidFill>
                  <a:srgbClr val="2E2E2E"/>
                </a:solidFill>
                <a:effectLst/>
                <a:latin typeface="ElsevierGulliver"/>
              </a:rPr>
              <a:t>Lieferketten</a:t>
            </a:r>
            <a:r>
              <a:rPr lang="en-GB" b="0" i="0" dirty="0">
                <a:solidFill>
                  <a:srgbClr val="2E2E2E"/>
                </a:solidFill>
                <a:effectLst/>
                <a:latin typeface="ElsevierGulliver"/>
              </a:rPr>
              <a:t> </a:t>
            </a:r>
            <a:r>
              <a:rPr lang="en-GB" b="0" i="0" dirty="0" err="1">
                <a:solidFill>
                  <a:srgbClr val="2E2E2E"/>
                </a:solidFill>
                <a:effectLst/>
                <a:latin typeface="ElsevierGulliver"/>
              </a:rPr>
              <a:t>untersucht</a:t>
            </a:r>
            <a:r>
              <a:rPr lang="en-GB" b="0" i="0" dirty="0">
                <a:solidFill>
                  <a:srgbClr val="2E2E2E"/>
                </a:solidFill>
                <a:effectLst/>
                <a:latin typeface="ElsevierGulliver"/>
              </a:rPr>
              <a:t>, </a:t>
            </a:r>
            <a:r>
              <a:rPr lang="en-GB" b="0" i="0" dirty="0" err="1">
                <a:solidFill>
                  <a:srgbClr val="2E2E2E"/>
                </a:solidFill>
                <a:effectLst/>
                <a:latin typeface="ElsevierGulliver"/>
              </a:rPr>
              <a:t>wobei</a:t>
            </a:r>
            <a:r>
              <a:rPr lang="en-GB" b="0" i="0" dirty="0">
                <a:solidFill>
                  <a:srgbClr val="2E2E2E"/>
                </a:solidFill>
                <a:effectLst/>
                <a:latin typeface="ElsevierGulliver"/>
              </a:rPr>
              <a:t> die </a:t>
            </a:r>
            <a:r>
              <a:rPr lang="en-GB" b="0" i="0" dirty="0" err="1">
                <a:solidFill>
                  <a:srgbClr val="2E2E2E"/>
                </a:solidFill>
                <a:effectLst/>
                <a:latin typeface="ElsevierGulliver"/>
              </a:rPr>
              <a:t>Entstehung</a:t>
            </a:r>
            <a:r>
              <a:rPr lang="en-GB" b="0" i="0" dirty="0">
                <a:solidFill>
                  <a:srgbClr val="2E2E2E"/>
                </a:solidFill>
                <a:effectLst/>
                <a:latin typeface="ElsevierGulliver"/>
              </a:rPr>
              <a:t> von </a:t>
            </a:r>
            <a:r>
              <a:rPr lang="en-GB" b="0" i="0" dirty="0" err="1">
                <a:solidFill>
                  <a:srgbClr val="2E2E2E"/>
                </a:solidFill>
                <a:effectLst/>
                <a:latin typeface="ElsevierGulliver"/>
              </a:rPr>
              <a:t>Zwischenplattformen</a:t>
            </a:r>
            <a:r>
              <a:rPr lang="en-GB" b="0" i="0" dirty="0">
                <a:solidFill>
                  <a:srgbClr val="2E2E2E"/>
                </a:solidFill>
                <a:effectLst/>
                <a:latin typeface="ElsevierGulliver"/>
              </a:rPr>
              <a:t> und die </a:t>
            </a:r>
            <a:r>
              <a:rPr lang="en-GB" b="0" i="0" dirty="0" err="1">
                <a:solidFill>
                  <a:srgbClr val="2E2E2E"/>
                </a:solidFill>
                <a:effectLst/>
                <a:latin typeface="ElsevierGulliver"/>
              </a:rPr>
              <a:t>Einbeziehung</a:t>
            </a:r>
            <a:r>
              <a:rPr lang="en-GB" b="0" i="0" dirty="0">
                <a:solidFill>
                  <a:srgbClr val="2E2E2E"/>
                </a:solidFill>
                <a:effectLst/>
                <a:latin typeface="ElsevierGulliver"/>
              </a:rPr>
              <a:t> von </a:t>
            </a:r>
            <a:r>
              <a:rPr lang="en-GB" b="0" i="0" dirty="0" err="1">
                <a:solidFill>
                  <a:srgbClr val="2E2E2E"/>
                </a:solidFill>
                <a:effectLst/>
                <a:latin typeface="ElsevierGulliver"/>
              </a:rPr>
              <a:t>Einzelhändlern</a:t>
            </a:r>
            <a:r>
              <a:rPr lang="en-GB" b="0" i="0" dirty="0">
                <a:solidFill>
                  <a:srgbClr val="2E2E2E"/>
                </a:solidFill>
                <a:effectLst/>
                <a:latin typeface="ElsevierGulliver"/>
              </a:rPr>
              <a:t> </a:t>
            </a:r>
            <a:r>
              <a:rPr lang="en-GB" b="0" i="0" dirty="0" err="1">
                <a:solidFill>
                  <a:srgbClr val="2E2E2E"/>
                </a:solidFill>
                <a:effectLst/>
                <a:latin typeface="ElsevierGulliver"/>
              </a:rPr>
              <a:t>hervorgehoben</a:t>
            </a:r>
            <a:r>
              <a:rPr lang="en-GB" b="0" i="0" dirty="0">
                <a:solidFill>
                  <a:srgbClr val="2E2E2E"/>
                </a:solidFill>
                <a:effectLst/>
                <a:latin typeface="ElsevierGulliver"/>
              </a:rPr>
              <a:t> </a:t>
            </a:r>
            <a:r>
              <a:rPr lang="en-GB" b="0" i="0" dirty="0" err="1">
                <a:solidFill>
                  <a:srgbClr val="2E2E2E"/>
                </a:solidFill>
                <a:effectLst/>
                <a:latin typeface="ElsevierGulliver"/>
              </a:rPr>
              <a:t>wird</a:t>
            </a:r>
            <a:r>
              <a:rPr lang="en-GB" b="0" i="0" dirty="0">
                <a:solidFill>
                  <a:srgbClr val="2E2E2E"/>
                </a:solidFill>
                <a:effectLst/>
                <a:latin typeface="ElsevierGulliver"/>
              </a:rPr>
              <a:t>.</a:t>
            </a:r>
          </a:p>
          <a:p>
            <a:pPr algn="just"/>
            <a:endParaRPr lang="en-GB" b="0" i="0" dirty="0">
              <a:solidFill>
                <a:srgbClr val="2E2E2E"/>
              </a:solidFill>
              <a:effectLst/>
              <a:latin typeface="ElsevierGulliver"/>
            </a:endParaRPr>
          </a:p>
          <a:p>
            <a:pPr algn="just"/>
            <a:r>
              <a:rPr lang="en-GB" b="0" i="0" dirty="0" err="1">
                <a:solidFill>
                  <a:srgbClr val="2E2E2E"/>
                </a:solidFill>
                <a:effectLst/>
                <a:latin typeface="ElsevierGulliver"/>
              </a:rPr>
              <a:t>Diese</a:t>
            </a:r>
            <a:r>
              <a:rPr lang="en-GB" b="0" i="0" dirty="0">
                <a:solidFill>
                  <a:srgbClr val="2E2E2E"/>
                </a:solidFill>
                <a:effectLst/>
                <a:latin typeface="ElsevierGulliver"/>
              </a:rPr>
              <a:t> </a:t>
            </a:r>
            <a:r>
              <a:rPr lang="en-GB" b="0" i="0" dirty="0" err="1">
                <a:solidFill>
                  <a:srgbClr val="2E2E2E"/>
                </a:solidFill>
                <a:effectLst/>
                <a:latin typeface="ElsevierGulliver"/>
              </a:rPr>
              <a:t>Abschnitte</a:t>
            </a:r>
            <a:r>
              <a:rPr lang="en-GB" b="0" i="0" dirty="0">
                <a:solidFill>
                  <a:srgbClr val="2E2E2E"/>
                </a:solidFill>
                <a:effectLst/>
                <a:latin typeface="ElsevierGulliver"/>
              </a:rPr>
              <a:t> </a:t>
            </a:r>
            <a:r>
              <a:rPr lang="en-GB" b="0" i="0" dirty="0" err="1">
                <a:solidFill>
                  <a:srgbClr val="2E2E2E"/>
                </a:solidFill>
                <a:effectLst/>
                <a:latin typeface="ElsevierGulliver"/>
              </a:rPr>
              <a:t>sollen</a:t>
            </a:r>
            <a:r>
              <a:rPr lang="en-GB" b="0" i="0" dirty="0">
                <a:solidFill>
                  <a:srgbClr val="2E2E2E"/>
                </a:solidFill>
                <a:effectLst/>
                <a:latin typeface="ElsevierGulliver"/>
              </a:rPr>
              <a:t> </a:t>
            </a:r>
            <a:r>
              <a:rPr lang="en-GB" b="0" i="0" dirty="0" err="1">
                <a:solidFill>
                  <a:srgbClr val="2E2E2E"/>
                </a:solidFill>
                <a:effectLst/>
                <a:latin typeface="ElsevierGulliver"/>
              </a:rPr>
              <a:t>zeigen</a:t>
            </a:r>
            <a:r>
              <a:rPr lang="en-GB" b="0" i="0" dirty="0">
                <a:solidFill>
                  <a:srgbClr val="2E2E2E"/>
                </a:solidFill>
                <a:effectLst/>
                <a:latin typeface="ElsevierGulliver"/>
              </a:rPr>
              <a:t>, </a:t>
            </a:r>
            <a:r>
              <a:rPr lang="en-GB" b="0" i="0" dirty="0" err="1">
                <a:solidFill>
                  <a:srgbClr val="2E2E2E"/>
                </a:solidFill>
                <a:effectLst/>
                <a:latin typeface="ElsevierGulliver"/>
              </a:rPr>
              <a:t>wie</a:t>
            </a:r>
            <a:r>
              <a:rPr lang="en-GB" b="0" i="0" dirty="0">
                <a:solidFill>
                  <a:srgbClr val="2E2E2E"/>
                </a:solidFill>
                <a:effectLst/>
                <a:latin typeface="ElsevierGulliver"/>
              </a:rPr>
              <a:t> Blockchain in der </a:t>
            </a:r>
            <a:r>
              <a:rPr lang="en-GB" b="0" i="0" dirty="0" err="1">
                <a:solidFill>
                  <a:srgbClr val="2E2E2E"/>
                </a:solidFill>
                <a:effectLst/>
                <a:latin typeface="ElsevierGulliver"/>
              </a:rPr>
              <a:t>gesamten</a:t>
            </a:r>
            <a:r>
              <a:rPr lang="en-GB" b="0" i="0" dirty="0">
                <a:solidFill>
                  <a:srgbClr val="2E2E2E"/>
                </a:solidFill>
                <a:effectLst/>
                <a:latin typeface="ElsevierGulliver"/>
              </a:rPr>
              <a:t> </a:t>
            </a:r>
            <a:r>
              <a:rPr lang="en-GB" b="0" i="0" dirty="0" err="1">
                <a:solidFill>
                  <a:srgbClr val="2E2E2E"/>
                </a:solidFill>
                <a:effectLst/>
                <a:latin typeface="ElsevierGulliver"/>
              </a:rPr>
              <a:t>Agrar</a:t>
            </a:r>
            <a:r>
              <a:rPr lang="en-GB" b="0" i="0" dirty="0">
                <a:solidFill>
                  <a:srgbClr val="2E2E2E"/>
                </a:solidFill>
                <a:effectLst/>
                <a:latin typeface="ElsevierGulliver"/>
              </a:rPr>
              <a:t>- und </a:t>
            </a:r>
            <a:r>
              <a:rPr lang="en-GB" b="0" i="0" dirty="0" err="1">
                <a:solidFill>
                  <a:srgbClr val="2E2E2E"/>
                </a:solidFill>
                <a:effectLst/>
                <a:latin typeface="ElsevierGulliver"/>
              </a:rPr>
              <a:t>Lebensmittelindustrie</a:t>
            </a:r>
            <a:r>
              <a:rPr lang="en-GB" b="0" i="0" dirty="0">
                <a:solidFill>
                  <a:srgbClr val="2E2E2E"/>
                </a:solidFill>
                <a:effectLst/>
                <a:latin typeface="ElsevierGulliver"/>
              </a:rPr>
              <a:t> </a:t>
            </a:r>
            <a:r>
              <a:rPr lang="en-GB" b="0" i="0" dirty="0" err="1">
                <a:solidFill>
                  <a:srgbClr val="2E2E2E"/>
                </a:solidFill>
                <a:effectLst/>
                <a:latin typeface="ElsevierGulliver"/>
              </a:rPr>
              <a:t>eingesetzt</a:t>
            </a:r>
            <a:r>
              <a:rPr lang="en-GB" b="0" i="0" dirty="0">
                <a:solidFill>
                  <a:srgbClr val="2E2E2E"/>
                </a:solidFill>
                <a:effectLst/>
                <a:latin typeface="ElsevierGulliver"/>
              </a:rPr>
              <a:t> </a:t>
            </a:r>
            <a:r>
              <a:rPr lang="en-GB" b="0" i="0" dirty="0" err="1">
                <a:solidFill>
                  <a:srgbClr val="2E2E2E"/>
                </a:solidFill>
                <a:effectLst/>
                <a:latin typeface="ElsevierGulliver"/>
              </a:rPr>
              <a:t>wird</a:t>
            </a:r>
            <a:r>
              <a:rPr lang="en-GB" b="0" i="0" dirty="0">
                <a:solidFill>
                  <a:srgbClr val="2E2E2E"/>
                </a:solidFill>
                <a:effectLst/>
                <a:latin typeface="ElsevierGulliver"/>
              </a:rPr>
              <a:t>, von der </a:t>
            </a:r>
            <a:r>
              <a:rPr lang="en-GB" b="0" i="0" dirty="0" err="1">
                <a:solidFill>
                  <a:srgbClr val="2E2E2E"/>
                </a:solidFill>
                <a:effectLst/>
                <a:latin typeface="ElsevierGulliver"/>
              </a:rPr>
              <a:t>Produktion</a:t>
            </a:r>
            <a:r>
              <a:rPr lang="en-GB" b="0" i="0" dirty="0">
                <a:solidFill>
                  <a:srgbClr val="2E2E2E"/>
                </a:solidFill>
                <a:effectLst/>
                <a:latin typeface="ElsevierGulliver"/>
              </a:rPr>
              <a:t> bis </a:t>
            </a:r>
            <a:r>
              <a:rPr lang="en-GB" b="0" i="0" dirty="0" err="1">
                <a:solidFill>
                  <a:srgbClr val="2E2E2E"/>
                </a:solidFill>
                <a:effectLst/>
                <a:latin typeface="ElsevierGulliver"/>
              </a:rPr>
              <a:t>zum</a:t>
            </a:r>
            <a:r>
              <a:rPr lang="en-GB" b="0" i="0" dirty="0">
                <a:solidFill>
                  <a:srgbClr val="2E2E2E"/>
                </a:solidFill>
                <a:effectLst/>
                <a:latin typeface="ElsevierGulliver"/>
              </a:rPr>
              <a:t> </a:t>
            </a:r>
            <a:r>
              <a:rPr lang="en-GB" b="0" i="0" dirty="0" err="1">
                <a:solidFill>
                  <a:srgbClr val="2E2E2E"/>
                </a:solidFill>
                <a:effectLst/>
                <a:latin typeface="ElsevierGulliver"/>
              </a:rPr>
              <a:t>Verkaufspunkt</a:t>
            </a:r>
            <a:r>
              <a:rPr lang="en-GB" b="0" i="0" dirty="0">
                <a:solidFill>
                  <a:srgbClr val="2E2E2E"/>
                </a:solidFill>
                <a:effectLst/>
                <a:latin typeface="ElsevierGulliver"/>
              </a:rPr>
              <a:t>, und </a:t>
            </a:r>
            <a:r>
              <a:rPr lang="en-GB" b="0" i="0" dirty="0" err="1">
                <a:solidFill>
                  <a:srgbClr val="2E2E2E"/>
                </a:solidFill>
                <a:effectLst/>
                <a:latin typeface="ElsevierGulliver"/>
              </a:rPr>
              <a:t>welche</a:t>
            </a:r>
            <a:r>
              <a:rPr lang="en-GB" b="0" i="0" dirty="0">
                <a:solidFill>
                  <a:srgbClr val="2E2E2E"/>
                </a:solidFill>
                <a:effectLst/>
                <a:latin typeface="ElsevierGulliver"/>
              </a:rPr>
              <a:t> </a:t>
            </a:r>
            <a:r>
              <a:rPr lang="en-GB" b="0" i="0" dirty="0" err="1">
                <a:solidFill>
                  <a:srgbClr val="2E2E2E"/>
                </a:solidFill>
                <a:effectLst/>
                <a:latin typeface="ElsevierGulliver"/>
              </a:rPr>
              <a:t>Auswirkungen</a:t>
            </a:r>
            <a:r>
              <a:rPr lang="en-GB" b="0" i="0" dirty="0">
                <a:solidFill>
                  <a:srgbClr val="2E2E2E"/>
                </a:solidFill>
                <a:effectLst/>
                <a:latin typeface="ElsevierGulliver"/>
              </a:rPr>
              <a:t> </a:t>
            </a:r>
            <a:r>
              <a:rPr lang="en-GB" b="0" i="0" dirty="0" err="1">
                <a:solidFill>
                  <a:srgbClr val="2E2E2E"/>
                </a:solidFill>
                <a:effectLst/>
                <a:latin typeface="ElsevierGulliver"/>
              </a:rPr>
              <a:t>diese</a:t>
            </a:r>
            <a:r>
              <a:rPr lang="en-GB" b="0" i="0" dirty="0">
                <a:solidFill>
                  <a:srgbClr val="2E2E2E"/>
                </a:solidFill>
                <a:effectLst/>
                <a:latin typeface="ElsevierGulliver"/>
              </a:rPr>
              <a:t> </a:t>
            </a:r>
            <a:r>
              <a:rPr lang="en-GB" b="0" i="0" dirty="0" err="1">
                <a:solidFill>
                  <a:srgbClr val="2E2E2E"/>
                </a:solidFill>
                <a:effectLst/>
                <a:latin typeface="ElsevierGulliver"/>
              </a:rPr>
              <a:t>Technologie</a:t>
            </a:r>
            <a:r>
              <a:rPr lang="en-GB" b="0" i="0" dirty="0">
                <a:solidFill>
                  <a:srgbClr val="2E2E2E"/>
                </a:solidFill>
                <a:effectLst/>
                <a:latin typeface="ElsevierGulliver"/>
              </a:rPr>
              <a:t> auf den </a:t>
            </a:r>
            <a:r>
              <a:rPr lang="en-GB" b="0" i="0" dirty="0" err="1">
                <a:solidFill>
                  <a:srgbClr val="2E2E2E"/>
                </a:solidFill>
                <a:effectLst/>
                <a:latin typeface="ElsevierGulliver"/>
              </a:rPr>
              <a:t>Sektor</a:t>
            </a:r>
            <a:r>
              <a:rPr lang="en-GB" b="0" i="0" dirty="0">
                <a:solidFill>
                  <a:srgbClr val="2E2E2E"/>
                </a:solidFill>
                <a:effectLst/>
                <a:latin typeface="ElsevierGulliver"/>
              </a:rPr>
              <a:t> hat. </a:t>
            </a:r>
            <a:r>
              <a:rPr lang="en-GB" b="0" i="0" dirty="0" err="1">
                <a:solidFill>
                  <a:srgbClr val="2E2E2E"/>
                </a:solidFill>
                <a:effectLst/>
                <a:latin typeface="ElsevierGulliver"/>
              </a:rPr>
              <a:t>Seien</a:t>
            </a:r>
            <a:r>
              <a:rPr lang="en-GB" b="0" i="0" dirty="0">
                <a:solidFill>
                  <a:srgbClr val="2E2E2E"/>
                </a:solidFill>
                <a:effectLst/>
                <a:latin typeface="ElsevierGulliver"/>
              </a:rPr>
              <a:t> Sie </a:t>
            </a:r>
            <a:r>
              <a:rPr lang="en-GB" b="0" i="0" dirty="0" err="1">
                <a:solidFill>
                  <a:srgbClr val="2E2E2E"/>
                </a:solidFill>
                <a:effectLst/>
                <a:latin typeface="ElsevierGulliver"/>
              </a:rPr>
              <a:t>dabei</a:t>
            </a:r>
            <a:r>
              <a:rPr lang="en-GB" b="0" i="0" dirty="0">
                <a:solidFill>
                  <a:srgbClr val="2E2E2E"/>
                </a:solidFill>
                <a:effectLst/>
                <a:latin typeface="ElsevierGulliver"/>
              </a:rPr>
              <a:t> und </a:t>
            </a:r>
            <a:r>
              <a:rPr lang="en-GB" b="0" i="0" dirty="0" err="1">
                <a:solidFill>
                  <a:srgbClr val="2E2E2E"/>
                </a:solidFill>
                <a:effectLst/>
                <a:latin typeface="ElsevierGulliver"/>
              </a:rPr>
              <a:t>erfahren</a:t>
            </a:r>
            <a:r>
              <a:rPr lang="en-GB" b="0" i="0" dirty="0">
                <a:solidFill>
                  <a:srgbClr val="2E2E2E"/>
                </a:solidFill>
                <a:effectLst/>
                <a:latin typeface="ElsevierGulliver"/>
              </a:rPr>
              <a:t> Sie </a:t>
            </a:r>
            <a:r>
              <a:rPr lang="en-GB" b="0" i="0" dirty="0" err="1">
                <a:solidFill>
                  <a:srgbClr val="2E2E2E"/>
                </a:solidFill>
                <a:effectLst/>
                <a:latin typeface="ElsevierGulliver"/>
              </a:rPr>
              <a:t>anhand</a:t>
            </a:r>
            <a:r>
              <a:rPr lang="en-GB" b="0" i="0" dirty="0">
                <a:solidFill>
                  <a:srgbClr val="2E2E2E"/>
                </a:solidFill>
                <a:effectLst/>
                <a:latin typeface="ElsevierGulliver"/>
              </a:rPr>
              <a:t> von </a:t>
            </a:r>
            <a:r>
              <a:rPr lang="en-GB" b="0" i="0" dirty="0" err="1">
                <a:solidFill>
                  <a:srgbClr val="2E2E2E"/>
                </a:solidFill>
                <a:effectLst/>
                <a:latin typeface="ElsevierGulliver"/>
              </a:rPr>
              <a:t>Beispielen</a:t>
            </a:r>
            <a:r>
              <a:rPr lang="en-GB" b="0" i="0" dirty="0">
                <a:solidFill>
                  <a:srgbClr val="2E2E2E"/>
                </a:solidFill>
                <a:effectLst/>
                <a:latin typeface="ElsevierGulliver"/>
              </a:rPr>
              <a:t> </a:t>
            </a:r>
            <a:r>
              <a:rPr lang="en-GB" b="0" i="0" dirty="0" err="1">
                <a:solidFill>
                  <a:srgbClr val="2E2E2E"/>
                </a:solidFill>
                <a:effectLst/>
                <a:latin typeface="ElsevierGulliver"/>
              </a:rPr>
              <a:t>aus</a:t>
            </a:r>
            <a:r>
              <a:rPr lang="en-GB" b="0" i="0" dirty="0">
                <a:solidFill>
                  <a:srgbClr val="2E2E2E"/>
                </a:solidFill>
                <a:effectLst/>
                <a:latin typeface="ElsevierGulliver"/>
              </a:rPr>
              <a:t> der Praxis, </a:t>
            </a:r>
            <a:r>
              <a:rPr lang="en-GB" b="0" i="0" dirty="0" err="1">
                <a:solidFill>
                  <a:srgbClr val="2E2E2E"/>
                </a:solidFill>
                <a:effectLst/>
                <a:latin typeface="ElsevierGulliver"/>
              </a:rPr>
              <a:t>wie</a:t>
            </a:r>
            <a:r>
              <a:rPr lang="en-GB" b="0" i="0" dirty="0">
                <a:solidFill>
                  <a:srgbClr val="2E2E2E"/>
                </a:solidFill>
                <a:effectLst/>
                <a:latin typeface="ElsevierGulliver"/>
              </a:rPr>
              <a:t> Blockchain das </a:t>
            </a:r>
            <a:r>
              <a:rPr lang="en-GB" b="0" i="0" dirty="0" err="1">
                <a:solidFill>
                  <a:srgbClr val="2E2E2E"/>
                </a:solidFill>
                <a:effectLst/>
                <a:latin typeface="ElsevierGulliver"/>
              </a:rPr>
              <a:t>Ökosystem</a:t>
            </a:r>
            <a:r>
              <a:rPr lang="en-GB" b="0" i="0" dirty="0">
                <a:solidFill>
                  <a:srgbClr val="2E2E2E"/>
                </a:solidFill>
                <a:effectLst/>
                <a:latin typeface="ElsevierGulliver"/>
              </a:rPr>
              <a:t> der </a:t>
            </a:r>
            <a:r>
              <a:rPr lang="en-GB" b="0" i="0" dirty="0" err="1">
                <a:solidFill>
                  <a:srgbClr val="2E2E2E"/>
                </a:solidFill>
                <a:effectLst/>
                <a:latin typeface="ElsevierGulliver"/>
              </a:rPr>
              <a:t>Agrar</a:t>
            </a:r>
            <a:r>
              <a:rPr lang="en-GB" b="0" i="0" dirty="0">
                <a:solidFill>
                  <a:srgbClr val="2E2E2E"/>
                </a:solidFill>
                <a:effectLst/>
                <a:latin typeface="ElsevierGulliver"/>
              </a:rPr>
              <a:t>- und </a:t>
            </a:r>
            <a:r>
              <a:rPr lang="en-GB" b="0" i="0" dirty="0" err="1">
                <a:solidFill>
                  <a:srgbClr val="2E2E2E"/>
                </a:solidFill>
                <a:effectLst/>
                <a:latin typeface="ElsevierGulliver"/>
              </a:rPr>
              <a:t>Ernährungswirtschaft</a:t>
            </a:r>
            <a:r>
              <a:rPr lang="en-GB" b="0" i="0" dirty="0">
                <a:solidFill>
                  <a:srgbClr val="2E2E2E"/>
                </a:solidFill>
                <a:effectLst/>
                <a:latin typeface="ElsevierGulliver"/>
              </a:rPr>
              <a:t> </a:t>
            </a:r>
            <a:r>
              <a:rPr lang="en-GB" b="0" i="0" dirty="0" err="1">
                <a:solidFill>
                  <a:srgbClr val="2E2E2E"/>
                </a:solidFill>
                <a:effectLst/>
                <a:latin typeface="ElsevierGulliver"/>
              </a:rPr>
              <a:t>revolutioniert</a:t>
            </a:r>
            <a:r>
              <a:rPr lang="en-GB" b="0" i="0" dirty="0">
                <a:solidFill>
                  <a:srgbClr val="2E2E2E"/>
                </a:solidFill>
                <a:effectLst/>
                <a:latin typeface="ElsevierGulliver"/>
              </a:rPr>
              <a:t>.</a:t>
            </a:r>
            <a:endParaRPr lang="en-IE" dirty="0"/>
          </a:p>
        </p:txBody>
      </p:sp>
    </p:spTree>
    <p:extLst>
      <p:ext uri="{BB962C8B-B14F-4D97-AF65-F5344CB8AC3E}">
        <p14:creationId xmlns:p14="http://schemas.microsoft.com/office/powerpoint/2010/main" val="387185881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173514" y="311172"/>
            <a:ext cx="10595237" cy="803654"/>
          </a:xfrm>
          <a:prstGeom prst="rect">
            <a:avLst/>
          </a:prstGeom>
        </p:spPr>
        <p:txBody>
          <a:bodyPr/>
          <a:lstStyle/>
          <a:p>
            <a:pPr algn="l"/>
            <a:r>
              <a:rPr lang="en-IE" dirty="0"/>
              <a:t>PROVENANCE + NAPOLINA</a:t>
            </a:r>
            <a:endParaRPr lang="en-GB" i="0" dirty="0">
              <a:solidFill>
                <a:srgbClr val="29608D"/>
              </a:solidFill>
              <a:effectLst/>
            </a:endParaRPr>
          </a:p>
          <a:p>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5623634" y="1917066"/>
            <a:ext cx="7321382" cy="1015663"/>
          </a:xfrm>
          <a:prstGeom prst="rect">
            <a:avLst/>
          </a:prstGeom>
          <a:noFill/>
        </p:spPr>
        <p:txBody>
          <a:bodyPr wrap="square" rtlCol="0">
            <a:spAutoFit/>
          </a:bodyPr>
          <a:lstStyle/>
          <a:p>
            <a:pPr algn="l"/>
            <a:endParaRPr lang="en-GB" sz="2400" b="0" i="0" dirty="0">
              <a:solidFill>
                <a:srgbClr val="262626"/>
              </a:solidFill>
              <a:effectLst/>
            </a:endParaRPr>
          </a:p>
          <a:p>
            <a:pPr algn="l"/>
            <a:r>
              <a:rPr lang="en-GB" b="0" i="0" dirty="0">
                <a:solidFill>
                  <a:srgbClr val="7A7A7A"/>
                </a:solidFill>
                <a:effectLst/>
                <a:latin typeface="Roboto" panose="02000000000000000000" pitchFamily="2" charset="0"/>
              </a:rPr>
              <a:t> </a:t>
            </a:r>
          </a:p>
          <a:p>
            <a:pPr algn="l"/>
            <a:endParaRPr lang="en-GB" b="0" i="0" dirty="0">
              <a:solidFill>
                <a:srgbClr val="7A7A7A"/>
              </a:solidFill>
              <a:effectLst/>
              <a:latin typeface="Roboto" panose="02000000000000000000" pitchFamily="2" charset="0"/>
            </a:endParaRPr>
          </a:p>
        </p:txBody>
      </p:sp>
      <p:sp>
        <p:nvSpPr>
          <p:cNvPr id="12" name="TextBox 11">
            <a:extLst>
              <a:ext uri="{FF2B5EF4-FFF2-40B4-BE49-F238E27FC236}">
                <a16:creationId xmlns:a16="http://schemas.microsoft.com/office/drawing/2014/main" id="{485A03B8-464D-B276-353A-5C0D103B6D07}"/>
              </a:ext>
            </a:extLst>
          </p:cNvPr>
          <p:cNvSpPr txBox="1"/>
          <p:nvPr/>
        </p:nvSpPr>
        <p:spPr>
          <a:xfrm>
            <a:off x="173514" y="1255048"/>
            <a:ext cx="5450120" cy="5355312"/>
          </a:xfrm>
          <a:prstGeom prst="rect">
            <a:avLst/>
          </a:prstGeom>
          <a:noFill/>
        </p:spPr>
        <p:txBody>
          <a:bodyPr wrap="square">
            <a:spAutoFit/>
          </a:bodyPr>
          <a:lstStyle/>
          <a:p>
            <a:pPr algn="just"/>
            <a:r>
              <a:rPr lang="en-GB" b="0" i="0" dirty="0" err="1">
                <a:solidFill>
                  <a:srgbClr val="262626"/>
                </a:solidFill>
                <a:effectLst/>
                <a:latin typeface="Basisgrotesquearabicpro"/>
              </a:rPr>
              <a:t>Napolina</a:t>
            </a:r>
            <a:r>
              <a:rPr lang="en-GB" b="0" i="0" dirty="0">
                <a:solidFill>
                  <a:srgbClr val="262626"/>
                </a:solidFill>
                <a:effectLst/>
                <a:latin typeface="Basisgrotesquearabicpro"/>
              </a:rPr>
              <a:t> </a:t>
            </a:r>
            <a:r>
              <a:rPr lang="en-GB" b="0" i="0" dirty="0" err="1">
                <a:solidFill>
                  <a:srgbClr val="262626"/>
                </a:solidFill>
                <a:effectLst/>
                <a:latin typeface="Basisgrotesquearabicpro"/>
              </a:rPr>
              <a:t>schützt</a:t>
            </a:r>
            <a:r>
              <a:rPr lang="en-GB" b="0" i="0" dirty="0">
                <a:solidFill>
                  <a:srgbClr val="262626"/>
                </a:solidFill>
                <a:effectLst/>
                <a:latin typeface="Basisgrotesquearabicpro"/>
              </a:rPr>
              <a:t> den </a:t>
            </a:r>
            <a:r>
              <a:rPr lang="en-GB" b="0" i="0" dirty="0" err="1">
                <a:solidFill>
                  <a:srgbClr val="262626"/>
                </a:solidFill>
                <a:effectLst/>
                <a:latin typeface="Basisgrotesquearabicpro"/>
              </a:rPr>
              <a:t>langfristigen</a:t>
            </a:r>
            <a:r>
              <a:rPr lang="en-GB" b="0" i="0" dirty="0">
                <a:solidFill>
                  <a:srgbClr val="262626"/>
                </a:solidFill>
                <a:effectLst/>
                <a:latin typeface="Basisgrotesquearabicpro"/>
              </a:rPr>
              <a:t> </a:t>
            </a:r>
            <a:r>
              <a:rPr lang="en-GB" b="0" i="0" dirty="0" err="1">
                <a:solidFill>
                  <a:srgbClr val="262626"/>
                </a:solidFill>
                <a:effectLst/>
                <a:latin typeface="Basisgrotesquearabicpro"/>
              </a:rPr>
              <a:t>Markenwert</a:t>
            </a:r>
            <a:r>
              <a:rPr lang="en-GB" b="0" i="0" dirty="0">
                <a:solidFill>
                  <a:srgbClr val="262626"/>
                </a:solidFill>
                <a:effectLst/>
                <a:latin typeface="Basisgrotesquearabicpro"/>
              </a:rPr>
              <a:t> </a:t>
            </a:r>
            <a:r>
              <a:rPr lang="en-GB" b="0" i="0" dirty="0" err="1">
                <a:solidFill>
                  <a:srgbClr val="262626"/>
                </a:solidFill>
                <a:effectLst/>
                <a:latin typeface="Basisgrotesquearabicpro"/>
              </a:rPr>
              <a:t>mit</a:t>
            </a:r>
            <a:r>
              <a:rPr lang="en-GB" b="0" i="0" dirty="0">
                <a:solidFill>
                  <a:srgbClr val="262626"/>
                </a:solidFill>
                <a:effectLst/>
                <a:latin typeface="Basisgrotesquearabicpro"/>
              </a:rPr>
              <a:t> </a:t>
            </a:r>
            <a:r>
              <a:rPr lang="en-GB" b="0" i="0" dirty="0" err="1">
                <a:solidFill>
                  <a:srgbClr val="262626"/>
                </a:solidFill>
                <a:effectLst/>
                <a:latin typeface="Basisgrotesquearabicpro"/>
              </a:rPr>
              <a:t>beweisgestützter</a:t>
            </a:r>
            <a:r>
              <a:rPr lang="en-GB" b="0" i="0" dirty="0">
                <a:solidFill>
                  <a:srgbClr val="262626"/>
                </a:solidFill>
                <a:effectLst/>
                <a:latin typeface="Basisgrotesquearabicpro"/>
              </a:rPr>
              <a:t> </a:t>
            </a:r>
            <a:r>
              <a:rPr lang="en-GB" b="0" i="0" dirty="0" err="1">
                <a:solidFill>
                  <a:srgbClr val="262626"/>
                </a:solidFill>
                <a:effectLst/>
                <a:latin typeface="Basisgrotesquearabicpro"/>
              </a:rPr>
              <a:t>Kommunikation</a:t>
            </a:r>
            <a:endParaRPr lang="en-GB" b="0" i="0" dirty="0">
              <a:solidFill>
                <a:srgbClr val="262626"/>
              </a:solidFill>
              <a:effectLst/>
              <a:latin typeface="Basisgrotesquearabicpro"/>
            </a:endParaRPr>
          </a:p>
          <a:p>
            <a:pPr algn="just"/>
            <a:r>
              <a:rPr lang="en-GB" b="0" i="0" dirty="0" err="1">
                <a:solidFill>
                  <a:srgbClr val="262626"/>
                </a:solidFill>
                <a:effectLst/>
                <a:latin typeface="Basisgrotesquearabicpro"/>
              </a:rPr>
              <a:t>Mit</a:t>
            </a:r>
            <a:r>
              <a:rPr lang="en-GB" b="0" i="0" dirty="0">
                <a:solidFill>
                  <a:srgbClr val="262626"/>
                </a:solidFill>
                <a:effectLst/>
                <a:latin typeface="Basisgrotesquearabicpro"/>
              </a:rPr>
              <a:t> Provenance </a:t>
            </a:r>
            <a:r>
              <a:rPr lang="en-GB" b="0" i="0" dirty="0" err="1">
                <a:solidFill>
                  <a:srgbClr val="262626"/>
                </a:solidFill>
                <a:effectLst/>
                <a:latin typeface="Basisgrotesquearabicpro"/>
              </a:rPr>
              <a:t>teilt</a:t>
            </a:r>
            <a:r>
              <a:rPr lang="en-GB" b="0" i="0" dirty="0">
                <a:solidFill>
                  <a:srgbClr val="262626"/>
                </a:solidFill>
                <a:effectLst/>
                <a:latin typeface="Basisgrotesquearabicpro"/>
              </a:rPr>
              <a:t> </a:t>
            </a:r>
            <a:r>
              <a:rPr lang="en-GB" b="0" i="0" dirty="0" err="1">
                <a:solidFill>
                  <a:srgbClr val="262626"/>
                </a:solidFill>
                <a:effectLst/>
                <a:latin typeface="Basisgrotesquearabicpro"/>
              </a:rPr>
              <a:t>Napolina</a:t>
            </a:r>
            <a:r>
              <a:rPr lang="en-GB" b="0" i="0" dirty="0">
                <a:solidFill>
                  <a:srgbClr val="262626"/>
                </a:solidFill>
                <a:effectLst/>
                <a:latin typeface="Basisgrotesquearabicpro"/>
              </a:rPr>
              <a:t> den </a:t>
            </a:r>
            <a:r>
              <a:rPr lang="en-GB" b="0" i="0" dirty="0" err="1">
                <a:solidFill>
                  <a:srgbClr val="262626"/>
                </a:solidFill>
                <a:effectLst/>
                <a:latin typeface="Basisgrotesquearabicpro"/>
              </a:rPr>
              <a:t>Beweis</a:t>
            </a:r>
            <a:r>
              <a:rPr lang="en-GB" b="0" i="0" dirty="0">
                <a:solidFill>
                  <a:srgbClr val="262626"/>
                </a:solidFill>
                <a:effectLst/>
                <a:latin typeface="Basisgrotesquearabicpro"/>
              </a:rPr>
              <a:t> für seine </a:t>
            </a:r>
            <a:r>
              <a:rPr lang="en-GB" b="0" i="0" dirty="0" err="1">
                <a:solidFill>
                  <a:srgbClr val="262626"/>
                </a:solidFill>
                <a:effectLst/>
                <a:latin typeface="Basisgrotesquearabicpro"/>
              </a:rPr>
              <a:t>Fortschritte</a:t>
            </a:r>
            <a:r>
              <a:rPr lang="en-GB" b="0" i="0" dirty="0">
                <a:solidFill>
                  <a:srgbClr val="262626"/>
                </a:solidFill>
                <a:effectLst/>
                <a:latin typeface="Basisgrotesquearabicpro"/>
              </a:rPr>
              <a:t> </a:t>
            </a:r>
            <a:r>
              <a:rPr lang="en-GB" b="0" i="0" dirty="0" err="1">
                <a:solidFill>
                  <a:srgbClr val="262626"/>
                </a:solidFill>
                <a:effectLst/>
                <a:latin typeface="Basisgrotesquearabicpro"/>
              </a:rPr>
              <a:t>bei</a:t>
            </a:r>
            <a:r>
              <a:rPr lang="en-GB" b="0" i="0" dirty="0">
                <a:solidFill>
                  <a:srgbClr val="262626"/>
                </a:solidFill>
                <a:effectLst/>
                <a:latin typeface="Basisgrotesquearabicpro"/>
              </a:rPr>
              <a:t> der </a:t>
            </a:r>
            <a:r>
              <a:rPr lang="en-GB" b="0" i="0" dirty="0" err="1">
                <a:solidFill>
                  <a:srgbClr val="262626"/>
                </a:solidFill>
                <a:effectLst/>
                <a:latin typeface="Basisgrotesquearabicpro"/>
              </a:rPr>
              <a:t>Bekämpfung</a:t>
            </a:r>
            <a:r>
              <a:rPr lang="en-GB" b="0" i="0" dirty="0">
                <a:solidFill>
                  <a:srgbClr val="262626"/>
                </a:solidFill>
                <a:effectLst/>
                <a:latin typeface="Basisgrotesquearabicpro"/>
              </a:rPr>
              <a:t> </a:t>
            </a:r>
            <a:r>
              <a:rPr lang="en-GB" b="0" i="0" dirty="0" err="1">
                <a:solidFill>
                  <a:srgbClr val="262626"/>
                </a:solidFill>
                <a:effectLst/>
                <a:latin typeface="Basisgrotesquearabicpro"/>
              </a:rPr>
              <a:t>illegaler</a:t>
            </a:r>
            <a:r>
              <a:rPr lang="en-GB" b="0" i="0" dirty="0">
                <a:solidFill>
                  <a:srgbClr val="262626"/>
                </a:solidFill>
                <a:effectLst/>
                <a:latin typeface="Basisgrotesquearabicpro"/>
              </a:rPr>
              <a:t> Arbeit </a:t>
            </a:r>
            <a:r>
              <a:rPr lang="en-GB" b="0" i="0" dirty="0" err="1">
                <a:solidFill>
                  <a:srgbClr val="262626"/>
                </a:solidFill>
                <a:effectLst/>
                <a:latin typeface="Basisgrotesquearabicpro"/>
              </a:rPr>
              <a:t>mit</a:t>
            </a:r>
            <a:r>
              <a:rPr lang="en-GB" b="0" i="0" dirty="0">
                <a:solidFill>
                  <a:srgbClr val="262626"/>
                </a:solidFill>
                <a:effectLst/>
                <a:latin typeface="Basisgrotesquearabicpro"/>
              </a:rPr>
              <a:t> </a:t>
            </a:r>
            <a:r>
              <a:rPr lang="en-GB" b="0" i="0" dirty="0" err="1">
                <a:solidFill>
                  <a:srgbClr val="262626"/>
                </a:solidFill>
                <a:effectLst/>
                <a:latin typeface="Basisgrotesquearabicpro"/>
              </a:rPr>
              <a:t>Kunden</a:t>
            </a:r>
            <a:r>
              <a:rPr lang="en-GB" b="0" i="0" dirty="0">
                <a:solidFill>
                  <a:srgbClr val="262626"/>
                </a:solidFill>
                <a:effectLst/>
                <a:latin typeface="Basisgrotesquearabicpro"/>
              </a:rPr>
              <a:t> und </a:t>
            </a:r>
            <a:r>
              <a:rPr lang="en-GB" b="0" i="0" dirty="0" err="1">
                <a:solidFill>
                  <a:srgbClr val="262626"/>
                </a:solidFill>
                <a:effectLst/>
                <a:latin typeface="Basisgrotesquearabicpro"/>
              </a:rPr>
              <a:t>Branchenvertretern</a:t>
            </a:r>
            <a:r>
              <a:rPr lang="en-GB" b="0" i="0" dirty="0">
                <a:solidFill>
                  <a:srgbClr val="262626"/>
                </a:solidFill>
                <a:effectLst/>
                <a:latin typeface="Basisgrotesquearabicpro"/>
              </a:rPr>
              <a:t>.</a:t>
            </a:r>
            <a:endParaRPr lang="en-GB" dirty="0">
              <a:solidFill>
                <a:srgbClr val="262626"/>
              </a:solidFill>
              <a:latin typeface="Dmsans"/>
            </a:endParaRPr>
          </a:p>
          <a:p>
            <a:pPr algn="just"/>
            <a:endParaRPr lang="en-GB" b="0" i="0" dirty="0">
              <a:solidFill>
                <a:srgbClr val="262626"/>
              </a:solidFill>
              <a:effectLst/>
              <a:latin typeface="Dmsans"/>
            </a:endParaRPr>
          </a:p>
          <a:p>
            <a:pPr algn="just"/>
            <a:r>
              <a:rPr lang="en-GB" b="0" i="0" dirty="0" err="1">
                <a:solidFill>
                  <a:srgbClr val="262626"/>
                </a:solidFill>
                <a:effectLst/>
                <a:latin typeface="Dmsans"/>
              </a:rPr>
              <a:t>Mit</a:t>
            </a:r>
            <a:r>
              <a:rPr lang="en-GB" b="0" i="0" dirty="0">
                <a:solidFill>
                  <a:srgbClr val="262626"/>
                </a:solidFill>
                <a:effectLst/>
                <a:latin typeface="Dmsans"/>
              </a:rPr>
              <a:t> Provenance hat </a:t>
            </a:r>
            <a:r>
              <a:rPr lang="en-GB" b="0" i="0" dirty="0" err="1">
                <a:solidFill>
                  <a:srgbClr val="262626"/>
                </a:solidFill>
                <a:effectLst/>
                <a:latin typeface="Dmsans"/>
              </a:rPr>
              <a:t>Napolina</a:t>
            </a:r>
            <a:r>
              <a:rPr lang="en-GB" b="0" i="0" dirty="0">
                <a:solidFill>
                  <a:srgbClr val="262626"/>
                </a:solidFill>
                <a:effectLst/>
                <a:latin typeface="Dmsans"/>
              </a:rPr>
              <a:t> seine </a:t>
            </a:r>
            <a:r>
              <a:rPr lang="en-GB" b="0" i="0" dirty="0" err="1">
                <a:solidFill>
                  <a:srgbClr val="262626"/>
                </a:solidFill>
                <a:effectLst/>
                <a:latin typeface="Dmsans"/>
              </a:rPr>
              <a:t>Lieferkettendaten</a:t>
            </a:r>
            <a:r>
              <a:rPr lang="en-GB" b="0" i="0" dirty="0">
                <a:solidFill>
                  <a:srgbClr val="262626"/>
                </a:solidFill>
                <a:effectLst/>
                <a:latin typeface="Dmsans"/>
              </a:rPr>
              <a:t> in </a:t>
            </a:r>
            <a:r>
              <a:rPr lang="en-GB" b="0" i="0" dirty="0" err="1">
                <a:solidFill>
                  <a:srgbClr val="262626"/>
                </a:solidFill>
                <a:effectLst/>
                <a:latin typeface="Dmsans"/>
              </a:rPr>
              <a:t>ein</a:t>
            </a:r>
            <a:r>
              <a:rPr lang="en-GB" b="0" i="0" dirty="0">
                <a:solidFill>
                  <a:srgbClr val="262626"/>
                </a:solidFill>
                <a:effectLst/>
                <a:latin typeface="Dmsans"/>
              </a:rPr>
              <a:t> </a:t>
            </a:r>
            <a:r>
              <a:rPr lang="en-GB" b="0" i="0" dirty="0" err="1">
                <a:solidFill>
                  <a:srgbClr val="262626"/>
                </a:solidFill>
                <a:effectLst/>
                <a:latin typeface="Dmsans"/>
              </a:rPr>
              <a:t>digitales</a:t>
            </a:r>
            <a:r>
              <a:rPr lang="en-GB" b="0" i="0" dirty="0">
                <a:solidFill>
                  <a:srgbClr val="262626"/>
                </a:solidFill>
                <a:effectLst/>
                <a:latin typeface="Dmsans"/>
              </a:rPr>
              <a:t> </a:t>
            </a:r>
            <a:r>
              <a:rPr lang="en-GB" b="0" i="0" dirty="0" err="1">
                <a:solidFill>
                  <a:srgbClr val="262626"/>
                </a:solidFill>
                <a:effectLst/>
                <a:latin typeface="Dmsans"/>
              </a:rPr>
              <a:t>Einkaufserlebnis</a:t>
            </a:r>
            <a:r>
              <a:rPr lang="en-GB" b="0" i="0" dirty="0">
                <a:solidFill>
                  <a:srgbClr val="262626"/>
                </a:solidFill>
                <a:effectLst/>
                <a:latin typeface="Dmsans"/>
              </a:rPr>
              <a:t> </a:t>
            </a:r>
            <a:r>
              <a:rPr lang="en-GB" b="0" i="0" dirty="0" err="1">
                <a:solidFill>
                  <a:srgbClr val="262626"/>
                </a:solidFill>
                <a:effectLst/>
                <a:latin typeface="Dmsans"/>
              </a:rPr>
              <a:t>verwandelt</a:t>
            </a:r>
            <a:r>
              <a:rPr lang="en-GB" b="0" i="0" dirty="0">
                <a:solidFill>
                  <a:srgbClr val="262626"/>
                </a:solidFill>
                <a:effectLst/>
                <a:latin typeface="Dmsans"/>
              </a:rPr>
              <a:t>, das die </a:t>
            </a:r>
            <a:r>
              <a:rPr lang="en-GB" b="0" i="0" dirty="0" err="1">
                <a:solidFill>
                  <a:srgbClr val="262626"/>
                </a:solidFill>
                <a:effectLst/>
                <a:latin typeface="Dmsans"/>
              </a:rPr>
              <a:t>Beschaffung</a:t>
            </a:r>
            <a:r>
              <a:rPr lang="en-GB" b="0" i="0" dirty="0">
                <a:solidFill>
                  <a:srgbClr val="262626"/>
                </a:solidFill>
                <a:effectLst/>
                <a:latin typeface="Dmsans"/>
              </a:rPr>
              <a:t> und die </a:t>
            </a:r>
            <a:r>
              <a:rPr lang="en-GB" b="0" i="0" dirty="0" err="1">
                <a:solidFill>
                  <a:srgbClr val="262626"/>
                </a:solidFill>
                <a:effectLst/>
                <a:latin typeface="Dmsans"/>
              </a:rPr>
              <a:t>Auswirkungen</a:t>
            </a:r>
            <a:r>
              <a:rPr lang="en-GB" b="0" i="0" dirty="0">
                <a:solidFill>
                  <a:srgbClr val="262626"/>
                </a:solidFill>
                <a:effectLst/>
                <a:latin typeface="Dmsans"/>
              </a:rPr>
              <a:t> seiner </a:t>
            </a:r>
            <a:r>
              <a:rPr lang="en-GB" b="0" i="0" dirty="0" err="1">
                <a:solidFill>
                  <a:srgbClr val="262626"/>
                </a:solidFill>
                <a:effectLst/>
                <a:latin typeface="Dmsans"/>
              </a:rPr>
              <a:t>Tomaten</a:t>
            </a:r>
            <a:r>
              <a:rPr lang="en-GB" b="0" i="0" dirty="0">
                <a:solidFill>
                  <a:srgbClr val="262626"/>
                </a:solidFill>
                <a:effectLst/>
                <a:latin typeface="Dmsans"/>
              </a:rPr>
              <a:t> </a:t>
            </a:r>
            <a:r>
              <a:rPr lang="en-GB" b="0" i="0" dirty="0" err="1">
                <a:solidFill>
                  <a:srgbClr val="262626"/>
                </a:solidFill>
                <a:effectLst/>
                <a:latin typeface="Dmsans"/>
              </a:rPr>
              <a:t>zeigt</a:t>
            </a:r>
            <a:r>
              <a:rPr lang="en-GB" b="0" i="0" dirty="0">
                <a:solidFill>
                  <a:srgbClr val="262626"/>
                </a:solidFill>
                <a:effectLst/>
                <a:latin typeface="Dmsans"/>
              </a:rPr>
              <a:t>. Dieses </a:t>
            </a:r>
            <a:r>
              <a:rPr lang="en-GB" b="0" i="0" dirty="0" err="1">
                <a:solidFill>
                  <a:srgbClr val="262626"/>
                </a:solidFill>
                <a:effectLst/>
                <a:latin typeface="Dmsans"/>
              </a:rPr>
              <a:t>Erlebnis</a:t>
            </a:r>
            <a:r>
              <a:rPr lang="en-GB" b="0" i="0" dirty="0">
                <a:solidFill>
                  <a:srgbClr val="262626"/>
                </a:solidFill>
                <a:effectLst/>
                <a:latin typeface="Dmsans"/>
              </a:rPr>
              <a:t> </a:t>
            </a:r>
            <a:r>
              <a:rPr lang="en-GB" b="0" i="0" dirty="0" err="1">
                <a:solidFill>
                  <a:srgbClr val="262626"/>
                </a:solidFill>
                <a:effectLst/>
                <a:latin typeface="Dmsans"/>
              </a:rPr>
              <a:t>wurde</a:t>
            </a:r>
            <a:r>
              <a:rPr lang="en-GB" b="0" i="0" dirty="0">
                <a:solidFill>
                  <a:srgbClr val="262626"/>
                </a:solidFill>
                <a:effectLst/>
                <a:latin typeface="Dmsans"/>
              </a:rPr>
              <a:t> </a:t>
            </a:r>
            <a:r>
              <a:rPr lang="en-GB" b="0" i="0" dirty="0" err="1">
                <a:solidFill>
                  <a:srgbClr val="262626"/>
                </a:solidFill>
                <a:effectLst/>
                <a:latin typeface="Dmsans"/>
              </a:rPr>
              <a:t>über</a:t>
            </a:r>
            <a:r>
              <a:rPr lang="en-GB" b="0" i="0" dirty="0">
                <a:solidFill>
                  <a:srgbClr val="262626"/>
                </a:solidFill>
                <a:effectLst/>
                <a:latin typeface="Dmsans"/>
              </a:rPr>
              <a:t> </a:t>
            </a:r>
            <a:r>
              <a:rPr lang="en-GB" b="0" i="0" dirty="0" err="1">
                <a:solidFill>
                  <a:srgbClr val="262626"/>
                </a:solidFill>
                <a:effectLst/>
                <a:latin typeface="Dmsans"/>
              </a:rPr>
              <a:t>einen</a:t>
            </a:r>
            <a:r>
              <a:rPr lang="en-GB" b="0" i="0" dirty="0">
                <a:solidFill>
                  <a:srgbClr val="262626"/>
                </a:solidFill>
                <a:effectLst/>
                <a:latin typeface="Dmsans"/>
              </a:rPr>
              <a:t> QR-Code auf </a:t>
            </a:r>
            <a:r>
              <a:rPr lang="en-GB" b="0" i="0" dirty="0" err="1">
                <a:solidFill>
                  <a:srgbClr val="262626"/>
                </a:solidFill>
                <a:effectLst/>
                <a:latin typeface="Dmsans"/>
              </a:rPr>
              <a:t>mehr</a:t>
            </a:r>
            <a:r>
              <a:rPr lang="en-GB" b="0" i="0" dirty="0">
                <a:solidFill>
                  <a:srgbClr val="262626"/>
                </a:solidFill>
                <a:effectLst/>
                <a:latin typeface="Dmsans"/>
              </a:rPr>
              <a:t> </a:t>
            </a:r>
            <a:r>
              <a:rPr lang="en-GB" b="0" i="0" dirty="0" err="1">
                <a:solidFill>
                  <a:srgbClr val="262626"/>
                </a:solidFill>
                <a:effectLst/>
                <a:latin typeface="Dmsans"/>
              </a:rPr>
              <a:t>als</a:t>
            </a:r>
            <a:r>
              <a:rPr lang="en-GB" b="0" i="0" dirty="0">
                <a:solidFill>
                  <a:srgbClr val="262626"/>
                </a:solidFill>
                <a:effectLst/>
                <a:latin typeface="Dmsans"/>
              </a:rPr>
              <a:t> 3 </a:t>
            </a:r>
            <a:r>
              <a:rPr lang="en-GB" b="0" i="0" dirty="0" err="1">
                <a:solidFill>
                  <a:srgbClr val="262626"/>
                </a:solidFill>
                <a:effectLst/>
                <a:latin typeface="Dmsans"/>
              </a:rPr>
              <a:t>Millionen</a:t>
            </a:r>
            <a:r>
              <a:rPr lang="en-GB" b="0" i="0" dirty="0">
                <a:solidFill>
                  <a:srgbClr val="262626"/>
                </a:solidFill>
                <a:effectLst/>
                <a:latin typeface="Dmsans"/>
              </a:rPr>
              <a:t> </a:t>
            </a:r>
            <a:r>
              <a:rPr lang="en-GB" b="0" i="0" dirty="0" err="1">
                <a:solidFill>
                  <a:srgbClr val="262626"/>
                </a:solidFill>
                <a:effectLst/>
                <a:latin typeface="Dmsans"/>
              </a:rPr>
              <a:t>Tomatendosen</a:t>
            </a:r>
            <a:r>
              <a:rPr lang="en-GB" b="0" i="0" dirty="0">
                <a:solidFill>
                  <a:srgbClr val="262626"/>
                </a:solidFill>
                <a:effectLst/>
                <a:latin typeface="Dmsans"/>
              </a:rPr>
              <a:t> und </a:t>
            </a:r>
            <a:r>
              <a:rPr lang="en-GB" b="0" i="0" dirty="0" err="1">
                <a:solidFill>
                  <a:srgbClr val="262626"/>
                </a:solidFill>
                <a:effectLst/>
                <a:latin typeface="Dmsans"/>
              </a:rPr>
              <a:t>über</a:t>
            </a:r>
            <a:r>
              <a:rPr lang="en-GB" b="0" i="0" dirty="0">
                <a:solidFill>
                  <a:srgbClr val="262626"/>
                </a:solidFill>
                <a:effectLst/>
                <a:latin typeface="Dmsans"/>
              </a:rPr>
              <a:t> </a:t>
            </a:r>
            <a:r>
              <a:rPr lang="en-GB" b="0" i="0" dirty="0" err="1">
                <a:solidFill>
                  <a:srgbClr val="262626"/>
                </a:solidFill>
                <a:effectLst/>
                <a:latin typeface="Dmsans"/>
              </a:rPr>
              <a:t>integrierte</a:t>
            </a:r>
            <a:r>
              <a:rPr lang="en-GB" b="0" i="0" dirty="0">
                <a:solidFill>
                  <a:srgbClr val="262626"/>
                </a:solidFill>
                <a:effectLst/>
                <a:latin typeface="Dmsans"/>
              </a:rPr>
              <a:t> Proof Points auf der </a:t>
            </a:r>
            <a:r>
              <a:rPr lang="en-GB" b="0" i="0" dirty="0" err="1">
                <a:solidFill>
                  <a:srgbClr val="262626"/>
                </a:solidFill>
                <a:effectLst/>
                <a:latin typeface="Dmsans"/>
              </a:rPr>
              <a:t>Napolina-Webseite</a:t>
            </a:r>
            <a:r>
              <a:rPr lang="en-GB" b="0" i="0" dirty="0">
                <a:solidFill>
                  <a:srgbClr val="262626"/>
                </a:solidFill>
                <a:effectLst/>
                <a:latin typeface="Dmsans"/>
              </a:rPr>
              <a:t> für </a:t>
            </a:r>
            <a:r>
              <a:rPr lang="en-GB" b="0" i="0" dirty="0" err="1">
                <a:solidFill>
                  <a:srgbClr val="262626"/>
                </a:solidFill>
                <a:effectLst/>
                <a:latin typeface="Dmsans"/>
              </a:rPr>
              <a:t>verantwortungsvolle</a:t>
            </a:r>
            <a:r>
              <a:rPr lang="en-GB" b="0" i="0" dirty="0">
                <a:solidFill>
                  <a:srgbClr val="262626"/>
                </a:solidFill>
                <a:effectLst/>
                <a:latin typeface="Dmsans"/>
              </a:rPr>
              <a:t> </a:t>
            </a:r>
            <a:r>
              <a:rPr lang="en-GB" b="0" i="0" dirty="0" err="1">
                <a:solidFill>
                  <a:srgbClr val="262626"/>
                </a:solidFill>
                <a:effectLst/>
                <a:latin typeface="Dmsans"/>
              </a:rPr>
              <a:t>Beschaffung</a:t>
            </a:r>
            <a:r>
              <a:rPr lang="en-GB" b="0" i="0" dirty="0">
                <a:solidFill>
                  <a:srgbClr val="262626"/>
                </a:solidFill>
                <a:effectLst/>
                <a:latin typeface="Dmsans"/>
              </a:rPr>
              <a:t> </a:t>
            </a:r>
            <a:r>
              <a:rPr lang="en-GB" b="0" i="0" dirty="0" err="1">
                <a:solidFill>
                  <a:srgbClr val="262626"/>
                </a:solidFill>
                <a:effectLst/>
                <a:latin typeface="Dmsans"/>
              </a:rPr>
              <a:t>zugänglich</a:t>
            </a:r>
            <a:r>
              <a:rPr lang="en-GB" b="0" i="0" dirty="0">
                <a:solidFill>
                  <a:srgbClr val="262626"/>
                </a:solidFill>
                <a:effectLst/>
                <a:latin typeface="Dmsans"/>
              </a:rPr>
              <a:t> </a:t>
            </a:r>
            <a:r>
              <a:rPr lang="en-GB" b="0" i="0" dirty="0" err="1">
                <a:solidFill>
                  <a:srgbClr val="262626"/>
                </a:solidFill>
                <a:effectLst/>
                <a:latin typeface="Dmsans"/>
              </a:rPr>
              <a:t>gemacht</a:t>
            </a:r>
            <a:r>
              <a:rPr lang="en-GB" b="0" i="0" dirty="0">
                <a:solidFill>
                  <a:srgbClr val="262626"/>
                </a:solidFill>
                <a:effectLst/>
                <a:latin typeface="Dmsans"/>
              </a:rPr>
              <a:t>. Um </a:t>
            </a:r>
            <a:r>
              <a:rPr lang="en-GB" b="0" i="0" dirty="0" err="1">
                <a:solidFill>
                  <a:srgbClr val="262626"/>
                </a:solidFill>
                <a:effectLst/>
                <a:latin typeface="Dmsans"/>
              </a:rPr>
              <a:t>Napolina</a:t>
            </a:r>
            <a:r>
              <a:rPr lang="en-GB" b="0" i="0" dirty="0">
                <a:solidFill>
                  <a:srgbClr val="262626"/>
                </a:solidFill>
                <a:effectLst/>
                <a:latin typeface="Dmsans"/>
              </a:rPr>
              <a:t> und seine </a:t>
            </a:r>
            <a:r>
              <a:rPr lang="en-GB" b="0" i="0" dirty="0" err="1">
                <a:solidFill>
                  <a:srgbClr val="262626"/>
                </a:solidFill>
                <a:effectLst/>
                <a:latin typeface="Dmsans"/>
              </a:rPr>
              <a:t>Kunden</a:t>
            </a:r>
            <a:r>
              <a:rPr lang="en-GB" b="0" i="0" dirty="0">
                <a:solidFill>
                  <a:srgbClr val="262626"/>
                </a:solidFill>
                <a:effectLst/>
                <a:latin typeface="Dmsans"/>
              </a:rPr>
              <a:t> </a:t>
            </a:r>
            <a:r>
              <a:rPr lang="en-GB" b="0" i="0" dirty="0" err="1">
                <a:solidFill>
                  <a:srgbClr val="262626"/>
                </a:solidFill>
                <a:effectLst/>
                <a:latin typeface="Dmsans"/>
              </a:rPr>
              <a:t>vor</a:t>
            </a:r>
            <a:r>
              <a:rPr lang="en-GB" b="0" i="0" dirty="0">
                <a:solidFill>
                  <a:srgbClr val="262626"/>
                </a:solidFill>
                <a:effectLst/>
                <a:latin typeface="Dmsans"/>
              </a:rPr>
              <a:t> Greenwashing </a:t>
            </a:r>
            <a:r>
              <a:rPr lang="en-GB" b="0" i="0" dirty="0" err="1">
                <a:solidFill>
                  <a:srgbClr val="262626"/>
                </a:solidFill>
                <a:effectLst/>
                <a:latin typeface="Dmsans"/>
              </a:rPr>
              <a:t>zu</a:t>
            </a:r>
            <a:r>
              <a:rPr lang="en-GB" b="0" i="0" dirty="0">
                <a:solidFill>
                  <a:srgbClr val="262626"/>
                </a:solidFill>
                <a:effectLst/>
                <a:latin typeface="Dmsans"/>
              </a:rPr>
              <a:t> </a:t>
            </a:r>
            <a:r>
              <a:rPr lang="en-GB" b="0" i="0" dirty="0" err="1">
                <a:solidFill>
                  <a:srgbClr val="262626"/>
                </a:solidFill>
                <a:effectLst/>
                <a:latin typeface="Dmsans"/>
              </a:rPr>
              <a:t>schützen</a:t>
            </a:r>
            <a:r>
              <a:rPr lang="en-GB" b="0" i="0" dirty="0">
                <a:solidFill>
                  <a:srgbClr val="262626"/>
                </a:solidFill>
                <a:effectLst/>
                <a:latin typeface="Dmsans"/>
              </a:rPr>
              <a:t>, </a:t>
            </a:r>
            <a:r>
              <a:rPr lang="en-GB" b="0" i="0" dirty="0" err="1">
                <a:solidFill>
                  <a:srgbClr val="262626"/>
                </a:solidFill>
                <a:effectLst/>
                <a:latin typeface="Dmsans"/>
              </a:rPr>
              <a:t>wurde</a:t>
            </a:r>
            <a:r>
              <a:rPr lang="en-GB" b="0" i="0" dirty="0">
                <a:solidFill>
                  <a:srgbClr val="262626"/>
                </a:solidFill>
                <a:effectLst/>
                <a:latin typeface="Dmsans"/>
              </a:rPr>
              <a:t> </a:t>
            </a:r>
            <a:r>
              <a:rPr lang="en-GB" b="0" i="0" dirty="0" err="1">
                <a:solidFill>
                  <a:srgbClr val="262626"/>
                </a:solidFill>
                <a:effectLst/>
                <a:latin typeface="Dmsans"/>
              </a:rPr>
              <a:t>jede</a:t>
            </a:r>
            <a:r>
              <a:rPr lang="en-GB" b="0" i="0" dirty="0">
                <a:solidFill>
                  <a:srgbClr val="262626"/>
                </a:solidFill>
                <a:effectLst/>
                <a:latin typeface="Dmsans"/>
              </a:rPr>
              <a:t> </a:t>
            </a:r>
            <a:r>
              <a:rPr lang="en-GB" b="0" i="0" dirty="0" err="1">
                <a:solidFill>
                  <a:srgbClr val="262626"/>
                </a:solidFill>
                <a:effectLst/>
                <a:latin typeface="Dmsans"/>
              </a:rPr>
              <a:t>Behauptung</a:t>
            </a:r>
            <a:r>
              <a:rPr lang="en-GB" b="0" i="0" dirty="0">
                <a:solidFill>
                  <a:srgbClr val="262626"/>
                </a:solidFill>
                <a:effectLst/>
                <a:latin typeface="Dmsans"/>
              </a:rPr>
              <a:t> </a:t>
            </a:r>
            <a:r>
              <a:rPr lang="en-GB" b="0" i="0" dirty="0" err="1">
                <a:solidFill>
                  <a:srgbClr val="262626"/>
                </a:solidFill>
                <a:effectLst/>
                <a:latin typeface="Dmsans"/>
              </a:rPr>
              <a:t>mit</a:t>
            </a:r>
            <a:r>
              <a:rPr lang="en-GB" b="0" i="0" dirty="0">
                <a:solidFill>
                  <a:srgbClr val="262626"/>
                </a:solidFill>
                <a:effectLst/>
                <a:latin typeface="Dmsans"/>
              </a:rPr>
              <a:t> </a:t>
            </a:r>
            <a:r>
              <a:rPr lang="en-GB" b="0" i="0" dirty="0" err="1">
                <a:solidFill>
                  <a:srgbClr val="262626"/>
                </a:solidFill>
                <a:effectLst/>
                <a:latin typeface="Dmsans"/>
              </a:rPr>
              <a:t>Beweisen</a:t>
            </a:r>
            <a:r>
              <a:rPr lang="en-GB" b="0" i="0" dirty="0">
                <a:solidFill>
                  <a:srgbClr val="262626"/>
                </a:solidFill>
                <a:effectLst/>
                <a:latin typeface="Dmsans"/>
              </a:rPr>
              <a:t> </a:t>
            </a:r>
            <a:r>
              <a:rPr lang="en-GB" b="0" i="0" dirty="0" err="1">
                <a:solidFill>
                  <a:srgbClr val="262626"/>
                </a:solidFill>
                <a:effectLst/>
                <a:latin typeface="Dmsans"/>
              </a:rPr>
              <a:t>oder</a:t>
            </a:r>
            <a:r>
              <a:rPr lang="en-GB" b="0" i="0" dirty="0">
                <a:solidFill>
                  <a:srgbClr val="262626"/>
                </a:solidFill>
                <a:effectLst/>
                <a:latin typeface="Dmsans"/>
              </a:rPr>
              <a:t> </a:t>
            </a:r>
            <a:r>
              <a:rPr lang="en-GB" b="0" i="0" dirty="0" err="1">
                <a:solidFill>
                  <a:srgbClr val="262626"/>
                </a:solidFill>
                <a:effectLst/>
                <a:latin typeface="Dmsans"/>
              </a:rPr>
              <a:t>einer</a:t>
            </a:r>
            <a:r>
              <a:rPr lang="en-GB" b="0" i="0" dirty="0">
                <a:solidFill>
                  <a:srgbClr val="262626"/>
                </a:solidFill>
                <a:effectLst/>
                <a:latin typeface="Dmsans"/>
              </a:rPr>
              <a:t> </a:t>
            </a:r>
            <a:r>
              <a:rPr lang="en-GB" b="0" i="0" dirty="0" err="1">
                <a:solidFill>
                  <a:srgbClr val="262626"/>
                </a:solidFill>
                <a:effectLst/>
                <a:latin typeface="Dmsans"/>
              </a:rPr>
              <a:t>Überprüfung</a:t>
            </a:r>
            <a:r>
              <a:rPr lang="en-GB" b="0" i="0" dirty="0">
                <a:solidFill>
                  <a:srgbClr val="262626"/>
                </a:solidFill>
                <a:effectLst/>
                <a:latin typeface="Dmsans"/>
              </a:rPr>
              <a:t> </a:t>
            </a:r>
            <a:r>
              <a:rPr lang="en-GB" b="0" i="0" dirty="0" err="1">
                <a:solidFill>
                  <a:srgbClr val="262626"/>
                </a:solidFill>
                <a:effectLst/>
                <a:latin typeface="Dmsans"/>
              </a:rPr>
              <a:t>durch</a:t>
            </a:r>
            <a:r>
              <a:rPr lang="en-GB" b="0" i="0" dirty="0">
                <a:solidFill>
                  <a:srgbClr val="262626"/>
                </a:solidFill>
                <a:effectLst/>
                <a:latin typeface="Dmsans"/>
              </a:rPr>
              <a:t> </a:t>
            </a:r>
            <a:r>
              <a:rPr lang="en-GB" b="0" i="0" dirty="0" err="1">
                <a:solidFill>
                  <a:srgbClr val="262626"/>
                </a:solidFill>
                <a:effectLst/>
                <a:latin typeface="Dmsans"/>
              </a:rPr>
              <a:t>Dritte</a:t>
            </a:r>
            <a:r>
              <a:rPr lang="en-GB" b="0" i="0" dirty="0">
                <a:solidFill>
                  <a:srgbClr val="262626"/>
                </a:solidFill>
                <a:effectLst/>
                <a:latin typeface="Dmsans"/>
              </a:rPr>
              <a:t> </a:t>
            </a:r>
            <a:r>
              <a:rPr lang="en-GB" b="0" i="0" dirty="0" err="1">
                <a:solidFill>
                  <a:srgbClr val="262626"/>
                </a:solidFill>
                <a:effectLst/>
                <a:latin typeface="Dmsans"/>
              </a:rPr>
              <a:t>verknüpft</a:t>
            </a:r>
            <a:r>
              <a:rPr lang="en-GB" b="0" i="0" dirty="0">
                <a:solidFill>
                  <a:srgbClr val="262626"/>
                </a:solidFill>
                <a:effectLst/>
                <a:latin typeface="Dmsans"/>
              </a:rPr>
              <a:t>.</a:t>
            </a:r>
          </a:p>
          <a:p>
            <a:pPr algn="just"/>
            <a:endParaRPr lang="en-GB" dirty="0">
              <a:solidFill>
                <a:srgbClr val="636973"/>
              </a:solidFill>
              <a:latin typeface="Dmsans"/>
            </a:endParaRPr>
          </a:p>
          <a:p>
            <a:pPr algn="just"/>
            <a:r>
              <a:rPr lang="en-GB" dirty="0" err="1">
                <a:hlinkClick r:id="rId2"/>
              </a:rPr>
              <a:t>Napolina</a:t>
            </a:r>
            <a:r>
              <a:rPr lang="en-GB" dirty="0">
                <a:hlinkClick r:id="rId2"/>
              </a:rPr>
              <a:t>: A Supply Chain Transparency Case Study | Provenance | Provenance</a:t>
            </a:r>
            <a:endParaRPr lang="en-GB" b="0" i="0" dirty="0">
              <a:solidFill>
                <a:srgbClr val="636973"/>
              </a:solidFill>
              <a:effectLst/>
              <a:latin typeface="Dmsans"/>
            </a:endParaRPr>
          </a:p>
        </p:txBody>
      </p:sp>
      <p:pic>
        <p:nvPicPr>
          <p:cNvPr id="3074" name="Picture 2">
            <a:extLst>
              <a:ext uri="{FF2B5EF4-FFF2-40B4-BE49-F238E27FC236}">
                <a16:creationId xmlns:a16="http://schemas.microsoft.com/office/drawing/2014/main" id="{4D4F9C73-933E-524C-9A25-8BA7E7E4E2D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99026" y="2754"/>
            <a:ext cx="6376593" cy="636774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061684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673355" y="1034434"/>
            <a:ext cx="10595237" cy="803654"/>
          </a:xfrm>
          <a:prstGeom prst="rect">
            <a:avLst/>
          </a:prstGeom>
        </p:spPr>
        <p:txBody>
          <a:bodyPr/>
          <a:lstStyle/>
          <a:p>
            <a:pPr algn="l"/>
            <a:r>
              <a:rPr lang="en-US" dirty="0"/>
              <a:t>PROVENANCE </a:t>
            </a:r>
            <a:r>
              <a:rPr lang="en-US" dirty="0" err="1"/>
              <a:t>bemerkenswerte</a:t>
            </a:r>
            <a:r>
              <a:rPr lang="en-US" dirty="0"/>
              <a:t> </a:t>
            </a:r>
            <a:r>
              <a:rPr lang="en-US" dirty="0" err="1"/>
              <a:t>Erfolge</a:t>
            </a:r>
            <a:endParaRPr lang="en-GB" i="0" dirty="0">
              <a:solidFill>
                <a:srgbClr val="29608D"/>
              </a:solidFill>
              <a:effectLst/>
            </a:endParaRPr>
          </a:p>
          <a:p>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673355" y="2569622"/>
            <a:ext cx="9604661" cy="3046988"/>
          </a:xfrm>
          <a:prstGeom prst="rect">
            <a:avLst/>
          </a:prstGeom>
          <a:noFill/>
        </p:spPr>
        <p:txBody>
          <a:bodyPr wrap="square" rtlCol="0">
            <a:spAutoFit/>
          </a:bodyPr>
          <a:lstStyle/>
          <a:p>
            <a:pPr marL="342900" indent="-342900" algn="just">
              <a:buFont typeface="Arial" panose="020B0604020202020204" pitchFamily="34" charset="0"/>
              <a:buChar char="•"/>
            </a:pPr>
            <a:r>
              <a:rPr lang="en-GB" sz="2400" b="0" i="0" dirty="0">
                <a:solidFill>
                  <a:srgbClr val="262626"/>
                </a:solidFill>
                <a:effectLst/>
              </a:rPr>
              <a:t>Provenance </a:t>
            </a:r>
            <a:r>
              <a:rPr lang="en-GB" sz="2400" b="0" i="0" dirty="0" err="1">
                <a:solidFill>
                  <a:srgbClr val="262626"/>
                </a:solidFill>
                <a:effectLst/>
              </a:rPr>
              <a:t>zeigt</a:t>
            </a:r>
            <a:r>
              <a:rPr lang="en-GB" sz="2400" b="0" i="0" dirty="0">
                <a:solidFill>
                  <a:srgbClr val="262626"/>
                </a:solidFill>
                <a:effectLst/>
              </a:rPr>
              <a:t> das </a:t>
            </a:r>
            <a:r>
              <a:rPr lang="en-GB" sz="2400" b="0" i="0" dirty="0" err="1">
                <a:solidFill>
                  <a:srgbClr val="262626"/>
                </a:solidFill>
                <a:effectLst/>
              </a:rPr>
              <a:t>Potenzial</a:t>
            </a:r>
            <a:r>
              <a:rPr lang="en-GB" sz="2400" b="0" i="0" dirty="0">
                <a:solidFill>
                  <a:srgbClr val="262626"/>
                </a:solidFill>
                <a:effectLst/>
              </a:rPr>
              <a:t> der Blockchain </a:t>
            </a:r>
            <a:r>
              <a:rPr lang="en-GB" sz="2400" b="0" i="0" dirty="0" err="1">
                <a:solidFill>
                  <a:srgbClr val="262626"/>
                </a:solidFill>
                <a:effectLst/>
              </a:rPr>
              <a:t>über</a:t>
            </a:r>
            <a:r>
              <a:rPr lang="en-GB" sz="2400" b="0" i="0" dirty="0">
                <a:solidFill>
                  <a:srgbClr val="262626"/>
                </a:solidFill>
                <a:effectLst/>
              </a:rPr>
              <a:t> das </a:t>
            </a:r>
            <a:r>
              <a:rPr lang="en-GB" sz="2400" b="0" i="0" dirty="0" err="1">
                <a:solidFill>
                  <a:srgbClr val="262626"/>
                </a:solidFill>
                <a:effectLst/>
              </a:rPr>
              <a:t>Finanzwesen</a:t>
            </a:r>
            <a:r>
              <a:rPr lang="en-GB" sz="2400" b="0" i="0" dirty="0">
                <a:solidFill>
                  <a:srgbClr val="262626"/>
                </a:solidFill>
                <a:effectLst/>
              </a:rPr>
              <a:t> </a:t>
            </a:r>
            <a:r>
              <a:rPr lang="en-GB" sz="2400" b="0" i="0" dirty="0" err="1">
                <a:solidFill>
                  <a:srgbClr val="262626"/>
                </a:solidFill>
                <a:effectLst/>
              </a:rPr>
              <a:t>hinaus</a:t>
            </a:r>
            <a:r>
              <a:rPr lang="en-GB" sz="2400" b="0" i="0" dirty="0">
                <a:solidFill>
                  <a:srgbClr val="262626"/>
                </a:solidFill>
                <a:effectLst/>
              </a:rPr>
              <a:t>.</a:t>
            </a:r>
          </a:p>
          <a:p>
            <a:pPr marL="342900" indent="-342900" algn="just">
              <a:buFont typeface="Arial" panose="020B0604020202020204" pitchFamily="34" charset="0"/>
              <a:buChar char="•"/>
            </a:pPr>
            <a:r>
              <a:rPr lang="en-GB" sz="2400" b="0" i="0" dirty="0" err="1">
                <a:solidFill>
                  <a:srgbClr val="262626"/>
                </a:solidFill>
                <a:effectLst/>
              </a:rPr>
              <a:t>Pionier</a:t>
            </a:r>
            <a:r>
              <a:rPr lang="en-GB" sz="2400" b="0" i="0" dirty="0">
                <a:solidFill>
                  <a:srgbClr val="262626"/>
                </a:solidFill>
                <a:effectLst/>
              </a:rPr>
              <a:t> der </a:t>
            </a:r>
            <a:r>
              <a:rPr lang="en-GB" sz="2400" b="0" i="0" dirty="0" err="1">
                <a:solidFill>
                  <a:srgbClr val="262626"/>
                </a:solidFill>
                <a:effectLst/>
              </a:rPr>
              <a:t>Bewegung</a:t>
            </a:r>
            <a:r>
              <a:rPr lang="en-GB" sz="2400" b="0" i="0" dirty="0">
                <a:solidFill>
                  <a:srgbClr val="262626"/>
                </a:solidFill>
                <a:effectLst/>
              </a:rPr>
              <a:t> für </a:t>
            </a:r>
            <a:r>
              <a:rPr lang="en-GB" sz="2400" b="0" i="0" dirty="0" err="1">
                <a:solidFill>
                  <a:srgbClr val="262626"/>
                </a:solidFill>
                <a:effectLst/>
              </a:rPr>
              <a:t>Transparenz</a:t>
            </a:r>
            <a:r>
              <a:rPr lang="en-GB" sz="2400" b="0" i="0" dirty="0">
                <a:solidFill>
                  <a:srgbClr val="262626"/>
                </a:solidFill>
                <a:effectLst/>
              </a:rPr>
              <a:t> und </a:t>
            </a:r>
            <a:r>
              <a:rPr lang="en-GB" sz="2400" b="0" i="0" dirty="0" err="1">
                <a:solidFill>
                  <a:srgbClr val="262626"/>
                </a:solidFill>
                <a:effectLst/>
              </a:rPr>
              <a:t>ethischen</a:t>
            </a:r>
            <a:r>
              <a:rPr lang="en-GB" sz="2400" b="0" i="0" dirty="0">
                <a:solidFill>
                  <a:srgbClr val="262626"/>
                </a:solidFill>
                <a:effectLst/>
              </a:rPr>
              <a:t> </a:t>
            </a:r>
            <a:r>
              <a:rPr lang="en-GB" sz="2400" b="0" i="0" dirty="0" err="1">
                <a:solidFill>
                  <a:srgbClr val="262626"/>
                </a:solidFill>
                <a:effectLst/>
              </a:rPr>
              <a:t>Konsum</a:t>
            </a:r>
            <a:r>
              <a:rPr lang="en-GB" sz="2400" b="0" i="0" dirty="0">
                <a:solidFill>
                  <a:srgbClr val="262626"/>
                </a:solidFill>
                <a:effectLst/>
              </a:rPr>
              <a:t>.</a:t>
            </a:r>
          </a:p>
          <a:p>
            <a:pPr marL="342900" indent="-342900" algn="just">
              <a:buFont typeface="Arial" panose="020B0604020202020204" pitchFamily="34" charset="0"/>
              <a:buChar char="•"/>
            </a:pPr>
            <a:r>
              <a:rPr lang="en-GB" sz="2400" b="0" i="0" dirty="0">
                <a:solidFill>
                  <a:srgbClr val="262626"/>
                </a:solidFill>
                <a:effectLst/>
              </a:rPr>
              <a:t>Ein </a:t>
            </a:r>
            <a:r>
              <a:rPr lang="en-GB" sz="2400" b="0" i="0" dirty="0" err="1">
                <a:solidFill>
                  <a:srgbClr val="262626"/>
                </a:solidFill>
                <a:effectLst/>
              </a:rPr>
              <a:t>Beweis</a:t>
            </a:r>
            <a:r>
              <a:rPr lang="en-GB" sz="2400" b="0" i="0" dirty="0">
                <a:solidFill>
                  <a:srgbClr val="262626"/>
                </a:solidFill>
                <a:effectLst/>
              </a:rPr>
              <a:t> für den Wert von </a:t>
            </a:r>
            <a:r>
              <a:rPr lang="en-GB" sz="2400" b="0" i="0" dirty="0" err="1">
                <a:solidFill>
                  <a:srgbClr val="262626"/>
                </a:solidFill>
                <a:effectLst/>
              </a:rPr>
              <a:t>authentischem</a:t>
            </a:r>
            <a:r>
              <a:rPr lang="en-GB" sz="2400" b="0" i="0" dirty="0">
                <a:solidFill>
                  <a:srgbClr val="262626"/>
                </a:solidFill>
                <a:effectLst/>
              </a:rPr>
              <a:t> </a:t>
            </a:r>
            <a:r>
              <a:rPr lang="en-GB" sz="2400" b="0" i="0" dirty="0" err="1">
                <a:solidFill>
                  <a:srgbClr val="262626"/>
                </a:solidFill>
                <a:effectLst/>
              </a:rPr>
              <a:t>Marken</a:t>
            </a:r>
            <a:r>
              <a:rPr lang="en-GB" sz="2400" b="0" i="0" dirty="0">
                <a:solidFill>
                  <a:srgbClr val="262626"/>
                </a:solidFill>
                <a:effectLst/>
              </a:rPr>
              <a:t>-Storytelling.</a:t>
            </a:r>
          </a:p>
          <a:p>
            <a:pPr marL="342900" indent="-342900" algn="just">
              <a:buFont typeface="Arial" panose="020B0604020202020204" pitchFamily="34" charset="0"/>
              <a:buChar char="•"/>
            </a:pPr>
            <a:r>
              <a:rPr lang="en-GB" sz="2400" b="0" i="0" dirty="0" err="1">
                <a:solidFill>
                  <a:srgbClr val="262626"/>
                </a:solidFill>
                <a:effectLst/>
              </a:rPr>
              <a:t>Unterstützt</a:t>
            </a:r>
            <a:r>
              <a:rPr lang="en-GB" sz="2400" b="0" i="0" dirty="0">
                <a:solidFill>
                  <a:srgbClr val="262626"/>
                </a:solidFill>
                <a:effectLst/>
              </a:rPr>
              <a:t> von </a:t>
            </a:r>
            <a:r>
              <a:rPr lang="en-GB" sz="2400" b="0" i="0" dirty="0" err="1">
                <a:solidFill>
                  <a:srgbClr val="262626"/>
                </a:solidFill>
                <a:effectLst/>
              </a:rPr>
              <a:t>bedeutenden</a:t>
            </a:r>
            <a:r>
              <a:rPr lang="en-GB" sz="2400" b="0" i="0" dirty="0">
                <a:solidFill>
                  <a:srgbClr val="262626"/>
                </a:solidFill>
                <a:effectLst/>
              </a:rPr>
              <a:t> </a:t>
            </a:r>
            <a:r>
              <a:rPr lang="en-GB" sz="2400" b="0" i="0" dirty="0" err="1">
                <a:solidFill>
                  <a:srgbClr val="262626"/>
                </a:solidFill>
                <a:effectLst/>
              </a:rPr>
              <a:t>Investoren</a:t>
            </a:r>
            <a:r>
              <a:rPr lang="en-GB" sz="2400" b="0" i="0" dirty="0">
                <a:solidFill>
                  <a:srgbClr val="262626"/>
                </a:solidFill>
                <a:effectLst/>
              </a:rPr>
              <a:t>, </a:t>
            </a:r>
            <a:r>
              <a:rPr lang="en-GB" sz="2400" b="0" i="0" dirty="0" err="1">
                <a:solidFill>
                  <a:srgbClr val="262626"/>
                </a:solidFill>
                <a:effectLst/>
              </a:rPr>
              <a:t>darunter</a:t>
            </a:r>
            <a:r>
              <a:rPr lang="en-GB" sz="2400" b="0" i="0" dirty="0">
                <a:solidFill>
                  <a:srgbClr val="262626"/>
                </a:solidFill>
                <a:effectLst/>
              </a:rPr>
              <a:t> Humanity United.</a:t>
            </a:r>
            <a:endParaRPr lang="en-GB" sz="2400" b="0" i="0" dirty="0">
              <a:solidFill>
                <a:srgbClr val="7A7A7A"/>
              </a:solidFill>
              <a:effectLst/>
            </a:endParaRPr>
          </a:p>
          <a:p>
            <a:pPr algn="just"/>
            <a:endParaRPr lang="en-GB" sz="2400" b="0" i="0" dirty="0">
              <a:solidFill>
                <a:srgbClr val="7A7A7A"/>
              </a:solidFill>
              <a:effectLst/>
              <a:latin typeface="Roboto" panose="02000000000000000000" pitchFamily="2" charset="0"/>
            </a:endParaRPr>
          </a:p>
          <a:p>
            <a:pPr algn="just"/>
            <a:endParaRPr lang="en-GB" sz="2400" b="0" i="0" dirty="0">
              <a:solidFill>
                <a:srgbClr val="7A7A7A"/>
              </a:solidFill>
              <a:effectLst/>
              <a:latin typeface="Roboto" panose="02000000000000000000" pitchFamily="2" charset="0"/>
            </a:endParaRPr>
          </a:p>
          <a:p>
            <a:pPr algn="just"/>
            <a:endParaRPr lang="en-GB" sz="2400" b="0" i="0" dirty="0">
              <a:solidFill>
                <a:srgbClr val="7A7A7A"/>
              </a:solidFill>
              <a:effectLst/>
              <a:latin typeface="Roboto" panose="02000000000000000000" pitchFamily="2" charset="0"/>
            </a:endParaRPr>
          </a:p>
        </p:txBody>
      </p:sp>
    </p:spTree>
    <p:extLst>
      <p:ext uri="{BB962C8B-B14F-4D97-AF65-F5344CB8AC3E}">
        <p14:creationId xmlns:p14="http://schemas.microsoft.com/office/powerpoint/2010/main" val="30460838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98AB20F8-388F-B488-7300-3E153C3F4B07}"/>
              </a:ext>
            </a:extLst>
          </p:cNvPr>
          <p:cNvPicPr>
            <a:picLocks noGrp="1" noChangeAspect="1"/>
          </p:cNvPicPr>
          <p:nvPr>
            <p:ph type="pic" sz="quarter" idx="44"/>
          </p:nvPr>
        </p:nvPicPr>
        <p:blipFill>
          <a:blip r:embed="rId2"/>
          <a:srcRect t="7765" b="7765"/>
          <a:stretch>
            <a:fillRect/>
          </a:stretch>
        </p:blipFill>
        <p:spPr/>
      </p:pic>
      <p:sp>
        <p:nvSpPr>
          <p:cNvPr id="4" name="Text Placeholder 3">
            <a:extLst>
              <a:ext uri="{FF2B5EF4-FFF2-40B4-BE49-F238E27FC236}">
                <a16:creationId xmlns:a16="http://schemas.microsoft.com/office/drawing/2014/main" id="{BC2369F1-8EF6-AE46-9816-72DCBDD8F90A}"/>
              </a:ext>
            </a:extLst>
          </p:cNvPr>
          <p:cNvSpPr>
            <a:spLocks noGrp="1"/>
          </p:cNvSpPr>
          <p:nvPr>
            <p:ph type="body" sz="quarter" idx="13"/>
          </p:nvPr>
        </p:nvSpPr>
        <p:spPr>
          <a:xfrm>
            <a:off x="377780" y="2597532"/>
            <a:ext cx="5480760" cy="2743201"/>
          </a:xfrm>
          <a:prstGeom prst="rect">
            <a:avLst/>
          </a:prstGeom>
        </p:spPr>
        <p:txBody>
          <a:bodyPr>
            <a:normAutofit fontScale="62500" lnSpcReduction="20000"/>
          </a:bodyPr>
          <a:lstStyle/>
          <a:p>
            <a:r>
              <a:rPr lang="en-GB" sz="4300" b="1" i="0" dirty="0">
                <a:effectLst/>
                <a:latin typeface="Roboto" panose="02000000000000000000" pitchFamily="2" charset="0"/>
              </a:rPr>
              <a:t>3.2 </a:t>
            </a:r>
            <a:r>
              <a:rPr lang="en-GB" sz="4300" b="1" i="0" dirty="0" err="1">
                <a:effectLst/>
                <a:latin typeface="Roboto" panose="02000000000000000000" pitchFamily="2" charset="0"/>
              </a:rPr>
              <a:t>Lernen</a:t>
            </a:r>
            <a:r>
              <a:rPr lang="en-GB" sz="4300" b="1" i="0" dirty="0">
                <a:effectLst/>
                <a:latin typeface="Roboto" panose="02000000000000000000" pitchFamily="2" charset="0"/>
              </a:rPr>
              <a:t> </a:t>
            </a:r>
            <a:r>
              <a:rPr lang="en-GB" sz="4300" b="1" i="0" dirty="0" err="1">
                <a:effectLst/>
                <a:latin typeface="Roboto" panose="02000000000000000000" pitchFamily="2" charset="0"/>
              </a:rPr>
              <a:t>wir</a:t>
            </a:r>
            <a:r>
              <a:rPr lang="en-GB" sz="4300" b="1" i="0" dirty="0">
                <a:effectLst/>
                <a:latin typeface="Roboto" panose="02000000000000000000" pitchFamily="2" charset="0"/>
              </a:rPr>
              <a:t> The Rice Exchange </a:t>
            </a:r>
            <a:r>
              <a:rPr lang="en-GB" sz="4300" b="1" i="0" dirty="0" err="1">
                <a:effectLst/>
                <a:latin typeface="Roboto" panose="02000000000000000000" pitchFamily="2" charset="0"/>
              </a:rPr>
              <a:t>kennen</a:t>
            </a:r>
            <a:endParaRPr lang="en-GB" sz="4300" b="1" i="0" dirty="0">
              <a:effectLst/>
              <a:latin typeface="Roboto" panose="02000000000000000000" pitchFamily="2" charset="0"/>
            </a:endParaRPr>
          </a:p>
          <a:p>
            <a:r>
              <a:rPr lang="en-GB" sz="3700" b="0" i="0" dirty="0">
                <a:effectLst/>
                <a:latin typeface="Roboto" panose="02000000000000000000" pitchFamily="2" charset="0"/>
              </a:rPr>
              <a:t>Wie die </a:t>
            </a:r>
            <a:r>
              <a:rPr lang="en-GB" sz="3700" b="0" i="0" dirty="0" err="1">
                <a:effectLst/>
                <a:latin typeface="Roboto" panose="02000000000000000000" pitchFamily="2" charset="0"/>
              </a:rPr>
              <a:t>Industrie</a:t>
            </a:r>
            <a:r>
              <a:rPr lang="en-GB" sz="3700" b="0" i="0" dirty="0">
                <a:effectLst/>
                <a:latin typeface="Roboto" panose="02000000000000000000" pitchFamily="2" charset="0"/>
              </a:rPr>
              <a:t> </a:t>
            </a:r>
          </a:p>
          <a:p>
            <a:r>
              <a:rPr lang="en-GB" sz="3700" b="0" i="0" dirty="0" err="1">
                <a:effectLst/>
                <a:latin typeface="Roboto" panose="02000000000000000000" pitchFamily="2" charset="0"/>
              </a:rPr>
              <a:t>Transparenz</a:t>
            </a:r>
            <a:r>
              <a:rPr lang="en-GB" sz="3700" b="0" i="0" dirty="0">
                <a:effectLst/>
                <a:latin typeface="Roboto" panose="02000000000000000000" pitchFamily="2" charset="0"/>
              </a:rPr>
              <a:t> in den</a:t>
            </a:r>
          </a:p>
          <a:p>
            <a:r>
              <a:rPr lang="en-GB" sz="3700" b="0" i="0" dirty="0" err="1">
                <a:effectLst/>
                <a:latin typeface="Roboto" panose="02000000000000000000" pitchFamily="2" charset="0"/>
              </a:rPr>
              <a:t>Agrar</a:t>
            </a:r>
            <a:r>
              <a:rPr lang="en-GB" sz="3700" b="0" i="0" dirty="0">
                <a:effectLst/>
                <a:latin typeface="Roboto" panose="02000000000000000000" pitchFamily="2" charset="0"/>
              </a:rPr>
              <a:t>- und </a:t>
            </a:r>
            <a:r>
              <a:rPr lang="en-GB" sz="3700" b="0" i="0" dirty="0" err="1">
                <a:effectLst/>
                <a:latin typeface="Roboto" panose="02000000000000000000" pitchFamily="2" charset="0"/>
              </a:rPr>
              <a:t>Lebensmittelsektor</a:t>
            </a:r>
            <a:r>
              <a:rPr lang="en-GB" sz="3700" b="0" i="0" dirty="0">
                <a:effectLst/>
                <a:latin typeface="Roboto" panose="02000000000000000000" pitchFamily="2" charset="0"/>
              </a:rPr>
              <a:t> </a:t>
            </a:r>
            <a:r>
              <a:rPr lang="en-GB" sz="3700" b="0" i="0" dirty="0" err="1">
                <a:effectLst/>
                <a:latin typeface="Roboto" panose="02000000000000000000" pitchFamily="2" charset="0"/>
              </a:rPr>
              <a:t>bringt</a:t>
            </a:r>
            <a:r>
              <a:rPr lang="en-GB" sz="3700" b="0" i="0" dirty="0">
                <a:effectLst/>
                <a:latin typeface="Roboto" panose="02000000000000000000" pitchFamily="2" charset="0"/>
              </a:rPr>
              <a:t> </a:t>
            </a:r>
          </a:p>
          <a:p>
            <a:r>
              <a:rPr lang="en-GB" sz="3700" b="0" i="0" dirty="0" err="1">
                <a:effectLst/>
                <a:latin typeface="Roboto" panose="02000000000000000000" pitchFamily="2" charset="0"/>
              </a:rPr>
              <a:t>mit</a:t>
            </a:r>
            <a:r>
              <a:rPr lang="en-GB" sz="3700" b="0" i="0" dirty="0">
                <a:effectLst/>
                <a:latin typeface="Roboto" panose="02000000000000000000" pitchFamily="2" charset="0"/>
              </a:rPr>
              <a:t> </a:t>
            </a:r>
            <a:r>
              <a:rPr lang="en-GB" sz="3700" b="0" i="0" dirty="0" err="1">
                <a:effectLst/>
                <a:latin typeface="Roboto" panose="02000000000000000000" pitchFamily="2" charset="0"/>
              </a:rPr>
              <a:t>Hilfe</a:t>
            </a:r>
            <a:r>
              <a:rPr lang="en-GB" sz="3700" b="0" i="0" dirty="0">
                <a:effectLst/>
                <a:latin typeface="Roboto" panose="02000000000000000000" pitchFamily="2" charset="0"/>
              </a:rPr>
              <a:t> von Fujitsu Blockchain</a:t>
            </a:r>
          </a:p>
          <a:p>
            <a:r>
              <a:rPr lang="en-GB" sz="3700" b="0" i="0" dirty="0" err="1">
                <a:effectLst/>
                <a:latin typeface="Roboto" panose="02000000000000000000" pitchFamily="2" charset="0"/>
              </a:rPr>
              <a:t>Lösungen</a:t>
            </a:r>
            <a:endParaRPr lang="en-US" sz="3700" i="1" dirty="0"/>
          </a:p>
        </p:txBody>
      </p:sp>
      <p:sp>
        <p:nvSpPr>
          <p:cNvPr id="9" name="Text Placeholder 4">
            <a:extLst>
              <a:ext uri="{FF2B5EF4-FFF2-40B4-BE49-F238E27FC236}">
                <a16:creationId xmlns:a16="http://schemas.microsoft.com/office/drawing/2014/main" id="{79A07C7B-8585-6C4C-BE36-FFD487927B0F}"/>
              </a:ext>
            </a:extLst>
          </p:cNvPr>
          <p:cNvSpPr txBox="1">
            <a:spLocks/>
          </p:cNvSpPr>
          <p:nvPr/>
        </p:nvSpPr>
        <p:spPr>
          <a:xfrm>
            <a:off x="0" y="4103398"/>
            <a:ext cx="6095999" cy="1532650"/>
          </a:xfrm>
          <a:prstGeom prst="rect">
            <a:avLst/>
          </a:prstGeom>
        </p:spPr>
        <p:txBody>
          <a:bodyPr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3000" i="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400" b="1" dirty="0"/>
          </a:p>
        </p:txBody>
      </p:sp>
    </p:spTree>
    <p:extLst>
      <p:ext uri="{BB962C8B-B14F-4D97-AF65-F5344CB8AC3E}">
        <p14:creationId xmlns:p14="http://schemas.microsoft.com/office/powerpoint/2010/main" val="406716210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338660" y="2636972"/>
            <a:ext cx="6205746" cy="2585323"/>
          </a:xfrm>
          <a:prstGeom prst="rect">
            <a:avLst/>
          </a:prstGeom>
          <a:noFill/>
        </p:spPr>
        <p:txBody>
          <a:bodyPr wrap="square" rtlCol="0">
            <a:spAutoFit/>
          </a:bodyPr>
          <a:lstStyle/>
          <a:p>
            <a:pPr algn="l"/>
            <a:r>
              <a:rPr lang="en-IE" b="1" dirty="0" err="1">
                <a:solidFill>
                  <a:srgbClr val="29608D"/>
                </a:solidFill>
              </a:rPr>
              <a:t>Zentrale</a:t>
            </a:r>
            <a:r>
              <a:rPr lang="en-IE" b="1" dirty="0">
                <a:solidFill>
                  <a:srgbClr val="29608D"/>
                </a:solidFill>
              </a:rPr>
              <a:t> </a:t>
            </a:r>
            <a:r>
              <a:rPr lang="en-IE" b="1" dirty="0" err="1">
                <a:solidFill>
                  <a:srgbClr val="29608D"/>
                </a:solidFill>
              </a:rPr>
              <a:t>Herausforderung</a:t>
            </a:r>
            <a:r>
              <a:rPr lang="en-IE" b="1" dirty="0">
                <a:solidFill>
                  <a:srgbClr val="29608D"/>
                </a:solidFill>
              </a:rPr>
              <a:t> - </a:t>
            </a:r>
            <a:r>
              <a:rPr lang="en-IE" b="1" dirty="0" err="1">
                <a:solidFill>
                  <a:srgbClr val="29608D"/>
                </a:solidFill>
              </a:rPr>
              <a:t>Dysfunktion</a:t>
            </a:r>
            <a:r>
              <a:rPr lang="en-IE" b="1" dirty="0">
                <a:solidFill>
                  <a:srgbClr val="29608D"/>
                </a:solidFill>
              </a:rPr>
              <a:t> des </a:t>
            </a:r>
            <a:r>
              <a:rPr lang="en-IE" b="1" dirty="0" err="1">
                <a:solidFill>
                  <a:srgbClr val="29608D"/>
                </a:solidFill>
              </a:rPr>
              <a:t>Reismarktes</a:t>
            </a:r>
            <a:endParaRPr lang="en-IE" b="1" i="0" dirty="0">
              <a:solidFill>
                <a:srgbClr val="29608D"/>
              </a:solidFill>
              <a:effectLst/>
              <a:latin typeface="Roboto" panose="02000000000000000000" pitchFamily="2" charset="0"/>
            </a:endParaRPr>
          </a:p>
          <a:p>
            <a:pPr marL="342900" indent="-342900" algn="l">
              <a:buFont typeface="Arial" panose="020B0604020202020204" pitchFamily="34" charset="0"/>
              <a:buChar char="•"/>
            </a:pPr>
            <a:r>
              <a:rPr lang="en-GB" dirty="0">
                <a:solidFill>
                  <a:srgbClr val="262626"/>
                </a:solidFill>
              </a:rPr>
              <a:t>Starke </a:t>
            </a:r>
            <a:r>
              <a:rPr lang="en-GB" dirty="0" err="1">
                <a:solidFill>
                  <a:srgbClr val="262626"/>
                </a:solidFill>
              </a:rPr>
              <a:t>Fragmentierung</a:t>
            </a:r>
            <a:r>
              <a:rPr lang="en-GB" dirty="0">
                <a:solidFill>
                  <a:srgbClr val="262626"/>
                </a:solidFill>
              </a:rPr>
              <a:t> </a:t>
            </a:r>
          </a:p>
          <a:p>
            <a:pPr marL="342900" indent="-342900" algn="l">
              <a:buFont typeface="Arial" panose="020B0604020202020204" pitchFamily="34" charset="0"/>
              <a:buChar char="•"/>
            </a:pPr>
            <a:r>
              <a:rPr lang="en-GB" dirty="0" err="1">
                <a:solidFill>
                  <a:srgbClr val="262626"/>
                </a:solidFill>
              </a:rPr>
              <a:t>Geringes</a:t>
            </a:r>
            <a:r>
              <a:rPr lang="en-GB" dirty="0">
                <a:solidFill>
                  <a:srgbClr val="262626"/>
                </a:solidFill>
              </a:rPr>
              <a:t> </a:t>
            </a:r>
            <a:r>
              <a:rPr lang="en-GB" dirty="0" err="1">
                <a:solidFill>
                  <a:srgbClr val="262626"/>
                </a:solidFill>
              </a:rPr>
              <a:t>Vertrauen</a:t>
            </a:r>
            <a:r>
              <a:rPr lang="en-GB" dirty="0">
                <a:solidFill>
                  <a:srgbClr val="262626"/>
                </a:solidFill>
              </a:rPr>
              <a:t> </a:t>
            </a:r>
          </a:p>
          <a:p>
            <a:pPr marL="342900" indent="-342900" algn="l">
              <a:buFont typeface="Arial" panose="020B0604020202020204" pitchFamily="34" charset="0"/>
              <a:buChar char="•"/>
            </a:pPr>
            <a:r>
              <a:rPr lang="en-GB" dirty="0" err="1">
                <a:solidFill>
                  <a:srgbClr val="262626"/>
                </a:solidFill>
              </a:rPr>
              <a:t>Abhängigkeit</a:t>
            </a:r>
            <a:r>
              <a:rPr lang="en-GB" dirty="0">
                <a:solidFill>
                  <a:srgbClr val="262626"/>
                </a:solidFill>
              </a:rPr>
              <a:t> von </a:t>
            </a:r>
            <a:r>
              <a:rPr lang="en-GB" dirty="0" err="1">
                <a:solidFill>
                  <a:srgbClr val="262626"/>
                </a:solidFill>
              </a:rPr>
              <a:t>Papierkram</a:t>
            </a:r>
            <a:r>
              <a:rPr lang="en-GB" dirty="0">
                <a:solidFill>
                  <a:srgbClr val="262626"/>
                </a:solidFill>
              </a:rPr>
              <a:t> </a:t>
            </a:r>
          </a:p>
          <a:p>
            <a:pPr marL="342900" indent="-342900" algn="l">
              <a:buFont typeface="Arial" panose="020B0604020202020204" pitchFamily="34" charset="0"/>
              <a:buChar char="•"/>
            </a:pPr>
            <a:r>
              <a:rPr lang="en-GB" dirty="0" err="1">
                <a:solidFill>
                  <a:srgbClr val="262626"/>
                </a:solidFill>
              </a:rPr>
              <a:t>Unterfinanziert</a:t>
            </a:r>
            <a:r>
              <a:rPr lang="en-GB" dirty="0">
                <a:solidFill>
                  <a:srgbClr val="262626"/>
                </a:solidFill>
              </a:rPr>
              <a:t> </a:t>
            </a:r>
          </a:p>
          <a:p>
            <a:pPr marL="342900" indent="-342900" algn="l">
              <a:buFont typeface="Arial" panose="020B0604020202020204" pitchFamily="34" charset="0"/>
              <a:buChar char="•"/>
            </a:pPr>
            <a:r>
              <a:rPr lang="en-GB" dirty="0" err="1">
                <a:solidFill>
                  <a:srgbClr val="262626"/>
                </a:solidFill>
              </a:rPr>
              <a:t>Knappheit</a:t>
            </a:r>
            <a:r>
              <a:rPr lang="en-GB" dirty="0">
                <a:solidFill>
                  <a:srgbClr val="262626"/>
                </a:solidFill>
              </a:rPr>
              <a:t> an </a:t>
            </a:r>
            <a:r>
              <a:rPr lang="en-GB" dirty="0" err="1">
                <a:solidFill>
                  <a:srgbClr val="262626"/>
                </a:solidFill>
              </a:rPr>
              <a:t>Marktdaten</a:t>
            </a:r>
            <a:endParaRPr lang="en-GB" dirty="0">
              <a:solidFill>
                <a:srgbClr val="262626"/>
              </a:solidFill>
            </a:endParaRPr>
          </a:p>
          <a:p>
            <a:pPr marL="342900" indent="-342900" algn="l">
              <a:buFont typeface="Arial" panose="020B0604020202020204" pitchFamily="34" charset="0"/>
              <a:buChar char="•"/>
            </a:pPr>
            <a:r>
              <a:rPr lang="en-GB" dirty="0" err="1">
                <a:solidFill>
                  <a:srgbClr val="262626"/>
                </a:solidFill>
              </a:rPr>
              <a:t>Mangelnde</a:t>
            </a:r>
            <a:r>
              <a:rPr lang="en-GB" dirty="0">
                <a:solidFill>
                  <a:srgbClr val="262626"/>
                </a:solidFill>
              </a:rPr>
              <a:t> </a:t>
            </a:r>
            <a:r>
              <a:rPr lang="en-GB" dirty="0" err="1">
                <a:solidFill>
                  <a:srgbClr val="262626"/>
                </a:solidFill>
              </a:rPr>
              <a:t>Preistransparenz</a:t>
            </a:r>
            <a:r>
              <a:rPr lang="en-GB" dirty="0">
                <a:solidFill>
                  <a:srgbClr val="262626"/>
                </a:solidFill>
              </a:rPr>
              <a:t> </a:t>
            </a:r>
          </a:p>
          <a:p>
            <a:pPr marL="342900" indent="-342900" algn="l">
              <a:buFont typeface="Arial" panose="020B0604020202020204" pitchFamily="34" charset="0"/>
              <a:buChar char="•"/>
            </a:pPr>
            <a:r>
              <a:rPr lang="en-GB" dirty="0" err="1">
                <a:solidFill>
                  <a:srgbClr val="262626"/>
                </a:solidFill>
              </a:rPr>
              <a:t>Betrug</a:t>
            </a:r>
            <a:r>
              <a:rPr lang="en-GB" dirty="0">
                <a:solidFill>
                  <a:srgbClr val="262626"/>
                </a:solidFill>
              </a:rPr>
              <a:t> </a:t>
            </a:r>
          </a:p>
          <a:p>
            <a:pPr marL="342900" indent="-342900" algn="l">
              <a:buFont typeface="Arial" panose="020B0604020202020204" pitchFamily="34" charset="0"/>
              <a:buChar char="•"/>
            </a:pPr>
            <a:r>
              <a:rPr lang="en-GB" dirty="0" err="1">
                <a:solidFill>
                  <a:srgbClr val="262626"/>
                </a:solidFill>
              </a:rPr>
              <a:t>Begrenzte</a:t>
            </a:r>
            <a:r>
              <a:rPr lang="en-GB" dirty="0">
                <a:solidFill>
                  <a:srgbClr val="262626"/>
                </a:solidFill>
              </a:rPr>
              <a:t> </a:t>
            </a:r>
            <a:r>
              <a:rPr lang="en-GB" dirty="0" err="1">
                <a:solidFill>
                  <a:srgbClr val="262626"/>
                </a:solidFill>
              </a:rPr>
              <a:t>Termingeschäfte</a:t>
            </a:r>
            <a:r>
              <a:rPr lang="en-GB" dirty="0">
                <a:solidFill>
                  <a:srgbClr val="262626"/>
                </a:solidFill>
              </a:rPr>
              <a:t> und Hedging</a:t>
            </a:r>
            <a:endParaRPr lang="en-GB" b="1" i="0" dirty="0">
              <a:solidFill>
                <a:srgbClr val="262626"/>
              </a:solidFill>
              <a:effectLst/>
              <a:latin typeface="Roboto" panose="02000000000000000000" pitchFamily="2" charset="0"/>
            </a:endParaRPr>
          </a:p>
        </p:txBody>
      </p:sp>
      <p:pic>
        <p:nvPicPr>
          <p:cNvPr id="14" name="Picture 13">
            <a:extLst>
              <a:ext uri="{FF2B5EF4-FFF2-40B4-BE49-F238E27FC236}">
                <a16:creationId xmlns:a16="http://schemas.microsoft.com/office/drawing/2014/main" id="{853DAB6D-8A04-9D9D-EC85-DBBF6A531249}"/>
              </a:ext>
            </a:extLst>
          </p:cNvPr>
          <p:cNvPicPr>
            <a:picLocks noChangeAspect="1"/>
          </p:cNvPicPr>
          <p:nvPr/>
        </p:nvPicPr>
        <p:blipFill>
          <a:blip r:embed="rId2"/>
          <a:stretch>
            <a:fillRect/>
          </a:stretch>
        </p:blipFill>
        <p:spPr>
          <a:xfrm>
            <a:off x="960855" y="187255"/>
            <a:ext cx="3622156" cy="1989371"/>
          </a:xfrm>
          <a:prstGeom prst="rect">
            <a:avLst/>
          </a:prstGeom>
        </p:spPr>
      </p:pic>
      <p:cxnSp>
        <p:nvCxnSpPr>
          <p:cNvPr id="16" name="Straight Connector 15">
            <a:extLst>
              <a:ext uri="{FF2B5EF4-FFF2-40B4-BE49-F238E27FC236}">
                <a16:creationId xmlns:a16="http://schemas.microsoft.com/office/drawing/2014/main" id="{C9BDA844-4982-5751-0B30-7BF9F2AB3739}"/>
              </a:ext>
            </a:extLst>
          </p:cNvPr>
          <p:cNvCxnSpPr/>
          <p:nvPr/>
        </p:nvCxnSpPr>
        <p:spPr>
          <a:xfrm>
            <a:off x="6220047" y="1002013"/>
            <a:ext cx="0" cy="5196768"/>
          </a:xfrm>
          <a:prstGeom prst="line">
            <a:avLst/>
          </a:prstGeom>
        </p:spPr>
        <p:style>
          <a:lnRef idx="1">
            <a:schemeClr val="accent1"/>
          </a:lnRef>
          <a:fillRef idx="0">
            <a:schemeClr val="accent1"/>
          </a:fillRef>
          <a:effectRef idx="0">
            <a:schemeClr val="accent1"/>
          </a:effectRef>
          <a:fontRef idx="minor">
            <a:schemeClr val="tx1"/>
          </a:fontRef>
        </p:style>
      </p:cxnSp>
      <p:pic>
        <p:nvPicPr>
          <p:cNvPr id="18" name="Picture 17">
            <a:extLst>
              <a:ext uri="{FF2B5EF4-FFF2-40B4-BE49-F238E27FC236}">
                <a16:creationId xmlns:a16="http://schemas.microsoft.com/office/drawing/2014/main" id="{F2C7681A-5A70-981C-0E8C-83A9EFFE48E6}"/>
              </a:ext>
            </a:extLst>
          </p:cNvPr>
          <p:cNvPicPr>
            <a:picLocks noChangeAspect="1"/>
          </p:cNvPicPr>
          <p:nvPr/>
        </p:nvPicPr>
        <p:blipFill>
          <a:blip r:embed="rId3"/>
          <a:stretch>
            <a:fillRect/>
          </a:stretch>
        </p:blipFill>
        <p:spPr>
          <a:xfrm>
            <a:off x="6443758" y="1952468"/>
            <a:ext cx="4391757" cy="4176475"/>
          </a:xfrm>
          <a:prstGeom prst="rect">
            <a:avLst/>
          </a:prstGeom>
        </p:spPr>
      </p:pic>
    </p:spTree>
    <p:extLst>
      <p:ext uri="{BB962C8B-B14F-4D97-AF65-F5344CB8AC3E}">
        <p14:creationId xmlns:p14="http://schemas.microsoft.com/office/powerpoint/2010/main" val="3489962729"/>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115824" y="1052438"/>
            <a:ext cx="6585183" cy="4801314"/>
          </a:xfrm>
          <a:prstGeom prst="rect">
            <a:avLst/>
          </a:prstGeom>
          <a:noFill/>
        </p:spPr>
        <p:txBody>
          <a:bodyPr wrap="square" rtlCol="0">
            <a:spAutoFit/>
          </a:bodyPr>
          <a:lstStyle/>
          <a:p>
            <a:pPr algn="just"/>
            <a:r>
              <a:rPr lang="en-GB" dirty="0">
                <a:solidFill>
                  <a:srgbClr val="262626"/>
                </a:solidFill>
              </a:rPr>
              <a:t>Rice Exchange </a:t>
            </a:r>
            <a:r>
              <a:rPr lang="en-GB" dirty="0" err="1">
                <a:solidFill>
                  <a:srgbClr val="262626"/>
                </a:solidFill>
              </a:rPr>
              <a:t>ist</a:t>
            </a:r>
            <a:r>
              <a:rPr lang="en-GB" dirty="0">
                <a:solidFill>
                  <a:srgbClr val="262626"/>
                </a:solidFill>
              </a:rPr>
              <a:t> </a:t>
            </a:r>
            <a:r>
              <a:rPr lang="en-GB" dirty="0" err="1">
                <a:solidFill>
                  <a:srgbClr val="262626"/>
                </a:solidFill>
              </a:rPr>
              <a:t>ein</a:t>
            </a:r>
            <a:r>
              <a:rPr lang="en-GB" dirty="0">
                <a:solidFill>
                  <a:srgbClr val="262626"/>
                </a:solidFill>
              </a:rPr>
              <a:t> </a:t>
            </a:r>
            <a:r>
              <a:rPr lang="en-GB" dirty="0" err="1">
                <a:solidFill>
                  <a:srgbClr val="262626"/>
                </a:solidFill>
              </a:rPr>
              <a:t>digitaler</a:t>
            </a:r>
            <a:r>
              <a:rPr lang="en-GB" dirty="0">
                <a:solidFill>
                  <a:srgbClr val="262626"/>
                </a:solidFill>
              </a:rPr>
              <a:t> </a:t>
            </a:r>
            <a:r>
              <a:rPr lang="en-GB" dirty="0" err="1">
                <a:solidFill>
                  <a:srgbClr val="262626"/>
                </a:solidFill>
              </a:rPr>
              <a:t>Reismarktplatz</a:t>
            </a:r>
            <a:r>
              <a:rPr lang="en-GB" dirty="0">
                <a:solidFill>
                  <a:srgbClr val="262626"/>
                </a:solidFill>
              </a:rPr>
              <a:t> </a:t>
            </a:r>
            <a:r>
              <a:rPr lang="en-GB" dirty="0" err="1">
                <a:solidFill>
                  <a:srgbClr val="262626"/>
                </a:solidFill>
              </a:rPr>
              <a:t>mit</a:t>
            </a:r>
            <a:r>
              <a:rPr lang="en-GB" dirty="0">
                <a:solidFill>
                  <a:srgbClr val="262626"/>
                </a:solidFill>
              </a:rPr>
              <a:t> </a:t>
            </a:r>
            <a:r>
              <a:rPr lang="en-GB" dirty="0" err="1">
                <a:solidFill>
                  <a:srgbClr val="262626"/>
                </a:solidFill>
              </a:rPr>
              <a:t>einer</a:t>
            </a:r>
            <a:r>
              <a:rPr lang="en-GB" dirty="0">
                <a:solidFill>
                  <a:srgbClr val="262626"/>
                </a:solidFill>
              </a:rPr>
              <a:t> </a:t>
            </a:r>
            <a:r>
              <a:rPr lang="en-GB" dirty="0" err="1">
                <a:solidFill>
                  <a:srgbClr val="262626"/>
                </a:solidFill>
              </a:rPr>
              <a:t>integrierten</a:t>
            </a:r>
            <a:r>
              <a:rPr lang="en-GB" dirty="0">
                <a:solidFill>
                  <a:srgbClr val="262626"/>
                </a:solidFill>
              </a:rPr>
              <a:t> </a:t>
            </a:r>
            <a:r>
              <a:rPr lang="en-GB" dirty="0" err="1">
                <a:solidFill>
                  <a:srgbClr val="262626"/>
                </a:solidFill>
              </a:rPr>
              <a:t>Lieferkettenlösung</a:t>
            </a:r>
            <a:r>
              <a:rPr lang="en-GB" dirty="0">
                <a:solidFill>
                  <a:srgbClr val="262626"/>
                </a:solidFill>
              </a:rPr>
              <a:t>.</a:t>
            </a:r>
          </a:p>
          <a:p>
            <a:pPr algn="just"/>
            <a:endParaRPr lang="en-GB" b="1" i="0" dirty="0">
              <a:solidFill>
                <a:srgbClr val="262626"/>
              </a:solidFill>
              <a:effectLst/>
              <a:latin typeface="Roboto" panose="02000000000000000000" pitchFamily="2" charset="0"/>
            </a:endParaRPr>
          </a:p>
          <a:p>
            <a:pPr marL="342900" indent="-342900" algn="just">
              <a:buFont typeface="Arial" panose="020B0604020202020204" pitchFamily="34" charset="0"/>
              <a:buChar char="•"/>
            </a:pPr>
            <a:r>
              <a:rPr lang="en-GB" dirty="0">
                <a:solidFill>
                  <a:srgbClr val="262626"/>
                </a:solidFill>
              </a:rPr>
              <a:t>Es </a:t>
            </a:r>
            <a:r>
              <a:rPr lang="en-GB" dirty="0" err="1">
                <a:solidFill>
                  <a:srgbClr val="262626"/>
                </a:solidFill>
              </a:rPr>
              <a:t>geht</a:t>
            </a:r>
            <a:r>
              <a:rPr lang="en-GB" dirty="0">
                <a:solidFill>
                  <a:srgbClr val="262626"/>
                </a:solidFill>
              </a:rPr>
              <a:t> </a:t>
            </a:r>
            <a:r>
              <a:rPr lang="en-GB" dirty="0" err="1">
                <a:solidFill>
                  <a:srgbClr val="262626"/>
                </a:solidFill>
              </a:rPr>
              <a:t>nicht</a:t>
            </a:r>
            <a:r>
              <a:rPr lang="en-GB" dirty="0">
                <a:solidFill>
                  <a:srgbClr val="262626"/>
                </a:solidFill>
              </a:rPr>
              <a:t> </a:t>
            </a:r>
            <a:r>
              <a:rPr lang="en-GB" dirty="0" err="1">
                <a:solidFill>
                  <a:srgbClr val="262626"/>
                </a:solidFill>
              </a:rPr>
              <a:t>nur</a:t>
            </a:r>
            <a:r>
              <a:rPr lang="en-GB" dirty="0">
                <a:solidFill>
                  <a:srgbClr val="262626"/>
                </a:solidFill>
              </a:rPr>
              <a:t> um den </a:t>
            </a:r>
            <a:r>
              <a:rPr lang="en-GB" dirty="0" err="1">
                <a:solidFill>
                  <a:srgbClr val="262626"/>
                </a:solidFill>
              </a:rPr>
              <a:t>Einsatz</a:t>
            </a:r>
            <a:r>
              <a:rPr lang="en-GB" dirty="0">
                <a:solidFill>
                  <a:srgbClr val="262626"/>
                </a:solidFill>
              </a:rPr>
              <a:t> von </a:t>
            </a:r>
            <a:r>
              <a:rPr lang="en-GB" dirty="0" err="1">
                <a:solidFill>
                  <a:srgbClr val="262626"/>
                </a:solidFill>
              </a:rPr>
              <a:t>Technologie</a:t>
            </a:r>
            <a:r>
              <a:rPr lang="en-GB" dirty="0">
                <a:solidFill>
                  <a:srgbClr val="262626"/>
                </a:solidFill>
              </a:rPr>
              <a:t>, </a:t>
            </a:r>
            <a:r>
              <a:rPr lang="en-GB" dirty="0" err="1">
                <a:solidFill>
                  <a:srgbClr val="262626"/>
                </a:solidFill>
              </a:rPr>
              <a:t>sondern</a:t>
            </a:r>
            <a:r>
              <a:rPr lang="en-GB" dirty="0">
                <a:solidFill>
                  <a:srgbClr val="262626"/>
                </a:solidFill>
              </a:rPr>
              <a:t> </a:t>
            </a:r>
            <a:r>
              <a:rPr lang="en-GB" dirty="0" err="1">
                <a:solidFill>
                  <a:srgbClr val="262626"/>
                </a:solidFill>
              </a:rPr>
              <a:t>darum</a:t>
            </a:r>
            <a:r>
              <a:rPr lang="en-GB" dirty="0">
                <a:solidFill>
                  <a:srgbClr val="262626"/>
                </a:solidFill>
              </a:rPr>
              <a:t>, </a:t>
            </a:r>
            <a:r>
              <a:rPr lang="en-GB" dirty="0" err="1">
                <a:solidFill>
                  <a:srgbClr val="262626"/>
                </a:solidFill>
              </a:rPr>
              <a:t>sie</a:t>
            </a:r>
            <a:r>
              <a:rPr lang="en-GB" dirty="0">
                <a:solidFill>
                  <a:srgbClr val="262626"/>
                </a:solidFill>
              </a:rPr>
              <a:t> </a:t>
            </a:r>
            <a:r>
              <a:rPr lang="en-GB" dirty="0" err="1">
                <a:solidFill>
                  <a:srgbClr val="262626"/>
                </a:solidFill>
              </a:rPr>
              <a:t>zu</a:t>
            </a:r>
            <a:r>
              <a:rPr lang="en-GB" dirty="0">
                <a:solidFill>
                  <a:srgbClr val="262626"/>
                </a:solidFill>
              </a:rPr>
              <a:t> </a:t>
            </a:r>
            <a:r>
              <a:rPr lang="en-GB" dirty="0" err="1">
                <a:solidFill>
                  <a:srgbClr val="262626"/>
                </a:solidFill>
              </a:rPr>
              <a:t>nutzen</a:t>
            </a:r>
            <a:r>
              <a:rPr lang="en-GB" dirty="0">
                <a:solidFill>
                  <a:srgbClr val="262626"/>
                </a:solidFill>
              </a:rPr>
              <a:t>, um </a:t>
            </a:r>
            <a:r>
              <a:rPr lang="en-GB" dirty="0" err="1">
                <a:solidFill>
                  <a:srgbClr val="262626"/>
                </a:solidFill>
              </a:rPr>
              <a:t>Sicherheit</a:t>
            </a:r>
            <a:r>
              <a:rPr lang="en-GB" dirty="0">
                <a:solidFill>
                  <a:srgbClr val="262626"/>
                </a:solidFill>
              </a:rPr>
              <a:t>, </a:t>
            </a:r>
            <a:r>
              <a:rPr lang="en-GB" dirty="0" err="1">
                <a:solidFill>
                  <a:srgbClr val="262626"/>
                </a:solidFill>
              </a:rPr>
              <a:t>Transparenz</a:t>
            </a:r>
            <a:r>
              <a:rPr lang="en-GB" dirty="0">
                <a:solidFill>
                  <a:srgbClr val="262626"/>
                </a:solidFill>
              </a:rPr>
              <a:t>, </a:t>
            </a:r>
            <a:r>
              <a:rPr lang="en-GB" dirty="0" err="1">
                <a:solidFill>
                  <a:srgbClr val="262626"/>
                </a:solidFill>
              </a:rPr>
              <a:t>Rückverfolgbarkeit</a:t>
            </a:r>
            <a:r>
              <a:rPr lang="en-GB" dirty="0">
                <a:solidFill>
                  <a:srgbClr val="262626"/>
                </a:solidFill>
              </a:rPr>
              <a:t> und </a:t>
            </a:r>
            <a:r>
              <a:rPr lang="en-GB" dirty="0" err="1">
                <a:solidFill>
                  <a:srgbClr val="262626"/>
                </a:solidFill>
              </a:rPr>
              <a:t>Endgültigkeit</a:t>
            </a:r>
            <a:r>
              <a:rPr lang="en-GB" dirty="0">
                <a:solidFill>
                  <a:srgbClr val="262626"/>
                </a:solidFill>
              </a:rPr>
              <a:t> in </a:t>
            </a:r>
            <a:r>
              <a:rPr lang="en-GB" dirty="0" err="1">
                <a:solidFill>
                  <a:srgbClr val="262626"/>
                </a:solidFill>
              </a:rPr>
              <a:t>einen</a:t>
            </a:r>
            <a:r>
              <a:rPr lang="en-GB" dirty="0">
                <a:solidFill>
                  <a:srgbClr val="262626"/>
                </a:solidFill>
              </a:rPr>
              <a:t> </a:t>
            </a:r>
            <a:r>
              <a:rPr lang="en-GB" dirty="0" err="1">
                <a:solidFill>
                  <a:srgbClr val="262626"/>
                </a:solidFill>
              </a:rPr>
              <a:t>komplexen</a:t>
            </a:r>
            <a:r>
              <a:rPr lang="en-GB" dirty="0">
                <a:solidFill>
                  <a:srgbClr val="262626"/>
                </a:solidFill>
              </a:rPr>
              <a:t> Handel und die </a:t>
            </a:r>
            <a:r>
              <a:rPr lang="en-GB" dirty="0" err="1">
                <a:solidFill>
                  <a:srgbClr val="262626"/>
                </a:solidFill>
              </a:rPr>
              <a:t>Kommerzialisierung</a:t>
            </a:r>
            <a:r>
              <a:rPr lang="en-GB" dirty="0">
                <a:solidFill>
                  <a:srgbClr val="262626"/>
                </a:solidFill>
              </a:rPr>
              <a:t> </a:t>
            </a:r>
            <a:r>
              <a:rPr lang="en-GB" dirty="0" err="1">
                <a:solidFill>
                  <a:srgbClr val="262626"/>
                </a:solidFill>
              </a:rPr>
              <a:t>eines</a:t>
            </a:r>
            <a:r>
              <a:rPr lang="en-GB" dirty="0">
                <a:solidFill>
                  <a:srgbClr val="262626"/>
                </a:solidFill>
              </a:rPr>
              <a:t> </a:t>
            </a:r>
            <a:r>
              <a:rPr lang="en-GB" dirty="0" err="1">
                <a:solidFill>
                  <a:srgbClr val="262626"/>
                </a:solidFill>
              </a:rPr>
              <a:t>Ökosystems</a:t>
            </a:r>
            <a:r>
              <a:rPr lang="en-GB" dirty="0">
                <a:solidFill>
                  <a:srgbClr val="262626"/>
                </a:solidFill>
              </a:rPr>
              <a:t> </a:t>
            </a:r>
            <a:r>
              <a:rPr lang="en-GB" dirty="0" err="1">
                <a:solidFill>
                  <a:srgbClr val="262626"/>
                </a:solidFill>
              </a:rPr>
              <a:t>mit</a:t>
            </a:r>
            <a:r>
              <a:rPr lang="en-GB" dirty="0">
                <a:solidFill>
                  <a:srgbClr val="262626"/>
                </a:solidFill>
              </a:rPr>
              <a:t> </a:t>
            </a:r>
            <a:r>
              <a:rPr lang="en-GB" dirty="0" err="1">
                <a:solidFill>
                  <a:srgbClr val="262626"/>
                </a:solidFill>
              </a:rPr>
              <a:t>vielen</a:t>
            </a:r>
            <a:r>
              <a:rPr lang="en-GB" dirty="0">
                <a:solidFill>
                  <a:srgbClr val="262626"/>
                </a:solidFill>
              </a:rPr>
              <a:t> </a:t>
            </a:r>
            <a:r>
              <a:rPr lang="en-GB" dirty="0" err="1">
                <a:solidFill>
                  <a:srgbClr val="262626"/>
                </a:solidFill>
              </a:rPr>
              <a:t>Beteiligten</a:t>
            </a:r>
            <a:r>
              <a:rPr lang="en-GB" dirty="0">
                <a:solidFill>
                  <a:srgbClr val="262626"/>
                </a:solidFill>
              </a:rPr>
              <a:t> </a:t>
            </a:r>
            <a:r>
              <a:rPr lang="en-GB" dirty="0" err="1">
                <a:solidFill>
                  <a:srgbClr val="262626"/>
                </a:solidFill>
              </a:rPr>
              <a:t>zu</a:t>
            </a:r>
            <a:r>
              <a:rPr lang="en-GB" dirty="0">
                <a:solidFill>
                  <a:srgbClr val="262626"/>
                </a:solidFill>
              </a:rPr>
              <a:t> </a:t>
            </a:r>
            <a:r>
              <a:rPr lang="en-GB" dirty="0" err="1">
                <a:solidFill>
                  <a:srgbClr val="262626"/>
                </a:solidFill>
              </a:rPr>
              <a:t>bringen</a:t>
            </a:r>
            <a:r>
              <a:rPr lang="en-GB" dirty="0">
                <a:solidFill>
                  <a:srgbClr val="262626"/>
                </a:solidFill>
              </a:rPr>
              <a:t>.</a:t>
            </a:r>
          </a:p>
          <a:p>
            <a:pPr marL="342900" indent="-342900" algn="just">
              <a:buFont typeface="Arial" panose="020B0604020202020204" pitchFamily="34" charset="0"/>
              <a:buChar char="•"/>
            </a:pPr>
            <a:r>
              <a:rPr lang="en-GB" dirty="0">
                <a:solidFill>
                  <a:srgbClr val="262626"/>
                </a:solidFill>
              </a:rPr>
              <a:t>Bei Rice Exchange </a:t>
            </a:r>
            <a:r>
              <a:rPr lang="en-GB" dirty="0" err="1">
                <a:solidFill>
                  <a:srgbClr val="262626"/>
                </a:solidFill>
              </a:rPr>
              <a:t>sorgt</a:t>
            </a:r>
            <a:r>
              <a:rPr lang="en-GB" dirty="0">
                <a:solidFill>
                  <a:srgbClr val="262626"/>
                </a:solidFill>
              </a:rPr>
              <a:t> die Blockchain </a:t>
            </a:r>
            <a:r>
              <a:rPr lang="en-GB" dirty="0" err="1">
                <a:solidFill>
                  <a:srgbClr val="262626"/>
                </a:solidFill>
              </a:rPr>
              <a:t>dafür</a:t>
            </a:r>
            <a:r>
              <a:rPr lang="en-GB" dirty="0">
                <a:solidFill>
                  <a:srgbClr val="262626"/>
                </a:solidFill>
              </a:rPr>
              <a:t>, </a:t>
            </a:r>
            <a:r>
              <a:rPr lang="en-GB" dirty="0" err="1">
                <a:solidFill>
                  <a:srgbClr val="262626"/>
                </a:solidFill>
              </a:rPr>
              <a:t>dass</a:t>
            </a:r>
            <a:r>
              <a:rPr lang="en-GB" dirty="0">
                <a:solidFill>
                  <a:srgbClr val="262626"/>
                </a:solidFill>
              </a:rPr>
              <a:t> alle </a:t>
            </a:r>
            <a:r>
              <a:rPr lang="en-GB" dirty="0" err="1">
                <a:solidFill>
                  <a:srgbClr val="262626"/>
                </a:solidFill>
              </a:rPr>
              <a:t>Beteiligten</a:t>
            </a:r>
            <a:r>
              <a:rPr lang="en-GB" dirty="0">
                <a:solidFill>
                  <a:srgbClr val="262626"/>
                </a:solidFill>
              </a:rPr>
              <a:t> in </a:t>
            </a:r>
            <a:r>
              <a:rPr lang="en-GB" dirty="0" err="1">
                <a:solidFill>
                  <a:srgbClr val="262626"/>
                </a:solidFill>
              </a:rPr>
              <a:t>Echtzeit</a:t>
            </a:r>
            <a:r>
              <a:rPr lang="en-GB" dirty="0">
                <a:solidFill>
                  <a:srgbClr val="262626"/>
                </a:solidFill>
              </a:rPr>
              <a:t> auf </a:t>
            </a:r>
            <a:r>
              <a:rPr lang="en-GB" dirty="0" err="1">
                <a:solidFill>
                  <a:srgbClr val="262626"/>
                </a:solidFill>
              </a:rPr>
              <a:t>dieselben</a:t>
            </a:r>
            <a:r>
              <a:rPr lang="en-GB" dirty="0">
                <a:solidFill>
                  <a:srgbClr val="262626"/>
                </a:solidFill>
              </a:rPr>
              <a:t> </a:t>
            </a:r>
            <a:r>
              <a:rPr lang="en-GB" dirty="0" err="1">
                <a:solidFill>
                  <a:srgbClr val="262626"/>
                </a:solidFill>
              </a:rPr>
              <a:t>überprüfbaren</a:t>
            </a:r>
            <a:r>
              <a:rPr lang="en-GB" dirty="0">
                <a:solidFill>
                  <a:srgbClr val="262626"/>
                </a:solidFill>
              </a:rPr>
              <a:t> </a:t>
            </a:r>
            <a:r>
              <a:rPr lang="en-GB" dirty="0" err="1">
                <a:solidFill>
                  <a:srgbClr val="262626"/>
                </a:solidFill>
              </a:rPr>
              <a:t>Daten</a:t>
            </a:r>
            <a:r>
              <a:rPr lang="en-GB" dirty="0">
                <a:solidFill>
                  <a:srgbClr val="262626"/>
                </a:solidFill>
              </a:rPr>
              <a:t> </a:t>
            </a:r>
            <a:r>
              <a:rPr lang="en-GB" dirty="0" err="1">
                <a:solidFill>
                  <a:srgbClr val="262626"/>
                </a:solidFill>
              </a:rPr>
              <a:t>zugreifen</a:t>
            </a:r>
            <a:r>
              <a:rPr lang="en-GB" dirty="0">
                <a:solidFill>
                  <a:srgbClr val="262626"/>
                </a:solidFill>
              </a:rPr>
              <a:t> </a:t>
            </a:r>
            <a:r>
              <a:rPr lang="en-GB" dirty="0" err="1">
                <a:solidFill>
                  <a:srgbClr val="262626"/>
                </a:solidFill>
              </a:rPr>
              <a:t>können</a:t>
            </a:r>
            <a:r>
              <a:rPr lang="en-GB" dirty="0">
                <a:solidFill>
                  <a:srgbClr val="262626"/>
                </a:solidFill>
              </a:rPr>
              <a:t>, und </a:t>
            </a:r>
            <a:r>
              <a:rPr lang="en-GB" dirty="0" err="1">
                <a:solidFill>
                  <a:srgbClr val="262626"/>
                </a:solidFill>
              </a:rPr>
              <a:t>beschleunigt</a:t>
            </a:r>
            <a:r>
              <a:rPr lang="en-GB" dirty="0">
                <a:solidFill>
                  <a:srgbClr val="262626"/>
                </a:solidFill>
              </a:rPr>
              <a:t> </a:t>
            </a:r>
            <a:r>
              <a:rPr lang="en-GB" dirty="0" err="1">
                <a:solidFill>
                  <a:srgbClr val="262626"/>
                </a:solidFill>
              </a:rPr>
              <a:t>gleichzeitig</a:t>
            </a:r>
            <a:r>
              <a:rPr lang="en-GB" dirty="0">
                <a:solidFill>
                  <a:srgbClr val="262626"/>
                </a:solidFill>
              </a:rPr>
              <a:t> den </a:t>
            </a:r>
            <a:r>
              <a:rPr lang="en-GB" dirty="0" err="1">
                <a:solidFill>
                  <a:srgbClr val="262626"/>
                </a:solidFill>
              </a:rPr>
              <a:t>Abbau</a:t>
            </a:r>
            <a:r>
              <a:rPr lang="en-GB" dirty="0">
                <a:solidFill>
                  <a:srgbClr val="262626"/>
                </a:solidFill>
              </a:rPr>
              <a:t> von </a:t>
            </a:r>
            <a:r>
              <a:rPr lang="en-GB" dirty="0" err="1">
                <a:solidFill>
                  <a:srgbClr val="262626"/>
                </a:solidFill>
              </a:rPr>
              <a:t>Reibungen</a:t>
            </a:r>
            <a:r>
              <a:rPr lang="en-GB" dirty="0">
                <a:solidFill>
                  <a:srgbClr val="262626"/>
                </a:solidFill>
              </a:rPr>
              <a:t> und </a:t>
            </a:r>
            <a:r>
              <a:rPr lang="en-GB" dirty="0" err="1">
                <a:solidFill>
                  <a:srgbClr val="262626"/>
                </a:solidFill>
              </a:rPr>
              <a:t>Verzögerungen</a:t>
            </a:r>
            <a:r>
              <a:rPr lang="en-GB" dirty="0">
                <a:solidFill>
                  <a:srgbClr val="262626"/>
                </a:solidFill>
              </a:rPr>
              <a:t> in der </a:t>
            </a:r>
            <a:r>
              <a:rPr lang="en-GB" dirty="0" err="1">
                <a:solidFill>
                  <a:srgbClr val="262626"/>
                </a:solidFill>
              </a:rPr>
              <a:t>Lieferkette</a:t>
            </a:r>
            <a:r>
              <a:rPr lang="en-GB" dirty="0">
                <a:solidFill>
                  <a:srgbClr val="262626"/>
                </a:solidFill>
              </a:rPr>
              <a:t>. </a:t>
            </a:r>
          </a:p>
          <a:p>
            <a:pPr marL="342900" indent="-342900" algn="just">
              <a:buFont typeface="Arial" panose="020B0604020202020204" pitchFamily="34" charset="0"/>
              <a:buChar char="•"/>
            </a:pPr>
            <a:r>
              <a:rPr lang="en-GB" dirty="0">
                <a:solidFill>
                  <a:srgbClr val="262626"/>
                </a:solidFill>
              </a:rPr>
              <a:t> Die </a:t>
            </a:r>
            <a:r>
              <a:rPr lang="en-GB" dirty="0" err="1">
                <a:solidFill>
                  <a:srgbClr val="262626"/>
                </a:solidFill>
              </a:rPr>
              <a:t>wichtigste</a:t>
            </a:r>
            <a:r>
              <a:rPr lang="en-GB" dirty="0">
                <a:solidFill>
                  <a:srgbClr val="262626"/>
                </a:solidFill>
              </a:rPr>
              <a:t> </a:t>
            </a:r>
            <a:r>
              <a:rPr lang="en-GB" dirty="0" err="1">
                <a:solidFill>
                  <a:srgbClr val="262626"/>
                </a:solidFill>
              </a:rPr>
              <a:t>Frage</a:t>
            </a:r>
            <a:r>
              <a:rPr lang="en-GB" dirty="0">
                <a:solidFill>
                  <a:srgbClr val="262626"/>
                </a:solidFill>
              </a:rPr>
              <a:t>, die Blockchain </a:t>
            </a:r>
            <a:r>
              <a:rPr lang="en-GB" dirty="0" err="1">
                <a:solidFill>
                  <a:srgbClr val="262626"/>
                </a:solidFill>
              </a:rPr>
              <a:t>antreibt</a:t>
            </a:r>
            <a:r>
              <a:rPr lang="en-GB" dirty="0">
                <a:solidFill>
                  <a:srgbClr val="262626"/>
                </a:solidFill>
              </a:rPr>
              <a:t>, </a:t>
            </a:r>
            <a:r>
              <a:rPr lang="en-GB" dirty="0" err="1">
                <a:solidFill>
                  <a:srgbClr val="262626"/>
                </a:solidFill>
              </a:rPr>
              <a:t>lautet</a:t>
            </a:r>
            <a:r>
              <a:rPr lang="en-GB" dirty="0">
                <a:solidFill>
                  <a:srgbClr val="262626"/>
                </a:solidFill>
              </a:rPr>
              <a:t>: „</a:t>
            </a:r>
            <a:r>
              <a:rPr lang="en-GB" dirty="0" err="1">
                <a:solidFill>
                  <a:srgbClr val="262626"/>
                </a:solidFill>
              </a:rPr>
              <a:t>Vertraue</a:t>
            </a:r>
            <a:r>
              <a:rPr lang="en-GB" dirty="0">
                <a:solidFill>
                  <a:srgbClr val="262626"/>
                </a:solidFill>
              </a:rPr>
              <a:t> ich den </a:t>
            </a:r>
            <a:r>
              <a:rPr lang="en-GB" dirty="0" err="1">
                <a:solidFill>
                  <a:srgbClr val="262626"/>
                </a:solidFill>
              </a:rPr>
              <a:t>Daten</a:t>
            </a:r>
            <a:r>
              <a:rPr lang="en-GB" dirty="0">
                <a:solidFill>
                  <a:srgbClr val="262626"/>
                </a:solidFill>
              </a:rPr>
              <a:t>, die ich </a:t>
            </a:r>
            <a:r>
              <a:rPr lang="en-GB" dirty="0" err="1">
                <a:solidFill>
                  <a:srgbClr val="262626"/>
                </a:solidFill>
              </a:rPr>
              <a:t>verwende</a:t>
            </a:r>
            <a:r>
              <a:rPr lang="en-GB" dirty="0">
                <a:solidFill>
                  <a:srgbClr val="262626"/>
                </a:solidFill>
              </a:rPr>
              <a:t>, und </a:t>
            </a:r>
            <a:r>
              <a:rPr lang="en-GB" dirty="0" err="1">
                <a:solidFill>
                  <a:srgbClr val="262626"/>
                </a:solidFill>
              </a:rPr>
              <a:t>kann</a:t>
            </a:r>
            <a:r>
              <a:rPr lang="en-GB" dirty="0">
                <a:solidFill>
                  <a:srgbClr val="262626"/>
                </a:solidFill>
              </a:rPr>
              <a:t> ich </a:t>
            </a:r>
            <a:r>
              <a:rPr lang="en-GB" dirty="0" err="1">
                <a:solidFill>
                  <a:srgbClr val="262626"/>
                </a:solidFill>
              </a:rPr>
              <a:t>mich</a:t>
            </a:r>
            <a:r>
              <a:rPr lang="en-GB" dirty="0">
                <a:solidFill>
                  <a:srgbClr val="262626"/>
                </a:solidFill>
              </a:rPr>
              <a:t> </a:t>
            </a:r>
            <a:r>
              <a:rPr lang="en-GB" dirty="0" err="1">
                <a:solidFill>
                  <a:srgbClr val="262626"/>
                </a:solidFill>
              </a:rPr>
              <a:t>bei</a:t>
            </a:r>
            <a:r>
              <a:rPr lang="en-GB" dirty="0">
                <a:solidFill>
                  <a:srgbClr val="262626"/>
                </a:solidFill>
              </a:rPr>
              <a:t> der </a:t>
            </a:r>
            <a:r>
              <a:rPr lang="en-GB" dirty="0" err="1">
                <a:solidFill>
                  <a:srgbClr val="262626"/>
                </a:solidFill>
              </a:rPr>
              <a:t>Bewertung</a:t>
            </a:r>
            <a:r>
              <a:rPr lang="en-GB" dirty="0">
                <a:solidFill>
                  <a:srgbClr val="262626"/>
                </a:solidFill>
              </a:rPr>
              <a:t> </a:t>
            </a:r>
            <a:r>
              <a:rPr lang="en-GB" dirty="0" err="1">
                <a:solidFill>
                  <a:srgbClr val="262626"/>
                </a:solidFill>
              </a:rPr>
              <a:t>meines</a:t>
            </a:r>
            <a:r>
              <a:rPr lang="en-GB" dirty="0">
                <a:solidFill>
                  <a:srgbClr val="262626"/>
                </a:solidFill>
              </a:rPr>
              <a:t> </a:t>
            </a:r>
            <a:r>
              <a:rPr lang="en-GB" dirty="0" err="1">
                <a:solidFill>
                  <a:srgbClr val="262626"/>
                </a:solidFill>
              </a:rPr>
              <a:t>Risikos</a:t>
            </a:r>
            <a:r>
              <a:rPr lang="en-GB" dirty="0">
                <a:solidFill>
                  <a:srgbClr val="262626"/>
                </a:solidFill>
              </a:rPr>
              <a:t> auf </a:t>
            </a:r>
            <a:r>
              <a:rPr lang="en-GB" dirty="0" err="1">
                <a:solidFill>
                  <a:srgbClr val="262626"/>
                </a:solidFill>
              </a:rPr>
              <a:t>sie</a:t>
            </a:r>
            <a:r>
              <a:rPr lang="en-GB" dirty="0">
                <a:solidFill>
                  <a:srgbClr val="262626"/>
                </a:solidFill>
              </a:rPr>
              <a:t> </a:t>
            </a:r>
            <a:r>
              <a:rPr lang="en-GB" dirty="0" err="1">
                <a:solidFill>
                  <a:srgbClr val="262626"/>
                </a:solidFill>
              </a:rPr>
              <a:t>verlassen</a:t>
            </a:r>
            <a:r>
              <a:rPr lang="en-GB" dirty="0">
                <a:solidFill>
                  <a:srgbClr val="262626"/>
                </a:solidFill>
              </a:rPr>
              <a:t>?  Bei Rice Exchange </a:t>
            </a:r>
            <a:r>
              <a:rPr lang="en-GB" dirty="0" err="1">
                <a:solidFill>
                  <a:srgbClr val="262626"/>
                </a:solidFill>
              </a:rPr>
              <a:t>wird</a:t>
            </a:r>
            <a:r>
              <a:rPr lang="en-GB" dirty="0">
                <a:solidFill>
                  <a:srgbClr val="262626"/>
                </a:solidFill>
              </a:rPr>
              <a:t> </a:t>
            </a:r>
            <a:r>
              <a:rPr lang="en-GB" dirty="0" err="1">
                <a:solidFill>
                  <a:srgbClr val="262626"/>
                </a:solidFill>
              </a:rPr>
              <a:t>Unsicherheit</a:t>
            </a:r>
            <a:r>
              <a:rPr lang="en-GB" dirty="0">
                <a:solidFill>
                  <a:srgbClr val="262626"/>
                </a:solidFill>
              </a:rPr>
              <a:t> </a:t>
            </a:r>
            <a:r>
              <a:rPr lang="en-GB" dirty="0" err="1">
                <a:solidFill>
                  <a:srgbClr val="262626"/>
                </a:solidFill>
              </a:rPr>
              <a:t>durch</a:t>
            </a:r>
            <a:r>
              <a:rPr lang="en-GB" dirty="0">
                <a:solidFill>
                  <a:srgbClr val="262626"/>
                </a:solidFill>
              </a:rPr>
              <a:t> </a:t>
            </a:r>
            <a:r>
              <a:rPr lang="en-GB" dirty="0" err="1">
                <a:solidFill>
                  <a:srgbClr val="262626"/>
                </a:solidFill>
              </a:rPr>
              <a:t>Transparenz</a:t>
            </a:r>
            <a:r>
              <a:rPr lang="en-GB" dirty="0">
                <a:solidFill>
                  <a:srgbClr val="262626"/>
                </a:solidFill>
              </a:rPr>
              <a:t> </a:t>
            </a:r>
            <a:r>
              <a:rPr lang="en-GB" dirty="0" err="1">
                <a:solidFill>
                  <a:srgbClr val="262626"/>
                </a:solidFill>
              </a:rPr>
              <a:t>ersetzt</a:t>
            </a:r>
            <a:r>
              <a:rPr lang="en-GB" dirty="0">
                <a:solidFill>
                  <a:srgbClr val="262626"/>
                </a:solidFill>
              </a:rPr>
              <a:t> und die </a:t>
            </a:r>
            <a:r>
              <a:rPr lang="en-GB" dirty="0" err="1">
                <a:solidFill>
                  <a:srgbClr val="262626"/>
                </a:solidFill>
              </a:rPr>
              <a:t>Beteiligten</a:t>
            </a:r>
            <a:r>
              <a:rPr lang="en-GB" dirty="0">
                <a:solidFill>
                  <a:srgbClr val="262626"/>
                </a:solidFill>
              </a:rPr>
              <a:t> </a:t>
            </a:r>
            <a:r>
              <a:rPr lang="en-GB" dirty="0" err="1">
                <a:solidFill>
                  <a:srgbClr val="262626"/>
                </a:solidFill>
              </a:rPr>
              <a:t>können</a:t>
            </a:r>
            <a:r>
              <a:rPr lang="en-GB" dirty="0">
                <a:solidFill>
                  <a:srgbClr val="262626"/>
                </a:solidFill>
              </a:rPr>
              <a:t> </a:t>
            </a:r>
            <a:r>
              <a:rPr lang="en-GB" dirty="0" err="1">
                <a:solidFill>
                  <a:srgbClr val="262626"/>
                </a:solidFill>
              </a:rPr>
              <a:t>ihr</a:t>
            </a:r>
            <a:r>
              <a:rPr lang="en-GB" dirty="0">
                <a:solidFill>
                  <a:srgbClr val="262626"/>
                </a:solidFill>
              </a:rPr>
              <a:t> </a:t>
            </a:r>
            <a:r>
              <a:rPr lang="en-GB" dirty="0" err="1">
                <a:solidFill>
                  <a:srgbClr val="262626"/>
                </a:solidFill>
              </a:rPr>
              <a:t>Risiko</a:t>
            </a:r>
            <a:r>
              <a:rPr lang="en-GB" dirty="0">
                <a:solidFill>
                  <a:srgbClr val="262626"/>
                </a:solidFill>
              </a:rPr>
              <a:t> </a:t>
            </a:r>
            <a:r>
              <a:rPr lang="en-GB" dirty="0" err="1">
                <a:solidFill>
                  <a:srgbClr val="262626"/>
                </a:solidFill>
              </a:rPr>
              <a:t>besser</a:t>
            </a:r>
            <a:r>
              <a:rPr lang="en-GB" dirty="0">
                <a:solidFill>
                  <a:srgbClr val="262626"/>
                </a:solidFill>
              </a:rPr>
              <a:t> </a:t>
            </a:r>
            <a:r>
              <a:rPr lang="en-GB" dirty="0" err="1">
                <a:solidFill>
                  <a:srgbClr val="262626"/>
                </a:solidFill>
              </a:rPr>
              <a:t>steuern</a:t>
            </a:r>
            <a:r>
              <a:rPr lang="en-GB" dirty="0">
                <a:solidFill>
                  <a:srgbClr val="262626"/>
                </a:solidFill>
              </a:rPr>
              <a:t>.</a:t>
            </a:r>
            <a:endParaRPr lang="en-GB" b="1" i="0" dirty="0">
              <a:solidFill>
                <a:srgbClr val="262626"/>
              </a:solidFill>
              <a:effectLst/>
              <a:latin typeface="Roboto" panose="02000000000000000000" pitchFamily="2" charset="0"/>
            </a:endParaRPr>
          </a:p>
        </p:txBody>
      </p:sp>
      <p:pic>
        <p:nvPicPr>
          <p:cNvPr id="5" name="Picture 4">
            <a:extLst>
              <a:ext uri="{FF2B5EF4-FFF2-40B4-BE49-F238E27FC236}">
                <a16:creationId xmlns:a16="http://schemas.microsoft.com/office/drawing/2014/main" id="{74BFD694-4D20-F1C0-ED8C-736B3FB81984}"/>
              </a:ext>
            </a:extLst>
          </p:cNvPr>
          <p:cNvPicPr>
            <a:picLocks noChangeAspect="1"/>
          </p:cNvPicPr>
          <p:nvPr/>
        </p:nvPicPr>
        <p:blipFill>
          <a:blip r:embed="rId2"/>
          <a:stretch>
            <a:fillRect/>
          </a:stretch>
        </p:blipFill>
        <p:spPr>
          <a:xfrm>
            <a:off x="6996684" y="1952524"/>
            <a:ext cx="5190800" cy="2952951"/>
          </a:xfrm>
          <a:prstGeom prst="rect">
            <a:avLst/>
          </a:prstGeom>
        </p:spPr>
      </p:pic>
      <p:sp>
        <p:nvSpPr>
          <p:cNvPr id="12" name="TextBox 11">
            <a:extLst>
              <a:ext uri="{FF2B5EF4-FFF2-40B4-BE49-F238E27FC236}">
                <a16:creationId xmlns:a16="http://schemas.microsoft.com/office/drawing/2014/main" id="{5F93D14B-BE3E-5B96-6759-AA3B133BD59E}"/>
              </a:ext>
            </a:extLst>
          </p:cNvPr>
          <p:cNvSpPr txBox="1"/>
          <p:nvPr/>
        </p:nvSpPr>
        <p:spPr>
          <a:xfrm>
            <a:off x="6996684" y="5247998"/>
            <a:ext cx="4582044" cy="923330"/>
          </a:xfrm>
          <a:prstGeom prst="rect">
            <a:avLst/>
          </a:prstGeom>
          <a:noFill/>
        </p:spPr>
        <p:txBody>
          <a:bodyPr wrap="square">
            <a:spAutoFit/>
          </a:bodyPr>
          <a:lstStyle/>
          <a:p>
            <a:r>
              <a:rPr lang="en-GB" b="1" dirty="0">
                <a:hlinkClick r:id="rId3"/>
              </a:rPr>
              <a:t>Quelle </a:t>
            </a:r>
            <a:r>
              <a:rPr lang="en-GB" dirty="0">
                <a:hlinkClick r:id="rId3"/>
              </a:rPr>
              <a:t>  Fujitsu and Rice Exchange Bring to Market First Global Blockchain Rice Trading Platform - Fujitsu EMEIA</a:t>
            </a:r>
            <a:endParaRPr lang="en-IE" dirty="0"/>
          </a:p>
        </p:txBody>
      </p:sp>
    </p:spTree>
    <p:extLst>
      <p:ext uri="{BB962C8B-B14F-4D97-AF65-F5344CB8AC3E}">
        <p14:creationId xmlns:p14="http://schemas.microsoft.com/office/powerpoint/2010/main" val="664195259"/>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923408" y="969746"/>
            <a:ext cx="10173485" cy="830997"/>
          </a:xfrm>
          <a:prstGeom prst="rect">
            <a:avLst/>
          </a:prstGeom>
          <a:noFill/>
        </p:spPr>
        <p:txBody>
          <a:bodyPr wrap="square" rtlCol="0">
            <a:spAutoFit/>
          </a:bodyPr>
          <a:lstStyle/>
          <a:p>
            <a:pPr algn="l"/>
            <a:r>
              <a:rPr lang="en-GB" sz="2400" dirty="0">
                <a:solidFill>
                  <a:srgbClr val="262626"/>
                </a:solidFill>
              </a:rPr>
              <a:t>Rice Exchange </a:t>
            </a:r>
            <a:r>
              <a:rPr lang="en-GB" sz="2400" dirty="0" err="1">
                <a:solidFill>
                  <a:srgbClr val="262626"/>
                </a:solidFill>
              </a:rPr>
              <a:t>eröffnet</a:t>
            </a:r>
            <a:r>
              <a:rPr lang="en-GB" sz="2400" dirty="0">
                <a:solidFill>
                  <a:srgbClr val="262626"/>
                </a:solidFill>
              </a:rPr>
              <a:t> </a:t>
            </a:r>
            <a:r>
              <a:rPr lang="en-GB" sz="2400" dirty="0" err="1">
                <a:solidFill>
                  <a:srgbClr val="262626"/>
                </a:solidFill>
              </a:rPr>
              <a:t>neue</a:t>
            </a:r>
            <a:r>
              <a:rPr lang="en-GB" sz="2400" dirty="0">
                <a:solidFill>
                  <a:srgbClr val="262626"/>
                </a:solidFill>
              </a:rPr>
              <a:t> </a:t>
            </a:r>
            <a:r>
              <a:rPr lang="en-GB" sz="2400" dirty="0" err="1">
                <a:solidFill>
                  <a:srgbClr val="262626"/>
                </a:solidFill>
              </a:rPr>
              <a:t>Möglichkeiten</a:t>
            </a:r>
            <a:r>
              <a:rPr lang="en-GB" sz="2400" dirty="0">
                <a:solidFill>
                  <a:srgbClr val="262626"/>
                </a:solidFill>
              </a:rPr>
              <a:t> für die </a:t>
            </a:r>
            <a:r>
              <a:rPr lang="en-GB" sz="2400" dirty="0" err="1">
                <a:solidFill>
                  <a:srgbClr val="262626"/>
                </a:solidFill>
              </a:rPr>
              <a:t>Akteure</a:t>
            </a:r>
            <a:r>
              <a:rPr lang="en-GB" sz="2400" dirty="0">
                <a:solidFill>
                  <a:srgbClr val="262626"/>
                </a:solidFill>
              </a:rPr>
              <a:t> des </a:t>
            </a:r>
            <a:r>
              <a:rPr lang="en-GB" sz="2400" dirty="0" err="1">
                <a:solidFill>
                  <a:srgbClr val="262626"/>
                </a:solidFill>
              </a:rPr>
              <a:t>Reishandelssektors</a:t>
            </a:r>
            <a:endParaRPr lang="en-GB" sz="2400" b="1" i="0" dirty="0">
              <a:solidFill>
                <a:srgbClr val="262626"/>
              </a:solidFill>
              <a:effectLst/>
              <a:latin typeface="Roboto" panose="02000000000000000000" pitchFamily="2" charset="0"/>
            </a:endParaRPr>
          </a:p>
        </p:txBody>
      </p:sp>
      <p:graphicFrame>
        <p:nvGraphicFramePr>
          <p:cNvPr id="4" name="Table 3">
            <a:extLst>
              <a:ext uri="{FF2B5EF4-FFF2-40B4-BE49-F238E27FC236}">
                <a16:creationId xmlns:a16="http://schemas.microsoft.com/office/drawing/2014/main" id="{0395A413-5A2D-BC24-4725-7E9AEC9AD247}"/>
              </a:ext>
            </a:extLst>
          </p:cNvPr>
          <p:cNvGraphicFramePr>
            <a:graphicFrameLocks noGrp="1"/>
          </p:cNvGraphicFramePr>
          <p:nvPr>
            <p:extLst>
              <p:ext uri="{D42A27DB-BD31-4B8C-83A1-F6EECF244321}">
                <p14:modId xmlns:p14="http://schemas.microsoft.com/office/powerpoint/2010/main" val="1709357754"/>
              </p:ext>
            </p:extLst>
          </p:nvPr>
        </p:nvGraphicFramePr>
        <p:xfrm>
          <a:off x="975814" y="2014634"/>
          <a:ext cx="8864409" cy="4206240"/>
        </p:xfrm>
        <a:graphic>
          <a:graphicData uri="http://schemas.openxmlformats.org/drawingml/2006/table">
            <a:tbl>
              <a:tblPr firstRow="1" bandRow="1">
                <a:tableStyleId>{5C22544A-7EE6-4342-B048-85BDC9FD1C3A}</a:tableStyleId>
              </a:tblPr>
              <a:tblGrid>
                <a:gridCol w="2954803">
                  <a:extLst>
                    <a:ext uri="{9D8B030D-6E8A-4147-A177-3AD203B41FA5}">
                      <a16:colId xmlns:a16="http://schemas.microsoft.com/office/drawing/2014/main" val="1331189164"/>
                    </a:ext>
                  </a:extLst>
                </a:gridCol>
                <a:gridCol w="2954803">
                  <a:extLst>
                    <a:ext uri="{9D8B030D-6E8A-4147-A177-3AD203B41FA5}">
                      <a16:colId xmlns:a16="http://schemas.microsoft.com/office/drawing/2014/main" val="2614639650"/>
                    </a:ext>
                  </a:extLst>
                </a:gridCol>
                <a:gridCol w="2954803">
                  <a:extLst>
                    <a:ext uri="{9D8B030D-6E8A-4147-A177-3AD203B41FA5}">
                      <a16:colId xmlns:a16="http://schemas.microsoft.com/office/drawing/2014/main" val="1299394795"/>
                    </a:ext>
                  </a:extLst>
                </a:gridCol>
              </a:tblGrid>
              <a:tr h="370840">
                <a:tc>
                  <a:txBody>
                    <a:bodyPr/>
                    <a:lstStyle/>
                    <a:p>
                      <a:r>
                        <a:rPr lang="en-IE" sz="2200" dirty="0"/>
                        <a:t>Immediate benefits</a:t>
                      </a:r>
                    </a:p>
                  </a:txBody>
                  <a:tcPr/>
                </a:tc>
                <a:tc>
                  <a:txBody>
                    <a:bodyPr/>
                    <a:lstStyle/>
                    <a:p>
                      <a:r>
                        <a:rPr lang="en-IE" sz="2200" dirty="0"/>
                        <a:t>Valuable metrics</a:t>
                      </a:r>
                    </a:p>
                  </a:txBody>
                  <a:tcPr/>
                </a:tc>
                <a:tc>
                  <a:txBody>
                    <a:bodyPr/>
                    <a:lstStyle/>
                    <a:p>
                      <a:r>
                        <a:rPr lang="en-IE" sz="2200" dirty="0"/>
                        <a:t>In production </a:t>
                      </a:r>
                    </a:p>
                  </a:txBody>
                  <a:tcPr/>
                </a:tc>
                <a:extLst>
                  <a:ext uri="{0D108BD9-81ED-4DB2-BD59-A6C34878D82A}">
                    <a16:rowId xmlns:a16="http://schemas.microsoft.com/office/drawing/2014/main" val="1780423380"/>
                  </a:ext>
                </a:extLst>
              </a:tr>
              <a:tr h="370840">
                <a:tc>
                  <a:txBody>
                    <a:bodyPr/>
                    <a:lstStyle/>
                    <a:p>
                      <a:pPr marL="285750" indent="-285750">
                        <a:buFont typeface="Arial" panose="020B0604020202020204" pitchFamily="34" charset="0"/>
                        <a:buChar char="•"/>
                      </a:pPr>
                      <a:r>
                        <a:rPr lang="en-IE" sz="2200" dirty="0"/>
                        <a:t>Open new business possibilities</a:t>
                      </a:r>
                    </a:p>
                    <a:p>
                      <a:pPr marL="285750" indent="-285750">
                        <a:buFont typeface="Arial" panose="020B0604020202020204" pitchFamily="34" charset="0"/>
                        <a:buChar char="•"/>
                      </a:pPr>
                      <a:r>
                        <a:rPr lang="en-GB" sz="2200" dirty="0"/>
                        <a:t>Farmers can get more out of their production</a:t>
                      </a:r>
                    </a:p>
                    <a:p>
                      <a:pPr marL="285750" indent="-285750">
                        <a:buFont typeface="Arial" panose="020B0604020202020204" pitchFamily="34" charset="0"/>
                        <a:buChar char="•"/>
                      </a:pPr>
                      <a:r>
                        <a:rPr lang="en-GB" sz="2200" dirty="0"/>
                        <a:t>Secure settlement - all information is verified with a document matching tool</a:t>
                      </a:r>
                      <a:endParaRPr lang="en-IE" sz="2200" dirty="0"/>
                    </a:p>
                  </a:txBody>
                  <a:tcPr/>
                </a:tc>
                <a:tc>
                  <a:txBody>
                    <a:bodyPr/>
                    <a:lstStyle/>
                    <a:p>
                      <a:pPr marL="342900" indent="-342900">
                        <a:buFont typeface="Arial" panose="020B0604020202020204" pitchFamily="34" charset="0"/>
                        <a:buChar char="•"/>
                      </a:pPr>
                      <a:r>
                        <a:rPr lang="en-GB" sz="2200" dirty="0"/>
                        <a:t>Cost of trade significantly reduced (20%)</a:t>
                      </a:r>
                    </a:p>
                    <a:p>
                      <a:pPr marL="342900" indent="-342900">
                        <a:buFont typeface="Arial" panose="020B0604020202020204" pitchFamily="34" charset="0"/>
                        <a:buChar char="•"/>
                      </a:pPr>
                      <a:r>
                        <a:rPr lang="en-GB" sz="2200" dirty="0"/>
                        <a:t>90% of trades are completed in less than 6 minutes</a:t>
                      </a:r>
                    </a:p>
                    <a:p>
                      <a:pPr marL="342900" indent="-342900">
                        <a:buFont typeface="Arial" panose="020B0604020202020204" pitchFamily="34" charset="0"/>
                        <a:buChar char="•"/>
                      </a:pPr>
                      <a:r>
                        <a:rPr lang="en-GB" sz="2200" dirty="0"/>
                        <a:t>In 2020, used by 300+ organizations, handling over $250m in trades per quarter within a year</a:t>
                      </a:r>
                      <a:endParaRPr lang="en-IE" sz="2200" dirty="0"/>
                    </a:p>
                  </a:txBody>
                  <a:tcPr/>
                </a:tc>
                <a:tc>
                  <a:txBody>
                    <a:bodyPr/>
                    <a:lstStyle/>
                    <a:p>
                      <a:pPr marL="342900" indent="-342900">
                        <a:buFont typeface="Arial" panose="020B0604020202020204" pitchFamily="34" charset="0"/>
                        <a:buChar char="•"/>
                      </a:pPr>
                      <a:r>
                        <a:rPr lang="en-IE" sz="2200" dirty="0"/>
                        <a:t>Up and running since September 2020</a:t>
                      </a:r>
                    </a:p>
                    <a:p>
                      <a:endParaRPr lang="en-IE" sz="2200" dirty="0"/>
                    </a:p>
                  </a:txBody>
                  <a:tcPr/>
                </a:tc>
                <a:extLst>
                  <a:ext uri="{0D108BD9-81ED-4DB2-BD59-A6C34878D82A}">
                    <a16:rowId xmlns:a16="http://schemas.microsoft.com/office/drawing/2014/main" val="3138761995"/>
                  </a:ext>
                </a:extLst>
              </a:tr>
            </a:tbl>
          </a:graphicData>
        </a:graphic>
      </p:graphicFrame>
    </p:spTree>
    <p:extLst>
      <p:ext uri="{BB962C8B-B14F-4D97-AF65-F5344CB8AC3E}">
        <p14:creationId xmlns:p14="http://schemas.microsoft.com/office/powerpoint/2010/main" val="887550365"/>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717CB8F-72FF-E240-A915-F4EC7D83352F}"/>
              </a:ext>
            </a:extLst>
          </p:cNvPr>
          <p:cNvSpPr>
            <a:spLocks noGrp="1"/>
          </p:cNvSpPr>
          <p:nvPr>
            <p:ph type="body" sz="quarter" idx="13"/>
          </p:nvPr>
        </p:nvSpPr>
        <p:spPr>
          <a:xfrm>
            <a:off x="6485646" y="525780"/>
            <a:ext cx="4235693" cy="5452734"/>
          </a:xfrm>
        </p:spPr>
        <p:txBody>
          <a:bodyPr/>
          <a:lstStyle/>
          <a:p>
            <a:r>
              <a:rPr lang="en-US" i="0" dirty="0"/>
              <a:t>3.3. </a:t>
            </a:r>
            <a:r>
              <a:rPr lang="en-US" i="0" dirty="0" err="1"/>
              <a:t>Lernen</a:t>
            </a:r>
            <a:r>
              <a:rPr lang="en-US" i="0" dirty="0"/>
              <a:t> </a:t>
            </a:r>
            <a:r>
              <a:rPr lang="en-US" i="0" dirty="0" err="1"/>
              <a:t>wir</a:t>
            </a:r>
            <a:r>
              <a:rPr lang="en-US" i="0" dirty="0"/>
              <a:t> TE-FOOD </a:t>
            </a:r>
            <a:r>
              <a:rPr lang="en-US" i="0" dirty="0" err="1"/>
              <a:t>kennen</a:t>
            </a:r>
            <a:r>
              <a:rPr lang="en-US" i="0" dirty="0"/>
              <a:t>: End-to-End-</a:t>
            </a:r>
            <a:r>
              <a:rPr lang="en-US" i="0" dirty="0" err="1"/>
              <a:t>Rückverfolgbarkeit</a:t>
            </a:r>
            <a:r>
              <a:rPr lang="en-US" i="0" dirty="0"/>
              <a:t> von </a:t>
            </a:r>
            <a:r>
              <a:rPr lang="en-US" i="0" dirty="0" err="1"/>
              <a:t>Lebensmitteln</a:t>
            </a:r>
            <a:endParaRPr lang="en-US" i="0" dirty="0"/>
          </a:p>
        </p:txBody>
      </p:sp>
      <p:pic>
        <p:nvPicPr>
          <p:cNvPr id="6" name="Picture Placeholder 5">
            <a:extLst>
              <a:ext uri="{FF2B5EF4-FFF2-40B4-BE49-F238E27FC236}">
                <a16:creationId xmlns:a16="http://schemas.microsoft.com/office/drawing/2014/main" id="{10024F94-BFB4-872A-F4CC-EA4E0737B10F}"/>
              </a:ext>
            </a:extLst>
          </p:cNvPr>
          <p:cNvPicPr>
            <a:picLocks noGrp="1" noChangeAspect="1"/>
          </p:cNvPicPr>
          <p:nvPr>
            <p:ph type="pic" sz="quarter" idx="44"/>
          </p:nvPr>
        </p:nvPicPr>
        <p:blipFill>
          <a:blip r:embed="rId2"/>
          <a:srcRect l="24652" r="24652"/>
          <a:stretch>
            <a:fillRect/>
          </a:stretch>
        </p:blipFill>
        <p:spPr/>
      </p:pic>
      <p:grpSp>
        <p:nvGrpSpPr>
          <p:cNvPr id="8" name="Graphic 231">
            <a:extLst>
              <a:ext uri="{FF2B5EF4-FFF2-40B4-BE49-F238E27FC236}">
                <a16:creationId xmlns:a16="http://schemas.microsoft.com/office/drawing/2014/main" id="{F05D0A1E-7E58-3ABC-6182-2C22FE2163C9}"/>
              </a:ext>
            </a:extLst>
          </p:cNvPr>
          <p:cNvGrpSpPr/>
          <p:nvPr/>
        </p:nvGrpSpPr>
        <p:grpSpPr>
          <a:xfrm rot="5400000">
            <a:off x="655943" y="4097332"/>
            <a:ext cx="1882891" cy="2933617"/>
            <a:chOff x="12708052" y="5708395"/>
            <a:chExt cx="760809" cy="1185370"/>
          </a:xfrm>
          <a:solidFill>
            <a:schemeClr val="bg1">
              <a:alpha val="52000"/>
            </a:schemeClr>
          </a:solidFill>
        </p:grpSpPr>
        <p:sp>
          <p:nvSpPr>
            <p:cNvPr id="37" name="Freeform 36">
              <a:extLst>
                <a:ext uri="{FF2B5EF4-FFF2-40B4-BE49-F238E27FC236}">
                  <a16:creationId xmlns:a16="http://schemas.microsoft.com/office/drawing/2014/main" id="{8ACBF91F-2F94-3FDE-EC3D-01AEDD90902D}"/>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E818F5BF-FBBC-A654-7C08-7BD2694ED1BF}"/>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99827687-B6AE-39E9-EA5E-DB279C65249D}"/>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D448329A-FDA4-9BC9-0A30-569402B1FF08}"/>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1A434AAC-3A95-0C17-CB1C-D85C9639BBC8}"/>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FB127696-1F71-5F1D-679C-C726DAC83163}"/>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87950834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673355" y="589868"/>
            <a:ext cx="10595237" cy="803654"/>
          </a:xfrm>
          <a:prstGeom prst="rect">
            <a:avLst/>
          </a:prstGeom>
        </p:spPr>
        <p:txBody>
          <a:bodyPr/>
          <a:lstStyle/>
          <a:p>
            <a:pPr algn="l"/>
            <a:r>
              <a:rPr lang="en-US" dirty="0"/>
              <a:t>TE-FOOD  </a:t>
            </a:r>
            <a:r>
              <a:rPr lang="en-GB" sz="3600" b="0" i="0" dirty="0">
                <a:solidFill>
                  <a:srgbClr val="7A7A7A"/>
                </a:solidFill>
                <a:effectLst/>
                <a:hlinkClick r:id="rId2"/>
              </a:rPr>
              <a:t>https://www.te-food.com/</a:t>
            </a:r>
            <a:r>
              <a:rPr lang="en-GB" sz="3600" b="0" i="0" dirty="0">
                <a:solidFill>
                  <a:srgbClr val="7A7A7A"/>
                </a:solidFill>
                <a:effectLst/>
              </a:rPr>
              <a:t> </a:t>
            </a:r>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741089" y="1944471"/>
            <a:ext cx="9604661" cy="3693319"/>
          </a:xfrm>
          <a:prstGeom prst="rect">
            <a:avLst/>
          </a:prstGeom>
          <a:noFill/>
        </p:spPr>
        <p:txBody>
          <a:bodyPr wrap="square" rtlCol="0">
            <a:spAutoFit/>
          </a:bodyPr>
          <a:lstStyle/>
          <a:p>
            <a:pPr algn="just"/>
            <a:r>
              <a:rPr lang="en-GB" b="0" i="0" dirty="0" err="1">
                <a:solidFill>
                  <a:srgbClr val="262626"/>
                </a:solidFill>
                <a:effectLst/>
              </a:rPr>
              <a:t>Gegründet</a:t>
            </a:r>
            <a:r>
              <a:rPr lang="en-GB" b="0" i="0" dirty="0">
                <a:solidFill>
                  <a:srgbClr val="262626"/>
                </a:solidFill>
                <a:effectLst/>
              </a:rPr>
              <a:t> </a:t>
            </a:r>
            <a:r>
              <a:rPr lang="en-GB" b="0" i="0" dirty="0" err="1">
                <a:solidFill>
                  <a:srgbClr val="262626"/>
                </a:solidFill>
                <a:effectLst/>
              </a:rPr>
              <a:t>im</a:t>
            </a:r>
            <a:r>
              <a:rPr lang="en-GB" b="0" i="0" dirty="0">
                <a:solidFill>
                  <a:srgbClr val="262626"/>
                </a:solidFill>
                <a:effectLst/>
              </a:rPr>
              <a:t> </a:t>
            </a:r>
            <a:r>
              <a:rPr lang="en-GB" b="0" i="0" dirty="0" err="1">
                <a:solidFill>
                  <a:srgbClr val="262626"/>
                </a:solidFill>
                <a:effectLst/>
              </a:rPr>
              <a:t>Jahr</a:t>
            </a:r>
            <a:r>
              <a:rPr lang="en-GB" b="0" i="0" dirty="0">
                <a:solidFill>
                  <a:srgbClr val="262626"/>
                </a:solidFill>
                <a:effectLst/>
              </a:rPr>
              <a:t> 2016 </a:t>
            </a:r>
            <a:r>
              <a:rPr lang="en-GB" b="0" i="0" dirty="0" err="1">
                <a:solidFill>
                  <a:srgbClr val="262626"/>
                </a:solidFill>
                <a:effectLst/>
              </a:rPr>
              <a:t>mit</a:t>
            </a:r>
            <a:r>
              <a:rPr lang="en-GB" b="0" i="0" dirty="0">
                <a:solidFill>
                  <a:srgbClr val="262626"/>
                </a:solidFill>
                <a:effectLst/>
              </a:rPr>
              <a:t> </a:t>
            </a:r>
            <a:r>
              <a:rPr lang="en-GB" b="0" i="0" dirty="0" err="1">
                <a:solidFill>
                  <a:srgbClr val="262626"/>
                </a:solidFill>
                <a:effectLst/>
              </a:rPr>
              <a:t>Niederlassungen</a:t>
            </a:r>
            <a:r>
              <a:rPr lang="en-GB" b="0" i="0" dirty="0">
                <a:solidFill>
                  <a:srgbClr val="262626"/>
                </a:solidFill>
                <a:effectLst/>
              </a:rPr>
              <a:t> in Deutschland und Vietnam </a:t>
            </a:r>
            <a:r>
              <a:rPr lang="en-GB" b="0" i="0" dirty="0" err="1">
                <a:solidFill>
                  <a:srgbClr val="262626"/>
                </a:solidFill>
                <a:effectLst/>
              </a:rPr>
              <a:t>als</a:t>
            </a:r>
            <a:r>
              <a:rPr lang="en-GB" b="0" i="0" dirty="0">
                <a:solidFill>
                  <a:srgbClr val="262626"/>
                </a:solidFill>
                <a:effectLst/>
              </a:rPr>
              <a:t> </a:t>
            </a:r>
            <a:r>
              <a:rPr lang="en-GB" b="0" i="0" dirty="0" err="1">
                <a:solidFill>
                  <a:srgbClr val="262626"/>
                </a:solidFill>
                <a:effectLst/>
              </a:rPr>
              <a:t>Antwort</a:t>
            </a:r>
            <a:r>
              <a:rPr lang="en-GB" b="0" i="0" dirty="0">
                <a:solidFill>
                  <a:srgbClr val="262626"/>
                </a:solidFill>
                <a:effectLst/>
              </a:rPr>
              <a:t> auf den </a:t>
            </a:r>
            <a:r>
              <a:rPr lang="en-GB" b="0" i="0" dirty="0" err="1">
                <a:solidFill>
                  <a:srgbClr val="262626"/>
                </a:solidFill>
                <a:effectLst/>
              </a:rPr>
              <a:t>weltweiten</a:t>
            </a:r>
            <a:r>
              <a:rPr lang="en-GB" b="0" i="0" dirty="0">
                <a:solidFill>
                  <a:srgbClr val="262626"/>
                </a:solidFill>
                <a:effectLst/>
              </a:rPr>
              <a:t> </a:t>
            </a:r>
            <a:r>
              <a:rPr lang="en-GB" b="0" i="0" dirty="0" err="1">
                <a:solidFill>
                  <a:srgbClr val="262626"/>
                </a:solidFill>
                <a:effectLst/>
              </a:rPr>
              <a:t>Bedarf</a:t>
            </a:r>
            <a:r>
              <a:rPr lang="en-GB" b="0" i="0" dirty="0">
                <a:solidFill>
                  <a:srgbClr val="262626"/>
                </a:solidFill>
                <a:effectLst/>
              </a:rPr>
              <a:t> an </a:t>
            </a:r>
            <a:r>
              <a:rPr lang="en-GB" b="0" i="0" dirty="0" err="1">
                <a:solidFill>
                  <a:srgbClr val="262626"/>
                </a:solidFill>
                <a:effectLst/>
              </a:rPr>
              <a:t>Lebensmittelsicherheit</a:t>
            </a:r>
            <a:r>
              <a:rPr lang="en-GB" b="0" i="0" dirty="0">
                <a:solidFill>
                  <a:srgbClr val="262626"/>
                </a:solidFill>
                <a:effectLst/>
              </a:rPr>
              <a:t>. Es </a:t>
            </a:r>
            <a:r>
              <a:rPr lang="en-GB" b="0" i="0" dirty="0" err="1">
                <a:solidFill>
                  <a:srgbClr val="262626"/>
                </a:solidFill>
                <a:effectLst/>
              </a:rPr>
              <a:t>behauptet</a:t>
            </a:r>
            <a:r>
              <a:rPr lang="en-GB" b="0" i="0" dirty="0">
                <a:solidFill>
                  <a:srgbClr val="262626"/>
                </a:solidFill>
                <a:effectLst/>
              </a:rPr>
              <a:t>, die </a:t>
            </a:r>
            <a:r>
              <a:rPr lang="en-GB" b="0" i="0" dirty="0" err="1">
                <a:solidFill>
                  <a:srgbClr val="262626"/>
                </a:solidFill>
                <a:effectLst/>
              </a:rPr>
              <a:t>weltweit</a:t>
            </a:r>
            <a:r>
              <a:rPr lang="en-GB" b="0" i="0" dirty="0">
                <a:solidFill>
                  <a:srgbClr val="262626"/>
                </a:solidFill>
                <a:effectLst/>
              </a:rPr>
              <a:t> </a:t>
            </a:r>
            <a:r>
              <a:rPr lang="en-GB" b="0" i="0" dirty="0" err="1">
                <a:solidFill>
                  <a:srgbClr val="262626"/>
                </a:solidFill>
                <a:effectLst/>
              </a:rPr>
              <a:t>größte</a:t>
            </a:r>
            <a:r>
              <a:rPr lang="en-GB" b="0" i="0" dirty="0">
                <a:solidFill>
                  <a:srgbClr val="262626"/>
                </a:solidFill>
                <a:effectLst/>
              </a:rPr>
              <a:t> </a:t>
            </a:r>
            <a:r>
              <a:rPr lang="en-GB" b="0" i="0" dirty="0" err="1">
                <a:solidFill>
                  <a:srgbClr val="262626"/>
                </a:solidFill>
                <a:effectLst/>
              </a:rPr>
              <a:t>Lösung</a:t>
            </a:r>
            <a:r>
              <a:rPr lang="en-GB" b="0" i="0" dirty="0">
                <a:solidFill>
                  <a:srgbClr val="262626"/>
                </a:solidFill>
                <a:effectLst/>
              </a:rPr>
              <a:t> für die </a:t>
            </a:r>
            <a:r>
              <a:rPr lang="en-GB" b="0" i="0" dirty="0" err="1">
                <a:solidFill>
                  <a:srgbClr val="262626"/>
                </a:solidFill>
                <a:effectLst/>
              </a:rPr>
              <a:t>Rückverfolgbarkeit</a:t>
            </a:r>
            <a:r>
              <a:rPr lang="en-GB" b="0" i="0" dirty="0">
                <a:solidFill>
                  <a:srgbClr val="262626"/>
                </a:solidFill>
                <a:effectLst/>
              </a:rPr>
              <a:t> von der Farm bis </a:t>
            </a:r>
            <a:r>
              <a:rPr lang="en-GB" b="0" i="0" dirty="0" err="1">
                <a:solidFill>
                  <a:srgbClr val="262626"/>
                </a:solidFill>
                <a:effectLst/>
              </a:rPr>
              <a:t>zum</a:t>
            </a:r>
            <a:r>
              <a:rPr lang="en-GB" b="0" i="0" dirty="0">
                <a:solidFill>
                  <a:srgbClr val="262626"/>
                </a:solidFill>
                <a:effectLst/>
              </a:rPr>
              <a:t> Tisch </a:t>
            </a:r>
            <a:r>
              <a:rPr lang="en-GB" b="0" i="0" dirty="0" err="1">
                <a:solidFill>
                  <a:srgbClr val="262626"/>
                </a:solidFill>
                <a:effectLst/>
              </a:rPr>
              <a:t>zu</a:t>
            </a:r>
            <a:r>
              <a:rPr lang="en-GB" b="0" i="0" dirty="0">
                <a:solidFill>
                  <a:srgbClr val="262626"/>
                </a:solidFill>
                <a:effectLst/>
              </a:rPr>
              <a:t> sein, </a:t>
            </a:r>
            <a:r>
              <a:rPr lang="en-GB" b="0" i="0" dirty="0" err="1">
                <a:solidFill>
                  <a:srgbClr val="262626"/>
                </a:solidFill>
                <a:effectLst/>
              </a:rPr>
              <a:t>mit</a:t>
            </a:r>
            <a:r>
              <a:rPr lang="en-GB" b="0" i="0" dirty="0">
                <a:solidFill>
                  <a:srgbClr val="262626"/>
                </a:solidFill>
                <a:effectLst/>
              </a:rPr>
              <a:t> </a:t>
            </a:r>
            <a:r>
              <a:rPr lang="en-GB" b="0" i="0" dirty="0" err="1">
                <a:solidFill>
                  <a:srgbClr val="262626"/>
                </a:solidFill>
                <a:effectLst/>
              </a:rPr>
              <a:t>über</a:t>
            </a:r>
            <a:r>
              <a:rPr lang="en-GB" b="0" i="0" dirty="0">
                <a:solidFill>
                  <a:srgbClr val="262626"/>
                </a:solidFill>
                <a:effectLst/>
              </a:rPr>
              <a:t> 6.000 </a:t>
            </a:r>
            <a:r>
              <a:rPr lang="en-GB" b="0" i="0" dirty="0" err="1">
                <a:solidFill>
                  <a:srgbClr val="262626"/>
                </a:solidFill>
                <a:effectLst/>
              </a:rPr>
              <a:t>Geschäftskunden</a:t>
            </a:r>
            <a:r>
              <a:rPr lang="en-GB" b="0" i="0" dirty="0">
                <a:solidFill>
                  <a:srgbClr val="262626"/>
                </a:solidFill>
                <a:effectLst/>
              </a:rPr>
              <a:t>, die </a:t>
            </a:r>
            <a:r>
              <a:rPr lang="en-GB" b="0" i="0" dirty="0" err="1">
                <a:solidFill>
                  <a:srgbClr val="262626"/>
                </a:solidFill>
                <a:effectLst/>
              </a:rPr>
              <a:t>täglich</a:t>
            </a:r>
            <a:r>
              <a:rPr lang="en-GB" b="0" i="0" dirty="0">
                <a:solidFill>
                  <a:srgbClr val="262626"/>
                </a:solidFill>
                <a:effectLst/>
              </a:rPr>
              <a:t> </a:t>
            </a:r>
            <a:r>
              <a:rPr lang="en-GB" b="0" i="0" dirty="0" err="1">
                <a:solidFill>
                  <a:srgbClr val="262626"/>
                </a:solidFill>
                <a:effectLst/>
              </a:rPr>
              <a:t>mehr</a:t>
            </a:r>
            <a:r>
              <a:rPr lang="en-GB" b="0" i="0" dirty="0">
                <a:solidFill>
                  <a:srgbClr val="262626"/>
                </a:solidFill>
                <a:effectLst/>
              </a:rPr>
              <a:t> </a:t>
            </a:r>
            <a:r>
              <a:rPr lang="en-GB" b="0" i="0" dirty="0" err="1">
                <a:solidFill>
                  <a:srgbClr val="262626"/>
                </a:solidFill>
                <a:effectLst/>
              </a:rPr>
              <a:t>als</a:t>
            </a:r>
            <a:r>
              <a:rPr lang="en-GB" b="0" i="0" dirty="0">
                <a:solidFill>
                  <a:srgbClr val="262626"/>
                </a:solidFill>
                <a:effectLst/>
              </a:rPr>
              <a:t> 400.000 </a:t>
            </a:r>
            <a:r>
              <a:rPr lang="en-GB" b="0" i="0" dirty="0" err="1">
                <a:solidFill>
                  <a:srgbClr val="262626"/>
                </a:solidFill>
                <a:effectLst/>
              </a:rPr>
              <a:t>Vorgänge</a:t>
            </a:r>
            <a:r>
              <a:rPr lang="en-GB" b="0" i="0" dirty="0">
                <a:solidFill>
                  <a:srgbClr val="262626"/>
                </a:solidFill>
                <a:effectLst/>
              </a:rPr>
              <a:t> </a:t>
            </a:r>
            <a:r>
              <a:rPr lang="en-GB" b="0" i="0" dirty="0" err="1">
                <a:solidFill>
                  <a:srgbClr val="262626"/>
                </a:solidFill>
                <a:effectLst/>
              </a:rPr>
              <a:t>verfolgen</a:t>
            </a:r>
            <a:r>
              <a:rPr lang="en-GB" b="0" i="0" dirty="0">
                <a:solidFill>
                  <a:srgbClr val="262626"/>
                </a:solidFill>
                <a:effectLst/>
              </a:rPr>
              <a:t>.</a:t>
            </a:r>
          </a:p>
          <a:p>
            <a:pPr algn="just"/>
            <a:endParaRPr lang="en-GB" dirty="0">
              <a:solidFill>
                <a:srgbClr val="262626"/>
              </a:solidFill>
            </a:endParaRPr>
          </a:p>
          <a:p>
            <a:pPr algn="just"/>
            <a:r>
              <a:rPr lang="en-GB" b="1" i="0" dirty="0" err="1">
                <a:solidFill>
                  <a:srgbClr val="6A9D56"/>
                </a:solidFill>
                <a:effectLst/>
              </a:rPr>
              <a:t>Ziel</a:t>
            </a:r>
            <a:r>
              <a:rPr lang="en-GB" b="1" i="0" dirty="0">
                <a:solidFill>
                  <a:srgbClr val="6A9D56"/>
                </a:solidFill>
                <a:effectLst/>
              </a:rPr>
              <a:t>:</a:t>
            </a:r>
          </a:p>
          <a:p>
            <a:pPr algn="just"/>
            <a:r>
              <a:rPr lang="en-GB" b="0" i="0" dirty="0" err="1">
                <a:solidFill>
                  <a:srgbClr val="262626"/>
                </a:solidFill>
                <a:effectLst/>
              </a:rPr>
              <a:t>Reduzierung</a:t>
            </a:r>
            <a:r>
              <a:rPr lang="en-GB" b="0" i="0" dirty="0">
                <a:solidFill>
                  <a:srgbClr val="262626"/>
                </a:solidFill>
                <a:effectLst/>
              </a:rPr>
              <a:t> von </a:t>
            </a:r>
            <a:r>
              <a:rPr lang="en-GB" b="0" i="0" dirty="0" err="1">
                <a:solidFill>
                  <a:srgbClr val="262626"/>
                </a:solidFill>
                <a:effectLst/>
              </a:rPr>
              <a:t>Seuchenausbrüchen</a:t>
            </a:r>
            <a:r>
              <a:rPr lang="en-GB" b="0" i="0" dirty="0">
                <a:solidFill>
                  <a:srgbClr val="262626"/>
                </a:solidFill>
                <a:effectLst/>
              </a:rPr>
              <a:t> und </a:t>
            </a:r>
            <a:r>
              <a:rPr lang="en-GB" b="0" i="0" dirty="0" err="1">
                <a:solidFill>
                  <a:srgbClr val="262626"/>
                </a:solidFill>
                <a:effectLst/>
              </a:rPr>
              <a:t>Betrug</a:t>
            </a:r>
            <a:r>
              <a:rPr lang="en-GB" b="0" i="0" dirty="0">
                <a:solidFill>
                  <a:srgbClr val="262626"/>
                </a:solidFill>
                <a:effectLst/>
              </a:rPr>
              <a:t> in der </a:t>
            </a:r>
            <a:r>
              <a:rPr lang="en-GB" b="0" i="0" dirty="0" err="1">
                <a:solidFill>
                  <a:srgbClr val="262626"/>
                </a:solidFill>
                <a:effectLst/>
              </a:rPr>
              <a:t>Lebensmittelindustrie</a:t>
            </a:r>
            <a:r>
              <a:rPr lang="en-GB" b="0" i="0" dirty="0">
                <a:solidFill>
                  <a:srgbClr val="262626"/>
                </a:solidFill>
                <a:effectLst/>
              </a:rPr>
              <a:t> und </a:t>
            </a:r>
            <a:r>
              <a:rPr lang="en-GB" b="0" i="0" dirty="0" err="1">
                <a:solidFill>
                  <a:srgbClr val="262626"/>
                </a:solidFill>
                <a:effectLst/>
              </a:rPr>
              <a:t>Nutzung</a:t>
            </a:r>
            <a:r>
              <a:rPr lang="en-GB" b="0" i="0" dirty="0">
                <a:solidFill>
                  <a:srgbClr val="262626"/>
                </a:solidFill>
                <a:effectLst/>
              </a:rPr>
              <a:t> der Blockchain für </a:t>
            </a:r>
            <a:r>
              <a:rPr lang="en-GB" b="0" i="0" dirty="0" err="1">
                <a:solidFill>
                  <a:srgbClr val="262626"/>
                </a:solidFill>
                <a:effectLst/>
              </a:rPr>
              <a:t>unveränderliche</a:t>
            </a:r>
            <a:r>
              <a:rPr lang="en-GB" b="0" i="0" dirty="0">
                <a:solidFill>
                  <a:srgbClr val="262626"/>
                </a:solidFill>
                <a:effectLst/>
              </a:rPr>
              <a:t> </a:t>
            </a:r>
            <a:r>
              <a:rPr lang="en-GB" b="0" i="0" dirty="0" err="1">
                <a:solidFill>
                  <a:srgbClr val="262626"/>
                </a:solidFill>
                <a:effectLst/>
              </a:rPr>
              <a:t>Daten</a:t>
            </a:r>
            <a:r>
              <a:rPr lang="en-GB" b="0" i="0" dirty="0">
                <a:solidFill>
                  <a:srgbClr val="262626"/>
                </a:solidFill>
                <a:effectLst/>
              </a:rPr>
              <a:t> und </a:t>
            </a:r>
            <a:r>
              <a:rPr lang="en-GB" b="0" i="0" dirty="0" err="1">
                <a:solidFill>
                  <a:srgbClr val="262626"/>
                </a:solidFill>
                <a:effectLst/>
              </a:rPr>
              <a:t>Vertrauen</a:t>
            </a:r>
            <a:r>
              <a:rPr lang="en-GB" b="0" i="0" dirty="0">
                <a:solidFill>
                  <a:srgbClr val="262626"/>
                </a:solidFill>
                <a:effectLst/>
              </a:rPr>
              <a:t>.</a:t>
            </a:r>
          </a:p>
          <a:p>
            <a:pPr algn="just"/>
            <a:r>
              <a:rPr lang="en-GB" b="0" i="0" dirty="0">
                <a:solidFill>
                  <a:srgbClr val="7A7A7A"/>
                </a:solidFill>
                <a:effectLst/>
                <a:latin typeface="Roboto" panose="02000000000000000000" pitchFamily="2" charset="0"/>
              </a:rPr>
              <a:t> </a:t>
            </a:r>
          </a:p>
          <a:p>
            <a:pPr algn="just"/>
            <a:r>
              <a:rPr lang="en-GB" b="1" i="0" dirty="0" err="1">
                <a:solidFill>
                  <a:srgbClr val="6A9D56"/>
                </a:solidFill>
                <a:effectLst/>
              </a:rPr>
              <a:t>Zentrale</a:t>
            </a:r>
            <a:r>
              <a:rPr lang="en-GB" b="1" i="0" dirty="0">
                <a:solidFill>
                  <a:srgbClr val="6A9D56"/>
                </a:solidFill>
                <a:effectLst/>
              </a:rPr>
              <a:t> </a:t>
            </a:r>
            <a:r>
              <a:rPr lang="en-GB" b="1" i="0" dirty="0" err="1">
                <a:solidFill>
                  <a:srgbClr val="6A9D56"/>
                </a:solidFill>
                <a:effectLst/>
              </a:rPr>
              <a:t>Herausforderungen</a:t>
            </a:r>
            <a:r>
              <a:rPr lang="en-GB" b="1" i="0" dirty="0">
                <a:solidFill>
                  <a:srgbClr val="6A9D56"/>
                </a:solidFill>
                <a:effectLst/>
              </a:rPr>
              <a:t>:</a:t>
            </a:r>
          </a:p>
          <a:p>
            <a:pPr marL="342900" indent="-342900" algn="just">
              <a:buFont typeface="Arial" panose="020B0604020202020204" pitchFamily="34" charset="0"/>
              <a:buChar char="•"/>
            </a:pPr>
            <a:r>
              <a:rPr lang="en-GB" b="0" i="0" dirty="0">
                <a:solidFill>
                  <a:srgbClr val="262626"/>
                </a:solidFill>
                <a:effectLst/>
              </a:rPr>
              <a:t>Aufklärung </a:t>
            </a:r>
            <a:r>
              <a:rPr lang="en-GB" b="0" i="0" dirty="0" err="1">
                <a:solidFill>
                  <a:srgbClr val="262626"/>
                </a:solidFill>
                <a:effectLst/>
              </a:rPr>
              <a:t>eines</a:t>
            </a:r>
            <a:r>
              <a:rPr lang="en-GB" b="0" i="0" dirty="0">
                <a:solidFill>
                  <a:srgbClr val="262626"/>
                </a:solidFill>
                <a:effectLst/>
              </a:rPr>
              <a:t> </a:t>
            </a:r>
            <a:r>
              <a:rPr lang="en-GB" b="0" i="0" dirty="0" err="1">
                <a:solidFill>
                  <a:srgbClr val="262626"/>
                </a:solidFill>
                <a:effectLst/>
              </a:rPr>
              <a:t>traditionellen</a:t>
            </a:r>
            <a:r>
              <a:rPr lang="en-GB" b="0" i="0" dirty="0">
                <a:solidFill>
                  <a:srgbClr val="262626"/>
                </a:solidFill>
                <a:effectLst/>
              </a:rPr>
              <a:t> </a:t>
            </a:r>
            <a:r>
              <a:rPr lang="en-GB" b="0" i="0" dirty="0" err="1">
                <a:solidFill>
                  <a:srgbClr val="262626"/>
                </a:solidFill>
                <a:effectLst/>
              </a:rPr>
              <a:t>Sektors</a:t>
            </a:r>
            <a:r>
              <a:rPr lang="en-GB" b="0" i="0" dirty="0">
                <a:solidFill>
                  <a:srgbClr val="262626"/>
                </a:solidFill>
                <a:effectLst/>
              </a:rPr>
              <a:t> </a:t>
            </a:r>
            <a:r>
              <a:rPr lang="en-GB" b="0" i="0" dirty="0" err="1">
                <a:solidFill>
                  <a:srgbClr val="262626"/>
                </a:solidFill>
                <a:effectLst/>
              </a:rPr>
              <a:t>über</a:t>
            </a:r>
            <a:r>
              <a:rPr lang="en-GB" b="0" i="0" dirty="0">
                <a:solidFill>
                  <a:srgbClr val="262626"/>
                </a:solidFill>
                <a:effectLst/>
              </a:rPr>
              <a:t> die </a:t>
            </a:r>
            <a:r>
              <a:rPr lang="en-GB" b="0" i="0" dirty="0" err="1">
                <a:solidFill>
                  <a:srgbClr val="262626"/>
                </a:solidFill>
                <a:effectLst/>
              </a:rPr>
              <a:t>moderne</a:t>
            </a:r>
            <a:r>
              <a:rPr lang="en-GB" b="0" i="0" dirty="0">
                <a:solidFill>
                  <a:srgbClr val="262626"/>
                </a:solidFill>
                <a:effectLst/>
              </a:rPr>
              <a:t> Blockchain-</a:t>
            </a:r>
            <a:r>
              <a:rPr lang="en-GB" b="0" i="0" dirty="0" err="1">
                <a:solidFill>
                  <a:srgbClr val="262626"/>
                </a:solidFill>
                <a:effectLst/>
              </a:rPr>
              <a:t>Technologie</a:t>
            </a:r>
            <a:r>
              <a:rPr lang="en-GB" b="0" i="0" dirty="0">
                <a:solidFill>
                  <a:srgbClr val="262626"/>
                </a:solidFill>
                <a:effectLst/>
              </a:rPr>
              <a:t>.</a:t>
            </a:r>
          </a:p>
          <a:p>
            <a:pPr marL="342900" indent="-342900" algn="just">
              <a:buFont typeface="Arial" panose="020B0604020202020204" pitchFamily="34" charset="0"/>
              <a:buChar char="•"/>
            </a:pPr>
            <a:r>
              <a:rPr lang="en-GB" b="0" i="0" dirty="0">
                <a:solidFill>
                  <a:srgbClr val="262626"/>
                </a:solidFill>
                <a:effectLst/>
              </a:rPr>
              <a:t>Auf </a:t>
            </a:r>
            <a:r>
              <a:rPr lang="en-GB" b="0" i="0" dirty="0" err="1">
                <a:solidFill>
                  <a:srgbClr val="262626"/>
                </a:solidFill>
                <a:effectLst/>
              </a:rPr>
              <a:t>dem</a:t>
            </a:r>
            <a:r>
              <a:rPr lang="en-GB" b="0" i="0" dirty="0">
                <a:solidFill>
                  <a:srgbClr val="262626"/>
                </a:solidFill>
                <a:effectLst/>
              </a:rPr>
              <a:t> </a:t>
            </a:r>
            <a:r>
              <a:rPr lang="en-GB" b="0" i="0" dirty="0" err="1">
                <a:solidFill>
                  <a:srgbClr val="262626"/>
                </a:solidFill>
                <a:effectLst/>
              </a:rPr>
              <a:t>Weg</a:t>
            </a:r>
            <a:r>
              <a:rPr lang="en-GB" b="0" i="0" dirty="0">
                <a:solidFill>
                  <a:srgbClr val="262626"/>
                </a:solidFill>
                <a:effectLst/>
              </a:rPr>
              <a:t> </a:t>
            </a:r>
            <a:r>
              <a:rPr lang="en-GB" b="0" i="0" dirty="0" err="1">
                <a:solidFill>
                  <a:srgbClr val="262626"/>
                </a:solidFill>
                <a:effectLst/>
              </a:rPr>
              <a:t>zu</a:t>
            </a:r>
            <a:r>
              <a:rPr lang="en-GB" b="0" i="0" dirty="0">
                <a:solidFill>
                  <a:srgbClr val="262626"/>
                </a:solidFill>
                <a:effectLst/>
              </a:rPr>
              <a:t> </a:t>
            </a:r>
            <a:r>
              <a:rPr lang="en-GB" b="0" i="0" dirty="0" err="1">
                <a:solidFill>
                  <a:srgbClr val="262626"/>
                </a:solidFill>
                <a:effectLst/>
              </a:rPr>
              <a:t>einer</a:t>
            </a:r>
            <a:r>
              <a:rPr lang="en-GB" b="0" i="0" dirty="0">
                <a:solidFill>
                  <a:srgbClr val="262626"/>
                </a:solidFill>
                <a:effectLst/>
              </a:rPr>
              <a:t> </a:t>
            </a:r>
            <a:r>
              <a:rPr lang="en-GB" b="0" i="0" dirty="0" err="1">
                <a:solidFill>
                  <a:srgbClr val="262626"/>
                </a:solidFill>
                <a:effectLst/>
              </a:rPr>
              <a:t>sichereren</a:t>
            </a:r>
            <a:r>
              <a:rPr lang="en-GB" b="0" i="0" dirty="0">
                <a:solidFill>
                  <a:srgbClr val="262626"/>
                </a:solidFill>
                <a:effectLst/>
              </a:rPr>
              <a:t> </a:t>
            </a:r>
            <a:r>
              <a:rPr lang="en-GB" b="0" i="0" dirty="0" err="1">
                <a:solidFill>
                  <a:srgbClr val="262626"/>
                </a:solidFill>
                <a:effectLst/>
              </a:rPr>
              <a:t>Lebensmittelzukunft</a:t>
            </a:r>
            <a:r>
              <a:rPr lang="en-GB" b="0" i="0" dirty="0">
                <a:solidFill>
                  <a:srgbClr val="262626"/>
                </a:solidFill>
                <a:effectLst/>
              </a:rPr>
              <a:t>: </a:t>
            </a:r>
            <a:r>
              <a:rPr lang="en-GB" b="0" i="0" dirty="0" err="1">
                <a:solidFill>
                  <a:srgbClr val="262626"/>
                </a:solidFill>
                <a:effectLst/>
              </a:rPr>
              <a:t>Festlegung</a:t>
            </a:r>
            <a:r>
              <a:rPr lang="en-GB" b="0" i="0" dirty="0">
                <a:solidFill>
                  <a:srgbClr val="262626"/>
                </a:solidFill>
                <a:effectLst/>
              </a:rPr>
              <a:t> </a:t>
            </a:r>
            <a:r>
              <a:rPr lang="en-GB" b="0" i="0" dirty="0" err="1">
                <a:solidFill>
                  <a:srgbClr val="262626"/>
                </a:solidFill>
                <a:effectLst/>
              </a:rPr>
              <a:t>globaler</a:t>
            </a:r>
            <a:r>
              <a:rPr lang="en-GB" b="0" i="0" dirty="0">
                <a:solidFill>
                  <a:srgbClr val="262626"/>
                </a:solidFill>
                <a:effectLst/>
              </a:rPr>
              <a:t> Standards für die </a:t>
            </a:r>
            <a:r>
              <a:rPr lang="en-GB" b="0" i="0" dirty="0" err="1">
                <a:solidFill>
                  <a:srgbClr val="262626"/>
                </a:solidFill>
                <a:effectLst/>
              </a:rPr>
              <a:t>Rückverfolgbarkeit</a:t>
            </a:r>
            <a:r>
              <a:rPr lang="en-GB" b="0" i="0" dirty="0">
                <a:solidFill>
                  <a:srgbClr val="262626"/>
                </a:solidFill>
                <a:effectLst/>
              </a:rPr>
              <a:t> von </a:t>
            </a:r>
            <a:r>
              <a:rPr lang="en-GB" b="0" i="0" dirty="0" err="1">
                <a:solidFill>
                  <a:srgbClr val="262626"/>
                </a:solidFill>
                <a:effectLst/>
              </a:rPr>
              <a:t>Lebensmitteln</a:t>
            </a:r>
            <a:r>
              <a:rPr lang="en-GB" b="0" i="0" dirty="0">
                <a:solidFill>
                  <a:srgbClr val="262626"/>
                </a:solidFill>
                <a:effectLst/>
              </a:rPr>
              <a:t>.  </a:t>
            </a:r>
            <a:endParaRPr lang="en-GB" sz="1400" b="0" i="0" dirty="0">
              <a:solidFill>
                <a:srgbClr val="262626"/>
              </a:solidFill>
              <a:effectLst/>
            </a:endParaRPr>
          </a:p>
        </p:txBody>
      </p:sp>
    </p:spTree>
    <p:extLst>
      <p:ext uri="{BB962C8B-B14F-4D97-AF65-F5344CB8AC3E}">
        <p14:creationId xmlns:p14="http://schemas.microsoft.com/office/powerpoint/2010/main" val="159779383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485120" y="713051"/>
            <a:ext cx="10595237" cy="803654"/>
          </a:xfrm>
          <a:prstGeom prst="rect">
            <a:avLst/>
          </a:prstGeom>
        </p:spPr>
        <p:txBody>
          <a:bodyPr/>
          <a:lstStyle/>
          <a:p>
            <a:r>
              <a:rPr lang="en-US" dirty="0"/>
              <a:t>TE-FOOD </a:t>
            </a:r>
            <a:r>
              <a:rPr lang="en-US" dirty="0" err="1"/>
              <a:t>Kollaboration</a:t>
            </a:r>
            <a:r>
              <a:rPr lang="en-US" dirty="0"/>
              <a:t> in </a:t>
            </a:r>
            <a:r>
              <a:rPr lang="en-US" dirty="0" err="1"/>
              <a:t>Aktion</a:t>
            </a:r>
            <a:endParaRPr lang="en-GB" sz="3600" b="0" i="0" dirty="0">
              <a:solidFill>
                <a:srgbClr val="6A9D56"/>
              </a:solidFill>
              <a:effectLst/>
              <a:latin typeface="Roboto" panose="02000000000000000000" pitchFamily="2" charset="0"/>
            </a:endParaRPr>
          </a:p>
          <a:p>
            <a:pPr algn="l"/>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485120" y="1883713"/>
            <a:ext cx="9612284" cy="3970318"/>
          </a:xfrm>
          <a:prstGeom prst="rect">
            <a:avLst/>
          </a:prstGeom>
          <a:noFill/>
        </p:spPr>
        <p:txBody>
          <a:bodyPr wrap="square" rtlCol="0">
            <a:spAutoFit/>
          </a:bodyPr>
          <a:lstStyle/>
          <a:p>
            <a:pPr algn="just"/>
            <a:endParaRPr lang="en-GB" b="0" i="0" dirty="0">
              <a:solidFill>
                <a:srgbClr val="7A7A7A"/>
              </a:solidFill>
              <a:effectLst/>
              <a:latin typeface="Roboto" panose="02000000000000000000" pitchFamily="2" charset="0"/>
            </a:endParaRPr>
          </a:p>
          <a:p>
            <a:pPr algn="just"/>
            <a:r>
              <a:rPr lang="en-GB" b="0" i="0" dirty="0">
                <a:solidFill>
                  <a:srgbClr val="242424"/>
                </a:solidFill>
                <a:effectLst/>
                <a:latin typeface="source-serif-pro"/>
              </a:rPr>
              <a:t>TE-Food </a:t>
            </a:r>
            <a:r>
              <a:rPr lang="en-GB" b="0" i="0" dirty="0" err="1">
                <a:solidFill>
                  <a:srgbClr val="242424"/>
                </a:solidFill>
                <a:effectLst/>
                <a:latin typeface="source-serif-pro"/>
              </a:rPr>
              <a:t>ermöglichte</a:t>
            </a:r>
            <a:r>
              <a:rPr lang="en-GB" b="0" i="0" dirty="0">
                <a:solidFill>
                  <a:srgbClr val="242424"/>
                </a:solidFill>
                <a:effectLst/>
                <a:latin typeface="source-serif-pro"/>
              </a:rPr>
              <a:t> es </a:t>
            </a:r>
            <a:r>
              <a:rPr lang="en-GB" b="1" i="0" dirty="0">
                <a:solidFill>
                  <a:srgbClr val="242424"/>
                </a:solidFill>
                <a:effectLst/>
                <a:latin typeface="source-serif-pro"/>
                <a:hlinkClick r:id="rId2"/>
              </a:rPr>
              <a:t>Auchan</a:t>
            </a:r>
            <a:r>
              <a:rPr lang="en-GB" b="0" i="0" dirty="0">
                <a:solidFill>
                  <a:srgbClr val="242424"/>
                </a:solidFill>
                <a:effectLst/>
                <a:latin typeface="source-serif-pro"/>
              </a:rPr>
              <a:t>, der </a:t>
            </a:r>
            <a:r>
              <a:rPr lang="en-GB" b="0" i="0" dirty="0" err="1">
                <a:solidFill>
                  <a:srgbClr val="242424"/>
                </a:solidFill>
                <a:effectLst/>
                <a:latin typeface="source-serif-pro"/>
              </a:rPr>
              <a:t>französischen</a:t>
            </a:r>
            <a:r>
              <a:rPr lang="en-GB" b="0" i="0" dirty="0">
                <a:solidFill>
                  <a:srgbClr val="242424"/>
                </a:solidFill>
                <a:effectLst/>
                <a:latin typeface="source-serif-pro"/>
              </a:rPr>
              <a:t> </a:t>
            </a:r>
            <a:r>
              <a:rPr lang="en-GB" b="0" i="0" dirty="0" err="1">
                <a:solidFill>
                  <a:srgbClr val="242424"/>
                </a:solidFill>
                <a:effectLst/>
                <a:latin typeface="source-serif-pro"/>
              </a:rPr>
              <a:t>multinationalen</a:t>
            </a:r>
            <a:r>
              <a:rPr lang="en-GB" b="0" i="0" dirty="0">
                <a:solidFill>
                  <a:srgbClr val="242424"/>
                </a:solidFill>
                <a:effectLst/>
                <a:latin typeface="source-serif-pro"/>
              </a:rPr>
              <a:t> </a:t>
            </a:r>
            <a:r>
              <a:rPr lang="en-GB" b="0" i="0" dirty="0" err="1">
                <a:solidFill>
                  <a:srgbClr val="242424"/>
                </a:solidFill>
                <a:effectLst/>
                <a:latin typeface="source-serif-pro"/>
              </a:rPr>
              <a:t>Einzelhandelsgruppe</a:t>
            </a:r>
            <a:r>
              <a:rPr lang="en-GB" b="0" i="0" dirty="0">
                <a:solidFill>
                  <a:srgbClr val="242424"/>
                </a:solidFill>
                <a:effectLst/>
                <a:latin typeface="source-serif-pro"/>
              </a:rPr>
              <a:t>, die </a:t>
            </a:r>
            <a:r>
              <a:rPr lang="en-GB" b="0" i="0" dirty="0" err="1">
                <a:solidFill>
                  <a:srgbClr val="242424"/>
                </a:solidFill>
                <a:effectLst/>
                <a:latin typeface="source-serif-pro"/>
              </a:rPr>
              <a:t>Rückverfolgbarkeit</a:t>
            </a:r>
            <a:r>
              <a:rPr lang="en-GB" b="0" i="0" dirty="0">
                <a:solidFill>
                  <a:srgbClr val="242424"/>
                </a:solidFill>
                <a:effectLst/>
                <a:latin typeface="source-serif-pro"/>
              </a:rPr>
              <a:t> von </a:t>
            </a:r>
            <a:r>
              <a:rPr lang="en-GB" b="0" i="0" dirty="0" err="1">
                <a:solidFill>
                  <a:srgbClr val="242424"/>
                </a:solidFill>
                <a:effectLst/>
                <a:latin typeface="source-serif-pro"/>
              </a:rPr>
              <a:t>Pflaumenprodukten</a:t>
            </a:r>
            <a:r>
              <a:rPr lang="en-GB" b="0" i="0" dirty="0">
                <a:solidFill>
                  <a:srgbClr val="242424"/>
                </a:solidFill>
                <a:effectLst/>
                <a:latin typeface="source-serif-pro"/>
              </a:rPr>
              <a:t> </a:t>
            </a:r>
            <a:r>
              <a:rPr lang="en-GB" b="0" i="0" dirty="0" err="1">
                <a:solidFill>
                  <a:srgbClr val="242424"/>
                </a:solidFill>
                <a:effectLst/>
                <a:latin typeface="source-serif-pro"/>
              </a:rPr>
              <a:t>zu</a:t>
            </a:r>
            <a:r>
              <a:rPr lang="en-GB" b="0" i="0" dirty="0">
                <a:solidFill>
                  <a:srgbClr val="242424"/>
                </a:solidFill>
                <a:effectLst/>
                <a:latin typeface="source-serif-pro"/>
              </a:rPr>
              <a:t> </a:t>
            </a:r>
            <a:r>
              <a:rPr lang="en-GB" b="0" i="0" dirty="0" err="1">
                <a:solidFill>
                  <a:srgbClr val="242424"/>
                </a:solidFill>
                <a:effectLst/>
                <a:latin typeface="source-serif-pro"/>
              </a:rPr>
              <a:t>gewährleisten</a:t>
            </a:r>
            <a:r>
              <a:rPr lang="en-GB" b="0" i="0" dirty="0">
                <a:solidFill>
                  <a:srgbClr val="242424"/>
                </a:solidFill>
                <a:effectLst/>
                <a:latin typeface="source-serif-pro"/>
              </a:rPr>
              <a:t>. </a:t>
            </a:r>
          </a:p>
          <a:p>
            <a:pPr algn="just"/>
            <a:endParaRPr lang="en-GB" dirty="0">
              <a:solidFill>
                <a:srgbClr val="242424"/>
              </a:solidFill>
              <a:latin typeface="source-serif-pro"/>
            </a:endParaRPr>
          </a:p>
          <a:p>
            <a:pPr algn="just"/>
            <a:r>
              <a:rPr lang="en-GB" b="0" i="0" dirty="0">
                <a:solidFill>
                  <a:srgbClr val="242424"/>
                </a:solidFill>
                <a:effectLst/>
                <a:latin typeface="source-serif-pro"/>
              </a:rPr>
              <a:t>Auchan </a:t>
            </a:r>
            <a:r>
              <a:rPr lang="en-GB" b="0" i="0" dirty="0" err="1">
                <a:solidFill>
                  <a:srgbClr val="242424"/>
                </a:solidFill>
                <a:effectLst/>
                <a:latin typeface="source-serif-pro"/>
              </a:rPr>
              <a:t>arbeitet</a:t>
            </a:r>
            <a:r>
              <a:rPr lang="en-GB" b="0" i="0" dirty="0">
                <a:solidFill>
                  <a:srgbClr val="242424"/>
                </a:solidFill>
                <a:effectLst/>
                <a:latin typeface="source-serif-pro"/>
              </a:rPr>
              <a:t> </a:t>
            </a:r>
            <a:r>
              <a:rPr lang="en-GB" b="0" i="0" dirty="0" err="1">
                <a:solidFill>
                  <a:srgbClr val="242424"/>
                </a:solidFill>
                <a:effectLst/>
                <a:latin typeface="source-serif-pro"/>
              </a:rPr>
              <a:t>mit</a:t>
            </a:r>
            <a:r>
              <a:rPr lang="en-GB" b="0" i="0" dirty="0">
                <a:solidFill>
                  <a:srgbClr val="242424"/>
                </a:solidFill>
                <a:effectLst/>
                <a:latin typeface="source-serif-pro"/>
              </a:rPr>
              <a:t> </a:t>
            </a:r>
            <a:r>
              <a:rPr lang="en-GB" b="0" i="0" u="sng" dirty="0">
                <a:solidFill>
                  <a:srgbClr val="242424"/>
                </a:solidFill>
                <a:effectLst/>
                <a:latin typeface="source-serif-pro"/>
                <a:hlinkClick r:id="rId3"/>
              </a:rPr>
              <a:t>Maison Roucadil</a:t>
            </a:r>
            <a:r>
              <a:rPr lang="en-GB" b="0" i="0" dirty="0">
                <a:solidFill>
                  <a:srgbClr val="262626"/>
                </a:solidFill>
                <a:effectLst/>
                <a:latin typeface="source-serif-pro"/>
              </a:rPr>
              <a:t> </a:t>
            </a:r>
            <a:r>
              <a:rPr lang="en-GB" b="0" i="0" dirty="0" err="1">
                <a:solidFill>
                  <a:srgbClr val="242424"/>
                </a:solidFill>
                <a:effectLst/>
                <a:latin typeface="source-serif-pro"/>
              </a:rPr>
              <a:t>zusammen</a:t>
            </a:r>
            <a:r>
              <a:rPr lang="en-GB" b="0" i="0" dirty="0">
                <a:solidFill>
                  <a:srgbClr val="242424"/>
                </a:solidFill>
                <a:effectLst/>
                <a:latin typeface="source-serif-pro"/>
              </a:rPr>
              <a:t>, </a:t>
            </a:r>
            <a:r>
              <a:rPr lang="en-GB" b="0" i="0" dirty="0" err="1">
                <a:solidFill>
                  <a:srgbClr val="242424"/>
                </a:solidFill>
                <a:effectLst/>
                <a:latin typeface="source-serif-pro"/>
              </a:rPr>
              <a:t>einem</a:t>
            </a:r>
            <a:r>
              <a:rPr lang="en-GB" b="0" i="0" dirty="0">
                <a:solidFill>
                  <a:srgbClr val="242424"/>
                </a:solidFill>
                <a:effectLst/>
                <a:latin typeface="source-serif-pro"/>
              </a:rPr>
              <a:t> 130 Jahre </a:t>
            </a:r>
            <a:r>
              <a:rPr lang="en-GB" b="0" i="0" dirty="0" err="1">
                <a:solidFill>
                  <a:srgbClr val="242424"/>
                </a:solidFill>
                <a:effectLst/>
                <a:latin typeface="source-serif-pro"/>
              </a:rPr>
              <a:t>altem</a:t>
            </a:r>
            <a:r>
              <a:rPr lang="en-GB" b="0" i="0" dirty="0">
                <a:solidFill>
                  <a:srgbClr val="242424"/>
                </a:solidFill>
                <a:effectLst/>
                <a:latin typeface="source-serif-pro"/>
              </a:rPr>
              <a:t> </a:t>
            </a:r>
            <a:r>
              <a:rPr lang="en-GB" b="0" i="0" dirty="0" err="1">
                <a:solidFill>
                  <a:srgbClr val="242424"/>
                </a:solidFill>
                <a:effectLst/>
                <a:latin typeface="source-serif-pro"/>
              </a:rPr>
              <a:t>Unternehmen</a:t>
            </a:r>
            <a:r>
              <a:rPr lang="en-GB" b="0" i="0" dirty="0">
                <a:solidFill>
                  <a:srgbClr val="242424"/>
                </a:solidFill>
                <a:effectLst/>
                <a:latin typeface="source-serif-pro"/>
              </a:rPr>
              <a:t> für </a:t>
            </a:r>
            <a:r>
              <a:rPr lang="en-GB" b="0" i="0" dirty="0" err="1">
                <a:solidFill>
                  <a:srgbClr val="242424"/>
                </a:solidFill>
                <a:effectLst/>
                <a:latin typeface="source-serif-pro"/>
              </a:rPr>
              <a:t>Landwirtschaft</a:t>
            </a:r>
            <a:r>
              <a:rPr lang="en-GB" b="0" i="0" dirty="0">
                <a:solidFill>
                  <a:srgbClr val="242424"/>
                </a:solidFill>
                <a:effectLst/>
                <a:latin typeface="source-serif-pro"/>
              </a:rPr>
              <a:t> und </a:t>
            </a:r>
            <a:r>
              <a:rPr lang="en-GB" b="0" i="0" dirty="0" err="1">
                <a:solidFill>
                  <a:srgbClr val="242424"/>
                </a:solidFill>
                <a:effectLst/>
                <a:latin typeface="source-serif-pro"/>
              </a:rPr>
              <a:t>landwirtschaftliche</a:t>
            </a:r>
            <a:r>
              <a:rPr lang="en-GB" b="0" i="0" dirty="0">
                <a:solidFill>
                  <a:srgbClr val="242424"/>
                </a:solidFill>
                <a:effectLst/>
                <a:latin typeface="source-serif-pro"/>
              </a:rPr>
              <a:t> </a:t>
            </a:r>
            <a:r>
              <a:rPr lang="en-GB" b="0" i="0" dirty="0" err="1">
                <a:solidFill>
                  <a:srgbClr val="242424"/>
                </a:solidFill>
                <a:effectLst/>
                <a:latin typeface="source-serif-pro"/>
              </a:rPr>
              <a:t>Verarbeitung</a:t>
            </a:r>
            <a:r>
              <a:rPr lang="en-GB" b="0" i="0" dirty="0">
                <a:solidFill>
                  <a:srgbClr val="242424"/>
                </a:solidFill>
                <a:effectLst/>
                <a:latin typeface="source-serif-pro"/>
              </a:rPr>
              <a:t>.  </a:t>
            </a:r>
            <a:r>
              <a:rPr lang="en-GB" b="0" i="0" dirty="0" err="1">
                <a:solidFill>
                  <a:srgbClr val="242424"/>
                </a:solidFill>
                <a:effectLst/>
                <a:latin typeface="source-serif-pro"/>
              </a:rPr>
              <a:t>Roucadil</a:t>
            </a:r>
            <a:r>
              <a:rPr lang="en-GB" b="0" i="0" dirty="0">
                <a:solidFill>
                  <a:srgbClr val="242424"/>
                </a:solidFill>
                <a:effectLst/>
                <a:latin typeface="source-serif-pro"/>
              </a:rPr>
              <a:t> </a:t>
            </a:r>
            <a:r>
              <a:rPr lang="en-GB" b="0" i="0" dirty="0" err="1">
                <a:solidFill>
                  <a:srgbClr val="242424"/>
                </a:solidFill>
                <a:effectLst/>
                <a:latin typeface="source-serif-pro"/>
              </a:rPr>
              <a:t>ist</a:t>
            </a:r>
            <a:r>
              <a:rPr lang="en-GB" b="0" i="0" dirty="0">
                <a:solidFill>
                  <a:srgbClr val="242424"/>
                </a:solidFill>
                <a:effectLst/>
                <a:latin typeface="source-serif-pro"/>
              </a:rPr>
              <a:t> </a:t>
            </a:r>
            <a:r>
              <a:rPr lang="en-GB" b="0" i="0" dirty="0" err="1">
                <a:solidFill>
                  <a:srgbClr val="242424"/>
                </a:solidFill>
                <a:effectLst/>
                <a:latin typeface="source-serif-pro"/>
              </a:rPr>
              <a:t>nach</a:t>
            </a:r>
            <a:r>
              <a:rPr lang="en-GB" b="0" i="0" dirty="0">
                <a:solidFill>
                  <a:srgbClr val="242424"/>
                </a:solidFill>
                <a:effectLst/>
                <a:latin typeface="source-serif-pro"/>
              </a:rPr>
              <a:t> IFS (International Food Standard) </a:t>
            </a:r>
            <a:r>
              <a:rPr lang="en-GB" b="0" i="0" dirty="0" err="1">
                <a:solidFill>
                  <a:srgbClr val="242424"/>
                </a:solidFill>
                <a:effectLst/>
                <a:latin typeface="source-serif-pro"/>
              </a:rPr>
              <a:t>sowie</a:t>
            </a:r>
            <a:r>
              <a:rPr lang="en-GB" b="0" i="0" dirty="0">
                <a:solidFill>
                  <a:srgbClr val="242424"/>
                </a:solidFill>
                <a:effectLst/>
                <a:latin typeface="source-serif-pro"/>
              </a:rPr>
              <a:t> </a:t>
            </a:r>
            <a:r>
              <a:rPr lang="en-GB" b="0" i="0" dirty="0" err="1">
                <a:solidFill>
                  <a:srgbClr val="242424"/>
                </a:solidFill>
                <a:effectLst/>
                <a:latin typeface="source-serif-pro"/>
              </a:rPr>
              <a:t>nach</a:t>
            </a:r>
            <a:r>
              <a:rPr lang="en-GB" b="0" i="0" dirty="0">
                <a:solidFill>
                  <a:srgbClr val="242424"/>
                </a:solidFill>
                <a:effectLst/>
                <a:latin typeface="source-serif-pro"/>
              </a:rPr>
              <a:t> Null </a:t>
            </a:r>
            <a:r>
              <a:rPr lang="en-GB" b="0" i="0" dirty="0" err="1">
                <a:solidFill>
                  <a:srgbClr val="242424"/>
                </a:solidFill>
                <a:effectLst/>
                <a:latin typeface="source-serif-pro"/>
              </a:rPr>
              <a:t>Pestizidrückständen</a:t>
            </a:r>
            <a:r>
              <a:rPr lang="en-GB" b="0" i="0" dirty="0">
                <a:solidFill>
                  <a:srgbClr val="242424"/>
                </a:solidFill>
                <a:effectLst/>
                <a:latin typeface="source-serif-pro"/>
              </a:rPr>
              <a:t> und HVE (High Environmental Value) </a:t>
            </a:r>
            <a:r>
              <a:rPr lang="en-GB" b="0" i="0" dirty="0" err="1">
                <a:solidFill>
                  <a:srgbClr val="242424"/>
                </a:solidFill>
                <a:effectLst/>
                <a:latin typeface="source-serif-pro"/>
              </a:rPr>
              <a:t>zertifiziert</a:t>
            </a:r>
            <a:r>
              <a:rPr lang="en-GB" b="0" i="0" dirty="0">
                <a:solidFill>
                  <a:srgbClr val="242424"/>
                </a:solidFill>
                <a:effectLst/>
                <a:latin typeface="source-serif-pro"/>
              </a:rPr>
              <a:t>. </a:t>
            </a:r>
          </a:p>
          <a:p>
            <a:pPr algn="just"/>
            <a:endParaRPr lang="en-GB" dirty="0">
              <a:solidFill>
                <a:srgbClr val="242424"/>
              </a:solidFill>
              <a:latin typeface="source-serif-pro"/>
            </a:endParaRPr>
          </a:p>
          <a:p>
            <a:pPr algn="just"/>
            <a:r>
              <a:rPr lang="en-GB" b="0" i="0" dirty="0" err="1">
                <a:solidFill>
                  <a:srgbClr val="242424"/>
                </a:solidFill>
                <a:effectLst/>
                <a:latin typeface="source-serif-pro"/>
              </a:rPr>
              <a:t>Ihre</a:t>
            </a:r>
            <a:r>
              <a:rPr lang="en-GB" b="0" i="0" dirty="0">
                <a:solidFill>
                  <a:srgbClr val="242424"/>
                </a:solidFill>
                <a:effectLst/>
                <a:latin typeface="source-serif-pro"/>
              </a:rPr>
              <a:t> </a:t>
            </a:r>
            <a:r>
              <a:rPr lang="en-GB" b="0" i="0" dirty="0" err="1">
                <a:solidFill>
                  <a:srgbClr val="242424"/>
                </a:solidFill>
                <a:effectLst/>
                <a:latin typeface="source-serif-pro"/>
              </a:rPr>
              <a:t>Produkte</a:t>
            </a:r>
            <a:r>
              <a:rPr lang="en-GB" b="0" i="0" dirty="0">
                <a:solidFill>
                  <a:srgbClr val="242424"/>
                </a:solidFill>
                <a:effectLst/>
                <a:latin typeface="source-serif-pro"/>
              </a:rPr>
              <a:t> </a:t>
            </a:r>
            <a:r>
              <a:rPr lang="en-GB" b="0" i="0" dirty="0" err="1">
                <a:solidFill>
                  <a:srgbClr val="242424"/>
                </a:solidFill>
                <a:effectLst/>
                <a:latin typeface="source-serif-pro"/>
              </a:rPr>
              <a:t>sind</a:t>
            </a:r>
            <a:r>
              <a:rPr lang="en-GB" b="0" i="0" dirty="0">
                <a:solidFill>
                  <a:srgbClr val="242424"/>
                </a:solidFill>
                <a:effectLst/>
                <a:latin typeface="source-serif-pro"/>
              </a:rPr>
              <a:t> </a:t>
            </a:r>
            <a:r>
              <a:rPr lang="en-GB" b="0" i="0" dirty="0" err="1">
                <a:solidFill>
                  <a:srgbClr val="242424"/>
                </a:solidFill>
                <a:effectLst/>
                <a:latin typeface="source-serif-pro"/>
              </a:rPr>
              <a:t>ebenfalls</a:t>
            </a:r>
            <a:r>
              <a:rPr lang="en-GB" b="0" i="0" dirty="0">
                <a:solidFill>
                  <a:srgbClr val="242424"/>
                </a:solidFill>
                <a:effectLst/>
                <a:latin typeface="source-serif-pro"/>
              </a:rPr>
              <a:t> </a:t>
            </a:r>
            <a:r>
              <a:rPr lang="en-GB" b="0" i="0" dirty="0" err="1">
                <a:solidFill>
                  <a:srgbClr val="242424"/>
                </a:solidFill>
                <a:effectLst/>
                <a:latin typeface="source-serif-pro"/>
              </a:rPr>
              <a:t>mit</a:t>
            </a:r>
            <a:r>
              <a:rPr lang="en-GB" b="0" i="0" dirty="0">
                <a:solidFill>
                  <a:srgbClr val="242424"/>
                </a:solidFill>
                <a:effectLst/>
                <a:latin typeface="source-serif-pro"/>
              </a:rPr>
              <a:t> der </a:t>
            </a:r>
            <a:r>
              <a:rPr lang="en-GB" b="0" i="0" dirty="0" err="1">
                <a:solidFill>
                  <a:srgbClr val="242424"/>
                </a:solidFill>
                <a:effectLst/>
                <a:latin typeface="source-serif-pro"/>
              </a:rPr>
              <a:t>geschützten</a:t>
            </a:r>
            <a:r>
              <a:rPr lang="en-GB" b="0" i="0" dirty="0">
                <a:solidFill>
                  <a:srgbClr val="242424"/>
                </a:solidFill>
                <a:effectLst/>
                <a:latin typeface="source-serif-pro"/>
              </a:rPr>
              <a:t> </a:t>
            </a:r>
            <a:r>
              <a:rPr lang="en-GB" b="0" i="0" dirty="0" err="1">
                <a:solidFill>
                  <a:srgbClr val="242424"/>
                </a:solidFill>
                <a:effectLst/>
                <a:latin typeface="source-serif-pro"/>
              </a:rPr>
              <a:t>geografischen</a:t>
            </a:r>
            <a:r>
              <a:rPr lang="en-GB" b="0" i="0" dirty="0">
                <a:solidFill>
                  <a:srgbClr val="242424"/>
                </a:solidFill>
                <a:effectLst/>
                <a:latin typeface="source-serif-pro"/>
              </a:rPr>
              <a:t> </a:t>
            </a:r>
            <a:r>
              <a:rPr lang="en-GB" b="0" i="0" dirty="0" err="1">
                <a:solidFill>
                  <a:srgbClr val="242424"/>
                </a:solidFill>
                <a:effectLst/>
                <a:latin typeface="source-serif-pro"/>
              </a:rPr>
              <a:t>Angabe</a:t>
            </a:r>
            <a:r>
              <a:rPr lang="en-GB" b="0" i="0" dirty="0">
                <a:solidFill>
                  <a:srgbClr val="242424"/>
                </a:solidFill>
                <a:effectLst/>
                <a:latin typeface="source-serif-pro"/>
              </a:rPr>
              <a:t> </a:t>
            </a:r>
            <a:r>
              <a:rPr lang="en-GB" b="0" i="0" dirty="0" err="1">
                <a:solidFill>
                  <a:srgbClr val="242424"/>
                </a:solidFill>
                <a:effectLst/>
                <a:latin typeface="source-serif-pro"/>
              </a:rPr>
              <a:t>zertifiziert</a:t>
            </a:r>
            <a:r>
              <a:rPr lang="en-GB" b="0" i="0" dirty="0">
                <a:solidFill>
                  <a:srgbClr val="242424"/>
                </a:solidFill>
                <a:effectLst/>
                <a:latin typeface="source-serif-pro"/>
              </a:rPr>
              <a:t>, die </a:t>
            </a:r>
            <a:r>
              <a:rPr lang="en-GB" b="0" i="0" dirty="0" err="1">
                <a:solidFill>
                  <a:srgbClr val="242424"/>
                </a:solidFill>
                <a:effectLst/>
                <a:latin typeface="source-serif-pro"/>
              </a:rPr>
              <a:t>garantiert</a:t>
            </a:r>
            <a:r>
              <a:rPr lang="en-GB" b="0" i="0" dirty="0">
                <a:solidFill>
                  <a:srgbClr val="242424"/>
                </a:solidFill>
                <a:effectLst/>
                <a:latin typeface="source-serif-pro"/>
              </a:rPr>
              <a:t>, </a:t>
            </a:r>
            <a:r>
              <a:rPr lang="en-GB" b="0" i="0" dirty="0" err="1">
                <a:solidFill>
                  <a:srgbClr val="242424"/>
                </a:solidFill>
                <a:effectLst/>
                <a:latin typeface="source-serif-pro"/>
              </a:rPr>
              <a:t>dass</a:t>
            </a:r>
            <a:r>
              <a:rPr lang="en-GB" b="0" i="0" dirty="0">
                <a:solidFill>
                  <a:srgbClr val="242424"/>
                </a:solidFill>
                <a:effectLst/>
                <a:latin typeface="source-serif-pro"/>
              </a:rPr>
              <a:t> die </a:t>
            </a:r>
            <a:r>
              <a:rPr lang="en-GB" b="0" i="0" dirty="0" err="1">
                <a:solidFill>
                  <a:srgbClr val="242424"/>
                </a:solidFill>
                <a:effectLst/>
                <a:latin typeface="source-serif-pro"/>
              </a:rPr>
              <a:t>Pflaumen</a:t>
            </a:r>
            <a:r>
              <a:rPr lang="en-GB" b="0" i="0" dirty="0">
                <a:solidFill>
                  <a:srgbClr val="242424"/>
                </a:solidFill>
                <a:effectLst/>
                <a:latin typeface="source-serif-pro"/>
              </a:rPr>
              <a:t> von </a:t>
            </a:r>
            <a:r>
              <a:rPr lang="en-GB" b="0" i="0" dirty="0" err="1">
                <a:solidFill>
                  <a:srgbClr val="242424"/>
                </a:solidFill>
                <a:effectLst/>
                <a:latin typeface="source-serif-pro"/>
              </a:rPr>
              <a:t>Agen</a:t>
            </a:r>
            <a:r>
              <a:rPr lang="en-GB" b="0" i="0" dirty="0">
                <a:solidFill>
                  <a:srgbClr val="242424"/>
                </a:solidFill>
                <a:effectLst/>
                <a:latin typeface="source-serif-pro"/>
              </a:rPr>
              <a:t> </a:t>
            </a:r>
            <a:r>
              <a:rPr lang="en-GB" b="0" i="0" dirty="0" err="1">
                <a:solidFill>
                  <a:srgbClr val="242424"/>
                </a:solidFill>
                <a:effectLst/>
                <a:latin typeface="source-serif-pro"/>
              </a:rPr>
              <a:t>ausschließlich</a:t>
            </a:r>
            <a:r>
              <a:rPr lang="en-GB" b="0" i="0" dirty="0">
                <a:solidFill>
                  <a:srgbClr val="242424"/>
                </a:solidFill>
                <a:effectLst/>
                <a:latin typeface="source-serif-pro"/>
              </a:rPr>
              <a:t> </a:t>
            </a:r>
            <a:r>
              <a:rPr lang="en-GB" b="0" i="0" dirty="0" err="1">
                <a:solidFill>
                  <a:srgbClr val="242424"/>
                </a:solidFill>
                <a:effectLst/>
                <a:latin typeface="source-serif-pro"/>
              </a:rPr>
              <a:t>aus</a:t>
            </a:r>
            <a:r>
              <a:rPr lang="en-GB" b="0" i="0" dirty="0">
                <a:solidFill>
                  <a:srgbClr val="242424"/>
                </a:solidFill>
                <a:effectLst/>
                <a:latin typeface="source-serif-pro"/>
              </a:rPr>
              <a:t> den </a:t>
            </a:r>
            <a:r>
              <a:rPr lang="en-GB" b="0" i="0" dirty="0" err="1">
                <a:solidFill>
                  <a:srgbClr val="242424"/>
                </a:solidFill>
                <a:effectLst/>
                <a:latin typeface="source-serif-pro"/>
              </a:rPr>
              <a:t>Pflaumengärten</a:t>
            </a:r>
            <a:r>
              <a:rPr lang="en-GB" b="0" i="0" dirty="0">
                <a:solidFill>
                  <a:srgbClr val="242424"/>
                </a:solidFill>
                <a:effectLst/>
                <a:latin typeface="source-serif-pro"/>
              </a:rPr>
              <a:t> von </a:t>
            </a:r>
            <a:r>
              <a:rPr lang="en-GB" b="0" i="0" dirty="0" err="1">
                <a:solidFill>
                  <a:srgbClr val="242424"/>
                </a:solidFill>
                <a:effectLst/>
                <a:latin typeface="source-serif-pro"/>
              </a:rPr>
              <a:t>Ente</a:t>
            </a:r>
            <a:r>
              <a:rPr lang="en-GB" b="0" i="0" dirty="0">
                <a:solidFill>
                  <a:srgbClr val="242424"/>
                </a:solidFill>
                <a:effectLst/>
                <a:latin typeface="source-serif-pro"/>
              </a:rPr>
              <a:t> </a:t>
            </a:r>
            <a:r>
              <a:rPr lang="en-GB" b="0" i="0" dirty="0" err="1">
                <a:solidFill>
                  <a:srgbClr val="242424"/>
                </a:solidFill>
                <a:effectLst/>
                <a:latin typeface="source-serif-pro"/>
              </a:rPr>
              <a:t>stammen</a:t>
            </a:r>
            <a:r>
              <a:rPr lang="en-GB" b="0" i="0" dirty="0">
                <a:solidFill>
                  <a:srgbClr val="242424"/>
                </a:solidFill>
                <a:effectLst/>
                <a:latin typeface="source-serif-pro"/>
              </a:rPr>
              <a:t>, die in </a:t>
            </a:r>
            <a:r>
              <a:rPr lang="en-GB" b="0" i="0" dirty="0" err="1">
                <a:solidFill>
                  <a:srgbClr val="242424"/>
                </a:solidFill>
                <a:effectLst/>
                <a:latin typeface="source-serif-pro"/>
              </a:rPr>
              <a:t>dem</a:t>
            </a:r>
            <a:r>
              <a:rPr lang="en-GB" b="0" i="0" dirty="0">
                <a:solidFill>
                  <a:srgbClr val="242424"/>
                </a:solidFill>
                <a:effectLst/>
                <a:latin typeface="source-serif-pro"/>
              </a:rPr>
              <a:t> </a:t>
            </a:r>
            <a:r>
              <a:rPr lang="en-GB" b="0" i="0" dirty="0" err="1">
                <a:solidFill>
                  <a:srgbClr val="242424"/>
                </a:solidFill>
                <a:effectLst/>
                <a:latin typeface="source-serif-pro"/>
              </a:rPr>
              <a:t>abgegrenzten</a:t>
            </a:r>
            <a:r>
              <a:rPr lang="en-GB" b="0" i="0" dirty="0">
                <a:solidFill>
                  <a:srgbClr val="242424"/>
                </a:solidFill>
                <a:effectLst/>
                <a:latin typeface="source-serif-pro"/>
              </a:rPr>
              <a:t> </a:t>
            </a:r>
            <a:r>
              <a:rPr lang="en-GB" b="0" i="0" dirty="0" err="1">
                <a:solidFill>
                  <a:srgbClr val="242424"/>
                </a:solidFill>
                <a:effectLst/>
                <a:latin typeface="source-serif-pro"/>
              </a:rPr>
              <a:t>Erzeugungsgebiet</a:t>
            </a:r>
            <a:r>
              <a:rPr lang="en-GB" b="0" i="0" dirty="0">
                <a:solidFill>
                  <a:srgbClr val="242424"/>
                </a:solidFill>
                <a:effectLst/>
                <a:latin typeface="source-serif-pro"/>
              </a:rPr>
              <a:t> </a:t>
            </a:r>
            <a:r>
              <a:rPr lang="en-GB" b="0" i="0" dirty="0" err="1">
                <a:solidFill>
                  <a:srgbClr val="242424"/>
                </a:solidFill>
                <a:effectLst/>
                <a:latin typeface="source-serif-pro"/>
              </a:rPr>
              <a:t>angepflanzt</a:t>
            </a:r>
            <a:r>
              <a:rPr lang="en-GB" b="0" i="0" dirty="0">
                <a:solidFill>
                  <a:srgbClr val="242424"/>
                </a:solidFill>
                <a:effectLst/>
                <a:latin typeface="source-serif-pro"/>
              </a:rPr>
              <a:t> </a:t>
            </a:r>
            <a:r>
              <a:rPr lang="en-GB" b="0" i="0" dirty="0" err="1">
                <a:solidFill>
                  <a:srgbClr val="242424"/>
                </a:solidFill>
                <a:effectLst/>
                <a:latin typeface="source-serif-pro"/>
              </a:rPr>
              <a:t>wurden</a:t>
            </a:r>
            <a:r>
              <a:rPr lang="en-GB" b="0" i="0" dirty="0">
                <a:solidFill>
                  <a:srgbClr val="242424"/>
                </a:solidFill>
                <a:effectLst/>
                <a:latin typeface="source-serif-pro"/>
              </a:rPr>
              <a:t>, und </a:t>
            </a:r>
            <a:r>
              <a:rPr lang="en-GB" b="0" i="0" dirty="0" err="1">
                <a:solidFill>
                  <a:srgbClr val="242424"/>
                </a:solidFill>
                <a:effectLst/>
                <a:latin typeface="source-serif-pro"/>
              </a:rPr>
              <a:t>dass</a:t>
            </a:r>
            <a:r>
              <a:rPr lang="en-GB" b="0" i="0" dirty="0">
                <a:solidFill>
                  <a:srgbClr val="242424"/>
                </a:solidFill>
                <a:effectLst/>
                <a:latin typeface="source-serif-pro"/>
              </a:rPr>
              <a:t> </a:t>
            </a:r>
            <a:r>
              <a:rPr lang="en-GB" b="0" i="0" dirty="0" err="1">
                <a:solidFill>
                  <a:srgbClr val="242424"/>
                </a:solidFill>
                <a:effectLst/>
                <a:latin typeface="source-serif-pro"/>
              </a:rPr>
              <a:t>sie</a:t>
            </a:r>
            <a:r>
              <a:rPr lang="en-GB" b="0" i="0" dirty="0">
                <a:solidFill>
                  <a:srgbClr val="242424"/>
                </a:solidFill>
                <a:effectLst/>
                <a:latin typeface="source-serif-pro"/>
              </a:rPr>
              <a:t> von </a:t>
            </a:r>
            <a:r>
              <a:rPr lang="en-GB" b="0" i="0" dirty="0" err="1">
                <a:solidFill>
                  <a:srgbClr val="242424"/>
                </a:solidFill>
                <a:effectLst/>
                <a:latin typeface="source-serif-pro"/>
              </a:rPr>
              <a:t>Unternehmen</a:t>
            </a:r>
            <a:r>
              <a:rPr lang="en-GB" b="0" i="0" dirty="0">
                <a:solidFill>
                  <a:srgbClr val="242424"/>
                </a:solidFill>
                <a:effectLst/>
                <a:latin typeface="source-serif-pro"/>
              </a:rPr>
              <a:t> </a:t>
            </a:r>
            <a:r>
              <a:rPr lang="en-GB" b="0" i="0" dirty="0" err="1">
                <a:solidFill>
                  <a:srgbClr val="242424"/>
                </a:solidFill>
                <a:effectLst/>
                <a:latin typeface="source-serif-pro"/>
              </a:rPr>
              <a:t>mit</a:t>
            </a:r>
            <a:r>
              <a:rPr lang="en-GB" b="0" i="0" dirty="0">
                <a:solidFill>
                  <a:srgbClr val="242424"/>
                </a:solidFill>
                <a:effectLst/>
                <a:latin typeface="source-serif-pro"/>
              </a:rPr>
              <a:t> Sitz in </a:t>
            </a:r>
            <a:r>
              <a:rPr lang="en-GB" b="0" i="0" dirty="0" err="1">
                <a:solidFill>
                  <a:srgbClr val="242424"/>
                </a:solidFill>
                <a:effectLst/>
                <a:latin typeface="source-serif-pro"/>
              </a:rPr>
              <a:t>einem</a:t>
            </a:r>
            <a:r>
              <a:rPr lang="en-GB" b="0" i="0" dirty="0">
                <a:solidFill>
                  <a:srgbClr val="242424"/>
                </a:solidFill>
                <a:effectLst/>
                <a:latin typeface="source-serif-pro"/>
              </a:rPr>
              <a:t> </a:t>
            </a:r>
            <a:r>
              <a:rPr lang="en-GB" b="0" i="0" dirty="0" err="1">
                <a:solidFill>
                  <a:srgbClr val="242424"/>
                </a:solidFill>
                <a:effectLst/>
                <a:latin typeface="source-serif-pro"/>
              </a:rPr>
              <a:t>bestimmten</a:t>
            </a:r>
            <a:r>
              <a:rPr lang="en-GB" b="0" i="0" dirty="0">
                <a:solidFill>
                  <a:srgbClr val="242424"/>
                </a:solidFill>
                <a:effectLst/>
                <a:latin typeface="source-serif-pro"/>
              </a:rPr>
              <a:t> </a:t>
            </a:r>
            <a:r>
              <a:rPr lang="en-GB" b="0" i="0" dirty="0" err="1">
                <a:solidFill>
                  <a:srgbClr val="242424"/>
                </a:solidFill>
                <a:effectLst/>
                <a:latin typeface="source-serif-pro"/>
              </a:rPr>
              <a:t>Gebiet</a:t>
            </a:r>
            <a:r>
              <a:rPr lang="en-GB" b="0" i="0" dirty="0">
                <a:solidFill>
                  <a:srgbClr val="242424"/>
                </a:solidFill>
                <a:effectLst/>
                <a:latin typeface="source-serif-pro"/>
              </a:rPr>
              <a:t> in </a:t>
            </a:r>
            <a:r>
              <a:rPr lang="en-GB" b="0" i="0" dirty="0" err="1">
                <a:solidFill>
                  <a:srgbClr val="242424"/>
                </a:solidFill>
                <a:effectLst/>
                <a:latin typeface="source-serif-pro"/>
              </a:rPr>
              <a:t>Frankreich</a:t>
            </a:r>
            <a:r>
              <a:rPr lang="en-GB" b="0" i="0" dirty="0">
                <a:solidFill>
                  <a:srgbClr val="242424"/>
                </a:solidFill>
                <a:effectLst/>
                <a:latin typeface="source-serif-pro"/>
              </a:rPr>
              <a:t> </a:t>
            </a:r>
            <a:r>
              <a:rPr lang="en-GB" b="0" i="0" dirty="0" err="1">
                <a:solidFill>
                  <a:srgbClr val="242424"/>
                </a:solidFill>
                <a:effectLst/>
                <a:latin typeface="source-serif-pro"/>
              </a:rPr>
              <a:t>getrocknet</a:t>
            </a:r>
            <a:r>
              <a:rPr lang="en-GB" b="0" i="0" dirty="0">
                <a:solidFill>
                  <a:srgbClr val="242424"/>
                </a:solidFill>
                <a:effectLst/>
                <a:latin typeface="source-serif-pro"/>
              </a:rPr>
              <a:t>, </a:t>
            </a:r>
            <a:r>
              <a:rPr lang="en-GB" b="0" i="0" dirty="0" err="1">
                <a:solidFill>
                  <a:srgbClr val="242424"/>
                </a:solidFill>
                <a:effectLst/>
                <a:latin typeface="source-serif-pro"/>
              </a:rPr>
              <a:t>konditioniert</a:t>
            </a:r>
            <a:r>
              <a:rPr lang="en-GB" b="0" i="0" dirty="0">
                <a:solidFill>
                  <a:srgbClr val="242424"/>
                </a:solidFill>
                <a:effectLst/>
                <a:latin typeface="source-serif-pro"/>
              </a:rPr>
              <a:t> und </a:t>
            </a:r>
            <a:r>
              <a:rPr lang="en-GB" b="0" i="0" dirty="0" err="1">
                <a:solidFill>
                  <a:srgbClr val="242424"/>
                </a:solidFill>
                <a:effectLst/>
                <a:latin typeface="source-serif-pro"/>
              </a:rPr>
              <a:t>verarbeitet</a:t>
            </a:r>
            <a:r>
              <a:rPr lang="en-GB" b="0" i="0" dirty="0">
                <a:solidFill>
                  <a:srgbClr val="242424"/>
                </a:solidFill>
                <a:effectLst/>
                <a:latin typeface="source-serif-pro"/>
              </a:rPr>
              <a:t> </a:t>
            </a:r>
            <a:r>
              <a:rPr lang="en-GB" b="0" i="0" dirty="0" err="1">
                <a:solidFill>
                  <a:srgbClr val="242424"/>
                </a:solidFill>
                <a:effectLst/>
                <a:latin typeface="source-serif-pro"/>
              </a:rPr>
              <a:t>werden</a:t>
            </a:r>
            <a:r>
              <a:rPr lang="en-GB" b="0" i="0" dirty="0">
                <a:solidFill>
                  <a:srgbClr val="242424"/>
                </a:solidFill>
                <a:effectLst/>
                <a:latin typeface="source-serif-pro"/>
              </a:rPr>
              <a:t>.</a:t>
            </a:r>
            <a:br>
              <a:rPr lang="en-GB" b="0" i="0" dirty="0">
                <a:effectLst/>
                <a:latin typeface="medium-content-sans-serif-font"/>
              </a:rPr>
            </a:br>
            <a:endParaRPr lang="en-GB" b="0" i="0" dirty="0">
              <a:solidFill>
                <a:srgbClr val="7A7A7A"/>
              </a:solidFill>
              <a:effectLst/>
              <a:latin typeface="Roboto" panose="02000000000000000000" pitchFamily="2" charset="0"/>
            </a:endParaRPr>
          </a:p>
          <a:p>
            <a:pPr algn="just"/>
            <a:endParaRPr lang="en-GB" b="0" i="0" dirty="0">
              <a:solidFill>
                <a:srgbClr val="7A7A7A"/>
              </a:solidFill>
              <a:effectLst/>
              <a:latin typeface="Roboto" panose="02000000000000000000" pitchFamily="2" charset="0"/>
            </a:endParaRPr>
          </a:p>
        </p:txBody>
      </p:sp>
    </p:spTree>
    <p:extLst>
      <p:ext uri="{BB962C8B-B14F-4D97-AF65-F5344CB8AC3E}">
        <p14:creationId xmlns:p14="http://schemas.microsoft.com/office/powerpoint/2010/main" val="31290673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484273" y="294509"/>
            <a:ext cx="10595237" cy="803654"/>
          </a:xfrm>
          <a:prstGeom prst="rect">
            <a:avLst/>
          </a:prstGeom>
        </p:spPr>
        <p:txBody>
          <a:bodyPr/>
          <a:lstStyle/>
          <a:p>
            <a:r>
              <a:rPr lang="en-US" dirty="0"/>
              <a:t>TE-FOOD  </a:t>
            </a:r>
            <a:r>
              <a:rPr lang="en-GB" b="0" dirty="0" err="1">
                <a:solidFill>
                  <a:srgbClr val="6A9D56"/>
                </a:solidFill>
                <a:latin typeface="Roboto" panose="02000000000000000000" pitchFamily="2" charset="0"/>
              </a:rPr>
              <a:t>Kollaboration</a:t>
            </a:r>
            <a:r>
              <a:rPr lang="en-GB" b="0" dirty="0">
                <a:solidFill>
                  <a:srgbClr val="6A9D56"/>
                </a:solidFill>
                <a:latin typeface="Roboto" panose="02000000000000000000" pitchFamily="2" charset="0"/>
              </a:rPr>
              <a:t> in </a:t>
            </a:r>
            <a:r>
              <a:rPr lang="en-GB" b="0" dirty="0" err="1">
                <a:solidFill>
                  <a:srgbClr val="6A9D56"/>
                </a:solidFill>
                <a:latin typeface="Roboto" panose="02000000000000000000" pitchFamily="2" charset="0"/>
              </a:rPr>
              <a:t>Aktion</a:t>
            </a:r>
            <a:endParaRPr lang="en-GB" sz="3600" b="0" i="0" dirty="0">
              <a:solidFill>
                <a:srgbClr val="6A9D56"/>
              </a:solidFill>
              <a:effectLst/>
              <a:latin typeface="Roboto" panose="02000000000000000000" pitchFamily="2" charset="0"/>
            </a:endParaRPr>
          </a:p>
          <a:p>
            <a:pPr algn="l"/>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pic>
        <p:nvPicPr>
          <p:cNvPr id="4098" name="Picture 2">
            <a:extLst>
              <a:ext uri="{FF2B5EF4-FFF2-40B4-BE49-F238E27FC236}">
                <a16:creationId xmlns:a16="http://schemas.microsoft.com/office/drawing/2014/main" id="{82BAD330-2F2C-EAAE-CF29-2930263FB66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7807" y="1753519"/>
            <a:ext cx="9890841" cy="3973920"/>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BC88DD0E-93EB-4A5E-3BE0-C441E549DD63}"/>
              </a:ext>
            </a:extLst>
          </p:cNvPr>
          <p:cNvSpPr txBox="1"/>
          <p:nvPr/>
        </p:nvSpPr>
        <p:spPr>
          <a:xfrm>
            <a:off x="9083414" y="5939317"/>
            <a:ext cx="6687878" cy="369332"/>
          </a:xfrm>
          <a:prstGeom prst="rect">
            <a:avLst/>
          </a:prstGeom>
          <a:noFill/>
        </p:spPr>
        <p:txBody>
          <a:bodyPr wrap="square">
            <a:spAutoFit/>
          </a:bodyPr>
          <a:lstStyle/>
          <a:p>
            <a:r>
              <a:rPr lang="en-GB" dirty="0">
                <a:hlinkClick r:id="rId3"/>
              </a:rPr>
              <a:t>Source</a:t>
            </a:r>
            <a:endParaRPr lang="en-IE" dirty="0"/>
          </a:p>
        </p:txBody>
      </p:sp>
    </p:spTree>
    <p:extLst>
      <p:ext uri="{BB962C8B-B14F-4D97-AF65-F5344CB8AC3E}">
        <p14:creationId xmlns:p14="http://schemas.microsoft.com/office/powerpoint/2010/main" val="132150255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CD062C7B-9BAE-0E43-A6E9-6E98B3E7EBD7}"/>
              </a:ext>
            </a:extLst>
          </p:cNvPr>
          <p:cNvSpPr>
            <a:spLocks noGrp="1"/>
          </p:cNvSpPr>
          <p:nvPr>
            <p:ph type="body" sz="quarter" idx="27"/>
          </p:nvPr>
        </p:nvSpPr>
        <p:spPr>
          <a:xfrm>
            <a:off x="2371059" y="280566"/>
            <a:ext cx="5041923" cy="720752"/>
          </a:xfrm>
          <a:prstGeom prst="rect">
            <a:avLst/>
          </a:prstGeom>
        </p:spPr>
        <p:txBody>
          <a:bodyPr/>
          <a:lstStyle/>
          <a:p>
            <a:r>
              <a:rPr lang="en-US" dirty="0" err="1"/>
              <a:t>Lernergebnisse</a:t>
            </a:r>
            <a:r>
              <a:rPr lang="en-US" dirty="0"/>
              <a:t> </a:t>
            </a:r>
          </a:p>
        </p:txBody>
      </p:sp>
      <p:sp>
        <p:nvSpPr>
          <p:cNvPr id="34" name="TextBox 33">
            <a:extLst>
              <a:ext uri="{FF2B5EF4-FFF2-40B4-BE49-F238E27FC236}">
                <a16:creationId xmlns:a16="http://schemas.microsoft.com/office/drawing/2014/main" id="{BF7458A0-7891-E000-5514-DF211F41E124}"/>
              </a:ext>
            </a:extLst>
          </p:cNvPr>
          <p:cNvSpPr txBox="1"/>
          <p:nvPr/>
        </p:nvSpPr>
        <p:spPr>
          <a:xfrm>
            <a:off x="2371059" y="1060714"/>
            <a:ext cx="8335925" cy="5632311"/>
          </a:xfrm>
          <a:prstGeom prst="rect">
            <a:avLst/>
          </a:prstGeom>
          <a:solidFill>
            <a:schemeClr val="bg1"/>
          </a:solidFill>
        </p:spPr>
        <p:txBody>
          <a:bodyPr wrap="square" rtlCol="0">
            <a:spAutoFit/>
          </a:bodyPr>
          <a:lstStyle/>
          <a:p>
            <a:pPr algn="just"/>
            <a:r>
              <a:rPr lang="en-GB" dirty="0">
                <a:solidFill>
                  <a:srgbClr val="262626"/>
                </a:solidFill>
              </a:rPr>
              <a:t>Am Ende von Modul 4 </a:t>
            </a:r>
            <a:r>
              <a:rPr lang="en-GB" dirty="0" err="1">
                <a:solidFill>
                  <a:srgbClr val="262626"/>
                </a:solidFill>
              </a:rPr>
              <a:t>werden</a:t>
            </a:r>
            <a:r>
              <a:rPr lang="en-GB" dirty="0">
                <a:solidFill>
                  <a:srgbClr val="262626"/>
                </a:solidFill>
              </a:rPr>
              <a:t> die </a:t>
            </a:r>
            <a:r>
              <a:rPr lang="en-GB" dirty="0" err="1">
                <a:solidFill>
                  <a:srgbClr val="262626"/>
                </a:solidFill>
              </a:rPr>
              <a:t>Teilnehmer</a:t>
            </a:r>
            <a:r>
              <a:rPr lang="en-GB" dirty="0">
                <a:solidFill>
                  <a:srgbClr val="262626"/>
                </a:solidFill>
              </a:rPr>
              <a:t> in der Lage sein:</a:t>
            </a:r>
          </a:p>
          <a:p>
            <a:pPr algn="just"/>
            <a:endParaRPr lang="en-GB" dirty="0">
              <a:solidFill>
                <a:srgbClr val="262626"/>
              </a:solidFill>
            </a:endParaRPr>
          </a:p>
          <a:p>
            <a:pPr marL="342900" indent="-342900" algn="just">
              <a:buFont typeface="Arial" panose="020B0604020202020204" pitchFamily="34" charset="0"/>
              <a:buChar char="•"/>
            </a:pPr>
            <a:r>
              <a:rPr lang="en-GB" dirty="0">
                <a:solidFill>
                  <a:srgbClr val="262626"/>
                </a:solidFill>
              </a:rPr>
              <a:t>Die </a:t>
            </a:r>
            <a:r>
              <a:rPr lang="en-GB" dirty="0" err="1">
                <a:solidFill>
                  <a:srgbClr val="262626"/>
                </a:solidFill>
              </a:rPr>
              <a:t>wichtigsten</a:t>
            </a:r>
            <a:r>
              <a:rPr lang="en-GB" dirty="0">
                <a:solidFill>
                  <a:srgbClr val="262626"/>
                </a:solidFill>
              </a:rPr>
              <a:t> </a:t>
            </a:r>
            <a:r>
              <a:rPr lang="en-GB" dirty="0" err="1">
                <a:solidFill>
                  <a:srgbClr val="262626"/>
                </a:solidFill>
              </a:rPr>
              <a:t>Prinzipien</a:t>
            </a:r>
            <a:r>
              <a:rPr lang="en-GB" dirty="0">
                <a:solidFill>
                  <a:srgbClr val="262626"/>
                </a:solidFill>
              </a:rPr>
              <a:t> und </a:t>
            </a:r>
            <a:r>
              <a:rPr lang="en-GB" dirty="0" err="1">
                <a:solidFill>
                  <a:srgbClr val="262626"/>
                </a:solidFill>
              </a:rPr>
              <a:t>Mechanismen</a:t>
            </a:r>
            <a:r>
              <a:rPr lang="en-GB" dirty="0">
                <a:solidFill>
                  <a:srgbClr val="262626"/>
                </a:solidFill>
              </a:rPr>
              <a:t> </a:t>
            </a:r>
            <a:r>
              <a:rPr lang="en-GB" dirty="0" err="1">
                <a:solidFill>
                  <a:srgbClr val="262626"/>
                </a:solidFill>
              </a:rPr>
              <a:t>zu</a:t>
            </a:r>
            <a:r>
              <a:rPr lang="en-GB" dirty="0">
                <a:solidFill>
                  <a:srgbClr val="262626"/>
                </a:solidFill>
              </a:rPr>
              <a:t> verstehen, die der Blockchain-</a:t>
            </a:r>
            <a:r>
              <a:rPr lang="en-GB" dirty="0" err="1">
                <a:solidFill>
                  <a:srgbClr val="262626"/>
                </a:solidFill>
              </a:rPr>
              <a:t>Technologie</a:t>
            </a:r>
            <a:r>
              <a:rPr lang="en-GB" dirty="0">
                <a:solidFill>
                  <a:srgbClr val="262626"/>
                </a:solidFill>
              </a:rPr>
              <a:t> in der </a:t>
            </a:r>
            <a:r>
              <a:rPr lang="en-GB" dirty="0" err="1">
                <a:solidFill>
                  <a:srgbClr val="262626"/>
                </a:solidFill>
              </a:rPr>
              <a:t>Anwendung</a:t>
            </a:r>
            <a:r>
              <a:rPr lang="en-GB" dirty="0">
                <a:solidFill>
                  <a:srgbClr val="262626"/>
                </a:solidFill>
              </a:rPr>
              <a:t> </a:t>
            </a:r>
            <a:r>
              <a:rPr lang="en-GB" dirty="0" err="1">
                <a:solidFill>
                  <a:srgbClr val="262626"/>
                </a:solidFill>
              </a:rPr>
              <a:t>im</a:t>
            </a:r>
            <a:r>
              <a:rPr lang="en-GB" dirty="0">
                <a:solidFill>
                  <a:srgbClr val="262626"/>
                </a:solidFill>
              </a:rPr>
              <a:t> </a:t>
            </a:r>
            <a:r>
              <a:rPr lang="en-GB" dirty="0" err="1">
                <a:solidFill>
                  <a:srgbClr val="262626"/>
                </a:solidFill>
              </a:rPr>
              <a:t>Agrar</a:t>
            </a:r>
            <a:r>
              <a:rPr lang="en-GB" dirty="0">
                <a:solidFill>
                  <a:srgbClr val="262626"/>
                </a:solidFill>
              </a:rPr>
              <a:t>- und </a:t>
            </a:r>
            <a:r>
              <a:rPr lang="en-GB" dirty="0" err="1">
                <a:solidFill>
                  <a:srgbClr val="262626"/>
                </a:solidFill>
              </a:rPr>
              <a:t>Lebensmittelsektor</a:t>
            </a:r>
            <a:r>
              <a:rPr lang="en-GB" dirty="0">
                <a:solidFill>
                  <a:srgbClr val="262626"/>
                </a:solidFill>
              </a:rPr>
              <a:t> </a:t>
            </a:r>
            <a:r>
              <a:rPr lang="en-GB" dirty="0" err="1">
                <a:solidFill>
                  <a:srgbClr val="262626"/>
                </a:solidFill>
              </a:rPr>
              <a:t>zugrunde</a:t>
            </a:r>
            <a:r>
              <a:rPr lang="en-GB" dirty="0">
                <a:solidFill>
                  <a:srgbClr val="262626"/>
                </a:solidFill>
              </a:rPr>
              <a:t> </a:t>
            </a:r>
            <a:r>
              <a:rPr lang="en-GB" dirty="0" err="1">
                <a:solidFill>
                  <a:srgbClr val="262626"/>
                </a:solidFill>
              </a:rPr>
              <a:t>liegen</a:t>
            </a:r>
            <a:r>
              <a:rPr lang="en-GB" dirty="0">
                <a:solidFill>
                  <a:srgbClr val="262626"/>
                </a:solidFill>
              </a:rPr>
              <a:t>.</a:t>
            </a:r>
          </a:p>
          <a:p>
            <a:pPr marL="342900" indent="-342900" algn="just">
              <a:buFont typeface="Arial" panose="020B0604020202020204" pitchFamily="34" charset="0"/>
              <a:buChar char="•"/>
            </a:pPr>
            <a:r>
              <a:rPr lang="en-GB" dirty="0">
                <a:solidFill>
                  <a:srgbClr val="262626"/>
                </a:solidFill>
              </a:rPr>
              <a:t>Die Rolle von Blockchain in der </a:t>
            </a:r>
            <a:r>
              <a:rPr lang="en-GB" dirty="0" err="1">
                <a:solidFill>
                  <a:srgbClr val="262626"/>
                </a:solidFill>
              </a:rPr>
              <a:t>Agrar</a:t>
            </a:r>
            <a:r>
              <a:rPr lang="en-GB" dirty="0">
                <a:solidFill>
                  <a:srgbClr val="262626"/>
                </a:solidFill>
              </a:rPr>
              <a:t>- und </a:t>
            </a:r>
            <a:r>
              <a:rPr lang="en-GB" dirty="0" err="1">
                <a:solidFill>
                  <a:srgbClr val="262626"/>
                </a:solidFill>
              </a:rPr>
              <a:t>Lebensmittelversorgungskette</a:t>
            </a:r>
            <a:r>
              <a:rPr lang="en-GB" dirty="0">
                <a:solidFill>
                  <a:srgbClr val="262626"/>
                </a:solidFill>
              </a:rPr>
              <a:t> </a:t>
            </a:r>
            <a:r>
              <a:rPr lang="en-GB" dirty="0" err="1">
                <a:solidFill>
                  <a:srgbClr val="262626"/>
                </a:solidFill>
              </a:rPr>
              <a:t>zu</a:t>
            </a:r>
            <a:r>
              <a:rPr lang="en-GB" dirty="0">
                <a:solidFill>
                  <a:srgbClr val="262626"/>
                </a:solidFill>
              </a:rPr>
              <a:t> </a:t>
            </a:r>
            <a:r>
              <a:rPr lang="en-GB" dirty="0" err="1">
                <a:solidFill>
                  <a:srgbClr val="262626"/>
                </a:solidFill>
              </a:rPr>
              <a:t>erkennen</a:t>
            </a:r>
            <a:r>
              <a:rPr lang="en-GB" dirty="0">
                <a:solidFill>
                  <a:srgbClr val="262626"/>
                </a:solidFill>
              </a:rPr>
              <a:t> und die </a:t>
            </a:r>
            <a:r>
              <a:rPr lang="en-GB" dirty="0" err="1">
                <a:solidFill>
                  <a:srgbClr val="262626"/>
                </a:solidFill>
              </a:rPr>
              <a:t>Vorteile</a:t>
            </a:r>
            <a:r>
              <a:rPr lang="en-GB" dirty="0">
                <a:solidFill>
                  <a:srgbClr val="262626"/>
                </a:solidFill>
              </a:rPr>
              <a:t> und </a:t>
            </a:r>
            <a:r>
              <a:rPr lang="en-GB" dirty="0" err="1">
                <a:solidFill>
                  <a:srgbClr val="262626"/>
                </a:solidFill>
              </a:rPr>
              <a:t>Herausforderungen</a:t>
            </a:r>
            <a:r>
              <a:rPr lang="en-GB" dirty="0">
                <a:solidFill>
                  <a:srgbClr val="262626"/>
                </a:solidFill>
              </a:rPr>
              <a:t> der </a:t>
            </a:r>
            <a:r>
              <a:rPr lang="en-GB" dirty="0" err="1">
                <a:solidFill>
                  <a:srgbClr val="262626"/>
                </a:solidFill>
              </a:rPr>
              <a:t>Implementierung</a:t>
            </a:r>
            <a:r>
              <a:rPr lang="en-GB" dirty="0">
                <a:solidFill>
                  <a:srgbClr val="262626"/>
                </a:solidFill>
              </a:rPr>
              <a:t> von Blockchain in </a:t>
            </a:r>
            <a:r>
              <a:rPr lang="en-GB" dirty="0" err="1">
                <a:solidFill>
                  <a:srgbClr val="262626"/>
                </a:solidFill>
              </a:rPr>
              <a:t>landwirtschaftlichen</a:t>
            </a:r>
            <a:r>
              <a:rPr lang="en-GB" dirty="0">
                <a:solidFill>
                  <a:srgbClr val="262626"/>
                </a:solidFill>
              </a:rPr>
              <a:t> </a:t>
            </a:r>
            <a:r>
              <a:rPr lang="en-GB" dirty="0" err="1">
                <a:solidFill>
                  <a:srgbClr val="262626"/>
                </a:solidFill>
              </a:rPr>
              <a:t>Versorgungsketten</a:t>
            </a:r>
            <a:r>
              <a:rPr lang="en-GB" dirty="0">
                <a:solidFill>
                  <a:srgbClr val="262626"/>
                </a:solidFill>
              </a:rPr>
              <a:t> </a:t>
            </a:r>
            <a:r>
              <a:rPr lang="en-GB" dirty="0" err="1">
                <a:solidFill>
                  <a:srgbClr val="262626"/>
                </a:solidFill>
              </a:rPr>
              <a:t>zu</a:t>
            </a:r>
            <a:r>
              <a:rPr lang="en-GB" dirty="0">
                <a:solidFill>
                  <a:srgbClr val="262626"/>
                </a:solidFill>
              </a:rPr>
              <a:t> </a:t>
            </a:r>
            <a:r>
              <a:rPr lang="en-GB" dirty="0" err="1">
                <a:solidFill>
                  <a:srgbClr val="262626"/>
                </a:solidFill>
              </a:rPr>
              <a:t>identifizieren</a:t>
            </a:r>
            <a:r>
              <a:rPr lang="en-GB" dirty="0">
                <a:solidFill>
                  <a:srgbClr val="262626"/>
                </a:solidFill>
              </a:rPr>
              <a:t>.</a:t>
            </a:r>
          </a:p>
          <a:p>
            <a:pPr marL="342900" indent="-342900" algn="just">
              <a:buFont typeface="Arial" panose="020B0604020202020204" pitchFamily="34" charset="0"/>
              <a:buChar char="•"/>
            </a:pPr>
            <a:r>
              <a:rPr lang="en-GB" dirty="0">
                <a:solidFill>
                  <a:srgbClr val="262626"/>
                </a:solidFill>
              </a:rPr>
              <a:t>Analyse der </a:t>
            </a:r>
            <a:r>
              <a:rPr lang="en-GB" dirty="0" err="1">
                <a:solidFill>
                  <a:srgbClr val="262626"/>
                </a:solidFill>
              </a:rPr>
              <a:t>Auswirkungen</a:t>
            </a:r>
            <a:r>
              <a:rPr lang="en-GB" dirty="0">
                <a:solidFill>
                  <a:srgbClr val="262626"/>
                </a:solidFill>
              </a:rPr>
              <a:t> von </a:t>
            </a:r>
            <a:r>
              <a:rPr lang="en-GB" dirty="0" err="1">
                <a:solidFill>
                  <a:srgbClr val="262626"/>
                </a:solidFill>
              </a:rPr>
              <a:t>Vermittlungsplattformen</a:t>
            </a:r>
            <a:r>
              <a:rPr lang="en-GB" dirty="0">
                <a:solidFill>
                  <a:srgbClr val="262626"/>
                </a:solidFill>
              </a:rPr>
              <a:t>. </a:t>
            </a:r>
            <a:r>
              <a:rPr lang="en-GB" dirty="0" err="1">
                <a:solidFill>
                  <a:srgbClr val="262626"/>
                </a:solidFill>
              </a:rPr>
              <a:t>Beurteilen</a:t>
            </a:r>
            <a:r>
              <a:rPr lang="en-GB" dirty="0">
                <a:solidFill>
                  <a:srgbClr val="262626"/>
                </a:solidFill>
              </a:rPr>
              <a:t> Sie die </a:t>
            </a:r>
            <a:r>
              <a:rPr lang="en-GB" dirty="0" err="1">
                <a:solidFill>
                  <a:srgbClr val="262626"/>
                </a:solidFill>
              </a:rPr>
              <a:t>Entstehung</a:t>
            </a:r>
            <a:r>
              <a:rPr lang="en-GB" dirty="0">
                <a:solidFill>
                  <a:srgbClr val="262626"/>
                </a:solidFill>
              </a:rPr>
              <a:t> und den </a:t>
            </a:r>
            <a:r>
              <a:rPr lang="en-GB" dirty="0" err="1">
                <a:solidFill>
                  <a:srgbClr val="262626"/>
                </a:solidFill>
              </a:rPr>
              <a:t>Einfluss</a:t>
            </a:r>
            <a:r>
              <a:rPr lang="en-GB" dirty="0">
                <a:solidFill>
                  <a:srgbClr val="262626"/>
                </a:solidFill>
              </a:rPr>
              <a:t> von </a:t>
            </a:r>
            <a:r>
              <a:rPr lang="en-GB" dirty="0" err="1">
                <a:solidFill>
                  <a:srgbClr val="262626"/>
                </a:solidFill>
              </a:rPr>
              <a:t>Vermittlungsplattformen</a:t>
            </a:r>
            <a:r>
              <a:rPr lang="en-GB" dirty="0">
                <a:solidFill>
                  <a:srgbClr val="262626"/>
                </a:solidFill>
              </a:rPr>
              <a:t> auf </a:t>
            </a:r>
            <a:r>
              <a:rPr lang="en-GB" dirty="0" err="1">
                <a:solidFill>
                  <a:srgbClr val="262626"/>
                </a:solidFill>
              </a:rPr>
              <a:t>dem</a:t>
            </a:r>
            <a:r>
              <a:rPr lang="en-GB" dirty="0">
                <a:solidFill>
                  <a:srgbClr val="262626"/>
                </a:solidFill>
              </a:rPr>
              <a:t> </a:t>
            </a:r>
            <a:r>
              <a:rPr lang="en-GB" dirty="0" err="1">
                <a:solidFill>
                  <a:srgbClr val="262626"/>
                </a:solidFill>
              </a:rPr>
              <a:t>Agrar</a:t>
            </a:r>
            <a:r>
              <a:rPr lang="en-GB" dirty="0">
                <a:solidFill>
                  <a:srgbClr val="262626"/>
                </a:solidFill>
              </a:rPr>
              <a:t>- und </a:t>
            </a:r>
            <a:r>
              <a:rPr lang="en-GB" dirty="0" err="1">
                <a:solidFill>
                  <a:srgbClr val="262626"/>
                </a:solidFill>
              </a:rPr>
              <a:t>Lebensmittelmarkt</a:t>
            </a:r>
            <a:r>
              <a:rPr lang="en-GB" dirty="0">
                <a:solidFill>
                  <a:srgbClr val="262626"/>
                </a:solidFill>
              </a:rPr>
              <a:t>.</a:t>
            </a:r>
          </a:p>
          <a:p>
            <a:pPr marL="342900" indent="-342900" algn="just">
              <a:buFont typeface="Arial" panose="020B0604020202020204" pitchFamily="34" charset="0"/>
              <a:buChar char="•"/>
            </a:pPr>
            <a:r>
              <a:rPr lang="en-GB" dirty="0" err="1">
                <a:solidFill>
                  <a:srgbClr val="262626"/>
                </a:solidFill>
              </a:rPr>
              <a:t>Bewertung</a:t>
            </a:r>
            <a:r>
              <a:rPr lang="en-GB" dirty="0">
                <a:solidFill>
                  <a:srgbClr val="262626"/>
                </a:solidFill>
              </a:rPr>
              <a:t> der Integration von Blockchain </a:t>
            </a:r>
            <a:r>
              <a:rPr lang="en-GB" dirty="0" err="1">
                <a:solidFill>
                  <a:srgbClr val="262626"/>
                </a:solidFill>
              </a:rPr>
              <a:t>durch</a:t>
            </a:r>
            <a:r>
              <a:rPr lang="en-GB" dirty="0">
                <a:solidFill>
                  <a:srgbClr val="262626"/>
                </a:solidFill>
              </a:rPr>
              <a:t> </a:t>
            </a:r>
            <a:r>
              <a:rPr lang="en-GB" dirty="0" err="1">
                <a:solidFill>
                  <a:srgbClr val="262626"/>
                </a:solidFill>
              </a:rPr>
              <a:t>Einzelhändler</a:t>
            </a:r>
            <a:r>
              <a:rPr lang="en-GB" dirty="0">
                <a:solidFill>
                  <a:srgbClr val="262626"/>
                </a:solidFill>
              </a:rPr>
              <a:t>. Die </a:t>
            </a:r>
            <a:r>
              <a:rPr lang="en-GB" dirty="0" err="1">
                <a:solidFill>
                  <a:srgbClr val="262626"/>
                </a:solidFill>
              </a:rPr>
              <a:t>Motivationen</a:t>
            </a:r>
            <a:r>
              <a:rPr lang="en-GB" dirty="0">
                <a:solidFill>
                  <a:srgbClr val="262626"/>
                </a:solidFill>
              </a:rPr>
              <a:t> und </a:t>
            </a:r>
            <a:r>
              <a:rPr lang="en-GB" dirty="0" err="1">
                <a:solidFill>
                  <a:srgbClr val="262626"/>
                </a:solidFill>
              </a:rPr>
              <a:t>Strategien</a:t>
            </a:r>
            <a:r>
              <a:rPr lang="en-GB" dirty="0">
                <a:solidFill>
                  <a:srgbClr val="262626"/>
                </a:solidFill>
              </a:rPr>
              <a:t> </a:t>
            </a:r>
            <a:r>
              <a:rPr lang="en-GB" dirty="0" err="1">
                <a:solidFill>
                  <a:srgbClr val="262626"/>
                </a:solidFill>
              </a:rPr>
              <a:t>hinter</a:t>
            </a:r>
            <a:r>
              <a:rPr lang="en-GB" dirty="0">
                <a:solidFill>
                  <a:srgbClr val="262626"/>
                </a:solidFill>
              </a:rPr>
              <a:t> der </a:t>
            </a:r>
            <a:r>
              <a:rPr lang="en-GB" dirty="0" err="1">
                <a:solidFill>
                  <a:srgbClr val="262626"/>
                </a:solidFill>
              </a:rPr>
              <a:t>Einführung</a:t>
            </a:r>
            <a:r>
              <a:rPr lang="en-GB" dirty="0">
                <a:solidFill>
                  <a:srgbClr val="262626"/>
                </a:solidFill>
              </a:rPr>
              <a:t> von Blockchain-</a:t>
            </a:r>
            <a:r>
              <a:rPr lang="en-GB" dirty="0" err="1">
                <a:solidFill>
                  <a:srgbClr val="262626"/>
                </a:solidFill>
              </a:rPr>
              <a:t>Technologien</a:t>
            </a:r>
            <a:r>
              <a:rPr lang="en-GB" dirty="0">
                <a:solidFill>
                  <a:srgbClr val="262626"/>
                </a:solidFill>
              </a:rPr>
              <a:t> </a:t>
            </a:r>
            <a:r>
              <a:rPr lang="en-GB" dirty="0" err="1">
                <a:solidFill>
                  <a:srgbClr val="262626"/>
                </a:solidFill>
              </a:rPr>
              <a:t>durch</a:t>
            </a:r>
            <a:r>
              <a:rPr lang="en-GB" dirty="0">
                <a:solidFill>
                  <a:srgbClr val="262626"/>
                </a:solidFill>
              </a:rPr>
              <a:t> </a:t>
            </a:r>
            <a:r>
              <a:rPr lang="en-GB" dirty="0" err="1">
                <a:solidFill>
                  <a:srgbClr val="262626"/>
                </a:solidFill>
              </a:rPr>
              <a:t>Einzelhändler</a:t>
            </a:r>
            <a:r>
              <a:rPr lang="en-GB" dirty="0">
                <a:solidFill>
                  <a:srgbClr val="262626"/>
                </a:solidFill>
              </a:rPr>
              <a:t> und die </a:t>
            </a:r>
            <a:r>
              <a:rPr lang="en-GB" dirty="0" err="1">
                <a:solidFill>
                  <a:srgbClr val="262626"/>
                </a:solidFill>
              </a:rPr>
              <a:t>Auswirkungen</a:t>
            </a:r>
            <a:r>
              <a:rPr lang="en-GB" dirty="0">
                <a:solidFill>
                  <a:srgbClr val="262626"/>
                </a:solidFill>
              </a:rPr>
              <a:t> auf die </a:t>
            </a:r>
            <a:r>
              <a:rPr lang="en-GB" dirty="0" err="1">
                <a:solidFill>
                  <a:srgbClr val="262626"/>
                </a:solidFill>
              </a:rPr>
              <a:t>Lieferkette</a:t>
            </a:r>
            <a:r>
              <a:rPr lang="en-GB" dirty="0">
                <a:solidFill>
                  <a:srgbClr val="262626"/>
                </a:solidFill>
              </a:rPr>
              <a:t> und die </a:t>
            </a:r>
            <a:r>
              <a:rPr lang="en-GB" dirty="0" err="1">
                <a:solidFill>
                  <a:srgbClr val="262626"/>
                </a:solidFill>
              </a:rPr>
              <a:t>Endverbraucher</a:t>
            </a:r>
            <a:r>
              <a:rPr lang="en-GB" dirty="0">
                <a:solidFill>
                  <a:srgbClr val="262626"/>
                </a:solidFill>
              </a:rPr>
              <a:t> verstehen.</a:t>
            </a:r>
          </a:p>
          <a:p>
            <a:pPr marL="342900" indent="-342900" algn="just">
              <a:buFont typeface="Arial" panose="020B0604020202020204" pitchFamily="34" charset="0"/>
              <a:buChar char="•"/>
            </a:pPr>
            <a:r>
              <a:rPr lang="en-GB" dirty="0" err="1">
                <a:solidFill>
                  <a:srgbClr val="262626"/>
                </a:solidFill>
              </a:rPr>
              <a:t>Anwendung</a:t>
            </a:r>
            <a:r>
              <a:rPr lang="en-GB" dirty="0">
                <a:solidFill>
                  <a:srgbClr val="262626"/>
                </a:solidFill>
              </a:rPr>
              <a:t> des </a:t>
            </a:r>
            <a:r>
              <a:rPr lang="en-GB" dirty="0" err="1">
                <a:solidFill>
                  <a:srgbClr val="262626"/>
                </a:solidFill>
              </a:rPr>
              <a:t>erworbenen</a:t>
            </a:r>
            <a:r>
              <a:rPr lang="en-GB" dirty="0">
                <a:solidFill>
                  <a:srgbClr val="262626"/>
                </a:solidFill>
              </a:rPr>
              <a:t> </a:t>
            </a:r>
            <a:r>
              <a:rPr lang="en-GB" dirty="0" err="1">
                <a:solidFill>
                  <a:srgbClr val="262626"/>
                </a:solidFill>
              </a:rPr>
              <a:t>Wissens</a:t>
            </a:r>
            <a:r>
              <a:rPr lang="en-GB" dirty="0">
                <a:solidFill>
                  <a:srgbClr val="262626"/>
                </a:solidFill>
              </a:rPr>
              <a:t> auf </a:t>
            </a:r>
            <a:r>
              <a:rPr lang="en-GB" dirty="0" err="1">
                <a:solidFill>
                  <a:srgbClr val="262626"/>
                </a:solidFill>
              </a:rPr>
              <a:t>reale</a:t>
            </a:r>
            <a:r>
              <a:rPr lang="en-GB" dirty="0">
                <a:solidFill>
                  <a:srgbClr val="262626"/>
                </a:solidFill>
              </a:rPr>
              <a:t> </a:t>
            </a:r>
            <a:r>
              <a:rPr lang="en-GB" dirty="0" err="1">
                <a:solidFill>
                  <a:srgbClr val="262626"/>
                </a:solidFill>
              </a:rPr>
              <a:t>Kontexte</a:t>
            </a:r>
            <a:r>
              <a:rPr lang="en-GB" dirty="0">
                <a:solidFill>
                  <a:srgbClr val="262626"/>
                </a:solidFill>
              </a:rPr>
              <a:t> </a:t>
            </a:r>
            <a:r>
              <a:rPr lang="en-GB" dirty="0" err="1">
                <a:solidFill>
                  <a:srgbClr val="262626"/>
                </a:solidFill>
              </a:rPr>
              <a:t>durch</a:t>
            </a:r>
            <a:r>
              <a:rPr lang="en-GB" dirty="0">
                <a:solidFill>
                  <a:srgbClr val="262626"/>
                </a:solidFill>
              </a:rPr>
              <a:t> die Analyse von </a:t>
            </a:r>
            <a:r>
              <a:rPr lang="en-GB" dirty="0" err="1">
                <a:solidFill>
                  <a:srgbClr val="262626"/>
                </a:solidFill>
              </a:rPr>
              <a:t>Fallstudien</a:t>
            </a:r>
            <a:r>
              <a:rPr lang="en-GB" dirty="0">
                <a:solidFill>
                  <a:srgbClr val="262626"/>
                </a:solidFill>
              </a:rPr>
              <a:t>, die die </a:t>
            </a:r>
            <a:r>
              <a:rPr lang="en-GB" dirty="0" err="1">
                <a:solidFill>
                  <a:srgbClr val="262626"/>
                </a:solidFill>
              </a:rPr>
              <a:t>praktische</a:t>
            </a:r>
            <a:r>
              <a:rPr lang="en-GB" dirty="0">
                <a:solidFill>
                  <a:srgbClr val="262626"/>
                </a:solidFill>
              </a:rPr>
              <a:t> </a:t>
            </a:r>
            <a:r>
              <a:rPr lang="en-GB" dirty="0" err="1">
                <a:solidFill>
                  <a:srgbClr val="262626"/>
                </a:solidFill>
              </a:rPr>
              <a:t>Anwendung</a:t>
            </a:r>
            <a:r>
              <a:rPr lang="en-GB" dirty="0">
                <a:solidFill>
                  <a:srgbClr val="262626"/>
                </a:solidFill>
              </a:rPr>
              <a:t> und die </a:t>
            </a:r>
            <a:r>
              <a:rPr lang="en-GB" dirty="0" err="1">
                <a:solidFill>
                  <a:srgbClr val="262626"/>
                </a:solidFill>
              </a:rPr>
              <a:t>Ergebnisse</a:t>
            </a:r>
            <a:r>
              <a:rPr lang="en-GB" dirty="0">
                <a:solidFill>
                  <a:srgbClr val="262626"/>
                </a:solidFill>
              </a:rPr>
              <a:t> von Blockchain in der </a:t>
            </a:r>
            <a:r>
              <a:rPr lang="en-GB" dirty="0" err="1">
                <a:solidFill>
                  <a:srgbClr val="262626"/>
                </a:solidFill>
              </a:rPr>
              <a:t>Agrar</a:t>
            </a:r>
            <a:r>
              <a:rPr lang="en-GB" dirty="0">
                <a:solidFill>
                  <a:srgbClr val="262626"/>
                </a:solidFill>
              </a:rPr>
              <a:t>- und </a:t>
            </a:r>
            <a:r>
              <a:rPr lang="en-GB" dirty="0" err="1">
                <a:solidFill>
                  <a:srgbClr val="262626"/>
                </a:solidFill>
              </a:rPr>
              <a:t>Lebensmittelindustrie</a:t>
            </a:r>
            <a:r>
              <a:rPr lang="en-GB" dirty="0">
                <a:solidFill>
                  <a:srgbClr val="262626"/>
                </a:solidFill>
              </a:rPr>
              <a:t> </a:t>
            </a:r>
            <a:r>
              <a:rPr lang="en-GB" dirty="0" err="1">
                <a:solidFill>
                  <a:srgbClr val="262626"/>
                </a:solidFill>
              </a:rPr>
              <a:t>zeigen</a:t>
            </a:r>
            <a:r>
              <a:rPr lang="en-GB" dirty="0">
                <a:solidFill>
                  <a:srgbClr val="262626"/>
                </a:solidFill>
              </a:rPr>
              <a:t>.</a:t>
            </a:r>
          </a:p>
          <a:p>
            <a:pPr marL="342900" indent="-342900" algn="just">
              <a:buFont typeface="Arial" panose="020B0604020202020204" pitchFamily="34" charset="0"/>
              <a:buChar char="•"/>
            </a:pPr>
            <a:r>
              <a:rPr lang="en-GB" dirty="0" err="1">
                <a:solidFill>
                  <a:srgbClr val="262626"/>
                </a:solidFill>
              </a:rPr>
              <a:t>Kritische</a:t>
            </a:r>
            <a:r>
              <a:rPr lang="en-GB" dirty="0">
                <a:solidFill>
                  <a:srgbClr val="262626"/>
                </a:solidFill>
              </a:rPr>
              <a:t> Reflexion des </a:t>
            </a:r>
            <a:r>
              <a:rPr lang="en-GB" dirty="0" err="1">
                <a:solidFill>
                  <a:srgbClr val="262626"/>
                </a:solidFill>
              </a:rPr>
              <a:t>Potenzials</a:t>
            </a:r>
            <a:r>
              <a:rPr lang="en-GB" dirty="0">
                <a:solidFill>
                  <a:srgbClr val="262626"/>
                </a:solidFill>
              </a:rPr>
              <a:t> von Blockchain, um das transformative </a:t>
            </a:r>
            <a:r>
              <a:rPr lang="en-GB" dirty="0" err="1">
                <a:solidFill>
                  <a:srgbClr val="262626"/>
                </a:solidFill>
              </a:rPr>
              <a:t>Potenzial</a:t>
            </a:r>
            <a:r>
              <a:rPr lang="en-GB" dirty="0">
                <a:solidFill>
                  <a:srgbClr val="262626"/>
                </a:solidFill>
              </a:rPr>
              <a:t> von Blockchain für </a:t>
            </a:r>
            <a:r>
              <a:rPr lang="en-GB" dirty="0" err="1">
                <a:solidFill>
                  <a:srgbClr val="262626"/>
                </a:solidFill>
              </a:rPr>
              <a:t>zukünftige</a:t>
            </a:r>
            <a:r>
              <a:rPr lang="en-GB" dirty="0">
                <a:solidFill>
                  <a:srgbClr val="262626"/>
                </a:solidFill>
              </a:rPr>
              <a:t> </a:t>
            </a:r>
            <a:r>
              <a:rPr lang="en-GB" dirty="0" err="1">
                <a:solidFill>
                  <a:srgbClr val="262626"/>
                </a:solidFill>
              </a:rPr>
              <a:t>Entwicklungen</a:t>
            </a:r>
            <a:r>
              <a:rPr lang="en-GB" dirty="0">
                <a:solidFill>
                  <a:srgbClr val="262626"/>
                </a:solidFill>
              </a:rPr>
              <a:t> </a:t>
            </a:r>
            <a:r>
              <a:rPr lang="en-GB" dirty="0" err="1">
                <a:solidFill>
                  <a:srgbClr val="262626"/>
                </a:solidFill>
              </a:rPr>
              <a:t>im</a:t>
            </a:r>
            <a:r>
              <a:rPr lang="en-GB" dirty="0">
                <a:solidFill>
                  <a:srgbClr val="262626"/>
                </a:solidFill>
              </a:rPr>
              <a:t> </a:t>
            </a:r>
            <a:r>
              <a:rPr lang="en-GB" dirty="0" err="1">
                <a:solidFill>
                  <a:srgbClr val="262626"/>
                </a:solidFill>
              </a:rPr>
              <a:t>Agrar</a:t>
            </a:r>
            <a:r>
              <a:rPr lang="en-GB" dirty="0">
                <a:solidFill>
                  <a:srgbClr val="262626"/>
                </a:solidFill>
              </a:rPr>
              <a:t>- und </a:t>
            </a:r>
            <a:r>
              <a:rPr lang="en-GB" dirty="0" err="1">
                <a:solidFill>
                  <a:srgbClr val="262626"/>
                </a:solidFill>
              </a:rPr>
              <a:t>Lebensmittelsektor</a:t>
            </a:r>
            <a:r>
              <a:rPr lang="en-GB" dirty="0">
                <a:solidFill>
                  <a:srgbClr val="262626"/>
                </a:solidFill>
              </a:rPr>
              <a:t> </a:t>
            </a:r>
            <a:r>
              <a:rPr lang="en-GB" dirty="0" err="1">
                <a:solidFill>
                  <a:srgbClr val="262626"/>
                </a:solidFill>
              </a:rPr>
              <a:t>zu</a:t>
            </a:r>
            <a:r>
              <a:rPr lang="en-GB" dirty="0">
                <a:solidFill>
                  <a:srgbClr val="262626"/>
                </a:solidFill>
              </a:rPr>
              <a:t> </a:t>
            </a:r>
            <a:r>
              <a:rPr lang="en-GB" dirty="0" err="1">
                <a:solidFill>
                  <a:srgbClr val="262626"/>
                </a:solidFill>
              </a:rPr>
              <a:t>bewerten</a:t>
            </a:r>
            <a:r>
              <a:rPr lang="en-GB" dirty="0">
                <a:solidFill>
                  <a:srgbClr val="262626"/>
                </a:solidFill>
              </a:rPr>
              <a:t>.</a:t>
            </a:r>
            <a:endParaRPr lang="en-IE" dirty="0">
              <a:solidFill>
                <a:srgbClr val="262626"/>
              </a:solidFill>
            </a:endParaRPr>
          </a:p>
        </p:txBody>
      </p:sp>
    </p:spTree>
    <p:extLst>
      <p:ext uri="{BB962C8B-B14F-4D97-AF65-F5344CB8AC3E}">
        <p14:creationId xmlns:p14="http://schemas.microsoft.com/office/powerpoint/2010/main" val="375269889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673355" y="1302529"/>
            <a:ext cx="10595237" cy="803654"/>
          </a:xfrm>
          <a:prstGeom prst="rect">
            <a:avLst/>
          </a:prstGeom>
        </p:spPr>
        <p:txBody>
          <a:bodyPr/>
          <a:lstStyle/>
          <a:p>
            <a:r>
              <a:rPr lang="en-US" dirty="0"/>
              <a:t>TE-FOOD  </a:t>
            </a:r>
            <a:r>
              <a:rPr lang="en-GB" b="0" dirty="0" err="1">
                <a:solidFill>
                  <a:srgbClr val="6A9D56"/>
                </a:solidFill>
                <a:latin typeface="Roboto" panose="02000000000000000000" pitchFamily="2" charset="0"/>
              </a:rPr>
              <a:t>Kollaboration</a:t>
            </a:r>
            <a:r>
              <a:rPr lang="en-GB" b="0" dirty="0">
                <a:solidFill>
                  <a:srgbClr val="6A9D56"/>
                </a:solidFill>
                <a:latin typeface="Roboto" panose="02000000000000000000" pitchFamily="2" charset="0"/>
              </a:rPr>
              <a:t> in </a:t>
            </a:r>
            <a:r>
              <a:rPr lang="en-GB" b="0" dirty="0" err="1">
                <a:solidFill>
                  <a:srgbClr val="6A9D56"/>
                </a:solidFill>
                <a:latin typeface="Roboto" panose="02000000000000000000" pitchFamily="2" charset="0"/>
              </a:rPr>
              <a:t>Aktion</a:t>
            </a:r>
            <a:endParaRPr lang="en-GB" sz="3600" b="0" i="0" dirty="0">
              <a:solidFill>
                <a:srgbClr val="6A9D56"/>
              </a:solidFill>
              <a:effectLst/>
              <a:latin typeface="Roboto" panose="02000000000000000000" pitchFamily="2" charset="0"/>
            </a:endParaRPr>
          </a:p>
          <a:p>
            <a:endParaRPr lang="en-GB" sz="3600" b="0" i="0" dirty="0">
              <a:solidFill>
                <a:srgbClr val="6A9D56"/>
              </a:solidFill>
              <a:effectLst/>
              <a:latin typeface="Roboto" panose="02000000000000000000" pitchFamily="2" charset="0"/>
            </a:endParaRPr>
          </a:p>
          <a:p>
            <a:pPr algn="l"/>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630319" y="2015227"/>
            <a:ext cx="9612284" cy="3077766"/>
          </a:xfrm>
          <a:prstGeom prst="rect">
            <a:avLst/>
          </a:prstGeom>
          <a:noFill/>
        </p:spPr>
        <p:txBody>
          <a:bodyPr wrap="square" rtlCol="0">
            <a:spAutoFit/>
          </a:bodyPr>
          <a:lstStyle/>
          <a:p>
            <a:pPr algn="just"/>
            <a:endParaRPr lang="en-GB" sz="2200" b="0" i="0" dirty="0">
              <a:solidFill>
                <a:srgbClr val="7A7A7A"/>
              </a:solidFill>
              <a:effectLst/>
              <a:latin typeface="Roboto" panose="02000000000000000000" pitchFamily="2" charset="0"/>
            </a:endParaRPr>
          </a:p>
          <a:p>
            <a:pPr algn="just"/>
            <a:r>
              <a:rPr lang="en-GB" sz="2200" b="0" i="0" dirty="0">
                <a:solidFill>
                  <a:srgbClr val="242424"/>
                </a:solidFill>
                <a:effectLst/>
                <a:latin typeface="source-serif-pro"/>
              </a:rPr>
              <a:t>Die </a:t>
            </a:r>
            <a:r>
              <a:rPr lang="en-GB" sz="2200" b="0" i="0" dirty="0" err="1">
                <a:solidFill>
                  <a:srgbClr val="242424"/>
                </a:solidFill>
                <a:effectLst/>
                <a:latin typeface="source-serif-pro"/>
              </a:rPr>
              <a:t>Verbraucher</a:t>
            </a:r>
            <a:r>
              <a:rPr lang="en-GB" sz="2200" b="0" i="0" dirty="0">
                <a:solidFill>
                  <a:srgbClr val="242424"/>
                </a:solidFill>
                <a:effectLst/>
                <a:latin typeface="source-serif-pro"/>
              </a:rPr>
              <a:t> </a:t>
            </a:r>
            <a:r>
              <a:rPr lang="en-GB" sz="2200" b="0" i="0" dirty="0" err="1">
                <a:solidFill>
                  <a:srgbClr val="242424"/>
                </a:solidFill>
                <a:effectLst/>
                <a:latin typeface="source-serif-pro"/>
              </a:rPr>
              <a:t>können</a:t>
            </a:r>
            <a:r>
              <a:rPr lang="en-GB" sz="2200" b="0" i="0" dirty="0">
                <a:solidFill>
                  <a:srgbClr val="242424"/>
                </a:solidFill>
                <a:effectLst/>
                <a:latin typeface="source-serif-pro"/>
              </a:rPr>
              <a:t> die </a:t>
            </a:r>
            <a:r>
              <a:rPr lang="en-GB" sz="2200" b="0" i="0" dirty="0" err="1">
                <a:solidFill>
                  <a:srgbClr val="242424"/>
                </a:solidFill>
                <a:effectLst/>
                <a:latin typeface="source-serif-pro"/>
              </a:rPr>
              <a:t>Geschichte</a:t>
            </a:r>
            <a:r>
              <a:rPr lang="en-GB" sz="2200" b="0" i="0" dirty="0">
                <a:solidFill>
                  <a:srgbClr val="242424"/>
                </a:solidFill>
                <a:effectLst/>
                <a:latin typeface="source-serif-pro"/>
              </a:rPr>
              <a:t> </a:t>
            </a:r>
            <a:r>
              <a:rPr lang="en-GB" sz="2200" b="0" i="0" dirty="0" err="1">
                <a:solidFill>
                  <a:srgbClr val="242424"/>
                </a:solidFill>
                <a:effectLst/>
                <a:latin typeface="source-serif-pro"/>
              </a:rPr>
              <a:t>jeder</a:t>
            </a:r>
            <a:r>
              <a:rPr lang="en-GB" sz="2200" b="0" i="0" dirty="0">
                <a:solidFill>
                  <a:srgbClr val="242424"/>
                </a:solidFill>
                <a:effectLst/>
                <a:latin typeface="source-serif-pro"/>
              </a:rPr>
              <a:t> </a:t>
            </a:r>
            <a:r>
              <a:rPr lang="en-GB" sz="2200" b="0" i="0" dirty="0" err="1">
                <a:solidFill>
                  <a:srgbClr val="242424"/>
                </a:solidFill>
                <a:effectLst/>
                <a:latin typeface="source-serif-pro"/>
              </a:rPr>
              <a:t>Produktionspartie</a:t>
            </a:r>
            <a:r>
              <a:rPr lang="en-GB" sz="2200" b="0" i="0" dirty="0">
                <a:solidFill>
                  <a:srgbClr val="242424"/>
                </a:solidFill>
                <a:effectLst/>
                <a:latin typeface="source-serif-pro"/>
              </a:rPr>
              <a:t> von der </a:t>
            </a:r>
            <a:r>
              <a:rPr lang="en-GB" sz="2200" b="0" i="0" dirty="0" err="1">
                <a:solidFill>
                  <a:srgbClr val="242424"/>
                </a:solidFill>
                <a:effectLst/>
                <a:latin typeface="source-serif-pro"/>
              </a:rPr>
              <a:t>Ernte</a:t>
            </a:r>
            <a:r>
              <a:rPr lang="en-GB" sz="2200" b="0" i="0" dirty="0">
                <a:solidFill>
                  <a:srgbClr val="242424"/>
                </a:solidFill>
                <a:effectLst/>
                <a:latin typeface="source-serif-pro"/>
              </a:rPr>
              <a:t> bis </a:t>
            </a:r>
            <a:r>
              <a:rPr lang="en-GB" sz="2200" b="0" i="0" dirty="0" err="1">
                <a:solidFill>
                  <a:srgbClr val="242424"/>
                </a:solidFill>
                <a:effectLst/>
                <a:latin typeface="source-serif-pro"/>
              </a:rPr>
              <a:t>zur</a:t>
            </a:r>
            <a:r>
              <a:rPr lang="en-GB" sz="2200" b="0" i="0" dirty="0">
                <a:solidFill>
                  <a:srgbClr val="242424"/>
                </a:solidFill>
                <a:effectLst/>
                <a:latin typeface="source-serif-pro"/>
              </a:rPr>
              <a:t> </a:t>
            </a:r>
            <a:r>
              <a:rPr lang="en-GB" sz="2200" b="0" i="0" dirty="0" err="1">
                <a:solidFill>
                  <a:srgbClr val="242424"/>
                </a:solidFill>
                <a:effectLst/>
                <a:latin typeface="source-serif-pro"/>
              </a:rPr>
              <a:t>Verpackung</a:t>
            </a:r>
            <a:r>
              <a:rPr lang="en-GB" sz="2200" b="0" i="0" dirty="0">
                <a:solidFill>
                  <a:srgbClr val="242424"/>
                </a:solidFill>
                <a:effectLst/>
                <a:latin typeface="source-serif-pro"/>
              </a:rPr>
              <a:t> und </a:t>
            </a:r>
            <a:r>
              <a:rPr lang="en-GB" sz="2200" b="0" i="0" dirty="0" err="1">
                <a:solidFill>
                  <a:srgbClr val="242424"/>
                </a:solidFill>
                <a:effectLst/>
                <a:latin typeface="source-serif-pro"/>
              </a:rPr>
              <a:t>zum</a:t>
            </a:r>
            <a:r>
              <a:rPr lang="en-GB" sz="2200" b="0" i="0" dirty="0">
                <a:solidFill>
                  <a:srgbClr val="242424"/>
                </a:solidFill>
                <a:effectLst/>
                <a:latin typeface="source-serif-pro"/>
              </a:rPr>
              <a:t> </a:t>
            </a:r>
            <a:r>
              <a:rPr lang="en-GB" sz="2200" b="0" i="0" dirty="0" err="1">
                <a:solidFill>
                  <a:srgbClr val="242424"/>
                </a:solidFill>
                <a:effectLst/>
                <a:latin typeface="source-serif-pro"/>
              </a:rPr>
              <a:t>Vertrieb</a:t>
            </a:r>
            <a:r>
              <a:rPr lang="en-GB" sz="2200" b="0" i="0" dirty="0">
                <a:solidFill>
                  <a:srgbClr val="242424"/>
                </a:solidFill>
                <a:effectLst/>
                <a:latin typeface="source-serif-pro"/>
              </a:rPr>
              <a:t> </a:t>
            </a:r>
            <a:r>
              <a:rPr lang="en-GB" sz="2200" b="0" i="0" dirty="0" err="1">
                <a:solidFill>
                  <a:srgbClr val="242424"/>
                </a:solidFill>
                <a:effectLst/>
                <a:latin typeface="source-serif-pro"/>
              </a:rPr>
              <a:t>verfolgen</a:t>
            </a:r>
            <a:r>
              <a:rPr lang="en-GB" sz="2200" b="0" i="0" dirty="0">
                <a:solidFill>
                  <a:srgbClr val="242424"/>
                </a:solidFill>
                <a:effectLst/>
                <a:latin typeface="source-serif-pro"/>
              </a:rPr>
              <a:t>. </a:t>
            </a:r>
          </a:p>
          <a:p>
            <a:pPr algn="just"/>
            <a:endParaRPr lang="en-GB" sz="2200" b="0" i="0" dirty="0">
              <a:solidFill>
                <a:srgbClr val="242424"/>
              </a:solidFill>
              <a:effectLst/>
              <a:latin typeface="source-serif-pro"/>
            </a:endParaRPr>
          </a:p>
          <a:p>
            <a:pPr algn="just"/>
            <a:r>
              <a:rPr lang="en-GB" sz="2200" b="0" i="0" dirty="0">
                <a:solidFill>
                  <a:srgbClr val="242424"/>
                </a:solidFill>
                <a:effectLst/>
                <a:latin typeface="source-serif-pro"/>
              </a:rPr>
              <a:t>Maison </a:t>
            </a:r>
            <a:r>
              <a:rPr lang="en-GB" sz="2200" b="0" i="0" dirty="0" err="1">
                <a:solidFill>
                  <a:srgbClr val="242424"/>
                </a:solidFill>
                <a:effectLst/>
                <a:latin typeface="source-serif-pro"/>
              </a:rPr>
              <a:t>Roucadil</a:t>
            </a:r>
            <a:r>
              <a:rPr lang="en-GB" sz="2200" b="0" i="0" dirty="0">
                <a:solidFill>
                  <a:srgbClr val="242424"/>
                </a:solidFill>
                <a:effectLst/>
                <a:latin typeface="source-serif-pro"/>
              </a:rPr>
              <a:t> </a:t>
            </a:r>
            <a:r>
              <a:rPr lang="en-GB" sz="2200" b="0" i="0" dirty="0" err="1">
                <a:solidFill>
                  <a:srgbClr val="242424"/>
                </a:solidFill>
                <a:effectLst/>
                <a:latin typeface="source-serif-pro"/>
              </a:rPr>
              <a:t>gibt</a:t>
            </a:r>
            <a:r>
              <a:rPr lang="en-GB" sz="2200" b="0" i="0" dirty="0">
                <a:solidFill>
                  <a:srgbClr val="242424"/>
                </a:solidFill>
                <a:effectLst/>
                <a:latin typeface="source-serif-pro"/>
              </a:rPr>
              <a:t> </a:t>
            </a:r>
            <a:r>
              <a:rPr lang="en-GB" sz="2200" b="0" i="0" dirty="0" err="1">
                <a:solidFill>
                  <a:srgbClr val="242424"/>
                </a:solidFill>
                <a:effectLst/>
                <a:latin typeface="source-serif-pro"/>
              </a:rPr>
              <a:t>Einblicke</a:t>
            </a:r>
            <a:r>
              <a:rPr lang="en-GB" sz="2200" b="0" i="0" dirty="0">
                <a:solidFill>
                  <a:srgbClr val="242424"/>
                </a:solidFill>
                <a:effectLst/>
                <a:latin typeface="source-serif-pro"/>
              </a:rPr>
              <a:t> in den </a:t>
            </a:r>
            <a:r>
              <a:rPr lang="en-GB" sz="2200" b="0" i="0" dirty="0" err="1">
                <a:solidFill>
                  <a:srgbClr val="242424"/>
                </a:solidFill>
                <a:effectLst/>
                <a:latin typeface="source-serif-pro"/>
              </a:rPr>
              <a:t>landwirtschaftlichen</a:t>
            </a:r>
            <a:r>
              <a:rPr lang="en-GB" sz="2200" b="0" i="0" dirty="0">
                <a:solidFill>
                  <a:srgbClr val="242424"/>
                </a:solidFill>
                <a:effectLst/>
                <a:latin typeface="source-serif-pro"/>
              </a:rPr>
              <a:t> Ansatz, der </a:t>
            </a:r>
            <a:r>
              <a:rPr lang="en-GB" sz="2200" b="0" i="0" dirty="0" err="1">
                <a:solidFill>
                  <a:srgbClr val="242424"/>
                </a:solidFill>
                <a:effectLst/>
                <a:latin typeface="source-serif-pro"/>
              </a:rPr>
              <a:t>verfolgt</a:t>
            </a:r>
            <a:r>
              <a:rPr lang="en-GB" sz="2200" b="0" i="0" dirty="0">
                <a:solidFill>
                  <a:srgbClr val="242424"/>
                </a:solidFill>
                <a:effectLst/>
                <a:latin typeface="source-serif-pro"/>
              </a:rPr>
              <a:t> </a:t>
            </a:r>
            <a:r>
              <a:rPr lang="en-GB" sz="2200" b="0" i="0" dirty="0" err="1">
                <a:solidFill>
                  <a:srgbClr val="242424"/>
                </a:solidFill>
                <a:effectLst/>
                <a:latin typeface="source-serif-pro"/>
              </a:rPr>
              <a:t>wird</a:t>
            </a:r>
            <a:r>
              <a:rPr lang="en-GB" sz="2200" b="0" i="0" dirty="0">
                <a:solidFill>
                  <a:srgbClr val="242424"/>
                </a:solidFill>
                <a:effectLst/>
                <a:latin typeface="source-serif-pro"/>
              </a:rPr>
              <a:t>, von den </a:t>
            </a:r>
            <a:r>
              <a:rPr lang="en-GB" sz="2200" b="0" i="0" dirty="0" err="1">
                <a:solidFill>
                  <a:srgbClr val="242424"/>
                </a:solidFill>
                <a:effectLst/>
                <a:latin typeface="source-serif-pro"/>
              </a:rPr>
              <a:t>Anbaumethoden</a:t>
            </a:r>
            <a:r>
              <a:rPr lang="en-GB" sz="2200" b="0" i="0" dirty="0">
                <a:solidFill>
                  <a:srgbClr val="242424"/>
                </a:solidFill>
                <a:effectLst/>
                <a:latin typeface="source-serif-pro"/>
              </a:rPr>
              <a:t> und </a:t>
            </a:r>
            <a:r>
              <a:rPr lang="en-GB" sz="2200" b="0" i="0" dirty="0" err="1">
                <a:solidFill>
                  <a:srgbClr val="242424"/>
                </a:solidFill>
                <a:effectLst/>
                <a:latin typeface="source-serif-pro"/>
              </a:rPr>
              <a:t>Pflanzenschutzprotokollen</a:t>
            </a:r>
            <a:r>
              <a:rPr lang="en-GB" sz="2200" b="0" i="0" dirty="0">
                <a:solidFill>
                  <a:srgbClr val="242424"/>
                </a:solidFill>
                <a:effectLst/>
                <a:latin typeface="source-serif-pro"/>
              </a:rPr>
              <a:t> bis </a:t>
            </a:r>
            <a:r>
              <a:rPr lang="en-GB" sz="2200" b="0" i="0" dirty="0" err="1">
                <a:solidFill>
                  <a:srgbClr val="242424"/>
                </a:solidFill>
                <a:effectLst/>
                <a:latin typeface="source-serif-pro"/>
              </a:rPr>
              <a:t>hin</a:t>
            </a:r>
            <a:r>
              <a:rPr lang="en-GB" sz="2200" b="0" i="0" dirty="0">
                <a:solidFill>
                  <a:srgbClr val="242424"/>
                </a:solidFill>
                <a:effectLst/>
                <a:latin typeface="source-serif-pro"/>
              </a:rPr>
              <a:t> </a:t>
            </a:r>
            <a:r>
              <a:rPr lang="en-GB" sz="2200" b="0" i="0" dirty="0" err="1">
                <a:solidFill>
                  <a:srgbClr val="242424"/>
                </a:solidFill>
                <a:effectLst/>
                <a:latin typeface="source-serif-pro"/>
              </a:rPr>
              <a:t>zu</a:t>
            </a:r>
            <a:r>
              <a:rPr lang="en-GB" sz="2200" b="0" i="0" dirty="0">
                <a:solidFill>
                  <a:srgbClr val="242424"/>
                </a:solidFill>
                <a:effectLst/>
                <a:latin typeface="source-serif-pro"/>
              </a:rPr>
              <a:t> den </a:t>
            </a:r>
            <a:r>
              <a:rPr lang="en-GB" sz="2200" b="0" i="0" dirty="0" err="1">
                <a:solidFill>
                  <a:srgbClr val="242424"/>
                </a:solidFill>
                <a:effectLst/>
                <a:latin typeface="source-serif-pro"/>
              </a:rPr>
              <a:t>Verarbeitungsaktivitäten</a:t>
            </a:r>
            <a:r>
              <a:rPr lang="en-GB" sz="2200" b="0" i="0" dirty="0">
                <a:solidFill>
                  <a:srgbClr val="242424"/>
                </a:solidFill>
                <a:effectLst/>
                <a:latin typeface="source-serif-pro"/>
              </a:rPr>
              <a:t> </a:t>
            </a:r>
            <a:r>
              <a:rPr lang="en-GB" sz="2200" b="0" i="0" dirty="0" err="1">
                <a:solidFill>
                  <a:srgbClr val="242424"/>
                </a:solidFill>
                <a:effectLst/>
                <a:latin typeface="source-serif-pro"/>
              </a:rPr>
              <a:t>wie</a:t>
            </a:r>
            <a:r>
              <a:rPr lang="en-GB" sz="2200" b="0" i="0" dirty="0">
                <a:solidFill>
                  <a:srgbClr val="242424"/>
                </a:solidFill>
                <a:effectLst/>
                <a:latin typeface="source-serif-pro"/>
              </a:rPr>
              <a:t> </a:t>
            </a:r>
            <a:r>
              <a:rPr lang="en-GB" sz="2200" b="0" i="0" dirty="0" err="1">
                <a:solidFill>
                  <a:srgbClr val="242424"/>
                </a:solidFill>
                <a:effectLst/>
                <a:latin typeface="source-serif-pro"/>
              </a:rPr>
              <a:t>Trocknung</a:t>
            </a:r>
            <a:r>
              <a:rPr lang="en-GB" sz="2200" b="0" i="0" dirty="0">
                <a:solidFill>
                  <a:srgbClr val="242424"/>
                </a:solidFill>
                <a:effectLst/>
                <a:latin typeface="source-serif-pro"/>
              </a:rPr>
              <a:t>, </a:t>
            </a:r>
            <a:r>
              <a:rPr lang="en-GB" sz="2200" b="0" i="0" dirty="0" err="1">
                <a:solidFill>
                  <a:srgbClr val="242424"/>
                </a:solidFill>
                <a:effectLst/>
                <a:latin typeface="source-serif-pro"/>
              </a:rPr>
              <a:t>Sortierung</a:t>
            </a:r>
            <a:r>
              <a:rPr lang="en-GB" sz="2200" b="0" i="0" dirty="0">
                <a:solidFill>
                  <a:srgbClr val="242424"/>
                </a:solidFill>
                <a:effectLst/>
                <a:latin typeface="source-serif-pro"/>
              </a:rPr>
              <a:t>, </a:t>
            </a:r>
            <a:r>
              <a:rPr lang="en-GB" sz="2200" b="0" i="0" dirty="0" err="1">
                <a:solidFill>
                  <a:srgbClr val="242424"/>
                </a:solidFill>
                <a:effectLst/>
                <a:latin typeface="source-serif-pro"/>
              </a:rPr>
              <a:t>Kalibrierung</a:t>
            </a:r>
            <a:r>
              <a:rPr lang="en-GB" sz="2200" b="0" i="0" dirty="0">
                <a:solidFill>
                  <a:srgbClr val="242424"/>
                </a:solidFill>
                <a:effectLst/>
                <a:latin typeface="source-serif-pro"/>
              </a:rPr>
              <a:t>, </a:t>
            </a:r>
            <a:r>
              <a:rPr lang="en-GB" sz="2200" b="0" i="0" dirty="0" err="1">
                <a:solidFill>
                  <a:srgbClr val="242424"/>
                </a:solidFill>
                <a:effectLst/>
                <a:latin typeface="source-serif-pro"/>
              </a:rPr>
              <a:t>Rehydrierung</a:t>
            </a:r>
            <a:r>
              <a:rPr lang="en-GB" sz="2200" b="0" i="0" dirty="0">
                <a:solidFill>
                  <a:srgbClr val="242424"/>
                </a:solidFill>
                <a:effectLst/>
                <a:latin typeface="source-serif-pro"/>
              </a:rPr>
              <a:t> und </a:t>
            </a:r>
            <a:r>
              <a:rPr lang="en-GB" sz="2200" b="0" i="0" dirty="0" err="1">
                <a:solidFill>
                  <a:srgbClr val="242424"/>
                </a:solidFill>
                <a:effectLst/>
                <a:latin typeface="source-serif-pro"/>
              </a:rPr>
              <a:t>Entsteinung</a:t>
            </a:r>
            <a:r>
              <a:rPr lang="en-GB" sz="2200" b="0" i="0" dirty="0">
                <a:solidFill>
                  <a:srgbClr val="242424"/>
                </a:solidFill>
                <a:effectLst/>
                <a:latin typeface="source-serif-pro"/>
              </a:rPr>
              <a:t>.</a:t>
            </a:r>
            <a:endParaRPr lang="en-GB" sz="2200" b="0" i="0" dirty="0">
              <a:solidFill>
                <a:srgbClr val="7A7A7A"/>
              </a:solidFill>
              <a:effectLst/>
              <a:latin typeface="Roboto" panose="02000000000000000000" pitchFamily="2" charset="0"/>
            </a:endParaRPr>
          </a:p>
          <a:p>
            <a:pPr algn="l"/>
            <a:endParaRPr lang="en-GB" b="0" i="0" dirty="0">
              <a:solidFill>
                <a:srgbClr val="7A7A7A"/>
              </a:solidFill>
              <a:effectLst/>
              <a:latin typeface="Roboto" panose="02000000000000000000" pitchFamily="2" charset="0"/>
            </a:endParaRPr>
          </a:p>
        </p:txBody>
      </p:sp>
    </p:spTree>
    <p:extLst>
      <p:ext uri="{BB962C8B-B14F-4D97-AF65-F5344CB8AC3E}">
        <p14:creationId xmlns:p14="http://schemas.microsoft.com/office/powerpoint/2010/main" val="53222201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717CB8F-72FF-E240-A915-F4EC7D83352F}"/>
              </a:ext>
            </a:extLst>
          </p:cNvPr>
          <p:cNvSpPr>
            <a:spLocks noGrp="1"/>
          </p:cNvSpPr>
          <p:nvPr>
            <p:ph type="body" sz="quarter" idx="13"/>
          </p:nvPr>
        </p:nvSpPr>
        <p:spPr>
          <a:xfrm>
            <a:off x="6485646" y="525780"/>
            <a:ext cx="4235693" cy="5452734"/>
          </a:xfrm>
        </p:spPr>
        <p:txBody>
          <a:bodyPr/>
          <a:lstStyle/>
          <a:p>
            <a:r>
              <a:rPr lang="en-US" i="0" dirty="0"/>
              <a:t>3.4 </a:t>
            </a:r>
            <a:r>
              <a:rPr lang="en-US" i="0" dirty="0" err="1"/>
              <a:t>Lernen</a:t>
            </a:r>
            <a:r>
              <a:rPr lang="en-US" i="0" dirty="0"/>
              <a:t> </a:t>
            </a:r>
            <a:r>
              <a:rPr lang="en-US" i="0" dirty="0" err="1"/>
              <a:t>wir</a:t>
            </a:r>
            <a:r>
              <a:rPr lang="en-US" i="0" dirty="0"/>
              <a:t> @</a:t>
            </a:r>
            <a:r>
              <a:rPr lang="en-US" i="0" dirty="0" err="1"/>
              <a:t>OriginChain</a:t>
            </a:r>
            <a:r>
              <a:rPr lang="en-US" i="0" dirty="0"/>
              <a:t> </a:t>
            </a:r>
            <a:r>
              <a:rPr lang="en-US" i="0" dirty="0" err="1"/>
              <a:t>kennen</a:t>
            </a:r>
            <a:r>
              <a:rPr lang="en-US" i="0" dirty="0"/>
              <a:t>, </a:t>
            </a:r>
            <a:r>
              <a:rPr lang="en-US" i="0" dirty="0" err="1"/>
              <a:t>ein</a:t>
            </a:r>
            <a:r>
              <a:rPr lang="en-US" i="0" dirty="0"/>
              <a:t> </a:t>
            </a:r>
            <a:r>
              <a:rPr lang="en-US" i="0" dirty="0" err="1"/>
              <a:t>irisches</a:t>
            </a:r>
            <a:r>
              <a:rPr lang="en-US" i="0" dirty="0"/>
              <a:t> </a:t>
            </a:r>
            <a:r>
              <a:rPr lang="en-US" i="0" dirty="0" err="1"/>
              <a:t>Agritech-Unternehmen</a:t>
            </a:r>
            <a:endParaRPr lang="en-US" i="0" dirty="0"/>
          </a:p>
          <a:p>
            <a:endParaRPr lang="en-US" i="0" dirty="0"/>
          </a:p>
        </p:txBody>
      </p:sp>
      <p:pic>
        <p:nvPicPr>
          <p:cNvPr id="6" name="Picture Placeholder 5">
            <a:extLst>
              <a:ext uri="{FF2B5EF4-FFF2-40B4-BE49-F238E27FC236}">
                <a16:creationId xmlns:a16="http://schemas.microsoft.com/office/drawing/2014/main" id="{10024F94-BFB4-872A-F4CC-EA4E0737B10F}"/>
              </a:ext>
            </a:extLst>
          </p:cNvPr>
          <p:cNvPicPr>
            <a:picLocks noGrp="1" noChangeAspect="1"/>
          </p:cNvPicPr>
          <p:nvPr>
            <p:ph type="pic" sz="quarter" idx="44"/>
          </p:nvPr>
        </p:nvPicPr>
        <p:blipFill>
          <a:blip r:embed="rId2"/>
          <a:srcRect l="24652" r="24652"/>
          <a:stretch>
            <a:fillRect/>
          </a:stretch>
        </p:blipFill>
        <p:spPr/>
      </p:pic>
      <p:grpSp>
        <p:nvGrpSpPr>
          <p:cNvPr id="8" name="Graphic 231">
            <a:extLst>
              <a:ext uri="{FF2B5EF4-FFF2-40B4-BE49-F238E27FC236}">
                <a16:creationId xmlns:a16="http://schemas.microsoft.com/office/drawing/2014/main" id="{F05D0A1E-7E58-3ABC-6182-2C22FE2163C9}"/>
              </a:ext>
            </a:extLst>
          </p:cNvPr>
          <p:cNvGrpSpPr/>
          <p:nvPr/>
        </p:nvGrpSpPr>
        <p:grpSpPr>
          <a:xfrm rot="5400000">
            <a:off x="655943" y="4097332"/>
            <a:ext cx="1882891" cy="2933617"/>
            <a:chOff x="12708052" y="5708395"/>
            <a:chExt cx="760809" cy="1185370"/>
          </a:xfrm>
          <a:solidFill>
            <a:schemeClr val="bg1">
              <a:alpha val="52000"/>
            </a:schemeClr>
          </a:solidFill>
        </p:grpSpPr>
        <p:sp>
          <p:nvSpPr>
            <p:cNvPr id="37" name="Freeform 36">
              <a:extLst>
                <a:ext uri="{FF2B5EF4-FFF2-40B4-BE49-F238E27FC236}">
                  <a16:creationId xmlns:a16="http://schemas.microsoft.com/office/drawing/2014/main" id="{8ACBF91F-2F94-3FDE-EC3D-01AEDD90902D}"/>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E818F5BF-FBBC-A654-7C08-7BD2694ED1BF}"/>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99827687-B6AE-39E9-EA5E-DB279C65249D}"/>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D448329A-FDA4-9BC9-0A30-569402B1FF08}"/>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1A434AAC-3A95-0C17-CB1C-D85C9639BBC8}"/>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FB127696-1F71-5F1D-679C-C726DAC83163}"/>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78250622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673355" y="1753519"/>
            <a:ext cx="9321884" cy="5065552"/>
          </a:xfrm>
          <a:prstGeom prst="rect">
            <a:avLst/>
          </a:prstGeom>
        </p:spPr>
        <p:txBody>
          <a:bodyPr/>
          <a:lstStyle/>
          <a:p>
            <a:pPr marL="0" indent="0"/>
            <a:r>
              <a:rPr lang="en-GB" sz="1800" dirty="0"/>
              <a:t>@</a:t>
            </a:r>
            <a:r>
              <a:rPr lang="en-GB" sz="1800" dirty="0" err="1"/>
              <a:t>OriginChain</a:t>
            </a:r>
            <a:r>
              <a:rPr lang="en-GB" sz="1800" dirty="0"/>
              <a:t> hat </a:t>
            </a:r>
            <a:r>
              <a:rPr lang="en-GB" sz="1800" dirty="0" err="1"/>
              <a:t>sich</a:t>
            </a:r>
            <a:r>
              <a:rPr lang="en-GB" sz="1800" dirty="0"/>
              <a:t> </a:t>
            </a:r>
            <a:r>
              <a:rPr lang="en-GB" sz="1800" dirty="0" err="1"/>
              <a:t>zum</a:t>
            </a:r>
            <a:r>
              <a:rPr lang="en-GB" sz="1800" dirty="0"/>
              <a:t> </a:t>
            </a:r>
            <a:r>
              <a:rPr lang="en-GB" sz="1800" dirty="0" err="1"/>
              <a:t>Ziel</a:t>
            </a:r>
            <a:r>
              <a:rPr lang="en-GB" sz="1800" dirty="0"/>
              <a:t> </a:t>
            </a:r>
            <a:r>
              <a:rPr lang="en-GB" sz="1800" dirty="0" err="1"/>
              <a:t>gesetzt</a:t>
            </a:r>
            <a:r>
              <a:rPr lang="en-GB" sz="1800" dirty="0"/>
              <a:t>, </a:t>
            </a:r>
            <a:r>
              <a:rPr lang="en-GB" sz="1800" dirty="0" err="1"/>
              <a:t>eine</a:t>
            </a:r>
            <a:r>
              <a:rPr lang="en-GB" sz="1800" dirty="0"/>
              <a:t> Zukunft der </a:t>
            </a:r>
            <a:r>
              <a:rPr lang="en-GB" sz="1800" dirty="0" err="1"/>
              <a:t>Lebensmittel</a:t>
            </a:r>
            <a:r>
              <a:rPr lang="en-GB" sz="1800" dirty="0"/>
              <a:t> </a:t>
            </a:r>
            <a:r>
              <a:rPr lang="en-GB" sz="1800" dirty="0" err="1"/>
              <a:t>zu</a:t>
            </a:r>
            <a:r>
              <a:rPr lang="en-GB" sz="1800" dirty="0"/>
              <a:t> </a:t>
            </a:r>
            <a:r>
              <a:rPr lang="en-GB" sz="1800" dirty="0" err="1"/>
              <a:t>schaffen</a:t>
            </a:r>
            <a:r>
              <a:rPr lang="en-GB" sz="1800" dirty="0"/>
              <a:t>, </a:t>
            </a:r>
            <a:r>
              <a:rPr lang="en-GB" sz="1800" dirty="0" err="1"/>
              <a:t>denen</a:t>
            </a:r>
            <a:r>
              <a:rPr lang="en-GB" sz="1800" dirty="0"/>
              <a:t> </a:t>
            </a:r>
            <a:r>
              <a:rPr lang="en-GB" sz="1800" dirty="0" err="1"/>
              <a:t>wir</a:t>
            </a:r>
            <a:r>
              <a:rPr lang="en-GB" sz="1800" dirty="0"/>
              <a:t> </a:t>
            </a:r>
            <a:r>
              <a:rPr lang="en-GB" sz="1800" dirty="0" err="1"/>
              <a:t>vertrauen</a:t>
            </a:r>
            <a:r>
              <a:rPr lang="en-GB" sz="1800" dirty="0"/>
              <a:t>.  Das </a:t>
            </a:r>
            <a:r>
              <a:rPr lang="en-GB" sz="1800" dirty="0" err="1"/>
              <a:t>irische</a:t>
            </a:r>
            <a:r>
              <a:rPr lang="en-GB" sz="1800" dirty="0"/>
              <a:t> </a:t>
            </a:r>
            <a:r>
              <a:rPr lang="en-GB" sz="1800" dirty="0" err="1"/>
              <a:t>Unternehmen</a:t>
            </a:r>
            <a:r>
              <a:rPr lang="en-GB" sz="1800" dirty="0"/>
              <a:t> </a:t>
            </a:r>
            <a:r>
              <a:rPr lang="en-GB" sz="1800" dirty="0" err="1"/>
              <a:t>entwickelt</a:t>
            </a:r>
            <a:r>
              <a:rPr lang="en-GB" sz="1800" dirty="0"/>
              <a:t> </a:t>
            </a:r>
            <a:r>
              <a:rPr lang="en-GB" sz="1800" dirty="0" err="1"/>
              <a:t>ein</a:t>
            </a:r>
            <a:r>
              <a:rPr lang="en-GB" sz="1800" dirty="0"/>
              <a:t> DLT-</a:t>
            </a:r>
            <a:r>
              <a:rPr lang="en-GB" sz="1800" dirty="0" err="1"/>
              <a:t>basiertes</a:t>
            </a:r>
            <a:r>
              <a:rPr lang="en-GB" sz="1800" dirty="0"/>
              <a:t> </a:t>
            </a:r>
            <a:r>
              <a:rPr lang="en-GB" sz="1800" dirty="0" err="1"/>
              <a:t>Mehrparteiensystem</a:t>
            </a:r>
            <a:r>
              <a:rPr lang="en-GB" sz="1800" dirty="0"/>
              <a:t> </a:t>
            </a:r>
            <a:r>
              <a:rPr lang="en-GB" sz="1800" dirty="0" err="1"/>
              <a:t>mit</a:t>
            </a:r>
            <a:r>
              <a:rPr lang="en-GB" sz="1800" dirty="0"/>
              <a:t> </a:t>
            </a:r>
            <a:r>
              <a:rPr lang="en-GB" sz="1800" dirty="0" err="1"/>
              <a:t>einer</a:t>
            </a:r>
            <a:r>
              <a:rPr lang="en-GB" sz="1800" dirty="0"/>
              <a:t> auf </a:t>
            </a:r>
            <a:r>
              <a:rPr lang="en-GB" sz="1800" dirty="0" err="1"/>
              <a:t>Berechtigungsnachweise</a:t>
            </a:r>
            <a:r>
              <a:rPr lang="en-GB" sz="1800" dirty="0"/>
              <a:t> </a:t>
            </a:r>
            <a:r>
              <a:rPr lang="en-GB" sz="1800" dirty="0" err="1"/>
              <a:t>ausgerichteten</a:t>
            </a:r>
            <a:r>
              <a:rPr lang="en-GB" sz="1800" dirty="0"/>
              <a:t> </a:t>
            </a:r>
            <a:r>
              <a:rPr lang="en-GB" sz="1800" dirty="0" err="1"/>
              <a:t>Vertrauensschicht</a:t>
            </a:r>
            <a:r>
              <a:rPr lang="en-GB" sz="1800" dirty="0"/>
              <a:t> für den </a:t>
            </a:r>
            <a:r>
              <a:rPr lang="en-GB" sz="1800" dirty="0" err="1"/>
              <a:t>Agrarsektor</a:t>
            </a:r>
            <a:r>
              <a:rPr lang="en-GB" sz="1800" dirty="0"/>
              <a:t>. Sie </a:t>
            </a:r>
          </a:p>
          <a:p>
            <a:pPr marL="342900" indent="-342900">
              <a:buFont typeface="Arial" panose="020B0604020202020204" pitchFamily="34" charset="0"/>
              <a:buChar char="•"/>
            </a:pPr>
            <a:r>
              <a:rPr lang="en-GB" sz="1800" dirty="0" err="1"/>
              <a:t>unterstützen</a:t>
            </a:r>
            <a:r>
              <a:rPr lang="en-GB" sz="1800" dirty="0"/>
              <a:t> </a:t>
            </a:r>
            <a:r>
              <a:rPr lang="en-GB" sz="1800" dirty="0" err="1"/>
              <a:t>Landwirte</a:t>
            </a:r>
            <a:r>
              <a:rPr lang="en-GB" sz="1800" dirty="0"/>
              <a:t> </a:t>
            </a:r>
            <a:r>
              <a:rPr lang="en-GB" sz="1800" dirty="0" err="1"/>
              <a:t>dabei</a:t>
            </a:r>
            <a:r>
              <a:rPr lang="en-GB" sz="1800" dirty="0"/>
              <a:t>, </a:t>
            </a:r>
            <a:r>
              <a:rPr lang="en-GB" sz="1800" dirty="0" err="1"/>
              <a:t>mit</a:t>
            </a:r>
            <a:r>
              <a:rPr lang="en-GB" sz="1800" dirty="0"/>
              <a:t> Stolz </a:t>
            </a:r>
            <a:r>
              <a:rPr lang="en-GB" sz="1800" dirty="0" err="1"/>
              <a:t>über</a:t>
            </a:r>
            <a:r>
              <a:rPr lang="en-GB" sz="1800" dirty="0"/>
              <a:t> die </a:t>
            </a:r>
            <a:r>
              <a:rPr lang="en-GB" sz="1800" dirty="0" err="1"/>
              <a:t>Herkunft</a:t>
            </a:r>
            <a:r>
              <a:rPr lang="en-GB" sz="1800" dirty="0"/>
              <a:t> und </a:t>
            </a:r>
            <a:r>
              <a:rPr lang="en-GB" sz="1800" dirty="0" err="1"/>
              <a:t>Nachhaltigkeit</a:t>
            </a:r>
            <a:r>
              <a:rPr lang="en-GB" sz="1800" dirty="0"/>
              <a:t> der von </a:t>
            </a:r>
            <a:r>
              <a:rPr lang="en-GB" sz="1800" dirty="0" err="1"/>
              <a:t>ihnen</a:t>
            </a:r>
            <a:r>
              <a:rPr lang="en-GB" sz="1800" dirty="0"/>
              <a:t> </a:t>
            </a:r>
            <a:r>
              <a:rPr lang="en-GB" sz="1800" dirty="0" err="1"/>
              <a:t>erzeugten</a:t>
            </a:r>
            <a:r>
              <a:rPr lang="en-GB" sz="1800" dirty="0"/>
              <a:t> </a:t>
            </a:r>
            <a:r>
              <a:rPr lang="en-GB" sz="1800" dirty="0" err="1"/>
              <a:t>Lebensmittel</a:t>
            </a:r>
            <a:r>
              <a:rPr lang="en-GB" sz="1800" dirty="0"/>
              <a:t> </a:t>
            </a:r>
            <a:r>
              <a:rPr lang="en-GB" sz="1800" dirty="0" err="1"/>
              <a:t>zu</a:t>
            </a:r>
            <a:r>
              <a:rPr lang="en-GB" sz="1800" dirty="0"/>
              <a:t> </a:t>
            </a:r>
            <a:r>
              <a:rPr lang="en-GB" sz="1800" dirty="0" err="1"/>
              <a:t>berichten</a:t>
            </a:r>
            <a:r>
              <a:rPr lang="en-GB" sz="1800" dirty="0"/>
              <a:t>. </a:t>
            </a:r>
          </a:p>
          <a:p>
            <a:pPr marL="342900" indent="-342900">
              <a:buFont typeface="Arial" panose="020B0604020202020204" pitchFamily="34" charset="0"/>
              <a:buChar char="•"/>
            </a:pPr>
            <a:r>
              <a:rPr lang="en-GB" sz="1800" dirty="0" err="1"/>
              <a:t>nutzen</a:t>
            </a:r>
            <a:r>
              <a:rPr lang="en-GB" sz="1800" dirty="0"/>
              <a:t> </a:t>
            </a:r>
            <a:r>
              <a:rPr lang="en-GB" sz="1800" dirty="0" err="1"/>
              <a:t>autonome</a:t>
            </a:r>
            <a:r>
              <a:rPr lang="en-GB" sz="1800" dirty="0"/>
              <a:t> </a:t>
            </a:r>
            <a:r>
              <a:rPr lang="en-GB" sz="1800" dirty="0" err="1"/>
              <a:t>Prozesse</a:t>
            </a:r>
            <a:r>
              <a:rPr lang="en-GB" sz="1800" dirty="0"/>
              <a:t>, um den </a:t>
            </a:r>
            <a:r>
              <a:rPr lang="en-GB" sz="1800" dirty="0" err="1"/>
              <a:t>Berichterstattern</a:t>
            </a:r>
            <a:r>
              <a:rPr lang="en-GB" sz="1800" dirty="0"/>
              <a:t> </a:t>
            </a:r>
            <a:r>
              <a:rPr lang="en-GB" sz="1800" dirty="0" err="1"/>
              <a:t>zu</a:t>
            </a:r>
            <a:r>
              <a:rPr lang="en-GB" sz="1800" dirty="0"/>
              <a:t> </a:t>
            </a:r>
            <a:r>
              <a:rPr lang="en-GB" sz="1800" dirty="0" err="1"/>
              <a:t>helfen</a:t>
            </a:r>
            <a:r>
              <a:rPr lang="en-GB" sz="1800" dirty="0"/>
              <a:t>, Umwelt-KPIs und </a:t>
            </a:r>
            <a:r>
              <a:rPr lang="en-GB" sz="1800" dirty="0" err="1"/>
              <a:t>nachhaltige</a:t>
            </a:r>
            <a:r>
              <a:rPr lang="en-GB" sz="1800" dirty="0"/>
              <a:t> </a:t>
            </a:r>
            <a:r>
              <a:rPr lang="en-GB" sz="1800" dirty="0" err="1"/>
              <a:t>landwirtschaftliche</a:t>
            </a:r>
            <a:r>
              <a:rPr lang="en-GB" sz="1800" dirty="0"/>
              <a:t> </a:t>
            </a:r>
            <a:r>
              <a:rPr lang="en-GB" sz="1800" dirty="0" err="1"/>
              <a:t>Praktiken</a:t>
            </a:r>
            <a:r>
              <a:rPr lang="en-GB" sz="1800" dirty="0"/>
              <a:t> </a:t>
            </a:r>
            <a:r>
              <a:rPr lang="en-GB" sz="1800" dirty="0" err="1"/>
              <a:t>zu</a:t>
            </a:r>
            <a:r>
              <a:rPr lang="en-GB" sz="1800" dirty="0"/>
              <a:t> </a:t>
            </a:r>
            <a:r>
              <a:rPr lang="en-GB" sz="1800" dirty="0" err="1"/>
              <a:t>zertifizieren</a:t>
            </a:r>
            <a:r>
              <a:rPr lang="en-GB" sz="1800" dirty="0"/>
              <a:t>, die biodiverse </a:t>
            </a:r>
            <a:r>
              <a:rPr lang="en-GB" sz="1800" dirty="0" err="1"/>
              <a:t>Lebensräume</a:t>
            </a:r>
            <a:r>
              <a:rPr lang="en-GB" sz="1800" dirty="0"/>
              <a:t> </a:t>
            </a:r>
            <a:r>
              <a:rPr lang="en-GB" sz="1800" dirty="0" err="1"/>
              <a:t>schützen</a:t>
            </a:r>
            <a:r>
              <a:rPr lang="en-GB" sz="1800" dirty="0"/>
              <a:t>, die </a:t>
            </a:r>
            <a:r>
              <a:rPr lang="en-GB" sz="1800" dirty="0" err="1"/>
              <a:t>Wasserqualität</a:t>
            </a:r>
            <a:r>
              <a:rPr lang="en-GB" sz="1800" dirty="0"/>
              <a:t> </a:t>
            </a:r>
            <a:r>
              <a:rPr lang="en-GB" sz="1800" dirty="0" err="1"/>
              <a:t>verbessern</a:t>
            </a:r>
            <a:r>
              <a:rPr lang="en-GB" sz="1800" dirty="0"/>
              <a:t> und </a:t>
            </a:r>
            <a:r>
              <a:rPr lang="en-GB" sz="1800" dirty="0" err="1"/>
              <a:t>eine</a:t>
            </a:r>
            <a:r>
              <a:rPr lang="en-GB" sz="1800" dirty="0"/>
              <a:t> </a:t>
            </a:r>
            <a:r>
              <a:rPr lang="en-GB" sz="1800" dirty="0" err="1"/>
              <a:t>Mischung</a:t>
            </a:r>
            <a:r>
              <a:rPr lang="en-GB" sz="1800" dirty="0"/>
              <a:t> </a:t>
            </a:r>
            <a:r>
              <a:rPr lang="en-GB" sz="1800" dirty="0" err="1"/>
              <a:t>aus</a:t>
            </a:r>
            <a:r>
              <a:rPr lang="en-GB" sz="1800" dirty="0"/>
              <a:t> </a:t>
            </a:r>
            <a:r>
              <a:rPr lang="en-GB" sz="1800" dirty="0" err="1"/>
              <a:t>kommerziellen</a:t>
            </a:r>
            <a:r>
              <a:rPr lang="en-GB" sz="1800" dirty="0"/>
              <a:t> und </a:t>
            </a:r>
            <a:r>
              <a:rPr lang="en-GB" sz="1800" dirty="0" err="1"/>
              <a:t>ökologischen</a:t>
            </a:r>
            <a:r>
              <a:rPr lang="en-GB" sz="1800" dirty="0"/>
              <a:t> </a:t>
            </a:r>
            <a:r>
              <a:rPr lang="en-GB" sz="1800" dirty="0" err="1"/>
              <a:t>Zielen</a:t>
            </a:r>
            <a:r>
              <a:rPr lang="en-GB" sz="1800" dirty="0"/>
              <a:t> in der </a:t>
            </a:r>
            <a:r>
              <a:rPr lang="en-GB" sz="1800" dirty="0" err="1"/>
              <a:t>Landwirtschaft</a:t>
            </a:r>
            <a:r>
              <a:rPr lang="en-GB" sz="1800" dirty="0"/>
              <a:t> </a:t>
            </a:r>
            <a:r>
              <a:rPr lang="en-GB" sz="1800" dirty="0" err="1"/>
              <a:t>fördern</a:t>
            </a:r>
            <a:r>
              <a:rPr lang="en-GB" sz="1800" dirty="0"/>
              <a:t>.</a:t>
            </a:r>
          </a:p>
          <a:p>
            <a:pPr marL="0" indent="0"/>
            <a:r>
              <a:rPr lang="en-GB" sz="1800" dirty="0" err="1"/>
              <a:t>Interessanterweise</a:t>
            </a:r>
            <a:r>
              <a:rPr lang="en-GB" sz="1800" dirty="0"/>
              <a:t> </a:t>
            </a:r>
            <a:r>
              <a:rPr lang="en-GB" sz="1800" dirty="0" err="1"/>
              <a:t>wird</a:t>
            </a:r>
            <a:r>
              <a:rPr lang="en-GB" sz="1800" dirty="0"/>
              <a:t> </a:t>
            </a:r>
            <a:r>
              <a:rPr lang="en-GB" sz="1800" dirty="0" err="1"/>
              <a:t>dabei</a:t>
            </a:r>
            <a:r>
              <a:rPr lang="en-GB" sz="1800" dirty="0"/>
              <a:t> </a:t>
            </a:r>
            <a:r>
              <a:rPr lang="en-GB" sz="1800" dirty="0" err="1"/>
              <a:t>eine</a:t>
            </a:r>
            <a:r>
              <a:rPr lang="en-GB" sz="1800" dirty="0"/>
              <a:t> </a:t>
            </a:r>
            <a:r>
              <a:rPr lang="en-GB" sz="1800" dirty="0" err="1"/>
              <a:t>Technologie</a:t>
            </a:r>
            <a:r>
              <a:rPr lang="en-GB" sz="1800" dirty="0"/>
              <a:t> </a:t>
            </a:r>
            <a:r>
              <a:rPr lang="en-GB" sz="1800" dirty="0" err="1"/>
              <a:t>eingesetzt</a:t>
            </a:r>
            <a:r>
              <a:rPr lang="en-GB" sz="1800" dirty="0"/>
              <a:t>, die 86 % der </a:t>
            </a:r>
            <a:r>
              <a:rPr lang="en-GB" sz="1800" dirty="0" err="1"/>
              <a:t>Landwirte</a:t>
            </a:r>
            <a:r>
              <a:rPr lang="en-GB" sz="1800" dirty="0"/>
              <a:t> </a:t>
            </a:r>
            <a:r>
              <a:rPr lang="en-GB" sz="1800" dirty="0" err="1"/>
              <a:t>bereits</a:t>
            </a:r>
            <a:r>
              <a:rPr lang="en-GB" sz="1800" dirty="0"/>
              <a:t> </a:t>
            </a:r>
            <a:r>
              <a:rPr lang="en-GB" sz="1800" dirty="0" err="1"/>
              <a:t>besitzen</a:t>
            </a:r>
            <a:r>
              <a:rPr lang="en-GB" sz="1800" dirty="0"/>
              <a:t> - </a:t>
            </a:r>
            <a:r>
              <a:rPr lang="en-GB" sz="1800" dirty="0" err="1"/>
              <a:t>ihr</a:t>
            </a:r>
            <a:r>
              <a:rPr lang="en-GB" sz="1800" dirty="0"/>
              <a:t> </a:t>
            </a:r>
            <a:r>
              <a:rPr lang="en-GB" sz="1800" dirty="0" err="1"/>
              <a:t>eigenes</a:t>
            </a:r>
            <a:r>
              <a:rPr lang="en-GB" sz="1800" dirty="0"/>
              <a:t> Smartphone.</a:t>
            </a:r>
          </a:p>
          <a:p>
            <a:pPr marL="0" indent="0"/>
            <a:r>
              <a:rPr lang="en-GB" sz="1800" b="1" dirty="0" err="1">
                <a:solidFill>
                  <a:srgbClr val="6A9D56"/>
                </a:solidFill>
              </a:rPr>
              <a:t>Lesen</a:t>
            </a:r>
            <a:r>
              <a:rPr lang="en-GB" sz="1800" b="1" dirty="0">
                <a:solidFill>
                  <a:srgbClr val="6A9D56"/>
                </a:solidFill>
              </a:rPr>
              <a:t> Sie </a:t>
            </a:r>
            <a:r>
              <a:rPr lang="en-GB" sz="1800" b="1" dirty="0" err="1">
                <a:solidFill>
                  <a:srgbClr val="6A9D56"/>
                </a:solidFill>
              </a:rPr>
              <a:t>mehr</a:t>
            </a:r>
            <a:r>
              <a:rPr lang="en-GB" sz="1800" b="1" dirty="0">
                <a:solidFill>
                  <a:srgbClr val="6A9D56"/>
                </a:solidFill>
              </a:rPr>
              <a:t> </a:t>
            </a:r>
            <a:r>
              <a:rPr lang="en-GB" sz="1800" dirty="0">
                <a:hlinkClick r:id="rId2"/>
              </a:rPr>
              <a:t>Irish agri-food blockchain pioneer takes home the European 'Standards+Innovation' Award | NSAI</a:t>
            </a:r>
            <a:endParaRPr lang="en-GB" sz="1800" dirty="0"/>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673355" y="734017"/>
            <a:ext cx="10595237" cy="803654"/>
          </a:xfrm>
          <a:prstGeom prst="rect">
            <a:avLst/>
          </a:prstGeom>
        </p:spPr>
        <p:txBody>
          <a:bodyPr/>
          <a:lstStyle/>
          <a:p>
            <a:r>
              <a:rPr lang="en-GB" dirty="0"/>
              <a:t>@OriginChain, </a:t>
            </a:r>
            <a:r>
              <a:rPr lang="en-GB" dirty="0" err="1"/>
              <a:t>ein</a:t>
            </a:r>
            <a:r>
              <a:rPr lang="en-GB" dirty="0"/>
              <a:t> </a:t>
            </a:r>
            <a:r>
              <a:rPr lang="en-GB" dirty="0" err="1"/>
              <a:t>irisches</a:t>
            </a:r>
            <a:r>
              <a:rPr lang="en-GB" dirty="0"/>
              <a:t> </a:t>
            </a:r>
            <a:r>
              <a:rPr lang="en-GB" dirty="0" err="1"/>
              <a:t>Agritech-Unternehmen</a:t>
            </a:r>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51337066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673356" y="1107769"/>
            <a:ext cx="9321884" cy="5065552"/>
          </a:xfrm>
          <a:prstGeom prst="rect">
            <a:avLst/>
          </a:prstGeom>
        </p:spPr>
        <p:txBody>
          <a:bodyPr/>
          <a:lstStyle/>
          <a:p>
            <a:pPr marL="0" indent="0" algn="just"/>
            <a:r>
              <a:rPr lang="en-GB" sz="1800" b="0" i="0" dirty="0" err="1">
                <a:solidFill>
                  <a:srgbClr val="000000"/>
                </a:solidFill>
                <a:effectLst/>
                <a:latin typeface="Red Hat Display"/>
              </a:rPr>
              <a:t>Wir</a:t>
            </a:r>
            <a:r>
              <a:rPr lang="en-GB" sz="1800" b="0" i="0" dirty="0">
                <a:solidFill>
                  <a:srgbClr val="000000"/>
                </a:solidFill>
                <a:effectLst/>
                <a:latin typeface="Red Hat Display"/>
              </a:rPr>
              <a:t> </a:t>
            </a:r>
            <a:r>
              <a:rPr lang="en-GB" sz="1800" b="0" i="0" dirty="0" err="1">
                <a:solidFill>
                  <a:srgbClr val="000000"/>
                </a:solidFill>
                <a:effectLst/>
                <a:latin typeface="Red Hat Display"/>
              </a:rPr>
              <a:t>können</a:t>
            </a:r>
            <a:r>
              <a:rPr lang="en-GB" sz="1800" b="0" i="0" dirty="0">
                <a:solidFill>
                  <a:srgbClr val="000000"/>
                </a:solidFill>
                <a:effectLst/>
                <a:latin typeface="Red Hat Display"/>
              </a:rPr>
              <a:t> von Fiona Delaney, CEO von @</a:t>
            </a:r>
            <a:r>
              <a:rPr lang="en-GB" sz="1800" b="0" i="0" dirty="0" err="1">
                <a:solidFill>
                  <a:srgbClr val="000000"/>
                </a:solidFill>
                <a:effectLst/>
                <a:latin typeface="Red Hat Display"/>
              </a:rPr>
              <a:t>OriginChain</a:t>
            </a:r>
            <a:r>
              <a:rPr lang="en-GB" sz="1800" b="0" i="0" dirty="0">
                <a:solidFill>
                  <a:srgbClr val="000000"/>
                </a:solidFill>
                <a:effectLst/>
                <a:latin typeface="Red Hat Display"/>
              </a:rPr>
              <a:t>, </a:t>
            </a:r>
            <a:r>
              <a:rPr lang="en-GB" sz="1800" b="0" i="0" dirty="0" err="1">
                <a:solidFill>
                  <a:srgbClr val="000000"/>
                </a:solidFill>
                <a:effectLst/>
                <a:latin typeface="Red Hat Display"/>
              </a:rPr>
              <a:t>lernen</a:t>
            </a:r>
            <a:r>
              <a:rPr lang="en-GB" sz="1800" b="0" i="0" dirty="0">
                <a:solidFill>
                  <a:srgbClr val="000000"/>
                </a:solidFill>
                <a:effectLst/>
                <a:latin typeface="Red Hat Display"/>
              </a:rPr>
              <a:t>, die </a:t>
            </a:r>
            <a:r>
              <a:rPr lang="en-GB" sz="1800" b="0" i="0" dirty="0" err="1">
                <a:solidFill>
                  <a:srgbClr val="000000"/>
                </a:solidFill>
                <a:effectLst/>
                <a:latin typeface="Red Hat Display"/>
              </a:rPr>
              <a:t>einen</a:t>
            </a:r>
            <a:r>
              <a:rPr lang="en-GB" sz="1800" b="0" i="0" dirty="0">
                <a:solidFill>
                  <a:srgbClr val="000000"/>
                </a:solidFill>
                <a:effectLst/>
                <a:latin typeface="Red Hat Display"/>
              </a:rPr>
              <a:t> </a:t>
            </a:r>
            <a:r>
              <a:rPr lang="en-GB" sz="1800" b="0" i="0" dirty="0" err="1">
                <a:solidFill>
                  <a:srgbClr val="000000"/>
                </a:solidFill>
                <a:effectLst/>
                <a:latin typeface="Red Hat Display"/>
              </a:rPr>
              <a:t>Beitrag</a:t>
            </a:r>
            <a:r>
              <a:rPr lang="en-GB" sz="1800" b="0" i="0" dirty="0">
                <a:solidFill>
                  <a:srgbClr val="000000"/>
                </a:solidFill>
                <a:effectLst/>
                <a:latin typeface="Red Hat Display"/>
              </a:rPr>
              <a:t> </a:t>
            </a:r>
            <a:r>
              <a:rPr lang="en-GB" sz="1800" b="0" i="0" dirty="0" err="1">
                <a:solidFill>
                  <a:srgbClr val="000000"/>
                </a:solidFill>
                <a:effectLst/>
                <a:latin typeface="Red Hat Display"/>
              </a:rPr>
              <a:t>zu</a:t>
            </a:r>
            <a:r>
              <a:rPr lang="en-GB" sz="1800" b="0" i="0" dirty="0">
                <a:solidFill>
                  <a:srgbClr val="000000"/>
                </a:solidFill>
                <a:effectLst/>
                <a:latin typeface="Red Hat Display"/>
              </a:rPr>
              <a:t> </a:t>
            </a:r>
            <a:r>
              <a:rPr lang="en-GB" sz="1800" b="0" i="0" u="sng" dirty="0">
                <a:effectLst/>
                <a:latin typeface="Red Hat Display"/>
                <a:hlinkClick r:id="rId3"/>
              </a:rPr>
              <a:t>John G. Keogh’</a:t>
            </a:r>
            <a:r>
              <a:rPr lang="en-GB" sz="1800" b="0" i="0" dirty="0">
                <a:solidFill>
                  <a:srgbClr val="000000"/>
                </a:solidFill>
                <a:effectLst/>
                <a:latin typeface="Red Hat Display"/>
              </a:rPr>
              <a:t>s 2020 Zukunft der </a:t>
            </a:r>
            <a:r>
              <a:rPr lang="en-GB" sz="1800" b="0" i="0" dirty="0" err="1">
                <a:solidFill>
                  <a:srgbClr val="000000"/>
                </a:solidFill>
                <a:effectLst/>
                <a:latin typeface="Red Hat Display"/>
              </a:rPr>
              <a:t>Lebensmittel</a:t>
            </a:r>
            <a:r>
              <a:rPr lang="en-GB" sz="1800" b="0" i="0" dirty="0">
                <a:solidFill>
                  <a:srgbClr val="000000"/>
                </a:solidFill>
                <a:effectLst/>
                <a:latin typeface="Red Hat Display"/>
              </a:rPr>
              <a:t> 10×10 Blockchain-Serie </a:t>
            </a:r>
            <a:r>
              <a:rPr lang="en-GB" sz="1800" b="0" i="0" dirty="0" err="1">
                <a:solidFill>
                  <a:srgbClr val="000000"/>
                </a:solidFill>
                <a:effectLst/>
                <a:latin typeface="Red Hat Display"/>
              </a:rPr>
              <a:t>veröffentlichte</a:t>
            </a:r>
            <a:endParaRPr lang="en-GB" sz="1800" b="0" i="0" dirty="0">
              <a:solidFill>
                <a:srgbClr val="000000"/>
              </a:solidFill>
              <a:effectLst/>
              <a:latin typeface="Red Hat Display"/>
            </a:endParaRPr>
          </a:p>
          <a:p>
            <a:pPr marL="0" indent="0"/>
            <a:endParaRPr lang="en-GB" dirty="0">
              <a:solidFill>
                <a:srgbClr val="000000"/>
              </a:solidFill>
              <a:latin typeface="Red Hat Display"/>
            </a:endParaRPr>
          </a:p>
          <a:p>
            <a:pPr marL="0" indent="0"/>
            <a:endParaRPr lang="en-GB" dirty="0"/>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673355" y="273070"/>
            <a:ext cx="10595237" cy="803654"/>
          </a:xfrm>
          <a:prstGeom prst="rect">
            <a:avLst/>
          </a:prstGeom>
        </p:spPr>
        <p:txBody>
          <a:bodyPr/>
          <a:lstStyle/>
          <a:p>
            <a:r>
              <a:rPr lang="en-US" dirty="0" err="1"/>
              <a:t>Mit</a:t>
            </a:r>
            <a:r>
              <a:rPr lang="en-US" dirty="0"/>
              <a:t> </a:t>
            </a:r>
            <a:r>
              <a:rPr lang="en-US" dirty="0" err="1"/>
              <a:t>Blick</a:t>
            </a:r>
            <a:r>
              <a:rPr lang="en-US" dirty="0"/>
              <a:t> auf </a:t>
            </a:r>
            <a:r>
              <a:rPr lang="en-GB" dirty="0"/>
              <a:t>@OriginChain</a:t>
            </a:r>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pic>
        <p:nvPicPr>
          <p:cNvPr id="11" name="Online Media 10" title="2020 Future of Food 10x10 Blockchain Series: Fiona Delaney Origin Chain Networks">
            <a:hlinkClick r:id="" action="ppaction://media"/>
            <a:extLst>
              <a:ext uri="{FF2B5EF4-FFF2-40B4-BE49-F238E27FC236}">
                <a16:creationId xmlns:a16="http://schemas.microsoft.com/office/drawing/2014/main" id="{920BF83D-23F3-BF68-9FE1-9DF8CF0C75F9}"/>
              </a:ext>
            </a:extLst>
          </p:cNvPr>
          <p:cNvPicPr>
            <a:picLocks noRot="1" noChangeAspect="1"/>
          </p:cNvPicPr>
          <p:nvPr>
            <a:videoFile r:link="rId1"/>
          </p:nvPr>
        </p:nvPicPr>
        <p:blipFill>
          <a:blip r:embed="rId4"/>
          <a:stretch>
            <a:fillRect/>
          </a:stretch>
        </p:blipFill>
        <p:spPr>
          <a:xfrm>
            <a:off x="3189649" y="2455377"/>
            <a:ext cx="5562648" cy="3142896"/>
          </a:xfrm>
          <a:prstGeom prst="rect">
            <a:avLst/>
          </a:prstGeom>
        </p:spPr>
      </p:pic>
    </p:spTree>
    <p:extLst>
      <p:ext uri="{BB962C8B-B14F-4D97-AF65-F5344CB8AC3E}">
        <p14:creationId xmlns:p14="http://schemas.microsoft.com/office/powerpoint/2010/main" val="368983574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1"/>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1"/>
                </p:tgtEl>
              </p:cMediaNode>
            </p:video>
            <p:seq concurrent="1" nextAc="seek">
              <p:cTn id="8" restart="whenNotActive" fill="hold" evtFilter="cancelBubble" nodeType="interactiveSeq">
                <p:stCondLst>
                  <p:cond evt="onClick" delay="0">
                    <p:tgtEl>
                      <p:spTgt spid="11"/>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1"/>
                                        </p:tgtEl>
                                      </p:cBhvr>
                                    </p:cmd>
                                  </p:childTnLst>
                                </p:cTn>
                              </p:par>
                            </p:childTnLst>
                          </p:cTn>
                        </p:par>
                      </p:childTnLst>
                    </p:cTn>
                  </p:par>
                </p:childTnLst>
              </p:cTn>
              <p:nextCondLst>
                <p:cond evt="onClick" delay="0">
                  <p:tgtEl>
                    <p:spTgt spid="11"/>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717CB8F-72FF-E240-A915-F4EC7D83352F}"/>
              </a:ext>
            </a:extLst>
          </p:cNvPr>
          <p:cNvSpPr>
            <a:spLocks noGrp="1"/>
          </p:cNvSpPr>
          <p:nvPr>
            <p:ph type="body" sz="quarter" idx="13"/>
          </p:nvPr>
        </p:nvSpPr>
        <p:spPr>
          <a:xfrm>
            <a:off x="6485646" y="525780"/>
            <a:ext cx="4235693" cy="5452734"/>
          </a:xfrm>
        </p:spPr>
        <p:txBody>
          <a:bodyPr/>
          <a:lstStyle/>
          <a:p>
            <a:r>
              <a:rPr lang="en-US" i="0" dirty="0"/>
              <a:t>3.5 </a:t>
            </a:r>
            <a:r>
              <a:rPr lang="en-US" i="0" dirty="0" err="1"/>
              <a:t>Lernen</a:t>
            </a:r>
            <a:r>
              <a:rPr lang="en-US" i="0" dirty="0"/>
              <a:t> </a:t>
            </a:r>
            <a:r>
              <a:rPr lang="en-US" i="0" dirty="0" err="1"/>
              <a:t>wir</a:t>
            </a:r>
            <a:r>
              <a:rPr lang="en-US" i="0" dirty="0"/>
              <a:t> EIT Food Unfolded </a:t>
            </a:r>
            <a:r>
              <a:rPr lang="en-US" i="0" dirty="0" err="1"/>
              <a:t>kennen</a:t>
            </a:r>
            <a:endParaRPr lang="en-US" i="0" dirty="0"/>
          </a:p>
        </p:txBody>
      </p:sp>
      <p:pic>
        <p:nvPicPr>
          <p:cNvPr id="6" name="Picture Placeholder 5">
            <a:extLst>
              <a:ext uri="{FF2B5EF4-FFF2-40B4-BE49-F238E27FC236}">
                <a16:creationId xmlns:a16="http://schemas.microsoft.com/office/drawing/2014/main" id="{10024F94-BFB4-872A-F4CC-EA4E0737B10F}"/>
              </a:ext>
            </a:extLst>
          </p:cNvPr>
          <p:cNvPicPr>
            <a:picLocks noGrp="1" noChangeAspect="1"/>
          </p:cNvPicPr>
          <p:nvPr>
            <p:ph type="pic" sz="quarter" idx="44"/>
          </p:nvPr>
        </p:nvPicPr>
        <p:blipFill>
          <a:blip r:embed="rId2"/>
          <a:srcRect l="24652" r="24652"/>
          <a:stretch>
            <a:fillRect/>
          </a:stretch>
        </p:blipFill>
        <p:spPr/>
      </p:pic>
      <p:grpSp>
        <p:nvGrpSpPr>
          <p:cNvPr id="8" name="Graphic 231">
            <a:extLst>
              <a:ext uri="{FF2B5EF4-FFF2-40B4-BE49-F238E27FC236}">
                <a16:creationId xmlns:a16="http://schemas.microsoft.com/office/drawing/2014/main" id="{F05D0A1E-7E58-3ABC-6182-2C22FE2163C9}"/>
              </a:ext>
            </a:extLst>
          </p:cNvPr>
          <p:cNvGrpSpPr/>
          <p:nvPr/>
        </p:nvGrpSpPr>
        <p:grpSpPr>
          <a:xfrm rot="5400000">
            <a:off x="655943" y="4097332"/>
            <a:ext cx="1882891" cy="2933617"/>
            <a:chOff x="12708052" y="5708395"/>
            <a:chExt cx="760809" cy="1185370"/>
          </a:xfrm>
          <a:solidFill>
            <a:schemeClr val="bg1">
              <a:alpha val="52000"/>
            </a:schemeClr>
          </a:solidFill>
        </p:grpSpPr>
        <p:sp>
          <p:nvSpPr>
            <p:cNvPr id="37" name="Freeform 36">
              <a:extLst>
                <a:ext uri="{FF2B5EF4-FFF2-40B4-BE49-F238E27FC236}">
                  <a16:creationId xmlns:a16="http://schemas.microsoft.com/office/drawing/2014/main" id="{8ACBF91F-2F94-3FDE-EC3D-01AEDD90902D}"/>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38" name="Freeform 37">
              <a:extLst>
                <a:ext uri="{FF2B5EF4-FFF2-40B4-BE49-F238E27FC236}">
                  <a16:creationId xmlns:a16="http://schemas.microsoft.com/office/drawing/2014/main" id="{E818F5BF-FBBC-A654-7C08-7BD2694ED1BF}"/>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39" name="Freeform 38">
              <a:extLst>
                <a:ext uri="{FF2B5EF4-FFF2-40B4-BE49-F238E27FC236}">
                  <a16:creationId xmlns:a16="http://schemas.microsoft.com/office/drawing/2014/main" id="{99827687-B6AE-39E9-EA5E-DB279C65249D}"/>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40" name="Freeform 39">
              <a:extLst>
                <a:ext uri="{FF2B5EF4-FFF2-40B4-BE49-F238E27FC236}">
                  <a16:creationId xmlns:a16="http://schemas.microsoft.com/office/drawing/2014/main" id="{D448329A-FDA4-9BC9-0A30-569402B1FF08}"/>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41" name="Freeform 40">
              <a:extLst>
                <a:ext uri="{FF2B5EF4-FFF2-40B4-BE49-F238E27FC236}">
                  <a16:creationId xmlns:a16="http://schemas.microsoft.com/office/drawing/2014/main" id="{1A434AAC-3A95-0C17-CB1C-D85C9639BBC8}"/>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42" name="Freeform 41">
              <a:extLst>
                <a:ext uri="{FF2B5EF4-FFF2-40B4-BE49-F238E27FC236}">
                  <a16:creationId xmlns:a16="http://schemas.microsoft.com/office/drawing/2014/main" id="{FB127696-1F71-5F1D-679C-C726DAC83163}"/>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3124564019"/>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870059" y="667143"/>
            <a:ext cx="10595237" cy="803654"/>
          </a:xfrm>
          <a:prstGeom prst="rect">
            <a:avLst/>
          </a:prstGeom>
        </p:spPr>
        <p:txBody>
          <a:bodyPr/>
          <a:lstStyle/>
          <a:p>
            <a:r>
              <a:rPr lang="en-US" dirty="0" err="1"/>
              <a:t>Mit</a:t>
            </a:r>
            <a:r>
              <a:rPr lang="en-US" dirty="0"/>
              <a:t> </a:t>
            </a:r>
            <a:r>
              <a:rPr lang="en-US" dirty="0" err="1"/>
              <a:t>Blick</a:t>
            </a:r>
            <a:r>
              <a:rPr lang="en-US" dirty="0"/>
              <a:t> auf </a:t>
            </a:r>
            <a:r>
              <a:rPr lang="en-GB" dirty="0"/>
              <a:t>EIT’s Food Unfolded</a:t>
            </a:r>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3" name="Text Placeholder 12">
            <a:extLst>
              <a:ext uri="{FF2B5EF4-FFF2-40B4-BE49-F238E27FC236}">
                <a16:creationId xmlns:a16="http://schemas.microsoft.com/office/drawing/2014/main" id="{D805FB0F-B454-A534-F487-EBCC419B36F0}"/>
              </a:ext>
            </a:extLst>
          </p:cNvPr>
          <p:cNvSpPr>
            <a:spLocks noGrp="1"/>
          </p:cNvSpPr>
          <p:nvPr>
            <p:ph type="body" sz="quarter" idx="18"/>
          </p:nvPr>
        </p:nvSpPr>
        <p:spPr>
          <a:xfrm>
            <a:off x="804758" y="1731125"/>
            <a:ext cx="9665870" cy="3849918"/>
          </a:xfrm>
        </p:spPr>
        <p:txBody>
          <a:bodyPr/>
          <a:lstStyle/>
          <a:p>
            <a:pPr marL="0" indent="0" algn="just"/>
            <a:r>
              <a:rPr lang="en-GB" dirty="0"/>
              <a:t>Die </a:t>
            </a:r>
            <a:r>
              <a:rPr lang="en-GB" dirty="0" err="1"/>
              <a:t>Ergebnisse</a:t>
            </a:r>
            <a:r>
              <a:rPr lang="en-GB" dirty="0"/>
              <a:t> des EIT Food Trust Tracker® </a:t>
            </a:r>
            <a:r>
              <a:rPr lang="en-GB" dirty="0" err="1"/>
              <a:t>zeigen</a:t>
            </a:r>
            <a:r>
              <a:rPr lang="en-GB" dirty="0"/>
              <a:t>:</a:t>
            </a:r>
          </a:p>
          <a:p>
            <a:pPr marL="0" indent="0" algn="just"/>
            <a:r>
              <a:rPr lang="en-GB" dirty="0"/>
              <a:t>Die OFFENHEIT der </a:t>
            </a:r>
            <a:r>
              <a:rPr lang="en-GB" dirty="0" err="1"/>
              <a:t>Akteure</a:t>
            </a:r>
            <a:r>
              <a:rPr lang="en-GB" dirty="0"/>
              <a:t> des </a:t>
            </a:r>
            <a:r>
              <a:rPr lang="en-GB" dirty="0" err="1"/>
              <a:t>Lebensmittelsystems</a:t>
            </a:r>
            <a:r>
              <a:rPr lang="en-GB" dirty="0"/>
              <a:t> </a:t>
            </a:r>
            <a:r>
              <a:rPr lang="en-GB" dirty="0" err="1"/>
              <a:t>ist</a:t>
            </a:r>
            <a:r>
              <a:rPr lang="en-GB" dirty="0"/>
              <a:t> von </a:t>
            </a:r>
            <a:r>
              <a:rPr lang="en-GB" dirty="0" err="1"/>
              <a:t>größter</a:t>
            </a:r>
            <a:r>
              <a:rPr lang="en-GB" dirty="0"/>
              <a:t> </a:t>
            </a:r>
            <a:r>
              <a:rPr lang="en-GB" dirty="0" err="1"/>
              <a:t>Bedeutung</a:t>
            </a:r>
            <a:r>
              <a:rPr lang="en-GB" dirty="0"/>
              <a:t> für das </a:t>
            </a:r>
            <a:r>
              <a:rPr lang="en-GB" dirty="0" err="1"/>
              <a:t>Vertrauen</a:t>
            </a:r>
            <a:r>
              <a:rPr lang="en-GB" dirty="0"/>
              <a:t> der </a:t>
            </a:r>
            <a:r>
              <a:rPr lang="en-GB" dirty="0" err="1"/>
              <a:t>Verbraucher</a:t>
            </a:r>
            <a:r>
              <a:rPr lang="en-GB" dirty="0"/>
              <a:t>. </a:t>
            </a:r>
            <a:r>
              <a:rPr lang="en-GB" dirty="0" err="1"/>
              <a:t>Ihre</a:t>
            </a:r>
            <a:r>
              <a:rPr lang="en-GB" dirty="0"/>
              <a:t> </a:t>
            </a:r>
            <a:r>
              <a:rPr lang="en-GB" dirty="0" err="1"/>
              <a:t>Aktivitäten</a:t>
            </a:r>
            <a:r>
              <a:rPr lang="en-GB" dirty="0"/>
              <a:t>, die </a:t>
            </a:r>
            <a:r>
              <a:rPr lang="en-GB" dirty="0" err="1"/>
              <a:t>Informationen</a:t>
            </a:r>
            <a:r>
              <a:rPr lang="en-GB" dirty="0"/>
              <a:t>, die </a:t>
            </a:r>
            <a:r>
              <a:rPr lang="en-GB" dirty="0" err="1"/>
              <a:t>sie</a:t>
            </a:r>
            <a:r>
              <a:rPr lang="en-GB" dirty="0"/>
              <a:t> </a:t>
            </a:r>
            <a:r>
              <a:rPr lang="en-GB" dirty="0" err="1"/>
              <a:t>anbieten</a:t>
            </a:r>
            <a:r>
              <a:rPr lang="en-GB" dirty="0"/>
              <a:t>, und </a:t>
            </a:r>
            <a:r>
              <a:rPr lang="en-GB" dirty="0" err="1"/>
              <a:t>ihre</a:t>
            </a:r>
            <a:r>
              <a:rPr lang="en-GB" dirty="0"/>
              <a:t> </a:t>
            </a:r>
            <a:r>
              <a:rPr lang="en-GB" dirty="0" err="1"/>
              <a:t>Ehrlichkeit</a:t>
            </a:r>
            <a:r>
              <a:rPr lang="en-GB" dirty="0"/>
              <a:t>.</a:t>
            </a:r>
          </a:p>
          <a:p>
            <a:pPr marL="0" indent="0" algn="just"/>
            <a:endParaRPr lang="en-GB" dirty="0"/>
          </a:p>
          <a:p>
            <a:pPr marL="0" indent="0" algn="just"/>
            <a:endParaRPr lang="en-GB" dirty="0"/>
          </a:p>
          <a:p>
            <a:pPr marL="0" indent="0" algn="just"/>
            <a:r>
              <a:rPr lang="en-GB" dirty="0"/>
              <a:t>Eine Gemeinschaft von Menschen, die </a:t>
            </a:r>
            <a:r>
              <a:rPr lang="en-GB" dirty="0" err="1"/>
              <a:t>einen</a:t>
            </a:r>
            <a:r>
              <a:rPr lang="en-GB" dirty="0"/>
              <a:t> Dialog </a:t>
            </a:r>
            <a:r>
              <a:rPr lang="en-GB" dirty="0" err="1"/>
              <a:t>über</a:t>
            </a:r>
            <a:r>
              <a:rPr lang="en-GB" dirty="0"/>
              <a:t> die </a:t>
            </a:r>
            <a:r>
              <a:rPr lang="en-GB" dirty="0" err="1"/>
              <a:t>Herkunft</a:t>
            </a:r>
            <a:r>
              <a:rPr lang="en-GB" dirty="0"/>
              <a:t> und die Zukunft </a:t>
            </a:r>
            <a:r>
              <a:rPr lang="en-GB" dirty="0" err="1"/>
              <a:t>unserer</a:t>
            </a:r>
            <a:r>
              <a:rPr lang="en-GB" dirty="0"/>
              <a:t> </a:t>
            </a:r>
            <a:r>
              <a:rPr lang="en-GB" dirty="0" err="1"/>
              <a:t>Lebensmittel</a:t>
            </a:r>
            <a:r>
              <a:rPr lang="en-GB" dirty="0"/>
              <a:t> </a:t>
            </a:r>
            <a:r>
              <a:rPr lang="en-GB" dirty="0" err="1"/>
              <a:t>führen</a:t>
            </a:r>
            <a:r>
              <a:rPr lang="en-GB" dirty="0"/>
              <a:t> </a:t>
            </a:r>
          </a:p>
          <a:p>
            <a:pPr marL="0" indent="0" algn="just"/>
            <a:r>
              <a:rPr lang="en-IE" dirty="0">
                <a:hlinkClick r:id="rId2"/>
              </a:rPr>
              <a:t>www.foodunfolded.com</a:t>
            </a:r>
            <a:endParaRPr lang="en-IE" dirty="0"/>
          </a:p>
          <a:p>
            <a:pPr algn="just"/>
            <a:r>
              <a:rPr lang="en-IE" dirty="0"/>
              <a:t>@food.unfolded</a:t>
            </a:r>
          </a:p>
        </p:txBody>
      </p:sp>
      <p:pic>
        <p:nvPicPr>
          <p:cNvPr id="17" name="Picture 16">
            <a:extLst>
              <a:ext uri="{FF2B5EF4-FFF2-40B4-BE49-F238E27FC236}">
                <a16:creationId xmlns:a16="http://schemas.microsoft.com/office/drawing/2014/main" id="{D61339AE-E9D8-D860-677F-14BCCBABAFC2}"/>
              </a:ext>
            </a:extLst>
          </p:cNvPr>
          <p:cNvPicPr>
            <a:picLocks noChangeAspect="1"/>
          </p:cNvPicPr>
          <p:nvPr/>
        </p:nvPicPr>
        <p:blipFill>
          <a:blip r:embed="rId3"/>
          <a:stretch>
            <a:fillRect/>
          </a:stretch>
        </p:blipFill>
        <p:spPr>
          <a:xfrm>
            <a:off x="4555937" y="3538296"/>
            <a:ext cx="2552700" cy="495300"/>
          </a:xfrm>
          <a:prstGeom prst="rect">
            <a:avLst/>
          </a:prstGeom>
        </p:spPr>
      </p:pic>
    </p:spTree>
    <p:extLst>
      <p:ext uri="{BB962C8B-B14F-4D97-AF65-F5344CB8AC3E}">
        <p14:creationId xmlns:p14="http://schemas.microsoft.com/office/powerpoint/2010/main" val="239099607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5341760" y="2817221"/>
            <a:ext cx="5150436" cy="2757828"/>
          </a:xfrm>
        </p:spPr>
        <p:txBody>
          <a:bodyPr/>
          <a:lstStyle/>
          <a:p>
            <a:r>
              <a:rPr lang="en-US" dirty="0" err="1"/>
              <a:t>Einzelhändler</a:t>
            </a:r>
            <a:r>
              <a:rPr lang="en-US" dirty="0"/>
              <a:t> </a:t>
            </a:r>
            <a:r>
              <a:rPr lang="en-US" dirty="0" err="1"/>
              <a:t>sind</a:t>
            </a:r>
            <a:r>
              <a:rPr lang="en-US" dirty="0"/>
              <a:t> </a:t>
            </a:r>
            <a:r>
              <a:rPr lang="en-US" dirty="0" err="1"/>
              <a:t>mit</a:t>
            </a:r>
            <a:r>
              <a:rPr lang="en-US" dirty="0"/>
              <a:t> an Bord</a:t>
            </a:r>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p:txBody>
          <a:bodyPr/>
          <a:lstStyle/>
          <a:p>
            <a:r>
              <a:rPr lang="en-US" dirty="0"/>
              <a:t>04</a:t>
            </a:r>
          </a:p>
        </p:txBody>
      </p:sp>
    </p:spTree>
    <p:extLst>
      <p:ext uri="{BB962C8B-B14F-4D97-AF65-F5344CB8AC3E}">
        <p14:creationId xmlns:p14="http://schemas.microsoft.com/office/powerpoint/2010/main" val="824476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98AB20F8-388F-B488-7300-3E153C3F4B07}"/>
              </a:ext>
            </a:extLst>
          </p:cNvPr>
          <p:cNvPicPr>
            <a:picLocks noGrp="1" noChangeAspect="1"/>
          </p:cNvPicPr>
          <p:nvPr>
            <p:ph type="pic" sz="quarter" idx="44"/>
          </p:nvPr>
        </p:nvPicPr>
        <p:blipFill>
          <a:blip r:embed="rId2"/>
          <a:srcRect t="7765" b="7765"/>
          <a:stretch>
            <a:fillRect/>
          </a:stretch>
        </p:blipFill>
        <p:spPr/>
      </p:pic>
      <p:sp>
        <p:nvSpPr>
          <p:cNvPr id="4" name="Text Placeholder 3">
            <a:extLst>
              <a:ext uri="{FF2B5EF4-FFF2-40B4-BE49-F238E27FC236}">
                <a16:creationId xmlns:a16="http://schemas.microsoft.com/office/drawing/2014/main" id="{BC2369F1-8EF6-AE46-9816-72DCBDD8F90A}"/>
              </a:ext>
            </a:extLst>
          </p:cNvPr>
          <p:cNvSpPr>
            <a:spLocks noGrp="1"/>
          </p:cNvSpPr>
          <p:nvPr>
            <p:ph type="body" sz="quarter" idx="13"/>
          </p:nvPr>
        </p:nvSpPr>
        <p:spPr>
          <a:xfrm>
            <a:off x="377780" y="1906416"/>
            <a:ext cx="5480760" cy="2743201"/>
          </a:xfrm>
          <a:prstGeom prst="rect">
            <a:avLst/>
          </a:prstGeom>
        </p:spPr>
        <p:txBody>
          <a:bodyPr/>
          <a:lstStyle/>
          <a:p>
            <a:r>
              <a:rPr lang="en-GB" b="1" i="0" dirty="0">
                <a:effectLst/>
                <a:latin typeface="Roboto" panose="02000000000000000000" pitchFamily="2" charset="0"/>
              </a:rPr>
              <a:t>4.1 </a:t>
            </a:r>
            <a:r>
              <a:rPr lang="en-GB" b="1" i="0" dirty="0" err="1">
                <a:effectLst/>
                <a:latin typeface="Roboto" panose="02000000000000000000" pitchFamily="2" charset="0"/>
              </a:rPr>
              <a:t>Lernen</a:t>
            </a:r>
            <a:r>
              <a:rPr lang="en-GB" b="1" i="0" dirty="0">
                <a:effectLst/>
                <a:latin typeface="Roboto" panose="02000000000000000000" pitchFamily="2" charset="0"/>
              </a:rPr>
              <a:t> </a:t>
            </a:r>
            <a:r>
              <a:rPr lang="en-GB" b="1" i="0" dirty="0" err="1">
                <a:effectLst/>
                <a:latin typeface="Roboto" panose="02000000000000000000" pitchFamily="2" charset="0"/>
              </a:rPr>
              <a:t>wir</a:t>
            </a:r>
            <a:r>
              <a:rPr lang="en-GB" b="1" i="0" dirty="0">
                <a:effectLst/>
                <a:latin typeface="Roboto" panose="02000000000000000000" pitchFamily="2" charset="0"/>
              </a:rPr>
              <a:t> Carrefour </a:t>
            </a:r>
            <a:r>
              <a:rPr lang="en-GB" b="1" i="0" dirty="0" err="1">
                <a:effectLst/>
                <a:latin typeface="Roboto" panose="02000000000000000000" pitchFamily="2" charset="0"/>
              </a:rPr>
              <a:t>kennen</a:t>
            </a:r>
            <a:endParaRPr lang="en-GB" b="1" i="0" dirty="0">
              <a:effectLst/>
              <a:latin typeface="Roboto" panose="02000000000000000000" pitchFamily="2" charset="0"/>
            </a:endParaRPr>
          </a:p>
          <a:p>
            <a:r>
              <a:rPr lang="en-GB" b="0" i="0" dirty="0" err="1">
                <a:effectLst/>
                <a:latin typeface="Roboto" panose="02000000000000000000" pitchFamily="2" charset="0"/>
              </a:rPr>
              <a:t>Einführung</a:t>
            </a:r>
            <a:r>
              <a:rPr lang="en-GB" b="0" i="0" dirty="0">
                <a:effectLst/>
                <a:latin typeface="Roboto" panose="02000000000000000000" pitchFamily="2" charset="0"/>
              </a:rPr>
              <a:t> der </a:t>
            </a:r>
            <a:r>
              <a:rPr lang="en-GB" b="0" i="0" dirty="0" err="1">
                <a:effectLst/>
                <a:latin typeface="Roboto" panose="02000000000000000000" pitchFamily="2" charset="0"/>
              </a:rPr>
              <a:t>europaweit</a:t>
            </a:r>
            <a:r>
              <a:rPr lang="en-GB" b="0" i="0" dirty="0">
                <a:effectLst/>
                <a:latin typeface="Roboto" panose="02000000000000000000" pitchFamily="2" charset="0"/>
              </a:rPr>
              <a:t> </a:t>
            </a:r>
            <a:r>
              <a:rPr lang="en-GB" b="0" i="0" dirty="0" err="1">
                <a:effectLst/>
                <a:latin typeface="Roboto" panose="02000000000000000000" pitchFamily="2" charset="0"/>
              </a:rPr>
              <a:t>ersten</a:t>
            </a:r>
            <a:r>
              <a:rPr lang="en-GB" b="0" i="0" dirty="0">
                <a:effectLst/>
                <a:latin typeface="Roboto" panose="02000000000000000000" pitchFamily="2" charset="0"/>
              </a:rPr>
              <a:t> </a:t>
            </a:r>
            <a:r>
              <a:rPr lang="en-GB" b="0" i="0" dirty="0" err="1">
                <a:effectLst/>
                <a:latin typeface="Roboto" panose="02000000000000000000" pitchFamily="2" charset="0"/>
              </a:rPr>
              <a:t>Lebensmittel</a:t>
            </a:r>
            <a:r>
              <a:rPr lang="en-GB" b="0" i="0" dirty="0">
                <a:effectLst/>
                <a:latin typeface="Roboto" panose="02000000000000000000" pitchFamily="2" charset="0"/>
              </a:rPr>
              <a:t>-Blockchain für </a:t>
            </a:r>
            <a:r>
              <a:rPr lang="en-GB" b="0" i="0" dirty="0" err="1">
                <a:effectLst/>
                <a:latin typeface="Roboto" panose="02000000000000000000" pitchFamily="2" charset="0"/>
              </a:rPr>
              <a:t>Freilandhühner</a:t>
            </a:r>
            <a:r>
              <a:rPr lang="en-GB" b="0" i="0" dirty="0">
                <a:effectLst/>
                <a:latin typeface="Roboto" panose="02000000000000000000" pitchFamily="2" charset="0"/>
              </a:rPr>
              <a:t> </a:t>
            </a:r>
            <a:r>
              <a:rPr lang="en-GB" b="0" i="0" dirty="0" err="1">
                <a:effectLst/>
                <a:latin typeface="Roboto" panose="02000000000000000000" pitchFamily="2" charset="0"/>
              </a:rPr>
              <a:t>aus</a:t>
            </a:r>
            <a:r>
              <a:rPr lang="en-GB" b="0" i="0" dirty="0">
                <a:effectLst/>
                <a:latin typeface="Roboto" panose="02000000000000000000" pitchFamily="2" charset="0"/>
              </a:rPr>
              <a:t> der Auvergne</a:t>
            </a:r>
            <a:endParaRPr lang="en-US" i="1" dirty="0"/>
          </a:p>
        </p:txBody>
      </p:sp>
      <p:sp>
        <p:nvSpPr>
          <p:cNvPr id="9" name="Text Placeholder 4">
            <a:extLst>
              <a:ext uri="{FF2B5EF4-FFF2-40B4-BE49-F238E27FC236}">
                <a16:creationId xmlns:a16="http://schemas.microsoft.com/office/drawing/2014/main" id="{79A07C7B-8585-6C4C-BE36-FFD487927B0F}"/>
              </a:ext>
            </a:extLst>
          </p:cNvPr>
          <p:cNvSpPr txBox="1">
            <a:spLocks/>
          </p:cNvSpPr>
          <p:nvPr/>
        </p:nvSpPr>
        <p:spPr>
          <a:xfrm>
            <a:off x="0" y="4103398"/>
            <a:ext cx="6095999" cy="1532650"/>
          </a:xfrm>
          <a:prstGeom prst="rect">
            <a:avLst/>
          </a:prstGeom>
        </p:spPr>
        <p:txBody>
          <a:bodyPr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3000" i="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400" b="1" dirty="0"/>
          </a:p>
        </p:txBody>
      </p:sp>
    </p:spTree>
    <p:extLst>
      <p:ext uri="{BB962C8B-B14F-4D97-AF65-F5344CB8AC3E}">
        <p14:creationId xmlns:p14="http://schemas.microsoft.com/office/powerpoint/2010/main" val="218059009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673355" y="273070"/>
            <a:ext cx="10595237" cy="803654"/>
          </a:xfrm>
          <a:prstGeom prst="rect">
            <a:avLst/>
          </a:prstGeom>
        </p:spPr>
        <p:txBody>
          <a:bodyPr/>
          <a:lstStyle/>
          <a:p>
            <a:r>
              <a:rPr lang="en-US" dirty="0">
                <a:solidFill>
                  <a:srgbClr val="6A9D56"/>
                </a:solidFill>
              </a:rPr>
              <a:t>CARREFOUR </a:t>
            </a:r>
            <a:r>
              <a:rPr lang="en-US" dirty="0" err="1">
                <a:solidFill>
                  <a:srgbClr val="6A9D56"/>
                </a:solidFill>
              </a:rPr>
              <a:t>Lebensmittel</a:t>
            </a:r>
            <a:r>
              <a:rPr lang="en-US" dirty="0">
                <a:solidFill>
                  <a:srgbClr val="6A9D56"/>
                </a:solidFill>
              </a:rPr>
              <a:t>-Blockchain | Carrefour-Gruppe</a:t>
            </a:r>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729801" y="1753519"/>
            <a:ext cx="10098819" cy="4247317"/>
          </a:xfrm>
          <a:prstGeom prst="rect">
            <a:avLst/>
          </a:prstGeom>
          <a:noFill/>
        </p:spPr>
        <p:txBody>
          <a:bodyPr wrap="square" rtlCol="0">
            <a:spAutoFit/>
          </a:bodyPr>
          <a:lstStyle/>
          <a:p>
            <a:pPr algn="l"/>
            <a:r>
              <a:rPr lang="en-GB" b="1" i="0" dirty="0">
                <a:solidFill>
                  <a:srgbClr val="333333"/>
                </a:solidFill>
                <a:effectLst/>
              </a:rPr>
              <a:t>2018 hat der </a:t>
            </a:r>
            <a:r>
              <a:rPr lang="en-GB" b="1" i="0" dirty="0" err="1">
                <a:solidFill>
                  <a:srgbClr val="333333"/>
                </a:solidFill>
                <a:effectLst/>
              </a:rPr>
              <a:t>führende</a:t>
            </a:r>
            <a:r>
              <a:rPr lang="en-GB" b="1" i="0" dirty="0">
                <a:solidFill>
                  <a:srgbClr val="333333"/>
                </a:solidFill>
                <a:effectLst/>
              </a:rPr>
              <a:t> </a:t>
            </a:r>
            <a:r>
              <a:rPr lang="en-GB" b="1" i="0" dirty="0" err="1">
                <a:solidFill>
                  <a:srgbClr val="333333"/>
                </a:solidFill>
                <a:effectLst/>
              </a:rPr>
              <a:t>französische</a:t>
            </a:r>
            <a:r>
              <a:rPr lang="en-GB" b="1" i="0" dirty="0">
                <a:solidFill>
                  <a:srgbClr val="333333"/>
                </a:solidFill>
                <a:effectLst/>
              </a:rPr>
              <a:t> </a:t>
            </a:r>
            <a:r>
              <a:rPr lang="en-GB" b="1" i="0" dirty="0" err="1">
                <a:solidFill>
                  <a:srgbClr val="333333"/>
                </a:solidFill>
                <a:effectLst/>
              </a:rPr>
              <a:t>Einzelhändler</a:t>
            </a:r>
            <a:r>
              <a:rPr lang="en-GB" b="1" i="0" dirty="0">
                <a:solidFill>
                  <a:srgbClr val="333333"/>
                </a:solidFill>
                <a:effectLst/>
              </a:rPr>
              <a:t> Carrefour </a:t>
            </a:r>
            <a:r>
              <a:rPr lang="en-GB" b="1" i="0" dirty="0" err="1">
                <a:solidFill>
                  <a:srgbClr val="333333"/>
                </a:solidFill>
                <a:effectLst/>
              </a:rPr>
              <a:t>mit</a:t>
            </a:r>
            <a:r>
              <a:rPr lang="en-GB" b="1" i="0" dirty="0">
                <a:solidFill>
                  <a:srgbClr val="333333"/>
                </a:solidFill>
                <a:effectLst/>
              </a:rPr>
              <a:t> </a:t>
            </a:r>
            <a:r>
              <a:rPr lang="en-GB" b="1" i="0" dirty="0" err="1">
                <a:solidFill>
                  <a:srgbClr val="333333"/>
                </a:solidFill>
                <a:effectLst/>
              </a:rPr>
              <a:t>seinem</a:t>
            </a:r>
            <a:r>
              <a:rPr lang="en-GB" b="1" i="0" dirty="0">
                <a:solidFill>
                  <a:srgbClr val="333333"/>
                </a:solidFill>
                <a:effectLst/>
              </a:rPr>
              <a:t> </a:t>
            </a:r>
            <a:r>
              <a:rPr lang="en-GB" b="1" i="0" dirty="0" err="1">
                <a:solidFill>
                  <a:srgbClr val="333333"/>
                </a:solidFill>
                <a:effectLst/>
              </a:rPr>
              <a:t>Freilandhuhn</a:t>
            </a:r>
            <a:r>
              <a:rPr lang="en-GB" b="1" i="0" dirty="0">
                <a:solidFill>
                  <a:srgbClr val="333333"/>
                </a:solidFill>
                <a:effectLst/>
              </a:rPr>
              <a:t> </a:t>
            </a:r>
            <a:r>
              <a:rPr lang="en-GB" b="1" i="0" dirty="0" err="1">
                <a:solidFill>
                  <a:srgbClr val="333333"/>
                </a:solidFill>
                <a:effectLst/>
              </a:rPr>
              <a:t>aus</a:t>
            </a:r>
            <a:r>
              <a:rPr lang="en-GB" b="1" i="0" dirty="0">
                <a:solidFill>
                  <a:srgbClr val="333333"/>
                </a:solidFill>
                <a:effectLst/>
              </a:rPr>
              <a:t> der Auvergne, von </a:t>
            </a:r>
            <a:r>
              <a:rPr lang="en-GB" b="1" i="0" dirty="0" err="1">
                <a:solidFill>
                  <a:srgbClr val="333333"/>
                </a:solidFill>
                <a:effectLst/>
              </a:rPr>
              <a:t>dem</a:t>
            </a:r>
            <a:r>
              <a:rPr lang="en-GB" b="1" i="0" dirty="0">
                <a:solidFill>
                  <a:srgbClr val="333333"/>
                </a:solidFill>
                <a:effectLst/>
              </a:rPr>
              <a:t> </a:t>
            </a:r>
            <a:r>
              <a:rPr lang="en-GB" b="1" i="0" dirty="0" err="1">
                <a:solidFill>
                  <a:srgbClr val="333333"/>
                </a:solidFill>
                <a:effectLst/>
              </a:rPr>
              <a:t>jedes</a:t>
            </a:r>
            <a:r>
              <a:rPr lang="en-GB" b="1" i="0" dirty="0">
                <a:solidFill>
                  <a:srgbClr val="333333"/>
                </a:solidFill>
                <a:effectLst/>
              </a:rPr>
              <a:t> </a:t>
            </a:r>
            <a:r>
              <a:rPr lang="en-GB" b="1" i="0" dirty="0" err="1">
                <a:solidFill>
                  <a:srgbClr val="333333"/>
                </a:solidFill>
                <a:effectLst/>
              </a:rPr>
              <a:t>Jahr</a:t>
            </a:r>
            <a:r>
              <a:rPr lang="en-GB" b="1" i="0" dirty="0">
                <a:solidFill>
                  <a:srgbClr val="333333"/>
                </a:solidFill>
                <a:effectLst/>
              </a:rPr>
              <a:t> </a:t>
            </a:r>
            <a:r>
              <a:rPr lang="en-GB" b="1" i="0" dirty="0" err="1">
                <a:solidFill>
                  <a:srgbClr val="333333"/>
                </a:solidFill>
                <a:effectLst/>
              </a:rPr>
              <a:t>eine</a:t>
            </a:r>
            <a:r>
              <a:rPr lang="en-GB" b="1" i="0" dirty="0">
                <a:solidFill>
                  <a:srgbClr val="333333"/>
                </a:solidFill>
                <a:effectLst/>
              </a:rPr>
              <a:t> Million </a:t>
            </a:r>
            <a:r>
              <a:rPr lang="en-GB" b="1" i="0" dirty="0" err="1">
                <a:solidFill>
                  <a:srgbClr val="333333"/>
                </a:solidFill>
                <a:effectLst/>
              </a:rPr>
              <a:t>Stück</a:t>
            </a:r>
            <a:r>
              <a:rPr lang="en-GB" b="1" i="0" dirty="0">
                <a:solidFill>
                  <a:srgbClr val="333333"/>
                </a:solidFill>
                <a:effectLst/>
              </a:rPr>
              <a:t> </a:t>
            </a:r>
            <a:r>
              <a:rPr lang="en-GB" b="1" i="0" dirty="0" err="1">
                <a:solidFill>
                  <a:srgbClr val="333333"/>
                </a:solidFill>
                <a:effectLst/>
              </a:rPr>
              <a:t>verkauft</a:t>
            </a:r>
            <a:r>
              <a:rPr lang="en-GB" b="1" i="0" dirty="0">
                <a:solidFill>
                  <a:srgbClr val="333333"/>
                </a:solidFill>
                <a:effectLst/>
              </a:rPr>
              <a:t> </a:t>
            </a:r>
            <a:r>
              <a:rPr lang="en-GB" b="1" i="0" dirty="0" err="1">
                <a:solidFill>
                  <a:srgbClr val="333333"/>
                </a:solidFill>
                <a:effectLst/>
              </a:rPr>
              <a:t>werden</a:t>
            </a:r>
            <a:r>
              <a:rPr lang="en-GB" b="1" i="0" dirty="0">
                <a:solidFill>
                  <a:srgbClr val="333333"/>
                </a:solidFill>
                <a:effectLst/>
              </a:rPr>
              <a:t>, die </a:t>
            </a:r>
            <a:r>
              <a:rPr lang="en-GB" b="1" i="0" dirty="0" err="1">
                <a:solidFill>
                  <a:srgbClr val="333333"/>
                </a:solidFill>
                <a:effectLst/>
              </a:rPr>
              <a:t>erste</a:t>
            </a:r>
            <a:r>
              <a:rPr lang="en-GB" b="1" i="0" dirty="0">
                <a:solidFill>
                  <a:srgbClr val="333333"/>
                </a:solidFill>
                <a:effectLst/>
              </a:rPr>
              <a:t> </a:t>
            </a:r>
            <a:r>
              <a:rPr lang="en-GB" b="1" i="0" dirty="0" err="1">
                <a:solidFill>
                  <a:srgbClr val="333333"/>
                </a:solidFill>
                <a:effectLst/>
              </a:rPr>
              <a:t>Lebensmittel</a:t>
            </a:r>
            <a:r>
              <a:rPr lang="en-GB" b="1" i="0" dirty="0">
                <a:solidFill>
                  <a:srgbClr val="333333"/>
                </a:solidFill>
                <a:effectLst/>
              </a:rPr>
              <a:t>-Blockchain </a:t>
            </a:r>
            <a:r>
              <a:rPr lang="en-GB" b="1" i="0" dirty="0" err="1">
                <a:solidFill>
                  <a:srgbClr val="333333"/>
                </a:solidFill>
                <a:effectLst/>
              </a:rPr>
              <a:t>Europas</a:t>
            </a:r>
            <a:r>
              <a:rPr lang="en-GB" b="1" i="0" dirty="0">
                <a:solidFill>
                  <a:srgbClr val="333333"/>
                </a:solidFill>
                <a:effectLst/>
              </a:rPr>
              <a:t> </a:t>
            </a:r>
            <a:r>
              <a:rPr lang="en-GB" b="1" i="0" dirty="0" err="1">
                <a:solidFill>
                  <a:srgbClr val="333333"/>
                </a:solidFill>
                <a:effectLst/>
              </a:rPr>
              <a:t>eingeführt</a:t>
            </a:r>
            <a:r>
              <a:rPr lang="en-GB" b="1" i="0" dirty="0">
                <a:solidFill>
                  <a:srgbClr val="333333"/>
                </a:solidFill>
                <a:effectLst/>
              </a:rPr>
              <a:t>. </a:t>
            </a:r>
            <a:r>
              <a:rPr lang="en-GB" b="0" i="0" dirty="0" err="1">
                <a:solidFill>
                  <a:srgbClr val="333333"/>
                </a:solidFill>
                <a:effectLst/>
              </a:rPr>
              <a:t>Inzwischen</a:t>
            </a:r>
            <a:r>
              <a:rPr lang="en-GB" b="0" i="0" dirty="0">
                <a:solidFill>
                  <a:srgbClr val="333333"/>
                </a:solidFill>
                <a:effectLst/>
              </a:rPr>
              <a:t> hat das </a:t>
            </a:r>
            <a:r>
              <a:rPr lang="en-GB" b="0" i="0" dirty="0" err="1">
                <a:solidFill>
                  <a:srgbClr val="333333"/>
                </a:solidFill>
                <a:effectLst/>
              </a:rPr>
              <a:t>Unternehmen</a:t>
            </a:r>
            <a:r>
              <a:rPr lang="en-GB" b="0" i="0" dirty="0">
                <a:solidFill>
                  <a:srgbClr val="333333"/>
                </a:solidFill>
                <a:effectLst/>
              </a:rPr>
              <a:t> die </a:t>
            </a:r>
            <a:r>
              <a:rPr lang="en-GB" b="0" i="0" dirty="0" err="1">
                <a:solidFill>
                  <a:srgbClr val="333333"/>
                </a:solidFill>
                <a:effectLst/>
              </a:rPr>
              <a:t>Technologie</a:t>
            </a:r>
            <a:r>
              <a:rPr lang="en-GB" b="0" i="0" dirty="0">
                <a:solidFill>
                  <a:srgbClr val="333333"/>
                </a:solidFill>
                <a:effectLst/>
              </a:rPr>
              <a:t> auf </a:t>
            </a:r>
            <a:r>
              <a:rPr lang="en-GB" b="0" i="0" dirty="0" err="1">
                <a:solidFill>
                  <a:srgbClr val="333333"/>
                </a:solidFill>
                <a:effectLst/>
              </a:rPr>
              <a:t>viele</a:t>
            </a:r>
            <a:r>
              <a:rPr lang="en-GB" b="0" i="0" dirty="0">
                <a:solidFill>
                  <a:srgbClr val="333333"/>
                </a:solidFill>
                <a:effectLst/>
              </a:rPr>
              <a:t> </a:t>
            </a:r>
            <a:r>
              <a:rPr lang="en-GB" b="0" i="0" dirty="0" err="1">
                <a:solidFill>
                  <a:srgbClr val="333333"/>
                </a:solidFill>
                <a:effectLst/>
              </a:rPr>
              <a:t>weitere</a:t>
            </a:r>
            <a:r>
              <a:rPr lang="en-GB" b="0" i="0" dirty="0">
                <a:solidFill>
                  <a:srgbClr val="333333"/>
                </a:solidFill>
                <a:effectLst/>
              </a:rPr>
              <a:t> </a:t>
            </a:r>
            <a:r>
              <a:rPr lang="en-GB" b="0" i="0" dirty="0" err="1">
                <a:solidFill>
                  <a:srgbClr val="333333"/>
                </a:solidFill>
                <a:effectLst/>
              </a:rPr>
              <a:t>tierische</a:t>
            </a:r>
            <a:r>
              <a:rPr lang="en-GB" b="0" i="0" dirty="0">
                <a:solidFill>
                  <a:srgbClr val="333333"/>
                </a:solidFill>
                <a:effectLst/>
              </a:rPr>
              <a:t> und </a:t>
            </a:r>
            <a:r>
              <a:rPr lang="en-GB" b="0" i="0" dirty="0" err="1">
                <a:solidFill>
                  <a:srgbClr val="333333"/>
                </a:solidFill>
                <a:effectLst/>
              </a:rPr>
              <a:t>pflanzliche</a:t>
            </a:r>
            <a:r>
              <a:rPr lang="en-GB" b="0" i="0" dirty="0">
                <a:solidFill>
                  <a:srgbClr val="333333"/>
                </a:solidFill>
                <a:effectLst/>
              </a:rPr>
              <a:t> </a:t>
            </a:r>
            <a:r>
              <a:rPr lang="en-GB" b="0" i="0" dirty="0" err="1">
                <a:solidFill>
                  <a:srgbClr val="333333"/>
                </a:solidFill>
                <a:effectLst/>
              </a:rPr>
              <a:t>Produkte</a:t>
            </a:r>
            <a:r>
              <a:rPr lang="en-GB" b="0" i="0" dirty="0">
                <a:solidFill>
                  <a:srgbClr val="333333"/>
                </a:solidFill>
                <a:effectLst/>
              </a:rPr>
              <a:t>, </a:t>
            </a:r>
            <a:r>
              <a:rPr lang="en-GB" b="0" i="0" dirty="0" err="1">
                <a:solidFill>
                  <a:srgbClr val="333333"/>
                </a:solidFill>
                <a:effectLst/>
              </a:rPr>
              <a:t>darunter</a:t>
            </a:r>
            <a:r>
              <a:rPr lang="en-GB" b="0" i="0" dirty="0">
                <a:solidFill>
                  <a:srgbClr val="333333"/>
                </a:solidFill>
                <a:effectLst/>
              </a:rPr>
              <a:t> </a:t>
            </a:r>
            <a:r>
              <a:rPr lang="en-GB" b="0" i="0" dirty="0" err="1">
                <a:solidFill>
                  <a:srgbClr val="333333"/>
                </a:solidFill>
                <a:effectLst/>
              </a:rPr>
              <a:t>auch</a:t>
            </a:r>
            <a:r>
              <a:rPr lang="en-GB" b="0" i="0" dirty="0">
                <a:solidFill>
                  <a:srgbClr val="333333"/>
                </a:solidFill>
                <a:effectLst/>
              </a:rPr>
              <a:t> </a:t>
            </a:r>
            <a:r>
              <a:rPr lang="en-GB" b="0" i="0" dirty="0" err="1">
                <a:solidFill>
                  <a:srgbClr val="333333"/>
                </a:solidFill>
                <a:effectLst/>
              </a:rPr>
              <a:t>Eier</a:t>
            </a:r>
            <a:r>
              <a:rPr lang="en-GB" b="0" i="0" dirty="0">
                <a:solidFill>
                  <a:srgbClr val="333333"/>
                </a:solidFill>
                <a:effectLst/>
              </a:rPr>
              <a:t>, </a:t>
            </a:r>
            <a:r>
              <a:rPr lang="en-GB" b="0" i="0" dirty="0" err="1">
                <a:solidFill>
                  <a:srgbClr val="333333"/>
                </a:solidFill>
                <a:effectLst/>
              </a:rPr>
              <a:t>ausgeweitet</a:t>
            </a:r>
            <a:r>
              <a:rPr lang="en-GB" b="0" i="0" dirty="0">
                <a:solidFill>
                  <a:srgbClr val="333333"/>
                </a:solidFill>
                <a:effectLst/>
              </a:rPr>
              <a:t>. </a:t>
            </a:r>
          </a:p>
          <a:p>
            <a:pPr algn="l"/>
            <a:endParaRPr lang="en-GB" dirty="0">
              <a:solidFill>
                <a:srgbClr val="333333"/>
              </a:solidFill>
            </a:endParaRPr>
          </a:p>
          <a:p>
            <a:pPr algn="l"/>
            <a:r>
              <a:rPr lang="en-GB" b="1" i="0" dirty="0" err="1">
                <a:solidFill>
                  <a:srgbClr val="29608D"/>
                </a:solidFill>
                <a:effectLst/>
              </a:rPr>
              <a:t>Rückverfolgbarkeit</a:t>
            </a:r>
            <a:endParaRPr lang="en-GB" b="1" i="0" dirty="0">
              <a:solidFill>
                <a:srgbClr val="29608D"/>
              </a:solidFill>
              <a:effectLst/>
            </a:endParaRPr>
          </a:p>
          <a:p>
            <a:pPr algn="l"/>
            <a:r>
              <a:rPr lang="en-GB" i="0" dirty="0">
                <a:solidFill>
                  <a:srgbClr val="333333"/>
                </a:solidFill>
                <a:effectLst/>
              </a:rPr>
              <a:t>Carrefour </a:t>
            </a:r>
            <a:r>
              <a:rPr lang="en-GB" i="0" dirty="0" err="1">
                <a:solidFill>
                  <a:srgbClr val="333333"/>
                </a:solidFill>
                <a:effectLst/>
              </a:rPr>
              <a:t>setzt</a:t>
            </a:r>
            <a:r>
              <a:rPr lang="en-GB" i="0" dirty="0">
                <a:solidFill>
                  <a:srgbClr val="333333"/>
                </a:solidFill>
                <a:effectLst/>
              </a:rPr>
              <a:t> die Blockchain </a:t>
            </a:r>
            <a:r>
              <a:rPr lang="en-GB" i="0" dirty="0" err="1">
                <a:solidFill>
                  <a:srgbClr val="333333"/>
                </a:solidFill>
                <a:effectLst/>
              </a:rPr>
              <a:t>im</a:t>
            </a:r>
            <a:r>
              <a:rPr lang="en-GB" i="0" dirty="0">
                <a:solidFill>
                  <a:srgbClr val="333333"/>
                </a:solidFill>
                <a:effectLst/>
              </a:rPr>
              <a:t> </a:t>
            </a:r>
            <a:r>
              <a:rPr lang="en-GB" i="0" dirty="0" err="1">
                <a:solidFill>
                  <a:srgbClr val="333333"/>
                </a:solidFill>
                <a:effectLst/>
              </a:rPr>
              <a:t>Lebensmittelsektor</a:t>
            </a:r>
            <a:r>
              <a:rPr lang="en-GB" i="0" dirty="0">
                <a:solidFill>
                  <a:srgbClr val="333333"/>
                </a:solidFill>
                <a:effectLst/>
              </a:rPr>
              <a:t> </a:t>
            </a:r>
            <a:r>
              <a:rPr lang="en-GB" i="0" dirty="0" err="1">
                <a:solidFill>
                  <a:srgbClr val="333333"/>
                </a:solidFill>
                <a:effectLst/>
              </a:rPr>
              <a:t>ein</a:t>
            </a:r>
            <a:r>
              <a:rPr lang="en-GB" i="0" dirty="0">
                <a:solidFill>
                  <a:srgbClr val="333333"/>
                </a:solidFill>
                <a:effectLst/>
              </a:rPr>
              <a:t>, </a:t>
            </a:r>
            <a:r>
              <a:rPr lang="en-GB" i="0" dirty="0" err="1">
                <a:solidFill>
                  <a:srgbClr val="333333"/>
                </a:solidFill>
                <a:effectLst/>
              </a:rPr>
              <a:t>damit</a:t>
            </a:r>
            <a:r>
              <a:rPr lang="en-GB" i="0" dirty="0">
                <a:solidFill>
                  <a:srgbClr val="333333"/>
                </a:solidFill>
                <a:effectLst/>
              </a:rPr>
              <a:t> alle </a:t>
            </a:r>
            <a:r>
              <a:rPr lang="en-GB" i="0" dirty="0" err="1">
                <a:solidFill>
                  <a:srgbClr val="333333"/>
                </a:solidFill>
                <a:effectLst/>
              </a:rPr>
              <a:t>Beteiligten</a:t>
            </a:r>
            <a:r>
              <a:rPr lang="en-GB" i="0" dirty="0">
                <a:solidFill>
                  <a:srgbClr val="333333"/>
                </a:solidFill>
                <a:effectLst/>
              </a:rPr>
              <a:t> </a:t>
            </a:r>
            <a:r>
              <a:rPr lang="en-GB" i="0" dirty="0" err="1">
                <a:solidFill>
                  <a:srgbClr val="333333"/>
                </a:solidFill>
                <a:effectLst/>
              </a:rPr>
              <a:t>entlang</a:t>
            </a:r>
            <a:r>
              <a:rPr lang="en-GB" i="0" dirty="0">
                <a:solidFill>
                  <a:srgbClr val="333333"/>
                </a:solidFill>
                <a:effectLst/>
              </a:rPr>
              <a:t> der </a:t>
            </a:r>
            <a:r>
              <a:rPr lang="en-GB" i="0" dirty="0" err="1">
                <a:solidFill>
                  <a:srgbClr val="333333"/>
                </a:solidFill>
                <a:effectLst/>
              </a:rPr>
              <a:t>Lieferkette</a:t>
            </a:r>
            <a:r>
              <a:rPr lang="en-GB" i="0" dirty="0">
                <a:solidFill>
                  <a:srgbClr val="333333"/>
                </a:solidFill>
                <a:effectLst/>
              </a:rPr>
              <a:t>, </a:t>
            </a:r>
            <a:r>
              <a:rPr lang="en-GB" i="0" dirty="0" err="1">
                <a:solidFill>
                  <a:srgbClr val="333333"/>
                </a:solidFill>
                <a:effectLst/>
              </a:rPr>
              <a:t>einschließlich</a:t>
            </a:r>
            <a:r>
              <a:rPr lang="en-GB" i="0" dirty="0">
                <a:solidFill>
                  <a:srgbClr val="333333"/>
                </a:solidFill>
                <a:effectLst/>
              </a:rPr>
              <a:t> </a:t>
            </a:r>
            <a:r>
              <a:rPr lang="en-GB" i="0" dirty="0" err="1">
                <a:solidFill>
                  <a:srgbClr val="333333"/>
                </a:solidFill>
                <a:effectLst/>
              </a:rPr>
              <a:t>Erzeuger</a:t>
            </a:r>
            <a:r>
              <a:rPr lang="en-GB" i="0" dirty="0">
                <a:solidFill>
                  <a:srgbClr val="333333"/>
                </a:solidFill>
                <a:effectLst/>
              </a:rPr>
              <a:t>, </a:t>
            </a:r>
            <a:r>
              <a:rPr lang="en-GB" i="0" dirty="0" err="1">
                <a:solidFill>
                  <a:srgbClr val="333333"/>
                </a:solidFill>
                <a:effectLst/>
              </a:rPr>
              <a:t>Verarbeiter</a:t>
            </a:r>
            <a:r>
              <a:rPr lang="en-GB" i="0" dirty="0">
                <a:solidFill>
                  <a:srgbClr val="333333"/>
                </a:solidFill>
                <a:effectLst/>
              </a:rPr>
              <a:t> und </a:t>
            </a:r>
            <a:r>
              <a:rPr lang="en-GB" i="0" dirty="0" err="1">
                <a:solidFill>
                  <a:srgbClr val="333333"/>
                </a:solidFill>
                <a:effectLst/>
              </a:rPr>
              <a:t>Händler</a:t>
            </a:r>
            <a:r>
              <a:rPr lang="en-GB" i="0" dirty="0">
                <a:solidFill>
                  <a:srgbClr val="333333"/>
                </a:solidFill>
                <a:effectLst/>
              </a:rPr>
              <a:t>, </a:t>
            </a:r>
            <a:r>
              <a:rPr lang="en-GB" i="0" dirty="0" err="1">
                <a:solidFill>
                  <a:srgbClr val="333333"/>
                </a:solidFill>
                <a:effectLst/>
              </a:rPr>
              <a:t>Informationen</a:t>
            </a:r>
            <a:r>
              <a:rPr lang="en-GB" i="0" dirty="0">
                <a:solidFill>
                  <a:srgbClr val="333333"/>
                </a:solidFill>
                <a:effectLst/>
              </a:rPr>
              <a:t> </a:t>
            </a:r>
            <a:r>
              <a:rPr lang="en-GB" i="0" dirty="0" err="1">
                <a:solidFill>
                  <a:srgbClr val="333333"/>
                </a:solidFill>
                <a:effectLst/>
              </a:rPr>
              <a:t>zur</a:t>
            </a:r>
            <a:r>
              <a:rPr lang="en-GB" i="0" dirty="0">
                <a:solidFill>
                  <a:srgbClr val="333333"/>
                </a:solidFill>
                <a:effectLst/>
              </a:rPr>
              <a:t> </a:t>
            </a:r>
            <a:r>
              <a:rPr lang="en-GB" i="0" dirty="0" err="1">
                <a:solidFill>
                  <a:srgbClr val="333333"/>
                </a:solidFill>
                <a:effectLst/>
              </a:rPr>
              <a:t>Rückverfolgbarkeit</a:t>
            </a:r>
            <a:r>
              <a:rPr lang="en-GB" i="0" dirty="0">
                <a:solidFill>
                  <a:srgbClr val="333333"/>
                </a:solidFill>
                <a:effectLst/>
              </a:rPr>
              <a:t> </a:t>
            </a:r>
            <a:r>
              <a:rPr lang="en-GB" i="0" dirty="0" err="1">
                <a:solidFill>
                  <a:srgbClr val="333333"/>
                </a:solidFill>
                <a:effectLst/>
              </a:rPr>
              <a:t>ihrer</a:t>
            </a:r>
            <a:r>
              <a:rPr lang="en-GB" i="0" dirty="0">
                <a:solidFill>
                  <a:srgbClr val="333333"/>
                </a:solidFill>
                <a:effectLst/>
              </a:rPr>
              <a:t> </a:t>
            </a:r>
            <a:r>
              <a:rPr lang="en-GB" i="0" dirty="0" err="1">
                <a:solidFill>
                  <a:srgbClr val="333333"/>
                </a:solidFill>
                <a:effectLst/>
              </a:rPr>
              <a:t>jeweiligen</a:t>
            </a:r>
            <a:r>
              <a:rPr lang="en-GB" i="0" dirty="0">
                <a:solidFill>
                  <a:srgbClr val="333333"/>
                </a:solidFill>
                <a:effectLst/>
              </a:rPr>
              <a:t> Rolle </a:t>
            </a:r>
            <a:r>
              <a:rPr lang="en-GB" i="0" dirty="0" err="1">
                <a:solidFill>
                  <a:srgbClr val="333333"/>
                </a:solidFill>
                <a:effectLst/>
              </a:rPr>
              <a:t>bereitstellen</a:t>
            </a:r>
            <a:r>
              <a:rPr lang="en-GB" i="0" dirty="0">
                <a:solidFill>
                  <a:srgbClr val="333333"/>
                </a:solidFill>
                <a:effectLst/>
              </a:rPr>
              <a:t> </a:t>
            </a:r>
            <a:r>
              <a:rPr lang="en-GB" i="0" dirty="0" err="1">
                <a:solidFill>
                  <a:srgbClr val="333333"/>
                </a:solidFill>
                <a:effectLst/>
              </a:rPr>
              <a:t>können</a:t>
            </a:r>
            <a:r>
              <a:rPr lang="en-GB" i="0" dirty="0">
                <a:solidFill>
                  <a:srgbClr val="333333"/>
                </a:solidFill>
                <a:effectLst/>
              </a:rPr>
              <a:t>. So </a:t>
            </a:r>
            <a:r>
              <a:rPr lang="en-GB" i="0" dirty="0" err="1">
                <a:solidFill>
                  <a:srgbClr val="333333"/>
                </a:solidFill>
                <a:effectLst/>
              </a:rPr>
              <a:t>kann</a:t>
            </a:r>
            <a:r>
              <a:rPr lang="en-GB" i="0" dirty="0">
                <a:solidFill>
                  <a:srgbClr val="333333"/>
                </a:solidFill>
                <a:effectLst/>
              </a:rPr>
              <a:t> </a:t>
            </a:r>
            <a:r>
              <a:rPr lang="en-GB" i="0" dirty="0" err="1">
                <a:solidFill>
                  <a:srgbClr val="333333"/>
                </a:solidFill>
                <a:effectLst/>
              </a:rPr>
              <a:t>beispielsweise</a:t>
            </a:r>
            <a:r>
              <a:rPr lang="en-GB" i="0" dirty="0">
                <a:solidFill>
                  <a:srgbClr val="333333"/>
                </a:solidFill>
                <a:effectLst/>
              </a:rPr>
              <a:t> </a:t>
            </a:r>
            <a:r>
              <a:rPr lang="en-GB" i="0" dirty="0" err="1">
                <a:solidFill>
                  <a:srgbClr val="333333"/>
                </a:solidFill>
                <a:effectLst/>
              </a:rPr>
              <a:t>jede</a:t>
            </a:r>
            <a:r>
              <a:rPr lang="en-GB" i="0" dirty="0">
                <a:solidFill>
                  <a:srgbClr val="333333"/>
                </a:solidFill>
                <a:effectLst/>
              </a:rPr>
              <a:t> Charge - Datum, Ort, </a:t>
            </a:r>
            <a:r>
              <a:rPr lang="en-GB" i="0" dirty="0" err="1">
                <a:solidFill>
                  <a:srgbClr val="333333"/>
                </a:solidFill>
                <a:effectLst/>
              </a:rPr>
              <a:t>Betriebsgebäude</a:t>
            </a:r>
            <a:r>
              <a:rPr lang="en-GB" i="0" dirty="0">
                <a:solidFill>
                  <a:srgbClr val="333333"/>
                </a:solidFill>
                <a:effectLst/>
              </a:rPr>
              <a:t>, </a:t>
            </a:r>
            <a:r>
              <a:rPr lang="en-GB" i="0" dirty="0" err="1">
                <a:solidFill>
                  <a:srgbClr val="333333"/>
                </a:solidFill>
                <a:effectLst/>
              </a:rPr>
              <a:t>Vertriebswege</a:t>
            </a:r>
            <a:r>
              <a:rPr lang="en-GB" i="0" dirty="0">
                <a:solidFill>
                  <a:srgbClr val="333333"/>
                </a:solidFill>
                <a:effectLst/>
              </a:rPr>
              <a:t>, </a:t>
            </a:r>
            <a:r>
              <a:rPr lang="en-GB" i="0" dirty="0" err="1">
                <a:solidFill>
                  <a:srgbClr val="333333"/>
                </a:solidFill>
                <a:effectLst/>
              </a:rPr>
              <a:t>mögliche</a:t>
            </a:r>
            <a:r>
              <a:rPr lang="en-GB" i="0" dirty="0">
                <a:solidFill>
                  <a:srgbClr val="333333"/>
                </a:solidFill>
                <a:effectLst/>
              </a:rPr>
              <a:t> </a:t>
            </a:r>
            <a:r>
              <a:rPr lang="en-GB" i="0" dirty="0" err="1">
                <a:solidFill>
                  <a:srgbClr val="333333"/>
                </a:solidFill>
                <a:effectLst/>
              </a:rPr>
              <a:t>Behandlungen</a:t>
            </a:r>
            <a:r>
              <a:rPr lang="en-GB" i="0" dirty="0">
                <a:solidFill>
                  <a:srgbClr val="333333"/>
                </a:solidFill>
                <a:effectLst/>
              </a:rPr>
              <a:t> - </a:t>
            </a:r>
            <a:r>
              <a:rPr lang="en-GB" i="0" dirty="0" err="1">
                <a:solidFill>
                  <a:srgbClr val="333333"/>
                </a:solidFill>
                <a:effectLst/>
              </a:rPr>
              <a:t>zurückverfolgt</a:t>
            </a:r>
            <a:r>
              <a:rPr lang="en-GB" i="0" dirty="0">
                <a:solidFill>
                  <a:srgbClr val="333333"/>
                </a:solidFill>
                <a:effectLst/>
              </a:rPr>
              <a:t> und in die </a:t>
            </a:r>
            <a:r>
              <a:rPr lang="en-GB" i="0" dirty="0" err="1">
                <a:solidFill>
                  <a:srgbClr val="333333"/>
                </a:solidFill>
                <a:effectLst/>
              </a:rPr>
              <a:t>Datenbank</a:t>
            </a:r>
            <a:r>
              <a:rPr lang="en-GB" i="0" dirty="0">
                <a:solidFill>
                  <a:srgbClr val="333333"/>
                </a:solidFill>
                <a:effectLst/>
              </a:rPr>
              <a:t> </a:t>
            </a:r>
            <a:r>
              <a:rPr lang="en-GB" i="0" dirty="0" err="1">
                <a:solidFill>
                  <a:srgbClr val="333333"/>
                </a:solidFill>
                <a:effectLst/>
              </a:rPr>
              <a:t>aufgenommen</a:t>
            </a:r>
            <a:r>
              <a:rPr lang="en-GB" i="0" dirty="0">
                <a:solidFill>
                  <a:srgbClr val="333333"/>
                </a:solidFill>
                <a:effectLst/>
              </a:rPr>
              <a:t> </a:t>
            </a:r>
            <a:r>
              <a:rPr lang="en-GB" i="0" dirty="0" err="1">
                <a:solidFill>
                  <a:srgbClr val="333333"/>
                </a:solidFill>
                <a:effectLst/>
              </a:rPr>
              <a:t>werden</a:t>
            </a:r>
            <a:r>
              <a:rPr lang="en-GB" i="0" dirty="0">
                <a:solidFill>
                  <a:srgbClr val="333333"/>
                </a:solidFill>
                <a:effectLst/>
              </a:rPr>
              <a:t>.</a:t>
            </a:r>
          </a:p>
          <a:p>
            <a:pPr algn="l"/>
            <a:r>
              <a:rPr lang="en-GB" i="0" dirty="0">
                <a:solidFill>
                  <a:srgbClr val="333333"/>
                </a:solidFill>
                <a:effectLst/>
              </a:rPr>
              <a:t>Auf </a:t>
            </a:r>
            <a:r>
              <a:rPr lang="en-GB" i="0" dirty="0" err="1">
                <a:solidFill>
                  <a:srgbClr val="333333"/>
                </a:solidFill>
                <a:effectLst/>
              </a:rPr>
              <a:t>diese</a:t>
            </a:r>
            <a:r>
              <a:rPr lang="en-GB" i="0" dirty="0">
                <a:solidFill>
                  <a:srgbClr val="333333"/>
                </a:solidFill>
                <a:effectLst/>
              </a:rPr>
              <a:t> Weise </a:t>
            </a:r>
            <a:r>
              <a:rPr lang="en-GB" i="0" dirty="0" err="1">
                <a:solidFill>
                  <a:srgbClr val="333333"/>
                </a:solidFill>
                <a:effectLst/>
              </a:rPr>
              <a:t>kann</a:t>
            </a:r>
            <a:r>
              <a:rPr lang="en-GB" i="0" dirty="0">
                <a:solidFill>
                  <a:srgbClr val="333333"/>
                </a:solidFill>
                <a:effectLst/>
              </a:rPr>
              <a:t> den </a:t>
            </a:r>
            <a:r>
              <a:rPr lang="en-GB" i="0" dirty="0" err="1">
                <a:solidFill>
                  <a:srgbClr val="333333"/>
                </a:solidFill>
                <a:effectLst/>
              </a:rPr>
              <a:t>Verbrauchern</a:t>
            </a:r>
            <a:r>
              <a:rPr lang="en-GB" i="0" dirty="0">
                <a:solidFill>
                  <a:srgbClr val="333333"/>
                </a:solidFill>
                <a:effectLst/>
              </a:rPr>
              <a:t> </a:t>
            </a:r>
            <a:r>
              <a:rPr lang="en-GB" i="0" dirty="0" err="1">
                <a:solidFill>
                  <a:srgbClr val="333333"/>
                </a:solidFill>
                <a:effectLst/>
              </a:rPr>
              <a:t>eine</a:t>
            </a:r>
            <a:r>
              <a:rPr lang="en-GB" i="0" dirty="0">
                <a:solidFill>
                  <a:srgbClr val="333333"/>
                </a:solidFill>
                <a:effectLst/>
              </a:rPr>
              <a:t> </a:t>
            </a:r>
            <a:r>
              <a:rPr lang="en-GB" i="0" dirty="0" err="1">
                <a:solidFill>
                  <a:srgbClr val="333333"/>
                </a:solidFill>
                <a:effectLst/>
              </a:rPr>
              <a:t>vollständige</a:t>
            </a:r>
            <a:r>
              <a:rPr lang="en-GB" i="0" dirty="0">
                <a:solidFill>
                  <a:srgbClr val="333333"/>
                </a:solidFill>
                <a:effectLst/>
              </a:rPr>
              <a:t> </a:t>
            </a:r>
            <a:r>
              <a:rPr lang="en-GB" i="0" dirty="0" err="1">
                <a:solidFill>
                  <a:srgbClr val="333333"/>
                </a:solidFill>
                <a:effectLst/>
              </a:rPr>
              <a:t>Rückverfolgbarkeit</a:t>
            </a:r>
            <a:r>
              <a:rPr lang="en-GB" i="0" dirty="0">
                <a:solidFill>
                  <a:srgbClr val="333333"/>
                </a:solidFill>
                <a:effectLst/>
              </a:rPr>
              <a:t> der </a:t>
            </a:r>
            <a:r>
              <a:rPr lang="en-GB" i="0" dirty="0" err="1">
                <a:solidFill>
                  <a:srgbClr val="333333"/>
                </a:solidFill>
                <a:effectLst/>
              </a:rPr>
              <a:t>Produkte</a:t>
            </a:r>
            <a:r>
              <a:rPr lang="en-GB" i="0" dirty="0">
                <a:solidFill>
                  <a:srgbClr val="333333"/>
                </a:solidFill>
                <a:effectLst/>
              </a:rPr>
              <a:t> </a:t>
            </a:r>
            <a:r>
              <a:rPr lang="en-GB" i="0" dirty="0" err="1">
                <a:solidFill>
                  <a:srgbClr val="333333"/>
                </a:solidFill>
                <a:effectLst/>
              </a:rPr>
              <a:t>garantiert</a:t>
            </a:r>
            <a:r>
              <a:rPr lang="en-GB" i="0" dirty="0">
                <a:solidFill>
                  <a:srgbClr val="333333"/>
                </a:solidFill>
                <a:effectLst/>
              </a:rPr>
              <a:t> </a:t>
            </a:r>
            <a:r>
              <a:rPr lang="en-GB" i="0" dirty="0" err="1">
                <a:solidFill>
                  <a:srgbClr val="333333"/>
                </a:solidFill>
                <a:effectLst/>
              </a:rPr>
              <a:t>werden</a:t>
            </a:r>
            <a:r>
              <a:rPr lang="en-GB" i="0" dirty="0">
                <a:solidFill>
                  <a:srgbClr val="333333"/>
                </a:solidFill>
                <a:effectLst/>
              </a:rPr>
              <a:t>, was </a:t>
            </a:r>
            <a:r>
              <a:rPr lang="en-GB" i="0" dirty="0" err="1">
                <a:solidFill>
                  <a:srgbClr val="333333"/>
                </a:solidFill>
                <a:effectLst/>
              </a:rPr>
              <a:t>dem</a:t>
            </a:r>
            <a:r>
              <a:rPr lang="en-GB" i="0" dirty="0">
                <a:solidFill>
                  <a:srgbClr val="333333"/>
                </a:solidFill>
                <a:effectLst/>
              </a:rPr>
              <a:t> </a:t>
            </a:r>
            <a:r>
              <a:rPr lang="en-GB" i="0" dirty="0" err="1">
                <a:solidFill>
                  <a:srgbClr val="333333"/>
                </a:solidFill>
                <a:effectLst/>
              </a:rPr>
              <a:t>wachsenden</a:t>
            </a:r>
            <a:r>
              <a:rPr lang="en-GB" i="0" dirty="0">
                <a:solidFill>
                  <a:srgbClr val="333333"/>
                </a:solidFill>
                <a:effectLst/>
              </a:rPr>
              <a:t> Wunsch </a:t>
            </a:r>
            <a:r>
              <a:rPr lang="en-GB" i="0" dirty="0" err="1">
                <a:solidFill>
                  <a:srgbClr val="333333"/>
                </a:solidFill>
                <a:effectLst/>
              </a:rPr>
              <a:t>nach</a:t>
            </a:r>
            <a:r>
              <a:rPr lang="en-GB" i="0" dirty="0">
                <a:solidFill>
                  <a:srgbClr val="333333"/>
                </a:solidFill>
                <a:effectLst/>
              </a:rPr>
              <a:t> </a:t>
            </a:r>
            <a:r>
              <a:rPr lang="en-GB" i="0" dirty="0" err="1">
                <a:solidFill>
                  <a:srgbClr val="333333"/>
                </a:solidFill>
                <a:effectLst/>
              </a:rPr>
              <a:t>Transparenz</a:t>
            </a:r>
            <a:r>
              <a:rPr lang="en-GB" i="0" dirty="0">
                <a:solidFill>
                  <a:srgbClr val="333333"/>
                </a:solidFill>
                <a:effectLst/>
              </a:rPr>
              <a:t> </a:t>
            </a:r>
            <a:r>
              <a:rPr lang="en-GB" i="0" dirty="0" err="1">
                <a:solidFill>
                  <a:srgbClr val="333333"/>
                </a:solidFill>
                <a:effectLst/>
              </a:rPr>
              <a:t>vom</a:t>
            </a:r>
            <a:r>
              <a:rPr lang="en-GB" i="0" dirty="0">
                <a:solidFill>
                  <a:srgbClr val="333333"/>
                </a:solidFill>
                <a:effectLst/>
              </a:rPr>
              <a:t> </a:t>
            </a:r>
            <a:r>
              <a:rPr lang="en-GB" i="0" dirty="0" err="1">
                <a:solidFill>
                  <a:srgbClr val="333333"/>
                </a:solidFill>
                <a:effectLst/>
              </a:rPr>
              <a:t>Erzeuger</a:t>
            </a:r>
            <a:r>
              <a:rPr lang="en-GB" i="0" dirty="0">
                <a:solidFill>
                  <a:srgbClr val="333333"/>
                </a:solidFill>
                <a:effectLst/>
              </a:rPr>
              <a:t> bis </a:t>
            </a:r>
            <a:r>
              <a:rPr lang="en-GB" i="0" dirty="0" err="1">
                <a:solidFill>
                  <a:srgbClr val="333333"/>
                </a:solidFill>
                <a:effectLst/>
              </a:rPr>
              <a:t>zum</a:t>
            </a:r>
            <a:r>
              <a:rPr lang="en-GB" i="0" dirty="0">
                <a:solidFill>
                  <a:srgbClr val="333333"/>
                </a:solidFill>
                <a:effectLst/>
              </a:rPr>
              <a:t> </a:t>
            </a:r>
            <a:r>
              <a:rPr lang="en-GB" i="0" dirty="0" err="1">
                <a:solidFill>
                  <a:srgbClr val="333333"/>
                </a:solidFill>
                <a:effectLst/>
              </a:rPr>
              <a:t>Verbraucher</a:t>
            </a:r>
            <a:r>
              <a:rPr lang="en-GB" i="0" dirty="0">
                <a:solidFill>
                  <a:srgbClr val="333333"/>
                </a:solidFill>
                <a:effectLst/>
              </a:rPr>
              <a:t> </a:t>
            </a:r>
            <a:r>
              <a:rPr lang="en-GB" i="0" dirty="0" err="1">
                <a:solidFill>
                  <a:srgbClr val="333333"/>
                </a:solidFill>
                <a:effectLst/>
              </a:rPr>
              <a:t>entgegenkommt</a:t>
            </a:r>
            <a:r>
              <a:rPr lang="en-GB" i="0" dirty="0">
                <a:solidFill>
                  <a:srgbClr val="333333"/>
                </a:solidFill>
                <a:effectLst/>
              </a:rPr>
              <a:t>.</a:t>
            </a:r>
          </a:p>
          <a:p>
            <a:pPr algn="l"/>
            <a:r>
              <a:rPr lang="en-GB" i="0" dirty="0">
                <a:solidFill>
                  <a:srgbClr val="333333"/>
                </a:solidFill>
                <a:effectLst/>
              </a:rPr>
              <a:t>Carrefour </a:t>
            </a:r>
            <a:r>
              <a:rPr lang="en-GB" i="0" dirty="0" err="1">
                <a:solidFill>
                  <a:srgbClr val="333333"/>
                </a:solidFill>
                <a:effectLst/>
              </a:rPr>
              <a:t>erklärte</a:t>
            </a:r>
            <a:r>
              <a:rPr lang="en-GB" i="0" dirty="0">
                <a:solidFill>
                  <a:srgbClr val="333333"/>
                </a:solidFill>
                <a:effectLst/>
              </a:rPr>
              <a:t>, </a:t>
            </a:r>
            <a:r>
              <a:rPr lang="en-GB" i="0" dirty="0" err="1">
                <a:solidFill>
                  <a:srgbClr val="333333"/>
                </a:solidFill>
                <a:effectLst/>
              </a:rPr>
              <a:t>dass</a:t>
            </a:r>
            <a:r>
              <a:rPr lang="en-GB" i="0" dirty="0">
                <a:solidFill>
                  <a:srgbClr val="333333"/>
                </a:solidFill>
                <a:effectLst/>
              </a:rPr>
              <a:t> es </a:t>
            </a:r>
            <a:r>
              <a:rPr lang="en-GB" i="0" dirty="0" err="1">
                <a:solidFill>
                  <a:srgbClr val="333333"/>
                </a:solidFill>
                <a:effectLst/>
              </a:rPr>
              <a:t>damit</a:t>
            </a:r>
            <a:r>
              <a:rPr lang="en-GB" i="0" dirty="0">
                <a:solidFill>
                  <a:srgbClr val="333333"/>
                </a:solidFill>
                <a:effectLst/>
              </a:rPr>
              <a:t> in der Lage sei, </a:t>
            </a:r>
            <a:r>
              <a:rPr lang="en-GB" i="0" dirty="0" err="1">
                <a:solidFill>
                  <a:srgbClr val="333333"/>
                </a:solidFill>
                <a:effectLst/>
              </a:rPr>
              <a:t>eine</a:t>
            </a:r>
            <a:r>
              <a:rPr lang="en-GB" i="0" dirty="0">
                <a:solidFill>
                  <a:srgbClr val="333333"/>
                </a:solidFill>
                <a:effectLst/>
              </a:rPr>
              <a:t> </a:t>
            </a:r>
            <a:r>
              <a:rPr lang="en-GB" i="0" dirty="0" err="1">
                <a:solidFill>
                  <a:srgbClr val="333333"/>
                </a:solidFill>
                <a:effectLst/>
              </a:rPr>
              <a:t>sichere</a:t>
            </a:r>
            <a:r>
              <a:rPr lang="en-GB" i="0" dirty="0">
                <a:solidFill>
                  <a:srgbClr val="333333"/>
                </a:solidFill>
                <a:effectLst/>
              </a:rPr>
              <a:t> </a:t>
            </a:r>
            <a:r>
              <a:rPr lang="en-GB" i="0" dirty="0" err="1">
                <a:solidFill>
                  <a:srgbClr val="333333"/>
                </a:solidFill>
                <a:effectLst/>
              </a:rPr>
              <a:t>Datenbank</a:t>
            </a:r>
            <a:r>
              <a:rPr lang="en-GB" i="0" dirty="0">
                <a:solidFill>
                  <a:srgbClr val="333333"/>
                </a:solidFill>
                <a:effectLst/>
              </a:rPr>
              <a:t> </a:t>
            </a:r>
            <a:r>
              <a:rPr lang="en-GB" i="0" dirty="0" err="1">
                <a:solidFill>
                  <a:srgbClr val="333333"/>
                </a:solidFill>
                <a:effectLst/>
              </a:rPr>
              <a:t>mit</a:t>
            </a:r>
            <a:r>
              <a:rPr lang="en-GB" i="0" dirty="0">
                <a:solidFill>
                  <a:srgbClr val="333333"/>
                </a:solidFill>
                <a:effectLst/>
              </a:rPr>
              <a:t> all </a:t>
            </a:r>
            <a:r>
              <a:rPr lang="en-GB" i="0" dirty="0" err="1">
                <a:solidFill>
                  <a:srgbClr val="333333"/>
                </a:solidFill>
                <a:effectLst/>
              </a:rPr>
              <a:t>seinen</a:t>
            </a:r>
            <a:r>
              <a:rPr lang="en-GB" i="0" dirty="0">
                <a:solidFill>
                  <a:srgbClr val="333333"/>
                </a:solidFill>
                <a:effectLst/>
              </a:rPr>
              <a:t> </a:t>
            </a:r>
            <a:r>
              <a:rPr lang="en-GB" i="0" dirty="0" err="1">
                <a:solidFill>
                  <a:srgbClr val="333333"/>
                </a:solidFill>
                <a:effectLst/>
              </a:rPr>
              <a:t>Partnern</a:t>
            </a:r>
            <a:r>
              <a:rPr lang="en-GB" i="0" dirty="0">
                <a:solidFill>
                  <a:srgbClr val="333333"/>
                </a:solidFill>
                <a:effectLst/>
              </a:rPr>
              <a:t> </a:t>
            </a:r>
            <a:r>
              <a:rPr lang="en-GB" i="0" dirty="0" err="1">
                <a:solidFill>
                  <a:srgbClr val="333333"/>
                </a:solidFill>
                <a:effectLst/>
              </a:rPr>
              <a:t>zu</a:t>
            </a:r>
            <a:r>
              <a:rPr lang="en-GB" i="0" dirty="0">
                <a:solidFill>
                  <a:srgbClr val="333333"/>
                </a:solidFill>
                <a:effectLst/>
              </a:rPr>
              <a:t> </a:t>
            </a:r>
            <a:r>
              <a:rPr lang="en-GB" i="0" dirty="0" err="1">
                <a:solidFill>
                  <a:srgbClr val="333333"/>
                </a:solidFill>
                <a:effectLst/>
              </a:rPr>
              <a:t>teilen</a:t>
            </a:r>
            <a:r>
              <a:rPr lang="en-GB" i="0" dirty="0">
                <a:solidFill>
                  <a:srgbClr val="333333"/>
                </a:solidFill>
                <a:effectLst/>
              </a:rPr>
              <a:t> und </a:t>
            </a:r>
            <a:r>
              <a:rPr lang="en-GB" i="0" dirty="0" err="1">
                <a:solidFill>
                  <a:srgbClr val="333333"/>
                </a:solidFill>
                <a:effectLst/>
              </a:rPr>
              <a:t>seinen</a:t>
            </a:r>
            <a:r>
              <a:rPr lang="en-GB" i="0" dirty="0">
                <a:solidFill>
                  <a:srgbClr val="333333"/>
                </a:solidFill>
                <a:effectLst/>
              </a:rPr>
              <a:t> </a:t>
            </a:r>
            <a:r>
              <a:rPr lang="en-GB" i="0" dirty="0" err="1">
                <a:solidFill>
                  <a:srgbClr val="333333"/>
                </a:solidFill>
                <a:effectLst/>
              </a:rPr>
              <a:t>Kunden</a:t>
            </a:r>
            <a:r>
              <a:rPr lang="en-GB" i="0" dirty="0">
                <a:solidFill>
                  <a:srgbClr val="333333"/>
                </a:solidFill>
                <a:effectLst/>
              </a:rPr>
              <a:t> </a:t>
            </a:r>
            <a:r>
              <a:rPr lang="en-GB" i="0" dirty="0" err="1">
                <a:solidFill>
                  <a:srgbClr val="333333"/>
                </a:solidFill>
                <a:effectLst/>
              </a:rPr>
              <a:t>ein</a:t>
            </a:r>
            <a:r>
              <a:rPr lang="en-GB" i="0" dirty="0">
                <a:solidFill>
                  <a:srgbClr val="333333"/>
                </a:solidFill>
                <a:effectLst/>
              </a:rPr>
              <a:t> </a:t>
            </a:r>
            <a:r>
              <a:rPr lang="en-GB" i="0" dirty="0" err="1">
                <a:solidFill>
                  <a:srgbClr val="333333"/>
                </a:solidFill>
                <a:effectLst/>
              </a:rPr>
              <a:t>höheres</a:t>
            </a:r>
            <a:r>
              <a:rPr lang="en-GB" i="0" dirty="0">
                <a:solidFill>
                  <a:srgbClr val="333333"/>
                </a:solidFill>
                <a:effectLst/>
              </a:rPr>
              <a:t> </a:t>
            </a:r>
            <a:r>
              <a:rPr lang="en-GB" i="0" dirty="0" err="1">
                <a:solidFill>
                  <a:srgbClr val="333333"/>
                </a:solidFill>
                <a:effectLst/>
              </a:rPr>
              <a:t>Maß</a:t>
            </a:r>
            <a:r>
              <a:rPr lang="en-GB" i="0" dirty="0">
                <a:solidFill>
                  <a:srgbClr val="333333"/>
                </a:solidFill>
                <a:effectLst/>
              </a:rPr>
              <a:t> an </a:t>
            </a:r>
            <a:r>
              <a:rPr lang="en-GB" i="0" dirty="0" err="1">
                <a:solidFill>
                  <a:srgbClr val="333333"/>
                </a:solidFill>
                <a:effectLst/>
              </a:rPr>
              <a:t>Lebensmittelsicherheit</a:t>
            </a:r>
            <a:r>
              <a:rPr lang="en-GB" i="0" dirty="0">
                <a:solidFill>
                  <a:srgbClr val="333333"/>
                </a:solidFill>
                <a:effectLst/>
              </a:rPr>
              <a:t> </a:t>
            </a:r>
            <a:r>
              <a:rPr lang="en-GB" i="0" dirty="0" err="1">
                <a:solidFill>
                  <a:srgbClr val="333333"/>
                </a:solidFill>
                <a:effectLst/>
              </a:rPr>
              <a:t>zu</a:t>
            </a:r>
            <a:r>
              <a:rPr lang="en-GB" i="0" dirty="0">
                <a:solidFill>
                  <a:srgbClr val="333333"/>
                </a:solidFill>
                <a:effectLst/>
              </a:rPr>
              <a:t> </a:t>
            </a:r>
            <a:r>
              <a:rPr lang="en-GB" i="0" dirty="0" err="1">
                <a:solidFill>
                  <a:srgbClr val="333333"/>
                </a:solidFill>
                <a:effectLst/>
              </a:rPr>
              <a:t>garantieren</a:t>
            </a:r>
            <a:r>
              <a:rPr lang="en-GB" i="0" dirty="0">
                <a:solidFill>
                  <a:srgbClr val="333333"/>
                </a:solidFill>
                <a:effectLst/>
              </a:rPr>
              <a:t>.</a:t>
            </a:r>
            <a:endParaRPr lang="en-GB" b="0" i="0" dirty="0">
              <a:solidFill>
                <a:srgbClr val="7A7A7A"/>
              </a:solidFill>
              <a:effectLst/>
            </a:endParaRPr>
          </a:p>
        </p:txBody>
      </p:sp>
    </p:spTree>
    <p:extLst>
      <p:ext uri="{BB962C8B-B14F-4D97-AF65-F5344CB8AC3E}">
        <p14:creationId xmlns:p14="http://schemas.microsoft.com/office/powerpoint/2010/main" val="963514933"/>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560514" y="861406"/>
            <a:ext cx="10595237" cy="803654"/>
          </a:xfrm>
          <a:prstGeom prst="rect">
            <a:avLst/>
          </a:prstGeom>
        </p:spPr>
        <p:txBody>
          <a:bodyPr/>
          <a:lstStyle/>
          <a:p>
            <a:r>
              <a:rPr lang="en-US" dirty="0">
                <a:solidFill>
                  <a:srgbClr val="6A9D56"/>
                </a:solidFill>
              </a:rPr>
              <a:t>CARREFOUR </a:t>
            </a:r>
            <a:r>
              <a:rPr lang="en-US" dirty="0" err="1">
                <a:solidFill>
                  <a:srgbClr val="6A9D56"/>
                </a:solidFill>
              </a:rPr>
              <a:t>Lebensmittel</a:t>
            </a:r>
            <a:r>
              <a:rPr lang="en-US" dirty="0">
                <a:solidFill>
                  <a:srgbClr val="6A9D56"/>
                </a:solidFill>
              </a:rPr>
              <a:t>-Blockchain | Carrefour-Gruppe</a:t>
            </a:r>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636757" y="2406104"/>
            <a:ext cx="10442753" cy="3693319"/>
          </a:xfrm>
          <a:prstGeom prst="rect">
            <a:avLst/>
          </a:prstGeom>
          <a:noFill/>
        </p:spPr>
        <p:txBody>
          <a:bodyPr wrap="square" rtlCol="0">
            <a:spAutoFit/>
          </a:bodyPr>
          <a:lstStyle/>
          <a:p>
            <a:pPr algn="l"/>
            <a:r>
              <a:rPr lang="en-GB" b="0" i="0" dirty="0">
                <a:solidFill>
                  <a:srgbClr val="333333"/>
                </a:solidFill>
                <a:effectLst/>
              </a:rPr>
              <a:t>Und </a:t>
            </a:r>
            <a:r>
              <a:rPr lang="en-GB" b="0" i="0" dirty="0" err="1">
                <a:solidFill>
                  <a:srgbClr val="333333"/>
                </a:solidFill>
                <a:effectLst/>
              </a:rPr>
              <a:t>wie</a:t>
            </a:r>
            <a:r>
              <a:rPr lang="en-GB" b="0" i="0" dirty="0">
                <a:solidFill>
                  <a:srgbClr val="333333"/>
                </a:solidFill>
                <a:effectLst/>
              </a:rPr>
              <a:t> </a:t>
            </a:r>
            <a:r>
              <a:rPr lang="en-GB" b="0" i="0" dirty="0" err="1">
                <a:solidFill>
                  <a:srgbClr val="333333"/>
                </a:solidFill>
                <a:effectLst/>
              </a:rPr>
              <a:t>funktioniert</a:t>
            </a:r>
            <a:r>
              <a:rPr lang="en-GB" b="0" i="0" dirty="0">
                <a:solidFill>
                  <a:srgbClr val="333333"/>
                </a:solidFill>
                <a:effectLst/>
              </a:rPr>
              <a:t> das </a:t>
            </a:r>
            <a:r>
              <a:rPr lang="en-GB" b="0" i="0" dirty="0" err="1">
                <a:solidFill>
                  <a:srgbClr val="333333"/>
                </a:solidFill>
                <a:effectLst/>
              </a:rPr>
              <a:t>Ganze</a:t>
            </a:r>
            <a:r>
              <a:rPr lang="en-GB" b="0" i="0" dirty="0">
                <a:solidFill>
                  <a:srgbClr val="333333"/>
                </a:solidFill>
                <a:effectLst/>
              </a:rPr>
              <a:t>?  </a:t>
            </a:r>
            <a:r>
              <a:rPr lang="en-GB" b="0" i="0" dirty="0" err="1">
                <a:solidFill>
                  <a:srgbClr val="333333"/>
                </a:solidFill>
                <a:effectLst/>
              </a:rPr>
              <a:t>Konkret</a:t>
            </a:r>
            <a:r>
              <a:rPr lang="en-GB" b="0" i="0" dirty="0">
                <a:solidFill>
                  <a:srgbClr val="333333"/>
                </a:solidFill>
                <a:effectLst/>
              </a:rPr>
              <a:t> </a:t>
            </a:r>
            <a:r>
              <a:rPr lang="en-GB" b="0" i="0" dirty="0" err="1">
                <a:solidFill>
                  <a:srgbClr val="333333"/>
                </a:solidFill>
                <a:effectLst/>
              </a:rPr>
              <a:t>befindet</a:t>
            </a:r>
            <a:r>
              <a:rPr lang="en-GB" b="0" i="0" dirty="0">
                <a:solidFill>
                  <a:srgbClr val="333333"/>
                </a:solidFill>
                <a:effectLst/>
              </a:rPr>
              <a:t> </a:t>
            </a:r>
            <a:r>
              <a:rPr lang="en-GB" b="0" i="0" dirty="0" err="1">
                <a:solidFill>
                  <a:srgbClr val="333333"/>
                </a:solidFill>
                <a:effectLst/>
              </a:rPr>
              <a:t>sich</a:t>
            </a:r>
            <a:r>
              <a:rPr lang="en-GB" b="0" i="0" dirty="0">
                <a:solidFill>
                  <a:srgbClr val="333333"/>
                </a:solidFill>
                <a:effectLst/>
              </a:rPr>
              <a:t> auf </a:t>
            </a:r>
            <a:r>
              <a:rPr lang="en-GB" b="0" i="0" dirty="0" err="1">
                <a:solidFill>
                  <a:srgbClr val="333333"/>
                </a:solidFill>
                <a:effectLst/>
              </a:rPr>
              <a:t>dem</a:t>
            </a:r>
            <a:r>
              <a:rPr lang="en-GB" b="0" i="0" dirty="0">
                <a:solidFill>
                  <a:srgbClr val="333333"/>
                </a:solidFill>
                <a:effectLst/>
              </a:rPr>
              <a:t> </a:t>
            </a:r>
            <a:r>
              <a:rPr lang="en-GB" b="0" i="0" dirty="0" err="1">
                <a:solidFill>
                  <a:srgbClr val="333333"/>
                </a:solidFill>
                <a:effectLst/>
              </a:rPr>
              <a:t>Etikett</a:t>
            </a:r>
            <a:r>
              <a:rPr lang="en-GB" b="0" i="0" dirty="0">
                <a:solidFill>
                  <a:srgbClr val="333333"/>
                </a:solidFill>
                <a:effectLst/>
              </a:rPr>
              <a:t> </a:t>
            </a:r>
            <a:r>
              <a:rPr lang="en-GB" b="0" i="0" dirty="0" err="1">
                <a:solidFill>
                  <a:srgbClr val="333333"/>
                </a:solidFill>
                <a:effectLst/>
              </a:rPr>
              <a:t>eines</a:t>
            </a:r>
            <a:r>
              <a:rPr lang="en-GB" b="0" i="0" dirty="0">
                <a:solidFill>
                  <a:srgbClr val="333333"/>
                </a:solidFill>
                <a:effectLst/>
              </a:rPr>
              <a:t> </a:t>
            </a:r>
            <a:r>
              <a:rPr lang="en-GB" b="0" i="0" dirty="0" err="1">
                <a:solidFill>
                  <a:srgbClr val="333333"/>
                </a:solidFill>
                <a:effectLst/>
              </a:rPr>
              <a:t>jeden</a:t>
            </a:r>
            <a:r>
              <a:rPr lang="en-GB" b="0" i="0" dirty="0">
                <a:solidFill>
                  <a:srgbClr val="333333"/>
                </a:solidFill>
                <a:effectLst/>
              </a:rPr>
              <a:t> </a:t>
            </a:r>
            <a:r>
              <a:rPr lang="en-GB" b="0" i="0" dirty="0" err="1">
                <a:solidFill>
                  <a:srgbClr val="333333"/>
                </a:solidFill>
                <a:effectLst/>
              </a:rPr>
              <a:t>Produkts</a:t>
            </a:r>
            <a:r>
              <a:rPr lang="en-GB" b="0" i="0" dirty="0">
                <a:solidFill>
                  <a:srgbClr val="333333"/>
                </a:solidFill>
                <a:effectLst/>
              </a:rPr>
              <a:t> </a:t>
            </a:r>
            <a:r>
              <a:rPr lang="en-GB" b="0" i="0" dirty="0" err="1">
                <a:solidFill>
                  <a:srgbClr val="333333"/>
                </a:solidFill>
                <a:effectLst/>
              </a:rPr>
              <a:t>ein</a:t>
            </a:r>
            <a:r>
              <a:rPr lang="en-GB" b="0" i="0" dirty="0">
                <a:solidFill>
                  <a:srgbClr val="333333"/>
                </a:solidFill>
                <a:effectLst/>
              </a:rPr>
              <a:t> QR-Code, den der </a:t>
            </a:r>
            <a:r>
              <a:rPr lang="en-GB" b="0" i="0" dirty="0" err="1">
                <a:solidFill>
                  <a:srgbClr val="333333"/>
                </a:solidFill>
                <a:effectLst/>
              </a:rPr>
              <a:t>Verbraucher</a:t>
            </a:r>
            <a:r>
              <a:rPr lang="en-GB" b="0" i="0" dirty="0">
                <a:solidFill>
                  <a:srgbClr val="333333"/>
                </a:solidFill>
                <a:effectLst/>
              </a:rPr>
              <a:t> </a:t>
            </a:r>
            <a:r>
              <a:rPr lang="en-GB" b="0" i="0" dirty="0" err="1">
                <a:solidFill>
                  <a:srgbClr val="333333"/>
                </a:solidFill>
                <a:effectLst/>
              </a:rPr>
              <a:t>mit</a:t>
            </a:r>
            <a:r>
              <a:rPr lang="en-GB" b="0" i="0" dirty="0">
                <a:solidFill>
                  <a:srgbClr val="333333"/>
                </a:solidFill>
                <a:effectLst/>
              </a:rPr>
              <a:t> </a:t>
            </a:r>
            <a:r>
              <a:rPr lang="en-GB" b="0" i="0" dirty="0" err="1">
                <a:solidFill>
                  <a:srgbClr val="333333"/>
                </a:solidFill>
                <a:effectLst/>
              </a:rPr>
              <a:t>seinem</a:t>
            </a:r>
            <a:r>
              <a:rPr lang="en-GB" b="0" i="0" dirty="0">
                <a:solidFill>
                  <a:srgbClr val="333333"/>
                </a:solidFill>
                <a:effectLst/>
              </a:rPr>
              <a:t> Smartphone </a:t>
            </a:r>
            <a:r>
              <a:rPr lang="en-GB" b="0" i="0" dirty="0" err="1">
                <a:solidFill>
                  <a:srgbClr val="333333"/>
                </a:solidFill>
                <a:effectLst/>
              </a:rPr>
              <a:t>scannen</a:t>
            </a:r>
            <a:r>
              <a:rPr lang="en-GB" b="0" i="0" dirty="0">
                <a:solidFill>
                  <a:srgbClr val="333333"/>
                </a:solidFill>
                <a:effectLst/>
              </a:rPr>
              <a:t> </a:t>
            </a:r>
            <a:r>
              <a:rPr lang="en-GB" b="0" i="0" dirty="0" err="1">
                <a:solidFill>
                  <a:srgbClr val="333333"/>
                </a:solidFill>
                <a:effectLst/>
              </a:rPr>
              <a:t>kann</a:t>
            </a:r>
            <a:r>
              <a:rPr lang="en-GB" b="0" i="0" dirty="0">
                <a:solidFill>
                  <a:srgbClr val="333333"/>
                </a:solidFill>
                <a:effectLst/>
              </a:rPr>
              <a:t>. Auf </a:t>
            </a:r>
            <a:r>
              <a:rPr lang="en-GB" b="0" i="0" dirty="0" err="1">
                <a:solidFill>
                  <a:srgbClr val="333333"/>
                </a:solidFill>
                <a:effectLst/>
              </a:rPr>
              <a:t>diese</a:t>
            </a:r>
            <a:r>
              <a:rPr lang="en-GB" b="0" i="0" dirty="0">
                <a:solidFill>
                  <a:srgbClr val="333333"/>
                </a:solidFill>
                <a:effectLst/>
              </a:rPr>
              <a:t> Weise </a:t>
            </a:r>
            <a:r>
              <a:rPr lang="en-GB" b="0" i="0" dirty="0" err="1">
                <a:solidFill>
                  <a:srgbClr val="333333"/>
                </a:solidFill>
                <a:effectLst/>
              </a:rPr>
              <a:t>erhalten</a:t>
            </a:r>
            <a:r>
              <a:rPr lang="en-GB" b="0" i="0" dirty="0">
                <a:solidFill>
                  <a:srgbClr val="333333"/>
                </a:solidFill>
                <a:effectLst/>
              </a:rPr>
              <a:t> </a:t>
            </a:r>
            <a:r>
              <a:rPr lang="en-GB" b="0" i="0" dirty="0" err="1">
                <a:solidFill>
                  <a:srgbClr val="333333"/>
                </a:solidFill>
                <a:effectLst/>
              </a:rPr>
              <a:t>sie</a:t>
            </a:r>
            <a:r>
              <a:rPr lang="en-GB" b="0" i="0" dirty="0">
                <a:solidFill>
                  <a:srgbClr val="333333"/>
                </a:solidFill>
                <a:effectLst/>
              </a:rPr>
              <a:t> </a:t>
            </a:r>
            <a:r>
              <a:rPr lang="en-GB" b="0" i="0" dirty="0" err="1">
                <a:solidFill>
                  <a:srgbClr val="333333"/>
                </a:solidFill>
                <a:effectLst/>
              </a:rPr>
              <a:t>Informationen</a:t>
            </a:r>
            <a:r>
              <a:rPr lang="en-GB" b="0" i="0" dirty="0">
                <a:solidFill>
                  <a:srgbClr val="333333"/>
                </a:solidFill>
                <a:effectLst/>
              </a:rPr>
              <a:t> </a:t>
            </a:r>
            <a:r>
              <a:rPr lang="en-GB" b="0" i="0" dirty="0" err="1">
                <a:solidFill>
                  <a:srgbClr val="333333"/>
                </a:solidFill>
                <a:effectLst/>
              </a:rPr>
              <a:t>über</a:t>
            </a:r>
            <a:r>
              <a:rPr lang="en-GB" b="0" i="0" dirty="0">
                <a:solidFill>
                  <a:srgbClr val="333333"/>
                </a:solidFill>
                <a:effectLst/>
              </a:rPr>
              <a:t> das </a:t>
            </a:r>
            <a:r>
              <a:rPr lang="en-GB" b="0" i="0" dirty="0" err="1">
                <a:solidFill>
                  <a:srgbClr val="333333"/>
                </a:solidFill>
                <a:effectLst/>
              </a:rPr>
              <a:t>Produkt</a:t>
            </a:r>
            <a:r>
              <a:rPr lang="en-GB" b="0" i="0" dirty="0">
                <a:solidFill>
                  <a:srgbClr val="333333"/>
                </a:solidFill>
                <a:effectLst/>
              </a:rPr>
              <a:t> und den </a:t>
            </a:r>
            <a:r>
              <a:rPr lang="en-GB" b="0" i="0" dirty="0" err="1">
                <a:solidFill>
                  <a:srgbClr val="333333"/>
                </a:solidFill>
                <a:effectLst/>
              </a:rPr>
              <a:t>Weg</a:t>
            </a:r>
            <a:r>
              <a:rPr lang="en-GB" b="0" i="0" dirty="0">
                <a:solidFill>
                  <a:srgbClr val="333333"/>
                </a:solidFill>
                <a:effectLst/>
              </a:rPr>
              <a:t>, den es </a:t>
            </a:r>
            <a:r>
              <a:rPr lang="en-GB" b="0" i="0" dirty="0" err="1">
                <a:solidFill>
                  <a:srgbClr val="333333"/>
                </a:solidFill>
                <a:effectLst/>
              </a:rPr>
              <a:t>zurückgelegt</a:t>
            </a:r>
            <a:r>
              <a:rPr lang="en-GB" b="0" i="0" dirty="0">
                <a:solidFill>
                  <a:srgbClr val="333333"/>
                </a:solidFill>
                <a:effectLst/>
              </a:rPr>
              <a:t> hat - </a:t>
            </a:r>
            <a:r>
              <a:rPr lang="en-GB" b="0" i="0" dirty="0" err="1">
                <a:solidFill>
                  <a:srgbClr val="333333"/>
                </a:solidFill>
                <a:effectLst/>
              </a:rPr>
              <a:t>vom</a:t>
            </a:r>
            <a:r>
              <a:rPr lang="en-GB" b="0" i="0" dirty="0">
                <a:solidFill>
                  <a:srgbClr val="333333"/>
                </a:solidFill>
                <a:effectLst/>
              </a:rPr>
              <a:t> Ort der </a:t>
            </a:r>
            <a:r>
              <a:rPr lang="en-GB" b="0" i="0" dirty="0" err="1">
                <a:solidFill>
                  <a:srgbClr val="333333"/>
                </a:solidFill>
                <a:effectLst/>
              </a:rPr>
              <a:t>Aufzucht</a:t>
            </a:r>
            <a:r>
              <a:rPr lang="en-GB" b="0" i="0" dirty="0">
                <a:solidFill>
                  <a:srgbClr val="333333"/>
                </a:solidFill>
                <a:effectLst/>
              </a:rPr>
              <a:t> bis </a:t>
            </a:r>
            <a:r>
              <a:rPr lang="en-GB" b="0" i="0" dirty="0" err="1">
                <a:solidFill>
                  <a:srgbClr val="333333"/>
                </a:solidFill>
                <a:effectLst/>
              </a:rPr>
              <a:t>hin</a:t>
            </a:r>
            <a:r>
              <a:rPr lang="en-GB" b="0" i="0" dirty="0">
                <a:solidFill>
                  <a:srgbClr val="333333"/>
                </a:solidFill>
                <a:effectLst/>
              </a:rPr>
              <a:t> </a:t>
            </a:r>
            <a:r>
              <a:rPr lang="en-GB" b="0" i="0" dirty="0" err="1">
                <a:solidFill>
                  <a:srgbClr val="333333"/>
                </a:solidFill>
                <a:effectLst/>
              </a:rPr>
              <a:t>zum</a:t>
            </a:r>
            <a:r>
              <a:rPr lang="en-GB" b="0" i="0" dirty="0">
                <a:solidFill>
                  <a:srgbClr val="333333"/>
                </a:solidFill>
                <a:effectLst/>
              </a:rPr>
              <a:t> Regal: Für das Carrefour Quality Line Auvergne-</a:t>
            </a:r>
            <a:r>
              <a:rPr lang="en-GB" b="0" i="0" dirty="0" err="1">
                <a:solidFill>
                  <a:srgbClr val="333333"/>
                </a:solidFill>
                <a:effectLst/>
              </a:rPr>
              <a:t>Huhn</a:t>
            </a:r>
            <a:r>
              <a:rPr lang="en-GB" b="0" i="0" dirty="0">
                <a:solidFill>
                  <a:srgbClr val="333333"/>
                </a:solidFill>
                <a:effectLst/>
              </a:rPr>
              <a:t> </a:t>
            </a:r>
            <a:r>
              <a:rPr lang="en-GB" b="0" i="0" dirty="0" err="1">
                <a:solidFill>
                  <a:srgbClr val="333333"/>
                </a:solidFill>
                <a:effectLst/>
              </a:rPr>
              <a:t>aus</a:t>
            </a:r>
            <a:r>
              <a:rPr lang="en-GB" b="0" i="0" dirty="0">
                <a:solidFill>
                  <a:srgbClr val="333333"/>
                </a:solidFill>
                <a:effectLst/>
              </a:rPr>
              <a:t> </a:t>
            </a:r>
            <a:r>
              <a:rPr lang="en-GB" b="0" i="0" dirty="0" err="1">
                <a:solidFill>
                  <a:srgbClr val="333333"/>
                </a:solidFill>
                <a:effectLst/>
              </a:rPr>
              <a:t>Freilandhaltung</a:t>
            </a:r>
            <a:r>
              <a:rPr lang="en-GB" b="0" i="0" dirty="0">
                <a:solidFill>
                  <a:srgbClr val="333333"/>
                </a:solidFill>
                <a:effectLst/>
              </a:rPr>
              <a:t> </a:t>
            </a:r>
            <a:r>
              <a:rPr lang="en-GB" b="0" i="0" dirty="0" err="1">
                <a:solidFill>
                  <a:srgbClr val="333333"/>
                </a:solidFill>
                <a:effectLst/>
              </a:rPr>
              <a:t>konnten</a:t>
            </a:r>
            <a:r>
              <a:rPr lang="en-GB" b="0" i="0" dirty="0">
                <a:solidFill>
                  <a:srgbClr val="333333"/>
                </a:solidFill>
                <a:effectLst/>
              </a:rPr>
              <a:t> die </a:t>
            </a:r>
            <a:r>
              <a:rPr lang="en-GB" b="0" i="0" dirty="0" err="1">
                <a:solidFill>
                  <a:srgbClr val="333333"/>
                </a:solidFill>
                <a:effectLst/>
              </a:rPr>
              <a:t>Verbraucher</a:t>
            </a:r>
            <a:r>
              <a:rPr lang="en-GB" b="0" i="0" dirty="0">
                <a:solidFill>
                  <a:srgbClr val="333333"/>
                </a:solidFill>
                <a:effectLst/>
              </a:rPr>
              <a:t> </a:t>
            </a:r>
            <a:r>
              <a:rPr lang="en-GB" b="0" i="0" dirty="0" err="1">
                <a:solidFill>
                  <a:srgbClr val="333333"/>
                </a:solidFill>
                <a:effectLst/>
              </a:rPr>
              <a:t>beispielsweise</a:t>
            </a:r>
            <a:r>
              <a:rPr lang="en-GB" b="0" i="0" dirty="0">
                <a:solidFill>
                  <a:srgbClr val="333333"/>
                </a:solidFill>
                <a:effectLst/>
              </a:rPr>
              <a:t> die </a:t>
            </a:r>
            <a:r>
              <a:rPr lang="en-GB" b="0" i="0" dirty="0" err="1">
                <a:solidFill>
                  <a:srgbClr val="333333"/>
                </a:solidFill>
                <a:effectLst/>
              </a:rPr>
              <a:t>folgenden</a:t>
            </a:r>
            <a:r>
              <a:rPr lang="en-GB" b="0" i="0" dirty="0">
                <a:solidFill>
                  <a:srgbClr val="333333"/>
                </a:solidFill>
                <a:effectLst/>
              </a:rPr>
              <a:t> </a:t>
            </a:r>
            <a:r>
              <a:rPr lang="en-GB" b="0" i="0" dirty="0" err="1">
                <a:solidFill>
                  <a:srgbClr val="333333"/>
                </a:solidFill>
                <a:effectLst/>
              </a:rPr>
              <a:t>Informationen</a:t>
            </a:r>
            <a:r>
              <a:rPr lang="en-GB" b="0" i="0" dirty="0">
                <a:solidFill>
                  <a:srgbClr val="333333"/>
                </a:solidFill>
                <a:effectLst/>
              </a:rPr>
              <a:t> </a:t>
            </a:r>
            <a:r>
              <a:rPr lang="en-GB" b="0" i="0" dirty="0" err="1">
                <a:solidFill>
                  <a:srgbClr val="333333"/>
                </a:solidFill>
                <a:effectLst/>
              </a:rPr>
              <a:t>abrufen</a:t>
            </a:r>
            <a:r>
              <a:rPr lang="en-GB" b="0" i="0" dirty="0">
                <a:solidFill>
                  <a:srgbClr val="333333"/>
                </a:solidFill>
                <a:effectLst/>
              </a:rPr>
              <a:t>:</a:t>
            </a:r>
          </a:p>
          <a:p>
            <a:pPr algn="l"/>
            <a:endParaRPr lang="en-GB" b="0" i="0" dirty="0">
              <a:solidFill>
                <a:srgbClr val="333333"/>
              </a:solidFill>
              <a:effectLst/>
            </a:endParaRPr>
          </a:p>
          <a:p>
            <a:pPr marL="342900" indent="-342900" algn="l">
              <a:buFont typeface="Arial" panose="020B0604020202020204" pitchFamily="34" charset="0"/>
              <a:buChar char="•"/>
            </a:pPr>
            <a:r>
              <a:rPr lang="en-GB" b="0" i="0" dirty="0">
                <a:solidFill>
                  <a:srgbClr val="333333"/>
                </a:solidFill>
                <a:effectLst/>
              </a:rPr>
              <a:t>Wo der Vogel </a:t>
            </a:r>
            <a:r>
              <a:rPr lang="en-GB" b="0" i="0" dirty="0" err="1">
                <a:solidFill>
                  <a:srgbClr val="333333"/>
                </a:solidFill>
                <a:effectLst/>
              </a:rPr>
              <a:t>aufgezogen</a:t>
            </a:r>
            <a:r>
              <a:rPr lang="en-GB" b="0" i="0" dirty="0">
                <a:solidFill>
                  <a:srgbClr val="333333"/>
                </a:solidFill>
                <a:effectLst/>
              </a:rPr>
              <a:t> </a:t>
            </a:r>
            <a:r>
              <a:rPr lang="en-GB" b="0" i="0" dirty="0" err="1">
                <a:solidFill>
                  <a:srgbClr val="333333"/>
                </a:solidFill>
                <a:effectLst/>
              </a:rPr>
              <a:t>wurde</a:t>
            </a:r>
            <a:endParaRPr lang="en-GB" b="0" i="0" dirty="0">
              <a:solidFill>
                <a:srgbClr val="333333"/>
              </a:solidFill>
              <a:effectLst/>
            </a:endParaRPr>
          </a:p>
          <a:p>
            <a:pPr marL="342900" indent="-342900" algn="l">
              <a:buFont typeface="Arial" panose="020B0604020202020204" pitchFamily="34" charset="0"/>
              <a:buChar char="•"/>
            </a:pPr>
            <a:r>
              <a:rPr lang="en-GB" b="0" i="0" dirty="0">
                <a:solidFill>
                  <a:srgbClr val="333333"/>
                </a:solidFill>
                <a:effectLst/>
              </a:rPr>
              <a:t>Der Name des </a:t>
            </a:r>
            <a:r>
              <a:rPr lang="en-GB" b="0" i="0" dirty="0" err="1">
                <a:solidFill>
                  <a:srgbClr val="333333"/>
                </a:solidFill>
                <a:effectLst/>
              </a:rPr>
              <a:t>Züchters</a:t>
            </a:r>
            <a:endParaRPr lang="en-GB" b="0" i="0" dirty="0">
              <a:solidFill>
                <a:srgbClr val="333333"/>
              </a:solidFill>
              <a:effectLst/>
            </a:endParaRPr>
          </a:p>
          <a:p>
            <a:pPr marL="342900" indent="-342900" algn="l">
              <a:buFont typeface="Arial" panose="020B0604020202020204" pitchFamily="34" charset="0"/>
              <a:buChar char="•"/>
            </a:pPr>
            <a:r>
              <a:rPr lang="en-GB" b="0" i="0" dirty="0">
                <a:solidFill>
                  <a:srgbClr val="333333"/>
                </a:solidFill>
                <a:effectLst/>
              </a:rPr>
              <a:t>Welches Futter </a:t>
            </a:r>
            <a:r>
              <a:rPr lang="en-GB" b="0" i="0" dirty="0" err="1">
                <a:solidFill>
                  <a:srgbClr val="333333"/>
                </a:solidFill>
                <a:effectLst/>
              </a:rPr>
              <a:t>verwendet</a:t>
            </a:r>
            <a:r>
              <a:rPr lang="en-GB" b="0" i="0" dirty="0">
                <a:solidFill>
                  <a:srgbClr val="333333"/>
                </a:solidFill>
                <a:effectLst/>
              </a:rPr>
              <a:t> </a:t>
            </a:r>
            <a:r>
              <a:rPr lang="en-GB" b="0" i="0" dirty="0" err="1">
                <a:solidFill>
                  <a:srgbClr val="333333"/>
                </a:solidFill>
                <a:effectLst/>
              </a:rPr>
              <a:t>wurde</a:t>
            </a:r>
            <a:r>
              <a:rPr lang="en-GB" b="0" i="0" dirty="0">
                <a:solidFill>
                  <a:srgbClr val="333333"/>
                </a:solidFill>
                <a:effectLst/>
              </a:rPr>
              <a:t> (</a:t>
            </a:r>
            <a:r>
              <a:rPr lang="en-GB" b="0" i="0" dirty="0" err="1">
                <a:solidFill>
                  <a:srgbClr val="333333"/>
                </a:solidFill>
                <a:effectLst/>
              </a:rPr>
              <a:t>ob</a:t>
            </a:r>
            <a:r>
              <a:rPr lang="en-GB" b="0" i="0" dirty="0">
                <a:solidFill>
                  <a:srgbClr val="333333"/>
                </a:solidFill>
                <a:effectLst/>
              </a:rPr>
              <a:t> </a:t>
            </a:r>
            <a:r>
              <a:rPr lang="en-GB" b="0" i="0" dirty="0" err="1">
                <a:solidFill>
                  <a:srgbClr val="333333"/>
                </a:solidFill>
                <a:effectLst/>
              </a:rPr>
              <a:t>sie</a:t>
            </a:r>
            <a:r>
              <a:rPr lang="en-GB" b="0" i="0" dirty="0">
                <a:solidFill>
                  <a:srgbClr val="333333"/>
                </a:solidFill>
                <a:effectLst/>
              </a:rPr>
              <a:t> </a:t>
            </a:r>
            <a:r>
              <a:rPr lang="en-GB" b="0" i="0" dirty="0" err="1">
                <a:solidFill>
                  <a:srgbClr val="333333"/>
                </a:solidFill>
                <a:effectLst/>
              </a:rPr>
              <a:t>mit</a:t>
            </a:r>
            <a:r>
              <a:rPr lang="en-GB" b="0" i="0" dirty="0">
                <a:solidFill>
                  <a:srgbClr val="333333"/>
                </a:solidFill>
                <a:effectLst/>
              </a:rPr>
              <a:t> </a:t>
            </a:r>
            <a:r>
              <a:rPr lang="en-GB" b="0" i="0" dirty="0" err="1">
                <a:solidFill>
                  <a:srgbClr val="333333"/>
                </a:solidFill>
                <a:effectLst/>
              </a:rPr>
              <a:t>französischem</a:t>
            </a:r>
            <a:r>
              <a:rPr lang="en-GB" b="0" i="0" dirty="0">
                <a:solidFill>
                  <a:srgbClr val="333333"/>
                </a:solidFill>
                <a:effectLst/>
              </a:rPr>
              <a:t> </a:t>
            </a:r>
            <a:r>
              <a:rPr lang="en-GB" b="0" i="0" dirty="0" err="1">
                <a:solidFill>
                  <a:srgbClr val="333333"/>
                </a:solidFill>
                <a:effectLst/>
              </a:rPr>
              <a:t>Getreide</a:t>
            </a:r>
            <a:r>
              <a:rPr lang="en-GB" b="0" i="0" dirty="0">
                <a:solidFill>
                  <a:srgbClr val="333333"/>
                </a:solidFill>
                <a:effectLst/>
              </a:rPr>
              <a:t> und </a:t>
            </a:r>
            <a:r>
              <a:rPr lang="en-GB" b="0" i="0" dirty="0" err="1">
                <a:solidFill>
                  <a:srgbClr val="333333"/>
                </a:solidFill>
                <a:effectLst/>
              </a:rPr>
              <a:t>Sojabohnen</a:t>
            </a:r>
            <a:r>
              <a:rPr lang="en-GB" b="0" i="0" dirty="0">
                <a:solidFill>
                  <a:srgbClr val="333333"/>
                </a:solidFill>
                <a:effectLst/>
              </a:rPr>
              <a:t>, </a:t>
            </a:r>
            <a:r>
              <a:rPr lang="en-GB" b="0" i="0" dirty="0" err="1">
                <a:solidFill>
                  <a:srgbClr val="333333"/>
                </a:solidFill>
                <a:effectLst/>
              </a:rPr>
              <a:t>mit</a:t>
            </a:r>
            <a:r>
              <a:rPr lang="en-GB" b="0" i="0" dirty="0">
                <a:solidFill>
                  <a:srgbClr val="333333"/>
                </a:solidFill>
                <a:effectLst/>
              </a:rPr>
              <a:t> GVO-</a:t>
            </a:r>
            <a:r>
              <a:rPr lang="en-GB" b="0" i="0" dirty="0" err="1">
                <a:solidFill>
                  <a:srgbClr val="333333"/>
                </a:solidFill>
                <a:effectLst/>
              </a:rPr>
              <a:t>Produkten</a:t>
            </a:r>
            <a:r>
              <a:rPr lang="en-GB" b="0" i="0" dirty="0">
                <a:solidFill>
                  <a:srgbClr val="333333"/>
                </a:solidFill>
                <a:effectLst/>
              </a:rPr>
              <a:t> </a:t>
            </a:r>
            <a:r>
              <a:rPr lang="en-GB" b="0" i="0" dirty="0" err="1">
                <a:solidFill>
                  <a:srgbClr val="333333"/>
                </a:solidFill>
                <a:effectLst/>
              </a:rPr>
              <a:t>usw</a:t>
            </a:r>
            <a:r>
              <a:rPr lang="en-GB" b="0" i="0" dirty="0">
                <a:solidFill>
                  <a:srgbClr val="333333"/>
                </a:solidFill>
                <a:effectLst/>
              </a:rPr>
              <a:t>. </a:t>
            </a:r>
            <a:r>
              <a:rPr lang="en-GB" b="0" i="0" dirty="0" err="1">
                <a:solidFill>
                  <a:srgbClr val="333333"/>
                </a:solidFill>
                <a:effectLst/>
              </a:rPr>
              <a:t>gefüttert</a:t>
            </a:r>
            <a:r>
              <a:rPr lang="en-GB" b="0" i="0" dirty="0">
                <a:solidFill>
                  <a:srgbClr val="333333"/>
                </a:solidFill>
                <a:effectLst/>
              </a:rPr>
              <a:t> </a:t>
            </a:r>
            <a:r>
              <a:rPr lang="en-GB" b="0" i="0" dirty="0" err="1">
                <a:solidFill>
                  <a:srgbClr val="333333"/>
                </a:solidFill>
                <a:effectLst/>
              </a:rPr>
              <a:t>wurden</a:t>
            </a:r>
            <a:r>
              <a:rPr lang="en-GB" b="0" i="0" dirty="0">
                <a:solidFill>
                  <a:srgbClr val="333333"/>
                </a:solidFill>
                <a:effectLst/>
              </a:rPr>
              <a:t> </a:t>
            </a:r>
            <a:r>
              <a:rPr lang="en-GB" b="0" i="0" dirty="0" err="1">
                <a:solidFill>
                  <a:srgbClr val="333333"/>
                </a:solidFill>
                <a:effectLst/>
              </a:rPr>
              <a:t>oder</a:t>
            </a:r>
            <a:r>
              <a:rPr lang="en-GB" b="0" i="0" dirty="0">
                <a:solidFill>
                  <a:srgbClr val="333333"/>
                </a:solidFill>
                <a:effectLst/>
              </a:rPr>
              <a:t> </a:t>
            </a:r>
            <a:r>
              <a:rPr lang="en-GB" b="0" i="0" dirty="0" err="1">
                <a:solidFill>
                  <a:srgbClr val="333333"/>
                </a:solidFill>
                <a:effectLst/>
              </a:rPr>
              <a:t>nicht</a:t>
            </a:r>
            <a:r>
              <a:rPr lang="en-GB" b="0" i="0" dirty="0">
                <a:solidFill>
                  <a:srgbClr val="333333"/>
                </a:solidFill>
                <a:effectLst/>
              </a:rPr>
              <a:t>)</a:t>
            </a:r>
          </a:p>
          <a:p>
            <a:pPr marL="342900" indent="-342900" algn="l">
              <a:buFont typeface="Arial" panose="020B0604020202020204" pitchFamily="34" charset="0"/>
              <a:buChar char="•"/>
            </a:pPr>
            <a:r>
              <a:rPr lang="en-GB" b="0" i="0" dirty="0" err="1">
                <a:solidFill>
                  <a:srgbClr val="333333"/>
                </a:solidFill>
                <a:effectLst/>
              </a:rPr>
              <a:t>Etwaige</a:t>
            </a:r>
            <a:r>
              <a:rPr lang="en-GB" b="0" i="0" dirty="0">
                <a:solidFill>
                  <a:srgbClr val="333333"/>
                </a:solidFill>
                <a:effectLst/>
              </a:rPr>
              <a:t> </a:t>
            </a:r>
            <a:r>
              <a:rPr lang="en-GB" b="0" i="0" dirty="0" err="1">
                <a:solidFill>
                  <a:srgbClr val="333333"/>
                </a:solidFill>
                <a:effectLst/>
              </a:rPr>
              <a:t>Qualitätskennzeichen</a:t>
            </a:r>
            <a:endParaRPr lang="en-GB" b="0" i="0" dirty="0">
              <a:solidFill>
                <a:srgbClr val="333333"/>
              </a:solidFill>
              <a:effectLst/>
            </a:endParaRPr>
          </a:p>
          <a:p>
            <a:pPr marL="342900" indent="-342900" algn="l">
              <a:buFont typeface="Arial" panose="020B0604020202020204" pitchFamily="34" charset="0"/>
              <a:buChar char="•"/>
            </a:pPr>
            <a:r>
              <a:rPr lang="en-GB" b="0" i="0" dirty="0">
                <a:solidFill>
                  <a:srgbClr val="333333"/>
                </a:solidFill>
                <a:effectLst/>
              </a:rPr>
              <a:t>Wo der Vogel </a:t>
            </a:r>
            <a:r>
              <a:rPr lang="en-GB" b="0" i="0" dirty="0" err="1">
                <a:solidFill>
                  <a:srgbClr val="333333"/>
                </a:solidFill>
                <a:effectLst/>
              </a:rPr>
              <a:t>geschlachtet</a:t>
            </a:r>
            <a:r>
              <a:rPr lang="en-GB" b="0" i="0" dirty="0">
                <a:solidFill>
                  <a:srgbClr val="333333"/>
                </a:solidFill>
                <a:effectLst/>
              </a:rPr>
              <a:t> </a:t>
            </a:r>
            <a:r>
              <a:rPr lang="en-GB" b="0" i="0" dirty="0" err="1">
                <a:solidFill>
                  <a:srgbClr val="333333"/>
                </a:solidFill>
                <a:effectLst/>
              </a:rPr>
              <a:t>wurde</a:t>
            </a:r>
            <a:endParaRPr lang="en-GB" b="0" i="0" dirty="0">
              <a:solidFill>
                <a:srgbClr val="333333"/>
              </a:solidFill>
              <a:effectLst/>
            </a:endParaRPr>
          </a:p>
          <a:p>
            <a:pPr algn="l"/>
            <a:endParaRPr lang="en-GB" b="0" i="0" dirty="0">
              <a:solidFill>
                <a:srgbClr val="7A7A7A"/>
              </a:solidFill>
              <a:effectLst/>
            </a:endParaRPr>
          </a:p>
        </p:txBody>
      </p:sp>
    </p:spTree>
    <p:extLst>
      <p:ext uri="{BB962C8B-B14F-4D97-AF65-F5344CB8AC3E}">
        <p14:creationId xmlns:p14="http://schemas.microsoft.com/office/powerpoint/2010/main" val="194277827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5341760" y="2817221"/>
            <a:ext cx="5150436" cy="2757828"/>
          </a:xfrm>
        </p:spPr>
        <p:txBody>
          <a:bodyPr/>
          <a:lstStyle/>
          <a:p>
            <a:r>
              <a:rPr lang="en-US" dirty="0"/>
              <a:t>Die </a:t>
            </a:r>
            <a:r>
              <a:rPr lang="en-US" dirty="0" err="1"/>
              <a:t>Macht</a:t>
            </a:r>
            <a:r>
              <a:rPr lang="en-US" dirty="0"/>
              <a:t> der </a:t>
            </a:r>
            <a:r>
              <a:rPr lang="en-US" dirty="0" err="1"/>
              <a:t>Fallstudien</a:t>
            </a:r>
            <a:r>
              <a:rPr lang="en-US" dirty="0"/>
              <a:t>, </a:t>
            </a:r>
            <a:r>
              <a:rPr lang="en-US" dirty="0" err="1"/>
              <a:t>eine</a:t>
            </a:r>
            <a:r>
              <a:rPr lang="en-US" dirty="0"/>
              <a:t> </a:t>
            </a:r>
            <a:r>
              <a:rPr lang="en-US" dirty="0" err="1"/>
              <a:t>Moduleinführung</a:t>
            </a:r>
            <a:endParaRPr lang="en-US" dirty="0"/>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p:txBody>
          <a:bodyPr/>
          <a:lstStyle/>
          <a:p>
            <a:r>
              <a:rPr lang="en-US" dirty="0"/>
              <a:t>01</a:t>
            </a:r>
          </a:p>
        </p:txBody>
      </p:sp>
    </p:spTree>
    <p:extLst>
      <p:ext uri="{BB962C8B-B14F-4D97-AF65-F5344CB8AC3E}">
        <p14:creationId xmlns:p14="http://schemas.microsoft.com/office/powerpoint/2010/main" val="132918606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673355" y="273070"/>
            <a:ext cx="10595237" cy="803654"/>
          </a:xfrm>
          <a:prstGeom prst="rect">
            <a:avLst/>
          </a:prstGeom>
        </p:spPr>
        <p:txBody>
          <a:bodyPr/>
          <a:lstStyle/>
          <a:p>
            <a:r>
              <a:rPr lang="en-US" dirty="0">
                <a:solidFill>
                  <a:srgbClr val="6A9D56"/>
                </a:solidFill>
              </a:rPr>
              <a:t>CARREFOUR </a:t>
            </a:r>
            <a:r>
              <a:rPr lang="en-US" dirty="0" err="1">
                <a:solidFill>
                  <a:srgbClr val="6A9D56"/>
                </a:solidFill>
              </a:rPr>
              <a:t>Lebensmittel</a:t>
            </a:r>
            <a:r>
              <a:rPr lang="en-US" dirty="0">
                <a:solidFill>
                  <a:srgbClr val="6A9D56"/>
                </a:solidFill>
              </a:rPr>
              <a:t>-Blockchain | Carrefour-Gruppe</a:t>
            </a:r>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pic>
        <p:nvPicPr>
          <p:cNvPr id="12" name="Picture 11">
            <a:extLst>
              <a:ext uri="{FF2B5EF4-FFF2-40B4-BE49-F238E27FC236}">
                <a16:creationId xmlns:a16="http://schemas.microsoft.com/office/drawing/2014/main" id="{3C797A46-B1C9-6A0E-5F6F-69361E91037C}"/>
              </a:ext>
            </a:extLst>
          </p:cNvPr>
          <p:cNvPicPr>
            <a:picLocks noChangeAspect="1"/>
          </p:cNvPicPr>
          <p:nvPr/>
        </p:nvPicPr>
        <p:blipFill>
          <a:blip r:embed="rId2"/>
          <a:stretch>
            <a:fillRect/>
          </a:stretch>
        </p:blipFill>
        <p:spPr>
          <a:xfrm>
            <a:off x="1017036" y="1438790"/>
            <a:ext cx="8196911" cy="4965527"/>
          </a:xfrm>
          <a:prstGeom prst="rect">
            <a:avLst/>
          </a:prstGeom>
        </p:spPr>
      </p:pic>
      <p:sp>
        <p:nvSpPr>
          <p:cNvPr id="14" name="TextBox 13">
            <a:extLst>
              <a:ext uri="{FF2B5EF4-FFF2-40B4-BE49-F238E27FC236}">
                <a16:creationId xmlns:a16="http://schemas.microsoft.com/office/drawing/2014/main" id="{6C303CA3-9281-BB13-F882-B54EBD8F3AD2}"/>
              </a:ext>
            </a:extLst>
          </p:cNvPr>
          <p:cNvSpPr txBox="1"/>
          <p:nvPr/>
        </p:nvSpPr>
        <p:spPr>
          <a:xfrm>
            <a:off x="9791954" y="3818994"/>
            <a:ext cx="1728657" cy="2585323"/>
          </a:xfrm>
          <a:prstGeom prst="rect">
            <a:avLst/>
          </a:prstGeom>
          <a:noFill/>
        </p:spPr>
        <p:txBody>
          <a:bodyPr wrap="square">
            <a:spAutoFit/>
          </a:bodyPr>
          <a:lstStyle/>
          <a:p>
            <a:pPr algn="l"/>
            <a:endParaRPr lang="en-GB" sz="1800" dirty="0">
              <a:solidFill>
                <a:srgbClr val="333333"/>
              </a:solidFill>
            </a:endParaRPr>
          </a:p>
          <a:p>
            <a:r>
              <a:rPr lang="en-GB" sz="1800" b="1" i="0" dirty="0">
                <a:solidFill>
                  <a:srgbClr val="262626"/>
                </a:solidFill>
                <a:effectLst/>
              </a:rPr>
              <a:t>Mehr </a:t>
            </a:r>
            <a:r>
              <a:rPr lang="en-GB" sz="1800" b="1" i="0" dirty="0" err="1">
                <a:solidFill>
                  <a:srgbClr val="262626"/>
                </a:solidFill>
                <a:effectLst/>
              </a:rPr>
              <a:t>lesen</a:t>
            </a:r>
            <a:r>
              <a:rPr lang="en-GB" sz="1800" b="1" i="0" dirty="0">
                <a:solidFill>
                  <a:srgbClr val="262626"/>
                </a:solidFill>
                <a:effectLst/>
              </a:rPr>
              <a:t> </a:t>
            </a:r>
            <a:r>
              <a:rPr lang="en-GB" sz="1800" dirty="0">
                <a:hlinkClick r:id="rId3"/>
              </a:rPr>
              <a:t>Carrefour uses blockchain to offer consumers greater supply chain transparency - </a:t>
            </a:r>
            <a:r>
              <a:rPr lang="en-GB" sz="1800" dirty="0" err="1">
                <a:hlinkClick r:id="rId3"/>
              </a:rPr>
              <a:t>RetailWire</a:t>
            </a:r>
            <a:r>
              <a:rPr lang="en-GB" sz="1800" b="0" i="0" dirty="0">
                <a:solidFill>
                  <a:srgbClr val="262626"/>
                </a:solidFill>
                <a:effectLst/>
              </a:rPr>
              <a:t>  </a:t>
            </a:r>
          </a:p>
        </p:txBody>
      </p:sp>
    </p:spTree>
    <p:extLst>
      <p:ext uri="{BB962C8B-B14F-4D97-AF65-F5344CB8AC3E}">
        <p14:creationId xmlns:p14="http://schemas.microsoft.com/office/powerpoint/2010/main" val="243362556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673355" y="273070"/>
            <a:ext cx="10595237" cy="803654"/>
          </a:xfrm>
          <a:prstGeom prst="rect">
            <a:avLst/>
          </a:prstGeom>
        </p:spPr>
        <p:txBody>
          <a:bodyPr/>
          <a:lstStyle/>
          <a:p>
            <a:r>
              <a:rPr lang="en-US" dirty="0">
                <a:solidFill>
                  <a:srgbClr val="6A9D56"/>
                </a:solidFill>
              </a:rPr>
              <a:t>CARREFOUR </a:t>
            </a:r>
            <a:r>
              <a:rPr lang="en-US" dirty="0" err="1">
                <a:solidFill>
                  <a:srgbClr val="6A9D56"/>
                </a:solidFill>
              </a:rPr>
              <a:t>Lebensmittel</a:t>
            </a:r>
            <a:r>
              <a:rPr lang="en-US" dirty="0">
                <a:solidFill>
                  <a:srgbClr val="6A9D56"/>
                </a:solidFill>
              </a:rPr>
              <a:t>-Blockchain | Carrefour-Gruppe</a:t>
            </a:r>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4" name="TextBox 13">
            <a:extLst>
              <a:ext uri="{FF2B5EF4-FFF2-40B4-BE49-F238E27FC236}">
                <a16:creationId xmlns:a16="http://schemas.microsoft.com/office/drawing/2014/main" id="{6C303CA3-9281-BB13-F882-B54EBD8F3AD2}"/>
              </a:ext>
            </a:extLst>
          </p:cNvPr>
          <p:cNvSpPr txBox="1"/>
          <p:nvPr/>
        </p:nvSpPr>
        <p:spPr>
          <a:xfrm>
            <a:off x="550625" y="3907274"/>
            <a:ext cx="8500070" cy="2677656"/>
          </a:xfrm>
          <a:prstGeom prst="rect">
            <a:avLst/>
          </a:prstGeom>
          <a:noFill/>
        </p:spPr>
        <p:txBody>
          <a:bodyPr wrap="square">
            <a:spAutoFit/>
          </a:bodyPr>
          <a:lstStyle/>
          <a:p>
            <a:pPr algn="l"/>
            <a:endParaRPr lang="en-GB" sz="2400" dirty="0">
              <a:solidFill>
                <a:srgbClr val="333333"/>
              </a:solidFill>
            </a:endParaRPr>
          </a:p>
          <a:p>
            <a:r>
              <a:rPr lang="en-GB" b="1" dirty="0">
                <a:solidFill>
                  <a:srgbClr val="262626"/>
                </a:solidFill>
              </a:rPr>
              <a:t>Der Trend </a:t>
            </a:r>
            <a:r>
              <a:rPr lang="en-GB" b="1" dirty="0" err="1">
                <a:solidFill>
                  <a:srgbClr val="262626"/>
                </a:solidFill>
              </a:rPr>
              <a:t>zu</a:t>
            </a:r>
            <a:r>
              <a:rPr lang="en-GB" b="1" dirty="0">
                <a:solidFill>
                  <a:srgbClr val="262626"/>
                </a:solidFill>
              </a:rPr>
              <a:t> </a:t>
            </a:r>
            <a:r>
              <a:rPr lang="en-GB" b="1" dirty="0" err="1">
                <a:solidFill>
                  <a:srgbClr val="262626"/>
                </a:solidFill>
              </a:rPr>
              <a:t>präzisen</a:t>
            </a:r>
            <a:r>
              <a:rPr lang="en-GB" b="1" dirty="0">
                <a:solidFill>
                  <a:srgbClr val="262626"/>
                </a:solidFill>
              </a:rPr>
              <a:t> und </a:t>
            </a:r>
            <a:r>
              <a:rPr lang="en-GB" b="1" dirty="0" err="1">
                <a:solidFill>
                  <a:srgbClr val="262626"/>
                </a:solidFill>
              </a:rPr>
              <a:t>umfassenderen</a:t>
            </a:r>
            <a:r>
              <a:rPr lang="en-GB" b="1" dirty="0">
                <a:solidFill>
                  <a:srgbClr val="262626"/>
                </a:solidFill>
              </a:rPr>
              <a:t> </a:t>
            </a:r>
            <a:r>
              <a:rPr lang="en-GB" b="1" dirty="0" err="1">
                <a:solidFill>
                  <a:srgbClr val="262626"/>
                </a:solidFill>
              </a:rPr>
              <a:t>Informationen</a:t>
            </a:r>
            <a:r>
              <a:rPr lang="en-GB" b="1" dirty="0">
                <a:solidFill>
                  <a:srgbClr val="262626"/>
                </a:solidFill>
              </a:rPr>
              <a:t> </a:t>
            </a:r>
            <a:r>
              <a:rPr lang="en-GB" b="1" dirty="0" err="1">
                <a:solidFill>
                  <a:srgbClr val="262626"/>
                </a:solidFill>
              </a:rPr>
              <a:t>ist</a:t>
            </a:r>
            <a:r>
              <a:rPr lang="en-GB" b="1" dirty="0">
                <a:solidFill>
                  <a:srgbClr val="262626"/>
                </a:solidFill>
              </a:rPr>
              <a:t> </a:t>
            </a:r>
            <a:r>
              <a:rPr lang="en-GB" b="1" dirty="0" err="1">
                <a:solidFill>
                  <a:srgbClr val="262626"/>
                </a:solidFill>
              </a:rPr>
              <a:t>ungebrochen</a:t>
            </a:r>
            <a:endParaRPr lang="en-GB" b="1" dirty="0">
              <a:solidFill>
                <a:srgbClr val="262626"/>
              </a:solidFill>
            </a:endParaRPr>
          </a:p>
          <a:p>
            <a:pPr marL="342900" indent="-342900">
              <a:buFont typeface="Arial" panose="020B0604020202020204" pitchFamily="34" charset="0"/>
              <a:buChar char="•"/>
            </a:pPr>
            <a:r>
              <a:rPr lang="en-GB" b="0" i="0" dirty="0">
                <a:solidFill>
                  <a:srgbClr val="262626"/>
                </a:solidFill>
                <a:effectLst/>
              </a:rPr>
              <a:t>73 % der </a:t>
            </a:r>
            <a:r>
              <a:rPr lang="en-GB" b="0" i="0" dirty="0" err="1">
                <a:solidFill>
                  <a:srgbClr val="262626"/>
                </a:solidFill>
                <a:effectLst/>
              </a:rPr>
              <a:t>Kunden</a:t>
            </a:r>
            <a:r>
              <a:rPr lang="en-GB" b="0" i="0" dirty="0">
                <a:solidFill>
                  <a:srgbClr val="262626"/>
                </a:solidFill>
                <a:effectLst/>
              </a:rPr>
              <a:t> </a:t>
            </a:r>
            <a:r>
              <a:rPr lang="en-GB" b="0" i="0" dirty="0" err="1">
                <a:solidFill>
                  <a:srgbClr val="262626"/>
                </a:solidFill>
                <a:effectLst/>
              </a:rPr>
              <a:t>sind</a:t>
            </a:r>
            <a:r>
              <a:rPr lang="en-GB" b="0" i="0" dirty="0">
                <a:solidFill>
                  <a:srgbClr val="262626"/>
                </a:solidFill>
                <a:effectLst/>
              </a:rPr>
              <a:t> </a:t>
            </a:r>
            <a:r>
              <a:rPr lang="en-GB" b="0" i="0" dirty="0" err="1">
                <a:solidFill>
                  <a:srgbClr val="262626"/>
                </a:solidFill>
                <a:effectLst/>
              </a:rPr>
              <a:t>bereit</a:t>
            </a:r>
            <a:r>
              <a:rPr lang="en-GB" b="0" i="0" dirty="0">
                <a:solidFill>
                  <a:srgbClr val="262626"/>
                </a:solidFill>
                <a:effectLst/>
              </a:rPr>
              <a:t>, für </a:t>
            </a:r>
            <a:r>
              <a:rPr lang="en-GB" b="0" i="0" dirty="0" err="1">
                <a:solidFill>
                  <a:srgbClr val="262626"/>
                </a:solidFill>
                <a:effectLst/>
              </a:rPr>
              <a:t>mehr</a:t>
            </a:r>
            <a:r>
              <a:rPr lang="en-GB" b="0" i="0" dirty="0">
                <a:solidFill>
                  <a:srgbClr val="262626"/>
                </a:solidFill>
                <a:effectLst/>
              </a:rPr>
              <a:t> </a:t>
            </a:r>
            <a:r>
              <a:rPr lang="en-GB" b="0" i="0" dirty="0" err="1">
                <a:solidFill>
                  <a:srgbClr val="262626"/>
                </a:solidFill>
                <a:effectLst/>
              </a:rPr>
              <a:t>Qualität</a:t>
            </a:r>
            <a:r>
              <a:rPr lang="en-GB" b="0" i="0" dirty="0">
                <a:solidFill>
                  <a:srgbClr val="262626"/>
                </a:solidFill>
                <a:effectLst/>
              </a:rPr>
              <a:t>/</a:t>
            </a:r>
            <a:r>
              <a:rPr lang="en-GB" b="0" i="0" dirty="0" err="1">
                <a:solidFill>
                  <a:srgbClr val="262626"/>
                </a:solidFill>
                <a:effectLst/>
              </a:rPr>
              <a:t>Informationen</a:t>
            </a:r>
            <a:r>
              <a:rPr lang="en-GB" b="0" i="0" dirty="0">
                <a:solidFill>
                  <a:srgbClr val="262626"/>
                </a:solidFill>
                <a:effectLst/>
              </a:rPr>
              <a:t> </a:t>
            </a:r>
            <a:r>
              <a:rPr lang="en-GB" b="0" i="0" dirty="0" err="1">
                <a:solidFill>
                  <a:srgbClr val="262626"/>
                </a:solidFill>
                <a:effectLst/>
              </a:rPr>
              <a:t>zu</a:t>
            </a:r>
            <a:r>
              <a:rPr lang="en-GB" b="0" i="0" dirty="0">
                <a:solidFill>
                  <a:srgbClr val="262626"/>
                </a:solidFill>
                <a:effectLst/>
              </a:rPr>
              <a:t> </a:t>
            </a:r>
            <a:r>
              <a:rPr lang="en-GB" b="0" i="0" dirty="0" err="1">
                <a:solidFill>
                  <a:srgbClr val="262626"/>
                </a:solidFill>
                <a:effectLst/>
              </a:rPr>
              <a:t>zahlen</a:t>
            </a:r>
            <a:r>
              <a:rPr lang="en-GB" b="0" i="0" u="none" strike="noStrike" dirty="0">
                <a:solidFill>
                  <a:srgbClr val="FFFFFF"/>
                </a:solidFill>
                <a:effectLst/>
                <a:latin typeface="Trenda"/>
                <a:hlinkClick r:id="rId2"/>
              </a:rPr>
              <a:t>(2016). “Driving Long Term Trust and Loyalty Through Transparency”. Accessed 22nd June 2020.</a:t>
            </a:r>
          </a:p>
          <a:p>
            <a:pPr marL="342900" indent="-342900">
              <a:buFont typeface="Arial" panose="020B0604020202020204" pitchFamily="34" charset="0"/>
              <a:buChar char="•"/>
            </a:pPr>
            <a:r>
              <a:rPr lang="en-GB" b="0" i="0" dirty="0">
                <a:solidFill>
                  <a:srgbClr val="262626"/>
                </a:solidFill>
                <a:effectLst/>
              </a:rPr>
              <a:t>Labels und </a:t>
            </a:r>
            <a:r>
              <a:rPr lang="en-GB" b="0" i="0" dirty="0" err="1">
                <a:solidFill>
                  <a:srgbClr val="262626"/>
                </a:solidFill>
                <a:effectLst/>
              </a:rPr>
              <a:t>Zertifizierungen</a:t>
            </a:r>
            <a:r>
              <a:rPr lang="en-GB" b="0" i="0" dirty="0">
                <a:solidFill>
                  <a:srgbClr val="262626"/>
                </a:solidFill>
                <a:effectLst/>
              </a:rPr>
              <a:t> </a:t>
            </a:r>
            <a:r>
              <a:rPr lang="en-GB" b="0" i="0" dirty="0" err="1">
                <a:solidFill>
                  <a:srgbClr val="262626"/>
                </a:solidFill>
                <a:effectLst/>
              </a:rPr>
              <a:t>sind</a:t>
            </a:r>
            <a:r>
              <a:rPr lang="en-GB" b="0" i="0" dirty="0">
                <a:solidFill>
                  <a:srgbClr val="262626"/>
                </a:solidFill>
                <a:effectLst/>
              </a:rPr>
              <a:t> </a:t>
            </a:r>
            <a:r>
              <a:rPr lang="en-GB" b="0" i="0" dirty="0" err="1">
                <a:solidFill>
                  <a:srgbClr val="262626"/>
                </a:solidFill>
                <a:effectLst/>
              </a:rPr>
              <a:t>zahlreich</a:t>
            </a:r>
            <a:endParaRPr lang="en-GB" b="0" i="0" dirty="0">
              <a:solidFill>
                <a:srgbClr val="262626"/>
              </a:solidFill>
              <a:effectLst/>
            </a:endParaRPr>
          </a:p>
          <a:p>
            <a:pPr marL="342900" indent="-342900">
              <a:buFont typeface="Arial" panose="020B0604020202020204" pitchFamily="34" charset="0"/>
              <a:buChar char="•"/>
            </a:pPr>
            <a:r>
              <a:rPr lang="en-GB" b="0" i="0" dirty="0">
                <a:solidFill>
                  <a:srgbClr val="262626"/>
                </a:solidFill>
                <a:effectLst/>
              </a:rPr>
              <a:t> </a:t>
            </a:r>
            <a:r>
              <a:rPr lang="en-GB" b="0" i="0" dirty="0" err="1">
                <a:solidFill>
                  <a:srgbClr val="262626"/>
                </a:solidFill>
                <a:effectLst/>
              </a:rPr>
              <a:t>Nachfrage</a:t>
            </a:r>
            <a:r>
              <a:rPr lang="en-GB" b="0" i="0" dirty="0">
                <a:solidFill>
                  <a:srgbClr val="262626"/>
                </a:solidFill>
                <a:effectLst/>
              </a:rPr>
              <a:t> </a:t>
            </a:r>
            <a:r>
              <a:rPr lang="en-GB" b="0" i="0" dirty="0" err="1">
                <a:solidFill>
                  <a:srgbClr val="262626"/>
                </a:solidFill>
                <a:effectLst/>
              </a:rPr>
              <a:t>nach</a:t>
            </a:r>
            <a:r>
              <a:rPr lang="en-GB" b="0" i="0" dirty="0">
                <a:solidFill>
                  <a:srgbClr val="262626"/>
                </a:solidFill>
                <a:effectLst/>
              </a:rPr>
              <a:t> </a:t>
            </a:r>
            <a:r>
              <a:rPr lang="en-GB" b="0" i="0" dirty="0" err="1">
                <a:solidFill>
                  <a:srgbClr val="262626"/>
                </a:solidFill>
                <a:effectLst/>
              </a:rPr>
              <a:t>lokaler</a:t>
            </a:r>
            <a:r>
              <a:rPr lang="en-GB" b="0" i="0" dirty="0">
                <a:solidFill>
                  <a:srgbClr val="262626"/>
                </a:solidFill>
                <a:effectLst/>
              </a:rPr>
              <a:t> </a:t>
            </a:r>
            <a:r>
              <a:rPr lang="en-GB" b="0" i="0" dirty="0" err="1">
                <a:solidFill>
                  <a:srgbClr val="262626"/>
                </a:solidFill>
                <a:effectLst/>
              </a:rPr>
              <a:t>Herkunft</a:t>
            </a:r>
            <a:endParaRPr lang="en-GB" b="0" i="0" dirty="0">
              <a:solidFill>
                <a:srgbClr val="262626"/>
              </a:solidFill>
              <a:effectLst/>
            </a:endParaRPr>
          </a:p>
          <a:p>
            <a:pPr marL="342900" indent="-342900">
              <a:buFont typeface="Arial" panose="020B0604020202020204" pitchFamily="34" charset="0"/>
              <a:buChar char="•"/>
            </a:pPr>
            <a:r>
              <a:rPr lang="en-GB" b="0" i="0" dirty="0">
                <a:solidFill>
                  <a:srgbClr val="262626"/>
                </a:solidFill>
                <a:effectLst/>
              </a:rPr>
              <a:t>„ </a:t>
            </a:r>
            <a:r>
              <a:rPr lang="en-GB" b="0" i="0" dirty="0" err="1">
                <a:solidFill>
                  <a:srgbClr val="262626"/>
                </a:solidFill>
                <a:effectLst/>
              </a:rPr>
              <a:t>frei</a:t>
            </a:r>
            <a:r>
              <a:rPr lang="en-GB" b="0" i="0" dirty="0">
                <a:solidFill>
                  <a:srgbClr val="262626"/>
                </a:solidFill>
                <a:effectLst/>
              </a:rPr>
              <a:t> von “ </a:t>
            </a:r>
            <a:r>
              <a:rPr lang="en-GB" b="0" i="0" dirty="0" err="1">
                <a:solidFill>
                  <a:srgbClr val="262626"/>
                </a:solidFill>
                <a:effectLst/>
              </a:rPr>
              <a:t>Segmenten</a:t>
            </a:r>
            <a:r>
              <a:rPr lang="en-GB" b="0" i="0" dirty="0">
                <a:solidFill>
                  <a:srgbClr val="262626"/>
                </a:solidFill>
                <a:effectLst/>
              </a:rPr>
              <a:t> </a:t>
            </a:r>
            <a:r>
              <a:rPr lang="en-GB" b="0" i="0" dirty="0" err="1">
                <a:solidFill>
                  <a:srgbClr val="262626"/>
                </a:solidFill>
                <a:effectLst/>
              </a:rPr>
              <a:t>steigt</a:t>
            </a:r>
            <a:r>
              <a:rPr lang="en-GB" b="0" i="0" dirty="0">
                <a:solidFill>
                  <a:srgbClr val="262626"/>
                </a:solidFill>
                <a:effectLst/>
              </a:rPr>
              <a:t> </a:t>
            </a:r>
          </a:p>
          <a:p>
            <a:pPr marL="342900" indent="-342900">
              <a:buFont typeface="Arial" panose="020B0604020202020204" pitchFamily="34" charset="0"/>
              <a:buChar char="•"/>
            </a:pPr>
            <a:r>
              <a:rPr lang="en-GB" b="0" i="0" dirty="0">
                <a:solidFill>
                  <a:srgbClr val="262626"/>
                </a:solidFill>
                <a:effectLst/>
              </a:rPr>
              <a:t> Die </a:t>
            </a:r>
            <a:r>
              <a:rPr lang="en-GB" b="0" i="0" dirty="0" err="1">
                <a:solidFill>
                  <a:srgbClr val="262626"/>
                </a:solidFill>
                <a:effectLst/>
              </a:rPr>
              <a:t>Kunden</a:t>
            </a:r>
            <a:r>
              <a:rPr lang="en-GB" b="0" i="0" dirty="0">
                <a:solidFill>
                  <a:srgbClr val="262626"/>
                </a:solidFill>
                <a:effectLst/>
              </a:rPr>
              <a:t> </a:t>
            </a:r>
            <a:r>
              <a:rPr lang="en-GB" b="0" i="0" dirty="0" err="1">
                <a:solidFill>
                  <a:srgbClr val="262626"/>
                </a:solidFill>
                <a:effectLst/>
              </a:rPr>
              <a:t>verlagern</a:t>
            </a:r>
            <a:r>
              <a:rPr lang="en-GB" b="0" i="0" dirty="0">
                <a:solidFill>
                  <a:srgbClr val="262626"/>
                </a:solidFill>
                <a:effectLst/>
              </a:rPr>
              <a:t> </a:t>
            </a:r>
            <a:r>
              <a:rPr lang="en-GB" b="0" i="0" dirty="0" err="1">
                <a:solidFill>
                  <a:srgbClr val="262626"/>
                </a:solidFill>
                <a:effectLst/>
              </a:rPr>
              <a:t>sich</a:t>
            </a:r>
            <a:r>
              <a:rPr lang="en-GB" b="0" i="0" dirty="0">
                <a:solidFill>
                  <a:srgbClr val="262626"/>
                </a:solidFill>
                <a:effectLst/>
              </a:rPr>
              <a:t> </a:t>
            </a:r>
            <a:r>
              <a:rPr lang="en-GB" b="0" i="0" dirty="0" err="1">
                <a:solidFill>
                  <a:srgbClr val="262626"/>
                </a:solidFill>
                <a:effectLst/>
              </a:rPr>
              <a:t>vom</a:t>
            </a:r>
            <a:r>
              <a:rPr lang="en-GB" b="0" i="0" dirty="0">
                <a:solidFill>
                  <a:srgbClr val="262626"/>
                </a:solidFill>
                <a:effectLst/>
              </a:rPr>
              <a:t> </a:t>
            </a:r>
            <a:r>
              <a:rPr lang="en-GB" b="0" i="0" dirty="0" err="1">
                <a:solidFill>
                  <a:srgbClr val="262626"/>
                </a:solidFill>
                <a:effectLst/>
              </a:rPr>
              <a:t>Überfluss</a:t>
            </a:r>
            <a:r>
              <a:rPr lang="en-GB" b="0" i="0" dirty="0">
                <a:solidFill>
                  <a:srgbClr val="262626"/>
                </a:solidFill>
                <a:effectLst/>
              </a:rPr>
              <a:t> auf </a:t>
            </a:r>
            <a:r>
              <a:rPr lang="en-GB" b="0" i="0" dirty="0" err="1">
                <a:solidFill>
                  <a:srgbClr val="262626"/>
                </a:solidFill>
                <a:effectLst/>
              </a:rPr>
              <a:t>Qualität</a:t>
            </a:r>
            <a:r>
              <a:rPr lang="en-GB" b="0" i="0" dirty="0">
                <a:solidFill>
                  <a:srgbClr val="262626"/>
                </a:solidFill>
                <a:effectLst/>
              </a:rPr>
              <a:t> und </a:t>
            </a:r>
            <a:r>
              <a:rPr lang="en-GB" b="0" i="0" dirty="0" err="1">
                <a:solidFill>
                  <a:srgbClr val="262626"/>
                </a:solidFill>
                <a:effectLst/>
              </a:rPr>
              <a:t>Vertrauen</a:t>
            </a:r>
            <a:endParaRPr lang="en-GB" b="0" i="0" dirty="0">
              <a:solidFill>
                <a:srgbClr val="262626"/>
              </a:solidFill>
              <a:effectLst/>
            </a:endParaRPr>
          </a:p>
        </p:txBody>
      </p:sp>
      <p:pic>
        <p:nvPicPr>
          <p:cNvPr id="11" name="Picture 10">
            <a:extLst>
              <a:ext uri="{FF2B5EF4-FFF2-40B4-BE49-F238E27FC236}">
                <a16:creationId xmlns:a16="http://schemas.microsoft.com/office/drawing/2014/main" id="{FC61DABA-CBE0-1626-3E51-6FA0ABE66125}"/>
              </a:ext>
            </a:extLst>
          </p:cNvPr>
          <p:cNvPicPr>
            <a:picLocks noChangeAspect="1"/>
          </p:cNvPicPr>
          <p:nvPr/>
        </p:nvPicPr>
        <p:blipFill>
          <a:blip r:embed="rId3"/>
          <a:stretch>
            <a:fillRect/>
          </a:stretch>
        </p:blipFill>
        <p:spPr>
          <a:xfrm>
            <a:off x="2193215" y="1724739"/>
            <a:ext cx="7802024" cy="2169908"/>
          </a:xfrm>
          <a:prstGeom prst="rect">
            <a:avLst/>
          </a:prstGeom>
        </p:spPr>
      </p:pic>
      <p:sp>
        <p:nvSpPr>
          <p:cNvPr id="13" name="TextBox 12">
            <a:extLst>
              <a:ext uri="{FF2B5EF4-FFF2-40B4-BE49-F238E27FC236}">
                <a16:creationId xmlns:a16="http://schemas.microsoft.com/office/drawing/2014/main" id="{7DBFE46C-7121-7AD2-1F36-7DA7AE41BA01}"/>
              </a:ext>
            </a:extLst>
          </p:cNvPr>
          <p:cNvSpPr txBox="1"/>
          <p:nvPr/>
        </p:nvSpPr>
        <p:spPr>
          <a:xfrm>
            <a:off x="10118620" y="3464158"/>
            <a:ext cx="1921779" cy="1200329"/>
          </a:xfrm>
          <a:prstGeom prst="rect">
            <a:avLst/>
          </a:prstGeom>
          <a:noFill/>
        </p:spPr>
        <p:txBody>
          <a:bodyPr wrap="square" rtlCol="0">
            <a:spAutoFit/>
          </a:bodyPr>
          <a:lstStyle/>
          <a:p>
            <a:r>
              <a:rPr lang="en-IE" sz="1200" b="1" dirty="0"/>
              <a:t>DOWNLOAD</a:t>
            </a:r>
            <a:r>
              <a:rPr lang="en-IE" sz="1200" dirty="0"/>
              <a:t> </a:t>
            </a:r>
          </a:p>
          <a:p>
            <a:r>
              <a:rPr lang="en-IE" sz="1200" dirty="0"/>
              <a:t>DIE CARREFOUR-BLOCKCHAIN-PRÄSENTATION AUF </a:t>
            </a:r>
            <a:r>
              <a:rPr lang="en-GB" sz="1200" dirty="0">
                <a:hlinkClick r:id="rId4"/>
              </a:rPr>
              <a:t>Trust through traceability - Carrefour.pdf - Google Drive</a:t>
            </a:r>
            <a:endParaRPr lang="en-IE" sz="1200" dirty="0"/>
          </a:p>
        </p:txBody>
      </p:sp>
    </p:spTree>
    <p:extLst>
      <p:ext uri="{BB962C8B-B14F-4D97-AF65-F5344CB8AC3E}">
        <p14:creationId xmlns:p14="http://schemas.microsoft.com/office/powerpoint/2010/main" val="25511631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a16="http://schemas.microsoft.com/office/drawing/2014/main" id="{98AB20F8-388F-B488-7300-3E153C3F4B07}"/>
              </a:ext>
            </a:extLst>
          </p:cNvPr>
          <p:cNvPicPr>
            <a:picLocks noGrp="1" noChangeAspect="1"/>
          </p:cNvPicPr>
          <p:nvPr>
            <p:ph type="pic" sz="quarter" idx="44"/>
          </p:nvPr>
        </p:nvPicPr>
        <p:blipFill>
          <a:blip r:embed="rId2"/>
          <a:srcRect t="7765" b="7765"/>
          <a:stretch>
            <a:fillRect/>
          </a:stretch>
        </p:blipFill>
        <p:spPr/>
      </p:pic>
      <p:sp>
        <p:nvSpPr>
          <p:cNvPr id="4" name="Text Placeholder 3">
            <a:extLst>
              <a:ext uri="{FF2B5EF4-FFF2-40B4-BE49-F238E27FC236}">
                <a16:creationId xmlns:a16="http://schemas.microsoft.com/office/drawing/2014/main" id="{BC2369F1-8EF6-AE46-9816-72DCBDD8F90A}"/>
              </a:ext>
            </a:extLst>
          </p:cNvPr>
          <p:cNvSpPr>
            <a:spLocks noGrp="1"/>
          </p:cNvSpPr>
          <p:nvPr>
            <p:ph type="body" sz="quarter" idx="13"/>
          </p:nvPr>
        </p:nvSpPr>
        <p:spPr>
          <a:xfrm>
            <a:off x="377780" y="1906416"/>
            <a:ext cx="5480760" cy="2743201"/>
          </a:xfrm>
          <a:prstGeom prst="rect">
            <a:avLst/>
          </a:prstGeom>
        </p:spPr>
        <p:txBody>
          <a:bodyPr/>
          <a:lstStyle/>
          <a:p>
            <a:r>
              <a:rPr lang="en-GB" b="1" i="0" dirty="0">
                <a:effectLst/>
                <a:latin typeface="Roboto" panose="02000000000000000000" pitchFamily="2" charset="0"/>
              </a:rPr>
              <a:t>4.2 </a:t>
            </a:r>
            <a:r>
              <a:rPr lang="en-GB" b="1" i="0" dirty="0" err="1">
                <a:effectLst/>
                <a:latin typeface="Roboto" panose="02000000000000000000" pitchFamily="2" charset="0"/>
              </a:rPr>
              <a:t>Lernen</a:t>
            </a:r>
            <a:r>
              <a:rPr lang="en-GB" b="1" i="0" dirty="0">
                <a:effectLst/>
                <a:latin typeface="Roboto" panose="02000000000000000000" pitchFamily="2" charset="0"/>
              </a:rPr>
              <a:t> </a:t>
            </a:r>
            <a:r>
              <a:rPr lang="en-GB" b="1" i="0" dirty="0" err="1">
                <a:effectLst/>
                <a:latin typeface="Roboto" panose="02000000000000000000" pitchFamily="2" charset="0"/>
              </a:rPr>
              <a:t>wir</a:t>
            </a:r>
            <a:r>
              <a:rPr lang="en-GB" b="1" i="0" dirty="0">
                <a:effectLst/>
                <a:latin typeface="Roboto" panose="02000000000000000000" pitchFamily="2" charset="0"/>
              </a:rPr>
              <a:t> die IBM Food Trust™ </a:t>
            </a:r>
            <a:r>
              <a:rPr lang="en-GB" b="1" i="0" dirty="0" err="1">
                <a:effectLst/>
                <a:latin typeface="Roboto" panose="02000000000000000000" pitchFamily="2" charset="0"/>
              </a:rPr>
              <a:t>Plattform</a:t>
            </a:r>
            <a:r>
              <a:rPr lang="en-GB" b="1" i="0" dirty="0">
                <a:effectLst/>
                <a:latin typeface="Roboto" panose="02000000000000000000" pitchFamily="2" charset="0"/>
              </a:rPr>
              <a:t> </a:t>
            </a:r>
            <a:r>
              <a:rPr lang="en-GB" b="1" i="0" dirty="0" err="1">
                <a:effectLst/>
                <a:latin typeface="Roboto" panose="02000000000000000000" pitchFamily="2" charset="0"/>
              </a:rPr>
              <a:t>kennen</a:t>
            </a:r>
            <a:endParaRPr lang="en-GB" b="1" i="0" dirty="0">
              <a:effectLst/>
              <a:latin typeface="Roboto" panose="02000000000000000000" pitchFamily="2" charset="0"/>
            </a:endParaRPr>
          </a:p>
          <a:p>
            <a:endParaRPr lang="en-US" i="1" dirty="0"/>
          </a:p>
        </p:txBody>
      </p:sp>
      <p:sp>
        <p:nvSpPr>
          <p:cNvPr id="9" name="Text Placeholder 4">
            <a:extLst>
              <a:ext uri="{FF2B5EF4-FFF2-40B4-BE49-F238E27FC236}">
                <a16:creationId xmlns:a16="http://schemas.microsoft.com/office/drawing/2014/main" id="{79A07C7B-8585-6C4C-BE36-FFD487927B0F}"/>
              </a:ext>
            </a:extLst>
          </p:cNvPr>
          <p:cNvSpPr txBox="1">
            <a:spLocks/>
          </p:cNvSpPr>
          <p:nvPr/>
        </p:nvSpPr>
        <p:spPr>
          <a:xfrm>
            <a:off x="0" y="4103398"/>
            <a:ext cx="6095999" cy="1532650"/>
          </a:xfrm>
          <a:prstGeom prst="rect">
            <a:avLst/>
          </a:prstGeom>
        </p:spPr>
        <p:txBody>
          <a:bodyPr anchor="ctr">
            <a:normAutofit/>
          </a:bodyPr>
          <a:lstStyle>
            <a:lvl1pPr marL="0" indent="0" algn="ctr" defTabSz="914400" rtl="0" eaLnBrk="1" latinLnBrk="0" hangingPunct="1">
              <a:lnSpc>
                <a:spcPct val="90000"/>
              </a:lnSpc>
              <a:spcBef>
                <a:spcPts val="1000"/>
              </a:spcBef>
              <a:buFont typeface="Arial" panose="020B0604020202020204" pitchFamily="34" charset="0"/>
              <a:buNone/>
              <a:defRPr sz="3000" i="1" kern="1200" baseline="0">
                <a:solidFill>
                  <a:schemeClr val="bg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endParaRPr lang="en-US" sz="2400" b="1" dirty="0"/>
          </a:p>
        </p:txBody>
      </p:sp>
    </p:spTree>
    <p:extLst>
      <p:ext uri="{BB962C8B-B14F-4D97-AF65-F5344CB8AC3E}">
        <p14:creationId xmlns:p14="http://schemas.microsoft.com/office/powerpoint/2010/main" val="25750906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673355" y="861406"/>
            <a:ext cx="10595237" cy="803654"/>
          </a:xfrm>
          <a:prstGeom prst="rect">
            <a:avLst/>
          </a:prstGeom>
        </p:spPr>
        <p:txBody>
          <a:bodyPr/>
          <a:lstStyle/>
          <a:p>
            <a:r>
              <a:rPr lang="en-IE" dirty="0">
                <a:solidFill>
                  <a:srgbClr val="6A9D56"/>
                </a:solidFill>
              </a:rPr>
              <a:t>IBM Food Trust™-</a:t>
            </a:r>
            <a:r>
              <a:rPr lang="en-IE" dirty="0" err="1">
                <a:solidFill>
                  <a:srgbClr val="6A9D56"/>
                </a:solidFill>
              </a:rPr>
              <a:t>Plattform</a:t>
            </a:r>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689447" y="2301070"/>
            <a:ext cx="9990446" cy="3139321"/>
          </a:xfrm>
          <a:prstGeom prst="rect">
            <a:avLst/>
          </a:prstGeom>
          <a:noFill/>
        </p:spPr>
        <p:txBody>
          <a:bodyPr wrap="square" rtlCol="0">
            <a:spAutoFit/>
          </a:bodyPr>
          <a:lstStyle/>
          <a:p>
            <a:pPr algn="l"/>
            <a:r>
              <a:rPr lang="en-GB" b="0" i="0" dirty="0">
                <a:solidFill>
                  <a:srgbClr val="262626"/>
                </a:solidFill>
                <a:effectLst/>
              </a:rPr>
              <a:t>2018 schloss </a:t>
            </a:r>
            <a:r>
              <a:rPr lang="en-GB" b="0" i="0" dirty="0" err="1">
                <a:solidFill>
                  <a:srgbClr val="262626"/>
                </a:solidFill>
                <a:effectLst/>
              </a:rPr>
              <a:t>sich</a:t>
            </a:r>
            <a:r>
              <a:rPr lang="en-GB" b="0" i="0" dirty="0">
                <a:solidFill>
                  <a:srgbClr val="262626"/>
                </a:solidFill>
                <a:effectLst/>
              </a:rPr>
              <a:t> Carrefour </a:t>
            </a:r>
            <a:r>
              <a:rPr lang="en-GB" b="0" i="0" dirty="0" err="1">
                <a:solidFill>
                  <a:srgbClr val="262626"/>
                </a:solidFill>
                <a:effectLst/>
              </a:rPr>
              <a:t>anderen</a:t>
            </a:r>
            <a:r>
              <a:rPr lang="en-GB" b="0" i="0" dirty="0">
                <a:solidFill>
                  <a:srgbClr val="262626"/>
                </a:solidFill>
                <a:effectLst/>
              </a:rPr>
              <a:t> </a:t>
            </a:r>
            <a:r>
              <a:rPr lang="en-GB" b="0" i="0" dirty="0" err="1">
                <a:solidFill>
                  <a:srgbClr val="262626"/>
                </a:solidFill>
                <a:effectLst/>
              </a:rPr>
              <a:t>Teilnehmern</a:t>
            </a:r>
            <a:r>
              <a:rPr lang="en-GB" b="0" i="0" dirty="0">
                <a:solidFill>
                  <a:srgbClr val="262626"/>
                </a:solidFill>
                <a:effectLst/>
              </a:rPr>
              <a:t> </a:t>
            </a:r>
            <a:r>
              <a:rPr lang="en-GB" b="0" i="0" dirty="0" err="1">
                <a:solidFill>
                  <a:srgbClr val="262626"/>
                </a:solidFill>
                <a:effectLst/>
              </a:rPr>
              <a:t>beim</a:t>
            </a:r>
            <a:r>
              <a:rPr lang="en-GB" b="0" i="0" dirty="0">
                <a:solidFill>
                  <a:srgbClr val="262626"/>
                </a:solidFill>
                <a:effectLst/>
              </a:rPr>
              <a:t> Aufbau der IBM Food Trust ™ </a:t>
            </a:r>
            <a:r>
              <a:rPr lang="en-GB" b="0" i="0" dirty="0" err="1">
                <a:solidFill>
                  <a:srgbClr val="262626"/>
                </a:solidFill>
                <a:effectLst/>
              </a:rPr>
              <a:t>Plattform</a:t>
            </a:r>
            <a:r>
              <a:rPr lang="en-GB" b="0" i="0" dirty="0">
                <a:solidFill>
                  <a:srgbClr val="262626"/>
                </a:solidFill>
                <a:effectLst/>
              </a:rPr>
              <a:t> an. </a:t>
            </a:r>
            <a:r>
              <a:rPr lang="en-GB" b="0" i="0" dirty="0" err="1">
                <a:solidFill>
                  <a:srgbClr val="262626"/>
                </a:solidFill>
                <a:effectLst/>
              </a:rPr>
              <a:t>Ziel</a:t>
            </a:r>
            <a:r>
              <a:rPr lang="en-GB" b="0" i="0" dirty="0">
                <a:solidFill>
                  <a:srgbClr val="262626"/>
                </a:solidFill>
                <a:effectLst/>
              </a:rPr>
              <a:t> der </a:t>
            </a:r>
            <a:r>
              <a:rPr lang="en-GB" b="0" i="0" dirty="0" err="1">
                <a:solidFill>
                  <a:srgbClr val="262626"/>
                </a:solidFill>
                <a:effectLst/>
              </a:rPr>
              <a:t>Zusammenarbeit</a:t>
            </a:r>
            <a:r>
              <a:rPr lang="en-GB" b="0" i="0" dirty="0">
                <a:solidFill>
                  <a:srgbClr val="262626"/>
                </a:solidFill>
                <a:effectLst/>
              </a:rPr>
              <a:t> </a:t>
            </a:r>
            <a:r>
              <a:rPr lang="en-GB" b="0" i="0" dirty="0" err="1">
                <a:solidFill>
                  <a:srgbClr val="262626"/>
                </a:solidFill>
                <a:effectLst/>
              </a:rPr>
              <a:t>zwischen</a:t>
            </a:r>
            <a:r>
              <a:rPr lang="en-GB" b="0" i="0" dirty="0">
                <a:solidFill>
                  <a:srgbClr val="262626"/>
                </a:solidFill>
                <a:effectLst/>
              </a:rPr>
              <a:t> Carrefour und IBM Food Trust </a:t>
            </a:r>
            <a:r>
              <a:rPr lang="en-GB" b="0" i="0" dirty="0" err="1">
                <a:solidFill>
                  <a:srgbClr val="262626"/>
                </a:solidFill>
                <a:effectLst/>
              </a:rPr>
              <a:t>ist</a:t>
            </a:r>
            <a:r>
              <a:rPr lang="en-GB" b="0" i="0" dirty="0">
                <a:solidFill>
                  <a:srgbClr val="262626"/>
                </a:solidFill>
                <a:effectLst/>
              </a:rPr>
              <a:t> es, </a:t>
            </a:r>
            <a:r>
              <a:rPr lang="en-GB" b="0" i="0" dirty="0" err="1">
                <a:solidFill>
                  <a:srgbClr val="262626"/>
                </a:solidFill>
                <a:effectLst/>
              </a:rPr>
              <a:t>einen</a:t>
            </a:r>
            <a:r>
              <a:rPr lang="en-GB" b="0" i="0" dirty="0">
                <a:solidFill>
                  <a:srgbClr val="262626"/>
                </a:solidFill>
                <a:effectLst/>
              </a:rPr>
              <a:t> </a:t>
            </a:r>
            <a:r>
              <a:rPr lang="en-GB" b="0" i="0" dirty="0" err="1">
                <a:solidFill>
                  <a:srgbClr val="262626"/>
                </a:solidFill>
                <a:effectLst/>
              </a:rPr>
              <a:t>globalen</a:t>
            </a:r>
            <a:r>
              <a:rPr lang="en-GB" b="0" i="0" dirty="0">
                <a:solidFill>
                  <a:srgbClr val="262626"/>
                </a:solidFill>
                <a:effectLst/>
              </a:rPr>
              <a:t> Standard für die </a:t>
            </a:r>
            <a:r>
              <a:rPr lang="en-GB" b="0" i="0" dirty="0" err="1">
                <a:solidFill>
                  <a:srgbClr val="262626"/>
                </a:solidFill>
                <a:effectLst/>
              </a:rPr>
              <a:t>Rückverfolgbarkeit</a:t>
            </a:r>
            <a:r>
              <a:rPr lang="en-GB" b="0" i="0" dirty="0">
                <a:solidFill>
                  <a:srgbClr val="262626"/>
                </a:solidFill>
                <a:effectLst/>
              </a:rPr>
              <a:t> von </a:t>
            </a:r>
            <a:r>
              <a:rPr lang="en-GB" b="0" i="0" dirty="0" err="1">
                <a:solidFill>
                  <a:srgbClr val="262626"/>
                </a:solidFill>
                <a:effectLst/>
              </a:rPr>
              <a:t>Lebensmitteln</a:t>
            </a:r>
            <a:r>
              <a:rPr lang="en-GB" b="0" i="0" dirty="0">
                <a:solidFill>
                  <a:srgbClr val="262626"/>
                </a:solidFill>
                <a:effectLst/>
              </a:rPr>
              <a:t> </a:t>
            </a:r>
            <a:r>
              <a:rPr lang="en-GB" b="0" i="0" dirty="0" err="1">
                <a:solidFill>
                  <a:srgbClr val="262626"/>
                </a:solidFill>
                <a:effectLst/>
              </a:rPr>
              <a:t>über</a:t>
            </a:r>
            <a:r>
              <a:rPr lang="en-GB" b="0" i="0" dirty="0">
                <a:solidFill>
                  <a:srgbClr val="262626"/>
                </a:solidFill>
                <a:effectLst/>
              </a:rPr>
              <a:t> alle </a:t>
            </a:r>
            <a:r>
              <a:rPr lang="en-GB" b="0" i="0" dirty="0" err="1">
                <a:solidFill>
                  <a:srgbClr val="262626"/>
                </a:solidFill>
                <a:effectLst/>
              </a:rPr>
              <a:t>Glieder</a:t>
            </a:r>
            <a:r>
              <a:rPr lang="en-GB" b="0" i="0" dirty="0">
                <a:solidFill>
                  <a:srgbClr val="262626"/>
                </a:solidFill>
                <a:effectLst/>
              </a:rPr>
              <a:t> der </a:t>
            </a:r>
            <a:r>
              <a:rPr lang="en-GB" b="0" i="0" dirty="0" err="1">
                <a:solidFill>
                  <a:srgbClr val="262626"/>
                </a:solidFill>
                <a:effectLst/>
              </a:rPr>
              <a:t>Kette</a:t>
            </a:r>
            <a:r>
              <a:rPr lang="en-GB" b="0" i="0" dirty="0">
                <a:solidFill>
                  <a:srgbClr val="262626"/>
                </a:solidFill>
                <a:effectLst/>
              </a:rPr>
              <a:t> </a:t>
            </a:r>
            <a:r>
              <a:rPr lang="en-GB" b="0" i="0" dirty="0" err="1">
                <a:solidFill>
                  <a:srgbClr val="262626"/>
                </a:solidFill>
                <a:effectLst/>
              </a:rPr>
              <a:t>hinweg</a:t>
            </a:r>
            <a:r>
              <a:rPr lang="en-GB" b="0" i="0" dirty="0">
                <a:solidFill>
                  <a:srgbClr val="262626"/>
                </a:solidFill>
                <a:effectLst/>
              </a:rPr>
              <a:t> </a:t>
            </a:r>
            <a:r>
              <a:rPr lang="en-GB" b="0" i="0" dirty="0" err="1">
                <a:solidFill>
                  <a:srgbClr val="262626"/>
                </a:solidFill>
                <a:effectLst/>
              </a:rPr>
              <a:t>zu</a:t>
            </a:r>
            <a:r>
              <a:rPr lang="en-GB" b="0" i="0" dirty="0">
                <a:solidFill>
                  <a:srgbClr val="262626"/>
                </a:solidFill>
                <a:effectLst/>
              </a:rPr>
              <a:t> </a:t>
            </a:r>
            <a:r>
              <a:rPr lang="en-GB" b="0" i="0" dirty="0" err="1">
                <a:solidFill>
                  <a:srgbClr val="262626"/>
                </a:solidFill>
                <a:effectLst/>
              </a:rPr>
              <a:t>implementieren</a:t>
            </a:r>
            <a:r>
              <a:rPr lang="en-GB" b="0" i="0" dirty="0">
                <a:solidFill>
                  <a:srgbClr val="262626"/>
                </a:solidFill>
                <a:effectLst/>
              </a:rPr>
              <a:t> - </a:t>
            </a:r>
            <a:r>
              <a:rPr lang="en-GB" b="0" i="0" dirty="0" err="1">
                <a:solidFill>
                  <a:srgbClr val="262626"/>
                </a:solidFill>
                <a:effectLst/>
              </a:rPr>
              <a:t>vom</a:t>
            </a:r>
            <a:r>
              <a:rPr lang="en-GB" b="0" i="0" dirty="0">
                <a:solidFill>
                  <a:srgbClr val="262626"/>
                </a:solidFill>
                <a:effectLst/>
              </a:rPr>
              <a:t> </a:t>
            </a:r>
            <a:r>
              <a:rPr lang="en-GB" b="0" i="0" dirty="0" err="1">
                <a:solidFill>
                  <a:srgbClr val="262626"/>
                </a:solidFill>
                <a:effectLst/>
              </a:rPr>
              <a:t>Erzeuger</a:t>
            </a:r>
            <a:r>
              <a:rPr lang="en-GB" b="0" i="0" dirty="0">
                <a:solidFill>
                  <a:srgbClr val="262626"/>
                </a:solidFill>
                <a:effectLst/>
              </a:rPr>
              <a:t> bis </a:t>
            </a:r>
            <a:r>
              <a:rPr lang="en-GB" b="0" i="0" dirty="0" err="1">
                <a:solidFill>
                  <a:srgbClr val="262626"/>
                </a:solidFill>
                <a:effectLst/>
              </a:rPr>
              <a:t>hin</a:t>
            </a:r>
            <a:r>
              <a:rPr lang="en-GB" b="0" i="0" dirty="0">
                <a:solidFill>
                  <a:srgbClr val="262626"/>
                </a:solidFill>
                <a:effectLst/>
              </a:rPr>
              <a:t> </a:t>
            </a:r>
            <a:r>
              <a:rPr lang="en-GB" b="0" i="0" dirty="0" err="1">
                <a:solidFill>
                  <a:srgbClr val="262626"/>
                </a:solidFill>
                <a:effectLst/>
              </a:rPr>
              <a:t>zu</a:t>
            </a:r>
            <a:r>
              <a:rPr lang="en-GB" b="0" i="0" dirty="0">
                <a:solidFill>
                  <a:srgbClr val="262626"/>
                </a:solidFill>
                <a:effectLst/>
              </a:rPr>
              <a:t> den </a:t>
            </a:r>
            <a:r>
              <a:rPr lang="en-GB" b="0" i="0" dirty="0" err="1">
                <a:solidFill>
                  <a:srgbClr val="262626"/>
                </a:solidFill>
                <a:effectLst/>
              </a:rPr>
              <a:t>Vertriebskanälen</a:t>
            </a:r>
            <a:r>
              <a:rPr lang="en-GB" b="0" i="0" dirty="0">
                <a:solidFill>
                  <a:srgbClr val="262626"/>
                </a:solidFill>
                <a:effectLst/>
              </a:rPr>
              <a:t>, </a:t>
            </a:r>
            <a:r>
              <a:rPr lang="en-GB" b="0" i="0" dirty="0" err="1">
                <a:solidFill>
                  <a:srgbClr val="262626"/>
                </a:solidFill>
                <a:effectLst/>
              </a:rPr>
              <a:t>einschließlich</a:t>
            </a:r>
            <a:r>
              <a:rPr lang="en-GB" b="0" i="0" dirty="0">
                <a:solidFill>
                  <a:srgbClr val="262626"/>
                </a:solidFill>
                <a:effectLst/>
              </a:rPr>
              <a:t>:</a:t>
            </a:r>
            <a:endParaRPr lang="en-GB" b="0" i="0" dirty="0">
              <a:solidFill>
                <a:srgbClr val="111111"/>
              </a:solidFill>
              <a:effectLst/>
              <a:latin typeface="-apple-system"/>
            </a:endParaRPr>
          </a:p>
          <a:p>
            <a:pPr marL="342900" indent="-342900" algn="l">
              <a:buFont typeface="Arial" panose="020B0604020202020204" pitchFamily="34" charset="0"/>
              <a:buChar char="•"/>
            </a:pPr>
            <a:r>
              <a:rPr lang="en-GB" b="1" i="0" dirty="0" err="1">
                <a:solidFill>
                  <a:srgbClr val="111111"/>
                </a:solidFill>
                <a:effectLst/>
                <a:latin typeface="-apple-system"/>
              </a:rPr>
              <a:t>Erzeuger</a:t>
            </a:r>
            <a:r>
              <a:rPr lang="en-GB" b="1" i="0" dirty="0">
                <a:solidFill>
                  <a:srgbClr val="111111"/>
                </a:solidFill>
                <a:effectLst/>
                <a:latin typeface="-apple-system"/>
              </a:rPr>
              <a:t>: </a:t>
            </a:r>
            <a:r>
              <a:rPr lang="en-GB" i="0" dirty="0">
                <a:solidFill>
                  <a:srgbClr val="111111"/>
                </a:solidFill>
                <a:effectLst/>
                <a:latin typeface="-apple-system"/>
              </a:rPr>
              <a:t>Die Menschen, die die </a:t>
            </a:r>
            <a:r>
              <a:rPr lang="en-GB" i="0" dirty="0" err="1">
                <a:solidFill>
                  <a:srgbClr val="111111"/>
                </a:solidFill>
                <a:effectLst/>
                <a:latin typeface="-apple-system"/>
              </a:rPr>
              <a:t>Lebensmittel</a:t>
            </a:r>
            <a:r>
              <a:rPr lang="en-GB" i="0" dirty="0">
                <a:solidFill>
                  <a:srgbClr val="111111"/>
                </a:solidFill>
                <a:effectLst/>
                <a:latin typeface="-apple-system"/>
              </a:rPr>
              <a:t> </a:t>
            </a:r>
            <a:r>
              <a:rPr lang="en-GB" i="0" dirty="0" err="1">
                <a:solidFill>
                  <a:srgbClr val="111111"/>
                </a:solidFill>
                <a:effectLst/>
                <a:latin typeface="-apple-system"/>
              </a:rPr>
              <a:t>anbauen</a:t>
            </a:r>
            <a:r>
              <a:rPr lang="en-GB" i="0" dirty="0">
                <a:solidFill>
                  <a:srgbClr val="111111"/>
                </a:solidFill>
                <a:effectLst/>
                <a:latin typeface="-apple-system"/>
              </a:rPr>
              <a:t>.</a:t>
            </a:r>
          </a:p>
          <a:p>
            <a:pPr marL="342900" indent="-342900" algn="l">
              <a:buFont typeface="Arial" panose="020B0604020202020204" pitchFamily="34" charset="0"/>
              <a:buChar char="•"/>
            </a:pPr>
            <a:r>
              <a:rPr lang="en-GB" b="1" i="0" dirty="0" err="1">
                <a:solidFill>
                  <a:srgbClr val="111111"/>
                </a:solidFill>
                <a:effectLst/>
                <a:latin typeface="-apple-system"/>
              </a:rPr>
              <a:t>Verarbeiter</a:t>
            </a:r>
            <a:r>
              <a:rPr lang="en-GB" b="1" i="0" dirty="0">
                <a:solidFill>
                  <a:srgbClr val="111111"/>
                </a:solidFill>
                <a:effectLst/>
                <a:latin typeface="-apple-system"/>
              </a:rPr>
              <a:t>: </a:t>
            </a:r>
            <a:r>
              <a:rPr lang="en-GB" i="0" dirty="0">
                <a:solidFill>
                  <a:srgbClr val="111111"/>
                </a:solidFill>
                <a:effectLst/>
                <a:latin typeface="-apple-system"/>
              </a:rPr>
              <a:t>Die </a:t>
            </a:r>
            <a:r>
              <a:rPr lang="en-GB" i="0" dirty="0" err="1">
                <a:solidFill>
                  <a:srgbClr val="111111"/>
                </a:solidFill>
                <a:effectLst/>
                <a:latin typeface="-apple-system"/>
              </a:rPr>
              <a:t>Unternehmen</a:t>
            </a:r>
            <a:r>
              <a:rPr lang="en-GB" i="0" dirty="0">
                <a:solidFill>
                  <a:srgbClr val="111111"/>
                </a:solidFill>
                <a:effectLst/>
                <a:latin typeface="-apple-system"/>
              </a:rPr>
              <a:t>, die </a:t>
            </a:r>
            <a:r>
              <a:rPr lang="en-GB" i="0" dirty="0" err="1">
                <a:solidFill>
                  <a:srgbClr val="111111"/>
                </a:solidFill>
                <a:effectLst/>
                <a:latin typeface="-apple-system"/>
              </a:rPr>
              <a:t>Lebensmittelrohstoffe</a:t>
            </a:r>
            <a:r>
              <a:rPr lang="en-GB" i="0" dirty="0">
                <a:solidFill>
                  <a:srgbClr val="111111"/>
                </a:solidFill>
                <a:effectLst/>
                <a:latin typeface="-apple-system"/>
              </a:rPr>
              <a:t> in </a:t>
            </a:r>
            <a:r>
              <a:rPr lang="en-GB" i="0" dirty="0" err="1">
                <a:solidFill>
                  <a:srgbClr val="111111"/>
                </a:solidFill>
                <a:effectLst/>
                <a:latin typeface="-apple-system"/>
              </a:rPr>
              <a:t>verzehrbare</a:t>
            </a:r>
            <a:r>
              <a:rPr lang="en-GB" i="0" dirty="0">
                <a:solidFill>
                  <a:srgbClr val="111111"/>
                </a:solidFill>
                <a:effectLst/>
                <a:latin typeface="-apple-system"/>
              </a:rPr>
              <a:t> </a:t>
            </a:r>
            <a:r>
              <a:rPr lang="en-GB" i="0" dirty="0" err="1">
                <a:solidFill>
                  <a:srgbClr val="111111"/>
                </a:solidFill>
                <a:effectLst/>
                <a:latin typeface="-apple-system"/>
              </a:rPr>
              <a:t>Lebensmittel</a:t>
            </a:r>
            <a:r>
              <a:rPr lang="en-GB" i="0" dirty="0">
                <a:solidFill>
                  <a:srgbClr val="111111"/>
                </a:solidFill>
                <a:effectLst/>
                <a:latin typeface="-apple-system"/>
              </a:rPr>
              <a:t> </a:t>
            </a:r>
            <a:r>
              <a:rPr lang="en-GB" i="0" dirty="0" err="1">
                <a:solidFill>
                  <a:srgbClr val="111111"/>
                </a:solidFill>
                <a:effectLst/>
                <a:latin typeface="-apple-system"/>
              </a:rPr>
              <a:t>umwandeln</a:t>
            </a:r>
            <a:r>
              <a:rPr lang="en-GB" i="0" dirty="0">
                <a:solidFill>
                  <a:srgbClr val="111111"/>
                </a:solidFill>
                <a:effectLst/>
                <a:latin typeface="-apple-system"/>
              </a:rPr>
              <a:t>.</a:t>
            </a:r>
          </a:p>
          <a:p>
            <a:pPr marL="342900" indent="-342900" algn="l">
              <a:buFont typeface="Arial" panose="020B0604020202020204" pitchFamily="34" charset="0"/>
              <a:buChar char="•"/>
            </a:pPr>
            <a:r>
              <a:rPr lang="en-GB" b="1" i="0" dirty="0" err="1">
                <a:solidFill>
                  <a:srgbClr val="111111"/>
                </a:solidFill>
                <a:effectLst/>
                <a:latin typeface="-apple-system"/>
              </a:rPr>
              <a:t>Großhändler</a:t>
            </a:r>
            <a:r>
              <a:rPr lang="en-GB" b="1" i="0" dirty="0">
                <a:solidFill>
                  <a:srgbClr val="111111"/>
                </a:solidFill>
                <a:effectLst/>
                <a:latin typeface="-apple-system"/>
              </a:rPr>
              <a:t>: </a:t>
            </a:r>
            <a:r>
              <a:rPr lang="en-GB" i="0" dirty="0" err="1">
                <a:solidFill>
                  <a:srgbClr val="111111"/>
                </a:solidFill>
                <a:effectLst/>
                <a:latin typeface="-apple-system"/>
              </a:rPr>
              <a:t>Unternehmen</a:t>
            </a:r>
            <a:r>
              <a:rPr lang="en-GB" i="0" dirty="0">
                <a:solidFill>
                  <a:srgbClr val="111111"/>
                </a:solidFill>
                <a:effectLst/>
                <a:latin typeface="-apple-system"/>
              </a:rPr>
              <a:t>, die </a:t>
            </a:r>
            <a:r>
              <a:rPr lang="en-GB" i="0" dirty="0" err="1">
                <a:solidFill>
                  <a:srgbClr val="111111"/>
                </a:solidFill>
                <a:effectLst/>
                <a:latin typeface="-apple-system"/>
              </a:rPr>
              <a:t>große</a:t>
            </a:r>
            <a:r>
              <a:rPr lang="en-GB" i="0" dirty="0">
                <a:solidFill>
                  <a:srgbClr val="111111"/>
                </a:solidFill>
                <a:effectLst/>
                <a:latin typeface="-apple-system"/>
              </a:rPr>
              <a:t> Mengen von </a:t>
            </a:r>
            <a:r>
              <a:rPr lang="en-GB" i="0" dirty="0" err="1">
                <a:solidFill>
                  <a:srgbClr val="111111"/>
                </a:solidFill>
                <a:effectLst/>
                <a:latin typeface="-apple-system"/>
              </a:rPr>
              <a:t>Waren</a:t>
            </a:r>
            <a:r>
              <a:rPr lang="en-GB" i="0" dirty="0">
                <a:solidFill>
                  <a:srgbClr val="111111"/>
                </a:solidFill>
                <a:effectLst/>
                <a:latin typeface="-apple-system"/>
              </a:rPr>
              <a:t> von </a:t>
            </a:r>
            <a:r>
              <a:rPr lang="en-GB" i="0" dirty="0" err="1">
                <a:solidFill>
                  <a:srgbClr val="111111"/>
                </a:solidFill>
                <a:effectLst/>
                <a:latin typeface="-apple-system"/>
              </a:rPr>
              <a:t>Herstellern</a:t>
            </a:r>
            <a:r>
              <a:rPr lang="en-GB" i="0" dirty="0">
                <a:solidFill>
                  <a:srgbClr val="111111"/>
                </a:solidFill>
                <a:effectLst/>
                <a:latin typeface="-apple-system"/>
              </a:rPr>
              <a:t> </a:t>
            </a:r>
            <a:r>
              <a:rPr lang="en-GB" i="0" dirty="0" err="1">
                <a:solidFill>
                  <a:srgbClr val="111111"/>
                </a:solidFill>
                <a:effectLst/>
                <a:latin typeface="-apple-system"/>
              </a:rPr>
              <a:t>oder</a:t>
            </a:r>
            <a:r>
              <a:rPr lang="en-GB" i="0" dirty="0">
                <a:solidFill>
                  <a:srgbClr val="111111"/>
                </a:solidFill>
                <a:effectLst/>
                <a:latin typeface="-apple-system"/>
              </a:rPr>
              <a:t> </a:t>
            </a:r>
            <a:r>
              <a:rPr lang="en-GB" i="0" dirty="0" err="1">
                <a:solidFill>
                  <a:srgbClr val="111111"/>
                </a:solidFill>
                <a:effectLst/>
                <a:latin typeface="-apple-system"/>
              </a:rPr>
              <a:t>Verkäufern</a:t>
            </a:r>
            <a:r>
              <a:rPr lang="en-GB" i="0" dirty="0">
                <a:solidFill>
                  <a:srgbClr val="111111"/>
                </a:solidFill>
                <a:effectLst/>
                <a:latin typeface="-apple-system"/>
              </a:rPr>
              <a:t> </a:t>
            </a:r>
            <a:r>
              <a:rPr lang="en-GB" i="0" dirty="0" err="1">
                <a:solidFill>
                  <a:srgbClr val="111111"/>
                </a:solidFill>
                <a:effectLst/>
                <a:latin typeface="-apple-system"/>
              </a:rPr>
              <a:t>kaufen</a:t>
            </a:r>
            <a:r>
              <a:rPr lang="en-GB" i="0" dirty="0">
                <a:solidFill>
                  <a:srgbClr val="111111"/>
                </a:solidFill>
                <a:effectLst/>
                <a:latin typeface="-apple-system"/>
              </a:rPr>
              <a:t> und </a:t>
            </a:r>
            <a:r>
              <a:rPr lang="en-GB" i="0" dirty="0" err="1">
                <a:solidFill>
                  <a:srgbClr val="111111"/>
                </a:solidFill>
                <a:effectLst/>
                <a:latin typeface="-apple-system"/>
              </a:rPr>
              <a:t>sie</a:t>
            </a:r>
            <a:r>
              <a:rPr lang="en-GB" i="0" dirty="0">
                <a:solidFill>
                  <a:srgbClr val="111111"/>
                </a:solidFill>
                <a:effectLst/>
                <a:latin typeface="-apple-system"/>
              </a:rPr>
              <a:t> an </a:t>
            </a:r>
            <a:r>
              <a:rPr lang="en-GB" i="0" dirty="0" err="1">
                <a:solidFill>
                  <a:srgbClr val="111111"/>
                </a:solidFill>
                <a:effectLst/>
                <a:latin typeface="-apple-system"/>
              </a:rPr>
              <a:t>Einzelhändler</a:t>
            </a:r>
            <a:r>
              <a:rPr lang="en-GB" i="0" dirty="0">
                <a:solidFill>
                  <a:srgbClr val="111111"/>
                </a:solidFill>
                <a:effectLst/>
                <a:latin typeface="-apple-system"/>
              </a:rPr>
              <a:t> </a:t>
            </a:r>
            <a:r>
              <a:rPr lang="en-GB" i="0" dirty="0" err="1">
                <a:solidFill>
                  <a:srgbClr val="111111"/>
                </a:solidFill>
                <a:effectLst/>
                <a:latin typeface="-apple-system"/>
              </a:rPr>
              <a:t>weiterverkaufen</a:t>
            </a:r>
            <a:r>
              <a:rPr lang="en-GB" i="0" dirty="0">
                <a:solidFill>
                  <a:srgbClr val="111111"/>
                </a:solidFill>
                <a:effectLst/>
                <a:latin typeface="-apple-system"/>
              </a:rPr>
              <a:t>.</a:t>
            </a:r>
          </a:p>
          <a:p>
            <a:pPr marL="342900" indent="-342900" algn="l">
              <a:buFont typeface="Arial" panose="020B0604020202020204" pitchFamily="34" charset="0"/>
              <a:buChar char="•"/>
            </a:pPr>
            <a:r>
              <a:rPr lang="en-GB" b="1" i="0" dirty="0" err="1">
                <a:solidFill>
                  <a:srgbClr val="111111"/>
                </a:solidFill>
                <a:effectLst/>
                <a:latin typeface="-apple-system"/>
              </a:rPr>
              <a:t>Vertriebshändler</a:t>
            </a:r>
            <a:r>
              <a:rPr lang="en-GB" b="1" i="0" dirty="0">
                <a:solidFill>
                  <a:srgbClr val="111111"/>
                </a:solidFill>
                <a:effectLst/>
                <a:latin typeface="-apple-system"/>
              </a:rPr>
              <a:t>: </a:t>
            </a:r>
            <a:r>
              <a:rPr lang="en-GB" i="0" dirty="0">
                <a:solidFill>
                  <a:srgbClr val="111111"/>
                </a:solidFill>
                <a:effectLst/>
                <a:latin typeface="-apple-system"/>
              </a:rPr>
              <a:t>Die </a:t>
            </a:r>
            <a:r>
              <a:rPr lang="en-GB" i="0" dirty="0" err="1">
                <a:solidFill>
                  <a:srgbClr val="111111"/>
                </a:solidFill>
                <a:effectLst/>
                <a:latin typeface="-apple-system"/>
              </a:rPr>
              <a:t>Zwischenhändler</a:t>
            </a:r>
            <a:r>
              <a:rPr lang="en-GB" i="0" dirty="0">
                <a:solidFill>
                  <a:srgbClr val="111111"/>
                </a:solidFill>
                <a:effectLst/>
                <a:latin typeface="-apple-system"/>
              </a:rPr>
              <a:t>, die </a:t>
            </a:r>
            <a:r>
              <a:rPr lang="en-GB" i="0" dirty="0" err="1">
                <a:solidFill>
                  <a:srgbClr val="111111"/>
                </a:solidFill>
                <a:effectLst/>
                <a:latin typeface="-apple-system"/>
              </a:rPr>
              <a:t>Waren</a:t>
            </a:r>
            <a:r>
              <a:rPr lang="en-GB" i="0" dirty="0">
                <a:solidFill>
                  <a:srgbClr val="111111"/>
                </a:solidFill>
                <a:effectLst/>
                <a:latin typeface="-apple-system"/>
              </a:rPr>
              <a:t> von den </a:t>
            </a:r>
            <a:r>
              <a:rPr lang="en-GB" i="0" dirty="0" err="1">
                <a:solidFill>
                  <a:srgbClr val="111111"/>
                </a:solidFill>
                <a:effectLst/>
                <a:latin typeface="-apple-system"/>
              </a:rPr>
              <a:t>Herstellern</a:t>
            </a:r>
            <a:r>
              <a:rPr lang="en-GB" i="0" dirty="0">
                <a:solidFill>
                  <a:srgbClr val="111111"/>
                </a:solidFill>
                <a:effectLst/>
                <a:latin typeface="-apple-system"/>
              </a:rPr>
              <a:t> an die </a:t>
            </a:r>
            <a:r>
              <a:rPr lang="en-GB" i="0" dirty="0" err="1">
                <a:solidFill>
                  <a:srgbClr val="111111"/>
                </a:solidFill>
                <a:effectLst/>
                <a:latin typeface="-apple-system"/>
              </a:rPr>
              <a:t>Einzelhändler</a:t>
            </a:r>
            <a:r>
              <a:rPr lang="en-GB" i="0" dirty="0">
                <a:solidFill>
                  <a:srgbClr val="111111"/>
                </a:solidFill>
                <a:effectLst/>
                <a:latin typeface="-apple-system"/>
              </a:rPr>
              <a:t> </a:t>
            </a:r>
            <a:r>
              <a:rPr lang="en-GB" i="0" dirty="0" err="1">
                <a:solidFill>
                  <a:srgbClr val="111111"/>
                </a:solidFill>
                <a:effectLst/>
                <a:latin typeface="-apple-system"/>
              </a:rPr>
              <a:t>liefern</a:t>
            </a:r>
            <a:r>
              <a:rPr lang="en-GB" i="0" dirty="0">
                <a:solidFill>
                  <a:srgbClr val="111111"/>
                </a:solidFill>
                <a:effectLst/>
                <a:latin typeface="-apple-system"/>
              </a:rPr>
              <a:t>.</a:t>
            </a:r>
          </a:p>
          <a:p>
            <a:pPr marL="342900" indent="-342900" algn="l">
              <a:buFont typeface="Arial" panose="020B0604020202020204" pitchFamily="34" charset="0"/>
              <a:buChar char="•"/>
            </a:pPr>
            <a:r>
              <a:rPr lang="en-GB" b="1" i="0" dirty="0" err="1">
                <a:solidFill>
                  <a:srgbClr val="111111"/>
                </a:solidFill>
                <a:effectLst/>
                <a:latin typeface="-apple-system"/>
              </a:rPr>
              <a:t>Hersteller</a:t>
            </a:r>
            <a:r>
              <a:rPr lang="en-GB" b="1" i="0" dirty="0">
                <a:solidFill>
                  <a:srgbClr val="111111"/>
                </a:solidFill>
                <a:effectLst/>
                <a:latin typeface="-apple-system"/>
              </a:rPr>
              <a:t>: </a:t>
            </a:r>
            <a:r>
              <a:rPr lang="en-GB" i="0" dirty="0">
                <a:solidFill>
                  <a:srgbClr val="111111"/>
                </a:solidFill>
                <a:effectLst/>
                <a:latin typeface="-apple-system"/>
              </a:rPr>
              <a:t>Die </a:t>
            </a:r>
            <a:r>
              <a:rPr lang="en-GB" i="0" dirty="0" err="1">
                <a:solidFill>
                  <a:srgbClr val="111111"/>
                </a:solidFill>
                <a:effectLst/>
                <a:latin typeface="-apple-system"/>
              </a:rPr>
              <a:t>Unternehmen</a:t>
            </a:r>
            <a:r>
              <a:rPr lang="en-GB" i="0" dirty="0">
                <a:solidFill>
                  <a:srgbClr val="111111"/>
                </a:solidFill>
                <a:effectLst/>
                <a:latin typeface="-apple-system"/>
              </a:rPr>
              <a:t>, die </a:t>
            </a:r>
            <a:r>
              <a:rPr lang="en-GB" i="0" dirty="0" err="1">
                <a:solidFill>
                  <a:srgbClr val="111111"/>
                </a:solidFill>
                <a:effectLst/>
                <a:latin typeface="-apple-system"/>
              </a:rPr>
              <a:t>aus</a:t>
            </a:r>
            <a:r>
              <a:rPr lang="en-GB" i="0" dirty="0">
                <a:solidFill>
                  <a:srgbClr val="111111"/>
                </a:solidFill>
                <a:effectLst/>
                <a:latin typeface="-apple-system"/>
              </a:rPr>
              <a:t> </a:t>
            </a:r>
            <a:r>
              <a:rPr lang="en-GB" i="0" dirty="0" err="1">
                <a:solidFill>
                  <a:srgbClr val="111111"/>
                </a:solidFill>
                <a:effectLst/>
                <a:latin typeface="-apple-system"/>
              </a:rPr>
              <a:t>Rohstoffen</a:t>
            </a:r>
            <a:r>
              <a:rPr lang="en-GB" i="0" dirty="0">
                <a:solidFill>
                  <a:srgbClr val="111111"/>
                </a:solidFill>
                <a:effectLst/>
                <a:latin typeface="-apple-system"/>
              </a:rPr>
              <a:t> </a:t>
            </a:r>
            <a:r>
              <a:rPr lang="en-GB" i="0" dirty="0" err="1">
                <a:solidFill>
                  <a:srgbClr val="111111"/>
                </a:solidFill>
                <a:effectLst/>
                <a:latin typeface="-apple-system"/>
              </a:rPr>
              <a:t>Fertigwaren</a:t>
            </a:r>
            <a:r>
              <a:rPr lang="en-GB" i="0" dirty="0">
                <a:solidFill>
                  <a:srgbClr val="111111"/>
                </a:solidFill>
                <a:effectLst/>
                <a:latin typeface="-apple-system"/>
              </a:rPr>
              <a:t> </a:t>
            </a:r>
            <a:r>
              <a:rPr lang="en-GB" i="0" dirty="0" err="1">
                <a:solidFill>
                  <a:srgbClr val="111111"/>
                </a:solidFill>
                <a:effectLst/>
                <a:latin typeface="-apple-system"/>
              </a:rPr>
              <a:t>herstellen</a:t>
            </a:r>
            <a:r>
              <a:rPr lang="en-GB" i="0" dirty="0">
                <a:solidFill>
                  <a:srgbClr val="111111"/>
                </a:solidFill>
                <a:effectLst/>
                <a:latin typeface="-apple-system"/>
              </a:rPr>
              <a:t>.</a:t>
            </a:r>
          </a:p>
          <a:p>
            <a:pPr marL="342900" indent="-342900" algn="l">
              <a:buFont typeface="Arial" panose="020B0604020202020204" pitchFamily="34" charset="0"/>
              <a:buChar char="•"/>
            </a:pPr>
            <a:r>
              <a:rPr lang="en-GB" b="1" i="0" dirty="0" err="1">
                <a:solidFill>
                  <a:srgbClr val="111111"/>
                </a:solidFill>
                <a:effectLst/>
                <a:latin typeface="-apple-system"/>
              </a:rPr>
              <a:t>Einzelhändler</a:t>
            </a:r>
            <a:r>
              <a:rPr lang="en-GB" b="1" i="0" dirty="0">
                <a:solidFill>
                  <a:srgbClr val="111111"/>
                </a:solidFill>
                <a:effectLst/>
                <a:latin typeface="-apple-system"/>
              </a:rPr>
              <a:t>: </a:t>
            </a:r>
            <a:r>
              <a:rPr lang="en-GB" i="0" dirty="0">
                <a:solidFill>
                  <a:srgbClr val="111111"/>
                </a:solidFill>
                <a:effectLst/>
                <a:latin typeface="-apple-system"/>
              </a:rPr>
              <a:t>Die </a:t>
            </a:r>
            <a:r>
              <a:rPr lang="en-GB" i="0" dirty="0" err="1">
                <a:solidFill>
                  <a:srgbClr val="111111"/>
                </a:solidFill>
                <a:effectLst/>
                <a:latin typeface="-apple-system"/>
              </a:rPr>
              <a:t>Unternehmen</a:t>
            </a:r>
            <a:r>
              <a:rPr lang="en-GB" i="0" dirty="0">
                <a:solidFill>
                  <a:srgbClr val="111111"/>
                </a:solidFill>
                <a:effectLst/>
                <a:latin typeface="-apple-system"/>
              </a:rPr>
              <a:t>, die </a:t>
            </a:r>
            <a:r>
              <a:rPr lang="en-GB" i="0" dirty="0" err="1">
                <a:solidFill>
                  <a:srgbClr val="111111"/>
                </a:solidFill>
                <a:effectLst/>
                <a:latin typeface="-apple-system"/>
              </a:rPr>
              <a:t>Waren</a:t>
            </a:r>
            <a:r>
              <a:rPr lang="en-GB" i="0" dirty="0">
                <a:solidFill>
                  <a:srgbClr val="111111"/>
                </a:solidFill>
                <a:effectLst/>
                <a:latin typeface="-apple-system"/>
              </a:rPr>
              <a:t> </a:t>
            </a:r>
            <a:r>
              <a:rPr lang="en-GB" i="0" dirty="0" err="1">
                <a:solidFill>
                  <a:srgbClr val="111111"/>
                </a:solidFill>
                <a:effectLst/>
                <a:latin typeface="-apple-system"/>
              </a:rPr>
              <a:t>direkt</a:t>
            </a:r>
            <a:r>
              <a:rPr lang="en-GB" i="0" dirty="0">
                <a:solidFill>
                  <a:srgbClr val="111111"/>
                </a:solidFill>
                <a:effectLst/>
                <a:latin typeface="-apple-system"/>
              </a:rPr>
              <a:t> an die </a:t>
            </a:r>
            <a:r>
              <a:rPr lang="en-GB" i="0" dirty="0" err="1">
                <a:solidFill>
                  <a:srgbClr val="111111"/>
                </a:solidFill>
                <a:effectLst/>
                <a:latin typeface="-apple-system"/>
              </a:rPr>
              <a:t>Verbraucher</a:t>
            </a:r>
            <a:r>
              <a:rPr lang="en-GB" i="0" dirty="0">
                <a:solidFill>
                  <a:srgbClr val="111111"/>
                </a:solidFill>
                <a:effectLst/>
                <a:latin typeface="-apple-system"/>
              </a:rPr>
              <a:t> </a:t>
            </a:r>
            <a:r>
              <a:rPr lang="en-GB" i="0" dirty="0" err="1">
                <a:solidFill>
                  <a:srgbClr val="111111"/>
                </a:solidFill>
                <a:effectLst/>
                <a:latin typeface="-apple-system"/>
              </a:rPr>
              <a:t>verkaufen</a:t>
            </a:r>
            <a:r>
              <a:rPr lang="en-GB" i="0" dirty="0">
                <a:solidFill>
                  <a:srgbClr val="111111"/>
                </a:solidFill>
                <a:effectLst/>
                <a:latin typeface="-apple-system"/>
              </a:rPr>
              <a:t>.</a:t>
            </a:r>
            <a:endParaRPr lang="en-GB" dirty="0">
              <a:solidFill>
                <a:srgbClr val="6B6B6B"/>
              </a:solidFill>
              <a:latin typeface="Ubuntu" panose="020B0504030602030204" pitchFamily="34" charset="0"/>
            </a:endParaRPr>
          </a:p>
        </p:txBody>
      </p:sp>
    </p:spTree>
    <p:extLst>
      <p:ext uri="{BB962C8B-B14F-4D97-AF65-F5344CB8AC3E}">
        <p14:creationId xmlns:p14="http://schemas.microsoft.com/office/powerpoint/2010/main" val="241034842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347793" y="615226"/>
            <a:ext cx="10595237" cy="803654"/>
          </a:xfrm>
          <a:prstGeom prst="rect">
            <a:avLst/>
          </a:prstGeom>
        </p:spPr>
        <p:txBody>
          <a:bodyPr/>
          <a:lstStyle/>
          <a:p>
            <a:r>
              <a:rPr lang="en-IE" dirty="0">
                <a:solidFill>
                  <a:srgbClr val="6A9D56"/>
                </a:solidFill>
              </a:rPr>
              <a:t>IBM Food Trust </a:t>
            </a:r>
            <a:r>
              <a:rPr lang="en-IE" dirty="0" err="1">
                <a:solidFill>
                  <a:srgbClr val="6A9D56"/>
                </a:solidFill>
              </a:rPr>
              <a:t>Plattform</a:t>
            </a:r>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375900" y="1450768"/>
            <a:ext cx="6364340" cy="4524315"/>
          </a:xfrm>
          <a:prstGeom prst="rect">
            <a:avLst/>
          </a:prstGeom>
          <a:noFill/>
        </p:spPr>
        <p:txBody>
          <a:bodyPr wrap="square" rtlCol="0">
            <a:spAutoFit/>
          </a:bodyPr>
          <a:lstStyle/>
          <a:p>
            <a:pPr algn="just"/>
            <a:r>
              <a:rPr lang="en-GB" b="0" i="0" dirty="0" err="1">
                <a:solidFill>
                  <a:srgbClr val="111111"/>
                </a:solidFill>
                <a:effectLst/>
                <a:latin typeface="-apple-system"/>
              </a:rPr>
              <a:t>Diese</a:t>
            </a:r>
            <a:r>
              <a:rPr lang="en-GB" b="0" i="0" dirty="0">
                <a:solidFill>
                  <a:srgbClr val="111111"/>
                </a:solidFill>
                <a:effectLst/>
                <a:latin typeface="-apple-system"/>
              </a:rPr>
              <a:t> </a:t>
            </a:r>
            <a:r>
              <a:rPr lang="en-GB" b="0" i="0" dirty="0" err="1">
                <a:solidFill>
                  <a:srgbClr val="111111"/>
                </a:solidFill>
                <a:effectLst/>
                <a:latin typeface="-apple-system"/>
              </a:rPr>
              <a:t>Teilnehmer</a:t>
            </a:r>
            <a:r>
              <a:rPr lang="en-GB" b="0" i="0" dirty="0">
                <a:solidFill>
                  <a:srgbClr val="111111"/>
                </a:solidFill>
                <a:effectLst/>
                <a:latin typeface="-apple-system"/>
              </a:rPr>
              <a:t> </a:t>
            </a:r>
            <a:r>
              <a:rPr lang="en-GB" b="0" i="0" dirty="0" err="1">
                <a:solidFill>
                  <a:srgbClr val="111111"/>
                </a:solidFill>
                <a:effectLst/>
                <a:latin typeface="-apple-system"/>
              </a:rPr>
              <a:t>arbeiten</a:t>
            </a:r>
            <a:r>
              <a:rPr lang="en-GB" b="0" i="0" dirty="0">
                <a:solidFill>
                  <a:srgbClr val="111111"/>
                </a:solidFill>
                <a:effectLst/>
                <a:latin typeface="-apple-system"/>
              </a:rPr>
              <a:t> </a:t>
            </a:r>
            <a:r>
              <a:rPr lang="en-GB" b="0" i="0" dirty="0" err="1">
                <a:solidFill>
                  <a:srgbClr val="111111"/>
                </a:solidFill>
                <a:effectLst/>
                <a:latin typeface="-apple-system"/>
              </a:rPr>
              <a:t>zusammen</a:t>
            </a:r>
            <a:r>
              <a:rPr lang="en-GB" b="0" i="0" dirty="0">
                <a:solidFill>
                  <a:srgbClr val="111111"/>
                </a:solidFill>
                <a:effectLst/>
                <a:latin typeface="-apple-system"/>
              </a:rPr>
              <a:t>, um die </a:t>
            </a:r>
            <a:r>
              <a:rPr lang="en-GB" b="0" i="0" dirty="0" err="1">
                <a:solidFill>
                  <a:srgbClr val="111111"/>
                </a:solidFill>
                <a:effectLst/>
                <a:latin typeface="-apple-system"/>
              </a:rPr>
              <a:t>Transparenz</a:t>
            </a:r>
            <a:r>
              <a:rPr lang="en-GB" b="0" i="0" dirty="0">
                <a:solidFill>
                  <a:srgbClr val="111111"/>
                </a:solidFill>
                <a:effectLst/>
                <a:latin typeface="-apple-system"/>
              </a:rPr>
              <a:t> und </a:t>
            </a:r>
            <a:r>
              <a:rPr lang="en-GB" b="0" i="0" dirty="0" err="1">
                <a:solidFill>
                  <a:srgbClr val="111111"/>
                </a:solidFill>
                <a:effectLst/>
                <a:latin typeface="-apple-system"/>
              </a:rPr>
              <a:t>Verantwortlichkeit</a:t>
            </a:r>
            <a:r>
              <a:rPr lang="en-GB" b="0" i="0" dirty="0">
                <a:solidFill>
                  <a:srgbClr val="111111"/>
                </a:solidFill>
                <a:effectLst/>
                <a:latin typeface="-apple-system"/>
              </a:rPr>
              <a:t> in der </a:t>
            </a:r>
            <a:r>
              <a:rPr lang="en-GB" b="0" i="0" dirty="0" err="1">
                <a:solidFill>
                  <a:srgbClr val="111111"/>
                </a:solidFill>
                <a:effectLst/>
                <a:latin typeface="-apple-system"/>
              </a:rPr>
              <a:t>gesamten</a:t>
            </a:r>
            <a:r>
              <a:rPr lang="en-GB" b="0" i="0" dirty="0">
                <a:solidFill>
                  <a:srgbClr val="111111"/>
                </a:solidFill>
                <a:effectLst/>
                <a:latin typeface="-apple-system"/>
              </a:rPr>
              <a:t> </a:t>
            </a:r>
            <a:r>
              <a:rPr lang="en-GB" b="0" i="0" dirty="0" err="1">
                <a:solidFill>
                  <a:srgbClr val="111111"/>
                </a:solidFill>
                <a:effectLst/>
                <a:latin typeface="-apple-system"/>
              </a:rPr>
              <a:t>Lebensmittelversorgungskette</a:t>
            </a:r>
            <a:r>
              <a:rPr lang="en-GB" b="0" i="0" dirty="0">
                <a:solidFill>
                  <a:srgbClr val="111111"/>
                </a:solidFill>
                <a:effectLst/>
                <a:latin typeface="-apple-system"/>
              </a:rPr>
              <a:t> </a:t>
            </a:r>
            <a:r>
              <a:rPr lang="en-GB" b="0" i="0" dirty="0" err="1">
                <a:solidFill>
                  <a:srgbClr val="111111"/>
                </a:solidFill>
                <a:effectLst/>
                <a:latin typeface="-apple-system"/>
              </a:rPr>
              <a:t>zu</a:t>
            </a:r>
            <a:r>
              <a:rPr lang="en-GB" b="0" i="0" dirty="0">
                <a:solidFill>
                  <a:srgbClr val="111111"/>
                </a:solidFill>
                <a:effectLst/>
                <a:latin typeface="-apple-system"/>
              </a:rPr>
              <a:t> </a:t>
            </a:r>
            <a:r>
              <a:rPr lang="en-GB" b="0" i="0" dirty="0" err="1">
                <a:solidFill>
                  <a:srgbClr val="111111"/>
                </a:solidFill>
                <a:effectLst/>
                <a:latin typeface="-apple-system"/>
              </a:rPr>
              <a:t>verbessern</a:t>
            </a:r>
            <a:r>
              <a:rPr lang="en-GB" b="0" i="0" dirty="0">
                <a:solidFill>
                  <a:srgbClr val="111111"/>
                </a:solidFill>
                <a:effectLst/>
                <a:latin typeface="-apple-system"/>
              </a:rPr>
              <a:t>. Sie </a:t>
            </a:r>
            <a:r>
              <a:rPr lang="en-GB" b="0" i="0" dirty="0" err="1">
                <a:solidFill>
                  <a:srgbClr val="111111"/>
                </a:solidFill>
                <a:effectLst/>
                <a:latin typeface="-apple-system"/>
              </a:rPr>
              <a:t>verbinden</a:t>
            </a:r>
            <a:r>
              <a:rPr lang="en-GB" b="0" i="0" dirty="0">
                <a:solidFill>
                  <a:srgbClr val="111111"/>
                </a:solidFill>
                <a:effectLst/>
                <a:latin typeface="-apple-system"/>
              </a:rPr>
              <a:t> </a:t>
            </a:r>
            <a:r>
              <a:rPr lang="en-GB" b="0" i="0" dirty="0" err="1">
                <a:solidFill>
                  <a:srgbClr val="111111"/>
                </a:solidFill>
                <a:effectLst/>
                <a:latin typeface="-apple-system"/>
              </a:rPr>
              <a:t>sich</a:t>
            </a:r>
            <a:r>
              <a:rPr lang="en-GB" b="0" i="0" dirty="0">
                <a:solidFill>
                  <a:srgbClr val="111111"/>
                </a:solidFill>
                <a:effectLst/>
                <a:latin typeface="-apple-system"/>
              </a:rPr>
              <a:t> </a:t>
            </a:r>
            <a:r>
              <a:rPr lang="en-GB" b="0" i="0" dirty="0" err="1">
                <a:solidFill>
                  <a:srgbClr val="111111"/>
                </a:solidFill>
                <a:effectLst/>
                <a:latin typeface="-apple-system"/>
              </a:rPr>
              <a:t>durch</a:t>
            </a:r>
            <a:r>
              <a:rPr lang="en-GB" b="0" i="0" dirty="0">
                <a:solidFill>
                  <a:srgbClr val="111111"/>
                </a:solidFill>
                <a:effectLst/>
                <a:latin typeface="-apple-system"/>
              </a:rPr>
              <a:t> </a:t>
            </a:r>
            <a:r>
              <a:rPr lang="en-GB" b="0" i="0" dirty="0" err="1">
                <a:solidFill>
                  <a:srgbClr val="111111"/>
                </a:solidFill>
                <a:effectLst/>
                <a:latin typeface="-apple-system"/>
              </a:rPr>
              <a:t>eine</a:t>
            </a:r>
            <a:r>
              <a:rPr lang="en-GB" b="0" i="0" dirty="0">
                <a:solidFill>
                  <a:srgbClr val="111111"/>
                </a:solidFill>
                <a:effectLst/>
                <a:latin typeface="-apple-system"/>
              </a:rPr>
              <a:t> </a:t>
            </a:r>
            <a:r>
              <a:rPr lang="en-GB" b="0" i="0" dirty="0" err="1">
                <a:solidFill>
                  <a:srgbClr val="111111"/>
                </a:solidFill>
                <a:effectLst/>
                <a:latin typeface="-apple-system"/>
              </a:rPr>
              <a:t>genehmigte</a:t>
            </a:r>
            <a:r>
              <a:rPr lang="en-GB" b="0" i="0" dirty="0">
                <a:solidFill>
                  <a:srgbClr val="111111"/>
                </a:solidFill>
                <a:effectLst/>
                <a:latin typeface="-apple-system"/>
              </a:rPr>
              <a:t>, </a:t>
            </a:r>
            <a:r>
              <a:rPr lang="en-GB" b="0" i="0" dirty="0" err="1">
                <a:solidFill>
                  <a:srgbClr val="111111"/>
                </a:solidFill>
                <a:effectLst/>
                <a:latin typeface="-apple-system"/>
              </a:rPr>
              <a:t>unveränderliche</a:t>
            </a:r>
            <a:r>
              <a:rPr lang="en-GB" b="0" i="0" dirty="0">
                <a:solidFill>
                  <a:srgbClr val="111111"/>
                </a:solidFill>
                <a:effectLst/>
                <a:latin typeface="-apple-system"/>
              </a:rPr>
              <a:t> und </a:t>
            </a:r>
            <a:r>
              <a:rPr lang="en-GB" b="0" i="0" dirty="0" err="1">
                <a:solidFill>
                  <a:srgbClr val="111111"/>
                </a:solidFill>
                <a:effectLst/>
                <a:latin typeface="-apple-system"/>
              </a:rPr>
              <a:t>gemeinsame</a:t>
            </a:r>
            <a:r>
              <a:rPr lang="en-GB" b="0" i="0" dirty="0">
                <a:solidFill>
                  <a:srgbClr val="111111"/>
                </a:solidFill>
                <a:effectLst/>
                <a:latin typeface="-apple-system"/>
              </a:rPr>
              <a:t> </a:t>
            </a:r>
            <a:r>
              <a:rPr lang="en-GB" b="0" i="0" dirty="0" err="1">
                <a:solidFill>
                  <a:srgbClr val="111111"/>
                </a:solidFill>
                <a:effectLst/>
                <a:latin typeface="-apple-system"/>
              </a:rPr>
              <a:t>Aufzeichnung</a:t>
            </a:r>
            <a:r>
              <a:rPr lang="en-GB" b="0" i="0" dirty="0">
                <a:solidFill>
                  <a:srgbClr val="111111"/>
                </a:solidFill>
                <a:effectLst/>
                <a:latin typeface="-apple-system"/>
              </a:rPr>
              <a:t> der </a:t>
            </a:r>
            <a:r>
              <a:rPr lang="en-GB" b="0" i="0" dirty="0" err="1">
                <a:solidFill>
                  <a:srgbClr val="111111"/>
                </a:solidFill>
                <a:effectLst/>
                <a:latin typeface="-apple-system"/>
              </a:rPr>
              <a:t>Herkunft</a:t>
            </a:r>
            <a:r>
              <a:rPr lang="en-GB" b="0" i="0" dirty="0">
                <a:solidFill>
                  <a:srgbClr val="111111"/>
                </a:solidFill>
                <a:effectLst/>
                <a:latin typeface="-apple-system"/>
              </a:rPr>
              <a:t> von </a:t>
            </a:r>
            <a:r>
              <a:rPr lang="en-GB" b="0" i="0" dirty="0" err="1">
                <a:solidFill>
                  <a:srgbClr val="111111"/>
                </a:solidFill>
                <a:effectLst/>
                <a:latin typeface="-apple-system"/>
              </a:rPr>
              <a:t>Lebensmitteln</a:t>
            </a:r>
            <a:r>
              <a:rPr lang="en-GB" b="0" i="0" dirty="0">
                <a:solidFill>
                  <a:srgbClr val="111111"/>
                </a:solidFill>
                <a:effectLst/>
                <a:latin typeface="-apple-system"/>
              </a:rPr>
              <a:t>, </a:t>
            </a:r>
            <a:r>
              <a:rPr lang="en-GB" b="0" i="0" dirty="0" err="1">
                <a:solidFill>
                  <a:srgbClr val="111111"/>
                </a:solidFill>
                <a:effectLst/>
                <a:latin typeface="-apple-system"/>
              </a:rPr>
              <a:t>Transaktionsdaten</a:t>
            </a:r>
            <a:r>
              <a:rPr lang="en-GB" b="0" i="0" dirty="0">
                <a:solidFill>
                  <a:srgbClr val="111111"/>
                </a:solidFill>
                <a:effectLst/>
                <a:latin typeface="-apple-system"/>
              </a:rPr>
              <a:t>, </a:t>
            </a:r>
            <a:r>
              <a:rPr lang="en-GB" b="0" i="0" dirty="0" err="1">
                <a:solidFill>
                  <a:srgbClr val="111111"/>
                </a:solidFill>
                <a:effectLst/>
                <a:latin typeface="-apple-system"/>
              </a:rPr>
              <a:t>Verarbeitungsdetails</a:t>
            </a:r>
            <a:r>
              <a:rPr lang="en-GB" b="0" i="0" dirty="0">
                <a:solidFill>
                  <a:srgbClr val="111111"/>
                </a:solidFill>
                <a:effectLst/>
                <a:latin typeface="-apple-system"/>
              </a:rPr>
              <a:t> und </a:t>
            </a:r>
            <a:r>
              <a:rPr lang="en-GB" b="0" i="0" dirty="0" err="1">
                <a:solidFill>
                  <a:srgbClr val="111111"/>
                </a:solidFill>
                <a:effectLst/>
                <a:latin typeface="-apple-system"/>
              </a:rPr>
              <a:t>mehr</a:t>
            </a:r>
            <a:r>
              <a:rPr lang="en-GB" b="0" i="0" dirty="0">
                <a:solidFill>
                  <a:srgbClr val="111111"/>
                </a:solidFill>
                <a:effectLst/>
                <a:latin typeface="-apple-system"/>
              </a:rPr>
              <a:t>. Dies </a:t>
            </a:r>
            <a:r>
              <a:rPr lang="en-GB" b="0" i="0" dirty="0" err="1">
                <a:solidFill>
                  <a:srgbClr val="111111"/>
                </a:solidFill>
                <a:effectLst/>
                <a:latin typeface="-apple-system"/>
              </a:rPr>
              <a:t>trägt</a:t>
            </a:r>
            <a:r>
              <a:rPr lang="en-GB" b="0" i="0" dirty="0">
                <a:solidFill>
                  <a:srgbClr val="111111"/>
                </a:solidFill>
                <a:effectLst/>
                <a:latin typeface="-apple-system"/>
              </a:rPr>
              <a:t> </a:t>
            </a:r>
            <a:r>
              <a:rPr lang="en-GB" b="0" i="0" dirty="0" err="1">
                <a:solidFill>
                  <a:srgbClr val="111111"/>
                </a:solidFill>
                <a:effectLst/>
                <a:latin typeface="-apple-system"/>
              </a:rPr>
              <a:t>dazu</a:t>
            </a:r>
            <a:r>
              <a:rPr lang="en-GB" b="0" i="0" dirty="0">
                <a:solidFill>
                  <a:srgbClr val="111111"/>
                </a:solidFill>
                <a:effectLst/>
                <a:latin typeface="-apple-system"/>
              </a:rPr>
              <a:t> </a:t>
            </a:r>
            <a:r>
              <a:rPr lang="en-GB" b="0" i="0" dirty="0" err="1">
                <a:solidFill>
                  <a:srgbClr val="111111"/>
                </a:solidFill>
                <a:effectLst/>
                <a:latin typeface="-apple-system"/>
              </a:rPr>
              <a:t>bei</a:t>
            </a:r>
            <a:r>
              <a:rPr lang="en-GB" b="0" i="0" dirty="0">
                <a:solidFill>
                  <a:srgbClr val="111111"/>
                </a:solidFill>
                <a:effectLst/>
                <a:latin typeface="-apple-system"/>
              </a:rPr>
              <a:t>, </a:t>
            </a:r>
            <a:r>
              <a:rPr lang="en-GB" b="0" i="0" dirty="0" err="1">
                <a:solidFill>
                  <a:srgbClr val="111111"/>
                </a:solidFill>
                <a:effectLst/>
                <a:latin typeface="-apple-system"/>
              </a:rPr>
              <a:t>Sicherheit</a:t>
            </a:r>
            <a:r>
              <a:rPr lang="en-GB" b="0" i="0" dirty="0">
                <a:solidFill>
                  <a:srgbClr val="111111"/>
                </a:solidFill>
                <a:effectLst/>
                <a:latin typeface="-apple-system"/>
              </a:rPr>
              <a:t>, </a:t>
            </a:r>
            <a:r>
              <a:rPr lang="en-GB" b="0" i="0" dirty="0" err="1">
                <a:solidFill>
                  <a:srgbClr val="111111"/>
                </a:solidFill>
                <a:effectLst/>
                <a:latin typeface="-apple-system"/>
              </a:rPr>
              <a:t>Qualität</a:t>
            </a:r>
            <a:r>
              <a:rPr lang="en-GB" b="0" i="0" dirty="0">
                <a:solidFill>
                  <a:srgbClr val="111111"/>
                </a:solidFill>
                <a:effectLst/>
                <a:latin typeface="-apple-system"/>
              </a:rPr>
              <a:t> und </a:t>
            </a:r>
            <a:r>
              <a:rPr lang="en-GB" b="0" i="0" dirty="0" err="1">
                <a:solidFill>
                  <a:srgbClr val="111111"/>
                </a:solidFill>
                <a:effectLst/>
                <a:latin typeface="-apple-system"/>
              </a:rPr>
              <a:t>Nachhaltigkeit</a:t>
            </a:r>
            <a:r>
              <a:rPr lang="en-GB" b="0" i="0" dirty="0">
                <a:solidFill>
                  <a:srgbClr val="111111"/>
                </a:solidFill>
                <a:effectLst/>
                <a:latin typeface="-apple-system"/>
              </a:rPr>
              <a:t> in </a:t>
            </a:r>
            <a:r>
              <a:rPr lang="en-GB" b="0" i="0" dirty="0" err="1">
                <a:solidFill>
                  <a:srgbClr val="111111"/>
                </a:solidFill>
                <a:effectLst/>
                <a:latin typeface="-apple-system"/>
              </a:rPr>
              <a:t>unserem</a:t>
            </a:r>
            <a:r>
              <a:rPr lang="en-GB" b="0" i="0" dirty="0">
                <a:solidFill>
                  <a:srgbClr val="111111"/>
                </a:solidFill>
                <a:effectLst/>
                <a:latin typeface="-apple-system"/>
              </a:rPr>
              <a:t> </a:t>
            </a:r>
            <a:r>
              <a:rPr lang="en-GB" b="0" i="0" dirty="0" err="1">
                <a:solidFill>
                  <a:srgbClr val="111111"/>
                </a:solidFill>
                <a:effectLst/>
                <a:latin typeface="-apple-system"/>
              </a:rPr>
              <a:t>Lebensmittel-Ökosystem</a:t>
            </a:r>
            <a:r>
              <a:rPr lang="en-GB" b="0" i="0" dirty="0">
                <a:solidFill>
                  <a:srgbClr val="111111"/>
                </a:solidFill>
                <a:effectLst/>
                <a:latin typeface="-apple-system"/>
              </a:rPr>
              <a:t> </a:t>
            </a:r>
            <a:r>
              <a:rPr lang="en-GB" b="0" i="0" dirty="0" err="1">
                <a:solidFill>
                  <a:srgbClr val="111111"/>
                </a:solidFill>
                <a:effectLst/>
                <a:latin typeface="-apple-system"/>
              </a:rPr>
              <a:t>zu</a:t>
            </a:r>
            <a:r>
              <a:rPr lang="en-GB" b="0" i="0" dirty="0">
                <a:solidFill>
                  <a:srgbClr val="111111"/>
                </a:solidFill>
                <a:effectLst/>
                <a:latin typeface="-apple-system"/>
              </a:rPr>
              <a:t> </a:t>
            </a:r>
            <a:r>
              <a:rPr lang="en-GB" b="0" i="0" dirty="0" err="1">
                <a:solidFill>
                  <a:srgbClr val="111111"/>
                </a:solidFill>
                <a:effectLst/>
                <a:latin typeface="-apple-system"/>
              </a:rPr>
              <a:t>gewährleisten</a:t>
            </a:r>
            <a:r>
              <a:rPr lang="en-GB" b="0" i="0" dirty="0">
                <a:solidFill>
                  <a:srgbClr val="111111"/>
                </a:solidFill>
                <a:effectLst/>
                <a:latin typeface="-apple-system"/>
              </a:rPr>
              <a:t>.</a:t>
            </a:r>
          </a:p>
          <a:p>
            <a:pPr algn="just"/>
            <a:endParaRPr lang="en-GB" b="0" i="0" dirty="0">
              <a:solidFill>
                <a:srgbClr val="111111"/>
              </a:solidFill>
              <a:effectLst/>
              <a:latin typeface="-apple-system"/>
            </a:endParaRPr>
          </a:p>
          <a:p>
            <a:pPr algn="just"/>
            <a:r>
              <a:rPr lang="en-GB" b="0" i="0" dirty="0">
                <a:solidFill>
                  <a:srgbClr val="111111"/>
                </a:solidFill>
                <a:effectLst/>
                <a:latin typeface="-apple-system"/>
              </a:rPr>
              <a:t>IBM Food Trust </a:t>
            </a:r>
            <a:r>
              <a:rPr lang="en-GB" b="0" i="0" dirty="0" err="1">
                <a:solidFill>
                  <a:srgbClr val="111111"/>
                </a:solidFill>
                <a:effectLst/>
                <a:latin typeface="-apple-system"/>
              </a:rPr>
              <a:t>ist</a:t>
            </a:r>
            <a:r>
              <a:rPr lang="en-GB" b="0" i="0" dirty="0">
                <a:solidFill>
                  <a:srgbClr val="111111"/>
                </a:solidFill>
                <a:effectLst/>
                <a:latin typeface="-apple-system"/>
              </a:rPr>
              <a:t> </a:t>
            </a:r>
            <a:r>
              <a:rPr lang="en-GB" b="0" i="0" dirty="0" err="1">
                <a:solidFill>
                  <a:srgbClr val="111111"/>
                </a:solidFill>
                <a:effectLst/>
                <a:latin typeface="-apple-system"/>
              </a:rPr>
              <a:t>eine</a:t>
            </a:r>
            <a:r>
              <a:rPr lang="en-GB" b="0" i="0" dirty="0">
                <a:solidFill>
                  <a:srgbClr val="111111"/>
                </a:solidFill>
                <a:effectLst/>
                <a:latin typeface="-apple-system"/>
              </a:rPr>
              <a:t> Software-as-a-Service (SaaS)-</a:t>
            </a:r>
            <a:r>
              <a:rPr lang="en-GB" b="0" i="0" dirty="0" err="1">
                <a:solidFill>
                  <a:srgbClr val="111111"/>
                </a:solidFill>
                <a:effectLst/>
                <a:latin typeface="-apple-system"/>
              </a:rPr>
              <a:t>Lösung</a:t>
            </a:r>
            <a:r>
              <a:rPr lang="en-GB" b="0" i="0" dirty="0">
                <a:solidFill>
                  <a:srgbClr val="111111"/>
                </a:solidFill>
                <a:effectLst/>
                <a:latin typeface="-apple-system"/>
              </a:rPr>
              <a:t> für die </a:t>
            </a:r>
            <a:r>
              <a:rPr lang="en-GB" b="0" i="0" dirty="0" err="1">
                <a:solidFill>
                  <a:srgbClr val="111111"/>
                </a:solidFill>
                <a:effectLst/>
                <a:latin typeface="-apple-system"/>
              </a:rPr>
              <a:t>Lebensmittelsicherheit</a:t>
            </a:r>
            <a:r>
              <a:rPr lang="en-GB" b="0" i="0" dirty="0">
                <a:solidFill>
                  <a:srgbClr val="111111"/>
                </a:solidFill>
                <a:effectLst/>
                <a:latin typeface="-apple-system"/>
              </a:rPr>
              <a:t>, die auf der IBM Blockchain-</a:t>
            </a:r>
            <a:r>
              <a:rPr lang="en-GB" b="0" i="0" dirty="0" err="1">
                <a:solidFill>
                  <a:srgbClr val="111111"/>
                </a:solidFill>
                <a:effectLst/>
                <a:latin typeface="-apple-system"/>
              </a:rPr>
              <a:t>Plattform</a:t>
            </a:r>
            <a:r>
              <a:rPr lang="en-GB" b="0" i="0" dirty="0">
                <a:solidFill>
                  <a:srgbClr val="111111"/>
                </a:solidFill>
                <a:effectLst/>
                <a:latin typeface="-apple-system"/>
              </a:rPr>
              <a:t> </a:t>
            </a:r>
            <a:r>
              <a:rPr lang="en-GB" b="0" i="0" dirty="0" err="1">
                <a:solidFill>
                  <a:srgbClr val="111111"/>
                </a:solidFill>
                <a:effectLst/>
                <a:latin typeface="-apple-system"/>
              </a:rPr>
              <a:t>basiert</a:t>
            </a:r>
            <a:r>
              <a:rPr lang="en-GB" b="0" i="0" dirty="0">
                <a:solidFill>
                  <a:srgbClr val="111111"/>
                </a:solidFill>
                <a:effectLst/>
                <a:latin typeface="-apple-system"/>
              </a:rPr>
              <a:t>. </a:t>
            </a:r>
            <a:endParaRPr lang="en-GB" dirty="0">
              <a:solidFill>
                <a:srgbClr val="262626"/>
              </a:solidFill>
            </a:endParaRPr>
          </a:p>
          <a:p>
            <a:pPr algn="just"/>
            <a:endParaRPr lang="en-GB" dirty="0">
              <a:solidFill>
                <a:srgbClr val="262626"/>
              </a:solidFill>
            </a:endParaRPr>
          </a:p>
          <a:p>
            <a:pPr algn="just"/>
            <a:r>
              <a:rPr lang="en-IE" dirty="0">
                <a:hlinkClick r:id="rId2"/>
              </a:rPr>
              <a:t>https://www.ibm.com/products/supply-chain-intelligence-suite/food-trust</a:t>
            </a:r>
            <a:endParaRPr lang="en-IE" dirty="0"/>
          </a:p>
          <a:p>
            <a:pPr algn="just"/>
            <a:r>
              <a:rPr lang="en-GB" dirty="0">
                <a:hlinkClick r:id="rId3"/>
              </a:rPr>
              <a:t>How to use IBM App Connect with IBM Food Trust - IBM Documentation</a:t>
            </a:r>
            <a:endParaRPr lang="en-GB" b="0" i="0" dirty="0">
              <a:solidFill>
                <a:srgbClr val="262626"/>
              </a:solidFill>
              <a:effectLst/>
            </a:endParaRPr>
          </a:p>
        </p:txBody>
      </p:sp>
      <p:pic>
        <p:nvPicPr>
          <p:cNvPr id="12" name="Picture 11">
            <a:hlinkClick r:id="rId4"/>
            <a:extLst>
              <a:ext uri="{FF2B5EF4-FFF2-40B4-BE49-F238E27FC236}">
                <a16:creationId xmlns:a16="http://schemas.microsoft.com/office/drawing/2014/main" id="{62D8F49E-9B71-ED65-CB3A-ED34227BCC81}"/>
              </a:ext>
            </a:extLst>
          </p:cNvPr>
          <p:cNvPicPr>
            <a:picLocks noChangeAspect="1"/>
          </p:cNvPicPr>
          <p:nvPr/>
        </p:nvPicPr>
        <p:blipFill>
          <a:blip r:embed="rId5"/>
          <a:stretch>
            <a:fillRect/>
          </a:stretch>
        </p:blipFill>
        <p:spPr>
          <a:xfrm>
            <a:off x="7414381" y="0"/>
            <a:ext cx="4777619" cy="6858000"/>
          </a:xfrm>
          <a:prstGeom prst="rect">
            <a:avLst/>
          </a:prstGeom>
        </p:spPr>
      </p:pic>
      <p:sp>
        <p:nvSpPr>
          <p:cNvPr id="13" name="TextBox 12">
            <a:extLst>
              <a:ext uri="{FF2B5EF4-FFF2-40B4-BE49-F238E27FC236}">
                <a16:creationId xmlns:a16="http://schemas.microsoft.com/office/drawing/2014/main" id="{B23FCE14-FF99-9763-029B-2AF022EB3C03}"/>
              </a:ext>
            </a:extLst>
          </p:cNvPr>
          <p:cNvSpPr txBox="1"/>
          <p:nvPr/>
        </p:nvSpPr>
        <p:spPr>
          <a:xfrm>
            <a:off x="7687340" y="198359"/>
            <a:ext cx="3721396" cy="830997"/>
          </a:xfrm>
          <a:prstGeom prst="rect">
            <a:avLst/>
          </a:prstGeom>
          <a:solidFill>
            <a:schemeClr val="bg1"/>
          </a:solidFill>
        </p:spPr>
        <p:txBody>
          <a:bodyPr wrap="square" rtlCol="0">
            <a:spAutoFit/>
          </a:bodyPr>
          <a:lstStyle/>
          <a:p>
            <a:r>
              <a:rPr lang="de-DE" sz="1600" b="1" dirty="0">
                <a:hlinkClick r:id="rId6" action="ppaction://hlinkfile"/>
              </a:rPr>
              <a:t>Klicken Sie hier zum DOWNLOAD des LEITFADENS FÜR LEBENSMITTELVERTRAUEN</a:t>
            </a:r>
            <a:endParaRPr lang="en-IE" sz="1600" b="1" dirty="0"/>
          </a:p>
        </p:txBody>
      </p:sp>
    </p:spTree>
    <p:extLst>
      <p:ext uri="{BB962C8B-B14F-4D97-AF65-F5344CB8AC3E}">
        <p14:creationId xmlns:p14="http://schemas.microsoft.com/office/powerpoint/2010/main" val="2232263487"/>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643878" y="815880"/>
            <a:ext cx="10595237" cy="803654"/>
          </a:xfrm>
          <a:prstGeom prst="rect">
            <a:avLst/>
          </a:prstGeom>
        </p:spPr>
        <p:txBody>
          <a:bodyPr/>
          <a:lstStyle/>
          <a:p>
            <a:r>
              <a:rPr lang="en-IE" dirty="0">
                <a:solidFill>
                  <a:srgbClr val="6A9D56"/>
                </a:solidFill>
              </a:rPr>
              <a:t>IBM Food Trust </a:t>
            </a:r>
            <a:r>
              <a:rPr lang="en-IE" dirty="0" err="1">
                <a:solidFill>
                  <a:srgbClr val="6A9D56"/>
                </a:solidFill>
              </a:rPr>
              <a:t>Plattform</a:t>
            </a:r>
            <a:endParaRPr lang="en-US" dirty="0"/>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1" name="TextBox 10">
            <a:extLst>
              <a:ext uri="{FF2B5EF4-FFF2-40B4-BE49-F238E27FC236}">
                <a16:creationId xmlns:a16="http://schemas.microsoft.com/office/drawing/2014/main" id="{70E501FE-E41F-8018-BFAA-DCBC2D8F6B1B}"/>
              </a:ext>
            </a:extLst>
          </p:cNvPr>
          <p:cNvSpPr txBox="1"/>
          <p:nvPr/>
        </p:nvSpPr>
        <p:spPr>
          <a:xfrm>
            <a:off x="643878" y="1888917"/>
            <a:ext cx="9862392" cy="3477875"/>
          </a:xfrm>
          <a:prstGeom prst="rect">
            <a:avLst/>
          </a:prstGeom>
          <a:noFill/>
        </p:spPr>
        <p:txBody>
          <a:bodyPr wrap="square" rtlCol="0">
            <a:spAutoFit/>
          </a:bodyPr>
          <a:lstStyle/>
          <a:p>
            <a:pPr algn="just"/>
            <a:r>
              <a:rPr lang="en-GB" sz="2000" dirty="0">
                <a:solidFill>
                  <a:srgbClr val="333333"/>
                </a:solidFill>
              </a:rPr>
              <a:t>Der </a:t>
            </a:r>
            <a:r>
              <a:rPr lang="en-GB" sz="2000" dirty="0" err="1">
                <a:solidFill>
                  <a:srgbClr val="333333"/>
                </a:solidFill>
              </a:rPr>
              <a:t>Meeresfrüchte-Überwachungsdienst</a:t>
            </a:r>
            <a:r>
              <a:rPr lang="en-GB" sz="2000" b="0" i="0" dirty="0">
                <a:solidFill>
                  <a:srgbClr val="333333"/>
                </a:solidFill>
                <a:effectLst/>
              </a:rPr>
              <a:t>, </a:t>
            </a:r>
            <a:r>
              <a:rPr lang="en-GB" sz="2000" b="0" i="0" u="none" strike="noStrike" dirty="0">
                <a:solidFill>
                  <a:srgbClr val="003891"/>
                </a:solidFill>
                <a:effectLst/>
                <a:hlinkClick r:id="rId2" tooltip="https://oceana.org/sites/default/files/National_Seafood_Fraud_Testing_Results_Highlights_FINAL.pdf"/>
              </a:rPr>
              <a:t>Oceana.org</a:t>
            </a:r>
            <a:r>
              <a:rPr lang="en-GB" sz="2000" b="0" i="0" dirty="0">
                <a:solidFill>
                  <a:srgbClr val="333333"/>
                </a:solidFill>
                <a:effectLst/>
              </a:rPr>
              <a:t>, hat in </a:t>
            </a:r>
            <a:r>
              <a:rPr lang="en-GB" sz="2000" b="0" i="0" dirty="0" err="1">
                <a:solidFill>
                  <a:srgbClr val="333333"/>
                </a:solidFill>
                <a:effectLst/>
              </a:rPr>
              <a:t>einer</a:t>
            </a:r>
            <a:r>
              <a:rPr lang="en-GB" sz="2000" b="0" i="0" dirty="0">
                <a:solidFill>
                  <a:srgbClr val="333333"/>
                </a:solidFill>
                <a:effectLst/>
              </a:rPr>
              <a:t> </a:t>
            </a:r>
            <a:r>
              <a:rPr lang="en-GB" sz="2000" b="0" i="0" dirty="0" err="1">
                <a:solidFill>
                  <a:srgbClr val="333333"/>
                </a:solidFill>
                <a:effectLst/>
              </a:rPr>
              <a:t>Studie</a:t>
            </a:r>
            <a:r>
              <a:rPr lang="en-GB" sz="2000" b="0" i="0" dirty="0">
                <a:solidFill>
                  <a:srgbClr val="333333"/>
                </a:solidFill>
                <a:effectLst/>
              </a:rPr>
              <a:t> </a:t>
            </a:r>
            <a:r>
              <a:rPr lang="en-GB" sz="2000" b="0" i="0" dirty="0" err="1">
                <a:solidFill>
                  <a:srgbClr val="333333"/>
                </a:solidFill>
                <a:effectLst/>
              </a:rPr>
              <a:t>festgestellt</a:t>
            </a:r>
            <a:r>
              <a:rPr lang="en-GB" sz="2000" b="0" i="0" dirty="0">
                <a:solidFill>
                  <a:srgbClr val="333333"/>
                </a:solidFill>
                <a:effectLst/>
              </a:rPr>
              <a:t>, </a:t>
            </a:r>
            <a:r>
              <a:rPr lang="en-GB" sz="2000" b="0" i="0" dirty="0" err="1">
                <a:solidFill>
                  <a:srgbClr val="333333"/>
                </a:solidFill>
                <a:effectLst/>
              </a:rPr>
              <a:t>dass</a:t>
            </a:r>
            <a:r>
              <a:rPr lang="en-GB" sz="2000" b="0" i="0" dirty="0">
                <a:solidFill>
                  <a:srgbClr val="333333"/>
                </a:solidFill>
                <a:effectLst/>
              </a:rPr>
              <a:t> </a:t>
            </a:r>
            <a:r>
              <a:rPr lang="en-GB" sz="2000" b="0" i="0" dirty="0" err="1">
                <a:solidFill>
                  <a:srgbClr val="333333"/>
                </a:solidFill>
                <a:effectLst/>
              </a:rPr>
              <a:t>landesweit</a:t>
            </a:r>
            <a:r>
              <a:rPr lang="en-GB" sz="2000" b="0" i="0" dirty="0">
                <a:solidFill>
                  <a:srgbClr val="333333"/>
                </a:solidFill>
                <a:effectLst/>
              </a:rPr>
              <a:t> </a:t>
            </a:r>
            <a:r>
              <a:rPr lang="en-GB" sz="2000" b="0" i="0" dirty="0" err="1">
                <a:solidFill>
                  <a:srgbClr val="333333"/>
                </a:solidFill>
                <a:effectLst/>
              </a:rPr>
              <a:t>eines</a:t>
            </a:r>
            <a:r>
              <a:rPr lang="en-GB" sz="2000" b="0" i="0" dirty="0">
                <a:solidFill>
                  <a:srgbClr val="333333"/>
                </a:solidFill>
                <a:effectLst/>
              </a:rPr>
              <a:t> von </a:t>
            </a:r>
            <a:r>
              <a:rPr lang="en-GB" sz="2000" b="0" i="0" dirty="0" err="1">
                <a:solidFill>
                  <a:srgbClr val="333333"/>
                </a:solidFill>
                <a:effectLst/>
              </a:rPr>
              <a:t>drei</a:t>
            </a:r>
            <a:r>
              <a:rPr lang="en-GB" sz="2000" b="0" i="0" dirty="0">
                <a:solidFill>
                  <a:srgbClr val="333333"/>
                </a:solidFill>
                <a:effectLst/>
              </a:rPr>
              <a:t> </a:t>
            </a:r>
            <a:r>
              <a:rPr lang="en-GB" sz="2000" b="0" i="0" dirty="0" err="1">
                <a:solidFill>
                  <a:srgbClr val="333333"/>
                </a:solidFill>
                <a:effectLst/>
              </a:rPr>
              <a:t>Fischereierzeugnissen</a:t>
            </a:r>
            <a:r>
              <a:rPr lang="en-GB" sz="2000" b="0" i="0" dirty="0">
                <a:solidFill>
                  <a:srgbClr val="333333"/>
                </a:solidFill>
                <a:effectLst/>
              </a:rPr>
              <a:t> </a:t>
            </a:r>
            <a:r>
              <a:rPr lang="en-GB" sz="2000" b="0" i="0" dirty="0" err="1">
                <a:solidFill>
                  <a:srgbClr val="333333"/>
                </a:solidFill>
                <a:effectLst/>
              </a:rPr>
              <a:t>falsch</a:t>
            </a:r>
            <a:r>
              <a:rPr lang="en-GB" sz="2000" b="0" i="0" dirty="0">
                <a:solidFill>
                  <a:srgbClr val="333333"/>
                </a:solidFill>
                <a:effectLst/>
              </a:rPr>
              <a:t> </a:t>
            </a:r>
            <a:r>
              <a:rPr lang="en-GB" sz="2000" b="0" i="0" dirty="0" err="1">
                <a:solidFill>
                  <a:srgbClr val="333333"/>
                </a:solidFill>
                <a:effectLst/>
              </a:rPr>
              <a:t>etikettiert</a:t>
            </a:r>
            <a:r>
              <a:rPr lang="en-GB" sz="2000" b="0" i="0" dirty="0">
                <a:solidFill>
                  <a:srgbClr val="333333"/>
                </a:solidFill>
                <a:effectLst/>
              </a:rPr>
              <a:t> </a:t>
            </a:r>
            <a:r>
              <a:rPr lang="en-GB" sz="2000" b="0" i="0" dirty="0" err="1">
                <a:solidFill>
                  <a:srgbClr val="333333"/>
                </a:solidFill>
                <a:effectLst/>
              </a:rPr>
              <a:t>ist</a:t>
            </a:r>
            <a:r>
              <a:rPr lang="en-GB" sz="2000" b="0" i="0" dirty="0">
                <a:solidFill>
                  <a:srgbClr val="333333"/>
                </a:solidFill>
                <a:effectLst/>
              </a:rPr>
              <a:t>. </a:t>
            </a:r>
            <a:r>
              <a:rPr lang="en-GB" sz="2000" dirty="0">
                <a:hlinkClick r:id="rId3"/>
              </a:rPr>
              <a:t>Revealed: seafood fraud happening on a vast global scale | Fish | The Guardian</a:t>
            </a:r>
            <a:endParaRPr lang="en-GB" sz="2000" b="0" i="0" dirty="0">
              <a:solidFill>
                <a:srgbClr val="333333"/>
              </a:solidFill>
              <a:effectLst/>
            </a:endParaRPr>
          </a:p>
          <a:p>
            <a:pPr algn="just"/>
            <a:endParaRPr lang="en-GB" sz="2000" dirty="0">
              <a:solidFill>
                <a:srgbClr val="333333"/>
              </a:solidFill>
            </a:endParaRPr>
          </a:p>
          <a:p>
            <a:pPr algn="just"/>
            <a:r>
              <a:rPr lang="en-GB" sz="2000" b="0" i="0" dirty="0" err="1">
                <a:solidFill>
                  <a:srgbClr val="333333"/>
                </a:solidFill>
                <a:effectLst/>
              </a:rPr>
              <a:t>Kvarøy</a:t>
            </a:r>
            <a:r>
              <a:rPr lang="en-GB" sz="2000" b="0" i="0" dirty="0">
                <a:solidFill>
                  <a:srgbClr val="333333"/>
                </a:solidFill>
                <a:effectLst/>
              </a:rPr>
              <a:t> Arctic, </a:t>
            </a:r>
            <a:r>
              <a:rPr lang="en-GB" sz="2000" b="0" i="0" dirty="0" err="1">
                <a:solidFill>
                  <a:srgbClr val="333333"/>
                </a:solidFill>
                <a:effectLst/>
              </a:rPr>
              <a:t>ein</a:t>
            </a:r>
            <a:r>
              <a:rPr lang="en-GB" sz="2000" b="0" i="0" dirty="0">
                <a:solidFill>
                  <a:srgbClr val="333333"/>
                </a:solidFill>
                <a:effectLst/>
              </a:rPr>
              <a:t> </a:t>
            </a:r>
            <a:r>
              <a:rPr lang="en-GB" sz="2000" b="0" i="0" dirty="0" err="1">
                <a:solidFill>
                  <a:srgbClr val="333333"/>
                </a:solidFill>
                <a:effectLst/>
              </a:rPr>
              <a:t>großer</a:t>
            </a:r>
            <a:r>
              <a:rPr lang="en-GB" sz="2000" b="0" i="0" dirty="0">
                <a:solidFill>
                  <a:srgbClr val="333333"/>
                </a:solidFill>
                <a:effectLst/>
              </a:rPr>
              <a:t> </a:t>
            </a:r>
            <a:r>
              <a:rPr lang="en-GB" sz="2000" b="0" i="0" dirty="0" err="1">
                <a:solidFill>
                  <a:srgbClr val="333333"/>
                </a:solidFill>
                <a:effectLst/>
              </a:rPr>
              <a:t>Produzent</a:t>
            </a:r>
            <a:r>
              <a:rPr lang="en-GB" sz="2000" b="0" i="0" dirty="0">
                <a:solidFill>
                  <a:srgbClr val="333333"/>
                </a:solidFill>
                <a:effectLst/>
              </a:rPr>
              <a:t> von Lachs </a:t>
            </a:r>
            <a:r>
              <a:rPr lang="en-GB" sz="2000" b="0" i="0" dirty="0" err="1">
                <a:solidFill>
                  <a:srgbClr val="333333"/>
                </a:solidFill>
                <a:effectLst/>
              </a:rPr>
              <a:t>aus</a:t>
            </a:r>
            <a:r>
              <a:rPr lang="en-GB" sz="2000" b="0" i="0" dirty="0">
                <a:solidFill>
                  <a:srgbClr val="333333"/>
                </a:solidFill>
                <a:effectLst/>
              </a:rPr>
              <a:t> </a:t>
            </a:r>
            <a:r>
              <a:rPr lang="en-GB" sz="2000" b="0" i="0" dirty="0" err="1">
                <a:solidFill>
                  <a:srgbClr val="333333"/>
                </a:solidFill>
                <a:effectLst/>
              </a:rPr>
              <a:t>norwegischer</a:t>
            </a:r>
            <a:r>
              <a:rPr lang="en-GB" sz="2000" b="0" i="0" dirty="0">
                <a:solidFill>
                  <a:srgbClr val="333333"/>
                </a:solidFill>
                <a:effectLst/>
              </a:rPr>
              <a:t> </a:t>
            </a:r>
            <a:r>
              <a:rPr lang="en-GB" sz="2000" b="0" i="0" dirty="0" err="1">
                <a:solidFill>
                  <a:srgbClr val="333333"/>
                </a:solidFill>
                <a:effectLst/>
              </a:rPr>
              <a:t>Zucht</a:t>
            </a:r>
            <a:r>
              <a:rPr lang="en-GB" sz="2000" b="0" i="0" dirty="0">
                <a:solidFill>
                  <a:srgbClr val="333333"/>
                </a:solidFill>
                <a:effectLst/>
              </a:rPr>
              <a:t>, der an </a:t>
            </a:r>
            <a:r>
              <a:rPr lang="en-GB" sz="2000" b="0" i="0" dirty="0" err="1">
                <a:solidFill>
                  <a:srgbClr val="333333"/>
                </a:solidFill>
                <a:effectLst/>
              </a:rPr>
              <a:t>Geschäfte</a:t>
            </a:r>
            <a:r>
              <a:rPr lang="en-GB" sz="2000" b="0" i="0" dirty="0">
                <a:solidFill>
                  <a:srgbClr val="333333"/>
                </a:solidFill>
                <a:effectLst/>
              </a:rPr>
              <a:t> </a:t>
            </a:r>
            <a:r>
              <a:rPr lang="en-GB" sz="2000" b="0" i="0" dirty="0" err="1">
                <a:solidFill>
                  <a:srgbClr val="333333"/>
                </a:solidFill>
                <a:effectLst/>
              </a:rPr>
              <a:t>wie</a:t>
            </a:r>
            <a:r>
              <a:rPr lang="en-GB" sz="2000" b="0" i="0" dirty="0">
                <a:solidFill>
                  <a:srgbClr val="333333"/>
                </a:solidFill>
                <a:effectLst/>
              </a:rPr>
              <a:t> Whole Foods </a:t>
            </a:r>
            <a:r>
              <a:rPr lang="en-GB" sz="2000" b="0" i="0" dirty="0" err="1">
                <a:solidFill>
                  <a:srgbClr val="333333"/>
                </a:solidFill>
                <a:effectLst/>
              </a:rPr>
              <a:t>geliefert</a:t>
            </a:r>
            <a:r>
              <a:rPr lang="en-GB" sz="2000" b="0" i="0" dirty="0">
                <a:solidFill>
                  <a:srgbClr val="333333"/>
                </a:solidFill>
                <a:effectLst/>
              </a:rPr>
              <a:t> </a:t>
            </a:r>
            <a:r>
              <a:rPr lang="en-GB" sz="2000" b="0" i="0" dirty="0" err="1">
                <a:solidFill>
                  <a:srgbClr val="333333"/>
                </a:solidFill>
                <a:effectLst/>
              </a:rPr>
              <a:t>wird</a:t>
            </a:r>
            <a:r>
              <a:rPr lang="en-GB" sz="2000" b="0" i="0" dirty="0">
                <a:solidFill>
                  <a:srgbClr val="333333"/>
                </a:solidFill>
                <a:effectLst/>
              </a:rPr>
              <a:t>, hat </a:t>
            </a:r>
            <a:r>
              <a:rPr lang="en-GB" sz="2000" b="0" i="0" dirty="0" err="1">
                <a:solidFill>
                  <a:srgbClr val="333333"/>
                </a:solidFill>
                <a:effectLst/>
              </a:rPr>
              <a:t>sich</a:t>
            </a:r>
            <a:r>
              <a:rPr lang="en-GB" sz="2000" b="0" i="0" dirty="0">
                <a:solidFill>
                  <a:srgbClr val="333333"/>
                </a:solidFill>
                <a:effectLst/>
              </a:rPr>
              <a:t> </a:t>
            </a:r>
            <a:r>
              <a:rPr lang="en-GB" sz="2000" b="0" i="0" dirty="0" err="1">
                <a:solidFill>
                  <a:srgbClr val="333333"/>
                </a:solidFill>
                <a:effectLst/>
              </a:rPr>
              <a:t>dem</a:t>
            </a:r>
            <a:r>
              <a:rPr lang="en-GB" sz="2000" b="0" i="0" dirty="0">
                <a:solidFill>
                  <a:srgbClr val="333333"/>
                </a:solidFill>
                <a:effectLst/>
              </a:rPr>
              <a:t> Blockchain-</a:t>
            </a:r>
            <a:r>
              <a:rPr lang="en-GB" sz="2000" b="0" i="0" dirty="0" err="1">
                <a:solidFill>
                  <a:srgbClr val="333333"/>
                </a:solidFill>
                <a:effectLst/>
              </a:rPr>
              <a:t>basierten</a:t>
            </a:r>
            <a:r>
              <a:rPr lang="en-GB" sz="2000" b="0" i="0" dirty="0">
                <a:solidFill>
                  <a:srgbClr val="333333"/>
                </a:solidFill>
                <a:effectLst/>
              </a:rPr>
              <a:t> Food Trust von IBM </a:t>
            </a:r>
            <a:r>
              <a:rPr lang="en-GB" sz="2000" b="0" i="0" dirty="0" err="1">
                <a:solidFill>
                  <a:srgbClr val="333333"/>
                </a:solidFill>
                <a:effectLst/>
              </a:rPr>
              <a:t>angeschlossen</a:t>
            </a:r>
            <a:r>
              <a:rPr lang="en-GB" sz="2000" b="0" i="0" dirty="0">
                <a:solidFill>
                  <a:srgbClr val="333333"/>
                </a:solidFill>
                <a:effectLst/>
              </a:rPr>
              <a:t>. </a:t>
            </a:r>
            <a:r>
              <a:rPr lang="en-IE" sz="2000" dirty="0">
                <a:hlinkClick r:id="rId4"/>
              </a:rPr>
              <a:t>Blockchain Technology — Kvaroy Arctic</a:t>
            </a:r>
            <a:endParaRPr lang="en-IE" sz="2000" dirty="0"/>
          </a:p>
          <a:p>
            <a:pPr algn="just"/>
            <a:endParaRPr lang="en-IE" sz="2000" b="0" i="0" dirty="0">
              <a:solidFill>
                <a:srgbClr val="333333"/>
              </a:solidFill>
              <a:effectLst/>
            </a:endParaRPr>
          </a:p>
          <a:p>
            <a:pPr algn="just"/>
            <a:r>
              <a:rPr lang="en-IE" sz="2000" dirty="0" err="1">
                <a:solidFill>
                  <a:srgbClr val="333333"/>
                </a:solidFill>
              </a:rPr>
              <a:t>Siehe</a:t>
            </a:r>
            <a:r>
              <a:rPr lang="en-IE" sz="2000" dirty="0">
                <a:solidFill>
                  <a:srgbClr val="333333"/>
                </a:solidFill>
              </a:rPr>
              <a:t> </a:t>
            </a:r>
            <a:r>
              <a:rPr lang="en-IE" sz="2000" dirty="0">
                <a:hlinkClick r:id="rId5"/>
              </a:rPr>
              <a:t>KvaroyArctic-Tech-Blockchain.pdf (squarespace.com)</a:t>
            </a:r>
            <a:endParaRPr lang="en-GB" sz="2000" b="0" i="0" dirty="0">
              <a:solidFill>
                <a:srgbClr val="333333"/>
              </a:solidFill>
              <a:effectLst/>
            </a:endParaRPr>
          </a:p>
          <a:p>
            <a:pPr algn="l"/>
            <a:endParaRPr lang="en-GB" sz="2000" dirty="0">
              <a:solidFill>
                <a:srgbClr val="333333"/>
              </a:solidFill>
              <a:latin typeface="Georgia" panose="02040502050405020303" pitchFamily="18" charset="0"/>
            </a:endParaRPr>
          </a:p>
          <a:p>
            <a:pPr algn="l"/>
            <a:endParaRPr lang="en-GB" sz="2000" b="0" i="0" dirty="0">
              <a:solidFill>
                <a:srgbClr val="262626"/>
              </a:solidFill>
              <a:effectLst/>
            </a:endParaRPr>
          </a:p>
        </p:txBody>
      </p:sp>
    </p:spTree>
    <p:extLst>
      <p:ext uri="{BB962C8B-B14F-4D97-AF65-F5344CB8AC3E}">
        <p14:creationId xmlns:p14="http://schemas.microsoft.com/office/powerpoint/2010/main" val="269802095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CD062C7B-9BAE-0E43-A6E9-6E98B3E7EBD7}"/>
              </a:ext>
            </a:extLst>
          </p:cNvPr>
          <p:cNvSpPr>
            <a:spLocks noGrp="1"/>
          </p:cNvSpPr>
          <p:nvPr>
            <p:ph type="body" sz="quarter" idx="27"/>
          </p:nvPr>
        </p:nvSpPr>
        <p:spPr>
          <a:xfrm>
            <a:off x="2424223" y="638786"/>
            <a:ext cx="7963785" cy="720752"/>
          </a:xfrm>
          <a:prstGeom prst="rect">
            <a:avLst/>
          </a:prstGeom>
        </p:spPr>
        <p:txBody>
          <a:bodyPr/>
          <a:lstStyle/>
          <a:p>
            <a:r>
              <a:rPr lang="en-US" dirty="0" err="1">
                <a:solidFill>
                  <a:srgbClr val="6A9D56"/>
                </a:solidFill>
              </a:rPr>
              <a:t>Interaktive</a:t>
            </a:r>
            <a:r>
              <a:rPr lang="en-US" dirty="0">
                <a:solidFill>
                  <a:srgbClr val="6A9D56"/>
                </a:solidFill>
              </a:rPr>
              <a:t> </a:t>
            </a:r>
            <a:r>
              <a:rPr lang="en-US" dirty="0" err="1">
                <a:solidFill>
                  <a:srgbClr val="6A9D56"/>
                </a:solidFill>
              </a:rPr>
              <a:t>Lernaktivität</a:t>
            </a:r>
            <a:r>
              <a:rPr lang="en-US" dirty="0">
                <a:solidFill>
                  <a:srgbClr val="6A9D56"/>
                </a:solidFill>
              </a:rPr>
              <a:t> (</a:t>
            </a:r>
            <a:r>
              <a:rPr lang="en-US" dirty="0" err="1">
                <a:solidFill>
                  <a:srgbClr val="6A9D56"/>
                </a:solidFill>
              </a:rPr>
              <a:t>Klassenzimmer</a:t>
            </a:r>
            <a:r>
              <a:rPr lang="en-US" dirty="0">
                <a:solidFill>
                  <a:srgbClr val="6A9D56"/>
                </a:solidFill>
              </a:rPr>
              <a:t>)</a:t>
            </a:r>
          </a:p>
        </p:txBody>
      </p:sp>
      <p:sp>
        <p:nvSpPr>
          <p:cNvPr id="34" name="TextBox 33">
            <a:extLst>
              <a:ext uri="{FF2B5EF4-FFF2-40B4-BE49-F238E27FC236}">
                <a16:creationId xmlns:a16="http://schemas.microsoft.com/office/drawing/2014/main" id="{BF7458A0-7891-E000-5514-DF211F41E124}"/>
              </a:ext>
            </a:extLst>
          </p:cNvPr>
          <p:cNvSpPr txBox="1"/>
          <p:nvPr/>
        </p:nvSpPr>
        <p:spPr>
          <a:xfrm>
            <a:off x="2371060" y="1467660"/>
            <a:ext cx="8070112" cy="5355312"/>
          </a:xfrm>
          <a:prstGeom prst="rect">
            <a:avLst/>
          </a:prstGeom>
          <a:solidFill>
            <a:schemeClr val="bg1"/>
          </a:solidFill>
        </p:spPr>
        <p:txBody>
          <a:bodyPr wrap="square" rtlCol="0">
            <a:spAutoFit/>
          </a:bodyPr>
          <a:lstStyle/>
          <a:p>
            <a:pPr algn="just"/>
            <a:endParaRPr lang="en-GB" dirty="0">
              <a:solidFill>
                <a:srgbClr val="262626"/>
              </a:solidFill>
            </a:endParaRPr>
          </a:p>
          <a:p>
            <a:pPr algn="just"/>
            <a:r>
              <a:rPr lang="en-GB" b="1" dirty="0" err="1">
                <a:solidFill>
                  <a:srgbClr val="29608D"/>
                </a:solidFill>
              </a:rPr>
              <a:t>Titel</a:t>
            </a:r>
            <a:r>
              <a:rPr lang="en-GB" b="1" dirty="0">
                <a:solidFill>
                  <a:srgbClr val="29608D"/>
                </a:solidFill>
              </a:rPr>
              <a:t> der </a:t>
            </a:r>
            <a:r>
              <a:rPr lang="en-GB" b="1" dirty="0" err="1">
                <a:solidFill>
                  <a:srgbClr val="29608D"/>
                </a:solidFill>
              </a:rPr>
              <a:t>Aktivität</a:t>
            </a:r>
            <a:r>
              <a:rPr lang="en-GB" b="1" dirty="0">
                <a:solidFill>
                  <a:srgbClr val="29608D"/>
                </a:solidFill>
              </a:rPr>
              <a:t>: Blockchain-Simulation </a:t>
            </a:r>
            <a:r>
              <a:rPr lang="en-GB" b="1" dirty="0" err="1">
                <a:solidFill>
                  <a:srgbClr val="29608D"/>
                </a:solidFill>
              </a:rPr>
              <a:t>zur</a:t>
            </a:r>
            <a:r>
              <a:rPr lang="en-GB" b="1" dirty="0">
                <a:solidFill>
                  <a:srgbClr val="29608D"/>
                </a:solidFill>
              </a:rPr>
              <a:t> </a:t>
            </a:r>
            <a:r>
              <a:rPr lang="en-GB" b="1" dirty="0" err="1">
                <a:solidFill>
                  <a:srgbClr val="29608D"/>
                </a:solidFill>
              </a:rPr>
              <a:t>Entscheidungsfindung</a:t>
            </a:r>
            <a:endParaRPr lang="en-GB" b="1" dirty="0">
              <a:solidFill>
                <a:srgbClr val="29608D"/>
              </a:solidFill>
            </a:endParaRPr>
          </a:p>
          <a:p>
            <a:pPr algn="just"/>
            <a:r>
              <a:rPr lang="en-GB" b="1" dirty="0">
                <a:solidFill>
                  <a:srgbClr val="262626"/>
                </a:solidFill>
              </a:rPr>
              <a:t>Bei </a:t>
            </a:r>
            <a:r>
              <a:rPr lang="en-GB" b="1" dirty="0" err="1">
                <a:solidFill>
                  <a:srgbClr val="262626"/>
                </a:solidFill>
              </a:rPr>
              <a:t>diesem</a:t>
            </a:r>
            <a:r>
              <a:rPr lang="en-GB" b="1" dirty="0">
                <a:solidFill>
                  <a:srgbClr val="262626"/>
                </a:solidFill>
              </a:rPr>
              <a:t> </a:t>
            </a:r>
            <a:r>
              <a:rPr lang="en-GB" b="1" dirty="0" err="1">
                <a:solidFill>
                  <a:srgbClr val="262626"/>
                </a:solidFill>
              </a:rPr>
              <a:t>Simulationsspiel</a:t>
            </a:r>
            <a:r>
              <a:rPr lang="en-GB" b="1" dirty="0">
                <a:solidFill>
                  <a:srgbClr val="262626"/>
                </a:solidFill>
              </a:rPr>
              <a:t> </a:t>
            </a:r>
            <a:r>
              <a:rPr lang="en-GB" b="1" dirty="0" err="1">
                <a:solidFill>
                  <a:srgbClr val="262626"/>
                </a:solidFill>
              </a:rPr>
              <a:t>schlüpfen</a:t>
            </a:r>
            <a:r>
              <a:rPr lang="en-GB" b="1" dirty="0">
                <a:solidFill>
                  <a:srgbClr val="262626"/>
                </a:solidFill>
              </a:rPr>
              <a:t> die </a:t>
            </a:r>
            <a:r>
              <a:rPr lang="en-GB" b="1" dirty="0" err="1">
                <a:solidFill>
                  <a:srgbClr val="262626"/>
                </a:solidFill>
              </a:rPr>
              <a:t>Schüler</a:t>
            </a:r>
            <a:r>
              <a:rPr lang="en-GB" b="1" dirty="0">
                <a:solidFill>
                  <a:srgbClr val="262626"/>
                </a:solidFill>
              </a:rPr>
              <a:t> in die Rolle </a:t>
            </a:r>
            <a:r>
              <a:rPr lang="en-GB" b="1" dirty="0" err="1">
                <a:solidFill>
                  <a:srgbClr val="262626"/>
                </a:solidFill>
              </a:rPr>
              <a:t>eines</a:t>
            </a:r>
            <a:r>
              <a:rPr lang="en-GB" b="1" dirty="0">
                <a:solidFill>
                  <a:srgbClr val="262626"/>
                </a:solidFill>
              </a:rPr>
              <a:t> Supply Chain Managers </a:t>
            </a:r>
            <a:r>
              <a:rPr lang="en-GB" b="1" dirty="0" err="1">
                <a:solidFill>
                  <a:srgbClr val="262626"/>
                </a:solidFill>
              </a:rPr>
              <a:t>eines</a:t>
            </a:r>
            <a:r>
              <a:rPr lang="en-GB" b="1" dirty="0">
                <a:solidFill>
                  <a:srgbClr val="262626"/>
                </a:solidFill>
              </a:rPr>
              <a:t> </a:t>
            </a:r>
            <a:r>
              <a:rPr lang="en-GB" b="1" dirty="0" err="1">
                <a:solidFill>
                  <a:srgbClr val="262626"/>
                </a:solidFill>
              </a:rPr>
              <a:t>Agrar</a:t>
            </a:r>
            <a:r>
              <a:rPr lang="en-GB" b="1" dirty="0">
                <a:solidFill>
                  <a:srgbClr val="262626"/>
                </a:solidFill>
              </a:rPr>
              <a:t>- und </a:t>
            </a:r>
            <a:r>
              <a:rPr lang="en-GB" b="1" dirty="0" err="1">
                <a:solidFill>
                  <a:srgbClr val="262626"/>
                </a:solidFill>
              </a:rPr>
              <a:t>Lebensmittelunternehmens</a:t>
            </a:r>
            <a:r>
              <a:rPr lang="en-GB" b="1" dirty="0">
                <a:solidFill>
                  <a:srgbClr val="262626"/>
                </a:solidFill>
              </a:rPr>
              <a:t>, das die </a:t>
            </a:r>
            <a:r>
              <a:rPr lang="en-GB" b="1" dirty="0" err="1">
                <a:solidFill>
                  <a:srgbClr val="262626"/>
                </a:solidFill>
              </a:rPr>
              <a:t>Einführung</a:t>
            </a:r>
            <a:r>
              <a:rPr lang="en-GB" b="1" dirty="0">
                <a:solidFill>
                  <a:srgbClr val="262626"/>
                </a:solidFill>
              </a:rPr>
              <a:t> der Blockchain-</a:t>
            </a:r>
            <a:r>
              <a:rPr lang="en-GB" b="1" dirty="0" err="1">
                <a:solidFill>
                  <a:srgbClr val="262626"/>
                </a:solidFill>
              </a:rPr>
              <a:t>Technologie</a:t>
            </a:r>
            <a:r>
              <a:rPr lang="en-GB" b="1" dirty="0">
                <a:solidFill>
                  <a:srgbClr val="262626"/>
                </a:solidFill>
              </a:rPr>
              <a:t> in </a:t>
            </a:r>
            <a:r>
              <a:rPr lang="en-GB" b="1" dirty="0" err="1">
                <a:solidFill>
                  <a:srgbClr val="262626"/>
                </a:solidFill>
              </a:rPr>
              <a:t>Erwägung</a:t>
            </a:r>
            <a:r>
              <a:rPr lang="en-GB" b="1" dirty="0">
                <a:solidFill>
                  <a:srgbClr val="262626"/>
                </a:solidFill>
              </a:rPr>
              <a:t> </a:t>
            </a:r>
            <a:r>
              <a:rPr lang="en-GB" b="1" dirty="0" err="1">
                <a:solidFill>
                  <a:srgbClr val="262626"/>
                </a:solidFill>
              </a:rPr>
              <a:t>zieht</a:t>
            </a:r>
            <a:r>
              <a:rPr lang="en-GB" b="1" dirty="0">
                <a:solidFill>
                  <a:srgbClr val="262626"/>
                </a:solidFill>
              </a:rPr>
              <a:t>.  Es </a:t>
            </a:r>
            <a:r>
              <a:rPr lang="en-GB" b="1" dirty="0" err="1">
                <a:solidFill>
                  <a:srgbClr val="262626"/>
                </a:solidFill>
              </a:rPr>
              <a:t>eignet</a:t>
            </a:r>
            <a:r>
              <a:rPr lang="en-GB" b="1" dirty="0">
                <a:solidFill>
                  <a:srgbClr val="262626"/>
                </a:solidFill>
              </a:rPr>
              <a:t> </a:t>
            </a:r>
            <a:r>
              <a:rPr lang="en-GB" b="1" dirty="0" err="1">
                <a:solidFill>
                  <a:srgbClr val="262626"/>
                </a:solidFill>
              </a:rPr>
              <a:t>sich</a:t>
            </a:r>
            <a:r>
              <a:rPr lang="en-GB" b="1" dirty="0">
                <a:solidFill>
                  <a:srgbClr val="262626"/>
                </a:solidFill>
              </a:rPr>
              <a:t> am </a:t>
            </a:r>
            <a:r>
              <a:rPr lang="en-GB" b="1" dirty="0" err="1">
                <a:solidFill>
                  <a:srgbClr val="262626"/>
                </a:solidFill>
              </a:rPr>
              <a:t>besten</a:t>
            </a:r>
            <a:r>
              <a:rPr lang="en-GB" b="1" dirty="0">
                <a:solidFill>
                  <a:srgbClr val="262626"/>
                </a:solidFill>
              </a:rPr>
              <a:t> für den </a:t>
            </a:r>
            <a:r>
              <a:rPr lang="en-GB" b="1" dirty="0" err="1">
                <a:solidFill>
                  <a:srgbClr val="262626"/>
                </a:solidFill>
              </a:rPr>
              <a:t>Einsatz</a:t>
            </a:r>
            <a:r>
              <a:rPr lang="en-GB" b="1" dirty="0">
                <a:solidFill>
                  <a:srgbClr val="262626"/>
                </a:solidFill>
              </a:rPr>
              <a:t> in </a:t>
            </a:r>
            <a:r>
              <a:rPr lang="en-GB" b="1" dirty="0" err="1">
                <a:solidFill>
                  <a:srgbClr val="262626"/>
                </a:solidFill>
              </a:rPr>
              <a:t>einem</a:t>
            </a:r>
            <a:r>
              <a:rPr lang="en-GB" b="1" dirty="0">
                <a:solidFill>
                  <a:srgbClr val="262626"/>
                </a:solidFill>
              </a:rPr>
              <a:t> </a:t>
            </a:r>
            <a:r>
              <a:rPr lang="en-GB" b="1" dirty="0" err="1">
                <a:solidFill>
                  <a:srgbClr val="262626"/>
                </a:solidFill>
              </a:rPr>
              <a:t>Klassenzimmer</a:t>
            </a:r>
            <a:r>
              <a:rPr lang="en-GB" b="1" dirty="0">
                <a:solidFill>
                  <a:srgbClr val="262626"/>
                </a:solidFill>
              </a:rPr>
              <a:t>. </a:t>
            </a:r>
          </a:p>
          <a:p>
            <a:pPr algn="just"/>
            <a:endParaRPr lang="en-GB" b="1" dirty="0">
              <a:solidFill>
                <a:srgbClr val="262626"/>
              </a:solidFill>
            </a:endParaRPr>
          </a:p>
          <a:p>
            <a:pPr algn="just"/>
            <a:r>
              <a:rPr lang="en-GB" b="1" dirty="0" err="1">
                <a:solidFill>
                  <a:srgbClr val="29608D"/>
                </a:solidFill>
              </a:rPr>
              <a:t>Treffen</a:t>
            </a:r>
            <a:r>
              <a:rPr lang="en-GB" b="1" dirty="0">
                <a:solidFill>
                  <a:srgbClr val="29608D"/>
                </a:solidFill>
              </a:rPr>
              <a:t> Sie das </a:t>
            </a:r>
            <a:r>
              <a:rPr lang="en-GB" b="1" dirty="0" err="1">
                <a:solidFill>
                  <a:srgbClr val="29608D"/>
                </a:solidFill>
              </a:rPr>
              <a:t>Unternehmen</a:t>
            </a:r>
            <a:r>
              <a:rPr lang="en-GB" b="1" dirty="0">
                <a:solidFill>
                  <a:srgbClr val="29608D"/>
                </a:solidFill>
              </a:rPr>
              <a:t>:  Die Bio F&amp;V Co. Dilemma</a:t>
            </a:r>
          </a:p>
          <a:p>
            <a:pPr algn="just"/>
            <a:r>
              <a:rPr lang="en-GB" dirty="0" err="1">
                <a:solidFill>
                  <a:srgbClr val="262626"/>
                </a:solidFill>
              </a:rPr>
              <a:t>Willkommen</a:t>
            </a:r>
            <a:r>
              <a:rPr lang="en-GB" dirty="0">
                <a:solidFill>
                  <a:srgbClr val="262626"/>
                </a:solidFill>
              </a:rPr>
              <a:t> </a:t>
            </a:r>
            <a:r>
              <a:rPr lang="en-GB" dirty="0" err="1">
                <a:solidFill>
                  <a:srgbClr val="262626"/>
                </a:solidFill>
              </a:rPr>
              <a:t>bei</a:t>
            </a:r>
            <a:r>
              <a:rPr lang="en-GB" dirty="0">
                <a:solidFill>
                  <a:srgbClr val="262626"/>
                </a:solidFill>
              </a:rPr>
              <a:t> The Organic F&amp;V Co., </a:t>
            </a:r>
            <a:r>
              <a:rPr lang="en-GB" dirty="0" err="1">
                <a:solidFill>
                  <a:srgbClr val="262626"/>
                </a:solidFill>
              </a:rPr>
              <a:t>einem</a:t>
            </a:r>
            <a:r>
              <a:rPr lang="en-GB" dirty="0">
                <a:solidFill>
                  <a:srgbClr val="262626"/>
                </a:solidFill>
              </a:rPr>
              <a:t> </a:t>
            </a:r>
            <a:r>
              <a:rPr lang="en-GB" dirty="0" err="1">
                <a:solidFill>
                  <a:srgbClr val="262626"/>
                </a:solidFill>
              </a:rPr>
              <a:t>mittelständischen</a:t>
            </a:r>
            <a:r>
              <a:rPr lang="en-GB" dirty="0">
                <a:solidFill>
                  <a:srgbClr val="262626"/>
                </a:solidFill>
              </a:rPr>
              <a:t> </a:t>
            </a:r>
            <a:r>
              <a:rPr lang="en-GB" dirty="0" err="1">
                <a:solidFill>
                  <a:srgbClr val="262626"/>
                </a:solidFill>
              </a:rPr>
              <a:t>Unternehmen</a:t>
            </a:r>
            <a:r>
              <a:rPr lang="en-GB" dirty="0">
                <a:solidFill>
                  <a:srgbClr val="262626"/>
                </a:solidFill>
              </a:rPr>
              <a:t>, das für die </a:t>
            </a:r>
            <a:r>
              <a:rPr lang="en-GB" dirty="0" err="1">
                <a:solidFill>
                  <a:srgbClr val="262626"/>
                </a:solidFill>
              </a:rPr>
              <a:t>Beschaffung</a:t>
            </a:r>
            <a:r>
              <a:rPr lang="en-GB" dirty="0">
                <a:solidFill>
                  <a:srgbClr val="262626"/>
                </a:solidFill>
              </a:rPr>
              <a:t> und den </a:t>
            </a:r>
            <a:r>
              <a:rPr lang="en-GB" dirty="0" err="1">
                <a:solidFill>
                  <a:srgbClr val="262626"/>
                </a:solidFill>
              </a:rPr>
              <a:t>Vertrieb</a:t>
            </a:r>
            <a:r>
              <a:rPr lang="en-GB" dirty="0">
                <a:solidFill>
                  <a:srgbClr val="262626"/>
                </a:solidFill>
              </a:rPr>
              <a:t> von </a:t>
            </a:r>
            <a:r>
              <a:rPr lang="en-GB" dirty="0" err="1">
                <a:solidFill>
                  <a:srgbClr val="262626"/>
                </a:solidFill>
              </a:rPr>
              <a:t>biologischem</a:t>
            </a:r>
            <a:r>
              <a:rPr lang="en-GB" dirty="0">
                <a:solidFill>
                  <a:srgbClr val="262626"/>
                </a:solidFill>
              </a:rPr>
              <a:t> </a:t>
            </a:r>
            <a:r>
              <a:rPr lang="en-GB" dirty="0" err="1">
                <a:solidFill>
                  <a:srgbClr val="262626"/>
                </a:solidFill>
              </a:rPr>
              <a:t>Obst</a:t>
            </a:r>
            <a:r>
              <a:rPr lang="en-GB" dirty="0">
                <a:solidFill>
                  <a:srgbClr val="262626"/>
                </a:solidFill>
              </a:rPr>
              <a:t> und </a:t>
            </a:r>
            <a:r>
              <a:rPr lang="en-GB" dirty="0" err="1">
                <a:solidFill>
                  <a:srgbClr val="262626"/>
                </a:solidFill>
              </a:rPr>
              <a:t>Gemüse</a:t>
            </a:r>
            <a:r>
              <a:rPr lang="en-GB" dirty="0">
                <a:solidFill>
                  <a:srgbClr val="262626"/>
                </a:solidFill>
              </a:rPr>
              <a:t> </a:t>
            </a:r>
            <a:r>
              <a:rPr lang="en-GB" dirty="0" err="1">
                <a:solidFill>
                  <a:srgbClr val="262626"/>
                </a:solidFill>
              </a:rPr>
              <a:t>bekannt</a:t>
            </a:r>
            <a:r>
              <a:rPr lang="en-GB" dirty="0">
                <a:solidFill>
                  <a:srgbClr val="262626"/>
                </a:solidFill>
              </a:rPr>
              <a:t> </a:t>
            </a:r>
            <a:r>
              <a:rPr lang="en-GB" dirty="0" err="1">
                <a:solidFill>
                  <a:srgbClr val="262626"/>
                </a:solidFill>
              </a:rPr>
              <a:t>ist</a:t>
            </a:r>
            <a:r>
              <a:rPr lang="en-GB" dirty="0">
                <a:solidFill>
                  <a:srgbClr val="262626"/>
                </a:solidFill>
              </a:rPr>
              <a:t>. </a:t>
            </a:r>
            <a:r>
              <a:rPr lang="en-GB" dirty="0" err="1">
                <a:solidFill>
                  <a:srgbClr val="262626"/>
                </a:solidFill>
              </a:rPr>
              <a:t>Trotz</a:t>
            </a:r>
            <a:r>
              <a:rPr lang="en-GB" dirty="0">
                <a:solidFill>
                  <a:srgbClr val="262626"/>
                </a:solidFill>
              </a:rPr>
              <a:t> </a:t>
            </a:r>
            <a:r>
              <a:rPr lang="en-GB" dirty="0" err="1">
                <a:solidFill>
                  <a:srgbClr val="262626"/>
                </a:solidFill>
              </a:rPr>
              <a:t>eines</a:t>
            </a:r>
            <a:r>
              <a:rPr lang="en-GB" dirty="0">
                <a:solidFill>
                  <a:srgbClr val="262626"/>
                </a:solidFill>
              </a:rPr>
              <a:t> </a:t>
            </a:r>
            <a:r>
              <a:rPr lang="en-GB" dirty="0" err="1">
                <a:solidFill>
                  <a:srgbClr val="262626"/>
                </a:solidFill>
              </a:rPr>
              <a:t>ausgeprägten</a:t>
            </a:r>
            <a:r>
              <a:rPr lang="en-GB" dirty="0">
                <a:solidFill>
                  <a:srgbClr val="262626"/>
                </a:solidFill>
              </a:rPr>
              <a:t> Ethos von </a:t>
            </a:r>
            <a:r>
              <a:rPr lang="en-GB" dirty="0" err="1">
                <a:solidFill>
                  <a:srgbClr val="262626"/>
                </a:solidFill>
              </a:rPr>
              <a:t>Qualität</a:t>
            </a:r>
            <a:r>
              <a:rPr lang="en-GB" dirty="0">
                <a:solidFill>
                  <a:srgbClr val="262626"/>
                </a:solidFill>
              </a:rPr>
              <a:t> und </a:t>
            </a:r>
            <a:r>
              <a:rPr lang="en-GB" dirty="0" err="1">
                <a:solidFill>
                  <a:srgbClr val="262626"/>
                </a:solidFill>
              </a:rPr>
              <a:t>Integrität</a:t>
            </a:r>
            <a:r>
              <a:rPr lang="en-GB" dirty="0">
                <a:solidFill>
                  <a:srgbClr val="262626"/>
                </a:solidFill>
              </a:rPr>
              <a:t> </a:t>
            </a:r>
            <a:r>
              <a:rPr lang="en-GB" dirty="0" err="1">
                <a:solidFill>
                  <a:srgbClr val="262626"/>
                </a:solidFill>
              </a:rPr>
              <a:t>wurde</a:t>
            </a:r>
            <a:r>
              <a:rPr lang="en-GB" dirty="0">
                <a:solidFill>
                  <a:srgbClr val="262626"/>
                </a:solidFill>
              </a:rPr>
              <a:t> The Organic F&amp;V Co. in </a:t>
            </a:r>
            <a:r>
              <a:rPr lang="en-GB" dirty="0" err="1">
                <a:solidFill>
                  <a:srgbClr val="262626"/>
                </a:solidFill>
              </a:rPr>
              <a:t>letzter</a:t>
            </a:r>
            <a:r>
              <a:rPr lang="en-GB" dirty="0">
                <a:solidFill>
                  <a:srgbClr val="262626"/>
                </a:solidFill>
              </a:rPr>
              <a:t> Zeit </a:t>
            </a:r>
            <a:r>
              <a:rPr lang="en-GB" dirty="0" err="1">
                <a:solidFill>
                  <a:srgbClr val="262626"/>
                </a:solidFill>
              </a:rPr>
              <a:t>durch</a:t>
            </a:r>
            <a:r>
              <a:rPr lang="en-GB" dirty="0">
                <a:solidFill>
                  <a:srgbClr val="262626"/>
                </a:solidFill>
              </a:rPr>
              <a:t> </a:t>
            </a:r>
            <a:r>
              <a:rPr lang="en-GB" dirty="0" err="1">
                <a:solidFill>
                  <a:srgbClr val="262626"/>
                </a:solidFill>
              </a:rPr>
              <a:t>Vorfälle</a:t>
            </a:r>
            <a:r>
              <a:rPr lang="en-GB" dirty="0">
                <a:solidFill>
                  <a:srgbClr val="262626"/>
                </a:solidFill>
              </a:rPr>
              <a:t> von </a:t>
            </a:r>
            <a:r>
              <a:rPr lang="en-GB" dirty="0" err="1">
                <a:solidFill>
                  <a:srgbClr val="262626"/>
                </a:solidFill>
              </a:rPr>
              <a:t>Lebensmittelbetrug</a:t>
            </a:r>
            <a:r>
              <a:rPr lang="en-GB" dirty="0">
                <a:solidFill>
                  <a:srgbClr val="262626"/>
                </a:solidFill>
              </a:rPr>
              <a:t> </a:t>
            </a:r>
            <a:r>
              <a:rPr lang="en-GB" dirty="0" err="1">
                <a:solidFill>
                  <a:srgbClr val="262626"/>
                </a:solidFill>
              </a:rPr>
              <a:t>innerhalb</a:t>
            </a:r>
            <a:r>
              <a:rPr lang="en-GB" dirty="0">
                <a:solidFill>
                  <a:srgbClr val="262626"/>
                </a:solidFill>
              </a:rPr>
              <a:t> </a:t>
            </a:r>
            <a:r>
              <a:rPr lang="en-GB" dirty="0" err="1">
                <a:solidFill>
                  <a:srgbClr val="262626"/>
                </a:solidFill>
              </a:rPr>
              <a:t>ihrer</a:t>
            </a:r>
            <a:r>
              <a:rPr lang="en-GB" dirty="0">
                <a:solidFill>
                  <a:srgbClr val="262626"/>
                </a:solidFill>
              </a:rPr>
              <a:t> </a:t>
            </a:r>
            <a:r>
              <a:rPr lang="en-GB" dirty="0" err="1">
                <a:solidFill>
                  <a:srgbClr val="262626"/>
                </a:solidFill>
              </a:rPr>
              <a:t>Lieferkette</a:t>
            </a:r>
            <a:r>
              <a:rPr lang="en-GB" dirty="0">
                <a:solidFill>
                  <a:srgbClr val="262626"/>
                </a:solidFill>
              </a:rPr>
              <a:t> </a:t>
            </a:r>
            <a:r>
              <a:rPr lang="en-GB" dirty="0" err="1">
                <a:solidFill>
                  <a:srgbClr val="262626"/>
                </a:solidFill>
              </a:rPr>
              <a:t>beunruhigt</a:t>
            </a:r>
            <a:r>
              <a:rPr lang="en-GB" dirty="0">
                <a:solidFill>
                  <a:srgbClr val="262626"/>
                </a:solidFill>
              </a:rPr>
              <a:t>, </a:t>
            </a:r>
            <a:r>
              <a:rPr lang="en-GB" dirty="0" err="1">
                <a:solidFill>
                  <a:srgbClr val="262626"/>
                </a:solidFill>
              </a:rPr>
              <a:t>bei</a:t>
            </a:r>
            <a:r>
              <a:rPr lang="en-GB" dirty="0">
                <a:solidFill>
                  <a:srgbClr val="262626"/>
                </a:solidFill>
              </a:rPr>
              <a:t> </a:t>
            </a:r>
            <a:r>
              <a:rPr lang="en-GB" dirty="0" err="1">
                <a:solidFill>
                  <a:srgbClr val="262626"/>
                </a:solidFill>
              </a:rPr>
              <a:t>denen</a:t>
            </a:r>
            <a:r>
              <a:rPr lang="en-GB" dirty="0">
                <a:solidFill>
                  <a:srgbClr val="262626"/>
                </a:solidFill>
              </a:rPr>
              <a:t> </a:t>
            </a:r>
            <a:r>
              <a:rPr lang="en-GB" dirty="0" err="1">
                <a:solidFill>
                  <a:srgbClr val="262626"/>
                </a:solidFill>
              </a:rPr>
              <a:t>nicht</a:t>
            </a:r>
            <a:r>
              <a:rPr lang="en-GB" dirty="0">
                <a:solidFill>
                  <a:srgbClr val="262626"/>
                </a:solidFill>
              </a:rPr>
              <a:t> </a:t>
            </a:r>
            <a:r>
              <a:rPr lang="en-GB" dirty="0" err="1">
                <a:solidFill>
                  <a:srgbClr val="262626"/>
                </a:solidFill>
              </a:rPr>
              <a:t>biologische</a:t>
            </a:r>
            <a:r>
              <a:rPr lang="en-GB" dirty="0">
                <a:solidFill>
                  <a:srgbClr val="262626"/>
                </a:solidFill>
              </a:rPr>
              <a:t> </a:t>
            </a:r>
            <a:r>
              <a:rPr lang="en-GB" dirty="0" err="1">
                <a:solidFill>
                  <a:srgbClr val="262626"/>
                </a:solidFill>
              </a:rPr>
              <a:t>Produkte</a:t>
            </a:r>
            <a:r>
              <a:rPr lang="en-GB" dirty="0">
                <a:solidFill>
                  <a:srgbClr val="262626"/>
                </a:solidFill>
              </a:rPr>
              <a:t> </a:t>
            </a:r>
            <a:r>
              <a:rPr lang="en-GB" dirty="0" err="1">
                <a:solidFill>
                  <a:srgbClr val="262626"/>
                </a:solidFill>
              </a:rPr>
              <a:t>fälschlicherweise</a:t>
            </a:r>
            <a:r>
              <a:rPr lang="en-GB" dirty="0">
                <a:solidFill>
                  <a:srgbClr val="262626"/>
                </a:solidFill>
              </a:rPr>
              <a:t> </a:t>
            </a:r>
            <a:r>
              <a:rPr lang="en-GB" dirty="0" err="1">
                <a:solidFill>
                  <a:srgbClr val="262626"/>
                </a:solidFill>
              </a:rPr>
              <a:t>als</a:t>
            </a:r>
            <a:r>
              <a:rPr lang="en-GB" dirty="0">
                <a:solidFill>
                  <a:srgbClr val="262626"/>
                </a:solidFill>
              </a:rPr>
              <a:t> </a:t>
            </a:r>
            <a:r>
              <a:rPr lang="en-GB" dirty="0" err="1">
                <a:solidFill>
                  <a:srgbClr val="262626"/>
                </a:solidFill>
              </a:rPr>
              <a:t>biologisch</a:t>
            </a:r>
            <a:r>
              <a:rPr lang="en-GB" dirty="0">
                <a:solidFill>
                  <a:srgbClr val="262626"/>
                </a:solidFill>
              </a:rPr>
              <a:t> </a:t>
            </a:r>
            <a:r>
              <a:rPr lang="en-GB" dirty="0" err="1">
                <a:solidFill>
                  <a:srgbClr val="262626"/>
                </a:solidFill>
              </a:rPr>
              <a:t>gekennzeichnet</a:t>
            </a:r>
            <a:r>
              <a:rPr lang="en-GB" dirty="0">
                <a:solidFill>
                  <a:srgbClr val="262626"/>
                </a:solidFill>
              </a:rPr>
              <a:t> </a:t>
            </a:r>
            <a:r>
              <a:rPr lang="en-GB" dirty="0" err="1">
                <a:solidFill>
                  <a:srgbClr val="262626"/>
                </a:solidFill>
              </a:rPr>
              <a:t>wurden</a:t>
            </a:r>
            <a:r>
              <a:rPr lang="en-GB" dirty="0">
                <a:solidFill>
                  <a:srgbClr val="262626"/>
                </a:solidFill>
              </a:rPr>
              <a:t>. </a:t>
            </a:r>
            <a:r>
              <a:rPr lang="en-GB" dirty="0" err="1">
                <a:solidFill>
                  <a:srgbClr val="262626"/>
                </a:solidFill>
              </a:rPr>
              <a:t>Darüber</a:t>
            </a:r>
            <a:r>
              <a:rPr lang="en-GB" dirty="0">
                <a:solidFill>
                  <a:srgbClr val="262626"/>
                </a:solidFill>
              </a:rPr>
              <a:t> </a:t>
            </a:r>
            <a:r>
              <a:rPr lang="en-GB" dirty="0" err="1">
                <a:solidFill>
                  <a:srgbClr val="262626"/>
                </a:solidFill>
              </a:rPr>
              <a:t>hinaus</a:t>
            </a:r>
            <a:r>
              <a:rPr lang="en-GB" dirty="0">
                <a:solidFill>
                  <a:srgbClr val="262626"/>
                </a:solidFill>
              </a:rPr>
              <a:t> </a:t>
            </a:r>
            <a:r>
              <a:rPr lang="en-GB" dirty="0" err="1">
                <a:solidFill>
                  <a:srgbClr val="262626"/>
                </a:solidFill>
              </a:rPr>
              <a:t>haben</a:t>
            </a:r>
            <a:r>
              <a:rPr lang="en-GB" dirty="0">
                <a:solidFill>
                  <a:srgbClr val="262626"/>
                </a:solidFill>
              </a:rPr>
              <a:t> </a:t>
            </a:r>
            <a:r>
              <a:rPr lang="en-GB" dirty="0" err="1">
                <a:solidFill>
                  <a:srgbClr val="262626"/>
                </a:solidFill>
              </a:rPr>
              <a:t>ihre</a:t>
            </a:r>
            <a:r>
              <a:rPr lang="en-GB" dirty="0">
                <a:solidFill>
                  <a:srgbClr val="262626"/>
                </a:solidFill>
              </a:rPr>
              <a:t> </a:t>
            </a:r>
            <a:r>
              <a:rPr lang="en-GB" dirty="0" err="1">
                <a:solidFill>
                  <a:srgbClr val="262626"/>
                </a:solidFill>
              </a:rPr>
              <a:t>manuellen</a:t>
            </a:r>
            <a:r>
              <a:rPr lang="en-GB" dirty="0">
                <a:solidFill>
                  <a:srgbClr val="262626"/>
                </a:solidFill>
              </a:rPr>
              <a:t> </a:t>
            </a:r>
            <a:r>
              <a:rPr lang="en-GB" dirty="0" err="1">
                <a:solidFill>
                  <a:srgbClr val="262626"/>
                </a:solidFill>
              </a:rPr>
              <a:t>Rückverfolgungsmethoden</a:t>
            </a:r>
            <a:r>
              <a:rPr lang="en-GB" dirty="0">
                <a:solidFill>
                  <a:srgbClr val="262626"/>
                </a:solidFill>
              </a:rPr>
              <a:t> </a:t>
            </a:r>
            <a:r>
              <a:rPr lang="en-GB" dirty="0" err="1">
                <a:solidFill>
                  <a:srgbClr val="262626"/>
                </a:solidFill>
              </a:rPr>
              <a:t>zu</a:t>
            </a:r>
            <a:r>
              <a:rPr lang="en-GB" dirty="0">
                <a:solidFill>
                  <a:srgbClr val="262626"/>
                </a:solidFill>
              </a:rPr>
              <a:t> </a:t>
            </a:r>
            <a:r>
              <a:rPr lang="en-GB" dirty="0" err="1">
                <a:solidFill>
                  <a:srgbClr val="262626"/>
                </a:solidFill>
              </a:rPr>
              <a:t>Engpässen</a:t>
            </a:r>
            <a:r>
              <a:rPr lang="en-GB" dirty="0">
                <a:solidFill>
                  <a:srgbClr val="262626"/>
                </a:solidFill>
              </a:rPr>
              <a:t> und </a:t>
            </a:r>
            <a:r>
              <a:rPr lang="en-GB" dirty="0" err="1">
                <a:solidFill>
                  <a:srgbClr val="262626"/>
                </a:solidFill>
              </a:rPr>
              <a:t>Verlusten</a:t>
            </a:r>
            <a:r>
              <a:rPr lang="en-GB" dirty="0">
                <a:solidFill>
                  <a:srgbClr val="262626"/>
                </a:solidFill>
              </a:rPr>
              <a:t> </a:t>
            </a:r>
            <a:r>
              <a:rPr lang="en-GB" dirty="0" err="1">
                <a:solidFill>
                  <a:srgbClr val="262626"/>
                </a:solidFill>
              </a:rPr>
              <a:t>geführt</a:t>
            </a:r>
            <a:r>
              <a:rPr lang="en-GB" dirty="0">
                <a:solidFill>
                  <a:srgbClr val="262626"/>
                </a:solidFill>
              </a:rPr>
              <a:t>, </a:t>
            </a:r>
            <a:r>
              <a:rPr lang="en-GB" dirty="0" err="1">
                <a:solidFill>
                  <a:srgbClr val="262626"/>
                </a:solidFill>
              </a:rPr>
              <a:t>wobei</a:t>
            </a:r>
            <a:r>
              <a:rPr lang="en-GB" dirty="0">
                <a:solidFill>
                  <a:srgbClr val="262626"/>
                </a:solidFill>
              </a:rPr>
              <a:t> es </a:t>
            </a:r>
            <a:r>
              <a:rPr lang="en-GB" dirty="0" err="1">
                <a:solidFill>
                  <a:srgbClr val="262626"/>
                </a:solidFill>
              </a:rPr>
              <a:t>bei</a:t>
            </a:r>
            <a:r>
              <a:rPr lang="en-GB" dirty="0">
                <a:solidFill>
                  <a:srgbClr val="262626"/>
                </a:solidFill>
              </a:rPr>
              <a:t> </a:t>
            </a:r>
            <a:r>
              <a:rPr lang="en-GB" dirty="0" err="1">
                <a:solidFill>
                  <a:srgbClr val="262626"/>
                </a:solidFill>
              </a:rPr>
              <a:t>Rückrufen</a:t>
            </a:r>
            <a:r>
              <a:rPr lang="en-GB" dirty="0">
                <a:solidFill>
                  <a:srgbClr val="262626"/>
                </a:solidFill>
              </a:rPr>
              <a:t> </a:t>
            </a:r>
            <a:r>
              <a:rPr lang="en-GB" dirty="0" err="1">
                <a:solidFill>
                  <a:srgbClr val="262626"/>
                </a:solidFill>
              </a:rPr>
              <a:t>im</a:t>
            </a:r>
            <a:r>
              <a:rPr lang="en-GB" dirty="0">
                <a:solidFill>
                  <a:srgbClr val="262626"/>
                </a:solidFill>
              </a:rPr>
              <a:t> </a:t>
            </a:r>
            <a:r>
              <a:rPr lang="en-GB" dirty="0" err="1">
                <a:solidFill>
                  <a:srgbClr val="262626"/>
                </a:solidFill>
              </a:rPr>
              <a:t>Rahmen</a:t>
            </a:r>
            <a:r>
              <a:rPr lang="en-GB" dirty="0">
                <a:solidFill>
                  <a:srgbClr val="262626"/>
                </a:solidFill>
              </a:rPr>
              <a:t> der </a:t>
            </a:r>
            <a:r>
              <a:rPr lang="en-GB" dirty="0" err="1">
                <a:solidFill>
                  <a:srgbClr val="262626"/>
                </a:solidFill>
              </a:rPr>
              <a:t>Lebensmittelsicherheit</a:t>
            </a:r>
            <a:r>
              <a:rPr lang="en-GB" dirty="0">
                <a:solidFill>
                  <a:srgbClr val="262626"/>
                </a:solidFill>
              </a:rPr>
              <a:t> </a:t>
            </a:r>
            <a:r>
              <a:rPr lang="en-GB" dirty="0" err="1">
                <a:solidFill>
                  <a:srgbClr val="262626"/>
                </a:solidFill>
              </a:rPr>
              <a:t>zu</a:t>
            </a:r>
            <a:r>
              <a:rPr lang="en-GB" dirty="0">
                <a:solidFill>
                  <a:srgbClr val="262626"/>
                </a:solidFill>
              </a:rPr>
              <a:t> </a:t>
            </a:r>
            <a:r>
              <a:rPr lang="en-GB" dirty="0" err="1">
                <a:solidFill>
                  <a:srgbClr val="262626"/>
                </a:solidFill>
              </a:rPr>
              <a:t>Verzögerungen</a:t>
            </a:r>
            <a:r>
              <a:rPr lang="en-GB" dirty="0">
                <a:solidFill>
                  <a:srgbClr val="262626"/>
                </a:solidFill>
              </a:rPr>
              <a:t> </a:t>
            </a:r>
            <a:r>
              <a:rPr lang="en-GB" dirty="0" err="1">
                <a:solidFill>
                  <a:srgbClr val="262626"/>
                </a:solidFill>
              </a:rPr>
              <a:t>bei</a:t>
            </a:r>
            <a:r>
              <a:rPr lang="en-GB" dirty="0">
                <a:solidFill>
                  <a:srgbClr val="262626"/>
                </a:solidFill>
              </a:rPr>
              <a:t> der </a:t>
            </a:r>
            <a:r>
              <a:rPr lang="en-GB" dirty="0" err="1">
                <a:solidFill>
                  <a:srgbClr val="262626"/>
                </a:solidFill>
              </a:rPr>
              <a:t>Identifizierung</a:t>
            </a:r>
            <a:r>
              <a:rPr lang="en-GB" dirty="0">
                <a:solidFill>
                  <a:srgbClr val="262626"/>
                </a:solidFill>
              </a:rPr>
              <a:t> der </a:t>
            </a:r>
            <a:r>
              <a:rPr lang="en-GB" dirty="0" err="1">
                <a:solidFill>
                  <a:srgbClr val="262626"/>
                </a:solidFill>
              </a:rPr>
              <a:t>Herkunft</a:t>
            </a:r>
            <a:r>
              <a:rPr lang="en-GB" dirty="0">
                <a:solidFill>
                  <a:srgbClr val="262626"/>
                </a:solidFill>
              </a:rPr>
              <a:t> der </a:t>
            </a:r>
            <a:r>
              <a:rPr lang="en-GB" dirty="0" err="1">
                <a:solidFill>
                  <a:srgbClr val="262626"/>
                </a:solidFill>
              </a:rPr>
              <a:t>Produkte</a:t>
            </a:r>
            <a:r>
              <a:rPr lang="en-GB" dirty="0">
                <a:solidFill>
                  <a:srgbClr val="262626"/>
                </a:solidFill>
              </a:rPr>
              <a:t> </a:t>
            </a:r>
            <a:r>
              <a:rPr lang="en-GB" dirty="0" err="1">
                <a:solidFill>
                  <a:srgbClr val="262626"/>
                </a:solidFill>
              </a:rPr>
              <a:t>kam</a:t>
            </a:r>
            <a:r>
              <a:rPr lang="en-GB" dirty="0">
                <a:solidFill>
                  <a:srgbClr val="262626"/>
                </a:solidFill>
              </a:rPr>
              <a:t>. Auch die </a:t>
            </a:r>
            <a:r>
              <a:rPr lang="en-GB" dirty="0" err="1">
                <a:solidFill>
                  <a:srgbClr val="262626"/>
                </a:solidFill>
              </a:rPr>
              <a:t>Transparenz</a:t>
            </a:r>
            <a:r>
              <a:rPr lang="en-GB" dirty="0">
                <a:solidFill>
                  <a:srgbClr val="262626"/>
                </a:solidFill>
              </a:rPr>
              <a:t> </a:t>
            </a:r>
            <a:r>
              <a:rPr lang="en-GB" dirty="0" err="1">
                <a:solidFill>
                  <a:srgbClr val="262626"/>
                </a:solidFill>
              </a:rPr>
              <a:t>ist</a:t>
            </a:r>
            <a:r>
              <a:rPr lang="en-GB" dirty="0">
                <a:solidFill>
                  <a:srgbClr val="262626"/>
                </a:solidFill>
              </a:rPr>
              <a:t> </a:t>
            </a:r>
            <a:r>
              <a:rPr lang="en-GB" dirty="0" err="1">
                <a:solidFill>
                  <a:srgbClr val="262626"/>
                </a:solidFill>
              </a:rPr>
              <a:t>ein</a:t>
            </a:r>
            <a:r>
              <a:rPr lang="en-GB" dirty="0">
                <a:solidFill>
                  <a:srgbClr val="262626"/>
                </a:solidFill>
              </a:rPr>
              <a:t> Problem, da die </a:t>
            </a:r>
            <a:r>
              <a:rPr lang="en-GB" dirty="0" err="1">
                <a:solidFill>
                  <a:srgbClr val="262626"/>
                </a:solidFill>
              </a:rPr>
              <a:t>Verbraucher</a:t>
            </a:r>
            <a:r>
              <a:rPr lang="en-GB" dirty="0">
                <a:solidFill>
                  <a:srgbClr val="262626"/>
                </a:solidFill>
              </a:rPr>
              <a:t> </a:t>
            </a:r>
            <a:r>
              <a:rPr lang="en-GB" dirty="0" err="1">
                <a:solidFill>
                  <a:srgbClr val="262626"/>
                </a:solidFill>
              </a:rPr>
              <a:t>mehr</a:t>
            </a:r>
            <a:r>
              <a:rPr lang="en-GB" dirty="0">
                <a:solidFill>
                  <a:srgbClr val="262626"/>
                </a:solidFill>
              </a:rPr>
              <a:t> </a:t>
            </a:r>
            <a:r>
              <a:rPr lang="en-GB" dirty="0" err="1">
                <a:solidFill>
                  <a:srgbClr val="262626"/>
                </a:solidFill>
              </a:rPr>
              <a:t>Informationen</a:t>
            </a:r>
            <a:r>
              <a:rPr lang="en-GB" dirty="0">
                <a:solidFill>
                  <a:srgbClr val="262626"/>
                </a:solidFill>
              </a:rPr>
              <a:t> </a:t>
            </a:r>
            <a:r>
              <a:rPr lang="en-GB" dirty="0" err="1">
                <a:solidFill>
                  <a:srgbClr val="262626"/>
                </a:solidFill>
              </a:rPr>
              <a:t>über</a:t>
            </a:r>
            <a:r>
              <a:rPr lang="en-GB" dirty="0">
                <a:solidFill>
                  <a:srgbClr val="262626"/>
                </a:solidFill>
              </a:rPr>
              <a:t> die </a:t>
            </a:r>
            <a:r>
              <a:rPr lang="en-GB" dirty="0" err="1">
                <a:solidFill>
                  <a:srgbClr val="262626"/>
                </a:solidFill>
              </a:rPr>
              <a:t>Herkunft</a:t>
            </a:r>
            <a:r>
              <a:rPr lang="en-GB" dirty="0">
                <a:solidFill>
                  <a:srgbClr val="262626"/>
                </a:solidFill>
              </a:rPr>
              <a:t> und den </a:t>
            </a:r>
            <a:r>
              <a:rPr lang="en-GB" dirty="0" err="1">
                <a:solidFill>
                  <a:srgbClr val="262626"/>
                </a:solidFill>
              </a:rPr>
              <a:t>Umgang</a:t>
            </a:r>
            <a:r>
              <a:rPr lang="en-GB" dirty="0">
                <a:solidFill>
                  <a:srgbClr val="262626"/>
                </a:solidFill>
              </a:rPr>
              <a:t> </a:t>
            </a:r>
            <a:r>
              <a:rPr lang="en-GB" dirty="0" err="1">
                <a:solidFill>
                  <a:srgbClr val="262626"/>
                </a:solidFill>
              </a:rPr>
              <a:t>mit</a:t>
            </a:r>
            <a:r>
              <a:rPr lang="en-GB" dirty="0">
                <a:solidFill>
                  <a:srgbClr val="262626"/>
                </a:solidFill>
              </a:rPr>
              <a:t> </a:t>
            </a:r>
            <a:r>
              <a:rPr lang="en-GB" dirty="0" err="1">
                <a:solidFill>
                  <a:srgbClr val="262626"/>
                </a:solidFill>
              </a:rPr>
              <a:t>ihren</a:t>
            </a:r>
            <a:r>
              <a:rPr lang="en-GB" dirty="0">
                <a:solidFill>
                  <a:srgbClr val="262626"/>
                </a:solidFill>
              </a:rPr>
              <a:t> </a:t>
            </a:r>
            <a:r>
              <a:rPr lang="en-GB" dirty="0" err="1">
                <a:solidFill>
                  <a:srgbClr val="262626"/>
                </a:solidFill>
              </a:rPr>
              <a:t>Lebensmitteln</a:t>
            </a:r>
            <a:r>
              <a:rPr lang="en-GB" dirty="0">
                <a:solidFill>
                  <a:srgbClr val="262626"/>
                </a:solidFill>
              </a:rPr>
              <a:t> </a:t>
            </a:r>
            <a:r>
              <a:rPr lang="en-GB" dirty="0" err="1">
                <a:solidFill>
                  <a:srgbClr val="262626"/>
                </a:solidFill>
              </a:rPr>
              <a:t>verlangen</a:t>
            </a:r>
            <a:r>
              <a:rPr lang="en-GB" dirty="0">
                <a:solidFill>
                  <a:srgbClr val="262626"/>
                </a:solidFill>
              </a:rPr>
              <a:t>. </a:t>
            </a:r>
          </a:p>
        </p:txBody>
      </p:sp>
    </p:spTree>
    <p:extLst>
      <p:ext uri="{BB962C8B-B14F-4D97-AF65-F5344CB8AC3E}">
        <p14:creationId xmlns:p14="http://schemas.microsoft.com/office/powerpoint/2010/main" val="6929477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CD062C7B-9BAE-0E43-A6E9-6E98B3E7EBD7}"/>
              </a:ext>
            </a:extLst>
          </p:cNvPr>
          <p:cNvSpPr>
            <a:spLocks noGrp="1"/>
          </p:cNvSpPr>
          <p:nvPr>
            <p:ph type="body" sz="quarter" idx="27"/>
          </p:nvPr>
        </p:nvSpPr>
        <p:spPr>
          <a:xfrm>
            <a:off x="2371060" y="265561"/>
            <a:ext cx="7963785" cy="720752"/>
          </a:xfrm>
          <a:prstGeom prst="rect">
            <a:avLst/>
          </a:prstGeom>
        </p:spPr>
        <p:txBody>
          <a:bodyPr/>
          <a:lstStyle/>
          <a:p>
            <a:r>
              <a:rPr lang="en-US" dirty="0" err="1">
                <a:solidFill>
                  <a:srgbClr val="6A9D56"/>
                </a:solidFill>
              </a:rPr>
              <a:t>Interaktive</a:t>
            </a:r>
            <a:r>
              <a:rPr lang="en-US" dirty="0">
                <a:solidFill>
                  <a:srgbClr val="6A9D56"/>
                </a:solidFill>
              </a:rPr>
              <a:t> </a:t>
            </a:r>
            <a:r>
              <a:rPr lang="en-US" dirty="0" err="1">
                <a:solidFill>
                  <a:srgbClr val="6A9D56"/>
                </a:solidFill>
              </a:rPr>
              <a:t>Lernaktivität</a:t>
            </a:r>
            <a:r>
              <a:rPr lang="en-US" dirty="0">
                <a:solidFill>
                  <a:srgbClr val="6A9D56"/>
                </a:solidFill>
              </a:rPr>
              <a:t> (</a:t>
            </a:r>
            <a:r>
              <a:rPr lang="en-US" dirty="0" err="1">
                <a:solidFill>
                  <a:srgbClr val="6A9D56"/>
                </a:solidFill>
              </a:rPr>
              <a:t>Klassenzimmer</a:t>
            </a:r>
            <a:r>
              <a:rPr lang="en-US" dirty="0">
                <a:solidFill>
                  <a:srgbClr val="6A9D56"/>
                </a:solidFill>
              </a:rPr>
              <a:t>)</a:t>
            </a:r>
          </a:p>
        </p:txBody>
      </p:sp>
      <p:sp>
        <p:nvSpPr>
          <p:cNvPr id="34" name="TextBox 33">
            <a:extLst>
              <a:ext uri="{FF2B5EF4-FFF2-40B4-BE49-F238E27FC236}">
                <a16:creationId xmlns:a16="http://schemas.microsoft.com/office/drawing/2014/main" id="{BF7458A0-7891-E000-5514-DF211F41E124}"/>
              </a:ext>
            </a:extLst>
          </p:cNvPr>
          <p:cNvSpPr txBox="1"/>
          <p:nvPr/>
        </p:nvSpPr>
        <p:spPr>
          <a:xfrm>
            <a:off x="2371060" y="1107611"/>
            <a:ext cx="8070112" cy="5632311"/>
          </a:xfrm>
          <a:prstGeom prst="rect">
            <a:avLst/>
          </a:prstGeom>
          <a:solidFill>
            <a:schemeClr val="bg1"/>
          </a:solidFill>
        </p:spPr>
        <p:txBody>
          <a:bodyPr wrap="square" rtlCol="0">
            <a:spAutoFit/>
          </a:bodyPr>
          <a:lstStyle/>
          <a:p>
            <a:r>
              <a:rPr lang="en-GB" b="1" dirty="0">
                <a:solidFill>
                  <a:srgbClr val="29608D"/>
                </a:solidFill>
              </a:rPr>
              <a:t>Die </a:t>
            </a:r>
            <a:r>
              <a:rPr lang="en-GB" b="1" dirty="0" err="1">
                <a:solidFill>
                  <a:srgbClr val="29608D"/>
                </a:solidFill>
              </a:rPr>
              <a:t>Herausforderung</a:t>
            </a:r>
            <a:endParaRPr lang="en-GB" b="1" dirty="0">
              <a:solidFill>
                <a:srgbClr val="29608D"/>
              </a:solidFill>
            </a:endParaRPr>
          </a:p>
          <a:p>
            <a:r>
              <a:rPr lang="en-GB" dirty="0">
                <a:solidFill>
                  <a:srgbClr val="262626"/>
                </a:solidFill>
              </a:rPr>
              <a:t>Das </a:t>
            </a:r>
            <a:r>
              <a:rPr lang="en-GB" dirty="0" err="1">
                <a:solidFill>
                  <a:srgbClr val="262626"/>
                </a:solidFill>
              </a:rPr>
              <a:t>Unternehmen</a:t>
            </a:r>
            <a:r>
              <a:rPr lang="en-GB" dirty="0">
                <a:solidFill>
                  <a:srgbClr val="262626"/>
                </a:solidFill>
              </a:rPr>
              <a:t> </a:t>
            </a:r>
            <a:r>
              <a:rPr lang="en-GB" dirty="0" err="1">
                <a:solidFill>
                  <a:srgbClr val="262626"/>
                </a:solidFill>
              </a:rPr>
              <a:t>braucht</a:t>
            </a:r>
            <a:r>
              <a:rPr lang="en-GB" dirty="0">
                <a:solidFill>
                  <a:srgbClr val="262626"/>
                </a:solidFill>
              </a:rPr>
              <a:t> </a:t>
            </a:r>
            <a:r>
              <a:rPr lang="en-GB" dirty="0" err="1">
                <a:solidFill>
                  <a:srgbClr val="262626"/>
                </a:solidFill>
              </a:rPr>
              <a:t>eine</a:t>
            </a:r>
            <a:r>
              <a:rPr lang="en-GB" dirty="0">
                <a:solidFill>
                  <a:srgbClr val="262626"/>
                </a:solidFill>
              </a:rPr>
              <a:t> </a:t>
            </a:r>
            <a:r>
              <a:rPr lang="en-GB" dirty="0" err="1">
                <a:solidFill>
                  <a:srgbClr val="262626"/>
                </a:solidFill>
              </a:rPr>
              <a:t>robuste</a:t>
            </a:r>
            <a:r>
              <a:rPr lang="en-GB" dirty="0">
                <a:solidFill>
                  <a:srgbClr val="262626"/>
                </a:solidFill>
              </a:rPr>
              <a:t> </a:t>
            </a:r>
            <a:r>
              <a:rPr lang="en-GB" dirty="0" err="1">
                <a:solidFill>
                  <a:srgbClr val="262626"/>
                </a:solidFill>
              </a:rPr>
              <a:t>Lösung</a:t>
            </a:r>
            <a:r>
              <a:rPr lang="en-GB" dirty="0">
                <a:solidFill>
                  <a:srgbClr val="262626"/>
                </a:solidFill>
              </a:rPr>
              <a:t>, um den </a:t>
            </a:r>
            <a:r>
              <a:rPr lang="en-GB" dirty="0" err="1">
                <a:solidFill>
                  <a:srgbClr val="262626"/>
                </a:solidFill>
              </a:rPr>
              <a:t>Ruf</a:t>
            </a:r>
            <a:r>
              <a:rPr lang="en-GB" dirty="0">
                <a:solidFill>
                  <a:srgbClr val="262626"/>
                </a:solidFill>
              </a:rPr>
              <a:t> von The Organic F&amp;V Co für </a:t>
            </a:r>
            <a:r>
              <a:rPr lang="en-GB" dirty="0" err="1">
                <a:solidFill>
                  <a:srgbClr val="262626"/>
                </a:solidFill>
              </a:rPr>
              <a:t>Qualität</a:t>
            </a:r>
            <a:r>
              <a:rPr lang="en-GB" dirty="0">
                <a:solidFill>
                  <a:srgbClr val="262626"/>
                </a:solidFill>
              </a:rPr>
              <a:t> und </a:t>
            </a:r>
            <a:r>
              <a:rPr lang="en-GB" dirty="0" err="1">
                <a:solidFill>
                  <a:srgbClr val="262626"/>
                </a:solidFill>
              </a:rPr>
              <a:t>Vertrauen</a:t>
            </a:r>
            <a:r>
              <a:rPr lang="en-GB" dirty="0">
                <a:solidFill>
                  <a:srgbClr val="262626"/>
                </a:solidFill>
              </a:rPr>
              <a:t> auf </a:t>
            </a:r>
            <a:r>
              <a:rPr lang="en-GB" dirty="0" err="1">
                <a:solidFill>
                  <a:srgbClr val="262626"/>
                </a:solidFill>
              </a:rPr>
              <a:t>dem</a:t>
            </a:r>
            <a:r>
              <a:rPr lang="en-GB" dirty="0">
                <a:solidFill>
                  <a:srgbClr val="262626"/>
                </a:solidFill>
              </a:rPr>
              <a:t> </a:t>
            </a:r>
            <a:r>
              <a:rPr lang="en-GB" dirty="0" err="1">
                <a:solidFill>
                  <a:srgbClr val="262626"/>
                </a:solidFill>
              </a:rPr>
              <a:t>Markt</a:t>
            </a:r>
            <a:r>
              <a:rPr lang="en-GB" dirty="0">
                <a:solidFill>
                  <a:srgbClr val="262626"/>
                </a:solidFill>
              </a:rPr>
              <a:t> </a:t>
            </a:r>
            <a:r>
              <a:rPr lang="en-GB" dirty="0" err="1">
                <a:solidFill>
                  <a:srgbClr val="262626"/>
                </a:solidFill>
              </a:rPr>
              <a:t>wiederherzustellen</a:t>
            </a:r>
            <a:r>
              <a:rPr lang="en-GB" dirty="0">
                <a:solidFill>
                  <a:srgbClr val="262626"/>
                </a:solidFill>
              </a:rPr>
              <a:t>. Die Blockchain-</a:t>
            </a:r>
            <a:r>
              <a:rPr lang="en-GB" dirty="0" err="1">
                <a:solidFill>
                  <a:srgbClr val="262626"/>
                </a:solidFill>
              </a:rPr>
              <a:t>Technologie</a:t>
            </a:r>
            <a:r>
              <a:rPr lang="en-GB" dirty="0">
                <a:solidFill>
                  <a:srgbClr val="262626"/>
                </a:solidFill>
              </a:rPr>
              <a:t> </a:t>
            </a:r>
            <a:r>
              <a:rPr lang="en-GB" dirty="0" err="1">
                <a:solidFill>
                  <a:srgbClr val="262626"/>
                </a:solidFill>
              </a:rPr>
              <a:t>könnte</a:t>
            </a:r>
            <a:r>
              <a:rPr lang="en-GB" dirty="0">
                <a:solidFill>
                  <a:srgbClr val="262626"/>
                </a:solidFill>
              </a:rPr>
              <a:t> die </a:t>
            </a:r>
            <a:r>
              <a:rPr lang="en-GB" dirty="0" err="1">
                <a:solidFill>
                  <a:srgbClr val="262626"/>
                </a:solidFill>
              </a:rPr>
              <a:t>Antwort</a:t>
            </a:r>
            <a:r>
              <a:rPr lang="en-GB" dirty="0">
                <a:solidFill>
                  <a:srgbClr val="262626"/>
                </a:solidFill>
              </a:rPr>
              <a:t> auf </a:t>
            </a:r>
            <a:r>
              <a:rPr lang="en-GB" dirty="0" err="1">
                <a:solidFill>
                  <a:srgbClr val="262626"/>
                </a:solidFill>
              </a:rPr>
              <a:t>ihre</a:t>
            </a:r>
            <a:r>
              <a:rPr lang="en-GB" dirty="0">
                <a:solidFill>
                  <a:srgbClr val="262626"/>
                </a:solidFill>
              </a:rPr>
              <a:t> </a:t>
            </a:r>
            <a:r>
              <a:rPr lang="en-GB" dirty="0" err="1">
                <a:solidFill>
                  <a:srgbClr val="262626"/>
                </a:solidFill>
              </a:rPr>
              <a:t>Probleme</a:t>
            </a:r>
            <a:r>
              <a:rPr lang="en-GB" dirty="0">
                <a:solidFill>
                  <a:srgbClr val="262626"/>
                </a:solidFill>
              </a:rPr>
              <a:t> sein. Sie </a:t>
            </a:r>
            <a:r>
              <a:rPr lang="en-GB" dirty="0" err="1">
                <a:solidFill>
                  <a:srgbClr val="262626"/>
                </a:solidFill>
              </a:rPr>
              <a:t>bietet</a:t>
            </a:r>
            <a:r>
              <a:rPr lang="en-GB" dirty="0">
                <a:solidFill>
                  <a:srgbClr val="262626"/>
                </a:solidFill>
              </a:rPr>
              <a:t> </a:t>
            </a:r>
            <a:r>
              <a:rPr lang="en-GB" dirty="0" err="1">
                <a:solidFill>
                  <a:srgbClr val="262626"/>
                </a:solidFill>
              </a:rPr>
              <a:t>eine</a:t>
            </a:r>
            <a:r>
              <a:rPr lang="en-GB" dirty="0">
                <a:solidFill>
                  <a:srgbClr val="262626"/>
                </a:solidFill>
              </a:rPr>
              <a:t> </a:t>
            </a:r>
            <a:r>
              <a:rPr lang="en-GB" dirty="0" err="1">
                <a:solidFill>
                  <a:srgbClr val="262626"/>
                </a:solidFill>
              </a:rPr>
              <a:t>Möglichkeit</a:t>
            </a:r>
            <a:r>
              <a:rPr lang="en-GB" dirty="0">
                <a:solidFill>
                  <a:srgbClr val="262626"/>
                </a:solidFill>
              </a:rPr>
              <a:t>, den </a:t>
            </a:r>
            <a:r>
              <a:rPr lang="en-GB" dirty="0" err="1">
                <a:solidFill>
                  <a:srgbClr val="262626"/>
                </a:solidFill>
              </a:rPr>
              <a:t>Weg</a:t>
            </a:r>
            <a:r>
              <a:rPr lang="en-GB" dirty="0">
                <a:solidFill>
                  <a:srgbClr val="262626"/>
                </a:solidFill>
              </a:rPr>
              <a:t> </a:t>
            </a:r>
            <a:r>
              <a:rPr lang="en-GB" dirty="0" err="1">
                <a:solidFill>
                  <a:srgbClr val="262626"/>
                </a:solidFill>
              </a:rPr>
              <a:t>ihrer</a:t>
            </a:r>
            <a:r>
              <a:rPr lang="en-GB" dirty="0">
                <a:solidFill>
                  <a:srgbClr val="262626"/>
                </a:solidFill>
              </a:rPr>
              <a:t> </a:t>
            </a:r>
            <a:r>
              <a:rPr lang="en-GB" dirty="0" err="1">
                <a:solidFill>
                  <a:srgbClr val="262626"/>
                </a:solidFill>
              </a:rPr>
              <a:t>Produkte</a:t>
            </a:r>
            <a:r>
              <a:rPr lang="en-GB" dirty="0">
                <a:solidFill>
                  <a:srgbClr val="262626"/>
                </a:solidFill>
              </a:rPr>
              <a:t> transparent und </a:t>
            </a:r>
            <a:r>
              <a:rPr lang="en-GB" dirty="0" err="1">
                <a:solidFill>
                  <a:srgbClr val="262626"/>
                </a:solidFill>
              </a:rPr>
              <a:t>effizient</a:t>
            </a:r>
            <a:r>
              <a:rPr lang="en-GB" dirty="0">
                <a:solidFill>
                  <a:srgbClr val="262626"/>
                </a:solidFill>
              </a:rPr>
              <a:t> </a:t>
            </a:r>
            <a:r>
              <a:rPr lang="en-GB" dirty="0" err="1">
                <a:solidFill>
                  <a:srgbClr val="262626"/>
                </a:solidFill>
              </a:rPr>
              <a:t>zu</a:t>
            </a:r>
            <a:r>
              <a:rPr lang="en-GB" dirty="0">
                <a:solidFill>
                  <a:srgbClr val="262626"/>
                </a:solidFill>
              </a:rPr>
              <a:t> </a:t>
            </a:r>
            <a:r>
              <a:rPr lang="en-GB" dirty="0" err="1">
                <a:solidFill>
                  <a:srgbClr val="262626"/>
                </a:solidFill>
              </a:rPr>
              <a:t>verfolgen</a:t>
            </a:r>
            <a:r>
              <a:rPr lang="en-GB" dirty="0">
                <a:solidFill>
                  <a:srgbClr val="262626"/>
                </a:solidFill>
              </a:rPr>
              <a:t>.</a:t>
            </a:r>
          </a:p>
          <a:p>
            <a:endParaRPr lang="en-GB" dirty="0">
              <a:solidFill>
                <a:srgbClr val="262626"/>
              </a:solidFill>
            </a:endParaRPr>
          </a:p>
          <a:p>
            <a:r>
              <a:rPr lang="en-GB" b="1" dirty="0" err="1">
                <a:solidFill>
                  <a:srgbClr val="29608D"/>
                </a:solidFill>
              </a:rPr>
              <a:t>Unsere</a:t>
            </a:r>
            <a:r>
              <a:rPr lang="en-GB" b="1" dirty="0">
                <a:solidFill>
                  <a:srgbClr val="29608D"/>
                </a:solidFill>
              </a:rPr>
              <a:t> </a:t>
            </a:r>
            <a:r>
              <a:rPr lang="en-GB" b="1" dirty="0" err="1">
                <a:solidFill>
                  <a:srgbClr val="29608D"/>
                </a:solidFill>
              </a:rPr>
              <a:t>Übung</a:t>
            </a:r>
            <a:r>
              <a:rPr lang="en-GB" b="1" dirty="0">
                <a:solidFill>
                  <a:srgbClr val="29608D"/>
                </a:solidFill>
              </a:rPr>
              <a:t> </a:t>
            </a:r>
          </a:p>
          <a:p>
            <a:r>
              <a:rPr lang="en-GB" dirty="0" err="1">
                <a:solidFill>
                  <a:srgbClr val="262626"/>
                </a:solidFill>
              </a:rPr>
              <a:t>Durch</a:t>
            </a:r>
            <a:r>
              <a:rPr lang="en-GB" dirty="0">
                <a:solidFill>
                  <a:srgbClr val="262626"/>
                </a:solidFill>
              </a:rPr>
              <a:t> </a:t>
            </a:r>
            <a:r>
              <a:rPr lang="en-GB" dirty="0" err="1">
                <a:solidFill>
                  <a:srgbClr val="262626"/>
                </a:solidFill>
              </a:rPr>
              <a:t>eine</a:t>
            </a:r>
            <a:r>
              <a:rPr lang="en-GB" dirty="0">
                <a:solidFill>
                  <a:srgbClr val="262626"/>
                </a:solidFill>
              </a:rPr>
              <a:t> </a:t>
            </a:r>
            <a:r>
              <a:rPr lang="en-GB" dirty="0" err="1">
                <a:solidFill>
                  <a:srgbClr val="262626"/>
                </a:solidFill>
              </a:rPr>
              <a:t>Reihe</a:t>
            </a:r>
            <a:r>
              <a:rPr lang="en-GB" dirty="0">
                <a:solidFill>
                  <a:srgbClr val="262626"/>
                </a:solidFill>
              </a:rPr>
              <a:t> von </a:t>
            </a:r>
            <a:r>
              <a:rPr lang="en-GB" dirty="0" err="1">
                <a:solidFill>
                  <a:srgbClr val="262626"/>
                </a:solidFill>
              </a:rPr>
              <a:t>Entscheidungen</a:t>
            </a:r>
            <a:r>
              <a:rPr lang="en-GB" dirty="0">
                <a:solidFill>
                  <a:srgbClr val="262626"/>
                </a:solidFill>
              </a:rPr>
              <a:t> </a:t>
            </a:r>
            <a:r>
              <a:rPr lang="en-GB" dirty="0" err="1">
                <a:solidFill>
                  <a:srgbClr val="262626"/>
                </a:solidFill>
              </a:rPr>
              <a:t>müssen</a:t>
            </a:r>
            <a:r>
              <a:rPr lang="en-GB" dirty="0">
                <a:solidFill>
                  <a:srgbClr val="262626"/>
                </a:solidFill>
              </a:rPr>
              <a:t> die </a:t>
            </a:r>
            <a:r>
              <a:rPr lang="en-GB" dirty="0" err="1">
                <a:solidFill>
                  <a:srgbClr val="262626"/>
                </a:solidFill>
              </a:rPr>
              <a:t>Schüler</a:t>
            </a:r>
            <a:r>
              <a:rPr lang="en-GB" dirty="0">
                <a:solidFill>
                  <a:srgbClr val="262626"/>
                </a:solidFill>
              </a:rPr>
              <a:t> die Blockchain-</a:t>
            </a:r>
            <a:r>
              <a:rPr lang="en-GB" dirty="0" err="1">
                <a:solidFill>
                  <a:srgbClr val="262626"/>
                </a:solidFill>
              </a:rPr>
              <a:t>Technologie</a:t>
            </a:r>
            <a:r>
              <a:rPr lang="en-GB" dirty="0">
                <a:solidFill>
                  <a:srgbClr val="262626"/>
                </a:solidFill>
              </a:rPr>
              <a:t> </a:t>
            </a:r>
            <a:r>
              <a:rPr lang="en-GB" dirty="0" err="1">
                <a:solidFill>
                  <a:srgbClr val="262626"/>
                </a:solidFill>
              </a:rPr>
              <a:t>implementieren</a:t>
            </a:r>
            <a:r>
              <a:rPr lang="en-GB" dirty="0">
                <a:solidFill>
                  <a:srgbClr val="262626"/>
                </a:solidFill>
              </a:rPr>
              <a:t>, um die </a:t>
            </a:r>
            <a:r>
              <a:rPr lang="en-GB" dirty="0" err="1">
                <a:solidFill>
                  <a:srgbClr val="262626"/>
                </a:solidFill>
              </a:rPr>
              <a:t>Lieferkette</a:t>
            </a:r>
            <a:r>
              <a:rPr lang="en-GB" dirty="0">
                <a:solidFill>
                  <a:srgbClr val="262626"/>
                </a:solidFill>
              </a:rPr>
              <a:t> </a:t>
            </a:r>
            <a:r>
              <a:rPr lang="en-GB" dirty="0" err="1">
                <a:solidFill>
                  <a:srgbClr val="262626"/>
                </a:solidFill>
              </a:rPr>
              <a:t>zu</a:t>
            </a:r>
            <a:r>
              <a:rPr lang="en-GB" dirty="0">
                <a:solidFill>
                  <a:srgbClr val="262626"/>
                </a:solidFill>
              </a:rPr>
              <a:t> </a:t>
            </a:r>
            <a:r>
              <a:rPr lang="en-GB" dirty="0" err="1">
                <a:solidFill>
                  <a:srgbClr val="262626"/>
                </a:solidFill>
              </a:rPr>
              <a:t>verbessern</a:t>
            </a:r>
            <a:r>
              <a:rPr lang="en-GB" dirty="0">
                <a:solidFill>
                  <a:srgbClr val="262626"/>
                </a:solidFill>
              </a:rPr>
              <a:t> und </a:t>
            </a:r>
            <a:r>
              <a:rPr lang="en-GB" dirty="0" err="1">
                <a:solidFill>
                  <a:srgbClr val="262626"/>
                </a:solidFill>
              </a:rPr>
              <a:t>gleichzeitig</a:t>
            </a:r>
            <a:r>
              <a:rPr lang="en-GB" dirty="0">
                <a:solidFill>
                  <a:srgbClr val="262626"/>
                </a:solidFill>
              </a:rPr>
              <a:t> </a:t>
            </a:r>
            <a:r>
              <a:rPr lang="en-GB" dirty="0" err="1">
                <a:solidFill>
                  <a:srgbClr val="262626"/>
                </a:solidFill>
              </a:rPr>
              <a:t>ein</a:t>
            </a:r>
            <a:r>
              <a:rPr lang="en-GB" dirty="0">
                <a:solidFill>
                  <a:srgbClr val="262626"/>
                </a:solidFill>
              </a:rPr>
              <a:t> </a:t>
            </a:r>
            <a:r>
              <a:rPr lang="en-GB" dirty="0" err="1">
                <a:solidFill>
                  <a:srgbClr val="262626"/>
                </a:solidFill>
              </a:rPr>
              <a:t>Gleichgewicht</a:t>
            </a:r>
            <a:r>
              <a:rPr lang="en-GB" dirty="0">
                <a:solidFill>
                  <a:srgbClr val="262626"/>
                </a:solidFill>
              </a:rPr>
              <a:t> </a:t>
            </a:r>
            <a:r>
              <a:rPr lang="en-GB" dirty="0" err="1">
                <a:solidFill>
                  <a:srgbClr val="262626"/>
                </a:solidFill>
              </a:rPr>
              <a:t>zwischen</a:t>
            </a:r>
            <a:r>
              <a:rPr lang="en-GB" dirty="0">
                <a:solidFill>
                  <a:srgbClr val="262626"/>
                </a:solidFill>
              </a:rPr>
              <a:t> Budget, </a:t>
            </a:r>
            <a:r>
              <a:rPr lang="en-GB" dirty="0" err="1">
                <a:solidFill>
                  <a:srgbClr val="262626"/>
                </a:solidFill>
              </a:rPr>
              <a:t>Interessen</a:t>
            </a:r>
            <a:r>
              <a:rPr lang="en-GB" dirty="0">
                <a:solidFill>
                  <a:srgbClr val="262626"/>
                </a:solidFill>
              </a:rPr>
              <a:t> der Stakeholder und </a:t>
            </a:r>
            <a:r>
              <a:rPr lang="en-GB" dirty="0" err="1">
                <a:solidFill>
                  <a:srgbClr val="262626"/>
                </a:solidFill>
              </a:rPr>
              <a:t>gesetzlichen</a:t>
            </a:r>
            <a:r>
              <a:rPr lang="en-GB" dirty="0">
                <a:solidFill>
                  <a:srgbClr val="262626"/>
                </a:solidFill>
              </a:rPr>
              <a:t> </a:t>
            </a:r>
            <a:r>
              <a:rPr lang="en-GB" dirty="0" err="1">
                <a:solidFill>
                  <a:srgbClr val="262626"/>
                </a:solidFill>
              </a:rPr>
              <a:t>Anforderungen</a:t>
            </a:r>
            <a:r>
              <a:rPr lang="en-GB" dirty="0">
                <a:solidFill>
                  <a:srgbClr val="262626"/>
                </a:solidFill>
              </a:rPr>
              <a:t> </a:t>
            </a:r>
            <a:r>
              <a:rPr lang="en-GB" dirty="0" err="1">
                <a:solidFill>
                  <a:srgbClr val="262626"/>
                </a:solidFill>
              </a:rPr>
              <a:t>herzustellen</a:t>
            </a:r>
            <a:r>
              <a:rPr lang="en-GB" dirty="0">
                <a:solidFill>
                  <a:srgbClr val="262626"/>
                </a:solidFill>
              </a:rPr>
              <a:t>. Vorlage </a:t>
            </a:r>
            <a:r>
              <a:rPr lang="en-GB" dirty="0" err="1">
                <a:solidFill>
                  <a:srgbClr val="262626"/>
                </a:solidFill>
              </a:rPr>
              <a:t>verwenden</a:t>
            </a:r>
            <a:r>
              <a:rPr lang="en-GB" dirty="0">
                <a:solidFill>
                  <a:srgbClr val="262626"/>
                </a:solidFill>
              </a:rPr>
              <a:t>. </a:t>
            </a:r>
          </a:p>
          <a:p>
            <a:endParaRPr lang="en-GB" dirty="0">
              <a:solidFill>
                <a:srgbClr val="262626"/>
              </a:solidFill>
            </a:endParaRPr>
          </a:p>
          <a:p>
            <a:r>
              <a:rPr lang="en-GB" b="1" dirty="0" err="1">
                <a:solidFill>
                  <a:srgbClr val="29608D"/>
                </a:solidFill>
              </a:rPr>
              <a:t>Spielmechanismen</a:t>
            </a:r>
            <a:endParaRPr lang="en-GB" b="1" dirty="0">
              <a:solidFill>
                <a:srgbClr val="29608D"/>
              </a:solidFill>
            </a:endParaRPr>
          </a:p>
          <a:p>
            <a:r>
              <a:rPr lang="en-GB" dirty="0">
                <a:solidFill>
                  <a:srgbClr val="262626"/>
                </a:solidFill>
              </a:rPr>
              <a:t>Die </a:t>
            </a:r>
            <a:r>
              <a:rPr lang="en-GB" dirty="0" err="1">
                <a:solidFill>
                  <a:srgbClr val="262626"/>
                </a:solidFill>
              </a:rPr>
              <a:t>Schüler</a:t>
            </a:r>
            <a:r>
              <a:rPr lang="en-GB" dirty="0">
                <a:solidFill>
                  <a:srgbClr val="262626"/>
                </a:solidFill>
              </a:rPr>
              <a:t> </a:t>
            </a:r>
            <a:r>
              <a:rPr lang="en-GB" dirty="0" err="1">
                <a:solidFill>
                  <a:srgbClr val="262626"/>
                </a:solidFill>
              </a:rPr>
              <a:t>werden</a:t>
            </a:r>
            <a:r>
              <a:rPr lang="en-GB" dirty="0">
                <a:solidFill>
                  <a:srgbClr val="262626"/>
                </a:solidFill>
              </a:rPr>
              <a:t> </a:t>
            </a:r>
            <a:r>
              <a:rPr lang="en-GB" dirty="0" err="1">
                <a:solidFill>
                  <a:srgbClr val="262626"/>
                </a:solidFill>
              </a:rPr>
              <a:t>mit</a:t>
            </a:r>
            <a:r>
              <a:rPr lang="en-GB" dirty="0">
                <a:solidFill>
                  <a:srgbClr val="262626"/>
                </a:solidFill>
              </a:rPr>
              <a:t> </a:t>
            </a:r>
            <a:r>
              <a:rPr lang="en-GB" dirty="0" err="1">
                <a:solidFill>
                  <a:srgbClr val="262626"/>
                </a:solidFill>
              </a:rPr>
              <a:t>einer</a:t>
            </a:r>
            <a:r>
              <a:rPr lang="en-GB" dirty="0">
                <a:solidFill>
                  <a:srgbClr val="262626"/>
                </a:solidFill>
              </a:rPr>
              <a:t> </a:t>
            </a:r>
            <a:r>
              <a:rPr lang="en-GB" dirty="0" err="1">
                <a:solidFill>
                  <a:srgbClr val="262626"/>
                </a:solidFill>
              </a:rPr>
              <a:t>Reihe</a:t>
            </a:r>
            <a:r>
              <a:rPr lang="en-GB" dirty="0">
                <a:solidFill>
                  <a:srgbClr val="262626"/>
                </a:solidFill>
              </a:rPr>
              <a:t> von </a:t>
            </a:r>
            <a:r>
              <a:rPr lang="en-GB" dirty="0" err="1">
                <a:solidFill>
                  <a:srgbClr val="262626"/>
                </a:solidFill>
              </a:rPr>
              <a:t>Entscheidungspunkten</a:t>
            </a:r>
            <a:r>
              <a:rPr lang="en-GB" dirty="0">
                <a:solidFill>
                  <a:srgbClr val="262626"/>
                </a:solidFill>
              </a:rPr>
              <a:t> für The Organic F&amp;V Co </a:t>
            </a:r>
            <a:r>
              <a:rPr lang="en-GB" dirty="0" err="1">
                <a:solidFill>
                  <a:srgbClr val="262626"/>
                </a:solidFill>
              </a:rPr>
              <a:t>konfrontiert</a:t>
            </a:r>
            <a:r>
              <a:rPr lang="en-GB" dirty="0">
                <a:solidFill>
                  <a:srgbClr val="262626"/>
                </a:solidFill>
              </a:rPr>
              <a:t> (z. B. die Wahl </a:t>
            </a:r>
            <a:r>
              <a:rPr lang="en-GB" dirty="0" err="1">
                <a:solidFill>
                  <a:srgbClr val="262626"/>
                </a:solidFill>
              </a:rPr>
              <a:t>einer</a:t>
            </a:r>
            <a:r>
              <a:rPr lang="en-GB" dirty="0">
                <a:solidFill>
                  <a:srgbClr val="262626"/>
                </a:solidFill>
              </a:rPr>
              <a:t> Blockchain-</a:t>
            </a:r>
            <a:r>
              <a:rPr lang="en-GB" dirty="0" err="1">
                <a:solidFill>
                  <a:srgbClr val="262626"/>
                </a:solidFill>
              </a:rPr>
              <a:t>Plattform</a:t>
            </a:r>
            <a:r>
              <a:rPr lang="en-GB" dirty="0">
                <a:solidFill>
                  <a:srgbClr val="262626"/>
                </a:solidFill>
              </a:rPr>
              <a:t>, die </a:t>
            </a:r>
            <a:r>
              <a:rPr lang="en-GB" dirty="0" err="1">
                <a:solidFill>
                  <a:srgbClr val="262626"/>
                </a:solidFill>
              </a:rPr>
              <a:t>Entscheidung</a:t>
            </a:r>
            <a:r>
              <a:rPr lang="en-GB" dirty="0">
                <a:solidFill>
                  <a:srgbClr val="262626"/>
                </a:solidFill>
              </a:rPr>
              <a:t>, </a:t>
            </a:r>
            <a:r>
              <a:rPr lang="en-GB" dirty="0" err="1">
                <a:solidFill>
                  <a:srgbClr val="262626"/>
                </a:solidFill>
              </a:rPr>
              <a:t>welche</a:t>
            </a:r>
            <a:r>
              <a:rPr lang="en-GB" dirty="0">
                <a:solidFill>
                  <a:srgbClr val="262626"/>
                </a:solidFill>
              </a:rPr>
              <a:t> </a:t>
            </a:r>
            <a:r>
              <a:rPr lang="en-GB" dirty="0" err="1">
                <a:solidFill>
                  <a:srgbClr val="262626"/>
                </a:solidFill>
              </a:rPr>
              <a:t>Teile</a:t>
            </a:r>
            <a:r>
              <a:rPr lang="en-GB" dirty="0">
                <a:solidFill>
                  <a:srgbClr val="262626"/>
                </a:solidFill>
              </a:rPr>
              <a:t> der </a:t>
            </a:r>
            <a:r>
              <a:rPr lang="en-GB" dirty="0" err="1">
                <a:solidFill>
                  <a:srgbClr val="262626"/>
                </a:solidFill>
              </a:rPr>
              <a:t>Lieferkette</a:t>
            </a:r>
            <a:r>
              <a:rPr lang="en-GB" dirty="0">
                <a:solidFill>
                  <a:srgbClr val="262626"/>
                </a:solidFill>
              </a:rPr>
              <a:t> </a:t>
            </a:r>
            <a:r>
              <a:rPr lang="en-GB" dirty="0" err="1">
                <a:solidFill>
                  <a:srgbClr val="262626"/>
                </a:solidFill>
              </a:rPr>
              <a:t>zuerst</a:t>
            </a:r>
            <a:r>
              <a:rPr lang="en-GB" dirty="0">
                <a:solidFill>
                  <a:srgbClr val="262626"/>
                </a:solidFill>
              </a:rPr>
              <a:t> </a:t>
            </a:r>
            <a:r>
              <a:rPr lang="en-GB" dirty="0" err="1">
                <a:solidFill>
                  <a:srgbClr val="262626"/>
                </a:solidFill>
              </a:rPr>
              <a:t>integriert</a:t>
            </a:r>
            <a:r>
              <a:rPr lang="en-GB" dirty="0">
                <a:solidFill>
                  <a:srgbClr val="262626"/>
                </a:solidFill>
              </a:rPr>
              <a:t> </a:t>
            </a:r>
            <a:r>
              <a:rPr lang="en-GB" dirty="0" err="1">
                <a:solidFill>
                  <a:srgbClr val="262626"/>
                </a:solidFill>
              </a:rPr>
              <a:t>werden</a:t>
            </a:r>
            <a:r>
              <a:rPr lang="en-GB" dirty="0">
                <a:solidFill>
                  <a:srgbClr val="262626"/>
                </a:solidFill>
              </a:rPr>
              <a:t> </a:t>
            </a:r>
            <a:r>
              <a:rPr lang="en-GB" dirty="0" err="1">
                <a:solidFill>
                  <a:srgbClr val="262626"/>
                </a:solidFill>
              </a:rPr>
              <a:t>sollen</a:t>
            </a:r>
            <a:r>
              <a:rPr lang="en-GB" dirty="0">
                <a:solidFill>
                  <a:srgbClr val="262626"/>
                </a:solidFill>
              </a:rPr>
              <a:t> </a:t>
            </a:r>
            <a:r>
              <a:rPr lang="en-GB" dirty="0" err="1">
                <a:solidFill>
                  <a:srgbClr val="262626"/>
                </a:solidFill>
              </a:rPr>
              <a:t>usw</a:t>
            </a:r>
            <a:r>
              <a:rPr lang="en-GB" dirty="0">
                <a:solidFill>
                  <a:srgbClr val="262626"/>
                </a:solidFill>
              </a:rPr>
              <a:t>.). </a:t>
            </a:r>
            <a:r>
              <a:rPr lang="en-GB" dirty="0" err="1">
                <a:solidFill>
                  <a:srgbClr val="262626"/>
                </a:solidFill>
              </a:rPr>
              <a:t>Jede</a:t>
            </a:r>
            <a:r>
              <a:rPr lang="en-GB" dirty="0">
                <a:solidFill>
                  <a:srgbClr val="262626"/>
                </a:solidFill>
              </a:rPr>
              <a:t> </a:t>
            </a:r>
            <a:r>
              <a:rPr lang="en-GB" dirty="0" err="1">
                <a:solidFill>
                  <a:srgbClr val="262626"/>
                </a:solidFill>
              </a:rPr>
              <a:t>Entscheidung</a:t>
            </a:r>
            <a:r>
              <a:rPr lang="en-GB" dirty="0">
                <a:solidFill>
                  <a:srgbClr val="262626"/>
                </a:solidFill>
              </a:rPr>
              <a:t> </a:t>
            </a:r>
            <a:r>
              <a:rPr lang="en-GB" dirty="0" err="1">
                <a:solidFill>
                  <a:srgbClr val="262626"/>
                </a:solidFill>
              </a:rPr>
              <a:t>wirkt</a:t>
            </a:r>
            <a:r>
              <a:rPr lang="en-GB" dirty="0">
                <a:solidFill>
                  <a:srgbClr val="262626"/>
                </a:solidFill>
              </a:rPr>
              <a:t> </a:t>
            </a:r>
            <a:r>
              <a:rPr lang="en-GB" dirty="0" err="1">
                <a:solidFill>
                  <a:srgbClr val="262626"/>
                </a:solidFill>
              </a:rPr>
              <a:t>sich</a:t>
            </a:r>
            <a:r>
              <a:rPr lang="en-GB" dirty="0">
                <a:solidFill>
                  <a:srgbClr val="262626"/>
                </a:solidFill>
              </a:rPr>
              <a:t> auf das Budget des </a:t>
            </a:r>
            <a:r>
              <a:rPr lang="en-GB" dirty="0" err="1">
                <a:solidFill>
                  <a:srgbClr val="262626"/>
                </a:solidFill>
              </a:rPr>
              <a:t>Unternehmens</a:t>
            </a:r>
            <a:r>
              <a:rPr lang="en-GB" dirty="0">
                <a:solidFill>
                  <a:srgbClr val="262626"/>
                </a:solidFill>
              </a:rPr>
              <a:t>, das </a:t>
            </a:r>
            <a:r>
              <a:rPr lang="en-GB" dirty="0" err="1">
                <a:solidFill>
                  <a:srgbClr val="262626"/>
                </a:solidFill>
              </a:rPr>
              <a:t>Vertrauen</a:t>
            </a:r>
            <a:r>
              <a:rPr lang="en-GB" dirty="0">
                <a:solidFill>
                  <a:srgbClr val="262626"/>
                </a:solidFill>
              </a:rPr>
              <a:t> der </a:t>
            </a:r>
            <a:r>
              <a:rPr lang="en-GB" dirty="0" err="1">
                <a:solidFill>
                  <a:srgbClr val="262626"/>
                </a:solidFill>
              </a:rPr>
              <a:t>Verbraucher</a:t>
            </a:r>
            <a:r>
              <a:rPr lang="en-GB" dirty="0">
                <a:solidFill>
                  <a:srgbClr val="262626"/>
                </a:solidFill>
              </a:rPr>
              <a:t> und die </a:t>
            </a:r>
            <a:r>
              <a:rPr lang="en-GB" dirty="0" err="1">
                <a:solidFill>
                  <a:srgbClr val="262626"/>
                </a:solidFill>
              </a:rPr>
              <a:t>betriebliche</a:t>
            </a:r>
            <a:r>
              <a:rPr lang="en-GB" dirty="0">
                <a:solidFill>
                  <a:srgbClr val="262626"/>
                </a:solidFill>
              </a:rPr>
              <a:t> </a:t>
            </a:r>
            <a:r>
              <a:rPr lang="en-GB" dirty="0" err="1">
                <a:solidFill>
                  <a:srgbClr val="262626"/>
                </a:solidFill>
              </a:rPr>
              <a:t>Effizienz</a:t>
            </a:r>
            <a:r>
              <a:rPr lang="en-GB" dirty="0">
                <a:solidFill>
                  <a:srgbClr val="262626"/>
                </a:solidFill>
              </a:rPr>
              <a:t> </a:t>
            </a:r>
            <a:r>
              <a:rPr lang="en-GB" dirty="0" err="1">
                <a:solidFill>
                  <a:srgbClr val="262626"/>
                </a:solidFill>
              </a:rPr>
              <a:t>aus.</a:t>
            </a:r>
            <a:r>
              <a:rPr lang="en-GB" dirty="0">
                <a:solidFill>
                  <a:srgbClr val="262626"/>
                </a:solidFill>
              </a:rPr>
              <a:t> Die </a:t>
            </a:r>
            <a:r>
              <a:rPr lang="en-GB" dirty="0" err="1">
                <a:solidFill>
                  <a:srgbClr val="262626"/>
                </a:solidFill>
              </a:rPr>
              <a:t>Studierenden</a:t>
            </a:r>
            <a:r>
              <a:rPr lang="en-GB" dirty="0">
                <a:solidFill>
                  <a:srgbClr val="262626"/>
                </a:solidFill>
              </a:rPr>
              <a:t> </a:t>
            </a:r>
            <a:r>
              <a:rPr lang="en-GB" dirty="0" err="1">
                <a:solidFill>
                  <a:srgbClr val="262626"/>
                </a:solidFill>
              </a:rPr>
              <a:t>müssen</a:t>
            </a:r>
            <a:r>
              <a:rPr lang="en-GB" dirty="0">
                <a:solidFill>
                  <a:srgbClr val="262626"/>
                </a:solidFill>
              </a:rPr>
              <a:t> </a:t>
            </a:r>
            <a:r>
              <a:rPr lang="en-GB" dirty="0" err="1">
                <a:solidFill>
                  <a:srgbClr val="262626"/>
                </a:solidFill>
              </a:rPr>
              <a:t>auch</a:t>
            </a:r>
            <a:r>
              <a:rPr lang="en-GB" dirty="0">
                <a:solidFill>
                  <a:srgbClr val="262626"/>
                </a:solidFill>
              </a:rPr>
              <a:t> </a:t>
            </a:r>
            <a:r>
              <a:rPr lang="en-GB" dirty="0" err="1">
                <a:solidFill>
                  <a:srgbClr val="262626"/>
                </a:solidFill>
              </a:rPr>
              <a:t>unerwartete</a:t>
            </a:r>
            <a:r>
              <a:rPr lang="en-GB" dirty="0">
                <a:solidFill>
                  <a:srgbClr val="262626"/>
                </a:solidFill>
              </a:rPr>
              <a:t> </a:t>
            </a:r>
            <a:r>
              <a:rPr lang="en-GB" dirty="0" err="1">
                <a:solidFill>
                  <a:srgbClr val="262626"/>
                </a:solidFill>
              </a:rPr>
              <a:t>Herausforderungen</a:t>
            </a:r>
            <a:r>
              <a:rPr lang="en-GB" dirty="0">
                <a:solidFill>
                  <a:srgbClr val="262626"/>
                </a:solidFill>
              </a:rPr>
              <a:t> </a:t>
            </a:r>
            <a:r>
              <a:rPr lang="en-GB" dirty="0" err="1">
                <a:solidFill>
                  <a:srgbClr val="262626"/>
                </a:solidFill>
              </a:rPr>
              <a:t>meistern</a:t>
            </a:r>
            <a:r>
              <a:rPr lang="en-GB" dirty="0">
                <a:solidFill>
                  <a:srgbClr val="262626"/>
                </a:solidFill>
              </a:rPr>
              <a:t>, </a:t>
            </a:r>
            <a:r>
              <a:rPr lang="en-GB" dirty="0" err="1">
                <a:solidFill>
                  <a:srgbClr val="262626"/>
                </a:solidFill>
              </a:rPr>
              <a:t>wie</a:t>
            </a:r>
            <a:r>
              <a:rPr lang="en-GB" dirty="0">
                <a:solidFill>
                  <a:srgbClr val="262626"/>
                </a:solidFill>
              </a:rPr>
              <a:t> z. B. </a:t>
            </a:r>
            <a:r>
              <a:rPr lang="en-GB" dirty="0" err="1">
                <a:solidFill>
                  <a:srgbClr val="262626"/>
                </a:solidFill>
              </a:rPr>
              <a:t>Lebensmittelrückrufe</a:t>
            </a:r>
            <a:r>
              <a:rPr lang="en-GB" dirty="0">
                <a:solidFill>
                  <a:srgbClr val="262626"/>
                </a:solidFill>
              </a:rPr>
              <a:t> </a:t>
            </a:r>
            <a:r>
              <a:rPr lang="en-GB" dirty="0" err="1">
                <a:solidFill>
                  <a:srgbClr val="262626"/>
                </a:solidFill>
              </a:rPr>
              <a:t>oder</a:t>
            </a:r>
            <a:r>
              <a:rPr lang="en-GB" dirty="0">
                <a:solidFill>
                  <a:srgbClr val="262626"/>
                </a:solidFill>
              </a:rPr>
              <a:t> </a:t>
            </a:r>
            <a:r>
              <a:rPr lang="en-GB" dirty="0" err="1">
                <a:solidFill>
                  <a:srgbClr val="262626"/>
                </a:solidFill>
              </a:rPr>
              <a:t>Änderungen</a:t>
            </a:r>
            <a:r>
              <a:rPr lang="en-GB" dirty="0">
                <a:solidFill>
                  <a:srgbClr val="262626"/>
                </a:solidFill>
              </a:rPr>
              <a:t> der </a:t>
            </a:r>
            <a:r>
              <a:rPr lang="en-GB" dirty="0" err="1">
                <a:solidFill>
                  <a:srgbClr val="262626"/>
                </a:solidFill>
              </a:rPr>
              <a:t>Vorschriften</a:t>
            </a:r>
            <a:r>
              <a:rPr lang="en-GB" dirty="0">
                <a:solidFill>
                  <a:srgbClr val="262626"/>
                </a:solidFill>
              </a:rPr>
              <a:t>.</a:t>
            </a:r>
          </a:p>
        </p:txBody>
      </p:sp>
      <p:graphicFrame>
        <p:nvGraphicFramePr>
          <p:cNvPr id="3" name="Object 2">
            <a:extLst>
              <a:ext uri="{FF2B5EF4-FFF2-40B4-BE49-F238E27FC236}">
                <a16:creationId xmlns:a16="http://schemas.microsoft.com/office/drawing/2014/main" id="{6691E8FD-EE18-D986-BB36-CFFAB818906E}"/>
              </a:ext>
            </a:extLst>
          </p:cNvPr>
          <p:cNvGraphicFramePr>
            <a:graphicFrameLocks noChangeAspect="1"/>
          </p:cNvGraphicFramePr>
          <p:nvPr>
            <p:extLst>
              <p:ext uri="{D42A27DB-BD31-4B8C-83A1-F6EECF244321}">
                <p14:modId xmlns:p14="http://schemas.microsoft.com/office/powerpoint/2010/main" val="2567950826"/>
              </p:ext>
            </p:extLst>
          </p:nvPr>
        </p:nvGraphicFramePr>
        <p:xfrm>
          <a:off x="10441172" y="3130513"/>
          <a:ext cx="1622386" cy="1430854"/>
        </p:xfrm>
        <a:graphic>
          <a:graphicData uri="http://schemas.openxmlformats.org/presentationml/2006/ole">
            <mc:AlternateContent xmlns:mc="http://schemas.openxmlformats.org/markup-compatibility/2006">
              <mc:Choice xmlns:v="urn:schemas-microsoft-com:vml" Requires="v">
                <p:oleObj name="Document" showAsIcon="1" r:id="rId3" imgW="914400" imgH="806400" progId="Word.Document.12">
                  <p:embed/>
                </p:oleObj>
              </mc:Choice>
              <mc:Fallback>
                <p:oleObj name="Document" showAsIcon="1" r:id="rId3" imgW="914400" imgH="806400" progId="Word.Document.12">
                  <p:embed/>
                  <p:pic>
                    <p:nvPicPr>
                      <p:cNvPr id="0" name=""/>
                      <p:cNvPicPr/>
                      <p:nvPr/>
                    </p:nvPicPr>
                    <p:blipFill>
                      <a:blip r:embed="rId4"/>
                      <a:stretch>
                        <a:fillRect/>
                      </a:stretch>
                    </p:blipFill>
                    <p:spPr>
                      <a:xfrm>
                        <a:off x="10441172" y="3130513"/>
                        <a:ext cx="1622386" cy="1430854"/>
                      </a:xfrm>
                      <a:prstGeom prst="rect">
                        <a:avLst/>
                      </a:prstGeom>
                    </p:spPr>
                  </p:pic>
                </p:oleObj>
              </mc:Fallback>
            </mc:AlternateContent>
          </a:graphicData>
        </a:graphic>
      </p:graphicFrame>
      <p:sp>
        <p:nvSpPr>
          <p:cNvPr id="4" name="TextBox 3">
            <a:extLst>
              <a:ext uri="{FF2B5EF4-FFF2-40B4-BE49-F238E27FC236}">
                <a16:creationId xmlns:a16="http://schemas.microsoft.com/office/drawing/2014/main" id="{62AB5EA7-230D-536C-CF0F-D8D661AAAB28}"/>
              </a:ext>
            </a:extLst>
          </p:cNvPr>
          <p:cNvSpPr txBox="1"/>
          <p:nvPr/>
        </p:nvSpPr>
        <p:spPr>
          <a:xfrm>
            <a:off x="10686154" y="4372368"/>
            <a:ext cx="1145061" cy="646331"/>
          </a:xfrm>
          <a:prstGeom prst="rect">
            <a:avLst/>
          </a:prstGeom>
          <a:noFill/>
        </p:spPr>
        <p:txBody>
          <a:bodyPr wrap="square" rtlCol="0">
            <a:spAutoFit/>
          </a:bodyPr>
          <a:lstStyle/>
          <a:p>
            <a:pPr algn="ctr"/>
            <a:r>
              <a:rPr lang="en-IE" sz="1200" dirty="0" err="1"/>
              <a:t>Doppelklick</a:t>
            </a:r>
            <a:r>
              <a:rPr lang="en-IE" sz="1200" dirty="0"/>
              <a:t> </a:t>
            </a:r>
            <a:r>
              <a:rPr lang="en-IE" sz="1200" dirty="0" err="1"/>
              <a:t>zum</a:t>
            </a:r>
            <a:r>
              <a:rPr lang="en-IE" sz="1200" dirty="0"/>
              <a:t> </a:t>
            </a:r>
            <a:r>
              <a:rPr lang="en-IE" sz="1200" dirty="0" err="1"/>
              <a:t>Herunterladen</a:t>
            </a:r>
            <a:endParaRPr lang="en-IE" sz="1200" dirty="0"/>
          </a:p>
        </p:txBody>
      </p:sp>
      <p:cxnSp>
        <p:nvCxnSpPr>
          <p:cNvPr id="6" name="Straight Connector 5">
            <a:extLst>
              <a:ext uri="{FF2B5EF4-FFF2-40B4-BE49-F238E27FC236}">
                <a16:creationId xmlns:a16="http://schemas.microsoft.com/office/drawing/2014/main" id="{0F7CE89E-8ED7-7783-A756-A70FCE758D57}"/>
              </a:ext>
            </a:extLst>
          </p:cNvPr>
          <p:cNvCxnSpPr/>
          <p:nvPr/>
        </p:nvCxnSpPr>
        <p:spPr>
          <a:xfrm>
            <a:off x="10441172" y="3130513"/>
            <a:ext cx="0" cy="222829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87897924"/>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CD062C7B-9BAE-0E43-A6E9-6E98B3E7EBD7}"/>
              </a:ext>
            </a:extLst>
          </p:cNvPr>
          <p:cNvSpPr>
            <a:spLocks noGrp="1"/>
          </p:cNvSpPr>
          <p:nvPr>
            <p:ph type="body" sz="quarter" idx="27"/>
          </p:nvPr>
        </p:nvSpPr>
        <p:spPr>
          <a:xfrm>
            <a:off x="2275368" y="722325"/>
            <a:ext cx="7963785" cy="720752"/>
          </a:xfrm>
          <a:prstGeom prst="rect">
            <a:avLst/>
          </a:prstGeom>
        </p:spPr>
        <p:txBody>
          <a:bodyPr/>
          <a:lstStyle/>
          <a:p>
            <a:r>
              <a:rPr lang="en-US" dirty="0" err="1">
                <a:solidFill>
                  <a:srgbClr val="6A9D56"/>
                </a:solidFill>
              </a:rPr>
              <a:t>Interaktive</a:t>
            </a:r>
            <a:r>
              <a:rPr lang="en-US" dirty="0">
                <a:solidFill>
                  <a:srgbClr val="6A9D56"/>
                </a:solidFill>
              </a:rPr>
              <a:t> </a:t>
            </a:r>
            <a:r>
              <a:rPr lang="en-US" dirty="0" err="1">
                <a:solidFill>
                  <a:srgbClr val="6A9D56"/>
                </a:solidFill>
              </a:rPr>
              <a:t>Lernaktivität</a:t>
            </a:r>
            <a:r>
              <a:rPr lang="en-US" dirty="0">
                <a:solidFill>
                  <a:srgbClr val="6A9D56"/>
                </a:solidFill>
              </a:rPr>
              <a:t> (</a:t>
            </a:r>
            <a:r>
              <a:rPr lang="en-US" dirty="0" err="1">
                <a:solidFill>
                  <a:srgbClr val="6A9D56"/>
                </a:solidFill>
              </a:rPr>
              <a:t>Klassenzimmer</a:t>
            </a:r>
            <a:r>
              <a:rPr lang="en-US" dirty="0">
                <a:solidFill>
                  <a:srgbClr val="6A9D56"/>
                </a:solidFill>
              </a:rPr>
              <a:t>)</a:t>
            </a:r>
          </a:p>
        </p:txBody>
      </p:sp>
      <p:sp>
        <p:nvSpPr>
          <p:cNvPr id="34" name="TextBox 33">
            <a:extLst>
              <a:ext uri="{FF2B5EF4-FFF2-40B4-BE49-F238E27FC236}">
                <a16:creationId xmlns:a16="http://schemas.microsoft.com/office/drawing/2014/main" id="{BF7458A0-7891-E000-5514-DF211F41E124}"/>
              </a:ext>
            </a:extLst>
          </p:cNvPr>
          <p:cNvSpPr txBox="1"/>
          <p:nvPr/>
        </p:nvSpPr>
        <p:spPr>
          <a:xfrm>
            <a:off x="2371060" y="1984689"/>
            <a:ext cx="8070112" cy="4247317"/>
          </a:xfrm>
          <a:prstGeom prst="rect">
            <a:avLst/>
          </a:prstGeom>
          <a:solidFill>
            <a:schemeClr val="bg1"/>
          </a:solidFill>
        </p:spPr>
        <p:txBody>
          <a:bodyPr wrap="square" rtlCol="0">
            <a:spAutoFit/>
          </a:bodyPr>
          <a:lstStyle/>
          <a:p>
            <a:pPr algn="just"/>
            <a:r>
              <a:rPr lang="en-GB" dirty="0" err="1">
                <a:solidFill>
                  <a:srgbClr val="262626"/>
                </a:solidFill>
              </a:rPr>
              <a:t>Nach</a:t>
            </a:r>
            <a:r>
              <a:rPr lang="en-GB" dirty="0">
                <a:solidFill>
                  <a:srgbClr val="262626"/>
                </a:solidFill>
              </a:rPr>
              <a:t> </a:t>
            </a:r>
            <a:r>
              <a:rPr lang="en-GB" dirty="0" err="1">
                <a:solidFill>
                  <a:srgbClr val="262626"/>
                </a:solidFill>
              </a:rPr>
              <a:t>Abschluss</a:t>
            </a:r>
            <a:r>
              <a:rPr lang="en-GB" dirty="0">
                <a:solidFill>
                  <a:srgbClr val="262626"/>
                </a:solidFill>
              </a:rPr>
              <a:t> der Simulation </a:t>
            </a:r>
            <a:r>
              <a:rPr lang="en-GB" dirty="0" err="1">
                <a:solidFill>
                  <a:srgbClr val="262626"/>
                </a:solidFill>
              </a:rPr>
              <a:t>diskutieren</a:t>
            </a:r>
            <a:r>
              <a:rPr lang="en-GB" dirty="0">
                <a:solidFill>
                  <a:srgbClr val="262626"/>
                </a:solidFill>
              </a:rPr>
              <a:t> die </a:t>
            </a:r>
            <a:r>
              <a:rPr lang="en-GB" dirty="0" err="1">
                <a:solidFill>
                  <a:srgbClr val="262626"/>
                </a:solidFill>
              </a:rPr>
              <a:t>Schüler</a:t>
            </a:r>
            <a:r>
              <a:rPr lang="en-GB" dirty="0">
                <a:solidFill>
                  <a:srgbClr val="262626"/>
                </a:solidFill>
              </a:rPr>
              <a:t> in Gruppen, </a:t>
            </a:r>
            <a:r>
              <a:rPr lang="en-GB" dirty="0" err="1">
                <a:solidFill>
                  <a:srgbClr val="262626"/>
                </a:solidFill>
              </a:rPr>
              <a:t>wie</a:t>
            </a:r>
            <a:r>
              <a:rPr lang="en-GB" dirty="0">
                <a:solidFill>
                  <a:srgbClr val="262626"/>
                </a:solidFill>
              </a:rPr>
              <a:t> </a:t>
            </a:r>
            <a:r>
              <a:rPr lang="en-GB" dirty="0" err="1">
                <a:solidFill>
                  <a:srgbClr val="262626"/>
                </a:solidFill>
              </a:rPr>
              <a:t>sich</a:t>
            </a:r>
            <a:r>
              <a:rPr lang="en-GB" dirty="0">
                <a:solidFill>
                  <a:srgbClr val="262626"/>
                </a:solidFill>
              </a:rPr>
              <a:t> </a:t>
            </a:r>
            <a:r>
              <a:rPr lang="en-GB" dirty="0" err="1">
                <a:solidFill>
                  <a:srgbClr val="262626"/>
                </a:solidFill>
              </a:rPr>
              <a:t>ihre</a:t>
            </a:r>
            <a:r>
              <a:rPr lang="en-GB" dirty="0">
                <a:solidFill>
                  <a:srgbClr val="262626"/>
                </a:solidFill>
              </a:rPr>
              <a:t> </a:t>
            </a:r>
            <a:r>
              <a:rPr lang="en-GB" dirty="0" err="1">
                <a:solidFill>
                  <a:srgbClr val="262626"/>
                </a:solidFill>
              </a:rPr>
              <a:t>Entscheidungen</a:t>
            </a:r>
            <a:r>
              <a:rPr lang="en-GB" dirty="0">
                <a:solidFill>
                  <a:srgbClr val="262626"/>
                </a:solidFill>
              </a:rPr>
              <a:t> auf die </a:t>
            </a:r>
            <a:r>
              <a:rPr lang="en-GB" dirty="0" err="1">
                <a:solidFill>
                  <a:srgbClr val="262626"/>
                </a:solidFill>
              </a:rPr>
              <a:t>gesamte</a:t>
            </a:r>
            <a:r>
              <a:rPr lang="en-GB" dirty="0">
                <a:solidFill>
                  <a:srgbClr val="262626"/>
                </a:solidFill>
              </a:rPr>
              <a:t> </a:t>
            </a:r>
            <a:r>
              <a:rPr lang="en-GB" dirty="0" err="1">
                <a:solidFill>
                  <a:srgbClr val="262626"/>
                </a:solidFill>
              </a:rPr>
              <a:t>Lieferkette</a:t>
            </a:r>
            <a:r>
              <a:rPr lang="en-GB" dirty="0">
                <a:solidFill>
                  <a:srgbClr val="262626"/>
                </a:solidFill>
              </a:rPr>
              <a:t> </a:t>
            </a:r>
            <a:r>
              <a:rPr lang="en-GB" dirty="0" err="1">
                <a:solidFill>
                  <a:srgbClr val="262626"/>
                </a:solidFill>
              </a:rPr>
              <a:t>ausgewirkt</a:t>
            </a:r>
            <a:r>
              <a:rPr lang="en-GB" dirty="0">
                <a:solidFill>
                  <a:srgbClr val="262626"/>
                </a:solidFill>
              </a:rPr>
              <a:t> </a:t>
            </a:r>
            <a:r>
              <a:rPr lang="en-GB" dirty="0" err="1">
                <a:solidFill>
                  <a:srgbClr val="262626"/>
                </a:solidFill>
              </a:rPr>
              <a:t>haben</a:t>
            </a:r>
            <a:r>
              <a:rPr lang="en-GB" dirty="0">
                <a:solidFill>
                  <a:srgbClr val="262626"/>
                </a:solidFill>
              </a:rPr>
              <a:t> und </a:t>
            </a:r>
            <a:r>
              <a:rPr lang="en-GB" dirty="0" err="1">
                <a:solidFill>
                  <a:srgbClr val="262626"/>
                </a:solidFill>
              </a:rPr>
              <a:t>vergleichen</a:t>
            </a:r>
            <a:r>
              <a:rPr lang="en-GB" dirty="0">
                <a:solidFill>
                  <a:srgbClr val="262626"/>
                </a:solidFill>
              </a:rPr>
              <a:t> die </a:t>
            </a:r>
            <a:r>
              <a:rPr lang="en-GB" dirty="0" err="1">
                <a:solidFill>
                  <a:srgbClr val="262626"/>
                </a:solidFill>
              </a:rPr>
              <a:t>Ergebnisse</a:t>
            </a:r>
            <a:r>
              <a:rPr lang="en-GB" dirty="0">
                <a:solidFill>
                  <a:srgbClr val="262626"/>
                </a:solidFill>
              </a:rPr>
              <a:t>. Sie </a:t>
            </a:r>
            <a:r>
              <a:rPr lang="en-GB" dirty="0" err="1">
                <a:solidFill>
                  <a:srgbClr val="262626"/>
                </a:solidFill>
              </a:rPr>
              <a:t>sollten</a:t>
            </a:r>
            <a:r>
              <a:rPr lang="en-GB" dirty="0">
                <a:solidFill>
                  <a:srgbClr val="262626"/>
                </a:solidFill>
              </a:rPr>
              <a:t> </a:t>
            </a:r>
            <a:r>
              <a:rPr lang="en-GB" dirty="0" err="1">
                <a:solidFill>
                  <a:srgbClr val="262626"/>
                </a:solidFill>
              </a:rPr>
              <a:t>auch</a:t>
            </a:r>
            <a:r>
              <a:rPr lang="en-GB" dirty="0">
                <a:solidFill>
                  <a:srgbClr val="262626"/>
                </a:solidFill>
              </a:rPr>
              <a:t> </a:t>
            </a:r>
            <a:r>
              <a:rPr lang="en-GB" dirty="0" err="1">
                <a:solidFill>
                  <a:srgbClr val="262626"/>
                </a:solidFill>
              </a:rPr>
              <a:t>überlegen</a:t>
            </a:r>
            <a:r>
              <a:rPr lang="en-GB" dirty="0">
                <a:solidFill>
                  <a:srgbClr val="262626"/>
                </a:solidFill>
              </a:rPr>
              <a:t>, was </a:t>
            </a:r>
            <a:r>
              <a:rPr lang="en-GB" dirty="0" err="1">
                <a:solidFill>
                  <a:srgbClr val="262626"/>
                </a:solidFill>
              </a:rPr>
              <a:t>sie</a:t>
            </a:r>
            <a:r>
              <a:rPr lang="en-GB" dirty="0">
                <a:solidFill>
                  <a:srgbClr val="262626"/>
                </a:solidFill>
              </a:rPr>
              <a:t> </a:t>
            </a:r>
            <a:r>
              <a:rPr lang="en-GB" dirty="0" err="1">
                <a:solidFill>
                  <a:srgbClr val="262626"/>
                </a:solidFill>
              </a:rPr>
              <a:t>anders</a:t>
            </a:r>
            <a:r>
              <a:rPr lang="en-GB" dirty="0">
                <a:solidFill>
                  <a:srgbClr val="262626"/>
                </a:solidFill>
              </a:rPr>
              <a:t> </a:t>
            </a:r>
            <a:r>
              <a:rPr lang="en-GB" dirty="0" err="1">
                <a:solidFill>
                  <a:srgbClr val="262626"/>
                </a:solidFill>
              </a:rPr>
              <a:t>machen</a:t>
            </a:r>
            <a:r>
              <a:rPr lang="en-GB" dirty="0">
                <a:solidFill>
                  <a:srgbClr val="262626"/>
                </a:solidFill>
              </a:rPr>
              <a:t> </a:t>
            </a:r>
            <a:r>
              <a:rPr lang="en-GB" dirty="0" err="1">
                <a:solidFill>
                  <a:srgbClr val="262626"/>
                </a:solidFill>
              </a:rPr>
              <a:t>würden</a:t>
            </a:r>
            <a:r>
              <a:rPr lang="en-GB" dirty="0">
                <a:solidFill>
                  <a:srgbClr val="262626"/>
                </a:solidFill>
              </a:rPr>
              <a:t> und </a:t>
            </a:r>
            <a:r>
              <a:rPr lang="en-GB" dirty="0" err="1">
                <a:solidFill>
                  <a:srgbClr val="262626"/>
                </a:solidFill>
              </a:rPr>
              <a:t>wie</a:t>
            </a:r>
            <a:r>
              <a:rPr lang="en-GB" dirty="0">
                <a:solidFill>
                  <a:srgbClr val="262626"/>
                </a:solidFill>
              </a:rPr>
              <a:t> </a:t>
            </a:r>
            <a:r>
              <a:rPr lang="en-GB" dirty="0" err="1">
                <a:solidFill>
                  <a:srgbClr val="262626"/>
                </a:solidFill>
              </a:rPr>
              <a:t>sich</a:t>
            </a:r>
            <a:r>
              <a:rPr lang="en-GB" dirty="0">
                <a:solidFill>
                  <a:srgbClr val="262626"/>
                </a:solidFill>
              </a:rPr>
              <a:t> </a:t>
            </a:r>
            <a:r>
              <a:rPr lang="en-GB" dirty="0" err="1">
                <a:solidFill>
                  <a:srgbClr val="262626"/>
                </a:solidFill>
              </a:rPr>
              <a:t>ihre</a:t>
            </a:r>
            <a:r>
              <a:rPr lang="en-GB" dirty="0">
                <a:solidFill>
                  <a:srgbClr val="262626"/>
                </a:solidFill>
              </a:rPr>
              <a:t> </a:t>
            </a:r>
            <a:r>
              <a:rPr lang="en-GB" dirty="0" err="1">
                <a:solidFill>
                  <a:srgbClr val="262626"/>
                </a:solidFill>
              </a:rPr>
              <a:t>Entscheidungen</a:t>
            </a:r>
            <a:r>
              <a:rPr lang="en-GB" dirty="0">
                <a:solidFill>
                  <a:srgbClr val="262626"/>
                </a:solidFill>
              </a:rPr>
              <a:t> in </a:t>
            </a:r>
            <a:r>
              <a:rPr lang="en-GB" dirty="0" err="1">
                <a:solidFill>
                  <a:srgbClr val="262626"/>
                </a:solidFill>
              </a:rPr>
              <a:t>einer</a:t>
            </a:r>
            <a:r>
              <a:rPr lang="en-GB" dirty="0">
                <a:solidFill>
                  <a:srgbClr val="262626"/>
                </a:solidFill>
              </a:rPr>
              <a:t> </a:t>
            </a:r>
            <a:r>
              <a:rPr lang="en-GB" dirty="0" err="1">
                <a:solidFill>
                  <a:srgbClr val="262626"/>
                </a:solidFill>
              </a:rPr>
              <a:t>realen</a:t>
            </a:r>
            <a:r>
              <a:rPr lang="en-GB" dirty="0">
                <a:solidFill>
                  <a:srgbClr val="262626"/>
                </a:solidFill>
              </a:rPr>
              <a:t> </a:t>
            </a:r>
            <a:r>
              <a:rPr lang="en-GB" dirty="0" err="1">
                <a:solidFill>
                  <a:srgbClr val="262626"/>
                </a:solidFill>
              </a:rPr>
              <a:t>Umgebung</a:t>
            </a:r>
            <a:r>
              <a:rPr lang="en-GB" dirty="0">
                <a:solidFill>
                  <a:srgbClr val="262626"/>
                </a:solidFill>
              </a:rPr>
              <a:t> </a:t>
            </a:r>
            <a:r>
              <a:rPr lang="en-GB" dirty="0" err="1">
                <a:solidFill>
                  <a:srgbClr val="262626"/>
                </a:solidFill>
              </a:rPr>
              <a:t>auswirken</a:t>
            </a:r>
            <a:r>
              <a:rPr lang="en-GB" dirty="0">
                <a:solidFill>
                  <a:srgbClr val="262626"/>
                </a:solidFill>
              </a:rPr>
              <a:t> </a:t>
            </a:r>
            <a:r>
              <a:rPr lang="en-GB" dirty="0" err="1">
                <a:solidFill>
                  <a:srgbClr val="262626"/>
                </a:solidFill>
              </a:rPr>
              <a:t>würden</a:t>
            </a:r>
            <a:r>
              <a:rPr lang="en-GB" dirty="0">
                <a:solidFill>
                  <a:srgbClr val="262626"/>
                </a:solidFill>
              </a:rPr>
              <a:t>.</a:t>
            </a:r>
          </a:p>
          <a:p>
            <a:pPr algn="just"/>
            <a:endParaRPr lang="en-GB" dirty="0">
              <a:solidFill>
                <a:srgbClr val="262626"/>
              </a:solidFill>
            </a:endParaRPr>
          </a:p>
          <a:p>
            <a:pPr algn="just"/>
            <a:r>
              <a:rPr lang="en-GB" b="1" dirty="0" err="1">
                <a:solidFill>
                  <a:srgbClr val="29608D"/>
                </a:solidFill>
              </a:rPr>
              <a:t>Erworbenes</a:t>
            </a:r>
            <a:r>
              <a:rPr lang="en-GB" b="1" dirty="0">
                <a:solidFill>
                  <a:srgbClr val="29608D"/>
                </a:solidFill>
              </a:rPr>
              <a:t> Wissen:</a:t>
            </a:r>
          </a:p>
          <a:p>
            <a:pPr marL="342900" indent="-342900" algn="just">
              <a:buFont typeface="Arial" panose="020B0604020202020204" pitchFamily="34" charset="0"/>
              <a:buChar char="•"/>
            </a:pPr>
            <a:r>
              <a:rPr lang="en-GB" dirty="0">
                <a:solidFill>
                  <a:srgbClr val="262626"/>
                </a:solidFill>
              </a:rPr>
              <a:t>Die </a:t>
            </a:r>
            <a:r>
              <a:rPr lang="en-GB" dirty="0" err="1">
                <a:solidFill>
                  <a:srgbClr val="262626"/>
                </a:solidFill>
              </a:rPr>
              <a:t>Studierenden</a:t>
            </a:r>
            <a:r>
              <a:rPr lang="en-GB" dirty="0">
                <a:solidFill>
                  <a:srgbClr val="262626"/>
                </a:solidFill>
              </a:rPr>
              <a:t> </a:t>
            </a:r>
            <a:r>
              <a:rPr lang="en-GB" dirty="0" err="1">
                <a:solidFill>
                  <a:srgbClr val="262626"/>
                </a:solidFill>
              </a:rPr>
              <a:t>lernen</a:t>
            </a:r>
            <a:r>
              <a:rPr lang="en-GB" dirty="0">
                <a:solidFill>
                  <a:srgbClr val="262626"/>
                </a:solidFill>
              </a:rPr>
              <a:t> die </a:t>
            </a:r>
            <a:r>
              <a:rPr lang="en-GB" dirty="0" err="1">
                <a:solidFill>
                  <a:srgbClr val="262626"/>
                </a:solidFill>
              </a:rPr>
              <a:t>Komplexität</a:t>
            </a:r>
            <a:r>
              <a:rPr lang="en-GB" dirty="0">
                <a:solidFill>
                  <a:srgbClr val="262626"/>
                </a:solidFill>
              </a:rPr>
              <a:t> der Integration von Blockchain in </a:t>
            </a:r>
            <a:r>
              <a:rPr lang="en-GB" dirty="0" err="1">
                <a:solidFill>
                  <a:srgbClr val="262626"/>
                </a:solidFill>
              </a:rPr>
              <a:t>bestehende</a:t>
            </a:r>
            <a:r>
              <a:rPr lang="en-GB" dirty="0">
                <a:solidFill>
                  <a:srgbClr val="262626"/>
                </a:solidFill>
              </a:rPr>
              <a:t> </a:t>
            </a:r>
            <a:r>
              <a:rPr lang="en-GB" dirty="0" err="1">
                <a:solidFill>
                  <a:srgbClr val="262626"/>
                </a:solidFill>
              </a:rPr>
              <a:t>Systeme</a:t>
            </a:r>
            <a:r>
              <a:rPr lang="en-GB" dirty="0">
                <a:solidFill>
                  <a:srgbClr val="262626"/>
                </a:solidFill>
              </a:rPr>
              <a:t> </a:t>
            </a:r>
            <a:r>
              <a:rPr lang="en-GB" dirty="0" err="1">
                <a:solidFill>
                  <a:srgbClr val="262626"/>
                </a:solidFill>
              </a:rPr>
              <a:t>kennen</a:t>
            </a:r>
            <a:r>
              <a:rPr lang="en-GB" dirty="0">
                <a:solidFill>
                  <a:srgbClr val="262626"/>
                </a:solidFill>
              </a:rPr>
              <a:t>.</a:t>
            </a:r>
          </a:p>
          <a:p>
            <a:pPr marL="342900" indent="-342900" algn="just">
              <a:buFont typeface="Arial" panose="020B0604020202020204" pitchFamily="34" charset="0"/>
              <a:buChar char="•"/>
            </a:pPr>
            <a:r>
              <a:rPr lang="en-GB" dirty="0">
                <a:solidFill>
                  <a:srgbClr val="262626"/>
                </a:solidFill>
              </a:rPr>
              <a:t>Sie verstehen die </a:t>
            </a:r>
            <a:r>
              <a:rPr lang="en-GB" dirty="0" err="1">
                <a:solidFill>
                  <a:srgbClr val="262626"/>
                </a:solidFill>
              </a:rPr>
              <a:t>Abwägungen</a:t>
            </a:r>
            <a:r>
              <a:rPr lang="en-GB" dirty="0">
                <a:solidFill>
                  <a:srgbClr val="262626"/>
                </a:solidFill>
              </a:rPr>
              <a:t> und </a:t>
            </a:r>
            <a:r>
              <a:rPr lang="en-GB" dirty="0" err="1">
                <a:solidFill>
                  <a:srgbClr val="262626"/>
                </a:solidFill>
              </a:rPr>
              <a:t>Entscheidungsprozesse</a:t>
            </a:r>
            <a:r>
              <a:rPr lang="en-GB" dirty="0">
                <a:solidFill>
                  <a:srgbClr val="262626"/>
                </a:solidFill>
              </a:rPr>
              <a:t>, die </a:t>
            </a:r>
            <a:r>
              <a:rPr lang="en-GB" dirty="0" err="1">
                <a:solidFill>
                  <a:srgbClr val="262626"/>
                </a:solidFill>
              </a:rPr>
              <a:t>mit</a:t>
            </a:r>
            <a:r>
              <a:rPr lang="en-GB" dirty="0">
                <a:solidFill>
                  <a:srgbClr val="262626"/>
                </a:solidFill>
              </a:rPr>
              <a:t> der </a:t>
            </a:r>
            <a:r>
              <a:rPr lang="en-GB" dirty="0" err="1">
                <a:solidFill>
                  <a:srgbClr val="262626"/>
                </a:solidFill>
              </a:rPr>
              <a:t>Einführung</a:t>
            </a:r>
            <a:r>
              <a:rPr lang="en-GB" dirty="0">
                <a:solidFill>
                  <a:srgbClr val="262626"/>
                </a:solidFill>
              </a:rPr>
              <a:t> </a:t>
            </a:r>
            <a:r>
              <a:rPr lang="en-GB" dirty="0" err="1">
                <a:solidFill>
                  <a:srgbClr val="262626"/>
                </a:solidFill>
              </a:rPr>
              <a:t>neuer</a:t>
            </a:r>
            <a:r>
              <a:rPr lang="en-GB" dirty="0">
                <a:solidFill>
                  <a:srgbClr val="262626"/>
                </a:solidFill>
              </a:rPr>
              <a:t> </a:t>
            </a:r>
            <a:r>
              <a:rPr lang="en-GB" dirty="0" err="1">
                <a:solidFill>
                  <a:srgbClr val="262626"/>
                </a:solidFill>
              </a:rPr>
              <a:t>Technologien</a:t>
            </a:r>
            <a:r>
              <a:rPr lang="en-GB" dirty="0">
                <a:solidFill>
                  <a:srgbClr val="262626"/>
                </a:solidFill>
              </a:rPr>
              <a:t> </a:t>
            </a:r>
            <a:r>
              <a:rPr lang="en-GB" dirty="0" err="1">
                <a:solidFill>
                  <a:srgbClr val="262626"/>
                </a:solidFill>
              </a:rPr>
              <a:t>verbunden</a:t>
            </a:r>
            <a:r>
              <a:rPr lang="en-GB" dirty="0">
                <a:solidFill>
                  <a:srgbClr val="262626"/>
                </a:solidFill>
              </a:rPr>
              <a:t> </a:t>
            </a:r>
            <a:r>
              <a:rPr lang="en-GB" dirty="0" err="1">
                <a:solidFill>
                  <a:srgbClr val="262626"/>
                </a:solidFill>
              </a:rPr>
              <a:t>sind</a:t>
            </a:r>
            <a:r>
              <a:rPr lang="en-GB" dirty="0">
                <a:solidFill>
                  <a:srgbClr val="262626"/>
                </a:solidFill>
              </a:rPr>
              <a:t>.</a:t>
            </a:r>
          </a:p>
          <a:p>
            <a:pPr marL="342900" indent="-342900" algn="just">
              <a:buFont typeface="Arial" panose="020B0604020202020204" pitchFamily="34" charset="0"/>
              <a:buChar char="•"/>
            </a:pPr>
            <a:r>
              <a:rPr lang="en-GB" dirty="0">
                <a:solidFill>
                  <a:srgbClr val="262626"/>
                </a:solidFill>
              </a:rPr>
              <a:t>Sie </a:t>
            </a:r>
            <a:r>
              <a:rPr lang="en-GB" dirty="0" err="1">
                <a:solidFill>
                  <a:srgbClr val="262626"/>
                </a:solidFill>
              </a:rPr>
              <a:t>können</a:t>
            </a:r>
            <a:r>
              <a:rPr lang="en-GB" dirty="0">
                <a:solidFill>
                  <a:srgbClr val="262626"/>
                </a:solidFill>
              </a:rPr>
              <a:t> </a:t>
            </a:r>
            <a:r>
              <a:rPr lang="en-GB" dirty="0" err="1">
                <a:solidFill>
                  <a:srgbClr val="262626"/>
                </a:solidFill>
              </a:rPr>
              <a:t>über</a:t>
            </a:r>
            <a:r>
              <a:rPr lang="en-GB" dirty="0">
                <a:solidFill>
                  <a:srgbClr val="262626"/>
                </a:solidFill>
              </a:rPr>
              <a:t> die </a:t>
            </a:r>
            <a:r>
              <a:rPr lang="en-GB" dirty="0" err="1">
                <a:solidFill>
                  <a:srgbClr val="262626"/>
                </a:solidFill>
              </a:rPr>
              <a:t>Bedeutung</a:t>
            </a:r>
            <a:r>
              <a:rPr lang="en-GB" dirty="0">
                <a:solidFill>
                  <a:srgbClr val="262626"/>
                </a:solidFill>
              </a:rPr>
              <a:t> von Blockchain für </a:t>
            </a:r>
            <a:r>
              <a:rPr lang="en-GB" dirty="0" err="1">
                <a:solidFill>
                  <a:srgbClr val="262626"/>
                </a:solidFill>
              </a:rPr>
              <a:t>Transparenz</a:t>
            </a:r>
            <a:r>
              <a:rPr lang="en-GB" dirty="0">
                <a:solidFill>
                  <a:srgbClr val="262626"/>
                </a:solidFill>
              </a:rPr>
              <a:t> und </a:t>
            </a:r>
            <a:r>
              <a:rPr lang="en-GB" dirty="0" err="1">
                <a:solidFill>
                  <a:srgbClr val="262626"/>
                </a:solidFill>
              </a:rPr>
              <a:t>Effizienz</a:t>
            </a:r>
            <a:r>
              <a:rPr lang="en-GB" dirty="0">
                <a:solidFill>
                  <a:srgbClr val="262626"/>
                </a:solidFill>
              </a:rPr>
              <a:t> in der </a:t>
            </a:r>
            <a:r>
              <a:rPr lang="en-GB" dirty="0" err="1">
                <a:solidFill>
                  <a:srgbClr val="262626"/>
                </a:solidFill>
              </a:rPr>
              <a:t>Lieferkette</a:t>
            </a:r>
            <a:r>
              <a:rPr lang="en-GB" dirty="0">
                <a:solidFill>
                  <a:srgbClr val="262626"/>
                </a:solidFill>
              </a:rPr>
              <a:t> für </a:t>
            </a:r>
            <a:r>
              <a:rPr lang="en-GB" dirty="0" err="1">
                <a:solidFill>
                  <a:srgbClr val="262626"/>
                </a:solidFill>
              </a:rPr>
              <a:t>Agrar</a:t>
            </a:r>
            <a:r>
              <a:rPr lang="en-GB" dirty="0">
                <a:solidFill>
                  <a:srgbClr val="262626"/>
                </a:solidFill>
              </a:rPr>
              <a:t>- und </a:t>
            </a:r>
            <a:r>
              <a:rPr lang="en-GB" dirty="0" err="1">
                <a:solidFill>
                  <a:srgbClr val="262626"/>
                </a:solidFill>
              </a:rPr>
              <a:t>Lebensmittel</a:t>
            </a:r>
            <a:r>
              <a:rPr lang="en-GB" dirty="0">
                <a:solidFill>
                  <a:srgbClr val="262626"/>
                </a:solidFill>
              </a:rPr>
              <a:t> </a:t>
            </a:r>
            <a:r>
              <a:rPr lang="en-GB" dirty="0" err="1">
                <a:solidFill>
                  <a:srgbClr val="262626"/>
                </a:solidFill>
              </a:rPr>
              <a:t>nachdenken</a:t>
            </a:r>
            <a:r>
              <a:rPr lang="en-GB" dirty="0">
                <a:solidFill>
                  <a:srgbClr val="262626"/>
                </a:solidFill>
              </a:rPr>
              <a:t>.</a:t>
            </a:r>
          </a:p>
          <a:p>
            <a:pPr marL="342900" indent="-342900" algn="just">
              <a:buFont typeface="Arial" panose="020B0604020202020204" pitchFamily="34" charset="0"/>
              <a:buChar char="•"/>
            </a:pPr>
            <a:r>
              <a:rPr lang="en-GB" dirty="0" err="1">
                <a:solidFill>
                  <a:srgbClr val="262626"/>
                </a:solidFill>
              </a:rPr>
              <a:t>Diese</a:t>
            </a:r>
            <a:r>
              <a:rPr lang="en-GB" dirty="0">
                <a:solidFill>
                  <a:srgbClr val="262626"/>
                </a:solidFill>
              </a:rPr>
              <a:t> Simulation </a:t>
            </a:r>
            <a:r>
              <a:rPr lang="en-GB" dirty="0" err="1">
                <a:solidFill>
                  <a:srgbClr val="262626"/>
                </a:solidFill>
              </a:rPr>
              <a:t>fördert</a:t>
            </a:r>
            <a:r>
              <a:rPr lang="en-GB" dirty="0">
                <a:solidFill>
                  <a:srgbClr val="262626"/>
                </a:solidFill>
              </a:rPr>
              <a:t> das </a:t>
            </a:r>
            <a:r>
              <a:rPr lang="en-GB" dirty="0" err="1">
                <a:solidFill>
                  <a:srgbClr val="262626"/>
                </a:solidFill>
              </a:rPr>
              <a:t>aktive</a:t>
            </a:r>
            <a:r>
              <a:rPr lang="en-GB" dirty="0">
                <a:solidFill>
                  <a:srgbClr val="262626"/>
                </a:solidFill>
              </a:rPr>
              <a:t> </a:t>
            </a:r>
            <a:r>
              <a:rPr lang="en-GB" dirty="0" err="1">
                <a:solidFill>
                  <a:srgbClr val="262626"/>
                </a:solidFill>
              </a:rPr>
              <a:t>Lernen</a:t>
            </a:r>
            <a:r>
              <a:rPr lang="en-GB" dirty="0">
                <a:solidFill>
                  <a:srgbClr val="262626"/>
                </a:solidFill>
              </a:rPr>
              <a:t> und </a:t>
            </a:r>
            <a:r>
              <a:rPr lang="en-GB" dirty="0" err="1">
                <a:solidFill>
                  <a:srgbClr val="262626"/>
                </a:solidFill>
              </a:rPr>
              <a:t>hilft</a:t>
            </a:r>
            <a:r>
              <a:rPr lang="en-GB" dirty="0">
                <a:solidFill>
                  <a:srgbClr val="262626"/>
                </a:solidFill>
              </a:rPr>
              <a:t>, das </a:t>
            </a:r>
            <a:r>
              <a:rPr lang="en-GB" dirty="0" err="1">
                <a:solidFill>
                  <a:srgbClr val="262626"/>
                </a:solidFill>
              </a:rPr>
              <a:t>theoretische</a:t>
            </a:r>
            <a:r>
              <a:rPr lang="en-GB" dirty="0">
                <a:solidFill>
                  <a:srgbClr val="262626"/>
                </a:solidFill>
              </a:rPr>
              <a:t> Wissen </a:t>
            </a:r>
            <a:r>
              <a:rPr lang="en-GB" dirty="0" err="1">
                <a:solidFill>
                  <a:srgbClr val="262626"/>
                </a:solidFill>
              </a:rPr>
              <a:t>aus</a:t>
            </a:r>
            <a:r>
              <a:rPr lang="en-GB" dirty="0">
                <a:solidFill>
                  <a:srgbClr val="262626"/>
                </a:solidFill>
              </a:rPr>
              <a:t> </a:t>
            </a:r>
            <a:r>
              <a:rPr lang="en-GB" dirty="0" err="1">
                <a:solidFill>
                  <a:srgbClr val="262626"/>
                </a:solidFill>
              </a:rPr>
              <a:t>dem</a:t>
            </a:r>
            <a:r>
              <a:rPr lang="en-GB" dirty="0">
                <a:solidFill>
                  <a:srgbClr val="262626"/>
                </a:solidFill>
              </a:rPr>
              <a:t> Modul </a:t>
            </a:r>
            <a:r>
              <a:rPr lang="en-GB" dirty="0" err="1">
                <a:solidFill>
                  <a:srgbClr val="262626"/>
                </a:solidFill>
              </a:rPr>
              <a:t>durch</a:t>
            </a:r>
            <a:r>
              <a:rPr lang="en-GB" dirty="0">
                <a:solidFill>
                  <a:srgbClr val="262626"/>
                </a:solidFill>
              </a:rPr>
              <a:t> </a:t>
            </a:r>
            <a:r>
              <a:rPr lang="en-GB" dirty="0" err="1">
                <a:solidFill>
                  <a:srgbClr val="262626"/>
                </a:solidFill>
              </a:rPr>
              <a:t>praktische</a:t>
            </a:r>
            <a:r>
              <a:rPr lang="en-GB" dirty="0">
                <a:solidFill>
                  <a:srgbClr val="262626"/>
                </a:solidFill>
              </a:rPr>
              <a:t> </a:t>
            </a:r>
            <a:r>
              <a:rPr lang="en-GB" dirty="0" err="1">
                <a:solidFill>
                  <a:srgbClr val="262626"/>
                </a:solidFill>
              </a:rPr>
              <a:t>Anwendung</a:t>
            </a:r>
            <a:r>
              <a:rPr lang="en-GB" dirty="0">
                <a:solidFill>
                  <a:srgbClr val="262626"/>
                </a:solidFill>
              </a:rPr>
              <a:t> </a:t>
            </a:r>
            <a:r>
              <a:rPr lang="en-GB" dirty="0" err="1">
                <a:solidFill>
                  <a:srgbClr val="262626"/>
                </a:solidFill>
              </a:rPr>
              <a:t>zu</a:t>
            </a:r>
            <a:r>
              <a:rPr lang="en-GB" dirty="0">
                <a:solidFill>
                  <a:srgbClr val="262626"/>
                </a:solidFill>
              </a:rPr>
              <a:t> </a:t>
            </a:r>
            <a:r>
              <a:rPr lang="en-GB" dirty="0" err="1">
                <a:solidFill>
                  <a:srgbClr val="262626"/>
                </a:solidFill>
              </a:rPr>
              <a:t>festigen</a:t>
            </a:r>
            <a:r>
              <a:rPr lang="en-GB" dirty="0">
                <a:solidFill>
                  <a:srgbClr val="262626"/>
                </a:solidFill>
              </a:rPr>
              <a:t>.</a:t>
            </a:r>
          </a:p>
          <a:p>
            <a:pPr algn="just"/>
            <a:endParaRPr lang="en-GB" dirty="0">
              <a:solidFill>
                <a:srgbClr val="262626"/>
              </a:solidFill>
            </a:endParaRPr>
          </a:p>
        </p:txBody>
      </p:sp>
    </p:spTree>
    <p:extLst>
      <p:ext uri="{BB962C8B-B14F-4D97-AF65-F5344CB8AC3E}">
        <p14:creationId xmlns:p14="http://schemas.microsoft.com/office/powerpoint/2010/main" val="205038692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 Placeholder 17">
            <a:extLst>
              <a:ext uri="{FF2B5EF4-FFF2-40B4-BE49-F238E27FC236}">
                <a16:creationId xmlns:a16="http://schemas.microsoft.com/office/drawing/2014/main" id="{CD062C7B-9BAE-0E43-A6E9-6E98B3E7EBD7}"/>
              </a:ext>
            </a:extLst>
          </p:cNvPr>
          <p:cNvSpPr>
            <a:spLocks noGrp="1"/>
          </p:cNvSpPr>
          <p:nvPr>
            <p:ph type="body" sz="quarter" idx="27"/>
          </p:nvPr>
        </p:nvSpPr>
        <p:spPr>
          <a:xfrm>
            <a:off x="2371060" y="652222"/>
            <a:ext cx="7963785" cy="720752"/>
          </a:xfrm>
          <a:prstGeom prst="rect">
            <a:avLst/>
          </a:prstGeom>
        </p:spPr>
        <p:txBody>
          <a:bodyPr/>
          <a:lstStyle/>
          <a:p>
            <a:r>
              <a:rPr lang="en-US" dirty="0" err="1">
                <a:solidFill>
                  <a:srgbClr val="6A9D56"/>
                </a:solidFill>
              </a:rPr>
              <a:t>Schlussfolgerungen</a:t>
            </a:r>
            <a:endParaRPr lang="en-US" dirty="0">
              <a:solidFill>
                <a:srgbClr val="6A9D56"/>
              </a:solidFill>
            </a:endParaRPr>
          </a:p>
        </p:txBody>
      </p:sp>
      <p:sp>
        <p:nvSpPr>
          <p:cNvPr id="34" name="TextBox 33">
            <a:extLst>
              <a:ext uri="{FF2B5EF4-FFF2-40B4-BE49-F238E27FC236}">
                <a16:creationId xmlns:a16="http://schemas.microsoft.com/office/drawing/2014/main" id="{BF7458A0-7891-E000-5514-DF211F41E124}"/>
              </a:ext>
            </a:extLst>
          </p:cNvPr>
          <p:cNvSpPr txBox="1"/>
          <p:nvPr/>
        </p:nvSpPr>
        <p:spPr>
          <a:xfrm>
            <a:off x="2371060" y="1660070"/>
            <a:ext cx="8070112" cy="4524315"/>
          </a:xfrm>
          <a:prstGeom prst="rect">
            <a:avLst/>
          </a:prstGeom>
          <a:solidFill>
            <a:schemeClr val="bg1"/>
          </a:solidFill>
        </p:spPr>
        <p:txBody>
          <a:bodyPr wrap="square" rtlCol="0">
            <a:spAutoFit/>
          </a:bodyPr>
          <a:lstStyle/>
          <a:p>
            <a:pPr marL="342900" indent="-342900" algn="just">
              <a:buFont typeface="Arial" panose="020B0604020202020204" pitchFamily="34" charset="0"/>
              <a:buChar char="•"/>
            </a:pPr>
            <a:r>
              <a:rPr lang="en-GB" dirty="0">
                <a:solidFill>
                  <a:srgbClr val="262626"/>
                </a:solidFill>
              </a:rPr>
              <a:t>Das transformative </a:t>
            </a:r>
            <a:r>
              <a:rPr lang="en-GB" dirty="0" err="1">
                <a:solidFill>
                  <a:srgbClr val="262626"/>
                </a:solidFill>
              </a:rPr>
              <a:t>Potenzial</a:t>
            </a:r>
            <a:r>
              <a:rPr lang="en-GB" dirty="0">
                <a:solidFill>
                  <a:srgbClr val="262626"/>
                </a:solidFill>
              </a:rPr>
              <a:t> von Blockchain </a:t>
            </a:r>
            <a:r>
              <a:rPr lang="en-GB" dirty="0" err="1">
                <a:solidFill>
                  <a:srgbClr val="262626"/>
                </a:solidFill>
              </a:rPr>
              <a:t>im</a:t>
            </a:r>
            <a:r>
              <a:rPr lang="en-GB" dirty="0">
                <a:solidFill>
                  <a:srgbClr val="262626"/>
                </a:solidFill>
              </a:rPr>
              <a:t> </a:t>
            </a:r>
            <a:r>
              <a:rPr lang="en-GB" dirty="0" err="1">
                <a:solidFill>
                  <a:srgbClr val="262626"/>
                </a:solidFill>
              </a:rPr>
              <a:t>Agrar</a:t>
            </a:r>
            <a:r>
              <a:rPr lang="en-GB" dirty="0">
                <a:solidFill>
                  <a:srgbClr val="262626"/>
                </a:solidFill>
              </a:rPr>
              <a:t>- und </a:t>
            </a:r>
            <a:r>
              <a:rPr lang="en-GB" dirty="0" err="1">
                <a:solidFill>
                  <a:srgbClr val="262626"/>
                </a:solidFill>
              </a:rPr>
              <a:t>Lebensmittelsektor</a:t>
            </a:r>
            <a:r>
              <a:rPr lang="en-GB" dirty="0">
                <a:solidFill>
                  <a:srgbClr val="262626"/>
                </a:solidFill>
              </a:rPr>
              <a:t> </a:t>
            </a:r>
            <a:r>
              <a:rPr lang="en-GB" dirty="0" err="1">
                <a:solidFill>
                  <a:srgbClr val="262626"/>
                </a:solidFill>
              </a:rPr>
              <a:t>wird</a:t>
            </a:r>
            <a:r>
              <a:rPr lang="en-GB" dirty="0">
                <a:solidFill>
                  <a:srgbClr val="262626"/>
                </a:solidFill>
              </a:rPr>
              <a:t> </a:t>
            </a:r>
            <a:r>
              <a:rPr lang="en-GB" dirty="0" err="1">
                <a:solidFill>
                  <a:srgbClr val="262626"/>
                </a:solidFill>
              </a:rPr>
              <a:t>anhand</a:t>
            </a:r>
            <a:r>
              <a:rPr lang="en-GB" dirty="0">
                <a:solidFill>
                  <a:srgbClr val="262626"/>
                </a:solidFill>
              </a:rPr>
              <a:t> </a:t>
            </a:r>
            <a:r>
              <a:rPr lang="en-GB" dirty="0" err="1">
                <a:solidFill>
                  <a:srgbClr val="262626"/>
                </a:solidFill>
              </a:rPr>
              <a:t>verschiedener</a:t>
            </a:r>
            <a:r>
              <a:rPr lang="en-GB" dirty="0">
                <a:solidFill>
                  <a:srgbClr val="262626"/>
                </a:solidFill>
              </a:rPr>
              <a:t> </a:t>
            </a:r>
            <a:r>
              <a:rPr lang="en-GB" dirty="0" err="1">
                <a:solidFill>
                  <a:srgbClr val="262626"/>
                </a:solidFill>
              </a:rPr>
              <a:t>internationaler</a:t>
            </a:r>
            <a:r>
              <a:rPr lang="en-GB" dirty="0">
                <a:solidFill>
                  <a:srgbClr val="262626"/>
                </a:solidFill>
              </a:rPr>
              <a:t> </a:t>
            </a:r>
            <a:r>
              <a:rPr lang="en-GB" dirty="0" err="1">
                <a:solidFill>
                  <a:srgbClr val="262626"/>
                </a:solidFill>
              </a:rPr>
              <a:t>Fallstudien</a:t>
            </a:r>
            <a:r>
              <a:rPr lang="en-GB" dirty="0">
                <a:solidFill>
                  <a:srgbClr val="262626"/>
                </a:solidFill>
              </a:rPr>
              <a:t> </a:t>
            </a:r>
            <a:r>
              <a:rPr lang="en-GB" dirty="0" err="1">
                <a:solidFill>
                  <a:srgbClr val="262626"/>
                </a:solidFill>
              </a:rPr>
              <a:t>aufgezeigt</a:t>
            </a:r>
            <a:r>
              <a:rPr lang="en-GB" dirty="0">
                <a:solidFill>
                  <a:srgbClr val="262626"/>
                </a:solidFill>
              </a:rPr>
              <a:t>, die </a:t>
            </a:r>
            <a:r>
              <a:rPr lang="en-GB" dirty="0" err="1">
                <a:solidFill>
                  <a:srgbClr val="262626"/>
                </a:solidFill>
              </a:rPr>
              <a:t>uns</a:t>
            </a:r>
            <a:r>
              <a:rPr lang="en-GB" dirty="0">
                <a:solidFill>
                  <a:srgbClr val="262626"/>
                </a:solidFill>
              </a:rPr>
              <a:t> </a:t>
            </a:r>
            <a:r>
              <a:rPr lang="en-GB" dirty="0" err="1">
                <a:solidFill>
                  <a:srgbClr val="262626"/>
                </a:solidFill>
              </a:rPr>
              <a:t>helfen</a:t>
            </a:r>
            <a:r>
              <a:rPr lang="en-GB" dirty="0">
                <a:solidFill>
                  <a:srgbClr val="262626"/>
                </a:solidFill>
              </a:rPr>
              <a:t> </a:t>
            </a:r>
            <a:r>
              <a:rPr lang="en-GB" dirty="0" err="1">
                <a:solidFill>
                  <a:srgbClr val="262626"/>
                </a:solidFill>
              </a:rPr>
              <a:t>zu</a:t>
            </a:r>
            <a:r>
              <a:rPr lang="en-GB" dirty="0">
                <a:solidFill>
                  <a:srgbClr val="262626"/>
                </a:solidFill>
              </a:rPr>
              <a:t> verstehen, </a:t>
            </a:r>
            <a:r>
              <a:rPr lang="en-GB" dirty="0" err="1">
                <a:solidFill>
                  <a:srgbClr val="262626"/>
                </a:solidFill>
              </a:rPr>
              <a:t>wie</a:t>
            </a:r>
            <a:r>
              <a:rPr lang="en-GB" dirty="0">
                <a:solidFill>
                  <a:srgbClr val="262626"/>
                </a:solidFill>
              </a:rPr>
              <a:t> </a:t>
            </a:r>
            <a:r>
              <a:rPr lang="en-GB" dirty="0" err="1">
                <a:solidFill>
                  <a:srgbClr val="262626"/>
                </a:solidFill>
              </a:rPr>
              <a:t>verschiedene</a:t>
            </a:r>
            <a:r>
              <a:rPr lang="en-GB" dirty="0">
                <a:solidFill>
                  <a:srgbClr val="262626"/>
                </a:solidFill>
              </a:rPr>
              <a:t> </a:t>
            </a:r>
            <a:r>
              <a:rPr lang="en-GB" dirty="0" err="1">
                <a:solidFill>
                  <a:srgbClr val="262626"/>
                </a:solidFill>
              </a:rPr>
              <a:t>Akteure</a:t>
            </a:r>
            <a:r>
              <a:rPr lang="en-GB" dirty="0">
                <a:solidFill>
                  <a:srgbClr val="262626"/>
                </a:solidFill>
              </a:rPr>
              <a:t> </a:t>
            </a:r>
            <a:r>
              <a:rPr lang="en-GB" dirty="0" err="1">
                <a:solidFill>
                  <a:srgbClr val="262626"/>
                </a:solidFill>
              </a:rPr>
              <a:t>aus</a:t>
            </a:r>
            <a:r>
              <a:rPr lang="en-GB" dirty="0">
                <a:solidFill>
                  <a:srgbClr val="262626"/>
                </a:solidFill>
              </a:rPr>
              <a:t> </a:t>
            </a:r>
            <a:r>
              <a:rPr lang="en-GB" dirty="0" err="1">
                <a:solidFill>
                  <a:srgbClr val="262626"/>
                </a:solidFill>
              </a:rPr>
              <a:t>Landwirtschaft</a:t>
            </a:r>
            <a:r>
              <a:rPr lang="en-GB" dirty="0">
                <a:solidFill>
                  <a:srgbClr val="262626"/>
                </a:solidFill>
              </a:rPr>
              <a:t> und </a:t>
            </a:r>
            <a:r>
              <a:rPr lang="en-GB" dirty="0" err="1">
                <a:solidFill>
                  <a:srgbClr val="262626"/>
                </a:solidFill>
              </a:rPr>
              <a:t>Einzelhandel</a:t>
            </a:r>
            <a:r>
              <a:rPr lang="en-GB" dirty="0">
                <a:solidFill>
                  <a:srgbClr val="262626"/>
                </a:solidFill>
              </a:rPr>
              <a:t> Blockchain </a:t>
            </a:r>
            <a:r>
              <a:rPr lang="en-GB" dirty="0" err="1">
                <a:solidFill>
                  <a:srgbClr val="262626"/>
                </a:solidFill>
              </a:rPr>
              <a:t>im</a:t>
            </a:r>
            <a:r>
              <a:rPr lang="en-GB" dirty="0">
                <a:solidFill>
                  <a:srgbClr val="262626"/>
                </a:solidFill>
              </a:rPr>
              <a:t> </a:t>
            </a:r>
            <a:r>
              <a:rPr lang="en-GB" dirty="0" err="1">
                <a:solidFill>
                  <a:srgbClr val="262626"/>
                </a:solidFill>
              </a:rPr>
              <a:t>Agrar</a:t>
            </a:r>
            <a:r>
              <a:rPr lang="en-GB" dirty="0">
                <a:solidFill>
                  <a:srgbClr val="262626"/>
                </a:solidFill>
              </a:rPr>
              <a:t>- und </a:t>
            </a:r>
            <a:r>
              <a:rPr lang="en-GB" dirty="0" err="1">
                <a:solidFill>
                  <a:srgbClr val="262626"/>
                </a:solidFill>
              </a:rPr>
              <a:t>Lebensmittelsektor</a:t>
            </a:r>
            <a:r>
              <a:rPr lang="en-GB" dirty="0">
                <a:solidFill>
                  <a:srgbClr val="262626"/>
                </a:solidFill>
              </a:rPr>
              <a:t> </a:t>
            </a:r>
            <a:r>
              <a:rPr lang="en-GB" dirty="0" err="1">
                <a:solidFill>
                  <a:srgbClr val="262626"/>
                </a:solidFill>
              </a:rPr>
              <a:t>einsetzen</a:t>
            </a:r>
            <a:r>
              <a:rPr lang="en-GB" dirty="0">
                <a:solidFill>
                  <a:srgbClr val="262626"/>
                </a:solidFill>
              </a:rPr>
              <a:t>.</a:t>
            </a:r>
          </a:p>
          <a:p>
            <a:pPr marL="342900" indent="-342900" algn="just">
              <a:buFont typeface="Arial" panose="020B0604020202020204" pitchFamily="34" charset="0"/>
              <a:buChar char="•"/>
            </a:pPr>
            <a:r>
              <a:rPr lang="en-GB" dirty="0">
                <a:solidFill>
                  <a:srgbClr val="262626"/>
                </a:solidFill>
              </a:rPr>
              <a:t>Die </a:t>
            </a:r>
            <a:r>
              <a:rPr lang="en-GB" dirty="0" err="1">
                <a:solidFill>
                  <a:srgbClr val="262626"/>
                </a:solidFill>
              </a:rPr>
              <a:t>Fallstudien</a:t>
            </a:r>
            <a:r>
              <a:rPr lang="en-GB" dirty="0">
                <a:solidFill>
                  <a:srgbClr val="262626"/>
                </a:solidFill>
              </a:rPr>
              <a:t> </a:t>
            </a:r>
            <a:r>
              <a:rPr lang="en-GB" dirty="0" err="1">
                <a:solidFill>
                  <a:srgbClr val="262626"/>
                </a:solidFill>
              </a:rPr>
              <a:t>haben</a:t>
            </a:r>
            <a:r>
              <a:rPr lang="en-GB" dirty="0">
                <a:solidFill>
                  <a:srgbClr val="262626"/>
                </a:solidFill>
              </a:rPr>
              <a:t> </a:t>
            </a:r>
            <a:r>
              <a:rPr lang="en-GB" dirty="0" err="1">
                <a:solidFill>
                  <a:srgbClr val="262626"/>
                </a:solidFill>
              </a:rPr>
              <a:t>uns</a:t>
            </a:r>
            <a:r>
              <a:rPr lang="en-GB" dirty="0">
                <a:solidFill>
                  <a:srgbClr val="262626"/>
                </a:solidFill>
              </a:rPr>
              <a:t> </a:t>
            </a:r>
            <a:r>
              <a:rPr lang="en-GB" dirty="0" err="1">
                <a:solidFill>
                  <a:srgbClr val="262626"/>
                </a:solidFill>
              </a:rPr>
              <a:t>Einblicke</a:t>
            </a:r>
            <a:r>
              <a:rPr lang="en-GB" dirty="0">
                <a:solidFill>
                  <a:srgbClr val="262626"/>
                </a:solidFill>
              </a:rPr>
              <a:t> in die Praxis </a:t>
            </a:r>
            <a:r>
              <a:rPr lang="en-GB" dirty="0" err="1">
                <a:solidFill>
                  <a:srgbClr val="262626"/>
                </a:solidFill>
              </a:rPr>
              <a:t>gegeben</a:t>
            </a:r>
            <a:r>
              <a:rPr lang="en-GB" dirty="0">
                <a:solidFill>
                  <a:srgbClr val="262626"/>
                </a:solidFill>
              </a:rPr>
              <a:t>, </a:t>
            </a:r>
            <a:r>
              <a:rPr lang="en-GB" dirty="0" err="1">
                <a:solidFill>
                  <a:srgbClr val="262626"/>
                </a:solidFill>
              </a:rPr>
              <a:t>wie</a:t>
            </a:r>
            <a:r>
              <a:rPr lang="en-GB" dirty="0">
                <a:solidFill>
                  <a:srgbClr val="262626"/>
                </a:solidFill>
              </a:rPr>
              <a:t> </a:t>
            </a:r>
            <a:r>
              <a:rPr lang="en-GB" dirty="0" err="1">
                <a:solidFill>
                  <a:srgbClr val="262626"/>
                </a:solidFill>
              </a:rPr>
              <a:t>diese</a:t>
            </a:r>
            <a:r>
              <a:rPr lang="en-GB" dirty="0">
                <a:solidFill>
                  <a:srgbClr val="262626"/>
                </a:solidFill>
              </a:rPr>
              <a:t> </a:t>
            </a:r>
            <a:r>
              <a:rPr lang="en-GB" dirty="0" err="1">
                <a:solidFill>
                  <a:srgbClr val="262626"/>
                </a:solidFill>
              </a:rPr>
              <a:t>Technologie</a:t>
            </a:r>
            <a:r>
              <a:rPr lang="en-GB" dirty="0">
                <a:solidFill>
                  <a:srgbClr val="262626"/>
                </a:solidFill>
              </a:rPr>
              <a:t> die </a:t>
            </a:r>
            <a:r>
              <a:rPr lang="en-GB" dirty="0" err="1">
                <a:solidFill>
                  <a:srgbClr val="262626"/>
                </a:solidFill>
              </a:rPr>
              <a:t>Transparenz</a:t>
            </a:r>
            <a:r>
              <a:rPr lang="en-GB" dirty="0">
                <a:solidFill>
                  <a:srgbClr val="262626"/>
                </a:solidFill>
              </a:rPr>
              <a:t>, die </a:t>
            </a:r>
            <a:r>
              <a:rPr lang="en-GB" dirty="0" err="1">
                <a:solidFill>
                  <a:srgbClr val="262626"/>
                </a:solidFill>
              </a:rPr>
              <a:t>Effizienz</a:t>
            </a:r>
            <a:r>
              <a:rPr lang="en-GB" dirty="0">
                <a:solidFill>
                  <a:srgbClr val="262626"/>
                </a:solidFill>
              </a:rPr>
              <a:t> und das </a:t>
            </a:r>
            <a:r>
              <a:rPr lang="en-GB" dirty="0" err="1">
                <a:solidFill>
                  <a:srgbClr val="262626"/>
                </a:solidFill>
              </a:rPr>
              <a:t>Vertrauen</a:t>
            </a:r>
            <a:r>
              <a:rPr lang="en-GB" dirty="0">
                <a:solidFill>
                  <a:srgbClr val="262626"/>
                </a:solidFill>
              </a:rPr>
              <a:t> </a:t>
            </a:r>
            <a:r>
              <a:rPr lang="en-GB" dirty="0" err="1">
                <a:solidFill>
                  <a:srgbClr val="262626"/>
                </a:solidFill>
              </a:rPr>
              <a:t>vom</a:t>
            </a:r>
            <a:r>
              <a:rPr lang="en-GB" dirty="0">
                <a:solidFill>
                  <a:srgbClr val="262626"/>
                </a:solidFill>
              </a:rPr>
              <a:t> </a:t>
            </a:r>
            <a:r>
              <a:rPr lang="en-GB" dirty="0" err="1">
                <a:solidFill>
                  <a:srgbClr val="262626"/>
                </a:solidFill>
              </a:rPr>
              <a:t>Bauernhof</a:t>
            </a:r>
            <a:r>
              <a:rPr lang="en-GB" dirty="0">
                <a:solidFill>
                  <a:srgbClr val="262626"/>
                </a:solidFill>
              </a:rPr>
              <a:t> bis </a:t>
            </a:r>
            <a:r>
              <a:rPr lang="en-GB" dirty="0" err="1">
                <a:solidFill>
                  <a:srgbClr val="262626"/>
                </a:solidFill>
              </a:rPr>
              <a:t>zum</a:t>
            </a:r>
            <a:r>
              <a:rPr lang="en-GB" dirty="0">
                <a:solidFill>
                  <a:srgbClr val="262626"/>
                </a:solidFill>
              </a:rPr>
              <a:t> Tisch </a:t>
            </a:r>
            <a:r>
              <a:rPr lang="en-GB" dirty="0" err="1">
                <a:solidFill>
                  <a:srgbClr val="262626"/>
                </a:solidFill>
              </a:rPr>
              <a:t>verbessert</a:t>
            </a:r>
            <a:r>
              <a:rPr lang="en-GB" dirty="0">
                <a:solidFill>
                  <a:srgbClr val="262626"/>
                </a:solidFill>
              </a:rPr>
              <a:t>.</a:t>
            </a:r>
          </a:p>
          <a:p>
            <a:pPr marL="342900" indent="-342900" algn="just">
              <a:buFont typeface="Arial" panose="020B0604020202020204" pitchFamily="34" charset="0"/>
              <a:buChar char="•"/>
            </a:pPr>
            <a:r>
              <a:rPr lang="en-GB" dirty="0" err="1">
                <a:solidFill>
                  <a:srgbClr val="262626"/>
                </a:solidFill>
              </a:rPr>
              <a:t>Wir</a:t>
            </a:r>
            <a:r>
              <a:rPr lang="en-GB" dirty="0">
                <a:solidFill>
                  <a:srgbClr val="262626"/>
                </a:solidFill>
              </a:rPr>
              <a:t> </a:t>
            </a:r>
            <a:r>
              <a:rPr lang="en-GB" dirty="0" err="1">
                <a:solidFill>
                  <a:srgbClr val="262626"/>
                </a:solidFill>
              </a:rPr>
              <a:t>haben</a:t>
            </a:r>
            <a:r>
              <a:rPr lang="en-GB" dirty="0">
                <a:solidFill>
                  <a:srgbClr val="262626"/>
                </a:solidFill>
              </a:rPr>
              <a:t> </a:t>
            </a:r>
            <a:r>
              <a:rPr lang="en-GB" dirty="0" err="1">
                <a:solidFill>
                  <a:srgbClr val="262626"/>
                </a:solidFill>
              </a:rPr>
              <a:t>gesehen</a:t>
            </a:r>
            <a:r>
              <a:rPr lang="en-GB" dirty="0">
                <a:solidFill>
                  <a:srgbClr val="262626"/>
                </a:solidFill>
              </a:rPr>
              <a:t>, </a:t>
            </a:r>
            <a:r>
              <a:rPr lang="en-GB" dirty="0" err="1">
                <a:solidFill>
                  <a:srgbClr val="262626"/>
                </a:solidFill>
              </a:rPr>
              <a:t>wie</a:t>
            </a:r>
            <a:r>
              <a:rPr lang="en-GB" dirty="0">
                <a:solidFill>
                  <a:srgbClr val="262626"/>
                </a:solidFill>
              </a:rPr>
              <a:t> Blockchain </a:t>
            </a:r>
            <a:r>
              <a:rPr lang="en-GB" dirty="0" err="1">
                <a:solidFill>
                  <a:srgbClr val="262626"/>
                </a:solidFill>
              </a:rPr>
              <a:t>Lebensmittelbetrug</a:t>
            </a:r>
            <a:r>
              <a:rPr lang="en-GB" dirty="0">
                <a:solidFill>
                  <a:srgbClr val="262626"/>
                </a:solidFill>
              </a:rPr>
              <a:t> </a:t>
            </a:r>
            <a:r>
              <a:rPr lang="en-GB" dirty="0" err="1">
                <a:solidFill>
                  <a:srgbClr val="262626"/>
                </a:solidFill>
              </a:rPr>
              <a:t>bekämpfen</a:t>
            </a:r>
            <a:r>
              <a:rPr lang="en-GB" dirty="0">
                <a:solidFill>
                  <a:srgbClr val="262626"/>
                </a:solidFill>
              </a:rPr>
              <a:t>, </a:t>
            </a:r>
            <a:r>
              <a:rPr lang="en-GB" dirty="0" err="1">
                <a:solidFill>
                  <a:srgbClr val="262626"/>
                </a:solidFill>
              </a:rPr>
              <a:t>Lieferketten</a:t>
            </a:r>
            <a:r>
              <a:rPr lang="en-GB" dirty="0">
                <a:solidFill>
                  <a:srgbClr val="262626"/>
                </a:solidFill>
              </a:rPr>
              <a:t> </a:t>
            </a:r>
            <a:r>
              <a:rPr lang="en-GB" dirty="0" err="1">
                <a:solidFill>
                  <a:srgbClr val="262626"/>
                </a:solidFill>
              </a:rPr>
              <a:t>rationalisieren</a:t>
            </a:r>
            <a:r>
              <a:rPr lang="en-GB" dirty="0">
                <a:solidFill>
                  <a:srgbClr val="262626"/>
                </a:solidFill>
              </a:rPr>
              <a:t> und </a:t>
            </a:r>
            <a:r>
              <a:rPr lang="en-GB" dirty="0" err="1">
                <a:solidFill>
                  <a:srgbClr val="262626"/>
                </a:solidFill>
              </a:rPr>
              <a:t>Einzelhändler</a:t>
            </a:r>
            <a:r>
              <a:rPr lang="en-GB" dirty="0">
                <a:solidFill>
                  <a:srgbClr val="262626"/>
                </a:solidFill>
              </a:rPr>
              <a:t> </a:t>
            </a:r>
            <a:r>
              <a:rPr lang="en-GB" dirty="0" err="1">
                <a:solidFill>
                  <a:srgbClr val="262626"/>
                </a:solidFill>
              </a:rPr>
              <a:t>näher</a:t>
            </a:r>
            <a:r>
              <a:rPr lang="en-GB" dirty="0">
                <a:solidFill>
                  <a:srgbClr val="262626"/>
                </a:solidFill>
              </a:rPr>
              <a:t> an die Quelle </a:t>
            </a:r>
            <a:r>
              <a:rPr lang="en-GB" dirty="0" err="1">
                <a:solidFill>
                  <a:srgbClr val="262626"/>
                </a:solidFill>
              </a:rPr>
              <a:t>bringen</a:t>
            </a:r>
            <a:r>
              <a:rPr lang="en-GB" dirty="0">
                <a:solidFill>
                  <a:srgbClr val="262626"/>
                </a:solidFill>
              </a:rPr>
              <a:t> </a:t>
            </a:r>
            <a:r>
              <a:rPr lang="en-GB" dirty="0" err="1">
                <a:solidFill>
                  <a:srgbClr val="262626"/>
                </a:solidFill>
              </a:rPr>
              <a:t>kann</a:t>
            </a:r>
            <a:r>
              <a:rPr lang="en-GB" dirty="0">
                <a:solidFill>
                  <a:srgbClr val="262626"/>
                </a:solidFill>
              </a:rPr>
              <a:t>.  </a:t>
            </a:r>
            <a:r>
              <a:rPr lang="en-GB" dirty="0" err="1">
                <a:solidFill>
                  <a:srgbClr val="262626"/>
                </a:solidFill>
              </a:rPr>
              <a:t>Wir</a:t>
            </a:r>
            <a:r>
              <a:rPr lang="en-GB" dirty="0">
                <a:solidFill>
                  <a:srgbClr val="262626"/>
                </a:solidFill>
              </a:rPr>
              <a:t> </a:t>
            </a:r>
            <a:r>
              <a:rPr lang="en-GB" dirty="0" err="1">
                <a:solidFill>
                  <a:srgbClr val="262626"/>
                </a:solidFill>
              </a:rPr>
              <a:t>haben</a:t>
            </a:r>
            <a:r>
              <a:rPr lang="en-GB" dirty="0">
                <a:solidFill>
                  <a:srgbClr val="262626"/>
                </a:solidFill>
              </a:rPr>
              <a:t> </a:t>
            </a:r>
            <a:r>
              <a:rPr lang="en-GB" dirty="0" err="1">
                <a:solidFill>
                  <a:srgbClr val="262626"/>
                </a:solidFill>
              </a:rPr>
              <a:t>gesehen</a:t>
            </a:r>
            <a:r>
              <a:rPr lang="en-GB" dirty="0">
                <a:solidFill>
                  <a:srgbClr val="262626"/>
                </a:solidFill>
              </a:rPr>
              <a:t>, </a:t>
            </a:r>
            <a:r>
              <a:rPr lang="en-GB" dirty="0" err="1">
                <a:solidFill>
                  <a:srgbClr val="262626"/>
                </a:solidFill>
              </a:rPr>
              <a:t>wie</a:t>
            </a:r>
            <a:r>
              <a:rPr lang="en-GB" dirty="0">
                <a:solidFill>
                  <a:srgbClr val="262626"/>
                </a:solidFill>
              </a:rPr>
              <a:t> </a:t>
            </a:r>
            <a:r>
              <a:rPr lang="en-GB" dirty="0" err="1">
                <a:solidFill>
                  <a:srgbClr val="262626"/>
                </a:solidFill>
              </a:rPr>
              <a:t>Nachhaltigkeit</a:t>
            </a:r>
            <a:r>
              <a:rPr lang="en-GB" dirty="0">
                <a:solidFill>
                  <a:srgbClr val="262626"/>
                </a:solidFill>
              </a:rPr>
              <a:t> und </a:t>
            </a:r>
            <a:r>
              <a:rPr lang="en-GB" dirty="0" err="1">
                <a:solidFill>
                  <a:srgbClr val="262626"/>
                </a:solidFill>
              </a:rPr>
              <a:t>Ethik</a:t>
            </a:r>
            <a:r>
              <a:rPr lang="en-GB" dirty="0">
                <a:solidFill>
                  <a:srgbClr val="262626"/>
                </a:solidFill>
              </a:rPr>
              <a:t> in die Praxis </a:t>
            </a:r>
            <a:r>
              <a:rPr lang="en-GB" dirty="0" err="1">
                <a:solidFill>
                  <a:srgbClr val="262626"/>
                </a:solidFill>
              </a:rPr>
              <a:t>umgesetzt</a:t>
            </a:r>
            <a:r>
              <a:rPr lang="en-GB" dirty="0">
                <a:solidFill>
                  <a:srgbClr val="262626"/>
                </a:solidFill>
              </a:rPr>
              <a:t> </a:t>
            </a:r>
            <a:r>
              <a:rPr lang="en-GB" dirty="0" err="1">
                <a:solidFill>
                  <a:srgbClr val="262626"/>
                </a:solidFill>
              </a:rPr>
              <a:t>werden</a:t>
            </a:r>
            <a:r>
              <a:rPr lang="en-GB" dirty="0">
                <a:solidFill>
                  <a:srgbClr val="262626"/>
                </a:solidFill>
              </a:rPr>
              <a:t> und </a:t>
            </a:r>
            <a:r>
              <a:rPr lang="en-GB" dirty="0" err="1">
                <a:solidFill>
                  <a:srgbClr val="262626"/>
                </a:solidFill>
              </a:rPr>
              <a:t>wie</a:t>
            </a:r>
            <a:r>
              <a:rPr lang="en-GB" dirty="0">
                <a:solidFill>
                  <a:srgbClr val="262626"/>
                </a:solidFill>
              </a:rPr>
              <a:t> Blockchain </a:t>
            </a:r>
            <a:r>
              <a:rPr lang="en-GB" dirty="0" err="1">
                <a:solidFill>
                  <a:srgbClr val="262626"/>
                </a:solidFill>
              </a:rPr>
              <a:t>einen</a:t>
            </a:r>
            <a:r>
              <a:rPr lang="en-GB" dirty="0">
                <a:solidFill>
                  <a:srgbClr val="262626"/>
                </a:solidFill>
              </a:rPr>
              <a:t> </a:t>
            </a:r>
            <a:r>
              <a:rPr lang="en-GB" dirty="0" err="1">
                <a:solidFill>
                  <a:srgbClr val="262626"/>
                </a:solidFill>
              </a:rPr>
              <a:t>großen</a:t>
            </a:r>
            <a:r>
              <a:rPr lang="en-GB" dirty="0">
                <a:solidFill>
                  <a:srgbClr val="262626"/>
                </a:solidFill>
              </a:rPr>
              <a:t> </a:t>
            </a:r>
            <a:r>
              <a:rPr lang="en-GB" dirty="0" err="1">
                <a:solidFill>
                  <a:srgbClr val="262626"/>
                </a:solidFill>
              </a:rPr>
              <a:t>Marketingvorteil</a:t>
            </a:r>
            <a:r>
              <a:rPr lang="en-GB" dirty="0">
                <a:solidFill>
                  <a:srgbClr val="262626"/>
                </a:solidFill>
              </a:rPr>
              <a:t> </a:t>
            </a:r>
            <a:r>
              <a:rPr lang="en-GB" dirty="0" err="1">
                <a:solidFill>
                  <a:srgbClr val="262626"/>
                </a:solidFill>
              </a:rPr>
              <a:t>darstellt</a:t>
            </a:r>
            <a:r>
              <a:rPr lang="en-GB" dirty="0">
                <a:solidFill>
                  <a:srgbClr val="262626"/>
                </a:solidFill>
              </a:rPr>
              <a:t>.</a:t>
            </a:r>
          </a:p>
          <a:p>
            <a:pPr marL="342900" indent="-342900" algn="just">
              <a:buFont typeface="Arial" panose="020B0604020202020204" pitchFamily="34" charset="0"/>
              <a:buChar char="•"/>
            </a:pPr>
            <a:r>
              <a:rPr lang="en-GB" dirty="0">
                <a:solidFill>
                  <a:srgbClr val="262626"/>
                </a:solidFill>
              </a:rPr>
              <a:t>Die Zukunft der </a:t>
            </a:r>
            <a:r>
              <a:rPr lang="en-GB" dirty="0" err="1">
                <a:solidFill>
                  <a:srgbClr val="262626"/>
                </a:solidFill>
              </a:rPr>
              <a:t>Lebensmittelsicherheit</a:t>
            </a:r>
            <a:r>
              <a:rPr lang="en-GB" dirty="0">
                <a:solidFill>
                  <a:srgbClr val="262626"/>
                </a:solidFill>
              </a:rPr>
              <a:t> und des </a:t>
            </a:r>
            <a:r>
              <a:rPr lang="en-GB" dirty="0" err="1">
                <a:solidFill>
                  <a:srgbClr val="262626"/>
                </a:solidFill>
              </a:rPr>
              <a:t>Lieferkettenmanagements</a:t>
            </a:r>
            <a:r>
              <a:rPr lang="en-GB" dirty="0">
                <a:solidFill>
                  <a:srgbClr val="262626"/>
                </a:solidFill>
              </a:rPr>
              <a:t> </a:t>
            </a:r>
            <a:r>
              <a:rPr lang="en-GB" dirty="0" err="1">
                <a:solidFill>
                  <a:srgbClr val="262626"/>
                </a:solidFill>
              </a:rPr>
              <a:t>ist</a:t>
            </a:r>
            <a:r>
              <a:rPr lang="en-GB" dirty="0">
                <a:solidFill>
                  <a:srgbClr val="262626"/>
                </a:solidFill>
              </a:rPr>
              <a:t> da, und </a:t>
            </a:r>
            <a:r>
              <a:rPr lang="en-GB" dirty="0" err="1">
                <a:solidFill>
                  <a:srgbClr val="262626"/>
                </a:solidFill>
              </a:rPr>
              <a:t>sie</a:t>
            </a:r>
            <a:r>
              <a:rPr lang="en-GB" dirty="0">
                <a:solidFill>
                  <a:srgbClr val="262626"/>
                </a:solidFill>
              </a:rPr>
              <a:t> </a:t>
            </a:r>
            <a:r>
              <a:rPr lang="en-GB" dirty="0" err="1">
                <a:solidFill>
                  <a:srgbClr val="262626"/>
                </a:solidFill>
              </a:rPr>
              <a:t>ist</a:t>
            </a:r>
            <a:r>
              <a:rPr lang="en-GB" dirty="0">
                <a:solidFill>
                  <a:srgbClr val="262626"/>
                </a:solidFill>
              </a:rPr>
              <a:t> </a:t>
            </a:r>
            <a:r>
              <a:rPr lang="en-GB" dirty="0" err="1">
                <a:solidFill>
                  <a:srgbClr val="262626"/>
                </a:solidFill>
              </a:rPr>
              <a:t>eng</a:t>
            </a:r>
            <a:r>
              <a:rPr lang="en-GB" dirty="0">
                <a:solidFill>
                  <a:srgbClr val="262626"/>
                </a:solidFill>
              </a:rPr>
              <a:t> </a:t>
            </a:r>
            <a:r>
              <a:rPr lang="en-GB" dirty="0" err="1">
                <a:solidFill>
                  <a:srgbClr val="262626"/>
                </a:solidFill>
              </a:rPr>
              <a:t>mit</a:t>
            </a:r>
            <a:r>
              <a:rPr lang="en-GB" dirty="0">
                <a:solidFill>
                  <a:srgbClr val="262626"/>
                </a:solidFill>
              </a:rPr>
              <a:t> den </a:t>
            </a:r>
            <a:r>
              <a:rPr lang="en-GB" dirty="0" err="1">
                <a:solidFill>
                  <a:srgbClr val="262626"/>
                </a:solidFill>
              </a:rPr>
              <a:t>Fortschritten</a:t>
            </a:r>
            <a:r>
              <a:rPr lang="en-GB" dirty="0">
                <a:solidFill>
                  <a:srgbClr val="262626"/>
                </a:solidFill>
              </a:rPr>
              <a:t> der Blockchain-</a:t>
            </a:r>
            <a:r>
              <a:rPr lang="en-GB" dirty="0" err="1">
                <a:solidFill>
                  <a:srgbClr val="262626"/>
                </a:solidFill>
              </a:rPr>
              <a:t>Technologie</a:t>
            </a:r>
            <a:r>
              <a:rPr lang="en-GB" dirty="0">
                <a:solidFill>
                  <a:srgbClr val="262626"/>
                </a:solidFill>
              </a:rPr>
              <a:t> </a:t>
            </a:r>
            <a:r>
              <a:rPr lang="en-GB" dirty="0" err="1">
                <a:solidFill>
                  <a:srgbClr val="262626"/>
                </a:solidFill>
              </a:rPr>
              <a:t>verknüpft</a:t>
            </a:r>
            <a:r>
              <a:rPr lang="en-GB" dirty="0">
                <a:solidFill>
                  <a:srgbClr val="262626"/>
                </a:solidFill>
              </a:rPr>
              <a:t>.</a:t>
            </a:r>
          </a:p>
          <a:p>
            <a:pPr marL="342900" indent="-342900" algn="just">
              <a:buFont typeface="Arial" panose="020B0604020202020204" pitchFamily="34" charset="0"/>
              <a:buChar char="•"/>
            </a:pPr>
            <a:r>
              <a:rPr lang="en-GB" dirty="0">
                <a:solidFill>
                  <a:srgbClr val="262626"/>
                </a:solidFill>
              </a:rPr>
              <a:t>In </a:t>
            </a:r>
            <a:r>
              <a:rPr lang="en-GB" dirty="0" err="1">
                <a:solidFill>
                  <a:srgbClr val="262626"/>
                </a:solidFill>
              </a:rPr>
              <a:t>dem</a:t>
            </a:r>
            <a:r>
              <a:rPr lang="en-GB" dirty="0">
                <a:solidFill>
                  <a:srgbClr val="262626"/>
                </a:solidFill>
              </a:rPr>
              <a:t> </a:t>
            </a:r>
            <a:r>
              <a:rPr lang="en-GB" dirty="0" err="1">
                <a:solidFill>
                  <a:srgbClr val="262626"/>
                </a:solidFill>
              </a:rPr>
              <a:t>Maße</a:t>
            </a:r>
            <a:r>
              <a:rPr lang="en-GB" dirty="0">
                <a:solidFill>
                  <a:srgbClr val="262626"/>
                </a:solidFill>
              </a:rPr>
              <a:t>, in </a:t>
            </a:r>
            <a:r>
              <a:rPr lang="en-GB" dirty="0" err="1">
                <a:solidFill>
                  <a:srgbClr val="262626"/>
                </a:solidFill>
              </a:rPr>
              <a:t>dem</a:t>
            </a:r>
            <a:r>
              <a:rPr lang="en-GB" dirty="0">
                <a:solidFill>
                  <a:srgbClr val="262626"/>
                </a:solidFill>
              </a:rPr>
              <a:t> </a:t>
            </a:r>
            <a:r>
              <a:rPr lang="en-GB" dirty="0" err="1">
                <a:solidFill>
                  <a:srgbClr val="262626"/>
                </a:solidFill>
              </a:rPr>
              <a:t>sich</a:t>
            </a:r>
            <a:r>
              <a:rPr lang="en-GB" dirty="0">
                <a:solidFill>
                  <a:srgbClr val="262626"/>
                </a:solidFill>
              </a:rPr>
              <a:t> die Branche </a:t>
            </a:r>
            <a:r>
              <a:rPr lang="en-GB" dirty="0" err="1">
                <a:solidFill>
                  <a:srgbClr val="262626"/>
                </a:solidFill>
              </a:rPr>
              <a:t>weiterentwickelt</a:t>
            </a:r>
            <a:r>
              <a:rPr lang="en-GB" dirty="0">
                <a:solidFill>
                  <a:srgbClr val="262626"/>
                </a:solidFill>
              </a:rPr>
              <a:t>, </a:t>
            </a:r>
            <a:r>
              <a:rPr lang="en-GB" dirty="0" err="1">
                <a:solidFill>
                  <a:srgbClr val="262626"/>
                </a:solidFill>
              </a:rPr>
              <a:t>werden</a:t>
            </a:r>
            <a:r>
              <a:rPr lang="en-GB" dirty="0">
                <a:solidFill>
                  <a:srgbClr val="262626"/>
                </a:solidFill>
              </a:rPr>
              <a:t> </a:t>
            </a:r>
            <a:r>
              <a:rPr lang="en-GB" dirty="0" err="1">
                <a:solidFill>
                  <a:srgbClr val="262626"/>
                </a:solidFill>
              </a:rPr>
              <a:t>auch</a:t>
            </a:r>
            <a:r>
              <a:rPr lang="en-GB" dirty="0">
                <a:solidFill>
                  <a:srgbClr val="262626"/>
                </a:solidFill>
              </a:rPr>
              <a:t> die </a:t>
            </a:r>
            <a:r>
              <a:rPr lang="en-GB" dirty="0" err="1">
                <a:solidFill>
                  <a:srgbClr val="262626"/>
                </a:solidFill>
              </a:rPr>
              <a:t>Möglichkeiten</a:t>
            </a:r>
            <a:r>
              <a:rPr lang="en-GB" dirty="0">
                <a:solidFill>
                  <a:srgbClr val="262626"/>
                </a:solidFill>
              </a:rPr>
              <a:t> der Blockchain </a:t>
            </a:r>
            <a:r>
              <a:rPr lang="en-GB" dirty="0" err="1">
                <a:solidFill>
                  <a:srgbClr val="262626"/>
                </a:solidFill>
              </a:rPr>
              <a:t>zur</a:t>
            </a:r>
            <a:r>
              <a:rPr lang="en-GB" dirty="0">
                <a:solidFill>
                  <a:srgbClr val="262626"/>
                </a:solidFill>
              </a:rPr>
              <a:t> </a:t>
            </a:r>
            <a:r>
              <a:rPr lang="en-GB" dirty="0" err="1">
                <a:solidFill>
                  <a:srgbClr val="262626"/>
                </a:solidFill>
              </a:rPr>
              <a:t>Bewältigung</a:t>
            </a:r>
            <a:r>
              <a:rPr lang="en-GB" dirty="0">
                <a:solidFill>
                  <a:srgbClr val="262626"/>
                </a:solidFill>
              </a:rPr>
              <a:t> </a:t>
            </a:r>
            <a:r>
              <a:rPr lang="en-GB" dirty="0" err="1">
                <a:solidFill>
                  <a:srgbClr val="262626"/>
                </a:solidFill>
              </a:rPr>
              <a:t>ihrer</a:t>
            </a:r>
            <a:r>
              <a:rPr lang="en-GB" dirty="0">
                <a:solidFill>
                  <a:srgbClr val="262626"/>
                </a:solidFill>
              </a:rPr>
              <a:t> </a:t>
            </a:r>
            <a:r>
              <a:rPr lang="en-GB" dirty="0" err="1">
                <a:solidFill>
                  <a:srgbClr val="262626"/>
                </a:solidFill>
              </a:rPr>
              <a:t>komplexen</a:t>
            </a:r>
            <a:r>
              <a:rPr lang="en-GB" dirty="0">
                <a:solidFill>
                  <a:srgbClr val="262626"/>
                </a:solidFill>
              </a:rPr>
              <a:t> </a:t>
            </a:r>
            <a:r>
              <a:rPr lang="en-GB" dirty="0" err="1">
                <a:solidFill>
                  <a:srgbClr val="262626"/>
                </a:solidFill>
              </a:rPr>
              <a:t>Herausforderungen</a:t>
            </a:r>
            <a:r>
              <a:rPr lang="en-GB" dirty="0">
                <a:solidFill>
                  <a:srgbClr val="262626"/>
                </a:solidFill>
              </a:rPr>
              <a:t> </a:t>
            </a:r>
            <a:r>
              <a:rPr lang="en-GB" dirty="0" err="1">
                <a:solidFill>
                  <a:srgbClr val="262626"/>
                </a:solidFill>
              </a:rPr>
              <a:t>zunehmen</a:t>
            </a:r>
            <a:r>
              <a:rPr lang="en-GB" dirty="0">
                <a:solidFill>
                  <a:srgbClr val="262626"/>
                </a:solidFill>
              </a:rPr>
              <a:t>.</a:t>
            </a:r>
          </a:p>
        </p:txBody>
      </p:sp>
    </p:spTree>
    <p:extLst>
      <p:ext uri="{BB962C8B-B14F-4D97-AF65-F5344CB8AC3E}">
        <p14:creationId xmlns:p14="http://schemas.microsoft.com/office/powerpoint/2010/main" val="420728932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338660" y="1107769"/>
            <a:ext cx="10239068" cy="5065552"/>
          </a:xfrm>
          <a:prstGeom prst="rect">
            <a:avLst/>
          </a:prstGeom>
        </p:spPr>
        <p:txBody>
          <a:bodyPr/>
          <a:lstStyle/>
          <a:p>
            <a:pPr marL="0" indent="0" algn="just"/>
            <a:r>
              <a:rPr lang="en-GB" b="1" i="0" dirty="0" err="1">
                <a:solidFill>
                  <a:srgbClr val="2E2E2E"/>
                </a:solidFill>
                <a:effectLst/>
                <a:latin typeface="ElsevierGulliver"/>
              </a:rPr>
              <a:t>Fallstudien</a:t>
            </a:r>
            <a:r>
              <a:rPr lang="en-GB" b="1" i="0" dirty="0">
                <a:solidFill>
                  <a:srgbClr val="2E2E2E"/>
                </a:solidFill>
                <a:effectLst/>
                <a:latin typeface="ElsevierGulliver"/>
              </a:rPr>
              <a:t> </a:t>
            </a:r>
            <a:r>
              <a:rPr lang="en-GB" b="1" i="0" dirty="0" err="1">
                <a:solidFill>
                  <a:srgbClr val="2E2E2E"/>
                </a:solidFill>
                <a:effectLst/>
                <a:latin typeface="ElsevierGulliver"/>
              </a:rPr>
              <a:t>sind</a:t>
            </a:r>
            <a:r>
              <a:rPr lang="en-GB" b="1" i="0" dirty="0">
                <a:solidFill>
                  <a:srgbClr val="2E2E2E"/>
                </a:solidFill>
                <a:effectLst/>
                <a:latin typeface="ElsevierGulliver"/>
              </a:rPr>
              <a:t> </a:t>
            </a:r>
            <a:r>
              <a:rPr lang="en-GB" b="1" i="0" dirty="0" err="1">
                <a:solidFill>
                  <a:srgbClr val="2E2E2E"/>
                </a:solidFill>
                <a:effectLst/>
                <a:latin typeface="ElsevierGulliver"/>
              </a:rPr>
              <a:t>ein</a:t>
            </a:r>
            <a:r>
              <a:rPr lang="en-GB" b="1" i="0" dirty="0">
                <a:solidFill>
                  <a:srgbClr val="2E2E2E"/>
                </a:solidFill>
                <a:effectLst/>
                <a:latin typeface="ElsevierGulliver"/>
              </a:rPr>
              <a:t> </a:t>
            </a:r>
            <a:r>
              <a:rPr lang="en-GB" b="1" i="0" dirty="0" err="1">
                <a:solidFill>
                  <a:srgbClr val="2E2E2E"/>
                </a:solidFill>
                <a:effectLst/>
                <a:latin typeface="ElsevierGulliver"/>
              </a:rPr>
              <a:t>wirkungsvolles</a:t>
            </a:r>
            <a:r>
              <a:rPr lang="en-GB" b="1" i="0" dirty="0">
                <a:solidFill>
                  <a:srgbClr val="2E2E2E"/>
                </a:solidFill>
                <a:effectLst/>
                <a:latin typeface="ElsevierGulliver"/>
              </a:rPr>
              <a:t> </a:t>
            </a:r>
            <a:r>
              <a:rPr lang="en-GB" b="1" i="0" dirty="0" err="1">
                <a:solidFill>
                  <a:srgbClr val="2E2E2E"/>
                </a:solidFill>
                <a:effectLst/>
                <a:latin typeface="ElsevierGulliver"/>
              </a:rPr>
              <a:t>pädagogisches</a:t>
            </a:r>
            <a:r>
              <a:rPr lang="en-GB" b="1" i="0" dirty="0">
                <a:solidFill>
                  <a:srgbClr val="2E2E2E"/>
                </a:solidFill>
                <a:effectLst/>
                <a:latin typeface="ElsevierGulliver"/>
              </a:rPr>
              <a:t> Instrument. Sie </a:t>
            </a:r>
            <a:r>
              <a:rPr lang="en-GB" b="1" i="0" dirty="0" err="1">
                <a:solidFill>
                  <a:srgbClr val="2E2E2E"/>
                </a:solidFill>
                <a:effectLst/>
                <a:latin typeface="ElsevierGulliver"/>
              </a:rPr>
              <a:t>bieten</a:t>
            </a:r>
            <a:r>
              <a:rPr lang="en-GB" b="1" i="0" dirty="0">
                <a:solidFill>
                  <a:srgbClr val="2E2E2E"/>
                </a:solidFill>
                <a:effectLst/>
                <a:latin typeface="ElsevierGulliver"/>
              </a:rPr>
              <a:t> die </a:t>
            </a:r>
            <a:r>
              <a:rPr lang="en-GB" b="1" i="0" dirty="0" err="1">
                <a:solidFill>
                  <a:srgbClr val="2E2E2E"/>
                </a:solidFill>
                <a:effectLst/>
                <a:latin typeface="ElsevierGulliver"/>
              </a:rPr>
              <a:t>folgenden</a:t>
            </a:r>
            <a:r>
              <a:rPr lang="en-GB" b="1" i="0" dirty="0">
                <a:solidFill>
                  <a:srgbClr val="2E2E2E"/>
                </a:solidFill>
                <a:effectLst/>
                <a:latin typeface="ElsevierGulliver"/>
              </a:rPr>
              <a:t> </a:t>
            </a:r>
            <a:r>
              <a:rPr lang="en-GB" b="1" i="0" dirty="0" err="1">
                <a:solidFill>
                  <a:srgbClr val="2E2E2E"/>
                </a:solidFill>
                <a:effectLst/>
                <a:latin typeface="ElsevierGulliver"/>
              </a:rPr>
              <a:t>Vorteile</a:t>
            </a:r>
            <a:r>
              <a:rPr lang="en-GB" b="1" i="0" dirty="0">
                <a:solidFill>
                  <a:srgbClr val="2E2E2E"/>
                </a:solidFill>
                <a:effectLst/>
                <a:latin typeface="ElsevierGulliver"/>
              </a:rPr>
              <a:t>:</a:t>
            </a:r>
          </a:p>
          <a:p>
            <a:pPr marL="457200" indent="-457200" algn="just">
              <a:buAutoNum type="arabicPeriod"/>
            </a:pPr>
            <a:r>
              <a:rPr lang="en-GB" b="1" i="0" dirty="0" err="1">
                <a:solidFill>
                  <a:srgbClr val="6A9D56"/>
                </a:solidFill>
                <a:effectLst/>
                <a:latin typeface="ElsevierGulliver"/>
              </a:rPr>
              <a:t>Realitätsnaher</a:t>
            </a:r>
            <a:r>
              <a:rPr lang="en-GB" b="1" i="0" dirty="0">
                <a:solidFill>
                  <a:srgbClr val="6A9D56"/>
                </a:solidFill>
                <a:effectLst/>
                <a:latin typeface="ElsevierGulliver"/>
              </a:rPr>
              <a:t> </a:t>
            </a:r>
            <a:r>
              <a:rPr lang="en-GB" b="1" i="0" dirty="0" err="1">
                <a:solidFill>
                  <a:srgbClr val="6A9D56"/>
                </a:solidFill>
                <a:effectLst/>
                <a:latin typeface="ElsevierGulliver"/>
              </a:rPr>
              <a:t>Kontext</a:t>
            </a:r>
            <a:r>
              <a:rPr lang="en-GB" b="1" i="0" dirty="0">
                <a:solidFill>
                  <a:srgbClr val="6A9D56"/>
                </a:solidFill>
                <a:effectLst/>
                <a:latin typeface="ElsevierGulliver"/>
              </a:rPr>
              <a:t>: </a:t>
            </a:r>
          </a:p>
          <a:p>
            <a:pPr marL="0" indent="0" algn="just"/>
            <a:r>
              <a:rPr lang="en-GB" i="0" dirty="0" err="1">
                <a:effectLst/>
                <a:latin typeface="ElsevierGulliver"/>
              </a:rPr>
              <a:t>Durch</a:t>
            </a:r>
            <a:r>
              <a:rPr lang="en-GB" i="0" dirty="0">
                <a:effectLst/>
                <a:latin typeface="ElsevierGulliver"/>
              </a:rPr>
              <a:t> </a:t>
            </a:r>
            <a:r>
              <a:rPr lang="en-GB" i="0" dirty="0" err="1">
                <a:effectLst/>
                <a:latin typeface="ElsevierGulliver"/>
              </a:rPr>
              <a:t>Fallstudien</a:t>
            </a:r>
            <a:r>
              <a:rPr lang="en-GB" i="0" dirty="0">
                <a:effectLst/>
                <a:latin typeface="ElsevierGulliver"/>
              </a:rPr>
              <a:t> </a:t>
            </a:r>
            <a:r>
              <a:rPr lang="en-GB" i="0" dirty="0" err="1">
                <a:effectLst/>
                <a:latin typeface="ElsevierGulliver"/>
              </a:rPr>
              <a:t>wird</a:t>
            </a:r>
            <a:r>
              <a:rPr lang="en-GB" i="0" dirty="0">
                <a:effectLst/>
                <a:latin typeface="ElsevierGulliver"/>
              </a:rPr>
              <a:t> </a:t>
            </a:r>
            <a:r>
              <a:rPr lang="en-GB" i="0" dirty="0" err="1">
                <a:effectLst/>
                <a:latin typeface="ElsevierGulliver"/>
              </a:rPr>
              <a:t>theoretisches</a:t>
            </a:r>
            <a:r>
              <a:rPr lang="en-GB" i="0" dirty="0">
                <a:effectLst/>
                <a:latin typeface="ElsevierGulliver"/>
              </a:rPr>
              <a:t> Wissen in die Praxis </a:t>
            </a:r>
            <a:r>
              <a:rPr lang="en-GB" i="0" dirty="0" err="1">
                <a:effectLst/>
                <a:latin typeface="ElsevierGulliver"/>
              </a:rPr>
              <a:t>umgesetzt</a:t>
            </a:r>
            <a:r>
              <a:rPr lang="en-GB" i="0" dirty="0">
                <a:effectLst/>
                <a:latin typeface="ElsevierGulliver"/>
              </a:rPr>
              <a:t>. </a:t>
            </a:r>
            <a:r>
              <a:rPr lang="en-GB" i="0" dirty="0" err="1">
                <a:effectLst/>
                <a:latin typeface="ElsevierGulliver"/>
              </a:rPr>
              <a:t>Wir</a:t>
            </a:r>
            <a:r>
              <a:rPr lang="en-GB" i="0" dirty="0">
                <a:effectLst/>
                <a:latin typeface="ElsevierGulliver"/>
              </a:rPr>
              <a:t> </a:t>
            </a:r>
            <a:r>
              <a:rPr lang="en-GB" i="0" dirty="0" err="1">
                <a:effectLst/>
                <a:latin typeface="ElsevierGulliver"/>
              </a:rPr>
              <a:t>erörtern</a:t>
            </a:r>
            <a:r>
              <a:rPr lang="en-GB" i="0" dirty="0">
                <a:effectLst/>
                <a:latin typeface="ElsevierGulliver"/>
              </a:rPr>
              <a:t> </a:t>
            </a:r>
            <a:r>
              <a:rPr lang="en-GB" i="0" dirty="0" err="1">
                <a:effectLst/>
                <a:latin typeface="ElsevierGulliver"/>
              </a:rPr>
              <a:t>nicht</a:t>
            </a:r>
            <a:r>
              <a:rPr lang="en-GB" i="0" dirty="0">
                <a:effectLst/>
                <a:latin typeface="ElsevierGulliver"/>
              </a:rPr>
              <a:t> </a:t>
            </a:r>
            <a:r>
              <a:rPr lang="en-GB" i="0" dirty="0" err="1">
                <a:effectLst/>
                <a:latin typeface="ElsevierGulliver"/>
              </a:rPr>
              <a:t>nur</a:t>
            </a:r>
            <a:r>
              <a:rPr lang="en-GB" i="0" dirty="0">
                <a:effectLst/>
                <a:latin typeface="ElsevierGulliver"/>
              </a:rPr>
              <a:t> </a:t>
            </a:r>
            <a:r>
              <a:rPr lang="en-GB" i="0" dirty="0" err="1">
                <a:effectLst/>
                <a:latin typeface="ElsevierGulliver"/>
              </a:rPr>
              <a:t>Konzepte</a:t>
            </a:r>
            <a:r>
              <a:rPr lang="en-GB" i="0" dirty="0">
                <a:effectLst/>
                <a:latin typeface="ElsevierGulliver"/>
              </a:rPr>
              <a:t>, </a:t>
            </a:r>
            <a:r>
              <a:rPr lang="en-GB" i="0" dirty="0" err="1">
                <a:effectLst/>
                <a:latin typeface="ElsevierGulliver"/>
              </a:rPr>
              <a:t>sondern</a:t>
            </a:r>
            <a:r>
              <a:rPr lang="en-GB" i="0" dirty="0">
                <a:effectLst/>
                <a:latin typeface="ElsevierGulliver"/>
              </a:rPr>
              <a:t> </a:t>
            </a:r>
            <a:r>
              <a:rPr lang="en-GB" i="0" dirty="0" err="1">
                <a:effectLst/>
                <a:latin typeface="ElsevierGulliver"/>
              </a:rPr>
              <a:t>sehen</a:t>
            </a:r>
            <a:r>
              <a:rPr lang="en-GB" i="0" dirty="0">
                <a:effectLst/>
                <a:latin typeface="ElsevierGulliver"/>
              </a:rPr>
              <a:t> </a:t>
            </a:r>
            <a:r>
              <a:rPr lang="en-GB" i="0" dirty="0" err="1">
                <a:effectLst/>
                <a:latin typeface="ElsevierGulliver"/>
              </a:rPr>
              <a:t>uns</a:t>
            </a:r>
            <a:r>
              <a:rPr lang="en-GB" i="0" dirty="0">
                <a:effectLst/>
                <a:latin typeface="ElsevierGulliver"/>
              </a:rPr>
              <a:t> an, </a:t>
            </a:r>
            <a:r>
              <a:rPr lang="en-GB" i="0" dirty="0" err="1">
                <a:effectLst/>
                <a:latin typeface="ElsevierGulliver"/>
              </a:rPr>
              <a:t>wie</a:t>
            </a:r>
            <a:r>
              <a:rPr lang="en-GB" i="0" dirty="0">
                <a:effectLst/>
                <a:latin typeface="ElsevierGulliver"/>
              </a:rPr>
              <a:t> </a:t>
            </a:r>
            <a:r>
              <a:rPr lang="en-GB" i="0" dirty="0" err="1">
                <a:effectLst/>
                <a:latin typeface="ElsevierGulliver"/>
              </a:rPr>
              <a:t>sie</a:t>
            </a:r>
            <a:r>
              <a:rPr lang="en-GB" i="0" dirty="0">
                <a:effectLst/>
                <a:latin typeface="ElsevierGulliver"/>
              </a:rPr>
              <a:t> in </a:t>
            </a:r>
            <a:r>
              <a:rPr lang="en-GB" i="0" dirty="0" err="1">
                <a:effectLst/>
                <a:latin typeface="ElsevierGulliver"/>
              </a:rPr>
              <a:t>realen</a:t>
            </a:r>
            <a:r>
              <a:rPr lang="en-GB" i="0" dirty="0">
                <a:effectLst/>
                <a:latin typeface="ElsevierGulliver"/>
              </a:rPr>
              <a:t> </a:t>
            </a:r>
            <a:r>
              <a:rPr lang="en-GB" i="0" dirty="0" err="1">
                <a:effectLst/>
                <a:latin typeface="ElsevierGulliver"/>
              </a:rPr>
              <a:t>Szenarien</a:t>
            </a:r>
            <a:r>
              <a:rPr lang="en-GB" i="0" dirty="0">
                <a:effectLst/>
                <a:latin typeface="ElsevierGulliver"/>
              </a:rPr>
              <a:t> </a:t>
            </a:r>
            <a:r>
              <a:rPr lang="en-GB" i="0" dirty="0" err="1">
                <a:effectLst/>
                <a:latin typeface="ElsevierGulliver"/>
              </a:rPr>
              <a:t>umgesetzt</a:t>
            </a:r>
            <a:r>
              <a:rPr lang="en-GB" i="0" dirty="0">
                <a:effectLst/>
                <a:latin typeface="ElsevierGulliver"/>
              </a:rPr>
              <a:t> </a:t>
            </a:r>
            <a:r>
              <a:rPr lang="en-GB" i="0" dirty="0" err="1">
                <a:effectLst/>
                <a:latin typeface="ElsevierGulliver"/>
              </a:rPr>
              <a:t>werden</a:t>
            </a:r>
            <a:r>
              <a:rPr lang="en-GB" b="1" i="0" dirty="0">
                <a:solidFill>
                  <a:srgbClr val="6A9D56"/>
                </a:solidFill>
                <a:effectLst/>
                <a:latin typeface="ElsevierGulliver"/>
              </a:rPr>
              <a:t>.</a:t>
            </a:r>
            <a:endParaRPr lang="en-GB" b="0" i="0" dirty="0">
              <a:solidFill>
                <a:srgbClr val="2E2E2E"/>
              </a:solidFill>
              <a:effectLst/>
              <a:latin typeface="ElsevierGulliver"/>
            </a:endParaRPr>
          </a:p>
          <a:p>
            <a:pPr marL="0" indent="0" algn="just"/>
            <a:r>
              <a:rPr lang="en-GB" b="1" i="0" dirty="0">
                <a:solidFill>
                  <a:srgbClr val="6A9D56"/>
                </a:solidFill>
                <a:effectLst/>
                <a:latin typeface="ElsevierGulliver"/>
              </a:rPr>
              <a:t>2. </a:t>
            </a:r>
            <a:r>
              <a:rPr lang="en-GB" b="1" i="0" dirty="0" err="1">
                <a:solidFill>
                  <a:srgbClr val="6A9D56"/>
                </a:solidFill>
                <a:effectLst/>
                <a:latin typeface="ElsevierGulliver"/>
              </a:rPr>
              <a:t>Problemlösung</a:t>
            </a:r>
            <a:r>
              <a:rPr lang="en-GB" b="1" i="0" dirty="0">
                <a:solidFill>
                  <a:srgbClr val="6A9D56"/>
                </a:solidFill>
                <a:effectLst/>
                <a:latin typeface="ElsevierGulliver"/>
              </a:rPr>
              <a:t>: </a:t>
            </a:r>
            <a:r>
              <a:rPr lang="en-GB" b="0" i="0" dirty="0" err="1">
                <a:solidFill>
                  <a:srgbClr val="2E2E2E"/>
                </a:solidFill>
                <a:effectLst/>
                <a:latin typeface="ElsevierGulliver"/>
              </a:rPr>
              <a:t>Jede</a:t>
            </a:r>
            <a:r>
              <a:rPr lang="en-GB" b="0" i="0" dirty="0">
                <a:solidFill>
                  <a:srgbClr val="2E2E2E"/>
                </a:solidFill>
                <a:effectLst/>
                <a:latin typeface="ElsevierGulliver"/>
              </a:rPr>
              <a:t> </a:t>
            </a:r>
            <a:r>
              <a:rPr lang="en-GB" b="0" i="0" dirty="0" err="1">
                <a:solidFill>
                  <a:srgbClr val="2E2E2E"/>
                </a:solidFill>
                <a:effectLst/>
                <a:latin typeface="ElsevierGulliver"/>
              </a:rPr>
              <a:t>Fallstudie</a:t>
            </a:r>
            <a:r>
              <a:rPr lang="en-GB" b="0" i="0" dirty="0">
                <a:solidFill>
                  <a:srgbClr val="2E2E2E"/>
                </a:solidFill>
                <a:effectLst/>
                <a:latin typeface="ElsevierGulliver"/>
              </a:rPr>
              <a:t> </a:t>
            </a:r>
            <a:r>
              <a:rPr lang="en-GB" b="0" i="0" dirty="0" err="1">
                <a:solidFill>
                  <a:srgbClr val="2E2E2E"/>
                </a:solidFill>
                <a:effectLst/>
                <a:latin typeface="ElsevierGulliver"/>
              </a:rPr>
              <a:t>birgt</a:t>
            </a:r>
            <a:r>
              <a:rPr lang="en-GB" b="0" i="0" dirty="0">
                <a:solidFill>
                  <a:srgbClr val="2E2E2E"/>
                </a:solidFill>
                <a:effectLst/>
                <a:latin typeface="ElsevierGulliver"/>
              </a:rPr>
              <a:t> </a:t>
            </a:r>
            <a:r>
              <a:rPr lang="en-GB" b="0" i="0" dirty="0" err="1">
                <a:solidFill>
                  <a:srgbClr val="2E2E2E"/>
                </a:solidFill>
                <a:effectLst/>
                <a:latin typeface="ElsevierGulliver"/>
              </a:rPr>
              <a:t>eine</a:t>
            </a:r>
            <a:r>
              <a:rPr lang="en-GB" b="0" i="0" dirty="0">
                <a:solidFill>
                  <a:srgbClr val="2E2E2E"/>
                </a:solidFill>
                <a:effectLst/>
                <a:latin typeface="ElsevierGulliver"/>
              </a:rPr>
              <a:t> </a:t>
            </a:r>
            <a:r>
              <a:rPr lang="en-GB" b="0" i="0" dirty="0" err="1">
                <a:solidFill>
                  <a:srgbClr val="2E2E2E"/>
                </a:solidFill>
                <a:effectLst/>
                <a:latin typeface="ElsevierGulliver"/>
              </a:rPr>
              <a:t>Reihe</a:t>
            </a:r>
            <a:r>
              <a:rPr lang="en-GB" b="0" i="0" dirty="0">
                <a:solidFill>
                  <a:srgbClr val="2E2E2E"/>
                </a:solidFill>
                <a:effectLst/>
                <a:latin typeface="ElsevierGulliver"/>
              </a:rPr>
              <a:t> von </a:t>
            </a:r>
            <a:r>
              <a:rPr lang="en-GB" b="0" i="0" dirty="0" err="1">
                <a:solidFill>
                  <a:srgbClr val="2E2E2E"/>
                </a:solidFill>
                <a:effectLst/>
                <a:latin typeface="ElsevierGulliver"/>
              </a:rPr>
              <a:t>einzigartigen</a:t>
            </a:r>
            <a:r>
              <a:rPr lang="en-GB" b="0" i="0" dirty="0">
                <a:solidFill>
                  <a:srgbClr val="2E2E2E"/>
                </a:solidFill>
                <a:effectLst/>
                <a:latin typeface="ElsevierGulliver"/>
              </a:rPr>
              <a:t> </a:t>
            </a:r>
            <a:r>
              <a:rPr lang="en-GB" b="0" i="0" dirty="0" err="1">
                <a:solidFill>
                  <a:srgbClr val="2E2E2E"/>
                </a:solidFill>
                <a:effectLst/>
                <a:latin typeface="ElsevierGulliver"/>
              </a:rPr>
              <a:t>Herausforderungen</a:t>
            </a:r>
            <a:r>
              <a:rPr lang="en-GB" b="0" i="0" dirty="0">
                <a:solidFill>
                  <a:srgbClr val="2E2E2E"/>
                </a:solidFill>
                <a:effectLst/>
                <a:latin typeface="ElsevierGulliver"/>
              </a:rPr>
              <a:t>. </a:t>
            </a:r>
            <a:r>
              <a:rPr lang="en-GB" b="0" i="0" dirty="0" err="1">
                <a:solidFill>
                  <a:srgbClr val="2E2E2E"/>
                </a:solidFill>
                <a:effectLst/>
                <a:latin typeface="ElsevierGulliver"/>
              </a:rPr>
              <a:t>Indem</a:t>
            </a:r>
            <a:r>
              <a:rPr lang="en-GB" b="0" i="0" dirty="0">
                <a:solidFill>
                  <a:srgbClr val="2E2E2E"/>
                </a:solidFill>
                <a:effectLst/>
                <a:latin typeface="ElsevierGulliver"/>
              </a:rPr>
              <a:t> Sie in </a:t>
            </a:r>
            <a:r>
              <a:rPr lang="en-GB" b="0" i="0" dirty="0" err="1">
                <a:solidFill>
                  <a:srgbClr val="2E2E2E"/>
                </a:solidFill>
                <a:effectLst/>
                <a:latin typeface="ElsevierGulliver"/>
              </a:rPr>
              <a:t>diese</a:t>
            </a:r>
            <a:r>
              <a:rPr lang="en-GB" b="0" i="0" dirty="0">
                <a:solidFill>
                  <a:srgbClr val="2E2E2E"/>
                </a:solidFill>
                <a:effectLst/>
                <a:latin typeface="ElsevierGulliver"/>
              </a:rPr>
              <a:t> </a:t>
            </a:r>
            <a:r>
              <a:rPr lang="en-GB" b="0" i="0" dirty="0" err="1">
                <a:solidFill>
                  <a:srgbClr val="2E2E2E"/>
                </a:solidFill>
                <a:effectLst/>
                <a:latin typeface="ElsevierGulliver"/>
              </a:rPr>
              <a:t>Situationen</a:t>
            </a:r>
            <a:r>
              <a:rPr lang="en-GB" b="0" i="0" dirty="0">
                <a:solidFill>
                  <a:srgbClr val="2E2E2E"/>
                </a:solidFill>
                <a:effectLst/>
                <a:latin typeface="ElsevierGulliver"/>
              </a:rPr>
              <a:t> </a:t>
            </a:r>
            <a:r>
              <a:rPr lang="en-GB" b="0" i="0" dirty="0" err="1">
                <a:solidFill>
                  <a:srgbClr val="2E2E2E"/>
                </a:solidFill>
                <a:effectLst/>
                <a:latin typeface="ElsevierGulliver"/>
              </a:rPr>
              <a:t>eintauchen</a:t>
            </a:r>
            <a:r>
              <a:rPr lang="en-GB" b="0" i="0" dirty="0">
                <a:solidFill>
                  <a:srgbClr val="2E2E2E"/>
                </a:solidFill>
                <a:effectLst/>
                <a:latin typeface="ElsevierGulliver"/>
              </a:rPr>
              <a:t>, </a:t>
            </a:r>
            <a:r>
              <a:rPr lang="en-GB" b="0" i="0" dirty="0" err="1">
                <a:solidFill>
                  <a:srgbClr val="2E2E2E"/>
                </a:solidFill>
                <a:effectLst/>
                <a:latin typeface="ElsevierGulliver"/>
              </a:rPr>
              <a:t>befassen</a:t>
            </a:r>
            <a:r>
              <a:rPr lang="en-GB" b="0" i="0" dirty="0">
                <a:solidFill>
                  <a:srgbClr val="2E2E2E"/>
                </a:solidFill>
                <a:effectLst/>
                <a:latin typeface="ElsevierGulliver"/>
              </a:rPr>
              <a:t> Sie </a:t>
            </a:r>
            <a:r>
              <a:rPr lang="en-GB" b="0" i="0" dirty="0" err="1">
                <a:solidFill>
                  <a:srgbClr val="2E2E2E"/>
                </a:solidFill>
                <a:effectLst/>
                <a:latin typeface="ElsevierGulliver"/>
              </a:rPr>
              <a:t>sich</a:t>
            </a:r>
            <a:r>
              <a:rPr lang="en-GB" b="0" i="0" dirty="0">
                <a:solidFill>
                  <a:srgbClr val="2E2E2E"/>
                </a:solidFill>
                <a:effectLst/>
                <a:latin typeface="ElsevierGulliver"/>
              </a:rPr>
              <a:t> </a:t>
            </a:r>
            <a:r>
              <a:rPr lang="en-GB" b="0" i="0" dirty="0" err="1">
                <a:solidFill>
                  <a:srgbClr val="2E2E2E"/>
                </a:solidFill>
                <a:effectLst/>
                <a:latin typeface="ElsevierGulliver"/>
              </a:rPr>
              <a:t>aktiv</a:t>
            </a:r>
            <a:r>
              <a:rPr lang="en-GB" b="0" i="0" dirty="0">
                <a:solidFill>
                  <a:srgbClr val="2E2E2E"/>
                </a:solidFill>
                <a:effectLst/>
                <a:latin typeface="ElsevierGulliver"/>
              </a:rPr>
              <a:t> </a:t>
            </a:r>
            <a:r>
              <a:rPr lang="en-GB" b="0" i="0" dirty="0" err="1">
                <a:solidFill>
                  <a:srgbClr val="2E2E2E"/>
                </a:solidFill>
                <a:effectLst/>
                <a:latin typeface="ElsevierGulliver"/>
              </a:rPr>
              <a:t>mit</a:t>
            </a:r>
            <a:r>
              <a:rPr lang="en-GB" b="0" i="0" dirty="0">
                <a:solidFill>
                  <a:srgbClr val="2E2E2E"/>
                </a:solidFill>
                <a:effectLst/>
                <a:latin typeface="ElsevierGulliver"/>
              </a:rPr>
              <a:t> der </a:t>
            </a:r>
            <a:r>
              <a:rPr lang="en-GB" b="0" i="0" dirty="0" err="1">
                <a:solidFill>
                  <a:srgbClr val="2E2E2E"/>
                </a:solidFill>
                <a:effectLst/>
                <a:latin typeface="ElsevierGulliver"/>
              </a:rPr>
              <a:t>Problemlösung</a:t>
            </a:r>
            <a:r>
              <a:rPr lang="en-GB" b="0" i="0" dirty="0">
                <a:solidFill>
                  <a:srgbClr val="2E2E2E"/>
                </a:solidFill>
                <a:effectLst/>
                <a:latin typeface="ElsevierGulliver"/>
              </a:rPr>
              <a:t> und </a:t>
            </a:r>
            <a:r>
              <a:rPr lang="en-GB" b="0" i="0" dirty="0" err="1">
                <a:solidFill>
                  <a:srgbClr val="2E2E2E"/>
                </a:solidFill>
                <a:effectLst/>
                <a:latin typeface="ElsevierGulliver"/>
              </a:rPr>
              <a:t>fördern</a:t>
            </a:r>
            <a:r>
              <a:rPr lang="en-GB" b="0" i="0" dirty="0">
                <a:solidFill>
                  <a:srgbClr val="2E2E2E"/>
                </a:solidFill>
                <a:effectLst/>
                <a:latin typeface="ElsevierGulliver"/>
              </a:rPr>
              <a:t> </a:t>
            </a:r>
            <a:r>
              <a:rPr lang="en-GB" b="0" i="0" dirty="0" err="1">
                <a:solidFill>
                  <a:srgbClr val="2E2E2E"/>
                </a:solidFill>
                <a:effectLst/>
                <a:latin typeface="ElsevierGulliver"/>
              </a:rPr>
              <a:t>kritisches</a:t>
            </a:r>
            <a:r>
              <a:rPr lang="en-GB" b="0" i="0" dirty="0">
                <a:solidFill>
                  <a:srgbClr val="2E2E2E"/>
                </a:solidFill>
                <a:effectLst/>
                <a:latin typeface="ElsevierGulliver"/>
              </a:rPr>
              <a:t> </a:t>
            </a:r>
            <a:r>
              <a:rPr lang="en-GB" b="0" i="0" dirty="0" err="1">
                <a:solidFill>
                  <a:srgbClr val="2E2E2E"/>
                </a:solidFill>
                <a:effectLst/>
                <a:latin typeface="ElsevierGulliver"/>
              </a:rPr>
              <a:t>Denken</a:t>
            </a:r>
            <a:r>
              <a:rPr lang="en-GB" b="0" i="0" dirty="0">
                <a:solidFill>
                  <a:srgbClr val="2E2E2E"/>
                </a:solidFill>
                <a:effectLst/>
                <a:latin typeface="ElsevierGulliver"/>
              </a:rPr>
              <a:t> und </a:t>
            </a:r>
            <a:r>
              <a:rPr lang="en-GB" b="0" i="0" dirty="0" err="1">
                <a:solidFill>
                  <a:srgbClr val="2E2E2E"/>
                </a:solidFill>
                <a:effectLst/>
                <a:latin typeface="ElsevierGulliver"/>
              </a:rPr>
              <a:t>analytische</a:t>
            </a:r>
            <a:r>
              <a:rPr lang="en-GB" b="0" i="0" dirty="0">
                <a:solidFill>
                  <a:srgbClr val="2E2E2E"/>
                </a:solidFill>
                <a:effectLst/>
                <a:latin typeface="ElsevierGulliver"/>
              </a:rPr>
              <a:t> </a:t>
            </a:r>
            <a:r>
              <a:rPr lang="en-GB" b="0" i="0" dirty="0" err="1">
                <a:solidFill>
                  <a:srgbClr val="2E2E2E"/>
                </a:solidFill>
                <a:effectLst/>
                <a:latin typeface="ElsevierGulliver"/>
              </a:rPr>
              <a:t>Fähigkeiten</a:t>
            </a:r>
            <a:r>
              <a:rPr lang="en-GB" b="0" i="0" dirty="0">
                <a:solidFill>
                  <a:srgbClr val="2E2E2E"/>
                </a:solidFill>
                <a:effectLst/>
                <a:latin typeface="ElsevierGulliver"/>
              </a:rPr>
              <a:t>.</a:t>
            </a:r>
            <a:endParaRPr lang="en-GB" dirty="0">
              <a:solidFill>
                <a:srgbClr val="2E2E2E"/>
              </a:solidFill>
              <a:latin typeface="ElsevierGulliver"/>
            </a:endParaRPr>
          </a:p>
          <a:p>
            <a:pPr marL="0" indent="0" algn="just"/>
            <a:endParaRPr lang="en-GB" b="0" i="0" dirty="0">
              <a:solidFill>
                <a:srgbClr val="2E2E2E"/>
              </a:solidFill>
              <a:effectLst/>
              <a:latin typeface="ElsevierGulliver"/>
            </a:endParaRPr>
          </a:p>
          <a:p>
            <a:pPr marL="0" indent="0" algn="just"/>
            <a:endParaRPr lang="en-GB" dirty="0">
              <a:solidFill>
                <a:srgbClr val="2E2E2E"/>
              </a:solidFill>
              <a:latin typeface="ElsevierGulliver"/>
            </a:endParaRPr>
          </a:p>
          <a:p>
            <a:pPr marL="0" indent="0" algn="just"/>
            <a:endParaRPr lang="en-US" dirty="0"/>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375900" y="273070"/>
            <a:ext cx="10595237" cy="803654"/>
          </a:xfrm>
          <a:prstGeom prst="rect">
            <a:avLst/>
          </a:prstGeom>
        </p:spPr>
        <p:txBody>
          <a:bodyPr/>
          <a:lstStyle/>
          <a:p>
            <a:r>
              <a:rPr lang="en-GB" i="0" dirty="0">
                <a:solidFill>
                  <a:srgbClr val="29608D"/>
                </a:solidFill>
                <a:effectLst/>
                <a:latin typeface="ElsevierGulliver"/>
              </a:rPr>
              <a:t>Die </a:t>
            </a:r>
            <a:r>
              <a:rPr lang="en-GB" i="0" dirty="0" err="1">
                <a:solidFill>
                  <a:srgbClr val="29608D"/>
                </a:solidFill>
                <a:effectLst/>
                <a:latin typeface="ElsevierGulliver"/>
              </a:rPr>
              <a:t>Macht</a:t>
            </a:r>
            <a:r>
              <a:rPr lang="en-GB" i="0" dirty="0">
                <a:solidFill>
                  <a:srgbClr val="29608D"/>
                </a:solidFill>
                <a:effectLst/>
                <a:latin typeface="ElsevierGulliver"/>
              </a:rPr>
              <a:t> der </a:t>
            </a:r>
            <a:r>
              <a:rPr lang="en-GB" i="0" dirty="0" err="1">
                <a:solidFill>
                  <a:srgbClr val="29608D"/>
                </a:solidFill>
                <a:effectLst/>
                <a:latin typeface="ElsevierGulliver"/>
              </a:rPr>
              <a:t>Fallstudien</a:t>
            </a:r>
            <a:endParaRPr lang="en-US" dirty="0">
              <a:solidFill>
                <a:srgbClr val="29608D"/>
              </a:solidFill>
            </a:endParaRP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29809460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Text Placeholder 18">
            <a:extLst>
              <a:ext uri="{FF2B5EF4-FFF2-40B4-BE49-F238E27FC236}">
                <a16:creationId xmlns:a16="http://schemas.microsoft.com/office/drawing/2014/main" id="{E2CFC547-9849-7F41-990D-A769792DB4FA}"/>
              </a:ext>
            </a:extLst>
          </p:cNvPr>
          <p:cNvSpPr>
            <a:spLocks noGrp="1"/>
          </p:cNvSpPr>
          <p:nvPr>
            <p:ph type="body" sz="quarter" idx="19"/>
          </p:nvPr>
        </p:nvSpPr>
        <p:spPr/>
        <p:txBody>
          <a:bodyPr/>
          <a:lstStyle/>
          <a:p>
            <a:r>
              <a:rPr lang="en-US" dirty="0" err="1"/>
              <a:t>Haben</a:t>
            </a:r>
            <a:r>
              <a:rPr lang="en-US" dirty="0"/>
              <a:t> Sie </a:t>
            </a:r>
            <a:r>
              <a:rPr lang="en-US" dirty="0" err="1"/>
              <a:t>Fragen</a:t>
            </a:r>
            <a:r>
              <a:rPr lang="en-US" dirty="0"/>
              <a:t>?</a:t>
            </a:r>
          </a:p>
        </p:txBody>
      </p:sp>
      <p:sp>
        <p:nvSpPr>
          <p:cNvPr id="20" name="Text Placeholder 19">
            <a:extLst>
              <a:ext uri="{FF2B5EF4-FFF2-40B4-BE49-F238E27FC236}">
                <a16:creationId xmlns:a16="http://schemas.microsoft.com/office/drawing/2014/main" id="{5328264C-32A9-A14B-88CE-E920BC4BEE14}"/>
              </a:ext>
            </a:extLst>
          </p:cNvPr>
          <p:cNvSpPr>
            <a:spLocks noGrp="1"/>
          </p:cNvSpPr>
          <p:nvPr>
            <p:ph type="body" sz="quarter" idx="20"/>
          </p:nvPr>
        </p:nvSpPr>
        <p:spPr/>
        <p:txBody>
          <a:bodyPr>
            <a:normAutofit fontScale="92500"/>
          </a:bodyPr>
          <a:lstStyle/>
          <a:p>
            <a:r>
              <a:rPr lang="en-US" dirty="0" err="1"/>
              <a:t>Vielen</a:t>
            </a:r>
            <a:r>
              <a:rPr lang="en-US" dirty="0"/>
              <a:t> Dank</a:t>
            </a:r>
          </a:p>
        </p:txBody>
      </p:sp>
      <p:sp>
        <p:nvSpPr>
          <p:cNvPr id="2" name="Text Placeholder 1">
            <a:extLst>
              <a:ext uri="{FF2B5EF4-FFF2-40B4-BE49-F238E27FC236}">
                <a16:creationId xmlns:a16="http://schemas.microsoft.com/office/drawing/2014/main" id="{D87329F1-1306-7B46-8DBA-BE11725FA73E}"/>
              </a:ext>
            </a:extLst>
          </p:cNvPr>
          <p:cNvSpPr>
            <a:spLocks noGrp="1"/>
          </p:cNvSpPr>
          <p:nvPr>
            <p:ph type="body" sz="quarter" idx="21"/>
          </p:nvPr>
        </p:nvSpPr>
        <p:spPr>
          <a:xfrm>
            <a:off x="5622588" y="1267137"/>
            <a:ext cx="6055028" cy="837258"/>
          </a:xfrm>
          <a:prstGeom prst="rect">
            <a:avLst/>
          </a:prstGeom>
        </p:spPr>
        <p:txBody>
          <a:bodyPr>
            <a:normAutofit/>
          </a:bodyPr>
          <a:lstStyle/>
          <a:p>
            <a:r>
              <a:rPr lang="en-US" dirty="0">
                <a:hlinkClick r:id="rId3"/>
              </a:rPr>
              <a:t>https://blockchainforagrifood.eu/</a:t>
            </a:r>
            <a:r>
              <a:rPr lang="en-US" dirty="0"/>
              <a:t> </a:t>
            </a:r>
          </a:p>
        </p:txBody>
      </p:sp>
      <p:pic>
        <p:nvPicPr>
          <p:cNvPr id="3" name="Picture 2">
            <a:extLst>
              <a:ext uri="{FF2B5EF4-FFF2-40B4-BE49-F238E27FC236}">
                <a16:creationId xmlns:a16="http://schemas.microsoft.com/office/drawing/2014/main" id="{5216BD06-15CB-D60D-40BF-733ED307D6ED}"/>
              </a:ext>
            </a:extLst>
          </p:cNvPr>
          <p:cNvPicPr>
            <a:picLocks noChangeAspect="1"/>
          </p:cNvPicPr>
          <p:nvPr/>
        </p:nvPicPr>
        <p:blipFill>
          <a:blip r:embed="rId4"/>
          <a:stretch>
            <a:fillRect/>
          </a:stretch>
        </p:blipFill>
        <p:spPr>
          <a:xfrm>
            <a:off x="605556" y="6026281"/>
            <a:ext cx="2009582" cy="420610"/>
          </a:xfrm>
          <a:prstGeom prst="rect">
            <a:avLst/>
          </a:prstGeom>
        </p:spPr>
      </p:pic>
      <p:sp>
        <p:nvSpPr>
          <p:cNvPr id="4" name="TextBox 3">
            <a:extLst>
              <a:ext uri="{FF2B5EF4-FFF2-40B4-BE49-F238E27FC236}">
                <a16:creationId xmlns:a16="http://schemas.microsoft.com/office/drawing/2014/main" id="{E5A39AC3-CECC-7D59-67A2-318C0E48F8FD}"/>
              </a:ext>
            </a:extLst>
          </p:cNvPr>
          <p:cNvSpPr txBox="1"/>
          <p:nvPr/>
        </p:nvSpPr>
        <p:spPr>
          <a:xfrm>
            <a:off x="2727227" y="6028966"/>
            <a:ext cx="6097554" cy="461665"/>
          </a:xfrm>
          <a:prstGeom prst="rect">
            <a:avLst/>
          </a:prstGeom>
          <a:noFill/>
        </p:spPr>
        <p:txBody>
          <a:bodyPr wrap="square">
            <a:spAutoFit/>
          </a:bodyPr>
          <a:lstStyle/>
          <a:p>
            <a:r>
              <a:rPr lang="de-DE" sz="800" b="0" i="0" dirty="0">
                <a:solidFill>
                  <a:schemeClr val="tx1">
                    <a:lumMod val="50000"/>
                  </a:schemeClr>
                </a:solidFill>
                <a:effectLst/>
                <a:latin typeface="arial" panose="020B0604020202020204" pitchFamily="34" charset="0"/>
              </a:rPr>
              <a:t>Von der Europäischen Union finanziert. Die geäußerten Ansichten und Meinungen entsprechen jedoch ausschließlich denen des Autors bzw. der Autoren und spiegeln nicht zwingend die der Europäischen Union oder der Europäischen Exekutivagentur für Bildung und Kultur (EACEA) wider. Weder die Europäische Union noch die EACEA können dafür verantwortlich gemacht werden.</a:t>
            </a:r>
            <a:endParaRPr lang="en-GB" sz="800" dirty="0">
              <a:solidFill>
                <a:schemeClr val="tx1">
                  <a:lumMod val="50000"/>
                </a:schemeClr>
              </a:solidFill>
            </a:endParaRPr>
          </a:p>
        </p:txBody>
      </p:sp>
    </p:spTree>
    <p:extLst>
      <p:ext uri="{BB962C8B-B14F-4D97-AF65-F5344CB8AC3E}">
        <p14:creationId xmlns:p14="http://schemas.microsoft.com/office/powerpoint/2010/main" val="41698255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9E0FD84C-0DB0-A747-9C28-9505FE9A7E00}"/>
              </a:ext>
            </a:extLst>
          </p:cNvPr>
          <p:cNvSpPr>
            <a:spLocks noGrp="1"/>
          </p:cNvSpPr>
          <p:nvPr>
            <p:ph type="body" sz="quarter" idx="18"/>
          </p:nvPr>
        </p:nvSpPr>
        <p:spPr>
          <a:xfrm>
            <a:off x="338660" y="1107769"/>
            <a:ext cx="10007089" cy="5065552"/>
          </a:xfrm>
          <a:prstGeom prst="rect">
            <a:avLst/>
          </a:prstGeom>
        </p:spPr>
        <p:txBody>
          <a:bodyPr/>
          <a:lstStyle/>
          <a:p>
            <a:pPr marL="0" indent="0" algn="just"/>
            <a:r>
              <a:rPr lang="en-GB" sz="1800" b="1" i="0" dirty="0">
                <a:solidFill>
                  <a:srgbClr val="6A9D56"/>
                </a:solidFill>
                <a:effectLst/>
                <a:latin typeface="ElsevierGulliver"/>
              </a:rPr>
              <a:t>3. </a:t>
            </a:r>
            <a:r>
              <a:rPr lang="en-GB" sz="1800" b="1" i="0" dirty="0" err="1">
                <a:solidFill>
                  <a:srgbClr val="6A9D56"/>
                </a:solidFill>
                <a:effectLst/>
                <a:latin typeface="ElsevierGulliver"/>
              </a:rPr>
              <a:t>Anschauliches</a:t>
            </a:r>
            <a:r>
              <a:rPr lang="en-GB" sz="1800" b="1" i="0" dirty="0">
                <a:solidFill>
                  <a:srgbClr val="6A9D56"/>
                </a:solidFill>
                <a:effectLst/>
                <a:latin typeface="ElsevierGulliver"/>
              </a:rPr>
              <a:t> </a:t>
            </a:r>
            <a:r>
              <a:rPr lang="en-GB" sz="1800" b="1" i="0" dirty="0" err="1">
                <a:solidFill>
                  <a:srgbClr val="6A9D56"/>
                </a:solidFill>
                <a:effectLst/>
                <a:latin typeface="ElsevierGulliver"/>
              </a:rPr>
              <a:t>Lernen</a:t>
            </a:r>
            <a:r>
              <a:rPr lang="en-GB" sz="1800" b="1" i="0" dirty="0">
                <a:solidFill>
                  <a:srgbClr val="6A9D56"/>
                </a:solidFill>
                <a:effectLst/>
                <a:latin typeface="ElsevierGulliver"/>
              </a:rPr>
              <a:t>: </a:t>
            </a:r>
            <a:r>
              <a:rPr lang="en-GB" sz="1800" b="0" i="0" dirty="0" err="1">
                <a:solidFill>
                  <a:srgbClr val="2E2E2E"/>
                </a:solidFill>
                <a:effectLst/>
                <a:latin typeface="ElsevierGulliver"/>
              </a:rPr>
              <a:t>Wenn</a:t>
            </a:r>
            <a:r>
              <a:rPr lang="en-GB" sz="1800" b="0" i="0" dirty="0">
                <a:solidFill>
                  <a:srgbClr val="2E2E2E"/>
                </a:solidFill>
                <a:effectLst/>
                <a:latin typeface="ElsevierGulliver"/>
              </a:rPr>
              <a:t> man die Blockchain in </a:t>
            </a:r>
            <a:r>
              <a:rPr lang="en-GB" sz="1800" b="0" i="0" dirty="0" err="1">
                <a:solidFill>
                  <a:srgbClr val="2E2E2E"/>
                </a:solidFill>
                <a:effectLst/>
                <a:latin typeface="ElsevierGulliver"/>
              </a:rPr>
              <a:t>vertrauten</a:t>
            </a:r>
            <a:r>
              <a:rPr lang="en-GB" sz="1800" b="0" i="0" dirty="0">
                <a:solidFill>
                  <a:srgbClr val="2E2E2E"/>
                </a:solidFill>
                <a:effectLst/>
                <a:latin typeface="ElsevierGulliver"/>
              </a:rPr>
              <a:t> </a:t>
            </a:r>
            <a:r>
              <a:rPr lang="en-GB" sz="1800" b="0" i="0" dirty="0" err="1">
                <a:solidFill>
                  <a:srgbClr val="2E2E2E"/>
                </a:solidFill>
                <a:effectLst/>
                <a:latin typeface="ElsevierGulliver"/>
              </a:rPr>
              <a:t>Agrar</a:t>
            </a:r>
            <a:r>
              <a:rPr lang="en-GB" sz="1800" b="0" i="0" dirty="0">
                <a:solidFill>
                  <a:srgbClr val="2E2E2E"/>
                </a:solidFill>
                <a:effectLst/>
                <a:latin typeface="ElsevierGulliver"/>
              </a:rPr>
              <a:t>- und </a:t>
            </a:r>
            <a:r>
              <a:rPr lang="en-GB" sz="1800" b="0" i="0" dirty="0" err="1">
                <a:solidFill>
                  <a:srgbClr val="2E2E2E"/>
                </a:solidFill>
                <a:effectLst/>
                <a:latin typeface="ElsevierGulliver"/>
              </a:rPr>
              <a:t>Lebensmittelumgebungen</a:t>
            </a:r>
            <a:r>
              <a:rPr lang="en-GB" sz="1800" b="0" i="0" dirty="0">
                <a:solidFill>
                  <a:srgbClr val="2E2E2E"/>
                </a:solidFill>
                <a:effectLst/>
                <a:latin typeface="ElsevierGulliver"/>
              </a:rPr>
              <a:t> in </a:t>
            </a:r>
            <a:r>
              <a:rPr lang="en-GB" sz="1800" b="0" i="0" dirty="0" err="1">
                <a:solidFill>
                  <a:srgbClr val="2E2E2E"/>
                </a:solidFill>
                <a:effectLst/>
                <a:latin typeface="ElsevierGulliver"/>
              </a:rPr>
              <a:t>Aktion</a:t>
            </a:r>
            <a:r>
              <a:rPr lang="en-GB" sz="1800" b="0" i="0" dirty="0">
                <a:solidFill>
                  <a:srgbClr val="2E2E2E"/>
                </a:solidFill>
                <a:effectLst/>
                <a:latin typeface="ElsevierGulliver"/>
              </a:rPr>
              <a:t> </a:t>
            </a:r>
            <a:r>
              <a:rPr lang="en-GB" sz="1800" b="0" i="0" dirty="0" err="1">
                <a:solidFill>
                  <a:srgbClr val="2E2E2E"/>
                </a:solidFill>
                <a:effectLst/>
                <a:latin typeface="ElsevierGulliver"/>
              </a:rPr>
              <a:t>sieht</a:t>
            </a:r>
            <a:r>
              <a:rPr lang="en-GB" sz="1800" b="0" i="0" dirty="0">
                <a:solidFill>
                  <a:srgbClr val="2E2E2E"/>
                </a:solidFill>
                <a:effectLst/>
                <a:latin typeface="ElsevierGulliver"/>
              </a:rPr>
              <a:t>, </a:t>
            </a:r>
            <a:r>
              <a:rPr lang="en-GB" sz="1800" b="0" i="0" dirty="0" err="1">
                <a:solidFill>
                  <a:srgbClr val="2E2E2E"/>
                </a:solidFill>
                <a:effectLst/>
                <a:latin typeface="ElsevierGulliver"/>
              </a:rPr>
              <a:t>wird</a:t>
            </a:r>
            <a:r>
              <a:rPr lang="en-GB" sz="1800" b="0" i="0" dirty="0">
                <a:solidFill>
                  <a:srgbClr val="2E2E2E"/>
                </a:solidFill>
                <a:effectLst/>
                <a:latin typeface="ElsevierGulliver"/>
              </a:rPr>
              <a:t> das Wissen </a:t>
            </a:r>
            <a:r>
              <a:rPr lang="en-GB" sz="1800" b="0" i="0" dirty="0" err="1">
                <a:solidFill>
                  <a:srgbClr val="2E2E2E"/>
                </a:solidFill>
                <a:effectLst/>
                <a:latin typeface="ElsevierGulliver"/>
              </a:rPr>
              <a:t>leichter</a:t>
            </a:r>
            <a:r>
              <a:rPr lang="en-GB" sz="1800" b="0" i="0" dirty="0">
                <a:solidFill>
                  <a:srgbClr val="2E2E2E"/>
                </a:solidFill>
                <a:effectLst/>
                <a:latin typeface="ElsevierGulliver"/>
              </a:rPr>
              <a:t> </a:t>
            </a:r>
            <a:r>
              <a:rPr lang="en-GB" sz="1800" b="0" i="0" dirty="0" err="1">
                <a:solidFill>
                  <a:srgbClr val="2E2E2E"/>
                </a:solidFill>
                <a:effectLst/>
                <a:latin typeface="ElsevierGulliver"/>
              </a:rPr>
              <a:t>verständlich</a:t>
            </a:r>
            <a:r>
              <a:rPr lang="en-GB" sz="1800" b="0" i="0" dirty="0">
                <a:solidFill>
                  <a:srgbClr val="2E2E2E"/>
                </a:solidFill>
                <a:effectLst/>
                <a:latin typeface="ElsevierGulliver"/>
              </a:rPr>
              <a:t> und </a:t>
            </a:r>
            <a:r>
              <a:rPr lang="en-GB" sz="1800" b="0" i="0" dirty="0" err="1">
                <a:solidFill>
                  <a:srgbClr val="2E2E2E"/>
                </a:solidFill>
                <a:effectLst/>
                <a:latin typeface="ElsevierGulliver"/>
              </a:rPr>
              <a:t>nachvollziehbar</a:t>
            </a:r>
            <a:r>
              <a:rPr lang="en-GB" sz="1800" b="0" i="0" dirty="0">
                <a:solidFill>
                  <a:srgbClr val="2E2E2E"/>
                </a:solidFill>
                <a:effectLst/>
                <a:latin typeface="ElsevierGulliver"/>
              </a:rPr>
              <a:t>.</a:t>
            </a:r>
          </a:p>
          <a:p>
            <a:pPr marL="0" indent="0" algn="just"/>
            <a:endParaRPr lang="en-GB" sz="1800" b="0" i="0" dirty="0">
              <a:solidFill>
                <a:srgbClr val="2E2E2E"/>
              </a:solidFill>
              <a:effectLst/>
              <a:latin typeface="ElsevierGulliver"/>
            </a:endParaRPr>
          </a:p>
          <a:p>
            <a:pPr marL="0" indent="0" algn="just"/>
            <a:r>
              <a:rPr lang="en-GB" sz="1800" b="1" i="0" dirty="0">
                <a:solidFill>
                  <a:srgbClr val="6A9D56"/>
                </a:solidFill>
                <a:effectLst/>
                <a:latin typeface="ElsevierGulliver"/>
              </a:rPr>
              <a:t>4. </a:t>
            </a:r>
            <a:r>
              <a:rPr lang="en-GB" sz="1800" b="1" i="0" dirty="0" err="1">
                <a:solidFill>
                  <a:srgbClr val="6A9D56"/>
                </a:solidFill>
                <a:effectLst/>
                <a:latin typeface="ElsevierGulliver"/>
              </a:rPr>
              <a:t>Vielfältige</a:t>
            </a:r>
            <a:r>
              <a:rPr lang="en-GB" sz="1800" b="1" i="0" dirty="0">
                <a:solidFill>
                  <a:srgbClr val="6A9D56"/>
                </a:solidFill>
                <a:effectLst/>
                <a:latin typeface="ElsevierGulliver"/>
              </a:rPr>
              <a:t> </a:t>
            </a:r>
            <a:r>
              <a:rPr lang="en-GB" sz="1800" b="1" i="0" dirty="0" err="1">
                <a:solidFill>
                  <a:srgbClr val="6A9D56"/>
                </a:solidFill>
                <a:effectLst/>
                <a:latin typeface="ElsevierGulliver"/>
              </a:rPr>
              <a:t>Perspektiven</a:t>
            </a:r>
            <a:r>
              <a:rPr lang="en-GB" sz="1800" b="1" i="0" dirty="0">
                <a:solidFill>
                  <a:srgbClr val="6A9D56"/>
                </a:solidFill>
                <a:effectLst/>
                <a:latin typeface="ElsevierGulliver"/>
              </a:rPr>
              <a:t>: </a:t>
            </a:r>
            <a:r>
              <a:rPr lang="en-GB" sz="1800" b="0" i="0" dirty="0">
                <a:solidFill>
                  <a:srgbClr val="2E2E2E"/>
                </a:solidFill>
                <a:effectLst/>
                <a:latin typeface="ElsevierGulliver"/>
              </a:rPr>
              <a:t>In den </a:t>
            </a:r>
            <a:r>
              <a:rPr lang="en-GB" sz="1800" b="0" i="0" dirty="0" err="1">
                <a:solidFill>
                  <a:srgbClr val="2E2E2E"/>
                </a:solidFill>
                <a:effectLst/>
                <a:latin typeface="ElsevierGulliver"/>
              </a:rPr>
              <a:t>Fallstudien</a:t>
            </a:r>
            <a:r>
              <a:rPr lang="en-GB" sz="1800" b="0" i="0" dirty="0">
                <a:solidFill>
                  <a:srgbClr val="2E2E2E"/>
                </a:solidFill>
                <a:effectLst/>
                <a:latin typeface="ElsevierGulliver"/>
              </a:rPr>
              <a:t> </a:t>
            </a:r>
            <a:r>
              <a:rPr lang="en-GB" sz="1800" b="0" i="0" dirty="0" err="1">
                <a:solidFill>
                  <a:srgbClr val="2E2E2E"/>
                </a:solidFill>
                <a:effectLst/>
                <a:latin typeface="ElsevierGulliver"/>
              </a:rPr>
              <a:t>werden</a:t>
            </a:r>
            <a:r>
              <a:rPr lang="en-GB" sz="1800" b="0" i="0" dirty="0">
                <a:solidFill>
                  <a:srgbClr val="2E2E2E"/>
                </a:solidFill>
                <a:effectLst/>
                <a:latin typeface="ElsevierGulliver"/>
              </a:rPr>
              <a:t> oft </a:t>
            </a:r>
            <a:r>
              <a:rPr lang="en-GB" sz="1800" b="0" i="0" dirty="0" err="1">
                <a:solidFill>
                  <a:srgbClr val="2E2E2E"/>
                </a:solidFill>
                <a:effectLst/>
                <a:latin typeface="ElsevierGulliver"/>
              </a:rPr>
              <a:t>verschiedene</a:t>
            </a:r>
            <a:r>
              <a:rPr lang="en-GB" sz="1800" b="0" i="0" dirty="0">
                <a:solidFill>
                  <a:srgbClr val="2E2E2E"/>
                </a:solidFill>
                <a:effectLst/>
                <a:latin typeface="ElsevierGulliver"/>
              </a:rPr>
              <a:t> </a:t>
            </a:r>
            <a:r>
              <a:rPr lang="en-GB" sz="1800" b="0" i="0" dirty="0" err="1">
                <a:solidFill>
                  <a:srgbClr val="2E2E2E"/>
                </a:solidFill>
                <a:effectLst/>
                <a:latin typeface="ElsevierGulliver"/>
              </a:rPr>
              <a:t>Standpunkte</a:t>
            </a:r>
            <a:r>
              <a:rPr lang="en-GB" sz="1800" b="0" i="0" dirty="0">
                <a:solidFill>
                  <a:srgbClr val="2E2E2E"/>
                </a:solidFill>
                <a:effectLst/>
                <a:latin typeface="ElsevierGulliver"/>
              </a:rPr>
              <a:t> der </a:t>
            </a:r>
            <a:r>
              <a:rPr lang="en-GB" sz="1800" b="0" i="0" dirty="0" err="1">
                <a:solidFill>
                  <a:srgbClr val="2E2E2E"/>
                </a:solidFill>
                <a:effectLst/>
                <a:latin typeface="ElsevierGulliver"/>
              </a:rPr>
              <a:t>Beteiligten</a:t>
            </a:r>
            <a:r>
              <a:rPr lang="en-GB" sz="1800" b="0" i="0" dirty="0">
                <a:solidFill>
                  <a:srgbClr val="2E2E2E"/>
                </a:solidFill>
                <a:effectLst/>
                <a:latin typeface="ElsevierGulliver"/>
              </a:rPr>
              <a:t> - von </a:t>
            </a:r>
            <a:r>
              <a:rPr lang="en-GB" sz="1800" b="0" i="0" dirty="0" err="1">
                <a:solidFill>
                  <a:srgbClr val="2E2E2E"/>
                </a:solidFill>
                <a:effectLst/>
                <a:latin typeface="ElsevierGulliver"/>
              </a:rPr>
              <a:t>Landwirten</a:t>
            </a:r>
            <a:r>
              <a:rPr lang="en-GB" sz="1800" b="0" i="0" dirty="0">
                <a:solidFill>
                  <a:srgbClr val="2E2E2E"/>
                </a:solidFill>
                <a:effectLst/>
                <a:latin typeface="ElsevierGulliver"/>
              </a:rPr>
              <a:t> bis </a:t>
            </a:r>
            <a:r>
              <a:rPr lang="en-GB" sz="1800" b="0" i="0" dirty="0" err="1">
                <a:solidFill>
                  <a:srgbClr val="2E2E2E"/>
                </a:solidFill>
                <a:effectLst/>
                <a:latin typeface="ElsevierGulliver"/>
              </a:rPr>
              <a:t>zu</a:t>
            </a:r>
            <a:r>
              <a:rPr lang="en-GB" sz="1800" b="0" i="0" dirty="0">
                <a:solidFill>
                  <a:srgbClr val="2E2E2E"/>
                </a:solidFill>
                <a:effectLst/>
                <a:latin typeface="ElsevierGulliver"/>
              </a:rPr>
              <a:t> </a:t>
            </a:r>
            <a:r>
              <a:rPr lang="en-GB" sz="1800" b="0" i="0" dirty="0" err="1">
                <a:solidFill>
                  <a:srgbClr val="2E2E2E"/>
                </a:solidFill>
                <a:effectLst/>
                <a:latin typeface="ElsevierGulliver"/>
              </a:rPr>
              <a:t>Händlern</a:t>
            </a:r>
            <a:r>
              <a:rPr lang="en-GB" sz="1800" b="0" i="0" dirty="0">
                <a:solidFill>
                  <a:srgbClr val="2E2E2E"/>
                </a:solidFill>
                <a:effectLst/>
                <a:latin typeface="ElsevierGulliver"/>
              </a:rPr>
              <a:t> - </a:t>
            </a:r>
            <a:r>
              <a:rPr lang="en-GB" sz="1800" b="0" i="0" dirty="0" err="1">
                <a:solidFill>
                  <a:srgbClr val="2E2E2E"/>
                </a:solidFill>
                <a:effectLst/>
                <a:latin typeface="ElsevierGulliver"/>
              </a:rPr>
              <a:t>dargestellt</a:t>
            </a:r>
            <a:r>
              <a:rPr lang="en-GB" sz="1800" b="0" i="0" dirty="0">
                <a:solidFill>
                  <a:srgbClr val="2E2E2E"/>
                </a:solidFill>
                <a:effectLst/>
                <a:latin typeface="ElsevierGulliver"/>
              </a:rPr>
              <a:t>, was </a:t>
            </a:r>
            <a:r>
              <a:rPr lang="en-GB" sz="1800" b="0" i="0" dirty="0" err="1">
                <a:solidFill>
                  <a:srgbClr val="2E2E2E"/>
                </a:solidFill>
                <a:effectLst/>
                <a:latin typeface="ElsevierGulliver"/>
              </a:rPr>
              <a:t>unser</a:t>
            </a:r>
            <a:r>
              <a:rPr lang="en-GB" sz="1800" b="0" i="0" dirty="0">
                <a:solidFill>
                  <a:srgbClr val="2E2E2E"/>
                </a:solidFill>
                <a:effectLst/>
                <a:latin typeface="ElsevierGulliver"/>
              </a:rPr>
              <a:t> </a:t>
            </a:r>
            <a:r>
              <a:rPr lang="en-GB" sz="1800" b="0" i="0" dirty="0" err="1">
                <a:solidFill>
                  <a:srgbClr val="2E2E2E"/>
                </a:solidFill>
                <a:effectLst/>
                <a:latin typeface="ElsevierGulliver"/>
              </a:rPr>
              <a:t>Verständnis</a:t>
            </a:r>
            <a:r>
              <a:rPr lang="en-GB" sz="1800" b="0" i="0" dirty="0">
                <a:solidFill>
                  <a:srgbClr val="2E2E2E"/>
                </a:solidFill>
                <a:effectLst/>
                <a:latin typeface="ElsevierGulliver"/>
              </a:rPr>
              <a:t> des </a:t>
            </a:r>
            <a:r>
              <a:rPr lang="en-GB" sz="1800" b="0" i="0" dirty="0" err="1">
                <a:solidFill>
                  <a:srgbClr val="2E2E2E"/>
                </a:solidFill>
                <a:effectLst/>
                <a:latin typeface="ElsevierGulliver"/>
              </a:rPr>
              <a:t>Themas</a:t>
            </a:r>
            <a:r>
              <a:rPr lang="en-GB" sz="1800" b="0" i="0" dirty="0">
                <a:solidFill>
                  <a:srgbClr val="2E2E2E"/>
                </a:solidFill>
                <a:effectLst/>
                <a:latin typeface="ElsevierGulliver"/>
              </a:rPr>
              <a:t> </a:t>
            </a:r>
            <a:r>
              <a:rPr lang="en-GB" sz="1800" b="0" i="0" dirty="0" err="1">
                <a:solidFill>
                  <a:srgbClr val="2E2E2E"/>
                </a:solidFill>
                <a:effectLst/>
                <a:latin typeface="ElsevierGulliver"/>
              </a:rPr>
              <a:t>bereichert</a:t>
            </a:r>
            <a:r>
              <a:rPr lang="en-GB" sz="1800" b="0" i="0" dirty="0">
                <a:solidFill>
                  <a:srgbClr val="2E2E2E"/>
                </a:solidFill>
                <a:effectLst/>
                <a:latin typeface="ElsevierGulliver"/>
              </a:rPr>
              <a:t>.</a:t>
            </a:r>
          </a:p>
          <a:p>
            <a:pPr marL="0" indent="0" algn="just"/>
            <a:endParaRPr lang="en-GB" sz="1800" b="0" i="0" dirty="0">
              <a:solidFill>
                <a:srgbClr val="2E2E2E"/>
              </a:solidFill>
              <a:effectLst/>
              <a:latin typeface="ElsevierGulliver"/>
            </a:endParaRPr>
          </a:p>
          <a:p>
            <a:pPr marL="0" indent="0" algn="just"/>
            <a:r>
              <a:rPr lang="en-GB" sz="1800" b="0" i="0" dirty="0" err="1">
                <a:solidFill>
                  <a:srgbClr val="2E2E2E"/>
                </a:solidFill>
                <a:effectLst/>
                <a:latin typeface="ElsevierGulliver"/>
              </a:rPr>
              <a:t>Während</a:t>
            </a:r>
            <a:r>
              <a:rPr lang="en-GB" sz="1800" b="0" i="0" dirty="0">
                <a:solidFill>
                  <a:srgbClr val="2E2E2E"/>
                </a:solidFill>
                <a:effectLst/>
                <a:latin typeface="ElsevierGulliver"/>
              </a:rPr>
              <a:t> </a:t>
            </a:r>
            <a:r>
              <a:rPr lang="en-GB" sz="1800" b="0" i="0" dirty="0" err="1">
                <a:solidFill>
                  <a:srgbClr val="2E2E2E"/>
                </a:solidFill>
                <a:effectLst/>
                <a:latin typeface="ElsevierGulliver"/>
              </a:rPr>
              <a:t>wir</a:t>
            </a:r>
            <a:r>
              <a:rPr lang="en-GB" sz="1800" b="0" i="0" dirty="0">
                <a:solidFill>
                  <a:srgbClr val="2E2E2E"/>
                </a:solidFill>
                <a:effectLst/>
                <a:latin typeface="ElsevierGulliver"/>
              </a:rPr>
              <a:t> </a:t>
            </a:r>
            <a:r>
              <a:rPr lang="en-GB" sz="1800" b="0" i="0" dirty="0" err="1">
                <a:solidFill>
                  <a:srgbClr val="2E2E2E"/>
                </a:solidFill>
                <a:effectLst/>
                <a:latin typeface="ElsevierGulliver"/>
              </a:rPr>
              <a:t>uns</a:t>
            </a:r>
            <a:r>
              <a:rPr lang="en-GB" sz="1800" b="0" i="0" dirty="0">
                <a:solidFill>
                  <a:srgbClr val="2E2E2E"/>
                </a:solidFill>
                <a:effectLst/>
                <a:latin typeface="ElsevierGulliver"/>
              </a:rPr>
              <a:t> </a:t>
            </a:r>
            <a:r>
              <a:rPr lang="en-GB" sz="1800" b="0" i="0" dirty="0" err="1">
                <a:solidFill>
                  <a:srgbClr val="2E2E2E"/>
                </a:solidFill>
                <a:effectLst/>
                <a:latin typeface="ElsevierGulliver"/>
              </a:rPr>
              <a:t>mit</a:t>
            </a:r>
            <a:r>
              <a:rPr lang="en-GB" sz="1800" b="0" i="0" dirty="0">
                <a:solidFill>
                  <a:srgbClr val="2E2E2E"/>
                </a:solidFill>
                <a:effectLst/>
                <a:latin typeface="ElsevierGulliver"/>
              </a:rPr>
              <a:t> </a:t>
            </a:r>
            <a:r>
              <a:rPr lang="en-GB" sz="1800" b="0" i="0" dirty="0" err="1">
                <a:solidFill>
                  <a:srgbClr val="2E2E2E"/>
                </a:solidFill>
                <a:effectLst/>
                <a:latin typeface="ElsevierGulliver"/>
              </a:rPr>
              <a:t>diesen</a:t>
            </a:r>
            <a:r>
              <a:rPr lang="en-GB" sz="1800" b="0" i="0" dirty="0">
                <a:solidFill>
                  <a:srgbClr val="2E2E2E"/>
                </a:solidFill>
                <a:effectLst/>
                <a:latin typeface="ElsevierGulliver"/>
              </a:rPr>
              <a:t> </a:t>
            </a:r>
            <a:r>
              <a:rPr lang="en-GB" sz="1800" b="0" i="0" dirty="0" err="1">
                <a:solidFill>
                  <a:srgbClr val="2E2E2E"/>
                </a:solidFill>
                <a:effectLst/>
                <a:latin typeface="ElsevierGulliver"/>
              </a:rPr>
              <a:t>Fallstudien</a:t>
            </a:r>
            <a:r>
              <a:rPr lang="en-GB" sz="1800" b="0" i="0" dirty="0">
                <a:solidFill>
                  <a:srgbClr val="2E2E2E"/>
                </a:solidFill>
                <a:effectLst/>
                <a:latin typeface="ElsevierGulliver"/>
              </a:rPr>
              <a:t> </a:t>
            </a:r>
            <a:r>
              <a:rPr lang="en-GB" sz="1800" b="0" i="0" dirty="0" err="1">
                <a:solidFill>
                  <a:srgbClr val="2E2E2E"/>
                </a:solidFill>
                <a:effectLst/>
                <a:latin typeface="ElsevierGulliver"/>
              </a:rPr>
              <a:t>befassen</a:t>
            </a:r>
            <a:r>
              <a:rPr lang="en-GB" sz="1800" b="0" i="0" dirty="0">
                <a:solidFill>
                  <a:srgbClr val="2E2E2E"/>
                </a:solidFill>
                <a:effectLst/>
                <a:latin typeface="ElsevierGulliver"/>
              </a:rPr>
              <a:t>, </a:t>
            </a:r>
            <a:r>
              <a:rPr lang="en-GB" sz="1800" b="0" i="0" dirty="0" err="1">
                <a:solidFill>
                  <a:srgbClr val="2E2E2E"/>
                </a:solidFill>
                <a:effectLst/>
                <a:latin typeface="ElsevierGulliver"/>
              </a:rPr>
              <a:t>sollten</a:t>
            </a:r>
            <a:r>
              <a:rPr lang="en-GB" sz="1800" b="0" i="0" dirty="0">
                <a:solidFill>
                  <a:srgbClr val="2E2E2E"/>
                </a:solidFill>
                <a:effectLst/>
                <a:latin typeface="ElsevierGulliver"/>
              </a:rPr>
              <a:t> Sie die </a:t>
            </a:r>
            <a:r>
              <a:rPr lang="en-GB" sz="1800" b="0" i="0" dirty="0" err="1">
                <a:solidFill>
                  <a:srgbClr val="2E2E2E"/>
                </a:solidFill>
                <a:effectLst/>
                <a:latin typeface="ElsevierGulliver"/>
              </a:rPr>
              <a:t>breiteren</a:t>
            </a:r>
            <a:r>
              <a:rPr lang="en-GB" sz="1800" b="0" i="0" dirty="0">
                <a:solidFill>
                  <a:srgbClr val="2E2E2E"/>
                </a:solidFill>
                <a:effectLst/>
                <a:latin typeface="ElsevierGulliver"/>
              </a:rPr>
              <a:t> </a:t>
            </a:r>
            <a:r>
              <a:rPr lang="en-GB" sz="1800" b="0" i="0" dirty="0" err="1">
                <a:solidFill>
                  <a:srgbClr val="2E2E2E"/>
                </a:solidFill>
                <a:effectLst/>
                <a:latin typeface="ElsevierGulliver"/>
              </a:rPr>
              <a:t>Auswirkungen</a:t>
            </a:r>
            <a:r>
              <a:rPr lang="en-GB" sz="1800" b="0" i="0" dirty="0">
                <a:solidFill>
                  <a:srgbClr val="2E2E2E"/>
                </a:solidFill>
                <a:effectLst/>
                <a:latin typeface="ElsevierGulliver"/>
              </a:rPr>
              <a:t> und das </a:t>
            </a:r>
            <a:r>
              <a:rPr lang="en-GB" sz="1800" b="0" i="0" dirty="0" err="1">
                <a:solidFill>
                  <a:srgbClr val="2E2E2E"/>
                </a:solidFill>
                <a:effectLst/>
                <a:latin typeface="ElsevierGulliver"/>
              </a:rPr>
              <a:t>Potenzial</a:t>
            </a:r>
            <a:r>
              <a:rPr lang="en-GB" sz="1800" b="0" i="0" dirty="0">
                <a:solidFill>
                  <a:srgbClr val="2E2E2E"/>
                </a:solidFill>
                <a:effectLst/>
                <a:latin typeface="ElsevierGulliver"/>
              </a:rPr>
              <a:t> von Blockchain </a:t>
            </a:r>
            <a:r>
              <a:rPr lang="en-GB" sz="1800" b="0" i="0" dirty="0" err="1">
                <a:solidFill>
                  <a:srgbClr val="2E2E2E"/>
                </a:solidFill>
                <a:effectLst/>
                <a:latin typeface="ElsevierGulliver"/>
              </a:rPr>
              <a:t>im</a:t>
            </a:r>
            <a:r>
              <a:rPr lang="en-GB" sz="1800" b="0" i="0" dirty="0">
                <a:solidFill>
                  <a:srgbClr val="2E2E2E"/>
                </a:solidFill>
                <a:effectLst/>
                <a:latin typeface="ElsevierGulliver"/>
              </a:rPr>
              <a:t> </a:t>
            </a:r>
            <a:r>
              <a:rPr lang="en-GB" sz="1800" b="0" i="0" dirty="0" err="1">
                <a:solidFill>
                  <a:srgbClr val="2E2E2E"/>
                </a:solidFill>
                <a:effectLst/>
                <a:latin typeface="ElsevierGulliver"/>
              </a:rPr>
              <a:t>Agrar</a:t>
            </a:r>
            <a:r>
              <a:rPr lang="en-GB" sz="1800" b="0" i="0" dirty="0">
                <a:solidFill>
                  <a:srgbClr val="2E2E2E"/>
                </a:solidFill>
                <a:effectLst/>
                <a:latin typeface="ElsevierGulliver"/>
              </a:rPr>
              <a:t>- und </a:t>
            </a:r>
            <a:r>
              <a:rPr lang="en-GB" sz="1800" b="0" i="0" dirty="0" err="1">
                <a:solidFill>
                  <a:srgbClr val="2E2E2E"/>
                </a:solidFill>
                <a:effectLst/>
                <a:latin typeface="ElsevierGulliver"/>
              </a:rPr>
              <a:t>Lebensmittelsektor</a:t>
            </a:r>
            <a:r>
              <a:rPr lang="en-GB" sz="1800" b="0" i="0" dirty="0">
                <a:solidFill>
                  <a:srgbClr val="2E2E2E"/>
                </a:solidFill>
                <a:effectLst/>
                <a:latin typeface="ElsevierGulliver"/>
              </a:rPr>
              <a:t> </a:t>
            </a:r>
            <a:r>
              <a:rPr lang="en-GB" sz="1800" b="0" i="0" dirty="0" err="1">
                <a:solidFill>
                  <a:srgbClr val="2E2E2E"/>
                </a:solidFill>
                <a:effectLst/>
                <a:latin typeface="ElsevierGulliver"/>
              </a:rPr>
              <a:t>im</a:t>
            </a:r>
            <a:r>
              <a:rPr lang="en-GB" sz="1800" b="0" i="0" dirty="0">
                <a:solidFill>
                  <a:srgbClr val="2E2E2E"/>
                </a:solidFill>
                <a:effectLst/>
                <a:latin typeface="ElsevierGulliver"/>
              </a:rPr>
              <a:t> Auge </a:t>
            </a:r>
            <a:r>
              <a:rPr lang="en-GB" sz="1800" b="0" i="0" dirty="0" err="1">
                <a:solidFill>
                  <a:srgbClr val="2E2E2E"/>
                </a:solidFill>
                <a:effectLst/>
                <a:latin typeface="ElsevierGulliver"/>
              </a:rPr>
              <a:t>behalten</a:t>
            </a:r>
            <a:r>
              <a:rPr lang="en-GB" sz="1800" b="0" i="0" dirty="0">
                <a:solidFill>
                  <a:srgbClr val="2E2E2E"/>
                </a:solidFill>
                <a:effectLst/>
                <a:latin typeface="ElsevierGulliver"/>
              </a:rPr>
              <a:t>. </a:t>
            </a:r>
            <a:r>
              <a:rPr lang="en-GB" sz="1800" b="0" i="0" dirty="0" err="1">
                <a:solidFill>
                  <a:srgbClr val="2E2E2E"/>
                </a:solidFill>
                <a:effectLst/>
                <a:latin typeface="ElsevierGulliver"/>
              </a:rPr>
              <a:t>Bedenken</a:t>
            </a:r>
            <a:r>
              <a:rPr lang="en-GB" sz="1800" b="0" i="0" dirty="0">
                <a:solidFill>
                  <a:srgbClr val="2E2E2E"/>
                </a:solidFill>
                <a:effectLst/>
                <a:latin typeface="ElsevierGulliver"/>
              </a:rPr>
              <a:t> Sie die </a:t>
            </a:r>
            <a:r>
              <a:rPr lang="en-GB" sz="1800" b="0" i="0" dirty="0" err="1">
                <a:solidFill>
                  <a:srgbClr val="2E2E2E"/>
                </a:solidFill>
                <a:effectLst/>
                <a:latin typeface="ElsevierGulliver"/>
              </a:rPr>
              <a:t>Herausforderungen</a:t>
            </a:r>
            <a:r>
              <a:rPr lang="en-GB" sz="1800" b="0" i="0" dirty="0">
                <a:solidFill>
                  <a:srgbClr val="2E2E2E"/>
                </a:solidFill>
                <a:effectLst/>
                <a:latin typeface="ElsevierGulliver"/>
              </a:rPr>
              <a:t>, die </a:t>
            </a:r>
            <a:r>
              <a:rPr lang="en-GB" sz="1800" b="0" i="0" dirty="0" err="1">
                <a:solidFill>
                  <a:srgbClr val="2E2E2E"/>
                </a:solidFill>
                <a:effectLst/>
                <a:latin typeface="ElsevierGulliver"/>
              </a:rPr>
              <a:t>sich</a:t>
            </a:r>
            <a:r>
              <a:rPr lang="en-GB" sz="1800" b="0" i="0" dirty="0">
                <a:solidFill>
                  <a:srgbClr val="2E2E2E"/>
                </a:solidFill>
                <a:effectLst/>
                <a:latin typeface="ElsevierGulliver"/>
              </a:rPr>
              <a:t> </a:t>
            </a:r>
            <a:r>
              <a:rPr lang="en-GB" sz="1800" b="0" i="0" dirty="0" err="1">
                <a:solidFill>
                  <a:srgbClr val="2E2E2E"/>
                </a:solidFill>
                <a:effectLst/>
                <a:latin typeface="ElsevierGulliver"/>
              </a:rPr>
              <a:t>stellen</a:t>
            </a:r>
            <a:r>
              <a:rPr lang="en-GB" sz="1800" b="0" i="0" dirty="0">
                <a:solidFill>
                  <a:srgbClr val="2E2E2E"/>
                </a:solidFill>
                <a:effectLst/>
                <a:latin typeface="ElsevierGulliver"/>
              </a:rPr>
              <a:t>, die </a:t>
            </a:r>
            <a:r>
              <a:rPr lang="en-GB" sz="1800" b="0" i="0" dirty="0" err="1">
                <a:solidFill>
                  <a:srgbClr val="2E2E2E"/>
                </a:solidFill>
                <a:effectLst/>
                <a:latin typeface="ElsevierGulliver"/>
              </a:rPr>
              <a:t>vorgeschlagenen</a:t>
            </a:r>
            <a:r>
              <a:rPr lang="en-GB" sz="1800" b="0" i="0" dirty="0">
                <a:solidFill>
                  <a:srgbClr val="2E2E2E"/>
                </a:solidFill>
                <a:effectLst/>
                <a:latin typeface="ElsevierGulliver"/>
              </a:rPr>
              <a:t> </a:t>
            </a:r>
            <a:r>
              <a:rPr lang="en-GB" sz="1800" b="0" i="0" dirty="0" err="1">
                <a:solidFill>
                  <a:srgbClr val="2E2E2E"/>
                </a:solidFill>
                <a:effectLst/>
                <a:latin typeface="ElsevierGulliver"/>
              </a:rPr>
              <a:t>Lösungen</a:t>
            </a:r>
            <a:r>
              <a:rPr lang="en-GB" sz="1800" b="0" i="0" dirty="0">
                <a:solidFill>
                  <a:srgbClr val="2E2E2E"/>
                </a:solidFill>
                <a:effectLst/>
                <a:latin typeface="ElsevierGulliver"/>
              </a:rPr>
              <a:t> und die </a:t>
            </a:r>
            <a:r>
              <a:rPr lang="en-GB" sz="1800" b="0" i="0" dirty="0" err="1">
                <a:solidFill>
                  <a:srgbClr val="2E2E2E"/>
                </a:solidFill>
                <a:effectLst/>
                <a:latin typeface="ElsevierGulliver"/>
              </a:rPr>
              <a:t>erzielten</a:t>
            </a:r>
            <a:r>
              <a:rPr lang="en-GB" sz="1800" b="0" i="0" dirty="0">
                <a:solidFill>
                  <a:srgbClr val="2E2E2E"/>
                </a:solidFill>
                <a:effectLst/>
                <a:latin typeface="ElsevierGulliver"/>
              </a:rPr>
              <a:t> </a:t>
            </a:r>
            <a:r>
              <a:rPr lang="en-GB" sz="1800" b="0" i="0" dirty="0" err="1">
                <a:solidFill>
                  <a:srgbClr val="2E2E2E"/>
                </a:solidFill>
                <a:effectLst/>
                <a:latin typeface="ElsevierGulliver"/>
              </a:rPr>
              <a:t>Ergebnisse</a:t>
            </a:r>
            <a:r>
              <a:rPr lang="en-GB" sz="1800" b="0" i="0" dirty="0">
                <a:solidFill>
                  <a:srgbClr val="2E2E2E"/>
                </a:solidFill>
                <a:effectLst/>
                <a:latin typeface="ElsevierGulliver"/>
              </a:rPr>
              <a:t>.</a:t>
            </a:r>
          </a:p>
          <a:p>
            <a:pPr marL="0" indent="0" algn="just"/>
            <a:endParaRPr lang="en-GB" sz="1800" b="0" i="0" dirty="0">
              <a:solidFill>
                <a:srgbClr val="2E2E2E"/>
              </a:solidFill>
              <a:effectLst/>
              <a:latin typeface="ElsevierGulliver"/>
            </a:endParaRPr>
          </a:p>
          <a:p>
            <a:pPr marL="0" indent="0" algn="just"/>
            <a:r>
              <a:rPr lang="en-GB" sz="1800" b="0" i="0" dirty="0" err="1">
                <a:solidFill>
                  <a:srgbClr val="2E2E2E"/>
                </a:solidFill>
                <a:effectLst/>
                <a:latin typeface="ElsevierGulliver"/>
              </a:rPr>
              <a:t>Wir</a:t>
            </a:r>
            <a:r>
              <a:rPr lang="en-GB" sz="1800" b="0" i="0" dirty="0">
                <a:solidFill>
                  <a:srgbClr val="2E2E2E"/>
                </a:solidFill>
                <a:effectLst/>
                <a:latin typeface="ElsevierGulliver"/>
              </a:rPr>
              <a:t> </a:t>
            </a:r>
            <a:r>
              <a:rPr lang="en-GB" sz="1800" b="0" i="0" dirty="0" err="1">
                <a:solidFill>
                  <a:srgbClr val="2E2E2E"/>
                </a:solidFill>
                <a:effectLst/>
                <a:latin typeface="ElsevierGulliver"/>
              </a:rPr>
              <a:t>hoffen</a:t>
            </a:r>
            <a:r>
              <a:rPr lang="en-GB" sz="1800" b="0" i="0" dirty="0">
                <a:solidFill>
                  <a:srgbClr val="2E2E2E"/>
                </a:solidFill>
                <a:effectLst/>
                <a:latin typeface="ElsevierGulliver"/>
              </a:rPr>
              <a:t>, </a:t>
            </a:r>
            <a:r>
              <a:rPr lang="en-GB" sz="1800" b="0" i="0" dirty="0" err="1">
                <a:solidFill>
                  <a:srgbClr val="2E2E2E"/>
                </a:solidFill>
                <a:effectLst/>
                <a:latin typeface="ElsevierGulliver"/>
              </a:rPr>
              <a:t>dass</a:t>
            </a:r>
            <a:r>
              <a:rPr lang="en-GB" sz="1800" b="0" i="0" dirty="0">
                <a:solidFill>
                  <a:srgbClr val="2E2E2E"/>
                </a:solidFill>
                <a:effectLst/>
                <a:latin typeface="ElsevierGulliver"/>
              </a:rPr>
              <a:t> dieses Modul </a:t>
            </a:r>
            <a:r>
              <a:rPr lang="en-GB" sz="1800" b="0" i="0" dirty="0" err="1">
                <a:solidFill>
                  <a:srgbClr val="2E2E2E"/>
                </a:solidFill>
                <a:effectLst/>
                <a:latin typeface="ElsevierGulliver"/>
              </a:rPr>
              <a:t>Ihnen</a:t>
            </a:r>
            <a:r>
              <a:rPr lang="en-GB" sz="1800" b="0" i="0" dirty="0">
                <a:solidFill>
                  <a:srgbClr val="2E2E2E"/>
                </a:solidFill>
                <a:effectLst/>
                <a:latin typeface="ElsevierGulliver"/>
              </a:rPr>
              <a:t> </a:t>
            </a:r>
            <a:r>
              <a:rPr lang="en-GB" sz="1800" b="0" i="0" dirty="0" err="1">
                <a:solidFill>
                  <a:srgbClr val="2E2E2E"/>
                </a:solidFill>
                <a:effectLst/>
                <a:latin typeface="ElsevierGulliver"/>
              </a:rPr>
              <a:t>ein</a:t>
            </a:r>
            <a:r>
              <a:rPr lang="en-GB" sz="1800" b="0" i="0" dirty="0">
                <a:solidFill>
                  <a:srgbClr val="2E2E2E"/>
                </a:solidFill>
                <a:effectLst/>
                <a:latin typeface="ElsevierGulliver"/>
              </a:rPr>
              <a:t> </a:t>
            </a:r>
            <a:r>
              <a:rPr lang="en-GB" sz="1800" b="0" i="0" dirty="0" err="1">
                <a:solidFill>
                  <a:srgbClr val="2E2E2E"/>
                </a:solidFill>
                <a:effectLst/>
                <a:latin typeface="ElsevierGulliver"/>
              </a:rPr>
              <a:t>umfassendes</a:t>
            </a:r>
            <a:r>
              <a:rPr lang="en-GB" sz="1800" b="0" i="0" dirty="0">
                <a:solidFill>
                  <a:srgbClr val="2E2E2E"/>
                </a:solidFill>
                <a:effectLst/>
                <a:latin typeface="ElsevierGulliver"/>
              </a:rPr>
              <a:t> </a:t>
            </a:r>
            <a:r>
              <a:rPr lang="en-GB" sz="1800" b="0" i="0" dirty="0" err="1">
                <a:solidFill>
                  <a:srgbClr val="2E2E2E"/>
                </a:solidFill>
                <a:effectLst/>
                <a:latin typeface="ElsevierGulliver"/>
              </a:rPr>
              <a:t>Verständnis</a:t>
            </a:r>
            <a:r>
              <a:rPr lang="en-GB" sz="1800" b="0" i="0" dirty="0">
                <a:solidFill>
                  <a:srgbClr val="2E2E2E"/>
                </a:solidFill>
                <a:effectLst/>
                <a:latin typeface="ElsevierGulliver"/>
              </a:rPr>
              <a:t> für die </a:t>
            </a:r>
            <a:r>
              <a:rPr lang="en-GB" sz="1800" b="0" i="0" dirty="0" err="1">
                <a:solidFill>
                  <a:srgbClr val="2E2E2E"/>
                </a:solidFill>
                <a:effectLst/>
                <a:latin typeface="ElsevierGulliver"/>
              </a:rPr>
              <a:t>praktischen</a:t>
            </a:r>
            <a:r>
              <a:rPr lang="en-GB" sz="1800" b="0" i="0" dirty="0">
                <a:solidFill>
                  <a:srgbClr val="2E2E2E"/>
                </a:solidFill>
                <a:effectLst/>
                <a:latin typeface="ElsevierGulliver"/>
              </a:rPr>
              <a:t> </a:t>
            </a:r>
            <a:r>
              <a:rPr lang="en-GB" sz="1800" b="0" i="0" dirty="0" err="1">
                <a:solidFill>
                  <a:srgbClr val="2E2E2E"/>
                </a:solidFill>
                <a:effectLst/>
                <a:latin typeface="ElsevierGulliver"/>
              </a:rPr>
              <a:t>Einsatzmöglichkeiten</a:t>
            </a:r>
            <a:r>
              <a:rPr lang="en-GB" sz="1800" b="0" i="0" dirty="0">
                <a:solidFill>
                  <a:srgbClr val="2E2E2E"/>
                </a:solidFill>
                <a:effectLst/>
                <a:latin typeface="ElsevierGulliver"/>
              </a:rPr>
              <a:t> und </a:t>
            </a:r>
            <a:r>
              <a:rPr lang="en-GB" sz="1800" b="0" i="0" dirty="0" err="1">
                <a:solidFill>
                  <a:srgbClr val="2E2E2E"/>
                </a:solidFill>
                <a:effectLst/>
                <a:latin typeface="ElsevierGulliver"/>
              </a:rPr>
              <a:t>Vorteile</a:t>
            </a:r>
            <a:r>
              <a:rPr lang="en-GB" sz="1800" b="0" i="0" dirty="0">
                <a:solidFill>
                  <a:srgbClr val="2E2E2E"/>
                </a:solidFill>
                <a:effectLst/>
                <a:latin typeface="ElsevierGulliver"/>
              </a:rPr>
              <a:t> von Blockchain </a:t>
            </a:r>
            <a:r>
              <a:rPr lang="en-GB" sz="1800" b="0" i="0" dirty="0" err="1">
                <a:solidFill>
                  <a:srgbClr val="2E2E2E"/>
                </a:solidFill>
                <a:effectLst/>
                <a:latin typeface="ElsevierGulliver"/>
              </a:rPr>
              <a:t>im</a:t>
            </a:r>
            <a:r>
              <a:rPr lang="en-GB" sz="1800" b="0" i="0" dirty="0">
                <a:solidFill>
                  <a:srgbClr val="2E2E2E"/>
                </a:solidFill>
                <a:effectLst/>
                <a:latin typeface="ElsevierGulliver"/>
              </a:rPr>
              <a:t> </a:t>
            </a:r>
            <a:r>
              <a:rPr lang="en-GB" sz="1800" b="0" i="0" dirty="0" err="1">
                <a:solidFill>
                  <a:srgbClr val="2E2E2E"/>
                </a:solidFill>
                <a:effectLst/>
                <a:latin typeface="ElsevierGulliver"/>
              </a:rPr>
              <a:t>Agrar</a:t>
            </a:r>
            <a:r>
              <a:rPr lang="en-GB" sz="1800" b="0" i="0" dirty="0">
                <a:solidFill>
                  <a:srgbClr val="2E2E2E"/>
                </a:solidFill>
                <a:effectLst/>
                <a:latin typeface="ElsevierGulliver"/>
              </a:rPr>
              <a:t>- und </a:t>
            </a:r>
            <a:r>
              <a:rPr lang="en-GB" sz="1800" b="0" i="0" dirty="0" err="1">
                <a:solidFill>
                  <a:srgbClr val="2E2E2E"/>
                </a:solidFill>
                <a:effectLst/>
                <a:latin typeface="ElsevierGulliver"/>
              </a:rPr>
              <a:t>Lebensmittelbereich</a:t>
            </a:r>
            <a:r>
              <a:rPr lang="en-GB" sz="1800" b="0" i="0" dirty="0">
                <a:solidFill>
                  <a:srgbClr val="2E2E2E"/>
                </a:solidFill>
                <a:effectLst/>
                <a:latin typeface="ElsevierGulliver"/>
              </a:rPr>
              <a:t> </a:t>
            </a:r>
            <a:r>
              <a:rPr lang="en-GB" sz="1800" b="0" i="0" dirty="0" err="1">
                <a:solidFill>
                  <a:srgbClr val="2E2E2E"/>
                </a:solidFill>
                <a:effectLst/>
                <a:latin typeface="ElsevierGulliver"/>
              </a:rPr>
              <a:t>vermittelt</a:t>
            </a:r>
            <a:r>
              <a:rPr lang="en-GB" sz="1800" b="0" i="0" dirty="0">
                <a:solidFill>
                  <a:srgbClr val="2E2E2E"/>
                </a:solidFill>
                <a:effectLst/>
                <a:latin typeface="ElsevierGulliver"/>
              </a:rPr>
              <a:t>. </a:t>
            </a:r>
            <a:r>
              <a:rPr lang="en-GB" sz="1800" b="0" i="0" dirty="0" err="1">
                <a:solidFill>
                  <a:srgbClr val="2E2E2E"/>
                </a:solidFill>
                <a:effectLst/>
                <a:latin typeface="ElsevierGulliver"/>
              </a:rPr>
              <a:t>Beginnen</a:t>
            </a:r>
            <a:r>
              <a:rPr lang="en-GB" sz="1800" b="0" i="0" dirty="0">
                <a:solidFill>
                  <a:srgbClr val="2E2E2E"/>
                </a:solidFill>
                <a:effectLst/>
                <a:latin typeface="ElsevierGulliver"/>
              </a:rPr>
              <a:t> </a:t>
            </a:r>
            <a:r>
              <a:rPr lang="en-GB" sz="1800" b="0" i="0" dirty="0" err="1">
                <a:solidFill>
                  <a:srgbClr val="2E2E2E"/>
                </a:solidFill>
                <a:effectLst/>
                <a:latin typeface="ElsevierGulliver"/>
              </a:rPr>
              <a:t>wir</a:t>
            </a:r>
            <a:r>
              <a:rPr lang="en-GB" sz="1800" b="0" i="0" dirty="0">
                <a:solidFill>
                  <a:srgbClr val="2E2E2E"/>
                </a:solidFill>
                <a:effectLst/>
                <a:latin typeface="ElsevierGulliver"/>
              </a:rPr>
              <a:t> </a:t>
            </a:r>
            <a:r>
              <a:rPr lang="en-GB" sz="1800" b="0" i="0" dirty="0" err="1">
                <a:solidFill>
                  <a:srgbClr val="2E2E2E"/>
                </a:solidFill>
                <a:effectLst/>
                <a:latin typeface="ElsevierGulliver"/>
              </a:rPr>
              <a:t>mit</a:t>
            </a:r>
            <a:r>
              <a:rPr lang="en-GB" sz="1800" b="0" i="0" dirty="0">
                <a:solidFill>
                  <a:srgbClr val="2E2E2E"/>
                </a:solidFill>
                <a:effectLst/>
                <a:latin typeface="ElsevierGulliver"/>
              </a:rPr>
              <a:t> </a:t>
            </a:r>
            <a:r>
              <a:rPr lang="en-GB" sz="1800" b="0" i="0" dirty="0" err="1">
                <a:solidFill>
                  <a:srgbClr val="2E2E2E"/>
                </a:solidFill>
                <a:effectLst/>
                <a:latin typeface="ElsevierGulliver"/>
              </a:rPr>
              <a:t>unserer</a:t>
            </a:r>
            <a:r>
              <a:rPr lang="en-GB" sz="1800" b="0" i="0" dirty="0">
                <a:solidFill>
                  <a:srgbClr val="2E2E2E"/>
                </a:solidFill>
                <a:effectLst/>
                <a:latin typeface="ElsevierGulliver"/>
              </a:rPr>
              <a:t> </a:t>
            </a:r>
            <a:r>
              <a:rPr lang="en-GB" sz="1800" b="0" i="0" dirty="0" err="1">
                <a:solidFill>
                  <a:srgbClr val="2E2E2E"/>
                </a:solidFill>
                <a:effectLst/>
                <a:latin typeface="ElsevierGulliver"/>
              </a:rPr>
              <a:t>Erkundung</a:t>
            </a:r>
            <a:r>
              <a:rPr lang="en-GB" sz="1800" b="0" i="0" dirty="0">
                <a:solidFill>
                  <a:srgbClr val="2E2E2E"/>
                </a:solidFill>
                <a:effectLst/>
                <a:latin typeface="ElsevierGulliver"/>
              </a:rPr>
              <a:t>.</a:t>
            </a:r>
            <a:endParaRPr lang="en-GB" sz="1800" dirty="0">
              <a:solidFill>
                <a:srgbClr val="2E2E2E"/>
              </a:solidFill>
              <a:latin typeface="ElsevierGulliver"/>
            </a:endParaRPr>
          </a:p>
          <a:p>
            <a:pPr marL="0" indent="0" algn="just"/>
            <a:endParaRPr lang="en-GB" sz="1800" b="0" i="0" dirty="0">
              <a:solidFill>
                <a:srgbClr val="2E2E2E"/>
              </a:solidFill>
              <a:effectLst/>
              <a:latin typeface="ElsevierGulliver"/>
            </a:endParaRPr>
          </a:p>
          <a:p>
            <a:pPr marL="0" indent="0" algn="just"/>
            <a:endParaRPr lang="en-GB" sz="1800" dirty="0">
              <a:solidFill>
                <a:srgbClr val="2E2E2E"/>
              </a:solidFill>
              <a:latin typeface="ElsevierGulliver"/>
            </a:endParaRPr>
          </a:p>
          <a:p>
            <a:pPr marL="0" indent="0" algn="just"/>
            <a:endParaRPr lang="en-US" sz="1800" dirty="0"/>
          </a:p>
        </p:txBody>
      </p:sp>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375900" y="273070"/>
            <a:ext cx="10595237" cy="803654"/>
          </a:xfrm>
          <a:prstGeom prst="rect">
            <a:avLst/>
          </a:prstGeom>
        </p:spPr>
        <p:txBody>
          <a:bodyPr/>
          <a:lstStyle/>
          <a:p>
            <a:r>
              <a:rPr lang="en-GB" i="0" dirty="0">
                <a:solidFill>
                  <a:srgbClr val="29608D"/>
                </a:solidFill>
                <a:effectLst/>
                <a:latin typeface="ElsevierGulliver"/>
              </a:rPr>
              <a:t>Die </a:t>
            </a:r>
            <a:r>
              <a:rPr lang="en-GB" i="0" dirty="0" err="1">
                <a:solidFill>
                  <a:srgbClr val="29608D"/>
                </a:solidFill>
                <a:effectLst/>
                <a:latin typeface="ElsevierGulliver"/>
              </a:rPr>
              <a:t>Macht</a:t>
            </a:r>
            <a:r>
              <a:rPr lang="en-GB" i="0" dirty="0">
                <a:solidFill>
                  <a:srgbClr val="29608D"/>
                </a:solidFill>
                <a:effectLst/>
                <a:latin typeface="ElsevierGulliver"/>
              </a:rPr>
              <a:t> der </a:t>
            </a:r>
            <a:r>
              <a:rPr lang="en-GB" i="0" dirty="0" err="1">
                <a:solidFill>
                  <a:srgbClr val="29608D"/>
                </a:solidFill>
                <a:effectLst/>
                <a:latin typeface="ElsevierGulliver"/>
              </a:rPr>
              <a:t>Fallstudien</a:t>
            </a:r>
            <a:endParaRPr lang="en-US" dirty="0">
              <a:solidFill>
                <a:srgbClr val="29608D"/>
              </a:solidFill>
            </a:endParaRP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Tree>
    <p:extLst>
      <p:ext uri="{BB962C8B-B14F-4D97-AF65-F5344CB8AC3E}">
        <p14:creationId xmlns:p14="http://schemas.microsoft.com/office/powerpoint/2010/main" val="418643436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6BDE6B06-E517-A44D-93E9-58E8C9D1D2E9}"/>
              </a:ext>
            </a:extLst>
          </p:cNvPr>
          <p:cNvSpPr>
            <a:spLocks noGrp="1"/>
          </p:cNvSpPr>
          <p:nvPr>
            <p:ph type="body" sz="quarter" idx="16"/>
          </p:nvPr>
        </p:nvSpPr>
        <p:spPr>
          <a:xfrm>
            <a:off x="5341759" y="2817221"/>
            <a:ext cx="5321947" cy="2757828"/>
          </a:xfrm>
        </p:spPr>
        <p:txBody>
          <a:bodyPr/>
          <a:lstStyle/>
          <a:p>
            <a:r>
              <a:rPr lang="en-US" dirty="0"/>
              <a:t>Blockchain in </a:t>
            </a:r>
            <a:r>
              <a:rPr lang="en-US" dirty="0" err="1"/>
              <a:t>landwirtschaftlichen</a:t>
            </a:r>
            <a:r>
              <a:rPr lang="en-US" dirty="0"/>
              <a:t> </a:t>
            </a:r>
            <a:r>
              <a:rPr lang="en-US" dirty="0" err="1"/>
              <a:t>Lieferketten</a:t>
            </a:r>
            <a:endParaRPr lang="en-US" dirty="0"/>
          </a:p>
        </p:txBody>
      </p:sp>
      <p:sp>
        <p:nvSpPr>
          <p:cNvPr id="5" name="Text Placeholder 4">
            <a:extLst>
              <a:ext uri="{FF2B5EF4-FFF2-40B4-BE49-F238E27FC236}">
                <a16:creationId xmlns:a16="http://schemas.microsoft.com/office/drawing/2014/main" id="{F53E186E-EEE8-784F-BE9F-48BF925F13E9}"/>
              </a:ext>
            </a:extLst>
          </p:cNvPr>
          <p:cNvSpPr>
            <a:spLocks noGrp="1"/>
          </p:cNvSpPr>
          <p:nvPr>
            <p:ph type="body" sz="quarter" idx="17"/>
          </p:nvPr>
        </p:nvSpPr>
        <p:spPr/>
        <p:txBody>
          <a:bodyPr/>
          <a:lstStyle/>
          <a:p>
            <a:r>
              <a:rPr lang="en-US" dirty="0"/>
              <a:t>02</a:t>
            </a:r>
          </a:p>
        </p:txBody>
      </p:sp>
    </p:spTree>
    <p:extLst>
      <p:ext uri="{BB962C8B-B14F-4D97-AF65-F5344CB8AC3E}">
        <p14:creationId xmlns:p14="http://schemas.microsoft.com/office/powerpoint/2010/main" val="399315396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596AF18B-65BF-DB48-9E25-AFA12E81586C}"/>
              </a:ext>
            </a:extLst>
          </p:cNvPr>
          <p:cNvSpPr>
            <a:spLocks noGrp="1"/>
          </p:cNvSpPr>
          <p:nvPr>
            <p:ph type="body" sz="quarter" idx="16"/>
          </p:nvPr>
        </p:nvSpPr>
        <p:spPr>
          <a:xfrm>
            <a:off x="375900" y="273070"/>
            <a:ext cx="10595237" cy="803654"/>
          </a:xfrm>
          <a:prstGeom prst="rect">
            <a:avLst/>
          </a:prstGeom>
        </p:spPr>
        <p:txBody>
          <a:bodyPr/>
          <a:lstStyle/>
          <a:p>
            <a:r>
              <a:rPr lang="en-GB" dirty="0" err="1">
                <a:solidFill>
                  <a:srgbClr val="29608D"/>
                </a:solidFill>
                <a:latin typeface="ElsevierGulliver"/>
              </a:rPr>
              <a:t>Beobachten</a:t>
            </a:r>
            <a:r>
              <a:rPr lang="en-GB" dirty="0">
                <a:solidFill>
                  <a:srgbClr val="29608D"/>
                </a:solidFill>
                <a:latin typeface="ElsevierGulliver"/>
              </a:rPr>
              <a:t> und </a:t>
            </a:r>
            <a:r>
              <a:rPr lang="en-GB" dirty="0" err="1">
                <a:solidFill>
                  <a:srgbClr val="29608D"/>
                </a:solidFill>
                <a:latin typeface="ElsevierGulliver"/>
              </a:rPr>
              <a:t>lernen</a:t>
            </a:r>
            <a:endParaRPr lang="en-US" dirty="0">
              <a:solidFill>
                <a:srgbClr val="29608D"/>
              </a:solidFill>
            </a:endParaRPr>
          </a:p>
        </p:txBody>
      </p:sp>
      <p:grpSp>
        <p:nvGrpSpPr>
          <p:cNvPr id="2" name="Graphic 231">
            <a:extLst>
              <a:ext uri="{FF2B5EF4-FFF2-40B4-BE49-F238E27FC236}">
                <a16:creationId xmlns:a16="http://schemas.microsoft.com/office/drawing/2014/main" id="{C77468DD-2C86-3395-507F-21BC77DC377D}"/>
              </a:ext>
            </a:extLst>
          </p:cNvPr>
          <p:cNvGrpSpPr/>
          <p:nvPr/>
        </p:nvGrpSpPr>
        <p:grpSpPr>
          <a:xfrm rot="10800000" flipH="1">
            <a:off x="10388648" y="0"/>
            <a:ext cx="1803352" cy="2809693"/>
            <a:chOff x="12708052" y="5708395"/>
            <a:chExt cx="760809" cy="1185370"/>
          </a:xfrm>
          <a:gradFill>
            <a:gsLst>
              <a:gs pos="0">
                <a:srgbClr val="6A9D56"/>
              </a:gs>
              <a:gs pos="60540">
                <a:srgbClr val="2D8784"/>
              </a:gs>
              <a:gs pos="100000">
                <a:srgbClr val="263D94"/>
              </a:gs>
            </a:gsLst>
            <a:lin ang="5400000" scaled="0"/>
          </a:gradFill>
        </p:grpSpPr>
        <p:sp>
          <p:nvSpPr>
            <p:cNvPr id="3" name="Freeform 2">
              <a:extLst>
                <a:ext uri="{FF2B5EF4-FFF2-40B4-BE49-F238E27FC236}">
                  <a16:creationId xmlns:a16="http://schemas.microsoft.com/office/drawing/2014/main" id="{5B8E1EE3-35B4-BD0D-5B4D-773DF087A2C7}"/>
                </a:ext>
              </a:extLst>
            </p:cNvPr>
            <p:cNvSpPr/>
            <p:nvPr/>
          </p:nvSpPr>
          <p:spPr>
            <a:xfrm>
              <a:off x="12953796" y="5708395"/>
              <a:ext cx="372189" cy="429161"/>
            </a:xfrm>
            <a:custGeom>
              <a:avLst/>
              <a:gdLst>
                <a:gd name="connsiteX0" fmla="*/ 97870 w 372189"/>
                <a:gd name="connsiteY0" fmla="*/ 311338 h 429161"/>
                <a:gd name="connsiteX1" fmla="*/ 100727 w 372189"/>
                <a:gd name="connsiteY1" fmla="*/ 314195 h 429161"/>
                <a:gd name="connsiteX2" fmla="*/ 104537 w 372189"/>
                <a:gd name="connsiteY2" fmla="*/ 315147 h 429161"/>
                <a:gd name="connsiteX3" fmla="*/ 104537 w 372189"/>
                <a:gd name="connsiteY3" fmla="*/ 315147 h 429161"/>
                <a:gd name="connsiteX4" fmla="*/ 280749 w 372189"/>
                <a:gd name="connsiteY4" fmla="*/ 315147 h 429161"/>
                <a:gd name="connsiteX5" fmla="*/ 348377 w 372189"/>
                <a:gd name="connsiteY5" fmla="*/ 425591 h 429161"/>
                <a:gd name="connsiteX6" fmla="*/ 351235 w 372189"/>
                <a:gd name="connsiteY6" fmla="*/ 428447 h 429161"/>
                <a:gd name="connsiteX7" fmla="*/ 359807 w 372189"/>
                <a:gd name="connsiteY7" fmla="*/ 428447 h 429161"/>
                <a:gd name="connsiteX8" fmla="*/ 362665 w 372189"/>
                <a:gd name="connsiteY8" fmla="*/ 416070 h 429161"/>
                <a:gd name="connsiteX9" fmla="*/ 293132 w 372189"/>
                <a:gd name="connsiteY9" fmla="*/ 303721 h 429161"/>
                <a:gd name="connsiteX10" fmla="*/ 371237 w 372189"/>
                <a:gd name="connsiteY10" fmla="*/ 160906 h 429161"/>
                <a:gd name="connsiteX11" fmla="*/ 372190 w 372189"/>
                <a:gd name="connsiteY11" fmla="*/ 157097 h 429161"/>
                <a:gd name="connsiteX12" fmla="*/ 372190 w 372189"/>
                <a:gd name="connsiteY12" fmla="*/ 156145 h 429161"/>
                <a:gd name="connsiteX13" fmla="*/ 371237 w 372189"/>
                <a:gd name="connsiteY13" fmla="*/ 154241 h 429161"/>
                <a:gd name="connsiteX14" fmla="*/ 371237 w 372189"/>
                <a:gd name="connsiteY14" fmla="*/ 154241 h 429161"/>
                <a:gd name="connsiteX15" fmla="*/ 371237 w 372189"/>
                <a:gd name="connsiteY15" fmla="*/ 154241 h 429161"/>
                <a:gd name="connsiteX16" fmla="*/ 275035 w 372189"/>
                <a:gd name="connsiteY16" fmla="*/ 3808 h 429161"/>
                <a:gd name="connsiteX17" fmla="*/ 268367 w 372189"/>
                <a:gd name="connsiteY17" fmla="*/ 0 h 429161"/>
                <a:gd name="connsiteX18" fmla="*/ 89297 w 372189"/>
                <a:gd name="connsiteY18" fmla="*/ 0 h 429161"/>
                <a:gd name="connsiteX19" fmla="*/ 89297 w 372189"/>
                <a:gd name="connsiteY19" fmla="*/ 0 h 429161"/>
                <a:gd name="connsiteX20" fmla="*/ 89297 w 372189"/>
                <a:gd name="connsiteY20" fmla="*/ 0 h 429161"/>
                <a:gd name="connsiteX21" fmla="*/ 89297 w 372189"/>
                <a:gd name="connsiteY21" fmla="*/ 0 h 429161"/>
                <a:gd name="connsiteX22" fmla="*/ 85487 w 372189"/>
                <a:gd name="connsiteY22" fmla="*/ 952 h 429161"/>
                <a:gd name="connsiteX23" fmla="*/ 85487 w 372189"/>
                <a:gd name="connsiteY23" fmla="*/ 952 h 429161"/>
                <a:gd name="connsiteX24" fmla="*/ 82629 w 372189"/>
                <a:gd name="connsiteY24" fmla="*/ 3808 h 429161"/>
                <a:gd name="connsiteX25" fmla="*/ 715 w 372189"/>
                <a:gd name="connsiteY25" fmla="*/ 154241 h 429161"/>
                <a:gd name="connsiteX26" fmla="*/ 715 w 372189"/>
                <a:gd name="connsiteY26" fmla="*/ 161858 h 429161"/>
                <a:gd name="connsiteX27" fmla="*/ 97870 w 372189"/>
                <a:gd name="connsiteY27" fmla="*/ 311338 h 429161"/>
                <a:gd name="connsiteX28" fmla="*/ 284560 w 372189"/>
                <a:gd name="connsiteY28" fmla="*/ 287536 h 429161"/>
                <a:gd name="connsiteX29" fmla="*/ 247412 w 372189"/>
                <a:gd name="connsiteY29" fmla="*/ 227553 h 429161"/>
                <a:gd name="connsiteX30" fmla="*/ 244554 w 372189"/>
                <a:gd name="connsiteY30" fmla="*/ 224697 h 429161"/>
                <a:gd name="connsiteX31" fmla="*/ 235982 w 372189"/>
                <a:gd name="connsiteY31" fmla="*/ 224697 h 429161"/>
                <a:gd name="connsiteX32" fmla="*/ 233124 w 372189"/>
                <a:gd name="connsiteY32" fmla="*/ 237074 h 429161"/>
                <a:gd name="connsiteX33" fmla="*/ 271224 w 372189"/>
                <a:gd name="connsiteY33" fmla="*/ 298961 h 429161"/>
                <a:gd name="connsiteX34" fmla="*/ 116920 w 372189"/>
                <a:gd name="connsiteY34" fmla="*/ 298961 h 429161"/>
                <a:gd name="connsiteX35" fmla="*/ 191215 w 372189"/>
                <a:gd name="connsiteY35" fmla="*/ 163762 h 429161"/>
                <a:gd name="connsiteX36" fmla="*/ 327422 w 372189"/>
                <a:gd name="connsiteY36" fmla="*/ 163762 h 429161"/>
                <a:gd name="connsiteX37" fmla="*/ 352187 w 372189"/>
                <a:gd name="connsiteY37" fmla="*/ 163762 h 429161"/>
                <a:gd name="connsiteX38" fmla="*/ 284560 w 372189"/>
                <a:gd name="connsiteY38" fmla="*/ 287536 h 429161"/>
                <a:gd name="connsiteX39" fmla="*/ 351235 w 372189"/>
                <a:gd name="connsiteY39" fmla="*/ 148528 h 429161"/>
                <a:gd name="connsiteX40" fmla="*/ 190262 w 372189"/>
                <a:gd name="connsiteY40" fmla="*/ 148528 h 429161"/>
                <a:gd name="connsiteX41" fmla="*/ 152162 w 372189"/>
                <a:gd name="connsiteY41" fmla="*/ 88546 h 429161"/>
                <a:gd name="connsiteX42" fmla="*/ 103585 w 372189"/>
                <a:gd name="connsiteY42" fmla="*/ 13329 h 429161"/>
                <a:gd name="connsiteX43" fmla="*/ 264557 w 372189"/>
                <a:gd name="connsiteY43" fmla="*/ 13329 h 429161"/>
                <a:gd name="connsiteX44" fmla="*/ 351235 w 372189"/>
                <a:gd name="connsiteY44" fmla="*/ 148528 h 429161"/>
                <a:gd name="connsiteX45" fmla="*/ 90249 w 372189"/>
                <a:gd name="connsiteY45" fmla="*/ 20946 h 429161"/>
                <a:gd name="connsiteX46" fmla="*/ 163592 w 372189"/>
                <a:gd name="connsiteY46" fmla="*/ 134247 h 429161"/>
                <a:gd name="connsiteX47" fmla="*/ 177879 w 372189"/>
                <a:gd name="connsiteY47" fmla="*/ 157097 h 429161"/>
                <a:gd name="connsiteX48" fmla="*/ 103585 w 372189"/>
                <a:gd name="connsiteY48" fmla="*/ 292296 h 429161"/>
                <a:gd name="connsiteX49" fmla="*/ 15954 w 372189"/>
                <a:gd name="connsiteY49" fmla="*/ 156145 h 429161"/>
                <a:gd name="connsiteX50" fmla="*/ 90249 w 372189"/>
                <a:gd name="connsiteY50" fmla="*/ 20946 h 429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Lst>
              <a:rect l="l" t="t" r="r" b="b"/>
              <a:pathLst>
                <a:path w="372189" h="429161">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pFill/>
            <a:ln w="9525" cap="flat">
              <a:noFill/>
              <a:prstDash val="solid"/>
              <a:miter/>
            </a:ln>
          </p:spPr>
          <p:txBody>
            <a:bodyPr rtlCol="0" anchor="ctr"/>
            <a:lstStyle/>
            <a:p>
              <a:endParaRPr lang="en-US"/>
            </a:p>
          </p:txBody>
        </p:sp>
        <p:sp>
          <p:nvSpPr>
            <p:cNvPr id="6" name="Freeform 5">
              <a:extLst>
                <a:ext uri="{FF2B5EF4-FFF2-40B4-BE49-F238E27FC236}">
                  <a16:creationId xmlns:a16="http://schemas.microsoft.com/office/drawing/2014/main" id="{0C29405C-3D04-FAB7-77B3-7519EBCF789D}"/>
                </a:ext>
              </a:extLst>
            </p:cNvPr>
            <p:cNvSpPr/>
            <p:nvPr/>
          </p:nvSpPr>
          <p:spPr>
            <a:xfrm>
              <a:off x="13245262" y="6153980"/>
              <a:ext cx="221694" cy="317050"/>
            </a:xfrm>
            <a:custGeom>
              <a:avLst/>
              <a:gdLst>
                <a:gd name="connsiteX0" fmla="*/ 89297 w 221694"/>
                <a:gd name="connsiteY0" fmla="*/ 952 h 317050"/>
                <a:gd name="connsiteX1" fmla="*/ 89297 w 221694"/>
                <a:gd name="connsiteY1" fmla="*/ 952 h 317050"/>
                <a:gd name="connsiteX2" fmla="*/ 89297 w 221694"/>
                <a:gd name="connsiteY2" fmla="*/ 952 h 317050"/>
                <a:gd name="connsiteX3" fmla="*/ 85487 w 221694"/>
                <a:gd name="connsiteY3" fmla="*/ 1904 h 317050"/>
                <a:gd name="connsiteX4" fmla="*/ 85487 w 221694"/>
                <a:gd name="connsiteY4" fmla="*/ 1904 h 317050"/>
                <a:gd name="connsiteX5" fmla="*/ 82630 w 221694"/>
                <a:gd name="connsiteY5" fmla="*/ 4761 h 317050"/>
                <a:gd name="connsiteX6" fmla="*/ 82630 w 221694"/>
                <a:gd name="connsiteY6" fmla="*/ 4761 h 317050"/>
                <a:gd name="connsiteX7" fmla="*/ 714 w 221694"/>
                <a:gd name="connsiteY7" fmla="*/ 155193 h 317050"/>
                <a:gd name="connsiteX8" fmla="*/ 714 w 221694"/>
                <a:gd name="connsiteY8" fmla="*/ 162810 h 317050"/>
                <a:gd name="connsiteX9" fmla="*/ 96917 w 221694"/>
                <a:gd name="connsiteY9" fmla="*/ 313242 h 317050"/>
                <a:gd name="connsiteX10" fmla="*/ 99774 w 221694"/>
                <a:gd name="connsiteY10" fmla="*/ 316099 h 317050"/>
                <a:gd name="connsiteX11" fmla="*/ 103584 w 221694"/>
                <a:gd name="connsiteY11" fmla="*/ 317051 h 317050"/>
                <a:gd name="connsiteX12" fmla="*/ 103584 w 221694"/>
                <a:gd name="connsiteY12" fmla="*/ 317051 h 317050"/>
                <a:gd name="connsiteX13" fmla="*/ 221694 w 221694"/>
                <a:gd name="connsiteY13" fmla="*/ 317051 h 317050"/>
                <a:gd name="connsiteX14" fmla="*/ 221694 w 221694"/>
                <a:gd name="connsiteY14" fmla="*/ 301817 h 317050"/>
                <a:gd name="connsiteX15" fmla="*/ 115967 w 221694"/>
                <a:gd name="connsiteY15" fmla="*/ 301817 h 317050"/>
                <a:gd name="connsiteX16" fmla="*/ 190262 w 221694"/>
                <a:gd name="connsiteY16" fmla="*/ 166618 h 317050"/>
                <a:gd name="connsiteX17" fmla="*/ 221694 w 221694"/>
                <a:gd name="connsiteY17" fmla="*/ 166618 h 317050"/>
                <a:gd name="connsiteX18" fmla="*/ 221694 w 221694"/>
                <a:gd name="connsiteY18" fmla="*/ 150432 h 317050"/>
                <a:gd name="connsiteX19" fmla="*/ 221694 w 221694"/>
                <a:gd name="connsiteY19" fmla="*/ 150432 h 317050"/>
                <a:gd name="connsiteX20" fmla="*/ 189309 w 221694"/>
                <a:gd name="connsiteY20" fmla="*/ 150432 h 317050"/>
                <a:gd name="connsiteX21" fmla="*/ 102632 w 221694"/>
                <a:gd name="connsiteY21" fmla="*/ 15233 h 317050"/>
                <a:gd name="connsiteX22" fmla="*/ 221694 w 221694"/>
                <a:gd name="connsiteY22" fmla="*/ 15233 h 317050"/>
                <a:gd name="connsiteX23" fmla="*/ 221694 w 221694"/>
                <a:gd name="connsiteY23" fmla="*/ 0 h 317050"/>
                <a:gd name="connsiteX24" fmla="*/ 89297 w 221694"/>
                <a:gd name="connsiteY24" fmla="*/ 952 h 317050"/>
                <a:gd name="connsiteX25" fmla="*/ 89297 w 221694"/>
                <a:gd name="connsiteY25" fmla="*/ 952 h 317050"/>
                <a:gd name="connsiteX26" fmla="*/ 90249 w 221694"/>
                <a:gd name="connsiteY26" fmla="*/ 22850 h 317050"/>
                <a:gd name="connsiteX27" fmla="*/ 175974 w 221694"/>
                <a:gd name="connsiteY27" fmla="*/ 156145 h 317050"/>
                <a:gd name="connsiteX28" fmla="*/ 177880 w 221694"/>
                <a:gd name="connsiteY28" fmla="*/ 159001 h 317050"/>
                <a:gd name="connsiteX29" fmla="*/ 123587 w 221694"/>
                <a:gd name="connsiteY29" fmla="*/ 258972 h 317050"/>
                <a:gd name="connsiteX30" fmla="*/ 104537 w 221694"/>
                <a:gd name="connsiteY30" fmla="*/ 294200 h 317050"/>
                <a:gd name="connsiteX31" fmla="*/ 16907 w 221694"/>
                <a:gd name="connsiteY31" fmla="*/ 158049 h 317050"/>
                <a:gd name="connsiteX32" fmla="*/ 90249 w 221694"/>
                <a:gd name="connsiteY32" fmla="*/ 22850 h 317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221694" h="31705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pFill/>
            <a:ln w="9525" cap="flat">
              <a:noFill/>
              <a:prstDash val="solid"/>
              <a:miter/>
            </a:ln>
          </p:spPr>
          <p:txBody>
            <a:bodyPr rtlCol="0" anchor="ctr"/>
            <a:lstStyle/>
            <a:p>
              <a:endParaRPr lang="en-US"/>
            </a:p>
          </p:txBody>
        </p:sp>
        <p:sp>
          <p:nvSpPr>
            <p:cNvPr id="7" name="Freeform 6">
              <a:extLst>
                <a:ext uri="{FF2B5EF4-FFF2-40B4-BE49-F238E27FC236}">
                  <a16:creationId xmlns:a16="http://schemas.microsoft.com/office/drawing/2014/main" id="{B5D74E2B-3820-61C9-3F48-49349727FC4F}"/>
                </a:ext>
              </a:extLst>
            </p:cNvPr>
            <p:cNvSpPr/>
            <p:nvPr/>
          </p:nvSpPr>
          <p:spPr>
            <a:xfrm>
              <a:off x="12999517" y="6484393"/>
              <a:ext cx="372189" cy="409372"/>
            </a:xfrm>
            <a:custGeom>
              <a:avLst/>
              <a:gdLst>
                <a:gd name="connsiteX0" fmla="*/ 372189 w 372189"/>
                <a:gd name="connsiteY0" fmla="*/ 278934 h 409372"/>
                <a:gd name="connsiteX1" fmla="*/ 372189 w 372189"/>
                <a:gd name="connsiteY1" fmla="*/ 277982 h 409372"/>
                <a:gd name="connsiteX2" fmla="*/ 371237 w 372189"/>
                <a:gd name="connsiteY2" fmla="*/ 275126 h 409372"/>
                <a:gd name="connsiteX3" fmla="*/ 371237 w 372189"/>
                <a:gd name="connsiteY3" fmla="*/ 275126 h 409372"/>
                <a:gd name="connsiteX4" fmla="*/ 371237 w 372189"/>
                <a:gd name="connsiteY4" fmla="*/ 275126 h 409372"/>
                <a:gd name="connsiteX5" fmla="*/ 276939 w 372189"/>
                <a:gd name="connsiteY5" fmla="*/ 128502 h 409372"/>
                <a:gd name="connsiteX6" fmla="*/ 340757 w 372189"/>
                <a:gd name="connsiteY6" fmla="*/ 12345 h 409372"/>
                <a:gd name="connsiteX7" fmla="*/ 336947 w 372189"/>
                <a:gd name="connsiteY7" fmla="*/ 920 h 409372"/>
                <a:gd name="connsiteX8" fmla="*/ 336947 w 372189"/>
                <a:gd name="connsiteY8" fmla="*/ 920 h 409372"/>
                <a:gd name="connsiteX9" fmla="*/ 325516 w 372189"/>
                <a:gd name="connsiteY9" fmla="*/ 4728 h 409372"/>
                <a:gd name="connsiteX10" fmla="*/ 260747 w 372189"/>
                <a:gd name="connsiteY10" fmla="*/ 121837 h 409372"/>
                <a:gd name="connsiteX11" fmla="*/ 89297 w 372189"/>
                <a:gd name="connsiteY11" fmla="*/ 121837 h 409372"/>
                <a:gd name="connsiteX12" fmla="*/ 89297 w 372189"/>
                <a:gd name="connsiteY12" fmla="*/ 121837 h 409372"/>
                <a:gd name="connsiteX13" fmla="*/ 89297 w 372189"/>
                <a:gd name="connsiteY13" fmla="*/ 121837 h 409372"/>
                <a:gd name="connsiteX14" fmla="*/ 89297 w 372189"/>
                <a:gd name="connsiteY14" fmla="*/ 121837 h 409372"/>
                <a:gd name="connsiteX15" fmla="*/ 85487 w 372189"/>
                <a:gd name="connsiteY15" fmla="*/ 122789 h 409372"/>
                <a:gd name="connsiteX16" fmla="*/ 85487 w 372189"/>
                <a:gd name="connsiteY16" fmla="*/ 122789 h 409372"/>
                <a:gd name="connsiteX17" fmla="*/ 82629 w 372189"/>
                <a:gd name="connsiteY17" fmla="*/ 125645 h 409372"/>
                <a:gd name="connsiteX18" fmla="*/ 82629 w 372189"/>
                <a:gd name="connsiteY18" fmla="*/ 125645 h 409372"/>
                <a:gd name="connsiteX19" fmla="*/ 714 w 372189"/>
                <a:gd name="connsiteY19" fmla="*/ 276078 h 409372"/>
                <a:gd name="connsiteX20" fmla="*/ 714 w 372189"/>
                <a:gd name="connsiteY20" fmla="*/ 283695 h 409372"/>
                <a:gd name="connsiteX21" fmla="*/ 80724 w 372189"/>
                <a:gd name="connsiteY21" fmla="*/ 408420 h 409372"/>
                <a:gd name="connsiteX22" fmla="*/ 98822 w 372189"/>
                <a:gd name="connsiteY22" fmla="*/ 408420 h 409372"/>
                <a:gd name="connsiteX23" fmla="*/ 15954 w 372189"/>
                <a:gd name="connsiteY23" fmla="*/ 278934 h 409372"/>
                <a:gd name="connsiteX24" fmla="*/ 90249 w 372189"/>
                <a:gd name="connsiteY24" fmla="*/ 143735 h 409372"/>
                <a:gd name="connsiteX25" fmla="*/ 177879 w 372189"/>
                <a:gd name="connsiteY25" fmla="*/ 279886 h 409372"/>
                <a:gd name="connsiteX26" fmla="*/ 107394 w 372189"/>
                <a:gd name="connsiteY26" fmla="*/ 409372 h 409372"/>
                <a:gd name="connsiteX27" fmla="*/ 124539 w 372189"/>
                <a:gd name="connsiteY27" fmla="*/ 409372 h 409372"/>
                <a:gd name="connsiteX28" fmla="*/ 191214 w 372189"/>
                <a:gd name="connsiteY28" fmla="*/ 287503 h 409372"/>
                <a:gd name="connsiteX29" fmla="*/ 346472 w 372189"/>
                <a:gd name="connsiteY29" fmla="*/ 287503 h 409372"/>
                <a:gd name="connsiteX30" fmla="*/ 353139 w 372189"/>
                <a:gd name="connsiteY30" fmla="*/ 287503 h 409372"/>
                <a:gd name="connsiteX31" fmla="*/ 286464 w 372189"/>
                <a:gd name="connsiteY31" fmla="*/ 409372 h 409372"/>
                <a:gd name="connsiteX32" fmla="*/ 303609 w 372189"/>
                <a:gd name="connsiteY32" fmla="*/ 409372 h 409372"/>
                <a:gd name="connsiteX33" fmla="*/ 372189 w 372189"/>
                <a:gd name="connsiteY33" fmla="*/ 283695 h 409372"/>
                <a:gd name="connsiteX34" fmla="*/ 372189 w 372189"/>
                <a:gd name="connsiteY34" fmla="*/ 283695 h 409372"/>
                <a:gd name="connsiteX35" fmla="*/ 372189 w 372189"/>
                <a:gd name="connsiteY35" fmla="*/ 283695 h 409372"/>
                <a:gd name="connsiteX36" fmla="*/ 372189 w 372189"/>
                <a:gd name="connsiteY36" fmla="*/ 278934 h 409372"/>
                <a:gd name="connsiteX37" fmla="*/ 222647 w 372189"/>
                <a:gd name="connsiteY37" fmla="*/ 207526 h 409372"/>
                <a:gd name="connsiteX38" fmla="*/ 222647 w 372189"/>
                <a:gd name="connsiteY38" fmla="*/ 207526 h 409372"/>
                <a:gd name="connsiteX39" fmla="*/ 235029 w 372189"/>
                <a:gd name="connsiteY39" fmla="*/ 203718 h 409372"/>
                <a:gd name="connsiteX40" fmla="*/ 268366 w 372189"/>
                <a:gd name="connsiteY40" fmla="*/ 142783 h 409372"/>
                <a:gd name="connsiteX41" fmla="*/ 351234 w 372189"/>
                <a:gd name="connsiteY41" fmla="*/ 271317 h 409372"/>
                <a:gd name="connsiteX42" fmla="*/ 190262 w 372189"/>
                <a:gd name="connsiteY42" fmla="*/ 271317 h 409372"/>
                <a:gd name="connsiteX43" fmla="*/ 103584 w 372189"/>
                <a:gd name="connsiteY43" fmla="*/ 136119 h 409372"/>
                <a:gd name="connsiteX44" fmla="*/ 253127 w 372189"/>
                <a:gd name="connsiteY44" fmla="*/ 136119 h 409372"/>
                <a:gd name="connsiteX45" fmla="*/ 219789 w 372189"/>
                <a:gd name="connsiteY45" fmla="*/ 196101 h 409372"/>
                <a:gd name="connsiteX46" fmla="*/ 218837 w 372189"/>
                <a:gd name="connsiteY46" fmla="*/ 199909 h 409372"/>
                <a:gd name="connsiteX47" fmla="*/ 222647 w 372189"/>
                <a:gd name="connsiteY47" fmla="*/ 207526 h 409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372189" h="409372">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pFill/>
            <a:ln w="9525" cap="flat">
              <a:noFill/>
              <a:prstDash val="solid"/>
              <a:miter/>
            </a:ln>
          </p:spPr>
          <p:txBody>
            <a:bodyPr rtlCol="0" anchor="ctr"/>
            <a:lstStyle/>
            <a:p>
              <a:endParaRPr lang="en-US"/>
            </a:p>
          </p:txBody>
        </p:sp>
        <p:sp>
          <p:nvSpPr>
            <p:cNvPr id="8" name="Freeform 7">
              <a:extLst>
                <a:ext uri="{FF2B5EF4-FFF2-40B4-BE49-F238E27FC236}">
                  <a16:creationId xmlns:a16="http://schemas.microsoft.com/office/drawing/2014/main" id="{1D38FB16-E184-4367-EF24-11A564AB979A}"/>
                </a:ext>
              </a:extLst>
            </p:cNvPr>
            <p:cNvSpPr/>
            <p:nvPr/>
          </p:nvSpPr>
          <p:spPr>
            <a:xfrm>
              <a:off x="13344083" y="5857876"/>
              <a:ext cx="124777" cy="19994"/>
            </a:xfrm>
            <a:custGeom>
              <a:avLst/>
              <a:gdLst>
                <a:gd name="connsiteX0" fmla="*/ 8573 w 124777"/>
                <a:gd name="connsiteY0" fmla="*/ 2856 h 19994"/>
                <a:gd name="connsiteX1" fmla="*/ 0 w 124777"/>
                <a:gd name="connsiteY1" fmla="*/ 11425 h 19994"/>
                <a:gd name="connsiteX2" fmla="*/ 4763 w 124777"/>
                <a:gd name="connsiteY2" fmla="*/ 19042 h 19994"/>
                <a:gd name="connsiteX3" fmla="*/ 8573 w 124777"/>
                <a:gd name="connsiteY3" fmla="*/ 19994 h 19994"/>
                <a:gd name="connsiteX4" fmla="*/ 124778 w 124777"/>
                <a:gd name="connsiteY4" fmla="*/ 17138 h 19994"/>
                <a:gd name="connsiteX5" fmla="*/ 124778 w 124777"/>
                <a:gd name="connsiteY5" fmla="*/ 0 h 19994"/>
                <a:gd name="connsiteX6" fmla="*/ 8573 w 124777"/>
                <a:gd name="connsiteY6" fmla="*/ 2856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pFill/>
            <a:ln w="9525" cap="flat">
              <a:noFill/>
              <a:prstDash val="solid"/>
              <a:miter/>
            </a:ln>
          </p:spPr>
          <p:txBody>
            <a:bodyPr rtlCol="0" anchor="ctr"/>
            <a:lstStyle/>
            <a:p>
              <a:endParaRPr lang="en-US"/>
            </a:p>
          </p:txBody>
        </p:sp>
        <p:sp>
          <p:nvSpPr>
            <p:cNvPr id="9" name="Freeform 8">
              <a:extLst>
                <a:ext uri="{FF2B5EF4-FFF2-40B4-BE49-F238E27FC236}">
                  <a16:creationId xmlns:a16="http://schemas.microsoft.com/office/drawing/2014/main" id="{3083115F-AF24-F60C-E7BE-4A1344464EF6}"/>
                </a:ext>
              </a:extLst>
            </p:cNvPr>
            <p:cNvSpPr/>
            <p:nvPr/>
          </p:nvSpPr>
          <p:spPr>
            <a:xfrm>
              <a:off x="13413616" y="6760471"/>
              <a:ext cx="54292" cy="18089"/>
            </a:xfrm>
            <a:custGeom>
              <a:avLst/>
              <a:gdLst>
                <a:gd name="connsiteX0" fmla="*/ 0 w 54292"/>
                <a:gd name="connsiteY0" fmla="*/ 9521 h 18089"/>
                <a:gd name="connsiteX1" fmla="*/ 4763 w 54292"/>
                <a:gd name="connsiteY1" fmla="*/ 17138 h 18089"/>
                <a:gd name="connsiteX2" fmla="*/ 8572 w 54292"/>
                <a:gd name="connsiteY2" fmla="*/ 18090 h 18089"/>
                <a:gd name="connsiteX3" fmla="*/ 54292 w 54292"/>
                <a:gd name="connsiteY3" fmla="*/ 17138 h 18089"/>
                <a:gd name="connsiteX4" fmla="*/ 54292 w 54292"/>
                <a:gd name="connsiteY4" fmla="*/ 0 h 18089"/>
                <a:gd name="connsiteX5" fmla="*/ 8572 w 54292"/>
                <a:gd name="connsiteY5" fmla="*/ 952 h 18089"/>
                <a:gd name="connsiteX6" fmla="*/ 0 w 54292"/>
                <a:gd name="connsiteY6" fmla="*/ 9521 h 18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89">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pFill/>
            <a:ln w="9525" cap="flat">
              <a:noFill/>
              <a:prstDash val="solid"/>
              <a:miter/>
            </a:ln>
          </p:spPr>
          <p:txBody>
            <a:bodyPr rtlCol="0" anchor="ctr"/>
            <a:lstStyle/>
            <a:p>
              <a:endParaRPr lang="en-US"/>
            </a:p>
          </p:txBody>
        </p:sp>
        <p:sp>
          <p:nvSpPr>
            <p:cNvPr id="10" name="Freeform 9">
              <a:extLst>
                <a:ext uri="{FF2B5EF4-FFF2-40B4-BE49-F238E27FC236}">
                  <a16:creationId xmlns:a16="http://schemas.microsoft.com/office/drawing/2014/main" id="{AE4C160A-1DE5-28D3-3CCC-884309C6E90F}"/>
                </a:ext>
              </a:extLst>
            </p:cNvPr>
            <p:cNvSpPr/>
            <p:nvPr/>
          </p:nvSpPr>
          <p:spPr>
            <a:xfrm>
              <a:off x="12708052" y="6043569"/>
              <a:ext cx="371236" cy="540524"/>
            </a:xfrm>
            <a:custGeom>
              <a:avLst/>
              <a:gdLst>
                <a:gd name="connsiteX0" fmla="*/ 350282 w 371236"/>
                <a:gd name="connsiteY0" fmla="*/ 536954 h 540524"/>
                <a:gd name="connsiteX1" fmla="*/ 353140 w 371236"/>
                <a:gd name="connsiteY1" fmla="*/ 539811 h 540524"/>
                <a:gd name="connsiteX2" fmla="*/ 361712 w 371236"/>
                <a:gd name="connsiteY2" fmla="*/ 539811 h 540524"/>
                <a:gd name="connsiteX3" fmla="*/ 364569 w 371236"/>
                <a:gd name="connsiteY3" fmla="*/ 527433 h 540524"/>
                <a:gd name="connsiteX4" fmla="*/ 295037 w 371236"/>
                <a:gd name="connsiteY4" fmla="*/ 415085 h 540524"/>
                <a:gd name="connsiteX5" fmla="*/ 370285 w 371236"/>
                <a:gd name="connsiteY5" fmla="*/ 277030 h 540524"/>
                <a:gd name="connsiteX6" fmla="*/ 371237 w 371236"/>
                <a:gd name="connsiteY6" fmla="*/ 273221 h 540524"/>
                <a:gd name="connsiteX7" fmla="*/ 371237 w 371236"/>
                <a:gd name="connsiteY7" fmla="*/ 272269 h 540524"/>
                <a:gd name="connsiteX8" fmla="*/ 370285 w 371236"/>
                <a:gd name="connsiteY8" fmla="*/ 269413 h 540524"/>
                <a:gd name="connsiteX9" fmla="*/ 370285 w 371236"/>
                <a:gd name="connsiteY9" fmla="*/ 269413 h 540524"/>
                <a:gd name="connsiteX10" fmla="*/ 370285 w 371236"/>
                <a:gd name="connsiteY10" fmla="*/ 269413 h 540524"/>
                <a:gd name="connsiteX11" fmla="*/ 276940 w 371236"/>
                <a:gd name="connsiteY11" fmla="*/ 123741 h 540524"/>
                <a:gd name="connsiteX12" fmla="*/ 337899 w 371236"/>
                <a:gd name="connsiteY12" fmla="*/ 12345 h 540524"/>
                <a:gd name="connsiteX13" fmla="*/ 334090 w 371236"/>
                <a:gd name="connsiteY13" fmla="*/ 920 h 540524"/>
                <a:gd name="connsiteX14" fmla="*/ 334090 w 371236"/>
                <a:gd name="connsiteY14" fmla="*/ 920 h 540524"/>
                <a:gd name="connsiteX15" fmla="*/ 322660 w 371236"/>
                <a:gd name="connsiteY15" fmla="*/ 4728 h 540524"/>
                <a:gd name="connsiteX16" fmla="*/ 261699 w 371236"/>
                <a:gd name="connsiteY16" fmla="*/ 115172 h 540524"/>
                <a:gd name="connsiteX17" fmla="*/ 89297 w 371236"/>
                <a:gd name="connsiteY17" fmla="*/ 115172 h 540524"/>
                <a:gd name="connsiteX18" fmla="*/ 89297 w 371236"/>
                <a:gd name="connsiteY18" fmla="*/ 115172 h 540524"/>
                <a:gd name="connsiteX19" fmla="*/ 89297 w 371236"/>
                <a:gd name="connsiteY19" fmla="*/ 115172 h 540524"/>
                <a:gd name="connsiteX20" fmla="*/ 89297 w 371236"/>
                <a:gd name="connsiteY20" fmla="*/ 115172 h 540524"/>
                <a:gd name="connsiteX21" fmla="*/ 85487 w 371236"/>
                <a:gd name="connsiteY21" fmla="*/ 116124 h 540524"/>
                <a:gd name="connsiteX22" fmla="*/ 85487 w 371236"/>
                <a:gd name="connsiteY22" fmla="*/ 116124 h 540524"/>
                <a:gd name="connsiteX23" fmla="*/ 82629 w 371236"/>
                <a:gd name="connsiteY23" fmla="*/ 118980 h 540524"/>
                <a:gd name="connsiteX24" fmla="*/ 715 w 371236"/>
                <a:gd name="connsiteY24" fmla="*/ 269413 h 540524"/>
                <a:gd name="connsiteX25" fmla="*/ 715 w 371236"/>
                <a:gd name="connsiteY25" fmla="*/ 277030 h 540524"/>
                <a:gd name="connsiteX26" fmla="*/ 96917 w 371236"/>
                <a:gd name="connsiteY26" fmla="*/ 427462 h 540524"/>
                <a:gd name="connsiteX27" fmla="*/ 99774 w 371236"/>
                <a:gd name="connsiteY27" fmla="*/ 430319 h 540524"/>
                <a:gd name="connsiteX28" fmla="*/ 103585 w 371236"/>
                <a:gd name="connsiteY28" fmla="*/ 431271 h 540524"/>
                <a:gd name="connsiteX29" fmla="*/ 103585 w 371236"/>
                <a:gd name="connsiteY29" fmla="*/ 431271 h 540524"/>
                <a:gd name="connsiteX30" fmla="*/ 282654 w 371236"/>
                <a:gd name="connsiteY30" fmla="*/ 431271 h 540524"/>
                <a:gd name="connsiteX31" fmla="*/ 284560 w 371236"/>
                <a:gd name="connsiteY31" fmla="*/ 431271 h 540524"/>
                <a:gd name="connsiteX32" fmla="*/ 350282 w 371236"/>
                <a:gd name="connsiteY32" fmla="*/ 536954 h 540524"/>
                <a:gd name="connsiteX33" fmla="*/ 220742 w 371236"/>
                <a:gd name="connsiteY33" fmla="*/ 207526 h 540524"/>
                <a:gd name="connsiteX34" fmla="*/ 220742 w 371236"/>
                <a:gd name="connsiteY34" fmla="*/ 207526 h 540524"/>
                <a:gd name="connsiteX35" fmla="*/ 233124 w 371236"/>
                <a:gd name="connsiteY35" fmla="*/ 203718 h 540524"/>
                <a:gd name="connsiteX36" fmla="*/ 269319 w 371236"/>
                <a:gd name="connsiteY36" fmla="*/ 138023 h 540524"/>
                <a:gd name="connsiteX37" fmla="*/ 351235 w 371236"/>
                <a:gd name="connsiteY37" fmla="*/ 264652 h 540524"/>
                <a:gd name="connsiteX38" fmla="*/ 190262 w 371236"/>
                <a:gd name="connsiteY38" fmla="*/ 264652 h 540524"/>
                <a:gd name="connsiteX39" fmla="*/ 152162 w 371236"/>
                <a:gd name="connsiteY39" fmla="*/ 204670 h 540524"/>
                <a:gd name="connsiteX40" fmla="*/ 103585 w 371236"/>
                <a:gd name="connsiteY40" fmla="*/ 129454 h 540524"/>
                <a:gd name="connsiteX41" fmla="*/ 254079 w 371236"/>
                <a:gd name="connsiteY41" fmla="*/ 129454 h 540524"/>
                <a:gd name="connsiteX42" fmla="*/ 216932 w 371236"/>
                <a:gd name="connsiteY42" fmla="*/ 196101 h 540524"/>
                <a:gd name="connsiteX43" fmla="*/ 215979 w 371236"/>
                <a:gd name="connsiteY43" fmla="*/ 199909 h 540524"/>
                <a:gd name="connsiteX44" fmla="*/ 220742 w 371236"/>
                <a:gd name="connsiteY44" fmla="*/ 207526 h 540524"/>
                <a:gd name="connsiteX45" fmla="*/ 90249 w 371236"/>
                <a:gd name="connsiteY45" fmla="*/ 137070 h 540524"/>
                <a:gd name="connsiteX46" fmla="*/ 166449 w 371236"/>
                <a:gd name="connsiteY46" fmla="*/ 256083 h 540524"/>
                <a:gd name="connsiteX47" fmla="*/ 176927 w 371236"/>
                <a:gd name="connsiteY47" fmla="*/ 273221 h 540524"/>
                <a:gd name="connsiteX48" fmla="*/ 122635 w 371236"/>
                <a:gd name="connsiteY48" fmla="*/ 373192 h 540524"/>
                <a:gd name="connsiteX49" fmla="*/ 103585 w 371236"/>
                <a:gd name="connsiteY49" fmla="*/ 408420 h 540524"/>
                <a:gd name="connsiteX50" fmla="*/ 15954 w 371236"/>
                <a:gd name="connsiteY50" fmla="*/ 272269 h 540524"/>
                <a:gd name="connsiteX51" fmla="*/ 90249 w 371236"/>
                <a:gd name="connsiteY51" fmla="*/ 137070 h 540524"/>
                <a:gd name="connsiteX52" fmla="*/ 116919 w 371236"/>
                <a:gd name="connsiteY52" fmla="*/ 416037 h 540524"/>
                <a:gd name="connsiteX53" fmla="*/ 191215 w 371236"/>
                <a:gd name="connsiteY53" fmla="*/ 280838 h 540524"/>
                <a:gd name="connsiteX54" fmla="*/ 327422 w 371236"/>
                <a:gd name="connsiteY54" fmla="*/ 280838 h 540524"/>
                <a:gd name="connsiteX55" fmla="*/ 352187 w 371236"/>
                <a:gd name="connsiteY55" fmla="*/ 280838 h 540524"/>
                <a:gd name="connsiteX56" fmla="*/ 286465 w 371236"/>
                <a:gd name="connsiteY56" fmla="*/ 400804 h 540524"/>
                <a:gd name="connsiteX57" fmla="*/ 249317 w 371236"/>
                <a:gd name="connsiteY57" fmla="*/ 340821 h 540524"/>
                <a:gd name="connsiteX58" fmla="*/ 246460 w 371236"/>
                <a:gd name="connsiteY58" fmla="*/ 337965 h 540524"/>
                <a:gd name="connsiteX59" fmla="*/ 237887 w 371236"/>
                <a:gd name="connsiteY59" fmla="*/ 337965 h 540524"/>
                <a:gd name="connsiteX60" fmla="*/ 235029 w 371236"/>
                <a:gd name="connsiteY60" fmla="*/ 350342 h 540524"/>
                <a:gd name="connsiteX61" fmla="*/ 275035 w 371236"/>
                <a:gd name="connsiteY61" fmla="*/ 416037 h 540524"/>
                <a:gd name="connsiteX62" fmla="*/ 116919 w 371236"/>
                <a:gd name="connsiteY62" fmla="*/ 416037 h 5405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Lst>
              <a:rect l="l" t="t" r="r" b="b"/>
              <a:pathLst>
                <a:path w="371236" h="540524">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pFill/>
            <a:ln w="9525" cap="flat">
              <a:noFill/>
              <a:prstDash val="solid"/>
              <a:miter/>
            </a:ln>
          </p:spPr>
          <p:txBody>
            <a:bodyPr rtlCol="0" anchor="ctr"/>
            <a:lstStyle/>
            <a:p>
              <a:endParaRPr lang="en-US"/>
            </a:p>
          </p:txBody>
        </p:sp>
      </p:grpSp>
      <p:sp>
        <p:nvSpPr>
          <p:cNvPr id="12" name="Text Placeholder 11">
            <a:extLst>
              <a:ext uri="{FF2B5EF4-FFF2-40B4-BE49-F238E27FC236}">
                <a16:creationId xmlns:a16="http://schemas.microsoft.com/office/drawing/2014/main" id="{93BF0F69-F239-55D6-EEDC-C71DE148FCFE}"/>
              </a:ext>
            </a:extLst>
          </p:cNvPr>
          <p:cNvSpPr>
            <a:spLocks noGrp="1"/>
          </p:cNvSpPr>
          <p:nvPr>
            <p:ph type="body" sz="quarter" idx="18"/>
          </p:nvPr>
        </p:nvSpPr>
        <p:spPr>
          <a:xfrm>
            <a:off x="375900" y="1504041"/>
            <a:ext cx="5720100" cy="3849918"/>
          </a:xfrm>
        </p:spPr>
        <p:txBody>
          <a:bodyPr/>
          <a:lstStyle/>
          <a:p>
            <a:pPr marL="0" indent="0" algn="just"/>
            <a:r>
              <a:rPr lang="en-IE" sz="1800" dirty="0"/>
              <a:t>Bevor </a:t>
            </a:r>
            <a:r>
              <a:rPr lang="en-IE" sz="1800" dirty="0" err="1"/>
              <a:t>wir</a:t>
            </a:r>
            <a:r>
              <a:rPr lang="en-IE" sz="1800" dirty="0"/>
              <a:t> </a:t>
            </a:r>
            <a:r>
              <a:rPr lang="en-IE" sz="1800" dirty="0" err="1"/>
              <a:t>uns</a:t>
            </a:r>
            <a:r>
              <a:rPr lang="en-IE" sz="1800" dirty="0"/>
              <a:t> </a:t>
            </a:r>
            <a:r>
              <a:rPr lang="en-IE" sz="1800" dirty="0" err="1"/>
              <a:t>mit</a:t>
            </a:r>
            <a:r>
              <a:rPr lang="en-IE" sz="1800" dirty="0"/>
              <a:t> </a:t>
            </a:r>
            <a:r>
              <a:rPr lang="en-IE" sz="1800" dirty="0" err="1"/>
              <a:t>hervorragenden</a:t>
            </a:r>
            <a:r>
              <a:rPr lang="en-IE" sz="1800" dirty="0"/>
              <a:t> </a:t>
            </a:r>
            <a:r>
              <a:rPr lang="en-IE" sz="1800" dirty="0" err="1"/>
              <a:t>Beispielen</a:t>
            </a:r>
            <a:r>
              <a:rPr lang="en-IE" sz="1800" dirty="0"/>
              <a:t> von Blockchain in der </a:t>
            </a:r>
            <a:r>
              <a:rPr lang="en-IE" sz="1800" dirty="0" err="1"/>
              <a:t>Landwirtschaft</a:t>
            </a:r>
            <a:r>
              <a:rPr lang="en-IE" sz="1800" dirty="0"/>
              <a:t> </a:t>
            </a:r>
            <a:r>
              <a:rPr lang="en-IE" sz="1800" dirty="0" err="1"/>
              <a:t>beschäftigen</a:t>
            </a:r>
            <a:r>
              <a:rPr lang="en-IE" sz="1800" dirty="0"/>
              <a:t>, </a:t>
            </a:r>
            <a:r>
              <a:rPr lang="en-IE" sz="1800" dirty="0" err="1"/>
              <a:t>nehmen</a:t>
            </a:r>
            <a:r>
              <a:rPr lang="en-IE" sz="1800" dirty="0"/>
              <a:t> Sie </a:t>
            </a:r>
            <a:r>
              <a:rPr lang="en-IE" sz="1800" dirty="0" err="1"/>
              <a:t>sich</a:t>
            </a:r>
            <a:r>
              <a:rPr lang="en-IE" sz="1800" dirty="0"/>
              <a:t> bitte 4-5 </a:t>
            </a:r>
            <a:r>
              <a:rPr lang="en-IE" sz="1800" dirty="0" err="1"/>
              <a:t>Minuten</a:t>
            </a:r>
            <a:r>
              <a:rPr lang="en-IE" sz="1800" dirty="0"/>
              <a:t> Zeit, um </a:t>
            </a:r>
            <a:r>
              <a:rPr lang="en-IE" sz="1800" dirty="0" err="1"/>
              <a:t>zu</a:t>
            </a:r>
            <a:r>
              <a:rPr lang="en-IE" sz="1800" dirty="0"/>
              <a:t> </a:t>
            </a:r>
            <a:r>
              <a:rPr lang="en-IE" sz="1800" dirty="0" err="1"/>
              <a:t>sehen</a:t>
            </a:r>
            <a:r>
              <a:rPr lang="en-IE" sz="1800" dirty="0"/>
              <a:t>, </a:t>
            </a:r>
            <a:r>
              <a:rPr lang="en-IE" sz="1800" dirty="0" err="1"/>
              <a:t>wie</a:t>
            </a:r>
            <a:r>
              <a:rPr lang="en-IE" sz="1800" dirty="0"/>
              <a:t> Infosys Blockchain </a:t>
            </a:r>
            <a:r>
              <a:rPr lang="en-IE" sz="1800" dirty="0" err="1"/>
              <a:t>dabei</a:t>
            </a:r>
            <a:r>
              <a:rPr lang="en-IE" sz="1800" dirty="0"/>
              <a:t> </a:t>
            </a:r>
            <a:r>
              <a:rPr lang="en-IE" sz="1800" dirty="0" err="1"/>
              <a:t>helfen</a:t>
            </a:r>
            <a:r>
              <a:rPr lang="en-IE" sz="1800" dirty="0"/>
              <a:t> </a:t>
            </a:r>
            <a:r>
              <a:rPr lang="en-IE" sz="1800" dirty="0" err="1"/>
              <a:t>kann</a:t>
            </a:r>
            <a:r>
              <a:rPr lang="en-IE" sz="1800" dirty="0"/>
              <a:t>, </a:t>
            </a:r>
            <a:r>
              <a:rPr lang="en-IE" sz="1800" dirty="0" err="1"/>
              <a:t>ein</a:t>
            </a:r>
            <a:r>
              <a:rPr lang="en-IE" sz="1800" dirty="0"/>
              <a:t> </a:t>
            </a:r>
            <a:r>
              <a:rPr lang="en-IE" sz="1800" dirty="0" err="1"/>
              <a:t>vertrauenswürdiges</a:t>
            </a:r>
            <a:r>
              <a:rPr lang="en-IE" sz="1800" dirty="0"/>
              <a:t> </a:t>
            </a:r>
            <a:r>
              <a:rPr lang="en-IE" sz="1800" dirty="0" err="1"/>
              <a:t>Netzwerk</a:t>
            </a:r>
            <a:r>
              <a:rPr lang="en-IE" sz="1800" dirty="0"/>
              <a:t> </a:t>
            </a:r>
            <a:r>
              <a:rPr lang="en-IE" sz="1800" dirty="0" err="1"/>
              <a:t>zu</a:t>
            </a:r>
            <a:r>
              <a:rPr lang="en-IE" sz="1800" dirty="0"/>
              <a:t> </a:t>
            </a:r>
            <a:r>
              <a:rPr lang="en-IE" sz="1800" dirty="0" err="1"/>
              <a:t>schaffen</a:t>
            </a:r>
            <a:r>
              <a:rPr lang="en-IE" sz="1800" dirty="0"/>
              <a:t> und die </a:t>
            </a:r>
            <a:r>
              <a:rPr lang="en-IE" sz="1800" dirty="0" err="1"/>
              <a:t>Transaktionen</a:t>
            </a:r>
            <a:r>
              <a:rPr lang="en-IE" sz="1800" dirty="0"/>
              <a:t> der </a:t>
            </a:r>
            <a:r>
              <a:rPr lang="en-IE" sz="1800" dirty="0" err="1"/>
              <a:t>Beteiligten</a:t>
            </a:r>
            <a:r>
              <a:rPr lang="en-IE" sz="1800" dirty="0"/>
              <a:t> </a:t>
            </a:r>
            <a:r>
              <a:rPr lang="en-IE" sz="1800" dirty="0" err="1"/>
              <a:t>durch</a:t>
            </a:r>
            <a:r>
              <a:rPr lang="en-IE" sz="1800" dirty="0"/>
              <a:t> </a:t>
            </a:r>
            <a:r>
              <a:rPr lang="en-IE" sz="1800" dirty="0" err="1"/>
              <a:t>intelligente</a:t>
            </a:r>
            <a:r>
              <a:rPr lang="en-IE" sz="1800" dirty="0"/>
              <a:t> </a:t>
            </a:r>
            <a:r>
              <a:rPr lang="en-IE" sz="1800" dirty="0" err="1"/>
              <a:t>Verträge</a:t>
            </a:r>
            <a:r>
              <a:rPr lang="en-IE" sz="1800" dirty="0"/>
              <a:t> </a:t>
            </a:r>
            <a:r>
              <a:rPr lang="en-IE" sz="1800" dirty="0" err="1"/>
              <a:t>zu</a:t>
            </a:r>
            <a:r>
              <a:rPr lang="en-IE" sz="1800" dirty="0"/>
              <a:t> </a:t>
            </a:r>
            <a:r>
              <a:rPr lang="en-IE" sz="1800" dirty="0" err="1"/>
              <a:t>ermöglichen</a:t>
            </a:r>
            <a:r>
              <a:rPr lang="en-IE" sz="1800" dirty="0"/>
              <a:t>.</a:t>
            </a:r>
          </a:p>
          <a:p>
            <a:pPr marL="0" indent="0" algn="just"/>
            <a:r>
              <a:rPr lang="en-IE" sz="1800" dirty="0"/>
              <a:t>Die </a:t>
            </a:r>
            <a:r>
              <a:rPr lang="en-IE" sz="1800" dirty="0" err="1"/>
              <a:t>landwirtschaftliche</a:t>
            </a:r>
            <a:r>
              <a:rPr lang="en-IE" sz="1800" dirty="0"/>
              <a:t> </a:t>
            </a:r>
            <a:r>
              <a:rPr lang="en-IE" sz="1800" dirty="0" err="1"/>
              <a:t>Lieferkette</a:t>
            </a:r>
            <a:r>
              <a:rPr lang="en-IE" sz="1800" dirty="0"/>
              <a:t> </a:t>
            </a:r>
            <a:r>
              <a:rPr lang="en-IE" sz="1800" dirty="0" err="1"/>
              <a:t>umfasst</a:t>
            </a:r>
            <a:r>
              <a:rPr lang="en-IE" sz="1800" dirty="0"/>
              <a:t> </a:t>
            </a:r>
            <a:r>
              <a:rPr lang="en-IE" sz="1800" dirty="0" err="1"/>
              <a:t>komplexe</a:t>
            </a:r>
            <a:r>
              <a:rPr lang="en-IE" sz="1800" dirty="0"/>
              <a:t>, </a:t>
            </a:r>
            <a:r>
              <a:rPr lang="en-IE" sz="1800" dirty="0" err="1"/>
              <a:t>miteinander</a:t>
            </a:r>
            <a:r>
              <a:rPr lang="en-IE" sz="1800" dirty="0"/>
              <a:t> </a:t>
            </a:r>
            <a:r>
              <a:rPr lang="en-IE" sz="1800" dirty="0" err="1"/>
              <a:t>verknüpfte</a:t>
            </a:r>
            <a:r>
              <a:rPr lang="en-IE" sz="1800" dirty="0"/>
              <a:t> </a:t>
            </a:r>
            <a:r>
              <a:rPr lang="en-IE" sz="1800" dirty="0" err="1"/>
              <a:t>Prozesse</a:t>
            </a:r>
            <a:r>
              <a:rPr lang="en-IE" sz="1800" dirty="0"/>
              <a:t> </a:t>
            </a:r>
            <a:r>
              <a:rPr lang="en-IE" sz="1800" dirty="0" err="1"/>
              <a:t>zwischen</a:t>
            </a:r>
            <a:r>
              <a:rPr lang="en-IE" sz="1800" dirty="0"/>
              <a:t> </a:t>
            </a:r>
            <a:r>
              <a:rPr lang="en-IE" sz="1800" dirty="0" err="1"/>
              <a:t>verschiedenen</a:t>
            </a:r>
            <a:r>
              <a:rPr lang="en-IE" sz="1800" dirty="0"/>
              <a:t> </a:t>
            </a:r>
            <a:r>
              <a:rPr lang="en-IE" sz="1800" dirty="0" err="1"/>
              <a:t>Akteuren</a:t>
            </a:r>
            <a:r>
              <a:rPr lang="en-IE" sz="1800" dirty="0"/>
              <a:t>. Zu den </a:t>
            </a:r>
            <a:r>
              <a:rPr lang="en-IE" sz="1800" dirty="0" err="1"/>
              <a:t>typischen</a:t>
            </a:r>
            <a:r>
              <a:rPr lang="en-IE" sz="1800" dirty="0"/>
              <a:t> </a:t>
            </a:r>
            <a:r>
              <a:rPr lang="en-IE" sz="1800" dirty="0" err="1"/>
              <a:t>Herausforderungen</a:t>
            </a:r>
            <a:r>
              <a:rPr lang="en-IE" sz="1800" dirty="0"/>
              <a:t> </a:t>
            </a:r>
            <a:r>
              <a:rPr lang="en-IE" sz="1800" dirty="0" err="1"/>
              <a:t>gehören</a:t>
            </a:r>
            <a:r>
              <a:rPr lang="en-IE" sz="1800" dirty="0"/>
              <a:t> die </a:t>
            </a:r>
            <a:r>
              <a:rPr lang="en-IE" sz="1800" dirty="0" err="1"/>
              <a:t>Verfolgung</a:t>
            </a:r>
            <a:r>
              <a:rPr lang="en-IE" sz="1800" dirty="0"/>
              <a:t> der </a:t>
            </a:r>
            <a:r>
              <a:rPr lang="en-IE" sz="1800" dirty="0" err="1"/>
              <a:t>Herkunft</a:t>
            </a:r>
            <a:r>
              <a:rPr lang="en-IE" sz="1800" dirty="0"/>
              <a:t> und des </a:t>
            </a:r>
            <a:r>
              <a:rPr lang="en-IE" sz="1800" dirty="0" err="1"/>
              <a:t>Herkunftsortes</a:t>
            </a:r>
            <a:r>
              <a:rPr lang="en-IE" sz="1800" dirty="0"/>
              <a:t>, die </a:t>
            </a:r>
            <a:r>
              <a:rPr lang="en-IE" sz="1800" dirty="0" err="1"/>
              <a:t>Rückverfolgung</a:t>
            </a:r>
            <a:r>
              <a:rPr lang="en-IE" sz="1800" dirty="0"/>
              <a:t> von </a:t>
            </a:r>
            <a:r>
              <a:rPr lang="en-IE" sz="1800" dirty="0" err="1"/>
              <a:t>Informationen</a:t>
            </a:r>
            <a:r>
              <a:rPr lang="en-IE" sz="1800" dirty="0"/>
              <a:t> </a:t>
            </a:r>
            <a:r>
              <a:rPr lang="en-IE" sz="1800" dirty="0" err="1"/>
              <a:t>über</a:t>
            </a:r>
            <a:r>
              <a:rPr lang="en-IE" sz="1800" dirty="0"/>
              <a:t> den </a:t>
            </a:r>
            <a:r>
              <a:rPr lang="en-IE" sz="1800" dirty="0" err="1"/>
              <a:t>Verwahrer</a:t>
            </a:r>
            <a:r>
              <a:rPr lang="en-IE" sz="1800" dirty="0"/>
              <a:t>, </a:t>
            </a:r>
            <a:r>
              <a:rPr lang="en-IE" sz="1800" dirty="0" err="1"/>
              <a:t>mangelndes</a:t>
            </a:r>
            <a:r>
              <a:rPr lang="en-IE" sz="1800" dirty="0"/>
              <a:t> </a:t>
            </a:r>
            <a:r>
              <a:rPr lang="en-IE" sz="1800" dirty="0" err="1"/>
              <a:t>Vertrauen</a:t>
            </a:r>
            <a:r>
              <a:rPr lang="en-IE" sz="1800" dirty="0"/>
              <a:t> und </a:t>
            </a:r>
            <a:r>
              <a:rPr lang="en-IE" sz="1800" dirty="0" err="1"/>
              <a:t>fehlende</a:t>
            </a:r>
            <a:r>
              <a:rPr lang="en-IE" sz="1800" dirty="0"/>
              <a:t> </a:t>
            </a:r>
            <a:r>
              <a:rPr lang="en-IE" sz="1800" dirty="0" err="1"/>
              <a:t>Transparenz</a:t>
            </a:r>
            <a:r>
              <a:rPr lang="en-IE" sz="1800" dirty="0"/>
              <a:t> </a:t>
            </a:r>
            <a:r>
              <a:rPr lang="en-IE" sz="1800" dirty="0" err="1"/>
              <a:t>zwischen</a:t>
            </a:r>
            <a:r>
              <a:rPr lang="en-IE" sz="1800" dirty="0"/>
              <a:t> den </a:t>
            </a:r>
            <a:r>
              <a:rPr lang="en-IE" sz="1800" dirty="0" err="1"/>
              <a:t>Beteiligten</a:t>
            </a:r>
            <a:r>
              <a:rPr lang="en-IE" sz="1800" dirty="0"/>
              <a:t>, was </a:t>
            </a:r>
            <a:r>
              <a:rPr lang="en-IE" sz="1800" dirty="0" err="1"/>
              <a:t>zu</a:t>
            </a:r>
            <a:r>
              <a:rPr lang="en-IE" sz="1800" dirty="0"/>
              <a:t> </a:t>
            </a:r>
            <a:r>
              <a:rPr lang="en-IE" sz="1800" dirty="0" err="1"/>
              <a:t>potenziellen</a:t>
            </a:r>
            <a:r>
              <a:rPr lang="en-IE" sz="1800" dirty="0"/>
              <a:t> </a:t>
            </a:r>
            <a:r>
              <a:rPr lang="en-IE" sz="1800" dirty="0" err="1"/>
              <a:t>Verzögerungen</a:t>
            </a:r>
            <a:r>
              <a:rPr lang="en-IE" sz="1800" dirty="0"/>
              <a:t> </a:t>
            </a:r>
            <a:r>
              <a:rPr lang="en-IE" sz="1800" dirty="0" err="1"/>
              <a:t>bei</a:t>
            </a:r>
            <a:r>
              <a:rPr lang="en-IE" sz="1800" dirty="0"/>
              <a:t> der </a:t>
            </a:r>
            <a:r>
              <a:rPr lang="en-IE" sz="1800" dirty="0" err="1"/>
              <a:t>nachgelagerten</a:t>
            </a:r>
            <a:r>
              <a:rPr lang="en-IE" sz="1800" dirty="0"/>
              <a:t> </a:t>
            </a:r>
            <a:r>
              <a:rPr lang="en-IE" sz="1800" dirty="0" err="1"/>
              <a:t>Entscheidungsfindung</a:t>
            </a:r>
            <a:r>
              <a:rPr lang="en-IE" sz="1800" dirty="0"/>
              <a:t> </a:t>
            </a:r>
            <a:r>
              <a:rPr lang="en-IE" sz="1800" dirty="0" err="1"/>
              <a:t>führt</a:t>
            </a:r>
            <a:r>
              <a:rPr lang="en-IE" sz="1800" dirty="0"/>
              <a:t>.</a:t>
            </a:r>
          </a:p>
          <a:p>
            <a:pPr marL="0" indent="0" algn="just"/>
            <a:r>
              <a:rPr lang="en-GB" sz="1800" b="1" dirty="0" err="1">
                <a:solidFill>
                  <a:srgbClr val="6A9D56"/>
                </a:solidFill>
              </a:rPr>
              <a:t>Klicken</a:t>
            </a:r>
            <a:r>
              <a:rPr lang="en-GB" sz="1800" b="1" dirty="0">
                <a:solidFill>
                  <a:srgbClr val="6A9D56"/>
                </a:solidFill>
              </a:rPr>
              <a:t> Sie </a:t>
            </a:r>
            <a:r>
              <a:rPr lang="en-GB" sz="1800" b="1" dirty="0" err="1">
                <a:solidFill>
                  <a:srgbClr val="6A9D56"/>
                </a:solidFill>
              </a:rPr>
              <a:t>zum</a:t>
            </a:r>
            <a:r>
              <a:rPr lang="en-GB" sz="1800" b="1" dirty="0">
                <a:solidFill>
                  <a:srgbClr val="6A9D56"/>
                </a:solidFill>
              </a:rPr>
              <a:t> </a:t>
            </a:r>
            <a:r>
              <a:rPr lang="en-GB" sz="1800" b="1" dirty="0" err="1">
                <a:solidFill>
                  <a:srgbClr val="6A9D56"/>
                </a:solidFill>
              </a:rPr>
              <a:t>Abspielen</a:t>
            </a:r>
            <a:r>
              <a:rPr lang="en-GB" sz="1800" b="1" dirty="0">
                <a:solidFill>
                  <a:srgbClr val="6A9D56"/>
                </a:solidFill>
              </a:rPr>
              <a:t>.</a:t>
            </a:r>
            <a:endParaRPr lang="en-IE" sz="1800" dirty="0"/>
          </a:p>
        </p:txBody>
      </p:sp>
      <p:pic>
        <p:nvPicPr>
          <p:cNvPr id="13" name="Online Media 12" title="Blockchain for agricultural supply chain">
            <a:hlinkClick r:id="" action="ppaction://media"/>
            <a:extLst>
              <a:ext uri="{FF2B5EF4-FFF2-40B4-BE49-F238E27FC236}">
                <a16:creationId xmlns:a16="http://schemas.microsoft.com/office/drawing/2014/main" id="{9E0E6921-0531-B100-515A-9227E433C470}"/>
              </a:ext>
            </a:extLst>
          </p:cNvPr>
          <p:cNvPicPr>
            <a:picLocks noRot="1" noChangeAspect="1"/>
          </p:cNvPicPr>
          <p:nvPr>
            <a:videoFile r:link="rId1"/>
          </p:nvPr>
        </p:nvPicPr>
        <p:blipFill>
          <a:blip r:embed="rId3"/>
          <a:stretch>
            <a:fillRect/>
          </a:stretch>
        </p:blipFill>
        <p:spPr>
          <a:xfrm>
            <a:off x="6724291" y="2015227"/>
            <a:ext cx="5467709" cy="3089255"/>
          </a:xfrm>
          <a:prstGeom prst="rect">
            <a:avLst/>
          </a:prstGeom>
        </p:spPr>
      </p:pic>
    </p:spTree>
    <p:extLst>
      <p:ext uri="{BB962C8B-B14F-4D97-AF65-F5344CB8AC3E}">
        <p14:creationId xmlns:p14="http://schemas.microsoft.com/office/powerpoint/2010/main" val="3881593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13"/>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13"/>
                </p:tgtEl>
              </p:cMediaNode>
            </p:video>
            <p:seq concurrent="1" nextAc="seek">
              <p:cTn id="8" restart="whenNotActive" fill="hold" evtFilter="cancelBubble" nodeType="interactiveSeq">
                <p:stCondLst>
                  <p:cond evt="onClick" delay="0">
                    <p:tgtEl>
                      <p:spTgt spid="13"/>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13"/>
                                        </p:tgtEl>
                                      </p:cBhvr>
                                    </p:cmd>
                                  </p:childTnLst>
                                </p:cTn>
                              </p:par>
                            </p:childTnLst>
                          </p:cTn>
                        </p:par>
                      </p:childTnLst>
                    </p:cTn>
                  </p:par>
                </p:childTnLst>
              </p:cTn>
              <p:nextCondLst>
                <p:cond evt="onClick" delay="0">
                  <p:tgtEl>
                    <p:spTgt spid="13"/>
                  </p:tgtEl>
                </p:cond>
              </p:nextCondLst>
            </p:seq>
          </p:childTnLst>
        </p:cTn>
      </p:par>
    </p:tnLst>
  </p:timing>
</p:sld>
</file>

<file path=ppt/theme/theme1.xml><?xml version="1.0" encoding="utf-8"?>
<a:theme xmlns:a="http://schemas.openxmlformats.org/drawingml/2006/main" name="Office Theme">
  <a:themeElements>
    <a:clrScheme name="Bia Innovation Campus - Colours">
      <a:dk1>
        <a:srgbClr val="086D6E"/>
      </a:dk1>
      <a:lt1>
        <a:srgbClr val="FFFFFF"/>
      </a:lt1>
      <a:dk2>
        <a:srgbClr val="FFFFFF"/>
      </a:dk2>
      <a:lt2>
        <a:srgbClr val="FFFFFF"/>
      </a:lt2>
      <a:accent1>
        <a:srgbClr val="086D6E"/>
      </a:accent1>
      <a:accent2>
        <a:srgbClr val="0D9390"/>
      </a:accent2>
      <a:accent3>
        <a:srgbClr val="87A66E"/>
      </a:accent3>
      <a:accent4>
        <a:srgbClr val="ACC199"/>
      </a:accent4>
      <a:accent5>
        <a:srgbClr val="F0C049"/>
      </a:accent5>
      <a:accent6>
        <a:srgbClr val="EEE387"/>
      </a:accent6>
      <a:hlink>
        <a:srgbClr val="87A66E"/>
      </a:hlink>
      <a:folHlink>
        <a:srgbClr val="87A66E"/>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surviving digital -  landscape powerpoint.potx" id="{1D4B4119-D1A6-FE49-944E-44D0450B8D70}" vid="{BE5704CA-28D9-BF4E-9D78-EE5BB389335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kument" ma:contentTypeID="0x010100C8CD9FFBF167504091ADB0A958B57D7A" ma:contentTypeVersion="12" ma:contentTypeDescription="Ein neues Dokument erstellen." ma:contentTypeScope="" ma:versionID="1f97f158e20c659223efb42fce305f85">
  <xsd:schema xmlns:xsd="http://www.w3.org/2001/XMLSchema" xmlns:xs="http://www.w3.org/2001/XMLSchema" xmlns:p="http://schemas.microsoft.com/office/2006/metadata/properties" xmlns:ns2="70c7cfa0-a170-42e4-a713-239d21ceefc5" xmlns:ns3="5f499425-232d-46a9-a4b2-ccd4a8f006e6" targetNamespace="http://schemas.microsoft.com/office/2006/metadata/properties" ma:root="true" ma:fieldsID="e7359a9239792fb1ab997dbdcf5c4740" ns2:_="" ns3:_="">
    <xsd:import namespace="70c7cfa0-a170-42e4-a713-239d21ceefc5"/>
    <xsd:import namespace="5f499425-232d-46a9-a4b2-ccd4a8f006e6"/>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LengthInSeconds"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c7cfa0-a170-42e4-a713-239d21ceef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Bildmarkierungen" ma:readOnly="false" ma:fieldId="{5cf76f15-5ced-4ddc-b409-7134ff3c332f}" ma:taxonomyMulti="true" ma:sspId="6badb5f0-a2b0-4fa5-985f-380381272cee"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499425-232d-46a9-a4b2-ccd4a8f006e6"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a5635f8-627e-48fc-93dc-0e5eac168b7e}" ma:internalName="TaxCatchAll" ma:showField="CatchAllData" ma:web="5f499425-232d-46a9-a4b2-ccd4a8f006e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5f499425-232d-46a9-a4b2-ccd4a8f006e6" xsi:nil="true"/>
    <lcf76f155ced4ddcb4097134ff3c332f xmlns="70c7cfa0-a170-42e4-a713-239d21ceefc5">
      <Terms xmlns="http://schemas.microsoft.com/office/infopath/2007/PartnerControls"/>
    </lcf76f155ced4ddcb4097134ff3c332f>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28FCE91-5435-4488-A70F-F41B9A2CC6E5}">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c7cfa0-a170-42e4-a713-239d21ceefc5"/>
    <ds:schemaRef ds:uri="5f499425-232d-46a9-a4b2-ccd4a8f006e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588B1AE5-56BB-4C21-B904-CB18F18FA170}">
  <ds:schemaRefs>
    <ds:schemaRef ds:uri="http://schemas.microsoft.com/office/2006/metadata/properties"/>
    <ds:schemaRef ds:uri="http://schemas.microsoft.com/office/infopath/2007/PartnerControls"/>
    <ds:schemaRef ds:uri="5f499425-232d-46a9-a4b2-ccd4a8f006e6"/>
    <ds:schemaRef ds:uri="70c7cfa0-a170-42e4-a713-239d21ceefc5"/>
  </ds:schemaRefs>
</ds:datastoreItem>
</file>

<file path=customXml/itemProps3.xml><?xml version="1.0" encoding="utf-8"?>
<ds:datastoreItem xmlns:ds="http://schemas.openxmlformats.org/officeDocument/2006/customXml" ds:itemID="{7C92B784-B464-4039-A930-9E3515DB4680}">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7713</TotalTime>
  <Words>4915</Words>
  <Application>Microsoft Office PowerPoint</Application>
  <PresentationFormat>Widescreen</PresentationFormat>
  <Paragraphs>389</Paragraphs>
  <Slides>60</Slides>
  <Notes>14</Notes>
  <HiddenSlides>0</HiddenSlides>
  <MMClips>3</MMClips>
  <ScaleCrop>false</ScaleCrop>
  <HeadingPairs>
    <vt:vector size="8" baseType="variant">
      <vt:variant>
        <vt:lpstr>Fonts Used</vt:lpstr>
      </vt:variant>
      <vt:variant>
        <vt:i4>19</vt:i4>
      </vt:variant>
      <vt:variant>
        <vt:lpstr>Theme</vt:lpstr>
      </vt:variant>
      <vt:variant>
        <vt:i4>1</vt:i4>
      </vt:variant>
      <vt:variant>
        <vt:lpstr>Embedded OLE Servers</vt:lpstr>
      </vt:variant>
      <vt:variant>
        <vt:i4>1</vt:i4>
      </vt:variant>
      <vt:variant>
        <vt:lpstr>Slide Titles</vt:lpstr>
      </vt:variant>
      <vt:variant>
        <vt:i4>60</vt:i4>
      </vt:variant>
    </vt:vector>
  </HeadingPairs>
  <TitlesOfParts>
    <vt:vector size="81" baseType="lpstr">
      <vt:lpstr>Alef</vt:lpstr>
      <vt:lpstr>-apple-system</vt:lpstr>
      <vt:lpstr>Arial</vt:lpstr>
      <vt:lpstr>Arial</vt:lpstr>
      <vt:lpstr>Basisgrotesquearabicpro</vt:lpstr>
      <vt:lpstr>Calibri</vt:lpstr>
      <vt:lpstr>Dmsans</vt:lpstr>
      <vt:lpstr>ElsevierGulliver</vt:lpstr>
      <vt:lpstr>Georgia</vt:lpstr>
      <vt:lpstr>medium-content-sans-serif-font</vt:lpstr>
      <vt:lpstr>Montserrat</vt:lpstr>
      <vt:lpstr>Montserrat Light</vt:lpstr>
      <vt:lpstr>Red Hat Display</vt:lpstr>
      <vt:lpstr>Roboto</vt:lpstr>
      <vt:lpstr>Source Sans Pro</vt:lpstr>
      <vt:lpstr>source-serif-pro</vt:lpstr>
      <vt:lpstr>Trenda</vt:lpstr>
      <vt:lpstr>Ubuntu</vt:lpstr>
      <vt:lpstr>var( --e-global-typography-text-font-family )</vt:lpstr>
      <vt:lpstr>Office Theme</vt:lpstr>
      <vt:lpstr>Microsoft Word Document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Gillian Keane</dc:creator>
  <cp:lastModifiedBy>canice euei</cp:lastModifiedBy>
  <cp:revision>47</cp:revision>
  <dcterms:created xsi:type="dcterms:W3CDTF">2022-05-09T10:29:33Z</dcterms:created>
  <dcterms:modified xsi:type="dcterms:W3CDTF">2024-10-09T13:57:52Z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0x010100C8CD9FFBF167504091ADB0A958B57D7A</vt:lpwstr>
  </property>
  <property fmtid="{D5CDD505-2E9C-101B-9397-08002B2CF9AE}" pid="3" name="MediaServiceImageTags">
    <vt:lpwstr/>
  </property>
</Properties>
</file>