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0"/>
  </p:notesMasterIdLst>
  <p:handoutMasterIdLst>
    <p:handoutMasterId r:id="rId81"/>
  </p:handoutMasterIdLst>
  <p:sldIdLst>
    <p:sldId id="4347" r:id="rId5"/>
    <p:sldId id="4444" r:id="rId6"/>
    <p:sldId id="4445" r:id="rId7"/>
    <p:sldId id="4306" r:id="rId8"/>
    <p:sldId id="4391" r:id="rId9"/>
    <p:sldId id="4323" r:id="rId10"/>
    <p:sldId id="4322" r:id="rId11"/>
    <p:sldId id="4409" r:id="rId12"/>
    <p:sldId id="4410" r:id="rId13"/>
    <p:sldId id="4411" r:id="rId14"/>
    <p:sldId id="4412" r:id="rId15"/>
    <p:sldId id="4414" r:id="rId16"/>
    <p:sldId id="4413" r:id="rId17"/>
    <p:sldId id="4416" r:id="rId18"/>
    <p:sldId id="4415" r:id="rId19"/>
    <p:sldId id="4442" r:id="rId20"/>
    <p:sldId id="4417" r:id="rId21"/>
    <p:sldId id="4418" r:id="rId22"/>
    <p:sldId id="4420" r:id="rId23"/>
    <p:sldId id="4419" r:id="rId24"/>
    <p:sldId id="4421" r:id="rId25"/>
    <p:sldId id="4422" r:id="rId26"/>
    <p:sldId id="4423" r:id="rId27"/>
    <p:sldId id="4443" r:id="rId28"/>
    <p:sldId id="4355" r:id="rId29"/>
    <p:sldId id="4358" r:id="rId30"/>
    <p:sldId id="4424" r:id="rId31"/>
    <p:sldId id="4425" r:id="rId32"/>
    <p:sldId id="4426" r:id="rId33"/>
    <p:sldId id="4427" r:id="rId34"/>
    <p:sldId id="4428" r:id="rId35"/>
    <p:sldId id="4429" r:id="rId36"/>
    <p:sldId id="4430" r:id="rId37"/>
    <p:sldId id="4431" r:id="rId38"/>
    <p:sldId id="4374" r:id="rId39"/>
    <p:sldId id="4373" r:id="rId40"/>
    <p:sldId id="4432" r:id="rId41"/>
    <p:sldId id="4433" r:id="rId42"/>
    <p:sldId id="4381" r:id="rId43"/>
    <p:sldId id="4386" r:id="rId44"/>
    <p:sldId id="4439" r:id="rId45"/>
    <p:sldId id="4434" r:id="rId46"/>
    <p:sldId id="4435" r:id="rId47"/>
    <p:sldId id="4436" r:id="rId48"/>
    <p:sldId id="4380" r:id="rId49"/>
    <p:sldId id="4441" r:id="rId50"/>
    <p:sldId id="4387" r:id="rId51"/>
    <p:sldId id="4437" r:id="rId52"/>
    <p:sldId id="4388" r:id="rId53"/>
    <p:sldId id="4460" r:id="rId54"/>
    <p:sldId id="4461" r:id="rId55"/>
    <p:sldId id="4389" r:id="rId56"/>
    <p:sldId id="4463" r:id="rId57"/>
    <p:sldId id="4464" r:id="rId58"/>
    <p:sldId id="4465" r:id="rId59"/>
    <p:sldId id="4462" r:id="rId60"/>
    <p:sldId id="4390" r:id="rId61"/>
    <p:sldId id="4438" r:id="rId62"/>
    <p:sldId id="4455" r:id="rId63"/>
    <p:sldId id="4456" r:id="rId64"/>
    <p:sldId id="4457" r:id="rId65"/>
    <p:sldId id="4458" r:id="rId66"/>
    <p:sldId id="4446" r:id="rId67"/>
    <p:sldId id="4447" r:id="rId68"/>
    <p:sldId id="4448" r:id="rId69"/>
    <p:sldId id="4449" r:id="rId70"/>
    <p:sldId id="4450" r:id="rId71"/>
    <p:sldId id="4451" r:id="rId72"/>
    <p:sldId id="4452" r:id="rId73"/>
    <p:sldId id="4453" r:id="rId74"/>
    <p:sldId id="4454" r:id="rId75"/>
    <p:sldId id="4459" r:id="rId76"/>
    <p:sldId id="4467" r:id="rId77"/>
    <p:sldId id="4466" r:id="rId78"/>
    <p:sldId id="4263"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6A9D56"/>
    <a:srgbClr val="F8A36A"/>
    <a:srgbClr val="8D5B98"/>
    <a:srgbClr val="ECECEC"/>
    <a:srgbClr val="00B6E6"/>
    <a:srgbClr val="009AC1"/>
    <a:srgbClr val="74659A"/>
    <a:srgbClr val="24BAA2"/>
    <a:srgbClr val="092E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2"/>
  </p:normalViewPr>
  <p:slideViewPr>
    <p:cSldViewPr snapToGrid="0">
      <p:cViewPr varScale="1">
        <p:scale>
          <a:sx n="103" d="100"/>
          <a:sy n="103" d="100"/>
        </p:scale>
        <p:origin x="90"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94D15F-8163-456D-AA2E-BE4FE9A05C88}" type="doc">
      <dgm:prSet loTypeId="urn:microsoft.com/office/officeart/2005/8/layout/vList4" loCatId="list" qsTypeId="urn:microsoft.com/office/officeart/2005/8/quickstyle/simple3" qsCatId="simple" csTypeId="urn:microsoft.com/office/officeart/2005/8/colors/colorful5" csCatId="colorful" phldr="1"/>
      <dgm:spPr/>
      <dgm:t>
        <a:bodyPr/>
        <a:lstStyle/>
        <a:p>
          <a:endParaRPr lang="sk-SK"/>
        </a:p>
      </dgm:t>
    </dgm:pt>
    <dgm:pt modelId="{F80ECFC4-7F97-422B-BBFE-12CF9FC7AE76}">
      <dgm:prSet phldrT="[Text]"/>
      <dgm:spPr/>
      <dgm:t>
        <a:bodyPr/>
        <a:lstStyle/>
        <a:p>
          <a:pPr>
            <a:buFont typeface="Calibri" panose="020F0502020204030204" pitchFamily="34" charset="0"/>
            <a:buChar char="•"/>
          </a:pPr>
          <a:r>
            <a:rPr lang="en-GB" dirty="0"/>
            <a:t>Blockchain </a:t>
          </a:r>
          <a:r>
            <a:rPr lang="en-GB" dirty="0" err="1"/>
            <a:t>ist</a:t>
          </a:r>
          <a:r>
            <a:rPr lang="en-GB" dirty="0"/>
            <a:t> </a:t>
          </a:r>
          <a:r>
            <a:rPr lang="en-GB" dirty="0" err="1"/>
            <a:t>eine</a:t>
          </a:r>
          <a:r>
            <a:rPr lang="en-GB" dirty="0"/>
            <a:t> Art </a:t>
          </a:r>
          <a:r>
            <a:rPr lang="en-GB" dirty="0" err="1"/>
            <a:t>gemeinsam</a:t>
          </a:r>
          <a:r>
            <a:rPr lang="en-GB" dirty="0"/>
            <a:t> </a:t>
          </a:r>
          <a:r>
            <a:rPr lang="en-GB" dirty="0" err="1"/>
            <a:t>genutzte</a:t>
          </a:r>
          <a:r>
            <a:rPr lang="en-GB" dirty="0"/>
            <a:t> </a:t>
          </a:r>
          <a:r>
            <a:rPr lang="en-GB" dirty="0" err="1"/>
            <a:t>Datenbank</a:t>
          </a:r>
          <a:r>
            <a:rPr lang="en-GB" dirty="0"/>
            <a:t>, die </a:t>
          </a:r>
          <a:r>
            <a:rPr lang="en-GB" dirty="0" err="1"/>
            <a:t>sich</a:t>
          </a:r>
          <a:r>
            <a:rPr lang="en-GB" dirty="0"/>
            <a:t> von </a:t>
          </a:r>
          <a:r>
            <a:rPr lang="en-GB" dirty="0" err="1"/>
            <a:t>einer</a:t>
          </a:r>
          <a:r>
            <a:rPr lang="en-GB" dirty="0"/>
            <a:t> </a:t>
          </a:r>
          <a:r>
            <a:rPr lang="en-GB" dirty="0" err="1"/>
            <a:t>typischen</a:t>
          </a:r>
          <a:r>
            <a:rPr lang="en-GB" dirty="0"/>
            <a:t> </a:t>
          </a:r>
          <a:r>
            <a:rPr lang="en-GB" dirty="0" err="1"/>
            <a:t>Datenbank</a:t>
          </a:r>
          <a:r>
            <a:rPr lang="en-GB" dirty="0"/>
            <a:t> </a:t>
          </a:r>
          <a:r>
            <a:rPr lang="en-GB" dirty="0" err="1"/>
            <a:t>durch</a:t>
          </a:r>
          <a:r>
            <a:rPr lang="en-GB" dirty="0"/>
            <a:t> die Art und Weise </a:t>
          </a:r>
          <a:r>
            <a:rPr lang="en-GB" dirty="0" err="1"/>
            <a:t>unterscheidet</a:t>
          </a:r>
          <a:r>
            <a:rPr lang="en-GB" dirty="0"/>
            <a:t>, </a:t>
          </a:r>
          <a:r>
            <a:rPr lang="en-GB" dirty="0" err="1"/>
            <a:t>wie</a:t>
          </a:r>
          <a:r>
            <a:rPr lang="en-GB" dirty="0"/>
            <a:t> </a:t>
          </a:r>
          <a:r>
            <a:rPr lang="en-GB" dirty="0" err="1"/>
            <a:t>sie</a:t>
          </a:r>
          <a:r>
            <a:rPr lang="en-GB" dirty="0"/>
            <a:t> </a:t>
          </a:r>
          <a:r>
            <a:rPr lang="en-GB" dirty="0" err="1"/>
            <a:t>Informationen</a:t>
          </a:r>
          <a:r>
            <a:rPr lang="en-GB" dirty="0"/>
            <a:t> </a:t>
          </a:r>
          <a:r>
            <a:rPr lang="en-GB" dirty="0" err="1"/>
            <a:t>speichert</a:t>
          </a:r>
          <a:r>
            <a:rPr lang="en-GB" dirty="0"/>
            <a:t>; Blockchains </a:t>
          </a:r>
          <a:r>
            <a:rPr lang="en-GB" dirty="0" err="1"/>
            <a:t>speichern</a:t>
          </a:r>
          <a:r>
            <a:rPr lang="en-GB" dirty="0"/>
            <a:t> </a:t>
          </a:r>
          <a:r>
            <a:rPr lang="en-GB" dirty="0" err="1"/>
            <a:t>Daten</a:t>
          </a:r>
          <a:r>
            <a:rPr lang="en-GB" dirty="0"/>
            <a:t> in </a:t>
          </a:r>
          <a:r>
            <a:rPr lang="en-GB" dirty="0" err="1"/>
            <a:t>Blöcken</a:t>
          </a:r>
          <a:r>
            <a:rPr lang="en-GB" dirty="0"/>
            <a:t>, die </a:t>
          </a:r>
          <a:r>
            <a:rPr lang="en-GB" dirty="0" err="1"/>
            <a:t>durch</a:t>
          </a:r>
          <a:r>
            <a:rPr lang="en-GB" dirty="0"/>
            <a:t> </a:t>
          </a:r>
          <a:r>
            <a:rPr lang="en-GB" dirty="0" err="1"/>
            <a:t>Kryptografie</a:t>
          </a:r>
          <a:r>
            <a:rPr lang="en-GB" dirty="0"/>
            <a:t> </a:t>
          </a:r>
          <a:r>
            <a:rPr lang="en-GB" dirty="0" err="1"/>
            <a:t>miteinander</a:t>
          </a:r>
          <a:r>
            <a:rPr lang="en-GB" dirty="0"/>
            <a:t> </a:t>
          </a:r>
          <a:r>
            <a:rPr lang="en-GB" dirty="0" err="1"/>
            <a:t>verbunden</a:t>
          </a:r>
          <a:r>
            <a:rPr lang="en-GB" dirty="0"/>
            <a:t> </a:t>
          </a:r>
          <a:r>
            <a:rPr lang="en-GB" dirty="0" err="1"/>
            <a:t>sind</a:t>
          </a:r>
          <a:r>
            <a:rPr lang="en-GB" dirty="0"/>
            <a:t>.</a:t>
          </a:r>
          <a:endParaRPr lang="sk-SK" dirty="0"/>
        </a:p>
      </dgm:t>
    </dgm:pt>
    <dgm:pt modelId="{857E0D32-80E5-4BA3-AD7B-7841B8778A5F}" type="parTrans" cxnId="{75712EDC-EBEE-4DB1-9016-94A6020E34F4}">
      <dgm:prSet/>
      <dgm:spPr/>
      <dgm:t>
        <a:bodyPr/>
        <a:lstStyle/>
        <a:p>
          <a:endParaRPr lang="sk-SK"/>
        </a:p>
      </dgm:t>
    </dgm:pt>
    <dgm:pt modelId="{C3A25FEB-FA93-440C-9D78-29FCCEBCE5C9}" type="sibTrans" cxnId="{75712EDC-EBEE-4DB1-9016-94A6020E34F4}">
      <dgm:prSet/>
      <dgm:spPr/>
      <dgm:t>
        <a:bodyPr/>
        <a:lstStyle/>
        <a:p>
          <a:endParaRPr lang="sk-SK"/>
        </a:p>
      </dgm:t>
    </dgm:pt>
    <dgm:pt modelId="{3A4BD13A-661B-4820-AF11-D24EEA6E4269}">
      <dgm:prSet/>
      <dgm:spPr/>
      <dgm:t>
        <a:bodyPr/>
        <a:lstStyle/>
        <a:p>
          <a:pPr>
            <a:buFont typeface="Calibri" panose="020F0502020204030204" pitchFamily="34" charset="0"/>
            <a:buChar char="•"/>
          </a:pPr>
          <a:r>
            <a:rPr lang="en-GB"/>
            <a:t>In einer Blockchain können verschiedene Arten von Informationen gespeichert werden. </a:t>
          </a:r>
          <a:endParaRPr lang="sk-SK"/>
        </a:p>
      </dgm:t>
    </dgm:pt>
    <dgm:pt modelId="{1B1DFC90-788E-4DAF-874C-C26029F840E0}" type="parTrans" cxnId="{6A133C83-0DB4-4213-A18A-6172F7CB937E}">
      <dgm:prSet/>
      <dgm:spPr/>
      <dgm:t>
        <a:bodyPr/>
        <a:lstStyle/>
        <a:p>
          <a:endParaRPr lang="sk-SK"/>
        </a:p>
      </dgm:t>
    </dgm:pt>
    <dgm:pt modelId="{A3522C61-8D03-4D8F-9F14-1DED16EBB4C9}" type="sibTrans" cxnId="{6A133C83-0DB4-4213-A18A-6172F7CB937E}">
      <dgm:prSet/>
      <dgm:spPr/>
      <dgm:t>
        <a:bodyPr/>
        <a:lstStyle/>
        <a:p>
          <a:endParaRPr lang="sk-SK"/>
        </a:p>
      </dgm:t>
    </dgm:pt>
    <dgm:pt modelId="{4C44DAFD-9DB0-456B-8CD4-ECC4BB33D3EB}">
      <dgm:prSet/>
      <dgm:spPr/>
      <dgm:t>
        <a:bodyPr/>
        <a:lstStyle/>
        <a:p>
          <a:pPr>
            <a:buFont typeface="Calibri" panose="020F0502020204030204" pitchFamily="34" charset="0"/>
            <a:buChar char="•"/>
          </a:pPr>
          <a:r>
            <a:rPr lang="en-GB"/>
            <a:t>In vielen Fällen ist die Blockchain dezentralisiert, so dass keine einzelne Person oder Gruppe die Kontrolle hat, sondern alle Nutzer gemeinsam die Kontrolle behalten.</a:t>
          </a:r>
          <a:endParaRPr lang="sk-SK"/>
        </a:p>
      </dgm:t>
    </dgm:pt>
    <dgm:pt modelId="{4DDBB0F3-E59A-4F44-87A1-981478F1A89E}" type="parTrans" cxnId="{AE9FB30F-32B0-4153-BC3E-817411479E28}">
      <dgm:prSet/>
      <dgm:spPr/>
      <dgm:t>
        <a:bodyPr/>
        <a:lstStyle/>
        <a:p>
          <a:endParaRPr lang="sk-SK"/>
        </a:p>
      </dgm:t>
    </dgm:pt>
    <dgm:pt modelId="{C9E4F8CA-F2FA-44AB-911C-6FA20F0DF586}" type="sibTrans" cxnId="{AE9FB30F-32B0-4153-BC3E-817411479E28}">
      <dgm:prSet/>
      <dgm:spPr/>
      <dgm:t>
        <a:bodyPr/>
        <a:lstStyle/>
        <a:p>
          <a:endParaRPr lang="sk-SK"/>
        </a:p>
      </dgm:t>
    </dgm:pt>
    <dgm:pt modelId="{F519F165-24E1-4C30-A90D-7C8FF8021008}">
      <dgm:prSet/>
      <dgm:spPr/>
      <dgm:t>
        <a:bodyPr/>
        <a:lstStyle/>
        <a:p>
          <a:pPr>
            <a:buFont typeface="Calibri" panose="020F0502020204030204" pitchFamily="34" charset="0"/>
            <a:buChar char="•"/>
          </a:pPr>
          <a:r>
            <a:rPr lang="en-GB"/>
            <a:t>Dezentrale Blockchains sind unveränderlich, d.h. die eingegebenen Daten sind unumkehrbar.</a:t>
          </a:r>
          <a:endParaRPr lang="sk-SK"/>
        </a:p>
      </dgm:t>
    </dgm:pt>
    <dgm:pt modelId="{069CC28F-4180-4053-91C2-EC3AB6CCF3CB}" type="parTrans" cxnId="{A28D4B22-DB23-40C7-B424-41FC04B95965}">
      <dgm:prSet/>
      <dgm:spPr/>
      <dgm:t>
        <a:bodyPr/>
        <a:lstStyle/>
        <a:p>
          <a:endParaRPr lang="sk-SK"/>
        </a:p>
      </dgm:t>
    </dgm:pt>
    <dgm:pt modelId="{1952491B-B2A5-44EC-9C1E-5A69CD0DEC21}" type="sibTrans" cxnId="{A28D4B22-DB23-40C7-B424-41FC04B95965}">
      <dgm:prSet/>
      <dgm:spPr/>
      <dgm:t>
        <a:bodyPr/>
        <a:lstStyle/>
        <a:p>
          <a:endParaRPr lang="sk-SK"/>
        </a:p>
      </dgm:t>
    </dgm:pt>
    <dgm:pt modelId="{B9257F2A-41A3-4C1D-B3DD-C693D2C042F6}" type="pres">
      <dgm:prSet presAssocID="{A294D15F-8163-456D-AA2E-BE4FE9A05C88}" presName="linear" presStyleCnt="0">
        <dgm:presLayoutVars>
          <dgm:dir/>
          <dgm:resizeHandles val="exact"/>
        </dgm:presLayoutVars>
      </dgm:prSet>
      <dgm:spPr/>
    </dgm:pt>
    <dgm:pt modelId="{7659FEB4-5EE2-4A2F-BDBA-D99B0F3BA4D7}" type="pres">
      <dgm:prSet presAssocID="{F80ECFC4-7F97-422B-BBFE-12CF9FC7AE76}" presName="comp" presStyleCnt="0"/>
      <dgm:spPr/>
    </dgm:pt>
    <dgm:pt modelId="{09BAABBD-4F5A-42C4-A29A-585C72F3FD23}" type="pres">
      <dgm:prSet presAssocID="{F80ECFC4-7F97-422B-BBFE-12CF9FC7AE76}" presName="box" presStyleLbl="node1" presStyleIdx="0" presStyleCnt="4"/>
      <dgm:spPr/>
    </dgm:pt>
    <dgm:pt modelId="{FF2D5506-8174-437F-93CA-E534815CC893}" type="pres">
      <dgm:prSet presAssocID="{F80ECFC4-7F97-422B-BBFE-12CF9FC7AE76}" presName="img"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1000" b="-31000"/>
          </a:stretch>
        </a:blipFill>
      </dgm:spPr>
      <dgm:extLst>
        <a:ext uri="{E40237B7-FDA0-4F09-8148-C483321AD2D9}">
          <dgm14:cNvPr xmlns:dgm14="http://schemas.microsoft.com/office/drawing/2010/diagram" id="0" name="" descr="Piktogram 1 obrys"/>
        </a:ext>
      </dgm:extLst>
    </dgm:pt>
    <dgm:pt modelId="{7940FF19-19F8-44C8-B49B-4063817212C5}" type="pres">
      <dgm:prSet presAssocID="{F80ECFC4-7F97-422B-BBFE-12CF9FC7AE76}" presName="text" presStyleLbl="node1" presStyleIdx="0" presStyleCnt="4">
        <dgm:presLayoutVars>
          <dgm:bulletEnabled val="1"/>
        </dgm:presLayoutVars>
      </dgm:prSet>
      <dgm:spPr/>
    </dgm:pt>
    <dgm:pt modelId="{CC883DDD-5897-487F-A097-D73F456BCE29}" type="pres">
      <dgm:prSet presAssocID="{C3A25FEB-FA93-440C-9D78-29FCCEBCE5C9}" presName="spacer" presStyleCnt="0"/>
      <dgm:spPr/>
    </dgm:pt>
    <dgm:pt modelId="{D636C22B-D7EF-4576-B7B0-D4C7EFB706DF}" type="pres">
      <dgm:prSet presAssocID="{3A4BD13A-661B-4820-AF11-D24EEA6E4269}" presName="comp" presStyleCnt="0"/>
      <dgm:spPr/>
    </dgm:pt>
    <dgm:pt modelId="{A3E3AE48-A6A8-4AD9-95AD-695E68A3A832}" type="pres">
      <dgm:prSet presAssocID="{3A4BD13A-661B-4820-AF11-D24EEA6E4269}" presName="box" presStyleLbl="node1" presStyleIdx="1" presStyleCnt="4"/>
      <dgm:spPr/>
    </dgm:pt>
    <dgm:pt modelId="{B0D08A7B-FD11-4DBA-B309-A6207D41750F}" type="pres">
      <dgm:prSet presAssocID="{3A4BD13A-661B-4820-AF11-D24EEA6E4269}" presName="img" presStyleLbl="fgImgPlac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1000" b="-31000"/>
          </a:stretch>
        </a:blipFill>
      </dgm:spPr>
      <dgm:extLst>
        <a:ext uri="{E40237B7-FDA0-4F09-8148-C483321AD2D9}">
          <dgm14:cNvPr xmlns:dgm14="http://schemas.microsoft.com/office/drawing/2010/diagram" id="0" name="" descr="Odznak obrys"/>
        </a:ext>
      </dgm:extLst>
    </dgm:pt>
    <dgm:pt modelId="{A4BFFFD8-6FFD-448C-AA61-554B682E9A90}" type="pres">
      <dgm:prSet presAssocID="{3A4BD13A-661B-4820-AF11-D24EEA6E4269}" presName="text" presStyleLbl="node1" presStyleIdx="1" presStyleCnt="4">
        <dgm:presLayoutVars>
          <dgm:bulletEnabled val="1"/>
        </dgm:presLayoutVars>
      </dgm:prSet>
      <dgm:spPr/>
    </dgm:pt>
    <dgm:pt modelId="{B4B50D82-DCF2-495A-A1C6-FF1BF5EAA0E4}" type="pres">
      <dgm:prSet presAssocID="{A3522C61-8D03-4D8F-9F14-1DED16EBB4C9}" presName="spacer" presStyleCnt="0"/>
      <dgm:spPr/>
    </dgm:pt>
    <dgm:pt modelId="{7F8D466C-D8A8-403F-9D5F-76D879B3292D}" type="pres">
      <dgm:prSet presAssocID="{4C44DAFD-9DB0-456B-8CD4-ECC4BB33D3EB}" presName="comp" presStyleCnt="0"/>
      <dgm:spPr/>
    </dgm:pt>
    <dgm:pt modelId="{F0B017BF-A9BC-4EED-ABCB-CB3363718822}" type="pres">
      <dgm:prSet presAssocID="{4C44DAFD-9DB0-456B-8CD4-ECC4BB33D3EB}" presName="box" presStyleLbl="node1" presStyleIdx="2" presStyleCnt="4"/>
      <dgm:spPr/>
    </dgm:pt>
    <dgm:pt modelId="{EDCA3B2D-57A8-4F27-99EF-E86F5F1C6888}" type="pres">
      <dgm:prSet presAssocID="{4C44DAFD-9DB0-456B-8CD4-ECC4BB33D3EB}" presName="img"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31000" b="-31000"/>
          </a:stretch>
        </a:blipFill>
      </dgm:spPr>
      <dgm:extLst>
        <a:ext uri="{E40237B7-FDA0-4F09-8148-C483321AD2D9}">
          <dgm14:cNvPr xmlns:dgm14="http://schemas.microsoft.com/office/drawing/2010/diagram" id="0" name="" descr="Piktogram 3 obrys"/>
        </a:ext>
      </dgm:extLst>
    </dgm:pt>
    <dgm:pt modelId="{90AEE3AD-2055-4E8D-8A65-205E77318D85}" type="pres">
      <dgm:prSet presAssocID="{4C44DAFD-9DB0-456B-8CD4-ECC4BB33D3EB}" presName="text" presStyleLbl="node1" presStyleIdx="2" presStyleCnt="4">
        <dgm:presLayoutVars>
          <dgm:bulletEnabled val="1"/>
        </dgm:presLayoutVars>
      </dgm:prSet>
      <dgm:spPr/>
    </dgm:pt>
    <dgm:pt modelId="{161991D4-B9AF-4B61-A09A-DE09CB592644}" type="pres">
      <dgm:prSet presAssocID="{C9E4F8CA-F2FA-44AB-911C-6FA20F0DF586}" presName="spacer" presStyleCnt="0"/>
      <dgm:spPr/>
    </dgm:pt>
    <dgm:pt modelId="{BA9FA118-5958-40BE-BE2E-9F5332BEC6BC}" type="pres">
      <dgm:prSet presAssocID="{F519F165-24E1-4C30-A90D-7C8FF8021008}" presName="comp" presStyleCnt="0"/>
      <dgm:spPr/>
    </dgm:pt>
    <dgm:pt modelId="{E91B94CD-D39B-481D-9E7A-4547B7AD185D}" type="pres">
      <dgm:prSet presAssocID="{F519F165-24E1-4C30-A90D-7C8FF8021008}" presName="box" presStyleLbl="node1" presStyleIdx="3" presStyleCnt="4"/>
      <dgm:spPr/>
    </dgm:pt>
    <dgm:pt modelId="{4DD0E39E-1501-4446-86A3-6C10E8710AD5}" type="pres">
      <dgm:prSet presAssocID="{F519F165-24E1-4C30-A90D-7C8FF8021008}" presName="img" presStyleLbl="fgImgPlac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31000" b="-31000"/>
          </a:stretch>
        </a:blipFill>
      </dgm:spPr>
      <dgm:extLst>
        <a:ext uri="{E40237B7-FDA0-4F09-8148-C483321AD2D9}">
          <dgm14:cNvPr xmlns:dgm14="http://schemas.microsoft.com/office/drawing/2010/diagram" id="0" name="" descr="Piktogram 4 obrys"/>
        </a:ext>
      </dgm:extLst>
    </dgm:pt>
    <dgm:pt modelId="{49CAC559-8338-4A80-A81C-6797AFB288F3}" type="pres">
      <dgm:prSet presAssocID="{F519F165-24E1-4C30-A90D-7C8FF8021008}" presName="text" presStyleLbl="node1" presStyleIdx="3" presStyleCnt="4">
        <dgm:presLayoutVars>
          <dgm:bulletEnabled val="1"/>
        </dgm:presLayoutVars>
      </dgm:prSet>
      <dgm:spPr/>
    </dgm:pt>
  </dgm:ptLst>
  <dgm:cxnLst>
    <dgm:cxn modelId="{23B7D806-3C75-4501-A537-B835A78DFF52}" type="presOf" srcId="{F519F165-24E1-4C30-A90D-7C8FF8021008}" destId="{49CAC559-8338-4A80-A81C-6797AFB288F3}" srcOrd="1" destOrd="0" presId="urn:microsoft.com/office/officeart/2005/8/layout/vList4"/>
    <dgm:cxn modelId="{AE9FB30F-32B0-4153-BC3E-817411479E28}" srcId="{A294D15F-8163-456D-AA2E-BE4FE9A05C88}" destId="{4C44DAFD-9DB0-456B-8CD4-ECC4BB33D3EB}" srcOrd="2" destOrd="0" parTransId="{4DDBB0F3-E59A-4F44-87A1-981478F1A89E}" sibTransId="{C9E4F8CA-F2FA-44AB-911C-6FA20F0DF586}"/>
    <dgm:cxn modelId="{A28D4B22-DB23-40C7-B424-41FC04B95965}" srcId="{A294D15F-8163-456D-AA2E-BE4FE9A05C88}" destId="{F519F165-24E1-4C30-A90D-7C8FF8021008}" srcOrd="3" destOrd="0" parTransId="{069CC28F-4180-4053-91C2-EC3AB6CCF3CB}" sibTransId="{1952491B-B2A5-44EC-9C1E-5A69CD0DEC21}"/>
    <dgm:cxn modelId="{8483F72E-A7A9-42AA-973E-D6AADF79FE49}" type="presOf" srcId="{A294D15F-8163-456D-AA2E-BE4FE9A05C88}" destId="{B9257F2A-41A3-4C1D-B3DD-C693D2C042F6}" srcOrd="0" destOrd="0" presId="urn:microsoft.com/office/officeart/2005/8/layout/vList4"/>
    <dgm:cxn modelId="{C1598C64-28A2-4E9A-89E3-9E54ABDEC590}" type="presOf" srcId="{4C44DAFD-9DB0-456B-8CD4-ECC4BB33D3EB}" destId="{90AEE3AD-2055-4E8D-8A65-205E77318D85}" srcOrd="1" destOrd="0" presId="urn:microsoft.com/office/officeart/2005/8/layout/vList4"/>
    <dgm:cxn modelId="{3B95034C-2DFE-4C88-8B13-3F25A3175C19}" type="presOf" srcId="{F80ECFC4-7F97-422B-BBFE-12CF9FC7AE76}" destId="{7940FF19-19F8-44C8-B49B-4063817212C5}" srcOrd="1" destOrd="0" presId="urn:microsoft.com/office/officeart/2005/8/layout/vList4"/>
    <dgm:cxn modelId="{AEAB786D-887A-49E4-8F04-4B90C684E837}" type="presOf" srcId="{4C44DAFD-9DB0-456B-8CD4-ECC4BB33D3EB}" destId="{F0B017BF-A9BC-4EED-ABCB-CB3363718822}" srcOrd="0" destOrd="0" presId="urn:microsoft.com/office/officeart/2005/8/layout/vList4"/>
    <dgm:cxn modelId="{E02DFF54-A810-41AF-B9C9-F1B0E5E5C7FE}" type="presOf" srcId="{3A4BD13A-661B-4820-AF11-D24EEA6E4269}" destId="{A4BFFFD8-6FFD-448C-AA61-554B682E9A90}" srcOrd="1" destOrd="0" presId="urn:microsoft.com/office/officeart/2005/8/layout/vList4"/>
    <dgm:cxn modelId="{6A133C83-0DB4-4213-A18A-6172F7CB937E}" srcId="{A294D15F-8163-456D-AA2E-BE4FE9A05C88}" destId="{3A4BD13A-661B-4820-AF11-D24EEA6E4269}" srcOrd="1" destOrd="0" parTransId="{1B1DFC90-788E-4DAF-874C-C26029F840E0}" sibTransId="{A3522C61-8D03-4D8F-9F14-1DED16EBB4C9}"/>
    <dgm:cxn modelId="{30B25897-F8A9-4106-8639-4EB4A54235D5}" type="presOf" srcId="{F519F165-24E1-4C30-A90D-7C8FF8021008}" destId="{E91B94CD-D39B-481D-9E7A-4547B7AD185D}" srcOrd="0" destOrd="0" presId="urn:microsoft.com/office/officeart/2005/8/layout/vList4"/>
    <dgm:cxn modelId="{2C06A8C2-BF91-4169-B457-B34631CE1C17}" type="presOf" srcId="{F80ECFC4-7F97-422B-BBFE-12CF9FC7AE76}" destId="{09BAABBD-4F5A-42C4-A29A-585C72F3FD23}" srcOrd="0" destOrd="0" presId="urn:microsoft.com/office/officeart/2005/8/layout/vList4"/>
    <dgm:cxn modelId="{75712EDC-EBEE-4DB1-9016-94A6020E34F4}" srcId="{A294D15F-8163-456D-AA2E-BE4FE9A05C88}" destId="{F80ECFC4-7F97-422B-BBFE-12CF9FC7AE76}" srcOrd="0" destOrd="0" parTransId="{857E0D32-80E5-4BA3-AD7B-7841B8778A5F}" sibTransId="{C3A25FEB-FA93-440C-9D78-29FCCEBCE5C9}"/>
    <dgm:cxn modelId="{E4469AF6-24CC-46FF-8B7A-D4F5D097A3CD}" type="presOf" srcId="{3A4BD13A-661B-4820-AF11-D24EEA6E4269}" destId="{A3E3AE48-A6A8-4AD9-95AD-695E68A3A832}" srcOrd="0" destOrd="0" presId="urn:microsoft.com/office/officeart/2005/8/layout/vList4"/>
    <dgm:cxn modelId="{DCEF9561-175E-4239-BC47-08A56B812C52}" type="presParOf" srcId="{B9257F2A-41A3-4C1D-B3DD-C693D2C042F6}" destId="{7659FEB4-5EE2-4A2F-BDBA-D99B0F3BA4D7}" srcOrd="0" destOrd="0" presId="urn:microsoft.com/office/officeart/2005/8/layout/vList4"/>
    <dgm:cxn modelId="{CFA5B581-5A8E-4398-816B-0031702A165C}" type="presParOf" srcId="{7659FEB4-5EE2-4A2F-BDBA-D99B0F3BA4D7}" destId="{09BAABBD-4F5A-42C4-A29A-585C72F3FD23}" srcOrd="0" destOrd="0" presId="urn:microsoft.com/office/officeart/2005/8/layout/vList4"/>
    <dgm:cxn modelId="{AFD223F5-8334-49CB-A290-C393BA35FB5E}" type="presParOf" srcId="{7659FEB4-5EE2-4A2F-BDBA-D99B0F3BA4D7}" destId="{FF2D5506-8174-437F-93CA-E534815CC893}" srcOrd="1" destOrd="0" presId="urn:microsoft.com/office/officeart/2005/8/layout/vList4"/>
    <dgm:cxn modelId="{B24676FC-EC6D-4C1D-836E-40A5C6180D61}" type="presParOf" srcId="{7659FEB4-5EE2-4A2F-BDBA-D99B0F3BA4D7}" destId="{7940FF19-19F8-44C8-B49B-4063817212C5}" srcOrd="2" destOrd="0" presId="urn:microsoft.com/office/officeart/2005/8/layout/vList4"/>
    <dgm:cxn modelId="{5142AC5A-CA7F-427A-A726-A28D46D3462E}" type="presParOf" srcId="{B9257F2A-41A3-4C1D-B3DD-C693D2C042F6}" destId="{CC883DDD-5897-487F-A097-D73F456BCE29}" srcOrd="1" destOrd="0" presId="urn:microsoft.com/office/officeart/2005/8/layout/vList4"/>
    <dgm:cxn modelId="{BEB0D438-2C0D-4846-8458-F3A927F5D607}" type="presParOf" srcId="{B9257F2A-41A3-4C1D-B3DD-C693D2C042F6}" destId="{D636C22B-D7EF-4576-B7B0-D4C7EFB706DF}" srcOrd="2" destOrd="0" presId="urn:microsoft.com/office/officeart/2005/8/layout/vList4"/>
    <dgm:cxn modelId="{D2B7488A-EF62-42EF-ACAC-8006F022F591}" type="presParOf" srcId="{D636C22B-D7EF-4576-B7B0-D4C7EFB706DF}" destId="{A3E3AE48-A6A8-4AD9-95AD-695E68A3A832}" srcOrd="0" destOrd="0" presId="urn:microsoft.com/office/officeart/2005/8/layout/vList4"/>
    <dgm:cxn modelId="{CCC2BCDC-12FD-440F-ADBB-1D3E7C568D61}" type="presParOf" srcId="{D636C22B-D7EF-4576-B7B0-D4C7EFB706DF}" destId="{B0D08A7B-FD11-4DBA-B309-A6207D41750F}" srcOrd="1" destOrd="0" presId="urn:microsoft.com/office/officeart/2005/8/layout/vList4"/>
    <dgm:cxn modelId="{48678B18-A71A-436F-97E0-4BC291B391AB}" type="presParOf" srcId="{D636C22B-D7EF-4576-B7B0-D4C7EFB706DF}" destId="{A4BFFFD8-6FFD-448C-AA61-554B682E9A90}" srcOrd="2" destOrd="0" presId="urn:microsoft.com/office/officeart/2005/8/layout/vList4"/>
    <dgm:cxn modelId="{D4CF1615-FF88-4C08-A616-232F0DFD7171}" type="presParOf" srcId="{B9257F2A-41A3-4C1D-B3DD-C693D2C042F6}" destId="{B4B50D82-DCF2-495A-A1C6-FF1BF5EAA0E4}" srcOrd="3" destOrd="0" presId="urn:microsoft.com/office/officeart/2005/8/layout/vList4"/>
    <dgm:cxn modelId="{63F94D7E-81FB-4768-8F23-B1045749DFA0}" type="presParOf" srcId="{B9257F2A-41A3-4C1D-B3DD-C693D2C042F6}" destId="{7F8D466C-D8A8-403F-9D5F-76D879B3292D}" srcOrd="4" destOrd="0" presId="urn:microsoft.com/office/officeart/2005/8/layout/vList4"/>
    <dgm:cxn modelId="{A1653B05-6A1A-4859-920C-7B1793609ADE}" type="presParOf" srcId="{7F8D466C-D8A8-403F-9D5F-76D879B3292D}" destId="{F0B017BF-A9BC-4EED-ABCB-CB3363718822}" srcOrd="0" destOrd="0" presId="urn:microsoft.com/office/officeart/2005/8/layout/vList4"/>
    <dgm:cxn modelId="{D5FBF7DD-0AF1-4BFB-B793-4853D142A026}" type="presParOf" srcId="{7F8D466C-D8A8-403F-9D5F-76D879B3292D}" destId="{EDCA3B2D-57A8-4F27-99EF-E86F5F1C6888}" srcOrd="1" destOrd="0" presId="urn:microsoft.com/office/officeart/2005/8/layout/vList4"/>
    <dgm:cxn modelId="{2F76F192-B01B-42EC-91A0-45EE176E29C6}" type="presParOf" srcId="{7F8D466C-D8A8-403F-9D5F-76D879B3292D}" destId="{90AEE3AD-2055-4E8D-8A65-205E77318D85}" srcOrd="2" destOrd="0" presId="urn:microsoft.com/office/officeart/2005/8/layout/vList4"/>
    <dgm:cxn modelId="{561241BF-D6FC-425C-BE36-202E1FBD8E8B}" type="presParOf" srcId="{B9257F2A-41A3-4C1D-B3DD-C693D2C042F6}" destId="{161991D4-B9AF-4B61-A09A-DE09CB592644}" srcOrd="5" destOrd="0" presId="urn:microsoft.com/office/officeart/2005/8/layout/vList4"/>
    <dgm:cxn modelId="{D298AA15-2147-414C-80A4-A687ED5A2575}" type="presParOf" srcId="{B9257F2A-41A3-4C1D-B3DD-C693D2C042F6}" destId="{BA9FA118-5958-40BE-BE2E-9F5332BEC6BC}" srcOrd="6" destOrd="0" presId="urn:microsoft.com/office/officeart/2005/8/layout/vList4"/>
    <dgm:cxn modelId="{BCC8623A-A899-40B0-A9A2-0A23B020F5B8}" type="presParOf" srcId="{BA9FA118-5958-40BE-BE2E-9F5332BEC6BC}" destId="{E91B94CD-D39B-481D-9E7A-4547B7AD185D}" srcOrd="0" destOrd="0" presId="urn:microsoft.com/office/officeart/2005/8/layout/vList4"/>
    <dgm:cxn modelId="{AE291207-4E4B-4674-B6AF-A64B029E7559}" type="presParOf" srcId="{BA9FA118-5958-40BE-BE2E-9F5332BEC6BC}" destId="{4DD0E39E-1501-4446-86A3-6C10E8710AD5}" srcOrd="1" destOrd="0" presId="urn:microsoft.com/office/officeart/2005/8/layout/vList4"/>
    <dgm:cxn modelId="{A224F0D4-7347-42A9-BE50-B33D9BFC8A03}" type="presParOf" srcId="{BA9FA118-5958-40BE-BE2E-9F5332BEC6BC}" destId="{49CAC559-8338-4A80-A81C-6797AFB288F3}"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48047D-424D-44AA-9DE5-32F71224F281}" type="doc">
      <dgm:prSet loTypeId="urn:microsoft.com/office/officeart/2005/8/layout/hProcess7" loCatId="list" qsTypeId="urn:microsoft.com/office/officeart/2005/8/quickstyle/simple5" qsCatId="simple" csTypeId="urn:microsoft.com/office/officeart/2005/8/colors/colorful2" csCatId="colorful" phldr="1"/>
      <dgm:spPr/>
      <dgm:t>
        <a:bodyPr/>
        <a:lstStyle/>
        <a:p>
          <a:endParaRPr lang="sk-SK"/>
        </a:p>
      </dgm:t>
    </dgm:pt>
    <dgm:pt modelId="{BA68C1B7-EC83-4C1B-950D-B7248252AECD}">
      <dgm:prSet phldrT="[Text]"/>
      <dgm:spPr/>
      <dgm:t>
        <a:bodyPr/>
        <a:lstStyle/>
        <a:p>
          <a:pPr>
            <a:buFont typeface="+mj-lt"/>
            <a:buAutoNum type="arabicPeriod"/>
          </a:pPr>
          <a:r>
            <a:rPr lang="en-GB" dirty="0"/>
            <a:t>Die </a:t>
          </a:r>
          <a:r>
            <a:rPr lang="en-GB" dirty="0" err="1"/>
            <a:t>erste</a:t>
          </a:r>
          <a:r>
            <a:rPr lang="en-GB" dirty="0"/>
            <a:t> </a:t>
          </a:r>
          <a:r>
            <a:rPr lang="en-GB" dirty="0" err="1"/>
            <a:t>Kategorie</a:t>
          </a:r>
          <a:r>
            <a:rPr lang="en-GB" dirty="0"/>
            <a:t> </a:t>
          </a:r>
          <a:r>
            <a:rPr lang="en-GB" dirty="0" err="1"/>
            <a:t>ist</a:t>
          </a:r>
          <a:r>
            <a:rPr lang="en-GB" dirty="0"/>
            <a:t> die </a:t>
          </a:r>
          <a:r>
            <a:rPr lang="en-GB" dirty="0" err="1"/>
            <a:t>Herkunft</a:t>
          </a:r>
          <a:r>
            <a:rPr lang="en-GB" dirty="0"/>
            <a:t> der </a:t>
          </a:r>
          <a:r>
            <a:rPr lang="en-GB" dirty="0" err="1"/>
            <a:t>Rückverfolgbarkeit</a:t>
          </a:r>
          <a:r>
            <a:rPr lang="en-GB" dirty="0"/>
            <a:t> und die </a:t>
          </a:r>
          <a:r>
            <a:rPr lang="en-GB" dirty="0" err="1"/>
            <a:t>Authentizität</a:t>
          </a:r>
          <a:r>
            <a:rPr lang="en-GB" dirty="0"/>
            <a:t> der </a:t>
          </a:r>
          <a:r>
            <a:rPr lang="en-GB" dirty="0" err="1"/>
            <a:t>Lebensmittel</a:t>
          </a:r>
          <a:r>
            <a:rPr lang="en-GB" dirty="0"/>
            <a:t>.</a:t>
          </a:r>
          <a:endParaRPr lang="sk-SK" dirty="0"/>
        </a:p>
      </dgm:t>
    </dgm:pt>
    <dgm:pt modelId="{CB743E0F-9693-4DA8-92FE-84C0ECD29267}" type="parTrans" cxnId="{F835E9CC-BABD-4359-BAD0-8C73EB355CC3}">
      <dgm:prSet/>
      <dgm:spPr/>
      <dgm:t>
        <a:bodyPr/>
        <a:lstStyle/>
        <a:p>
          <a:endParaRPr lang="sk-SK"/>
        </a:p>
      </dgm:t>
    </dgm:pt>
    <dgm:pt modelId="{2D86AE6D-188B-481E-8E4F-9E86F1E440CB}" type="sibTrans" cxnId="{F835E9CC-BABD-4359-BAD0-8C73EB355CC3}">
      <dgm:prSet/>
      <dgm:spPr/>
      <dgm:t>
        <a:bodyPr/>
        <a:lstStyle/>
        <a:p>
          <a:endParaRPr lang="sk-SK"/>
        </a:p>
      </dgm:t>
    </dgm:pt>
    <dgm:pt modelId="{64472B09-6C5F-4830-BA13-1C0C070B20CF}">
      <dgm:prSet/>
      <dgm:spPr/>
      <dgm:t>
        <a:bodyPr/>
        <a:lstStyle/>
        <a:p>
          <a:pPr>
            <a:buFont typeface="+mj-lt"/>
            <a:buAutoNum type="arabicPeriod"/>
          </a:pPr>
          <a:r>
            <a:rPr lang="en-GB"/>
            <a:t>2</a:t>
          </a:r>
          <a:endParaRPr lang="sk-SK"/>
        </a:p>
      </dgm:t>
    </dgm:pt>
    <dgm:pt modelId="{DAE97014-3D3B-49F7-90CE-37B3CA004833}" type="parTrans" cxnId="{FD33FB60-63F8-4836-AC71-8ADBAA15B6AD}">
      <dgm:prSet/>
      <dgm:spPr/>
      <dgm:t>
        <a:bodyPr/>
        <a:lstStyle/>
        <a:p>
          <a:endParaRPr lang="sk-SK"/>
        </a:p>
      </dgm:t>
    </dgm:pt>
    <dgm:pt modelId="{64AFE017-1CCC-465A-9AAB-5A785B0BA7D3}" type="sibTrans" cxnId="{FD33FB60-63F8-4836-AC71-8ADBAA15B6AD}">
      <dgm:prSet/>
      <dgm:spPr/>
      <dgm:t>
        <a:bodyPr/>
        <a:lstStyle/>
        <a:p>
          <a:endParaRPr lang="sk-SK"/>
        </a:p>
      </dgm:t>
    </dgm:pt>
    <dgm:pt modelId="{07D2A46D-16B8-4795-A28D-CB91B16D159C}">
      <dgm:prSet/>
      <dgm:spPr/>
      <dgm:t>
        <a:bodyPr/>
        <a:lstStyle/>
        <a:p>
          <a:pPr>
            <a:buFont typeface="+mj-lt"/>
            <a:buAutoNum type="arabicPeriod"/>
          </a:pPr>
          <a:r>
            <a:rPr lang="en-GB"/>
            <a:t>3</a:t>
          </a:r>
          <a:endParaRPr lang="sk-SK"/>
        </a:p>
      </dgm:t>
    </dgm:pt>
    <dgm:pt modelId="{B941E5E2-DF14-49A5-B229-F2356673E4F0}" type="parTrans" cxnId="{027D5415-A8D7-4A44-981D-FE20F0B435C1}">
      <dgm:prSet/>
      <dgm:spPr/>
      <dgm:t>
        <a:bodyPr/>
        <a:lstStyle/>
        <a:p>
          <a:endParaRPr lang="sk-SK"/>
        </a:p>
      </dgm:t>
    </dgm:pt>
    <dgm:pt modelId="{80D83443-0680-4575-BCD3-A72D415222D0}" type="sibTrans" cxnId="{027D5415-A8D7-4A44-981D-FE20F0B435C1}">
      <dgm:prSet/>
      <dgm:spPr/>
      <dgm:t>
        <a:bodyPr/>
        <a:lstStyle/>
        <a:p>
          <a:endParaRPr lang="sk-SK"/>
        </a:p>
      </dgm:t>
    </dgm:pt>
    <dgm:pt modelId="{A7B85BA8-DFB1-49E7-91B0-B2A34B98156C}">
      <dgm:prSet/>
      <dgm:spPr/>
      <dgm:t>
        <a:bodyPr/>
        <a:lstStyle/>
        <a:p>
          <a:pPr>
            <a:buFont typeface="+mj-lt"/>
            <a:buAutoNum type="arabicPeriod"/>
          </a:pPr>
          <a:r>
            <a:rPr lang="en-GB"/>
            <a:t>4</a:t>
          </a:r>
          <a:endParaRPr lang="sk-SK"/>
        </a:p>
      </dgm:t>
    </dgm:pt>
    <dgm:pt modelId="{B87BAA7B-E00A-4A4D-90CD-5FCAA642A9E0}" type="parTrans" cxnId="{045B0ED4-CCCA-4AF1-A28A-61D29F6D8230}">
      <dgm:prSet/>
      <dgm:spPr/>
      <dgm:t>
        <a:bodyPr/>
        <a:lstStyle/>
        <a:p>
          <a:endParaRPr lang="sk-SK"/>
        </a:p>
      </dgm:t>
    </dgm:pt>
    <dgm:pt modelId="{F314B39B-AEC3-4997-BC7D-D5C35E3BEE55}" type="sibTrans" cxnId="{045B0ED4-CCCA-4AF1-A28A-61D29F6D8230}">
      <dgm:prSet/>
      <dgm:spPr/>
      <dgm:t>
        <a:bodyPr/>
        <a:lstStyle/>
        <a:p>
          <a:endParaRPr lang="sk-SK"/>
        </a:p>
      </dgm:t>
    </dgm:pt>
    <dgm:pt modelId="{DC321C5D-841C-4AAC-B976-0B0B59CD48C7}">
      <dgm:prSet phldrT="[Text]"/>
      <dgm:spPr/>
      <dgm:t>
        <a:bodyPr/>
        <a:lstStyle/>
        <a:p>
          <a:pPr>
            <a:buFont typeface="+mj-lt"/>
            <a:buAutoNum type="arabicPeriod"/>
          </a:pPr>
          <a:r>
            <a:rPr lang="en-GB"/>
            <a:t>1</a:t>
          </a:r>
          <a:endParaRPr lang="sk-SK"/>
        </a:p>
      </dgm:t>
    </dgm:pt>
    <dgm:pt modelId="{E24B4E1A-6E1C-4C1D-A8AD-02CC176D9AE2}" type="parTrans" cxnId="{9789D93E-1950-4C54-B5E7-6CB6122E2016}">
      <dgm:prSet/>
      <dgm:spPr/>
      <dgm:t>
        <a:bodyPr/>
        <a:lstStyle/>
        <a:p>
          <a:endParaRPr lang="sk-SK"/>
        </a:p>
      </dgm:t>
    </dgm:pt>
    <dgm:pt modelId="{5D23285C-4809-46C9-8776-0CBDABFF38E7}" type="sibTrans" cxnId="{9789D93E-1950-4C54-B5E7-6CB6122E2016}">
      <dgm:prSet/>
      <dgm:spPr/>
      <dgm:t>
        <a:bodyPr/>
        <a:lstStyle/>
        <a:p>
          <a:endParaRPr lang="sk-SK"/>
        </a:p>
      </dgm:t>
    </dgm:pt>
    <dgm:pt modelId="{976A021A-4E61-46A1-B7B5-870E29AF9665}">
      <dgm:prSet/>
      <dgm:spPr/>
      <dgm:t>
        <a:bodyPr/>
        <a:lstStyle/>
        <a:p>
          <a:pPr>
            <a:buFont typeface="+mj-lt"/>
            <a:buAutoNum type="arabicPeriod"/>
          </a:pPr>
          <a:r>
            <a:rPr lang="en-GB"/>
            <a:t>Die zweite Kategorie ist die intelligente Verwaltung landwirtschaftlicher Daten. </a:t>
          </a:r>
          <a:endParaRPr lang="sk-SK"/>
        </a:p>
      </dgm:t>
    </dgm:pt>
    <dgm:pt modelId="{8C2CF26E-F3FC-45F8-9C80-253E66F2A437}" type="parTrans" cxnId="{F56638C8-7656-4A69-8D59-0F5318DDFD03}">
      <dgm:prSet/>
      <dgm:spPr/>
      <dgm:t>
        <a:bodyPr/>
        <a:lstStyle/>
        <a:p>
          <a:endParaRPr lang="sk-SK"/>
        </a:p>
      </dgm:t>
    </dgm:pt>
    <dgm:pt modelId="{64A0E825-96FF-4AD2-B31D-5CCA71A1CD2A}" type="sibTrans" cxnId="{F56638C8-7656-4A69-8D59-0F5318DDFD03}">
      <dgm:prSet/>
      <dgm:spPr/>
      <dgm:t>
        <a:bodyPr/>
        <a:lstStyle/>
        <a:p>
          <a:endParaRPr lang="sk-SK"/>
        </a:p>
      </dgm:t>
    </dgm:pt>
    <dgm:pt modelId="{FAD14D62-FC81-4A78-A6D1-AB0F83FC5AF7}">
      <dgm:prSet/>
      <dgm:spPr/>
      <dgm:t>
        <a:bodyPr/>
        <a:lstStyle/>
        <a:p>
          <a:pPr>
            <a:buFont typeface="+mj-lt"/>
            <a:buAutoNum type="arabicPeriod"/>
          </a:pPr>
          <a:r>
            <a:rPr lang="en-GB"/>
            <a:t>Die dritte Kategorie ist die Handelsfinanzierung im Lieferkettenmanagement. </a:t>
          </a:r>
          <a:endParaRPr lang="sk-SK"/>
        </a:p>
      </dgm:t>
    </dgm:pt>
    <dgm:pt modelId="{AA8314EA-8DFE-42D9-9E56-84984C4FE773}" type="parTrans" cxnId="{71F0ADB3-C0CF-459A-881F-E284846AF3C7}">
      <dgm:prSet/>
      <dgm:spPr/>
      <dgm:t>
        <a:bodyPr/>
        <a:lstStyle/>
        <a:p>
          <a:endParaRPr lang="sk-SK"/>
        </a:p>
      </dgm:t>
    </dgm:pt>
    <dgm:pt modelId="{B8DF9AE8-A513-4987-B52F-58B5326A3F58}" type="sibTrans" cxnId="{71F0ADB3-C0CF-459A-881F-E284846AF3C7}">
      <dgm:prSet/>
      <dgm:spPr/>
      <dgm:t>
        <a:bodyPr/>
        <a:lstStyle/>
        <a:p>
          <a:endParaRPr lang="sk-SK"/>
        </a:p>
      </dgm:t>
    </dgm:pt>
    <dgm:pt modelId="{B4BDE4E6-C6EE-4E9E-B24F-6DA901897EB7}">
      <dgm:prSet/>
      <dgm:spPr/>
      <dgm:t>
        <a:bodyPr/>
        <a:lstStyle/>
        <a:p>
          <a:pPr>
            <a:buFont typeface="+mj-lt"/>
            <a:buAutoNum type="arabicPeriod"/>
          </a:pPr>
          <a:r>
            <a:rPr lang="en-GB"/>
            <a:t>Die letzte Kategorie ist die der sonstigen Informationsmanagementsysteme. </a:t>
          </a:r>
          <a:endParaRPr lang="sk-SK"/>
        </a:p>
      </dgm:t>
    </dgm:pt>
    <dgm:pt modelId="{75139E55-2234-40F5-944D-14A71A142DA7}" type="parTrans" cxnId="{E2B3E021-61AA-46A2-9E04-95C64339B69B}">
      <dgm:prSet/>
      <dgm:spPr/>
      <dgm:t>
        <a:bodyPr/>
        <a:lstStyle/>
        <a:p>
          <a:endParaRPr lang="sk-SK"/>
        </a:p>
      </dgm:t>
    </dgm:pt>
    <dgm:pt modelId="{4550B5A3-5B41-4CEA-9880-7BC538977CAD}" type="sibTrans" cxnId="{E2B3E021-61AA-46A2-9E04-95C64339B69B}">
      <dgm:prSet/>
      <dgm:spPr/>
      <dgm:t>
        <a:bodyPr/>
        <a:lstStyle/>
        <a:p>
          <a:endParaRPr lang="sk-SK"/>
        </a:p>
      </dgm:t>
    </dgm:pt>
    <dgm:pt modelId="{0808E9E7-350E-4FBA-B81C-BA3200C4CB0B}" type="pres">
      <dgm:prSet presAssocID="{2A48047D-424D-44AA-9DE5-32F71224F281}" presName="Name0" presStyleCnt="0">
        <dgm:presLayoutVars>
          <dgm:dir/>
          <dgm:animLvl val="lvl"/>
          <dgm:resizeHandles val="exact"/>
        </dgm:presLayoutVars>
      </dgm:prSet>
      <dgm:spPr/>
    </dgm:pt>
    <dgm:pt modelId="{CF7B083F-DADB-444A-A097-8E1751CB9015}" type="pres">
      <dgm:prSet presAssocID="{DC321C5D-841C-4AAC-B976-0B0B59CD48C7}" presName="compositeNode" presStyleCnt="0">
        <dgm:presLayoutVars>
          <dgm:bulletEnabled val="1"/>
        </dgm:presLayoutVars>
      </dgm:prSet>
      <dgm:spPr/>
    </dgm:pt>
    <dgm:pt modelId="{97C79485-AED4-4C93-9454-32FF60D9B301}" type="pres">
      <dgm:prSet presAssocID="{DC321C5D-841C-4AAC-B976-0B0B59CD48C7}" presName="bgRect" presStyleLbl="node1" presStyleIdx="0" presStyleCnt="4"/>
      <dgm:spPr/>
    </dgm:pt>
    <dgm:pt modelId="{1BCC06F2-1C01-4523-A22C-9F4D19B5D80C}" type="pres">
      <dgm:prSet presAssocID="{DC321C5D-841C-4AAC-B976-0B0B59CD48C7}" presName="parentNode" presStyleLbl="node1" presStyleIdx="0" presStyleCnt="4">
        <dgm:presLayoutVars>
          <dgm:chMax val="0"/>
          <dgm:bulletEnabled val="1"/>
        </dgm:presLayoutVars>
      </dgm:prSet>
      <dgm:spPr/>
    </dgm:pt>
    <dgm:pt modelId="{911C07A0-A149-4A74-B973-C059197EB3A8}" type="pres">
      <dgm:prSet presAssocID="{DC321C5D-841C-4AAC-B976-0B0B59CD48C7}" presName="childNode" presStyleLbl="node1" presStyleIdx="0" presStyleCnt="4">
        <dgm:presLayoutVars>
          <dgm:bulletEnabled val="1"/>
        </dgm:presLayoutVars>
      </dgm:prSet>
      <dgm:spPr/>
    </dgm:pt>
    <dgm:pt modelId="{DC73B567-3056-4247-8523-9FA5681CB5F9}" type="pres">
      <dgm:prSet presAssocID="{5D23285C-4809-46C9-8776-0CBDABFF38E7}" presName="hSp" presStyleCnt="0"/>
      <dgm:spPr/>
    </dgm:pt>
    <dgm:pt modelId="{F2B42491-3654-447A-9E4E-D21D2B723F57}" type="pres">
      <dgm:prSet presAssocID="{5D23285C-4809-46C9-8776-0CBDABFF38E7}" presName="vProcSp" presStyleCnt="0"/>
      <dgm:spPr/>
    </dgm:pt>
    <dgm:pt modelId="{6E56922F-4A15-4366-8E61-2E9F5F1F0A44}" type="pres">
      <dgm:prSet presAssocID="{5D23285C-4809-46C9-8776-0CBDABFF38E7}" presName="vSp1" presStyleCnt="0"/>
      <dgm:spPr/>
    </dgm:pt>
    <dgm:pt modelId="{F7A9925D-F2CC-4BC0-9A72-EF99CE79A421}" type="pres">
      <dgm:prSet presAssocID="{5D23285C-4809-46C9-8776-0CBDABFF38E7}" presName="simulatedConn" presStyleLbl="solidFgAcc1" presStyleIdx="0" presStyleCnt="3"/>
      <dgm:spPr/>
    </dgm:pt>
    <dgm:pt modelId="{4B279375-CFB7-4B62-BC06-097A6EE45903}" type="pres">
      <dgm:prSet presAssocID="{5D23285C-4809-46C9-8776-0CBDABFF38E7}" presName="vSp2" presStyleCnt="0"/>
      <dgm:spPr/>
    </dgm:pt>
    <dgm:pt modelId="{9C908C6F-597C-454F-AF42-58A8F43524DB}" type="pres">
      <dgm:prSet presAssocID="{5D23285C-4809-46C9-8776-0CBDABFF38E7}" presName="sibTrans" presStyleCnt="0"/>
      <dgm:spPr/>
    </dgm:pt>
    <dgm:pt modelId="{29669C80-5C6D-40C6-8DAA-8F3C27775BAC}" type="pres">
      <dgm:prSet presAssocID="{64472B09-6C5F-4830-BA13-1C0C070B20CF}" presName="compositeNode" presStyleCnt="0">
        <dgm:presLayoutVars>
          <dgm:bulletEnabled val="1"/>
        </dgm:presLayoutVars>
      </dgm:prSet>
      <dgm:spPr/>
    </dgm:pt>
    <dgm:pt modelId="{D110ED49-8971-4EDA-9D40-2050F55D61B5}" type="pres">
      <dgm:prSet presAssocID="{64472B09-6C5F-4830-BA13-1C0C070B20CF}" presName="bgRect" presStyleLbl="node1" presStyleIdx="1" presStyleCnt="4"/>
      <dgm:spPr/>
    </dgm:pt>
    <dgm:pt modelId="{E14F6F44-64FA-490A-ADF2-74ECD26CDD45}" type="pres">
      <dgm:prSet presAssocID="{64472B09-6C5F-4830-BA13-1C0C070B20CF}" presName="parentNode" presStyleLbl="node1" presStyleIdx="1" presStyleCnt="4">
        <dgm:presLayoutVars>
          <dgm:chMax val="0"/>
          <dgm:bulletEnabled val="1"/>
        </dgm:presLayoutVars>
      </dgm:prSet>
      <dgm:spPr/>
    </dgm:pt>
    <dgm:pt modelId="{34FC361C-2AC2-4E5C-A325-2378CAE6A6A4}" type="pres">
      <dgm:prSet presAssocID="{64472B09-6C5F-4830-BA13-1C0C070B20CF}" presName="childNode" presStyleLbl="node1" presStyleIdx="1" presStyleCnt="4">
        <dgm:presLayoutVars>
          <dgm:bulletEnabled val="1"/>
        </dgm:presLayoutVars>
      </dgm:prSet>
      <dgm:spPr/>
    </dgm:pt>
    <dgm:pt modelId="{D691AC75-FD58-46C3-9558-6B3EAD1518E3}" type="pres">
      <dgm:prSet presAssocID="{64AFE017-1CCC-465A-9AAB-5A785B0BA7D3}" presName="hSp" presStyleCnt="0"/>
      <dgm:spPr/>
    </dgm:pt>
    <dgm:pt modelId="{0AE1FCC6-ACF4-43A5-959D-FD40B2C5ABF7}" type="pres">
      <dgm:prSet presAssocID="{64AFE017-1CCC-465A-9AAB-5A785B0BA7D3}" presName="vProcSp" presStyleCnt="0"/>
      <dgm:spPr/>
    </dgm:pt>
    <dgm:pt modelId="{B634C963-9E6B-4C23-B6BE-E40DCB2AD776}" type="pres">
      <dgm:prSet presAssocID="{64AFE017-1CCC-465A-9AAB-5A785B0BA7D3}" presName="vSp1" presStyleCnt="0"/>
      <dgm:spPr/>
    </dgm:pt>
    <dgm:pt modelId="{DDAD6BEE-7C9F-47CB-A7EC-6B696B54730C}" type="pres">
      <dgm:prSet presAssocID="{64AFE017-1CCC-465A-9AAB-5A785B0BA7D3}" presName="simulatedConn" presStyleLbl="solidFgAcc1" presStyleIdx="1" presStyleCnt="3"/>
      <dgm:spPr/>
    </dgm:pt>
    <dgm:pt modelId="{6DDC1F9C-577D-4C1E-8DD8-92F843628D58}" type="pres">
      <dgm:prSet presAssocID="{64AFE017-1CCC-465A-9AAB-5A785B0BA7D3}" presName="vSp2" presStyleCnt="0"/>
      <dgm:spPr/>
    </dgm:pt>
    <dgm:pt modelId="{80EAC199-1BDF-4738-8C3B-9D1FAD884F1E}" type="pres">
      <dgm:prSet presAssocID="{64AFE017-1CCC-465A-9AAB-5A785B0BA7D3}" presName="sibTrans" presStyleCnt="0"/>
      <dgm:spPr/>
    </dgm:pt>
    <dgm:pt modelId="{41ABACE2-D15D-46C3-AA45-F7A54B5C7259}" type="pres">
      <dgm:prSet presAssocID="{07D2A46D-16B8-4795-A28D-CB91B16D159C}" presName="compositeNode" presStyleCnt="0">
        <dgm:presLayoutVars>
          <dgm:bulletEnabled val="1"/>
        </dgm:presLayoutVars>
      </dgm:prSet>
      <dgm:spPr/>
    </dgm:pt>
    <dgm:pt modelId="{2A2FE7B9-69D5-4DE2-AAB8-459A6FDC7C5E}" type="pres">
      <dgm:prSet presAssocID="{07D2A46D-16B8-4795-A28D-CB91B16D159C}" presName="bgRect" presStyleLbl="node1" presStyleIdx="2" presStyleCnt="4"/>
      <dgm:spPr/>
    </dgm:pt>
    <dgm:pt modelId="{7B71FB83-E80E-4B1B-8234-5DF6845C32E2}" type="pres">
      <dgm:prSet presAssocID="{07D2A46D-16B8-4795-A28D-CB91B16D159C}" presName="parentNode" presStyleLbl="node1" presStyleIdx="2" presStyleCnt="4">
        <dgm:presLayoutVars>
          <dgm:chMax val="0"/>
          <dgm:bulletEnabled val="1"/>
        </dgm:presLayoutVars>
      </dgm:prSet>
      <dgm:spPr/>
    </dgm:pt>
    <dgm:pt modelId="{F127CFBF-A9B8-492F-9618-D3E20C544B3B}" type="pres">
      <dgm:prSet presAssocID="{07D2A46D-16B8-4795-A28D-CB91B16D159C}" presName="childNode" presStyleLbl="node1" presStyleIdx="2" presStyleCnt="4">
        <dgm:presLayoutVars>
          <dgm:bulletEnabled val="1"/>
        </dgm:presLayoutVars>
      </dgm:prSet>
      <dgm:spPr/>
    </dgm:pt>
    <dgm:pt modelId="{7C8C4AF9-AEB4-4403-99DF-4C45970F4E67}" type="pres">
      <dgm:prSet presAssocID="{80D83443-0680-4575-BCD3-A72D415222D0}" presName="hSp" presStyleCnt="0"/>
      <dgm:spPr/>
    </dgm:pt>
    <dgm:pt modelId="{FC3ECC63-68C2-4B25-8B19-81F5000E2854}" type="pres">
      <dgm:prSet presAssocID="{80D83443-0680-4575-BCD3-A72D415222D0}" presName="vProcSp" presStyleCnt="0"/>
      <dgm:spPr/>
    </dgm:pt>
    <dgm:pt modelId="{1954D6C0-72CF-4713-9070-A4AF9D26240D}" type="pres">
      <dgm:prSet presAssocID="{80D83443-0680-4575-BCD3-A72D415222D0}" presName="vSp1" presStyleCnt="0"/>
      <dgm:spPr/>
    </dgm:pt>
    <dgm:pt modelId="{3A6B52F7-7EBB-496C-80D9-C3A37332FE38}" type="pres">
      <dgm:prSet presAssocID="{80D83443-0680-4575-BCD3-A72D415222D0}" presName="simulatedConn" presStyleLbl="solidFgAcc1" presStyleIdx="2" presStyleCnt="3"/>
      <dgm:spPr/>
    </dgm:pt>
    <dgm:pt modelId="{C44C506B-B9D0-4B50-9FB8-677FF53ADB5A}" type="pres">
      <dgm:prSet presAssocID="{80D83443-0680-4575-BCD3-A72D415222D0}" presName="vSp2" presStyleCnt="0"/>
      <dgm:spPr/>
    </dgm:pt>
    <dgm:pt modelId="{702AFB4B-4452-4DD5-B3AD-6FF235361EE4}" type="pres">
      <dgm:prSet presAssocID="{80D83443-0680-4575-BCD3-A72D415222D0}" presName="sibTrans" presStyleCnt="0"/>
      <dgm:spPr/>
    </dgm:pt>
    <dgm:pt modelId="{DBFB79AA-A4C6-417B-944D-B7B563BE62AD}" type="pres">
      <dgm:prSet presAssocID="{A7B85BA8-DFB1-49E7-91B0-B2A34B98156C}" presName="compositeNode" presStyleCnt="0">
        <dgm:presLayoutVars>
          <dgm:bulletEnabled val="1"/>
        </dgm:presLayoutVars>
      </dgm:prSet>
      <dgm:spPr/>
    </dgm:pt>
    <dgm:pt modelId="{9E45DB63-CBEB-4D39-B0E5-65C621F27E28}" type="pres">
      <dgm:prSet presAssocID="{A7B85BA8-DFB1-49E7-91B0-B2A34B98156C}" presName="bgRect" presStyleLbl="node1" presStyleIdx="3" presStyleCnt="4"/>
      <dgm:spPr/>
    </dgm:pt>
    <dgm:pt modelId="{90F6399B-14BD-4300-9342-4D40AB954B1B}" type="pres">
      <dgm:prSet presAssocID="{A7B85BA8-DFB1-49E7-91B0-B2A34B98156C}" presName="parentNode" presStyleLbl="node1" presStyleIdx="3" presStyleCnt="4">
        <dgm:presLayoutVars>
          <dgm:chMax val="0"/>
          <dgm:bulletEnabled val="1"/>
        </dgm:presLayoutVars>
      </dgm:prSet>
      <dgm:spPr/>
    </dgm:pt>
    <dgm:pt modelId="{F8F90DBC-0E75-42A7-8F1F-F22EC05573F9}" type="pres">
      <dgm:prSet presAssocID="{A7B85BA8-DFB1-49E7-91B0-B2A34B98156C}" presName="childNode" presStyleLbl="node1" presStyleIdx="3" presStyleCnt="4">
        <dgm:presLayoutVars>
          <dgm:bulletEnabled val="1"/>
        </dgm:presLayoutVars>
      </dgm:prSet>
      <dgm:spPr/>
    </dgm:pt>
  </dgm:ptLst>
  <dgm:cxnLst>
    <dgm:cxn modelId="{FD764A00-1780-44AF-9ACB-562389868E4B}" type="presOf" srcId="{976A021A-4E61-46A1-B7B5-870E29AF9665}" destId="{34FC361C-2AC2-4E5C-A325-2378CAE6A6A4}" srcOrd="0" destOrd="0" presId="urn:microsoft.com/office/officeart/2005/8/layout/hProcess7"/>
    <dgm:cxn modelId="{052D4810-1F5D-4CFE-88EC-71276BC058A7}" type="presOf" srcId="{07D2A46D-16B8-4795-A28D-CB91B16D159C}" destId="{2A2FE7B9-69D5-4DE2-AAB8-459A6FDC7C5E}" srcOrd="0" destOrd="0" presId="urn:microsoft.com/office/officeart/2005/8/layout/hProcess7"/>
    <dgm:cxn modelId="{027D5415-A8D7-4A44-981D-FE20F0B435C1}" srcId="{2A48047D-424D-44AA-9DE5-32F71224F281}" destId="{07D2A46D-16B8-4795-A28D-CB91B16D159C}" srcOrd="2" destOrd="0" parTransId="{B941E5E2-DF14-49A5-B229-F2356673E4F0}" sibTransId="{80D83443-0680-4575-BCD3-A72D415222D0}"/>
    <dgm:cxn modelId="{E2B3E021-61AA-46A2-9E04-95C64339B69B}" srcId="{A7B85BA8-DFB1-49E7-91B0-B2A34B98156C}" destId="{B4BDE4E6-C6EE-4E9E-B24F-6DA901897EB7}" srcOrd="0" destOrd="0" parTransId="{75139E55-2234-40F5-944D-14A71A142DA7}" sibTransId="{4550B5A3-5B41-4CEA-9880-7BC538977CAD}"/>
    <dgm:cxn modelId="{74DBFD3A-7837-47C6-A430-ACF338E47409}" type="presOf" srcId="{64472B09-6C5F-4830-BA13-1C0C070B20CF}" destId="{E14F6F44-64FA-490A-ADF2-74ECD26CDD45}" srcOrd="1" destOrd="0" presId="urn:microsoft.com/office/officeart/2005/8/layout/hProcess7"/>
    <dgm:cxn modelId="{9789D93E-1950-4C54-B5E7-6CB6122E2016}" srcId="{2A48047D-424D-44AA-9DE5-32F71224F281}" destId="{DC321C5D-841C-4AAC-B976-0B0B59CD48C7}" srcOrd="0" destOrd="0" parTransId="{E24B4E1A-6E1C-4C1D-A8AD-02CC176D9AE2}" sibTransId="{5D23285C-4809-46C9-8776-0CBDABFF38E7}"/>
    <dgm:cxn modelId="{FD33FB60-63F8-4836-AC71-8ADBAA15B6AD}" srcId="{2A48047D-424D-44AA-9DE5-32F71224F281}" destId="{64472B09-6C5F-4830-BA13-1C0C070B20CF}" srcOrd="1" destOrd="0" parTransId="{DAE97014-3D3B-49F7-90CE-37B3CA004833}" sibTransId="{64AFE017-1CCC-465A-9AAB-5A785B0BA7D3}"/>
    <dgm:cxn modelId="{AC40A464-D44D-4810-9BB8-5B24C1244109}" type="presOf" srcId="{BA68C1B7-EC83-4C1B-950D-B7248252AECD}" destId="{911C07A0-A149-4A74-B973-C059197EB3A8}" srcOrd="0" destOrd="0" presId="urn:microsoft.com/office/officeart/2005/8/layout/hProcess7"/>
    <dgm:cxn modelId="{154CB373-300F-487B-A952-6FE65B8BCD07}" type="presOf" srcId="{B4BDE4E6-C6EE-4E9E-B24F-6DA901897EB7}" destId="{F8F90DBC-0E75-42A7-8F1F-F22EC05573F9}" srcOrd="0" destOrd="0" presId="urn:microsoft.com/office/officeart/2005/8/layout/hProcess7"/>
    <dgm:cxn modelId="{CDE1AA58-4424-47CA-9367-BE8721145D1C}" type="presOf" srcId="{DC321C5D-841C-4AAC-B976-0B0B59CD48C7}" destId="{97C79485-AED4-4C93-9454-32FF60D9B301}" srcOrd="0" destOrd="0" presId="urn:microsoft.com/office/officeart/2005/8/layout/hProcess7"/>
    <dgm:cxn modelId="{6BA7DB59-B88B-499D-A457-AAE5F698B936}" type="presOf" srcId="{64472B09-6C5F-4830-BA13-1C0C070B20CF}" destId="{D110ED49-8971-4EDA-9D40-2050F55D61B5}" srcOrd="0" destOrd="0" presId="urn:microsoft.com/office/officeart/2005/8/layout/hProcess7"/>
    <dgm:cxn modelId="{13D50B80-FA6B-4158-B840-E74C18D2E871}" type="presOf" srcId="{A7B85BA8-DFB1-49E7-91B0-B2A34B98156C}" destId="{9E45DB63-CBEB-4D39-B0E5-65C621F27E28}" srcOrd="0" destOrd="0" presId="urn:microsoft.com/office/officeart/2005/8/layout/hProcess7"/>
    <dgm:cxn modelId="{15C3828A-4BF1-4E12-933F-5EFA9CC5F5A7}" type="presOf" srcId="{FAD14D62-FC81-4A78-A6D1-AB0F83FC5AF7}" destId="{F127CFBF-A9B8-492F-9618-D3E20C544B3B}" srcOrd="0" destOrd="0" presId="urn:microsoft.com/office/officeart/2005/8/layout/hProcess7"/>
    <dgm:cxn modelId="{71F0ADB3-C0CF-459A-881F-E284846AF3C7}" srcId="{07D2A46D-16B8-4795-A28D-CB91B16D159C}" destId="{FAD14D62-FC81-4A78-A6D1-AB0F83FC5AF7}" srcOrd="0" destOrd="0" parTransId="{AA8314EA-8DFE-42D9-9E56-84984C4FE773}" sibTransId="{B8DF9AE8-A513-4987-B52F-58B5326A3F58}"/>
    <dgm:cxn modelId="{128023B8-7E9B-4A6B-9CF6-EE06F8997CC8}" type="presOf" srcId="{DC321C5D-841C-4AAC-B976-0B0B59CD48C7}" destId="{1BCC06F2-1C01-4523-A22C-9F4D19B5D80C}" srcOrd="1" destOrd="0" presId="urn:microsoft.com/office/officeart/2005/8/layout/hProcess7"/>
    <dgm:cxn modelId="{D81014BA-7DDE-4C81-8903-8C90FC702D54}" type="presOf" srcId="{2A48047D-424D-44AA-9DE5-32F71224F281}" destId="{0808E9E7-350E-4FBA-B81C-BA3200C4CB0B}" srcOrd="0" destOrd="0" presId="urn:microsoft.com/office/officeart/2005/8/layout/hProcess7"/>
    <dgm:cxn modelId="{0FAFD7C5-D8F2-4EF9-925E-2A8A8C2B4BCB}" type="presOf" srcId="{A7B85BA8-DFB1-49E7-91B0-B2A34B98156C}" destId="{90F6399B-14BD-4300-9342-4D40AB954B1B}" srcOrd="1" destOrd="0" presId="urn:microsoft.com/office/officeart/2005/8/layout/hProcess7"/>
    <dgm:cxn modelId="{F56638C8-7656-4A69-8D59-0F5318DDFD03}" srcId="{64472B09-6C5F-4830-BA13-1C0C070B20CF}" destId="{976A021A-4E61-46A1-B7B5-870E29AF9665}" srcOrd="0" destOrd="0" parTransId="{8C2CF26E-F3FC-45F8-9C80-253E66F2A437}" sibTransId="{64A0E825-96FF-4AD2-B31D-5CCA71A1CD2A}"/>
    <dgm:cxn modelId="{F835E9CC-BABD-4359-BAD0-8C73EB355CC3}" srcId="{DC321C5D-841C-4AAC-B976-0B0B59CD48C7}" destId="{BA68C1B7-EC83-4C1B-950D-B7248252AECD}" srcOrd="0" destOrd="0" parTransId="{CB743E0F-9693-4DA8-92FE-84C0ECD29267}" sibTransId="{2D86AE6D-188B-481E-8E4F-9E86F1E440CB}"/>
    <dgm:cxn modelId="{045B0ED4-CCCA-4AF1-A28A-61D29F6D8230}" srcId="{2A48047D-424D-44AA-9DE5-32F71224F281}" destId="{A7B85BA8-DFB1-49E7-91B0-B2A34B98156C}" srcOrd="3" destOrd="0" parTransId="{B87BAA7B-E00A-4A4D-90CD-5FCAA642A9E0}" sibTransId="{F314B39B-AEC3-4997-BC7D-D5C35E3BEE55}"/>
    <dgm:cxn modelId="{FEE12EDE-6DD1-4C98-AF37-0831BBB8E0F2}" type="presOf" srcId="{07D2A46D-16B8-4795-A28D-CB91B16D159C}" destId="{7B71FB83-E80E-4B1B-8234-5DF6845C32E2}" srcOrd="1" destOrd="0" presId="urn:microsoft.com/office/officeart/2005/8/layout/hProcess7"/>
    <dgm:cxn modelId="{4CE8AB25-D1D1-4355-83E4-A25E7077B40E}" type="presParOf" srcId="{0808E9E7-350E-4FBA-B81C-BA3200C4CB0B}" destId="{CF7B083F-DADB-444A-A097-8E1751CB9015}" srcOrd="0" destOrd="0" presId="urn:microsoft.com/office/officeart/2005/8/layout/hProcess7"/>
    <dgm:cxn modelId="{CD13343D-076B-4A79-B4D2-FAF82D6C50F3}" type="presParOf" srcId="{CF7B083F-DADB-444A-A097-8E1751CB9015}" destId="{97C79485-AED4-4C93-9454-32FF60D9B301}" srcOrd="0" destOrd="0" presId="urn:microsoft.com/office/officeart/2005/8/layout/hProcess7"/>
    <dgm:cxn modelId="{DC2E29D6-0FFF-4970-A21E-8B69ABF4DA6E}" type="presParOf" srcId="{CF7B083F-DADB-444A-A097-8E1751CB9015}" destId="{1BCC06F2-1C01-4523-A22C-9F4D19B5D80C}" srcOrd="1" destOrd="0" presId="urn:microsoft.com/office/officeart/2005/8/layout/hProcess7"/>
    <dgm:cxn modelId="{25F354EC-1192-4348-886A-B685543597E2}" type="presParOf" srcId="{CF7B083F-DADB-444A-A097-8E1751CB9015}" destId="{911C07A0-A149-4A74-B973-C059197EB3A8}" srcOrd="2" destOrd="0" presId="urn:microsoft.com/office/officeart/2005/8/layout/hProcess7"/>
    <dgm:cxn modelId="{59D796CA-16B5-4E2C-B849-EBB4A8DB53A8}" type="presParOf" srcId="{0808E9E7-350E-4FBA-B81C-BA3200C4CB0B}" destId="{DC73B567-3056-4247-8523-9FA5681CB5F9}" srcOrd="1" destOrd="0" presId="urn:microsoft.com/office/officeart/2005/8/layout/hProcess7"/>
    <dgm:cxn modelId="{FC85EB3A-94F3-4E1F-9AAC-345BB6FBB8C4}" type="presParOf" srcId="{0808E9E7-350E-4FBA-B81C-BA3200C4CB0B}" destId="{F2B42491-3654-447A-9E4E-D21D2B723F57}" srcOrd="2" destOrd="0" presId="urn:microsoft.com/office/officeart/2005/8/layout/hProcess7"/>
    <dgm:cxn modelId="{5439CC86-257A-4D52-8B16-756A3458D071}" type="presParOf" srcId="{F2B42491-3654-447A-9E4E-D21D2B723F57}" destId="{6E56922F-4A15-4366-8E61-2E9F5F1F0A44}" srcOrd="0" destOrd="0" presId="urn:microsoft.com/office/officeart/2005/8/layout/hProcess7"/>
    <dgm:cxn modelId="{7A8B4FA1-A4B3-408B-97F7-240438AAF3C9}" type="presParOf" srcId="{F2B42491-3654-447A-9E4E-D21D2B723F57}" destId="{F7A9925D-F2CC-4BC0-9A72-EF99CE79A421}" srcOrd="1" destOrd="0" presId="urn:microsoft.com/office/officeart/2005/8/layout/hProcess7"/>
    <dgm:cxn modelId="{3CABCF13-7FFC-4EE4-ACA1-CAA6E3FAE951}" type="presParOf" srcId="{F2B42491-3654-447A-9E4E-D21D2B723F57}" destId="{4B279375-CFB7-4B62-BC06-097A6EE45903}" srcOrd="2" destOrd="0" presId="urn:microsoft.com/office/officeart/2005/8/layout/hProcess7"/>
    <dgm:cxn modelId="{06472963-EEB5-41E3-98E4-20D5C18A2BC6}" type="presParOf" srcId="{0808E9E7-350E-4FBA-B81C-BA3200C4CB0B}" destId="{9C908C6F-597C-454F-AF42-58A8F43524DB}" srcOrd="3" destOrd="0" presId="urn:microsoft.com/office/officeart/2005/8/layout/hProcess7"/>
    <dgm:cxn modelId="{08BC09DE-EF0B-495F-9075-6A5B43A9415C}" type="presParOf" srcId="{0808E9E7-350E-4FBA-B81C-BA3200C4CB0B}" destId="{29669C80-5C6D-40C6-8DAA-8F3C27775BAC}" srcOrd="4" destOrd="0" presId="urn:microsoft.com/office/officeart/2005/8/layout/hProcess7"/>
    <dgm:cxn modelId="{CF3A526E-8E6E-4867-B792-21B917459D69}" type="presParOf" srcId="{29669C80-5C6D-40C6-8DAA-8F3C27775BAC}" destId="{D110ED49-8971-4EDA-9D40-2050F55D61B5}" srcOrd="0" destOrd="0" presId="urn:microsoft.com/office/officeart/2005/8/layout/hProcess7"/>
    <dgm:cxn modelId="{0A9036CA-8930-4D68-A109-653A969FD0A0}" type="presParOf" srcId="{29669C80-5C6D-40C6-8DAA-8F3C27775BAC}" destId="{E14F6F44-64FA-490A-ADF2-74ECD26CDD45}" srcOrd="1" destOrd="0" presId="urn:microsoft.com/office/officeart/2005/8/layout/hProcess7"/>
    <dgm:cxn modelId="{9016A290-D4AF-4699-A53B-6B8D3B2F5293}" type="presParOf" srcId="{29669C80-5C6D-40C6-8DAA-8F3C27775BAC}" destId="{34FC361C-2AC2-4E5C-A325-2378CAE6A6A4}" srcOrd="2" destOrd="0" presId="urn:microsoft.com/office/officeart/2005/8/layout/hProcess7"/>
    <dgm:cxn modelId="{352B9397-095B-414F-91C6-DC068919405F}" type="presParOf" srcId="{0808E9E7-350E-4FBA-B81C-BA3200C4CB0B}" destId="{D691AC75-FD58-46C3-9558-6B3EAD1518E3}" srcOrd="5" destOrd="0" presId="urn:microsoft.com/office/officeart/2005/8/layout/hProcess7"/>
    <dgm:cxn modelId="{64807F2B-CD51-438B-9363-FB2CCD4079E5}" type="presParOf" srcId="{0808E9E7-350E-4FBA-B81C-BA3200C4CB0B}" destId="{0AE1FCC6-ACF4-43A5-959D-FD40B2C5ABF7}" srcOrd="6" destOrd="0" presId="urn:microsoft.com/office/officeart/2005/8/layout/hProcess7"/>
    <dgm:cxn modelId="{31113C86-55F3-424A-88C8-39ECDB80D26D}" type="presParOf" srcId="{0AE1FCC6-ACF4-43A5-959D-FD40B2C5ABF7}" destId="{B634C963-9E6B-4C23-B6BE-E40DCB2AD776}" srcOrd="0" destOrd="0" presId="urn:microsoft.com/office/officeart/2005/8/layout/hProcess7"/>
    <dgm:cxn modelId="{9091A35F-46E1-49BE-88D0-FBFC9ECA2DB7}" type="presParOf" srcId="{0AE1FCC6-ACF4-43A5-959D-FD40B2C5ABF7}" destId="{DDAD6BEE-7C9F-47CB-A7EC-6B696B54730C}" srcOrd="1" destOrd="0" presId="urn:microsoft.com/office/officeart/2005/8/layout/hProcess7"/>
    <dgm:cxn modelId="{5C5AC549-71AE-46F4-92FC-9D6ACD66C803}" type="presParOf" srcId="{0AE1FCC6-ACF4-43A5-959D-FD40B2C5ABF7}" destId="{6DDC1F9C-577D-4C1E-8DD8-92F843628D58}" srcOrd="2" destOrd="0" presId="urn:microsoft.com/office/officeart/2005/8/layout/hProcess7"/>
    <dgm:cxn modelId="{65A2458D-A278-4E13-B5F2-F5D93D19EB71}" type="presParOf" srcId="{0808E9E7-350E-4FBA-B81C-BA3200C4CB0B}" destId="{80EAC199-1BDF-4738-8C3B-9D1FAD884F1E}" srcOrd="7" destOrd="0" presId="urn:microsoft.com/office/officeart/2005/8/layout/hProcess7"/>
    <dgm:cxn modelId="{EC7AFF4D-0CBC-48C3-A147-1F45A090B74F}" type="presParOf" srcId="{0808E9E7-350E-4FBA-B81C-BA3200C4CB0B}" destId="{41ABACE2-D15D-46C3-AA45-F7A54B5C7259}" srcOrd="8" destOrd="0" presId="urn:microsoft.com/office/officeart/2005/8/layout/hProcess7"/>
    <dgm:cxn modelId="{87561CB2-12D9-4990-B3D1-74A01729DD6D}" type="presParOf" srcId="{41ABACE2-D15D-46C3-AA45-F7A54B5C7259}" destId="{2A2FE7B9-69D5-4DE2-AAB8-459A6FDC7C5E}" srcOrd="0" destOrd="0" presId="urn:microsoft.com/office/officeart/2005/8/layout/hProcess7"/>
    <dgm:cxn modelId="{B179D062-9F62-4BE2-9071-F5864AE08226}" type="presParOf" srcId="{41ABACE2-D15D-46C3-AA45-F7A54B5C7259}" destId="{7B71FB83-E80E-4B1B-8234-5DF6845C32E2}" srcOrd="1" destOrd="0" presId="urn:microsoft.com/office/officeart/2005/8/layout/hProcess7"/>
    <dgm:cxn modelId="{9E3E3045-4764-4D30-A1C8-BDE3B9C7E186}" type="presParOf" srcId="{41ABACE2-D15D-46C3-AA45-F7A54B5C7259}" destId="{F127CFBF-A9B8-492F-9618-D3E20C544B3B}" srcOrd="2" destOrd="0" presId="urn:microsoft.com/office/officeart/2005/8/layout/hProcess7"/>
    <dgm:cxn modelId="{25A6960F-EBFE-4200-BEC2-B4C2CA2DD140}" type="presParOf" srcId="{0808E9E7-350E-4FBA-B81C-BA3200C4CB0B}" destId="{7C8C4AF9-AEB4-4403-99DF-4C45970F4E67}" srcOrd="9" destOrd="0" presId="urn:microsoft.com/office/officeart/2005/8/layout/hProcess7"/>
    <dgm:cxn modelId="{EF431536-E280-4409-ADF7-705BCCE95A13}" type="presParOf" srcId="{0808E9E7-350E-4FBA-B81C-BA3200C4CB0B}" destId="{FC3ECC63-68C2-4B25-8B19-81F5000E2854}" srcOrd="10" destOrd="0" presId="urn:microsoft.com/office/officeart/2005/8/layout/hProcess7"/>
    <dgm:cxn modelId="{F8B4F1CF-1B51-4EB0-894E-A1D0E04FC38B}" type="presParOf" srcId="{FC3ECC63-68C2-4B25-8B19-81F5000E2854}" destId="{1954D6C0-72CF-4713-9070-A4AF9D26240D}" srcOrd="0" destOrd="0" presId="urn:microsoft.com/office/officeart/2005/8/layout/hProcess7"/>
    <dgm:cxn modelId="{8AB40EB8-1681-4A20-9592-A0EFDB0913A2}" type="presParOf" srcId="{FC3ECC63-68C2-4B25-8B19-81F5000E2854}" destId="{3A6B52F7-7EBB-496C-80D9-C3A37332FE38}" srcOrd="1" destOrd="0" presId="urn:microsoft.com/office/officeart/2005/8/layout/hProcess7"/>
    <dgm:cxn modelId="{4C34ECDC-211E-4AB4-AE65-EAFE1F5C3C66}" type="presParOf" srcId="{FC3ECC63-68C2-4B25-8B19-81F5000E2854}" destId="{C44C506B-B9D0-4B50-9FB8-677FF53ADB5A}" srcOrd="2" destOrd="0" presId="urn:microsoft.com/office/officeart/2005/8/layout/hProcess7"/>
    <dgm:cxn modelId="{E629CBFA-F143-42C1-9578-6F9DD3A3B5DB}" type="presParOf" srcId="{0808E9E7-350E-4FBA-B81C-BA3200C4CB0B}" destId="{702AFB4B-4452-4DD5-B3AD-6FF235361EE4}" srcOrd="11" destOrd="0" presId="urn:microsoft.com/office/officeart/2005/8/layout/hProcess7"/>
    <dgm:cxn modelId="{BA76C079-75E2-4CDE-B734-9DE2E992A202}" type="presParOf" srcId="{0808E9E7-350E-4FBA-B81C-BA3200C4CB0B}" destId="{DBFB79AA-A4C6-417B-944D-B7B563BE62AD}" srcOrd="12" destOrd="0" presId="urn:microsoft.com/office/officeart/2005/8/layout/hProcess7"/>
    <dgm:cxn modelId="{BCF76B96-B9D6-495D-A3A4-50D8BD109EC6}" type="presParOf" srcId="{DBFB79AA-A4C6-417B-944D-B7B563BE62AD}" destId="{9E45DB63-CBEB-4D39-B0E5-65C621F27E28}" srcOrd="0" destOrd="0" presId="urn:microsoft.com/office/officeart/2005/8/layout/hProcess7"/>
    <dgm:cxn modelId="{9BAD07B5-3CAC-44A2-A793-8AD22AB6CB5B}" type="presParOf" srcId="{DBFB79AA-A4C6-417B-944D-B7B563BE62AD}" destId="{90F6399B-14BD-4300-9342-4D40AB954B1B}" srcOrd="1" destOrd="0" presId="urn:microsoft.com/office/officeart/2005/8/layout/hProcess7"/>
    <dgm:cxn modelId="{1EE94CC0-0A34-4B01-9839-41871AE48F75}" type="presParOf" srcId="{DBFB79AA-A4C6-417B-944D-B7B563BE62AD}" destId="{F8F90DBC-0E75-42A7-8F1F-F22EC05573F9}"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AABBD-4F5A-42C4-A29A-585C72F3FD23}">
      <dsp:nvSpPr>
        <dsp:cNvPr id="0" name=""/>
        <dsp:cNvSpPr/>
      </dsp:nvSpPr>
      <dsp:spPr>
        <a:xfrm>
          <a:off x="0" y="0"/>
          <a:ext cx="7128933" cy="1104613"/>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Font typeface="Calibri" panose="020F0502020204030204" pitchFamily="34" charset="0"/>
            <a:buNone/>
          </a:pPr>
          <a:r>
            <a:rPr lang="en-GB" sz="1500" kern="1200" dirty="0"/>
            <a:t>Blockchain </a:t>
          </a:r>
          <a:r>
            <a:rPr lang="en-GB" sz="1500" kern="1200" dirty="0" err="1"/>
            <a:t>ist</a:t>
          </a:r>
          <a:r>
            <a:rPr lang="en-GB" sz="1500" kern="1200" dirty="0"/>
            <a:t> </a:t>
          </a:r>
          <a:r>
            <a:rPr lang="en-GB" sz="1500" kern="1200" dirty="0" err="1"/>
            <a:t>eine</a:t>
          </a:r>
          <a:r>
            <a:rPr lang="en-GB" sz="1500" kern="1200" dirty="0"/>
            <a:t> Art </a:t>
          </a:r>
          <a:r>
            <a:rPr lang="en-GB" sz="1500" kern="1200" dirty="0" err="1"/>
            <a:t>gemeinsam</a:t>
          </a:r>
          <a:r>
            <a:rPr lang="en-GB" sz="1500" kern="1200" dirty="0"/>
            <a:t> </a:t>
          </a:r>
          <a:r>
            <a:rPr lang="en-GB" sz="1500" kern="1200" dirty="0" err="1"/>
            <a:t>genutzte</a:t>
          </a:r>
          <a:r>
            <a:rPr lang="en-GB" sz="1500" kern="1200" dirty="0"/>
            <a:t> </a:t>
          </a:r>
          <a:r>
            <a:rPr lang="en-GB" sz="1500" kern="1200" dirty="0" err="1"/>
            <a:t>Datenbank</a:t>
          </a:r>
          <a:r>
            <a:rPr lang="en-GB" sz="1500" kern="1200" dirty="0"/>
            <a:t>, die </a:t>
          </a:r>
          <a:r>
            <a:rPr lang="en-GB" sz="1500" kern="1200" dirty="0" err="1"/>
            <a:t>sich</a:t>
          </a:r>
          <a:r>
            <a:rPr lang="en-GB" sz="1500" kern="1200" dirty="0"/>
            <a:t> von </a:t>
          </a:r>
          <a:r>
            <a:rPr lang="en-GB" sz="1500" kern="1200" dirty="0" err="1"/>
            <a:t>einer</a:t>
          </a:r>
          <a:r>
            <a:rPr lang="en-GB" sz="1500" kern="1200" dirty="0"/>
            <a:t> </a:t>
          </a:r>
          <a:r>
            <a:rPr lang="en-GB" sz="1500" kern="1200" dirty="0" err="1"/>
            <a:t>typischen</a:t>
          </a:r>
          <a:r>
            <a:rPr lang="en-GB" sz="1500" kern="1200" dirty="0"/>
            <a:t> </a:t>
          </a:r>
          <a:r>
            <a:rPr lang="en-GB" sz="1500" kern="1200" dirty="0" err="1"/>
            <a:t>Datenbank</a:t>
          </a:r>
          <a:r>
            <a:rPr lang="en-GB" sz="1500" kern="1200" dirty="0"/>
            <a:t> </a:t>
          </a:r>
          <a:r>
            <a:rPr lang="en-GB" sz="1500" kern="1200" dirty="0" err="1"/>
            <a:t>durch</a:t>
          </a:r>
          <a:r>
            <a:rPr lang="en-GB" sz="1500" kern="1200" dirty="0"/>
            <a:t> die Art und Weise </a:t>
          </a:r>
          <a:r>
            <a:rPr lang="en-GB" sz="1500" kern="1200" dirty="0" err="1"/>
            <a:t>unterscheidet</a:t>
          </a:r>
          <a:r>
            <a:rPr lang="en-GB" sz="1500" kern="1200" dirty="0"/>
            <a:t>, </a:t>
          </a:r>
          <a:r>
            <a:rPr lang="en-GB" sz="1500" kern="1200" dirty="0" err="1"/>
            <a:t>wie</a:t>
          </a:r>
          <a:r>
            <a:rPr lang="en-GB" sz="1500" kern="1200" dirty="0"/>
            <a:t> </a:t>
          </a:r>
          <a:r>
            <a:rPr lang="en-GB" sz="1500" kern="1200" dirty="0" err="1"/>
            <a:t>sie</a:t>
          </a:r>
          <a:r>
            <a:rPr lang="en-GB" sz="1500" kern="1200" dirty="0"/>
            <a:t> </a:t>
          </a:r>
          <a:r>
            <a:rPr lang="en-GB" sz="1500" kern="1200" dirty="0" err="1"/>
            <a:t>Informationen</a:t>
          </a:r>
          <a:r>
            <a:rPr lang="en-GB" sz="1500" kern="1200" dirty="0"/>
            <a:t> </a:t>
          </a:r>
          <a:r>
            <a:rPr lang="en-GB" sz="1500" kern="1200" dirty="0" err="1"/>
            <a:t>speichert</a:t>
          </a:r>
          <a:r>
            <a:rPr lang="en-GB" sz="1500" kern="1200" dirty="0"/>
            <a:t>; Blockchains </a:t>
          </a:r>
          <a:r>
            <a:rPr lang="en-GB" sz="1500" kern="1200" dirty="0" err="1"/>
            <a:t>speichern</a:t>
          </a:r>
          <a:r>
            <a:rPr lang="en-GB" sz="1500" kern="1200" dirty="0"/>
            <a:t> </a:t>
          </a:r>
          <a:r>
            <a:rPr lang="en-GB" sz="1500" kern="1200" dirty="0" err="1"/>
            <a:t>Daten</a:t>
          </a:r>
          <a:r>
            <a:rPr lang="en-GB" sz="1500" kern="1200" dirty="0"/>
            <a:t> in </a:t>
          </a:r>
          <a:r>
            <a:rPr lang="en-GB" sz="1500" kern="1200" dirty="0" err="1"/>
            <a:t>Blöcken</a:t>
          </a:r>
          <a:r>
            <a:rPr lang="en-GB" sz="1500" kern="1200" dirty="0"/>
            <a:t>, die </a:t>
          </a:r>
          <a:r>
            <a:rPr lang="en-GB" sz="1500" kern="1200" dirty="0" err="1"/>
            <a:t>durch</a:t>
          </a:r>
          <a:r>
            <a:rPr lang="en-GB" sz="1500" kern="1200" dirty="0"/>
            <a:t> </a:t>
          </a:r>
          <a:r>
            <a:rPr lang="en-GB" sz="1500" kern="1200" dirty="0" err="1"/>
            <a:t>Kryptografie</a:t>
          </a:r>
          <a:r>
            <a:rPr lang="en-GB" sz="1500" kern="1200" dirty="0"/>
            <a:t> </a:t>
          </a:r>
          <a:r>
            <a:rPr lang="en-GB" sz="1500" kern="1200" dirty="0" err="1"/>
            <a:t>miteinander</a:t>
          </a:r>
          <a:r>
            <a:rPr lang="en-GB" sz="1500" kern="1200" dirty="0"/>
            <a:t> </a:t>
          </a:r>
          <a:r>
            <a:rPr lang="en-GB" sz="1500" kern="1200" dirty="0" err="1"/>
            <a:t>verbunden</a:t>
          </a:r>
          <a:r>
            <a:rPr lang="en-GB" sz="1500" kern="1200" dirty="0"/>
            <a:t> </a:t>
          </a:r>
          <a:r>
            <a:rPr lang="en-GB" sz="1500" kern="1200" dirty="0" err="1"/>
            <a:t>sind</a:t>
          </a:r>
          <a:r>
            <a:rPr lang="en-GB" sz="1500" kern="1200" dirty="0"/>
            <a:t>.</a:t>
          </a:r>
          <a:endParaRPr lang="sk-SK" sz="1500" kern="1200" dirty="0"/>
        </a:p>
      </dsp:txBody>
      <dsp:txXfrm>
        <a:off x="1536247" y="0"/>
        <a:ext cx="5592685" cy="1104613"/>
      </dsp:txXfrm>
    </dsp:sp>
    <dsp:sp modelId="{FF2D5506-8174-437F-93CA-E534815CC893}">
      <dsp:nvSpPr>
        <dsp:cNvPr id="0" name=""/>
        <dsp:cNvSpPr/>
      </dsp:nvSpPr>
      <dsp:spPr>
        <a:xfrm>
          <a:off x="110461" y="110461"/>
          <a:ext cx="1425786" cy="88369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A3E3AE48-A6A8-4AD9-95AD-695E68A3A832}">
      <dsp:nvSpPr>
        <dsp:cNvPr id="0" name=""/>
        <dsp:cNvSpPr/>
      </dsp:nvSpPr>
      <dsp:spPr>
        <a:xfrm>
          <a:off x="0" y="1215074"/>
          <a:ext cx="7128933" cy="1104613"/>
        </a:xfrm>
        <a:prstGeom prst="roundRect">
          <a:avLst>
            <a:gd name="adj" fmla="val 10000"/>
          </a:avLst>
        </a:prstGeom>
        <a:gradFill rotWithShape="0">
          <a:gsLst>
            <a:gs pos="0">
              <a:schemeClr val="accent5">
                <a:hueOff val="216757"/>
                <a:satOff val="-3197"/>
                <a:lumOff val="3921"/>
                <a:alphaOff val="0"/>
                <a:lumMod val="110000"/>
                <a:satMod val="105000"/>
                <a:tint val="67000"/>
              </a:schemeClr>
            </a:gs>
            <a:gs pos="50000">
              <a:schemeClr val="accent5">
                <a:hueOff val="216757"/>
                <a:satOff val="-3197"/>
                <a:lumOff val="3921"/>
                <a:alphaOff val="0"/>
                <a:lumMod val="105000"/>
                <a:satMod val="103000"/>
                <a:tint val="73000"/>
              </a:schemeClr>
            </a:gs>
            <a:gs pos="100000">
              <a:schemeClr val="accent5">
                <a:hueOff val="216757"/>
                <a:satOff val="-3197"/>
                <a:lumOff val="392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Font typeface="Calibri" panose="020F0502020204030204" pitchFamily="34" charset="0"/>
            <a:buNone/>
          </a:pPr>
          <a:r>
            <a:rPr lang="en-GB" sz="1500" kern="1200"/>
            <a:t>In einer Blockchain können verschiedene Arten von Informationen gespeichert werden. </a:t>
          </a:r>
          <a:endParaRPr lang="sk-SK" sz="1500" kern="1200"/>
        </a:p>
      </dsp:txBody>
      <dsp:txXfrm>
        <a:off x="1536247" y="1215074"/>
        <a:ext cx="5592685" cy="1104613"/>
      </dsp:txXfrm>
    </dsp:sp>
    <dsp:sp modelId="{B0D08A7B-FD11-4DBA-B309-A6207D41750F}">
      <dsp:nvSpPr>
        <dsp:cNvPr id="0" name=""/>
        <dsp:cNvSpPr/>
      </dsp:nvSpPr>
      <dsp:spPr>
        <a:xfrm>
          <a:off x="110461" y="1325535"/>
          <a:ext cx="1425786" cy="88369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F0B017BF-A9BC-4EED-ABCB-CB3363718822}">
      <dsp:nvSpPr>
        <dsp:cNvPr id="0" name=""/>
        <dsp:cNvSpPr/>
      </dsp:nvSpPr>
      <dsp:spPr>
        <a:xfrm>
          <a:off x="0" y="2430149"/>
          <a:ext cx="7128933" cy="1104613"/>
        </a:xfrm>
        <a:prstGeom prst="roundRect">
          <a:avLst>
            <a:gd name="adj" fmla="val 10000"/>
          </a:avLst>
        </a:prstGeom>
        <a:gradFill rotWithShape="0">
          <a:gsLst>
            <a:gs pos="0">
              <a:schemeClr val="accent5">
                <a:hueOff val="433515"/>
                <a:satOff val="-6393"/>
                <a:lumOff val="7843"/>
                <a:alphaOff val="0"/>
                <a:lumMod val="110000"/>
                <a:satMod val="105000"/>
                <a:tint val="67000"/>
              </a:schemeClr>
            </a:gs>
            <a:gs pos="50000">
              <a:schemeClr val="accent5">
                <a:hueOff val="433515"/>
                <a:satOff val="-6393"/>
                <a:lumOff val="7843"/>
                <a:alphaOff val="0"/>
                <a:lumMod val="105000"/>
                <a:satMod val="103000"/>
                <a:tint val="73000"/>
              </a:schemeClr>
            </a:gs>
            <a:gs pos="100000">
              <a:schemeClr val="accent5">
                <a:hueOff val="433515"/>
                <a:satOff val="-6393"/>
                <a:lumOff val="784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Font typeface="Calibri" panose="020F0502020204030204" pitchFamily="34" charset="0"/>
            <a:buNone/>
          </a:pPr>
          <a:r>
            <a:rPr lang="en-GB" sz="1500" kern="1200"/>
            <a:t>In vielen Fällen ist die Blockchain dezentralisiert, so dass keine einzelne Person oder Gruppe die Kontrolle hat, sondern alle Nutzer gemeinsam die Kontrolle behalten.</a:t>
          </a:r>
          <a:endParaRPr lang="sk-SK" sz="1500" kern="1200"/>
        </a:p>
      </dsp:txBody>
      <dsp:txXfrm>
        <a:off x="1536247" y="2430149"/>
        <a:ext cx="5592685" cy="1104613"/>
      </dsp:txXfrm>
    </dsp:sp>
    <dsp:sp modelId="{EDCA3B2D-57A8-4F27-99EF-E86F5F1C6888}">
      <dsp:nvSpPr>
        <dsp:cNvPr id="0" name=""/>
        <dsp:cNvSpPr/>
      </dsp:nvSpPr>
      <dsp:spPr>
        <a:xfrm>
          <a:off x="110461" y="2540610"/>
          <a:ext cx="1425786" cy="883690"/>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E91B94CD-D39B-481D-9E7A-4547B7AD185D}">
      <dsp:nvSpPr>
        <dsp:cNvPr id="0" name=""/>
        <dsp:cNvSpPr/>
      </dsp:nvSpPr>
      <dsp:spPr>
        <a:xfrm>
          <a:off x="0" y="3645223"/>
          <a:ext cx="7128933" cy="1104613"/>
        </a:xfrm>
        <a:prstGeom prst="roundRect">
          <a:avLst>
            <a:gd name="adj" fmla="val 10000"/>
          </a:avLst>
        </a:prstGeom>
        <a:gradFill rotWithShape="0">
          <a:gsLst>
            <a:gs pos="0">
              <a:schemeClr val="accent5">
                <a:hueOff val="650272"/>
                <a:satOff val="-9590"/>
                <a:lumOff val="11764"/>
                <a:alphaOff val="0"/>
                <a:lumMod val="110000"/>
                <a:satMod val="105000"/>
                <a:tint val="67000"/>
              </a:schemeClr>
            </a:gs>
            <a:gs pos="50000">
              <a:schemeClr val="accent5">
                <a:hueOff val="650272"/>
                <a:satOff val="-9590"/>
                <a:lumOff val="11764"/>
                <a:alphaOff val="0"/>
                <a:lumMod val="105000"/>
                <a:satMod val="103000"/>
                <a:tint val="73000"/>
              </a:schemeClr>
            </a:gs>
            <a:gs pos="100000">
              <a:schemeClr val="accent5">
                <a:hueOff val="650272"/>
                <a:satOff val="-9590"/>
                <a:lumOff val="1176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Font typeface="Calibri" panose="020F0502020204030204" pitchFamily="34" charset="0"/>
            <a:buNone/>
          </a:pPr>
          <a:r>
            <a:rPr lang="en-GB" sz="1500" kern="1200"/>
            <a:t>Dezentrale Blockchains sind unveränderlich, d.h. die eingegebenen Daten sind unumkehrbar.</a:t>
          </a:r>
          <a:endParaRPr lang="sk-SK" sz="1500" kern="1200"/>
        </a:p>
      </dsp:txBody>
      <dsp:txXfrm>
        <a:off x="1536247" y="3645223"/>
        <a:ext cx="5592685" cy="1104613"/>
      </dsp:txXfrm>
    </dsp:sp>
    <dsp:sp modelId="{4DD0E39E-1501-4446-86A3-6C10E8710AD5}">
      <dsp:nvSpPr>
        <dsp:cNvPr id="0" name=""/>
        <dsp:cNvSpPr/>
      </dsp:nvSpPr>
      <dsp:spPr>
        <a:xfrm>
          <a:off x="110461" y="3755685"/>
          <a:ext cx="1425786" cy="883690"/>
        </a:xfrm>
        <a:prstGeom prst="roundRect">
          <a:avLst>
            <a:gd name="adj" fmla="val 10000"/>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79485-AED4-4C93-9454-32FF60D9B301}">
      <dsp:nvSpPr>
        <dsp:cNvPr id="0" name=""/>
        <dsp:cNvSpPr/>
      </dsp:nvSpPr>
      <dsp:spPr>
        <a:xfrm>
          <a:off x="3289" y="1522280"/>
          <a:ext cx="1978421" cy="2374106"/>
        </a:xfrm>
        <a:prstGeom prst="roundRect">
          <a:avLst>
            <a:gd name="adj" fmla="val 5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1</a:t>
          </a:r>
          <a:endParaRPr lang="sk-SK" sz="2200" kern="1200"/>
        </a:p>
      </dsp:txBody>
      <dsp:txXfrm rot="16200000">
        <a:off x="-772252" y="2297821"/>
        <a:ext cx="1946767" cy="395684"/>
      </dsp:txXfrm>
    </dsp:sp>
    <dsp:sp modelId="{911C07A0-A149-4A74-B973-C059197EB3A8}">
      <dsp:nvSpPr>
        <dsp:cNvPr id="0" name=""/>
        <dsp:cNvSpPr/>
      </dsp:nvSpPr>
      <dsp:spPr>
        <a:xfrm>
          <a:off x="398973"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27432" rIns="0" bIns="0" numCol="1" spcCol="1270" anchor="t" anchorCtr="0">
          <a:noAutofit/>
        </a:bodyPr>
        <a:lstStyle/>
        <a:p>
          <a:pPr marL="0" lvl="0" indent="0" algn="l" defTabSz="355600">
            <a:lnSpc>
              <a:spcPct val="90000"/>
            </a:lnSpc>
            <a:spcBef>
              <a:spcPct val="0"/>
            </a:spcBef>
            <a:spcAft>
              <a:spcPct val="35000"/>
            </a:spcAft>
            <a:buFont typeface="+mj-lt"/>
            <a:buNone/>
          </a:pPr>
          <a:r>
            <a:rPr lang="en-GB" sz="800" kern="1200" dirty="0"/>
            <a:t>Die </a:t>
          </a:r>
          <a:r>
            <a:rPr lang="en-GB" sz="800" kern="1200" dirty="0" err="1"/>
            <a:t>erste</a:t>
          </a:r>
          <a:r>
            <a:rPr lang="en-GB" sz="800" kern="1200" dirty="0"/>
            <a:t> </a:t>
          </a:r>
          <a:r>
            <a:rPr lang="en-GB" sz="800" kern="1200" dirty="0" err="1"/>
            <a:t>Kategorie</a:t>
          </a:r>
          <a:r>
            <a:rPr lang="en-GB" sz="800" kern="1200" dirty="0"/>
            <a:t> </a:t>
          </a:r>
          <a:r>
            <a:rPr lang="en-GB" sz="800" kern="1200" dirty="0" err="1"/>
            <a:t>ist</a:t>
          </a:r>
          <a:r>
            <a:rPr lang="en-GB" sz="800" kern="1200" dirty="0"/>
            <a:t> die </a:t>
          </a:r>
          <a:r>
            <a:rPr lang="en-GB" sz="800" kern="1200" dirty="0" err="1"/>
            <a:t>Herkunft</a:t>
          </a:r>
          <a:r>
            <a:rPr lang="en-GB" sz="800" kern="1200" dirty="0"/>
            <a:t> der </a:t>
          </a:r>
          <a:r>
            <a:rPr lang="en-GB" sz="800" kern="1200" dirty="0" err="1"/>
            <a:t>Rückverfolgbarkeit</a:t>
          </a:r>
          <a:r>
            <a:rPr lang="en-GB" sz="800" kern="1200" dirty="0"/>
            <a:t> und die </a:t>
          </a:r>
          <a:r>
            <a:rPr lang="en-GB" sz="800" kern="1200" dirty="0" err="1"/>
            <a:t>Authentizität</a:t>
          </a:r>
          <a:r>
            <a:rPr lang="en-GB" sz="800" kern="1200" dirty="0"/>
            <a:t> der </a:t>
          </a:r>
          <a:r>
            <a:rPr lang="en-GB" sz="800" kern="1200" dirty="0" err="1"/>
            <a:t>Lebensmittel</a:t>
          </a:r>
          <a:r>
            <a:rPr lang="en-GB" sz="800" kern="1200" dirty="0"/>
            <a:t>.</a:t>
          </a:r>
          <a:endParaRPr lang="sk-SK" sz="800" kern="1200" dirty="0"/>
        </a:p>
      </dsp:txBody>
      <dsp:txXfrm>
        <a:off x="398973" y="1522280"/>
        <a:ext cx="1473924" cy="2374106"/>
      </dsp:txXfrm>
    </dsp:sp>
    <dsp:sp modelId="{D110ED49-8971-4EDA-9D40-2050F55D61B5}">
      <dsp:nvSpPr>
        <dsp:cNvPr id="0" name=""/>
        <dsp:cNvSpPr/>
      </dsp:nvSpPr>
      <dsp:spPr>
        <a:xfrm>
          <a:off x="2050955" y="1522280"/>
          <a:ext cx="1978421" cy="2374106"/>
        </a:xfrm>
        <a:prstGeom prst="roundRect">
          <a:avLst>
            <a:gd name="adj" fmla="val 5000"/>
          </a:avLst>
        </a:prstGeom>
        <a:gradFill rotWithShape="0">
          <a:gsLst>
            <a:gs pos="0">
              <a:schemeClr val="accent2">
                <a:hueOff val="-1708816"/>
                <a:satOff val="-19944"/>
                <a:lumOff val="7583"/>
                <a:alphaOff val="0"/>
                <a:satMod val="103000"/>
                <a:lumMod val="102000"/>
                <a:tint val="94000"/>
              </a:schemeClr>
            </a:gs>
            <a:gs pos="50000">
              <a:schemeClr val="accent2">
                <a:hueOff val="-1708816"/>
                <a:satOff val="-19944"/>
                <a:lumOff val="7583"/>
                <a:alphaOff val="0"/>
                <a:satMod val="110000"/>
                <a:lumMod val="100000"/>
                <a:shade val="100000"/>
              </a:schemeClr>
            </a:gs>
            <a:gs pos="100000">
              <a:schemeClr val="accent2">
                <a:hueOff val="-1708816"/>
                <a:satOff val="-19944"/>
                <a:lumOff val="75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2</a:t>
          </a:r>
          <a:endParaRPr lang="sk-SK" sz="2200" kern="1200"/>
        </a:p>
      </dsp:txBody>
      <dsp:txXfrm rot="16200000">
        <a:off x="1275414" y="2297821"/>
        <a:ext cx="1946767" cy="395684"/>
      </dsp:txXfrm>
    </dsp:sp>
    <dsp:sp modelId="{F7A9925D-F2CC-4BC0-9A72-EF99CE79A421}">
      <dsp:nvSpPr>
        <dsp:cNvPr id="0" name=""/>
        <dsp:cNvSpPr/>
      </dsp:nvSpPr>
      <dsp:spPr>
        <a:xfrm rot="5400000">
          <a:off x="1886412" y="3408973"/>
          <a:ext cx="348869" cy="296763"/>
        </a:xfrm>
        <a:prstGeom prst="flowChartExtract">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34FC361C-2AC2-4E5C-A325-2378CAE6A6A4}">
      <dsp:nvSpPr>
        <dsp:cNvPr id="0" name=""/>
        <dsp:cNvSpPr/>
      </dsp:nvSpPr>
      <dsp:spPr>
        <a:xfrm>
          <a:off x="2446640"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27432" rIns="0" bIns="0" numCol="1" spcCol="1270" anchor="t" anchorCtr="0">
          <a:noAutofit/>
        </a:bodyPr>
        <a:lstStyle/>
        <a:p>
          <a:pPr marL="0" lvl="0" indent="0" algn="l" defTabSz="355600">
            <a:lnSpc>
              <a:spcPct val="90000"/>
            </a:lnSpc>
            <a:spcBef>
              <a:spcPct val="0"/>
            </a:spcBef>
            <a:spcAft>
              <a:spcPct val="35000"/>
            </a:spcAft>
            <a:buFont typeface="+mj-lt"/>
            <a:buNone/>
          </a:pPr>
          <a:r>
            <a:rPr lang="en-GB" sz="800" kern="1200"/>
            <a:t>Die zweite Kategorie ist die intelligente Verwaltung landwirtschaftlicher Daten. </a:t>
          </a:r>
          <a:endParaRPr lang="sk-SK" sz="800" kern="1200"/>
        </a:p>
      </dsp:txBody>
      <dsp:txXfrm>
        <a:off x="2446640" y="1522280"/>
        <a:ext cx="1473924" cy="2374106"/>
      </dsp:txXfrm>
    </dsp:sp>
    <dsp:sp modelId="{2A2FE7B9-69D5-4DE2-AAB8-459A6FDC7C5E}">
      <dsp:nvSpPr>
        <dsp:cNvPr id="0" name=""/>
        <dsp:cNvSpPr/>
      </dsp:nvSpPr>
      <dsp:spPr>
        <a:xfrm>
          <a:off x="4098622" y="1522280"/>
          <a:ext cx="1978421" cy="2374106"/>
        </a:xfrm>
        <a:prstGeom prst="roundRect">
          <a:avLst>
            <a:gd name="adj" fmla="val 5000"/>
          </a:avLst>
        </a:prstGeom>
        <a:gradFill rotWithShape="0">
          <a:gsLst>
            <a:gs pos="0">
              <a:schemeClr val="accent2">
                <a:hueOff val="-3417632"/>
                <a:satOff val="-39889"/>
                <a:lumOff val="15165"/>
                <a:alphaOff val="0"/>
                <a:satMod val="103000"/>
                <a:lumMod val="102000"/>
                <a:tint val="94000"/>
              </a:schemeClr>
            </a:gs>
            <a:gs pos="50000">
              <a:schemeClr val="accent2">
                <a:hueOff val="-3417632"/>
                <a:satOff val="-39889"/>
                <a:lumOff val="15165"/>
                <a:alphaOff val="0"/>
                <a:satMod val="110000"/>
                <a:lumMod val="100000"/>
                <a:shade val="100000"/>
              </a:schemeClr>
            </a:gs>
            <a:gs pos="100000">
              <a:schemeClr val="accent2">
                <a:hueOff val="-3417632"/>
                <a:satOff val="-39889"/>
                <a:lumOff val="151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3</a:t>
          </a:r>
          <a:endParaRPr lang="sk-SK" sz="2200" kern="1200"/>
        </a:p>
      </dsp:txBody>
      <dsp:txXfrm rot="16200000">
        <a:off x="3323081" y="2297821"/>
        <a:ext cx="1946767" cy="395684"/>
      </dsp:txXfrm>
    </dsp:sp>
    <dsp:sp modelId="{DDAD6BEE-7C9F-47CB-A7EC-6B696B54730C}">
      <dsp:nvSpPr>
        <dsp:cNvPr id="0" name=""/>
        <dsp:cNvSpPr/>
      </dsp:nvSpPr>
      <dsp:spPr>
        <a:xfrm rot="5400000">
          <a:off x="3934079" y="3408973"/>
          <a:ext cx="348869" cy="296763"/>
        </a:xfrm>
        <a:prstGeom prst="flowChartExtract">
          <a:avLst/>
        </a:prstGeom>
        <a:solidFill>
          <a:schemeClr val="lt1">
            <a:hueOff val="0"/>
            <a:satOff val="0"/>
            <a:lumOff val="0"/>
            <a:alphaOff val="0"/>
          </a:schemeClr>
        </a:solidFill>
        <a:ln w="6350" cap="flat" cmpd="sng" algn="ctr">
          <a:solidFill>
            <a:schemeClr val="accent2">
              <a:hueOff val="-2563224"/>
              <a:satOff val="-29917"/>
              <a:lumOff val="11374"/>
              <a:alphaOff val="0"/>
            </a:schemeClr>
          </a:solidFill>
          <a:prstDash val="solid"/>
          <a:miter lim="800000"/>
        </a:ln>
        <a:effectLst/>
      </dsp:spPr>
      <dsp:style>
        <a:lnRef idx="1">
          <a:scrgbClr r="0" g="0" b="0"/>
        </a:lnRef>
        <a:fillRef idx="1">
          <a:scrgbClr r="0" g="0" b="0"/>
        </a:fillRef>
        <a:effectRef idx="2">
          <a:scrgbClr r="0" g="0" b="0"/>
        </a:effectRef>
        <a:fontRef idx="minor"/>
      </dsp:style>
    </dsp:sp>
    <dsp:sp modelId="{F127CFBF-A9B8-492F-9618-D3E20C544B3B}">
      <dsp:nvSpPr>
        <dsp:cNvPr id="0" name=""/>
        <dsp:cNvSpPr/>
      </dsp:nvSpPr>
      <dsp:spPr>
        <a:xfrm>
          <a:off x="4494306"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27432" rIns="0" bIns="0" numCol="1" spcCol="1270" anchor="t" anchorCtr="0">
          <a:noAutofit/>
        </a:bodyPr>
        <a:lstStyle/>
        <a:p>
          <a:pPr marL="0" lvl="0" indent="0" algn="l" defTabSz="355600">
            <a:lnSpc>
              <a:spcPct val="90000"/>
            </a:lnSpc>
            <a:spcBef>
              <a:spcPct val="0"/>
            </a:spcBef>
            <a:spcAft>
              <a:spcPct val="35000"/>
            </a:spcAft>
            <a:buFont typeface="+mj-lt"/>
            <a:buNone/>
          </a:pPr>
          <a:r>
            <a:rPr lang="en-GB" sz="800" kern="1200"/>
            <a:t>Die dritte Kategorie ist die Handelsfinanzierung im Lieferkettenmanagement. </a:t>
          </a:r>
          <a:endParaRPr lang="sk-SK" sz="800" kern="1200"/>
        </a:p>
      </dsp:txBody>
      <dsp:txXfrm>
        <a:off x="4494306" y="1522280"/>
        <a:ext cx="1473924" cy="2374106"/>
      </dsp:txXfrm>
    </dsp:sp>
    <dsp:sp modelId="{9E45DB63-CBEB-4D39-B0E5-65C621F27E28}">
      <dsp:nvSpPr>
        <dsp:cNvPr id="0" name=""/>
        <dsp:cNvSpPr/>
      </dsp:nvSpPr>
      <dsp:spPr>
        <a:xfrm>
          <a:off x="6146289" y="1522280"/>
          <a:ext cx="1978421" cy="2374106"/>
        </a:xfrm>
        <a:prstGeom prst="roundRect">
          <a:avLst>
            <a:gd name="adj" fmla="val 5000"/>
          </a:avLst>
        </a:prstGeom>
        <a:gradFill rotWithShape="0">
          <a:gsLst>
            <a:gs pos="0">
              <a:schemeClr val="accent2">
                <a:hueOff val="-5126448"/>
                <a:satOff val="-59833"/>
                <a:lumOff val="22748"/>
                <a:alphaOff val="0"/>
                <a:satMod val="103000"/>
                <a:lumMod val="102000"/>
                <a:tint val="94000"/>
              </a:schemeClr>
            </a:gs>
            <a:gs pos="50000">
              <a:schemeClr val="accent2">
                <a:hueOff val="-5126448"/>
                <a:satOff val="-59833"/>
                <a:lumOff val="22748"/>
                <a:alphaOff val="0"/>
                <a:satMod val="110000"/>
                <a:lumMod val="100000"/>
                <a:shade val="100000"/>
              </a:schemeClr>
            </a:gs>
            <a:gs pos="100000">
              <a:schemeClr val="accent2">
                <a:hueOff val="-5126448"/>
                <a:satOff val="-59833"/>
                <a:lumOff val="2274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4</a:t>
          </a:r>
          <a:endParaRPr lang="sk-SK" sz="2200" kern="1200"/>
        </a:p>
      </dsp:txBody>
      <dsp:txXfrm rot="16200000">
        <a:off x="5370747" y="2297821"/>
        <a:ext cx="1946767" cy="395684"/>
      </dsp:txXfrm>
    </dsp:sp>
    <dsp:sp modelId="{3A6B52F7-7EBB-496C-80D9-C3A37332FE38}">
      <dsp:nvSpPr>
        <dsp:cNvPr id="0" name=""/>
        <dsp:cNvSpPr/>
      </dsp:nvSpPr>
      <dsp:spPr>
        <a:xfrm rot="5400000">
          <a:off x="5981746" y="3408973"/>
          <a:ext cx="348869" cy="296763"/>
        </a:xfrm>
        <a:prstGeom prst="flowChartExtract">
          <a:avLst/>
        </a:prstGeom>
        <a:solidFill>
          <a:schemeClr val="lt1">
            <a:hueOff val="0"/>
            <a:satOff val="0"/>
            <a:lumOff val="0"/>
            <a:alphaOff val="0"/>
          </a:schemeClr>
        </a:solidFill>
        <a:ln w="6350" cap="flat" cmpd="sng" algn="ctr">
          <a:solidFill>
            <a:schemeClr val="accent2">
              <a:hueOff val="-5126448"/>
              <a:satOff val="-59833"/>
              <a:lumOff val="22748"/>
              <a:alphaOff val="0"/>
            </a:schemeClr>
          </a:solidFill>
          <a:prstDash val="solid"/>
          <a:miter lim="800000"/>
        </a:ln>
        <a:effectLst/>
      </dsp:spPr>
      <dsp:style>
        <a:lnRef idx="1">
          <a:scrgbClr r="0" g="0" b="0"/>
        </a:lnRef>
        <a:fillRef idx="1">
          <a:scrgbClr r="0" g="0" b="0"/>
        </a:fillRef>
        <a:effectRef idx="2">
          <a:scrgbClr r="0" g="0" b="0"/>
        </a:effectRef>
        <a:fontRef idx="minor"/>
      </dsp:style>
    </dsp:sp>
    <dsp:sp modelId="{F8F90DBC-0E75-42A7-8F1F-F22EC05573F9}">
      <dsp:nvSpPr>
        <dsp:cNvPr id="0" name=""/>
        <dsp:cNvSpPr/>
      </dsp:nvSpPr>
      <dsp:spPr>
        <a:xfrm>
          <a:off x="6541973"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27432" rIns="0" bIns="0" numCol="1" spcCol="1270" anchor="t" anchorCtr="0">
          <a:noAutofit/>
        </a:bodyPr>
        <a:lstStyle/>
        <a:p>
          <a:pPr marL="0" lvl="0" indent="0" algn="l" defTabSz="355600">
            <a:lnSpc>
              <a:spcPct val="90000"/>
            </a:lnSpc>
            <a:spcBef>
              <a:spcPct val="0"/>
            </a:spcBef>
            <a:spcAft>
              <a:spcPct val="35000"/>
            </a:spcAft>
            <a:buFont typeface="+mj-lt"/>
            <a:buNone/>
          </a:pPr>
          <a:r>
            <a:rPr lang="en-GB" sz="800" kern="1200"/>
            <a:t>Die letzte Kategorie ist die der sonstigen Informationsmanagementsysteme. </a:t>
          </a:r>
          <a:endParaRPr lang="sk-SK" sz="800" kern="1200"/>
        </a:p>
      </dsp:txBody>
      <dsp:txXfrm>
        <a:off x="6541973" y="1522280"/>
        <a:ext cx="1473924" cy="2374106"/>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516AF9-B2AD-104A-AF9A-F25363C382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588DA8-91B0-C14B-D779-3889DF35BD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CA55AD-336F-2841-9E44-8096CEA2A7BD}" type="datetimeFigureOut">
              <a:rPr lang="en-US" smtClean="0"/>
              <a:t>10/9/2024</a:t>
            </a:fld>
            <a:endParaRPr lang="en-US"/>
          </a:p>
        </p:txBody>
      </p:sp>
      <p:sp>
        <p:nvSpPr>
          <p:cNvPr id="4" name="Footer Placeholder 3">
            <a:extLst>
              <a:ext uri="{FF2B5EF4-FFF2-40B4-BE49-F238E27FC236}">
                <a16:creationId xmlns:a16="http://schemas.microsoft.com/office/drawing/2014/main" id="{06DE9AC7-AB01-16E6-F784-94958BD727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F29F86-810F-CB4D-2A95-B03F85C830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32C195-42C6-9347-A20E-4343730EB34C}" type="slidenum">
              <a:rPr lang="en-US" smtClean="0"/>
              <a:t>‹#›</a:t>
            </a:fld>
            <a:endParaRPr lang="en-US"/>
          </a:p>
        </p:txBody>
      </p:sp>
    </p:spTree>
    <p:extLst>
      <p:ext uri="{BB962C8B-B14F-4D97-AF65-F5344CB8AC3E}">
        <p14:creationId xmlns:p14="http://schemas.microsoft.com/office/powerpoint/2010/main" val="59665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Klicken Sie auf , um Mastertextstile zu bearbeiten</a:t>
            </a:r>
          </a:p>
          <a:p>
            <a:pPr lvl="1"/>
            <a:r>
              <a:rPr lang="en-GB"/>
              <a:t>Zweite Ebene</a:t>
            </a:r>
          </a:p>
          <a:p>
            <a:pPr lvl="2"/>
            <a:r>
              <a:rPr lang="en-GB"/>
              <a:t>Dritte Ebene</a:t>
            </a:r>
          </a:p>
          <a:p>
            <a:pPr lvl="3"/>
            <a:r>
              <a:rPr lang="en-GB"/>
              <a:t>Vierte Ebene</a:t>
            </a:r>
          </a:p>
          <a:p>
            <a:pPr lvl="4"/>
            <a:r>
              <a:rPr lang="en-GB"/>
              <a:t>Fünfte Ebene</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75C7A-9FAA-0A99-35D4-A66A7F8014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DFC68C-7CD4-AB10-412B-2497FA51F5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BACF4-BECC-1159-F53E-3E440F9CB15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D04C059-A09F-BF66-B6AF-88DE343BBBC0}"/>
              </a:ext>
            </a:extLst>
          </p:cNvPr>
          <p:cNvSpPr>
            <a:spLocks noGrp="1"/>
          </p:cNvSpPr>
          <p:nvPr>
            <p:ph type="sldNum" sz="quarter" idx="5"/>
          </p:nvPr>
        </p:nvSpPr>
        <p:spPr/>
        <p:txBody>
          <a:bodyPr/>
          <a:lstStyle/>
          <a:p>
            <a:fld id="{4BE5DE82-CF29-044D-9158-06A811149881}" type="slidenum">
              <a:rPr lang="en-US" smtClean="0"/>
              <a:t>56</a:t>
            </a:fld>
            <a:endParaRPr lang="en-US"/>
          </a:p>
        </p:txBody>
      </p:sp>
    </p:spTree>
    <p:extLst>
      <p:ext uri="{BB962C8B-B14F-4D97-AF65-F5344CB8AC3E}">
        <p14:creationId xmlns:p14="http://schemas.microsoft.com/office/powerpoint/2010/main" val="4240420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59</a:t>
            </a:fld>
            <a:endParaRPr lang="en-US"/>
          </a:p>
        </p:txBody>
      </p:sp>
    </p:spTree>
    <p:extLst>
      <p:ext uri="{BB962C8B-B14F-4D97-AF65-F5344CB8AC3E}">
        <p14:creationId xmlns:p14="http://schemas.microsoft.com/office/powerpoint/2010/main" val="3650712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63</a:t>
            </a:fld>
            <a:endParaRPr lang="en-US"/>
          </a:p>
        </p:txBody>
      </p:sp>
    </p:spTree>
    <p:extLst>
      <p:ext uri="{BB962C8B-B14F-4D97-AF65-F5344CB8AC3E}">
        <p14:creationId xmlns:p14="http://schemas.microsoft.com/office/powerpoint/2010/main" val="35642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a:p>
        </p:txBody>
      </p:sp>
      <p:sp>
        <p:nvSpPr>
          <p:cNvPr id="4" name="Zástupný objekt pre číslo snímky 3"/>
          <p:cNvSpPr>
            <a:spLocks noGrp="1"/>
          </p:cNvSpPr>
          <p:nvPr>
            <p:ph type="sldNum" sz="quarter" idx="5"/>
          </p:nvPr>
        </p:nvSpPr>
        <p:spPr/>
        <p:txBody>
          <a:bodyPr/>
          <a:lstStyle/>
          <a:p>
            <a:fld id="{4BE5DE82-CF29-044D-9158-06A811149881}" type="slidenum">
              <a:rPr lang="en-US" smtClean="0"/>
              <a:t>64</a:t>
            </a:fld>
            <a:endParaRPr lang="en-US"/>
          </a:p>
        </p:txBody>
      </p:sp>
    </p:spTree>
    <p:extLst>
      <p:ext uri="{BB962C8B-B14F-4D97-AF65-F5344CB8AC3E}">
        <p14:creationId xmlns:p14="http://schemas.microsoft.com/office/powerpoint/2010/main" val="387532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en-US"/>
          </a:p>
        </p:txBody>
      </p:sp>
      <p:sp>
        <p:nvSpPr>
          <p:cNvPr id="4" name="Zástupný objekt pre číslo snímky 3"/>
          <p:cNvSpPr>
            <a:spLocks noGrp="1"/>
          </p:cNvSpPr>
          <p:nvPr>
            <p:ph type="sldNum" sz="quarter" idx="5"/>
          </p:nvPr>
        </p:nvSpPr>
        <p:spPr/>
        <p:txBody>
          <a:bodyPr/>
          <a:lstStyle/>
          <a:p>
            <a:fld id="{4BE5DE82-CF29-044D-9158-06A811149881}" type="slidenum">
              <a:rPr lang="en-US" smtClean="0"/>
              <a:t>73</a:t>
            </a:fld>
            <a:endParaRPr lang="en-US"/>
          </a:p>
        </p:txBody>
      </p:sp>
    </p:spTree>
    <p:extLst>
      <p:ext uri="{BB962C8B-B14F-4D97-AF65-F5344CB8AC3E}">
        <p14:creationId xmlns:p14="http://schemas.microsoft.com/office/powerpoint/2010/main" val="3106026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75</a:t>
            </a:fld>
            <a:endParaRPr lang="en-US"/>
          </a:p>
        </p:txBody>
      </p:sp>
    </p:spTree>
    <p:extLst>
      <p:ext uri="{BB962C8B-B14F-4D97-AF65-F5344CB8AC3E}">
        <p14:creationId xmlns:p14="http://schemas.microsoft.com/office/powerpoint/2010/main" val="717219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187320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6</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25</a:t>
            </a:fld>
            <a:endParaRPr lang="en-US"/>
          </a:p>
        </p:txBody>
      </p:sp>
    </p:spTree>
    <p:extLst>
      <p:ext uri="{BB962C8B-B14F-4D97-AF65-F5344CB8AC3E}">
        <p14:creationId xmlns:p14="http://schemas.microsoft.com/office/powerpoint/2010/main" val="3284013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35</a:t>
            </a:fld>
            <a:endParaRPr lang="en-US"/>
          </a:p>
        </p:txBody>
      </p:sp>
    </p:spTree>
    <p:extLst>
      <p:ext uri="{BB962C8B-B14F-4D97-AF65-F5344CB8AC3E}">
        <p14:creationId xmlns:p14="http://schemas.microsoft.com/office/powerpoint/2010/main" val="1985425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39</a:t>
            </a:fld>
            <a:endParaRPr lang="en-US"/>
          </a:p>
        </p:txBody>
      </p:sp>
    </p:spTree>
    <p:extLst>
      <p:ext uri="{BB962C8B-B14F-4D97-AF65-F5344CB8AC3E}">
        <p14:creationId xmlns:p14="http://schemas.microsoft.com/office/powerpoint/2010/main" val="3454045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47</a:t>
            </a:fld>
            <a:endParaRPr lang="en-US"/>
          </a:p>
        </p:txBody>
      </p:sp>
    </p:spTree>
    <p:extLst>
      <p:ext uri="{BB962C8B-B14F-4D97-AF65-F5344CB8AC3E}">
        <p14:creationId xmlns:p14="http://schemas.microsoft.com/office/powerpoint/2010/main" val="600582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52</a:t>
            </a:fld>
            <a:endParaRPr lang="en-US"/>
          </a:p>
        </p:txBody>
      </p:sp>
    </p:spTree>
    <p:extLst>
      <p:ext uri="{BB962C8B-B14F-4D97-AF65-F5344CB8AC3E}">
        <p14:creationId xmlns:p14="http://schemas.microsoft.com/office/powerpoint/2010/main" val="469465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Blockchain for Agri Edu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5150436" cy="2757828"/>
          </a:xfrm>
          <a:prstGeom prst="rect">
            <a:avLst/>
          </a:prstGeom>
        </p:spPr>
        <p:txBody>
          <a:bodyPr>
            <a:normAutofit/>
          </a:bodyPr>
          <a:lstStyle>
            <a:lvl1pPr marL="0" indent="0" algn="l">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10358238" y="644626"/>
            <a:ext cx="1803352" cy="2809693"/>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10556168" y="4502514"/>
            <a:ext cx="2687307" cy="153888"/>
          </a:xfrm>
          <a:prstGeom prst="rect">
            <a:avLst/>
          </a:prstGeom>
          <a:noFill/>
        </p:spPr>
        <p:txBody>
          <a:bodyPr wrap="square" rtlCol="0">
            <a:spAutoFit/>
          </a:bodyPr>
          <a:lstStyle/>
          <a:p>
            <a:r>
              <a:rPr lang="en-US" sz="400" b="0" spc="300">
                <a:solidFill>
                  <a:schemeClr val="bg1"/>
                </a:solidFill>
              </a:rPr>
              <a:t>BLOCKCHAIN FOR AGRI FOOD EDU</a:t>
            </a:r>
          </a:p>
        </p:txBody>
      </p:sp>
    </p:spTree>
    <p:extLst>
      <p:ext uri="{BB962C8B-B14F-4D97-AF65-F5344CB8AC3E}">
        <p14:creationId xmlns:p14="http://schemas.microsoft.com/office/powerpoint/2010/main" val="220412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Text Placeholder 17">
            <a:extLst>
              <a:ext uri="{FF2B5EF4-FFF2-40B4-BE49-F238E27FC236}">
                <a16:creationId xmlns:a16="http://schemas.microsoft.com/office/drawing/2014/main" id="{A29AA7C0-E80F-9940-A7DE-B7B4733D7F3D}"/>
              </a:ext>
            </a:extLst>
          </p:cNvPr>
          <p:cNvSpPr>
            <a:spLocks noGrp="1"/>
          </p:cNvSpPr>
          <p:nvPr>
            <p:ph type="body" sz="quarter" idx="18" hasCustomPrompt="1"/>
          </p:nvPr>
        </p:nvSpPr>
        <p:spPr>
          <a:xfrm>
            <a:off x="5943601" y="2095553"/>
            <a:ext cx="4867011" cy="391318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F13E4322-43A6-A642-9B00-7405BE2B70DA}"/>
              </a:ext>
            </a:extLst>
          </p:cNvPr>
          <p:cNvSpPr>
            <a:spLocks noGrp="1"/>
          </p:cNvSpPr>
          <p:nvPr>
            <p:ph type="body" sz="quarter" idx="16" hasCustomPrompt="1"/>
          </p:nvPr>
        </p:nvSpPr>
        <p:spPr>
          <a:xfrm>
            <a:off x="5943601" y="647039"/>
            <a:ext cx="4990998" cy="992652"/>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grpSp>
        <p:nvGrpSpPr>
          <p:cNvPr id="3" name="Graphic 231">
            <a:extLst>
              <a:ext uri="{FF2B5EF4-FFF2-40B4-BE49-F238E27FC236}">
                <a16:creationId xmlns:a16="http://schemas.microsoft.com/office/drawing/2014/main" id="{97BCD7A9-92C6-4B4E-F88C-BD15F1BE4682}"/>
              </a:ext>
            </a:extLst>
          </p:cNvPr>
          <p:cNvGrpSpPr/>
          <p:nvPr userDrawn="1"/>
        </p:nvGrpSpPr>
        <p:grpSpPr>
          <a:xfrm flipH="1">
            <a:off x="0" y="148421"/>
            <a:ext cx="2360749" cy="3678139"/>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F36CF261-59A0-8031-A636-E1F55FC602CC}"/>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0CA36DAD-DB7D-A1B4-87EF-E6427A0066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DD5AE791-F8A3-CF91-A3C1-0C7B3B8D61CC}"/>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69803317-209A-DCB8-B45C-74ACFE60053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77BE907-2925-E56E-6479-9F0591FF4B89}"/>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4701704-F437-4FDA-E111-3F1EF39D9E66}"/>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41" name="Picture 40">
            <a:extLst>
              <a:ext uri="{FF2B5EF4-FFF2-40B4-BE49-F238E27FC236}">
                <a16:creationId xmlns:a16="http://schemas.microsoft.com/office/drawing/2014/main" id="{49EE9C43-9867-A3B5-A453-577DEFA9E5B0}"/>
              </a:ext>
            </a:extLst>
          </p:cNvPr>
          <p:cNvPicPr>
            <a:picLocks noChangeAspect="1"/>
          </p:cNvPicPr>
          <p:nvPr userDrawn="1"/>
        </p:nvPicPr>
        <p:blipFill rotWithShape="1">
          <a:blip r:embed="rId2"/>
          <a:srcRect l="-18315" t="15976" r="29196" b="11083"/>
          <a:stretch/>
        </p:blipFill>
        <p:spPr>
          <a:xfrm flipH="1">
            <a:off x="0" y="1769732"/>
            <a:ext cx="8439100" cy="5375657"/>
          </a:xfrm>
          <a:prstGeom prst="rect">
            <a:avLst/>
          </a:prstGeom>
        </p:spPr>
      </p:pic>
      <p:sp>
        <p:nvSpPr>
          <p:cNvPr id="42" name="Picture Placeholder 17">
            <a:extLst>
              <a:ext uri="{FF2B5EF4-FFF2-40B4-BE49-F238E27FC236}">
                <a16:creationId xmlns:a16="http://schemas.microsoft.com/office/drawing/2014/main" id="{21DCC8D1-31AE-882B-4FDC-BE665FDFA4C4}"/>
              </a:ext>
            </a:extLst>
          </p:cNvPr>
          <p:cNvSpPr>
            <a:spLocks noGrp="1"/>
          </p:cNvSpPr>
          <p:nvPr>
            <p:ph type="pic" sz="quarter" idx="10"/>
          </p:nvPr>
        </p:nvSpPr>
        <p:spPr>
          <a:xfrm>
            <a:off x="0" y="1996828"/>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a:p>
        </p:txBody>
      </p:sp>
    </p:spTree>
    <p:extLst>
      <p:ext uri="{BB962C8B-B14F-4D97-AF65-F5344CB8AC3E}">
        <p14:creationId xmlns:p14="http://schemas.microsoft.com/office/powerpoint/2010/main" val="956642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07DA9E81-3F73-477C-9886-D22091BCA19A}"/>
              </a:ext>
            </a:extLst>
          </p:cNvPr>
          <p:cNvGrpSpPr/>
          <p:nvPr userDrawn="1"/>
        </p:nvGrpSpPr>
        <p:grpSpPr>
          <a:xfrm rot="10800000" flipH="1">
            <a:off x="9804365" y="0"/>
            <a:ext cx="2360749" cy="3678139"/>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4ACA2033-E239-3954-BE41-5FBF56B71F34}"/>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08A1582B-C1EA-FF1F-4514-B8BC10586116}"/>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47428CD5-DEB8-A4F0-C6D3-0BE3AC2D7DF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253FC09-D26D-EC65-AA4E-562AC753DA4C}"/>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9A9EF7C-142A-D873-3EA3-1881763B16F4}"/>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414FA1D4-BB00-D715-95F5-6FDD353D2B9D}"/>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777306" y="2727702"/>
            <a:ext cx="7178174" cy="3311641"/>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777306" y="1104337"/>
            <a:ext cx="7178174" cy="1031625"/>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pic>
        <p:nvPicPr>
          <p:cNvPr id="17" name="Picture 16" descr="iPhone6_mockup_front_white.png">
            <a:extLst>
              <a:ext uri="{FF2B5EF4-FFF2-40B4-BE49-F238E27FC236}">
                <a16:creationId xmlns:a16="http://schemas.microsoft.com/office/drawing/2014/main" id="{E4E01626-D8FB-DA4D-8D60-ADB5CDC507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8850" y="226918"/>
            <a:ext cx="4094254" cy="6404164"/>
          </a:xfrm>
          <a:prstGeom prst="rect">
            <a:avLst/>
          </a:prstGeom>
        </p:spPr>
      </p:pic>
      <p:sp>
        <p:nvSpPr>
          <p:cNvPr id="18" name="Picture Placeholder 17">
            <a:extLst>
              <a:ext uri="{FF2B5EF4-FFF2-40B4-BE49-F238E27FC236}">
                <a16:creationId xmlns:a16="http://schemas.microsoft.com/office/drawing/2014/main" id="{2C88D513-C68B-0445-BEAD-F3AA97638FA7}"/>
              </a:ext>
            </a:extLst>
          </p:cNvPr>
          <p:cNvSpPr>
            <a:spLocks noGrp="1"/>
          </p:cNvSpPr>
          <p:nvPr>
            <p:ph type="pic" sz="quarter" idx="10"/>
          </p:nvPr>
        </p:nvSpPr>
        <p:spPr>
          <a:xfrm>
            <a:off x="8583306"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a:p>
        </p:txBody>
      </p:sp>
    </p:spTree>
    <p:extLst>
      <p:ext uri="{BB962C8B-B14F-4D97-AF65-F5344CB8AC3E}">
        <p14:creationId xmlns:p14="http://schemas.microsoft.com/office/powerpoint/2010/main" val="4108775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4" name="Freeform 133">
            <a:extLst>
              <a:ext uri="{FF2B5EF4-FFF2-40B4-BE49-F238E27FC236}">
                <a16:creationId xmlns:a16="http://schemas.microsoft.com/office/drawing/2014/main" id="{235E0D95-4783-9F46-82FE-2993AB58F1EA}"/>
              </a:ext>
            </a:extLst>
          </p:cNvPr>
          <p:cNvSpPr/>
          <p:nvPr userDrawn="1"/>
        </p:nvSpPr>
        <p:spPr>
          <a:xfrm>
            <a:off x="-31340" y="2978523"/>
            <a:ext cx="12339763" cy="280904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0" scaled="0"/>
          </a:gradFill>
          <a:ln w="3060" cap="flat">
            <a:noFill/>
            <a:prstDash val="solid"/>
            <a:miter/>
          </a:ln>
        </p:spPr>
        <p:txBody>
          <a:bodyPr rtlCol="0" anchor="ctr"/>
          <a:lstStyle/>
          <a:p>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605556" y="423857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605556" y="342900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a:t>Thank You</a:t>
            </a:r>
          </a:p>
        </p:txBody>
      </p:sp>
      <p:sp>
        <p:nvSpPr>
          <p:cNvPr id="215" name="Freeform 214">
            <a:extLst>
              <a:ext uri="{FF2B5EF4-FFF2-40B4-BE49-F238E27FC236}">
                <a16:creationId xmlns:a16="http://schemas.microsoft.com/office/drawing/2014/main" id="{2E9DC95E-90D5-1FEE-3EC9-C55B9D9EA105}"/>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802C4C43-E2F3-4195-2846-B5853A3AC1B3}"/>
              </a:ext>
            </a:extLst>
          </p:cNvPr>
          <p:cNvGrpSpPr/>
          <p:nvPr userDrawn="1"/>
        </p:nvGrpSpPr>
        <p:grpSpPr>
          <a:xfrm>
            <a:off x="9842233" y="3266018"/>
            <a:ext cx="2050690" cy="2000480"/>
            <a:chOff x="10968672" y="5214269"/>
            <a:chExt cx="1344930" cy="1312000"/>
          </a:xfrm>
        </p:grpSpPr>
        <p:grpSp>
          <p:nvGrpSpPr>
            <p:cNvPr id="3" name="Graphic 47">
              <a:extLst>
                <a:ext uri="{FF2B5EF4-FFF2-40B4-BE49-F238E27FC236}">
                  <a16:creationId xmlns:a16="http://schemas.microsoft.com/office/drawing/2014/main" id="{09BEE6B4-C4B9-4C2E-0A1C-2B997F062484}"/>
                </a:ext>
              </a:extLst>
            </p:cNvPr>
            <p:cNvGrpSpPr/>
            <p:nvPr/>
          </p:nvGrpSpPr>
          <p:grpSpPr>
            <a:xfrm>
              <a:off x="11799728" y="5338043"/>
              <a:ext cx="373379" cy="317050"/>
              <a:chOff x="11799728" y="5338043"/>
              <a:chExt cx="373379" cy="317050"/>
            </a:xfrm>
            <a:solidFill>
              <a:srgbClr val="FFFFFF"/>
            </a:solidFill>
          </p:grpSpPr>
          <p:sp>
            <p:nvSpPr>
              <p:cNvPr id="228" name="Freeform 227">
                <a:extLst>
                  <a:ext uri="{FF2B5EF4-FFF2-40B4-BE49-F238E27FC236}">
                    <a16:creationId xmlns:a16="http://schemas.microsoft.com/office/drawing/2014/main" id="{0BD3CCB5-0AC7-493D-B120-66F832609189}"/>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B199E997-4030-90C2-0355-13889510D123}"/>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230" name="Freeform 229">
                <a:extLst>
                  <a:ext uri="{FF2B5EF4-FFF2-40B4-BE49-F238E27FC236}">
                    <a16:creationId xmlns:a16="http://schemas.microsoft.com/office/drawing/2014/main" id="{3AC3CAA1-5763-50B0-EBEC-C7059CB820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4" name="Graphic 47">
              <a:extLst>
                <a:ext uri="{FF2B5EF4-FFF2-40B4-BE49-F238E27FC236}">
                  <a16:creationId xmlns:a16="http://schemas.microsoft.com/office/drawing/2014/main" id="{516AF814-7743-E57C-8BDE-4E7053F163E4}"/>
                </a:ext>
              </a:extLst>
            </p:cNvPr>
            <p:cNvGrpSpPr/>
            <p:nvPr/>
          </p:nvGrpSpPr>
          <p:grpSpPr>
            <a:xfrm>
              <a:off x="11553031" y="5790293"/>
              <a:ext cx="373379" cy="316098"/>
              <a:chOff x="11553031" y="5790293"/>
              <a:chExt cx="373379" cy="316098"/>
            </a:xfrm>
            <a:solidFill>
              <a:srgbClr val="FFFFFF"/>
            </a:solidFill>
          </p:grpSpPr>
          <p:sp>
            <p:nvSpPr>
              <p:cNvPr id="225" name="Freeform 224">
                <a:extLst>
                  <a:ext uri="{FF2B5EF4-FFF2-40B4-BE49-F238E27FC236}">
                    <a16:creationId xmlns:a16="http://schemas.microsoft.com/office/drawing/2014/main" id="{04A8BF0D-C753-7EBB-4B83-FC1E06A7882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17495326-8C12-78A6-81F2-2905A731EA34}"/>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828DF4CA-4590-89B5-03E9-86C8A3BBA0C1}"/>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96783D1D-1D50-AA3E-320C-9F38D365D4A3}"/>
                </a:ext>
              </a:extLst>
            </p:cNvPr>
            <p:cNvGrpSpPr/>
            <p:nvPr/>
          </p:nvGrpSpPr>
          <p:grpSpPr>
            <a:xfrm>
              <a:off x="12091193" y="5786484"/>
              <a:ext cx="221456" cy="316098"/>
              <a:chOff x="12091193" y="5786484"/>
              <a:chExt cx="221456" cy="316098"/>
            </a:xfrm>
            <a:solidFill>
              <a:srgbClr val="FFFFFF"/>
            </a:solidFill>
          </p:grpSpPr>
          <p:sp>
            <p:nvSpPr>
              <p:cNvPr id="222" name="Freeform 221">
                <a:extLst>
                  <a:ext uri="{FF2B5EF4-FFF2-40B4-BE49-F238E27FC236}">
                    <a16:creationId xmlns:a16="http://schemas.microsoft.com/office/drawing/2014/main" id="{8BE78026-46FD-6C9E-C392-A0F1386D0184}"/>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1666D474-909F-3D85-4A06-CE3764D1122F}"/>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4E5B8810-B3FD-928D-E60C-6E4C2F7C98F5}"/>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977CC410-B062-B3FB-6AA3-9F100AD5BE6B}"/>
                </a:ext>
              </a:extLst>
            </p:cNvPr>
            <p:cNvGrpSpPr/>
            <p:nvPr/>
          </p:nvGrpSpPr>
          <p:grpSpPr>
            <a:xfrm>
              <a:off x="11846163" y="6237782"/>
              <a:ext cx="371713" cy="288487"/>
              <a:chOff x="11846163" y="6237782"/>
              <a:chExt cx="371713" cy="288487"/>
            </a:xfrm>
            <a:solidFill>
              <a:srgbClr val="FFFFFF"/>
            </a:solidFill>
          </p:grpSpPr>
          <p:sp>
            <p:nvSpPr>
              <p:cNvPr id="219" name="Freeform 218">
                <a:extLst>
                  <a:ext uri="{FF2B5EF4-FFF2-40B4-BE49-F238E27FC236}">
                    <a16:creationId xmlns:a16="http://schemas.microsoft.com/office/drawing/2014/main" id="{044B5138-AA96-8852-5C07-781AAD3BA65E}"/>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EC5E0CCA-E530-27C9-108F-B407E697697A}"/>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72BBB498-4F7F-E97B-F767-7A691D44B6C5}"/>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7" name="Freeform 6">
              <a:extLst>
                <a:ext uri="{FF2B5EF4-FFF2-40B4-BE49-F238E27FC236}">
                  <a16:creationId xmlns:a16="http://schemas.microsoft.com/office/drawing/2014/main" id="{3382BA1D-430B-954F-EA86-27E19C6803D0}"/>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FF23C03-9072-1745-EE83-966ABBAEDAAC}"/>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E008859C-94E8-62B1-FD3A-402369741DDF}"/>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CB93857E-2BA2-83DD-22D4-A4DBD7594828}"/>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76A669A-6A92-520F-6E9B-351840DFA141}"/>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8BA89E2-879F-2AC8-B8DB-A0E94E3BCC17}"/>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3" name="Graphic 47">
              <a:extLst>
                <a:ext uri="{FF2B5EF4-FFF2-40B4-BE49-F238E27FC236}">
                  <a16:creationId xmlns:a16="http://schemas.microsoft.com/office/drawing/2014/main" id="{F572D2FC-9CFD-8F75-A32D-E41EFEF11F76}"/>
                </a:ext>
              </a:extLst>
            </p:cNvPr>
            <p:cNvGrpSpPr/>
            <p:nvPr/>
          </p:nvGrpSpPr>
          <p:grpSpPr>
            <a:xfrm>
              <a:off x="10968672" y="5214269"/>
              <a:ext cx="912495" cy="1194891"/>
              <a:chOff x="10968672" y="5214269"/>
              <a:chExt cx="912495" cy="1194891"/>
            </a:xfrm>
            <a:solidFill>
              <a:srgbClr val="FFFFFF"/>
            </a:solidFill>
          </p:grpSpPr>
          <p:grpSp>
            <p:nvGrpSpPr>
              <p:cNvPr id="14" name="Graphic 47">
                <a:extLst>
                  <a:ext uri="{FF2B5EF4-FFF2-40B4-BE49-F238E27FC236}">
                    <a16:creationId xmlns:a16="http://schemas.microsoft.com/office/drawing/2014/main" id="{969FE252-5CE2-7A90-CC4B-2CC3D5F1D53A}"/>
                  </a:ext>
                </a:extLst>
              </p:cNvPr>
              <p:cNvGrpSpPr/>
              <p:nvPr/>
            </p:nvGrpSpPr>
            <p:grpSpPr>
              <a:xfrm>
                <a:off x="10968672" y="5789340"/>
                <a:ext cx="751522" cy="619820"/>
                <a:chOff x="10968672" y="5789340"/>
                <a:chExt cx="751522" cy="619820"/>
              </a:xfrm>
              <a:solidFill>
                <a:srgbClr val="FFFFFF"/>
              </a:solidFill>
            </p:grpSpPr>
            <p:sp>
              <p:nvSpPr>
                <p:cNvPr id="30" name="Freeform 29">
                  <a:extLst>
                    <a:ext uri="{FF2B5EF4-FFF2-40B4-BE49-F238E27FC236}">
                      <a16:creationId xmlns:a16="http://schemas.microsoft.com/office/drawing/2014/main" id="{E4E6D9B1-BF6F-38C5-4111-C074BADD5518}"/>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EF8518B8-B83E-B47E-AF1C-017EB72D4813}"/>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9E2349AC-2AE8-5171-A94C-55B492FFEB91}"/>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54A35F4-93FC-302E-111E-29422DCEEEAD}"/>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CF371A2-427A-47F3-3E2B-5363F6CA2E5F}"/>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C1046708-3FEA-DF77-8CB7-D33E4A2A234B}"/>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452F48D3-FFF6-DECC-0E35-E324096A1A07}"/>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61023ED4-2737-EBDA-405E-9C5D042F9340}"/>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6EC6D811-DBB1-800F-5373-822A95C8331C}"/>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7BE622B3-1BDC-7861-D000-9A72B686E532}"/>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2EA64179-F65F-6E00-C5C4-864E1306018F}"/>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5" name="Graphic 47">
                <a:extLst>
                  <a:ext uri="{FF2B5EF4-FFF2-40B4-BE49-F238E27FC236}">
                    <a16:creationId xmlns:a16="http://schemas.microsoft.com/office/drawing/2014/main" id="{B0F71D52-6376-575C-0948-FF802DC50D00}"/>
                  </a:ext>
                </a:extLst>
              </p:cNvPr>
              <p:cNvGrpSpPr/>
              <p:nvPr/>
            </p:nvGrpSpPr>
            <p:grpSpPr>
              <a:xfrm>
                <a:off x="10976292" y="5214269"/>
                <a:ext cx="904875" cy="408452"/>
                <a:chOff x="10976292" y="5214269"/>
                <a:chExt cx="904875" cy="408452"/>
              </a:xfrm>
              <a:solidFill>
                <a:srgbClr val="FFFFFF"/>
              </a:solidFill>
            </p:grpSpPr>
            <p:sp>
              <p:nvSpPr>
                <p:cNvPr id="20" name="Freeform 19">
                  <a:extLst>
                    <a:ext uri="{FF2B5EF4-FFF2-40B4-BE49-F238E27FC236}">
                      <a16:creationId xmlns:a16="http://schemas.microsoft.com/office/drawing/2014/main" id="{D7E30446-4FEE-A671-DE15-0DB2D7AD4E5C}"/>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DDB1232-DF6E-F524-233D-6AAAE3FEB36D}"/>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11CD762-A1B8-93A9-3928-1E125CC9A369}"/>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EC479004-5867-5619-A82D-1C05BAC5925B}"/>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D09EFF40-56B2-02A2-CDB9-C9B5C42025F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3940171-5BDA-1285-EDE8-8152F75252E0}"/>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FF064738-5B7F-E5DD-9DCE-481F5B0AC97A}"/>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3ABBCC1C-2EC7-F7D0-AADC-9E9E7E6020FD}"/>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E6748CA-7A6A-7FC9-AC21-7CBAA35DFD83}"/>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CC3881C-1EAB-CABA-203B-467E2EEE7F03}"/>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6" name="Graphic 47">
                <a:extLst>
                  <a:ext uri="{FF2B5EF4-FFF2-40B4-BE49-F238E27FC236}">
                    <a16:creationId xmlns:a16="http://schemas.microsoft.com/office/drawing/2014/main" id="{045814BA-B3CE-2582-93E6-8055C007C6CB}"/>
                  </a:ext>
                </a:extLst>
              </p:cNvPr>
              <p:cNvGrpSpPr/>
              <p:nvPr/>
            </p:nvGrpSpPr>
            <p:grpSpPr>
              <a:xfrm>
                <a:off x="11013440" y="5670327"/>
                <a:ext cx="207644" cy="85689"/>
                <a:chOff x="11013440" y="5670327"/>
                <a:chExt cx="207644" cy="85689"/>
              </a:xfrm>
              <a:solidFill>
                <a:srgbClr val="FFFFFF"/>
              </a:solidFill>
            </p:grpSpPr>
            <p:sp>
              <p:nvSpPr>
                <p:cNvPr id="17" name="Freeform 16">
                  <a:extLst>
                    <a:ext uri="{FF2B5EF4-FFF2-40B4-BE49-F238E27FC236}">
                      <a16:creationId xmlns:a16="http://schemas.microsoft.com/office/drawing/2014/main" id="{CDC99A9A-CFDA-01E8-0CD4-1C1C2B40DF73}"/>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B6E8D18-C36F-7602-32B3-F98A79CC5AB2}"/>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A41B06D7-F6D8-69B5-2D0C-4123036C0868}"/>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231" name="Graphic 231">
            <a:extLst>
              <a:ext uri="{FF2B5EF4-FFF2-40B4-BE49-F238E27FC236}">
                <a16:creationId xmlns:a16="http://schemas.microsoft.com/office/drawing/2014/main" id="{004EDCC2-EBAA-2EED-9D23-7B2F131E6CBD}"/>
              </a:ext>
            </a:extLst>
          </p:cNvPr>
          <p:cNvGrpSpPr/>
          <p:nvPr userDrawn="1"/>
        </p:nvGrpSpPr>
        <p:grpSpPr>
          <a:xfrm rot="5400000" flipH="1">
            <a:off x="627355" y="-645895"/>
            <a:ext cx="2360749" cy="3678139"/>
            <a:chOff x="12708052" y="5708395"/>
            <a:chExt cx="760809" cy="1185370"/>
          </a:xfrm>
          <a:gradFill>
            <a:gsLst>
              <a:gs pos="0">
                <a:srgbClr val="6A9D56"/>
              </a:gs>
              <a:gs pos="60540">
                <a:srgbClr val="2D8784"/>
              </a:gs>
              <a:gs pos="100000">
                <a:srgbClr val="263D94"/>
              </a:gs>
            </a:gsLst>
            <a:lin ang="5400000" scaled="0"/>
          </a:gradFill>
        </p:grpSpPr>
        <p:sp>
          <p:nvSpPr>
            <p:cNvPr id="232" name="Freeform 231">
              <a:extLst>
                <a:ext uri="{FF2B5EF4-FFF2-40B4-BE49-F238E27FC236}">
                  <a16:creationId xmlns:a16="http://schemas.microsoft.com/office/drawing/2014/main" id="{D73D051A-23DF-8AA5-6B75-EC49B09EC002}"/>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643F9367-528C-2394-FA34-AA9CD89DBA58}"/>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5DA19A0F-6C29-D602-553C-13BED9DEDBE7}"/>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E85098B9-5B33-EB13-0B1E-87AECA466F4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2D106A07-8D07-7300-31FA-DD06AF358CE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D5D772FA-6934-556F-63D5-30066DE1542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38" name="Text Placeholder 23">
            <a:extLst>
              <a:ext uri="{FF2B5EF4-FFF2-40B4-BE49-F238E27FC236}">
                <a16:creationId xmlns:a16="http://schemas.microsoft.com/office/drawing/2014/main" id="{07D2543B-9BDF-519F-6012-5E34384541F6}"/>
              </a:ext>
            </a:extLst>
          </p:cNvPr>
          <p:cNvSpPr>
            <a:spLocks noGrp="1"/>
          </p:cNvSpPr>
          <p:nvPr>
            <p:ph type="body" sz="quarter" idx="21" hasCustomPrompt="1"/>
          </p:nvPr>
        </p:nvSpPr>
        <p:spPr>
          <a:xfrm>
            <a:off x="8482130" y="1267137"/>
            <a:ext cx="3195485" cy="837258"/>
          </a:xfrm>
          <a:prstGeom prst="rect">
            <a:avLst/>
          </a:prstGeom>
        </p:spPr>
        <p:txBody>
          <a:bodyPr anchor="ctr">
            <a:normAutofit/>
          </a:bodyPr>
          <a:lstStyle>
            <a:lvl1pPr marL="0" indent="0" algn="r">
              <a:buNone/>
              <a:defRPr sz="3000" b="0" baseline="0">
                <a:solidFill>
                  <a:srgbClr val="262626"/>
                </a:solidFill>
                <a:latin typeface="+mn-lt"/>
              </a:defRPr>
            </a:lvl1pPr>
          </a:lstStyle>
          <a:p>
            <a:pPr lvl="0"/>
            <a:r>
              <a:rPr lang="en-US" err="1"/>
              <a:t>www.website.eu</a:t>
            </a:r>
            <a:endParaRPr lang="en-US"/>
          </a:p>
        </p:txBody>
      </p:sp>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205" name="Freeform 204">
            <a:extLst>
              <a:ext uri="{FF2B5EF4-FFF2-40B4-BE49-F238E27FC236}">
                <a16:creationId xmlns:a16="http://schemas.microsoft.com/office/drawing/2014/main" id="{669BBDA4-4032-5623-1217-02BB7DEE19B7}"/>
              </a:ext>
            </a:extLst>
          </p:cNvPr>
          <p:cNvSpPr/>
          <p:nvPr userDrawn="1"/>
        </p:nvSpPr>
        <p:spPr>
          <a:xfrm>
            <a:off x="8586746" y="0"/>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3"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4"/>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9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3" y="5335740"/>
            <a:ext cx="3629734" cy="1038225"/>
          </a:xfrm>
          <a:prstGeom prst="rect">
            <a:avLst/>
          </a:prstGeom>
        </p:spPr>
        <p:txBody>
          <a:bodyPr>
            <a:noAutofit/>
          </a:bodyPr>
          <a:lstStyle>
            <a:lvl1pPr marL="0" indent="0">
              <a:lnSpc>
                <a:spcPts val="3120"/>
              </a:lnSpc>
              <a:spcBef>
                <a:spcPts val="0"/>
              </a:spcBef>
              <a:buNone/>
              <a:defRPr sz="3900" b="1" i="0">
                <a:solidFill>
                  <a:srgbClr val="26262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424729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643669" y="193736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478966" y="193736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643669" y="264915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478966" y="264915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643669" y="3360940"/>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478966" y="3360940"/>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643669" y="4072732"/>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478966" y="4072732"/>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643669" y="4767585"/>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478966" y="4767585"/>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6" name="Rectangle 35">
            <a:extLst>
              <a:ext uri="{FF2B5EF4-FFF2-40B4-BE49-F238E27FC236}">
                <a16:creationId xmlns:a16="http://schemas.microsoft.com/office/drawing/2014/main" id="{27BC3113-E3C6-5349-8D68-5760D4A8C23B}"/>
              </a:ext>
            </a:extLst>
          </p:cNvPr>
          <p:cNvSpPr/>
          <p:nvPr userDrawn="1"/>
        </p:nvSpPr>
        <p:spPr>
          <a:xfrm>
            <a:off x="4959545" y="5843126"/>
            <a:ext cx="5457798" cy="415498"/>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7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700" b="0" i="0" dirty="0">
              <a:solidFill>
                <a:srgbClr val="262626"/>
              </a:solidFill>
              <a:latin typeface="Calibri" panose="020F0502020204030204" pitchFamily="34" charset="0"/>
              <a:ea typeface="Open Sans" panose="020B0606030504020204" pitchFamily="34" charset="0"/>
              <a:cs typeface="Calibri" panose="020F0502020204030204" pitchFamily="34" charset="0"/>
            </a:endParaRP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2799" y="5619"/>
            <a:ext cx="2185652" cy="6852379"/>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654199" y="734017"/>
            <a:ext cx="5041923" cy="720752"/>
          </a:xfrm>
          <a:prstGeom prst="rect">
            <a:avLst/>
          </a:prstGeom>
          <a:noFill/>
        </p:spPr>
        <p:txBody>
          <a:bodyPr anchor="ctr">
            <a:noAutofit/>
          </a:bodyPr>
          <a:lstStyle>
            <a:lvl1pPr marL="0" indent="0" algn="l">
              <a:buNone/>
              <a:defRPr sz="3600" b="1" i="0">
                <a:solidFill>
                  <a:srgbClr val="262626"/>
                </a:solidFill>
                <a:latin typeface="+mn-lt"/>
              </a:defRPr>
            </a:lvl1pPr>
          </a:lstStyle>
          <a:p>
            <a:pPr lvl="0"/>
            <a:r>
              <a:rPr lang="en-US"/>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600040" y="2646874"/>
            <a:ext cx="7753586" cy="2110705"/>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43586" y="4825263"/>
            <a:ext cx="1579575" cy="154090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10347469"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76502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884044"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6096001" y="593579"/>
            <a:ext cx="4724400" cy="560402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414116" y="352414"/>
            <a:ext cx="5497412" cy="6099184"/>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649323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Slide 2">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61B6070F-794F-F449-83D1-E1387DDD2B9B}"/>
              </a:ext>
            </a:extLst>
          </p:cNvPr>
          <p:cNvSpPr/>
          <p:nvPr userDrawn="1"/>
        </p:nvSpPr>
        <p:spPr>
          <a:xfrm>
            <a:off x="0" y="1352385"/>
            <a:ext cx="6096000" cy="438801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9" name="Picture Placeholder 28">
            <a:extLst>
              <a:ext uri="{FF2B5EF4-FFF2-40B4-BE49-F238E27FC236}">
                <a16:creationId xmlns:a16="http://schemas.microsoft.com/office/drawing/2014/main" id="{50C4F02F-B685-C24A-A1A4-1694530C252C}"/>
              </a:ext>
            </a:extLst>
          </p:cNvPr>
          <p:cNvSpPr>
            <a:spLocks noGrp="1"/>
          </p:cNvSpPr>
          <p:nvPr>
            <p:ph type="pic" sz="quarter" idx="4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740405 h 6858000"/>
              <a:gd name="connsiteX5" fmla="*/ 6096007 w 12192000"/>
              <a:gd name="connsiteY5" fmla="*/ 5740405 h 6858000"/>
              <a:gd name="connsiteX6" fmla="*/ 6096007 w 12192000"/>
              <a:gd name="connsiteY6" fmla="*/ 1352385 h 6858000"/>
              <a:gd name="connsiteX7" fmla="*/ 0 w 12192000"/>
              <a:gd name="connsiteY7" fmla="*/ 13523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5740405"/>
                </a:lnTo>
                <a:lnTo>
                  <a:pt x="6096007" y="5740405"/>
                </a:lnTo>
                <a:lnTo>
                  <a:pt x="6096007" y="1352385"/>
                </a:lnTo>
                <a:lnTo>
                  <a:pt x="0" y="1352385"/>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9" name="Text Placeholder 23">
            <a:extLst>
              <a:ext uri="{FF2B5EF4-FFF2-40B4-BE49-F238E27FC236}">
                <a16:creationId xmlns:a16="http://schemas.microsoft.com/office/drawing/2014/main" id="{4954F6C3-99B9-8369-3F2E-981DB8796214}"/>
              </a:ext>
            </a:extLst>
          </p:cNvPr>
          <p:cNvSpPr>
            <a:spLocks noGrp="1"/>
          </p:cNvSpPr>
          <p:nvPr>
            <p:ph type="body" sz="quarter" idx="13" hasCustomPrompt="1"/>
          </p:nvPr>
        </p:nvSpPr>
        <p:spPr>
          <a:xfrm>
            <a:off x="427670" y="1747126"/>
            <a:ext cx="5126463" cy="356565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Tree>
    <p:extLst>
      <p:ext uri="{BB962C8B-B14F-4D97-AF65-F5344CB8AC3E}">
        <p14:creationId xmlns:p14="http://schemas.microsoft.com/office/powerpoint/2010/main" val="82694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38A54412-A33F-8E4B-9ACC-A7AC67276BD7}"/>
              </a:ext>
            </a:extLst>
          </p:cNvPr>
          <p:cNvSpPr/>
          <p:nvPr userDrawn="1"/>
        </p:nvSpPr>
        <p:spPr>
          <a:xfrm>
            <a:off x="-110112" y="-776"/>
            <a:ext cx="4885857" cy="6858776"/>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90115" y="84690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90116" y="134561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431555" y="986640"/>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126342" y="0"/>
            <a:ext cx="3669321" cy="6858000"/>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r>
              <a:rPr lang="en-GB"/>
              <a:t>Click icon to add picture</a:t>
            </a:r>
            <a:endParaRPr lang="en-US"/>
          </a:p>
        </p:txBody>
      </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90114" y="2770036"/>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90115" y="3268749"/>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431554" y="2940769"/>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02</a:t>
            </a:r>
          </a:p>
        </p:txBody>
      </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5005612" y="463383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5005613" y="513254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447052" y="4804566"/>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03</a:t>
            </a:r>
          </a:p>
        </p:txBody>
      </p:sp>
      <p:grpSp>
        <p:nvGrpSpPr>
          <p:cNvPr id="2" name="Group 1">
            <a:extLst>
              <a:ext uri="{FF2B5EF4-FFF2-40B4-BE49-F238E27FC236}">
                <a16:creationId xmlns:a16="http://schemas.microsoft.com/office/drawing/2014/main" id="{22C36F44-39CB-A8B9-6CF6-CDDAC1277DC8}"/>
              </a:ext>
            </a:extLst>
          </p:cNvPr>
          <p:cNvGrpSpPr/>
          <p:nvPr userDrawn="1"/>
        </p:nvGrpSpPr>
        <p:grpSpPr>
          <a:xfrm>
            <a:off x="4125567" y="726071"/>
            <a:ext cx="7578908" cy="5461417"/>
            <a:chOff x="4054159" y="721803"/>
            <a:chExt cx="7578908" cy="546141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6454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CA6B076-9BFA-2346-A8EF-0964DD60C975}"/>
              </a:ext>
            </a:extLst>
          </p:cNvPr>
          <p:cNvSpPr/>
          <p:nvPr userDrawn="1"/>
        </p:nvSpPr>
        <p:spPr>
          <a:xfrm>
            <a:off x="0"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6" name="Picture Placeholder 62">
            <a:extLst>
              <a:ext uri="{FF2B5EF4-FFF2-40B4-BE49-F238E27FC236}">
                <a16:creationId xmlns:a16="http://schemas.microsoft.com/office/drawing/2014/main" id="{6F2FA5C4-F5A3-1D40-9151-447AF9FD00A2}"/>
              </a:ext>
            </a:extLst>
          </p:cNvPr>
          <p:cNvSpPr>
            <a:spLocks noGrp="1"/>
          </p:cNvSpPr>
          <p:nvPr>
            <p:ph type="pic" sz="quarter" idx="44" hasCustomPrompt="1"/>
          </p:nvPr>
        </p:nvSpPr>
        <p:spPr>
          <a:xfrm>
            <a:off x="5888002" y="439730"/>
            <a:ext cx="5660531" cy="6045736"/>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11" name="Text Placeholder 17">
            <a:extLst>
              <a:ext uri="{FF2B5EF4-FFF2-40B4-BE49-F238E27FC236}">
                <a16:creationId xmlns:a16="http://schemas.microsoft.com/office/drawing/2014/main" id="{D6D7A5B5-C505-2517-D6AB-E7398A432FC2}"/>
              </a:ext>
            </a:extLst>
          </p:cNvPr>
          <p:cNvSpPr>
            <a:spLocks noGrp="1"/>
          </p:cNvSpPr>
          <p:nvPr>
            <p:ph type="body" sz="quarter" idx="18" hasCustomPrompt="1"/>
          </p:nvPr>
        </p:nvSpPr>
        <p:spPr>
          <a:xfrm>
            <a:off x="898358" y="2107770"/>
            <a:ext cx="4639192" cy="437769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A3C26F62-43AC-3300-8E12-B64A6150B58A}"/>
              </a:ext>
            </a:extLst>
          </p:cNvPr>
          <p:cNvSpPr>
            <a:spLocks noGrp="1"/>
          </p:cNvSpPr>
          <p:nvPr>
            <p:ph type="body" sz="quarter" idx="16" hasCustomPrompt="1"/>
          </p:nvPr>
        </p:nvSpPr>
        <p:spPr>
          <a:xfrm>
            <a:off x="898358" y="890242"/>
            <a:ext cx="4757375" cy="992652"/>
          </a:xfrm>
          <a:prstGeom prst="rect">
            <a:avLst/>
          </a:prstGeom>
        </p:spPr>
        <p:txBody>
          <a:bodyPr>
            <a:noAutofit/>
          </a:bodyPr>
          <a:lstStyle>
            <a:lvl1pPr marL="0" indent="0" algn="l">
              <a:buNone/>
              <a:defRPr sz="3600" b="1" i="0">
                <a:solidFill>
                  <a:schemeClr val="bg1"/>
                </a:solidFill>
                <a:latin typeface="+mn-lt"/>
              </a:defRPr>
            </a:lvl1pPr>
          </a:lstStyle>
          <a:p>
            <a:pPr lvl="0"/>
            <a:r>
              <a:rPr lang="en-US"/>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7351284-75C4-E847-BB44-907672E8A8BA}"/>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4629FAB-1FEE-6DD3-BAE0-63C9EDF41FA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1" name="Text Placeholder 23">
            <a:extLst>
              <a:ext uri="{FF2B5EF4-FFF2-40B4-BE49-F238E27FC236}">
                <a16:creationId xmlns:a16="http://schemas.microsoft.com/office/drawing/2014/main" id="{69F67E6E-6001-52D5-328C-6DB21D31689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1974079" y="1623405"/>
            <a:ext cx="9357643" cy="4895927"/>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1928488" y="604434"/>
            <a:ext cx="9461245" cy="1018971"/>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sp>
        <p:nvSpPr>
          <p:cNvPr id="2" name="Rectangle 1">
            <a:extLst>
              <a:ext uri="{FF2B5EF4-FFF2-40B4-BE49-F238E27FC236}">
                <a16:creationId xmlns:a16="http://schemas.microsoft.com/office/drawing/2014/main" id="{C07CE72E-371D-1D4A-A68D-68550F825E9D}"/>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aphic 231">
            <a:extLst>
              <a:ext uri="{FF2B5EF4-FFF2-40B4-BE49-F238E27FC236}">
                <a16:creationId xmlns:a16="http://schemas.microsoft.com/office/drawing/2014/main" id="{2C674085-34EA-23E4-E6C3-8A921C568C06}"/>
              </a:ext>
            </a:extLst>
          </p:cNvPr>
          <p:cNvGrpSpPr/>
          <p:nvPr userDrawn="1"/>
        </p:nvGrpSpPr>
        <p:grpSpPr>
          <a:xfrm flipH="1">
            <a:off x="13555" y="4319078"/>
            <a:ext cx="1654535" cy="2577830"/>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C463EA82-78CF-A77A-8E58-E94E27168EE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BF5346DB-CEA8-749A-1A8A-49E06AD71AA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14D44A-ACBB-4410-1ED3-2AE29AD356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A992A76-CD90-6610-EBD9-5245CAC54F7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BBB1BCC-2937-52ED-F02A-2B24E43A45F0}"/>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9A74FBC-6585-E874-C8D7-F5DB385E0022}"/>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80602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797FF0D-DACD-E343-AAC4-7335CAE89C12}"/>
              </a:ext>
            </a:extLst>
          </p:cNvPr>
          <p:cNvCxnSpPr>
            <a:cxnSpLocks/>
          </p:cNvCxnSpPr>
          <p:nvPr userDrawn="1"/>
        </p:nvCxnSpPr>
        <p:spPr>
          <a:xfrm flipH="1">
            <a:off x="11791088" y="6608548"/>
            <a:ext cx="224149" cy="0"/>
          </a:xfrm>
          <a:prstGeom prst="line">
            <a:avLst/>
          </a:prstGeom>
          <a:noFill/>
          <a:ln w="9525" cap="flat">
            <a:solidFill>
              <a:srgbClr val="6A9D56"/>
            </a:solidFill>
            <a:prstDash val="solid"/>
            <a:miter lim="400000"/>
          </a:ln>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08D42670-A269-F633-26D6-D1C24903CEA7}"/>
              </a:ext>
            </a:extLst>
          </p:cNvPr>
          <p:cNvSpPr txBox="1"/>
          <p:nvPr userDrawn="1"/>
        </p:nvSpPr>
        <p:spPr>
          <a:xfrm rot="16200000">
            <a:off x="10556168" y="5125084"/>
            <a:ext cx="2687307" cy="153888"/>
          </a:xfrm>
          <a:prstGeom prst="rect">
            <a:avLst/>
          </a:prstGeom>
          <a:noFill/>
        </p:spPr>
        <p:txBody>
          <a:bodyPr wrap="square" rtlCol="0">
            <a:spAutoFit/>
          </a:bodyPr>
          <a:lstStyle/>
          <a:p>
            <a:r>
              <a:rPr lang="en-US" sz="400" b="0" spc="300">
                <a:solidFill>
                  <a:srgbClr val="010101"/>
                </a:solidFill>
              </a:rPr>
              <a:t>BLOCKCHAIN FÜR DIE LEBENSMITTELINDUSTRIE EDU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81" r:id="rId2"/>
    <p:sldLayoutId id="2147483842" r:id="rId3"/>
    <p:sldLayoutId id="2147483840" r:id="rId4"/>
    <p:sldLayoutId id="2147483880" r:id="rId5"/>
    <p:sldLayoutId id="2147483877" r:id="rId6"/>
    <p:sldLayoutId id="2147483841" r:id="rId7"/>
    <p:sldLayoutId id="2147483879" r:id="rId8"/>
    <p:sldLayoutId id="2147483878" r:id="rId9"/>
    <p:sldLayoutId id="2147483861" r:id="rId10"/>
    <p:sldLayoutId id="2147483833" r:id="rId11"/>
    <p:sldLayoutId id="2147483847" r:id="rId12"/>
    <p:sldLayoutId id="214748385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reativecommons.org/licenses/by-sa/4.0/?ref=chooser-v1"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hyperlink" Target="https://aws.amazon.com/solutions/case-studies/singapore-exchange-case-study/" TargetMode="Externa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hyperlink" Target="https://www.forbes.com/sites/amazonwebservices/2019/11/19/how-sony-is-protecting-rights-of-digital-creators-using-blockchain-on-aws/" TargetMode="Externa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hindawi.com/journals/cin/2022/1296993/fig3/" TargetMode="Externa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s://youtube.com/watch?v=g2dZxGvcLN8" TargetMode="External"/><Relationship Id="rId2" Type="http://schemas.openxmlformats.org/officeDocument/2006/relationships/hyperlink" Target="https://youtube.com/watch?v=aNf699UWnNw" TargetMode="External"/><Relationship Id="rId1" Type="http://schemas.openxmlformats.org/officeDocument/2006/relationships/slideLayout" Target="../slideLayouts/slideLayout8.xml"/><Relationship Id="rId4" Type="http://schemas.openxmlformats.org/officeDocument/2006/relationships/hyperlink" Target="https://youtube.com/watch?v=Rnsru-gT3Mw"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fao.org/agroecology/overview/overview10elements/en/" TargetMode="External"/><Relationship Id="rId2" Type="http://schemas.openxmlformats.org/officeDocument/2006/relationships/hyperlink" Target="https://youtube.com/watch?v=6ImFBrRuGG0" TargetMode="Externa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hyperlink" Target="https://www.agmatix.com/blog/importance-of-data-standardization-and-harmonization-in-agriculture/" TargetMode="External"/><Relationship Id="rId7" Type="http://schemas.openxmlformats.org/officeDocument/2006/relationships/hyperlink" Target="https://intellipaat.com/blog/blockchain-in-agriculture/" TargetMode="External"/><Relationship Id="rId2" Type="http://schemas.openxmlformats.org/officeDocument/2006/relationships/hyperlink" Target="https://www.pcmag.com/how-to/what-is-the-blockchain-and-whats-it-used-for" TargetMode="External"/><Relationship Id="rId1" Type="http://schemas.openxmlformats.org/officeDocument/2006/relationships/slideLayout" Target="../slideLayouts/slideLayout8.xml"/><Relationship Id="rId6" Type="http://schemas.openxmlformats.org/officeDocument/2006/relationships/hyperlink" Target="https://intellipaat.com/blog/blockchain-in-agriculture/#no2" TargetMode="External"/><Relationship Id="rId5" Type="http://schemas.openxmlformats.org/officeDocument/2006/relationships/hyperlink" Target="https://www.agridigital.io/" TargetMode="External"/><Relationship Id="rId4" Type="http://schemas.openxmlformats.org/officeDocument/2006/relationships/hyperlink" Target="https://www.scnsoft.com/blockchain/food-supply-chain"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doi.org/10.3390/agriculture12091333" TargetMode="External"/><Relationship Id="rId2" Type="http://schemas.openxmlformats.org/officeDocument/2006/relationships/hyperlink" Target="https://doi.org/10.1155/2022/8011525" TargetMode="External"/><Relationship Id="rId1" Type="http://schemas.openxmlformats.org/officeDocument/2006/relationships/slideLayout" Target="../slideLayouts/slideLayout8.xml"/><Relationship Id="rId4" Type="http://schemas.openxmlformats.org/officeDocument/2006/relationships/hyperlink" Target="https://doi.org/10.3390/bdcc7020086"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hyperlink" Target="https://blockchainforagrifood.eu/"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lIns="91440" tIns="45720" rIns="91440" bIns="45720" anchor="ctr">
            <a:noAutofit/>
          </a:bodyPr>
          <a:lstStyle/>
          <a:p>
            <a:r>
              <a:rPr lang="en-IE" b="0">
                <a:latin typeface="Calibri"/>
                <a:ea typeface="Open Sans"/>
                <a:cs typeface="Calibri"/>
              </a:rPr>
              <a:t>Modul </a:t>
            </a:r>
            <a:r>
              <a:rPr lang="en-GB">
                <a:latin typeface="Calibri"/>
                <a:ea typeface="Open Sans"/>
                <a:cs typeface="Calibri"/>
              </a:rPr>
              <a:t>1</a:t>
            </a:r>
            <a:endParaRPr lang="en-IE" b="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926524" y="5116464"/>
            <a:ext cx="8627453" cy="1038225"/>
          </a:xfrm>
          <a:prstGeom prst="rect">
            <a:avLst/>
          </a:prstGeom>
        </p:spPr>
        <p:txBody>
          <a:bodyPr lIns="91440" tIns="45720" rIns="91440" bIns="45720" anchor="t">
            <a:noAutofit/>
          </a:bodyPr>
          <a:lstStyle/>
          <a:p>
            <a:r>
              <a:rPr lang="en-GB" dirty="0">
                <a:latin typeface="Calibri"/>
                <a:cs typeface="Calibri"/>
              </a:rPr>
              <a:t>Einführung in die Blockchain in der AgriFood-Kette</a:t>
            </a:r>
            <a:endParaRPr lang="en-US" dirty="0">
              <a:latin typeface="Calibri"/>
              <a:cs typeface="Calibri"/>
            </a:endParaRPr>
          </a:p>
        </p:txBody>
      </p:sp>
      <p:pic>
        <p:nvPicPr>
          <p:cNvPr id="3" name="Picture 2">
            <a:extLst>
              <a:ext uri="{FF2B5EF4-FFF2-40B4-BE49-F238E27FC236}">
                <a16:creationId xmlns:a16="http://schemas.microsoft.com/office/drawing/2014/main" id="{C6CF9F77-6E02-64A3-912C-00E50FED23D0}"/>
              </a:ext>
            </a:extLst>
          </p:cNvPr>
          <p:cNvPicPr>
            <a:picLocks noChangeAspect="1"/>
          </p:cNvPicPr>
          <p:nvPr/>
        </p:nvPicPr>
        <p:blipFill>
          <a:blip r:embed="rId4"/>
          <a:stretch>
            <a:fillRect/>
          </a:stretch>
        </p:blipFill>
        <p:spPr>
          <a:xfrm>
            <a:off x="10252448" y="5458736"/>
            <a:ext cx="1638095" cy="342857"/>
          </a:xfrm>
          <a:prstGeom prst="rect">
            <a:avLst/>
          </a:prstGeom>
        </p:spPr>
      </p:pic>
      <p:sp>
        <p:nvSpPr>
          <p:cNvPr id="2" name="Rectangle 1">
            <a:extLst>
              <a:ext uri="{FF2B5EF4-FFF2-40B4-BE49-F238E27FC236}">
                <a16:creationId xmlns:a16="http://schemas.microsoft.com/office/drawing/2014/main" id="{88E442B3-A872-5CDC-8AAA-23E2E617B8DC}"/>
              </a:ext>
            </a:extLst>
          </p:cNvPr>
          <p:cNvSpPr>
            <a:spLocks noChangeArrowheads="1"/>
          </p:cNvSpPr>
          <p:nvPr/>
        </p:nvSpPr>
        <p:spPr bwMode="auto">
          <a:xfrm>
            <a:off x="1003996" y="6128500"/>
            <a:ext cx="3180284" cy="6001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1100" b="0" i="0" u="none" strike="noStrike" cap="none" normalizeH="0" baseline="0" dirty="0">
                <a:ln>
                  <a:noFill/>
                </a:ln>
                <a:solidFill>
                  <a:srgbClr val="333333"/>
                </a:solidFill>
                <a:effectLst/>
                <a:latin typeface="Source Sans Pro" panose="020B0503030403020204" pitchFamily="34" charset="0"/>
              </a:rPr>
              <a:t>Open Educational Resources © 2023/2024 von 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1100" b="0" i="0" u="none" strike="noStrike" cap="none" normalizeH="0" baseline="0" dirty="0">
                <a:ln>
                  <a:noFill/>
                </a:ln>
                <a:solidFill>
                  <a:srgbClr val="333333"/>
                </a:solidFill>
                <a:effectLst/>
                <a:latin typeface="Source Sans Pro" panose="020B0503030403020204" pitchFamily="34" charset="0"/>
              </a:rPr>
              <a:t>Consortium ist lizenziert unter </a:t>
            </a:r>
            <a:r>
              <a:rPr kumimoji="0" lang="en-US" altLang="en-US" sz="1100" b="0" i="0" u="none" strike="noStrike" cap="none" normalizeH="0" baseline="0" dirty="0">
                <a:ln>
                  <a:noFill/>
                </a:ln>
                <a:solidFill>
                  <a:srgbClr val="D14500"/>
                </a:solidFill>
                <a:effectLst/>
                <a:latin typeface="Source Sans Pro" panose="020B0503030403020204" pitchFamily="34" charset="0"/>
                <a:hlinkClick r:id="rId5"/>
              </a:rPr>
              <a:t>CC BY-SA 4.</a:t>
            </a:r>
            <a:r>
              <a:rPr kumimoji="0" lang="en-US" altLang="en-US" sz="700" b="0" i="0" u="none" strike="noStrike" cap="none" normalizeH="0" baseline="0" dirty="0">
                <a:ln>
                  <a:noFill/>
                </a:ln>
                <a:solidFill>
                  <a:schemeClr val="tx1"/>
                </a:solidFill>
                <a:effectLst/>
              </a:rPr>
              <a:t>0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4" name="AutoShape 2">
            <a:hlinkClick r:id="rId5"/>
            <a:extLst>
              <a:ext uri="{FF2B5EF4-FFF2-40B4-BE49-F238E27FC236}">
                <a16:creationId xmlns:a16="http://schemas.microsoft.com/office/drawing/2014/main" id="{339E1A54-683E-B4D9-E751-8B128B16E4F2}"/>
              </a:ext>
            </a:extLst>
          </p:cNvPr>
          <p:cNvSpPr>
            <a:spLocks noChangeAspect="1" noChangeArrowheads="1"/>
          </p:cNvSpPr>
          <p:nvPr/>
        </p:nvSpPr>
        <p:spPr bwMode="auto">
          <a:xfrm flipV="1">
            <a:off x="6233371"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3">
            <a:extLst>
              <a:ext uri="{FF2B5EF4-FFF2-40B4-BE49-F238E27FC236}">
                <a16:creationId xmlns:a16="http://schemas.microsoft.com/office/drawing/2014/main" id="{D0D958A8-DADF-EAC1-6B69-A0F5E4A121B1}"/>
              </a:ext>
            </a:extLst>
          </p:cNvPr>
          <p:cNvSpPr>
            <a:spLocks noChangeAspect="1" noChangeArrowheads="1"/>
          </p:cNvSpPr>
          <p:nvPr/>
        </p:nvSpPr>
        <p:spPr bwMode="auto">
          <a:xfrm flipV="1">
            <a:off x="6504834"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4">
            <a:extLst>
              <a:ext uri="{FF2B5EF4-FFF2-40B4-BE49-F238E27FC236}">
                <a16:creationId xmlns:a16="http://schemas.microsoft.com/office/drawing/2014/main" id="{2CC850E7-F168-E277-0CC5-68ECD50CB8B8}"/>
              </a:ext>
            </a:extLst>
          </p:cNvPr>
          <p:cNvSpPr>
            <a:spLocks noChangeAspect="1" noChangeArrowheads="1"/>
          </p:cNvSpPr>
          <p:nvPr/>
        </p:nvSpPr>
        <p:spPr bwMode="auto">
          <a:xfrm flipV="1">
            <a:off x="6776296"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a:extLst>
              <a:ext uri="{FF2B5EF4-FFF2-40B4-BE49-F238E27FC236}">
                <a16:creationId xmlns:a16="http://schemas.microsoft.com/office/drawing/2014/main" id="{E73F898D-265E-578E-6EE5-37B6FF0515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1752" y="6362124"/>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0572C73-263F-0FE2-A4C0-5A22D34BB29D}"/>
              </a:ext>
            </a:extLst>
          </p:cNvPr>
          <p:cNvSpPr/>
          <p:nvPr/>
        </p:nvSpPr>
        <p:spPr>
          <a:xfrm>
            <a:off x="8569842" y="5905504"/>
            <a:ext cx="3320701" cy="73866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700" b="0" i="0" dirty="0">
                <a:solidFill>
                  <a:schemeClr val="tx1">
                    <a:lumMod val="50000"/>
                  </a:schemeClr>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700" b="0" i="0" dirty="0">
              <a:solidFill>
                <a:schemeClr val="tx1">
                  <a:lumMod val="50000"/>
                </a:schemeClr>
              </a:solidFill>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Die dezentralisierte Natur der Blockchain bedeutet auch, dass es keinen einzelnen Fehlerpunkt gibt, der die gesamte Datenbank zum Absturz bringen könnte.</a:t>
            </a:r>
          </a:p>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Ein Unternehmen, das alle Daten seiner Kunden auf einer Serverfarm in einem Gebäude speichert, könnte diese Daten verlieren, wenn das Gebäude zerstört würde. </a:t>
            </a:r>
          </a:p>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Da auf jedem Computer im Netzwerk gleichzeitig eine Kopie der Blockchain vorhanden ist, kann sie weiter funktionieren, wenn ein oder sogar mehrere Knoten offline gehen.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p>
          <a:p>
            <a:r>
              <a:rPr lang="en-GB" sz="2800"/>
              <a:t>Was ist die Blockchain-Technologie?</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556624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p>
          <a:p>
            <a:r>
              <a:rPr lang="en-GB" sz="2800"/>
              <a:t>Die wichtigsten Erkenntnisse</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graphicFrame>
        <p:nvGraphicFramePr>
          <p:cNvPr id="16" name="Diagram 15">
            <a:extLst>
              <a:ext uri="{FF2B5EF4-FFF2-40B4-BE49-F238E27FC236}">
                <a16:creationId xmlns:a16="http://schemas.microsoft.com/office/drawing/2014/main" id="{AB8036F3-BCE0-3BD1-1F86-2247238099F2}"/>
              </a:ext>
            </a:extLst>
          </p:cNvPr>
          <p:cNvGraphicFramePr/>
          <p:nvPr>
            <p:extLst>
              <p:ext uri="{D42A27DB-BD31-4B8C-83A1-F6EECF244321}">
                <p14:modId xmlns:p14="http://schemas.microsoft.com/office/powerpoint/2010/main" val="2864959478"/>
              </p:ext>
            </p:extLst>
          </p:nvPr>
        </p:nvGraphicFramePr>
        <p:xfrm>
          <a:off x="3134689" y="1907950"/>
          <a:ext cx="7128933" cy="4752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7832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817001" y="485169"/>
            <a:ext cx="10595237" cy="1292553"/>
          </a:xfrm>
          <a:prstGeom prst="rect">
            <a:avLst/>
          </a:prstGeom>
        </p:spPr>
        <p:txBody>
          <a:bodyPr/>
          <a:lstStyle/>
          <a:p>
            <a:r>
              <a:rPr lang="cs-CZ" dirty="0" err="1"/>
              <a:t>Einführung</a:t>
            </a:r>
            <a:r>
              <a:rPr lang="cs-CZ" dirty="0"/>
              <a:t> </a:t>
            </a:r>
          </a:p>
          <a:p>
            <a:r>
              <a:rPr lang="en-GB" sz="2800" dirty="0" err="1"/>
              <a:t>Warum</a:t>
            </a:r>
            <a:r>
              <a:rPr lang="en-GB" sz="2800" dirty="0"/>
              <a:t> </a:t>
            </a:r>
            <a:r>
              <a:rPr lang="en-GB" sz="2800" dirty="0" err="1"/>
              <a:t>ist</a:t>
            </a:r>
            <a:r>
              <a:rPr lang="en-GB" sz="2800" dirty="0"/>
              <a:t> Blockchain </a:t>
            </a:r>
            <a:r>
              <a:rPr lang="en-GB" sz="2800" dirty="0" err="1"/>
              <a:t>wichtig</a:t>
            </a:r>
            <a:r>
              <a:rPr lang="en-GB" sz="2800" dirty="0"/>
              <a:t>?</a:t>
            </a:r>
            <a:endParaRPr lang="en-US" sz="2800"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3" name="BlokTextu 12">
            <a:extLst>
              <a:ext uri="{FF2B5EF4-FFF2-40B4-BE49-F238E27FC236}">
                <a16:creationId xmlns:a16="http://schemas.microsoft.com/office/drawing/2014/main" id="{7A600F5D-C156-3693-93E3-12D19B5AC15B}"/>
              </a:ext>
            </a:extLst>
          </p:cNvPr>
          <p:cNvSpPr txBox="1"/>
          <p:nvPr/>
        </p:nvSpPr>
        <p:spPr>
          <a:xfrm>
            <a:off x="2092680" y="1792448"/>
            <a:ext cx="8295968" cy="3744551"/>
          </a:xfrm>
          <a:prstGeom prst="rect">
            <a:avLst/>
          </a:prstGeom>
          <a:gradFill flip="none" rotWithShape="1">
            <a:gsLst>
              <a:gs pos="0">
                <a:srgbClr val="3C8C79">
                  <a:tint val="66000"/>
                  <a:satMod val="160000"/>
                </a:srgbClr>
              </a:gs>
              <a:gs pos="50000">
                <a:srgbClr val="3C8C79">
                  <a:tint val="44500"/>
                  <a:satMod val="160000"/>
                </a:srgbClr>
              </a:gs>
              <a:gs pos="100000">
                <a:srgbClr val="3C8C79">
                  <a:tint val="23500"/>
                  <a:satMod val="160000"/>
                </a:srgbClr>
              </a:gs>
            </a:gsLst>
            <a:lin ang="13500000" scaled="1"/>
            <a:tileRect/>
          </a:gradFill>
          <a:ln>
            <a:solidFill>
              <a:srgbClr val="3C8C79"/>
            </a:solidFill>
          </a:ln>
        </p:spPr>
        <p:txBody>
          <a:bodyPr wrap="square" rtlCol="0">
            <a:spAutoFit/>
          </a:bodyPr>
          <a:lstStyle/>
          <a:p>
            <a:pPr marL="457200" indent="-457200">
              <a:lnSpc>
                <a:spcPct val="107000"/>
              </a:lnSpc>
              <a:spcAft>
                <a:spcPts val="800"/>
              </a:spcAft>
              <a:buFont typeface="Arial" panose="020B0604020202020204" pitchFamily="34" charset="0"/>
              <a:buChar char="•"/>
            </a:pPr>
            <a:r>
              <a:rPr lang="sk-SK" sz="2400" kern="100" dirty="0" err="1">
                <a:effectLst/>
                <a:latin typeface="Calibri" panose="020F0502020204030204" pitchFamily="34" charset="0"/>
                <a:ea typeface="Calibri" panose="020F0502020204030204" pitchFamily="34" charset="0"/>
                <a:cs typeface="Times New Roman" panose="02020603050405020304" pitchFamily="18" charset="0"/>
              </a:rPr>
              <a:t>Nehmen</a:t>
            </a:r>
            <a:r>
              <a:rPr lang="sk-SK"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dirty="0" err="1">
                <a:effectLst/>
                <a:latin typeface="Calibri" panose="020F0502020204030204" pitchFamily="34" charset="0"/>
                <a:ea typeface="Calibri" panose="020F0502020204030204" pitchFamily="34" charset="0"/>
                <a:cs typeface="Times New Roman" panose="02020603050405020304" pitchFamily="18" charset="0"/>
              </a:rPr>
              <a:t>wir</a:t>
            </a:r>
            <a:r>
              <a:rPr lang="sk-SK"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dirty="0" err="1">
                <a:effectLst/>
                <a:latin typeface="Calibri" panose="020F0502020204030204" pitchFamily="34" charset="0"/>
                <a:ea typeface="Calibri" panose="020F0502020204030204" pitchFamily="34" charset="0"/>
                <a:cs typeface="Times New Roman" panose="02020603050405020304" pitchFamily="18" charset="0"/>
              </a:rPr>
              <a:t>zum</a:t>
            </a:r>
            <a:r>
              <a:rPr lang="sk-SK"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dirty="0" err="1">
                <a:effectLst/>
                <a:latin typeface="Calibri" panose="020F0502020204030204" pitchFamily="34" charset="0"/>
                <a:ea typeface="Calibri" panose="020F0502020204030204" pitchFamily="34" charset="0"/>
                <a:cs typeface="Times New Roman" panose="02020603050405020304" pitchFamily="18" charset="0"/>
              </a:rPr>
              <a:t>Beispiel</a:t>
            </a:r>
            <a:r>
              <a:rPr lang="sk-SK"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b="1" kern="100" dirty="0" err="1">
                <a:effectLst/>
                <a:latin typeface="Calibri" panose="020F0502020204030204" pitchFamily="34" charset="0"/>
                <a:ea typeface="Calibri" panose="020F0502020204030204" pitchFamily="34" charset="0"/>
                <a:cs typeface="Times New Roman" panose="02020603050405020304" pitchFamily="18" charset="0"/>
              </a:rPr>
              <a:t>den</a:t>
            </a:r>
            <a:r>
              <a:rPr lang="sk-SK" sz="2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b="1" kern="100" dirty="0" err="1">
                <a:effectLst/>
                <a:latin typeface="Calibri" panose="020F0502020204030204" pitchFamily="34" charset="0"/>
                <a:ea typeface="Calibri" panose="020F0502020204030204" pitchFamily="34" charset="0"/>
                <a:cs typeface="Times New Roman" panose="02020603050405020304" pitchFamily="18" charset="0"/>
              </a:rPr>
              <a:t>Verkauf</a:t>
            </a:r>
            <a:r>
              <a:rPr lang="sk-SK" sz="2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b="1" kern="100" dirty="0" err="1">
                <a:effectLst/>
                <a:latin typeface="Calibri" panose="020F0502020204030204" pitchFamily="34" charset="0"/>
                <a:ea typeface="Calibri" panose="020F0502020204030204" pitchFamily="34" charset="0"/>
                <a:cs typeface="Times New Roman" panose="02020603050405020304" pitchFamily="18" charset="0"/>
              </a:rPr>
              <a:t>einer</a:t>
            </a:r>
            <a:r>
              <a:rPr lang="sk-SK" sz="2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dirty="0" err="1">
                <a:effectLst/>
                <a:latin typeface="Calibri" panose="020F0502020204030204" pitchFamily="34" charset="0"/>
                <a:ea typeface="Calibri" panose="020F0502020204030204" pitchFamily="34" charset="0"/>
                <a:cs typeface="Times New Roman" panose="02020603050405020304" pitchFamily="18" charset="0"/>
              </a:rPr>
              <a:t>Immobilie</a:t>
            </a:r>
            <a:r>
              <a:rPr lang="sk-SK" sz="24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nSpc>
                <a:spcPct val="107000"/>
              </a:lnSpc>
              <a:spcAft>
                <a:spcPts val="800"/>
              </a:spcAft>
              <a:buFont typeface="Arial" panose="020B0604020202020204" pitchFamily="34" charset="0"/>
              <a:buChar char="•"/>
            </a:pP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Sobald</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das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Geld</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ausgetauscht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geht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das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Eigentum</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Immobilie</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auf</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den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Käufer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über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nSpc>
                <a:spcPct val="107000"/>
              </a:lnSpc>
              <a:spcAft>
                <a:spcPts val="800"/>
              </a:spcAft>
              <a:buFont typeface="Arial" panose="020B0604020202020204" pitchFamily="34" charset="0"/>
              <a:buChar char="•"/>
            </a:pP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Individuell</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sowohl</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Käufer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als</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auch</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Verkäufer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die</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Geldtransaktionen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aufzeichnen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aber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keiner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beiden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Quellen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man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trauen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nSpc>
                <a:spcPct val="107000"/>
              </a:lnSpc>
              <a:spcAft>
                <a:spcPts val="800"/>
              </a:spcAft>
              <a:buFont typeface="Arial" panose="020B0604020202020204" pitchFamily="34" charset="0"/>
              <a:buChar char="•"/>
            </a:pP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Verkäufer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leicht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behaupten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das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Geld</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nicht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erhalten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hat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obwohl</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es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erhalten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hat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und</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Käufer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ebenso</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argumentieren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das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Geld</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bezahlt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hat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obwohl</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es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nicht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erhalten</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sk-SK" sz="2000" kern="100" dirty="0" err="1">
                <a:effectLst/>
                <a:latin typeface="Calibri" panose="020F0502020204030204" pitchFamily="34" charset="0"/>
                <a:ea typeface="Calibri" panose="020F0502020204030204" pitchFamily="34" charset="0"/>
                <a:cs typeface="Times New Roman" panose="02020603050405020304" pitchFamily="18" charset="0"/>
              </a:rPr>
              <a:t>hat</a:t>
            </a:r>
            <a:r>
              <a:rPr lang="sk-SK" sz="2000" kern="100" dirty="0">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526686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nSpc>
                <a:spcPct val="107000"/>
              </a:lnSpc>
              <a:spcAft>
                <a:spcPts val="800"/>
              </a:spcAft>
              <a:buFont typeface="Arial" panose="020B0604020202020204" pitchFamily="34" charset="0"/>
              <a:buChar char="•"/>
            </a:pPr>
            <a:r>
              <a:rPr lang="sk-SK" kern="100" dirty="0" err="1">
                <a:latin typeface="Calibri" panose="020F0502020204030204" pitchFamily="34" charset="0"/>
                <a:cs typeface="Times New Roman" panose="02020603050405020304" pitchFamily="18" charset="0"/>
              </a:rPr>
              <a:t>Herkömmliche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Datenbanktechnologien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stellen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mehrere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Herausforderungen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für</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die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Aufzeichnung</a:t>
            </a:r>
            <a:r>
              <a:rPr lang="sk-SK" kern="100" dirty="0">
                <a:latin typeface="Calibri" panose="020F0502020204030204" pitchFamily="34" charset="0"/>
                <a:cs typeface="Times New Roman" panose="02020603050405020304" pitchFamily="18" charset="0"/>
              </a:rPr>
              <a:t> von </a:t>
            </a:r>
            <a:r>
              <a:rPr lang="sk-SK" kern="100" dirty="0" err="1">
                <a:latin typeface="Calibri" panose="020F0502020204030204" pitchFamily="34" charset="0"/>
                <a:cs typeface="Times New Roman" panose="02020603050405020304" pitchFamily="18" charset="0"/>
              </a:rPr>
              <a:t>Finanztransaktionen</a:t>
            </a:r>
            <a:r>
              <a:rPr lang="sk-SK" kern="100" dirty="0">
                <a:latin typeface="Calibri" panose="020F0502020204030204" pitchFamily="34" charset="0"/>
                <a:cs typeface="Times New Roman" panose="02020603050405020304" pitchFamily="18" charset="0"/>
              </a:rPr>
              <a:t> dar</a:t>
            </a:r>
            <a:endParaRPr lang="en-GB" kern="100" dirty="0">
              <a:latin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sk-SK" kern="100" dirty="0">
                <a:latin typeface="Calibri" panose="020F0502020204030204" pitchFamily="34" charset="0"/>
                <a:cs typeface="Times New Roman" panose="02020603050405020304" pitchFamily="18" charset="0"/>
              </a:rPr>
              <a:t>Um </a:t>
            </a:r>
            <a:r>
              <a:rPr lang="sk-SK" kern="100" dirty="0" err="1">
                <a:latin typeface="Calibri" panose="020F0502020204030204" pitchFamily="34" charset="0"/>
                <a:cs typeface="Times New Roman" panose="02020603050405020304" pitchFamily="18" charset="0"/>
              </a:rPr>
              <a:t>mögliche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rechtliche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Probleme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zu</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vermeiden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muss</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eine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vertrauenswürdige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Drittpartei</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die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Transaktionen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überwachen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und</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validieren</a:t>
            </a:r>
            <a:endParaRPr lang="en-GB" kern="100" dirty="0">
              <a:latin typeface="Calibri" panose="020F0502020204030204" pitchFamily="34" charset="0"/>
              <a:cs typeface="Times New Roman" panose="02020603050405020304" pitchFamily="18" charset="0"/>
            </a:endParaRPr>
          </a:p>
          <a:p>
            <a:pPr algn="ctr">
              <a:lnSpc>
                <a:spcPct val="107000"/>
              </a:lnSpc>
              <a:spcAft>
                <a:spcPts val="800"/>
              </a:spcAft>
            </a:pPr>
            <a:r>
              <a:rPr lang="en-GB" kern="100" dirty="0">
                <a:latin typeface="Calibri" panose="020F0502020204030204" pitchFamily="34" charset="0"/>
                <a:cs typeface="Times New Roman" panose="02020603050405020304" pitchFamily="18" charset="0"/>
              </a:rPr>
              <a:t>ABER</a:t>
            </a:r>
          </a:p>
          <a:p>
            <a:pPr marL="285750" indent="-285750">
              <a:lnSpc>
                <a:spcPct val="107000"/>
              </a:lnSpc>
              <a:spcAft>
                <a:spcPts val="800"/>
              </a:spcAft>
              <a:buFont typeface="Arial" panose="020B0604020202020204" pitchFamily="34" charset="0"/>
              <a:buChar char="•"/>
            </a:pPr>
            <a:r>
              <a:rPr lang="sk-SK" kern="100" dirty="0">
                <a:latin typeface="Calibri" panose="020F0502020204030204" pitchFamily="34" charset="0"/>
                <a:cs typeface="Times New Roman" panose="02020603050405020304" pitchFamily="18" charset="0"/>
              </a:rPr>
              <a:t>Das </a:t>
            </a:r>
            <a:r>
              <a:rPr lang="sk-SK" kern="100" dirty="0" err="1">
                <a:latin typeface="Calibri" panose="020F0502020204030204" pitchFamily="34" charset="0"/>
                <a:cs typeface="Times New Roman" panose="02020603050405020304" pitchFamily="18" charset="0"/>
              </a:rPr>
              <a:t>Vorhandensein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dieser</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zentralen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Behörde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verkompliziert</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nicht</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nur</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die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Transaktion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sondern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schafft</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auch</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eine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einzige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Schwachstelle</a:t>
            </a:r>
            <a:endParaRPr lang="en-GB" kern="100" dirty="0">
              <a:latin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sk-SK" kern="100" dirty="0" err="1">
                <a:latin typeface="Calibri" panose="020F0502020204030204" pitchFamily="34" charset="0"/>
                <a:cs typeface="Times New Roman" panose="02020603050405020304" pitchFamily="18" charset="0"/>
              </a:rPr>
              <a:t>Wenn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die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zentrale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Datenbank</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kompromittiert</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würde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könnten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beide</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Parteien</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darunter</a:t>
            </a:r>
            <a:r>
              <a:rPr lang="sk-SK" kern="100" dirty="0">
                <a:latin typeface="Calibri" panose="020F0502020204030204" pitchFamily="34" charset="0"/>
                <a:cs typeface="Times New Roman" panose="02020603050405020304" pitchFamily="18" charset="0"/>
              </a:rPr>
              <a:t> </a:t>
            </a:r>
            <a:r>
              <a:rPr lang="sk-SK" kern="100" dirty="0" err="1">
                <a:latin typeface="Calibri" panose="020F0502020204030204" pitchFamily="34" charset="0"/>
                <a:cs typeface="Times New Roman" panose="02020603050405020304" pitchFamily="18" charset="0"/>
              </a:rPr>
              <a:t>leiden</a:t>
            </a:r>
            <a:endParaRPr lang="sk-SK" kern="100" dirty="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dirty="0" err="1"/>
              <a:t>Einführung</a:t>
            </a:r>
            <a:r>
              <a:rPr lang="cs-CZ" dirty="0"/>
              <a:t> </a:t>
            </a:r>
          </a:p>
          <a:p>
            <a:r>
              <a:rPr lang="en-GB" sz="2800" dirty="0" err="1"/>
              <a:t>Warum</a:t>
            </a:r>
            <a:r>
              <a:rPr lang="en-GB" sz="2800" dirty="0"/>
              <a:t> </a:t>
            </a:r>
            <a:r>
              <a:rPr lang="en-GB" sz="2800" dirty="0" err="1"/>
              <a:t>ist</a:t>
            </a:r>
            <a:r>
              <a:rPr lang="en-GB" sz="2800" dirty="0"/>
              <a:t> Blockchain </a:t>
            </a:r>
            <a:r>
              <a:rPr lang="en-GB" sz="2800" dirty="0" err="1"/>
              <a:t>wichtig</a:t>
            </a:r>
            <a:r>
              <a:rPr lang="en-GB" sz="2800" dirty="0"/>
              <a:t>?</a:t>
            </a:r>
            <a:endParaRPr lang="en-US" sz="2800"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77025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7000"/>
              </a:lnSpc>
              <a:spcAft>
                <a:spcPts val="800"/>
              </a:spcAft>
            </a:pPr>
            <a:r>
              <a:rPr lang="en-GB" sz="2400" b="1" kern="100">
                <a:latin typeface="Calibri" panose="020F0502020204030204" pitchFamily="34" charset="0"/>
                <a:cs typeface="Times New Roman" panose="02020603050405020304" pitchFamily="18" charset="0"/>
              </a:rPr>
              <a:t>Energie</a:t>
            </a:r>
          </a:p>
          <a:p>
            <a:pPr marL="285750" indent="-285750">
              <a:lnSpc>
                <a:spcPct val="107000"/>
              </a:lnSpc>
              <a:spcAft>
                <a:spcPts val="8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Energieunternehmen nutzen die Blockchain-Technologie</a:t>
            </a:r>
            <a:r>
              <a:rPr lang="sk-SK" sz="2400" kern="100">
                <a:latin typeface="Calibri" panose="020F0502020204030204" pitchFamily="34" charset="0"/>
                <a:cs typeface="Times New Roman" panose="02020603050405020304" pitchFamily="18" charset="0"/>
              </a:rPr>
              <a:t>, um </a:t>
            </a:r>
            <a:r>
              <a:rPr lang="sk-SK" sz="2400" kern="100" err="1">
                <a:latin typeface="Calibri" panose="020F0502020204030204" pitchFamily="34" charset="0"/>
                <a:cs typeface="Times New Roman" panose="02020603050405020304" pitchFamily="18" charset="0"/>
              </a:rPr>
              <a:t>Peer-to-Peer-Energiehandelsplattformen zu schaffen </a:t>
            </a:r>
            <a:r>
              <a:rPr lang="sk-SK" sz="2400" kern="100">
                <a:latin typeface="Calibri" panose="020F0502020204030204" pitchFamily="34" charset="0"/>
                <a:cs typeface="Times New Roman" panose="02020603050405020304" pitchFamily="18" charset="0"/>
              </a:rPr>
              <a:t>und </a:t>
            </a:r>
            <a:r>
              <a:rPr lang="sk-SK" sz="2400" kern="100" err="1">
                <a:latin typeface="Calibri" panose="020F0502020204030204" pitchFamily="34" charset="0"/>
                <a:cs typeface="Times New Roman" panose="02020603050405020304" pitchFamily="18" charset="0"/>
              </a:rPr>
              <a:t>den Zugang </a:t>
            </a:r>
            <a:r>
              <a:rPr lang="sk-SK" sz="2400" kern="100">
                <a:latin typeface="Calibri" panose="020F0502020204030204" pitchFamily="34" charset="0"/>
                <a:cs typeface="Times New Roman" panose="02020603050405020304" pitchFamily="18" charset="0"/>
              </a:rPr>
              <a:t>zu </a:t>
            </a:r>
            <a:r>
              <a:rPr lang="sk-SK" sz="2400" kern="100" err="1">
                <a:latin typeface="Calibri" panose="020F0502020204030204" pitchFamily="34" charset="0"/>
                <a:cs typeface="Times New Roman" panose="02020603050405020304" pitchFamily="18" charset="0"/>
              </a:rPr>
              <a:t>erneuerbaren Energien zu optimieren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Betrachten Sie </a:t>
            </a:r>
            <a:r>
              <a:rPr lang="sk-SK" sz="2400" kern="100">
                <a:latin typeface="Calibri" panose="020F0502020204030204" pitchFamily="34" charset="0"/>
                <a:cs typeface="Times New Roman" panose="02020603050405020304" pitchFamily="18" charset="0"/>
              </a:rPr>
              <a:t>zum </a:t>
            </a:r>
            <a:r>
              <a:rPr lang="sk-SK" sz="2400" kern="100" err="1">
                <a:latin typeface="Calibri" panose="020F0502020204030204" pitchFamily="34" charset="0"/>
                <a:cs typeface="Times New Roman" panose="02020603050405020304" pitchFamily="18" charset="0"/>
              </a:rPr>
              <a:t>Beispiel diese Anwendungen</a:t>
            </a:r>
            <a:r>
              <a:rPr lang="sk-SK" sz="2400" kern="100">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Blockchain-basierte Energieunternehmen haben </a:t>
            </a:r>
            <a:r>
              <a:rPr lang="sk-SK" sz="2400" kern="100">
                <a:solidFill>
                  <a:srgbClr val="262626"/>
                </a:solidFill>
                <a:latin typeface="Calibri" panose="020F0502020204030204" pitchFamily="34" charset="0"/>
                <a:cs typeface="Times New Roman" panose="02020603050405020304" pitchFamily="18" charset="0"/>
              </a:rPr>
              <a:t>eine </a:t>
            </a:r>
            <a:r>
              <a:rPr lang="sk-SK" sz="2400" kern="100" err="1">
                <a:solidFill>
                  <a:srgbClr val="262626"/>
                </a:solidFill>
                <a:latin typeface="Calibri" panose="020F0502020204030204" pitchFamily="34" charset="0"/>
                <a:cs typeface="Times New Roman" panose="02020603050405020304" pitchFamily="18" charset="0"/>
              </a:rPr>
              <a:t>Handelsplattform </a:t>
            </a:r>
            <a:r>
              <a:rPr lang="sk-SK" sz="2400" kern="100">
                <a:solidFill>
                  <a:srgbClr val="262626"/>
                </a:solidFill>
                <a:latin typeface="Calibri" panose="020F0502020204030204" pitchFamily="34" charset="0"/>
                <a:cs typeface="Times New Roman" panose="02020603050405020304" pitchFamily="18" charset="0"/>
              </a:rPr>
              <a:t>für </a:t>
            </a:r>
            <a:r>
              <a:rPr lang="sk-SK" sz="2400" kern="100" err="1">
                <a:solidFill>
                  <a:srgbClr val="262626"/>
                </a:solidFill>
                <a:latin typeface="Calibri" panose="020F0502020204030204" pitchFamily="34" charset="0"/>
                <a:cs typeface="Times New Roman" panose="02020603050405020304" pitchFamily="18" charset="0"/>
              </a:rPr>
              <a:t>den Verkauf </a:t>
            </a:r>
            <a:r>
              <a:rPr lang="sk-SK" sz="2400" kern="100">
                <a:solidFill>
                  <a:srgbClr val="262626"/>
                </a:solidFill>
                <a:latin typeface="Calibri" panose="020F0502020204030204" pitchFamily="34" charset="0"/>
                <a:cs typeface="Times New Roman" panose="02020603050405020304" pitchFamily="18" charset="0"/>
              </a:rPr>
              <a:t>von </a:t>
            </a:r>
            <a:r>
              <a:rPr lang="sk-SK" sz="2400" kern="100" err="1">
                <a:solidFill>
                  <a:srgbClr val="262626"/>
                </a:solidFill>
                <a:latin typeface="Calibri" panose="020F0502020204030204" pitchFamily="34" charset="0"/>
                <a:cs typeface="Times New Roman" panose="02020603050405020304" pitchFamily="18" charset="0"/>
              </a:rPr>
              <a:t>Strom zwischen Privatpersonen geschaffen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Hausbesitzer mit Sonnenkollektoren nutzen diese Plattform</a:t>
            </a:r>
            <a:r>
              <a:rPr lang="sk-SK" sz="2400" kern="100">
                <a:solidFill>
                  <a:srgbClr val="262626"/>
                </a:solidFill>
                <a:latin typeface="Calibri" panose="020F0502020204030204" pitchFamily="34" charset="0"/>
                <a:cs typeface="Times New Roman" panose="02020603050405020304" pitchFamily="18" charset="0"/>
              </a:rPr>
              <a:t>, um </a:t>
            </a:r>
            <a:r>
              <a:rPr lang="sk-SK" sz="2400" kern="100" err="1">
                <a:solidFill>
                  <a:srgbClr val="262626"/>
                </a:solidFill>
                <a:latin typeface="Calibri" panose="020F0502020204030204" pitchFamily="34" charset="0"/>
                <a:cs typeface="Times New Roman" panose="02020603050405020304" pitchFamily="18" charset="0"/>
              </a:rPr>
              <a:t>ihren überschüssigen Solarstrom </a:t>
            </a:r>
            <a:r>
              <a:rPr lang="sk-SK" sz="2400" kern="100">
                <a:solidFill>
                  <a:srgbClr val="262626"/>
                </a:solidFill>
                <a:latin typeface="Calibri" panose="020F0502020204030204" pitchFamily="34" charset="0"/>
                <a:cs typeface="Times New Roman" panose="02020603050405020304" pitchFamily="18" charset="0"/>
              </a:rPr>
              <a:t>an </a:t>
            </a:r>
            <a:r>
              <a:rPr lang="sk-SK" sz="2400" kern="100" err="1">
                <a:solidFill>
                  <a:srgbClr val="262626"/>
                </a:solidFill>
                <a:latin typeface="Calibri" panose="020F0502020204030204" pitchFamily="34" charset="0"/>
                <a:cs typeface="Times New Roman" panose="02020603050405020304" pitchFamily="18" charset="0"/>
              </a:rPr>
              <a:t>Nachbarn zu verkaufen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Der Prozess ist weitgehend automatisiert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Intelligente Zähler erzeugen Transaktionen, </a:t>
            </a:r>
            <a:r>
              <a:rPr lang="sk-SK" sz="2400" kern="100">
                <a:solidFill>
                  <a:srgbClr val="262626"/>
                </a:solidFill>
                <a:latin typeface="Calibri" panose="020F0502020204030204" pitchFamily="34" charset="0"/>
                <a:cs typeface="Times New Roman" panose="02020603050405020304" pitchFamily="18" charset="0"/>
              </a:rPr>
              <a:t>und die </a:t>
            </a:r>
            <a:r>
              <a:rPr lang="sk-SK" sz="2400" kern="100" err="1">
                <a:solidFill>
                  <a:srgbClr val="262626"/>
                </a:solidFill>
                <a:latin typeface="Calibri" panose="020F0502020204030204" pitchFamily="34" charset="0"/>
                <a:cs typeface="Times New Roman" panose="02020603050405020304" pitchFamily="18" charset="0"/>
              </a:rPr>
              <a:t>Blockchain zeichnet sie auf</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769524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nSpc>
                <a:spcPct val="107000"/>
              </a:lnSpc>
              <a:spcAft>
                <a:spcPts val="8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Blockchain ist eine aufstrebende Technologie, die </a:t>
            </a:r>
            <a:r>
              <a:rPr lang="sk-SK" sz="2400" kern="100">
                <a:latin typeface="Calibri" panose="020F0502020204030204" pitchFamily="34" charset="0"/>
                <a:cs typeface="Times New Roman" panose="02020603050405020304" pitchFamily="18" charset="0"/>
              </a:rPr>
              <a:t>von </a:t>
            </a:r>
            <a:r>
              <a:rPr lang="sk-SK" sz="2400" kern="100" err="1">
                <a:latin typeface="Calibri" panose="020F0502020204030204" pitchFamily="34" charset="0"/>
                <a:cs typeface="Times New Roman" panose="02020603050405020304" pitchFamily="18" charset="0"/>
              </a:rPr>
              <a:t>verschiedenen Branchen </a:t>
            </a:r>
            <a:r>
              <a:rPr lang="sk-SK" sz="2400" kern="100">
                <a:latin typeface="Calibri" panose="020F0502020204030204" pitchFamily="34" charset="0"/>
                <a:cs typeface="Times New Roman" panose="02020603050405020304" pitchFamily="18" charset="0"/>
              </a:rPr>
              <a:t>auf </a:t>
            </a:r>
            <a:r>
              <a:rPr lang="sk-SK" sz="2400" kern="100" err="1">
                <a:latin typeface="Calibri" panose="020F0502020204030204" pitchFamily="34" charset="0"/>
                <a:cs typeface="Times New Roman" panose="02020603050405020304" pitchFamily="18" charset="0"/>
              </a:rPr>
              <a:t>innovative Weise eingesetzt wird</a:t>
            </a:r>
            <a:r>
              <a:rPr lang="sk-SK" sz="2400" kern="100">
                <a:latin typeface="Calibri" panose="020F0502020204030204" pitchFamily="34" charset="0"/>
                <a:cs typeface="Times New Roman" panose="02020603050405020304" pitchFamily="18" charset="0"/>
              </a:rPr>
              <a:t>. In </a:t>
            </a:r>
            <a:r>
              <a:rPr lang="sk-SK" sz="2400" kern="100" err="1">
                <a:latin typeface="Calibri" panose="020F0502020204030204" pitchFamily="34" charset="0"/>
                <a:cs typeface="Times New Roman" panose="02020603050405020304" pitchFamily="18" charset="0"/>
              </a:rPr>
              <a:t>den folgenden Unterabschnitten beschreiben wir einige Anwendungsfälle </a:t>
            </a:r>
            <a:r>
              <a:rPr lang="sk-SK" sz="2400" kern="100">
                <a:latin typeface="Calibri" panose="020F0502020204030204" pitchFamily="34" charset="0"/>
                <a:cs typeface="Times New Roman" panose="02020603050405020304" pitchFamily="18" charset="0"/>
              </a:rPr>
              <a:t>in </a:t>
            </a:r>
            <a:r>
              <a:rPr lang="sk-SK" sz="2400" kern="100" err="1">
                <a:latin typeface="Calibri" panose="020F0502020204030204" pitchFamily="34" charset="0"/>
                <a:cs typeface="Times New Roman" panose="02020603050405020304" pitchFamily="18" charset="0"/>
              </a:rPr>
              <a:t>verschiedenen Branchen</a:t>
            </a:r>
            <a:r>
              <a:rPr lang="sk-SK" sz="2400" kern="100">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Energie</a:t>
            </a:r>
          </a:p>
          <a:p>
            <a:pPr marL="1343025" lvl="6" indent="-28575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Finanzen</a:t>
            </a:r>
          </a:p>
          <a:p>
            <a:pPr marL="1343025" lvl="6" indent="-28575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Medien und Unterhaltung </a:t>
            </a:r>
          </a:p>
          <a:p>
            <a:pPr marL="1343025" lvl="6" indent="-28575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Einzelhandel</a:t>
            </a:r>
          </a:p>
          <a:p>
            <a:pPr marL="1343025" lvl="6" indent="-28575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Landwirtschaft</a:t>
            </a:r>
            <a:endParaRPr lang="sk-SK"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7473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7000"/>
              </a:lnSpc>
              <a:spcAft>
                <a:spcPts val="800"/>
              </a:spcAft>
            </a:pPr>
            <a:r>
              <a:rPr lang="en-GB" sz="2400" b="1" kern="100">
                <a:latin typeface="Calibri" panose="020F0502020204030204" pitchFamily="34" charset="0"/>
                <a:cs typeface="Times New Roman" panose="02020603050405020304" pitchFamily="18" charset="0"/>
              </a:rPr>
              <a:t>Energie</a:t>
            </a:r>
          </a:p>
          <a:p>
            <a:pPr marL="285750" indent="-285750">
              <a:lnSpc>
                <a:spcPct val="107000"/>
              </a:lnSpc>
              <a:spcAft>
                <a:spcPts val="8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Energieunternehmen nutzen die Blockchain-Technologie</a:t>
            </a:r>
            <a:r>
              <a:rPr lang="sk-SK" sz="2400" kern="100">
                <a:latin typeface="Calibri" panose="020F0502020204030204" pitchFamily="34" charset="0"/>
                <a:cs typeface="Times New Roman" panose="02020603050405020304" pitchFamily="18" charset="0"/>
              </a:rPr>
              <a:t>, um </a:t>
            </a:r>
            <a:r>
              <a:rPr lang="sk-SK" sz="2400" kern="100" err="1">
                <a:latin typeface="Calibri" panose="020F0502020204030204" pitchFamily="34" charset="0"/>
                <a:cs typeface="Times New Roman" panose="02020603050405020304" pitchFamily="18" charset="0"/>
              </a:rPr>
              <a:t>Peer-to-Peer-Energiehandelsplattformen zu schaffen </a:t>
            </a:r>
            <a:r>
              <a:rPr lang="sk-SK" sz="2400" kern="100">
                <a:latin typeface="Calibri" panose="020F0502020204030204" pitchFamily="34" charset="0"/>
                <a:cs typeface="Times New Roman" panose="02020603050405020304" pitchFamily="18" charset="0"/>
              </a:rPr>
              <a:t>und </a:t>
            </a:r>
            <a:r>
              <a:rPr lang="sk-SK" sz="2400" kern="100" err="1">
                <a:latin typeface="Calibri" panose="020F0502020204030204" pitchFamily="34" charset="0"/>
                <a:cs typeface="Times New Roman" panose="02020603050405020304" pitchFamily="18" charset="0"/>
              </a:rPr>
              <a:t>den Zugang </a:t>
            </a:r>
            <a:r>
              <a:rPr lang="sk-SK" sz="2400" kern="100">
                <a:latin typeface="Calibri" panose="020F0502020204030204" pitchFamily="34" charset="0"/>
                <a:cs typeface="Times New Roman" panose="02020603050405020304" pitchFamily="18" charset="0"/>
              </a:rPr>
              <a:t>zu </a:t>
            </a:r>
            <a:r>
              <a:rPr lang="sk-SK" sz="2400" kern="100" err="1">
                <a:latin typeface="Calibri" panose="020F0502020204030204" pitchFamily="34" charset="0"/>
                <a:cs typeface="Times New Roman" panose="02020603050405020304" pitchFamily="18" charset="0"/>
              </a:rPr>
              <a:t>erneuerbaren Energien zu optimieren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Betrachten Sie </a:t>
            </a:r>
            <a:r>
              <a:rPr lang="sk-SK" sz="2400" kern="100">
                <a:latin typeface="Calibri" panose="020F0502020204030204" pitchFamily="34" charset="0"/>
                <a:cs typeface="Times New Roman" panose="02020603050405020304" pitchFamily="18" charset="0"/>
              </a:rPr>
              <a:t>zum </a:t>
            </a:r>
            <a:r>
              <a:rPr lang="sk-SK" sz="2400" kern="100" err="1">
                <a:latin typeface="Calibri" panose="020F0502020204030204" pitchFamily="34" charset="0"/>
                <a:cs typeface="Times New Roman" panose="02020603050405020304" pitchFamily="18" charset="0"/>
              </a:rPr>
              <a:t>Beispiel diese Anwendungen</a:t>
            </a:r>
            <a:r>
              <a:rPr lang="sk-SK" sz="2400" kern="100">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Mit Blockchain-basierten Crowdfunding-Initiativen können Nutzer Solarpaneele </a:t>
            </a:r>
            <a:r>
              <a:rPr lang="sk-SK" sz="2400" kern="100">
                <a:solidFill>
                  <a:srgbClr val="262626"/>
                </a:solidFill>
                <a:latin typeface="Calibri" panose="020F0502020204030204" pitchFamily="34" charset="0"/>
                <a:cs typeface="Times New Roman" panose="02020603050405020304" pitchFamily="18" charset="0"/>
              </a:rPr>
              <a:t>in </a:t>
            </a:r>
            <a:r>
              <a:rPr lang="sk-SK" sz="2400" kern="100" err="1">
                <a:solidFill>
                  <a:srgbClr val="262626"/>
                </a:solidFill>
                <a:latin typeface="Calibri" panose="020F0502020204030204" pitchFamily="34" charset="0"/>
                <a:cs typeface="Times New Roman" panose="02020603050405020304" pitchFamily="18" charset="0"/>
              </a:rPr>
              <a:t>Gemeinden, die keinen Zugang zu Energie haben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sponsern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besitzen</a:t>
            </a:r>
            <a:r>
              <a:rPr lang="sk-SK" sz="2400" kern="100">
                <a:solidFill>
                  <a:srgbClr val="262626"/>
                </a:solidFill>
                <a:latin typeface="Calibri" panose="020F0502020204030204" pitchFamily="34" charset="0"/>
                <a:cs typeface="Times New Roman" panose="02020603050405020304" pitchFamily="18" charset="0"/>
              </a:rPr>
              <a:t>. Die </a:t>
            </a:r>
            <a:r>
              <a:rPr lang="sk-SK" sz="2400" kern="100" err="1">
                <a:solidFill>
                  <a:srgbClr val="262626"/>
                </a:solidFill>
                <a:latin typeface="Calibri" panose="020F0502020204030204" pitchFamily="34" charset="0"/>
                <a:cs typeface="Times New Roman" panose="02020603050405020304" pitchFamily="18" charset="0"/>
              </a:rPr>
              <a:t>Sponsoren können auch </a:t>
            </a:r>
            <a:r>
              <a:rPr lang="sk-SK" sz="2400" kern="100">
                <a:solidFill>
                  <a:srgbClr val="262626"/>
                </a:solidFill>
                <a:latin typeface="Calibri" panose="020F0502020204030204" pitchFamily="34" charset="0"/>
                <a:cs typeface="Times New Roman" panose="02020603050405020304" pitchFamily="18" charset="0"/>
              </a:rPr>
              <a:t>Miete für </a:t>
            </a:r>
            <a:r>
              <a:rPr lang="sk-SK" sz="2400" kern="100" err="1">
                <a:solidFill>
                  <a:srgbClr val="262626"/>
                </a:solidFill>
                <a:latin typeface="Calibri" panose="020F0502020204030204" pitchFamily="34" charset="0"/>
                <a:cs typeface="Times New Roman" panose="02020603050405020304" pitchFamily="18" charset="0"/>
              </a:rPr>
              <a:t>diese Gemeinden erhalten, sobald die Solarpaneele gebaut </a:t>
            </a:r>
            <a:r>
              <a:rPr lang="sk-SK" sz="2400" kern="100">
                <a:solidFill>
                  <a:srgbClr val="262626"/>
                </a:solidFill>
                <a:latin typeface="Calibri" panose="020F0502020204030204" pitchFamily="34" charset="0"/>
                <a:cs typeface="Times New Roman" panose="02020603050405020304" pitchFamily="18" charset="0"/>
              </a:rPr>
              <a:t>sind.</a:t>
            </a:r>
            <a:endParaRPr lang="en-GB"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6848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0000"/>
              </a:lnSpc>
              <a:spcBef>
                <a:spcPts val="600"/>
              </a:spcBef>
              <a:spcAft>
                <a:spcPts val="600"/>
              </a:spcAft>
            </a:pPr>
            <a:r>
              <a:rPr lang="en-GB" sz="2400" b="1" kern="100">
                <a:latin typeface="Calibri" panose="020F0502020204030204" pitchFamily="34" charset="0"/>
                <a:cs typeface="Times New Roman" panose="02020603050405020304" pitchFamily="18" charset="0"/>
              </a:rPr>
              <a:t>Finanzen</a:t>
            </a:r>
          </a:p>
          <a:p>
            <a:pPr marL="285750" indent="-285750">
              <a:lnSpc>
                <a:spcPct val="100000"/>
              </a:lnSpc>
              <a:spcBef>
                <a:spcPts val="600"/>
              </a:spcBef>
              <a:spcAft>
                <a:spcPts val="6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Traditionelle Finanzsysteme wie Banken </a:t>
            </a:r>
            <a:r>
              <a:rPr lang="sk-SK" sz="2400" kern="100">
                <a:latin typeface="Calibri" panose="020F0502020204030204" pitchFamily="34" charset="0"/>
                <a:cs typeface="Times New Roman" panose="02020603050405020304" pitchFamily="18" charset="0"/>
              </a:rPr>
              <a:t>und </a:t>
            </a:r>
            <a:r>
              <a:rPr lang="sk-SK" sz="2400" kern="100" err="1">
                <a:latin typeface="Calibri" panose="020F0502020204030204" pitchFamily="34" charset="0"/>
                <a:cs typeface="Times New Roman" panose="02020603050405020304" pitchFamily="18" charset="0"/>
              </a:rPr>
              <a:t>Börsen nutzen Blockchain-Dienste </a:t>
            </a:r>
            <a:r>
              <a:rPr lang="sk-SK" sz="2400" kern="100">
                <a:latin typeface="Calibri" panose="020F0502020204030204" pitchFamily="34" charset="0"/>
                <a:cs typeface="Times New Roman" panose="02020603050405020304" pitchFamily="18" charset="0"/>
              </a:rPr>
              <a:t>zur </a:t>
            </a:r>
            <a:r>
              <a:rPr lang="sk-SK" sz="2400" kern="100" err="1">
                <a:latin typeface="Calibri" panose="020F0502020204030204" pitchFamily="34" charset="0"/>
                <a:cs typeface="Times New Roman" panose="02020603050405020304" pitchFamily="18" charset="0"/>
              </a:rPr>
              <a:t>Verwaltung von Online-Zahlungen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Konten </a:t>
            </a:r>
            <a:r>
              <a:rPr lang="sk-SK" sz="2400" kern="100">
                <a:latin typeface="Calibri" panose="020F0502020204030204" pitchFamily="34" charset="0"/>
                <a:cs typeface="Times New Roman" panose="02020603050405020304" pitchFamily="18" charset="0"/>
              </a:rPr>
              <a:t>und </a:t>
            </a:r>
            <a:r>
              <a:rPr lang="sk-SK" sz="2400" kern="100" err="1">
                <a:latin typeface="Calibri" panose="020F0502020204030204" pitchFamily="34" charset="0"/>
                <a:cs typeface="Times New Roman" panose="02020603050405020304" pitchFamily="18" charset="0"/>
              </a:rPr>
              <a:t>Börsenhandel</a:t>
            </a:r>
            <a:r>
              <a:rPr lang="sk-SK" sz="2400" kern="100">
                <a:latin typeface="Calibri" panose="020F0502020204030204" pitchFamily="34" charset="0"/>
                <a:cs typeface="Times New Roman" panose="02020603050405020304" pitchFamily="18" charset="0"/>
              </a:rPr>
              <a:t>. </a:t>
            </a:r>
            <a:endParaRPr lang="en-GB" sz="2400" kern="100">
              <a:latin typeface="Calibri" panose="020F0502020204030204" pitchFamily="34" charset="0"/>
              <a:cs typeface="Times New Roman" panose="02020603050405020304" pitchFamily="18" charset="0"/>
            </a:endParaRPr>
          </a:p>
          <a:p>
            <a:pPr marL="285750" indent="-285750">
              <a:lnSpc>
                <a:spcPct val="100000"/>
              </a:lnSpc>
              <a:spcBef>
                <a:spcPts val="600"/>
              </a:spcBef>
              <a:spcAft>
                <a:spcPts val="6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So </a:t>
            </a:r>
            <a:r>
              <a:rPr lang="sk-SK" sz="2400" kern="100" err="1">
                <a:latin typeface="Calibri" panose="020F0502020204030204" pitchFamily="34" charset="0"/>
                <a:cs typeface="Times New Roman" panose="02020603050405020304" pitchFamily="18" charset="0"/>
              </a:rPr>
              <a:t>nutzt beispielsweise </a:t>
            </a:r>
            <a:r>
              <a:rPr lang="sk-SK" sz="2400" kern="100" err="1">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Singapore </a:t>
            </a:r>
            <a:r>
              <a:rPr lang="sk-SK" sz="2400" kern="100">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Exchange </a:t>
            </a:r>
            <a:r>
              <a:rPr lang="sk-SK" sz="2400" kern="100" err="1">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Limited</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eine Investment-Holding, die Finanzhandelsdienstleistungen in ganz Asien anbietet</a:t>
            </a:r>
            <a:r>
              <a:rPr lang="sk-SK" sz="2400" kern="100">
                <a:latin typeface="Calibri" panose="020F0502020204030204" pitchFamily="34" charset="0"/>
                <a:cs typeface="Times New Roman" panose="02020603050405020304" pitchFamily="18" charset="0"/>
              </a:rPr>
              <a:t>, die </a:t>
            </a:r>
            <a:r>
              <a:rPr lang="sk-SK" sz="2400" kern="100" err="1">
                <a:latin typeface="Calibri" panose="020F0502020204030204" pitchFamily="34" charset="0"/>
                <a:cs typeface="Times New Roman" panose="02020603050405020304" pitchFamily="18" charset="0"/>
              </a:rPr>
              <a:t>Blockchain-Technologie</a:t>
            </a:r>
            <a:r>
              <a:rPr lang="sk-SK" sz="2400" kern="100">
                <a:latin typeface="Calibri" panose="020F0502020204030204" pitchFamily="34" charset="0"/>
                <a:cs typeface="Times New Roman" panose="02020603050405020304" pitchFamily="18" charset="0"/>
              </a:rPr>
              <a:t>, um ein </a:t>
            </a:r>
            <a:r>
              <a:rPr lang="sk-SK" sz="2400" kern="100" err="1">
                <a:latin typeface="Calibri" panose="020F0502020204030204" pitchFamily="34" charset="0"/>
                <a:cs typeface="Times New Roman" panose="02020603050405020304" pitchFamily="18" charset="0"/>
              </a:rPr>
              <a:t>effizienteres Interbanken-Zahlungskonto einzurichten</a:t>
            </a:r>
            <a:r>
              <a:rPr lang="sk-SK" sz="2400" kern="100">
                <a:latin typeface="Calibri" panose="020F0502020204030204" pitchFamily="34" charset="0"/>
                <a:cs typeface="Times New Roman" panose="02020603050405020304" pitchFamily="18" charset="0"/>
              </a:rPr>
              <a:t>. </a:t>
            </a:r>
            <a:endParaRPr lang="en-GB" sz="2400" kern="100">
              <a:latin typeface="Calibri" panose="020F0502020204030204" pitchFamily="34" charset="0"/>
              <a:cs typeface="Times New Roman" panose="02020603050405020304" pitchFamily="18" charset="0"/>
            </a:endParaRPr>
          </a:p>
          <a:p>
            <a:pPr marL="285750" indent="-285750">
              <a:lnSpc>
                <a:spcPct val="100000"/>
              </a:lnSpc>
              <a:spcBef>
                <a:spcPts val="600"/>
              </a:spcBef>
              <a:spcAft>
                <a:spcPts val="6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Durch die </a:t>
            </a:r>
            <a:r>
              <a:rPr lang="sk-SK" sz="2400" kern="100" err="1">
                <a:latin typeface="Calibri" panose="020F0502020204030204" pitchFamily="34" charset="0"/>
                <a:cs typeface="Times New Roman" panose="02020603050405020304" pitchFamily="18" charset="0"/>
              </a:rPr>
              <a:t>Einführung der Blockchain haben sie mehrere Herausforderungen gelöst</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darunter auch die folgenden</a:t>
            </a:r>
            <a:r>
              <a:rPr lang="en-GB" sz="2400" kern="100">
                <a:latin typeface="Calibri" panose="020F0502020204030204" pitchFamily="34" charset="0"/>
                <a:cs typeface="Times New Roman" panose="02020603050405020304" pitchFamily="18" charset="0"/>
              </a:rPr>
              <a:t>:</a:t>
            </a:r>
          </a:p>
          <a:p>
            <a:pPr marL="1343025" lvl="6" indent="-28575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Stapelverarbeitung </a:t>
            </a:r>
            <a:r>
              <a:rPr lang="en-GB" sz="2400" kern="100">
                <a:solidFill>
                  <a:srgbClr val="262626"/>
                </a:solidFill>
                <a:latin typeface="Calibri" panose="020F0502020204030204" pitchFamily="34" charset="0"/>
                <a:cs typeface="Times New Roman" panose="02020603050405020304" pitchFamily="18" charset="0"/>
              </a:rPr>
              <a:t>und</a:t>
            </a:r>
          </a:p>
          <a:p>
            <a:pPr marL="1343025" lvl="6" indent="-28575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manuelle Abstimmung </a:t>
            </a:r>
            <a:r>
              <a:rPr lang="sk-SK" sz="2400" kern="100">
                <a:solidFill>
                  <a:srgbClr val="262626"/>
                </a:solidFill>
                <a:latin typeface="Calibri" panose="020F0502020204030204" pitchFamily="34" charset="0"/>
                <a:cs typeface="Times New Roman" panose="02020603050405020304" pitchFamily="18" charset="0"/>
              </a:rPr>
              <a:t>von </a:t>
            </a:r>
            <a:r>
              <a:rPr lang="sk-SK" sz="2400" kern="100" err="1">
                <a:solidFill>
                  <a:srgbClr val="262626"/>
                </a:solidFill>
                <a:latin typeface="Calibri" panose="020F0502020204030204" pitchFamily="34" charset="0"/>
                <a:cs typeface="Times New Roman" panose="02020603050405020304" pitchFamily="18" charset="0"/>
              </a:rPr>
              <a:t>mehreren tausend Finanztransaktionen</a:t>
            </a:r>
            <a:endParaRPr lang="sk-SK"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291664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1831377"/>
            <a:ext cx="10595237" cy="4454872"/>
          </a:xfrm>
          <a:prstGeom prst="rect">
            <a:avLst/>
          </a:prstGeom>
        </p:spPr>
        <p:txBody>
          <a:bodyPr lIns="91440" tIns="45720" rIns="91440" bIns="45720" anchor="t"/>
          <a:lstStyle/>
          <a:p>
            <a:pPr>
              <a:lnSpc>
                <a:spcPct val="100000"/>
              </a:lnSpc>
              <a:spcBef>
                <a:spcPts val="600"/>
              </a:spcBef>
              <a:spcAft>
                <a:spcPts val="600"/>
              </a:spcAft>
            </a:pPr>
            <a:r>
              <a:rPr lang="en-GB" sz="2400" b="1" kern="100" dirty="0" err="1">
                <a:latin typeface="Calibri"/>
                <a:ea typeface="Calibri"/>
                <a:cs typeface="Times New Roman"/>
              </a:rPr>
              <a:t>Medien</a:t>
            </a:r>
            <a:r>
              <a:rPr lang="en-GB" sz="2400" b="1" kern="100" dirty="0">
                <a:latin typeface="Calibri"/>
                <a:ea typeface="Calibri"/>
                <a:cs typeface="Times New Roman"/>
              </a:rPr>
              <a:t> und </a:t>
            </a:r>
            <a:r>
              <a:rPr lang="en-GB" b="1" kern="100" dirty="0" err="1">
                <a:latin typeface="Calibri"/>
                <a:ea typeface="Calibri"/>
                <a:cs typeface="Times New Roman"/>
              </a:rPr>
              <a:t>Unterhaltung</a:t>
            </a:r>
            <a:endParaRPr lang="en-GB" sz="2400" b="1" kern="100" dirty="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err="1">
                <a:solidFill>
                  <a:srgbClr val="262626"/>
                </a:solidFill>
                <a:latin typeface="Calibri" panose="020F0502020204030204" pitchFamily="34" charset="0"/>
                <a:cs typeface="Times New Roman" panose="02020603050405020304" pitchFamily="18" charset="0"/>
              </a:rPr>
              <a:t>Unternehmen</a:t>
            </a:r>
            <a:r>
              <a:rPr lang="sk-SK" sz="2400" kern="100" dirty="0">
                <a:solidFill>
                  <a:srgbClr val="262626"/>
                </a:solidFill>
                <a:latin typeface="Calibri" panose="020F0502020204030204" pitchFamily="34" charset="0"/>
                <a:cs typeface="Times New Roman" panose="02020603050405020304" pitchFamily="18" charset="0"/>
              </a:rPr>
              <a:t> der </a:t>
            </a:r>
            <a:r>
              <a:rPr lang="sk-SK" sz="2400" kern="100" dirty="0" err="1">
                <a:solidFill>
                  <a:srgbClr val="262626"/>
                </a:solidFill>
                <a:latin typeface="Calibri" panose="020F0502020204030204" pitchFamily="34" charset="0"/>
                <a:cs typeface="Times New Roman" panose="02020603050405020304" pitchFamily="18" charset="0"/>
              </a:rPr>
              <a:t>Medien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und</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Unterhaltungsbranche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nutzen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Blockchain-Systeme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zur</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Verwaltung</a:t>
            </a:r>
            <a:r>
              <a:rPr lang="sk-SK" sz="2400" kern="100" dirty="0">
                <a:solidFill>
                  <a:srgbClr val="262626"/>
                </a:solidFill>
                <a:latin typeface="Calibri" panose="020F0502020204030204" pitchFamily="34" charset="0"/>
                <a:cs typeface="Times New Roman" panose="02020603050405020304" pitchFamily="18" charset="0"/>
              </a:rPr>
              <a:t> von </a:t>
            </a:r>
            <a:r>
              <a:rPr lang="sk-SK" sz="2400" kern="100" dirty="0" err="1">
                <a:solidFill>
                  <a:srgbClr val="262626"/>
                </a:solidFill>
                <a:latin typeface="Calibri" panose="020F0502020204030204" pitchFamily="34" charset="0"/>
                <a:cs typeface="Times New Roman" panose="02020603050405020304" pitchFamily="18" charset="0"/>
              </a:rPr>
              <a:t>Urheberrechtsdaten</a:t>
            </a:r>
            <a:r>
              <a:rPr lang="sk-SK" sz="2400" kern="100" dirty="0">
                <a:solidFill>
                  <a:srgbClr val="262626"/>
                </a:solidFill>
                <a:latin typeface="Calibri" panose="020F0502020204030204" pitchFamily="34" charset="0"/>
                <a:cs typeface="Times New Roman" panose="02020603050405020304" pitchFamily="18" charset="0"/>
              </a:rPr>
              <a:t>. </a:t>
            </a:r>
            <a:endParaRPr lang="en-GB" sz="2400" kern="100" dirty="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Überprüfung</a:t>
            </a:r>
            <a:r>
              <a:rPr lang="sk-SK" sz="2400" kern="100" dirty="0">
                <a:solidFill>
                  <a:srgbClr val="262626"/>
                </a:solidFill>
                <a:latin typeface="Calibri" panose="020F0502020204030204" pitchFamily="34" charset="0"/>
                <a:cs typeface="Times New Roman" panose="02020603050405020304" pitchFamily="18" charset="0"/>
              </a:rPr>
              <a:t> des </a:t>
            </a:r>
            <a:r>
              <a:rPr lang="sk-SK" sz="2400" kern="100" dirty="0" err="1">
                <a:solidFill>
                  <a:srgbClr val="262626"/>
                </a:solidFill>
                <a:latin typeface="Calibri" panose="020F0502020204030204" pitchFamily="34" charset="0"/>
                <a:cs typeface="Times New Roman" panose="02020603050405020304" pitchFamily="18" charset="0"/>
              </a:rPr>
              <a:t>Urheberrechts</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ist</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entscheidend</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für</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gerechte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Entschädigung</a:t>
            </a:r>
            <a:r>
              <a:rPr lang="sk-SK" sz="2400" kern="100" dirty="0">
                <a:solidFill>
                  <a:srgbClr val="262626"/>
                </a:solidFill>
                <a:latin typeface="Calibri" panose="020F0502020204030204" pitchFamily="34" charset="0"/>
                <a:cs typeface="Times New Roman" panose="02020603050405020304" pitchFamily="18" charset="0"/>
              </a:rPr>
              <a:t> der </a:t>
            </a:r>
            <a:r>
              <a:rPr lang="sk-SK" sz="2400" kern="100" dirty="0" err="1">
                <a:solidFill>
                  <a:srgbClr val="262626"/>
                </a:solidFill>
                <a:latin typeface="Calibri" panose="020F0502020204030204" pitchFamily="34" charset="0"/>
                <a:cs typeface="Times New Roman" panose="02020603050405020304" pitchFamily="18" charset="0"/>
              </a:rPr>
              <a:t>Künstler</a:t>
            </a:r>
            <a:r>
              <a:rPr lang="sk-SK" sz="2400" kern="100" dirty="0">
                <a:solidFill>
                  <a:srgbClr val="262626"/>
                </a:solidFill>
                <a:latin typeface="Calibri" panose="020F0502020204030204" pitchFamily="34" charset="0"/>
                <a:cs typeface="Times New Roman" panose="02020603050405020304" pitchFamily="18" charset="0"/>
              </a:rPr>
              <a:t>. </a:t>
            </a:r>
            <a:endParaRPr lang="en-GB" sz="2400" kern="100" dirty="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a:solidFill>
                  <a:srgbClr val="262626"/>
                </a:solidFill>
                <a:latin typeface="Calibri" panose="020F0502020204030204" pitchFamily="34" charset="0"/>
                <a:cs typeface="Times New Roman" panose="02020603050405020304" pitchFamily="18" charset="0"/>
              </a:rPr>
              <a:t>Um </a:t>
            </a:r>
            <a:r>
              <a:rPr lang="sk-SK" sz="2400" kern="100" dirty="0" err="1">
                <a:solidFill>
                  <a:srgbClr val="262626"/>
                </a:solidFill>
                <a:latin typeface="Calibri" panose="020F0502020204030204" pitchFamily="34" charset="0"/>
                <a:cs typeface="Times New Roman" panose="02020603050405020304" pitchFamily="18" charset="0"/>
              </a:rPr>
              <a:t>den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Verkauf</a:t>
            </a:r>
            <a:r>
              <a:rPr lang="sk-SK" sz="2400" kern="100" dirty="0">
                <a:solidFill>
                  <a:srgbClr val="262626"/>
                </a:solidFill>
                <a:latin typeface="Calibri" panose="020F0502020204030204" pitchFamily="34" charset="0"/>
                <a:cs typeface="Times New Roman" panose="02020603050405020304" pitchFamily="18" charset="0"/>
              </a:rPr>
              <a:t> oder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Übertragung</a:t>
            </a:r>
            <a:r>
              <a:rPr lang="sk-SK" sz="2400" kern="100" dirty="0">
                <a:solidFill>
                  <a:srgbClr val="262626"/>
                </a:solidFill>
                <a:latin typeface="Calibri" panose="020F0502020204030204" pitchFamily="34" charset="0"/>
                <a:cs typeface="Times New Roman" panose="02020603050405020304" pitchFamily="18" charset="0"/>
              </a:rPr>
              <a:t> von </a:t>
            </a:r>
            <a:r>
              <a:rPr lang="sk-SK" sz="2400" kern="100" dirty="0" err="1">
                <a:solidFill>
                  <a:srgbClr val="262626"/>
                </a:solidFill>
                <a:latin typeface="Calibri" panose="020F0502020204030204" pitchFamily="34" charset="0"/>
                <a:cs typeface="Times New Roman" panose="02020603050405020304" pitchFamily="18" charset="0"/>
              </a:rPr>
              <a:t>urheberrechtlich</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geschützten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Inhalten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zu</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erfassen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sind</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mehrere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Transaktionen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erforderlich</a:t>
            </a:r>
            <a:r>
              <a:rPr lang="sk-SK" sz="2400" kern="100" dirty="0">
                <a:solidFill>
                  <a:srgbClr val="262626"/>
                </a:solidFill>
                <a:latin typeface="Calibri" panose="020F0502020204030204" pitchFamily="34" charset="0"/>
                <a:cs typeface="Times New Roman" panose="02020603050405020304" pitchFamily="18" charset="0"/>
              </a:rPr>
              <a:t>. </a:t>
            </a:r>
            <a:endParaRPr lang="en-GB" sz="2400" kern="100" dirty="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a:solidFill>
                  <a:srgbClr val="262626"/>
                </a:solidFill>
                <a:latin typeface="Calibri"/>
                <a:ea typeface="Calibri"/>
                <a:cs typeface="Times New Roman"/>
                <a:hlinkClick r:id="rId2">
                  <a:extLst>
                    <a:ext uri="{A12FA001-AC4F-418D-AE19-62706E023703}">
                      <ahyp:hlinkClr xmlns:ahyp="http://schemas.microsoft.com/office/drawing/2018/hyperlinkcolor" val="tx"/>
                    </a:ext>
                  </a:extLst>
                </a:hlinkClick>
              </a:rPr>
              <a:t>Sony Music Entertainment Japan </a:t>
            </a:r>
            <a:r>
              <a:rPr lang="sk-SK" sz="2400" kern="100" dirty="0" err="1">
                <a:solidFill>
                  <a:srgbClr val="262626"/>
                </a:solidFill>
                <a:latin typeface="Calibri"/>
                <a:ea typeface="Calibri"/>
                <a:cs typeface="Times New Roman"/>
              </a:rPr>
              <a:t>nutzt</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Blockchain-Dienste</a:t>
            </a:r>
            <a:r>
              <a:rPr lang="sk-SK" sz="2400" kern="100" dirty="0">
                <a:solidFill>
                  <a:srgbClr val="262626"/>
                </a:solidFill>
                <a:latin typeface="Calibri"/>
                <a:ea typeface="Calibri"/>
                <a:cs typeface="Times New Roman"/>
              </a:rPr>
              <a:t>, um </a:t>
            </a:r>
            <a:r>
              <a:rPr lang="sk-SK" sz="2400" kern="100" dirty="0" err="1">
                <a:solidFill>
                  <a:srgbClr val="262626"/>
                </a:solidFill>
                <a:latin typeface="Calibri"/>
                <a:ea typeface="Calibri"/>
                <a:cs typeface="Times New Roman"/>
              </a:rPr>
              <a:t>die</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Verwaltung</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digitaler</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Rechte</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effizienter</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zu</a:t>
            </a:r>
            <a:r>
              <a:rPr lang="sk-SK" sz="2400" kern="100" dirty="0">
                <a:solidFill>
                  <a:srgbClr val="262626"/>
                </a:solidFill>
                <a:latin typeface="Calibri"/>
                <a:ea typeface="Calibri"/>
                <a:cs typeface="Times New Roman"/>
              </a:rPr>
              <a:t> </a:t>
            </a:r>
            <a:r>
              <a:rPr lang="sk-SK" sz="2400" kern="100" dirty="0" err="1">
                <a:solidFill>
                  <a:srgbClr val="262626"/>
                </a:solidFill>
                <a:latin typeface="Calibri"/>
                <a:ea typeface="Calibri"/>
                <a:cs typeface="Times New Roman"/>
              </a:rPr>
              <a:t>gestalten</a:t>
            </a:r>
            <a:r>
              <a:rPr lang="sk-SK" sz="2400" kern="100" dirty="0">
                <a:solidFill>
                  <a:srgbClr val="262626"/>
                </a:solidFill>
                <a:latin typeface="Calibri"/>
                <a:ea typeface="Calibri"/>
                <a:cs typeface="Times New Roman"/>
              </a:rPr>
              <a:t>. </a:t>
            </a:r>
            <a:endParaRPr lang="en-GB" sz="2400" kern="100" dirty="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err="1">
                <a:solidFill>
                  <a:srgbClr val="262626"/>
                </a:solidFill>
                <a:latin typeface="Calibri" panose="020F0502020204030204" pitchFamily="34" charset="0"/>
                <a:cs typeface="Times New Roman" panose="02020603050405020304" pitchFamily="18" charset="0"/>
              </a:rPr>
              <a:t>Sie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haben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Blockchain-Strategie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erfolgreich</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eingesetzt</a:t>
            </a:r>
            <a:r>
              <a:rPr lang="sk-SK" sz="2400" kern="100" dirty="0">
                <a:solidFill>
                  <a:srgbClr val="262626"/>
                </a:solidFill>
                <a:latin typeface="Calibri" panose="020F0502020204030204" pitchFamily="34" charset="0"/>
                <a:cs typeface="Times New Roman" panose="02020603050405020304" pitchFamily="18" charset="0"/>
              </a:rPr>
              <a:t>, um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Produktivität</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zu</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steigern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und</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Kosten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für</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Bearbeitung</a:t>
            </a:r>
            <a:r>
              <a:rPr lang="sk-SK" sz="2400" kern="100" dirty="0">
                <a:solidFill>
                  <a:srgbClr val="262626"/>
                </a:solidFill>
                <a:latin typeface="Calibri" panose="020F0502020204030204" pitchFamily="34" charset="0"/>
                <a:cs typeface="Times New Roman" panose="02020603050405020304" pitchFamily="18" charset="0"/>
              </a:rPr>
              <a:t> von </a:t>
            </a:r>
            <a:r>
              <a:rPr lang="sk-SK" sz="2400" kern="100" dirty="0" err="1">
                <a:solidFill>
                  <a:srgbClr val="262626"/>
                </a:solidFill>
                <a:latin typeface="Calibri" panose="020F0502020204030204" pitchFamily="34" charset="0"/>
                <a:cs typeface="Times New Roman" panose="02020603050405020304" pitchFamily="18" charset="0"/>
              </a:rPr>
              <a:t>Urheberrechten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zu</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senken</a:t>
            </a:r>
            <a:r>
              <a:rPr lang="sk-SK" sz="2400" kern="100" dirty="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0" y="499895"/>
            <a:ext cx="10595237" cy="1292553"/>
          </a:xfrm>
          <a:prstGeom prst="rect">
            <a:avLst/>
          </a:prstGeom>
        </p:spPr>
        <p:txBody>
          <a:bodyPr/>
          <a:lstStyle/>
          <a:p>
            <a:r>
              <a:rPr lang="cs-CZ" dirty="0" err="1"/>
              <a:t>Einführung</a:t>
            </a:r>
            <a:r>
              <a:rPr lang="cs-CZ" dirty="0"/>
              <a:t> </a:t>
            </a:r>
            <a:endParaRPr lang="cs-CZ" sz="2800" dirty="0"/>
          </a:p>
          <a:p>
            <a:r>
              <a:rPr lang="en-GB" sz="2800" dirty="0"/>
              <a:t>Wie </a:t>
            </a:r>
            <a:r>
              <a:rPr lang="en-GB" sz="2800" dirty="0" err="1"/>
              <a:t>nutzen</a:t>
            </a:r>
            <a:r>
              <a:rPr lang="en-GB" sz="2800" dirty="0"/>
              <a:t> die </a:t>
            </a:r>
            <a:r>
              <a:rPr lang="en-GB" sz="2800" dirty="0" err="1"/>
              <a:t>verschiedenen</a:t>
            </a:r>
            <a:r>
              <a:rPr lang="en-GB" sz="2800" dirty="0"/>
              <a:t> </a:t>
            </a:r>
            <a:r>
              <a:rPr lang="en-GB" sz="2800" dirty="0" err="1"/>
              <a:t>Branchen</a:t>
            </a:r>
            <a:r>
              <a:rPr lang="en-GB" sz="2800" dirty="0"/>
              <a:t> Blockchain? </a:t>
            </a:r>
            <a:endParaRPr lang="en-US" sz="2800"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37429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7000"/>
              </a:lnSpc>
              <a:spcAft>
                <a:spcPts val="800"/>
              </a:spcAft>
            </a:pPr>
            <a:r>
              <a:rPr lang="sk-SK" sz="2400" b="1" kern="100">
                <a:latin typeface="Calibri" panose="020F0502020204030204" pitchFamily="34" charset="0"/>
                <a:cs typeface="Times New Roman" panose="02020603050405020304" pitchFamily="18" charset="0"/>
              </a:rPr>
              <a:t>Landwirtschaft</a:t>
            </a:r>
            <a:endParaRPr lang="en-GB" sz="2400" b="1" kern="100">
              <a:latin typeface="Calibri" panose="020F0502020204030204" pitchFamily="34" charset="0"/>
              <a:cs typeface="Times New Roman" panose="02020603050405020304" pitchFamily="18" charset="0"/>
            </a:endParaRPr>
          </a:p>
          <a:p>
            <a:pPr marL="285750" lvl="6" indent="-285750">
              <a:lnSpc>
                <a:spcPct val="107000"/>
              </a:lnSpc>
              <a:spcAft>
                <a:spcPts val="800"/>
              </a:spcAft>
              <a:buFont typeface="Arial" panose="020B0604020202020204" pitchFamily="34" charset="0"/>
              <a:buChar char="•"/>
            </a:pPr>
            <a:r>
              <a:rPr lang="sk-SK" sz="2400" kern="100" err="1">
                <a:solidFill>
                  <a:srgbClr val="262626"/>
                </a:solidFill>
                <a:latin typeface="Calibri" panose="020F0502020204030204" pitchFamily="34" charset="0"/>
                <a:cs typeface="Times New Roman" panose="02020603050405020304" pitchFamily="18" charset="0"/>
              </a:rPr>
              <a:t>Die Blockchain-Technologie </a:t>
            </a:r>
            <a:r>
              <a:rPr lang="sk-SK" sz="2400" kern="100">
                <a:solidFill>
                  <a:srgbClr val="262626"/>
                </a:solidFill>
                <a:latin typeface="Calibri" panose="020F0502020204030204" pitchFamily="34" charset="0"/>
                <a:cs typeface="Times New Roman" panose="02020603050405020304" pitchFamily="18" charset="0"/>
              </a:rPr>
              <a:t>in der </a:t>
            </a:r>
            <a:r>
              <a:rPr lang="sk-SK" sz="2400" kern="100" err="1">
                <a:solidFill>
                  <a:srgbClr val="262626"/>
                </a:solidFill>
                <a:latin typeface="Calibri" panose="020F0502020204030204" pitchFamily="34" charset="0"/>
                <a:cs typeface="Times New Roman" panose="02020603050405020304" pitchFamily="18" charset="0"/>
              </a:rPr>
              <a:t>landwirtschaftlichen Produktion bringt </a:t>
            </a:r>
            <a:r>
              <a:rPr lang="sk-SK" sz="2400" kern="100">
                <a:solidFill>
                  <a:srgbClr val="262626"/>
                </a:solidFill>
                <a:latin typeface="Calibri" panose="020F0502020204030204" pitchFamily="34" charset="0"/>
                <a:cs typeface="Times New Roman" panose="02020603050405020304" pitchFamily="18" charset="0"/>
              </a:rPr>
              <a:t>eine </a:t>
            </a:r>
            <a:r>
              <a:rPr lang="sk-SK" sz="2400" kern="100" err="1">
                <a:solidFill>
                  <a:srgbClr val="262626"/>
                </a:solidFill>
                <a:latin typeface="Calibri" panose="020F0502020204030204" pitchFamily="34" charset="0"/>
                <a:cs typeface="Times New Roman" panose="02020603050405020304" pitchFamily="18" charset="0"/>
              </a:rPr>
              <a:t>Reihe </a:t>
            </a:r>
            <a:r>
              <a:rPr lang="sk-SK" sz="2400" kern="100">
                <a:solidFill>
                  <a:srgbClr val="262626"/>
                </a:solidFill>
                <a:latin typeface="Calibri" panose="020F0502020204030204" pitchFamily="34" charset="0"/>
                <a:cs typeface="Times New Roman" panose="02020603050405020304" pitchFamily="18" charset="0"/>
              </a:rPr>
              <a:t>von </a:t>
            </a:r>
            <a:r>
              <a:rPr lang="sk-SK" sz="2400" kern="100" err="1">
                <a:solidFill>
                  <a:srgbClr val="262626"/>
                </a:solidFill>
                <a:latin typeface="Calibri" panose="020F0502020204030204" pitchFamily="34" charset="0"/>
                <a:cs typeface="Times New Roman" panose="02020603050405020304" pitchFamily="18" charset="0"/>
              </a:rPr>
              <a:t>Vorteilen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Möglichkeiten </a:t>
            </a:r>
            <a:r>
              <a:rPr lang="sk-SK" sz="2400" kern="100">
                <a:solidFill>
                  <a:srgbClr val="262626"/>
                </a:solidFill>
                <a:latin typeface="Calibri" panose="020F0502020204030204" pitchFamily="34" charset="0"/>
                <a:cs typeface="Times New Roman" panose="02020603050405020304" pitchFamily="18" charset="0"/>
              </a:rPr>
              <a:t>für </a:t>
            </a:r>
            <a:r>
              <a:rPr lang="sk-SK" sz="2400" kern="100" err="1">
                <a:solidFill>
                  <a:srgbClr val="262626"/>
                </a:solidFill>
                <a:latin typeface="Calibri" panose="020F0502020204030204" pitchFamily="34" charset="0"/>
                <a:cs typeface="Times New Roman" panose="02020603050405020304" pitchFamily="18" charset="0"/>
              </a:rPr>
              <a:t>die Modernisierung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Verbesserung der gesamten Branche</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98595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lang="en-US" dirty="0"/>
              <a:t>  Das Modul "Introduction to Blockchain in the </a:t>
            </a:r>
            <a:r>
              <a:rPr lang="en-US" dirty="0" err="1"/>
              <a:t>AgriFood</a:t>
            </a:r>
            <a:r>
              <a:rPr lang="en-US" dirty="0"/>
              <a:t> Chain" </a:t>
            </a:r>
            <a:r>
              <a:rPr lang="en-US" dirty="0" err="1"/>
              <a:t>beinhaltet</a:t>
            </a:r>
            <a:r>
              <a:rPr lang="en-US" dirty="0"/>
              <a:t> </a:t>
            </a:r>
            <a:r>
              <a:rPr lang="en-US" dirty="0" err="1"/>
              <a:t>eine</a:t>
            </a:r>
            <a:r>
              <a:rPr lang="en-US" dirty="0"/>
              <a:t> </a:t>
            </a:r>
            <a:r>
              <a:rPr lang="en-US" dirty="0" err="1"/>
              <a:t>Einführung</a:t>
            </a:r>
            <a:r>
              <a:rPr lang="en-US" dirty="0"/>
              <a:t> in die Blockchain-</a:t>
            </a:r>
            <a:r>
              <a:rPr lang="en-US" dirty="0" err="1"/>
              <a:t>Technologie</a:t>
            </a:r>
            <a:r>
              <a:rPr lang="en-US" dirty="0"/>
              <a:t>, </a:t>
            </a:r>
            <a:r>
              <a:rPr lang="en-US" dirty="0" err="1"/>
              <a:t>Herausforderungen</a:t>
            </a:r>
            <a:r>
              <a:rPr lang="en-US" dirty="0"/>
              <a:t> und </a:t>
            </a:r>
            <a:r>
              <a:rPr lang="en-US" dirty="0" err="1"/>
              <a:t>Chancen</a:t>
            </a:r>
            <a:r>
              <a:rPr lang="en-US" dirty="0"/>
              <a:t>, die Blockchain </a:t>
            </a:r>
            <a:r>
              <a:rPr lang="en-US" dirty="0" err="1"/>
              <a:t>im</a:t>
            </a:r>
            <a:r>
              <a:rPr lang="en-US" dirty="0"/>
              <a:t> </a:t>
            </a:r>
            <a:r>
              <a:rPr lang="en-US" dirty="0" err="1"/>
              <a:t>Agrar</a:t>
            </a:r>
            <a:r>
              <a:rPr lang="en-US" dirty="0"/>
              <a:t>- und </a:t>
            </a:r>
            <a:r>
              <a:rPr lang="en-US" dirty="0" err="1"/>
              <a:t>Ernährungssektor</a:t>
            </a:r>
            <a:r>
              <a:rPr lang="en-US" dirty="0"/>
              <a:t> </a:t>
            </a:r>
            <a:r>
              <a:rPr lang="en-US" dirty="0" err="1"/>
              <a:t>eröffnen</a:t>
            </a:r>
            <a:r>
              <a:rPr lang="en-US" dirty="0"/>
              <a:t> </a:t>
            </a:r>
            <a:r>
              <a:rPr lang="en-US" dirty="0" err="1"/>
              <a:t>kann</a:t>
            </a:r>
            <a:r>
              <a:rPr lang="en-US" dirty="0"/>
              <a:t> und </a:t>
            </a:r>
            <a:r>
              <a:rPr lang="en-US" dirty="0" err="1"/>
              <a:t>wie</a:t>
            </a:r>
            <a:r>
              <a:rPr lang="en-US" dirty="0"/>
              <a:t> </a:t>
            </a:r>
            <a:r>
              <a:rPr lang="en-US" dirty="0" err="1"/>
              <a:t>diese</a:t>
            </a:r>
            <a:r>
              <a:rPr lang="en-US" dirty="0"/>
              <a:t> </a:t>
            </a:r>
            <a:r>
              <a:rPr lang="en-US" dirty="0" err="1"/>
              <a:t>Herausforderungen</a:t>
            </a:r>
            <a:r>
              <a:rPr lang="en-US" dirty="0"/>
              <a:t> </a:t>
            </a:r>
            <a:r>
              <a:rPr lang="en-US" dirty="0" err="1"/>
              <a:t>angegangen</a:t>
            </a:r>
            <a:r>
              <a:rPr lang="en-US" dirty="0"/>
              <a:t> </a:t>
            </a:r>
            <a:r>
              <a:rPr lang="en-US" dirty="0" err="1"/>
              <a:t>werden</a:t>
            </a:r>
            <a:r>
              <a:rPr lang="en-US" dirty="0"/>
              <a:t> </a:t>
            </a:r>
            <a:r>
              <a:rPr lang="en-US" dirty="0" err="1"/>
              <a:t>können</a:t>
            </a:r>
            <a:r>
              <a:rPr lang="en-US" dirty="0"/>
              <a:t>. Es </a:t>
            </a:r>
            <a:r>
              <a:rPr lang="en-US" dirty="0" err="1"/>
              <a:t>werden</a:t>
            </a:r>
            <a:r>
              <a:rPr lang="en-US" dirty="0"/>
              <a:t> </a:t>
            </a:r>
            <a:r>
              <a:rPr lang="en-US" dirty="0" err="1"/>
              <a:t>auch</a:t>
            </a:r>
            <a:r>
              <a:rPr lang="en-US" dirty="0"/>
              <a:t> </a:t>
            </a:r>
            <a:r>
              <a:rPr lang="en-US" dirty="0" err="1"/>
              <a:t>Beispiele</a:t>
            </a:r>
            <a:r>
              <a:rPr lang="en-US" dirty="0"/>
              <a:t> für </a:t>
            </a:r>
            <a:r>
              <a:rPr lang="en-US" dirty="0" err="1"/>
              <a:t>reale</a:t>
            </a:r>
            <a:r>
              <a:rPr lang="en-US" dirty="0"/>
              <a:t> </a:t>
            </a:r>
            <a:r>
              <a:rPr lang="en-US" dirty="0" err="1"/>
              <a:t>Anwendungen</a:t>
            </a:r>
            <a:r>
              <a:rPr lang="en-US" dirty="0"/>
              <a:t> von Blockchain in der </a:t>
            </a:r>
            <a:r>
              <a:rPr lang="en-US" dirty="0" err="1"/>
              <a:t>Agrar</a:t>
            </a:r>
            <a:r>
              <a:rPr lang="en-US" dirty="0"/>
              <a:t>- und </a:t>
            </a:r>
            <a:r>
              <a:rPr lang="en-US" dirty="0" err="1"/>
              <a:t>Ernährungswirtschaft</a:t>
            </a:r>
            <a:r>
              <a:rPr lang="en-US" dirty="0"/>
              <a:t> </a:t>
            </a:r>
            <a:r>
              <a:rPr lang="en-US" dirty="0" err="1"/>
              <a:t>vorgestellt</a:t>
            </a:r>
            <a:r>
              <a:rPr lang="en-US" dirty="0"/>
              <a:t>. Der </a:t>
            </a:r>
            <a:r>
              <a:rPr lang="en-US" dirty="0" err="1"/>
              <a:t>Hauptnutzen</a:t>
            </a:r>
            <a:r>
              <a:rPr lang="en-US" dirty="0"/>
              <a:t> des </a:t>
            </a:r>
            <a:r>
              <a:rPr lang="en-US" dirty="0" err="1"/>
              <a:t>Moduls</a:t>
            </a:r>
            <a:r>
              <a:rPr lang="en-US" dirty="0"/>
              <a:t> </a:t>
            </a:r>
            <a:r>
              <a:rPr lang="en-US" dirty="0" err="1"/>
              <a:t>liegt</a:t>
            </a:r>
            <a:r>
              <a:rPr lang="en-US" dirty="0"/>
              <a:t> in der </a:t>
            </a:r>
            <a:r>
              <a:rPr lang="en-US" dirty="0" err="1"/>
              <a:t>Darstellung</a:t>
            </a:r>
            <a:r>
              <a:rPr lang="en-US" dirty="0"/>
              <a:t> </a:t>
            </a:r>
            <a:r>
              <a:rPr lang="en-US" dirty="0" err="1"/>
              <a:t>möglicher</a:t>
            </a:r>
            <a:r>
              <a:rPr lang="en-US" dirty="0"/>
              <a:t> </a:t>
            </a:r>
            <a:r>
              <a:rPr lang="en-US" dirty="0" err="1"/>
              <a:t>Hindernisse</a:t>
            </a:r>
            <a:r>
              <a:rPr lang="en-US" dirty="0"/>
              <a:t> und </a:t>
            </a:r>
            <a:r>
              <a:rPr lang="en-US" dirty="0" err="1"/>
              <a:t>Überlegungen</a:t>
            </a:r>
            <a:r>
              <a:rPr lang="en-US" dirty="0"/>
              <a:t>. </a:t>
            </a:r>
            <a:endParaRPr lang="en-GB"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Beschreibung des </a:t>
            </a:r>
            <a:r>
              <a:rPr lang="cs-CZ"/>
              <a:t>Moduls</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60557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lIns="91440" tIns="45720" rIns="91440" bIns="45720" anchor="t"/>
          <a:lstStyle/>
          <a:p>
            <a:pPr>
              <a:lnSpc>
                <a:spcPct val="107000"/>
              </a:lnSpc>
              <a:spcAft>
                <a:spcPts val="800"/>
              </a:spcAft>
            </a:pPr>
            <a:r>
              <a:rPr lang="en-GB" b="1" kern="100">
                <a:latin typeface="Calibri"/>
                <a:ea typeface="Calibri"/>
                <a:cs typeface="Times New Roman"/>
              </a:rPr>
              <a:t>Einzelhandel</a:t>
            </a:r>
            <a:endParaRPr lang="en-GB" sz="2400" b="1" kern="10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Einzelhandelsunternehmen nutzen Blockchain</a:t>
            </a:r>
            <a:r>
              <a:rPr lang="sk-SK" sz="2400" kern="100">
                <a:solidFill>
                  <a:srgbClr val="262626"/>
                </a:solidFill>
                <a:latin typeface="Calibri" panose="020F0502020204030204" pitchFamily="34" charset="0"/>
                <a:cs typeface="Times New Roman" panose="02020603050405020304" pitchFamily="18" charset="0"/>
              </a:rPr>
              <a:t>, um </a:t>
            </a:r>
            <a:r>
              <a:rPr lang="sk-SK" sz="2400" kern="100" err="1">
                <a:solidFill>
                  <a:srgbClr val="262626"/>
                </a:solidFill>
                <a:latin typeface="Calibri" panose="020F0502020204030204" pitchFamily="34" charset="0"/>
                <a:cs typeface="Times New Roman" panose="02020603050405020304" pitchFamily="18" charset="0"/>
              </a:rPr>
              <a:t>die Warenbewegungen zwischen Lieferanten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Käufern </a:t>
            </a:r>
            <a:r>
              <a:rPr lang="sk-SK" sz="2400" kern="100">
                <a:solidFill>
                  <a:srgbClr val="262626"/>
                </a:solidFill>
                <a:latin typeface="Calibri" panose="020F0502020204030204" pitchFamily="34" charset="0"/>
                <a:cs typeface="Times New Roman" panose="02020603050405020304" pitchFamily="18" charset="0"/>
              </a:rPr>
              <a:t>zu verfolgen.</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a:solidFill>
                  <a:srgbClr val="262626"/>
                </a:solidFill>
                <a:latin typeface="Calibri" panose="020F0502020204030204" pitchFamily="34" charset="0"/>
                <a:cs typeface="Times New Roman" panose="02020603050405020304" pitchFamily="18" charset="0"/>
              </a:rPr>
              <a:t>So hat </a:t>
            </a:r>
            <a:r>
              <a:rPr lang="sk-SK" sz="2400" kern="100" err="1">
                <a:solidFill>
                  <a:srgbClr val="262626"/>
                </a:solidFill>
                <a:latin typeface="Calibri" panose="020F0502020204030204" pitchFamily="34" charset="0"/>
                <a:cs typeface="Times New Roman" panose="02020603050405020304" pitchFamily="18" charset="0"/>
              </a:rPr>
              <a:t>beispielsweise </a:t>
            </a:r>
            <a:r>
              <a:rPr lang="sk-SK" sz="2400" kern="100">
                <a:solidFill>
                  <a:srgbClr val="262626"/>
                </a:solidFill>
                <a:latin typeface="Calibri" panose="020F0502020204030204" pitchFamily="34" charset="0"/>
                <a:cs typeface="Times New Roman" panose="02020603050405020304" pitchFamily="18" charset="0"/>
              </a:rPr>
              <a:t>Amazon </a:t>
            </a:r>
            <a:r>
              <a:rPr lang="sk-SK" sz="2400" kern="100" err="1">
                <a:solidFill>
                  <a:srgbClr val="262626"/>
                </a:solidFill>
                <a:latin typeface="Calibri" panose="020F0502020204030204" pitchFamily="34" charset="0"/>
                <a:cs typeface="Times New Roman" panose="02020603050405020304" pitchFamily="18" charset="0"/>
              </a:rPr>
              <a:t>Retail </a:t>
            </a:r>
            <a:r>
              <a:rPr lang="sk-SK" sz="2400" kern="100">
                <a:solidFill>
                  <a:srgbClr val="262626"/>
                </a:solidFill>
                <a:latin typeface="Calibri" panose="020F0502020204030204" pitchFamily="34" charset="0"/>
                <a:cs typeface="Times New Roman" panose="02020603050405020304" pitchFamily="18" charset="0"/>
              </a:rPr>
              <a:t>ein Patent für ein </a:t>
            </a:r>
            <a:r>
              <a:rPr lang="sk-SK" sz="2400" kern="100" err="1">
                <a:solidFill>
                  <a:srgbClr val="262626"/>
                </a:solidFill>
                <a:latin typeface="Calibri" panose="020F0502020204030204" pitchFamily="34" charset="0"/>
                <a:cs typeface="Times New Roman" panose="02020603050405020304" pitchFamily="18" charset="0"/>
              </a:rPr>
              <a:t>Distributed-Ledger-System angemeldet, das die Blockchain-Technologie nutzt</a:t>
            </a:r>
            <a:r>
              <a:rPr lang="sk-SK" sz="2400" kern="100">
                <a:solidFill>
                  <a:srgbClr val="262626"/>
                </a:solidFill>
                <a:latin typeface="Calibri" panose="020F0502020204030204" pitchFamily="34" charset="0"/>
                <a:cs typeface="Times New Roman" panose="02020603050405020304" pitchFamily="18" charset="0"/>
              </a:rPr>
              <a:t>, um </a:t>
            </a:r>
            <a:r>
              <a:rPr lang="sk-SK" sz="2400" kern="100" err="1">
                <a:solidFill>
                  <a:srgbClr val="262626"/>
                </a:solidFill>
                <a:latin typeface="Calibri" panose="020F0502020204030204" pitchFamily="34" charset="0"/>
                <a:cs typeface="Times New Roman" panose="02020603050405020304" pitchFamily="18" charset="0"/>
              </a:rPr>
              <a:t>die Echtheit aller </a:t>
            </a:r>
            <a:r>
              <a:rPr lang="sk-SK" sz="2400" kern="100">
                <a:solidFill>
                  <a:srgbClr val="262626"/>
                </a:solidFill>
                <a:latin typeface="Calibri" panose="020F0502020204030204" pitchFamily="34" charset="0"/>
                <a:cs typeface="Times New Roman" panose="02020603050405020304" pitchFamily="18" charset="0"/>
              </a:rPr>
              <a:t>auf der </a:t>
            </a:r>
            <a:r>
              <a:rPr lang="sk-SK" sz="2400" kern="100" err="1">
                <a:solidFill>
                  <a:srgbClr val="262626"/>
                </a:solidFill>
                <a:latin typeface="Calibri" panose="020F0502020204030204" pitchFamily="34" charset="0"/>
                <a:cs typeface="Times New Roman" panose="02020603050405020304" pitchFamily="18" charset="0"/>
              </a:rPr>
              <a:t>Plattform verkauften Waren zu überprüfen</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Amazon-Verkäufer können ihre globalen Lieferketten abbilden</a:t>
            </a:r>
            <a:r>
              <a:rPr lang="sk-SK" sz="2400" kern="100">
                <a:solidFill>
                  <a:srgbClr val="262626"/>
                </a:solidFill>
                <a:latin typeface="Calibri" panose="020F0502020204030204" pitchFamily="34" charset="0"/>
                <a:cs typeface="Times New Roman" panose="02020603050405020304" pitchFamily="18" charset="0"/>
              </a:rPr>
              <a:t>, indem sie </a:t>
            </a:r>
            <a:r>
              <a:rPr lang="sk-SK" sz="2400" kern="100" err="1">
                <a:solidFill>
                  <a:srgbClr val="262626"/>
                </a:solidFill>
                <a:latin typeface="Calibri" panose="020F0502020204030204" pitchFamily="34" charset="0"/>
                <a:cs typeface="Times New Roman" panose="02020603050405020304" pitchFamily="18" charset="0"/>
              </a:rPr>
              <a:t>Teilnehmern </a:t>
            </a:r>
            <a:r>
              <a:rPr lang="sk-SK" sz="2400" kern="100">
                <a:solidFill>
                  <a:srgbClr val="262626"/>
                </a:solidFill>
                <a:latin typeface="Calibri" panose="020F0502020204030204" pitchFamily="34" charset="0"/>
                <a:cs typeface="Times New Roman" panose="02020603050405020304" pitchFamily="18" charset="0"/>
              </a:rPr>
              <a:t>wie </a:t>
            </a:r>
            <a:r>
              <a:rPr lang="sk-SK" sz="2400" kern="100" err="1">
                <a:solidFill>
                  <a:srgbClr val="262626"/>
                </a:solidFill>
                <a:latin typeface="Calibri" panose="020F0502020204030204" pitchFamily="34" charset="0"/>
                <a:cs typeface="Times New Roman" panose="02020603050405020304" pitchFamily="18" charset="0"/>
              </a:rPr>
              <a:t>Herstellern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Kurierdiensten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Händlern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Endnutzern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Sekundärnutzern erlauben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dem Ledger Ereignisse hinzuzufügen, nachdem sie sich bei </a:t>
            </a:r>
            <a:r>
              <a:rPr lang="sk-SK" sz="2400" kern="100">
                <a:solidFill>
                  <a:srgbClr val="262626"/>
                </a:solidFill>
                <a:latin typeface="Calibri" panose="020F0502020204030204" pitchFamily="34" charset="0"/>
                <a:cs typeface="Times New Roman" panose="02020603050405020304" pitchFamily="18" charset="0"/>
              </a:rPr>
              <a:t>einer </a:t>
            </a:r>
            <a:r>
              <a:rPr lang="sk-SK" sz="2400" kern="100" err="1">
                <a:solidFill>
                  <a:srgbClr val="262626"/>
                </a:solidFill>
                <a:latin typeface="Calibri" panose="020F0502020204030204" pitchFamily="34" charset="0"/>
                <a:cs typeface="Times New Roman" panose="02020603050405020304" pitchFamily="18" charset="0"/>
              </a:rPr>
              <a:t>Zertifizierungsstelle registriert haben</a:t>
            </a:r>
            <a:r>
              <a:rPr lang="sk-SK" sz="2400" kern="100">
                <a:solidFill>
                  <a:srgbClr val="262626"/>
                </a:solidFill>
                <a:latin typeface="Calibri" panose="020F0502020204030204" pitchFamily="34" charset="0"/>
                <a:cs typeface="Times New Roman" panose="02020603050405020304" pitchFamily="18" charset="0"/>
              </a:rPr>
              <a:t>. </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715056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0000"/>
              </a:lnSpc>
              <a:spcBef>
                <a:spcPts val="600"/>
              </a:spcBef>
              <a:spcAft>
                <a:spcPts val="600"/>
              </a:spcAft>
            </a:pPr>
            <a:r>
              <a:rPr lang="sk-SK" sz="2400" b="1" kern="100">
                <a:latin typeface="Calibri" panose="020F0502020204030204" pitchFamily="34" charset="0"/>
                <a:cs typeface="Times New Roman" panose="02020603050405020304" pitchFamily="18" charset="0"/>
              </a:rPr>
              <a:t>Landwirtschaft</a:t>
            </a:r>
            <a:endParaRPr lang="en-GB" sz="2400" b="1" kern="10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Diese Innovation ermöglicht eine </a:t>
            </a:r>
            <a:r>
              <a:rPr lang="sk-SK" sz="2400" kern="100">
                <a:solidFill>
                  <a:srgbClr val="262626"/>
                </a:solidFill>
                <a:latin typeface="Calibri" panose="020F0502020204030204" pitchFamily="34" charset="0"/>
                <a:cs typeface="Times New Roman" panose="02020603050405020304" pitchFamily="18" charset="0"/>
              </a:rPr>
              <a:t>transparente und </a:t>
            </a:r>
            <a:r>
              <a:rPr lang="sk-SK" sz="2400" kern="100" err="1">
                <a:solidFill>
                  <a:srgbClr val="262626"/>
                </a:solidFill>
                <a:latin typeface="Calibri" panose="020F0502020204030204" pitchFamily="34" charset="0"/>
                <a:cs typeface="Times New Roman" panose="02020603050405020304" pitchFamily="18" charset="0"/>
              </a:rPr>
              <a:t>zuverlässige Datenerfassung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die folgende Vorteile mit sich bringt</a:t>
            </a:r>
            <a:r>
              <a:rPr lang="sk-SK" sz="24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Transparenz der Lieferkette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 ermöglicht die Aufzeichnung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Verfolgung jedes </a:t>
            </a:r>
            <a:r>
              <a:rPr lang="sk-SK" sz="2400" kern="100">
                <a:solidFill>
                  <a:srgbClr val="262626"/>
                </a:solidFill>
                <a:latin typeface="Calibri" panose="020F0502020204030204" pitchFamily="34" charset="0"/>
                <a:cs typeface="Times New Roman" panose="02020603050405020304" pitchFamily="18" charset="0"/>
              </a:rPr>
              <a:t>Schritts in </a:t>
            </a:r>
            <a:r>
              <a:rPr lang="sk-SK" sz="2400" kern="100" err="1">
                <a:solidFill>
                  <a:srgbClr val="262626"/>
                </a:solidFill>
                <a:latin typeface="Calibri" panose="020F0502020204030204" pitchFamily="34" charset="0"/>
                <a:cs typeface="Times New Roman" panose="02020603050405020304" pitchFamily="18" charset="0"/>
              </a:rPr>
              <a:t>der Lieferkette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vom Saatgut </a:t>
            </a:r>
            <a:r>
              <a:rPr lang="sk-SK" sz="2400" kern="100">
                <a:solidFill>
                  <a:srgbClr val="262626"/>
                </a:solidFill>
                <a:latin typeface="Calibri" panose="020F0502020204030204" pitchFamily="34" charset="0"/>
                <a:cs typeface="Times New Roman" panose="02020603050405020304" pitchFamily="18" charset="0"/>
              </a:rPr>
              <a:t>bis zum </a:t>
            </a:r>
            <a:r>
              <a:rPr lang="sk-SK" sz="2400" kern="100" err="1">
                <a:solidFill>
                  <a:srgbClr val="262626"/>
                </a:solidFill>
                <a:latin typeface="Calibri" panose="020F0502020204030204" pitchFamily="34" charset="0"/>
                <a:cs typeface="Times New Roman" panose="02020603050405020304" pitchFamily="18" charset="0"/>
              </a:rPr>
              <a:t>Endprodukt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Dies erhöht das Vertrauen der Verbraucher </a:t>
            </a:r>
            <a:r>
              <a:rPr lang="sk-SK" sz="2400" kern="100">
                <a:solidFill>
                  <a:srgbClr val="262626"/>
                </a:solidFill>
                <a:latin typeface="Calibri" panose="020F0502020204030204" pitchFamily="34" charset="0"/>
                <a:cs typeface="Times New Roman" panose="02020603050405020304" pitchFamily="18" charset="0"/>
              </a:rPr>
              <a:t>in </a:t>
            </a:r>
            <a:r>
              <a:rPr lang="sk-SK" sz="2400" kern="100" err="1">
                <a:solidFill>
                  <a:srgbClr val="262626"/>
                </a:solidFill>
                <a:latin typeface="Calibri" panose="020F0502020204030204" pitchFamily="34" charset="0"/>
                <a:cs typeface="Times New Roman" panose="02020603050405020304" pitchFamily="18" charset="0"/>
              </a:rPr>
              <a:t>die Herkunft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Qualität </a:t>
            </a:r>
            <a:r>
              <a:rPr lang="sk-SK" sz="2400" kern="100">
                <a:solidFill>
                  <a:srgbClr val="262626"/>
                </a:solidFill>
                <a:latin typeface="Calibri" panose="020F0502020204030204" pitchFamily="34" charset="0"/>
                <a:cs typeface="Times New Roman" panose="02020603050405020304" pitchFamily="18" charset="0"/>
              </a:rPr>
              <a:t>von </a:t>
            </a:r>
            <a:r>
              <a:rPr lang="sk-SK" sz="2400" kern="100" err="1">
                <a:solidFill>
                  <a:srgbClr val="262626"/>
                </a:solidFill>
                <a:latin typeface="Calibri" panose="020F0502020204030204" pitchFamily="34" charset="0"/>
                <a:cs typeface="Times New Roman" panose="02020603050405020304" pitchFamily="18" charset="0"/>
              </a:rPr>
              <a:t>Lebensmitteln</a:t>
            </a:r>
            <a:r>
              <a:rPr lang="sk-SK" sz="24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Rückverfolgbarkeit von </a:t>
            </a:r>
            <a:r>
              <a:rPr lang="sk-SK" sz="2400" kern="100">
                <a:solidFill>
                  <a:srgbClr val="262626"/>
                </a:solidFill>
                <a:latin typeface="Calibri" panose="020F0502020204030204" pitchFamily="34" charset="0"/>
                <a:cs typeface="Times New Roman" panose="02020603050405020304" pitchFamily="18" charset="0"/>
              </a:rPr>
              <a:t>Lebensmitteln: Dank </a:t>
            </a:r>
            <a:r>
              <a:rPr lang="sk-SK" sz="2400" kern="100" err="1">
                <a:solidFill>
                  <a:srgbClr val="262626"/>
                </a:solidFill>
                <a:latin typeface="Calibri" panose="020F0502020204030204" pitchFamily="34" charset="0"/>
                <a:cs typeface="Times New Roman" panose="02020603050405020304" pitchFamily="18" charset="0"/>
              </a:rPr>
              <a:t>Blockchain ist es möglich</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schnell </a:t>
            </a:r>
            <a:r>
              <a:rPr lang="sk-SK" sz="2400" kern="100">
                <a:solidFill>
                  <a:srgbClr val="262626"/>
                </a:solidFill>
                <a:latin typeface="Calibri" panose="020F0502020204030204" pitchFamily="34" charset="0"/>
                <a:cs typeface="Times New Roman" panose="02020603050405020304" pitchFamily="18" charset="0"/>
              </a:rPr>
              <a:t>und </a:t>
            </a:r>
            <a:r>
              <a:rPr lang="sk-SK" sz="2400" kern="100" err="1">
                <a:solidFill>
                  <a:srgbClr val="262626"/>
                </a:solidFill>
                <a:latin typeface="Calibri" panose="020F0502020204030204" pitchFamily="34" charset="0"/>
                <a:cs typeface="Times New Roman" panose="02020603050405020304" pitchFamily="18" charset="0"/>
              </a:rPr>
              <a:t>genau festzustellen, woher die Lebensmittel stammen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Dies ist der Schlüssel </a:t>
            </a:r>
            <a:r>
              <a:rPr lang="sk-SK" sz="2400" kern="100">
                <a:solidFill>
                  <a:srgbClr val="262626"/>
                </a:solidFill>
                <a:latin typeface="Calibri" panose="020F0502020204030204" pitchFamily="34" charset="0"/>
                <a:cs typeface="Times New Roman" panose="02020603050405020304" pitchFamily="18" charset="0"/>
              </a:rPr>
              <a:t>zur </a:t>
            </a:r>
            <a:r>
              <a:rPr lang="sk-SK" sz="2400" kern="100" err="1">
                <a:solidFill>
                  <a:srgbClr val="262626"/>
                </a:solidFill>
                <a:latin typeface="Calibri" panose="020F0502020204030204" pitchFamily="34" charset="0"/>
                <a:cs typeface="Times New Roman" panose="02020603050405020304" pitchFamily="18" charset="0"/>
              </a:rPr>
              <a:t>Gewährleistung der Lebensmittelsicherheit </a:t>
            </a:r>
            <a:r>
              <a:rPr lang="sk-SK" sz="2400" kern="100">
                <a:solidFill>
                  <a:srgbClr val="262626"/>
                </a:solidFill>
                <a:latin typeface="Calibri" panose="020F0502020204030204" pitchFamily="34" charset="0"/>
                <a:cs typeface="Times New Roman" panose="02020603050405020304" pitchFamily="18" charset="0"/>
              </a:rPr>
              <a:t>und zum </a:t>
            </a:r>
            <a:r>
              <a:rPr lang="sk-SK" sz="2400" kern="100" err="1">
                <a:solidFill>
                  <a:srgbClr val="262626"/>
                </a:solidFill>
                <a:latin typeface="Calibri" panose="020F0502020204030204" pitchFamily="34" charset="0"/>
                <a:cs typeface="Times New Roman" panose="02020603050405020304" pitchFamily="18" charset="0"/>
              </a:rPr>
              <a:t>Rückruf fehlerhafter Produkte</a:t>
            </a:r>
            <a:r>
              <a:rPr lang="sk-SK" sz="2400" kern="100">
                <a:solidFill>
                  <a:srgbClr val="262626"/>
                </a:solidFill>
                <a:latin typeface="Calibri" panose="020F0502020204030204" pitchFamily="34" charset="0"/>
                <a:cs typeface="Times New Roman" panose="02020603050405020304" pitchFamily="18" charset="0"/>
              </a:rPr>
              <a:t>. </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341218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0000"/>
              </a:lnSpc>
              <a:spcBef>
                <a:spcPts val="600"/>
              </a:spcBef>
              <a:spcAft>
                <a:spcPts val="600"/>
              </a:spcAft>
            </a:pPr>
            <a:r>
              <a:rPr lang="sk-SK" sz="2400" b="1" kern="100" dirty="0" err="1">
                <a:latin typeface="Calibri" panose="020F0502020204030204" pitchFamily="34" charset="0"/>
                <a:cs typeface="Times New Roman" panose="02020603050405020304" pitchFamily="18" charset="0"/>
              </a:rPr>
              <a:t>Landwirtschaft</a:t>
            </a:r>
            <a:endParaRPr lang="en-GB" sz="2400" b="1" kern="100" dirty="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dirty="0" err="1">
                <a:solidFill>
                  <a:srgbClr val="262626"/>
                </a:solidFill>
                <a:latin typeface="Calibri" panose="020F0502020204030204" pitchFamily="34" charset="0"/>
                <a:cs typeface="Times New Roman" panose="02020603050405020304" pitchFamily="18" charset="0"/>
              </a:rPr>
              <a:t>Diese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Innovation</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ermöglicht</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eine</a:t>
            </a:r>
            <a:r>
              <a:rPr lang="sk-SK" sz="2400" kern="100" dirty="0">
                <a:solidFill>
                  <a:srgbClr val="262626"/>
                </a:solidFill>
                <a:latin typeface="Calibri" panose="020F0502020204030204" pitchFamily="34" charset="0"/>
                <a:cs typeface="Times New Roman" panose="02020603050405020304" pitchFamily="18" charset="0"/>
              </a:rPr>
              <a:t> transparente </a:t>
            </a:r>
            <a:r>
              <a:rPr lang="sk-SK" sz="2400" kern="100" dirty="0" err="1">
                <a:solidFill>
                  <a:srgbClr val="262626"/>
                </a:solidFill>
                <a:latin typeface="Calibri" panose="020F0502020204030204" pitchFamily="34" charset="0"/>
                <a:cs typeface="Times New Roman" panose="02020603050405020304" pitchFamily="18" charset="0"/>
              </a:rPr>
              <a:t>und</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zuverlässige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Datenerfassung</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die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folgende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Vorteile</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mit</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sich</a:t>
            </a:r>
            <a:r>
              <a:rPr lang="sk-SK" sz="2400" kern="100" dirty="0">
                <a:solidFill>
                  <a:srgbClr val="262626"/>
                </a:solidFill>
                <a:latin typeface="Calibri" panose="020F0502020204030204" pitchFamily="34" charset="0"/>
                <a:cs typeface="Times New Roman" panose="02020603050405020304" pitchFamily="18" charset="0"/>
              </a:rPr>
              <a:t> </a:t>
            </a:r>
            <a:r>
              <a:rPr lang="sk-SK" sz="2400" kern="100" dirty="0" err="1">
                <a:solidFill>
                  <a:srgbClr val="262626"/>
                </a:solidFill>
                <a:latin typeface="Calibri" panose="020F0502020204030204" pitchFamily="34" charset="0"/>
                <a:cs typeface="Times New Roman" panose="02020603050405020304" pitchFamily="18" charset="0"/>
              </a:rPr>
              <a:t>bringt</a:t>
            </a:r>
            <a:r>
              <a:rPr lang="sk-SK" sz="2400" kern="100" dirty="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dirty="0" err="1">
                <a:solidFill>
                  <a:srgbClr val="262626"/>
                </a:solidFill>
                <a:latin typeface="Calibri" panose="020F0502020204030204" pitchFamily="34" charset="0"/>
                <a:cs typeface="Times New Roman" panose="02020603050405020304" pitchFamily="18" charset="0"/>
              </a:rPr>
              <a:t>Höhere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Effizienz</a:t>
            </a:r>
            <a:r>
              <a:rPr lang="sk-SK" sz="2000" kern="100" dirty="0">
                <a:solidFill>
                  <a:srgbClr val="262626"/>
                </a:solidFill>
                <a:latin typeface="Calibri" panose="020F0502020204030204" pitchFamily="34" charset="0"/>
                <a:cs typeface="Times New Roman" panose="02020603050405020304" pitchFamily="18" charset="0"/>
              </a:rPr>
              <a:t> der </a:t>
            </a:r>
            <a:r>
              <a:rPr lang="sk-SK" sz="2000" kern="100" dirty="0" err="1">
                <a:solidFill>
                  <a:srgbClr val="262626"/>
                </a:solidFill>
                <a:latin typeface="Calibri" panose="020F0502020204030204" pitchFamily="34" charset="0"/>
                <a:cs typeface="Times New Roman" panose="02020603050405020304" pitchFamily="18" charset="0"/>
              </a:rPr>
              <a:t>Verwaltung</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Blockchain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erleichtert</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die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Aufzeichnung</a:t>
            </a:r>
            <a:r>
              <a:rPr lang="sk-SK" sz="2000" kern="100" dirty="0">
                <a:solidFill>
                  <a:srgbClr val="262626"/>
                </a:solidFill>
                <a:latin typeface="Calibri" panose="020F0502020204030204" pitchFamily="34" charset="0"/>
                <a:cs typeface="Times New Roman" panose="02020603050405020304" pitchFamily="18" charset="0"/>
              </a:rPr>
              <a:t> von </a:t>
            </a:r>
            <a:r>
              <a:rPr lang="sk-SK" sz="2000" kern="100" dirty="0" err="1">
                <a:solidFill>
                  <a:srgbClr val="262626"/>
                </a:solidFill>
                <a:latin typeface="Calibri" panose="020F0502020204030204" pitchFamily="34" charset="0"/>
                <a:cs typeface="Times New Roman" panose="02020603050405020304" pitchFamily="18" charset="0"/>
              </a:rPr>
              <a:t>Informationen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über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Boden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Pflanzen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Wetter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anderer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agronomischer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Daten</a:t>
            </a:r>
            <a:r>
              <a:rPr lang="sk-SK" sz="2000" kern="100" dirty="0">
                <a:solidFill>
                  <a:srgbClr val="262626"/>
                </a:solidFill>
                <a:latin typeface="Calibri" panose="020F0502020204030204" pitchFamily="34" charset="0"/>
                <a:cs typeface="Times New Roman" panose="02020603050405020304" pitchFamily="18" charset="0"/>
              </a:rPr>
              <a:t>. So </a:t>
            </a:r>
            <a:r>
              <a:rPr lang="sk-SK" sz="2000" kern="100" dirty="0" err="1">
                <a:solidFill>
                  <a:srgbClr val="262626"/>
                </a:solidFill>
                <a:latin typeface="Calibri" panose="020F0502020204030204" pitchFamily="34" charset="0"/>
                <a:cs typeface="Times New Roman" panose="02020603050405020304" pitchFamily="18" charset="0"/>
              </a:rPr>
              <a:t>können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Landwirte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ihre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Produktion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besser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planen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optimieren</a:t>
            </a:r>
            <a:r>
              <a:rPr lang="sk-SK" sz="2000" kern="100" dirty="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dirty="0" err="1">
                <a:solidFill>
                  <a:srgbClr val="262626"/>
                </a:solidFill>
                <a:latin typeface="Calibri" panose="020F0502020204030204" pitchFamily="34" charset="0"/>
                <a:cs typeface="Times New Roman" panose="02020603050405020304" pitchFamily="18" charset="0"/>
              </a:rPr>
              <a:t>Schnellere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sicherere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Zahlungen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Zahlungen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für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landwirtschaftliche</a:t>
            </a:r>
            <a:r>
              <a:rPr lang="sk-SK" sz="2000" kern="100" dirty="0">
                <a:solidFill>
                  <a:srgbClr val="262626"/>
                </a:solidFill>
                <a:latin typeface="Calibri" panose="020F0502020204030204" pitchFamily="34" charset="0"/>
                <a:cs typeface="Times New Roman" panose="02020603050405020304" pitchFamily="18" charset="0"/>
              </a:rPr>
              <a:t> Produkte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Dienstleistungen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können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über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Kryptowährungen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auf</a:t>
            </a:r>
            <a:r>
              <a:rPr lang="sk-SK" sz="2000" kern="100" dirty="0">
                <a:solidFill>
                  <a:srgbClr val="262626"/>
                </a:solidFill>
                <a:latin typeface="Calibri" panose="020F0502020204030204" pitchFamily="34" charset="0"/>
                <a:cs typeface="Times New Roman" panose="02020603050405020304" pitchFamily="18" charset="0"/>
              </a:rPr>
              <a:t> der </a:t>
            </a:r>
            <a:r>
              <a:rPr lang="sk-SK" sz="2000" kern="100" dirty="0" err="1">
                <a:solidFill>
                  <a:srgbClr val="262626"/>
                </a:solidFill>
                <a:latin typeface="Calibri" panose="020F0502020204030204" pitchFamily="34" charset="0"/>
                <a:cs typeface="Times New Roman" panose="02020603050405020304" pitchFamily="18" charset="0"/>
              </a:rPr>
              <a:t>Blockchain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getätigt</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werden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was</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Transaktionen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einfacher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schneller</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macht</a:t>
            </a:r>
            <a:r>
              <a:rPr lang="sk-SK" sz="2000" kern="100" dirty="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dirty="0" err="1">
                <a:solidFill>
                  <a:srgbClr val="262626"/>
                </a:solidFill>
                <a:latin typeface="Calibri" panose="020F0502020204030204" pitchFamily="34" charset="0"/>
                <a:cs typeface="Times New Roman" panose="02020603050405020304" pitchFamily="18" charset="0"/>
              </a:rPr>
              <a:t>Zertifizierung</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Regulierung</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Umwelt</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Bio-</a:t>
            </a:r>
            <a:r>
              <a:rPr lang="sk-SK" sz="2000" kern="100" dirty="0" err="1">
                <a:solidFill>
                  <a:srgbClr val="262626"/>
                </a:solidFill>
                <a:latin typeface="Calibri" panose="020F0502020204030204" pitchFamily="34" charset="0"/>
                <a:cs typeface="Times New Roman" panose="02020603050405020304" pitchFamily="18" charset="0"/>
              </a:rPr>
              <a:t>Zertifikate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können</a:t>
            </a:r>
            <a:r>
              <a:rPr lang="sk-SK" sz="2000" kern="100" dirty="0">
                <a:solidFill>
                  <a:srgbClr val="262626"/>
                </a:solidFill>
                <a:latin typeface="Calibri" panose="020F0502020204030204" pitchFamily="34" charset="0"/>
                <a:cs typeface="Times New Roman" panose="02020603050405020304" pitchFamily="18" charset="0"/>
              </a:rPr>
              <a:t> in der </a:t>
            </a:r>
            <a:r>
              <a:rPr lang="sk-SK" sz="2000" kern="100" dirty="0" err="1">
                <a:solidFill>
                  <a:srgbClr val="262626"/>
                </a:solidFill>
                <a:latin typeface="Calibri" panose="020F0502020204030204" pitchFamily="34" charset="0"/>
                <a:cs typeface="Times New Roman" panose="02020603050405020304" pitchFamily="18" charset="0"/>
              </a:rPr>
              <a:t>Blockchain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gespeichert</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werden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was</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eine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einfachere</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Überprüfung</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und</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Einhaltung</a:t>
            </a:r>
            <a:r>
              <a:rPr lang="sk-SK" sz="2000" kern="100" dirty="0">
                <a:solidFill>
                  <a:srgbClr val="262626"/>
                </a:solidFill>
                <a:latin typeface="Calibri" panose="020F0502020204030204" pitchFamily="34" charset="0"/>
                <a:cs typeface="Times New Roman" panose="02020603050405020304" pitchFamily="18" charset="0"/>
              </a:rPr>
              <a:t> der </a:t>
            </a:r>
            <a:r>
              <a:rPr lang="sk-SK" sz="2000" kern="100" dirty="0" err="1">
                <a:solidFill>
                  <a:srgbClr val="262626"/>
                </a:solidFill>
                <a:latin typeface="Calibri" panose="020F0502020204030204" pitchFamily="34" charset="0"/>
                <a:cs typeface="Times New Roman" panose="02020603050405020304" pitchFamily="18" charset="0"/>
              </a:rPr>
              <a:t>Vorschriften</a:t>
            </a:r>
            <a:r>
              <a:rPr lang="sk-SK" sz="2000" kern="100" dirty="0">
                <a:solidFill>
                  <a:srgbClr val="262626"/>
                </a:solidFill>
                <a:latin typeface="Calibri" panose="020F0502020204030204" pitchFamily="34" charset="0"/>
                <a:cs typeface="Times New Roman" panose="02020603050405020304" pitchFamily="18" charset="0"/>
              </a:rPr>
              <a:t> </a:t>
            </a:r>
            <a:r>
              <a:rPr lang="sk-SK" sz="2000" kern="100" dirty="0" err="1">
                <a:solidFill>
                  <a:srgbClr val="262626"/>
                </a:solidFill>
                <a:latin typeface="Calibri" panose="020F0502020204030204" pitchFamily="34" charset="0"/>
                <a:cs typeface="Times New Roman" panose="02020603050405020304" pitchFamily="18" charset="0"/>
              </a:rPr>
              <a:t>ermöglicht</a:t>
            </a:r>
            <a:r>
              <a:rPr lang="sk-SK" sz="2000" kern="100" dirty="0">
                <a:solidFill>
                  <a:srgbClr val="262626"/>
                </a:solidFill>
                <a:latin typeface="Calibri" panose="020F0502020204030204" pitchFamily="34" charset="0"/>
                <a:cs typeface="Times New Roman" panose="02020603050405020304" pitchFamily="18" charset="0"/>
              </a:rPr>
              <a:t>. </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die verschiedenen Branchen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36172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7000"/>
              </a:lnSpc>
              <a:spcAft>
                <a:spcPts val="800"/>
              </a:spcAft>
            </a:pPr>
            <a:r>
              <a:rPr lang="sk-SK" sz="2400" b="1" kern="100">
                <a:latin typeface="Calibri" panose="020F0502020204030204" pitchFamily="34" charset="0"/>
                <a:cs typeface="Times New Roman" panose="02020603050405020304" pitchFamily="18" charset="0"/>
              </a:rPr>
              <a:t>Landwirtschaft</a:t>
            </a:r>
            <a:endParaRPr lang="en-GB" sz="2400" b="1" kern="10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Diese Innovation ermöglicht eine </a:t>
            </a:r>
            <a:r>
              <a:rPr lang="sk-SK" sz="2400" kern="100">
                <a:solidFill>
                  <a:srgbClr val="262626"/>
                </a:solidFill>
                <a:latin typeface="Calibri" panose="020F0502020204030204" pitchFamily="34" charset="0"/>
                <a:cs typeface="Times New Roman" panose="02020603050405020304" pitchFamily="18" charset="0"/>
              </a:rPr>
              <a:t>transparente und </a:t>
            </a:r>
            <a:r>
              <a:rPr lang="sk-SK" sz="2400" kern="100" err="1">
                <a:solidFill>
                  <a:srgbClr val="262626"/>
                </a:solidFill>
                <a:latin typeface="Calibri" panose="020F0502020204030204" pitchFamily="34" charset="0"/>
                <a:cs typeface="Times New Roman" panose="02020603050405020304" pitchFamily="18" charset="0"/>
              </a:rPr>
              <a:t>zuverlässige Datenerfassung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die folgende Vorteile mit sich bringt</a:t>
            </a:r>
            <a:r>
              <a:rPr lang="sk-SK" sz="24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Mikrofinanzierung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Kleinbauern können über die Blockchain Zugang zu Mikrofinanzierungen erhalten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was die Entwicklung </a:t>
            </a:r>
            <a:r>
              <a:rPr lang="sk-SK" sz="2000" kern="100">
                <a:solidFill>
                  <a:srgbClr val="262626"/>
                </a:solidFill>
                <a:latin typeface="Calibri" panose="020F0502020204030204" pitchFamily="34" charset="0"/>
                <a:cs typeface="Times New Roman" panose="02020603050405020304" pitchFamily="18" charset="0"/>
              </a:rPr>
              <a:t>der </a:t>
            </a:r>
            <a:r>
              <a:rPr lang="sk-SK" sz="2000" kern="100" err="1">
                <a:solidFill>
                  <a:srgbClr val="262626"/>
                </a:solidFill>
                <a:latin typeface="Calibri" panose="020F0502020204030204" pitchFamily="34" charset="0"/>
                <a:cs typeface="Times New Roman" panose="02020603050405020304" pitchFamily="18" charset="0"/>
              </a:rPr>
              <a:t>landwirtschaftlichen Gemeinschaften unterstützt</a:t>
            </a:r>
            <a:r>
              <a:rPr lang="sk-SK" sz="20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a:solidFill>
                  <a:srgbClr val="262626"/>
                </a:solidFill>
                <a:latin typeface="Calibri" panose="020F0502020204030204" pitchFamily="34" charset="0"/>
                <a:cs typeface="Times New Roman" panose="02020603050405020304" pitchFamily="18" charset="0"/>
              </a:rPr>
              <a:t>Überwachung von </a:t>
            </a:r>
            <a:r>
              <a:rPr lang="sk-SK" sz="2000" kern="100" err="1">
                <a:solidFill>
                  <a:srgbClr val="262626"/>
                </a:solidFill>
                <a:latin typeface="Calibri" panose="020F0502020204030204" pitchFamily="34" charset="0"/>
                <a:cs typeface="Times New Roman" panose="02020603050405020304" pitchFamily="18" charset="0"/>
              </a:rPr>
              <a:t>Wasser </a:t>
            </a:r>
            <a:r>
              <a:rPr lang="sk-SK" sz="2000" kern="100">
                <a:solidFill>
                  <a:srgbClr val="262626"/>
                </a:solidFill>
                <a:latin typeface="Calibri" panose="020F0502020204030204" pitchFamily="34" charset="0"/>
                <a:cs typeface="Times New Roman" panose="02020603050405020304" pitchFamily="18" charset="0"/>
              </a:rPr>
              <a:t>und </a:t>
            </a:r>
            <a:r>
              <a:rPr lang="sk-SK" sz="2000" kern="100" err="1">
                <a:solidFill>
                  <a:srgbClr val="262626"/>
                </a:solidFill>
                <a:latin typeface="Calibri" panose="020F0502020204030204" pitchFamily="34" charset="0"/>
                <a:cs typeface="Times New Roman" panose="02020603050405020304" pitchFamily="18" charset="0"/>
              </a:rPr>
              <a:t>Bewässerung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 kann helfen, </a:t>
            </a:r>
            <a:r>
              <a:rPr lang="sk-SK" sz="2000" kern="100">
                <a:solidFill>
                  <a:srgbClr val="262626"/>
                </a:solidFill>
                <a:latin typeface="Calibri" panose="020F0502020204030204" pitchFamily="34" charset="0"/>
                <a:cs typeface="Times New Roman" panose="02020603050405020304" pitchFamily="18" charset="0"/>
              </a:rPr>
              <a:t>den </a:t>
            </a:r>
            <a:r>
              <a:rPr lang="sk-SK" sz="2000" kern="100" err="1">
                <a:solidFill>
                  <a:srgbClr val="262626"/>
                </a:solidFill>
                <a:latin typeface="Calibri" panose="020F0502020204030204" pitchFamily="34" charset="0"/>
                <a:cs typeface="Times New Roman" panose="02020603050405020304" pitchFamily="18" charset="0"/>
              </a:rPr>
              <a:t>Wasserverbrauch </a:t>
            </a:r>
            <a:r>
              <a:rPr lang="sk-SK" sz="2000" kern="100">
                <a:solidFill>
                  <a:srgbClr val="262626"/>
                </a:solidFill>
                <a:latin typeface="Calibri" panose="020F0502020204030204" pitchFamily="34" charset="0"/>
                <a:cs typeface="Times New Roman" panose="02020603050405020304" pitchFamily="18" charset="0"/>
              </a:rPr>
              <a:t>in </a:t>
            </a:r>
            <a:r>
              <a:rPr lang="sk-SK" sz="2000" kern="100" err="1">
                <a:solidFill>
                  <a:srgbClr val="262626"/>
                </a:solidFill>
                <a:latin typeface="Calibri" panose="020F0502020204030204" pitchFamily="34" charset="0"/>
                <a:cs typeface="Times New Roman" panose="02020603050405020304" pitchFamily="18" charset="0"/>
              </a:rPr>
              <a:t>landwirtschaftlichen Betrieben </a:t>
            </a:r>
            <a:r>
              <a:rPr lang="sk-SK" sz="2000" kern="100">
                <a:solidFill>
                  <a:srgbClr val="262626"/>
                </a:solidFill>
                <a:latin typeface="Calibri" panose="020F0502020204030204" pitchFamily="34" charset="0"/>
                <a:cs typeface="Times New Roman" panose="02020603050405020304" pitchFamily="18" charset="0"/>
              </a:rPr>
              <a:t>zu überwachen und </a:t>
            </a:r>
            <a:r>
              <a:rPr lang="sk-SK" sz="2000" kern="100" err="1">
                <a:solidFill>
                  <a:srgbClr val="262626"/>
                </a:solidFill>
                <a:latin typeface="Calibri" panose="020F0502020204030204" pitchFamily="34" charset="0"/>
                <a:cs typeface="Times New Roman" panose="02020603050405020304" pitchFamily="18" charset="0"/>
              </a:rPr>
              <a:t>zu optimieren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was besonders </a:t>
            </a:r>
            <a:r>
              <a:rPr lang="sk-SK" sz="2000" kern="100">
                <a:solidFill>
                  <a:srgbClr val="262626"/>
                </a:solidFill>
                <a:latin typeface="Calibri" panose="020F0502020204030204" pitchFamily="34" charset="0"/>
                <a:cs typeface="Times New Roman" panose="02020603050405020304" pitchFamily="18" charset="0"/>
              </a:rPr>
              <a:t>in </a:t>
            </a:r>
            <a:r>
              <a:rPr lang="sk-SK" sz="2000" kern="100" err="1">
                <a:solidFill>
                  <a:srgbClr val="262626"/>
                </a:solidFill>
                <a:latin typeface="Calibri" panose="020F0502020204030204" pitchFamily="34" charset="0"/>
                <a:cs typeface="Times New Roman" panose="02020603050405020304" pitchFamily="18" charset="0"/>
              </a:rPr>
              <a:t>trockenen Regionen wichtig ist</a:t>
            </a:r>
            <a:r>
              <a:rPr lang="sk-SK" sz="20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Kampf gegen Betrug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 erschwert </a:t>
            </a:r>
            <a:r>
              <a:rPr lang="sk-SK" sz="2000" kern="100">
                <a:solidFill>
                  <a:srgbClr val="262626"/>
                </a:solidFill>
                <a:latin typeface="Calibri" panose="020F0502020204030204" pitchFamily="34" charset="0"/>
                <a:cs typeface="Times New Roman" panose="02020603050405020304" pitchFamily="18" charset="0"/>
              </a:rPr>
              <a:t>das </a:t>
            </a:r>
            <a:r>
              <a:rPr lang="sk-SK" sz="2000" kern="100" err="1">
                <a:solidFill>
                  <a:srgbClr val="262626"/>
                </a:solidFill>
                <a:latin typeface="Calibri" panose="020F0502020204030204" pitchFamily="34" charset="0"/>
                <a:cs typeface="Times New Roman" panose="02020603050405020304" pitchFamily="18" charset="0"/>
              </a:rPr>
              <a:t>Fälschen von Zertifikaten </a:t>
            </a:r>
            <a:r>
              <a:rPr lang="sk-SK" sz="2000" kern="100">
                <a:solidFill>
                  <a:srgbClr val="262626"/>
                </a:solidFill>
                <a:latin typeface="Calibri" panose="020F0502020204030204" pitchFamily="34" charset="0"/>
                <a:cs typeface="Times New Roman" panose="02020603050405020304" pitchFamily="18" charset="0"/>
              </a:rPr>
              <a:t>und </a:t>
            </a:r>
            <a:r>
              <a:rPr lang="sk-SK" sz="2000" kern="100" err="1">
                <a:solidFill>
                  <a:srgbClr val="262626"/>
                </a:solidFill>
                <a:latin typeface="Calibri" panose="020F0502020204030204" pitchFamily="34" charset="0"/>
                <a:cs typeface="Times New Roman" panose="02020603050405020304" pitchFamily="18" charset="0"/>
              </a:rPr>
              <a:t>Etiketten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was zur Betrugsbekämpfung </a:t>
            </a:r>
            <a:r>
              <a:rPr lang="sk-SK" sz="2000" kern="100">
                <a:solidFill>
                  <a:srgbClr val="262626"/>
                </a:solidFill>
                <a:latin typeface="Calibri" panose="020F0502020204030204" pitchFamily="34" charset="0"/>
                <a:cs typeface="Times New Roman" panose="02020603050405020304" pitchFamily="18" charset="0"/>
              </a:rPr>
              <a:t>in der </a:t>
            </a:r>
            <a:r>
              <a:rPr lang="sk-SK" sz="2000" kern="100" err="1">
                <a:solidFill>
                  <a:srgbClr val="262626"/>
                </a:solidFill>
                <a:latin typeface="Calibri" panose="020F0502020204030204" pitchFamily="34" charset="0"/>
                <a:cs typeface="Times New Roman" panose="02020603050405020304" pitchFamily="18" charset="0"/>
              </a:rPr>
              <a:t>Landwirtschaft beiträgt</a:t>
            </a:r>
            <a:r>
              <a:rPr lang="sk-SK" sz="2000" kern="100">
                <a:solidFill>
                  <a:srgbClr val="262626"/>
                </a:solidFill>
                <a:latin typeface="Calibri" panose="020F0502020204030204" pitchFamily="34" charset="0"/>
                <a:cs typeface="Times New Roman" panose="02020603050405020304" pitchFamily="18" charset="0"/>
              </a:rPr>
              <a:t>. </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verschiedene Branchen die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41332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nSpc>
                <a:spcPct val="107000"/>
              </a:lnSpc>
              <a:spcAft>
                <a:spcPts val="800"/>
              </a:spcAft>
            </a:pPr>
            <a:r>
              <a:rPr lang="sk-SK" sz="2400" b="1" kern="100">
                <a:latin typeface="Calibri" panose="020F0502020204030204" pitchFamily="34" charset="0"/>
                <a:cs typeface="Times New Roman" panose="02020603050405020304" pitchFamily="18" charset="0"/>
              </a:rPr>
              <a:t>Landwirtschaft</a:t>
            </a:r>
            <a:endParaRPr lang="en-GB" sz="2400" b="1" kern="100">
              <a:latin typeface="Calibri" panose="020F0502020204030204" pitchFamily="34" charset="0"/>
              <a:cs typeface="Times New Roman" panose="02020603050405020304" pitchFamily="18" charset="0"/>
            </a:endParaRPr>
          </a:p>
          <a:p>
            <a:pPr marL="285750" lvl="6" indent="-28575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Diese Innovation ermöglicht eine </a:t>
            </a:r>
            <a:r>
              <a:rPr lang="sk-SK" sz="2400" kern="100">
                <a:solidFill>
                  <a:srgbClr val="262626"/>
                </a:solidFill>
                <a:latin typeface="Calibri" panose="020F0502020204030204" pitchFamily="34" charset="0"/>
                <a:cs typeface="Times New Roman" panose="02020603050405020304" pitchFamily="18" charset="0"/>
              </a:rPr>
              <a:t>transparente und </a:t>
            </a:r>
            <a:r>
              <a:rPr lang="sk-SK" sz="2400" kern="100" err="1">
                <a:solidFill>
                  <a:srgbClr val="262626"/>
                </a:solidFill>
                <a:latin typeface="Calibri" panose="020F0502020204030204" pitchFamily="34" charset="0"/>
                <a:cs typeface="Times New Roman" panose="02020603050405020304" pitchFamily="18" charset="0"/>
              </a:rPr>
              <a:t>zuverlässige Datenerfassung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die folgende Vorteile mit sich bringt</a:t>
            </a:r>
            <a:r>
              <a:rPr lang="sk-SK" sz="24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Verbesserte Zusammenarbeit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Landwirte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Erzeuger </a:t>
            </a:r>
            <a:r>
              <a:rPr lang="sk-SK" sz="2000" kern="100">
                <a:solidFill>
                  <a:srgbClr val="262626"/>
                </a:solidFill>
                <a:latin typeface="Calibri" panose="020F0502020204030204" pitchFamily="34" charset="0"/>
                <a:cs typeface="Times New Roman" panose="02020603050405020304" pitchFamily="18" charset="0"/>
              </a:rPr>
              <a:t>und </a:t>
            </a:r>
            <a:r>
              <a:rPr lang="sk-SK" sz="2000" kern="100" err="1">
                <a:solidFill>
                  <a:srgbClr val="262626"/>
                </a:solidFill>
                <a:latin typeface="Calibri" panose="020F0502020204030204" pitchFamily="34" charset="0"/>
                <a:cs typeface="Times New Roman" panose="02020603050405020304" pitchFamily="18" charset="0"/>
              </a:rPr>
              <a:t>Händler können problemlos Daten </a:t>
            </a:r>
            <a:r>
              <a:rPr lang="sk-SK" sz="2000" kern="100">
                <a:solidFill>
                  <a:srgbClr val="262626"/>
                </a:solidFill>
                <a:latin typeface="Calibri" panose="020F0502020204030204" pitchFamily="34" charset="0"/>
                <a:cs typeface="Times New Roman" panose="02020603050405020304" pitchFamily="18" charset="0"/>
              </a:rPr>
              <a:t>und </a:t>
            </a:r>
            <a:r>
              <a:rPr lang="sk-SK" sz="2000" kern="100" err="1">
                <a:solidFill>
                  <a:srgbClr val="262626"/>
                </a:solidFill>
                <a:latin typeface="Calibri" panose="020F0502020204030204" pitchFamily="34" charset="0"/>
                <a:cs typeface="Times New Roman" panose="02020603050405020304" pitchFamily="18" charset="0"/>
              </a:rPr>
              <a:t>Informationen austauschen </a:t>
            </a:r>
            <a:r>
              <a:rPr lang="sk-SK" sz="2000" kern="100">
                <a:solidFill>
                  <a:srgbClr val="262626"/>
                </a:solidFill>
                <a:latin typeface="Calibri" panose="020F0502020204030204" pitchFamily="34" charset="0"/>
                <a:cs typeface="Times New Roman" panose="02020603050405020304" pitchFamily="18" charset="0"/>
              </a:rPr>
              <a:t>und so </a:t>
            </a:r>
            <a:r>
              <a:rPr lang="sk-SK" sz="2000" kern="100" err="1">
                <a:solidFill>
                  <a:srgbClr val="262626"/>
                </a:solidFill>
                <a:latin typeface="Calibri" panose="020F0502020204030204" pitchFamily="34" charset="0"/>
                <a:cs typeface="Times New Roman" panose="02020603050405020304" pitchFamily="18" charset="0"/>
              </a:rPr>
              <a:t>die Zusammenarbeit </a:t>
            </a:r>
            <a:r>
              <a:rPr lang="sk-SK" sz="2000" kern="100">
                <a:solidFill>
                  <a:srgbClr val="262626"/>
                </a:solidFill>
                <a:latin typeface="Calibri" panose="020F0502020204030204" pitchFamily="34" charset="0"/>
                <a:cs typeface="Times New Roman" panose="02020603050405020304" pitchFamily="18" charset="0"/>
              </a:rPr>
              <a:t>und </a:t>
            </a:r>
            <a:r>
              <a:rPr lang="sk-SK" sz="2000" kern="100" err="1">
                <a:solidFill>
                  <a:srgbClr val="262626"/>
                </a:solidFill>
                <a:latin typeface="Calibri" panose="020F0502020204030204" pitchFamily="34" charset="0"/>
                <a:cs typeface="Times New Roman" panose="02020603050405020304" pitchFamily="18" charset="0"/>
              </a:rPr>
              <a:t>Innovation in der Branche fördern</a:t>
            </a:r>
            <a:r>
              <a:rPr lang="sk-SK" sz="2000" kern="100">
                <a:solidFill>
                  <a:srgbClr val="262626"/>
                </a:solidFill>
                <a:latin typeface="Calibri" panose="020F0502020204030204" pitchFamily="34" charset="0"/>
                <a:cs typeface="Times New Roman" panose="02020603050405020304" pitchFamily="18" charset="0"/>
              </a:rPr>
              <a:t>. </a:t>
            </a:r>
          </a:p>
          <a:p>
            <a:pPr marL="1343025" lvl="6" indent="-28575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Abmilderung der Auswirkungen </a:t>
            </a:r>
            <a:r>
              <a:rPr lang="sk-SK" sz="2000" kern="100">
                <a:solidFill>
                  <a:srgbClr val="262626"/>
                </a:solidFill>
                <a:latin typeface="Calibri" panose="020F0502020204030204" pitchFamily="34" charset="0"/>
                <a:cs typeface="Times New Roman" panose="02020603050405020304" pitchFamily="18" charset="0"/>
              </a:rPr>
              <a:t>des </a:t>
            </a:r>
            <a:r>
              <a:rPr lang="sk-SK" sz="2000" kern="100" err="1">
                <a:solidFill>
                  <a:srgbClr val="262626"/>
                </a:solidFill>
                <a:latin typeface="Calibri" panose="020F0502020204030204" pitchFamily="34" charset="0"/>
                <a:cs typeface="Times New Roman" panose="02020603050405020304" pitchFamily="18" charset="0"/>
              </a:rPr>
              <a:t>Klimawandels</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 ermöglicht es, den CO2-Fußabdruck </a:t>
            </a:r>
            <a:r>
              <a:rPr lang="sk-SK" sz="2000" kern="100">
                <a:solidFill>
                  <a:srgbClr val="262626"/>
                </a:solidFill>
                <a:latin typeface="Calibri" panose="020F0502020204030204" pitchFamily="34" charset="0"/>
                <a:cs typeface="Times New Roman" panose="02020603050405020304" pitchFamily="18" charset="0"/>
              </a:rPr>
              <a:t>und die </a:t>
            </a:r>
            <a:r>
              <a:rPr lang="sk-SK" sz="2000" kern="100" err="1">
                <a:solidFill>
                  <a:srgbClr val="262626"/>
                </a:solidFill>
                <a:latin typeface="Calibri" panose="020F0502020204030204" pitchFamily="34" charset="0"/>
                <a:cs typeface="Times New Roman" panose="02020603050405020304" pitchFamily="18" charset="0"/>
              </a:rPr>
              <a:t>ökologischen Aspekte </a:t>
            </a:r>
            <a:r>
              <a:rPr lang="sk-SK" sz="2000" kern="100">
                <a:solidFill>
                  <a:srgbClr val="262626"/>
                </a:solidFill>
                <a:latin typeface="Calibri" panose="020F0502020204030204" pitchFamily="34" charset="0"/>
                <a:cs typeface="Times New Roman" panose="02020603050405020304" pitchFamily="18" charset="0"/>
              </a:rPr>
              <a:t>der </a:t>
            </a:r>
            <a:r>
              <a:rPr lang="sk-SK" sz="2000" kern="100" err="1">
                <a:solidFill>
                  <a:srgbClr val="262626"/>
                </a:solidFill>
                <a:latin typeface="Calibri" panose="020F0502020204030204" pitchFamily="34" charset="0"/>
                <a:cs typeface="Times New Roman" panose="02020603050405020304" pitchFamily="18" charset="0"/>
              </a:rPr>
              <a:t>landwirtschaftlichen Produktion </a:t>
            </a:r>
            <a:r>
              <a:rPr lang="sk-SK" sz="2000" kern="100">
                <a:solidFill>
                  <a:srgbClr val="262626"/>
                </a:solidFill>
                <a:latin typeface="Calibri" panose="020F0502020204030204" pitchFamily="34" charset="0"/>
                <a:cs typeface="Times New Roman" panose="02020603050405020304" pitchFamily="18" charset="0"/>
              </a:rPr>
              <a:t>zu verfolgen und </a:t>
            </a:r>
            <a:r>
              <a:rPr lang="sk-SK" sz="2000" kern="100" err="1">
                <a:solidFill>
                  <a:srgbClr val="262626"/>
                </a:solidFill>
                <a:latin typeface="Calibri" panose="020F0502020204030204" pitchFamily="34" charset="0"/>
                <a:cs typeface="Times New Roman" panose="02020603050405020304" pitchFamily="18" charset="0"/>
              </a:rPr>
              <a:t>so </a:t>
            </a:r>
            <a:r>
              <a:rPr lang="sk-SK" sz="2000" kern="100">
                <a:solidFill>
                  <a:srgbClr val="262626"/>
                </a:solidFill>
                <a:latin typeface="Calibri" panose="020F0502020204030204" pitchFamily="34" charset="0"/>
                <a:cs typeface="Times New Roman" panose="02020603050405020304" pitchFamily="18" charset="0"/>
              </a:rPr>
              <a:t>zu einer </a:t>
            </a:r>
            <a:r>
              <a:rPr lang="sk-SK" sz="2000" kern="100" err="1">
                <a:solidFill>
                  <a:srgbClr val="262626"/>
                </a:solidFill>
                <a:latin typeface="Calibri" panose="020F0502020204030204" pitchFamily="34" charset="0"/>
                <a:cs typeface="Times New Roman" panose="02020603050405020304" pitchFamily="18" charset="0"/>
              </a:rPr>
              <a:t>nachhaltigeren Landwirtschaft beizutragen</a:t>
            </a:r>
            <a:r>
              <a:rPr lang="sk-SK" sz="2000" kern="100">
                <a:solidFill>
                  <a:srgbClr val="262626"/>
                </a:solidFill>
                <a:latin typeface="Calibri" panose="020F0502020204030204" pitchFamily="34" charset="0"/>
                <a:cs typeface="Times New Roman" panose="02020603050405020304" pitchFamily="18" charset="0"/>
              </a:rPr>
              <a:t>.</a:t>
            </a:r>
          </a:p>
          <a:p>
            <a:pPr lvl="6">
              <a:lnSpc>
                <a:spcPct val="107000"/>
              </a:lnSpc>
              <a:spcAft>
                <a:spcPts val="800"/>
              </a:spcAft>
            </a:pPr>
            <a:endParaRPr lang="sk-SK" sz="2400"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endParaRPr lang="cs-CZ" sz="2800"/>
          </a:p>
          <a:p>
            <a:r>
              <a:rPr lang="en-GB" sz="2800"/>
              <a:t>Wie nutzen verschiedene Branchen die Blockchain? </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998455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267331" y="3040505"/>
            <a:ext cx="6226464" cy="2757828"/>
          </a:xfrm>
        </p:spPr>
        <p:txBody>
          <a:bodyPr lIns="91440" tIns="45720" rIns="91440" bIns="45720" anchor="t">
            <a:normAutofit/>
          </a:bodyPr>
          <a:lstStyle/>
          <a:p>
            <a:r>
              <a:rPr lang="en-GB" sz="3900"/>
              <a:t>Die </a:t>
            </a:r>
            <a:r>
              <a:rPr lang="en-GB" sz="3900" err="1"/>
              <a:t>Agrar- und </a:t>
            </a:r>
            <a:r>
              <a:rPr lang="en-GB" sz="3900"/>
              <a:t>Lebensmittelkette: Herausforderungen und Chancen </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cs-CZ"/>
              <a:t>02</a:t>
            </a:r>
            <a:endParaRPr lang="en-US"/>
          </a:p>
        </p:txBody>
      </p:sp>
    </p:spTree>
    <p:extLst>
      <p:ext uri="{BB962C8B-B14F-4D97-AF65-F5344CB8AC3E}">
        <p14:creationId xmlns:p14="http://schemas.microsoft.com/office/powerpoint/2010/main" val="3854271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indent="-342900" fontAlgn="base">
              <a:buFont typeface="Arial" panose="020B0604020202020204" pitchFamily="34" charset="0"/>
              <a:buChar char="•"/>
            </a:pPr>
            <a:r>
              <a:rPr lang="en-GB"/>
              <a:t>Die Zusammenarbeit zwischen den Akteuren, einschließlich Regierungen, landwirtschaftlichen Organisationen und Technologieanbietern, ist von entscheidender Bedeutung, um diese Herausforderungen zu bewältigen und die Einführung von Blockchain im </a:t>
            </a:r>
            <a:r>
              <a:rPr lang="en-GB" err="1"/>
              <a:t>Agrarsektor </a:t>
            </a:r>
            <a:r>
              <a:rPr lang="en-GB"/>
              <a:t>voranzutreiben.</a:t>
            </a:r>
            <a:endParaRPr lang="sk-SK"/>
          </a:p>
          <a:p>
            <a:pPr marL="0" indent="0" fontAlgn="base"/>
            <a:endParaRPr lang="en-US"/>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Die </a:t>
            </a:r>
            <a:r>
              <a:rPr lang="en-GB" err="1"/>
              <a:t>Agrar- und </a:t>
            </a:r>
            <a:r>
              <a:rPr lang="en-GB"/>
              <a:t>Lebensmittelkette: Herausforderungen und Chancen </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07836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841279" y="1652985"/>
            <a:ext cx="10595237" cy="3849918"/>
          </a:xfrm>
          <a:prstGeom prst="rect">
            <a:avLst/>
          </a:prstGeom>
        </p:spPr>
        <p:txBody>
          <a:bodyPr/>
          <a:lstStyle/>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Standardisierung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Format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Qualität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erheblich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unterscheiden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Es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Herausforderung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sein,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sicherzustellen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verschiedenen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Quellen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standardisiert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sind</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integriert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Datenschutz</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Sicherheit</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Schutz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sensibler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entscheidend</a:t>
            </a:r>
            <a:r>
              <a:rPr lang="en-GB" kern="100" dirty="0">
                <a:effectLst/>
                <a:latin typeface="Calibri" panose="020F0502020204030204" pitchFamily="34" charset="0"/>
                <a:ea typeface="Calibri" panose="020F0502020204030204" pitchFamily="34" charset="0"/>
                <a:cs typeface="Times New Roman" panose="02020603050405020304" pitchFamily="18" charset="0"/>
              </a:rPr>
              <a:t>. Es muss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sichergestellt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private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Informationen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angemessen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verschlüsselt</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nur</a:t>
            </a:r>
            <a:r>
              <a:rPr lang="en-GB" kern="100" dirty="0">
                <a:effectLst/>
                <a:latin typeface="Calibri" panose="020F0502020204030204" pitchFamily="34" charset="0"/>
                <a:ea typeface="Calibri" panose="020F0502020204030204" pitchFamily="34" charset="0"/>
                <a:cs typeface="Times New Roman" panose="02020603050405020304" pitchFamily="18" charset="0"/>
              </a:rPr>
              <a:t> für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autorisierte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Parteien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zugänglich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sind</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Infrastruktur</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Konnektivität</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Zugang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zuverlässigen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Internet-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Technologieinfrastruktur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einigen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ländlichen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Gebieten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begrenzt</a:t>
            </a:r>
            <a:r>
              <a:rPr lang="en-GB" kern="100" dirty="0">
                <a:effectLst/>
                <a:latin typeface="Calibri" panose="020F0502020204030204" pitchFamily="34" charset="0"/>
                <a:ea typeface="Calibri" panose="020F0502020204030204" pitchFamily="34" charset="0"/>
                <a:cs typeface="Times New Roman" panose="02020603050405020304" pitchFamily="18" charset="0"/>
              </a:rPr>
              <a:t> sein. 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Lösungen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erfordern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unter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Umständen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robuste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Konnektivität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nicht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überall</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ohne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Weiteres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verfügbar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Herausforderungen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1086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3408" y="1949814"/>
            <a:ext cx="10595237" cy="3849918"/>
          </a:xfrm>
          <a:prstGeom prst="rect">
            <a:avLst/>
          </a:prstGeom>
        </p:spPr>
        <p:txBody>
          <a:bodyPr/>
          <a:lstStyle/>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Kosten</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Implementierung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Integration der 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Technologie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teuer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sein,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insbesondere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für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Kleinbauern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Betriebe</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Suche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nach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kosteneffizienten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Lösungen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 für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breite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Akzeptanz</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unerlässlich</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Bildung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Ausbildung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Viele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Akteure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im</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Agrarsektor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sind</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möglicherweise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nicht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mit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Technologie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vertraut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Vermittlung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Kenntnissen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Schulungen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effektiven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Nutzung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entscheidender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Bedeutung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Interoperabilität</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Gewährleistung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verschiedene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Plattformen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zusammenarbeiten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nahtlos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austauschen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ständige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Herausforderung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Um dieses Problem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lösen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müssen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Normen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Protokolle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festgelegt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Herausforderungen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04551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841279" y="1690116"/>
            <a:ext cx="10595237" cy="4522000"/>
          </a:xfrm>
          <a:prstGeom prst="rect">
            <a:avLst/>
          </a:prstGeom>
        </p:spPr>
        <p:txBody>
          <a:bodyPr/>
          <a:lstStyle/>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Transparenz</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Lieferkette</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gesamte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Lieferkette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transparent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machen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so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Verbraucher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Herkunft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ihrer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Lebensmittel</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zurückverfolgen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Echtheit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überprüfen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Diese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Transparenz</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beitragen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das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Vertrauen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Agrarindustrie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stärken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Herkunftsnachweis</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Qualitätssicherung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wichtige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Informationen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über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Produkte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aufzeichnen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z. B.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ihre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Produktionsmethoden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Qualität</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Zertifizierungen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beitragen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Verbraucher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sichere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hochwertige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Produkte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erhalten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Effiziente</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Rückverfolgbarkeit</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Im</a:t>
            </a:r>
            <a:r>
              <a:rPr lang="en-GB" kern="100" dirty="0">
                <a:effectLst/>
                <a:latin typeface="Calibri" panose="020F0502020204030204" pitchFamily="34" charset="0"/>
                <a:ea typeface="Calibri" panose="020F0502020204030204" pitchFamily="34" charset="0"/>
                <a:cs typeface="Times New Roman" panose="02020603050405020304" pitchFamily="18" charset="0"/>
              </a:rPr>
              <a:t> Falle von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Lebensmittelrückrufen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oder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ausbrüchen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Technologie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schnelle</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genaue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Rückverfolgbarkeit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ermöglichen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so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Behörden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kontaminierte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Produkte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effizienter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identifizieren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zurückrufen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Möglichkeiten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52135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a:lnSpc>
                <a:spcPct val="107000"/>
              </a:lnSpc>
              <a:spcAft>
                <a:spcPts val="800"/>
              </a:spcAft>
            </a:pPr>
            <a:r>
              <a:rPr lang="en-GB"/>
              <a:t>Die Absolventen des Moduls erwerben grundlegende theoretische Kenntnisse auf dem Gebiet der Blockchain-Technologie </a:t>
            </a:r>
            <a:r>
              <a:rPr lang="en-GB" baseline="0"/>
              <a:t>und ihres Potenzials für den Agrar- und Lebensmittelsektor</a:t>
            </a:r>
            <a:r>
              <a:rPr lang="en-GB"/>
              <a:t>. Das Wissen wird anhand einer Fallstudie gefestigt und durch ein Quiz überprüft.</a:t>
            </a:r>
          </a:p>
          <a:p>
            <a:pPr>
              <a:lnSpc>
                <a:spcPct val="107000"/>
              </a:lnSpc>
              <a:spcAft>
                <a:spcPts val="800"/>
              </a:spcAft>
            </a:pPr>
            <a:r>
              <a:rPr lang="en-GB"/>
              <a:t>Die Ergebnisse sind:</a:t>
            </a:r>
          </a:p>
          <a:p>
            <a:pPr marL="342900" indent="-342900">
              <a:lnSpc>
                <a:spcPct val="107000"/>
              </a:lnSpc>
              <a:spcBef>
                <a:spcPts val="0"/>
              </a:spcBef>
              <a:buFont typeface="Arial" panose="020B0604020202020204" pitchFamily="34" charset="0"/>
              <a:buChar char="•"/>
            </a:pPr>
            <a:r>
              <a:rPr lang="en-GB"/>
              <a:t>Modul mit Lernmaterial</a:t>
            </a:r>
          </a:p>
          <a:p>
            <a:pPr marL="342900" indent="-342900">
              <a:lnSpc>
                <a:spcPct val="107000"/>
              </a:lnSpc>
              <a:spcBef>
                <a:spcPts val="0"/>
              </a:spcBef>
              <a:buFont typeface="Arial" panose="020B0604020202020204" pitchFamily="34" charset="0"/>
              <a:buChar char="•"/>
            </a:pPr>
            <a:r>
              <a:rPr lang="en-GB"/>
              <a:t>Fallstudie</a:t>
            </a:r>
          </a:p>
          <a:p>
            <a:pPr marL="342900" indent="-342900">
              <a:lnSpc>
                <a:spcPct val="107000"/>
              </a:lnSpc>
              <a:spcBef>
                <a:spcPts val="0"/>
              </a:spcBef>
              <a:buFont typeface="Arial" panose="020B0604020202020204" pitchFamily="34" charset="0"/>
              <a:buChar char="•"/>
            </a:pPr>
            <a:r>
              <a:rPr lang="en-GB"/>
              <a:t>Interaktive Tätigkeit</a:t>
            </a:r>
          </a:p>
          <a:p>
            <a:pPr marL="342900" indent="-342900">
              <a:lnSpc>
                <a:spcPct val="107000"/>
              </a:lnSpc>
              <a:spcBef>
                <a:spcPts val="0"/>
              </a:spcBef>
              <a:buFont typeface="Arial" panose="020B0604020202020204" pitchFamily="34" charset="0"/>
              <a:buChar char="•"/>
            </a:pPr>
            <a:r>
              <a:rPr lang="en-GB"/>
              <a:t>Quiz</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Lernergebnisse</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809319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841279" y="1714179"/>
            <a:ext cx="10595237" cy="4288084"/>
          </a:xfrm>
          <a:prstGeom prst="rect">
            <a:avLst/>
          </a:prstGeom>
        </p:spPr>
        <p:txBody>
          <a:bodyPr/>
          <a:lstStyle/>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Intelligente</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Verträge</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Intelligente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Verträge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auf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verschiedene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Prozesse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im</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Agrarsektor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automatisieren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z. B.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Zahlungen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auf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Grundlage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vordefinierter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Bedingungen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(z. B.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Ernteertrag</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Verwaltungsaufwand</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reduzieren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Transaktionen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rationalisieren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Zugang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Finanzierungen</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a:effectLst/>
                <a:latin typeface="Calibri" panose="020F0502020204030204" pitchFamily="34" charset="0"/>
                <a:ea typeface="Calibri" panose="020F0502020204030204" pitchFamily="34" charset="0"/>
                <a:cs typeface="Times New Roman" panose="02020603050405020304" pitchFamily="18" charset="0"/>
              </a:rPr>
              <a:t>Blockchain-</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basierte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Plattformen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Zugang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Finanzdienstleistungen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Krediten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erleichtern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da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ihre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Transaktionshistorie</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ihr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Vermögen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der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gespeichert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Verringerung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Lebensmittelverschwendung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Durch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Bereitstellung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Echtzeitdaten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über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den Status und den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Standort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Erzeugnisse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kern="100" dirty="0">
                <a:effectLst/>
                <a:latin typeface="Calibri" panose="020F0502020204030204" pitchFamily="34" charset="0"/>
                <a:ea typeface="Calibri" panose="020F0502020204030204" pitchFamily="34" charset="0"/>
                <a:cs typeface="Times New Roman" panose="02020603050405020304" pitchFamily="18" charset="0"/>
              </a:rPr>
              <a:t> Blockchain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beitragen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Lebensmittelverschwendung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durch</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Optimierung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Lieferkettenlogistik</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verringern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Möglichkeiten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0018479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lvl="0" indent="-34290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Nachhaltige Landwirtschaft:</a:t>
            </a:r>
            <a:r>
              <a:rPr lang="en-GB" kern="100">
                <a:effectLst/>
                <a:latin typeface="Calibri" panose="020F0502020204030204" pitchFamily="34" charset="0"/>
                <a:ea typeface="Calibri" panose="020F0502020204030204" pitchFamily="34" charset="0"/>
                <a:cs typeface="Times New Roman" panose="02020603050405020304" pitchFamily="18" charset="0"/>
              </a:rPr>
              <a:t> Blockchain kann dazu verwendet werden, nachhaltige landwirtschaftliche Praktiken zu verfolgen und zu belohnen, um eine umweltfreundliche und sozial verantwortliche Landwirtschaft zu fördern.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Marktzugang:</a:t>
            </a:r>
            <a:r>
              <a:rPr lang="en-GB" kern="100">
                <a:effectLst/>
                <a:latin typeface="Calibri" panose="020F0502020204030204" pitchFamily="34" charset="0"/>
                <a:ea typeface="Calibri" panose="020F0502020204030204" pitchFamily="34" charset="0"/>
                <a:cs typeface="Times New Roman" panose="02020603050405020304" pitchFamily="18" charset="0"/>
              </a:rPr>
              <a:t> Kleinbauern und Erzeuger in abgelegenen Gebieten können über Blockchain-basierte Plattformen Zugang zu breiteren Märkten erhalten, wodurch der Bedarf an Zwischenhändlern sinkt.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Möglichkeiten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894871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841279" y="1107088"/>
            <a:ext cx="10595237" cy="3849918"/>
          </a:xfrm>
          <a:prstGeom prst="rect">
            <a:avLst/>
          </a:prstGeom>
        </p:spPr>
        <p:txBody>
          <a:bodyPr/>
          <a:lstStyle/>
          <a:p>
            <a:pPr marL="342900" indent="-342900">
              <a:lnSpc>
                <a:spcPct val="107000"/>
              </a:lnSpc>
              <a:spcAft>
                <a:spcPts val="800"/>
              </a:spcAft>
              <a:buFont typeface="Calibri" panose="020F0502020204030204" pitchFamily="34" charset="0"/>
              <a:buChar char="•"/>
            </a:pPr>
            <a:r>
              <a:rPr lang="en-GB" kern="100" dirty="0">
                <a:latin typeface="Calibri" panose="020F0502020204030204" pitchFamily="34" charset="0"/>
                <a:cs typeface="Times New Roman" panose="02020603050405020304" pitchFamily="18" charset="0"/>
              </a:rPr>
              <a:t>Die </a:t>
            </a:r>
            <a:r>
              <a:rPr lang="en-GB" kern="100" dirty="0" err="1">
                <a:latin typeface="Calibri" panose="020F0502020204030204" pitchFamily="34" charset="0"/>
                <a:cs typeface="Times New Roman" panose="02020603050405020304" pitchFamily="18" charset="0"/>
              </a:rPr>
              <a:t>Landwirtschaft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ist</a:t>
            </a:r>
            <a:r>
              <a:rPr lang="en-GB" kern="100" dirty="0">
                <a:latin typeface="Calibri" panose="020F0502020204030204" pitchFamily="34" charset="0"/>
                <a:cs typeface="Times New Roman" panose="02020603050405020304" pitchFamily="18" charset="0"/>
              </a:rPr>
              <a:t> das </a:t>
            </a:r>
            <a:r>
              <a:rPr lang="en-GB" kern="100" dirty="0" err="1">
                <a:latin typeface="Calibri" panose="020F0502020204030204" pitchFamily="34" charset="0"/>
                <a:cs typeface="Times New Roman" panose="02020603050405020304" pitchFamily="18" charset="0"/>
              </a:rPr>
              <a:t>Herzstück</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unserer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weltweiten</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Nahrungsmittelversorgung</a:t>
            </a:r>
            <a:r>
              <a:rPr lang="en-GB" kern="100" dirty="0">
                <a:latin typeface="Calibri" panose="020F0502020204030204" pitchFamily="34" charset="0"/>
                <a:cs typeface="Times New Roman" panose="02020603050405020304" pitchFamily="18" charset="0"/>
              </a:rPr>
              <a:t> und </a:t>
            </a:r>
            <a:r>
              <a:rPr lang="en-GB" kern="100" dirty="0" err="1">
                <a:latin typeface="Calibri" panose="020F0502020204030204" pitchFamily="34" charset="0"/>
                <a:cs typeface="Times New Roman" panose="02020603050405020304" pitchFamily="18" charset="0"/>
              </a:rPr>
              <a:t>versorgt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Milliarden</a:t>
            </a:r>
            <a:r>
              <a:rPr lang="en-GB" kern="100" dirty="0">
                <a:latin typeface="Calibri" panose="020F0502020204030204" pitchFamily="34" charset="0"/>
                <a:cs typeface="Times New Roman" panose="02020603050405020304" pitchFamily="18" charset="0"/>
              </a:rPr>
              <a:t> von Menschen </a:t>
            </a:r>
            <a:r>
              <a:rPr lang="en-GB" kern="100" dirty="0" err="1">
                <a:latin typeface="Calibri" panose="020F0502020204030204" pitchFamily="34" charset="0"/>
                <a:cs typeface="Times New Roman" panose="02020603050405020304" pitchFamily="18" charset="0"/>
              </a:rPr>
              <a:t>mit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Lebensmitteln</a:t>
            </a:r>
            <a:r>
              <a:rPr lang="en-GB" kern="100" dirty="0">
                <a:latin typeface="Calibri" panose="020F0502020204030204" pitchFamily="34" charset="0"/>
                <a:cs typeface="Times New Roman" panose="02020603050405020304" pitchFamily="18" charset="0"/>
              </a:rPr>
              <a:t>. In den </a:t>
            </a:r>
            <a:r>
              <a:rPr lang="en-GB" kern="100" dirty="0" err="1">
                <a:latin typeface="Calibri" panose="020F0502020204030204" pitchFamily="34" charset="0"/>
                <a:cs typeface="Times New Roman" panose="02020603050405020304" pitchFamily="18" charset="0"/>
              </a:rPr>
              <a:t>letzten</a:t>
            </a:r>
            <a:r>
              <a:rPr lang="en-GB" kern="100" dirty="0">
                <a:latin typeface="Calibri" panose="020F0502020204030204" pitchFamily="34" charset="0"/>
                <a:cs typeface="Times New Roman" panose="02020603050405020304" pitchFamily="18" charset="0"/>
              </a:rPr>
              <a:t> Jahren hat der </a:t>
            </a:r>
            <a:r>
              <a:rPr lang="en-GB" kern="100" dirty="0" err="1">
                <a:latin typeface="Calibri" panose="020F0502020204030204" pitchFamily="34" charset="0"/>
                <a:cs typeface="Times New Roman" panose="02020603050405020304" pitchFamily="18" charset="0"/>
              </a:rPr>
              <a:t>Agrarsektor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einen</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Wandel</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erlebt</a:t>
            </a:r>
            <a:r>
              <a:rPr lang="en-GB" kern="100" dirty="0">
                <a:latin typeface="Calibri" panose="020F0502020204030204" pitchFamily="34" charset="0"/>
                <a:cs typeface="Times New Roman" panose="02020603050405020304" pitchFamily="18" charset="0"/>
              </a:rPr>
              <a:t>, der </a:t>
            </a:r>
            <a:r>
              <a:rPr lang="en-GB" kern="100" dirty="0" err="1">
                <a:latin typeface="Calibri" panose="020F0502020204030204" pitchFamily="34" charset="0"/>
                <a:cs typeface="Times New Roman" panose="02020603050405020304" pitchFamily="18" charset="0"/>
              </a:rPr>
              <a:t>durch</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technologische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Fortschritte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vorangetrieben</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wurde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Unter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diesen</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Innovationen</a:t>
            </a:r>
            <a:r>
              <a:rPr lang="en-GB" kern="100" dirty="0">
                <a:latin typeface="Calibri" panose="020F0502020204030204" pitchFamily="34" charset="0"/>
                <a:cs typeface="Times New Roman" panose="02020603050405020304" pitchFamily="18" charset="0"/>
              </a:rPr>
              <a:t> hat </a:t>
            </a:r>
            <a:r>
              <a:rPr lang="en-GB" kern="100" dirty="0" err="1">
                <a:latin typeface="Calibri" panose="020F0502020204030204" pitchFamily="34" charset="0"/>
                <a:cs typeface="Times New Roman" panose="02020603050405020304" pitchFamily="18" charset="0"/>
              </a:rPr>
              <a:t>sich</a:t>
            </a:r>
            <a:r>
              <a:rPr lang="en-GB" kern="100" dirty="0">
                <a:latin typeface="Calibri" panose="020F0502020204030204" pitchFamily="34" charset="0"/>
                <a:cs typeface="Times New Roman" panose="02020603050405020304" pitchFamily="18" charset="0"/>
              </a:rPr>
              <a:t> die Blockchain-</a:t>
            </a:r>
            <a:r>
              <a:rPr lang="en-GB" kern="100" dirty="0" err="1">
                <a:latin typeface="Calibri" panose="020F0502020204030204" pitchFamily="34" charset="0"/>
                <a:cs typeface="Times New Roman" panose="02020603050405020304" pitchFamily="18" charset="0"/>
              </a:rPr>
              <a:t>Technologie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als</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ein</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vielversprechendes</a:t>
            </a:r>
            <a:r>
              <a:rPr lang="en-GB" kern="100" dirty="0">
                <a:latin typeface="Calibri" panose="020F0502020204030204" pitchFamily="34" charset="0"/>
                <a:cs typeface="Times New Roman" panose="02020603050405020304" pitchFamily="18" charset="0"/>
              </a:rPr>
              <a:t> Instrument </a:t>
            </a:r>
            <a:r>
              <a:rPr lang="en-GB" kern="100" dirty="0" err="1">
                <a:latin typeface="Calibri" panose="020F0502020204030204" pitchFamily="34" charset="0"/>
                <a:cs typeface="Times New Roman" panose="02020603050405020304" pitchFamily="18" charset="0"/>
              </a:rPr>
              <a:t>erwiesen</a:t>
            </a:r>
            <a:r>
              <a:rPr lang="en-GB" kern="100" dirty="0">
                <a:latin typeface="Calibri" panose="020F0502020204030204" pitchFamily="34" charset="0"/>
                <a:cs typeface="Times New Roman" panose="02020603050405020304" pitchFamily="18" charset="0"/>
              </a:rPr>
              <a:t>, das </a:t>
            </a:r>
            <a:r>
              <a:rPr lang="en-GB" kern="100" dirty="0" err="1">
                <a:latin typeface="Calibri" panose="020F0502020204030204" pitchFamily="34" charset="0"/>
                <a:cs typeface="Times New Roman" panose="02020603050405020304" pitchFamily="18" charset="0"/>
              </a:rPr>
              <a:t>Potenzial</a:t>
            </a:r>
            <a:r>
              <a:rPr lang="en-GB" kern="100" dirty="0">
                <a:latin typeface="Calibri" panose="020F0502020204030204" pitchFamily="34" charset="0"/>
                <a:cs typeface="Times New Roman" panose="02020603050405020304" pitchFamily="18" charset="0"/>
              </a:rPr>
              <a:t> hat, die Art und Weise der </a:t>
            </a:r>
            <a:r>
              <a:rPr lang="en-GB" kern="100" dirty="0" err="1">
                <a:latin typeface="Calibri" panose="020F0502020204030204" pitchFamily="34" charset="0"/>
                <a:cs typeface="Times New Roman" panose="02020603050405020304" pitchFamily="18" charset="0"/>
              </a:rPr>
              <a:t>Datenverwaltung</a:t>
            </a:r>
            <a:r>
              <a:rPr lang="en-GB" kern="100" dirty="0">
                <a:latin typeface="Calibri" panose="020F0502020204030204" pitchFamily="34" charset="0"/>
                <a:cs typeface="Times New Roman" panose="02020603050405020304" pitchFamily="18" charset="0"/>
              </a:rPr>
              <a:t> und -</a:t>
            </a:r>
            <a:r>
              <a:rPr lang="en-GB" kern="100" dirty="0" err="1">
                <a:latin typeface="Calibri" panose="020F0502020204030204" pitchFamily="34" charset="0"/>
                <a:cs typeface="Times New Roman" panose="02020603050405020304" pitchFamily="18" charset="0"/>
              </a:rPr>
              <a:t>weitergabe</a:t>
            </a:r>
            <a:r>
              <a:rPr lang="en-GB" kern="100" dirty="0">
                <a:latin typeface="Calibri" panose="020F0502020204030204" pitchFamily="34" charset="0"/>
                <a:cs typeface="Times New Roman" panose="02020603050405020304" pitchFamily="18" charset="0"/>
              </a:rPr>
              <a:t> in der </a:t>
            </a:r>
            <a:r>
              <a:rPr lang="en-GB" kern="100" dirty="0" err="1">
                <a:latin typeface="Calibri" panose="020F0502020204030204" pitchFamily="34" charset="0"/>
                <a:cs typeface="Times New Roman" panose="02020603050405020304" pitchFamily="18" charset="0"/>
              </a:rPr>
              <a:t>Landwirtschaft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zu</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revolutionieren</a:t>
            </a:r>
            <a:r>
              <a:rPr lang="en-GB" kern="100" dirty="0">
                <a:latin typeface="Calibri" panose="020F0502020204030204" pitchFamily="34" charset="0"/>
                <a:cs typeface="Times New Roman" panose="02020603050405020304" pitchFamily="18" charset="0"/>
              </a:rPr>
              <a:t>. Eine </a:t>
            </a:r>
            <a:r>
              <a:rPr lang="en-GB" kern="100" dirty="0" err="1">
                <a:latin typeface="Calibri" panose="020F0502020204030204" pitchFamily="34" charset="0"/>
                <a:cs typeface="Times New Roman" panose="02020603050405020304" pitchFamily="18" charset="0"/>
              </a:rPr>
              <a:t>entscheidende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Herausforderung</a:t>
            </a:r>
            <a:r>
              <a:rPr lang="en-GB" kern="100" dirty="0">
                <a:latin typeface="Calibri" panose="020F0502020204030204" pitchFamily="34" charset="0"/>
                <a:cs typeface="Times New Roman" panose="02020603050405020304" pitchFamily="18" charset="0"/>
              </a:rPr>
              <a:t>, die es </a:t>
            </a:r>
            <a:r>
              <a:rPr lang="en-GB" kern="100" dirty="0" err="1">
                <a:latin typeface="Calibri" panose="020F0502020204030204" pitchFamily="34" charset="0"/>
                <a:cs typeface="Times New Roman" panose="02020603050405020304" pitchFamily="18" charset="0"/>
              </a:rPr>
              <a:t>zu</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bewältigen</a:t>
            </a:r>
            <a:r>
              <a:rPr lang="en-GB" kern="100" dirty="0">
                <a:latin typeface="Calibri" panose="020F0502020204030204" pitchFamily="34" charset="0"/>
                <a:cs typeface="Times New Roman" panose="02020603050405020304" pitchFamily="18" charset="0"/>
              </a:rPr>
              <a:t> gilt, </a:t>
            </a:r>
            <a:r>
              <a:rPr lang="en-GB" kern="100" dirty="0" err="1">
                <a:latin typeface="Calibri" panose="020F0502020204030204" pitchFamily="34" charset="0"/>
                <a:cs typeface="Times New Roman" panose="02020603050405020304" pitchFamily="18" charset="0"/>
              </a:rPr>
              <a:t>ist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jedoch</a:t>
            </a:r>
            <a:r>
              <a:rPr lang="en-GB" kern="100" dirty="0">
                <a:latin typeface="Calibri" panose="020F0502020204030204" pitchFamily="34" charset="0"/>
                <a:cs typeface="Times New Roman" panose="02020603050405020304" pitchFamily="18" charset="0"/>
              </a:rPr>
              <a:t> die </a:t>
            </a:r>
            <a:r>
              <a:rPr lang="en-GB" kern="100" dirty="0" err="1">
                <a:latin typeface="Calibri" panose="020F0502020204030204" pitchFamily="34" charset="0"/>
                <a:cs typeface="Times New Roman" panose="02020603050405020304" pitchFamily="18" charset="0"/>
              </a:rPr>
              <a:t>Standardisierung</a:t>
            </a:r>
            <a:r>
              <a:rPr lang="en-GB" kern="100" dirty="0">
                <a:latin typeface="Calibri" panose="020F0502020204030204" pitchFamily="34" charset="0"/>
                <a:cs typeface="Times New Roman" panose="02020603050405020304" pitchFamily="18" charset="0"/>
              </a:rPr>
              <a:t> von </a:t>
            </a:r>
            <a:r>
              <a:rPr lang="en-GB" kern="100" dirty="0" err="1">
                <a:latin typeface="Calibri" panose="020F0502020204030204" pitchFamily="34" charset="0"/>
                <a:cs typeface="Times New Roman" panose="02020603050405020304" pitchFamily="18" charset="0"/>
              </a:rPr>
              <a:t>Daten</a:t>
            </a:r>
            <a:r>
              <a:rPr lang="en-GB" kern="100" dirty="0">
                <a:latin typeface="Calibri" panose="020F0502020204030204" pitchFamily="34" charset="0"/>
                <a:cs typeface="Times New Roman" panose="02020603050405020304" pitchFamily="18" charset="0"/>
              </a:rPr>
              <a:t>. </a:t>
            </a:r>
            <a:endParaRPr lang="sk-SK" kern="100" dirty="0">
              <a:latin typeface="Calibri" panose="020F0502020204030204" pitchFamily="34" charset="0"/>
              <a:cs typeface="Times New Roman" panose="02020603050405020304" pitchFamily="18" charset="0"/>
            </a:endParaRPr>
          </a:p>
          <a:p>
            <a:pPr marL="342900" indent="-342900">
              <a:lnSpc>
                <a:spcPct val="107000"/>
              </a:lnSpc>
              <a:spcAft>
                <a:spcPts val="800"/>
              </a:spcAft>
              <a:buFont typeface="Calibri" panose="020F0502020204030204" pitchFamily="34" charset="0"/>
              <a:buChar char="•"/>
            </a:pPr>
            <a:r>
              <a:rPr lang="en-GB" kern="100" dirty="0" err="1">
                <a:latin typeface="Calibri" panose="020F0502020204030204" pitchFamily="34" charset="0"/>
                <a:cs typeface="Times New Roman" panose="02020603050405020304" pitchFamily="18" charset="0"/>
              </a:rPr>
              <a:t>Unter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Datenstandardisierung</a:t>
            </a:r>
            <a:r>
              <a:rPr lang="en-GB" kern="100" dirty="0">
                <a:latin typeface="Calibri" panose="020F0502020204030204" pitchFamily="34" charset="0"/>
                <a:cs typeface="Times New Roman" panose="02020603050405020304" pitchFamily="18" charset="0"/>
              </a:rPr>
              <a:t> in der </a:t>
            </a:r>
            <a:r>
              <a:rPr lang="en-GB" kern="100" dirty="0" err="1">
                <a:latin typeface="Calibri" panose="020F0502020204030204" pitchFamily="34" charset="0"/>
                <a:cs typeface="Times New Roman" panose="02020603050405020304" pitchFamily="18" charset="0"/>
              </a:rPr>
              <a:t>Landwirtschaft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versteht</a:t>
            </a:r>
            <a:r>
              <a:rPr lang="en-GB" kern="100" dirty="0">
                <a:latin typeface="Calibri" panose="020F0502020204030204" pitchFamily="34" charset="0"/>
                <a:cs typeface="Times New Roman" panose="02020603050405020304" pitchFamily="18" charset="0"/>
              </a:rPr>
              <a:t> man die </a:t>
            </a:r>
            <a:r>
              <a:rPr lang="en-GB" kern="100" dirty="0" err="1">
                <a:latin typeface="Calibri" panose="020F0502020204030204" pitchFamily="34" charset="0"/>
                <a:cs typeface="Times New Roman" panose="02020603050405020304" pitchFamily="18" charset="0"/>
              </a:rPr>
              <a:t>Schaffung</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einheitlicher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Strukturen</a:t>
            </a:r>
            <a:r>
              <a:rPr lang="en-GB" kern="100" dirty="0">
                <a:latin typeface="Calibri" panose="020F0502020204030204" pitchFamily="34" charset="0"/>
                <a:cs typeface="Times New Roman" panose="02020603050405020304" pitchFamily="18" charset="0"/>
              </a:rPr>
              <a:t> und </a:t>
            </a:r>
            <a:r>
              <a:rPr lang="en-GB" kern="100" dirty="0" err="1">
                <a:latin typeface="Calibri" panose="020F0502020204030204" pitchFamily="34" charset="0"/>
                <a:cs typeface="Times New Roman" panose="02020603050405020304" pitchFamily="18" charset="0"/>
              </a:rPr>
              <a:t>Formate</a:t>
            </a:r>
            <a:r>
              <a:rPr lang="en-GB" kern="100" dirty="0">
                <a:latin typeface="Calibri" panose="020F0502020204030204" pitchFamily="34" charset="0"/>
                <a:cs typeface="Times New Roman" panose="02020603050405020304" pitchFamily="18" charset="0"/>
              </a:rPr>
              <a:t> für die </a:t>
            </a:r>
            <a:r>
              <a:rPr lang="en-GB" kern="100" dirty="0" err="1">
                <a:latin typeface="Calibri" panose="020F0502020204030204" pitchFamily="34" charset="0"/>
                <a:cs typeface="Times New Roman" panose="02020603050405020304" pitchFamily="18" charset="0"/>
              </a:rPr>
              <a:t>Erfassung</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Speicherung</a:t>
            </a:r>
            <a:r>
              <a:rPr lang="en-GB" kern="100" dirty="0">
                <a:latin typeface="Calibri" panose="020F0502020204030204" pitchFamily="34" charset="0"/>
                <a:cs typeface="Times New Roman" panose="02020603050405020304" pitchFamily="18" charset="0"/>
              </a:rPr>
              <a:t> und </a:t>
            </a:r>
            <a:r>
              <a:rPr lang="en-GB" kern="100" dirty="0" err="1">
                <a:latin typeface="Calibri" panose="020F0502020204030204" pitchFamily="34" charset="0"/>
                <a:cs typeface="Times New Roman" panose="02020603050405020304" pitchFamily="18" charset="0"/>
              </a:rPr>
              <a:t>gemeinsamer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Nutzung</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landwirtschaftlicher</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Daten</a:t>
            </a:r>
            <a:r>
              <a:rPr lang="en-GB" kern="100" dirty="0">
                <a:latin typeface="Calibri" panose="020F0502020204030204" pitchFamily="34" charset="0"/>
                <a:cs typeface="Times New Roman" panose="02020603050405020304" pitchFamily="18" charset="0"/>
              </a:rPr>
              <a:t>. Sie </a:t>
            </a:r>
            <a:r>
              <a:rPr lang="en-GB" kern="100" dirty="0" err="1">
                <a:latin typeface="Calibri" panose="020F0502020204030204" pitchFamily="34" charset="0"/>
                <a:cs typeface="Times New Roman" panose="02020603050405020304" pitchFamily="18" charset="0"/>
              </a:rPr>
              <a:t>spielt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eine</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entscheidende</a:t>
            </a:r>
            <a:r>
              <a:rPr lang="en-GB" kern="100" dirty="0">
                <a:latin typeface="Calibri" panose="020F0502020204030204" pitchFamily="34" charset="0"/>
                <a:cs typeface="Times New Roman" panose="02020603050405020304" pitchFamily="18" charset="0"/>
              </a:rPr>
              <a:t> Rolle </a:t>
            </a:r>
            <a:r>
              <a:rPr lang="en-GB" kern="100" dirty="0" err="1">
                <a:latin typeface="Calibri" panose="020F0502020204030204" pitchFamily="34" charset="0"/>
                <a:cs typeface="Times New Roman" panose="02020603050405020304" pitchFamily="18" charset="0"/>
              </a:rPr>
              <a:t>bei</a:t>
            </a:r>
            <a:r>
              <a:rPr lang="en-GB" kern="100" dirty="0">
                <a:latin typeface="Calibri" panose="020F0502020204030204" pitchFamily="34" charset="0"/>
                <a:cs typeface="Times New Roman" panose="02020603050405020304" pitchFamily="18" charset="0"/>
              </a:rPr>
              <a:t> der </a:t>
            </a:r>
            <a:r>
              <a:rPr lang="en-GB" kern="100" dirty="0" err="1">
                <a:latin typeface="Calibri" panose="020F0502020204030204" pitchFamily="34" charset="0"/>
                <a:cs typeface="Times New Roman" panose="02020603050405020304" pitchFamily="18" charset="0"/>
              </a:rPr>
              <a:t>Verbesserung</a:t>
            </a:r>
            <a:r>
              <a:rPr lang="en-GB" kern="100" dirty="0">
                <a:latin typeface="Calibri" panose="020F0502020204030204" pitchFamily="34" charset="0"/>
                <a:cs typeface="Times New Roman" panose="02020603050405020304" pitchFamily="18" charset="0"/>
              </a:rPr>
              <a:t> von </a:t>
            </a:r>
            <a:r>
              <a:rPr lang="en-GB" kern="100" dirty="0" err="1">
                <a:latin typeface="Calibri" panose="020F0502020204030204" pitchFamily="34" charset="0"/>
                <a:cs typeface="Times New Roman" panose="02020603050405020304" pitchFamily="18" charset="0"/>
              </a:rPr>
              <a:t>Effizienz</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Genauigkeit</a:t>
            </a:r>
            <a:r>
              <a:rPr lang="en-GB" kern="100" dirty="0">
                <a:latin typeface="Calibri" panose="020F0502020204030204" pitchFamily="34" charset="0"/>
                <a:cs typeface="Times New Roman" panose="02020603050405020304" pitchFamily="18" charset="0"/>
              </a:rPr>
              <a:t> und </a:t>
            </a:r>
            <a:r>
              <a:rPr lang="en-GB" kern="100" dirty="0" err="1">
                <a:latin typeface="Calibri" panose="020F0502020204030204" pitchFamily="34" charset="0"/>
                <a:cs typeface="Times New Roman" panose="02020603050405020304" pitchFamily="18" charset="0"/>
              </a:rPr>
              <a:t>Transparenz</a:t>
            </a:r>
            <a:r>
              <a:rPr lang="en-GB" kern="100" dirty="0">
                <a:latin typeface="Calibri" panose="020F0502020204030204" pitchFamily="34" charset="0"/>
                <a:cs typeface="Times New Roman" panose="02020603050405020304" pitchFamily="18" charset="0"/>
              </a:rPr>
              <a:t> in der Branche. </a:t>
            </a:r>
            <a:endParaRPr lang="sk-SK" kern="100" dirty="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841279" y="339900"/>
            <a:ext cx="10595237" cy="1292553"/>
          </a:xfrm>
          <a:prstGeom prst="rect">
            <a:avLst/>
          </a:prstGeom>
        </p:spPr>
        <p:txBody>
          <a:bodyPr lIns="91440" tIns="45720" rIns="91440" bIns="45720" anchor="t">
            <a:noAutofit/>
          </a:bodyPr>
          <a:lstStyle/>
          <a:p>
            <a:r>
              <a:rPr lang="en-GB" dirty="0" err="1"/>
              <a:t>Standardisierung</a:t>
            </a:r>
            <a:r>
              <a:rPr lang="en-GB" dirty="0"/>
              <a:t> von </a:t>
            </a:r>
            <a:r>
              <a:rPr lang="en-GB" dirty="0" err="1"/>
              <a:t>Daten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529517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841279" y="1286287"/>
            <a:ext cx="10595237" cy="3849918"/>
          </a:xfrm>
          <a:prstGeom prst="rect">
            <a:avLst/>
          </a:prstGeom>
        </p:spPr>
        <p:txBody>
          <a:bodyPr/>
          <a:lstStyle/>
          <a:p>
            <a:pPr>
              <a:lnSpc>
                <a:spcPct val="107000"/>
              </a:lnSpc>
              <a:spcAft>
                <a:spcPts val="800"/>
              </a:spcAft>
            </a:pPr>
            <a:r>
              <a:rPr lang="en-GB" kern="100" dirty="0" err="1">
                <a:effectLst/>
                <a:latin typeface="Calibri" panose="020F0502020204030204" pitchFamily="34" charset="0"/>
                <a:ea typeface="Calibri" panose="020F0502020204030204" pitchFamily="34" charset="0"/>
                <a:cs typeface="Times New Roman" panose="02020603050405020304" pitchFamily="18" charset="0"/>
              </a:rPr>
              <a:t>Mehrere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Faktoren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unterstreichen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Bedeutung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Datenstandardisierung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Interoperabilität</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An der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Vielzahl</a:t>
            </a:r>
            <a:r>
              <a:rPr lang="en-GB"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Akteuren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beteiligt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darunter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Agrarunternehmen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Behörden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Verbraucher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Damit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diese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Akteure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effektiv</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zusammenarbeiten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Informationen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austauschen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müssen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standardisiert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um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Kompatibilität</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Interoperabilität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zwischen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verschiedenen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Systemen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Plattformen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gewährleisten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dirty="0" err="1">
                <a:effectLst/>
                <a:latin typeface="Calibri" panose="020F0502020204030204" pitchFamily="34" charset="0"/>
                <a:ea typeface="Calibri" panose="020F0502020204030204" pitchFamily="34" charset="0"/>
                <a:cs typeface="Times New Roman" panose="02020603050405020304" pitchFamily="18" charset="0"/>
              </a:rPr>
              <a:t>Entscheidungsfindung</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Fachleute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sind</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bei</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wichtigen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Entscheidungen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auf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angewiesen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z. B.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bei</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Pflanzplänen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Bewässerungsmanagement</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Schädlingsbekämpfung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Standardisierte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stellen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sicher</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dass</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diese</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Entscheidungen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auf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genauen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konsistenten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Informationen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beruhen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was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zu</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besseren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landwirtschaftlichen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Praktiken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und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Erträgen</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führt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endParaRPr lang="sk-SK"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841279" y="493404"/>
            <a:ext cx="10595237" cy="1292553"/>
          </a:xfrm>
          <a:prstGeom prst="rect">
            <a:avLst/>
          </a:prstGeom>
        </p:spPr>
        <p:txBody>
          <a:bodyPr lIns="91440" tIns="45720" rIns="91440" bIns="45720" anchor="t">
            <a:noAutofit/>
          </a:bodyPr>
          <a:lstStyle/>
          <a:p>
            <a:r>
              <a:rPr lang="en-GB" dirty="0" err="1"/>
              <a:t>Standardisierung</a:t>
            </a:r>
            <a:r>
              <a:rPr lang="en-GB" dirty="0"/>
              <a:t> von </a:t>
            </a:r>
            <a:r>
              <a:rPr lang="en-GB" dirty="0" err="1"/>
              <a:t>Daten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416016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a:lnSpc>
                <a:spcPct val="107000"/>
              </a:lnSpc>
              <a:spcAft>
                <a:spcPts val="800"/>
              </a:spcAft>
            </a:pPr>
            <a:r>
              <a:rPr lang="en-GB" sz="2000" kern="100">
                <a:effectLst/>
                <a:latin typeface="Calibri" panose="020F0502020204030204" pitchFamily="34" charset="0"/>
                <a:ea typeface="Calibri" panose="020F0502020204030204" pitchFamily="34" charset="0"/>
                <a:cs typeface="Times New Roman" panose="02020603050405020304" pitchFamily="18" charset="0"/>
              </a:rPr>
              <a:t>Mehrere Faktoren unterstreichen die Bedeutung der Datenstandardisierung in der Landwirtschaft:</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Effizienz der Lieferkette:</a:t>
            </a:r>
            <a:r>
              <a:rPr lang="en-GB" sz="2000" kern="100">
                <a:effectLst/>
                <a:latin typeface="Calibri" panose="020F0502020204030204" pitchFamily="34" charset="0"/>
                <a:ea typeface="Calibri" panose="020F0502020204030204" pitchFamily="34" charset="0"/>
                <a:cs typeface="Times New Roman" panose="02020603050405020304" pitchFamily="18" charset="0"/>
              </a:rPr>
              <a:t> Die landwirtschaftliche Versorgungskette ist komplex und umfasst zahlreiche Stufen vom Bauernhof bis zum Verbraucher. Standardisierte Daten ermöglichen eine lückenlose Verfolgung und Rückverfolgbarkeit der Produkte und verringern so Verzögerungen, Fehler und Risiken für die Lebensmittelsicherheit.</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Marktzugang:</a:t>
            </a:r>
            <a:r>
              <a:rPr lang="en-GB" sz="2000" kern="100">
                <a:effectLst/>
                <a:latin typeface="Calibri" panose="020F0502020204030204" pitchFamily="34" charset="0"/>
                <a:ea typeface="Calibri" panose="020F0502020204030204" pitchFamily="34" charset="0"/>
                <a:cs typeface="Times New Roman" panose="02020603050405020304" pitchFamily="18" charset="0"/>
              </a:rPr>
              <a:t> Der Zugang zu globalen Märkten ist für viele landwirtschaftliche Erzeuger von entscheidender Bedeutung. Standardisierte Daten können die Einhaltung internationaler Handelsvorschriften und Zertifizierungsanforderungen vereinfachen und so den Marktzugang und die Exportmöglichkeiten erleichtern.</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Forschung und Entwicklung:</a:t>
            </a:r>
            <a:r>
              <a:rPr lang="en-GB" sz="2000" kern="100">
                <a:effectLst/>
                <a:latin typeface="Calibri" panose="020F0502020204030204" pitchFamily="34" charset="0"/>
                <a:ea typeface="Calibri" panose="020F0502020204030204" pitchFamily="34" charset="0"/>
                <a:cs typeface="Times New Roman" panose="02020603050405020304" pitchFamily="18" charset="0"/>
              </a:rPr>
              <a:t> Die Agrarforschung stützt sich auf Daten, um innovative Lösungen zu entwickeln, z. B. dürreresistente Pflanzen oder nachhaltige Anbaumethoden. Standardisierte Daten beschleunigen die Forschungsbemühungen und fördern den Wissensaustausch.  </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lIns="91440" tIns="45720" rIns="91440" bIns="45720" anchor="t">
            <a:noAutofit/>
          </a:bodyPr>
          <a:lstStyle/>
          <a:p>
            <a:r>
              <a:rPr lang="en-GB"/>
              <a:t>Standardisierung von Daten</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10717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lnSpcReduction="10000"/>
          </a:bodyPr>
          <a:lstStyle/>
          <a:p>
            <a:r>
              <a:rPr lang="en-GB" sz="3900"/>
              <a:t>Wie geht Blockchain mit den Herausforderungen der </a:t>
            </a:r>
            <a:r>
              <a:rPr lang="en-GB" sz="3900" err="1"/>
              <a:t>Agrar- und Ernährungswirtschaft </a:t>
            </a:r>
            <a:r>
              <a:rPr lang="en-GB" sz="3900"/>
              <a:t>um</a:t>
            </a:r>
            <a:r>
              <a:rPr lang="cs-CZ" sz="3900"/>
              <a:t>?</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cs-CZ"/>
              <a:t>03</a:t>
            </a:r>
            <a:endParaRPr lang="en-US"/>
          </a:p>
        </p:txBody>
      </p:sp>
    </p:spTree>
    <p:extLst>
      <p:ext uri="{BB962C8B-B14F-4D97-AF65-F5344CB8AC3E}">
        <p14:creationId xmlns:p14="http://schemas.microsoft.com/office/powerpoint/2010/main" val="1629893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Die Landwirtschaft ist einer der wichtigsten Sektoren, in dem die Blockchain-Technologie das Potenzial hat, weitreichende Probleme im Zusammenhang mit Produktdiebstahl, Rückverfolgbarkeit, Preisbetrug und Kundenmisstrauen zu lösen. </a:t>
            </a:r>
          </a:p>
          <a:p>
            <a:pPr marL="342900" indent="-34290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Die Entwicklung eines zuverlässigeren, nachhaltigeren und sichereren Agrar- und Lebensmittelsystems ist durch den Einsatz der Blockchain-Technologie möglich.</a:t>
            </a:r>
            <a:endParaRPr lang="sk-SK" kern="100">
              <a:latin typeface="Calibri" panose="020F0502020204030204" pitchFamily="34" charset="0"/>
              <a:cs typeface="Times New Roman" panose="02020603050405020304" pitchFamily="18" charset="0"/>
            </a:endParaRPr>
          </a:p>
          <a:p>
            <a:pPr marL="0" indent="0" algn="l" rtl="0" fontAlgn="base"/>
            <a:endParaRPr lang="en-US" b="1">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US" sz="3600"/>
              <a:t>Was sind die wichtigsten Komponenten der Blockchain-Technologie? </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87285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Die </a:t>
            </a:r>
            <a:r>
              <a:rPr lang="en-GB" sz="2000" kern="100" dirty="0" err="1">
                <a:latin typeface="Calibri" panose="020F0502020204030204" pitchFamily="34" charset="0"/>
                <a:cs typeface="Times New Roman" panose="02020603050405020304" pitchFamily="18" charset="0"/>
              </a:rPr>
              <a:t>Aussichten</a:t>
            </a:r>
            <a:r>
              <a:rPr lang="en-GB" sz="2000" kern="100" dirty="0">
                <a:latin typeface="Calibri" panose="020F0502020204030204" pitchFamily="34" charset="0"/>
                <a:cs typeface="Times New Roman" panose="02020603050405020304" pitchFamily="18" charset="0"/>
              </a:rPr>
              <a:t> der Blockchain </a:t>
            </a:r>
            <a:r>
              <a:rPr lang="en-GB" sz="2000" kern="100" dirty="0" err="1">
                <a:latin typeface="Calibri" panose="020F0502020204030204" pitchFamily="34" charset="0"/>
                <a:cs typeface="Times New Roman" panose="02020603050405020304" pitchFamily="18" charset="0"/>
              </a:rPr>
              <a:t>haben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sich</a:t>
            </a:r>
            <a:r>
              <a:rPr lang="en-GB" sz="2000" kern="100" dirty="0">
                <a:latin typeface="Calibri" panose="020F0502020204030204" pitchFamily="34" charset="0"/>
                <a:cs typeface="Times New Roman" panose="02020603050405020304" pitchFamily="18" charset="0"/>
              </a:rPr>
              <a:t> schnell </a:t>
            </a:r>
            <a:r>
              <a:rPr lang="en-GB" sz="2000" kern="100" dirty="0" err="1">
                <a:latin typeface="Calibri" panose="020F0502020204030204" pitchFamily="34" charset="0"/>
                <a:cs typeface="Times New Roman" panose="02020603050405020304" pitchFamily="18" charset="0"/>
              </a:rPr>
              <a:t>entwickelt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wobei</a:t>
            </a:r>
            <a:r>
              <a:rPr lang="en-GB" sz="2000" kern="100" dirty="0">
                <a:latin typeface="Calibri" panose="020F0502020204030204" pitchFamily="34" charset="0"/>
                <a:cs typeface="Times New Roman" panose="02020603050405020304" pitchFamily="18" charset="0"/>
              </a:rPr>
              <a:t> die Blockchain </a:t>
            </a:r>
            <a:r>
              <a:rPr lang="en-GB" sz="2000" kern="100" dirty="0" err="1">
                <a:latin typeface="Calibri" panose="020F0502020204030204" pitchFamily="34" charset="0"/>
                <a:cs typeface="Times New Roman" panose="02020603050405020304" pitchFamily="18" charset="0"/>
              </a:rPr>
              <a:t>auch</a:t>
            </a:r>
            <a:r>
              <a:rPr lang="en-GB" sz="2000" kern="100" dirty="0">
                <a:latin typeface="Calibri" panose="020F0502020204030204" pitchFamily="34" charset="0"/>
                <a:cs typeface="Times New Roman" panose="02020603050405020304" pitchFamily="18" charset="0"/>
              </a:rPr>
              <a:t> in </a:t>
            </a:r>
            <a:r>
              <a:rPr lang="en-GB" sz="2000" kern="100" dirty="0" err="1">
                <a:latin typeface="Calibri" panose="020F0502020204030204" pitchFamily="34" charset="0"/>
                <a:cs typeface="Times New Roman" panose="02020603050405020304" pitchFamily="18" charset="0"/>
              </a:rPr>
              <a:t>anderen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Bereichen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als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Kryptowährungen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eingesetzt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wird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intelligente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Verträge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zentrale</a:t>
            </a:r>
            <a:r>
              <a:rPr lang="en-GB" sz="2000" kern="100" dirty="0">
                <a:latin typeface="Calibri" panose="020F0502020204030204" pitchFamily="34" charset="0"/>
                <a:cs typeface="Times New Roman" panose="02020603050405020304" pitchFamily="18" charset="0"/>
              </a:rPr>
              <a:t> Rolle </a:t>
            </a:r>
            <a:r>
              <a:rPr lang="en-GB" sz="2000" kern="100" dirty="0" err="1">
                <a:latin typeface="Calibri" panose="020F0502020204030204" pitchFamily="34" charset="0"/>
                <a:cs typeface="Times New Roman" panose="02020603050405020304" pitchFamily="18" charset="0"/>
              </a:rPr>
              <a:t>spielen</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ein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enormes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Potenzial</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schaffen</a:t>
            </a:r>
            <a:r>
              <a:rPr lang="en-GB" sz="2000"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So </a:t>
            </a:r>
            <a:r>
              <a:rPr lang="en-GB" sz="2000" kern="100" dirty="0" err="1">
                <a:latin typeface="Calibri" panose="020F0502020204030204" pitchFamily="34" charset="0"/>
                <a:cs typeface="Times New Roman" panose="02020603050405020304" pitchFamily="18" charset="0"/>
              </a:rPr>
              <a:t>kann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eine</a:t>
            </a:r>
            <a:r>
              <a:rPr lang="en-GB" sz="2000" kern="100" dirty="0">
                <a:latin typeface="Calibri" panose="020F0502020204030204" pitchFamily="34" charset="0"/>
                <a:cs typeface="Times New Roman" panose="02020603050405020304" pitchFamily="18" charset="0"/>
              </a:rPr>
              <a:t> Blockchain </a:t>
            </a:r>
            <a:r>
              <a:rPr lang="en-GB" sz="2000" kern="100" dirty="0" err="1">
                <a:latin typeface="Calibri" panose="020F0502020204030204" pitchFamily="34" charset="0"/>
                <a:cs typeface="Times New Roman" panose="02020603050405020304" pitchFamily="18" charset="0"/>
              </a:rPr>
              <a:t>beispielsweise</a:t>
            </a:r>
            <a:r>
              <a:rPr lang="en-GB" sz="2000" kern="100" dirty="0">
                <a:latin typeface="Calibri" panose="020F0502020204030204" pitchFamily="34" charset="0"/>
                <a:cs typeface="Times New Roman" panose="02020603050405020304" pitchFamily="18" charset="0"/>
              </a:rPr>
              <a:t> die </a:t>
            </a:r>
            <a:r>
              <a:rPr lang="en-GB" sz="2000" kern="100" dirty="0" err="1">
                <a:latin typeface="Calibri" panose="020F0502020204030204" pitchFamily="34" charset="0"/>
                <a:cs typeface="Times New Roman" panose="02020603050405020304" pitchFamily="18" charset="0"/>
              </a:rPr>
              <a:t>Transparenz</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Verantwortlichkeit</a:t>
            </a:r>
            <a:r>
              <a:rPr lang="en-GB" sz="2000" kern="100" dirty="0">
                <a:latin typeface="Calibri" panose="020F0502020204030204" pitchFamily="34" charset="0"/>
                <a:cs typeface="Times New Roman" panose="02020603050405020304" pitchFamily="18" charset="0"/>
              </a:rPr>
              <a:t> in </a:t>
            </a:r>
            <a:r>
              <a:rPr lang="en-GB" sz="2000" kern="100" dirty="0" err="1">
                <a:latin typeface="Calibri" panose="020F0502020204030204" pitchFamily="34" charset="0"/>
                <a:cs typeface="Times New Roman" panose="02020603050405020304" pitchFamily="18" charset="0"/>
              </a:rPr>
              <a:t>Lieferkettennetzwerken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erhöhen</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dazu</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beitragen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Produktfälschungen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leicht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erkennen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Zwischenhändler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reduzieren</a:t>
            </a:r>
            <a:r>
              <a:rPr lang="en-GB" sz="2000" kern="100" dirty="0">
                <a:latin typeface="Calibri" panose="020F0502020204030204" pitchFamily="34" charset="0"/>
                <a:cs typeface="Times New Roman" panose="02020603050405020304" pitchFamily="18" charset="0"/>
              </a:rPr>
              <a:t> und die </a:t>
            </a:r>
            <a:r>
              <a:rPr lang="en-GB" sz="2000" kern="100" dirty="0" err="1">
                <a:latin typeface="Calibri" panose="020F0502020204030204" pitchFamily="34" charset="0"/>
                <a:cs typeface="Times New Roman" panose="02020603050405020304" pitchFamily="18" charset="0"/>
              </a:rPr>
              <a:t>Rückverfolgbarkeit</a:t>
            </a:r>
            <a:r>
              <a:rPr lang="en-GB" sz="2000" kern="100" dirty="0">
                <a:latin typeface="Calibri" panose="020F0502020204030204" pitchFamily="34" charset="0"/>
                <a:cs typeface="Times New Roman" panose="02020603050405020304" pitchFamily="18" charset="0"/>
              </a:rPr>
              <a:t> von </a:t>
            </a:r>
            <a:r>
              <a:rPr lang="en-GB" sz="2000" kern="100" dirty="0" err="1">
                <a:latin typeface="Calibri" panose="020F0502020204030204" pitchFamily="34" charset="0"/>
                <a:cs typeface="Times New Roman" panose="02020603050405020304" pitchFamily="18" charset="0"/>
              </a:rPr>
              <a:t>Produkten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erleichtern</a:t>
            </a:r>
            <a:r>
              <a:rPr lang="en-GB" sz="2000"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Die </a:t>
            </a:r>
            <a:r>
              <a:rPr lang="en-GB" sz="2000" kern="100" dirty="0" err="1">
                <a:latin typeface="Calibri" panose="020F0502020204030204" pitchFamily="34" charset="0"/>
                <a:cs typeface="Times New Roman" panose="02020603050405020304" pitchFamily="18" charset="0"/>
              </a:rPr>
              <a:t>Qualität</a:t>
            </a:r>
            <a:r>
              <a:rPr lang="en-GB" sz="2000" kern="100" dirty="0">
                <a:latin typeface="Calibri" panose="020F0502020204030204" pitchFamily="34" charset="0"/>
                <a:cs typeface="Times New Roman" panose="02020603050405020304" pitchFamily="18" charset="0"/>
              </a:rPr>
              <a:t> und die </a:t>
            </a:r>
            <a:r>
              <a:rPr lang="en-GB" sz="2000" kern="100" dirty="0" err="1">
                <a:latin typeface="Calibri" panose="020F0502020204030204" pitchFamily="34" charset="0"/>
                <a:cs typeface="Times New Roman" panose="02020603050405020304" pitchFamily="18" charset="0"/>
              </a:rPr>
              <a:t>digitale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Identität</a:t>
            </a:r>
            <a:r>
              <a:rPr lang="en-GB" sz="2000" kern="100" dirty="0">
                <a:latin typeface="Calibri" panose="020F0502020204030204" pitchFamily="34" charset="0"/>
                <a:cs typeface="Times New Roman" panose="02020603050405020304" pitchFamily="18" charset="0"/>
              </a:rPr>
              <a:t> der </a:t>
            </a:r>
            <a:r>
              <a:rPr lang="en-GB" sz="2000" kern="100" dirty="0" err="1">
                <a:latin typeface="Calibri" panose="020F0502020204030204" pitchFamily="34" charset="0"/>
                <a:cs typeface="Times New Roman" panose="02020603050405020304" pitchFamily="18" charset="0"/>
              </a:rPr>
              <a:t>Waren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Saatgut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Behandlungen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Ernte</a:t>
            </a:r>
            <a:r>
              <a:rPr lang="en-GB" sz="2000" kern="100" dirty="0">
                <a:latin typeface="Calibri" panose="020F0502020204030204" pitchFamily="34" charset="0"/>
                <a:cs typeface="Times New Roman" panose="02020603050405020304" pitchFamily="18" charset="0"/>
              </a:rPr>
              <a:t>, IoT, </a:t>
            </a:r>
            <a:r>
              <a:rPr lang="en-GB" sz="2000" kern="100" dirty="0" err="1">
                <a:latin typeface="Calibri" panose="020F0502020204030204" pitchFamily="34" charset="0"/>
                <a:cs typeface="Times New Roman" panose="02020603050405020304" pitchFamily="18" charset="0"/>
              </a:rPr>
              <a:t>Verarbeitung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Lagerung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Vertrieb</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usw</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können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durch</a:t>
            </a:r>
            <a:r>
              <a:rPr lang="en-GB" sz="2000" kern="100" dirty="0">
                <a:latin typeface="Calibri" panose="020F0502020204030204" pitchFamily="34" charset="0"/>
                <a:cs typeface="Times New Roman" panose="02020603050405020304" pitchFamily="18" charset="0"/>
              </a:rPr>
              <a:t> dieses </a:t>
            </a:r>
            <a:r>
              <a:rPr lang="en-GB" sz="2000" kern="100" dirty="0" err="1">
                <a:latin typeface="Calibri" panose="020F0502020204030204" pitchFamily="34" charset="0"/>
                <a:cs typeface="Times New Roman" panose="02020603050405020304" pitchFamily="18" charset="0"/>
              </a:rPr>
              <a:t>integrierte</a:t>
            </a:r>
            <a:r>
              <a:rPr lang="en-GB" sz="2000" kern="100" dirty="0">
                <a:latin typeface="Calibri" panose="020F0502020204030204" pitchFamily="34" charset="0"/>
                <a:cs typeface="Times New Roman" panose="02020603050405020304" pitchFamily="18" charset="0"/>
              </a:rPr>
              <a:t> System </a:t>
            </a:r>
            <a:r>
              <a:rPr lang="en-GB" sz="2000" kern="100" dirty="0" err="1">
                <a:latin typeface="Calibri" panose="020F0502020204030204" pitchFamily="34" charset="0"/>
                <a:cs typeface="Times New Roman" panose="02020603050405020304" pitchFamily="18" charset="0"/>
              </a:rPr>
              <a:t>zertifiziert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werden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wodurch</a:t>
            </a:r>
            <a:r>
              <a:rPr lang="en-GB" sz="2000" kern="100" dirty="0">
                <a:latin typeface="Calibri" panose="020F0502020204030204" pitchFamily="34" charset="0"/>
                <a:cs typeface="Times New Roman" panose="02020603050405020304" pitchFamily="18" charset="0"/>
              </a:rPr>
              <a:t> die </a:t>
            </a:r>
            <a:r>
              <a:rPr lang="en-GB" sz="2000" kern="100" dirty="0" err="1">
                <a:latin typeface="Calibri" panose="020F0502020204030204" pitchFamily="34" charset="0"/>
                <a:cs typeface="Times New Roman" panose="02020603050405020304" pitchFamily="18" charset="0"/>
              </a:rPr>
              <a:t>Authentizität</a:t>
            </a:r>
            <a:r>
              <a:rPr lang="en-GB" sz="2000" kern="100" dirty="0">
                <a:latin typeface="Calibri" panose="020F0502020204030204" pitchFamily="34" charset="0"/>
                <a:cs typeface="Times New Roman" panose="02020603050405020304" pitchFamily="18" charset="0"/>
              </a:rPr>
              <a:t> für die </a:t>
            </a:r>
            <a:r>
              <a:rPr lang="en-GB" sz="2000" kern="100" dirty="0" err="1">
                <a:latin typeface="Calibri" panose="020F0502020204030204" pitchFamily="34" charset="0"/>
                <a:cs typeface="Times New Roman" panose="02020603050405020304" pitchFamily="18" charset="0"/>
              </a:rPr>
              <a:t>Endverbraucher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gewährleistet</a:t>
            </a:r>
            <a:r>
              <a:rPr lang="en-GB" sz="2000" kern="100" dirty="0">
                <a:latin typeface="Calibri" panose="020F0502020204030204" pitchFamily="34" charset="0"/>
                <a:cs typeface="Times New Roman" panose="02020603050405020304" pitchFamily="18" charset="0"/>
              </a:rPr>
              <a:t> und das </a:t>
            </a:r>
            <a:r>
              <a:rPr lang="en-GB" sz="2000" kern="100" dirty="0" err="1">
                <a:latin typeface="Calibri" panose="020F0502020204030204" pitchFamily="34" charset="0"/>
                <a:cs typeface="Times New Roman" panose="02020603050405020304" pitchFamily="18" charset="0"/>
              </a:rPr>
              <a:t>Ansehen</a:t>
            </a:r>
            <a:r>
              <a:rPr lang="en-GB" sz="2000" kern="100" dirty="0">
                <a:latin typeface="Calibri" panose="020F0502020204030204" pitchFamily="34" charset="0"/>
                <a:cs typeface="Times New Roman" panose="02020603050405020304" pitchFamily="18" charset="0"/>
              </a:rPr>
              <a:t> der </a:t>
            </a:r>
            <a:r>
              <a:rPr lang="en-GB" sz="2000" kern="100" dirty="0" err="1">
                <a:latin typeface="Calibri" panose="020F0502020204030204" pitchFamily="34" charset="0"/>
                <a:cs typeface="Times New Roman" panose="02020603050405020304" pitchFamily="18" charset="0"/>
              </a:rPr>
              <a:t>Agrar</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Ernährungsindustrie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gestärkt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wird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usw</a:t>
            </a:r>
            <a:r>
              <a:rPr lang="en-GB" sz="2000" kern="100" dirty="0">
                <a:latin typeface="Calibri" panose="020F0502020204030204" pitchFamily="34" charset="0"/>
                <a:cs typeface="Times New Roman" panose="02020603050405020304" pitchFamily="18" charset="0"/>
              </a:rPr>
              <a:t>.</a:t>
            </a:r>
            <a:endParaRPr lang="sk-SK" sz="2000" kern="100" dirty="0">
              <a:latin typeface="Calibri" panose="020F0502020204030204" pitchFamily="34" charset="0"/>
              <a:cs typeface="Times New Roman" panose="02020603050405020304" pitchFamily="18" charset="0"/>
            </a:endParaRPr>
          </a:p>
          <a:p>
            <a:pPr marL="0" indent="0" algn="l" rtl="0" fontAlgn="base"/>
            <a:endParaRPr lang="en-US" sz="2000" b="1" dirty="0">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US" sz="3600"/>
              <a:t>Was sind die wichtigsten Komponenten der Blockchain-Technologie? </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74318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fontAlgn="base">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Diese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Eigenschaften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könnten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dem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Agrarsektor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zugute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kommen</a:t>
            </a:r>
            <a:r>
              <a:rPr lang="en-GB" sz="2000"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Die </a:t>
            </a:r>
            <a:r>
              <a:rPr lang="en-GB" sz="2000" kern="100" dirty="0" err="1">
                <a:latin typeface="Calibri" panose="020F0502020204030204" pitchFamily="34" charset="0"/>
                <a:cs typeface="Times New Roman" panose="02020603050405020304" pitchFamily="18" charset="0"/>
              </a:rPr>
              <a:t>Lieferkette</a:t>
            </a:r>
            <a:r>
              <a:rPr lang="en-GB" sz="2000" kern="100" dirty="0">
                <a:latin typeface="Calibri" panose="020F0502020204030204" pitchFamily="34" charset="0"/>
                <a:cs typeface="Times New Roman" panose="02020603050405020304" pitchFamily="18" charset="0"/>
              </a:rPr>
              <a:t> in der </a:t>
            </a:r>
            <a:r>
              <a:rPr lang="en-GB" sz="2000" kern="100" dirty="0" err="1">
                <a:latin typeface="Calibri" panose="020F0502020204030204" pitchFamily="34" charset="0"/>
                <a:cs typeface="Times New Roman" panose="02020603050405020304" pitchFamily="18" charset="0"/>
              </a:rPr>
              <a:t>Landwirtschaft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besteht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aus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vielen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verschiedenen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Parteien</a:t>
            </a:r>
            <a:r>
              <a:rPr lang="en-GB" sz="2000" kern="100" dirty="0">
                <a:latin typeface="Calibri" panose="020F0502020204030204" pitchFamily="34" charset="0"/>
                <a:cs typeface="Times New Roman" panose="02020603050405020304" pitchFamily="18" charset="0"/>
              </a:rPr>
              <a:t> (z. B. </a:t>
            </a:r>
            <a:r>
              <a:rPr lang="en-GB" sz="2000" kern="100" dirty="0" err="1">
                <a:latin typeface="Calibri" panose="020F0502020204030204" pitchFamily="34" charset="0"/>
                <a:cs typeface="Times New Roman" panose="02020603050405020304" pitchFamily="18" charset="0"/>
              </a:rPr>
              <a:t>Landwirten</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Wiederverkäufern</a:t>
            </a:r>
            <a:r>
              <a:rPr lang="en-GB" sz="2000" kern="100" dirty="0">
                <a:latin typeface="Calibri" panose="020F0502020204030204" pitchFamily="34" charset="0"/>
                <a:cs typeface="Times New Roman" panose="02020603050405020304" pitchFamily="18" charset="0"/>
              </a:rPr>
              <a:t>), die in der Regel </a:t>
            </a:r>
            <a:r>
              <a:rPr lang="en-GB" sz="2000" kern="100" dirty="0" err="1">
                <a:latin typeface="Calibri" panose="020F0502020204030204" pitchFamily="34" charset="0"/>
                <a:cs typeface="Times New Roman" panose="02020603050405020304" pitchFamily="18" charset="0"/>
              </a:rPr>
              <a:t>nicht</a:t>
            </a:r>
            <a:r>
              <a:rPr lang="en-GB" sz="2000" kern="100" dirty="0">
                <a:latin typeface="Calibri" panose="020F0502020204030204" pitchFamily="34" charset="0"/>
                <a:cs typeface="Times New Roman" panose="02020603050405020304" pitchFamily="18" charset="0"/>
              </a:rPr>
              <a:t> in </a:t>
            </a:r>
            <a:r>
              <a:rPr lang="en-GB" sz="2000" kern="100" dirty="0" err="1">
                <a:latin typeface="Calibri" panose="020F0502020204030204" pitchFamily="34" charset="0"/>
                <a:cs typeface="Times New Roman" panose="02020603050405020304" pitchFamily="18" charset="0"/>
              </a:rPr>
              <a:t>demselben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geografischen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Gebiet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ansässig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sind</a:t>
            </a:r>
            <a:r>
              <a:rPr lang="en-GB" sz="2000" kern="100" dirty="0">
                <a:latin typeface="Calibri" panose="020F0502020204030204" pitchFamily="34" charset="0"/>
                <a:cs typeface="Times New Roman" panose="02020603050405020304" pitchFamily="18" charset="0"/>
              </a:rPr>
              <a:t> und </a:t>
            </a:r>
            <a:r>
              <a:rPr lang="en-GB" sz="2000" kern="100" dirty="0" err="1">
                <a:latin typeface="Calibri" panose="020F0502020204030204" pitchFamily="34" charset="0"/>
                <a:cs typeface="Times New Roman" panose="02020603050405020304" pitchFamily="18" charset="0"/>
              </a:rPr>
              <a:t>mit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Naturprodukten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oder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Dienstleistungen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handeln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ohne</a:t>
            </a:r>
            <a:r>
              <a:rPr lang="en-GB" sz="2000" kern="100" dirty="0">
                <a:latin typeface="Calibri" panose="020F0502020204030204" pitchFamily="34" charset="0"/>
                <a:cs typeface="Times New Roman" panose="02020603050405020304" pitchFamily="18" charset="0"/>
              </a:rPr>
              <a:t> alle </a:t>
            </a:r>
            <a:r>
              <a:rPr lang="en-GB" sz="2000" kern="100" dirty="0" err="1">
                <a:latin typeface="Calibri" panose="020F0502020204030204" pitchFamily="34" charset="0"/>
                <a:cs typeface="Times New Roman" panose="02020603050405020304" pitchFamily="18" charset="0"/>
              </a:rPr>
              <a:t>anderen</a:t>
            </a:r>
            <a:r>
              <a:rPr lang="en-GB" sz="2000" kern="100" dirty="0">
                <a:latin typeface="Calibri" panose="020F0502020204030204" pitchFamily="34" charset="0"/>
                <a:cs typeface="Times New Roman" panose="02020603050405020304" pitchFamily="18" charset="0"/>
              </a:rPr>
              <a:t> Partner </a:t>
            </a:r>
            <a:r>
              <a:rPr lang="en-GB" sz="2000" kern="100" dirty="0" err="1">
                <a:latin typeface="Calibri" panose="020F0502020204030204" pitchFamily="34" charset="0"/>
                <a:cs typeface="Times New Roman" panose="02020603050405020304" pitchFamily="18" charset="0"/>
              </a:rPr>
              <a:t>zu</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kennen</a:t>
            </a:r>
            <a:r>
              <a:rPr lang="en-GB" sz="2000"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b="1" kern="100" dirty="0" err="1">
                <a:latin typeface="Calibri" panose="020F0502020204030204" pitchFamily="34" charset="0"/>
                <a:cs typeface="Times New Roman" panose="02020603050405020304" pitchFamily="18" charset="0"/>
              </a:rPr>
              <a:t>Diese</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Komplexität</a:t>
            </a:r>
            <a:r>
              <a:rPr lang="en-GB" sz="2000" b="1" kern="100" dirty="0">
                <a:latin typeface="Calibri" panose="020F0502020204030204" pitchFamily="34" charset="0"/>
                <a:cs typeface="Times New Roman" panose="02020603050405020304" pitchFamily="18" charset="0"/>
              </a:rPr>
              <a:t> der </a:t>
            </a:r>
            <a:r>
              <a:rPr lang="en-GB" sz="2000" b="1" kern="100" dirty="0" err="1">
                <a:latin typeface="Calibri" panose="020F0502020204030204" pitchFamily="34" charset="0"/>
                <a:cs typeface="Times New Roman" panose="02020603050405020304" pitchFamily="18" charset="0"/>
              </a:rPr>
              <a:t>Lieferkette</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kann</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problematisch</a:t>
            </a:r>
            <a:r>
              <a:rPr lang="en-GB" sz="2000" b="1" kern="100" dirty="0">
                <a:latin typeface="Calibri" panose="020F0502020204030204" pitchFamily="34" charset="0"/>
                <a:cs typeface="Times New Roman" panose="02020603050405020304" pitchFamily="18" charset="0"/>
              </a:rPr>
              <a:t> sein und die </a:t>
            </a:r>
            <a:r>
              <a:rPr lang="en-GB" sz="2000" b="1" kern="100" dirty="0" err="1">
                <a:latin typeface="Calibri" panose="020F0502020204030204" pitchFamily="34" charset="0"/>
                <a:cs typeface="Times New Roman" panose="02020603050405020304" pitchFamily="18" charset="0"/>
              </a:rPr>
              <a:t>Zusammenarbeit</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zwischen</a:t>
            </a:r>
            <a:r>
              <a:rPr lang="en-GB" sz="2000" b="1" kern="100" dirty="0">
                <a:latin typeface="Calibri" panose="020F0502020204030204" pitchFamily="34" charset="0"/>
                <a:cs typeface="Times New Roman" panose="02020603050405020304" pitchFamily="18" charset="0"/>
              </a:rPr>
              <a:t> den </a:t>
            </a:r>
            <a:r>
              <a:rPr lang="en-GB" sz="2000" b="1" kern="100" dirty="0" err="1">
                <a:latin typeface="Calibri" panose="020F0502020204030204" pitchFamily="34" charset="0"/>
                <a:cs typeface="Times New Roman" panose="02020603050405020304" pitchFamily="18" charset="0"/>
              </a:rPr>
              <a:t>Parteien</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erschweren</a:t>
            </a:r>
            <a:r>
              <a:rPr lang="en-GB" sz="2000" b="1"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Blockchain </a:t>
            </a:r>
            <a:r>
              <a:rPr lang="en-GB" sz="2000" kern="100" dirty="0" err="1">
                <a:latin typeface="Calibri" panose="020F0502020204030204" pitchFamily="34" charset="0"/>
                <a:cs typeface="Times New Roman" panose="02020603050405020304" pitchFamily="18" charset="0"/>
              </a:rPr>
              <a:t>kann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hier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mögliche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Lösung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bieten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indem</a:t>
            </a:r>
            <a:r>
              <a:rPr lang="en-GB" sz="2000" kern="100" dirty="0">
                <a:latin typeface="Calibri" panose="020F0502020204030204" pitchFamily="34" charset="0"/>
                <a:cs typeface="Times New Roman" panose="02020603050405020304" pitchFamily="18" charset="0"/>
              </a:rPr>
              <a:t> es das </a:t>
            </a:r>
            <a:r>
              <a:rPr lang="en-GB" sz="2000" kern="100" dirty="0" err="1">
                <a:latin typeface="Calibri" panose="020F0502020204030204" pitchFamily="34" charset="0"/>
                <a:cs typeface="Times New Roman" panose="02020603050405020304" pitchFamily="18" charset="0"/>
              </a:rPr>
              <a:t>Vertrauen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zwischen</a:t>
            </a:r>
            <a:r>
              <a:rPr lang="en-GB" sz="2000" kern="100" dirty="0">
                <a:latin typeface="Calibri" panose="020F0502020204030204" pitchFamily="34" charset="0"/>
                <a:cs typeface="Times New Roman" panose="02020603050405020304" pitchFamily="18" charset="0"/>
              </a:rPr>
              <a:t> den </a:t>
            </a:r>
            <a:r>
              <a:rPr lang="en-GB" sz="2000" kern="100" dirty="0" err="1">
                <a:latin typeface="Calibri" panose="020F0502020204030204" pitchFamily="34" charset="0"/>
                <a:cs typeface="Times New Roman" panose="02020603050405020304" pitchFamily="18" charset="0"/>
              </a:rPr>
              <a:t>Teilnehmern</a:t>
            </a:r>
            <a:r>
              <a:rPr lang="en-GB" sz="2000" kern="100" dirty="0">
                <a:latin typeface="Calibri" panose="020F0502020204030204" pitchFamily="34" charset="0"/>
                <a:cs typeface="Times New Roman" panose="02020603050405020304" pitchFamily="18" charset="0"/>
              </a:rPr>
              <a:t> der </a:t>
            </a:r>
            <a:r>
              <a:rPr lang="en-GB" sz="2000" kern="100" dirty="0" err="1">
                <a:latin typeface="Calibri" panose="020F0502020204030204" pitchFamily="34" charset="0"/>
                <a:cs typeface="Times New Roman" panose="02020603050405020304" pitchFamily="18" charset="0"/>
              </a:rPr>
              <a:t>Lieferkette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verbessert</a:t>
            </a:r>
            <a:r>
              <a:rPr lang="en-GB" sz="2000" kern="100" dirty="0">
                <a:latin typeface="Calibri" panose="020F0502020204030204" pitchFamily="34" charset="0"/>
                <a:cs typeface="Times New Roman" panose="02020603050405020304" pitchFamily="18" charset="0"/>
              </a:rPr>
              <a:t>. </a:t>
            </a:r>
          </a:p>
          <a:p>
            <a:pPr marL="342900" indent="-342900" fontAlgn="base">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Außerdem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kann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durch</a:t>
            </a:r>
            <a:r>
              <a:rPr lang="en-GB" sz="2000" kern="100" dirty="0">
                <a:latin typeface="Calibri" panose="020F0502020204030204" pitchFamily="34" charset="0"/>
                <a:cs typeface="Times New Roman" panose="02020603050405020304" pitchFamily="18" charset="0"/>
              </a:rPr>
              <a:t> die Blockchain </a:t>
            </a:r>
            <a:r>
              <a:rPr lang="en-GB" sz="2000" kern="100" dirty="0" err="1">
                <a:latin typeface="Calibri" panose="020F0502020204030204" pitchFamily="34" charset="0"/>
                <a:cs typeface="Times New Roman" panose="02020603050405020304" pitchFamily="18" charset="0"/>
              </a:rPr>
              <a:t>Transparenz</a:t>
            </a:r>
            <a:r>
              <a:rPr lang="en-GB" sz="2000" kern="100" dirty="0">
                <a:latin typeface="Calibri" panose="020F0502020204030204" pitchFamily="34" charset="0"/>
                <a:cs typeface="Times New Roman" panose="02020603050405020304" pitchFamily="18" charset="0"/>
              </a:rPr>
              <a:t> in der </a:t>
            </a:r>
            <a:r>
              <a:rPr lang="en-GB" sz="2000" kern="100" dirty="0" err="1">
                <a:latin typeface="Calibri" panose="020F0502020204030204" pitchFamily="34" charset="0"/>
                <a:cs typeface="Times New Roman" panose="02020603050405020304" pitchFamily="18" charset="0"/>
              </a:rPr>
              <a:t>gesamten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landwirtschaftlichen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Kette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geschaffen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werden</a:t>
            </a:r>
            <a:r>
              <a:rPr lang="en-GB" sz="2000" kern="100" dirty="0">
                <a:latin typeface="Calibri" panose="020F0502020204030204" pitchFamily="34" charset="0"/>
                <a:cs typeface="Times New Roman" panose="02020603050405020304" pitchFamily="18" charset="0"/>
              </a:rPr>
              <a:t>, was </a:t>
            </a:r>
            <a:r>
              <a:rPr lang="en-GB" sz="2000" kern="100" dirty="0" err="1">
                <a:latin typeface="Calibri" panose="020F0502020204030204" pitchFamily="34" charset="0"/>
                <a:cs typeface="Times New Roman" panose="02020603050405020304" pitchFamily="18" charset="0"/>
              </a:rPr>
              <a:t>indirekt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Vertrauensbildung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beiträgt</a:t>
            </a:r>
            <a:r>
              <a:rPr lang="en-GB" sz="2000" kern="100" dirty="0">
                <a:latin typeface="Calibri" panose="020F0502020204030204" pitchFamily="34" charset="0"/>
                <a:cs typeface="Times New Roman" panose="02020603050405020304" pitchFamily="18" charset="0"/>
              </a:rPr>
              <a:t>.</a:t>
            </a:r>
            <a:endParaRPr lang="sk-SK" sz="2000" kern="100" dirty="0">
              <a:latin typeface="Calibri" panose="020F0502020204030204" pitchFamily="34" charset="0"/>
              <a:cs typeface="Times New Roman" panose="02020603050405020304" pitchFamily="18" charset="0"/>
            </a:endParaRPr>
          </a:p>
          <a:p>
            <a:pPr marL="0" indent="0" algn="l" rtl="0" fontAlgn="base"/>
            <a:endParaRPr lang="en-US" sz="2000" b="1" dirty="0">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US" sz="3600"/>
              <a:t>Was sind die wichtigsten Komponenten der Blockchain-Technologie? </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86563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267331" y="2721528"/>
            <a:ext cx="5418389" cy="2757828"/>
          </a:xfrm>
        </p:spPr>
        <p:txBody>
          <a:bodyPr lIns="91440" tIns="45720" rIns="91440" bIns="45720" anchor="t">
            <a:normAutofit/>
          </a:bodyPr>
          <a:lstStyle/>
          <a:p>
            <a:r>
              <a:rPr lang="en-GB" sz="3900"/>
              <a:t>Praktische Anwendung von Blockchain in der </a:t>
            </a:r>
            <a:r>
              <a:rPr lang="en-GB" sz="3900" err="1"/>
              <a:t>Agrar- und Ernährungswirtschaft</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cs-CZ"/>
              <a:t>04</a:t>
            </a:r>
            <a:endParaRPr lang="en-US"/>
          </a:p>
        </p:txBody>
      </p:sp>
    </p:spTree>
    <p:extLst>
      <p:ext uri="{BB962C8B-B14F-4D97-AF65-F5344CB8AC3E}">
        <p14:creationId xmlns:p14="http://schemas.microsoft.com/office/powerpoint/2010/main" val="3350657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r>
              <a:rPr lang="en-US"/>
              <a:t>01</a:t>
            </a:r>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p:txBody>
          <a:bodyPr/>
          <a:lstStyle/>
          <a:p>
            <a:r>
              <a:rPr lang="en-GB" sz="2400">
                <a:effectLst/>
                <a:latin typeface="Calibri" panose="020F0502020204030204" pitchFamily="34" charset="0"/>
                <a:ea typeface="Calibri" panose="020F0502020204030204" pitchFamily="34" charset="0"/>
                <a:cs typeface="Times New Roman" panose="02020603050405020304" pitchFamily="18" charset="0"/>
              </a:rPr>
              <a:t>Einführung in </a:t>
            </a:r>
            <a:r>
              <a:rPr lang="en-GB" sz="2400">
                <a:latin typeface="Calibri" panose="020F0502020204030204" pitchFamily="34" charset="0"/>
                <a:ea typeface="Calibri" panose="020F0502020204030204" pitchFamily="34" charset="0"/>
                <a:cs typeface="Times New Roman" panose="02020603050405020304" pitchFamily="18" charset="0"/>
              </a:rPr>
              <a:t>die </a:t>
            </a:r>
            <a:r>
              <a:rPr lang="en-GB" sz="2400">
                <a:effectLst/>
                <a:latin typeface="Calibri" panose="020F0502020204030204" pitchFamily="34" charset="0"/>
                <a:ea typeface="Calibri" panose="020F0502020204030204" pitchFamily="34" charset="0"/>
                <a:cs typeface="Times New Roman" panose="02020603050405020304" pitchFamily="18" charset="0"/>
              </a:rPr>
              <a:t>Blockchain-Technologie</a:t>
            </a:r>
            <a:endParaRPr lang="en-US"/>
          </a:p>
        </p:txBody>
      </p:sp>
      <p:sp>
        <p:nvSpPr>
          <p:cNvPr id="19" name="Text Placeholder 18">
            <a:extLst>
              <a:ext uri="{FF2B5EF4-FFF2-40B4-BE49-F238E27FC236}">
                <a16:creationId xmlns:a16="http://schemas.microsoft.com/office/drawing/2014/main" id="{5B018A2C-261B-FE40-8CCB-12ABA36272E0}"/>
              </a:ext>
            </a:extLst>
          </p:cNvPr>
          <p:cNvSpPr>
            <a:spLocks noGrp="1"/>
          </p:cNvSpPr>
          <p:nvPr>
            <p:ph type="body" sz="quarter" idx="29"/>
          </p:nvPr>
        </p:nvSpPr>
        <p:spPr/>
        <p:txBody>
          <a:bodyPr/>
          <a:lstStyle/>
          <a:p>
            <a:r>
              <a:rPr lang="en-US"/>
              <a:t>02</a:t>
            </a:r>
          </a:p>
        </p:txBody>
      </p:sp>
      <p:sp>
        <p:nvSpPr>
          <p:cNvPr id="20" name="Text Placeholder 19">
            <a:extLst>
              <a:ext uri="{FF2B5EF4-FFF2-40B4-BE49-F238E27FC236}">
                <a16:creationId xmlns:a16="http://schemas.microsoft.com/office/drawing/2014/main" id="{F1085800-9569-4843-B00A-CC81BB1D9B93}"/>
              </a:ext>
            </a:extLst>
          </p:cNvPr>
          <p:cNvSpPr>
            <a:spLocks noGrp="1"/>
          </p:cNvSpPr>
          <p:nvPr>
            <p:ph type="body" sz="quarter" idx="30"/>
          </p:nvPr>
        </p:nvSpPr>
        <p:spPr>
          <a:xfrm>
            <a:off x="3478966" y="2649153"/>
            <a:ext cx="6874660" cy="689515"/>
          </a:xfrm>
        </p:spPr>
        <p:txBody>
          <a:bodyPr/>
          <a:lstStyle/>
          <a:p>
            <a:r>
              <a:rPr lang="en-GB" sz="2400">
                <a:effectLst/>
                <a:latin typeface="Calibri" panose="020F0502020204030204" pitchFamily="34" charset="0"/>
                <a:ea typeface="Calibri" panose="020F0502020204030204" pitchFamily="34" charset="0"/>
                <a:cs typeface="Times New Roman" panose="02020603050405020304" pitchFamily="18" charset="0"/>
              </a:rPr>
              <a:t>Die </a:t>
            </a:r>
            <a:r>
              <a:rPr lang="en-GB" sz="2400" err="1">
                <a:effectLst/>
                <a:latin typeface="Calibri" panose="020F0502020204030204" pitchFamily="34" charset="0"/>
                <a:ea typeface="Calibri" panose="020F0502020204030204" pitchFamily="34" charset="0"/>
                <a:cs typeface="Times New Roman" panose="02020603050405020304" pitchFamily="18" charset="0"/>
              </a:rPr>
              <a:t>Agrar- und </a:t>
            </a:r>
            <a:r>
              <a:rPr lang="en-GB" sz="2400">
                <a:effectLst/>
                <a:latin typeface="Calibri" panose="020F0502020204030204" pitchFamily="34" charset="0"/>
                <a:ea typeface="Calibri" panose="020F0502020204030204" pitchFamily="34" charset="0"/>
                <a:cs typeface="Times New Roman" panose="02020603050405020304" pitchFamily="18" charset="0"/>
              </a:rPr>
              <a:t>Lebensmittelkette: Herausforderungen und </a:t>
            </a:r>
            <a:r>
              <a:rPr lang="cs-CZ"/>
              <a:t>Chancen </a:t>
            </a:r>
            <a:endParaRPr lang="en-US"/>
          </a:p>
        </p:txBody>
      </p:sp>
      <p:sp>
        <p:nvSpPr>
          <p:cNvPr id="21" name="Text Placeholder 20">
            <a:extLst>
              <a:ext uri="{FF2B5EF4-FFF2-40B4-BE49-F238E27FC236}">
                <a16:creationId xmlns:a16="http://schemas.microsoft.com/office/drawing/2014/main" id="{E66C7987-60BB-DC47-A0C2-99C652EF4EF7}"/>
              </a:ext>
            </a:extLst>
          </p:cNvPr>
          <p:cNvSpPr>
            <a:spLocks noGrp="1"/>
          </p:cNvSpPr>
          <p:nvPr>
            <p:ph type="body" sz="quarter" idx="31"/>
          </p:nvPr>
        </p:nvSpPr>
        <p:spPr/>
        <p:txBody>
          <a:bodyPr/>
          <a:lstStyle/>
          <a:p>
            <a:r>
              <a:rPr lang="en-US"/>
              <a:t>03</a:t>
            </a:r>
          </a:p>
        </p:txBody>
      </p:sp>
      <p:sp>
        <p:nvSpPr>
          <p:cNvPr id="22" name="Text Placeholder 21">
            <a:extLst>
              <a:ext uri="{FF2B5EF4-FFF2-40B4-BE49-F238E27FC236}">
                <a16:creationId xmlns:a16="http://schemas.microsoft.com/office/drawing/2014/main" id="{4AB945CA-DD37-8744-AC8D-A87A2B36C598}"/>
              </a:ext>
            </a:extLst>
          </p:cNvPr>
          <p:cNvSpPr>
            <a:spLocks noGrp="1"/>
          </p:cNvSpPr>
          <p:nvPr>
            <p:ph type="body" sz="quarter" idx="32"/>
          </p:nvPr>
        </p:nvSpPr>
        <p:spPr/>
        <p:txBody>
          <a:bodyPr/>
          <a:lstStyle/>
          <a:p>
            <a:r>
              <a:rPr lang="en-GB" sz="2400">
                <a:effectLst/>
                <a:latin typeface="Calibri" panose="020F0502020204030204" pitchFamily="34" charset="0"/>
                <a:ea typeface="Calibri" panose="020F0502020204030204" pitchFamily="34" charset="0"/>
                <a:cs typeface="Times New Roman" panose="02020603050405020304" pitchFamily="18" charset="0"/>
              </a:rPr>
              <a:t>Wie Blockchain die Herausforderungen der </a:t>
            </a:r>
            <a:r>
              <a:rPr lang="en-GB" sz="2400" err="1">
                <a:effectLst/>
                <a:latin typeface="Calibri" panose="020F0502020204030204" pitchFamily="34" charset="0"/>
                <a:ea typeface="Calibri" panose="020F0502020204030204" pitchFamily="34" charset="0"/>
                <a:cs typeface="Times New Roman" panose="02020603050405020304" pitchFamily="18" charset="0"/>
              </a:rPr>
              <a:t>Agrar- und Ernährungswirtschaft </a:t>
            </a:r>
            <a:r>
              <a:rPr lang="en-GB" sz="2400">
                <a:effectLst/>
                <a:latin typeface="Calibri" panose="020F0502020204030204" pitchFamily="34" charset="0"/>
                <a:ea typeface="Calibri" panose="020F0502020204030204" pitchFamily="34" charset="0"/>
                <a:cs typeface="Times New Roman" panose="02020603050405020304" pitchFamily="18" charset="0"/>
              </a:rPr>
              <a:t>meistert</a:t>
            </a:r>
            <a:endParaRPr lang="en-US"/>
          </a:p>
        </p:txBody>
      </p:sp>
      <p:sp>
        <p:nvSpPr>
          <p:cNvPr id="23" name="Text Placeholder 22">
            <a:extLst>
              <a:ext uri="{FF2B5EF4-FFF2-40B4-BE49-F238E27FC236}">
                <a16:creationId xmlns:a16="http://schemas.microsoft.com/office/drawing/2014/main" id="{8343CF12-FDE6-8849-AC52-1E26D392F86A}"/>
              </a:ext>
            </a:extLst>
          </p:cNvPr>
          <p:cNvSpPr>
            <a:spLocks noGrp="1"/>
          </p:cNvSpPr>
          <p:nvPr>
            <p:ph type="body" sz="quarter" idx="33"/>
          </p:nvPr>
        </p:nvSpPr>
        <p:spPr/>
        <p:txBody>
          <a:bodyPr/>
          <a:lstStyle/>
          <a:p>
            <a:r>
              <a:rPr lang="en-US"/>
              <a:t>04</a:t>
            </a:r>
          </a:p>
        </p:txBody>
      </p:sp>
      <p:sp>
        <p:nvSpPr>
          <p:cNvPr id="24" name="Text Placeholder 23">
            <a:extLst>
              <a:ext uri="{FF2B5EF4-FFF2-40B4-BE49-F238E27FC236}">
                <a16:creationId xmlns:a16="http://schemas.microsoft.com/office/drawing/2014/main" id="{5691577C-B257-3147-BB4B-29D2F40873AE}"/>
              </a:ext>
            </a:extLst>
          </p:cNvPr>
          <p:cNvSpPr>
            <a:spLocks noGrp="1"/>
          </p:cNvSpPr>
          <p:nvPr>
            <p:ph type="body" sz="quarter" idx="34"/>
          </p:nvPr>
        </p:nvSpPr>
        <p:spPr/>
        <p:txBody>
          <a:bodyPr/>
          <a:lstStyle/>
          <a:p>
            <a:r>
              <a:rPr lang="en-GB" sz="2400">
                <a:effectLst/>
                <a:latin typeface="Calibri" panose="020F0502020204030204" pitchFamily="34" charset="0"/>
                <a:ea typeface="Calibri" panose="020F0502020204030204" pitchFamily="34" charset="0"/>
                <a:cs typeface="Times New Roman" panose="02020603050405020304" pitchFamily="18" charset="0"/>
              </a:rPr>
              <a:t>Praktische Anwendungen von Blockchain in der </a:t>
            </a:r>
            <a:r>
              <a:rPr lang="en-GB" sz="2400" err="1">
                <a:effectLst/>
                <a:latin typeface="Calibri" panose="020F0502020204030204" pitchFamily="34" charset="0"/>
                <a:ea typeface="Calibri" panose="020F0502020204030204" pitchFamily="34" charset="0"/>
                <a:cs typeface="Times New Roman" panose="02020603050405020304" pitchFamily="18" charset="0"/>
              </a:rPr>
              <a:t>Agrar- und Ernährungswirtschaft</a:t>
            </a:r>
            <a:endParaRPr lang="en-US"/>
          </a:p>
        </p:txBody>
      </p:sp>
      <p:sp>
        <p:nvSpPr>
          <p:cNvPr id="25" name="Text Placeholder 24">
            <a:extLst>
              <a:ext uri="{FF2B5EF4-FFF2-40B4-BE49-F238E27FC236}">
                <a16:creationId xmlns:a16="http://schemas.microsoft.com/office/drawing/2014/main" id="{C649836C-4763-0A4B-8068-8B6B3A14D501}"/>
              </a:ext>
            </a:extLst>
          </p:cNvPr>
          <p:cNvSpPr>
            <a:spLocks noGrp="1"/>
          </p:cNvSpPr>
          <p:nvPr>
            <p:ph type="body" sz="quarter" idx="35"/>
          </p:nvPr>
        </p:nvSpPr>
        <p:spPr/>
        <p:txBody>
          <a:bodyPr/>
          <a:lstStyle/>
          <a:p>
            <a:r>
              <a:rPr lang="en-US"/>
              <a:t>05</a:t>
            </a:r>
          </a:p>
        </p:txBody>
      </p:sp>
      <p:sp>
        <p:nvSpPr>
          <p:cNvPr id="26" name="Text Placeholder 25">
            <a:extLst>
              <a:ext uri="{FF2B5EF4-FFF2-40B4-BE49-F238E27FC236}">
                <a16:creationId xmlns:a16="http://schemas.microsoft.com/office/drawing/2014/main" id="{AF2A8952-1670-2F4B-B3F8-033CA2659F15}"/>
              </a:ext>
            </a:extLst>
          </p:cNvPr>
          <p:cNvSpPr>
            <a:spLocks noGrp="1"/>
          </p:cNvSpPr>
          <p:nvPr>
            <p:ph type="body" sz="quarter" idx="36"/>
          </p:nvPr>
        </p:nvSpPr>
        <p:spPr>
          <a:xfrm>
            <a:off x="3478966" y="4761090"/>
            <a:ext cx="6874660" cy="689519"/>
          </a:xfrm>
        </p:spPr>
        <p:txBody>
          <a:bodyPr/>
          <a:lstStyle/>
          <a:p>
            <a:r>
              <a:rPr lang="en-GB" sz="2400">
                <a:latin typeface="Calibri" panose="020F0502020204030204" pitchFamily="34" charset="0"/>
                <a:cs typeface="Times New Roman" panose="02020603050405020304" pitchFamily="18" charset="0"/>
              </a:rPr>
              <a:t>Fallstudien zur erfolgreichen Umsetzung</a:t>
            </a:r>
            <a:endParaRPr lang="en-US" sz="2400">
              <a:latin typeface="Calibri" panose="020F0502020204030204" pitchFamily="34" charset="0"/>
              <a:cs typeface="Times New Roman" panose="02020603050405020304" pitchFamily="18" charset="0"/>
            </a:endParaRP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r>
              <a:rPr lang="en-US"/>
              <a:t>Inhalt</a:t>
            </a:r>
          </a:p>
        </p:txBody>
      </p:sp>
      <p:pic>
        <p:nvPicPr>
          <p:cNvPr id="5" name="Picture 4">
            <a:extLst>
              <a:ext uri="{FF2B5EF4-FFF2-40B4-BE49-F238E27FC236}">
                <a16:creationId xmlns:a16="http://schemas.microsoft.com/office/drawing/2014/main" id="{15DBD3A6-8392-150C-C054-8E88D8F0403A}"/>
              </a:ext>
            </a:extLst>
          </p:cNvPr>
          <p:cNvPicPr>
            <a:picLocks noChangeAspect="1"/>
          </p:cNvPicPr>
          <p:nvPr/>
        </p:nvPicPr>
        <p:blipFill>
          <a:blip r:embed="rId3"/>
          <a:stretch>
            <a:fillRect/>
          </a:stretch>
        </p:blipFill>
        <p:spPr>
          <a:xfrm>
            <a:off x="2659918" y="5952554"/>
            <a:ext cx="1638095" cy="342857"/>
          </a:xfrm>
          <a:prstGeom prst="rect">
            <a:avLst/>
          </a:prstGeom>
        </p:spPr>
      </p:pic>
    </p:spTree>
    <p:extLst>
      <p:ext uri="{BB962C8B-B14F-4D97-AF65-F5344CB8AC3E}">
        <p14:creationId xmlns:p14="http://schemas.microsoft.com/office/powerpoint/2010/main" val="302860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nSpc>
                <a:spcPct val="107000"/>
              </a:lnSpc>
              <a:spcAft>
                <a:spcPts val="800"/>
              </a:spcAft>
              <a:buFont typeface="Symbol" panose="05050102010706020507" pitchFamily="18" charset="2"/>
              <a:buChar char=""/>
            </a:pPr>
            <a:r>
              <a:rPr lang="en-GB">
                <a:latin typeface="Calibri" panose="020F0502020204030204" pitchFamily="34" charset="0"/>
                <a:cs typeface="Times New Roman" panose="02020603050405020304" pitchFamily="18" charset="0"/>
              </a:rPr>
              <a:t>Um landwirtschaftliche Anwendungen effizienter und zuverlässiger zu machen, können wir Blockchain-Anwendungen in vier Kategorien unterteilen</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Praktische Anwendung von Blockchain in der </a:t>
            </a:r>
            <a:r>
              <a:rPr lang="en-GB" err="1"/>
              <a:t>Agrar- und Ernährungswirtschaft</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graphicFrame>
        <p:nvGraphicFramePr>
          <p:cNvPr id="11" name="Diagram 10">
            <a:extLst>
              <a:ext uri="{FF2B5EF4-FFF2-40B4-BE49-F238E27FC236}">
                <a16:creationId xmlns:a16="http://schemas.microsoft.com/office/drawing/2014/main" id="{41DFC35C-BC34-A930-2E3F-E39FE45DF16C}"/>
              </a:ext>
            </a:extLst>
          </p:cNvPr>
          <p:cNvGraphicFramePr/>
          <p:nvPr>
            <p:extLst>
              <p:ext uri="{D42A27DB-BD31-4B8C-83A1-F6EECF244321}">
                <p14:modId xmlns:p14="http://schemas.microsoft.com/office/powerpoint/2010/main" val="3676919136"/>
              </p:ext>
            </p:extLst>
          </p:nvPr>
        </p:nvGraphicFramePr>
        <p:xfrm>
          <a:off x="1425944" y="225492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6535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lvl="0" indent="-34290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Management der Lieferkette:</a:t>
            </a:r>
            <a:r>
              <a:rPr lang="en-GB" kern="100">
                <a:effectLst/>
                <a:latin typeface="Calibri" panose="020F0502020204030204" pitchFamily="34" charset="0"/>
                <a:ea typeface="Calibri" panose="020F0502020204030204" pitchFamily="34" charset="0"/>
                <a:cs typeface="Times New Roman" panose="02020603050405020304" pitchFamily="18" charset="0"/>
              </a:rPr>
              <a:t> Landwirtschaftliche Erzeugnisse können mithilfe von Blockchains verfolgt werden, um eine effektive und transparente Lieferkette im Agrarsektor zu schaffen. Die Blockchain-Technologie ist in der Lage, jede Transaktion und jede Bewegung von Waren aufzuzeichnen.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Lebensmittelsicherheit:</a:t>
            </a:r>
            <a:r>
              <a:rPr lang="en-GB" kern="100">
                <a:effectLst/>
                <a:latin typeface="Calibri" panose="020F0502020204030204" pitchFamily="34" charset="0"/>
                <a:ea typeface="Calibri" panose="020F0502020204030204" pitchFamily="34" charset="0"/>
                <a:cs typeface="Times New Roman" panose="02020603050405020304" pitchFamily="18" charset="0"/>
              </a:rPr>
              <a:t> Durch die sichere und unveränderliche Aufzeichnung des Weges eines Produkts vom Bauernhof bis auf den Tisch kann die Blockchain zur Erhöhung der Lebensmittelsicherheit beitragen. Dies ermöglicht gezielte Rückrufe von kontaminierten Produkten und kann helfen, die Quelle einer Kontamination zu lokalisieren.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Anwendung von Blockchain in der </a:t>
            </a:r>
            <a:r>
              <a:rPr lang="en-GB" err="1"/>
              <a:t>Agrar- und Ernährungswirtschaft</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4158530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Die computergestützte Datenbank verwaltet und verfolgt digitale und physische Ressourcen. Der Einsatz der Blockchain-Technologie verbessert die Qualität der Transaktionen. </a:t>
            </a:r>
          </a:p>
          <a:p>
            <a:pPr marL="342900" indent="-34290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Kunden können die Blockchain nutzen, um die Echtheit und Legalität eines Artikels zu überprüfen. </a:t>
            </a:r>
            <a:endParaRPr lang="sk-SK"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Anwendung von Blockchain in der </a:t>
            </a:r>
            <a:r>
              <a:rPr lang="en-GB" err="1"/>
              <a:t>Agrar- und Ernährungswirtschaft</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0291712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lvl="0" indent="-34290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Grundbuchamt:</a:t>
            </a:r>
            <a:r>
              <a:rPr lang="en-GB" kern="100">
                <a:effectLst/>
                <a:latin typeface="Calibri" panose="020F0502020204030204" pitchFamily="34" charset="0"/>
                <a:ea typeface="Calibri" panose="020F0502020204030204" pitchFamily="34" charset="0"/>
                <a:cs typeface="Times New Roman" panose="02020603050405020304" pitchFamily="18" charset="0"/>
              </a:rPr>
              <a:t> Blockchain kann zur Einrichtung eines sicheren und transparenten Grundbuchs genutzt werden, indem das Risiko von Landstreitigkeiten verringert und der Zugang zu Krediten für Landwirte verbessert wird.</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Zahlungssysteme:</a:t>
            </a:r>
            <a:r>
              <a:rPr lang="en-GB" kern="100">
                <a:effectLst/>
                <a:latin typeface="Calibri" panose="020F0502020204030204" pitchFamily="34" charset="0"/>
                <a:ea typeface="Calibri" panose="020F0502020204030204" pitchFamily="34" charset="0"/>
                <a:cs typeface="Times New Roman" panose="02020603050405020304" pitchFamily="18" charset="0"/>
              </a:rPr>
              <a:t> Die Blockchain-Technologie bietet sichere und effiziente Zahlungssysteme für alle landwirtschaftlichen Transaktionen. Durch die Verwendung von Kryptowährungen können Landwirte und Käufer die hohen Gebühren, die bei herkömmlichen Zahlungssystemen anfallen, einfach vernachlässigen, was die Wahrscheinlichkeit eines Betrugs verringern kann.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Anwendung von Blockchain in der </a:t>
            </a:r>
            <a:r>
              <a:rPr lang="en-GB" err="1"/>
              <a:t>Agrar- und Ernährungswirtschaft</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9996874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42030" y="1874561"/>
            <a:ext cx="5715000" cy="4690604"/>
          </a:xfrm>
          <a:prstGeom prst="rect">
            <a:avLst/>
          </a:prstGeom>
        </p:spPr>
        <p:txBody>
          <a:bodyPr/>
          <a:lstStyle/>
          <a:p>
            <a:pPr marL="342900" indent="-342900">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Die </a:t>
            </a:r>
            <a:r>
              <a:rPr lang="en-GB" sz="2000" kern="100" dirty="0" err="1">
                <a:latin typeface="Calibri" panose="020F0502020204030204" pitchFamily="34" charset="0"/>
                <a:cs typeface="Times New Roman" panose="02020603050405020304" pitchFamily="18" charset="0"/>
              </a:rPr>
              <a:t>Möglichkeit</a:t>
            </a:r>
            <a:r>
              <a:rPr lang="en-GB" sz="2000" kern="100" dirty="0">
                <a:latin typeface="Calibri" panose="020F0502020204030204" pitchFamily="34" charset="0"/>
                <a:cs typeface="Times New Roman" panose="02020603050405020304" pitchFamily="18" charset="0"/>
              </a:rPr>
              <a:t>, den </a:t>
            </a:r>
            <a:r>
              <a:rPr lang="en-GB" sz="2000" kern="100" dirty="0" err="1">
                <a:latin typeface="Calibri" panose="020F0502020204030204" pitchFamily="34" charset="0"/>
                <a:cs typeface="Times New Roman" panose="02020603050405020304" pitchFamily="18" charset="0"/>
              </a:rPr>
              <a:t>Weg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eines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Produkts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nachzuvollziehen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hilft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bei</a:t>
            </a:r>
            <a:r>
              <a:rPr lang="en-GB" sz="2000" kern="100" dirty="0">
                <a:latin typeface="Calibri" panose="020F0502020204030204" pitchFamily="34" charset="0"/>
                <a:cs typeface="Times New Roman" panose="02020603050405020304" pitchFamily="18" charset="0"/>
              </a:rPr>
              <a:t> der </a:t>
            </a:r>
            <a:r>
              <a:rPr lang="en-GB" sz="2000" kern="100" dirty="0" err="1">
                <a:latin typeface="Calibri" panose="020F0502020204030204" pitchFamily="34" charset="0"/>
                <a:cs typeface="Times New Roman" panose="02020603050405020304" pitchFamily="18" charset="0"/>
              </a:rPr>
              <a:t>Regulierung</a:t>
            </a:r>
            <a:r>
              <a:rPr lang="en-GB" sz="2000" kern="100" dirty="0">
                <a:latin typeface="Calibri" panose="020F0502020204030204" pitchFamily="34" charset="0"/>
                <a:cs typeface="Times New Roman" panose="02020603050405020304" pitchFamily="18" charset="0"/>
              </a:rPr>
              <a:t> und der </a:t>
            </a:r>
            <a:r>
              <a:rPr lang="en-GB" sz="2000" kern="100" dirty="0" err="1">
                <a:latin typeface="Calibri" panose="020F0502020204030204" pitchFamily="34" charset="0"/>
                <a:cs typeface="Times New Roman" panose="02020603050405020304" pitchFamily="18" charset="0"/>
              </a:rPr>
              <a:t>rechtlichen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Verantwortlichkeit</a:t>
            </a:r>
            <a:r>
              <a:rPr lang="en-GB" sz="2000" kern="100" dirty="0">
                <a:latin typeface="Calibri" panose="020F0502020204030204" pitchFamily="34" charset="0"/>
                <a:cs typeface="Times New Roman" panose="02020603050405020304" pitchFamily="18" charset="0"/>
              </a:rPr>
              <a:t>. </a:t>
            </a:r>
          </a:p>
          <a:p>
            <a:pPr marL="342900" indent="-342900">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Unabhängig</a:t>
            </a:r>
            <a:r>
              <a:rPr lang="en-GB" sz="2000" kern="100" dirty="0">
                <a:latin typeface="Calibri" panose="020F0502020204030204" pitchFamily="34" charset="0"/>
                <a:cs typeface="Times New Roman" panose="02020603050405020304" pitchFamily="18" charset="0"/>
              </a:rPr>
              <a:t> von der Art der </a:t>
            </a:r>
            <a:r>
              <a:rPr lang="en-GB" sz="2000" kern="100" dirty="0" err="1">
                <a:latin typeface="Calibri" panose="020F0502020204030204" pitchFamily="34" charset="0"/>
                <a:cs typeface="Times New Roman" panose="02020603050405020304" pitchFamily="18" charset="0"/>
              </a:rPr>
              <a:t>Übertragung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spielen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intelligente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Verträge</a:t>
            </a:r>
            <a:r>
              <a:rPr lang="en-GB" sz="2000" kern="100" dirty="0">
                <a:latin typeface="Calibri" panose="020F0502020204030204" pitchFamily="34" charset="0"/>
                <a:cs typeface="Times New Roman" panose="02020603050405020304" pitchFamily="18" charset="0"/>
              </a:rPr>
              <a:t> in </a:t>
            </a:r>
            <a:r>
              <a:rPr lang="en-GB" sz="2000" kern="100" dirty="0" err="1">
                <a:latin typeface="Calibri" panose="020F0502020204030204" pitchFamily="34" charset="0"/>
                <a:cs typeface="Times New Roman" panose="02020603050405020304" pitchFamily="18" charset="0"/>
              </a:rPr>
              <a:t>diesem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Szenario</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entscheidende</a:t>
            </a:r>
            <a:r>
              <a:rPr lang="en-GB" sz="2000" kern="100" dirty="0">
                <a:latin typeface="Calibri" panose="020F0502020204030204" pitchFamily="34" charset="0"/>
                <a:cs typeface="Times New Roman" panose="02020603050405020304" pitchFamily="18" charset="0"/>
              </a:rPr>
              <a:t> Rolle. </a:t>
            </a:r>
          </a:p>
          <a:p>
            <a:pPr marL="342900" indent="-342900">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Wenn</a:t>
            </a:r>
            <a:r>
              <a:rPr lang="en-GB" sz="2000" kern="100" dirty="0">
                <a:latin typeface="Calibri" panose="020F0502020204030204" pitchFamily="34" charset="0"/>
                <a:cs typeface="Times New Roman" panose="02020603050405020304" pitchFamily="18" charset="0"/>
              </a:rPr>
              <a:t> die </a:t>
            </a:r>
            <a:r>
              <a:rPr lang="en-GB" sz="2000" kern="100" dirty="0" err="1">
                <a:latin typeface="Calibri" panose="020F0502020204030204" pitchFamily="34" charset="0"/>
                <a:cs typeface="Times New Roman" panose="02020603050405020304" pitchFamily="18" charset="0"/>
              </a:rPr>
              <a:t>Lieferkette</a:t>
            </a:r>
            <a:r>
              <a:rPr lang="en-GB" sz="2000" kern="100" dirty="0">
                <a:latin typeface="Calibri" panose="020F0502020204030204" pitchFamily="34" charset="0"/>
                <a:cs typeface="Times New Roman" panose="02020603050405020304" pitchFamily="18" charset="0"/>
              </a:rPr>
              <a:t> von den </a:t>
            </a:r>
            <a:r>
              <a:rPr lang="en-GB" sz="2000" kern="100" dirty="0" err="1">
                <a:latin typeface="Calibri" panose="020F0502020204030204" pitchFamily="34" charset="0"/>
                <a:cs typeface="Times New Roman" panose="02020603050405020304" pitchFamily="18" charset="0"/>
              </a:rPr>
              <a:t>Endverbrauchern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zu</a:t>
            </a:r>
            <a:r>
              <a:rPr lang="en-GB" sz="2000" kern="100" dirty="0">
                <a:latin typeface="Calibri" panose="020F0502020204030204" pitchFamily="34" charset="0"/>
                <a:cs typeface="Times New Roman" panose="02020603050405020304" pitchFamily="18" charset="0"/>
              </a:rPr>
              <a:t> den </a:t>
            </a:r>
            <a:r>
              <a:rPr lang="en-GB" sz="2000" kern="100" dirty="0" err="1">
                <a:latin typeface="Calibri" panose="020F0502020204030204" pitchFamily="34" charset="0"/>
                <a:cs typeface="Times New Roman" panose="02020603050405020304" pitchFamily="18" charset="0"/>
              </a:rPr>
              <a:t>Händlern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geht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wird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sie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durch</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ein</a:t>
            </a:r>
            <a:r>
              <a:rPr lang="en-GB" sz="2000" kern="100" dirty="0">
                <a:latin typeface="Calibri" panose="020F0502020204030204" pitchFamily="34" charset="0"/>
                <a:cs typeface="Times New Roman" panose="02020603050405020304" pitchFamily="18" charset="0"/>
              </a:rPr>
              <a:t> Blockchain-</a:t>
            </a:r>
            <a:r>
              <a:rPr lang="en-GB" sz="2000" kern="100" dirty="0" err="1">
                <a:latin typeface="Calibri" panose="020F0502020204030204" pitchFamily="34" charset="0"/>
                <a:cs typeface="Times New Roman" panose="02020603050405020304" pitchFamily="18" charset="0"/>
              </a:rPr>
              <a:t>basiertes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Lieferkettensystem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mit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Zertifizierern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aus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bekannten</a:t>
            </a:r>
            <a:r>
              <a:rPr lang="en-GB" sz="2000" kern="100" dirty="0">
                <a:latin typeface="Calibri" panose="020F0502020204030204" pitchFamily="34" charset="0"/>
                <a:cs typeface="Times New Roman" panose="02020603050405020304" pitchFamily="18" charset="0"/>
              </a:rPr>
              <a:t> Gruppen </a:t>
            </a:r>
            <a:r>
              <a:rPr lang="en-GB" sz="2000" kern="100" dirty="0" err="1">
                <a:latin typeface="Calibri" panose="020F0502020204030204" pitchFamily="34" charset="0"/>
                <a:cs typeface="Times New Roman" panose="02020603050405020304" pitchFamily="18" charset="0"/>
              </a:rPr>
              <a:t>kontrolliert</a:t>
            </a:r>
            <a:r>
              <a:rPr lang="en-GB" sz="2000" kern="100" dirty="0">
                <a:latin typeface="Calibri" panose="020F0502020204030204" pitchFamily="34" charset="0"/>
                <a:cs typeface="Times New Roman" panose="02020603050405020304" pitchFamily="18" charset="0"/>
              </a:rPr>
              <a:t>. </a:t>
            </a:r>
            <a:endParaRPr lang="sk-SK" sz="2000" kern="100" dirty="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21333" y="269980"/>
            <a:ext cx="10595237" cy="1292553"/>
          </a:xfrm>
          <a:prstGeom prst="rect">
            <a:avLst/>
          </a:prstGeom>
        </p:spPr>
        <p:txBody>
          <a:bodyPr/>
          <a:lstStyle/>
          <a:p>
            <a:r>
              <a:rPr lang="en-GB" dirty="0" err="1"/>
              <a:t>Anwendung</a:t>
            </a:r>
            <a:r>
              <a:rPr lang="en-GB" dirty="0"/>
              <a:t> von Blockchain in der </a:t>
            </a:r>
            <a:r>
              <a:rPr lang="en-GB" dirty="0" err="1"/>
              <a:t>Agrar</a:t>
            </a:r>
            <a:r>
              <a:rPr lang="en-GB" dirty="0"/>
              <a:t>- und </a:t>
            </a:r>
            <a:r>
              <a:rPr lang="en-GB" dirty="0" err="1"/>
              <a:t>Ernährungswirtschaft</a:t>
            </a:r>
            <a:endParaRPr lang="sk-SK" dirty="0"/>
          </a:p>
          <a:p>
            <a:r>
              <a:rPr lang="en-GB" sz="2800" kern="100" dirty="0">
                <a:latin typeface="Calibri" panose="020F0502020204030204" pitchFamily="34" charset="0"/>
                <a:cs typeface="Times New Roman" panose="02020603050405020304" pitchFamily="18" charset="0"/>
              </a:rPr>
              <a:t>Wie </a:t>
            </a:r>
            <a:r>
              <a:rPr lang="en-GB" sz="2800" kern="100" dirty="0" err="1">
                <a:latin typeface="Calibri" panose="020F0502020204030204" pitchFamily="34" charset="0"/>
                <a:cs typeface="Times New Roman" panose="02020603050405020304" pitchFamily="18" charset="0"/>
              </a:rPr>
              <a:t>sich</a:t>
            </a:r>
            <a:r>
              <a:rPr lang="en-GB" sz="2800" kern="100" dirty="0">
                <a:latin typeface="Calibri" panose="020F0502020204030204" pitchFamily="34" charset="0"/>
                <a:cs typeface="Times New Roman" panose="02020603050405020304" pitchFamily="18" charset="0"/>
              </a:rPr>
              <a:t> Blockchain auf die </a:t>
            </a:r>
            <a:r>
              <a:rPr lang="en-GB" sz="2800" kern="100" dirty="0" err="1">
                <a:latin typeface="Calibri" panose="020F0502020204030204" pitchFamily="34" charset="0"/>
                <a:cs typeface="Times New Roman" panose="02020603050405020304" pitchFamily="18" charset="0"/>
              </a:rPr>
              <a:t>Lebensmittelkette</a:t>
            </a:r>
            <a:r>
              <a:rPr lang="en-GB" sz="2800" kern="100" dirty="0">
                <a:latin typeface="Calibri" panose="020F0502020204030204" pitchFamily="34" charset="0"/>
                <a:cs typeface="Times New Roman" panose="02020603050405020304" pitchFamily="18" charset="0"/>
              </a:rPr>
              <a:t> </a:t>
            </a:r>
            <a:r>
              <a:rPr lang="en-GB" sz="2800" kern="100" dirty="0" err="1">
                <a:latin typeface="Calibri" panose="020F0502020204030204" pitchFamily="34" charset="0"/>
                <a:cs typeface="Times New Roman" panose="02020603050405020304" pitchFamily="18" charset="0"/>
              </a:rPr>
              <a:t>auswirken</a:t>
            </a:r>
            <a:r>
              <a:rPr lang="en-GB" sz="2800" kern="100" dirty="0">
                <a:latin typeface="Calibri" panose="020F0502020204030204" pitchFamily="34" charset="0"/>
                <a:cs typeface="Times New Roman" panose="02020603050405020304" pitchFamily="18" charset="0"/>
              </a:rPr>
              <a:t> </a:t>
            </a:r>
            <a:r>
              <a:rPr lang="en-GB" sz="2800" kern="100" dirty="0" err="1">
                <a:latin typeface="Calibri" panose="020F0502020204030204" pitchFamily="34" charset="0"/>
                <a:cs typeface="Times New Roman" panose="02020603050405020304" pitchFamily="18" charset="0"/>
              </a:rPr>
              <a:t>kann</a:t>
            </a:r>
            <a:endParaRPr lang="sk-SK"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11" name="Obrázok 10" descr="Obrázok, na ktorom je text, diagram, snímka obrazovky&#10;&#10;Automaticky generovaný popis">
            <a:hlinkClick r:id="rId2" tgtFrame="&quot;_blank&quot;"/>
            <a:extLst>
              <a:ext uri="{FF2B5EF4-FFF2-40B4-BE49-F238E27FC236}">
                <a16:creationId xmlns:a16="http://schemas.microsoft.com/office/drawing/2014/main" id="{085A533B-E74A-2329-7C7C-0CE0AE679C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6794" y="2908348"/>
            <a:ext cx="6057192" cy="3694887"/>
          </a:xfrm>
          <a:prstGeom prst="rect">
            <a:avLst/>
          </a:prstGeom>
          <a:noFill/>
          <a:ln>
            <a:noFill/>
          </a:ln>
        </p:spPr>
      </p:pic>
    </p:spTree>
    <p:extLst>
      <p:ext uri="{BB962C8B-B14F-4D97-AF65-F5344CB8AC3E}">
        <p14:creationId xmlns:p14="http://schemas.microsoft.com/office/powerpoint/2010/main" val="75472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0" indent="0" algn="l" fontAlgn="auto"/>
            <a:r>
              <a:rPr lang="en-US" b="0" i="0" dirty="0">
                <a:effectLst/>
                <a:latin typeface="Calibri "/>
              </a:rPr>
              <a:t>Die Integration der Blockchain-</a:t>
            </a:r>
            <a:r>
              <a:rPr lang="en-US" b="0" i="0" dirty="0" err="1">
                <a:effectLst/>
                <a:latin typeface="Calibri "/>
              </a:rPr>
              <a:t>Technologie</a:t>
            </a:r>
            <a:r>
              <a:rPr lang="en-US" b="0" i="0" dirty="0">
                <a:effectLst/>
                <a:latin typeface="Calibri "/>
              </a:rPr>
              <a:t> in </a:t>
            </a:r>
            <a:r>
              <a:rPr lang="en-US" b="0" i="0" dirty="0" err="1">
                <a:effectLst/>
                <a:latin typeface="Calibri "/>
              </a:rPr>
              <a:t>intelligente</a:t>
            </a:r>
            <a:r>
              <a:rPr lang="en-US" b="0" i="0" dirty="0">
                <a:effectLst/>
                <a:latin typeface="Calibri "/>
              </a:rPr>
              <a:t> </a:t>
            </a:r>
            <a:r>
              <a:rPr lang="en-US" b="0" i="0" dirty="0" err="1">
                <a:effectLst/>
                <a:latin typeface="Calibri "/>
              </a:rPr>
              <a:t>landwirtschaftliche</a:t>
            </a:r>
            <a:r>
              <a:rPr lang="en-US" b="0" i="0" dirty="0">
                <a:effectLst/>
                <a:latin typeface="Calibri "/>
              </a:rPr>
              <a:t> </a:t>
            </a:r>
            <a:r>
              <a:rPr lang="en-US" b="0" i="0" dirty="0" err="1">
                <a:effectLst/>
                <a:latin typeface="Calibri "/>
              </a:rPr>
              <a:t>Verfahren</a:t>
            </a:r>
            <a:r>
              <a:rPr lang="en-US" b="0" i="0" dirty="0">
                <a:effectLst/>
                <a:latin typeface="Calibri "/>
              </a:rPr>
              <a:t> </a:t>
            </a:r>
            <a:r>
              <a:rPr lang="en-US" b="0" i="0" dirty="0" err="1">
                <a:effectLst/>
                <a:latin typeface="Calibri "/>
              </a:rPr>
              <a:t>eröffnet</a:t>
            </a:r>
            <a:r>
              <a:rPr lang="en-US" b="0" i="0" dirty="0">
                <a:effectLst/>
                <a:latin typeface="Calibri "/>
              </a:rPr>
              <a:t> </a:t>
            </a:r>
            <a:r>
              <a:rPr lang="en-US" b="0" i="0" dirty="0" err="1">
                <a:effectLst/>
                <a:latin typeface="Calibri "/>
              </a:rPr>
              <a:t>eine</a:t>
            </a:r>
            <a:r>
              <a:rPr lang="en-US" b="0" i="0" dirty="0">
                <a:effectLst/>
                <a:latin typeface="Calibri "/>
              </a:rPr>
              <a:t> </a:t>
            </a:r>
            <a:r>
              <a:rPr lang="en-US" b="0" i="0" dirty="0" err="1">
                <a:effectLst/>
                <a:latin typeface="Calibri "/>
              </a:rPr>
              <a:t>Fülle</a:t>
            </a:r>
            <a:r>
              <a:rPr lang="en-US" b="0" i="0" dirty="0">
                <a:effectLst/>
                <a:latin typeface="Calibri "/>
              </a:rPr>
              <a:t> von </a:t>
            </a:r>
            <a:r>
              <a:rPr lang="en-US" b="0" i="0" dirty="0" err="1">
                <a:effectLst/>
                <a:latin typeface="Calibri "/>
              </a:rPr>
              <a:t>Möglichkeiten</a:t>
            </a:r>
            <a:r>
              <a:rPr lang="en-US" b="0" i="0" dirty="0">
                <a:effectLst/>
                <a:latin typeface="Calibri "/>
              </a:rPr>
              <a:t>. </a:t>
            </a:r>
            <a:r>
              <a:rPr lang="en-US" b="0" i="0" dirty="0" err="1">
                <a:effectLst/>
                <a:latin typeface="Calibri "/>
              </a:rPr>
              <a:t>Einige</a:t>
            </a:r>
            <a:r>
              <a:rPr lang="en-US" b="0" i="0" dirty="0">
                <a:effectLst/>
                <a:latin typeface="Calibri "/>
              </a:rPr>
              <a:t> der </a:t>
            </a:r>
            <a:r>
              <a:rPr lang="en-US" b="0" i="0" dirty="0" err="1">
                <a:effectLst/>
                <a:latin typeface="Calibri "/>
              </a:rPr>
              <a:t>bemerkenswerten</a:t>
            </a:r>
            <a:r>
              <a:rPr lang="en-US" b="0" i="0" dirty="0">
                <a:effectLst/>
                <a:latin typeface="Calibri "/>
              </a:rPr>
              <a:t> </a:t>
            </a:r>
            <a:r>
              <a:rPr lang="en-US" b="0" i="0" dirty="0" err="1">
                <a:effectLst/>
                <a:latin typeface="Calibri "/>
              </a:rPr>
              <a:t>Anwendungen</a:t>
            </a:r>
            <a:r>
              <a:rPr lang="en-US" b="0" i="0" dirty="0">
                <a:effectLst/>
                <a:latin typeface="Calibri "/>
              </a:rPr>
              <a:t> </a:t>
            </a:r>
            <a:r>
              <a:rPr lang="en-US" b="0" i="0" dirty="0" err="1">
                <a:effectLst/>
                <a:latin typeface="Calibri "/>
              </a:rPr>
              <a:t>sind</a:t>
            </a:r>
            <a:r>
              <a:rPr lang="en-US" b="0" i="0" dirty="0">
                <a:effectLst/>
                <a:latin typeface="Calibri "/>
              </a:rPr>
              <a:t>:</a:t>
            </a:r>
          </a:p>
          <a:p>
            <a:pPr marL="342900" indent="-342900" algn="l" fontAlgn="auto">
              <a:buFont typeface="Arial" panose="020B0604020202020204" pitchFamily="34" charset="0"/>
              <a:buChar char="•"/>
            </a:pPr>
            <a:r>
              <a:rPr lang="en-US" b="1" i="0" dirty="0" err="1">
                <a:effectLst/>
                <a:latin typeface="Calibri "/>
              </a:rPr>
              <a:t>Intelligente</a:t>
            </a:r>
            <a:r>
              <a:rPr lang="en-US" b="1" i="0" dirty="0">
                <a:effectLst/>
                <a:latin typeface="Calibri "/>
              </a:rPr>
              <a:t> </a:t>
            </a:r>
            <a:r>
              <a:rPr lang="en-US" b="1" i="0" dirty="0" err="1">
                <a:effectLst/>
                <a:latin typeface="Calibri "/>
              </a:rPr>
              <a:t>Verträge</a:t>
            </a:r>
            <a:r>
              <a:rPr lang="en-US" b="1" i="0" dirty="0">
                <a:effectLst/>
                <a:latin typeface="Calibri "/>
              </a:rPr>
              <a:t> für </a:t>
            </a:r>
            <a:r>
              <a:rPr lang="en-US" b="1" i="0" dirty="0" err="1">
                <a:effectLst/>
                <a:latin typeface="Calibri "/>
              </a:rPr>
              <a:t>automatisierte</a:t>
            </a:r>
            <a:r>
              <a:rPr lang="en-US" b="1" i="0" dirty="0">
                <a:effectLst/>
                <a:latin typeface="Calibri "/>
              </a:rPr>
              <a:t> </a:t>
            </a:r>
            <a:r>
              <a:rPr lang="en-US" b="1" i="0" dirty="0" err="1">
                <a:effectLst/>
                <a:latin typeface="Calibri "/>
              </a:rPr>
              <a:t>Vereinbarungen</a:t>
            </a:r>
            <a:r>
              <a:rPr lang="en-US" b="1" i="0" dirty="0">
                <a:effectLst/>
                <a:latin typeface="Calibri "/>
              </a:rPr>
              <a:t> </a:t>
            </a:r>
            <a:r>
              <a:rPr lang="en-US" b="0" i="0" dirty="0" err="1">
                <a:effectLst/>
                <a:latin typeface="Calibri "/>
              </a:rPr>
              <a:t>sind</a:t>
            </a:r>
            <a:r>
              <a:rPr lang="en-US" b="0" i="0" dirty="0">
                <a:effectLst/>
                <a:latin typeface="Calibri "/>
              </a:rPr>
              <a:t> </a:t>
            </a:r>
            <a:r>
              <a:rPr lang="en-US" b="0" i="0" dirty="0" err="1">
                <a:effectLst/>
                <a:latin typeface="Calibri "/>
              </a:rPr>
              <a:t>selbstausführende</a:t>
            </a:r>
            <a:r>
              <a:rPr lang="en-US" b="0" i="0" dirty="0">
                <a:effectLst/>
                <a:latin typeface="Calibri "/>
              </a:rPr>
              <a:t> </a:t>
            </a:r>
            <a:r>
              <a:rPr lang="en-US" b="0" i="0" dirty="0" err="1">
                <a:effectLst/>
                <a:latin typeface="Calibri "/>
              </a:rPr>
              <a:t>Verträge</a:t>
            </a:r>
            <a:r>
              <a:rPr lang="en-US" b="0" i="0" dirty="0">
                <a:effectLst/>
                <a:latin typeface="Calibri "/>
              </a:rPr>
              <a:t> </a:t>
            </a:r>
            <a:r>
              <a:rPr lang="en-US" b="0" i="0" dirty="0" err="1">
                <a:effectLst/>
                <a:latin typeface="Calibri "/>
              </a:rPr>
              <a:t>mit</a:t>
            </a:r>
            <a:r>
              <a:rPr lang="en-US" b="0" i="0" dirty="0">
                <a:effectLst/>
                <a:latin typeface="Calibri "/>
              </a:rPr>
              <a:t> </a:t>
            </a:r>
            <a:r>
              <a:rPr lang="en-US" b="0" i="0" dirty="0" err="1">
                <a:effectLst/>
                <a:latin typeface="Calibri "/>
              </a:rPr>
              <a:t>direkt</a:t>
            </a:r>
            <a:r>
              <a:rPr lang="en-US" b="0" i="0" dirty="0">
                <a:effectLst/>
                <a:latin typeface="Calibri "/>
              </a:rPr>
              <a:t> in den Code </a:t>
            </a:r>
            <a:r>
              <a:rPr lang="en-US" b="0" i="0" dirty="0" err="1">
                <a:effectLst/>
                <a:latin typeface="Calibri "/>
              </a:rPr>
              <a:t>geschriebenen</a:t>
            </a:r>
            <a:r>
              <a:rPr lang="en-US" b="0" i="0" dirty="0">
                <a:effectLst/>
                <a:latin typeface="Calibri "/>
              </a:rPr>
              <a:t> </a:t>
            </a:r>
            <a:r>
              <a:rPr lang="en-US" b="0" i="0" dirty="0" err="1">
                <a:effectLst/>
                <a:latin typeface="Calibri "/>
              </a:rPr>
              <a:t>Bedingungen</a:t>
            </a:r>
            <a:r>
              <a:rPr lang="en-US" b="0" i="0" dirty="0">
                <a:effectLst/>
                <a:latin typeface="Calibri "/>
              </a:rPr>
              <a:t>. In der </a:t>
            </a:r>
            <a:r>
              <a:rPr lang="en-US" b="0" i="0" dirty="0" err="1">
                <a:effectLst/>
                <a:latin typeface="Calibri "/>
              </a:rPr>
              <a:t>Landwirtschaft</a:t>
            </a:r>
            <a:r>
              <a:rPr lang="en-US" b="0" i="0" dirty="0">
                <a:effectLst/>
                <a:latin typeface="Calibri "/>
              </a:rPr>
              <a:t> </a:t>
            </a:r>
            <a:r>
              <a:rPr lang="en-US" b="0" i="0" dirty="0" err="1">
                <a:effectLst/>
                <a:latin typeface="Calibri "/>
              </a:rPr>
              <a:t>können</a:t>
            </a:r>
            <a:r>
              <a:rPr lang="en-US" b="0" i="0" dirty="0">
                <a:effectLst/>
                <a:latin typeface="Calibri "/>
              </a:rPr>
              <a:t> </a:t>
            </a:r>
            <a:r>
              <a:rPr lang="en-US" b="0" i="0" dirty="0" err="1">
                <a:effectLst/>
                <a:latin typeface="Calibri "/>
              </a:rPr>
              <a:t>diese</a:t>
            </a:r>
            <a:r>
              <a:rPr lang="en-US" b="0" i="0" dirty="0">
                <a:effectLst/>
                <a:latin typeface="Calibri "/>
              </a:rPr>
              <a:t> </a:t>
            </a:r>
            <a:r>
              <a:rPr lang="en-US" b="0" i="0" dirty="0" err="1">
                <a:effectLst/>
                <a:latin typeface="Calibri "/>
              </a:rPr>
              <a:t>Verträge</a:t>
            </a:r>
            <a:r>
              <a:rPr lang="en-US" b="0" i="0" dirty="0">
                <a:effectLst/>
                <a:latin typeface="Calibri "/>
              </a:rPr>
              <a:t> </a:t>
            </a:r>
            <a:r>
              <a:rPr lang="en-US" b="0" i="0" dirty="0" err="1">
                <a:effectLst/>
                <a:latin typeface="Calibri "/>
              </a:rPr>
              <a:t>Vereinbarungen</a:t>
            </a:r>
            <a:r>
              <a:rPr lang="en-US" b="0" i="0" dirty="0">
                <a:effectLst/>
                <a:latin typeface="Calibri "/>
              </a:rPr>
              <a:t> </a:t>
            </a:r>
            <a:r>
              <a:rPr lang="en-US" b="0" i="0" dirty="0" err="1">
                <a:effectLst/>
                <a:latin typeface="Calibri "/>
              </a:rPr>
              <a:t>zwischen</a:t>
            </a:r>
            <a:r>
              <a:rPr lang="en-US" b="0" i="0" dirty="0">
                <a:effectLst/>
                <a:latin typeface="Calibri "/>
              </a:rPr>
              <a:t> </a:t>
            </a:r>
            <a:r>
              <a:rPr lang="en-US" b="0" i="0" dirty="0" err="1">
                <a:effectLst/>
                <a:latin typeface="Calibri "/>
              </a:rPr>
              <a:t>Landwirten</a:t>
            </a:r>
            <a:r>
              <a:rPr lang="en-US" b="0" i="0" dirty="0">
                <a:effectLst/>
                <a:latin typeface="Calibri "/>
              </a:rPr>
              <a:t> und </a:t>
            </a:r>
            <a:r>
              <a:rPr lang="en-US" b="0" i="0" dirty="0" err="1">
                <a:effectLst/>
                <a:latin typeface="Calibri "/>
              </a:rPr>
              <a:t>Händlern</a:t>
            </a:r>
            <a:r>
              <a:rPr lang="en-US" b="0" i="0" dirty="0">
                <a:effectLst/>
                <a:latin typeface="Calibri "/>
              </a:rPr>
              <a:t> </a:t>
            </a:r>
            <a:r>
              <a:rPr lang="en-US" b="0" i="0" dirty="0" err="1">
                <a:effectLst/>
                <a:latin typeface="Calibri "/>
              </a:rPr>
              <a:t>automatisieren</a:t>
            </a:r>
            <a:r>
              <a:rPr lang="en-US" b="0" i="0" dirty="0">
                <a:effectLst/>
                <a:latin typeface="Calibri "/>
              </a:rPr>
              <a:t> und so </a:t>
            </a:r>
            <a:r>
              <a:rPr lang="en-US" b="0" i="0" dirty="0" err="1">
                <a:effectLst/>
                <a:latin typeface="Calibri "/>
              </a:rPr>
              <a:t>pünktliche</a:t>
            </a:r>
            <a:r>
              <a:rPr lang="en-US" b="0" i="0" dirty="0">
                <a:effectLst/>
                <a:latin typeface="Calibri "/>
              </a:rPr>
              <a:t> </a:t>
            </a:r>
            <a:r>
              <a:rPr lang="en-US" b="0" i="0" dirty="0" err="1">
                <a:effectLst/>
                <a:latin typeface="Calibri "/>
              </a:rPr>
              <a:t>Zahlungen</a:t>
            </a:r>
            <a:r>
              <a:rPr lang="en-US" b="0" i="0" dirty="0">
                <a:effectLst/>
                <a:latin typeface="Calibri "/>
              </a:rPr>
              <a:t> und die </a:t>
            </a:r>
            <a:r>
              <a:rPr lang="en-US" b="0" i="0" dirty="0" err="1">
                <a:effectLst/>
                <a:latin typeface="Calibri "/>
              </a:rPr>
              <a:t>Einhaltung</a:t>
            </a:r>
            <a:r>
              <a:rPr lang="en-US" b="0" i="0" dirty="0">
                <a:effectLst/>
                <a:latin typeface="Calibri "/>
              </a:rPr>
              <a:t> von </a:t>
            </a:r>
            <a:r>
              <a:rPr lang="en-US" b="0" i="0" dirty="0" err="1">
                <a:effectLst/>
                <a:latin typeface="Calibri "/>
              </a:rPr>
              <a:t>Qualitätsstandards</a:t>
            </a:r>
            <a:r>
              <a:rPr lang="en-US" b="0" i="0" dirty="0">
                <a:effectLst/>
                <a:latin typeface="Calibri "/>
              </a:rPr>
              <a:t> </a:t>
            </a:r>
            <a:r>
              <a:rPr lang="en-US" b="0" i="0" dirty="0" err="1">
                <a:effectLst/>
                <a:latin typeface="Calibri "/>
              </a:rPr>
              <a:t>sicherstellen</a:t>
            </a:r>
            <a:r>
              <a:rPr lang="en-US" b="0" i="0" dirty="0">
                <a:effectLst/>
                <a:latin typeface="Calibri "/>
              </a:rPr>
              <a:t>.</a:t>
            </a:r>
          </a:p>
          <a:p>
            <a:pPr marL="342900" indent="-342900" algn="l" fontAlgn="auto">
              <a:buFont typeface="Arial" panose="020B0604020202020204" pitchFamily="34" charset="0"/>
              <a:buChar char="•"/>
            </a:pPr>
            <a:r>
              <a:rPr lang="en-US" b="1" i="0" dirty="0">
                <a:effectLst/>
                <a:latin typeface="Calibri "/>
              </a:rPr>
              <a:t>Das Internet der Dinge (IoT) und das </a:t>
            </a:r>
            <a:r>
              <a:rPr lang="en-US" b="1" i="0" dirty="0" err="1">
                <a:effectLst/>
                <a:latin typeface="Calibri "/>
              </a:rPr>
              <a:t>Datenmanagement</a:t>
            </a:r>
            <a:r>
              <a:rPr lang="en-US" b="1" i="0" dirty="0">
                <a:effectLst/>
                <a:latin typeface="Calibri "/>
              </a:rPr>
              <a:t> </a:t>
            </a:r>
            <a:r>
              <a:rPr lang="en-US" b="0" i="0" dirty="0">
                <a:effectLst/>
                <a:latin typeface="Calibri "/>
              </a:rPr>
              <a:t>in </a:t>
            </a:r>
            <a:r>
              <a:rPr lang="en-US" b="0" i="0" dirty="0" err="1">
                <a:effectLst/>
                <a:latin typeface="Calibri "/>
              </a:rPr>
              <a:t>intelligenten</a:t>
            </a:r>
            <a:r>
              <a:rPr lang="en-US" b="0" i="0" dirty="0">
                <a:effectLst/>
                <a:latin typeface="Calibri "/>
              </a:rPr>
              <a:t> </a:t>
            </a:r>
            <a:r>
              <a:rPr lang="en-US" b="0" i="0" dirty="0" err="1">
                <a:effectLst/>
                <a:latin typeface="Calibri "/>
              </a:rPr>
              <a:t>landwirtschaftlichen</a:t>
            </a:r>
            <a:r>
              <a:rPr lang="en-US" b="0" i="0" dirty="0">
                <a:effectLst/>
                <a:latin typeface="Calibri "/>
              </a:rPr>
              <a:t> </a:t>
            </a:r>
            <a:r>
              <a:rPr lang="en-US" b="0" i="0" dirty="0" err="1">
                <a:effectLst/>
                <a:latin typeface="Calibri "/>
              </a:rPr>
              <a:t>Betrieben</a:t>
            </a:r>
            <a:r>
              <a:rPr lang="en-US" b="0" i="0" dirty="0">
                <a:effectLst/>
                <a:latin typeface="Calibri "/>
              </a:rPr>
              <a:t> </a:t>
            </a:r>
            <a:r>
              <a:rPr lang="en-US" b="0" i="0" dirty="0" err="1">
                <a:effectLst/>
                <a:latin typeface="Calibri "/>
              </a:rPr>
              <a:t>erzeugen</a:t>
            </a:r>
            <a:r>
              <a:rPr lang="en-US" b="0" i="0" dirty="0">
                <a:effectLst/>
                <a:latin typeface="Calibri "/>
              </a:rPr>
              <a:t> </a:t>
            </a:r>
            <a:r>
              <a:rPr lang="en-US" b="0" i="0" dirty="0" err="1">
                <a:effectLst/>
                <a:latin typeface="Calibri "/>
              </a:rPr>
              <a:t>riesige</a:t>
            </a:r>
            <a:r>
              <a:rPr lang="en-US" b="0" i="0" dirty="0">
                <a:effectLst/>
                <a:latin typeface="Calibri "/>
              </a:rPr>
              <a:t> </a:t>
            </a:r>
            <a:r>
              <a:rPr lang="en-US" b="0" i="0" dirty="0" err="1">
                <a:effectLst/>
                <a:latin typeface="Calibri "/>
              </a:rPr>
              <a:t>Datenmengen</a:t>
            </a:r>
            <a:r>
              <a:rPr lang="en-US" b="0" i="0" dirty="0">
                <a:effectLst/>
                <a:latin typeface="Calibri "/>
              </a:rPr>
              <a:t>. Blockchain </a:t>
            </a:r>
            <a:r>
              <a:rPr lang="en-US" b="0" i="0" dirty="0" err="1">
                <a:effectLst/>
                <a:latin typeface="Calibri "/>
              </a:rPr>
              <a:t>bietet</a:t>
            </a:r>
            <a:r>
              <a:rPr lang="en-US" b="0" i="0" dirty="0">
                <a:effectLst/>
                <a:latin typeface="Calibri "/>
              </a:rPr>
              <a:t> </a:t>
            </a:r>
            <a:r>
              <a:rPr lang="en-US" b="0" i="0" dirty="0" err="1">
                <a:effectLst/>
                <a:latin typeface="Calibri "/>
              </a:rPr>
              <a:t>eine</a:t>
            </a:r>
            <a:r>
              <a:rPr lang="en-US" b="0" i="0" dirty="0">
                <a:effectLst/>
                <a:latin typeface="Calibri "/>
              </a:rPr>
              <a:t> </a:t>
            </a:r>
            <a:r>
              <a:rPr lang="en-US" b="0" i="0" dirty="0" err="1">
                <a:effectLst/>
                <a:latin typeface="Calibri "/>
              </a:rPr>
              <a:t>sichere</a:t>
            </a:r>
            <a:r>
              <a:rPr lang="en-US" b="0" i="0" dirty="0">
                <a:effectLst/>
                <a:latin typeface="Calibri "/>
              </a:rPr>
              <a:t> und </a:t>
            </a:r>
            <a:r>
              <a:rPr lang="en-US" b="0" i="0" dirty="0" err="1">
                <a:effectLst/>
                <a:latin typeface="Calibri "/>
              </a:rPr>
              <a:t>dezentrale</a:t>
            </a:r>
            <a:r>
              <a:rPr lang="en-US" b="0" i="0" dirty="0">
                <a:effectLst/>
                <a:latin typeface="Calibri "/>
              </a:rPr>
              <a:t> </a:t>
            </a:r>
            <a:r>
              <a:rPr lang="en-US" b="0" i="0" dirty="0" err="1">
                <a:effectLst/>
                <a:latin typeface="Calibri "/>
              </a:rPr>
              <a:t>Plattform</a:t>
            </a:r>
            <a:r>
              <a:rPr lang="en-US" b="0" i="0" dirty="0">
                <a:effectLst/>
                <a:latin typeface="Calibri "/>
              </a:rPr>
              <a:t> für die </a:t>
            </a:r>
            <a:r>
              <a:rPr lang="en-US" b="0" i="0" dirty="0" err="1">
                <a:effectLst/>
                <a:latin typeface="Calibri "/>
              </a:rPr>
              <a:t>Verwaltung</a:t>
            </a:r>
            <a:r>
              <a:rPr lang="en-US" b="0" i="0" dirty="0">
                <a:effectLst/>
                <a:latin typeface="Calibri "/>
              </a:rPr>
              <a:t> und den </a:t>
            </a:r>
            <a:r>
              <a:rPr lang="en-US" b="0" i="0" dirty="0" err="1">
                <a:effectLst/>
                <a:latin typeface="Calibri "/>
              </a:rPr>
              <a:t>Austausch</a:t>
            </a:r>
            <a:r>
              <a:rPr lang="en-US" b="0" i="0" dirty="0">
                <a:effectLst/>
                <a:latin typeface="Calibri "/>
              </a:rPr>
              <a:t> </a:t>
            </a:r>
            <a:r>
              <a:rPr lang="en-US" b="0" i="0" dirty="0" err="1">
                <a:effectLst/>
                <a:latin typeface="Calibri "/>
              </a:rPr>
              <a:t>dieser</a:t>
            </a:r>
            <a:r>
              <a:rPr lang="en-US" b="0" i="0" dirty="0">
                <a:effectLst/>
                <a:latin typeface="Calibri "/>
              </a:rPr>
              <a:t> </a:t>
            </a:r>
            <a:r>
              <a:rPr lang="en-US" b="0" i="0" dirty="0" err="1">
                <a:effectLst/>
                <a:latin typeface="Calibri "/>
              </a:rPr>
              <a:t>Daten</a:t>
            </a:r>
            <a:r>
              <a:rPr lang="en-US" b="0" i="0" dirty="0">
                <a:effectLst/>
                <a:latin typeface="Calibri "/>
              </a:rPr>
              <a:t> und </a:t>
            </a:r>
            <a:r>
              <a:rPr lang="en-US" b="0" i="0" dirty="0" err="1">
                <a:effectLst/>
                <a:latin typeface="Calibri "/>
              </a:rPr>
              <a:t>erleichtert</a:t>
            </a:r>
            <a:r>
              <a:rPr lang="en-US" b="0" i="0" dirty="0">
                <a:effectLst/>
                <a:latin typeface="Calibri "/>
              </a:rPr>
              <a:t> die </a:t>
            </a:r>
            <a:r>
              <a:rPr lang="en-US" b="0" i="0" dirty="0" err="1">
                <a:effectLst/>
                <a:latin typeface="Calibri "/>
              </a:rPr>
              <a:t>datengesteuerte</a:t>
            </a:r>
            <a:r>
              <a:rPr lang="en-US" b="0" i="0" dirty="0">
                <a:effectLst/>
                <a:latin typeface="Calibri "/>
              </a:rPr>
              <a:t> </a:t>
            </a:r>
            <a:r>
              <a:rPr lang="en-US" b="0" i="0" dirty="0" err="1">
                <a:effectLst/>
                <a:latin typeface="Calibri "/>
              </a:rPr>
              <a:t>Entscheidungsfindung</a:t>
            </a:r>
            <a:r>
              <a:rPr lang="en-US" b="0" i="0" dirty="0">
                <a:effectLst/>
                <a:latin typeface="Calibri "/>
              </a:rPr>
              <a:t> für </a:t>
            </a:r>
            <a:r>
              <a:rPr lang="en-US" b="0" i="0" dirty="0" err="1">
                <a:effectLst/>
                <a:latin typeface="Calibri "/>
              </a:rPr>
              <a:t>optimale</a:t>
            </a:r>
            <a:r>
              <a:rPr lang="en-US" b="0" i="0" dirty="0">
                <a:effectLst/>
                <a:latin typeface="Calibri "/>
              </a:rPr>
              <a:t> </a:t>
            </a:r>
            <a:r>
              <a:rPr lang="en-US" b="0" i="0" dirty="0" err="1">
                <a:effectLst/>
                <a:latin typeface="Calibri "/>
              </a:rPr>
              <a:t>landwirtschaftliche</a:t>
            </a:r>
            <a:r>
              <a:rPr lang="en-US" b="0" i="0" dirty="0">
                <a:effectLst/>
                <a:latin typeface="Calibri "/>
              </a:rPr>
              <a:t> </a:t>
            </a:r>
            <a:r>
              <a:rPr lang="en-US" b="0" i="0" dirty="0" err="1">
                <a:effectLst/>
                <a:latin typeface="Calibri "/>
              </a:rPr>
              <a:t>Ergebnisse</a:t>
            </a:r>
            <a:r>
              <a:rPr lang="en-US" b="0" i="0" dirty="0">
                <a:effectLst/>
                <a:latin typeface="Calibri "/>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Anwendung von Blockchain im Smart Farming</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2322016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484273" y="1897410"/>
            <a:ext cx="10595237" cy="4690604"/>
          </a:xfrm>
          <a:prstGeom prst="rect">
            <a:avLst/>
          </a:prstGeom>
        </p:spPr>
        <p:txBody>
          <a:bodyPr/>
          <a:lstStyle/>
          <a:p>
            <a:pPr marL="0" indent="0" algn="l" fontAlgn="auto"/>
            <a:r>
              <a:rPr lang="en-US" sz="2000" b="0" i="0" dirty="0">
                <a:effectLst/>
                <a:latin typeface="Calibri "/>
              </a:rPr>
              <a:t>Die Integration der Blockchain-</a:t>
            </a:r>
            <a:r>
              <a:rPr lang="en-US" sz="2000" b="0" i="0" dirty="0" err="1">
                <a:effectLst/>
                <a:latin typeface="Calibri "/>
              </a:rPr>
              <a:t>Technologie</a:t>
            </a:r>
            <a:r>
              <a:rPr lang="en-US" sz="2000" b="0" i="0" dirty="0">
                <a:effectLst/>
                <a:latin typeface="Calibri "/>
              </a:rPr>
              <a:t> in </a:t>
            </a:r>
            <a:r>
              <a:rPr lang="en-US" sz="2000" b="0" i="0" dirty="0" err="1">
                <a:effectLst/>
                <a:latin typeface="Calibri "/>
              </a:rPr>
              <a:t>intelligente</a:t>
            </a:r>
            <a:r>
              <a:rPr lang="en-US" sz="2000" b="0" i="0" dirty="0">
                <a:effectLst/>
                <a:latin typeface="Calibri "/>
              </a:rPr>
              <a:t> </a:t>
            </a:r>
            <a:r>
              <a:rPr lang="en-US" sz="2000" b="0" i="0" dirty="0" err="1">
                <a:effectLst/>
                <a:latin typeface="Calibri "/>
              </a:rPr>
              <a:t>landwirtschaftliche</a:t>
            </a:r>
            <a:r>
              <a:rPr lang="en-US" sz="2000" b="0" i="0" dirty="0">
                <a:effectLst/>
                <a:latin typeface="Calibri "/>
              </a:rPr>
              <a:t> </a:t>
            </a:r>
            <a:r>
              <a:rPr lang="en-US" sz="2000" b="0" i="0" dirty="0" err="1">
                <a:effectLst/>
                <a:latin typeface="Calibri "/>
              </a:rPr>
              <a:t>Verfahren</a:t>
            </a:r>
            <a:r>
              <a:rPr lang="en-US" sz="2000" b="0" i="0" dirty="0">
                <a:effectLst/>
                <a:latin typeface="Calibri "/>
              </a:rPr>
              <a:t> </a:t>
            </a:r>
            <a:r>
              <a:rPr lang="en-US" sz="2000" b="0" i="0" dirty="0" err="1">
                <a:effectLst/>
                <a:latin typeface="Calibri "/>
              </a:rPr>
              <a:t>eröffnet</a:t>
            </a:r>
            <a:r>
              <a:rPr lang="en-US" sz="2000" b="0" i="0" dirty="0">
                <a:effectLst/>
                <a:latin typeface="Calibri "/>
              </a:rPr>
              <a:t> </a:t>
            </a:r>
            <a:r>
              <a:rPr lang="en-US" sz="2000" b="0" i="0" dirty="0" err="1">
                <a:effectLst/>
                <a:latin typeface="Calibri "/>
              </a:rPr>
              <a:t>eine</a:t>
            </a:r>
            <a:r>
              <a:rPr lang="en-US" sz="2000" b="0" i="0" dirty="0">
                <a:effectLst/>
                <a:latin typeface="Calibri "/>
              </a:rPr>
              <a:t> </a:t>
            </a:r>
            <a:r>
              <a:rPr lang="en-US" sz="2000" b="0" i="0" dirty="0" err="1">
                <a:effectLst/>
                <a:latin typeface="Calibri "/>
              </a:rPr>
              <a:t>Fülle</a:t>
            </a:r>
            <a:r>
              <a:rPr lang="en-US" sz="2000" b="0" i="0" dirty="0">
                <a:effectLst/>
                <a:latin typeface="Calibri "/>
              </a:rPr>
              <a:t> von </a:t>
            </a:r>
            <a:r>
              <a:rPr lang="en-US" sz="2000" b="0" i="0" dirty="0" err="1">
                <a:effectLst/>
                <a:latin typeface="Calibri "/>
              </a:rPr>
              <a:t>Möglichkeiten</a:t>
            </a:r>
            <a:r>
              <a:rPr lang="en-US" sz="2000" b="0" i="0" dirty="0">
                <a:effectLst/>
                <a:latin typeface="Calibri "/>
              </a:rPr>
              <a:t>. </a:t>
            </a:r>
            <a:r>
              <a:rPr lang="en-US" sz="2000" b="0" i="0" dirty="0" err="1">
                <a:effectLst/>
                <a:latin typeface="Calibri "/>
              </a:rPr>
              <a:t>Einige</a:t>
            </a:r>
            <a:r>
              <a:rPr lang="en-US" sz="2000" b="0" i="0" dirty="0">
                <a:effectLst/>
                <a:latin typeface="Calibri "/>
              </a:rPr>
              <a:t> der </a:t>
            </a:r>
            <a:r>
              <a:rPr lang="en-US" sz="2000" b="0" i="0" dirty="0" err="1">
                <a:effectLst/>
                <a:latin typeface="Calibri "/>
              </a:rPr>
              <a:t>bemerkenswerten</a:t>
            </a:r>
            <a:r>
              <a:rPr lang="en-US" sz="2000" b="0" i="0" dirty="0">
                <a:effectLst/>
                <a:latin typeface="Calibri "/>
              </a:rPr>
              <a:t> </a:t>
            </a:r>
            <a:r>
              <a:rPr lang="en-US" sz="2000" b="0" i="0" dirty="0" err="1">
                <a:effectLst/>
                <a:latin typeface="Calibri "/>
              </a:rPr>
              <a:t>Anwendungen</a:t>
            </a:r>
            <a:r>
              <a:rPr lang="en-US" sz="2000" b="0" i="0" dirty="0">
                <a:effectLst/>
                <a:latin typeface="Calibri "/>
              </a:rPr>
              <a:t> </a:t>
            </a:r>
            <a:r>
              <a:rPr lang="en-US" sz="2000" b="0" i="0" dirty="0" err="1">
                <a:effectLst/>
                <a:latin typeface="Calibri "/>
              </a:rPr>
              <a:t>sind</a:t>
            </a:r>
            <a:r>
              <a:rPr lang="en-US" sz="2000" b="0" i="0" dirty="0">
                <a:effectLst/>
                <a:latin typeface="Calibri "/>
              </a:rPr>
              <a:t>:</a:t>
            </a:r>
          </a:p>
          <a:p>
            <a:pPr marL="342900" indent="-342900" algn="l" fontAlgn="auto">
              <a:buFont typeface="Arial" panose="020B0604020202020204" pitchFamily="34" charset="0"/>
              <a:buChar char="•"/>
            </a:pPr>
            <a:r>
              <a:rPr lang="en-US" sz="2000" b="0" i="0" dirty="0" err="1">
                <a:effectLst/>
                <a:latin typeface="Calibri "/>
              </a:rPr>
              <a:t>Durch</a:t>
            </a:r>
            <a:r>
              <a:rPr lang="en-US" sz="2000" b="0" i="0" dirty="0">
                <a:effectLst/>
                <a:latin typeface="Calibri "/>
              </a:rPr>
              <a:t> die </a:t>
            </a:r>
            <a:r>
              <a:rPr lang="en-US" sz="2000" b="0" i="0" dirty="0" err="1">
                <a:effectLst/>
                <a:latin typeface="Calibri "/>
              </a:rPr>
              <a:t>Kombination</a:t>
            </a:r>
            <a:r>
              <a:rPr lang="en-US" sz="2000" b="0" i="0" dirty="0">
                <a:effectLst/>
                <a:latin typeface="Calibri "/>
              </a:rPr>
              <a:t> von Blockchain </a:t>
            </a:r>
            <a:r>
              <a:rPr lang="en-US" sz="2000" b="0" i="0" dirty="0" err="1">
                <a:effectLst/>
                <a:latin typeface="Calibri "/>
              </a:rPr>
              <a:t>mit</a:t>
            </a:r>
            <a:r>
              <a:rPr lang="en-US" sz="2000" b="0" i="0" dirty="0">
                <a:effectLst/>
                <a:latin typeface="Calibri "/>
              </a:rPr>
              <a:t> IoT-</a:t>
            </a:r>
            <a:r>
              <a:rPr lang="en-US" sz="2000" b="0" i="0" dirty="0" err="1">
                <a:effectLst/>
                <a:latin typeface="Calibri "/>
              </a:rPr>
              <a:t>Sensoren</a:t>
            </a:r>
            <a:r>
              <a:rPr lang="en-US" sz="2000" b="0" i="0" dirty="0">
                <a:effectLst/>
                <a:latin typeface="Calibri "/>
              </a:rPr>
              <a:t> </a:t>
            </a:r>
            <a:r>
              <a:rPr lang="en-US" sz="2000" b="0" i="0" dirty="0" err="1">
                <a:effectLst/>
                <a:latin typeface="Calibri "/>
              </a:rPr>
              <a:t>können</a:t>
            </a:r>
            <a:r>
              <a:rPr lang="en-US" sz="2000" b="0" i="0" dirty="0">
                <a:effectLst/>
                <a:latin typeface="Calibri "/>
              </a:rPr>
              <a:t> </a:t>
            </a:r>
            <a:r>
              <a:rPr lang="en-US" sz="2000" b="0" i="0" dirty="0" err="1">
                <a:effectLst/>
                <a:latin typeface="Calibri "/>
              </a:rPr>
              <a:t>Landwirte</a:t>
            </a:r>
            <a:r>
              <a:rPr lang="en-US" sz="2000" b="0" i="0" dirty="0">
                <a:effectLst/>
                <a:latin typeface="Calibri "/>
              </a:rPr>
              <a:t> </a:t>
            </a:r>
            <a:r>
              <a:rPr lang="en-US" sz="2000" b="0" i="0" dirty="0" err="1">
                <a:effectLst/>
                <a:latin typeface="Calibri "/>
              </a:rPr>
              <a:t>ihre</a:t>
            </a:r>
            <a:r>
              <a:rPr lang="en-US" sz="2000" b="0" i="0" dirty="0">
                <a:effectLst/>
                <a:latin typeface="Calibri "/>
              </a:rPr>
              <a:t> </a:t>
            </a:r>
            <a:r>
              <a:rPr lang="en-US" sz="2000" b="0" i="0" dirty="0" err="1">
                <a:effectLst/>
                <a:latin typeface="Calibri "/>
              </a:rPr>
              <a:t>Ernten</a:t>
            </a:r>
            <a:r>
              <a:rPr lang="en-US" sz="2000" b="0" i="0" dirty="0">
                <a:effectLst/>
                <a:latin typeface="Calibri "/>
              </a:rPr>
              <a:t> in </a:t>
            </a:r>
            <a:r>
              <a:rPr lang="en-US" sz="2000" b="0" i="0" dirty="0" err="1">
                <a:effectLst/>
                <a:latin typeface="Calibri "/>
              </a:rPr>
              <a:t>Echtzeit</a:t>
            </a:r>
            <a:r>
              <a:rPr lang="en-US" sz="2000" b="0" i="0" dirty="0">
                <a:effectLst/>
                <a:latin typeface="Calibri "/>
              </a:rPr>
              <a:t> </a:t>
            </a:r>
            <a:r>
              <a:rPr lang="en-US" sz="2000" b="0" i="0" dirty="0" err="1">
                <a:effectLst/>
                <a:latin typeface="Calibri "/>
              </a:rPr>
              <a:t>überwachen</a:t>
            </a:r>
            <a:r>
              <a:rPr lang="en-US" sz="2000" b="0" i="0" dirty="0">
                <a:effectLst/>
                <a:latin typeface="Calibri "/>
              </a:rPr>
              <a:t> und </a:t>
            </a:r>
            <a:r>
              <a:rPr lang="en-US" sz="2000" b="0" i="0" dirty="0" err="1">
                <a:effectLst/>
                <a:latin typeface="Calibri "/>
              </a:rPr>
              <a:t>erhalten</a:t>
            </a:r>
            <a:r>
              <a:rPr lang="en-US" sz="2000" b="0" i="0" dirty="0">
                <a:effectLst/>
                <a:latin typeface="Calibri "/>
              </a:rPr>
              <a:t> </a:t>
            </a:r>
            <a:r>
              <a:rPr lang="en-US" sz="2000" b="0" i="0" dirty="0" err="1">
                <a:effectLst/>
                <a:latin typeface="Calibri "/>
              </a:rPr>
              <a:t>Daten</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Temperatur</a:t>
            </a:r>
            <a:r>
              <a:rPr lang="en-US" sz="2000" b="0" i="0" dirty="0">
                <a:effectLst/>
                <a:latin typeface="Calibri "/>
              </a:rPr>
              <a:t>, </a:t>
            </a:r>
            <a:r>
              <a:rPr lang="en-US" sz="2000" b="0" i="0" dirty="0" err="1">
                <a:effectLst/>
                <a:latin typeface="Calibri "/>
              </a:rPr>
              <a:t>Luftfeuchtigkeit</a:t>
            </a:r>
            <a:r>
              <a:rPr lang="en-US" sz="2000" b="0" i="0" dirty="0">
                <a:effectLst/>
                <a:latin typeface="Calibri "/>
              </a:rPr>
              <a:t>, </a:t>
            </a:r>
            <a:r>
              <a:rPr lang="en-US" sz="2000" b="0" i="0" dirty="0" err="1">
                <a:effectLst/>
                <a:latin typeface="Calibri "/>
              </a:rPr>
              <a:t>Bodenfeuchte</a:t>
            </a:r>
            <a:r>
              <a:rPr lang="en-US" sz="2000" b="0" i="0" dirty="0">
                <a:effectLst/>
                <a:latin typeface="Calibri "/>
              </a:rPr>
              <a:t> und </a:t>
            </a:r>
            <a:r>
              <a:rPr lang="en-US" sz="2000" b="0" i="0" dirty="0" err="1">
                <a:effectLst/>
                <a:latin typeface="Calibri "/>
              </a:rPr>
              <a:t>mehr</a:t>
            </a:r>
            <a:r>
              <a:rPr lang="en-US" sz="2000" b="0" i="0" dirty="0">
                <a:effectLst/>
                <a:latin typeface="Calibri "/>
              </a:rPr>
              <a:t>. </a:t>
            </a:r>
            <a:r>
              <a:rPr lang="en-US" sz="2000" b="0" i="0" dirty="0" err="1">
                <a:effectLst/>
                <a:latin typeface="Calibri "/>
              </a:rPr>
              <a:t>Diese</a:t>
            </a:r>
            <a:r>
              <a:rPr lang="en-US" sz="2000" b="0" i="0" dirty="0">
                <a:effectLst/>
                <a:latin typeface="Calibri "/>
              </a:rPr>
              <a:t> </a:t>
            </a:r>
            <a:r>
              <a:rPr lang="en-US" sz="2000" b="0" i="0" dirty="0" err="1">
                <a:effectLst/>
                <a:latin typeface="Calibri "/>
              </a:rPr>
              <a:t>Informationen</a:t>
            </a:r>
            <a:r>
              <a:rPr lang="en-US" sz="2000" b="0" i="0" dirty="0">
                <a:effectLst/>
                <a:latin typeface="Calibri "/>
              </a:rPr>
              <a:t> </a:t>
            </a:r>
            <a:r>
              <a:rPr lang="en-US" sz="2000" b="0" i="0" dirty="0" err="1">
                <a:effectLst/>
                <a:latin typeface="Calibri "/>
              </a:rPr>
              <a:t>helfen</a:t>
            </a:r>
            <a:r>
              <a:rPr lang="en-US" sz="2000" b="0" i="0" dirty="0">
                <a:effectLst/>
                <a:latin typeface="Calibri "/>
              </a:rPr>
              <a:t> </a:t>
            </a:r>
            <a:r>
              <a:rPr lang="en-US" sz="2000" b="0" i="0" dirty="0" err="1">
                <a:effectLst/>
                <a:latin typeface="Calibri "/>
              </a:rPr>
              <a:t>Landwirten</a:t>
            </a:r>
            <a:r>
              <a:rPr lang="en-US" sz="2000" b="0" i="0" dirty="0">
                <a:effectLst/>
                <a:latin typeface="Calibri "/>
              </a:rPr>
              <a:t>, </a:t>
            </a:r>
            <a:r>
              <a:rPr lang="en-US" sz="2000" b="0" i="0" dirty="0" err="1">
                <a:effectLst/>
                <a:latin typeface="Calibri "/>
              </a:rPr>
              <a:t>fundierte</a:t>
            </a:r>
            <a:r>
              <a:rPr lang="en-US" sz="2000" b="0" i="0" dirty="0">
                <a:effectLst/>
                <a:latin typeface="Calibri "/>
              </a:rPr>
              <a:t> </a:t>
            </a:r>
            <a:r>
              <a:rPr lang="en-US" sz="2000" b="0" i="0" dirty="0" err="1">
                <a:effectLst/>
                <a:latin typeface="Calibri "/>
              </a:rPr>
              <a:t>Entscheidungen</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treffen</a:t>
            </a:r>
            <a:r>
              <a:rPr lang="en-US" sz="2000" b="0" i="0" dirty="0">
                <a:effectLst/>
                <a:latin typeface="Calibri "/>
              </a:rPr>
              <a:t> und </a:t>
            </a:r>
            <a:r>
              <a:rPr lang="en-US" sz="2000" b="0" i="0" dirty="0" err="1">
                <a:effectLst/>
                <a:latin typeface="Calibri "/>
              </a:rPr>
              <a:t>eine</a:t>
            </a:r>
            <a:r>
              <a:rPr lang="en-US" sz="2000" b="0" i="0" dirty="0">
                <a:effectLst/>
                <a:latin typeface="Calibri "/>
              </a:rPr>
              <a:t> </a:t>
            </a:r>
            <a:r>
              <a:rPr lang="en-US" sz="2000" b="0" i="0" dirty="0" err="1">
                <a:effectLst/>
                <a:latin typeface="Calibri "/>
              </a:rPr>
              <a:t>optimale</a:t>
            </a:r>
            <a:r>
              <a:rPr lang="en-US" sz="2000" b="0" i="0" dirty="0">
                <a:effectLst/>
                <a:latin typeface="Calibri "/>
              </a:rPr>
              <a:t> </a:t>
            </a:r>
            <a:r>
              <a:rPr lang="en-US" sz="2000" b="0" i="0" dirty="0" err="1">
                <a:effectLst/>
                <a:latin typeface="Calibri "/>
              </a:rPr>
              <a:t>Erntequalität</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erhalten</a:t>
            </a:r>
            <a:r>
              <a:rPr lang="en-US" sz="2000" b="0" i="0" dirty="0">
                <a:effectLst/>
                <a:latin typeface="Calibri "/>
              </a:rPr>
              <a:t>.</a:t>
            </a:r>
          </a:p>
          <a:p>
            <a:pPr marL="342900" indent="-342900" algn="l" fontAlgn="auto">
              <a:buFont typeface="Arial" panose="020B0604020202020204" pitchFamily="34" charset="0"/>
              <a:buChar char="•"/>
            </a:pPr>
            <a:r>
              <a:rPr lang="en-US" sz="2000" b="1" i="0" dirty="0">
                <a:effectLst/>
                <a:latin typeface="Calibri "/>
              </a:rPr>
              <a:t>Fairer Handel und </a:t>
            </a:r>
            <a:r>
              <a:rPr lang="en-US" sz="2000" b="1" i="0" dirty="0" err="1">
                <a:effectLst/>
                <a:latin typeface="Calibri "/>
              </a:rPr>
              <a:t>ethische</a:t>
            </a:r>
            <a:r>
              <a:rPr lang="en-US" sz="2000" b="1" i="0" dirty="0">
                <a:effectLst/>
                <a:latin typeface="Calibri "/>
              </a:rPr>
              <a:t> </a:t>
            </a:r>
            <a:r>
              <a:rPr lang="en-US" sz="2000" b="1" i="0" dirty="0" err="1">
                <a:effectLst/>
                <a:latin typeface="Calibri "/>
              </a:rPr>
              <a:t>Kennzeichnung</a:t>
            </a:r>
            <a:r>
              <a:rPr lang="en-US" sz="2000" b="1" i="0" dirty="0">
                <a:effectLst/>
                <a:latin typeface="Calibri "/>
              </a:rPr>
              <a:t>: </a:t>
            </a:r>
            <a:r>
              <a:rPr lang="en-US" sz="2000" b="0" i="0" dirty="0">
                <a:effectLst/>
                <a:latin typeface="Calibri "/>
              </a:rPr>
              <a:t>Blockchain </a:t>
            </a:r>
            <a:r>
              <a:rPr lang="en-US" sz="2000" b="0" i="0" dirty="0" err="1">
                <a:effectLst/>
                <a:latin typeface="Calibri "/>
              </a:rPr>
              <a:t>kann</a:t>
            </a:r>
            <a:r>
              <a:rPr lang="en-US" sz="2000" b="0" i="0" dirty="0">
                <a:effectLst/>
                <a:latin typeface="Calibri "/>
              </a:rPr>
              <a:t> </a:t>
            </a:r>
            <a:r>
              <a:rPr lang="en-US" sz="2000" b="0" i="0" dirty="0" err="1">
                <a:effectLst/>
                <a:latin typeface="Calibri "/>
              </a:rPr>
              <a:t>genutzt</a:t>
            </a:r>
            <a:r>
              <a:rPr lang="en-US" sz="2000" b="0" i="0" dirty="0">
                <a:effectLst/>
                <a:latin typeface="Calibri "/>
              </a:rPr>
              <a:t> </a:t>
            </a:r>
            <a:r>
              <a:rPr lang="en-US" sz="2000" b="0" i="0" dirty="0" err="1">
                <a:effectLst/>
                <a:latin typeface="Calibri "/>
              </a:rPr>
              <a:t>werden</a:t>
            </a:r>
            <a:r>
              <a:rPr lang="en-US" sz="2000" b="0" i="0" dirty="0">
                <a:effectLst/>
                <a:latin typeface="Calibri "/>
              </a:rPr>
              <a:t>, um faire </a:t>
            </a:r>
            <a:r>
              <a:rPr lang="en-US" sz="2000" b="0" i="0" dirty="0" err="1">
                <a:effectLst/>
                <a:latin typeface="Calibri "/>
              </a:rPr>
              <a:t>Handelspraktiken</a:t>
            </a:r>
            <a:r>
              <a:rPr lang="en-US" sz="2000" b="0" i="0" dirty="0">
                <a:effectLst/>
                <a:latin typeface="Calibri "/>
              </a:rPr>
              <a:t> und die </a:t>
            </a:r>
            <a:r>
              <a:rPr lang="en-US" sz="2000" b="0" i="0" dirty="0" err="1">
                <a:effectLst/>
                <a:latin typeface="Calibri "/>
              </a:rPr>
              <a:t>ethische</a:t>
            </a:r>
            <a:r>
              <a:rPr lang="en-US" sz="2000" b="0" i="0" dirty="0">
                <a:effectLst/>
                <a:latin typeface="Calibri "/>
              </a:rPr>
              <a:t> </a:t>
            </a:r>
            <a:r>
              <a:rPr lang="en-US" sz="2000" b="0" i="0" dirty="0" err="1">
                <a:effectLst/>
                <a:latin typeface="Calibri "/>
              </a:rPr>
              <a:t>Beschaffung</a:t>
            </a:r>
            <a:r>
              <a:rPr lang="en-US" sz="2000" b="0" i="0" dirty="0">
                <a:effectLst/>
                <a:latin typeface="Calibri "/>
              </a:rPr>
              <a:t> von </a:t>
            </a:r>
            <a:r>
              <a:rPr lang="en-US" sz="2000" b="0" i="0" dirty="0" err="1">
                <a:effectLst/>
                <a:latin typeface="Calibri "/>
              </a:rPr>
              <a:t>Agrarprodukten</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überprüfen</a:t>
            </a:r>
            <a:r>
              <a:rPr lang="en-US" sz="2000" b="0" i="0" dirty="0">
                <a:effectLst/>
                <a:latin typeface="Calibri "/>
              </a:rPr>
              <a:t>. Die </a:t>
            </a:r>
            <a:r>
              <a:rPr lang="en-US" sz="2000" b="0" i="0" dirty="0" err="1">
                <a:effectLst/>
                <a:latin typeface="Calibri "/>
              </a:rPr>
              <a:t>Verbraucher</a:t>
            </a:r>
            <a:r>
              <a:rPr lang="en-US" sz="2000" b="0" i="0" dirty="0">
                <a:effectLst/>
                <a:latin typeface="Calibri "/>
              </a:rPr>
              <a:t> </a:t>
            </a:r>
            <a:r>
              <a:rPr lang="en-US" sz="2000" b="0" i="0" dirty="0" err="1">
                <a:effectLst/>
                <a:latin typeface="Calibri "/>
              </a:rPr>
              <a:t>können</a:t>
            </a:r>
            <a:r>
              <a:rPr lang="en-US" sz="2000" b="0" i="0" dirty="0">
                <a:effectLst/>
                <a:latin typeface="Calibri "/>
              </a:rPr>
              <a:t> QR-Codes auf </a:t>
            </a:r>
            <a:r>
              <a:rPr lang="en-US" sz="2000" b="0" i="0" dirty="0" err="1">
                <a:effectLst/>
                <a:latin typeface="Calibri "/>
              </a:rPr>
              <a:t>Produkten</a:t>
            </a:r>
            <a:r>
              <a:rPr lang="en-US" sz="2000" b="0" i="0" dirty="0">
                <a:effectLst/>
                <a:latin typeface="Calibri "/>
              </a:rPr>
              <a:t> </a:t>
            </a:r>
            <a:r>
              <a:rPr lang="en-US" sz="2000" b="0" i="0" dirty="0" err="1">
                <a:effectLst/>
                <a:latin typeface="Calibri "/>
              </a:rPr>
              <a:t>scannen</a:t>
            </a:r>
            <a:r>
              <a:rPr lang="en-US" sz="2000" b="0" i="0" dirty="0">
                <a:effectLst/>
                <a:latin typeface="Calibri "/>
              </a:rPr>
              <a:t>, um </a:t>
            </a:r>
            <a:r>
              <a:rPr lang="en-US" sz="2000" b="0" i="0" dirty="0" err="1">
                <a:effectLst/>
                <a:latin typeface="Calibri "/>
              </a:rPr>
              <a:t>Informationen</a:t>
            </a:r>
            <a:r>
              <a:rPr lang="en-US" sz="2000" b="0" i="0" dirty="0">
                <a:effectLst/>
                <a:latin typeface="Calibri "/>
              </a:rPr>
              <a:t> </a:t>
            </a:r>
            <a:r>
              <a:rPr lang="en-US" sz="2000" b="0" i="0" dirty="0" err="1">
                <a:effectLst/>
                <a:latin typeface="Calibri "/>
              </a:rPr>
              <a:t>über</a:t>
            </a:r>
            <a:r>
              <a:rPr lang="en-US" sz="2000" b="0" i="0" dirty="0">
                <a:effectLst/>
                <a:latin typeface="Calibri "/>
              </a:rPr>
              <a:t> den </a:t>
            </a:r>
            <a:r>
              <a:rPr lang="en-US" sz="2000" b="0" i="0" dirty="0" err="1">
                <a:effectLst/>
                <a:latin typeface="Calibri "/>
              </a:rPr>
              <a:t>Weg</a:t>
            </a:r>
            <a:r>
              <a:rPr lang="en-US" sz="2000" b="0" i="0" dirty="0">
                <a:effectLst/>
                <a:latin typeface="Calibri "/>
              </a:rPr>
              <a:t> des </a:t>
            </a:r>
            <a:r>
              <a:rPr lang="en-US" sz="2000" b="0" i="0" dirty="0" err="1">
                <a:effectLst/>
                <a:latin typeface="Calibri "/>
              </a:rPr>
              <a:t>Produkts</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erhalten</a:t>
            </a:r>
            <a:r>
              <a:rPr lang="en-US" sz="2000" b="0" i="0" dirty="0">
                <a:effectLst/>
                <a:latin typeface="Calibri "/>
              </a:rPr>
              <a:t> und seine </a:t>
            </a:r>
            <a:r>
              <a:rPr lang="en-US" sz="2000" b="0" i="0" dirty="0" err="1">
                <a:effectLst/>
                <a:latin typeface="Calibri "/>
              </a:rPr>
              <a:t>Echtheit</a:t>
            </a:r>
            <a:r>
              <a:rPr lang="en-US" sz="2000" b="0" i="0" dirty="0">
                <a:effectLst/>
                <a:latin typeface="Calibri "/>
              </a:rPr>
              <a:t> </a:t>
            </a:r>
            <a:r>
              <a:rPr lang="en-US" sz="2000" b="0" i="0" dirty="0" err="1">
                <a:effectLst/>
                <a:latin typeface="Calibri "/>
              </a:rPr>
              <a:t>zu</a:t>
            </a:r>
            <a:r>
              <a:rPr lang="en-US" sz="2000" b="0" i="0" dirty="0">
                <a:effectLst/>
                <a:latin typeface="Calibri "/>
              </a:rPr>
              <a:t> </a:t>
            </a:r>
            <a:r>
              <a:rPr lang="en-US" sz="2000" b="0" i="0" dirty="0" err="1">
                <a:effectLst/>
                <a:latin typeface="Calibri "/>
              </a:rPr>
              <a:t>überprüfen</a:t>
            </a:r>
            <a:r>
              <a:rPr lang="en-US" sz="2000" b="0" i="0" dirty="0">
                <a:effectLst/>
                <a:latin typeface="Calibri "/>
              </a:rPr>
              <a:t>.</a:t>
            </a:r>
          </a:p>
          <a:p>
            <a:pPr marL="342900" indent="-342900" algn="l" fontAlgn="auto">
              <a:buFont typeface="Arial" panose="020B0604020202020204" pitchFamily="34" charset="0"/>
              <a:buChar char="•"/>
            </a:pPr>
            <a:r>
              <a:rPr lang="en-US" sz="2000" b="1" i="0" dirty="0" err="1">
                <a:effectLst/>
                <a:latin typeface="Calibri "/>
              </a:rPr>
              <a:t>Zertifizierung</a:t>
            </a:r>
            <a:r>
              <a:rPr lang="en-US" sz="2000" b="1" i="0" dirty="0">
                <a:effectLst/>
                <a:latin typeface="Calibri "/>
              </a:rPr>
              <a:t> und </a:t>
            </a:r>
            <a:r>
              <a:rPr lang="en-US" sz="2000" b="1" i="0" dirty="0" err="1">
                <a:effectLst/>
                <a:latin typeface="Calibri "/>
              </a:rPr>
              <a:t>Einhaltung</a:t>
            </a:r>
            <a:r>
              <a:rPr lang="en-US" sz="2000" b="1" i="0" dirty="0">
                <a:effectLst/>
                <a:latin typeface="Calibri "/>
              </a:rPr>
              <a:t> von </a:t>
            </a:r>
            <a:r>
              <a:rPr lang="en-US" sz="2000" b="1" i="0" dirty="0" err="1">
                <a:effectLst/>
                <a:latin typeface="Calibri "/>
              </a:rPr>
              <a:t>Vorschriften</a:t>
            </a:r>
            <a:r>
              <a:rPr lang="en-US" sz="2000" b="1" i="0" dirty="0">
                <a:effectLst/>
                <a:latin typeface="Calibri "/>
              </a:rPr>
              <a:t> </a:t>
            </a:r>
            <a:r>
              <a:rPr lang="en-US" sz="2000" i="0" dirty="0">
                <a:effectLst/>
                <a:latin typeface="Calibri "/>
              </a:rPr>
              <a:t>- </a:t>
            </a:r>
            <a:r>
              <a:rPr lang="en-US" sz="2000" b="0" i="0" dirty="0">
                <a:effectLst/>
                <a:latin typeface="Calibri "/>
              </a:rPr>
              <a:t>Blockchain </a:t>
            </a:r>
            <a:r>
              <a:rPr lang="en-US" sz="2000" b="0" i="0" dirty="0" err="1">
                <a:effectLst/>
                <a:latin typeface="Calibri "/>
              </a:rPr>
              <a:t>vereinfacht</a:t>
            </a:r>
            <a:r>
              <a:rPr lang="en-US" sz="2000" b="0" i="0" dirty="0">
                <a:effectLst/>
                <a:latin typeface="Calibri "/>
              </a:rPr>
              <a:t> den </a:t>
            </a:r>
            <a:r>
              <a:rPr lang="en-US" sz="2000" b="0" i="0" dirty="0" err="1">
                <a:effectLst/>
                <a:latin typeface="Calibri "/>
              </a:rPr>
              <a:t>Prozess</a:t>
            </a:r>
            <a:r>
              <a:rPr lang="en-US" sz="2000" b="0" i="0" dirty="0">
                <a:effectLst/>
                <a:latin typeface="Calibri "/>
              </a:rPr>
              <a:t> </a:t>
            </a:r>
            <a:r>
              <a:rPr lang="en-US" sz="2000" b="0" i="0" dirty="0" err="1">
                <a:effectLst/>
                <a:latin typeface="Calibri "/>
              </a:rPr>
              <a:t>zur</a:t>
            </a:r>
            <a:r>
              <a:rPr lang="en-US" sz="2000" b="0" i="0" dirty="0">
                <a:effectLst/>
                <a:latin typeface="Calibri "/>
              </a:rPr>
              <a:t> </a:t>
            </a:r>
            <a:r>
              <a:rPr lang="en-US" sz="2000" b="0" i="0" dirty="0" err="1">
                <a:effectLst/>
                <a:latin typeface="Calibri "/>
              </a:rPr>
              <a:t>Erlangung</a:t>
            </a:r>
            <a:r>
              <a:rPr lang="en-US" sz="2000" b="0" i="0" dirty="0">
                <a:effectLst/>
                <a:latin typeface="Calibri "/>
              </a:rPr>
              <a:t> von </a:t>
            </a:r>
            <a:r>
              <a:rPr lang="en-US" sz="2000" b="0" i="0" dirty="0" err="1">
                <a:effectLst/>
                <a:latin typeface="Calibri "/>
              </a:rPr>
              <a:t>Zertifizierungen</a:t>
            </a:r>
            <a:r>
              <a:rPr lang="en-US" sz="2000" b="0" i="0" dirty="0">
                <a:effectLst/>
                <a:latin typeface="Calibri "/>
              </a:rPr>
              <a:t> für </a:t>
            </a:r>
            <a:r>
              <a:rPr lang="en-US" sz="2000" b="0" i="0" dirty="0" err="1">
                <a:effectLst/>
                <a:latin typeface="Calibri "/>
              </a:rPr>
              <a:t>ökologische</a:t>
            </a:r>
            <a:r>
              <a:rPr lang="en-US" sz="2000" b="0" i="0" dirty="0">
                <a:effectLst/>
                <a:latin typeface="Calibri "/>
              </a:rPr>
              <a:t> und </a:t>
            </a:r>
            <a:r>
              <a:rPr lang="en-US" sz="2000" b="0" i="0" dirty="0" err="1">
                <a:effectLst/>
                <a:latin typeface="Calibri "/>
              </a:rPr>
              <a:t>nachhaltige</a:t>
            </a:r>
            <a:r>
              <a:rPr lang="en-US" sz="2000" b="0" i="0" dirty="0">
                <a:effectLst/>
                <a:latin typeface="Calibri "/>
              </a:rPr>
              <a:t> </a:t>
            </a:r>
            <a:r>
              <a:rPr lang="en-US" sz="2000" b="0" i="0" dirty="0" err="1">
                <a:effectLst/>
                <a:latin typeface="Calibri "/>
              </a:rPr>
              <a:t>Praktiken</a:t>
            </a:r>
            <a:r>
              <a:rPr lang="en-US" sz="2000" b="0" i="0" dirty="0">
                <a:effectLst/>
                <a:latin typeface="Calibri "/>
              </a:rPr>
              <a:t>. </a:t>
            </a:r>
            <a:r>
              <a:rPr lang="en-US" sz="2000" b="0" i="0" dirty="0" err="1">
                <a:effectLst/>
                <a:latin typeface="Calibri "/>
              </a:rPr>
              <a:t>Zertifikate</a:t>
            </a:r>
            <a:r>
              <a:rPr lang="en-US" sz="2000" b="0" i="0" dirty="0">
                <a:effectLst/>
                <a:latin typeface="Calibri "/>
              </a:rPr>
              <a:t> </a:t>
            </a:r>
            <a:r>
              <a:rPr lang="en-US" sz="2000" b="0" i="0" dirty="0" err="1">
                <a:effectLst/>
                <a:latin typeface="Calibri "/>
              </a:rPr>
              <a:t>können</a:t>
            </a:r>
            <a:r>
              <a:rPr lang="en-US" sz="2000" b="0" i="0" dirty="0">
                <a:effectLst/>
                <a:latin typeface="Calibri "/>
              </a:rPr>
              <a:t> in der Blockchain </a:t>
            </a:r>
            <a:r>
              <a:rPr lang="en-US" sz="2000" b="0" i="0" dirty="0" err="1">
                <a:effectLst/>
                <a:latin typeface="Calibri "/>
              </a:rPr>
              <a:t>gespeichert</a:t>
            </a:r>
            <a:r>
              <a:rPr lang="en-US" sz="2000" b="0" i="0" dirty="0">
                <a:effectLst/>
                <a:latin typeface="Calibri "/>
              </a:rPr>
              <a:t> </a:t>
            </a:r>
            <a:r>
              <a:rPr lang="en-US" sz="2000" b="0" i="0" dirty="0" err="1">
                <a:effectLst/>
                <a:latin typeface="Calibri "/>
              </a:rPr>
              <a:t>werden</a:t>
            </a:r>
            <a:r>
              <a:rPr lang="en-US" sz="2000" b="0" i="0" dirty="0">
                <a:effectLst/>
                <a:latin typeface="Calibri "/>
              </a:rPr>
              <a:t> und </a:t>
            </a:r>
            <a:r>
              <a:rPr lang="en-US" sz="2000" b="0" i="0" dirty="0" err="1">
                <a:effectLst/>
                <a:latin typeface="Calibri "/>
              </a:rPr>
              <a:t>ermöglichen</a:t>
            </a:r>
            <a:r>
              <a:rPr lang="en-US" sz="2000" b="0" i="0" dirty="0">
                <a:effectLst/>
                <a:latin typeface="Calibri "/>
              </a:rPr>
              <a:t> so </a:t>
            </a:r>
            <a:r>
              <a:rPr lang="en-US" sz="2000" b="0" i="0" dirty="0" err="1">
                <a:effectLst/>
                <a:latin typeface="Calibri "/>
              </a:rPr>
              <a:t>einen</a:t>
            </a:r>
            <a:r>
              <a:rPr lang="en-US" sz="2000" b="0" i="0" dirty="0">
                <a:effectLst/>
                <a:latin typeface="Calibri "/>
              </a:rPr>
              <a:t> </a:t>
            </a:r>
            <a:r>
              <a:rPr lang="en-US" sz="2000" b="0" i="0" dirty="0" err="1">
                <a:effectLst/>
                <a:latin typeface="Calibri "/>
              </a:rPr>
              <a:t>einfachen</a:t>
            </a:r>
            <a:r>
              <a:rPr lang="en-US" sz="2000" b="0" i="0" dirty="0">
                <a:effectLst/>
                <a:latin typeface="Calibri "/>
              </a:rPr>
              <a:t> </a:t>
            </a:r>
            <a:r>
              <a:rPr lang="en-US" sz="2000" b="0" i="0" dirty="0" err="1">
                <a:effectLst/>
                <a:latin typeface="Calibri "/>
              </a:rPr>
              <a:t>Zugang</a:t>
            </a:r>
            <a:r>
              <a:rPr lang="en-US" sz="2000" b="0" i="0" dirty="0">
                <a:effectLst/>
                <a:latin typeface="Calibri "/>
              </a:rPr>
              <a:t> für </a:t>
            </a:r>
            <a:r>
              <a:rPr lang="en-US" sz="2000" b="0" i="0" dirty="0" err="1">
                <a:effectLst/>
                <a:latin typeface="Calibri "/>
              </a:rPr>
              <a:t>Regulierungsbehörden</a:t>
            </a:r>
            <a:r>
              <a:rPr lang="en-US" sz="2000" b="0" i="0" dirty="0">
                <a:effectLst/>
                <a:latin typeface="Calibri "/>
              </a:rPr>
              <a:t> und </a:t>
            </a:r>
            <a:r>
              <a:rPr lang="en-US" sz="2000" b="0" i="0" dirty="0" err="1">
                <a:effectLst/>
                <a:latin typeface="Calibri "/>
              </a:rPr>
              <a:t>Verbraucher</a:t>
            </a:r>
            <a:r>
              <a:rPr lang="en-US" sz="2000" b="0" i="0" dirty="0">
                <a:effectLst/>
                <a:latin typeface="Calibri "/>
              </a:rPr>
              <a:t> </a:t>
            </a:r>
            <a:r>
              <a:rPr lang="en-US" sz="2000" b="0" i="0" dirty="0" err="1">
                <a:effectLst/>
                <a:latin typeface="Calibri "/>
              </a:rPr>
              <a:t>gleichermaßen</a:t>
            </a:r>
            <a:r>
              <a:rPr lang="en-US" sz="2000" b="0" i="0" dirty="0">
                <a:effectLst/>
                <a:latin typeface="Calibri "/>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505342" y="716646"/>
            <a:ext cx="10595237" cy="1292553"/>
          </a:xfrm>
          <a:prstGeom prst="rect">
            <a:avLst/>
          </a:prstGeom>
        </p:spPr>
        <p:txBody>
          <a:bodyPr/>
          <a:lstStyle/>
          <a:p>
            <a:r>
              <a:rPr lang="en-GB" dirty="0" err="1"/>
              <a:t>Anwendung</a:t>
            </a:r>
            <a:r>
              <a:rPr lang="en-GB" dirty="0"/>
              <a:t> von Blockchain </a:t>
            </a:r>
            <a:r>
              <a:rPr lang="en-GB" dirty="0" err="1"/>
              <a:t>im</a:t>
            </a:r>
            <a:r>
              <a:rPr lang="en-GB" dirty="0"/>
              <a:t> Smart Farming</a:t>
            </a:r>
            <a:endParaRPr lang="sk-SK"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420538" y="0"/>
            <a:ext cx="1771461" cy="2743200"/>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286136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Fallstudien zur erfolgreichen Umsetzung</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GB"/>
              <a:t>05</a:t>
            </a:r>
            <a:endParaRPr lang="en-US"/>
          </a:p>
        </p:txBody>
      </p:sp>
    </p:spTree>
    <p:extLst>
      <p:ext uri="{BB962C8B-B14F-4D97-AF65-F5344CB8AC3E}">
        <p14:creationId xmlns:p14="http://schemas.microsoft.com/office/powerpoint/2010/main" val="796138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nSpc>
                <a:spcPct val="107000"/>
              </a:lnSpc>
              <a:spcAft>
                <a:spcPts val="800"/>
              </a:spcAft>
              <a:buFont typeface="Symbol" panose="05050102010706020507" pitchFamily="18" charset="2"/>
              <a:buChar char=""/>
            </a:pPr>
            <a:r>
              <a:rPr lang="en-GB">
                <a:latin typeface="Calibri" panose="020F0502020204030204" pitchFamily="34" charset="0"/>
                <a:cs typeface="Times New Roman" panose="02020603050405020304" pitchFamily="18" charset="0"/>
              </a:rPr>
              <a:t>Der Erfolg des Unternehmens </a:t>
            </a:r>
            <a:r>
              <a:rPr lang="en-GB" err="1">
                <a:latin typeface="Calibri" panose="020F0502020204030204" pitchFamily="34" charset="0"/>
                <a:cs typeface="Times New Roman" panose="02020603050405020304" pitchFamily="18" charset="0"/>
              </a:rPr>
              <a:t>AgriDigital </a:t>
            </a:r>
            <a:r>
              <a:rPr lang="en-GB">
                <a:latin typeface="Calibri" panose="020F0502020204030204" pitchFamily="34" charset="0"/>
                <a:cs typeface="Times New Roman" panose="02020603050405020304" pitchFamily="18" charset="0"/>
              </a:rPr>
              <a:t>wird als Motivation für die künftige Anwendung dieser Technologie in der landwirtschaftlichen Lieferkette genutzt. </a:t>
            </a:r>
            <a:r>
              <a:rPr lang="en-GB" err="1">
                <a:latin typeface="Calibri" panose="020F0502020204030204" pitchFamily="34" charset="0"/>
                <a:cs typeface="Times New Roman" panose="02020603050405020304" pitchFamily="18" charset="0"/>
              </a:rPr>
              <a:t>AgriDigital </a:t>
            </a:r>
            <a:r>
              <a:rPr lang="en-GB">
                <a:latin typeface="Calibri" panose="020F0502020204030204" pitchFamily="34" charset="0"/>
                <a:cs typeface="Times New Roman" panose="02020603050405020304" pitchFamily="18" charset="0"/>
              </a:rPr>
              <a:t>arbeitet nun daran, mithilfe der Blockchain-Technologie zuverlässige und effektive landwirtschaftliche Liefernetzwerke zu entwickeln. Genau aus diesem Grund kann die Nachfrage nach der Blockchain-Technologie im Bereich der Landwirtschaft progressiv wachsen.</a:t>
            </a:r>
            <a:endParaRPr lang="sk-SK">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sz="3600" err="1"/>
              <a:t>AgriDigital</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9990410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1797806"/>
            <a:ext cx="10595237" cy="4690604"/>
          </a:xfrm>
          <a:prstGeom prst="rect">
            <a:avLst/>
          </a:prstGeom>
        </p:spPr>
        <p:txBody>
          <a:bodyPr/>
          <a:lstStyle/>
          <a:p>
            <a:pPr marL="342900" indent="-342900">
              <a:lnSpc>
                <a:spcPct val="107000"/>
              </a:lnSpc>
              <a:spcAft>
                <a:spcPts val="800"/>
              </a:spcAft>
              <a:buFont typeface="Symbol" panose="05050102010706020507" pitchFamily="18" charset="2"/>
              <a:buChar char=""/>
            </a:pPr>
            <a:r>
              <a:rPr lang="en-GB" dirty="0" err="1">
                <a:latin typeface="Calibri" panose="020F0502020204030204" pitchFamily="34" charset="0"/>
                <a:cs typeface="Times New Roman" panose="02020603050405020304" pitchFamily="18" charset="0"/>
              </a:rPr>
              <a:t>AgriDigital</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ein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führendes</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unabhängiges</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digitales</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Getreideunternehmen</a:t>
            </a:r>
            <a:r>
              <a:rPr lang="en-GB" dirty="0">
                <a:latin typeface="Calibri" panose="020F0502020204030204" pitchFamily="34" charset="0"/>
                <a:cs typeface="Times New Roman" panose="02020603050405020304" pitchFamily="18" charset="0"/>
              </a:rPr>
              <a:t>, hat den </a:t>
            </a:r>
            <a:r>
              <a:rPr lang="en-GB" dirty="0" err="1">
                <a:latin typeface="Calibri" panose="020F0502020204030204" pitchFamily="34" charset="0"/>
                <a:cs typeface="Times New Roman" panose="02020603050405020304" pitchFamily="18" charset="0"/>
              </a:rPr>
              <a:t>weltweit</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ersten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Abrechnungsverkauf</a:t>
            </a:r>
            <a:r>
              <a:rPr lang="en-GB" dirty="0">
                <a:latin typeface="Calibri" panose="020F0502020204030204" pitchFamily="34" charset="0"/>
                <a:cs typeface="Times New Roman" panose="02020603050405020304" pitchFamily="18" charset="0"/>
              </a:rPr>
              <a:t> von 23,46 </a:t>
            </a:r>
            <a:r>
              <a:rPr lang="en-GB" dirty="0" err="1">
                <a:latin typeface="Calibri" panose="020F0502020204030204" pitchFamily="34" charset="0"/>
                <a:cs typeface="Times New Roman" panose="02020603050405020304" pitchFamily="18" charset="0"/>
              </a:rPr>
              <a:t>Tonnen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Getreide</a:t>
            </a:r>
            <a:r>
              <a:rPr lang="en-GB" dirty="0">
                <a:latin typeface="Calibri" panose="020F0502020204030204" pitchFamily="34" charset="0"/>
                <a:cs typeface="Times New Roman" panose="02020603050405020304" pitchFamily="18" charset="0"/>
              </a:rPr>
              <a:t> über </a:t>
            </a:r>
            <a:r>
              <a:rPr lang="en-GB" dirty="0" err="1">
                <a:latin typeface="Calibri" panose="020F0502020204030204" pitchFamily="34" charset="0"/>
                <a:cs typeface="Times New Roman" panose="02020603050405020304" pitchFamily="18" charset="0"/>
              </a:rPr>
              <a:t>eine</a:t>
            </a:r>
            <a:r>
              <a:rPr lang="en-GB" dirty="0">
                <a:latin typeface="Calibri" panose="020F0502020204030204" pitchFamily="34" charset="0"/>
                <a:cs typeface="Times New Roman" panose="02020603050405020304" pitchFamily="18" charset="0"/>
              </a:rPr>
              <a:t> Blockchain </a:t>
            </a:r>
            <a:r>
              <a:rPr lang="en-GB" dirty="0" err="1">
                <a:latin typeface="Calibri" panose="020F0502020204030204" pitchFamily="34" charset="0"/>
                <a:cs typeface="Times New Roman" panose="02020603050405020304" pitchFamily="18" charset="0"/>
              </a:rPr>
              <a:t>abgeschlossen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Seitdem</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haben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mehr</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als</a:t>
            </a:r>
            <a:r>
              <a:rPr lang="en-GB" dirty="0">
                <a:latin typeface="Calibri" panose="020F0502020204030204" pitchFamily="34" charset="0"/>
                <a:cs typeface="Times New Roman" panose="02020603050405020304" pitchFamily="18" charset="0"/>
              </a:rPr>
              <a:t> 1.300 </a:t>
            </a:r>
            <a:r>
              <a:rPr lang="en-GB" dirty="0" err="1">
                <a:latin typeface="Calibri" panose="020F0502020204030204" pitchFamily="34" charset="0"/>
                <a:cs typeface="Times New Roman" panose="02020603050405020304" pitchFamily="18" charset="0"/>
              </a:rPr>
              <a:t>Kunden</a:t>
            </a:r>
            <a:r>
              <a:rPr lang="en-GB" dirty="0">
                <a:latin typeface="Calibri" panose="020F0502020204030204" pitchFamily="34" charset="0"/>
                <a:cs typeface="Times New Roman" panose="02020603050405020304" pitchFamily="18" charset="0"/>
              </a:rPr>
              <a:t> das Cloud-</a:t>
            </a:r>
            <a:r>
              <a:rPr lang="en-GB" dirty="0" err="1">
                <a:latin typeface="Calibri" panose="020F0502020204030204" pitchFamily="34" charset="0"/>
                <a:cs typeface="Times New Roman" panose="02020603050405020304" pitchFamily="18" charset="0"/>
              </a:rPr>
              <a:t>basierte</a:t>
            </a:r>
            <a:r>
              <a:rPr lang="en-GB" dirty="0">
                <a:latin typeface="Calibri" panose="020F0502020204030204" pitchFamily="34" charset="0"/>
                <a:cs typeface="Times New Roman" panose="02020603050405020304" pitchFamily="18" charset="0"/>
              </a:rPr>
              <a:t> System </a:t>
            </a:r>
            <a:r>
              <a:rPr lang="en-GB" dirty="0" err="1">
                <a:latin typeface="Calibri" panose="020F0502020204030204" pitchFamily="34" charset="0"/>
                <a:cs typeface="Times New Roman" panose="02020603050405020304" pitchFamily="18" charset="0"/>
              </a:rPr>
              <a:t>genutzt</a:t>
            </a:r>
            <a:r>
              <a:rPr lang="en-GB" dirty="0">
                <a:latin typeface="Calibri" panose="020F0502020204030204" pitchFamily="34" charset="0"/>
                <a:cs typeface="Times New Roman" panose="02020603050405020304" pitchFamily="18" charset="0"/>
              </a:rPr>
              <a:t>, um </a:t>
            </a:r>
            <a:r>
              <a:rPr lang="en-GB" dirty="0" err="1">
                <a:latin typeface="Calibri" panose="020F0502020204030204" pitchFamily="34" charset="0"/>
                <a:cs typeface="Times New Roman" panose="02020603050405020304" pitchFamily="18" charset="0"/>
              </a:rPr>
              <a:t>rund</a:t>
            </a:r>
            <a:r>
              <a:rPr lang="en-GB" dirty="0">
                <a:latin typeface="Calibri" panose="020F0502020204030204" pitchFamily="34" charset="0"/>
                <a:cs typeface="Times New Roman" panose="02020603050405020304" pitchFamily="18" charset="0"/>
              </a:rPr>
              <a:t> 1,6 </a:t>
            </a:r>
            <a:r>
              <a:rPr lang="en-GB" dirty="0" err="1">
                <a:latin typeface="Calibri" panose="020F0502020204030204" pitchFamily="34" charset="0"/>
                <a:cs typeface="Times New Roman" panose="02020603050405020304" pitchFamily="18" charset="0"/>
              </a:rPr>
              <a:t>Millionen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Tonnen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Getreide</a:t>
            </a:r>
            <a:r>
              <a:rPr lang="en-GB" dirty="0">
                <a:latin typeface="Calibri" panose="020F0502020204030204" pitchFamily="34" charset="0"/>
                <a:cs typeface="Times New Roman" panose="02020603050405020304" pitchFamily="18" charset="0"/>
              </a:rPr>
              <a:t> und 360 </a:t>
            </a:r>
            <a:r>
              <a:rPr lang="en-GB" dirty="0" err="1">
                <a:latin typeface="Calibri" panose="020F0502020204030204" pitchFamily="34" charset="0"/>
                <a:cs typeface="Times New Roman" panose="02020603050405020304" pitchFamily="18" charset="0"/>
              </a:rPr>
              <a:t>Millionen</a:t>
            </a:r>
            <a:r>
              <a:rPr lang="en-GB" dirty="0">
                <a:latin typeface="Calibri" panose="020F0502020204030204" pitchFamily="34" charset="0"/>
                <a:cs typeface="Times New Roman" panose="02020603050405020304" pitchFamily="18" charset="0"/>
              </a:rPr>
              <a:t> US-Dollar an </a:t>
            </a:r>
            <a:r>
              <a:rPr lang="en-GB" dirty="0" err="1">
                <a:latin typeface="Calibri" panose="020F0502020204030204" pitchFamily="34" charset="0"/>
                <a:cs typeface="Times New Roman" panose="02020603050405020304" pitchFamily="18" charset="0"/>
              </a:rPr>
              <a:t>Erzeugerzahlungen</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zu</a:t>
            </a:r>
            <a:r>
              <a:rPr lang="en-GB" dirty="0">
                <a:latin typeface="Calibri" panose="020F0502020204030204" pitchFamily="34" charset="0"/>
                <a:cs typeface="Times New Roman" panose="02020603050405020304" pitchFamily="18" charset="0"/>
              </a:rPr>
              <a:t> </a:t>
            </a:r>
            <a:r>
              <a:rPr lang="en-GB" dirty="0" err="1">
                <a:latin typeface="Calibri" panose="020F0502020204030204" pitchFamily="34" charset="0"/>
                <a:cs typeface="Times New Roman" panose="02020603050405020304" pitchFamily="18" charset="0"/>
              </a:rPr>
              <a:t>verarbeiten</a:t>
            </a:r>
            <a:r>
              <a:rPr lang="en-GB" dirty="0">
                <a:latin typeface="Calibri" panose="020F0502020204030204" pitchFamily="34" charset="0"/>
                <a:cs typeface="Times New Roman" panose="02020603050405020304" pitchFamily="18" charset="0"/>
              </a:rPr>
              <a:t>.</a:t>
            </a:r>
            <a:endParaRPr lang="sk-SK" dirty="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sz="3600" err="1"/>
              <a:t>AgriDigital</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12" name="Obrázok 11">
            <a:extLst>
              <a:ext uri="{FF2B5EF4-FFF2-40B4-BE49-F238E27FC236}">
                <a16:creationId xmlns:a16="http://schemas.microsoft.com/office/drawing/2014/main" id="{A53ADC7B-03C2-225C-D2B2-9A08DD3724CC}"/>
              </a:ext>
            </a:extLst>
          </p:cNvPr>
          <p:cNvPicPr>
            <a:picLocks noChangeAspect="1"/>
          </p:cNvPicPr>
          <p:nvPr/>
        </p:nvPicPr>
        <p:blipFill>
          <a:blip r:embed="rId2"/>
          <a:stretch>
            <a:fillRect/>
          </a:stretch>
        </p:blipFill>
        <p:spPr>
          <a:xfrm>
            <a:off x="3739081" y="4050176"/>
            <a:ext cx="4850726" cy="2738192"/>
          </a:xfrm>
          <a:prstGeom prst="rect">
            <a:avLst/>
          </a:prstGeom>
        </p:spPr>
      </p:pic>
    </p:spTree>
    <p:extLst>
      <p:ext uri="{BB962C8B-B14F-4D97-AF65-F5344CB8AC3E}">
        <p14:creationId xmlns:p14="http://schemas.microsoft.com/office/powerpoint/2010/main" val="4009670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r>
              <a:rPr lang="cs-CZ"/>
              <a:t>06</a:t>
            </a:r>
            <a:endParaRPr lang="en-US"/>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a:xfrm>
            <a:off x="3478966" y="1920178"/>
            <a:ext cx="6874660" cy="689519"/>
          </a:xfrm>
        </p:spPr>
        <p:txBody>
          <a:bodyPr/>
          <a:lstStyle/>
          <a:p>
            <a:r>
              <a:rPr lang="en-GB" sz="2400">
                <a:latin typeface="Calibri" panose="020F0502020204030204" pitchFamily="34" charset="0"/>
                <a:cs typeface="Times New Roman" panose="02020603050405020304" pitchFamily="18" charset="0"/>
              </a:rPr>
              <a:t>Schlussfolgerung</a:t>
            </a:r>
            <a:endParaRPr lang="en-US" sz="2400">
              <a:latin typeface="Calibri" panose="020F0502020204030204" pitchFamily="34" charset="0"/>
              <a:cs typeface="Times New Roman" panose="02020603050405020304" pitchFamily="18" charset="0"/>
            </a:endParaRP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r>
              <a:rPr lang="en-US"/>
              <a:t>Inhalt</a:t>
            </a:r>
          </a:p>
        </p:txBody>
      </p:sp>
      <p:sp>
        <p:nvSpPr>
          <p:cNvPr id="6" name="Text Placeholder 15">
            <a:extLst>
              <a:ext uri="{FF2B5EF4-FFF2-40B4-BE49-F238E27FC236}">
                <a16:creationId xmlns:a16="http://schemas.microsoft.com/office/drawing/2014/main" id="{1001061E-DAE0-6861-32DA-F19D28A208E0}"/>
              </a:ext>
            </a:extLst>
          </p:cNvPr>
          <p:cNvSpPr txBox="1">
            <a:spLocks/>
          </p:cNvSpPr>
          <p:nvPr/>
        </p:nvSpPr>
        <p:spPr>
          <a:xfrm>
            <a:off x="2643669" y="2716126"/>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07</a:t>
            </a:r>
            <a:endParaRPr lang="en-US"/>
          </a:p>
        </p:txBody>
      </p:sp>
      <p:sp>
        <p:nvSpPr>
          <p:cNvPr id="7" name="Text Placeholder 14">
            <a:extLst>
              <a:ext uri="{FF2B5EF4-FFF2-40B4-BE49-F238E27FC236}">
                <a16:creationId xmlns:a16="http://schemas.microsoft.com/office/drawing/2014/main" id="{71E3BF94-1079-24D0-A86E-4170DFC1B60B}"/>
              </a:ext>
            </a:extLst>
          </p:cNvPr>
          <p:cNvSpPr txBox="1">
            <a:spLocks/>
          </p:cNvSpPr>
          <p:nvPr/>
        </p:nvSpPr>
        <p:spPr>
          <a:xfrm>
            <a:off x="3478966" y="2698941"/>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Calibri" panose="020F0502020204030204" pitchFamily="34" charset="0"/>
                <a:cs typeface="Times New Roman" panose="02020603050405020304" pitchFamily="18" charset="0"/>
              </a:rPr>
              <a:t>Referenzen und zusätzliche Lektüre</a:t>
            </a:r>
            <a:endParaRPr lang="en-US" sz="2400">
              <a:latin typeface="Calibri" panose="020F0502020204030204" pitchFamily="34" charset="0"/>
              <a:cs typeface="Times New Roman" panose="02020603050405020304" pitchFamily="18" charset="0"/>
            </a:endParaRPr>
          </a:p>
        </p:txBody>
      </p:sp>
      <p:sp>
        <p:nvSpPr>
          <p:cNvPr id="2" name="Text Placeholder 15">
            <a:extLst>
              <a:ext uri="{FF2B5EF4-FFF2-40B4-BE49-F238E27FC236}">
                <a16:creationId xmlns:a16="http://schemas.microsoft.com/office/drawing/2014/main" id="{4BBB6430-5FCF-A388-684A-3FBBC770B47B}"/>
              </a:ext>
            </a:extLst>
          </p:cNvPr>
          <p:cNvSpPr txBox="1">
            <a:spLocks/>
          </p:cNvSpPr>
          <p:nvPr/>
        </p:nvSpPr>
        <p:spPr>
          <a:xfrm>
            <a:off x="2661159" y="3405010"/>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08</a:t>
            </a:r>
            <a:endParaRPr lang="en-US"/>
          </a:p>
        </p:txBody>
      </p:sp>
      <p:sp>
        <p:nvSpPr>
          <p:cNvPr id="3" name="Text Placeholder 14">
            <a:extLst>
              <a:ext uri="{FF2B5EF4-FFF2-40B4-BE49-F238E27FC236}">
                <a16:creationId xmlns:a16="http://schemas.microsoft.com/office/drawing/2014/main" id="{604761E7-6218-3FC1-8C55-F87D1B94DE2E}"/>
              </a:ext>
            </a:extLst>
          </p:cNvPr>
          <p:cNvSpPr txBox="1">
            <a:spLocks/>
          </p:cNvSpPr>
          <p:nvPr/>
        </p:nvSpPr>
        <p:spPr>
          <a:xfrm>
            <a:off x="3496456" y="3387825"/>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Calibri" panose="020F0502020204030204" pitchFamily="34" charset="0"/>
                <a:cs typeface="Times New Roman" panose="02020603050405020304" pitchFamily="18" charset="0"/>
              </a:rPr>
              <a:t>Interaktive Lernaktivität</a:t>
            </a:r>
            <a:endParaRPr lang="en-US" sz="2400">
              <a:latin typeface="Calibri" panose="020F0502020204030204" pitchFamily="34" charset="0"/>
              <a:cs typeface="Times New Roman" panose="02020603050405020304" pitchFamily="18" charset="0"/>
            </a:endParaRPr>
          </a:p>
        </p:txBody>
      </p:sp>
      <p:sp>
        <p:nvSpPr>
          <p:cNvPr id="4" name="Text Placeholder 15">
            <a:extLst>
              <a:ext uri="{FF2B5EF4-FFF2-40B4-BE49-F238E27FC236}">
                <a16:creationId xmlns:a16="http://schemas.microsoft.com/office/drawing/2014/main" id="{CD2271C7-6F03-4120-1C6F-1DD12D23E755}"/>
              </a:ext>
            </a:extLst>
          </p:cNvPr>
          <p:cNvSpPr txBox="1">
            <a:spLocks/>
          </p:cNvSpPr>
          <p:nvPr/>
        </p:nvSpPr>
        <p:spPr>
          <a:xfrm>
            <a:off x="2678649" y="4094529"/>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09</a:t>
            </a:r>
            <a:endParaRPr lang="en-US"/>
          </a:p>
        </p:txBody>
      </p:sp>
      <p:sp>
        <p:nvSpPr>
          <p:cNvPr id="5" name="Text Placeholder 14">
            <a:extLst>
              <a:ext uri="{FF2B5EF4-FFF2-40B4-BE49-F238E27FC236}">
                <a16:creationId xmlns:a16="http://schemas.microsoft.com/office/drawing/2014/main" id="{92AAAF51-EB6A-C028-5379-23D403523BD6}"/>
              </a:ext>
            </a:extLst>
          </p:cNvPr>
          <p:cNvSpPr txBox="1">
            <a:spLocks/>
          </p:cNvSpPr>
          <p:nvPr/>
        </p:nvSpPr>
        <p:spPr>
          <a:xfrm>
            <a:off x="3513946" y="4077344"/>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Calibri" panose="020F0502020204030204" pitchFamily="34" charset="0"/>
                <a:cs typeface="Times New Roman" panose="02020603050405020304" pitchFamily="18" charset="0"/>
              </a:rPr>
              <a:t>Quiz</a:t>
            </a:r>
            <a:endParaRPr lang="en-US" sz="2400">
              <a:latin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20C28D4C-8047-F76C-EE69-4DA38E8FDC43}"/>
              </a:ext>
            </a:extLst>
          </p:cNvPr>
          <p:cNvPicPr>
            <a:picLocks noChangeAspect="1"/>
          </p:cNvPicPr>
          <p:nvPr/>
        </p:nvPicPr>
        <p:blipFill>
          <a:blip r:embed="rId3"/>
          <a:stretch>
            <a:fillRect/>
          </a:stretch>
        </p:blipFill>
        <p:spPr>
          <a:xfrm>
            <a:off x="2643669" y="6027585"/>
            <a:ext cx="1638095" cy="342857"/>
          </a:xfrm>
          <a:prstGeom prst="rect">
            <a:avLst/>
          </a:prstGeom>
        </p:spPr>
      </p:pic>
    </p:spTree>
    <p:extLst>
      <p:ext uri="{BB962C8B-B14F-4D97-AF65-F5344CB8AC3E}">
        <p14:creationId xmlns:p14="http://schemas.microsoft.com/office/powerpoint/2010/main" val="28234080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673355" y="1673342"/>
            <a:ext cx="10595237" cy="4423056"/>
          </a:xfrm>
          <a:prstGeom prst="rect">
            <a:avLst/>
          </a:prstGeom>
        </p:spPr>
        <p:txBody>
          <a:bodyPr/>
          <a:lstStyle/>
          <a:p>
            <a:pPr marL="342900" indent="-342900">
              <a:lnSpc>
                <a:spcPct val="107000"/>
              </a:lnSpc>
              <a:spcAft>
                <a:spcPts val="800"/>
              </a:spcAft>
              <a:buFont typeface="Arial" panose="020B0604020202020204" pitchFamily="34" charset="0"/>
              <a:buChar char="•"/>
            </a:pPr>
            <a:r>
              <a:rPr lang="en-US" sz="2000" dirty="0">
                <a:hlinkClick r:id="rId2"/>
              </a:rPr>
              <a:t>Die Blockchain-Technologie verändert die Lieferkette für Landwirtschaft und Lebensmittel - Webinar</a:t>
            </a:r>
            <a:r>
              <a:rPr lang="en-US" sz="2000" dirty="0"/>
              <a:t>: In </a:t>
            </a:r>
            <a:r>
              <a:rPr lang="en-US" sz="2000" dirty="0" err="1"/>
              <a:t>diesem</a:t>
            </a:r>
            <a:r>
              <a:rPr lang="en-US" sz="2000" dirty="0"/>
              <a:t> Webinar </a:t>
            </a:r>
            <a:r>
              <a:rPr lang="en-US" sz="2000" dirty="0" err="1"/>
              <a:t>wird</a:t>
            </a:r>
            <a:r>
              <a:rPr lang="en-US" sz="2000" dirty="0"/>
              <a:t> das </a:t>
            </a:r>
            <a:r>
              <a:rPr lang="en-US" sz="2000" dirty="0" err="1"/>
              <a:t>Potenzial</a:t>
            </a:r>
            <a:r>
              <a:rPr lang="en-US" sz="2000" dirty="0"/>
              <a:t> der Blockchain-</a:t>
            </a:r>
            <a:r>
              <a:rPr lang="en-US" sz="2000" dirty="0" err="1"/>
              <a:t>Technologie</a:t>
            </a:r>
            <a:r>
              <a:rPr lang="en-US" sz="2000" dirty="0"/>
              <a:t> </a:t>
            </a:r>
            <a:r>
              <a:rPr lang="en-US" sz="2000" dirty="0" err="1"/>
              <a:t>erörtert</a:t>
            </a:r>
            <a:r>
              <a:rPr lang="en-US" sz="2000" dirty="0"/>
              <a:t>, den </a:t>
            </a:r>
            <a:r>
              <a:rPr lang="en-US" sz="2000" dirty="0" err="1"/>
              <a:t>Agrar</a:t>
            </a:r>
            <a:r>
              <a:rPr lang="en-US" sz="2000" dirty="0"/>
              <a:t>- und </a:t>
            </a:r>
            <a:r>
              <a:rPr lang="en-US" sz="2000" dirty="0" err="1"/>
              <a:t>Lebensmittelmarkt</a:t>
            </a:r>
            <a:r>
              <a:rPr lang="en-US" sz="2000" dirty="0"/>
              <a:t> in den </a:t>
            </a:r>
            <a:r>
              <a:rPr lang="en-US" sz="2000" dirty="0" err="1"/>
              <a:t>nächsten</a:t>
            </a:r>
            <a:r>
              <a:rPr lang="en-US" sz="2000" dirty="0"/>
              <a:t> 10 Jahren </a:t>
            </a:r>
            <a:r>
              <a:rPr lang="en-US" sz="2000" dirty="0" err="1"/>
              <a:t>zu</a:t>
            </a:r>
            <a:r>
              <a:rPr lang="en-US" sz="2000" dirty="0"/>
              <a:t> </a:t>
            </a:r>
            <a:r>
              <a:rPr lang="en-US" sz="2000" dirty="0" err="1"/>
              <a:t>revolutionieren</a:t>
            </a:r>
            <a:r>
              <a:rPr lang="en-US" sz="2000" dirty="0"/>
              <a:t>.</a:t>
            </a:r>
          </a:p>
          <a:p>
            <a:pPr marL="342900" indent="-342900">
              <a:lnSpc>
                <a:spcPct val="107000"/>
              </a:lnSpc>
              <a:spcAft>
                <a:spcPts val="800"/>
              </a:spcAft>
              <a:buFont typeface="Arial" panose="020B0604020202020204" pitchFamily="34" charset="0"/>
              <a:buChar char="•"/>
            </a:pPr>
            <a:r>
              <a:rPr lang="en-US" sz="2000" dirty="0">
                <a:hlinkClick r:id="rId3"/>
              </a:rPr>
              <a:t>Wie Blockchain Rückverfolgbarkeit und Transparenz in der Lebensmittelversorgungskette ermöglichen kann</a:t>
            </a:r>
            <a:r>
              <a:rPr lang="en-US" sz="2000" dirty="0"/>
              <a:t>: Dieses Video </a:t>
            </a:r>
            <a:r>
              <a:rPr lang="en-US" sz="2000" dirty="0" err="1"/>
              <a:t>zeigt</a:t>
            </a:r>
            <a:r>
              <a:rPr lang="en-US" sz="2000" dirty="0"/>
              <a:t>, </a:t>
            </a:r>
            <a:r>
              <a:rPr lang="en-US" sz="2000" dirty="0" err="1"/>
              <a:t>wie</a:t>
            </a:r>
            <a:r>
              <a:rPr lang="en-US" sz="2000" dirty="0"/>
              <a:t> Blockchain </a:t>
            </a:r>
            <a:r>
              <a:rPr lang="en-US" sz="2000" dirty="0" err="1"/>
              <a:t>eine</a:t>
            </a:r>
            <a:r>
              <a:rPr lang="en-US" sz="2000" dirty="0"/>
              <a:t> </a:t>
            </a:r>
            <a:r>
              <a:rPr lang="en-US" sz="2000" dirty="0" err="1"/>
              <a:t>durchgängige</a:t>
            </a:r>
            <a:r>
              <a:rPr lang="en-US" sz="2000" dirty="0"/>
              <a:t> </a:t>
            </a:r>
            <a:r>
              <a:rPr lang="en-US" sz="2000" dirty="0" err="1"/>
              <a:t>Rückverfolgbarkeit</a:t>
            </a:r>
            <a:r>
              <a:rPr lang="en-US" sz="2000" dirty="0"/>
              <a:t> und </a:t>
            </a:r>
            <a:r>
              <a:rPr lang="en-US" sz="2000" dirty="0" err="1"/>
              <a:t>Transparenz</a:t>
            </a:r>
            <a:r>
              <a:rPr lang="en-US" sz="2000" dirty="0"/>
              <a:t> in der </a:t>
            </a:r>
            <a:r>
              <a:rPr lang="en-US" sz="2000" dirty="0" err="1"/>
              <a:t>Lebensmittelversorgungskette</a:t>
            </a:r>
            <a:r>
              <a:rPr lang="en-US" sz="2000" dirty="0"/>
              <a:t> </a:t>
            </a:r>
            <a:r>
              <a:rPr lang="en-US" sz="2000" dirty="0" err="1"/>
              <a:t>ermöglichen</a:t>
            </a:r>
            <a:r>
              <a:rPr lang="en-US" sz="2000" dirty="0"/>
              <a:t> </a:t>
            </a:r>
            <a:r>
              <a:rPr lang="en-US" sz="2000" dirty="0" err="1"/>
              <a:t>kann</a:t>
            </a:r>
            <a:r>
              <a:rPr lang="en-US" sz="2000" dirty="0"/>
              <a:t>, von der </a:t>
            </a:r>
            <a:r>
              <a:rPr lang="en-US" sz="2000" dirty="0" err="1"/>
              <a:t>Landwirte</a:t>
            </a:r>
            <a:r>
              <a:rPr lang="en-US" sz="2000" dirty="0"/>
              <a:t>, </a:t>
            </a:r>
            <a:r>
              <a:rPr lang="en-US" sz="2000" dirty="0" err="1"/>
              <a:t>Unternehmen</a:t>
            </a:r>
            <a:r>
              <a:rPr lang="en-US" sz="2000" dirty="0"/>
              <a:t> und </a:t>
            </a:r>
            <a:r>
              <a:rPr lang="en-US" sz="2000" dirty="0" err="1"/>
              <a:t>Verbraucher</a:t>
            </a:r>
            <a:r>
              <a:rPr lang="en-US" sz="2000" dirty="0"/>
              <a:t> </a:t>
            </a:r>
            <a:r>
              <a:rPr lang="en-US" sz="2000" dirty="0" err="1"/>
              <a:t>profitieren</a:t>
            </a:r>
            <a:r>
              <a:rPr lang="en-US" sz="2000" dirty="0"/>
              <a:t>.</a:t>
            </a:r>
          </a:p>
          <a:p>
            <a:pPr marL="342900" indent="-342900">
              <a:lnSpc>
                <a:spcPct val="107000"/>
              </a:lnSpc>
              <a:spcAft>
                <a:spcPts val="800"/>
              </a:spcAft>
              <a:buFont typeface="Arial" panose="020B0604020202020204" pitchFamily="34" charset="0"/>
              <a:buChar char="•"/>
            </a:pPr>
            <a:r>
              <a:rPr lang="en-US" sz="2000" dirty="0">
                <a:hlinkClick r:id="rId4"/>
              </a:rPr>
              <a:t>Automatische Generierung von Blockchain-Rückverfolgbarkeitssystemen für die Agrar- und Ernährungswirtschaft</a:t>
            </a:r>
            <a:r>
              <a:rPr lang="en-US" sz="2000" dirty="0"/>
              <a:t>: In </a:t>
            </a:r>
            <a:r>
              <a:rPr lang="en-US" sz="2000" dirty="0" err="1"/>
              <a:t>diesem</a:t>
            </a:r>
            <a:r>
              <a:rPr lang="en-US" sz="2000" dirty="0"/>
              <a:t> Video </a:t>
            </a:r>
            <a:r>
              <a:rPr lang="en-US" sz="2000" dirty="0" err="1"/>
              <a:t>geht</a:t>
            </a:r>
            <a:r>
              <a:rPr lang="en-US" sz="2000" dirty="0"/>
              <a:t> es um den </a:t>
            </a:r>
            <a:r>
              <a:rPr lang="en-US" sz="2000" dirty="0" err="1"/>
              <a:t>Einsatz</a:t>
            </a:r>
            <a:r>
              <a:rPr lang="en-US" sz="2000" dirty="0"/>
              <a:t> von Blockchain für das </a:t>
            </a:r>
            <a:r>
              <a:rPr lang="en-US" sz="2000" dirty="0" err="1"/>
              <a:t>Lieferkettenmanagement</a:t>
            </a:r>
            <a:r>
              <a:rPr lang="en-US" sz="2000" dirty="0"/>
              <a:t>, die </a:t>
            </a:r>
            <a:r>
              <a:rPr lang="en-US" sz="2000" dirty="0" err="1"/>
              <a:t>Produktprovenienz</a:t>
            </a:r>
            <a:r>
              <a:rPr lang="en-US" sz="2000" dirty="0"/>
              <a:t> und die </a:t>
            </a:r>
            <a:r>
              <a:rPr lang="en-US" sz="2000" dirty="0" err="1"/>
              <a:t>Rückverfolgbarkeit</a:t>
            </a:r>
            <a:r>
              <a:rPr lang="en-US" sz="2000" dirty="0"/>
              <a:t> </a:t>
            </a:r>
            <a:r>
              <a:rPr lang="en-US" sz="2000" dirty="0" err="1"/>
              <a:t>im</a:t>
            </a:r>
            <a:r>
              <a:rPr lang="en-US" sz="2000" dirty="0"/>
              <a:t> </a:t>
            </a:r>
            <a:r>
              <a:rPr lang="en-US" sz="2000" dirty="0" err="1"/>
              <a:t>Agrar</a:t>
            </a:r>
            <a:r>
              <a:rPr lang="en-US" sz="2000" dirty="0"/>
              <a:t>- und </a:t>
            </a:r>
            <a:r>
              <a:rPr lang="en-US" sz="2000" dirty="0" err="1"/>
              <a:t>Lebensmittelsektor</a:t>
            </a:r>
            <a:r>
              <a:rPr lang="en-US" sz="2000" dirty="0"/>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a:t>Video</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755985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342900" indent="-342900">
              <a:lnSpc>
                <a:spcPct val="107000"/>
              </a:lnSpc>
              <a:spcAft>
                <a:spcPts val="800"/>
              </a:spcAft>
              <a:buFont typeface="Arial" panose="020B0604020202020204" pitchFamily="34" charset="0"/>
              <a:buChar char="•"/>
            </a:pPr>
            <a:r>
              <a:rPr lang="en-US">
                <a:hlinkClick r:id="rId2"/>
              </a:rPr>
              <a:t>Blockchain für die landwirtschaftliche Lieferkette</a:t>
            </a:r>
            <a:r>
              <a:rPr lang="en-US"/>
              <a:t>: Dieses Video zeigt, wie Blockchain-Lösungen von Infosys dazu beitragen können, die Effizienz und Transparenz von landwirtschaftlichen Lieferketten zu verbessern.</a:t>
            </a:r>
          </a:p>
          <a:p>
            <a:pPr marL="342900" indent="-342900">
              <a:lnSpc>
                <a:spcPct val="107000"/>
              </a:lnSpc>
              <a:spcAft>
                <a:spcPts val="800"/>
              </a:spcAft>
              <a:buFont typeface="Arial" panose="020B0604020202020204" pitchFamily="34" charset="0"/>
              <a:buChar char="•"/>
            </a:pPr>
            <a:r>
              <a:rPr lang="en-US">
                <a:hlinkClick r:id="rId3"/>
              </a:rPr>
              <a:t>Blockchain in der Nachernteverarbeitung und -sortierung</a:t>
            </a:r>
            <a:r>
              <a:rPr lang="en-US"/>
              <a:t>: In diesem Video wird das Potenzial von Blockchain zur Verbesserung der Effizienz und Transparenz bei der Nachernteverarbeitung und -sortierung erörtert.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a:t>Video</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194078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Schlussfolgerung</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GB"/>
              <a:t>06</a:t>
            </a:r>
            <a:endParaRPr lang="en-US"/>
          </a:p>
        </p:txBody>
      </p:sp>
    </p:spTree>
    <p:extLst>
      <p:ext uri="{BB962C8B-B14F-4D97-AF65-F5344CB8AC3E}">
        <p14:creationId xmlns:p14="http://schemas.microsoft.com/office/powerpoint/2010/main" val="1264626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text 4">
            <a:extLst>
              <a:ext uri="{FF2B5EF4-FFF2-40B4-BE49-F238E27FC236}">
                <a16:creationId xmlns:a16="http://schemas.microsoft.com/office/drawing/2014/main" id="{C180B5FA-F7F3-1BC9-414D-0CF500DD79CE}"/>
              </a:ext>
            </a:extLst>
          </p:cNvPr>
          <p:cNvSpPr>
            <a:spLocks noGrp="1"/>
          </p:cNvSpPr>
          <p:nvPr>
            <p:ph type="body" sz="quarter" idx="18"/>
          </p:nvPr>
        </p:nvSpPr>
        <p:spPr/>
        <p:txBody>
          <a:bodyPr/>
          <a:lstStyle/>
          <a:p>
            <a:pPr marL="342900" indent="-342900">
              <a:buFont typeface="Arial" panose="020B0604020202020204" pitchFamily="34" charset="0"/>
              <a:buChar char="•"/>
            </a:pPr>
            <a:r>
              <a:rPr lang="en-US"/>
              <a:t>Dieses Modul hat einen umfassenden Überblick über die Blockchain-Technologie und ihre Anwendungen in der AgriFood-Kette gegeben. </a:t>
            </a:r>
          </a:p>
          <a:p>
            <a:pPr marL="342900" indent="-342900">
              <a:buFont typeface="Arial" panose="020B0604020202020204" pitchFamily="34" charset="0"/>
              <a:buChar char="•"/>
            </a:pPr>
            <a:r>
              <a:rPr lang="en-US"/>
              <a:t>Wir haben uns mit den grundlegenden Konzepten der Blockchain, ihrer dezentralen Natur und ihrem transformativen Potenzial für verschiedene Branchen, einschließlich der Landwirtschaft, beschäftigt.</a:t>
            </a:r>
          </a:p>
          <a:p>
            <a:pPr marL="342900" indent="-342900">
              <a:buFont typeface="Arial" panose="020B0604020202020204" pitchFamily="34" charset="0"/>
              <a:buChar char="•"/>
            </a:pPr>
            <a:r>
              <a:rPr lang="en-US"/>
              <a:t>Anhand von Beispielen und Fallstudien aus der Praxis haben wir gesehen, wie Blockchain das Lieferkettenmanagement revolutioniert, die Lebensmittelsicherheit gewährleistet, die Transparenz erhöht und Innovationen im Agrarsektor fördert.</a:t>
            </a:r>
          </a:p>
        </p:txBody>
      </p:sp>
      <p:sp>
        <p:nvSpPr>
          <p:cNvPr id="4" name="Zástupný text 3">
            <a:extLst>
              <a:ext uri="{FF2B5EF4-FFF2-40B4-BE49-F238E27FC236}">
                <a16:creationId xmlns:a16="http://schemas.microsoft.com/office/drawing/2014/main" id="{CBF760B2-DF51-A5D4-26BC-6A3995B827AA}"/>
              </a:ext>
            </a:extLst>
          </p:cNvPr>
          <p:cNvSpPr>
            <a:spLocks noGrp="1"/>
          </p:cNvSpPr>
          <p:nvPr>
            <p:ph type="body" sz="quarter" idx="16"/>
          </p:nvPr>
        </p:nvSpPr>
        <p:spPr/>
        <p:txBody>
          <a:bodyPr/>
          <a:lstStyle/>
          <a:p>
            <a:r>
              <a:rPr lang="en-GB"/>
              <a:t>Schlussfolgerung</a:t>
            </a:r>
            <a:endParaRPr lang="sk-SK"/>
          </a:p>
        </p:txBody>
      </p:sp>
    </p:spTree>
    <p:extLst>
      <p:ext uri="{BB962C8B-B14F-4D97-AF65-F5344CB8AC3E}">
        <p14:creationId xmlns:p14="http://schemas.microsoft.com/office/powerpoint/2010/main" val="20112660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2E384-CA24-F219-60F3-E871F4E9BE30}"/>
            </a:ext>
          </a:extLst>
        </p:cNvPr>
        <p:cNvGrpSpPr/>
        <p:nvPr/>
      </p:nvGrpSpPr>
      <p:grpSpPr>
        <a:xfrm>
          <a:off x="0" y="0"/>
          <a:ext cx="0" cy="0"/>
          <a:chOff x="0" y="0"/>
          <a:chExt cx="0" cy="0"/>
        </a:xfrm>
      </p:grpSpPr>
      <p:sp>
        <p:nvSpPr>
          <p:cNvPr id="5" name="Zástupný text 4">
            <a:extLst>
              <a:ext uri="{FF2B5EF4-FFF2-40B4-BE49-F238E27FC236}">
                <a16:creationId xmlns:a16="http://schemas.microsoft.com/office/drawing/2014/main" id="{F3BA9FE7-A96C-0ED8-C6DD-3F8D8E713B84}"/>
              </a:ext>
            </a:extLst>
          </p:cNvPr>
          <p:cNvSpPr>
            <a:spLocks noGrp="1"/>
          </p:cNvSpPr>
          <p:nvPr>
            <p:ph type="body" sz="quarter" idx="18"/>
          </p:nvPr>
        </p:nvSpPr>
        <p:spPr/>
        <p:txBody>
          <a:bodyPr/>
          <a:lstStyle/>
          <a:p>
            <a:pPr marL="342900" indent="-342900">
              <a:buFont typeface="Arial" panose="020B0604020202020204" pitchFamily="34" charset="0"/>
              <a:buChar char="•"/>
            </a:pPr>
            <a:r>
              <a:rPr lang="en-US"/>
              <a:t>Durch das Verständnis der Herausforderungen und Möglichkeiten, die die Blockchain-Technologie bietet, können die Akteure in der </a:t>
            </a:r>
            <a:r>
              <a:rPr lang="en-US" err="1"/>
              <a:t>Agrar- und Lebensmittelkette die </a:t>
            </a:r>
            <a:r>
              <a:rPr lang="en-US"/>
              <a:t>Komplexität der Datenstandardisierung, des Datenschutzes, der Infrastruktur und der Implementierungskosten besser bewältigen. </a:t>
            </a:r>
          </a:p>
          <a:p>
            <a:pPr marL="342900" indent="-342900">
              <a:buFont typeface="Arial" panose="020B0604020202020204" pitchFamily="34" charset="0"/>
              <a:buChar char="•"/>
            </a:pPr>
            <a:r>
              <a:rPr lang="en-US"/>
              <a:t>Darüber hinaus haben wir die entscheidende Rolle der Zusammenarbeit zwischen Regierungen, landwirtschaftlichen Organisationen und Technologieanbietern hervorgehoben, wenn es darum geht, die Einführung von Blockchain voranzutreiben und ihr volles Potenzial zur Förderung der </a:t>
            </a:r>
            <a:r>
              <a:rPr lang="en-US" err="1"/>
              <a:t>Agrar- und Ernährungswirtschaft auszuschöpfen</a:t>
            </a:r>
            <a:r>
              <a:rPr lang="en-US"/>
              <a:t>.</a:t>
            </a:r>
          </a:p>
        </p:txBody>
      </p:sp>
      <p:sp>
        <p:nvSpPr>
          <p:cNvPr id="4" name="Zástupný text 3">
            <a:extLst>
              <a:ext uri="{FF2B5EF4-FFF2-40B4-BE49-F238E27FC236}">
                <a16:creationId xmlns:a16="http://schemas.microsoft.com/office/drawing/2014/main" id="{E9BDDE84-1F45-7FF1-A727-24D0F90CCCC2}"/>
              </a:ext>
            </a:extLst>
          </p:cNvPr>
          <p:cNvSpPr>
            <a:spLocks noGrp="1"/>
          </p:cNvSpPr>
          <p:nvPr>
            <p:ph type="body" sz="quarter" idx="16"/>
          </p:nvPr>
        </p:nvSpPr>
        <p:spPr/>
        <p:txBody>
          <a:bodyPr/>
          <a:lstStyle/>
          <a:p>
            <a:r>
              <a:rPr lang="en-GB"/>
              <a:t>Schlussfolgerung</a:t>
            </a:r>
            <a:endParaRPr lang="sk-SK"/>
          </a:p>
        </p:txBody>
      </p:sp>
    </p:spTree>
    <p:extLst>
      <p:ext uri="{BB962C8B-B14F-4D97-AF65-F5344CB8AC3E}">
        <p14:creationId xmlns:p14="http://schemas.microsoft.com/office/powerpoint/2010/main" val="31041557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76D80-4F79-1F47-4074-E9D351B76FE1}"/>
            </a:ext>
          </a:extLst>
        </p:cNvPr>
        <p:cNvGrpSpPr/>
        <p:nvPr/>
      </p:nvGrpSpPr>
      <p:grpSpPr>
        <a:xfrm>
          <a:off x="0" y="0"/>
          <a:ext cx="0" cy="0"/>
          <a:chOff x="0" y="0"/>
          <a:chExt cx="0" cy="0"/>
        </a:xfrm>
      </p:grpSpPr>
      <p:sp>
        <p:nvSpPr>
          <p:cNvPr id="5" name="Zástupný text 4">
            <a:extLst>
              <a:ext uri="{FF2B5EF4-FFF2-40B4-BE49-F238E27FC236}">
                <a16:creationId xmlns:a16="http://schemas.microsoft.com/office/drawing/2014/main" id="{A27238B9-0C08-60E3-2B99-EF66786E4EB1}"/>
              </a:ext>
            </a:extLst>
          </p:cNvPr>
          <p:cNvSpPr>
            <a:spLocks noGrp="1"/>
          </p:cNvSpPr>
          <p:nvPr>
            <p:ph type="body" sz="quarter" idx="18"/>
          </p:nvPr>
        </p:nvSpPr>
        <p:spPr/>
        <p:txBody>
          <a:bodyPr/>
          <a:lstStyle/>
          <a:p>
            <a:pPr marL="342900" indent="-342900">
              <a:buFont typeface="Arial" panose="020B0604020202020204" pitchFamily="34" charset="0"/>
              <a:buChar char="•"/>
            </a:pPr>
            <a:r>
              <a:rPr lang="en-US"/>
              <a:t>Es ist unerlässlich, Landwirten und Interessenträgern das Wissen und die Fähigkeiten zu vermitteln, die für eine wirksame Nutzung der Blockchain erforderlich sind. </a:t>
            </a:r>
          </a:p>
          <a:p>
            <a:pPr marL="342900" indent="-342900">
              <a:buFont typeface="Arial" panose="020B0604020202020204" pitchFamily="34" charset="0"/>
              <a:buChar char="•"/>
            </a:pPr>
            <a:r>
              <a:rPr lang="en-US"/>
              <a:t>Durch den Einsatz der Blockchain-Technologie können wir ein widerstandsfähigeres, nachhaltigeres und transparenteres Ökosystem </a:t>
            </a:r>
            <a:r>
              <a:rPr lang="en-US" err="1"/>
              <a:t>für die Agrar- und Ernährungswirtschaft </a:t>
            </a:r>
            <a:r>
              <a:rPr lang="en-US"/>
              <a:t>schaffen, das das Vertrauen stärkt, die Effizienz verbessert und letztlich Verbrauchern, Erzeugern und der Umwelt gleichermaßen zugutekommt.</a:t>
            </a:r>
            <a:endParaRPr lang="sk-SK"/>
          </a:p>
        </p:txBody>
      </p:sp>
      <p:sp>
        <p:nvSpPr>
          <p:cNvPr id="4" name="Zástupný text 3">
            <a:extLst>
              <a:ext uri="{FF2B5EF4-FFF2-40B4-BE49-F238E27FC236}">
                <a16:creationId xmlns:a16="http://schemas.microsoft.com/office/drawing/2014/main" id="{397CB4BE-DA46-BE89-614E-E4528ED4658C}"/>
              </a:ext>
            </a:extLst>
          </p:cNvPr>
          <p:cNvSpPr>
            <a:spLocks noGrp="1"/>
          </p:cNvSpPr>
          <p:nvPr>
            <p:ph type="body" sz="quarter" idx="16"/>
          </p:nvPr>
        </p:nvSpPr>
        <p:spPr/>
        <p:txBody>
          <a:bodyPr/>
          <a:lstStyle/>
          <a:p>
            <a:r>
              <a:rPr lang="en-GB"/>
              <a:t>Schlussfolgerung</a:t>
            </a:r>
            <a:endParaRPr lang="sk-SK"/>
          </a:p>
        </p:txBody>
      </p:sp>
    </p:spTree>
    <p:extLst>
      <p:ext uri="{BB962C8B-B14F-4D97-AF65-F5344CB8AC3E}">
        <p14:creationId xmlns:p14="http://schemas.microsoft.com/office/powerpoint/2010/main" val="13202661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54794-58D0-37D9-885F-D0931A00C14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1A5658C-6BC6-15E3-5ACE-EF51BBC57272}"/>
              </a:ext>
            </a:extLst>
          </p:cNvPr>
          <p:cNvSpPr>
            <a:spLocks noGrp="1"/>
          </p:cNvSpPr>
          <p:nvPr>
            <p:ph type="body" sz="quarter" idx="16"/>
          </p:nvPr>
        </p:nvSpPr>
        <p:spPr/>
        <p:txBody>
          <a:bodyPr lIns="91440" tIns="45720" rIns="91440" bIns="45720" anchor="t">
            <a:normAutofit/>
          </a:bodyPr>
          <a:lstStyle/>
          <a:p>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Referenzen und zusätzliche Lektüre</a:t>
            </a:r>
            <a:endParaRPr lang="en-US" sz="3900"/>
          </a:p>
        </p:txBody>
      </p:sp>
      <p:sp>
        <p:nvSpPr>
          <p:cNvPr id="5" name="Text Placeholder 4">
            <a:extLst>
              <a:ext uri="{FF2B5EF4-FFF2-40B4-BE49-F238E27FC236}">
                <a16:creationId xmlns:a16="http://schemas.microsoft.com/office/drawing/2014/main" id="{DD1CFBDB-1101-BB58-74EC-50F033597C81}"/>
              </a:ext>
            </a:extLst>
          </p:cNvPr>
          <p:cNvSpPr>
            <a:spLocks noGrp="1"/>
          </p:cNvSpPr>
          <p:nvPr>
            <p:ph type="body" sz="quarter" idx="17"/>
          </p:nvPr>
        </p:nvSpPr>
        <p:spPr/>
        <p:txBody>
          <a:bodyPr/>
          <a:lstStyle/>
          <a:p>
            <a:r>
              <a:rPr lang="en-GB"/>
              <a:t>07</a:t>
            </a:r>
            <a:endParaRPr lang="en-US"/>
          </a:p>
        </p:txBody>
      </p:sp>
    </p:spTree>
    <p:extLst>
      <p:ext uri="{BB962C8B-B14F-4D97-AF65-F5344CB8AC3E}">
        <p14:creationId xmlns:p14="http://schemas.microsoft.com/office/powerpoint/2010/main" val="36995788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nSpc>
                <a:spcPct val="107000"/>
              </a:lnSpc>
              <a:spcAft>
                <a:spcPts val="800"/>
              </a:spcAft>
              <a:buFont typeface="Arial" panose="020B0604020202020204" pitchFamily="34" charset="0"/>
              <a:buChar char="•"/>
            </a:pPr>
            <a:r>
              <a:rPr lang="en-GB">
                <a:cs typeface="Times New Roman" panose="02020603050405020304" pitchFamily="18" charset="0"/>
                <a:hlinkClick r:id="rId2">
                  <a:extLst>
                    <a:ext uri="{A12FA001-AC4F-418D-AE19-62706E023703}">
                      <ahyp:hlinkClr xmlns:ahyp="http://schemas.microsoft.com/office/drawing/2018/hyperlinkcolor" val="tx"/>
                    </a:ext>
                  </a:extLst>
                </a:hlinkClick>
              </a:rPr>
              <a:t>https://www.pcmag.com/how-to/what-is-the-blockchain-and-whats-it-used-for </a:t>
            </a:r>
          </a:p>
          <a:p>
            <a:pPr marL="342900" indent="-342900">
              <a:lnSpc>
                <a:spcPct val="107000"/>
              </a:lnSpc>
              <a:spcAft>
                <a:spcPts val="800"/>
              </a:spcAft>
              <a:buFont typeface="Arial" panose="020B0604020202020204" pitchFamily="34" charset="0"/>
              <a:buChar char="•"/>
            </a:pPr>
            <a:r>
              <a:rPr lang="sk-SK">
                <a:cs typeface="Times New Roman" panose="02020603050405020304" pitchFamily="18" charset="0"/>
                <a:hlinkClick r:id="rId3">
                  <a:extLst>
                    <a:ext uri="{A12FA001-AC4F-418D-AE19-62706E023703}">
                      <ahyp:hlinkClr xmlns:ahyp="http://schemas.microsoft.com/office/drawing/2018/hyperlinkcolor" val="tx"/>
                    </a:ext>
                  </a:extLst>
                </a:hlinkClick>
              </a:rPr>
              <a:t>https://www.agmatix.com/blog/importance-of-data-standardization-and-harmonization-in-agriculture/   </a:t>
            </a:r>
          </a:p>
          <a:p>
            <a:pPr marL="342900" indent="-342900">
              <a:lnSpc>
                <a:spcPct val="107000"/>
              </a:lnSpc>
              <a:spcAft>
                <a:spcPts val="800"/>
              </a:spcAft>
              <a:buFont typeface="Arial" panose="020B0604020202020204" pitchFamily="34" charset="0"/>
              <a:buChar char="•"/>
            </a:pPr>
            <a:r>
              <a:rPr lang="en-GB">
                <a:cs typeface="Times New Roman" panose="02020603050405020304" pitchFamily="18" charset="0"/>
                <a:hlinkClick r:id="rId4"/>
              </a:rPr>
              <a:t>https://www.scnsoft.com/blockchain/food-supply-chain</a:t>
            </a:r>
            <a:endParaRPr lang="en-GB">
              <a:cs typeface="Times New Roman" panose="02020603050405020304" pitchFamily="18" charset="0"/>
            </a:endParaRPr>
          </a:p>
          <a:p>
            <a:pPr marL="342900" indent="-342900">
              <a:buFont typeface="Arial" panose="020B0604020202020204" pitchFamily="34" charset="0"/>
              <a:buChar char="•"/>
            </a:pPr>
            <a:r>
              <a:rPr lang="sk-SK">
                <a:cs typeface="Times New Roman" panose="02020603050405020304" pitchFamily="18" charset="0"/>
                <a:hlinkClick r:id="rId5">
                  <a:extLst>
                    <a:ext uri="{A12FA001-AC4F-418D-AE19-62706E023703}">
                      <ahyp:hlinkClr xmlns:ahyp="http://schemas.microsoft.com/office/drawing/2018/hyperlinkcolor" val="tx"/>
                    </a:ext>
                  </a:extLst>
                </a:hlinkClick>
              </a:rPr>
              <a:t>https://www.agridigital.io </a:t>
            </a:r>
          </a:p>
          <a:p>
            <a:pPr marL="342900" indent="-342900">
              <a:buFont typeface="Arial" panose="020B0604020202020204" pitchFamily="34" charset="0"/>
              <a:buChar char="•"/>
            </a:pPr>
            <a:r>
              <a:rPr lang="sk-SK">
                <a:cs typeface="Times New Roman" panose="02020603050405020304" pitchFamily="18" charset="0"/>
                <a:hlinkClick r:id="rId6">
                  <a:extLst>
                    <a:ext uri="{A12FA001-AC4F-418D-AE19-62706E023703}">
                      <ahyp:hlinkClr xmlns:ahyp="http://schemas.microsoft.com/office/drawing/2018/hyperlinkcolor" val="tx"/>
                    </a:ext>
                  </a:extLst>
                </a:hlinkClick>
              </a:rPr>
              <a:t>https://intellipaat.com/blog/blockchain-in-agriculture/#no2 </a:t>
            </a:r>
            <a:endParaRPr lang="en-GB">
              <a:cs typeface="Times New Roman" panose="02020603050405020304" pitchFamily="18" charset="0"/>
            </a:endParaRPr>
          </a:p>
          <a:p>
            <a:pPr marL="342900" indent="-342900">
              <a:buFont typeface="Arial" panose="020B0604020202020204" pitchFamily="34" charset="0"/>
              <a:buChar char="•"/>
            </a:pPr>
            <a:r>
              <a:rPr lang="en-GB">
                <a:effectLst/>
                <a:ea typeface="Calibri" panose="020F0502020204030204" pitchFamily="34" charset="0"/>
                <a:cs typeface="Times New Roman" panose="02020603050405020304" pitchFamily="18" charset="0"/>
                <a:hlinkClick r:id="rId7"/>
              </a:rPr>
              <a:t>https://intellipaat.com/blog/blockchain-in-agriculture/ </a:t>
            </a:r>
            <a:endParaRPr lang="en-GB">
              <a:effectLst/>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sz="3600"/>
              <a:t>Referenzen und zusätzliche Lektüre</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7223394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nSpc>
                <a:spcPct val="107000"/>
              </a:lnSpc>
              <a:spcAft>
                <a:spcPts val="800"/>
              </a:spcAft>
              <a:buFont typeface="Arial" panose="020B0604020202020204" pitchFamily="34" charset="0"/>
              <a:buChar char="•"/>
            </a:pPr>
            <a:r>
              <a:rPr lang="sk-SK" kern="100" err="1">
                <a:effectLst/>
                <a:latin typeface="Calibri "/>
                <a:ea typeface="Calibri" panose="020F0502020204030204" pitchFamily="34" charset="0"/>
                <a:cs typeface="Times New Roman" panose="02020603050405020304" pitchFamily="18" charset="0"/>
              </a:rPr>
              <a:t>Adil </a:t>
            </a:r>
            <a:r>
              <a:rPr lang="sk-SK" kern="100">
                <a:effectLst/>
                <a:latin typeface="Calibri "/>
                <a:ea typeface="Calibri" panose="020F0502020204030204" pitchFamily="34" charset="0"/>
                <a:cs typeface="Times New Roman" panose="02020603050405020304" pitchFamily="18" charset="0"/>
              </a:rPr>
              <a:t>El Mane, Younes </a:t>
            </a:r>
            <a:r>
              <a:rPr lang="sk-SK" kern="100" err="1">
                <a:effectLst/>
                <a:latin typeface="Calibri "/>
                <a:ea typeface="Calibri" panose="020F0502020204030204" pitchFamily="34" charset="0"/>
                <a:cs typeface="Times New Roman" panose="02020603050405020304" pitchFamily="18" charset="0"/>
              </a:rPr>
              <a:t>Chihab</a:t>
            </a:r>
            <a:r>
              <a:rPr lang="sk-SK" kern="100">
                <a:effectLst/>
                <a:latin typeface="Calibri "/>
                <a:ea typeface="Calibri" panose="020F0502020204030204" pitchFamily="34" charset="0"/>
                <a:cs typeface="Times New Roman" panose="02020603050405020304" pitchFamily="18" charset="0"/>
              </a:rPr>
              <a:t>, Khalid </a:t>
            </a:r>
            <a:r>
              <a:rPr lang="sk-SK" kern="100" err="1">
                <a:effectLst/>
                <a:latin typeface="Calibri "/>
                <a:ea typeface="Calibri" panose="020F0502020204030204" pitchFamily="34" charset="0"/>
                <a:cs typeface="Times New Roman" panose="02020603050405020304" pitchFamily="18" charset="0"/>
              </a:rPr>
              <a:t>Tatane</a:t>
            </a:r>
            <a:r>
              <a:rPr lang="sk-SK" kern="100">
                <a:effectLst/>
                <a:latin typeface="Calibri "/>
                <a:ea typeface="Calibri" panose="020F0502020204030204" pitchFamily="34" charset="0"/>
                <a:cs typeface="Times New Roman" panose="02020603050405020304" pitchFamily="18" charset="0"/>
              </a:rPr>
              <a:t>, </a:t>
            </a:r>
            <a:r>
              <a:rPr lang="sk-SK" kern="100" err="1">
                <a:effectLst/>
                <a:latin typeface="Calibri "/>
                <a:ea typeface="Calibri" panose="020F0502020204030204" pitchFamily="34" charset="0"/>
                <a:cs typeface="Times New Roman" panose="02020603050405020304" pitchFamily="18" charset="0"/>
              </a:rPr>
              <a:t>Redouan Korchiyne</a:t>
            </a:r>
            <a:r>
              <a:rPr lang="sk-SK" kern="100">
                <a:effectLst/>
                <a:latin typeface="Calibri "/>
                <a:ea typeface="Calibri" panose="020F0502020204030204" pitchFamily="34" charset="0"/>
                <a:cs typeface="Times New Roman" panose="02020603050405020304" pitchFamily="18" charset="0"/>
              </a:rPr>
              <a:t>, "Agriculture </a:t>
            </a:r>
            <a:r>
              <a:rPr lang="sk-SK" kern="100" err="1">
                <a:effectLst/>
                <a:latin typeface="Calibri "/>
                <a:ea typeface="Calibri" panose="020F0502020204030204" pitchFamily="34" charset="0"/>
                <a:cs typeface="Times New Roman" panose="02020603050405020304" pitchFamily="18" charset="0"/>
              </a:rPr>
              <a:t>Supply Chain </a:t>
            </a:r>
            <a:r>
              <a:rPr lang="sk-SK" kern="100">
                <a:effectLst/>
                <a:latin typeface="Calibri "/>
                <a:ea typeface="Calibri" panose="020F0502020204030204" pitchFamily="34" charset="0"/>
                <a:cs typeface="Times New Roman" panose="02020603050405020304" pitchFamily="18" charset="0"/>
              </a:rPr>
              <a:t>Management </a:t>
            </a:r>
            <a:r>
              <a:rPr lang="sk-SK" kern="100" err="1">
                <a:effectLst/>
                <a:latin typeface="Calibri "/>
                <a:ea typeface="Calibri" panose="020F0502020204030204" pitchFamily="34" charset="0"/>
                <a:cs typeface="Times New Roman" panose="02020603050405020304" pitchFamily="18" charset="0"/>
              </a:rPr>
              <a:t>Based </a:t>
            </a:r>
            <a:r>
              <a:rPr lang="sk-SK" kern="100">
                <a:effectLst/>
                <a:latin typeface="Calibri "/>
                <a:ea typeface="Calibri" panose="020F0502020204030204" pitchFamily="34" charset="0"/>
                <a:cs typeface="Times New Roman" panose="02020603050405020304" pitchFamily="18" charset="0"/>
              </a:rPr>
              <a:t>on </a:t>
            </a:r>
            <a:r>
              <a:rPr lang="sk-SK" kern="100" err="1">
                <a:effectLst/>
                <a:latin typeface="Calibri "/>
                <a:ea typeface="Calibri" panose="020F0502020204030204" pitchFamily="34" charset="0"/>
                <a:cs typeface="Times New Roman" panose="02020603050405020304" pitchFamily="18" charset="0"/>
              </a:rPr>
              <a:t>Blockchain Architecture </a:t>
            </a:r>
            <a:r>
              <a:rPr lang="sk-SK" kern="100">
                <a:effectLst/>
                <a:latin typeface="Calibri "/>
                <a:ea typeface="Calibri" panose="020F0502020204030204" pitchFamily="34" charset="0"/>
                <a:cs typeface="Times New Roman" panose="02020603050405020304" pitchFamily="18" charset="0"/>
              </a:rPr>
              <a:t>and </a:t>
            </a:r>
            <a:r>
              <a:rPr lang="sk-SK" kern="100" err="1">
                <a:effectLst/>
                <a:latin typeface="Calibri "/>
                <a:ea typeface="Calibri" panose="020F0502020204030204" pitchFamily="34" charset="0"/>
                <a:cs typeface="Times New Roman" panose="02020603050405020304" pitchFamily="18" charset="0"/>
              </a:rPr>
              <a:t>Smart </a:t>
            </a:r>
            <a:r>
              <a:rPr lang="sk-SK" kern="100">
                <a:effectLst/>
                <a:latin typeface="Calibri "/>
                <a:ea typeface="Calibri" panose="020F0502020204030204" pitchFamily="34" charset="0"/>
                <a:cs typeface="Times New Roman" panose="02020603050405020304" pitchFamily="18" charset="0"/>
              </a:rPr>
              <a:t>Contracts", </a:t>
            </a:r>
            <a:r>
              <a:rPr lang="sk-SK" i="1" kern="100" err="1">
                <a:effectLst/>
                <a:latin typeface="Calibri "/>
                <a:ea typeface="Calibri" panose="020F0502020204030204" pitchFamily="34" charset="0"/>
                <a:cs typeface="Times New Roman" panose="02020603050405020304" pitchFamily="18" charset="0"/>
              </a:rPr>
              <a:t>Applied Computational </a:t>
            </a:r>
            <a:r>
              <a:rPr lang="sk-SK" i="1" kern="100">
                <a:effectLst/>
                <a:latin typeface="Calibri "/>
                <a:ea typeface="Calibri" panose="020F0502020204030204" pitchFamily="34" charset="0"/>
                <a:cs typeface="Times New Roman" panose="02020603050405020304" pitchFamily="18" charset="0"/>
              </a:rPr>
              <a:t>Intelligence and Soft </a:t>
            </a:r>
            <a:r>
              <a:rPr lang="sk-SK" i="1" kern="100" err="1">
                <a:effectLst/>
                <a:latin typeface="Calibri "/>
                <a:ea typeface="Calibri" panose="020F0502020204030204" pitchFamily="34" charset="0"/>
                <a:cs typeface="Times New Roman" panose="02020603050405020304" pitchFamily="18" charset="0"/>
              </a:rPr>
              <a:t>Computing</a:t>
            </a:r>
            <a:r>
              <a:rPr lang="sk-SK" kern="100">
                <a:effectLst/>
                <a:latin typeface="Calibri "/>
                <a:ea typeface="Calibri" panose="020F0502020204030204" pitchFamily="34" charset="0"/>
                <a:cs typeface="Times New Roman" panose="02020603050405020304" pitchFamily="18" charset="0"/>
              </a:rPr>
              <a:t>, </a:t>
            </a:r>
            <a:r>
              <a:rPr lang="sk-SK" kern="100" err="1">
                <a:effectLst/>
                <a:latin typeface="Calibri "/>
                <a:ea typeface="Calibri" panose="020F0502020204030204" pitchFamily="34" charset="0"/>
                <a:cs typeface="Times New Roman" panose="02020603050405020304" pitchFamily="18" charset="0"/>
              </a:rPr>
              <a:t>vol</a:t>
            </a:r>
            <a:r>
              <a:rPr lang="sk-SK" kern="100">
                <a:effectLst/>
                <a:latin typeface="Calibri "/>
                <a:ea typeface="Calibri" panose="020F0502020204030204" pitchFamily="34" charset="0"/>
                <a:cs typeface="Times New Roman" panose="02020603050405020304" pitchFamily="18" charset="0"/>
              </a:rPr>
              <a:t>. 2022, </a:t>
            </a:r>
            <a:r>
              <a:rPr lang="sk-SK" kern="100" err="1">
                <a:effectLst/>
                <a:latin typeface="Calibri "/>
                <a:ea typeface="Calibri" panose="020F0502020204030204" pitchFamily="34" charset="0"/>
                <a:cs typeface="Times New Roman" panose="02020603050405020304" pitchFamily="18" charset="0"/>
              </a:rPr>
              <a:t>Article </a:t>
            </a:r>
            <a:r>
              <a:rPr lang="sk-SK" kern="100">
                <a:effectLst/>
                <a:latin typeface="Calibri "/>
                <a:ea typeface="Calibri" panose="020F0502020204030204" pitchFamily="34" charset="0"/>
                <a:cs typeface="Times New Roman" panose="02020603050405020304" pitchFamily="18" charset="0"/>
              </a:rPr>
              <a:t>ID 8011525, 23 </a:t>
            </a:r>
            <a:r>
              <a:rPr lang="sk-SK" kern="100" err="1">
                <a:effectLst/>
                <a:latin typeface="Calibri "/>
                <a:ea typeface="Calibri" panose="020F0502020204030204" pitchFamily="34" charset="0"/>
                <a:cs typeface="Times New Roman" panose="02020603050405020304" pitchFamily="18" charset="0"/>
              </a:rPr>
              <a:t>pages</a:t>
            </a:r>
            <a:r>
              <a:rPr lang="sk-SK" kern="100">
                <a:effectLst/>
                <a:latin typeface="Calibri "/>
                <a:ea typeface="Calibri" panose="020F0502020204030204" pitchFamily="34" charset="0"/>
                <a:cs typeface="Times New Roman" panose="02020603050405020304" pitchFamily="18" charset="0"/>
              </a:rPr>
              <a:t>, 2022. </a:t>
            </a:r>
            <a:r>
              <a:rPr lang="sk-SK" kern="100">
                <a:effectLst/>
                <a:latin typeface="Calibri "/>
                <a:ea typeface="Calibri" panose="020F0502020204030204" pitchFamily="34" charset="0"/>
                <a:cs typeface="Times New Roman" panose="02020603050405020304" pitchFamily="18" charset="0"/>
                <a:hlinkClick r:id="rId2"/>
              </a:rPr>
              <a:t>https://doi.</a:t>
            </a:r>
            <a:r>
              <a:rPr lang="sk-SK" kern="100">
                <a:effectLst/>
                <a:latin typeface="Calibri "/>
                <a:ea typeface="Calibri" panose="020F0502020204030204" pitchFamily="34" charset="0"/>
                <a:cs typeface="Times New Roman" panose="02020603050405020304" pitchFamily="18" charset="0"/>
              </a:rPr>
              <a:t>org/10.1155/2022/8011525  </a:t>
            </a:r>
            <a:endParaRPr lang="en-GB" kern="100">
              <a:effectLst/>
              <a:latin typeface="Calibri "/>
              <a:ea typeface="Calibri" panose="020F0502020204030204" pitchFamily="34" charset="0"/>
              <a:cs typeface="Times New Roman" panose="02020603050405020304" pitchFamily="18" charset="0"/>
            </a:endParaRPr>
          </a:p>
          <a:p>
            <a:pPr marL="342900" indent="-342900">
              <a:lnSpc>
                <a:spcPct val="107000"/>
              </a:lnSpc>
              <a:spcAft>
                <a:spcPts val="800"/>
              </a:spcAft>
              <a:buFont typeface="Arial" panose="020B0604020202020204" pitchFamily="34" charset="0"/>
              <a:buChar char="•"/>
            </a:pPr>
            <a:r>
              <a:rPr lang="en-US" b="0" i="0">
                <a:solidFill>
                  <a:srgbClr val="222222"/>
                </a:solidFill>
                <a:effectLst/>
                <a:latin typeface="Calibri "/>
              </a:rPr>
              <a:t>L.B., K. Survey on the Applications of Blockchain in Agriculture. </a:t>
            </a:r>
            <a:r>
              <a:rPr lang="en-US" b="0" i="1">
                <a:solidFill>
                  <a:srgbClr val="222222"/>
                </a:solidFill>
                <a:effectLst/>
                <a:latin typeface="Calibri "/>
              </a:rPr>
              <a:t>Landwirtschaft </a:t>
            </a:r>
            <a:r>
              <a:rPr lang="en-US" b="1" i="0">
                <a:solidFill>
                  <a:srgbClr val="222222"/>
                </a:solidFill>
                <a:effectLst/>
                <a:latin typeface="Calibri "/>
              </a:rPr>
              <a:t>2022</a:t>
            </a:r>
            <a:r>
              <a:rPr lang="en-US" b="0" i="0">
                <a:solidFill>
                  <a:srgbClr val="222222"/>
                </a:solidFill>
                <a:effectLst/>
                <a:latin typeface="Calibri "/>
              </a:rPr>
              <a:t>, </a:t>
            </a:r>
            <a:r>
              <a:rPr lang="en-US" b="0" i="1">
                <a:solidFill>
                  <a:srgbClr val="222222"/>
                </a:solidFill>
                <a:effectLst/>
                <a:latin typeface="Calibri "/>
              </a:rPr>
              <a:t>12</a:t>
            </a:r>
            <a:r>
              <a:rPr lang="en-US" b="0" i="0">
                <a:solidFill>
                  <a:srgbClr val="222222"/>
                </a:solidFill>
                <a:effectLst/>
                <a:latin typeface="Calibri "/>
              </a:rPr>
              <a:t>, 1333. </a:t>
            </a:r>
            <a:r>
              <a:rPr lang="en-US" b="0" i="0">
                <a:solidFill>
                  <a:srgbClr val="222222"/>
                </a:solidFill>
                <a:effectLst/>
                <a:latin typeface="Calibri "/>
                <a:hlinkClick r:id="rId3"/>
              </a:rPr>
              <a:t>https://doi.</a:t>
            </a:r>
            <a:r>
              <a:rPr lang="en-GB" b="0" i="0">
                <a:solidFill>
                  <a:srgbClr val="222222"/>
                </a:solidFill>
                <a:effectLst/>
                <a:latin typeface="Calibri "/>
                <a:cs typeface="Times New Roman" panose="02020603050405020304" pitchFamily="18" charset="0"/>
              </a:rPr>
              <a:t>org/10.3390/agriculture12091333 </a:t>
            </a:r>
          </a:p>
          <a:p>
            <a:pPr marL="342900" indent="-342900">
              <a:lnSpc>
                <a:spcPct val="107000"/>
              </a:lnSpc>
              <a:spcAft>
                <a:spcPts val="800"/>
              </a:spcAft>
              <a:buFont typeface="Arial" panose="020B0604020202020204" pitchFamily="34" charset="0"/>
              <a:buChar char="•"/>
            </a:pPr>
            <a:r>
              <a:rPr lang="sk-SK" b="0" i="0" err="1">
                <a:solidFill>
                  <a:srgbClr val="222222"/>
                </a:solidFill>
                <a:effectLst/>
                <a:latin typeface="Calibri "/>
              </a:rPr>
              <a:t>Akella</a:t>
            </a:r>
            <a:r>
              <a:rPr lang="sk-SK" b="0" i="0">
                <a:solidFill>
                  <a:srgbClr val="222222"/>
                </a:solidFill>
                <a:effectLst/>
                <a:latin typeface="Calibri "/>
              </a:rPr>
              <a:t>, G.K.; </a:t>
            </a:r>
            <a:r>
              <a:rPr lang="sk-SK" b="0" i="0" err="1">
                <a:solidFill>
                  <a:srgbClr val="222222"/>
                </a:solidFill>
                <a:effectLst/>
                <a:latin typeface="Calibri "/>
              </a:rPr>
              <a:t>Wibowo</a:t>
            </a:r>
            <a:r>
              <a:rPr lang="sk-SK" b="0" i="0">
                <a:solidFill>
                  <a:srgbClr val="222222"/>
                </a:solidFill>
                <a:effectLst/>
                <a:latin typeface="Calibri "/>
              </a:rPr>
              <a:t>, S.; </a:t>
            </a:r>
            <a:r>
              <a:rPr lang="sk-SK" b="0" i="0" err="1">
                <a:solidFill>
                  <a:srgbClr val="222222"/>
                </a:solidFill>
                <a:effectLst/>
                <a:latin typeface="Calibri "/>
              </a:rPr>
              <a:t>Grandhi</a:t>
            </a:r>
            <a:r>
              <a:rPr lang="sk-SK" b="0" i="0">
                <a:solidFill>
                  <a:srgbClr val="222222"/>
                </a:solidFill>
                <a:effectLst/>
                <a:latin typeface="Calibri "/>
              </a:rPr>
              <a:t>, S.; </a:t>
            </a:r>
            <a:r>
              <a:rPr lang="sk-SK" b="0" i="0" err="1">
                <a:solidFill>
                  <a:srgbClr val="222222"/>
                </a:solidFill>
                <a:effectLst/>
                <a:latin typeface="Calibri "/>
              </a:rPr>
              <a:t>Mubarak</a:t>
            </a:r>
            <a:r>
              <a:rPr lang="sk-SK" b="0" i="0">
                <a:solidFill>
                  <a:srgbClr val="222222"/>
                </a:solidFill>
                <a:effectLst/>
                <a:latin typeface="Calibri "/>
              </a:rPr>
              <a:t>, S. A </a:t>
            </a:r>
            <a:r>
              <a:rPr lang="sk-SK" b="0" i="0" err="1">
                <a:solidFill>
                  <a:srgbClr val="222222"/>
                </a:solidFill>
                <a:effectLst/>
                <a:latin typeface="Calibri "/>
              </a:rPr>
              <a:t>Systematic Review </a:t>
            </a:r>
            <a:r>
              <a:rPr lang="sk-SK" b="0" i="0">
                <a:solidFill>
                  <a:srgbClr val="222222"/>
                </a:solidFill>
                <a:effectLst/>
                <a:latin typeface="Calibri "/>
              </a:rPr>
              <a:t>of </a:t>
            </a:r>
            <a:r>
              <a:rPr lang="sk-SK" b="0" i="0" err="1">
                <a:solidFill>
                  <a:srgbClr val="222222"/>
                </a:solidFill>
                <a:effectLst/>
                <a:latin typeface="Calibri "/>
              </a:rPr>
              <a:t>Blockchain Technology Adoption Barriers </a:t>
            </a:r>
            <a:r>
              <a:rPr lang="sk-SK" b="0" i="0">
                <a:solidFill>
                  <a:srgbClr val="222222"/>
                </a:solidFill>
                <a:effectLst/>
                <a:latin typeface="Calibri "/>
              </a:rPr>
              <a:t>and </a:t>
            </a:r>
            <a:r>
              <a:rPr lang="sk-SK" b="0" i="0" err="1">
                <a:solidFill>
                  <a:srgbClr val="222222"/>
                </a:solidFill>
                <a:effectLst/>
                <a:latin typeface="Calibri "/>
              </a:rPr>
              <a:t>Enablers </a:t>
            </a:r>
            <a:r>
              <a:rPr lang="sk-SK" b="0" i="0">
                <a:solidFill>
                  <a:srgbClr val="222222"/>
                </a:solidFill>
                <a:effectLst/>
                <a:latin typeface="Calibri "/>
              </a:rPr>
              <a:t>for </a:t>
            </a:r>
            <a:r>
              <a:rPr lang="sk-SK" b="0" i="0" err="1">
                <a:solidFill>
                  <a:srgbClr val="222222"/>
                </a:solidFill>
                <a:effectLst/>
                <a:latin typeface="Calibri "/>
              </a:rPr>
              <a:t>Smart </a:t>
            </a:r>
            <a:r>
              <a:rPr lang="sk-SK" b="0" i="0">
                <a:solidFill>
                  <a:srgbClr val="222222"/>
                </a:solidFill>
                <a:effectLst/>
                <a:latin typeface="Calibri "/>
              </a:rPr>
              <a:t>and </a:t>
            </a:r>
            <a:r>
              <a:rPr lang="sk-SK" b="0" i="0" err="1">
                <a:solidFill>
                  <a:srgbClr val="222222"/>
                </a:solidFill>
                <a:effectLst/>
                <a:latin typeface="Calibri "/>
              </a:rPr>
              <a:t>Sustainable </a:t>
            </a:r>
            <a:r>
              <a:rPr lang="sk-SK" b="0" i="0">
                <a:solidFill>
                  <a:srgbClr val="222222"/>
                </a:solidFill>
                <a:effectLst/>
                <a:latin typeface="Calibri "/>
              </a:rPr>
              <a:t>Agriculture. </a:t>
            </a:r>
            <a:r>
              <a:rPr lang="sk-SK" b="0" i="1">
                <a:solidFill>
                  <a:srgbClr val="222222"/>
                </a:solidFill>
                <a:effectLst/>
                <a:latin typeface="Calibri "/>
              </a:rPr>
              <a:t>Big </a:t>
            </a:r>
            <a:r>
              <a:rPr lang="sk-SK" b="0" i="1" err="1">
                <a:solidFill>
                  <a:srgbClr val="222222"/>
                </a:solidFill>
                <a:effectLst/>
                <a:latin typeface="Calibri "/>
              </a:rPr>
              <a:t>Data Cogn</a:t>
            </a:r>
            <a:r>
              <a:rPr lang="sk-SK" b="0" i="1">
                <a:solidFill>
                  <a:srgbClr val="222222"/>
                </a:solidFill>
                <a:effectLst/>
                <a:latin typeface="Calibri "/>
              </a:rPr>
              <a:t>. </a:t>
            </a:r>
            <a:r>
              <a:rPr lang="sk-SK" b="0" i="1" err="1">
                <a:solidFill>
                  <a:srgbClr val="222222"/>
                </a:solidFill>
                <a:effectLst/>
                <a:latin typeface="Calibri "/>
              </a:rPr>
              <a:t>Comput</a:t>
            </a:r>
            <a:r>
              <a:rPr lang="sk-SK" b="0" i="1">
                <a:solidFill>
                  <a:srgbClr val="222222"/>
                </a:solidFill>
                <a:effectLst/>
                <a:latin typeface="Calibri "/>
              </a:rPr>
              <a:t>. </a:t>
            </a:r>
            <a:r>
              <a:rPr lang="sk-SK" b="1" i="0">
                <a:solidFill>
                  <a:srgbClr val="222222"/>
                </a:solidFill>
                <a:effectLst/>
                <a:latin typeface="Calibri "/>
              </a:rPr>
              <a:t>2023</a:t>
            </a:r>
            <a:r>
              <a:rPr lang="sk-SK" b="0" i="0">
                <a:solidFill>
                  <a:srgbClr val="222222"/>
                </a:solidFill>
                <a:effectLst/>
                <a:latin typeface="Calibri "/>
              </a:rPr>
              <a:t>, </a:t>
            </a:r>
            <a:r>
              <a:rPr lang="sk-SK" b="0" i="1">
                <a:solidFill>
                  <a:srgbClr val="222222"/>
                </a:solidFill>
                <a:effectLst/>
                <a:latin typeface="Calibri "/>
              </a:rPr>
              <a:t>7</a:t>
            </a:r>
            <a:r>
              <a:rPr lang="sk-SK" b="0" i="0">
                <a:solidFill>
                  <a:srgbClr val="222222"/>
                </a:solidFill>
                <a:effectLst/>
                <a:latin typeface="Calibri "/>
              </a:rPr>
              <a:t>, 86. </a:t>
            </a:r>
            <a:r>
              <a:rPr lang="sk-SK" b="0" i="0">
                <a:solidFill>
                  <a:srgbClr val="222222"/>
                </a:solidFill>
                <a:effectLst/>
                <a:latin typeface="Calibri "/>
                <a:hlinkClick r:id="rId4"/>
              </a:rPr>
              <a:t>https://doi.</a:t>
            </a:r>
            <a:r>
              <a:rPr lang="en-GB">
                <a:solidFill>
                  <a:srgbClr val="222222"/>
                </a:solidFill>
                <a:latin typeface="Calibri "/>
                <a:cs typeface="Times New Roman" panose="02020603050405020304" pitchFamily="18" charset="0"/>
              </a:rPr>
              <a:t>org/10.3390/bdcc7020086 </a:t>
            </a:r>
            <a:endParaRPr lang="en-GB">
              <a:latin typeface="Calibri "/>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sz="3600"/>
              <a:t>Referenzen und zusätzliche Lektüre</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966476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r>
              <a:rPr lang="cs-CZ" sz="3900" kern="100" err="1">
                <a:effectLst/>
                <a:latin typeface="Calibri Light" panose="020F0302020204030204" pitchFamily="34" charset="0"/>
                <a:ea typeface="Times New Roman" panose="02020603050405020304" pitchFamily="18" charset="0"/>
                <a:cs typeface="Times New Roman" panose="02020603050405020304" pitchFamily="18" charset="0"/>
              </a:rPr>
              <a:t>Interaktive Lernaktivität</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861664" y="1103100"/>
            <a:ext cx="2066906" cy="1618428"/>
          </a:xfrm>
        </p:spPr>
        <p:txBody>
          <a:bodyPr/>
          <a:lstStyle/>
          <a:p>
            <a:r>
              <a:rPr lang="en-GB"/>
              <a:t>08</a:t>
            </a:r>
            <a:endParaRPr lang="en-US"/>
          </a:p>
        </p:txBody>
      </p:sp>
    </p:spTree>
    <p:extLst>
      <p:ext uri="{BB962C8B-B14F-4D97-AF65-F5344CB8AC3E}">
        <p14:creationId xmlns:p14="http://schemas.microsoft.com/office/powerpoint/2010/main" val="809991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r>
              <a:rPr lang="en-US"/>
              <a:t>EINFÜHRUNG IN DIE </a:t>
            </a:r>
            <a:r>
              <a:rPr lang="en-GB"/>
              <a:t>BLOCKCHAIN-TECHNOLOGIE</a:t>
            </a:r>
            <a:endParaRPr lang="en-GB" sz="11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US"/>
              <a:t>01</a:t>
            </a:r>
          </a:p>
        </p:txBody>
      </p:sp>
    </p:spTree>
    <p:extLst>
      <p:ext uri="{BB962C8B-B14F-4D97-AF65-F5344CB8AC3E}">
        <p14:creationId xmlns:p14="http://schemas.microsoft.com/office/powerpoint/2010/main" val="13291860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1" y="2123349"/>
            <a:ext cx="10281130" cy="4184854"/>
          </a:xfrm>
          <a:prstGeom prst="rect">
            <a:avLst/>
          </a:prstGeom>
        </p:spPr>
        <p:txBody>
          <a:bodyPr/>
          <a:lstStyle/>
          <a:p>
            <a:pPr marL="914400" lvl="1" indent="-457200">
              <a:buFont typeface="+mj-lt"/>
              <a:buAutoNum type="arabicPeriod"/>
            </a:pPr>
            <a:r>
              <a:rPr lang="sk-SK" sz="2400" spc="0" dirty="0">
                <a:solidFill>
                  <a:srgbClr val="262626"/>
                </a:solidFill>
                <a:latin typeface="+mn-lt"/>
              </a:rPr>
              <a:t>Simulieren Sie den Prozess der Aufzeichnung der Lieferkette mit Hilfe der Blockchain für ein bestimmtes Lebensmittelprodukt (z. B. Kaffee, Honig, Obst usw.).</a:t>
            </a:r>
          </a:p>
          <a:p>
            <a:pPr marL="914400" lvl="1" indent="-457200">
              <a:buFont typeface="+mj-lt"/>
              <a:buAutoNum type="arabicPeriod"/>
            </a:pPr>
            <a:r>
              <a:rPr lang="sk-SK" sz="2400" spc="0" dirty="0">
                <a:solidFill>
                  <a:srgbClr val="262626"/>
                </a:solidFill>
                <a:latin typeface="+mn-lt"/>
              </a:rPr>
              <a:t>Identifizieren Sie jeden Schritt in der Produktions- und Vertriebskette des Produkts und nutzen Sie die Blockchain-Technologie, um diese Schritte aufzuzeichnen.</a:t>
            </a:r>
          </a:p>
          <a:p>
            <a:pPr marL="914400" lvl="1" indent="-457200">
              <a:buFont typeface="+mj-lt"/>
              <a:buAutoNum type="arabicPeriod"/>
            </a:pPr>
            <a:r>
              <a:rPr lang="sk-SK" sz="2400" spc="0" dirty="0">
                <a:solidFill>
                  <a:srgbClr val="262626"/>
                </a:solidFill>
                <a:latin typeface="+mn-lt"/>
              </a:rPr>
              <a:t>Demonstration der Transparenz und Unveränderlichkeit von Blockchain-Aufzeichnungen durch visuelle Mittel.</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sk-SK" err="1"/>
              <a:t>Simulation der Blockchain-Aufzeichnung </a:t>
            </a:r>
            <a:r>
              <a:rPr lang="sk-SK"/>
              <a:t>der </a:t>
            </a:r>
            <a:r>
              <a:rPr lang="sk-SK" err="1"/>
              <a:t>Lieferkette</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855195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9993351" cy="4184854"/>
          </a:xfrm>
          <a:prstGeom prst="rect">
            <a:avLst/>
          </a:prstGeom>
        </p:spPr>
        <p:txBody>
          <a:bodyPr/>
          <a:lstStyle/>
          <a:p>
            <a:pPr marL="914400" lvl="1" indent="-457200">
              <a:buFont typeface="+mj-lt"/>
              <a:buAutoNum type="arabicPeriod"/>
            </a:pPr>
            <a:r>
              <a:rPr lang="sk-SK" sz="2400" spc="0" dirty="0">
                <a:solidFill>
                  <a:srgbClr val="262626"/>
                </a:solidFill>
                <a:latin typeface="+mn-lt"/>
              </a:rPr>
              <a:t>Halten Sie Ausschau nach intelligenten Verträgen im Agrar- und Lebensmittelsektor, z. B. Verträge zwischen landwirtschaftlichen Betrieben und Händlern oder Aufzeichnungen zur Qualitätskontrolle von Lebensmitteln.</a:t>
            </a:r>
          </a:p>
          <a:p>
            <a:pPr marL="914400" lvl="1" indent="-457200">
              <a:buFont typeface="+mj-lt"/>
              <a:buAutoNum type="arabicPeriod"/>
            </a:pPr>
            <a:r>
              <a:rPr lang="sk-SK" sz="2400" spc="0" dirty="0">
                <a:solidFill>
                  <a:srgbClr val="262626"/>
                </a:solidFill>
                <a:latin typeface="+mn-lt"/>
              </a:rPr>
              <a:t>Erstellen Sie einen einfachen intelligenten Vertrag anhand einer Vorlage und überprüfen Sie seine Funktionsweise.</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sk-SK" err="1"/>
              <a:t>Intelligente Verträge erstellen</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818884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1" y="2123349"/>
            <a:ext cx="9929976" cy="4184854"/>
          </a:xfrm>
          <a:prstGeom prst="rect">
            <a:avLst/>
          </a:prstGeom>
        </p:spPr>
        <p:txBody>
          <a:bodyPr/>
          <a:lstStyle/>
          <a:p>
            <a:pPr marL="914400" lvl="1" indent="-457200">
              <a:buFont typeface="+mj-lt"/>
              <a:buAutoNum type="arabicPeriod"/>
            </a:pPr>
            <a:r>
              <a:rPr lang="sk-SK" sz="2400" spc="0" dirty="0">
                <a:solidFill>
                  <a:srgbClr val="262626"/>
                </a:solidFill>
                <a:latin typeface="+mn-lt"/>
              </a:rPr>
              <a:t>Erstellen Sie Karteikarten mit Bildern oder Informationen über die Schritte in der Lieferkette eines Agrar- und Lebensmittelprodukts.</a:t>
            </a:r>
          </a:p>
          <a:p>
            <a:pPr marL="914400" lvl="1" indent="-457200">
              <a:buFont typeface="+mj-lt"/>
              <a:buAutoNum type="arabicPeriod"/>
            </a:pPr>
            <a:r>
              <a:rPr lang="sk-SK" sz="2400" spc="0" dirty="0">
                <a:solidFill>
                  <a:srgbClr val="262626"/>
                </a:solidFill>
                <a:latin typeface="+mn-lt"/>
              </a:rPr>
              <a:t>Jeder Schritt in der Kette entspricht einer Karte. Ordnen Sie diese Karten an, um mithilfe der Blockchain-Technologie einen Gesamtprozess von der Produktion bis zum Vertrieb zu erstellen.</a:t>
            </a:r>
          </a:p>
          <a:p>
            <a:pPr marL="914400" lvl="1" indent="-457200">
              <a:buFont typeface="+mj-lt"/>
              <a:buAutoNum type="arabicPeriod"/>
            </a:pPr>
            <a:r>
              <a:rPr lang="sk-SK" sz="2400" spc="0" dirty="0">
                <a:solidFill>
                  <a:srgbClr val="262626"/>
                </a:solidFill>
                <a:latin typeface="+mn-lt"/>
              </a:rPr>
              <a:t>Ziel ist es zu verstehen, wie die Blockchain jeden Schritt transparent und ohne die Möglichkeit der Datenmanipulation aufzeichnet.</a:t>
            </a:r>
          </a:p>
          <a:p>
            <a:pPr marL="0" indent="0">
              <a:lnSpc>
                <a:spcPct val="107000"/>
              </a:lnSpc>
              <a:spcAft>
                <a:spcPts val="800"/>
              </a:spcAft>
            </a:pPr>
            <a:endParaRPr lang="en-GB"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sk-SK"/>
              <a:t>Puzzle </a:t>
            </a:r>
            <a:r>
              <a:rPr lang="sk-SK" err="1"/>
              <a:t>mit Blockchain-Prozess</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474692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r>
              <a:rPr lang="cs-CZ" sz="3900" kern="100" err="1">
                <a:effectLst/>
                <a:latin typeface="Calibri Light" panose="020F0302020204030204" pitchFamily="34" charset="0"/>
                <a:ea typeface="Times New Roman" panose="02020603050405020304" pitchFamily="18" charset="0"/>
                <a:cs typeface="Times New Roman" panose="02020603050405020304" pitchFamily="18" charset="0"/>
              </a:rPr>
              <a:t>Quiz</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861664" y="1103100"/>
            <a:ext cx="2066906" cy="1618428"/>
          </a:xfrm>
        </p:spPr>
        <p:txBody>
          <a:bodyPr/>
          <a:lstStyle/>
          <a:p>
            <a:r>
              <a:rPr lang="en-GB"/>
              <a:t>09</a:t>
            </a:r>
            <a:endParaRPr lang="en-US"/>
          </a:p>
        </p:txBody>
      </p:sp>
    </p:spTree>
    <p:extLst>
      <p:ext uri="{BB962C8B-B14F-4D97-AF65-F5344CB8AC3E}">
        <p14:creationId xmlns:p14="http://schemas.microsoft.com/office/powerpoint/2010/main" val="21346084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lvl="0" indent="0"/>
            <a:r>
              <a:rPr lang="sk-SK" sz="2400" b="0" i="0" kern="1200" spc="0" dirty="0">
                <a:solidFill>
                  <a:srgbClr val="262626"/>
                </a:solidFill>
                <a:effectLst/>
                <a:ea typeface="+mn-ea"/>
                <a:cs typeface="+mn-cs"/>
              </a:rPr>
              <a:t>Was ist die Definition der Blockchain-Technologie?</a:t>
            </a:r>
          </a:p>
          <a:p>
            <a:pPr marL="914400" lvl="1" indent="-457200">
              <a:lnSpc>
                <a:spcPct val="107000"/>
              </a:lnSpc>
              <a:spcAft>
                <a:spcPts val="800"/>
              </a:spcAft>
              <a:buFont typeface="+mj-lt"/>
              <a:buAutoNum type="alphaLcParenR"/>
            </a:pPr>
            <a:r>
              <a:rPr lang="sk-SK" dirty="0">
                <a:solidFill>
                  <a:srgbClr val="262626"/>
                </a:solidFill>
                <a:latin typeface="+mn-lt"/>
              </a:rPr>
              <a:t>Es handelt sich um eine zentralisierte Datenbank, die von einer einzelnen Einrichtung kontrolliert wird.</a:t>
            </a:r>
          </a:p>
          <a:p>
            <a:pPr marL="914400" lvl="1" indent="-457200">
              <a:lnSpc>
                <a:spcPct val="107000"/>
              </a:lnSpc>
              <a:spcAft>
                <a:spcPts val="800"/>
              </a:spcAft>
              <a:buFont typeface="+mj-lt"/>
              <a:buAutoNum type="alphaLcParenR"/>
            </a:pPr>
            <a:r>
              <a:rPr lang="sk-SK" dirty="0">
                <a:solidFill>
                  <a:srgbClr val="262626"/>
                </a:solidFill>
                <a:latin typeface="+mn-lt"/>
              </a:rPr>
              <a:t>Es handelt sich um einen Datensatz, der geändert werden kann und von einer Person kontrolliert wird.</a:t>
            </a:r>
          </a:p>
          <a:p>
            <a:pPr marL="914400" lvl="1" indent="-457200">
              <a:lnSpc>
                <a:spcPct val="107000"/>
              </a:lnSpc>
              <a:spcAft>
                <a:spcPts val="800"/>
              </a:spcAft>
              <a:buFont typeface="+mj-lt"/>
              <a:buAutoNum type="alphaLcParenR"/>
            </a:pPr>
            <a:r>
              <a:rPr lang="sk-SK" dirty="0">
                <a:solidFill>
                  <a:srgbClr val="262626"/>
                </a:solidFill>
                <a:latin typeface="+mn-lt"/>
              </a:rPr>
              <a:t>Es handelt sich um einen verteilten Datensatz, den niemand ändern kann und der nicht von einer einzelnen Person oder Einrichtung kontrolliert wird.</a:t>
            </a:r>
            <a:endParaRPr lang="en-GB" dirty="0">
              <a:solidFill>
                <a:srgbClr val="262626"/>
              </a:solidFill>
              <a:latin typeface="+mn-lt"/>
            </a:endParaRPr>
          </a:p>
          <a:p>
            <a:pPr marL="914400" lvl="1" indent="-457200">
              <a:lnSpc>
                <a:spcPct val="107000"/>
              </a:lnSpc>
              <a:spcAft>
                <a:spcPts val="800"/>
              </a:spcAft>
              <a:buFont typeface="+mj-lt"/>
              <a:buAutoNum type="alphaLcParenR"/>
            </a:pPr>
            <a:r>
              <a:rPr lang="en-US" dirty="0" err="1">
                <a:solidFill>
                  <a:srgbClr val="262626"/>
                </a:solidFill>
                <a:latin typeface="+mn-lt"/>
              </a:rPr>
              <a:t>Dabei</a:t>
            </a:r>
            <a:r>
              <a:rPr lang="en-US" dirty="0">
                <a:solidFill>
                  <a:srgbClr val="262626"/>
                </a:solidFill>
                <a:latin typeface="+mn-lt"/>
              </a:rPr>
              <a:t> </a:t>
            </a:r>
            <a:r>
              <a:rPr lang="en-US" dirty="0" err="1">
                <a:solidFill>
                  <a:srgbClr val="262626"/>
                </a:solidFill>
                <a:latin typeface="+mn-lt"/>
              </a:rPr>
              <a:t>handelt</a:t>
            </a:r>
            <a:r>
              <a:rPr lang="en-US" dirty="0">
                <a:solidFill>
                  <a:srgbClr val="262626"/>
                </a:solidFill>
                <a:latin typeface="+mn-lt"/>
              </a:rPr>
              <a:t> es </a:t>
            </a:r>
            <a:r>
              <a:rPr lang="en-US" dirty="0" err="1">
                <a:solidFill>
                  <a:srgbClr val="262626"/>
                </a:solidFill>
                <a:latin typeface="+mn-lt"/>
              </a:rPr>
              <a:t>sich</a:t>
            </a:r>
            <a:r>
              <a:rPr lang="en-US" dirty="0">
                <a:solidFill>
                  <a:srgbClr val="262626"/>
                </a:solidFill>
                <a:latin typeface="+mn-lt"/>
              </a:rPr>
              <a:t> um </a:t>
            </a:r>
            <a:r>
              <a:rPr lang="en-US" dirty="0" err="1">
                <a:solidFill>
                  <a:srgbClr val="262626"/>
                </a:solidFill>
                <a:latin typeface="+mn-lt"/>
              </a:rPr>
              <a:t>ein</a:t>
            </a:r>
            <a:r>
              <a:rPr lang="en-US" dirty="0">
                <a:solidFill>
                  <a:srgbClr val="262626"/>
                </a:solidFill>
                <a:latin typeface="+mn-lt"/>
              </a:rPr>
              <a:t> System, </a:t>
            </a:r>
            <a:r>
              <a:rPr lang="en-US" dirty="0" err="1">
                <a:solidFill>
                  <a:srgbClr val="262626"/>
                </a:solidFill>
                <a:latin typeface="+mn-lt"/>
              </a:rPr>
              <a:t>bei</a:t>
            </a:r>
            <a:r>
              <a:rPr lang="en-US" dirty="0">
                <a:solidFill>
                  <a:srgbClr val="262626"/>
                </a:solidFill>
                <a:latin typeface="+mn-lt"/>
              </a:rPr>
              <a:t> dem </a:t>
            </a:r>
            <a:r>
              <a:rPr lang="en-US" dirty="0" err="1">
                <a:solidFill>
                  <a:srgbClr val="262626"/>
                </a:solidFill>
                <a:latin typeface="+mn-lt"/>
              </a:rPr>
              <a:t>Transaktionsdatensätze</a:t>
            </a:r>
            <a:r>
              <a:rPr lang="en-US" dirty="0">
                <a:solidFill>
                  <a:srgbClr val="262626"/>
                </a:solidFill>
                <a:latin typeface="+mn-lt"/>
              </a:rPr>
              <a:t> an </a:t>
            </a:r>
            <a:r>
              <a:rPr lang="en-US" dirty="0" err="1">
                <a:solidFill>
                  <a:srgbClr val="262626"/>
                </a:solidFill>
                <a:latin typeface="+mn-lt"/>
              </a:rPr>
              <a:t>mehreren</a:t>
            </a:r>
            <a:r>
              <a:rPr lang="en-US" dirty="0">
                <a:solidFill>
                  <a:srgbClr val="262626"/>
                </a:solidFill>
                <a:latin typeface="+mn-lt"/>
              </a:rPr>
              <a:t> </a:t>
            </a:r>
            <a:r>
              <a:rPr lang="en-US" dirty="0" err="1">
                <a:solidFill>
                  <a:srgbClr val="262626"/>
                </a:solidFill>
                <a:latin typeface="+mn-lt"/>
              </a:rPr>
              <a:t>Orten</a:t>
            </a:r>
            <a:r>
              <a:rPr lang="en-US" dirty="0">
                <a:solidFill>
                  <a:srgbClr val="262626"/>
                </a:solidFill>
                <a:latin typeface="+mn-lt"/>
              </a:rPr>
              <a:t> </a:t>
            </a:r>
            <a:r>
              <a:rPr lang="en-US" dirty="0" err="1">
                <a:solidFill>
                  <a:srgbClr val="262626"/>
                </a:solidFill>
                <a:latin typeface="+mn-lt"/>
              </a:rPr>
              <a:t>gespeichert</a:t>
            </a:r>
            <a:r>
              <a:rPr lang="en-US" dirty="0">
                <a:solidFill>
                  <a:srgbClr val="262626"/>
                </a:solidFill>
                <a:latin typeface="+mn-lt"/>
              </a:rPr>
              <a:t> und in </a:t>
            </a:r>
            <a:r>
              <a:rPr lang="en-US" dirty="0" err="1">
                <a:solidFill>
                  <a:srgbClr val="262626"/>
                </a:solidFill>
                <a:latin typeface="+mn-lt"/>
              </a:rPr>
              <a:t>Echtzeit</a:t>
            </a:r>
            <a:r>
              <a:rPr lang="en-US" dirty="0">
                <a:solidFill>
                  <a:srgbClr val="262626"/>
                </a:solidFill>
                <a:latin typeface="+mn-lt"/>
              </a:rPr>
              <a:t> von </a:t>
            </a:r>
            <a:r>
              <a:rPr lang="en-US" dirty="0" err="1">
                <a:solidFill>
                  <a:srgbClr val="262626"/>
                </a:solidFill>
                <a:latin typeface="+mn-lt"/>
              </a:rPr>
              <a:t>einer</a:t>
            </a:r>
            <a:r>
              <a:rPr lang="en-US" dirty="0">
                <a:solidFill>
                  <a:srgbClr val="262626"/>
                </a:solidFill>
                <a:latin typeface="+mn-lt"/>
              </a:rPr>
              <a:t> </a:t>
            </a:r>
            <a:r>
              <a:rPr lang="en-US" dirty="0" err="1">
                <a:solidFill>
                  <a:srgbClr val="262626"/>
                </a:solidFill>
                <a:latin typeface="+mn-lt"/>
              </a:rPr>
              <a:t>zentralen</a:t>
            </a:r>
            <a:r>
              <a:rPr lang="en-US" dirty="0">
                <a:solidFill>
                  <a:srgbClr val="262626"/>
                </a:solidFill>
                <a:latin typeface="+mn-lt"/>
              </a:rPr>
              <a:t> </a:t>
            </a:r>
            <a:r>
              <a:rPr lang="en-US" dirty="0" err="1">
                <a:solidFill>
                  <a:srgbClr val="262626"/>
                </a:solidFill>
                <a:latin typeface="+mn-lt"/>
              </a:rPr>
              <a:t>Behörde</a:t>
            </a:r>
            <a:r>
              <a:rPr lang="en-US" dirty="0">
                <a:solidFill>
                  <a:srgbClr val="262626"/>
                </a:solidFill>
                <a:latin typeface="+mn-lt"/>
              </a:rPr>
              <a:t> </a:t>
            </a:r>
            <a:r>
              <a:rPr lang="en-US" dirty="0" err="1">
                <a:solidFill>
                  <a:srgbClr val="262626"/>
                </a:solidFill>
                <a:latin typeface="+mn-lt"/>
              </a:rPr>
              <a:t>aktualisiert</a:t>
            </a:r>
            <a:r>
              <a:rPr lang="en-US" dirty="0">
                <a:solidFill>
                  <a:srgbClr val="262626"/>
                </a:solidFill>
                <a:latin typeface="+mn-lt"/>
              </a:rPr>
              <a:t> </a:t>
            </a:r>
            <a:r>
              <a:rPr lang="en-US" dirty="0" err="1">
                <a:solidFill>
                  <a:srgbClr val="262626"/>
                </a:solidFill>
                <a:latin typeface="+mn-lt"/>
              </a:rPr>
              <a:t>werden</a:t>
            </a:r>
            <a:r>
              <a:rPr lang="en-US" dirty="0">
                <a:solidFill>
                  <a:srgbClr val="262626"/>
                </a:solidFill>
                <a:latin typeface="+mn-lt"/>
              </a:rPr>
              <a:t>.</a:t>
            </a:r>
            <a:endParaRPr lang="sk-SK" dirty="0">
              <a:solidFill>
                <a:srgbClr val="262626"/>
              </a:solidFill>
              <a:latin typeface="+mn-lt"/>
            </a:endParaRPr>
          </a:p>
          <a:p>
            <a:pPr marL="914400" lvl="1" indent="-457200">
              <a:lnSpc>
                <a:spcPct val="107000"/>
              </a:lnSpc>
              <a:spcAft>
                <a:spcPts val="800"/>
              </a:spcAft>
              <a:buFont typeface="+mj-lt"/>
              <a:buAutoNum type="alphaLcParenR"/>
            </a:pPr>
            <a:endParaRPr lang="sk-SK" dirty="0">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92117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lvl="0"/>
            <a:r>
              <a:rPr lang="sk-SK" sz="2400" b="0" i="0" kern="1200" spc="0" dirty="0">
                <a:solidFill>
                  <a:srgbClr val="262626"/>
                </a:solidFill>
                <a:effectLst/>
                <a:ea typeface="+mn-ea"/>
                <a:cs typeface="+mn-cs"/>
              </a:rPr>
              <a:t>Warum ist die Blockchain-Technologie im Vergleich zu herkömmlichen Datenbanken so wichtig?</a:t>
            </a:r>
          </a:p>
          <a:p>
            <a:pPr marL="914400" lvl="1" indent="-457200">
              <a:lnSpc>
                <a:spcPct val="107000"/>
              </a:lnSpc>
              <a:spcAft>
                <a:spcPts val="800"/>
              </a:spcAft>
              <a:buFont typeface="+mj-lt"/>
              <a:buAutoNum type="alphaLcParenR"/>
            </a:pPr>
            <a:r>
              <a:rPr lang="sk-SK" dirty="0">
                <a:solidFill>
                  <a:srgbClr val="262626"/>
                </a:solidFill>
                <a:latin typeface="+mn-lt"/>
              </a:rPr>
              <a:t>Vereinfacht und zentralisiert Transaktionsaufzeichnungen.</a:t>
            </a:r>
          </a:p>
          <a:p>
            <a:pPr marL="914400" lvl="1" indent="-457200">
              <a:lnSpc>
                <a:spcPct val="107000"/>
              </a:lnSpc>
              <a:spcAft>
                <a:spcPts val="800"/>
              </a:spcAft>
              <a:buFont typeface="+mj-lt"/>
              <a:buAutoNum type="alphaLcParenR"/>
            </a:pPr>
            <a:r>
              <a:rPr lang="sk-SK" dirty="0">
                <a:solidFill>
                  <a:srgbClr val="262626"/>
                </a:solidFill>
                <a:latin typeface="+mn-lt"/>
              </a:rPr>
              <a:t>Es bietet eine dezentralisierte und unveränderliche Aufzeichnung von Transaktionen ohne eine zentrale Behörde.</a:t>
            </a:r>
            <a:endParaRPr lang="en-GB" dirty="0">
              <a:solidFill>
                <a:srgbClr val="262626"/>
              </a:solidFill>
              <a:latin typeface="+mn-lt"/>
            </a:endParaRPr>
          </a:p>
          <a:p>
            <a:pPr marL="914400" lvl="1" indent="-457200">
              <a:lnSpc>
                <a:spcPct val="107000"/>
              </a:lnSpc>
              <a:spcAft>
                <a:spcPts val="800"/>
              </a:spcAft>
              <a:buFont typeface="+mj-lt"/>
              <a:buAutoNum type="alphaLcParenR"/>
            </a:pPr>
            <a:r>
              <a:rPr lang="en-US" dirty="0">
                <a:solidFill>
                  <a:srgbClr val="262626"/>
                </a:solidFill>
                <a:latin typeface="+mn-lt"/>
              </a:rPr>
              <a:t>Es </a:t>
            </a:r>
            <a:r>
              <a:rPr lang="en-US" dirty="0" err="1">
                <a:solidFill>
                  <a:srgbClr val="262626"/>
                </a:solidFill>
                <a:latin typeface="+mn-lt"/>
              </a:rPr>
              <a:t>ermöglicht</a:t>
            </a:r>
            <a:r>
              <a:rPr lang="en-US" dirty="0">
                <a:solidFill>
                  <a:srgbClr val="262626"/>
                </a:solidFill>
                <a:latin typeface="+mn-lt"/>
              </a:rPr>
              <a:t> </a:t>
            </a:r>
            <a:r>
              <a:rPr lang="en-US" dirty="0" err="1">
                <a:solidFill>
                  <a:srgbClr val="262626"/>
                </a:solidFill>
                <a:latin typeface="+mn-lt"/>
              </a:rPr>
              <a:t>eine</a:t>
            </a:r>
            <a:r>
              <a:rPr lang="en-US" dirty="0">
                <a:solidFill>
                  <a:srgbClr val="262626"/>
                </a:solidFill>
                <a:latin typeface="+mn-lt"/>
              </a:rPr>
              <a:t> </a:t>
            </a:r>
            <a:r>
              <a:rPr lang="en-US" dirty="0" err="1">
                <a:solidFill>
                  <a:srgbClr val="262626"/>
                </a:solidFill>
                <a:latin typeface="+mn-lt"/>
              </a:rPr>
              <a:t>einfachere</a:t>
            </a:r>
            <a:r>
              <a:rPr lang="en-US" dirty="0">
                <a:solidFill>
                  <a:srgbClr val="262626"/>
                </a:solidFill>
                <a:latin typeface="+mn-lt"/>
              </a:rPr>
              <a:t> </a:t>
            </a:r>
            <a:r>
              <a:rPr lang="en-US" dirty="0" err="1">
                <a:solidFill>
                  <a:srgbClr val="262626"/>
                </a:solidFill>
                <a:latin typeface="+mn-lt"/>
              </a:rPr>
              <a:t>Änderung</a:t>
            </a:r>
            <a:r>
              <a:rPr lang="en-US" dirty="0">
                <a:solidFill>
                  <a:srgbClr val="262626"/>
                </a:solidFill>
                <a:latin typeface="+mn-lt"/>
              </a:rPr>
              <a:t> von </a:t>
            </a:r>
            <a:r>
              <a:rPr lang="en-US" dirty="0" err="1">
                <a:solidFill>
                  <a:srgbClr val="262626"/>
                </a:solidFill>
                <a:latin typeface="+mn-lt"/>
              </a:rPr>
              <a:t>Transaktionsdatensätzen</a:t>
            </a:r>
            <a:r>
              <a:rPr lang="en-US" dirty="0">
                <a:solidFill>
                  <a:srgbClr val="262626"/>
                </a:solidFill>
                <a:latin typeface="+mn-lt"/>
              </a:rPr>
              <a:t> </a:t>
            </a:r>
            <a:r>
              <a:rPr lang="en-US" dirty="0" err="1">
                <a:solidFill>
                  <a:srgbClr val="262626"/>
                </a:solidFill>
                <a:latin typeface="+mn-lt"/>
              </a:rPr>
              <a:t>durch</a:t>
            </a:r>
            <a:r>
              <a:rPr lang="en-US" dirty="0">
                <a:solidFill>
                  <a:srgbClr val="262626"/>
                </a:solidFill>
                <a:latin typeface="+mn-lt"/>
              </a:rPr>
              <a:t> </a:t>
            </a:r>
            <a:r>
              <a:rPr lang="en-US" dirty="0" err="1">
                <a:solidFill>
                  <a:srgbClr val="262626"/>
                </a:solidFill>
                <a:latin typeface="+mn-lt"/>
              </a:rPr>
              <a:t>autorisiertes</a:t>
            </a:r>
            <a:r>
              <a:rPr lang="en-US" dirty="0">
                <a:solidFill>
                  <a:srgbClr val="262626"/>
                </a:solidFill>
                <a:latin typeface="+mn-lt"/>
              </a:rPr>
              <a:t> Personal.</a:t>
            </a:r>
            <a:endParaRPr lang="sk-SK" dirty="0">
              <a:solidFill>
                <a:srgbClr val="262626"/>
              </a:solidFill>
              <a:latin typeface="+mn-lt"/>
            </a:endParaRPr>
          </a:p>
          <a:p>
            <a:pPr marL="914400" lvl="1" indent="-457200">
              <a:lnSpc>
                <a:spcPct val="107000"/>
              </a:lnSpc>
              <a:spcAft>
                <a:spcPts val="800"/>
              </a:spcAft>
              <a:buFont typeface="+mj-lt"/>
              <a:buAutoNum type="alphaLcParenR"/>
            </a:pPr>
            <a:r>
              <a:rPr lang="sk-SK" dirty="0">
                <a:solidFill>
                  <a:srgbClr val="262626"/>
                </a:solidFill>
                <a:latin typeface="+mn-lt"/>
              </a:rPr>
              <a:t>Erhöht die Kosten für die Verwaltung und Sicherung von Transaktionen.</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680459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lvl="0"/>
            <a:r>
              <a:rPr lang="sk-SK" sz="2400" b="0" i="0" kern="1200" spc="0" dirty="0">
                <a:solidFill>
                  <a:srgbClr val="262626"/>
                </a:solidFill>
                <a:effectLst/>
                <a:ea typeface="+mn-ea"/>
                <a:cs typeface="+mn-cs"/>
              </a:rPr>
              <a:t>Wie kann die Blockchain-Technologie dem Energiesektor helfen?</a:t>
            </a:r>
          </a:p>
          <a:p>
            <a:pPr marL="914400" lvl="1" indent="-457200">
              <a:lnSpc>
                <a:spcPct val="107000"/>
              </a:lnSpc>
              <a:spcAft>
                <a:spcPts val="800"/>
              </a:spcAft>
              <a:buFont typeface="+mj-lt"/>
              <a:buAutoNum type="alphaLcParenR"/>
            </a:pPr>
            <a:r>
              <a:rPr lang="sk-SK" dirty="0">
                <a:solidFill>
                  <a:srgbClr val="262626"/>
                </a:solidFill>
                <a:latin typeface="+mn-lt"/>
              </a:rPr>
              <a:t>Ermöglicht die einfache Verteilung von Energie aus einer zentralen Quelle.</a:t>
            </a:r>
          </a:p>
          <a:p>
            <a:pPr marL="914400" lvl="1" indent="-457200">
              <a:lnSpc>
                <a:spcPct val="107000"/>
              </a:lnSpc>
              <a:spcAft>
                <a:spcPts val="800"/>
              </a:spcAft>
              <a:buFont typeface="+mj-lt"/>
              <a:buAutoNum type="alphaLcParenR"/>
            </a:pPr>
            <a:r>
              <a:rPr lang="sk-SK" dirty="0">
                <a:solidFill>
                  <a:srgbClr val="262626"/>
                </a:solidFill>
                <a:latin typeface="+mn-lt"/>
              </a:rPr>
              <a:t>Bietet eine Plattform für den Peer-to-Peer-Energiehandel und den Zugang zu erneuerbaren Energiequellen</a:t>
            </a:r>
            <a:r>
              <a:rPr lang="en-US" dirty="0">
                <a:solidFill>
                  <a:srgbClr val="262626"/>
                </a:solidFill>
                <a:latin typeface="+mn-lt"/>
              </a:rPr>
              <a:t>. </a:t>
            </a:r>
          </a:p>
          <a:p>
            <a:pPr marL="914400" lvl="1" indent="-457200">
              <a:lnSpc>
                <a:spcPct val="107000"/>
              </a:lnSpc>
              <a:spcAft>
                <a:spcPts val="800"/>
              </a:spcAft>
              <a:buFont typeface="+mj-lt"/>
              <a:buAutoNum type="alphaLcParenR"/>
            </a:pPr>
            <a:r>
              <a:rPr lang="en-US" dirty="0">
                <a:solidFill>
                  <a:srgbClr val="262626"/>
                </a:solidFill>
                <a:latin typeface="+mn-lt"/>
              </a:rPr>
              <a:t>Sie </a:t>
            </a:r>
            <a:r>
              <a:rPr lang="en-US" dirty="0" err="1">
                <a:solidFill>
                  <a:srgbClr val="262626"/>
                </a:solidFill>
                <a:latin typeface="+mn-lt"/>
              </a:rPr>
              <a:t>zentralisiert</a:t>
            </a:r>
            <a:r>
              <a:rPr lang="en-US" dirty="0">
                <a:solidFill>
                  <a:srgbClr val="262626"/>
                </a:solidFill>
                <a:latin typeface="+mn-lt"/>
              </a:rPr>
              <a:t> den </a:t>
            </a:r>
            <a:r>
              <a:rPr lang="en-US" dirty="0" err="1">
                <a:solidFill>
                  <a:srgbClr val="262626"/>
                </a:solidFill>
                <a:latin typeface="+mn-lt"/>
              </a:rPr>
              <a:t>Energiehandel</a:t>
            </a:r>
            <a:r>
              <a:rPr lang="en-US" dirty="0">
                <a:solidFill>
                  <a:srgbClr val="262626"/>
                </a:solidFill>
                <a:latin typeface="+mn-lt"/>
              </a:rPr>
              <a:t> und </a:t>
            </a:r>
            <a:r>
              <a:rPr lang="en-US" dirty="0" err="1">
                <a:solidFill>
                  <a:srgbClr val="262626"/>
                </a:solidFill>
                <a:latin typeface="+mn-lt"/>
              </a:rPr>
              <a:t>macht</a:t>
            </a:r>
            <a:r>
              <a:rPr lang="en-US" dirty="0">
                <a:solidFill>
                  <a:srgbClr val="262626"/>
                </a:solidFill>
                <a:latin typeface="+mn-lt"/>
              </a:rPr>
              <a:t> es für </a:t>
            </a:r>
            <a:r>
              <a:rPr lang="en-US" dirty="0" err="1">
                <a:solidFill>
                  <a:srgbClr val="262626"/>
                </a:solidFill>
                <a:latin typeface="+mn-lt"/>
              </a:rPr>
              <a:t>große</a:t>
            </a:r>
            <a:r>
              <a:rPr lang="en-US" dirty="0">
                <a:solidFill>
                  <a:srgbClr val="262626"/>
                </a:solidFill>
                <a:latin typeface="+mn-lt"/>
              </a:rPr>
              <a:t> </a:t>
            </a:r>
            <a:r>
              <a:rPr lang="en-US" dirty="0" err="1">
                <a:solidFill>
                  <a:srgbClr val="262626"/>
                </a:solidFill>
                <a:latin typeface="+mn-lt"/>
              </a:rPr>
              <a:t>Versorgungsunternehmen</a:t>
            </a:r>
            <a:r>
              <a:rPr lang="en-US" dirty="0">
                <a:solidFill>
                  <a:srgbClr val="262626"/>
                </a:solidFill>
                <a:latin typeface="+mn-lt"/>
              </a:rPr>
              <a:t> </a:t>
            </a:r>
            <a:r>
              <a:rPr lang="en-US" dirty="0" err="1">
                <a:solidFill>
                  <a:srgbClr val="262626"/>
                </a:solidFill>
                <a:latin typeface="+mn-lt"/>
              </a:rPr>
              <a:t>effizienter</a:t>
            </a:r>
            <a:r>
              <a:rPr lang="en-US" dirty="0">
                <a:solidFill>
                  <a:srgbClr val="262626"/>
                </a:solidFill>
                <a:latin typeface="+mn-lt"/>
              </a:rPr>
              <a:t>, den </a:t>
            </a:r>
            <a:r>
              <a:rPr lang="en-US" dirty="0" err="1">
                <a:solidFill>
                  <a:srgbClr val="262626"/>
                </a:solidFill>
                <a:latin typeface="+mn-lt"/>
              </a:rPr>
              <a:t>Markt</a:t>
            </a:r>
            <a:r>
              <a:rPr lang="en-US" dirty="0">
                <a:solidFill>
                  <a:srgbClr val="262626"/>
                </a:solidFill>
                <a:latin typeface="+mn-lt"/>
              </a:rPr>
              <a:t> </a:t>
            </a:r>
            <a:r>
              <a:rPr lang="en-US" dirty="0" err="1">
                <a:solidFill>
                  <a:srgbClr val="262626"/>
                </a:solidFill>
                <a:latin typeface="+mn-lt"/>
              </a:rPr>
              <a:t>zu</a:t>
            </a:r>
            <a:r>
              <a:rPr lang="en-US" dirty="0">
                <a:solidFill>
                  <a:srgbClr val="262626"/>
                </a:solidFill>
                <a:latin typeface="+mn-lt"/>
              </a:rPr>
              <a:t> </a:t>
            </a:r>
            <a:r>
              <a:rPr lang="en-US" dirty="0" err="1">
                <a:solidFill>
                  <a:srgbClr val="262626"/>
                </a:solidFill>
                <a:latin typeface="+mn-lt"/>
              </a:rPr>
              <a:t>kontrollieren</a:t>
            </a:r>
            <a:r>
              <a:rPr lang="en-US" dirty="0">
                <a:solidFill>
                  <a:srgbClr val="262626"/>
                </a:solidFill>
                <a:latin typeface="+mn-lt"/>
              </a:rPr>
              <a:t>.</a:t>
            </a:r>
            <a:endParaRPr lang="sk-SK" dirty="0">
              <a:solidFill>
                <a:srgbClr val="262626"/>
              </a:solidFill>
              <a:latin typeface="+mn-lt"/>
            </a:endParaRPr>
          </a:p>
          <a:p>
            <a:pPr marL="914400" lvl="1" indent="-457200">
              <a:lnSpc>
                <a:spcPct val="107000"/>
              </a:lnSpc>
              <a:spcAft>
                <a:spcPts val="800"/>
              </a:spcAft>
              <a:buFont typeface="+mj-lt"/>
              <a:buAutoNum type="alphaLcParenR"/>
            </a:pPr>
            <a:r>
              <a:rPr lang="sk-SK" dirty="0">
                <a:solidFill>
                  <a:srgbClr val="262626"/>
                </a:solidFill>
                <a:latin typeface="+mn-lt"/>
              </a:rPr>
              <a:t>Vereinfachung der Zahlungen für Strom auf zentraler Ebene.</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6402665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1" y="2123349"/>
            <a:ext cx="10373596" cy="4184854"/>
          </a:xfrm>
          <a:prstGeom prst="rect">
            <a:avLst/>
          </a:prstGeom>
        </p:spPr>
        <p:txBody>
          <a:bodyPr/>
          <a:lstStyle/>
          <a:p>
            <a:pPr marL="0" marR="0" lvl="0" indent="0" algn="l" defTabSz="914400" rtl="0" eaLnBrk="1" fontAlgn="auto" latinLnBrk="0" hangingPunct="1">
              <a:lnSpc>
                <a:spcPct val="107000"/>
              </a:lnSpc>
              <a:spcBef>
                <a:spcPts val="1000"/>
              </a:spcBef>
              <a:spcAft>
                <a:spcPts val="800"/>
              </a:spcAft>
              <a:buClrTx/>
              <a:buSzTx/>
              <a:tabLst/>
              <a:defRPr/>
            </a:pPr>
            <a:r>
              <a:rPr lang="sk-SK" sz="2400" b="0" i="0" kern="1200" spc="0" dirty="0">
                <a:solidFill>
                  <a:srgbClr val="262626"/>
                </a:solidFill>
                <a:effectLst/>
                <a:ea typeface="+mn-ea"/>
                <a:cs typeface="+mn-cs"/>
              </a:rPr>
              <a:t>In welcher Branche wird Blockchain zur Verwaltung von Urheberrechten eingesetzt?</a:t>
            </a:r>
          </a:p>
          <a:p>
            <a:pPr marL="914400" lvl="1" indent="-457200">
              <a:lnSpc>
                <a:spcPct val="107000"/>
              </a:lnSpc>
              <a:spcAft>
                <a:spcPts val="800"/>
              </a:spcAft>
              <a:buFont typeface="+mj-lt"/>
              <a:buAutoNum type="alphaLcParenR"/>
            </a:pPr>
            <a:r>
              <a:rPr lang="sk-SK" dirty="0">
                <a:solidFill>
                  <a:srgbClr val="262626"/>
                </a:solidFill>
                <a:latin typeface="+mn-lt"/>
              </a:rPr>
              <a:t>Im Finanzsektor.</a:t>
            </a:r>
          </a:p>
          <a:p>
            <a:pPr marL="914400" lvl="1" indent="-457200">
              <a:lnSpc>
                <a:spcPct val="107000"/>
              </a:lnSpc>
              <a:spcAft>
                <a:spcPts val="800"/>
              </a:spcAft>
              <a:buFont typeface="+mj-lt"/>
              <a:buAutoNum type="alphaLcParenR"/>
            </a:pPr>
            <a:r>
              <a:rPr lang="sk-SK" dirty="0">
                <a:solidFill>
                  <a:srgbClr val="262626"/>
                </a:solidFill>
                <a:latin typeface="+mn-lt"/>
              </a:rPr>
              <a:t>Im Bereich des Einzelhandels.</a:t>
            </a:r>
          </a:p>
          <a:p>
            <a:pPr marL="914400" lvl="1" indent="-457200">
              <a:lnSpc>
                <a:spcPct val="107000"/>
              </a:lnSpc>
              <a:spcAft>
                <a:spcPts val="800"/>
              </a:spcAft>
              <a:buFont typeface="+mj-lt"/>
              <a:buAutoNum type="alphaLcParenR"/>
            </a:pPr>
            <a:r>
              <a:rPr lang="sk-SK" dirty="0">
                <a:solidFill>
                  <a:srgbClr val="262626"/>
                </a:solidFill>
                <a:latin typeface="+mn-lt"/>
              </a:rPr>
              <a:t>Im Bereich Medien und Unterhaltung.</a:t>
            </a:r>
            <a:endParaRPr lang="en-GB" dirty="0">
              <a:solidFill>
                <a:srgbClr val="262626"/>
              </a:solidFill>
              <a:latin typeface="+mn-lt"/>
            </a:endParaRPr>
          </a:p>
          <a:p>
            <a:pPr marL="914400" lvl="1" indent="-457200">
              <a:lnSpc>
                <a:spcPct val="107000"/>
              </a:lnSpc>
              <a:spcAft>
                <a:spcPts val="800"/>
              </a:spcAft>
              <a:buFont typeface="+mj-lt"/>
              <a:buAutoNum type="alphaLcParenR"/>
            </a:pPr>
            <a:r>
              <a:rPr lang="en-US" dirty="0" err="1">
                <a:solidFill>
                  <a:srgbClr val="262626"/>
                </a:solidFill>
                <a:latin typeface="+mn-lt"/>
              </a:rPr>
              <a:t>Im</a:t>
            </a:r>
            <a:r>
              <a:rPr lang="en-US" dirty="0">
                <a:solidFill>
                  <a:srgbClr val="262626"/>
                </a:solidFill>
                <a:latin typeface="+mn-lt"/>
              </a:rPr>
              <a:t> </a:t>
            </a:r>
            <a:r>
              <a:rPr lang="en-US" dirty="0" err="1">
                <a:solidFill>
                  <a:srgbClr val="262626"/>
                </a:solidFill>
                <a:latin typeface="+mn-lt"/>
              </a:rPr>
              <a:t>Gesundheitswesen</a:t>
            </a:r>
            <a:r>
              <a:rPr lang="en-US" dirty="0">
                <a:solidFill>
                  <a:srgbClr val="262626"/>
                </a:solidFill>
                <a:latin typeface="+mn-lt"/>
              </a:rPr>
              <a:t> </a:t>
            </a:r>
            <a:r>
              <a:rPr lang="en-US" dirty="0" err="1">
                <a:solidFill>
                  <a:srgbClr val="262626"/>
                </a:solidFill>
                <a:latin typeface="+mn-lt"/>
              </a:rPr>
              <a:t>zur</a:t>
            </a:r>
            <a:r>
              <a:rPr lang="en-US" dirty="0">
                <a:solidFill>
                  <a:srgbClr val="262626"/>
                </a:solidFill>
                <a:latin typeface="+mn-lt"/>
              </a:rPr>
              <a:t> </a:t>
            </a:r>
            <a:r>
              <a:rPr lang="en-US" dirty="0" err="1">
                <a:solidFill>
                  <a:srgbClr val="262626"/>
                </a:solidFill>
                <a:latin typeface="+mn-lt"/>
              </a:rPr>
              <a:t>Verwaltung</a:t>
            </a:r>
            <a:r>
              <a:rPr lang="en-US" dirty="0">
                <a:solidFill>
                  <a:srgbClr val="262626"/>
                </a:solidFill>
                <a:latin typeface="+mn-lt"/>
              </a:rPr>
              <a:t> von </a:t>
            </a:r>
            <a:r>
              <a:rPr lang="en-US" dirty="0" err="1">
                <a:solidFill>
                  <a:srgbClr val="262626"/>
                </a:solidFill>
                <a:latin typeface="+mn-lt"/>
              </a:rPr>
              <a:t>Patientenakten</a:t>
            </a:r>
            <a:r>
              <a:rPr lang="en-US" dirty="0">
                <a:solidFill>
                  <a:srgbClr val="262626"/>
                </a:solidFill>
                <a:latin typeface="+mn-lt"/>
              </a:rPr>
              <a:t> und -</a:t>
            </a:r>
            <a:r>
              <a:rPr lang="en-US" dirty="0" err="1">
                <a:solidFill>
                  <a:srgbClr val="262626"/>
                </a:solidFill>
                <a:latin typeface="+mn-lt"/>
              </a:rPr>
              <a:t>daten</a:t>
            </a:r>
            <a:r>
              <a:rPr lang="en-US" dirty="0">
                <a:solidFill>
                  <a:srgbClr val="262626"/>
                </a:solidFill>
                <a:latin typeface="+mn-lt"/>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6011677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55483" y="1665016"/>
            <a:ext cx="10595237" cy="4184854"/>
          </a:xfrm>
          <a:prstGeom prst="rect">
            <a:avLst/>
          </a:prstGeom>
        </p:spPr>
        <p:txBody>
          <a:bodyPr/>
          <a:lstStyle/>
          <a:p>
            <a:pPr marL="0" indent="0">
              <a:lnSpc>
                <a:spcPct val="107000"/>
              </a:lnSpc>
              <a:spcAft>
                <a:spcPts val="800"/>
              </a:spcAft>
            </a:pPr>
            <a:r>
              <a:rPr lang="sk-SK" dirty="0" err="1"/>
              <a:t>Welche</a:t>
            </a:r>
            <a:r>
              <a:rPr lang="sk-SK" dirty="0"/>
              <a:t> der </a:t>
            </a:r>
            <a:r>
              <a:rPr lang="sk-SK" dirty="0" err="1"/>
              <a:t>folgenden</a:t>
            </a:r>
            <a:r>
              <a:rPr lang="sk-SK" dirty="0"/>
              <a:t> </a:t>
            </a:r>
            <a:r>
              <a:rPr lang="sk-SK" dirty="0" err="1"/>
              <a:t>Aussagen</a:t>
            </a:r>
            <a:r>
              <a:rPr lang="sk-SK" dirty="0"/>
              <a:t> </a:t>
            </a:r>
            <a:r>
              <a:rPr lang="sk-SK" dirty="0" err="1"/>
              <a:t>beschreibt</a:t>
            </a:r>
            <a:r>
              <a:rPr lang="sk-SK" dirty="0"/>
              <a:t> </a:t>
            </a:r>
            <a:r>
              <a:rPr lang="sk-SK" dirty="0" err="1"/>
              <a:t>am</a:t>
            </a:r>
            <a:r>
              <a:rPr lang="sk-SK" dirty="0"/>
              <a:t> </a:t>
            </a:r>
            <a:r>
              <a:rPr lang="sk-SK" dirty="0" err="1"/>
              <a:t>besten</a:t>
            </a:r>
            <a:r>
              <a:rPr lang="sk-SK" dirty="0"/>
              <a:t> </a:t>
            </a:r>
            <a:r>
              <a:rPr lang="sk-SK" dirty="0" err="1"/>
              <a:t>die</a:t>
            </a:r>
            <a:r>
              <a:rPr lang="sk-SK" dirty="0"/>
              <a:t> </a:t>
            </a:r>
            <a:r>
              <a:rPr lang="sk-SK" dirty="0" err="1"/>
              <a:t>Vorteile</a:t>
            </a:r>
            <a:r>
              <a:rPr lang="sk-SK" dirty="0"/>
              <a:t>, </a:t>
            </a:r>
            <a:r>
              <a:rPr lang="sk-SK" dirty="0" err="1"/>
              <a:t>die</a:t>
            </a:r>
            <a:r>
              <a:rPr lang="sk-SK" dirty="0"/>
              <a:t> </a:t>
            </a:r>
            <a:r>
              <a:rPr lang="sk-SK" dirty="0" err="1"/>
              <a:t>die</a:t>
            </a:r>
            <a:r>
              <a:rPr lang="sk-SK" dirty="0"/>
              <a:t> </a:t>
            </a:r>
            <a:r>
              <a:rPr lang="sk-SK" dirty="0" err="1"/>
              <a:t>Blockchain-Technologie</a:t>
            </a:r>
            <a:r>
              <a:rPr lang="sk-SK" dirty="0"/>
              <a:t> </a:t>
            </a:r>
            <a:r>
              <a:rPr lang="sk-SK" dirty="0" err="1"/>
              <a:t>für</a:t>
            </a:r>
            <a:r>
              <a:rPr lang="sk-SK" dirty="0"/>
              <a:t> </a:t>
            </a:r>
            <a:r>
              <a:rPr lang="sk-SK" dirty="0" err="1"/>
              <a:t>den</a:t>
            </a:r>
            <a:r>
              <a:rPr lang="sk-SK" dirty="0"/>
              <a:t> </a:t>
            </a:r>
            <a:r>
              <a:rPr lang="sk-SK" dirty="0" err="1"/>
              <a:t>Agrarsektor</a:t>
            </a:r>
            <a:r>
              <a:rPr lang="sk-SK" dirty="0"/>
              <a:t> </a:t>
            </a:r>
            <a:r>
              <a:rPr lang="sk-SK" dirty="0" err="1"/>
              <a:t>bietet</a:t>
            </a:r>
            <a:r>
              <a:rPr lang="sk-SK" dirty="0"/>
              <a:t>?</a:t>
            </a:r>
          </a:p>
          <a:p>
            <a:pPr marL="914400" lvl="1" indent="-457200">
              <a:lnSpc>
                <a:spcPct val="107000"/>
              </a:lnSpc>
              <a:spcAft>
                <a:spcPts val="800"/>
              </a:spcAft>
              <a:buFont typeface="+mj-lt"/>
              <a:buAutoNum type="alphaLcParenR"/>
            </a:pPr>
            <a:r>
              <a:rPr lang="en-US" dirty="0">
                <a:solidFill>
                  <a:srgbClr val="262626"/>
                </a:solidFill>
                <a:latin typeface="+mn-lt"/>
              </a:rPr>
              <a:t>Sie </a:t>
            </a:r>
            <a:r>
              <a:rPr lang="en-US" dirty="0" err="1">
                <a:solidFill>
                  <a:srgbClr val="262626"/>
                </a:solidFill>
                <a:latin typeface="+mn-lt"/>
              </a:rPr>
              <a:t>zentralisiert</a:t>
            </a:r>
            <a:r>
              <a:rPr lang="en-US" dirty="0">
                <a:solidFill>
                  <a:srgbClr val="262626"/>
                </a:solidFill>
                <a:latin typeface="+mn-lt"/>
              </a:rPr>
              <a:t> die </a:t>
            </a:r>
            <a:r>
              <a:rPr lang="en-US" dirty="0" err="1">
                <a:solidFill>
                  <a:srgbClr val="262626"/>
                </a:solidFill>
                <a:latin typeface="+mn-lt"/>
              </a:rPr>
              <a:t>Kontrolle</a:t>
            </a:r>
            <a:r>
              <a:rPr lang="en-US" dirty="0">
                <a:solidFill>
                  <a:srgbClr val="262626"/>
                </a:solidFill>
                <a:latin typeface="+mn-lt"/>
              </a:rPr>
              <a:t> </a:t>
            </a:r>
            <a:r>
              <a:rPr lang="en-US" dirty="0" err="1">
                <a:solidFill>
                  <a:srgbClr val="262626"/>
                </a:solidFill>
                <a:latin typeface="+mn-lt"/>
              </a:rPr>
              <a:t>über</a:t>
            </a:r>
            <a:r>
              <a:rPr lang="en-US" dirty="0">
                <a:solidFill>
                  <a:srgbClr val="262626"/>
                </a:solidFill>
                <a:latin typeface="+mn-lt"/>
              </a:rPr>
              <a:t> die </a:t>
            </a:r>
            <a:r>
              <a:rPr lang="en-US" dirty="0" err="1">
                <a:solidFill>
                  <a:srgbClr val="262626"/>
                </a:solidFill>
                <a:latin typeface="+mn-lt"/>
              </a:rPr>
              <a:t>Lebensmittelversorgungsketten</a:t>
            </a:r>
            <a:r>
              <a:rPr lang="en-US" dirty="0">
                <a:solidFill>
                  <a:srgbClr val="262626"/>
                </a:solidFill>
                <a:latin typeface="+mn-lt"/>
              </a:rPr>
              <a:t> und </a:t>
            </a:r>
            <a:r>
              <a:rPr lang="en-US" dirty="0" err="1">
                <a:solidFill>
                  <a:srgbClr val="262626"/>
                </a:solidFill>
                <a:latin typeface="+mn-lt"/>
              </a:rPr>
              <a:t>macht</a:t>
            </a:r>
            <a:r>
              <a:rPr lang="en-US" dirty="0">
                <a:solidFill>
                  <a:srgbClr val="262626"/>
                </a:solidFill>
                <a:latin typeface="+mn-lt"/>
              </a:rPr>
              <a:t> es </a:t>
            </a:r>
            <a:r>
              <a:rPr lang="en-US" dirty="0" err="1">
                <a:solidFill>
                  <a:srgbClr val="262626"/>
                </a:solidFill>
                <a:latin typeface="+mn-lt"/>
              </a:rPr>
              <a:t>großen</a:t>
            </a:r>
            <a:r>
              <a:rPr lang="en-US" dirty="0">
                <a:solidFill>
                  <a:srgbClr val="262626"/>
                </a:solidFill>
                <a:latin typeface="+mn-lt"/>
              </a:rPr>
              <a:t> </a:t>
            </a:r>
            <a:r>
              <a:rPr lang="en-US" dirty="0" err="1">
                <a:solidFill>
                  <a:srgbClr val="262626"/>
                </a:solidFill>
                <a:latin typeface="+mn-lt"/>
              </a:rPr>
              <a:t>Unternehmen</a:t>
            </a:r>
            <a:r>
              <a:rPr lang="en-US" dirty="0">
                <a:solidFill>
                  <a:srgbClr val="262626"/>
                </a:solidFill>
                <a:latin typeface="+mn-lt"/>
              </a:rPr>
              <a:t> </a:t>
            </a:r>
            <a:r>
              <a:rPr lang="en-US" dirty="0" err="1">
                <a:solidFill>
                  <a:srgbClr val="262626"/>
                </a:solidFill>
                <a:latin typeface="+mn-lt"/>
              </a:rPr>
              <a:t>leichter</a:t>
            </a:r>
            <a:r>
              <a:rPr lang="en-US" dirty="0">
                <a:solidFill>
                  <a:srgbClr val="262626"/>
                </a:solidFill>
                <a:latin typeface="+mn-lt"/>
              </a:rPr>
              <a:t>, den </a:t>
            </a:r>
            <a:r>
              <a:rPr lang="en-US" dirty="0" err="1">
                <a:solidFill>
                  <a:srgbClr val="262626"/>
                </a:solidFill>
                <a:latin typeface="+mn-lt"/>
              </a:rPr>
              <a:t>Markt</a:t>
            </a:r>
            <a:r>
              <a:rPr lang="en-US" dirty="0">
                <a:solidFill>
                  <a:srgbClr val="262626"/>
                </a:solidFill>
                <a:latin typeface="+mn-lt"/>
              </a:rPr>
              <a:t> </a:t>
            </a:r>
            <a:r>
              <a:rPr lang="en-US" dirty="0" err="1">
                <a:solidFill>
                  <a:srgbClr val="262626"/>
                </a:solidFill>
                <a:latin typeface="+mn-lt"/>
              </a:rPr>
              <a:t>zu</a:t>
            </a:r>
            <a:r>
              <a:rPr lang="en-US" dirty="0">
                <a:solidFill>
                  <a:srgbClr val="262626"/>
                </a:solidFill>
                <a:latin typeface="+mn-lt"/>
              </a:rPr>
              <a:t> </a:t>
            </a:r>
            <a:r>
              <a:rPr lang="en-US" dirty="0" err="1">
                <a:solidFill>
                  <a:srgbClr val="262626"/>
                </a:solidFill>
                <a:latin typeface="+mn-lt"/>
              </a:rPr>
              <a:t>beherrschen</a:t>
            </a:r>
            <a:r>
              <a:rPr lang="en-US" dirty="0">
                <a:solidFill>
                  <a:srgbClr val="262626"/>
                </a:solidFill>
                <a:latin typeface="+mn-lt"/>
              </a:rPr>
              <a:t>.</a:t>
            </a:r>
            <a:endParaRPr lang="sk-SK" dirty="0">
              <a:solidFill>
                <a:srgbClr val="262626"/>
              </a:solidFill>
              <a:latin typeface="+mn-lt"/>
            </a:endParaRPr>
          </a:p>
          <a:p>
            <a:pPr marL="914400" lvl="1" indent="-457200">
              <a:lnSpc>
                <a:spcPct val="107000"/>
              </a:lnSpc>
              <a:spcAft>
                <a:spcPts val="800"/>
              </a:spcAft>
              <a:buFont typeface="+mj-lt"/>
              <a:buAutoNum type="alphaLcParenR"/>
            </a:pPr>
            <a:r>
              <a:rPr lang="sk-SK" dirty="0" err="1">
                <a:solidFill>
                  <a:srgbClr val="262626"/>
                </a:solidFill>
                <a:latin typeface="+mn-lt"/>
              </a:rPr>
              <a:t>Sie</a:t>
            </a:r>
            <a:r>
              <a:rPr lang="sk-SK" dirty="0">
                <a:solidFill>
                  <a:srgbClr val="262626"/>
                </a:solidFill>
                <a:latin typeface="+mn-lt"/>
              </a:rPr>
              <a:t> </a:t>
            </a:r>
            <a:r>
              <a:rPr lang="sk-SK" dirty="0" err="1">
                <a:solidFill>
                  <a:srgbClr val="262626"/>
                </a:solidFill>
                <a:latin typeface="+mn-lt"/>
              </a:rPr>
              <a:t>erhöht</a:t>
            </a:r>
            <a:r>
              <a:rPr lang="sk-SK" dirty="0">
                <a:solidFill>
                  <a:srgbClr val="262626"/>
                </a:solidFill>
                <a:latin typeface="+mn-lt"/>
              </a:rPr>
              <a:t> </a:t>
            </a:r>
            <a:r>
              <a:rPr lang="sk-SK" dirty="0" err="1">
                <a:solidFill>
                  <a:srgbClr val="262626"/>
                </a:solidFill>
                <a:latin typeface="+mn-lt"/>
              </a:rPr>
              <a:t>die</a:t>
            </a:r>
            <a:r>
              <a:rPr lang="sk-SK" dirty="0">
                <a:solidFill>
                  <a:srgbClr val="262626"/>
                </a:solidFill>
                <a:latin typeface="+mn-lt"/>
              </a:rPr>
              <a:t> </a:t>
            </a:r>
            <a:r>
              <a:rPr lang="sk-SK" dirty="0" err="1">
                <a:solidFill>
                  <a:srgbClr val="262626"/>
                </a:solidFill>
                <a:latin typeface="+mn-lt"/>
              </a:rPr>
              <a:t>Transparenz</a:t>
            </a:r>
            <a:r>
              <a:rPr lang="sk-SK" dirty="0">
                <a:solidFill>
                  <a:srgbClr val="262626"/>
                </a:solidFill>
                <a:latin typeface="+mn-lt"/>
              </a:rPr>
              <a:t> der </a:t>
            </a:r>
            <a:r>
              <a:rPr lang="sk-SK" dirty="0" err="1">
                <a:solidFill>
                  <a:srgbClr val="262626"/>
                </a:solidFill>
                <a:latin typeface="+mn-lt"/>
              </a:rPr>
              <a:t>Lieferkette</a:t>
            </a:r>
            <a:r>
              <a:rPr lang="sk-SK" dirty="0">
                <a:solidFill>
                  <a:srgbClr val="262626"/>
                </a:solidFill>
                <a:latin typeface="+mn-lt"/>
              </a:rPr>
              <a:t>, </a:t>
            </a:r>
            <a:r>
              <a:rPr lang="sk-SK" dirty="0" err="1">
                <a:solidFill>
                  <a:srgbClr val="262626"/>
                </a:solidFill>
                <a:latin typeface="+mn-lt"/>
              </a:rPr>
              <a:t>ermöglicht</a:t>
            </a:r>
            <a:r>
              <a:rPr lang="sk-SK" dirty="0">
                <a:solidFill>
                  <a:srgbClr val="262626"/>
                </a:solidFill>
                <a:latin typeface="+mn-lt"/>
              </a:rPr>
              <a:t> </a:t>
            </a:r>
            <a:r>
              <a:rPr lang="sk-SK" dirty="0" err="1">
                <a:solidFill>
                  <a:srgbClr val="262626"/>
                </a:solidFill>
                <a:latin typeface="+mn-lt"/>
              </a:rPr>
              <a:t>die</a:t>
            </a:r>
            <a:r>
              <a:rPr lang="sk-SK" dirty="0">
                <a:solidFill>
                  <a:srgbClr val="262626"/>
                </a:solidFill>
                <a:latin typeface="+mn-lt"/>
              </a:rPr>
              <a:t> </a:t>
            </a:r>
            <a:r>
              <a:rPr lang="sk-SK" dirty="0" err="1">
                <a:solidFill>
                  <a:srgbClr val="262626"/>
                </a:solidFill>
                <a:latin typeface="+mn-lt"/>
              </a:rPr>
              <a:t>Rückverfolgbarkeit</a:t>
            </a:r>
            <a:r>
              <a:rPr lang="sk-SK" dirty="0">
                <a:solidFill>
                  <a:srgbClr val="262626"/>
                </a:solidFill>
                <a:latin typeface="+mn-lt"/>
              </a:rPr>
              <a:t> der </a:t>
            </a:r>
            <a:r>
              <a:rPr lang="sk-SK" dirty="0" err="1">
                <a:solidFill>
                  <a:srgbClr val="262626"/>
                </a:solidFill>
                <a:latin typeface="+mn-lt"/>
              </a:rPr>
              <a:t>Herkunft</a:t>
            </a:r>
            <a:r>
              <a:rPr lang="sk-SK" dirty="0">
                <a:solidFill>
                  <a:srgbClr val="262626"/>
                </a:solidFill>
                <a:latin typeface="+mn-lt"/>
              </a:rPr>
              <a:t> von </a:t>
            </a:r>
            <a:r>
              <a:rPr lang="sk-SK" dirty="0" err="1">
                <a:solidFill>
                  <a:srgbClr val="262626"/>
                </a:solidFill>
                <a:latin typeface="+mn-lt"/>
              </a:rPr>
              <a:t>Lebensmitteln</a:t>
            </a:r>
            <a:r>
              <a:rPr lang="sk-SK" dirty="0">
                <a:solidFill>
                  <a:srgbClr val="262626"/>
                </a:solidFill>
                <a:latin typeface="+mn-lt"/>
              </a:rPr>
              <a:t> </a:t>
            </a:r>
            <a:r>
              <a:rPr lang="sk-SK" dirty="0" err="1">
                <a:solidFill>
                  <a:srgbClr val="262626"/>
                </a:solidFill>
                <a:latin typeface="+mn-lt"/>
              </a:rPr>
              <a:t>und</a:t>
            </a:r>
            <a:r>
              <a:rPr lang="sk-SK" dirty="0">
                <a:solidFill>
                  <a:srgbClr val="262626"/>
                </a:solidFill>
                <a:latin typeface="+mn-lt"/>
              </a:rPr>
              <a:t> </a:t>
            </a:r>
            <a:r>
              <a:rPr lang="sk-SK" dirty="0" err="1">
                <a:solidFill>
                  <a:srgbClr val="262626"/>
                </a:solidFill>
                <a:latin typeface="+mn-lt"/>
              </a:rPr>
              <a:t>fördert</a:t>
            </a:r>
            <a:r>
              <a:rPr lang="sk-SK" dirty="0">
                <a:solidFill>
                  <a:srgbClr val="262626"/>
                </a:solidFill>
                <a:latin typeface="+mn-lt"/>
              </a:rPr>
              <a:t> </a:t>
            </a:r>
            <a:r>
              <a:rPr lang="sk-SK" dirty="0" err="1">
                <a:solidFill>
                  <a:srgbClr val="262626"/>
                </a:solidFill>
                <a:latin typeface="+mn-lt"/>
              </a:rPr>
              <a:t>die</a:t>
            </a:r>
            <a:r>
              <a:rPr lang="sk-SK" dirty="0">
                <a:solidFill>
                  <a:srgbClr val="262626"/>
                </a:solidFill>
                <a:latin typeface="+mn-lt"/>
              </a:rPr>
              <a:t> </a:t>
            </a:r>
            <a:r>
              <a:rPr lang="sk-SK" dirty="0" err="1">
                <a:solidFill>
                  <a:srgbClr val="262626"/>
                </a:solidFill>
                <a:latin typeface="+mn-lt"/>
              </a:rPr>
              <a:t>Lebensmittelsicherheit</a:t>
            </a:r>
            <a:r>
              <a:rPr lang="sk-SK" dirty="0">
                <a:solidFill>
                  <a:srgbClr val="262626"/>
                </a:solidFill>
                <a:latin typeface="+mn-lt"/>
              </a:rPr>
              <a:t>.</a:t>
            </a:r>
          </a:p>
          <a:p>
            <a:pPr marL="914400" lvl="1" indent="-457200">
              <a:lnSpc>
                <a:spcPct val="107000"/>
              </a:lnSpc>
              <a:spcAft>
                <a:spcPts val="800"/>
              </a:spcAft>
              <a:buFont typeface="+mj-lt"/>
              <a:buAutoNum type="alphaLcParenR"/>
            </a:pPr>
            <a:r>
              <a:rPr lang="sk-SK" dirty="0" err="1">
                <a:solidFill>
                  <a:srgbClr val="262626"/>
                </a:solidFill>
                <a:latin typeface="+mn-lt"/>
              </a:rPr>
              <a:t>Sie</a:t>
            </a:r>
            <a:r>
              <a:rPr lang="sk-SK" dirty="0">
                <a:solidFill>
                  <a:srgbClr val="262626"/>
                </a:solidFill>
                <a:latin typeface="+mn-lt"/>
              </a:rPr>
              <a:t> </a:t>
            </a:r>
            <a:r>
              <a:rPr lang="sk-SK" dirty="0" err="1">
                <a:solidFill>
                  <a:srgbClr val="262626"/>
                </a:solidFill>
                <a:latin typeface="+mn-lt"/>
              </a:rPr>
              <a:t>ermöglicht</a:t>
            </a:r>
            <a:r>
              <a:rPr lang="sk-SK" dirty="0">
                <a:solidFill>
                  <a:srgbClr val="262626"/>
                </a:solidFill>
                <a:latin typeface="+mn-lt"/>
              </a:rPr>
              <a:t> </a:t>
            </a:r>
            <a:r>
              <a:rPr lang="sk-SK" dirty="0" err="1">
                <a:solidFill>
                  <a:srgbClr val="262626"/>
                </a:solidFill>
                <a:latin typeface="+mn-lt"/>
              </a:rPr>
              <a:t>nur</a:t>
            </a:r>
            <a:r>
              <a:rPr lang="sk-SK" dirty="0">
                <a:solidFill>
                  <a:srgbClr val="262626"/>
                </a:solidFill>
                <a:latin typeface="+mn-lt"/>
              </a:rPr>
              <a:t> </a:t>
            </a:r>
            <a:r>
              <a:rPr lang="sk-SK" dirty="0" err="1">
                <a:solidFill>
                  <a:srgbClr val="262626"/>
                </a:solidFill>
                <a:latin typeface="+mn-lt"/>
              </a:rPr>
              <a:t>Großbetrieben</a:t>
            </a:r>
            <a:r>
              <a:rPr lang="sk-SK" dirty="0">
                <a:solidFill>
                  <a:srgbClr val="262626"/>
                </a:solidFill>
                <a:latin typeface="+mn-lt"/>
              </a:rPr>
              <a:t> </a:t>
            </a:r>
            <a:r>
              <a:rPr lang="sk-SK" dirty="0" err="1">
                <a:solidFill>
                  <a:srgbClr val="262626"/>
                </a:solidFill>
                <a:latin typeface="+mn-lt"/>
              </a:rPr>
              <a:t>den</a:t>
            </a:r>
            <a:r>
              <a:rPr lang="sk-SK" dirty="0">
                <a:solidFill>
                  <a:srgbClr val="262626"/>
                </a:solidFill>
                <a:latin typeface="+mn-lt"/>
              </a:rPr>
              <a:t> </a:t>
            </a:r>
            <a:r>
              <a:rPr lang="sk-SK" dirty="0" err="1">
                <a:solidFill>
                  <a:srgbClr val="262626"/>
                </a:solidFill>
                <a:latin typeface="+mn-lt"/>
              </a:rPr>
              <a:t>Zugang</a:t>
            </a:r>
            <a:r>
              <a:rPr lang="sk-SK" dirty="0">
                <a:solidFill>
                  <a:srgbClr val="262626"/>
                </a:solidFill>
                <a:latin typeface="+mn-lt"/>
              </a:rPr>
              <a:t> </a:t>
            </a:r>
            <a:r>
              <a:rPr lang="sk-SK" dirty="0" err="1">
                <a:solidFill>
                  <a:srgbClr val="262626"/>
                </a:solidFill>
                <a:latin typeface="+mn-lt"/>
              </a:rPr>
              <a:t>zur</a:t>
            </a:r>
            <a:r>
              <a:rPr lang="sk-SK" dirty="0">
                <a:solidFill>
                  <a:srgbClr val="262626"/>
                </a:solidFill>
                <a:latin typeface="+mn-lt"/>
              </a:rPr>
              <a:t> </a:t>
            </a:r>
            <a:r>
              <a:rPr lang="sk-SK" dirty="0" err="1">
                <a:solidFill>
                  <a:srgbClr val="262626"/>
                </a:solidFill>
                <a:latin typeface="+mn-lt"/>
              </a:rPr>
              <a:t>Finanzierung</a:t>
            </a:r>
            <a:r>
              <a:rPr lang="sk-SK" dirty="0">
                <a:solidFill>
                  <a:srgbClr val="262626"/>
                </a:solidFill>
                <a:latin typeface="+mn-lt"/>
              </a:rPr>
              <a:t>.</a:t>
            </a:r>
            <a:endParaRPr lang="en-GB" dirty="0">
              <a:solidFill>
                <a:srgbClr val="262626"/>
              </a:solidFill>
              <a:latin typeface="+mn-lt"/>
            </a:endParaRPr>
          </a:p>
          <a:p>
            <a:pPr marL="914400" lvl="1" indent="-457200">
              <a:lnSpc>
                <a:spcPct val="107000"/>
              </a:lnSpc>
              <a:spcAft>
                <a:spcPts val="800"/>
              </a:spcAft>
              <a:buFont typeface="+mj-lt"/>
              <a:buAutoNum type="alphaLcParenR"/>
            </a:pPr>
            <a:r>
              <a:rPr lang="sk-SK" dirty="0" err="1">
                <a:solidFill>
                  <a:srgbClr val="262626"/>
                </a:solidFill>
                <a:latin typeface="+mn-lt"/>
              </a:rPr>
              <a:t>Verringert</a:t>
            </a:r>
            <a:r>
              <a:rPr lang="sk-SK" dirty="0">
                <a:solidFill>
                  <a:srgbClr val="262626"/>
                </a:solidFill>
                <a:latin typeface="+mn-lt"/>
              </a:rPr>
              <a:t> </a:t>
            </a:r>
            <a:r>
              <a:rPr lang="sk-SK" dirty="0" err="1">
                <a:solidFill>
                  <a:srgbClr val="262626"/>
                </a:solidFill>
                <a:latin typeface="+mn-lt"/>
              </a:rPr>
              <a:t>die</a:t>
            </a:r>
            <a:r>
              <a:rPr lang="sk-SK" dirty="0">
                <a:solidFill>
                  <a:srgbClr val="262626"/>
                </a:solidFill>
                <a:latin typeface="+mn-lt"/>
              </a:rPr>
              <a:t> </a:t>
            </a:r>
            <a:r>
              <a:rPr lang="sk-SK" dirty="0" err="1">
                <a:solidFill>
                  <a:srgbClr val="262626"/>
                </a:solidFill>
                <a:latin typeface="+mn-lt"/>
              </a:rPr>
              <a:t>Wirksamkeit</a:t>
            </a:r>
            <a:r>
              <a:rPr lang="sk-SK" dirty="0">
                <a:solidFill>
                  <a:srgbClr val="262626"/>
                </a:solidFill>
                <a:latin typeface="+mn-lt"/>
              </a:rPr>
              <a:t> des </a:t>
            </a:r>
            <a:r>
              <a:rPr lang="sk-SK" dirty="0" err="1">
                <a:solidFill>
                  <a:srgbClr val="262626"/>
                </a:solidFill>
                <a:latin typeface="+mn-lt"/>
              </a:rPr>
              <a:t>Boden</a:t>
            </a:r>
            <a:r>
              <a:rPr lang="sk-SK" dirty="0">
                <a:solidFill>
                  <a:srgbClr val="262626"/>
                </a:solidFill>
                <a:latin typeface="+mn-lt"/>
              </a:rPr>
              <a:t>- </a:t>
            </a:r>
            <a:r>
              <a:rPr lang="sk-SK" dirty="0" err="1">
                <a:solidFill>
                  <a:srgbClr val="262626"/>
                </a:solidFill>
                <a:latin typeface="+mn-lt"/>
              </a:rPr>
              <a:t>und</a:t>
            </a:r>
            <a:r>
              <a:rPr lang="sk-SK" dirty="0">
                <a:solidFill>
                  <a:srgbClr val="262626"/>
                </a:solidFill>
                <a:latin typeface="+mn-lt"/>
              </a:rPr>
              <a:t> </a:t>
            </a:r>
            <a:r>
              <a:rPr lang="sk-SK" dirty="0" err="1">
                <a:solidFill>
                  <a:srgbClr val="262626"/>
                </a:solidFill>
                <a:latin typeface="+mn-lt"/>
              </a:rPr>
              <a:t>Klimainformationsmanagements</a:t>
            </a:r>
            <a:endParaRPr lang="sk-SK" dirty="0">
              <a:solidFill>
                <a:srgbClr val="262626"/>
              </a:solidFill>
              <a:latin typeface="+mn-l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dirty="0"/>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529123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indent="0">
              <a:lnSpc>
                <a:spcPct val="107000"/>
              </a:lnSpc>
              <a:spcAft>
                <a:spcPts val="800"/>
              </a:spcAft>
            </a:pPr>
            <a:r>
              <a:rPr lang="sk-SK" err="1"/>
              <a:t>Was bedeutet es, dass die Blockchain </a:t>
            </a:r>
            <a:r>
              <a:rPr lang="sk-SK"/>
              <a:t>"</a:t>
            </a:r>
            <a:r>
              <a:rPr lang="sk-SK" err="1"/>
              <a:t>unveränderlich</a:t>
            </a:r>
            <a:r>
              <a:rPr lang="sk-SK"/>
              <a:t>" </a:t>
            </a:r>
            <a:r>
              <a:rPr lang="sk-SK" err="1"/>
              <a:t>ist</a:t>
            </a:r>
            <a:r>
              <a:rPr lang="sk-SK"/>
              <a:t>?</a:t>
            </a:r>
          </a:p>
          <a:p>
            <a:pPr marL="914400" lvl="1" indent="-457200">
              <a:lnSpc>
                <a:spcPct val="107000"/>
              </a:lnSpc>
              <a:spcAft>
                <a:spcPts val="800"/>
              </a:spcAft>
              <a:buFont typeface="+mj-lt"/>
              <a:buAutoNum type="alphaLcParenR"/>
            </a:pPr>
            <a:r>
              <a:rPr lang="sk-SK" err="1">
                <a:solidFill>
                  <a:srgbClr val="262626"/>
                </a:solidFill>
              </a:rPr>
              <a:t>Zentraler Zugang </a:t>
            </a:r>
            <a:r>
              <a:rPr lang="sk-SK">
                <a:solidFill>
                  <a:srgbClr val="262626"/>
                </a:solidFill>
              </a:rPr>
              <a:t>zu </a:t>
            </a:r>
            <a:r>
              <a:rPr lang="sk-SK" err="1">
                <a:solidFill>
                  <a:srgbClr val="262626"/>
                </a:solidFill>
              </a:rPr>
              <a:t>allen Informationen</a:t>
            </a:r>
            <a:r>
              <a:rPr lang="sk-SK">
                <a:solidFill>
                  <a:srgbClr val="262626"/>
                </a:solidFill>
              </a:rPr>
              <a:t>.</a:t>
            </a:r>
          </a:p>
          <a:p>
            <a:pPr marL="914400" lvl="1" indent="-457200">
              <a:lnSpc>
                <a:spcPct val="107000"/>
              </a:lnSpc>
              <a:spcAft>
                <a:spcPts val="800"/>
              </a:spcAft>
              <a:buFont typeface="+mj-lt"/>
              <a:buAutoNum type="alphaLcParenR"/>
            </a:pPr>
            <a:r>
              <a:rPr lang="sk-SK" err="1">
                <a:solidFill>
                  <a:srgbClr val="262626"/>
                </a:solidFill>
              </a:rPr>
              <a:t>Die Möglichkeit</a:t>
            </a:r>
            <a:r>
              <a:rPr lang="sk-SK">
                <a:solidFill>
                  <a:srgbClr val="262626"/>
                </a:solidFill>
              </a:rPr>
              <a:t>, </a:t>
            </a:r>
            <a:r>
              <a:rPr lang="sk-SK" err="1">
                <a:solidFill>
                  <a:srgbClr val="262626"/>
                </a:solidFill>
              </a:rPr>
              <a:t>Transaktionen ohne Überprüfung </a:t>
            </a:r>
            <a:r>
              <a:rPr lang="sk-SK">
                <a:solidFill>
                  <a:srgbClr val="262626"/>
                </a:solidFill>
              </a:rPr>
              <a:t>durch </a:t>
            </a:r>
            <a:r>
              <a:rPr lang="sk-SK" err="1">
                <a:solidFill>
                  <a:srgbClr val="262626"/>
                </a:solidFill>
              </a:rPr>
              <a:t>andere Netzwerkteilnehmer durchzuführen</a:t>
            </a:r>
            <a:r>
              <a:rPr lang="sk-SK">
                <a:solidFill>
                  <a:srgbClr val="262626"/>
                </a:solidFill>
              </a:rPr>
              <a:t>.</a:t>
            </a:r>
            <a:endParaRPr lang="en-GB">
              <a:solidFill>
                <a:srgbClr val="262626"/>
              </a:solidFill>
            </a:endParaRPr>
          </a:p>
          <a:p>
            <a:pPr marL="914400" lvl="1" indent="-457200">
              <a:lnSpc>
                <a:spcPct val="107000"/>
              </a:lnSpc>
              <a:spcAft>
                <a:spcPts val="800"/>
              </a:spcAft>
              <a:buFont typeface="+mj-lt"/>
              <a:buAutoNum type="alphaLcParenR"/>
            </a:pPr>
            <a:r>
              <a:rPr lang="en-US">
                <a:solidFill>
                  <a:srgbClr val="262626"/>
                </a:solidFill>
              </a:rPr>
              <a:t>Das bedeutet, dass die Blockchain von ausgewählten Personen mit administrativem Zugang bearbeitet und aktualisiert werden kann.</a:t>
            </a:r>
            <a:endParaRPr lang="sk-SK">
              <a:solidFill>
                <a:srgbClr val="262626"/>
              </a:solidFill>
            </a:endParaRPr>
          </a:p>
          <a:p>
            <a:pPr marL="914400" lvl="1" indent="-457200">
              <a:lnSpc>
                <a:spcPct val="107000"/>
              </a:lnSpc>
              <a:spcAft>
                <a:spcPts val="800"/>
              </a:spcAft>
              <a:buFont typeface="+mj-lt"/>
              <a:buAutoNum type="alphaLcParenR"/>
            </a:pPr>
            <a:r>
              <a:rPr lang="sk-SK" err="1">
                <a:solidFill>
                  <a:srgbClr val="262626"/>
                </a:solidFill>
              </a:rPr>
              <a:t>Der Prozess </a:t>
            </a:r>
            <a:r>
              <a:rPr lang="sk-SK">
                <a:solidFill>
                  <a:srgbClr val="262626"/>
                </a:solidFill>
              </a:rPr>
              <a:t>der </a:t>
            </a:r>
            <a:r>
              <a:rPr lang="sk-SK" err="1">
                <a:solidFill>
                  <a:srgbClr val="262626"/>
                </a:solidFill>
              </a:rPr>
              <a:t>Überprüfung von Transaktionen </a:t>
            </a:r>
            <a:r>
              <a:rPr lang="sk-SK">
                <a:solidFill>
                  <a:srgbClr val="262626"/>
                </a:solidFill>
              </a:rPr>
              <a:t>im </a:t>
            </a:r>
            <a:r>
              <a:rPr lang="sk-SK" err="1">
                <a:solidFill>
                  <a:srgbClr val="262626"/>
                </a:solidFill>
              </a:rPr>
              <a:t>Netz von allen Knotenpunkten aus</a:t>
            </a:r>
            <a:r>
              <a:rPr lang="sk-SK">
                <a:solidFill>
                  <a:srgbClr val="262626"/>
                </a:solidFill>
              </a:rPr>
              <a:t>.</a:t>
            </a:r>
          </a:p>
          <a:p>
            <a:pPr marL="914400" lvl="1" indent="-457200">
              <a:lnSpc>
                <a:spcPct val="107000"/>
              </a:lnSpc>
              <a:spcAft>
                <a:spcPts val="800"/>
              </a:spcAft>
              <a:buFont typeface="+mj-lt"/>
              <a:buAutoNum type="alphaLcParenR"/>
            </a:pPr>
            <a:endParaRPr lang="en-GB">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91819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342900" indent="-342900">
              <a:lnSpc>
                <a:spcPct val="107000"/>
              </a:lnSpc>
              <a:spcAft>
                <a:spcPts val="800"/>
              </a:spcAft>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Die Blockchain, die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auch</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als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Distributed Ledger Technology (DLT)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bezeichnet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wird</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Aufzeichnung</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bei</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der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jeder</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etwas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hinzufügen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niemand</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ändern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kann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und die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nicht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von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einer</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einzelnen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Person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oder</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Einrichtung</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kontrolliert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wird</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Das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Kernkonzept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öffentliches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Hauptbuch</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mit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Kopien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die auf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mehrere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Standorte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verteilt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sind</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die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als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Knoten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bezeichnet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werden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wobei</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es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sich</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in der Regel um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einzelne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Computer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mit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Kopien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des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Hauptbuchs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handelt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sk-SK"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Arial" panose="020B0604020202020204" pitchFamily="34" charset="0"/>
              <a:buChar char="•"/>
            </a:pP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Mit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anderen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Worten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Eine Blockchain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ist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verteilte</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Datenbank</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die von den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Knotenpunkten</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eines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Computernetzes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gemeinsam</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genutzt</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kern="100" dirty="0" err="1">
                <a:effectLst/>
                <a:latin typeface="Calibri" panose="020F0502020204030204" pitchFamily="34" charset="0"/>
                <a:ea typeface="Calibri" panose="020F0502020204030204" pitchFamily="34" charset="0"/>
                <a:cs typeface="Times New Roman" panose="02020603050405020304" pitchFamily="18" charset="0"/>
              </a:rPr>
              <a:t>wird</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endParaRPr lang="cs-CZ"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p>
          <a:p>
            <a:r>
              <a:rPr lang="en-GB" sz="2800"/>
              <a:t>Definition einer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9335636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015227"/>
            <a:ext cx="10595237" cy="4184854"/>
          </a:xfrm>
          <a:prstGeom prst="rect">
            <a:avLst/>
          </a:prstGeom>
        </p:spPr>
        <p:txBody>
          <a:bodyPr/>
          <a:lstStyle/>
          <a:p>
            <a:pPr marL="0" marR="0" lvl="0" indent="0" fontAlgn="auto">
              <a:lnSpc>
                <a:spcPct val="107000"/>
              </a:lnSpc>
              <a:spcAft>
                <a:spcPts val="800"/>
              </a:spcAft>
              <a:buClrTx/>
              <a:buSzTx/>
              <a:tabLst/>
              <a:defRPr/>
            </a:pPr>
            <a:r>
              <a:rPr lang="sk-SK" dirty="0"/>
              <a:t>Wie wird ein neuer Block in der Blockchain-Technologie erzeugt?</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dirty="0">
                <a:solidFill>
                  <a:srgbClr val="262626"/>
                </a:solidFill>
                <a:latin typeface="+mn-lt"/>
                <a:ea typeface="+mn-ea"/>
                <a:cs typeface="+mn-cs"/>
              </a:rPr>
              <a:t>Genehmigung von Transaktionen durch jeden einzelnen Knoten des Netzes.</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dirty="0">
                <a:solidFill>
                  <a:srgbClr val="262626"/>
                </a:solidFill>
                <a:latin typeface="+mn-lt"/>
                <a:ea typeface="+mn-ea"/>
                <a:cs typeface="+mn-cs"/>
              </a:rPr>
              <a:t>Automatische Erstellung eines Blocks nach einem Zeitplan.</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dirty="0">
                <a:solidFill>
                  <a:srgbClr val="262626"/>
                </a:solidFill>
                <a:latin typeface="+mn-lt"/>
                <a:ea typeface="+mn-ea"/>
                <a:cs typeface="+mn-cs"/>
              </a:rPr>
              <a:t>Beantragung eines neuen Blocks durch die zentrale Behörde.</a:t>
            </a:r>
            <a:endParaRPr lang="en-GB" sz="2000" b="0" i="0" kern="1200" spc="300" dirty="0">
              <a:solidFill>
                <a:srgbClr val="262626"/>
              </a:solidFill>
              <a:latin typeface="+mn-lt"/>
              <a:ea typeface="+mn-ea"/>
              <a:cs typeface="+mn-cs"/>
            </a:endParaRPr>
          </a:p>
          <a:p>
            <a:pPr marL="914400" lvl="1" indent="-457200" algn="l" defTabSz="914400" rtl="0" eaLnBrk="1" latinLnBrk="0" hangingPunct="1">
              <a:lnSpc>
                <a:spcPct val="107000"/>
              </a:lnSpc>
              <a:spcBef>
                <a:spcPts val="500"/>
              </a:spcBef>
              <a:spcAft>
                <a:spcPts val="800"/>
              </a:spcAft>
              <a:buFont typeface="+mj-lt"/>
              <a:buAutoNum type="alphaLcParenR"/>
            </a:pPr>
            <a:r>
              <a:rPr lang="en-US" sz="2000" b="0" i="0" kern="1200" spc="300" dirty="0">
                <a:solidFill>
                  <a:srgbClr val="262626"/>
                </a:solidFill>
                <a:latin typeface="+mn-lt"/>
                <a:ea typeface="+mn-ea"/>
                <a:cs typeface="+mn-cs"/>
              </a:rPr>
              <a:t>Ein </a:t>
            </a:r>
            <a:r>
              <a:rPr lang="en-US" sz="2000" b="0" i="0" kern="1200" spc="300" dirty="0" err="1">
                <a:solidFill>
                  <a:srgbClr val="262626"/>
                </a:solidFill>
                <a:latin typeface="+mn-lt"/>
                <a:ea typeface="+mn-ea"/>
                <a:cs typeface="+mn-cs"/>
              </a:rPr>
              <a:t>neuer</a:t>
            </a:r>
            <a:r>
              <a:rPr lang="en-US" sz="2000" b="0" i="0" kern="1200" spc="300" dirty="0">
                <a:solidFill>
                  <a:srgbClr val="262626"/>
                </a:solidFill>
                <a:latin typeface="+mn-lt"/>
                <a:ea typeface="+mn-ea"/>
                <a:cs typeface="+mn-cs"/>
              </a:rPr>
              <a:t> Block </a:t>
            </a:r>
            <a:r>
              <a:rPr lang="en-US" sz="2000" b="0" i="0" kern="1200" spc="300" dirty="0" err="1">
                <a:solidFill>
                  <a:srgbClr val="262626"/>
                </a:solidFill>
                <a:latin typeface="+mn-lt"/>
                <a:ea typeface="+mn-ea"/>
                <a:cs typeface="+mn-cs"/>
              </a:rPr>
              <a:t>wird</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immer</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dann</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erstellt</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wenn</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ein</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Benutzer</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mit</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ausreichenden</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Anmeldeinformationen</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beschließt</a:t>
            </a:r>
            <a:r>
              <a:rPr lang="en-US" sz="2000" b="0" i="0" kern="1200" spc="300" dirty="0">
                <a:solidFill>
                  <a:srgbClr val="262626"/>
                </a:solidFill>
                <a:latin typeface="+mn-lt"/>
                <a:ea typeface="+mn-ea"/>
                <a:cs typeface="+mn-cs"/>
              </a:rPr>
              <a:t>, die </a:t>
            </a:r>
            <a:r>
              <a:rPr lang="en-US" sz="2000" b="0" i="0" kern="1200" spc="300" dirty="0" err="1">
                <a:solidFill>
                  <a:srgbClr val="262626"/>
                </a:solidFill>
                <a:latin typeface="+mn-lt"/>
                <a:ea typeface="+mn-ea"/>
                <a:cs typeface="+mn-cs"/>
              </a:rPr>
              <a:t>Kette</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zu</a:t>
            </a:r>
            <a:r>
              <a:rPr lang="en-US" sz="2000" b="0" i="0" kern="1200" spc="300" dirty="0">
                <a:solidFill>
                  <a:srgbClr val="262626"/>
                </a:solidFill>
                <a:latin typeface="+mn-lt"/>
                <a:ea typeface="+mn-ea"/>
                <a:cs typeface="+mn-cs"/>
              </a:rPr>
              <a:t> </a:t>
            </a:r>
            <a:r>
              <a:rPr lang="en-US" sz="2000" b="0" i="0" kern="1200" spc="300" dirty="0" err="1">
                <a:solidFill>
                  <a:srgbClr val="262626"/>
                </a:solidFill>
                <a:latin typeface="+mn-lt"/>
                <a:ea typeface="+mn-ea"/>
                <a:cs typeface="+mn-cs"/>
              </a:rPr>
              <a:t>aktualisieren</a:t>
            </a:r>
            <a:r>
              <a:rPr lang="en-US" sz="2000" b="0" i="0" kern="1200" spc="300" dirty="0">
                <a:solidFill>
                  <a:srgbClr val="262626"/>
                </a:solidFill>
                <a:latin typeface="+mn-lt"/>
                <a:ea typeface="+mn-ea"/>
                <a:cs typeface="+mn-cs"/>
              </a:rPr>
              <a:t>.</a:t>
            </a:r>
            <a:endParaRPr lang="sk-SK" sz="2000" b="0" i="0" kern="1200" spc="300" dirty="0">
              <a:solidFill>
                <a:srgbClr val="262626"/>
              </a:solidFill>
              <a:latin typeface="+mn-lt"/>
              <a:ea typeface="+mn-ea"/>
              <a:cs typeface="+mn-cs"/>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987186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indent="0">
              <a:lnSpc>
                <a:spcPct val="107000"/>
              </a:lnSpc>
              <a:spcAft>
                <a:spcPts val="800"/>
              </a:spcAft>
            </a:pPr>
            <a:r>
              <a:rPr lang="sk-SK" dirty="0"/>
              <a:t>Welche Vorteile bringt die Blockchain für die Agrarindustrie?</a:t>
            </a:r>
          </a:p>
          <a:p>
            <a:pPr marL="914400" lvl="1" indent="-457200">
              <a:lnSpc>
                <a:spcPct val="107000"/>
              </a:lnSpc>
              <a:spcAft>
                <a:spcPts val="800"/>
              </a:spcAft>
              <a:buFont typeface="+mj-lt"/>
              <a:buAutoNum type="alphaLcParenR"/>
            </a:pPr>
            <a:r>
              <a:rPr lang="sk-SK" dirty="0">
                <a:solidFill>
                  <a:srgbClr val="262626"/>
                </a:solidFill>
                <a:latin typeface="+mn-lt"/>
              </a:rPr>
              <a:t>Erhöht die Komplexität und die Kosten der Einhaltung von Produktionsstandards.</a:t>
            </a:r>
          </a:p>
          <a:p>
            <a:pPr marL="914400" lvl="1" indent="-457200">
              <a:lnSpc>
                <a:spcPct val="107000"/>
              </a:lnSpc>
              <a:spcAft>
                <a:spcPts val="800"/>
              </a:spcAft>
              <a:buFont typeface="+mj-lt"/>
              <a:buAutoNum type="alphaLcParenR"/>
            </a:pPr>
            <a:r>
              <a:rPr lang="sk-SK" dirty="0">
                <a:solidFill>
                  <a:srgbClr val="262626"/>
                </a:solidFill>
                <a:latin typeface="+mn-lt"/>
              </a:rPr>
              <a:t>Ermöglicht eine schnelle und genaue Identifizierung der Herkunft von Lebensmitteln und erhöht die Effizienz des Klimainformationsmanagements.</a:t>
            </a:r>
          </a:p>
          <a:p>
            <a:pPr marL="914400" lvl="1" indent="-457200">
              <a:lnSpc>
                <a:spcPct val="107000"/>
              </a:lnSpc>
              <a:spcAft>
                <a:spcPts val="800"/>
              </a:spcAft>
              <a:buFont typeface="+mj-lt"/>
              <a:buAutoNum type="alphaLcParenR"/>
            </a:pPr>
            <a:r>
              <a:rPr lang="sk-SK" dirty="0">
                <a:solidFill>
                  <a:srgbClr val="262626"/>
                </a:solidFill>
                <a:latin typeface="+mn-lt"/>
              </a:rPr>
              <a:t>Begrenzt den Zugang von Kleinbauern zu Finanzmitteln.</a:t>
            </a:r>
            <a:endParaRPr lang="en-GB" dirty="0">
              <a:solidFill>
                <a:srgbClr val="262626"/>
              </a:solidFill>
              <a:latin typeface="+mn-lt"/>
            </a:endParaRPr>
          </a:p>
          <a:p>
            <a:pPr marL="914400" lvl="1" indent="-457200">
              <a:lnSpc>
                <a:spcPct val="107000"/>
              </a:lnSpc>
              <a:spcAft>
                <a:spcPts val="800"/>
              </a:spcAft>
              <a:buFont typeface="+mj-lt"/>
              <a:buAutoNum type="alphaLcParenR"/>
            </a:pPr>
            <a:r>
              <a:rPr lang="en-US" dirty="0">
                <a:solidFill>
                  <a:srgbClr val="262626"/>
                </a:solidFill>
                <a:latin typeface="+mn-lt"/>
              </a:rPr>
              <a:t>Es </a:t>
            </a:r>
            <a:r>
              <a:rPr lang="en-US" dirty="0" err="1">
                <a:solidFill>
                  <a:srgbClr val="262626"/>
                </a:solidFill>
                <a:latin typeface="+mn-lt"/>
              </a:rPr>
              <a:t>vereinfacht</a:t>
            </a:r>
            <a:r>
              <a:rPr lang="en-US" dirty="0">
                <a:solidFill>
                  <a:srgbClr val="262626"/>
                </a:solidFill>
                <a:latin typeface="+mn-lt"/>
              </a:rPr>
              <a:t> die </a:t>
            </a:r>
            <a:r>
              <a:rPr lang="en-US" dirty="0" err="1">
                <a:solidFill>
                  <a:srgbClr val="262626"/>
                </a:solidFill>
                <a:latin typeface="+mn-lt"/>
              </a:rPr>
              <a:t>Einhaltung</a:t>
            </a:r>
            <a:r>
              <a:rPr lang="en-US" dirty="0">
                <a:solidFill>
                  <a:srgbClr val="262626"/>
                </a:solidFill>
                <a:latin typeface="+mn-lt"/>
              </a:rPr>
              <a:t> </a:t>
            </a:r>
            <a:r>
              <a:rPr lang="en-US" dirty="0" err="1">
                <a:solidFill>
                  <a:srgbClr val="262626"/>
                </a:solidFill>
                <a:latin typeface="+mn-lt"/>
              </a:rPr>
              <a:t>gesetzlicher</a:t>
            </a:r>
            <a:r>
              <a:rPr lang="en-US" dirty="0">
                <a:solidFill>
                  <a:srgbClr val="262626"/>
                </a:solidFill>
                <a:latin typeface="+mn-lt"/>
              </a:rPr>
              <a:t> </a:t>
            </a:r>
            <a:r>
              <a:rPr lang="en-US" dirty="0" err="1">
                <a:solidFill>
                  <a:srgbClr val="262626"/>
                </a:solidFill>
                <a:latin typeface="+mn-lt"/>
              </a:rPr>
              <a:t>Vorschriften</a:t>
            </a:r>
            <a:r>
              <a:rPr lang="en-US" dirty="0">
                <a:solidFill>
                  <a:srgbClr val="262626"/>
                </a:solidFill>
                <a:latin typeface="+mn-lt"/>
              </a:rPr>
              <a:t>, da alle </a:t>
            </a:r>
            <a:r>
              <a:rPr lang="en-US" dirty="0" err="1">
                <a:solidFill>
                  <a:srgbClr val="262626"/>
                </a:solidFill>
                <a:latin typeface="+mn-lt"/>
              </a:rPr>
              <a:t>Aufzeichnungen</a:t>
            </a:r>
            <a:r>
              <a:rPr lang="en-US" dirty="0">
                <a:solidFill>
                  <a:srgbClr val="262626"/>
                </a:solidFill>
                <a:latin typeface="+mn-lt"/>
              </a:rPr>
              <a:t> für </a:t>
            </a:r>
            <a:r>
              <a:rPr lang="en-US" dirty="0" err="1">
                <a:solidFill>
                  <a:srgbClr val="262626"/>
                </a:solidFill>
                <a:latin typeface="+mn-lt"/>
              </a:rPr>
              <a:t>behördliche</a:t>
            </a:r>
            <a:r>
              <a:rPr lang="en-US" dirty="0">
                <a:solidFill>
                  <a:srgbClr val="262626"/>
                </a:solidFill>
                <a:latin typeface="+mn-lt"/>
              </a:rPr>
              <a:t> </a:t>
            </a:r>
            <a:r>
              <a:rPr lang="en-US" dirty="0" err="1">
                <a:solidFill>
                  <a:srgbClr val="262626"/>
                </a:solidFill>
                <a:latin typeface="+mn-lt"/>
              </a:rPr>
              <a:t>Kontrollen</a:t>
            </a:r>
            <a:r>
              <a:rPr lang="en-US" dirty="0">
                <a:solidFill>
                  <a:srgbClr val="262626"/>
                </a:solidFill>
                <a:latin typeface="+mn-lt"/>
              </a:rPr>
              <a:t> </a:t>
            </a:r>
            <a:r>
              <a:rPr lang="en-US" dirty="0" err="1">
                <a:solidFill>
                  <a:srgbClr val="262626"/>
                </a:solidFill>
                <a:latin typeface="+mn-lt"/>
              </a:rPr>
              <a:t>zentralisiert</a:t>
            </a:r>
            <a:r>
              <a:rPr lang="en-US" dirty="0">
                <a:solidFill>
                  <a:srgbClr val="262626"/>
                </a:solidFill>
                <a:latin typeface="+mn-lt"/>
              </a:rPr>
              <a:t> </a:t>
            </a:r>
            <a:r>
              <a:rPr lang="en-US" dirty="0" err="1">
                <a:solidFill>
                  <a:srgbClr val="262626"/>
                </a:solidFill>
                <a:latin typeface="+mn-lt"/>
              </a:rPr>
              <a:t>werden</a:t>
            </a:r>
            <a:r>
              <a:rPr lang="en-US" dirty="0">
                <a:solidFill>
                  <a:srgbClr val="262626"/>
                </a:solidFill>
                <a:latin typeface="+mn-lt"/>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8537545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1792448"/>
            <a:ext cx="10595237" cy="5167423"/>
          </a:xfrm>
          <a:prstGeom prst="rect">
            <a:avLst/>
          </a:prstGeom>
        </p:spPr>
        <p:txBody>
          <a:bodyPr/>
          <a:lstStyle/>
          <a:p>
            <a:pPr marL="0" indent="0">
              <a:lnSpc>
                <a:spcPct val="107000"/>
              </a:lnSpc>
              <a:spcAft>
                <a:spcPts val="800"/>
              </a:spcAft>
            </a:pPr>
            <a:r>
              <a:rPr lang="sk-SK" sz="2000" dirty="0"/>
              <a:t>Wie wirkt sich die Blockchain auf die Art und Weise aus, wie die Lieferkette in der Landwirtschaft verwaltet wird?</a:t>
            </a:r>
          </a:p>
          <a:p>
            <a:pPr marL="914400" lvl="1" indent="-457200">
              <a:lnSpc>
                <a:spcPct val="107000"/>
              </a:lnSpc>
              <a:spcAft>
                <a:spcPts val="800"/>
              </a:spcAft>
              <a:buFont typeface="+mj-lt"/>
              <a:buAutoNum type="alphaLcParenR"/>
            </a:pPr>
            <a:r>
              <a:rPr lang="sk-SK" sz="1800" dirty="0">
                <a:solidFill>
                  <a:srgbClr val="262626"/>
                </a:solidFill>
                <a:latin typeface="+mn-lt"/>
              </a:rPr>
              <a:t>Ermöglicht eine transparente Aufzeichnung aller Transaktionen und Warenbewegungen vom Lieferanten zum Käufer, wodurch Fehler und Sicherheitsrisiken reduziert werden.</a:t>
            </a:r>
            <a:endParaRPr lang="en-GB" sz="1800" dirty="0">
              <a:solidFill>
                <a:srgbClr val="262626"/>
              </a:solidFill>
              <a:latin typeface="+mn-lt"/>
            </a:endParaRPr>
          </a:p>
          <a:p>
            <a:pPr marL="914400" lvl="1" indent="-457200">
              <a:lnSpc>
                <a:spcPct val="107000"/>
              </a:lnSpc>
              <a:spcAft>
                <a:spcPts val="800"/>
              </a:spcAft>
              <a:buFont typeface="+mj-lt"/>
              <a:buAutoNum type="alphaLcParenR"/>
            </a:pPr>
            <a:r>
              <a:rPr lang="en-US" sz="1800" dirty="0">
                <a:solidFill>
                  <a:srgbClr val="262626"/>
                </a:solidFill>
                <a:latin typeface="+mn-lt"/>
              </a:rPr>
              <a:t>Es </a:t>
            </a:r>
            <a:r>
              <a:rPr lang="en-US" sz="1800" dirty="0" err="1">
                <a:solidFill>
                  <a:srgbClr val="262626"/>
                </a:solidFill>
                <a:latin typeface="+mn-lt"/>
              </a:rPr>
              <a:t>erhöht</a:t>
            </a:r>
            <a:r>
              <a:rPr lang="en-US" sz="1800" dirty="0">
                <a:solidFill>
                  <a:srgbClr val="262626"/>
                </a:solidFill>
                <a:latin typeface="+mn-lt"/>
              </a:rPr>
              <a:t> die </a:t>
            </a:r>
            <a:r>
              <a:rPr lang="en-US" sz="1800" dirty="0" err="1">
                <a:solidFill>
                  <a:srgbClr val="262626"/>
                </a:solidFill>
                <a:latin typeface="+mn-lt"/>
              </a:rPr>
              <a:t>Abhängigkeit</a:t>
            </a:r>
            <a:r>
              <a:rPr lang="en-US" sz="1800" dirty="0">
                <a:solidFill>
                  <a:srgbClr val="262626"/>
                </a:solidFill>
                <a:latin typeface="+mn-lt"/>
              </a:rPr>
              <a:t> von </a:t>
            </a:r>
            <a:r>
              <a:rPr lang="en-US" sz="1800" dirty="0" err="1">
                <a:solidFill>
                  <a:srgbClr val="262626"/>
                </a:solidFill>
                <a:latin typeface="+mn-lt"/>
              </a:rPr>
              <a:t>papierbasierten</a:t>
            </a:r>
            <a:r>
              <a:rPr lang="en-US" sz="1800" dirty="0">
                <a:solidFill>
                  <a:srgbClr val="262626"/>
                </a:solidFill>
                <a:latin typeface="+mn-lt"/>
              </a:rPr>
              <a:t> </a:t>
            </a:r>
            <a:r>
              <a:rPr lang="en-US" sz="1800" dirty="0" err="1">
                <a:solidFill>
                  <a:srgbClr val="262626"/>
                </a:solidFill>
                <a:latin typeface="+mn-lt"/>
              </a:rPr>
              <a:t>Aufzeichnungen</a:t>
            </a:r>
            <a:r>
              <a:rPr lang="en-US" sz="1800" dirty="0">
                <a:solidFill>
                  <a:srgbClr val="262626"/>
                </a:solidFill>
                <a:latin typeface="+mn-lt"/>
              </a:rPr>
              <a:t> für </a:t>
            </a:r>
            <a:r>
              <a:rPr lang="en-US" sz="1800" dirty="0" err="1">
                <a:solidFill>
                  <a:srgbClr val="262626"/>
                </a:solidFill>
                <a:latin typeface="+mn-lt"/>
              </a:rPr>
              <a:t>verbesserte</a:t>
            </a:r>
            <a:r>
              <a:rPr lang="en-US" sz="1800" dirty="0">
                <a:solidFill>
                  <a:srgbClr val="262626"/>
                </a:solidFill>
                <a:latin typeface="+mn-lt"/>
              </a:rPr>
              <a:t> </a:t>
            </a:r>
            <a:r>
              <a:rPr lang="en-US" sz="1800" dirty="0" err="1">
                <a:solidFill>
                  <a:srgbClr val="262626"/>
                </a:solidFill>
                <a:latin typeface="+mn-lt"/>
              </a:rPr>
              <a:t>Sicherheit</a:t>
            </a:r>
            <a:r>
              <a:rPr lang="en-US" sz="1800" dirty="0">
                <a:solidFill>
                  <a:srgbClr val="262626"/>
                </a:solidFill>
                <a:latin typeface="+mn-lt"/>
              </a:rPr>
              <a:t> und </a:t>
            </a:r>
            <a:r>
              <a:rPr lang="en-US" sz="1800" dirty="0" err="1">
                <a:solidFill>
                  <a:srgbClr val="262626"/>
                </a:solidFill>
                <a:latin typeface="+mn-lt"/>
              </a:rPr>
              <a:t>herkömmliche</a:t>
            </a:r>
            <a:r>
              <a:rPr lang="en-US" sz="1800" dirty="0">
                <a:solidFill>
                  <a:srgbClr val="262626"/>
                </a:solidFill>
                <a:latin typeface="+mn-lt"/>
              </a:rPr>
              <a:t> Audits.</a:t>
            </a:r>
            <a:endParaRPr lang="sk-SK" sz="1800" dirty="0">
              <a:solidFill>
                <a:srgbClr val="262626"/>
              </a:solidFill>
              <a:latin typeface="+mn-lt"/>
            </a:endParaRPr>
          </a:p>
          <a:p>
            <a:pPr marL="914400" lvl="1" indent="-457200">
              <a:lnSpc>
                <a:spcPct val="107000"/>
              </a:lnSpc>
              <a:spcAft>
                <a:spcPts val="800"/>
              </a:spcAft>
              <a:buFont typeface="+mj-lt"/>
              <a:buAutoNum type="alphaLcParenR"/>
            </a:pPr>
            <a:r>
              <a:rPr lang="sk-SK" sz="1800" dirty="0">
                <a:solidFill>
                  <a:srgbClr val="262626"/>
                </a:solidFill>
                <a:latin typeface="+mn-lt"/>
              </a:rPr>
              <a:t>Es gibt keine Standardbetriebsverfahren für landwirtschaftliche Unternehmen, was die Lieferkette verkompliziert.</a:t>
            </a:r>
            <a:endParaRPr lang="en-GB" sz="1800" dirty="0">
              <a:solidFill>
                <a:srgbClr val="262626"/>
              </a:solidFill>
              <a:latin typeface="+mn-lt"/>
            </a:endParaRPr>
          </a:p>
          <a:p>
            <a:pPr marL="914400" lvl="1" indent="-457200">
              <a:lnSpc>
                <a:spcPct val="107000"/>
              </a:lnSpc>
              <a:spcAft>
                <a:spcPts val="800"/>
              </a:spcAft>
              <a:buFont typeface="+mj-lt"/>
              <a:buAutoNum type="alphaLcParenR"/>
            </a:pPr>
            <a:r>
              <a:rPr lang="sk-SK" sz="1800" dirty="0">
                <a:solidFill>
                  <a:srgbClr val="262626"/>
                </a:solidFill>
                <a:latin typeface="+mn-lt"/>
              </a:rPr>
              <a:t>Gewährleistet die Veröffentlichung aller Transaktionen in der Kette und schützt Geschäftsgeheimnisse.</a:t>
            </a:r>
          </a:p>
          <a:p>
            <a:pPr marL="457200" lvl="1" indent="0">
              <a:lnSpc>
                <a:spcPct val="107000"/>
              </a:lnSpc>
              <a:spcAft>
                <a:spcPts val="800"/>
              </a:spcAft>
            </a:pPr>
            <a:endParaRPr lang="sk-SK" sz="1800" dirty="0">
              <a:solidFill>
                <a:srgbClr val="262626"/>
              </a:solidFill>
              <a:latin typeface="+mn-l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dirty="0"/>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9676023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55483" y="1533352"/>
            <a:ext cx="10595237" cy="5167423"/>
          </a:xfrm>
          <a:prstGeom prst="rect">
            <a:avLst/>
          </a:prstGeom>
        </p:spPr>
        <p:txBody>
          <a:bodyPr/>
          <a:lstStyle/>
          <a:p>
            <a:pPr marL="0" indent="0">
              <a:lnSpc>
                <a:spcPct val="107000"/>
              </a:lnSpc>
              <a:spcAft>
                <a:spcPts val="800"/>
              </a:spcAft>
            </a:pPr>
            <a:r>
              <a:rPr lang="en-US" sz="2000" dirty="0"/>
              <a:t>Was </a:t>
            </a:r>
            <a:r>
              <a:rPr lang="en-US" sz="2000" dirty="0" err="1"/>
              <a:t>ist</a:t>
            </a:r>
            <a:r>
              <a:rPr lang="en-US" sz="2000" dirty="0"/>
              <a:t> </a:t>
            </a:r>
            <a:r>
              <a:rPr lang="en-US" sz="2000" dirty="0" err="1"/>
              <a:t>ein</a:t>
            </a:r>
            <a:r>
              <a:rPr lang="en-US" sz="2000" dirty="0"/>
              <a:t> "</a:t>
            </a:r>
            <a:r>
              <a:rPr lang="en-US" sz="2000" dirty="0" err="1"/>
              <a:t>intelligenter</a:t>
            </a:r>
            <a:r>
              <a:rPr lang="en-US" sz="2000" dirty="0"/>
              <a:t> </a:t>
            </a:r>
            <a:r>
              <a:rPr lang="en-US" sz="2000" dirty="0" err="1"/>
              <a:t>Vertrag</a:t>
            </a:r>
            <a:r>
              <a:rPr lang="en-US" sz="2000" dirty="0"/>
              <a:t>" </a:t>
            </a:r>
            <a:r>
              <a:rPr lang="en-US" sz="2000" dirty="0" err="1"/>
              <a:t>im</a:t>
            </a:r>
            <a:r>
              <a:rPr lang="en-US" sz="2000" dirty="0"/>
              <a:t> </a:t>
            </a:r>
            <a:r>
              <a:rPr lang="en-US" sz="2000" dirty="0" err="1"/>
              <a:t>Zusammenhang</a:t>
            </a:r>
            <a:r>
              <a:rPr lang="en-US" sz="2000" dirty="0"/>
              <a:t> </a:t>
            </a:r>
            <a:r>
              <a:rPr lang="en-US" sz="2000" dirty="0" err="1"/>
              <a:t>mit</a:t>
            </a:r>
            <a:r>
              <a:rPr lang="en-US" sz="2000" dirty="0"/>
              <a:t> der Blockchain-</a:t>
            </a:r>
            <a:r>
              <a:rPr lang="en-US" sz="2000" dirty="0" err="1"/>
              <a:t>Technologie</a:t>
            </a:r>
            <a:r>
              <a:rPr lang="en-US" sz="2000" dirty="0"/>
              <a:t>?</a:t>
            </a:r>
            <a:endParaRPr lang="sk-SK" sz="2000" dirty="0"/>
          </a:p>
          <a:p>
            <a:pPr marL="914400" lvl="1" indent="-457200">
              <a:lnSpc>
                <a:spcPct val="107000"/>
              </a:lnSpc>
              <a:spcAft>
                <a:spcPts val="800"/>
              </a:spcAft>
              <a:buFont typeface="+mj-lt"/>
              <a:buAutoNum type="alphaLcParenR"/>
            </a:pPr>
            <a:r>
              <a:rPr lang="en-US" sz="1800" dirty="0">
                <a:solidFill>
                  <a:srgbClr val="262626"/>
                </a:solidFill>
                <a:latin typeface="+mn-lt"/>
              </a:rPr>
              <a:t>Es </a:t>
            </a:r>
            <a:r>
              <a:rPr lang="en-US" sz="1800" dirty="0" err="1">
                <a:solidFill>
                  <a:srgbClr val="262626"/>
                </a:solidFill>
                <a:latin typeface="+mn-lt"/>
              </a:rPr>
              <a:t>handelt</a:t>
            </a:r>
            <a:r>
              <a:rPr lang="en-US" sz="1800" dirty="0">
                <a:solidFill>
                  <a:srgbClr val="262626"/>
                </a:solidFill>
                <a:latin typeface="+mn-lt"/>
              </a:rPr>
              <a:t> </a:t>
            </a:r>
            <a:r>
              <a:rPr lang="en-US" sz="1800" dirty="0" err="1">
                <a:solidFill>
                  <a:srgbClr val="262626"/>
                </a:solidFill>
                <a:latin typeface="+mn-lt"/>
              </a:rPr>
              <a:t>sich</a:t>
            </a:r>
            <a:r>
              <a:rPr lang="en-US" sz="1800" dirty="0">
                <a:solidFill>
                  <a:srgbClr val="262626"/>
                </a:solidFill>
                <a:latin typeface="+mn-lt"/>
              </a:rPr>
              <a:t> um </a:t>
            </a:r>
            <a:r>
              <a:rPr lang="en-US" sz="1800" dirty="0" err="1">
                <a:solidFill>
                  <a:srgbClr val="262626"/>
                </a:solidFill>
                <a:latin typeface="+mn-lt"/>
              </a:rPr>
              <a:t>einen</a:t>
            </a:r>
            <a:r>
              <a:rPr lang="en-US" sz="1800" dirty="0">
                <a:solidFill>
                  <a:srgbClr val="262626"/>
                </a:solidFill>
                <a:latin typeface="+mn-lt"/>
              </a:rPr>
              <a:t> </a:t>
            </a:r>
            <a:r>
              <a:rPr lang="en-US" sz="1800" dirty="0" err="1">
                <a:solidFill>
                  <a:srgbClr val="262626"/>
                </a:solidFill>
                <a:latin typeface="+mn-lt"/>
              </a:rPr>
              <a:t>selbstausführenden</a:t>
            </a:r>
            <a:r>
              <a:rPr lang="en-US" sz="1800" dirty="0">
                <a:solidFill>
                  <a:srgbClr val="262626"/>
                </a:solidFill>
                <a:latin typeface="+mn-lt"/>
              </a:rPr>
              <a:t> </a:t>
            </a:r>
            <a:r>
              <a:rPr lang="en-US" sz="1800" dirty="0" err="1">
                <a:solidFill>
                  <a:srgbClr val="262626"/>
                </a:solidFill>
                <a:latin typeface="+mn-lt"/>
              </a:rPr>
              <a:t>Vertrag</a:t>
            </a:r>
            <a:r>
              <a:rPr lang="en-US" sz="1800" dirty="0">
                <a:solidFill>
                  <a:srgbClr val="262626"/>
                </a:solidFill>
                <a:latin typeface="+mn-lt"/>
              </a:rPr>
              <a:t>, </a:t>
            </a:r>
            <a:r>
              <a:rPr lang="en-US" sz="1800" dirty="0" err="1">
                <a:solidFill>
                  <a:srgbClr val="262626"/>
                </a:solidFill>
                <a:latin typeface="+mn-lt"/>
              </a:rPr>
              <a:t>bei</a:t>
            </a:r>
            <a:r>
              <a:rPr lang="en-US" sz="1800" dirty="0">
                <a:solidFill>
                  <a:srgbClr val="262626"/>
                </a:solidFill>
                <a:latin typeface="+mn-lt"/>
              </a:rPr>
              <a:t> dem die </a:t>
            </a:r>
            <a:r>
              <a:rPr lang="en-US" sz="1800" dirty="0" err="1">
                <a:solidFill>
                  <a:srgbClr val="262626"/>
                </a:solidFill>
                <a:latin typeface="+mn-lt"/>
              </a:rPr>
              <a:t>Vertragsbedingungen</a:t>
            </a:r>
            <a:r>
              <a:rPr lang="en-US" sz="1800" dirty="0">
                <a:solidFill>
                  <a:srgbClr val="262626"/>
                </a:solidFill>
                <a:latin typeface="+mn-lt"/>
              </a:rPr>
              <a:t> </a:t>
            </a:r>
            <a:r>
              <a:rPr lang="en-US" sz="1800" dirty="0" err="1">
                <a:solidFill>
                  <a:srgbClr val="262626"/>
                </a:solidFill>
                <a:latin typeface="+mn-lt"/>
              </a:rPr>
              <a:t>direkt</a:t>
            </a:r>
            <a:r>
              <a:rPr lang="en-US" sz="1800" dirty="0">
                <a:solidFill>
                  <a:srgbClr val="262626"/>
                </a:solidFill>
                <a:latin typeface="+mn-lt"/>
              </a:rPr>
              <a:t> in den Code </a:t>
            </a:r>
            <a:r>
              <a:rPr lang="en-US" sz="1800" dirty="0" err="1">
                <a:solidFill>
                  <a:srgbClr val="262626"/>
                </a:solidFill>
                <a:latin typeface="+mn-lt"/>
              </a:rPr>
              <a:t>geschrieben</a:t>
            </a:r>
            <a:r>
              <a:rPr lang="en-US" sz="1800" dirty="0">
                <a:solidFill>
                  <a:srgbClr val="262626"/>
                </a:solidFill>
                <a:latin typeface="+mn-lt"/>
              </a:rPr>
              <a:t> </a:t>
            </a:r>
            <a:r>
              <a:rPr lang="en-US" sz="1800" dirty="0" err="1">
                <a:solidFill>
                  <a:srgbClr val="262626"/>
                </a:solidFill>
                <a:latin typeface="+mn-lt"/>
              </a:rPr>
              <a:t>sind</a:t>
            </a:r>
            <a:r>
              <a:rPr lang="en-US" sz="1800" dirty="0">
                <a:solidFill>
                  <a:srgbClr val="262626"/>
                </a:solidFill>
                <a:latin typeface="+mn-lt"/>
              </a:rPr>
              <a:t>, der die </a:t>
            </a:r>
            <a:r>
              <a:rPr lang="en-US" sz="1800" dirty="0" err="1">
                <a:solidFill>
                  <a:srgbClr val="262626"/>
                </a:solidFill>
                <a:latin typeface="+mn-lt"/>
              </a:rPr>
              <a:t>Vertragsbedingungen</a:t>
            </a:r>
            <a:r>
              <a:rPr lang="en-US" sz="1800" dirty="0">
                <a:solidFill>
                  <a:srgbClr val="262626"/>
                </a:solidFill>
                <a:latin typeface="+mn-lt"/>
              </a:rPr>
              <a:t> </a:t>
            </a:r>
            <a:r>
              <a:rPr lang="en-US" sz="1800" dirty="0" err="1">
                <a:solidFill>
                  <a:srgbClr val="262626"/>
                </a:solidFill>
                <a:latin typeface="+mn-lt"/>
              </a:rPr>
              <a:t>automatisch</a:t>
            </a:r>
            <a:r>
              <a:rPr lang="en-US" sz="1800" dirty="0">
                <a:solidFill>
                  <a:srgbClr val="262626"/>
                </a:solidFill>
                <a:latin typeface="+mn-lt"/>
              </a:rPr>
              <a:t> </a:t>
            </a:r>
            <a:r>
              <a:rPr lang="en-US" sz="1800" dirty="0" err="1">
                <a:solidFill>
                  <a:srgbClr val="262626"/>
                </a:solidFill>
                <a:latin typeface="+mn-lt"/>
              </a:rPr>
              <a:t>durchsetzt</a:t>
            </a:r>
            <a:r>
              <a:rPr lang="en-US" sz="1800" dirty="0">
                <a:solidFill>
                  <a:srgbClr val="262626"/>
                </a:solidFill>
                <a:latin typeface="+mn-lt"/>
              </a:rPr>
              <a:t> </a:t>
            </a:r>
            <a:r>
              <a:rPr lang="en-US" sz="1800" dirty="0" err="1">
                <a:solidFill>
                  <a:srgbClr val="262626"/>
                </a:solidFill>
                <a:latin typeface="+mn-lt"/>
              </a:rPr>
              <a:t>oder</a:t>
            </a:r>
            <a:r>
              <a:rPr lang="en-US" sz="1800" dirty="0">
                <a:solidFill>
                  <a:srgbClr val="262626"/>
                </a:solidFill>
                <a:latin typeface="+mn-lt"/>
              </a:rPr>
              <a:t> </a:t>
            </a:r>
            <a:r>
              <a:rPr lang="en-US" sz="1800" dirty="0" err="1">
                <a:solidFill>
                  <a:srgbClr val="262626"/>
                </a:solidFill>
                <a:latin typeface="+mn-lt"/>
              </a:rPr>
              <a:t>ausführt</a:t>
            </a:r>
            <a:r>
              <a:rPr lang="en-US" sz="1800" dirty="0">
                <a:solidFill>
                  <a:srgbClr val="262626"/>
                </a:solidFill>
                <a:latin typeface="+mn-lt"/>
              </a:rPr>
              <a:t>.</a:t>
            </a:r>
            <a:endParaRPr lang="en-GB" sz="1800" dirty="0">
              <a:solidFill>
                <a:srgbClr val="262626"/>
              </a:solidFill>
              <a:latin typeface="+mn-lt"/>
            </a:endParaRPr>
          </a:p>
          <a:p>
            <a:pPr marL="914400" lvl="1" indent="-457200">
              <a:lnSpc>
                <a:spcPct val="107000"/>
              </a:lnSpc>
              <a:spcAft>
                <a:spcPts val="800"/>
              </a:spcAft>
              <a:buFont typeface="+mj-lt"/>
              <a:buAutoNum type="alphaLcParenR"/>
            </a:pPr>
            <a:r>
              <a:rPr lang="en-US" sz="1800" dirty="0">
                <a:solidFill>
                  <a:srgbClr val="262626"/>
                </a:solidFill>
                <a:latin typeface="+mn-lt"/>
              </a:rPr>
              <a:t>Es </a:t>
            </a:r>
            <a:r>
              <a:rPr lang="en-US" sz="1800" dirty="0" err="1">
                <a:solidFill>
                  <a:srgbClr val="262626"/>
                </a:solidFill>
                <a:latin typeface="+mn-lt"/>
              </a:rPr>
              <a:t>handelt</a:t>
            </a:r>
            <a:r>
              <a:rPr lang="en-US" sz="1800" dirty="0">
                <a:solidFill>
                  <a:srgbClr val="262626"/>
                </a:solidFill>
                <a:latin typeface="+mn-lt"/>
              </a:rPr>
              <a:t> </a:t>
            </a:r>
            <a:r>
              <a:rPr lang="en-US" sz="1800" dirty="0" err="1">
                <a:solidFill>
                  <a:srgbClr val="262626"/>
                </a:solidFill>
                <a:latin typeface="+mn-lt"/>
              </a:rPr>
              <a:t>sich</a:t>
            </a:r>
            <a:r>
              <a:rPr lang="en-US" sz="1800" dirty="0">
                <a:solidFill>
                  <a:srgbClr val="262626"/>
                </a:solidFill>
                <a:latin typeface="+mn-lt"/>
              </a:rPr>
              <a:t> um </a:t>
            </a:r>
            <a:r>
              <a:rPr lang="en-US" sz="1800" dirty="0" err="1">
                <a:solidFill>
                  <a:srgbClr val="262626"/>
                </a:solidFill>
                <a:latin typeface="+mn-lt"/>
              </a:rPr>
              <a:t>ein</a:t>
            </a:r>
            <a:r>
              <a:rPr lang="en-US" sz="1800" dirty="0">
                <a:solidFill>
                  <a:srgbClr val="262626"/>
                </a:solidFill>
                <a:latin typeface="+mn-lt"/>
              </a:rPr>
              <a:t> KI-</a:t>
            </a:r>
            <a:r>
              <a:rPr lang="en-US" sz="1800" dirty="0" err="1">
                <a:solidFill>
                  <a:srgbClr val="262626"/>
                </a:solidFill>
                <a:latin typeface="+mn-lt"/>
              </a:rPr>
              <a:t>basiertes</a:t>
            </a:r>
            <a:r>
              <a:rPr lang="en-US" sz="1800" dirty="0">
                <a:solidFill>
                  <a:srgbClr val="262626"/>
                </a:solidFill>
                <a:latin typeface="+mn-lt"/>
              </a:rPr>
              <a:t> System, das </a:t>
            </a:r>
            <a:r>
              <a:rPr lang="en-US" sz="1800" dirty="0" err="1">
                <a:solidFill>
                  <a:srgbClr val="262626"/>
                </a:solidFill>
                <a:latin typeface="+mn-lt"/>
              </a:rPr>
              <a:t>automatisch</a:t>
            </a:r>
            <a:r>
              <a:rPr lang="en-US" sz="1800" dirty="0">
                <a:solidFill>
                  <a:srgbClr val="262626"/>
                </a:solidFill>
                <a:latin typeface="+mn-lt"/>
              </a:rPr>
              <a:t> </a:t>
            </a:r>
            <a:r>
              <a:rPr lang="en-US" sz="1800" dirty="0" err="1">
                <a:solidFill>
                  <a:srgbClr val="262626"/>
                </a:solidFill>
                <a:latin typeface="+mn-lt"/>
              </a:rPr>
              <a:t>Vertragsbedingungen</a:t>
            </a:r>
            <a:r>
              <a:rPr lang="en-US" sz="1800" dirty="0">
                <a:solidFill>
                  <a:srgbClr val="262626"/>
                </a:solidFill>
                <a:latin typeface="+mn-lt"/>
              </a:rPr>
              <a:t> </a:t>
            </a:r>
            <a:r>
              <a:rPr lang="en-US" sz="1800" dirty="0" err="1">
                <a:solidFill>
                  <a:srgbClr val="262626"/>
                </a:solidFill>
                <a:latin typeface="+mn-lt"/>
              </a:rPr>
              <a:t>im</a:t>
            </a:r>
            <a:r>
              <a:rPr lang="en-US" sz="1800" dirty="0">
                <a:solidFill>
                  <a:srgbClr val="262626"/>
                </a:solidFill>
                <a:latin typeface="+mn-lt"/>
              </a:rPr>
              <a:t> </a:t>
            </a:r>
            <a:r>
              <a:rPr lang="en-US" sz="1800" dirty="0" err="1">
                <a:solidFill>
                  <a:srgbClr val="262626"/>
                </a:solidFill>
                <a:latin typeface="+mn-lt"/>
              </a:rPr>
              <a:t>Namen</a:t>
            </a:r>
            <a:r>
              <a:rPr lang="en-US" sz="1800" dirty="0">
                <a:solidFill>
                  <a:srgbClr val="262626"/>
                </a:solidFill>
                <a:latin typeface="+mn-lt"/>
              </a:rPr>
              <a:t> der </a:t>
            </a:r>
            <a:r>
              <a:rPr lang="en-US" sz="1800" dirty="0" err="1">
                <a:solidFill>
                  <a:srgbClr val="262626"/>
                </a:solidFill>
                <a:latin typeface="+mn-lt"/>
              </a:rPr>
              <a:t>Parteien</a:t>
            </a:r>
            <a:r>
              <a:rPr lang="en-US" sz="1800" dirty="0">
                <a:solidFill>
                  <a:srgbClr val="262626"/>
                </a:solidFill>
                <a:latin typeface="+mn-lt"/>
              </a:rPr>
              <a:t> </a:t>
            </a:r>
            <a:r>
              <a:rPr lang="en-US" sz="1800" dirty="0" err="1">
                <a:solidFill>
                  <a:srgbClr val="262626"/>
                </a:solidFill>
                <a:latin typeface="+mn-lt"/>
              </a:rPr>
              <a:t>aushandelt</a:t>
            </a:r>
            <a:r>
              <a:rPr lang="en-US" sz="1800" dirty="0">
                <a:solidFill>
                  <a:srgbClr val="262626"/>
                </a:solidFill>
                <a:latin typeface="+mn-lt"/>
              </a:rPr>
              <a:t>, </a:t>
            </a:r>
            <a:r>
              <a:rPr lang="en-US" sz="1800" dirty="0" err="1">
                <a:solidFill>
                  <a:srgbClr val="262626"/>
                </a:solidFill>
                <a:latin typeface="+mn-lt"/>
              </a:rPr>
              <a:t>ohne</a:t>
            </a:r>
            <a:r>
              <a:rPr lang="en-US" sz="1800" dirty="0">
                <a:solidFill>
                  <a:srgbClr val="262626"/>
                </a:solidFill>
                <a:latin typeface="+mn-lt"/>
              </a:rPr>
              <a:t> </a:t>
            </a:r>
            <a:r>
              <a:rPr lang="en-US" sz="1800" dirty="0" err="1">
                <a:solidFill>
                  <a:srgbClr val="262626"/>
                </a:solidFill>
                <a:latin typeface="+mn-lt"/>
              </a:rPr>
              <a:t>dass</a:t>
            </a:r>
            <a:r>
              <a:rPr lang="en-US" sz="1800" dirty="0">
                <a:solidFill>
                  <a:srgbClr val="262626"/>
                </a:solidFill>
                <a:latin typeface="+mn-lt"/>
              </a:rPr>
              <a:t> </a:t>
            </a:r>
            <a:r>
              <a:rPr lang="en-US" sz="1800" dirty="0" err="1">
                <a:solidFill>
                  <a:srgbClr val="262626"/>
                </a:solidFill>
                <a:latin typeface="+mn-lt"/>
              </a:rPr>
              <a:t>eine</a:t>
            </a:r>
            <a:r>
              <a:rPr lang="en-US" sz="1800" dirty="0">
                <a:solidFill>
                  <a:srgbClr val="262626"/>
                </a:solidFill>
                <a:latin typeface="+mn-lt"/>
              </a:rPr>
              <a:t> Blockchain </a:t>
            </a:r>
            <a:r>
              <a:rPr lang="en-US" sz="1800" dirty="0" err="1">
                <a:solidFill>
                  <a:srgbClr val="262626"/>
                </a:solidFill>
                <a:latin typeface="+mn-lt"/>
              </a:rPr>
              <a:t>erforderlich</a:t>
            </a:r>
            <a:r>
              <a:rPr lang="en-US" sz="1800" dirty="0">
                <a:solidFill>
                  <a:srgbClr val="262626"/>
                </a:solidFill>
                <a:latin typeface="+mn-lt"/>
              </a:rPr>
              <a:t> </a:t>
            </a:r>
            <a:r>
              <a:rPr lang="en-US" sz="1800" dirty="0" err="1">
                <a:solidFill>
                  <a:srgbClr val="262626"/>
                </a:solidFill>
                <a:latin typeface="+mn-lt"/>
              </a:rPr>
              <a:t>ist</a:t>
            </a:r>
            <a:endParaRPr lang="en-US" sz="1800" dirty="0">
              <a:solidFill>
                <a:srgbClr val="262626"/>
              </a:solidFill>
              <a:latin typeface="+mn-lt"/>
            </a:endParaRPr>
          </a:p>
          <a:p>
            <a:pPr marL="914400" lvl="1" indent="-457200">
              <a:lnSpc>
                <a:spcPct val="107000"/>
              </a:lnSpc>
              <a:spcAft>
                <a:spcPts val="800"/>
              </a:spcAft>
              <a:buFont typeface="+mj-lt"/>
              <a:buAutoNum type="alphaLcParenR"/>
            </a:pPr>
            <a:r>
              <a:rPr lang="en-US" sz="1800" dirty="0">
                <a:solidFill>
                  <a:srgbClr val="262626"/>
                </a:solidFill>
                <a:latin typeface="+mn-lt"/>
              </a:rPr>
              <a:t>Es </a:t>
            </a:r>
            <a:r>
              <a:rPr lang="en-US" sz="1800" dirty="0" err="1">
                <a:solidFill>
                  <a:srgbClr val="262626"/>
                </a:solidFill>
                <a:latin typeface="+mn-lt"/>
              </a:rPr>
              <a:t>handelt</a:t>
            </a:r>
            <a:r>
              <a:rPr lang="en-US" sz="1800" dirty="0">
                <a:solidFill>
                  <a:srgbClr val="262626"/>
                </a:solidFill>
                <a:latin typeface="+mn-lt"/>
              </a:rPr>
              <a:t> </a:t>
            </a:r>
            <a:r>
              <a:rPr lang="en-US" sz="1800" dirty="0" err="1">
                <a:solidFill>
                  <a:srgbClr val="262626"/>
                </a:solidFill>
                <a:latin typeface="+mn-lt"/>
              </a:rPr>
              <a:t>sich</a:t>
            </a:r>
            <a:r>
              <a:rPr lang="en-US" sz="1800" dirty="0">
                <a:solidFill>
                  <a:srgbClr val="262626"/>
                </a:solidFill>
                <a:latin typeface="+mn-lt"/>
              </a:rPr>
              <a:t> um </a:t>
            </a:r>
            <a:r>
              <a:rPr lang="en-US" sz="1800" dirty="0" err="1">
                <a:solidFill>
                  <a:srgbClr val="262626"/>
                </a:solidFill>
                <a:latin typeface="+mn-lt"/>
              </a:rPr>
              <a:t>einen</a:t>
            </a:r>
            <a:r>
              <a:rPr lang="en-US" sz="1800" dirty="0">
                <a:solidFill>
                  <a:srgbClr val="262626"/>
                </a:solidFill>
                <a:latin typeface="+mn-lt"/>
              </a:rPr>
              <a:t> </a:t>
            </a:r>
            <a:r>
              <a:rPr lang="en-US" sz="1800" dirty="0" err="1">
                <a:solidFill>
                  <a:srgbClr val="262626"/>
                </a:solidFill>
                <a:latin typeface="+mn-lt"/>
              </a:rPr>
              <a:t>digitalen</a:t>
            </a:r>
            <a:r>
              <a:rPr lang="en-US" sz="1800" dirty="0">
                <a:solidFill>
                  <a:srgbClr val="262626"/>
                </a:solidFill>
                <a:latin typeface="+mn-lt"/>
              </a:rPr>
              <a:t> </a:t>
            </a:r>
            <a:r>
              <a:rPr lang="en-US" sz="1800" dirty="0" err="1">
                <a:solidFill>
                  <a:srgbClr val="262626"/>
                </a:solidFill>
                <a:latin typeface="+mn-lt"/>
              </a:rPr>
              <a:t>Vertrag</a:t>
            </a:r>
            <a:r>
              <a:rPr lang="en-US" sz="1800" dirty="0">
                <a:solidFill>
                  <a:srgbClr val="262626"/>
                </a:solidFill>
                <a:latin typeface="+mn-lt"/>
              </a:rPr>
              <a:t>, der von den </a:t>
            </a:r>
            <a:r>
              <a:rPr lang="en-US" sz="1800" dirty="0" err="1">
                <a:solidFill>
                  <a:srgbClr val="262626"/>
                </a:solidFill>
                <a:latin typeface="+mn-lt"/>
              </a:rPr>
              <a:t>Administratoren</a:t>
            </a:r>
            <a:r>
              <a:rPr lang="en-US" sz="1800" dirty="0">
                <a:solidFill>
                  <a:srgbClr val="262626"/>
                </a:solidFill>
                <a:latin typeface="+mn-lt"/>
              </a:rPr>
              <a:t> des Blockchain-</a:t>
            </a:r>
            <a:r>
              <a:rPr lang="en-US" sz="1800" dirty="0" err="1">
                <a:solidFill>
                  <a:srgbClr val="262626"/>
                </a:solidFill>
                <a:latin typeface="+mn-lt"/>
              </a:rPr>
              <a:t>Netzwerks</a:t>
            </a:r>
            <a:r>
              <a:rPr lang="en-US" sz="1800" dirty="0">
                <a:solidFill>
                  <a:srgbClr val="262626"/>
                </a:solidFill>
                <a:latin typeface="+mn-lt"/>
              </a:rPr>
              <a:t> </a:t>
            </a:r>
            <a:r>
              <a:rPr lang="en-US" sz="1800" dirty="0" err="1">
                <a:solidFill>
                  <a:srgbClr val="262626"/>
                </a:solidFill>
                <a:latin typeface="+mn-lt"/>
              </a:rPr>
              <a:t>manuell</a:t>
            </a:r>
            <a:r>
              <a:rPr lang="en-US" sz="1800" dirty="0">
                <a:solidFill>
                  <a:srgbClr val="262626"/>
                </a:solidFill>
                <a:latin typeface="+mn-lt"/>
              </a:rPr>
              <a:t> </a:t>
            </a:r>
            <a:r>
              <a:rPr lang="en-US" sz="1800" dirty="0" err="1">
                <a:solidFill>
                  <a:srgbClr val="262626"/>
                </a:solidFill>
                <a:latin typeface="+mn-lt"/>
              </a:rPr>
              <a:t>aktualisiert</a:t>
            </a:r>
            <a:r>
              <a:rPr lang="en-US" sz="1800" dirty="0">
                <a:solidFill>
                  <a:srgbClr val="262626"/>
                </a:solidFill>
                <a:latin typeface="+mn-lt"/>
              </a:rPr>
              <a:t> </a:t>
            </a:r>
            <a:r>
              <a:rPr lang="en-US" sz="1800" dirty="0" err="1">
                <a:solidFill>
                  <a:srgbClr val="262626"/>
                </a:solidFill>
                <a:latin typeface="+mn-lt"/>
              </a:rPr>
              <a:t>wird</a:t>
            </a:r>
            <a:r>
              <a:rPr lang="en-US" sz="1800" dirty="0">
                <a:solidFill>
                  <a:srgbClr val="262626"/>
                </a:solidFill>
                <a:latin typeface="+mn-lt"/>
              </a:rPr>
              <a:t>, um die </a:t>
            </a:r>
            <a:r>
              <a:rPr lang="en-US" sz="1800" dirty="0" err="1">
                <a:solidFill>
                  <a:srgbClr val="262626"/>
                </a:solidFill>
                <a:latin typeface="+mn-lt"/>
              </a:rPr>
              <a:t>Einhaltung</a:t>
            </a:r>
            <a:r>
              <a:rPr lang="en-US" sz="1800" dirty="0">
                <a:solidFill>
                  <a:srgbClr val="262626"/>
                </a:solidFill>
                <a:latin typeface="+mn-lt"/>
              </a:rPr>
              <a:t> der </a:t>
            </a:r>
            <a:r>
              <a:rPr lang="en-US" sz="1800" dirty="0" err="1">
                <a:solidFill>
                  <a:srgbClr val="262626"/>
                </a:solidFill>
                <a:latin typeface="+mn-lt"/>
              </a:rPr>
              <a:t>sich</a:t>
            </a:r>
            <a:r>
              <a:rPr lang="en-US" sz="1800" dirty="0">
                <a:solidFill>
                  <a:srgbClr val="262626"/>
                </a:solidFill>
                <a:latin typeface="+mn-lt"/>
              </a:rPr>
              <a:t> </a:t>
            </a:r>
            <a:r>
              <a:rPr lang="en-US" sz="1800" dirty="0" err="1">
                <a:solidFill>
                  <a:srgbClr val="262626"/>
                </a:solidFill>
                <a:latin typeface="+mn-lt"/>
              </a:rPr>
              <a:t>ändernden</a:t>
            </a:r>
            <a:r>
              <a:rPr lang="en-US" sz="1800" dirty="0">
                <a:solidFill>
                  <a:srgbClr val="262626"/>
                </a:solidFill>
                <a:latin typeface="+mn-lt"/>
              </a:rPr>
              <a:t> </a:t>
            </a:r>
            <a:r>
              <a:rPr lang="en-US" sz="1800" dirty="0" err="1">
                <a:solidFill>
                  <a:srgbClr val="262626"/>
                </a:solidFill>
                <a:latin typeface="+mn-lt"/>
              </a:rPr>
              <a:t>Gesetze</a:t>
            </a:r>
            <a:r>
              <a:rPr lang="en-US" sz="1800" dirty="0">
                <a:solidFill>
                  <a:srgbClr val="262626"/>
                </a:solidFill>
                <a:latin typeface="+mn-lt"/>
              </a:rPr>
              <a:t> </a:t>
            </a:r>
            <a:r>
              <a:rPr lang="en-US" sz="1800" dirty="0" err="1">
                <a:solidFill>
                  <a:srgbClr val="262626"/>
                </a:solidFill>
                <a:latin typeface="+mn-lt"/>
              </a:rPr>
              <a:t>zu</a:t>
            </a:r>
            <a:r>
              <a:rPr lang="en-US" sz="1800" dirty="0">
                <a:solidFill>
                  <a:srgbClr val="262626"/>
                </a:solidFill>
                <a:latin typeface="+mn-lt"/>
              </a:rPr>
              <a:t> </a:t>
            </a:r>
            <a:r>
              <a:rPr lang="en-US" sz="1800" dirty="0" err="1">
                <a:solidFill>
                  <a:srgbClr val="262626"/>
                </a:solidFill>
                <a:latin typeface="+mn-lt"/>
              </a:rPr>
              <a:t>gewährleisten</a:t>
            </a:r>
            <a:r>
              <a:rPr lang="en-US" sz="1800" dirty="0">
                <a:solidFill>
                  <a:srgbClr val="262626"/>
                </a:solidFill>
                <a:latin typeface="+mn-lt"/>
              </a:rPr>
              <a:t>.</a:t>
            </a:r>
          </a:p>
          <a:p>
            <a:pPr marL="914400" lvl="1" indent="-457200">
              <a:lnSpc>
                <a:spcPct val="107000"/>
              </a:lnSpc>
              <a:spcAft>
                <a:spcPts val="800"/>
              </a:spcAft>
              <a:buFont typeface="+mj-lt"/>
              <a:buAutoNum type="alphaLcParenR"/>
            </a:pPr>
            <a:r>
              <a:rPr lang="en-US" sz="1800" dirty="0" err="1">
                <a:solidFill>
                  <a:srgbClr val="262626"/>
                </a:solidFill>
                <a:latin typeface="+mn-lt"/>
              </a:rPr>
              <a:t>Dabei</a:t>
            </a:r>
            <a:r>
              <a:rPr lang="en-US" sz="1800" dirty="0">
                <a:solidFill>
                  <a:srgbClr val="262626"/>
                </a:solidFill>
                <a:latin typeface="+mn-lt"/>
              </a:rPr>
              <a:t> </a:t>
            </a:r>
            <a:r>
              <a:rPr lang="en-US" sz="1800" dirty="0" err="1">
                <a:solidFill>
                  <a:srgbClr val="262626"/>
                </a:solidFill>
                <a:latin typeface="+mn-lt"/>
              </a:rPr>
              <a:t>handelt</a:t>
            </a:r>
            <a:r>
              <a:rPr lang="en-US" sz="1800" dirty="0">
                <a:solidFill>
                  <a:srgbClr val="262626"/>
                </a:solidFill>
                <a:latin typeface="+mn-lt"/>
              </a:rPr>
              <a:t> es </a:t>
            </a:r>
            <a:r>
              <a:rPr lang="en-US" sz="1800" dirty="0" err="1">
                <a:solidFill>
                  <a:srgbClr val="262626"/>
                </a:solidFill>
                <a:latin typeface="+mn-lt"/>
              </a:rPr>
              <a:t>sich</a:t>
            </a:r>
            <a:r>
              <a:rPr lang="en-US" sz="1800" dirty="0">
                <a:solidFill>
                  <a:srgbClr val="262626"/>
                </a:solidFill>
                <a:latin typeface="+mn-lt"/>
              </a:rPr>
              <a:t> um </a:t>
            </a:r>
            <a:r>
              <a:rPr lang="en-US" sz="1800" dirty="0" err="1">
                <a:solidFill>
                  <a:srgbClr val="262626"/>
                </a:solidFill>
                <a:latin typeface="+mn-lt"/>
              </a:rPr>
              <a:t>einen</a:t>
            </a:r>
            <a:r>
              <a:rPr lang="en-US" sz="1800" dirty="0">
                <a:solidFill>
                  <a:srgbClr val="262626"/>
                </a:solidFill>
                <a:latin typeface="+mn-lt"/>
              </a:rPr>
              <a:t> </a:t>
            </a:r>
            <a:r>
              <a:rPr lang="en-US" sz="1800" dirty="0" err="1">
                <a:solidFill>
                  <a:srgbClr val="262626"/>
                </a:solidFill>
                <a:latin typeface="+mn-lt"/>
              </a:rPr>
              <a:t>komplexen</a:t>
            </a:r>
            <a:r>
              <a:rPr lang="en-US" sz="1800" dirty="0">
                <a:solidFill>
                  <a:srgbClr val="262626"/>
                </a:solidFill>
                <a:latin typeface="+mn-lt"/>
              </a:rPr>
              <a:t> </a:t>
            </a:r>
            <a:r>
              <a:rPr lang="en-US" sz="1800" dirty="0" err="1">
                <a:solidFill>
                  <a:srgbClr val="262626"/>
                </a:solidFill>
                <a:latin typeface="+mn-lt"/>
              </a:rPr>
              <a:t>Algorithmus</a:t>
            </a:r>
            <a:r>
              <a:rPr lang="en-US" sz="1800" dirty="0">
                <a:solidFill>
                  <a:srgbClr val="262626"/>
                </a:solidFill>
                <a:latin typeface="+mn-lt"/>
              </a:rPr>
              <a:t> </a:t>
            </a:r>
            <a:r>
              <a:rPr lang="en-US" sz="1800" dirty="0" err="1">
                <a:solidFill>
                  <a:srgbClr val="262626"/>
                </a:solidFill>
                <a:latin typeface="+mn-lt"/>
              </a:rPr>
              <a:t>innerhalb</a:t>
            </a:r>
            <a:r>
              <a:rPr lang="en-US" sz="1800" dirty="0">
                <a:solidFill>
                  <a:srgbClr val="262626"/>
                </a:solidFill>
                <a:latin typeface="+mn-lt"/>
              </a:rPr>
              <a:t> der Blockchain, der </a:t>
            </a:r>
            <a:r>
              <a:rPr lang="en-US" sz="1800" dirty="0" err="1">
                <a:solidFill>
                  <a:srgbClr val="262626"/>
                </a:solidFill>
                <a:latin typeface="+mn-lt"/>
              </a:rPr>
              <a:t>künftige</a:t>
            </a:r>
            <a:r>
              <a:rPr lang="en-US" sz="1800" dirty="0">
                <a:solidFill>
                  <a:srgbClr val="262626"/>
                </a:solidFill>
                <a:latin typeface="+mn-lt"/>
              </a:rPr>
              <a:t> </a:t>
            </a:r>
            <a:r>
              <a:rPr lang="en-US" sz="1800" dirty="0" err="1">
                <a:solidFill>
                  <a:srgbClr val="262626"/>
                </a:solidFill>
                <a:latin typeface="+mn-lt"/>
              </a:rPr>
              <a:t>Markttrends</a:t>
            </a:r>
            <a:r>
              <a:rPr lang="en-US" sz="1800" dirty="0">
                <a:solidFill>
                  <a:srgbClr val="262626"/>
                </a:solidFill>
                <a:latin typeface="+mn-lt"/>
              </a:rPr>
              <a:t> </a:t>
            </a:r>
            <a:r>
              <a:rPr lang="en-US" sz="1800" dirty="0" err="1">
                <a:solidFill>
                  <a:srgbClr val="262626"/>
                </a:solidFill>
                <a:latin typeface="+mn-lt"/>
              </a:rPr>
              <a:t>vorhersagt</a:t>
            </a:r>
            <a:r>
              <a:rPr lang="en-US" sz="1800" dirty="0">
                <a:solidFill>
                  <a:srgbClr val="262626"/>
                </a:solidFill>
                <a:latin typeface="+mn-lt"/>
              </a:rPr>
              <a:t> und die </a:t>
            </a:r>
            <a:r>
              <a:rPr lang="en-US" sz="1800" dirty="0" err="1">
                <a:solidFill>
                  <a:srgbClr val="262626"/>
                </a:solidFill>
                <a:latin typeface="+mn-lt"/>
              </a:rPr>
              <a:t>Verträge</a:t>
            </a:r>
            <a:r>
              <a:rPr lang="en-US" sz="1800" dirty="0">
                <a:solidFill>
                  <a:srgbClr val="262626"/>
                </a:solidFill>
                <a:latin typeface="+mn-lt"/>
              </a:rPr>
              <a:t> </a:t>
            </a:r>
            <a:r>
              <a:rPr lang="en-US" sz="1800" dirty="0" err="1">
                <a:solidFill>
                  <a:srgbClr val="262626"/>
                </a:solidFill>
                <a:latin typeface="+mn-lt"/>
              </a:rPr>
              <a:t>entsprechend</a:t>
            </a:r>
            <a:r>
              <a:rPr lang="en-US" sz="1800" dirty="0">
                <a:solidFill>
                  <a:srgbClr val="262626"/>
                </a:solidFill>
                <a:latin typeface="+mn-lt"/>
              </a:rPr>
              <a:t> </a:t>
            </a:r>
            <a:r>
              <a:rPr lang="en-US" sz="1800" dirty="0" err="1">
                <a:solidFill>
                  <a:srgbClr val="262626"/>
                </a:solidFill>
                <a:latin typeface="+mn-lt"/>
              </a:rPr>
              <a:t>anpasst</a:t>
            </a:r>
            <a:r>
              <a:rPr lang="en-US" sz="1800" dirty="0">
                <a:solidFill>
                  <a:srgbClr val="262626"/>
                </a:solidFill>
                <a:latin typeface="+mn-lt"/>
              </a:rPr>
              <a:t>, </a:t>
            </a:r>
            <a:r>
              <a:rPr lang="en-US" sz="1800" dirty="0" err="1">
                <a:solidFill>
                  <a:srgbClr val="262626"/>
                </a:solidFill>
                <a:latin typeface="+mn-lt"/>
              </a:rPr>
              <a:t>ohne</a:t>
            </a:r>
            <a:r>
              <a:rPr lang="en-US" sz="1800" dirty="0">
                <a:solidFill>
                  <a:srgbClr val="262626"/>
                </a:solidFill>
                <a:latin typeface="+mn-lt"/>
              </a:rPr>
              <a:t> </a:t>
            </a:r>
            <a:r>
              <a:rPr lang="en-US" sz="1800" dirty="0" err="1">
                <a:solidFill>
                  <a:srgbClr val="262626"/>
                </a:solidFill>
                <a:latin typeface="+mn-lt"/>
              </a:rPr>
              <a:t>dass</a:t>
            </a:r>
            <a:r>
              <a:rPr lang="en-US" sz="1800" dirty="0">
                <a:solidFill>
                  <a:srgbClr val="262626"/>
                </a:solidFill>
                <a:latin typeface="+mn-lt"/>
              </a:rPr>
              <a:t> </a:t>
            </a:r>
            <a:r>
              <a:rPr lang="en-US" sz="1800" dirty="0" err="1">
                <a:solidFill>
                  <a:srgbClr val="262626"/>
                </a:solidFill>
                <a:latin typeface="+mn-lt"/>
              </a:rPr>
              <a:t>ein</a:t>
            </a:r>
            <a:r>
              <a:rPr lang="en-US" sz="1800" dirty="0">
                <a:solidFill>
                  <a:srgbClr val="262626"/>
                </a:solidFill>
                <a:latin typeface="+mn-lt"/>
              </a:rPr>
              <a:t> Mensch </a:t>
            </a:r>
            <a:r>
              <a:rPr lang="en-US" sz="1800" dirty="0" err="1">
                <a:solidFill>
                  <a:srgbClr val="262626"/>
                </a:solidFill>
                <a:latin typeface="+mn-lt"/>
              </a:rPr>
              <a:t>direkt</a:t>
            </a:r>
            <a:r>
              <a:rPr lang="en-US" sz="1800" dirty="0">
                <a:solidFill>
                  <a:srgbClr val="262626"/>
                </a:solidFill>
                <a:latin typeface="+mn-lt"/>
              </a:rPr>
              <a:t> </a:t>
            </a:r>
            <a:r>
              <a:rPr lang="en-US" sz="1800" dirty="0" err="1">
                <a:solidFill>
                  <a:srgbClr val="262626"/>
                </a:solidFill>
                <a:latin typeface="+mn-lt"/>
              </a:rPr>
              <a:t>beteiligt</a:t>
            </a:r>
            <a:r>
              <a:rPr lang="en-US" sz="1800" dirty="0">
                <a:solidFill>
                  <a:srgbClr val="262626"/>
                </a:solidFill>
                <a:latin typeface="+mn-lt"/>
              </a:rPr>
              <a:t> </a:t>
            </a:r>
            <a:r>
              <a:rPr lang="en-US" sz="1800" dirty="0" err="1">
                <a:solidFill>
                  <a:srgbClr val="262626"/>
                </a:solidFill>
                <a:latin typeface="+mn-lt"/>
              </a:rPr>
              <a:t>ist</a:t>
            </a:r>
            <a:r>
              <a:rPr lang="en-US" sz="1800" dirty="0">
                <a:solidFill>
                  <a:srgbClr val="262626"/>
                </a:solidFill>
                <a:latin typeface="+mn-lt"/>
              </a:rPr>
              <a:t>.</a:t>
            </a:r>
            <a:endParaRPr lang="sk-SK" sz="1800" dirty="0">
              <a:solidFill>
                <a:srgbClr val="262626"/>
              </a:solidFill>
              <a:latin typeface="+mn-l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en-GB"/>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200346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text 1">
            <a:extLst>
              <a:ext uri="{FF2B5EF4-FFF2-40B4-BE49-F238E27FC236}">
                <a16:creationId xmlns:a16="http://schemas.microsoft.com/office/drawing/2014/main" id="{B3C62D16-9580-0FF3-256D-62D2819DDC35}"/>
              </a:ext>
            </a:extLst>
          </p:cNvPr>
          <p:cNvSpPr>
            <a:spLocks noGrp="1"/>
          </p:cNvSpPr>
          <p:nvPr>
            <p:ph type="body" sz="quarter" idx="18"/>
          </p:nvPr>
        </p:nvSpPr>
        <p:spPr>
          <a:xfrm>
            <a:off x="798380" y="2045704"/>
            <a:ext cx="10595237" cy="4530942"/>
          </a:xfrm>
        </p:spPr>
        <p:txBody>
          <a:bodyPr/>
          <a:lstStyle/>
          <a:p>
            <a:pPr marL="457200" indent="-457200">
              <a:buAutoNum type="arabicPeriod"/>
            </a:pPr>
            <a:r>
              <a:rPr lang="en-GB"/>
              <a:t>c</a:t>
            </a:r>
          </a:p>
          <a:p>
            <a:pPr marL="457200" indent="-457200">
              <a:buAutoNum type="arabicPeriod"/>
            </a:pPr>
            <a:r>
              <a:rPr lang="en-GB"/>
              <a:t>b</a:t>
            </a:r>
          </a:p>
          <a:p>
            <a:pPr marL="457200" indent="-457200">
              <a:buAutoNum type="arabicPeriod"/>
            </a:pPr>
            <a:r>
              <a:rPr lang="en-GB"/>
              <a:t>a</a:t>
            </a:r>
          </a:p>
          <a:p>
            <a:pPr marL="457200" indent="-457200">
              <a:buAutoNum type="arabicPeriod"/>
            </a:pPr>
            <a:r>
              <a:rPr lang="en-GB"/>
              <a:t>c</a:t>
            </a:r>
          </a:p>
          <a:p>
            <a:pPr marL="457200" indent="-457200">
              <a:buAutoNum type="arabicPeriod"/>
            </a:pPr>
            <a:r>
              <a:rPr lang="en-GB"/>
              <a:t>b</a:t>
            </a:r>
          </a:p>
          <a:p>
            <a:pPr marL="457200" indent="-457200">
              <a:buAutoNum type="arabicPeriod"/>
            </a:pPr>
            <a:r>
              <a:rPr lang="en-GB"/>
              <a:t>a</a:t>
            </a:r>
          </a:p>
          <a:p>
            <a:pPr marL="457200" indent="-457200">
              <a:buAutoNum type="arabicPeriod"/>
            </a:pPr>
            <a:r>
              <a:rPr lang="en-GB"/>
              <a:t>c</a:t>
            </a:r>
          </a:p>
          <a:p>
            <a:pPr marL="457200" indent="-457200">
              <a:buAutoNum type="arabicPeriod"/>
            </a:pPr>
            <a:r>
              <a:rPr lang="en-GB"/>
              <a:t>a</a:t>
            </a:r>
          </a:p>
          <a:p>
            <a:pPr marL="457200" indent="-457200">
              <a:buAutoNum type="arabicPeriod"/>
            </a:pPr>
            <a:r>
              <a:rPr lang="en-GB"/>
              <a:t>d</a:t>
            </a:r>
          </a:p>
          <a:p>
            <a:pPr marL="457200" indent="-457200">
              <a:buAutoNum type="arabicPeriod"/>
            </a:pPr>
            <a:r>
              <a:rPr lang="en-GB"/>
              <a:t>a</a:t>
            </a:r>
            <a:endParaRPr lang="sk-SK"/>
          </a:p>
        </p:txBody>
      </p:sp>
      <p:sp>
        <p:nvSpPr>
          <p:cNvPr id="3" name="Zástupný text 2">
            <a:extLst>
              <a:ext uri="{FF2B5EF4-FFF2-40B4-BE49-F238E27FC236}">
                <a16:creationId xmlns:a16="http://schemas.microsoft.com/office/drawing/2014/main" id="{79FC6BBE-A639-7AB6-4D33-4949F9A92FA1}"/>
              </a:ext>
            </a:extLst>
          </p:cNvPr>
          <p:cNvSpPr>
            <a:spLocks noGrp="1"/>
          </p:cNvSpPr>
          <p:nvPr>
            <p:ph type="body" sz="quarter" idx="16"/>
          </p:nvPr>
        </p:nvSpPr>
        <p:spPr/>
        <p:txBody>
          <a:bodyPr/>
          <a:lstStyle/>
          <a:p>
            <a:r>
              <a:rPr lang="en-GB"/>
              <a:t>Richtige Antworten für das Quiz</a:t>
            </a:r>
            <a:endParaRPr lang="sk-SK"/>
          </a:p>
        </p:txBody>
      </p:sp>
    </p:spTree>
    <p:extLst>
      <p:ext uri="{BB962C8B-B14F-4D97-AF65-F5344CB8AC3E}">
        <p14:creationId xmlns:p14="http://schemas.microsoft.com/office/powerpoint/2010/main" val="12261454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2CFC547-9849-7F41-990D-A769792DB4FA}"/>
              </a:ext>
            </a:extLst>
          </p:cNvPr>
          <p:cNvSpPr>
            <a:spLocks noGrp="1"/>
          </p:cNvSpPr>
          <p:nvPr>
            <p:ph type="body" sz="quarter" idx="19"/>
          </p:nvPr>
        </p:nvSpPr>
        <p:spPr/>
        <p:txBody>
          <a:bodyPr/>
          <a:lstStyle/>
          <a:p>
            <a:r>
              <a:rPr lang="en-US"/>
              <a:t>Haben Sie Fragen?</a:t>
            </a:r>
          </a:p>
        </p:txBody>
      </p:sp>
      <p:sp>
        <p:nvSpPr>
          <p:cNvPr id="20" name="Text Placeholder 19">
            <a:extLst>
              <a:ext uri="{FF2B5EF4-FFF2-40B4-BE49-F238E27FC236}">
                <a16:creationId xmlns:a16="http://schemas.microsoft.com/office/drawing/2014/main" id="{5328264C-32A9-A14B-88CE-E920BC4BEE14}"/>
              </a:ext>
            </a:extLst>
          </p:cNvPr>
          <p:cNvSpPr>
            <a:spLocks noGrp="1"/>
          </p:cNvSpPr>
          <p:nvPr>
            <p:ph type="body" sz="quarter" idx="20"/>
          </p:nvPr>
        </p:nvSpPr>
        <p:spPr/>
        <p:txBody>
          <a:bodyPr>
            <a:normAutofit fontScale="92500"/>
          </a:bodyPr>
          <a:lstStyle/>
          <a:p>
            <a:r>
              <a:rPr lang="en-US"/>
              <a:t>Dankeschön</a:t>
            </a:r>
          </a:p>
        </p:txBody>
      </p:sp>
      <p:sp>
        <p:nvSpPr>
          <p:cNvPr id="2" name="Text Placeholder 1">
            <a:extLst>
              <a:ext uri="{FF2B5EF4-FFF2-40B4-BE49-F238E27FC236}">
                <a16:creationId xmlns:a16="http://schemas.microsoft.com/office/drawing/2014/main" id="{D87329F1-1306-7B46-8DBA-BE11725FA73E}"/>
              </a:ext>
            </a:extLst>
          </p:cNvPr>
          <p:cNvSpPr>
            <a:spLocks noGrp="1"/>
          </p:cNvSpPr>
          <p:nvPr>
            <p:ph type="body" sz="quarter" idx="21"/>
          </p:nvPr>
        </p:nvSpPr>
        <p:spPr>
          <a:xfrm>
            <a:off x="5622588" y="1267137"/>
            <a:ext cx="6055028" cy="837258"/>
          </a:xfrm>
          <a:prstGeom prst="rect">
            <a:avLst/>
          </a:prstGeom>
        </p:spPr>
        <p:txBody>
          <a:bodyPr>
            <a:normAutofit/>
          </a:bodyPr>
          <a:lstStyle/>
          <a:p>
            <a:r>
              <a:rPr lang="en-US">
                <a:hlinkClick r:id="rId3"/>
              </a:rPr>
              <a:t>https://blockchainforagrifood.eu/ </a:t>
            </a:r>
          </a:p>
        </p:txBody>
      </p:sp>
      <p:pic>
        <p:nvPicPr>
          <p:cNvPr id="4" name="Picture 3">
            <a:extLst>
              <a:ext uri="{FF2B5EF4-FFF2-40B4-BE49-F238E27FC236}">
                <a16:creationId xmlns:a16="http://schemas.microsoft.com/office/drawing/2014/main" id="{C688D4FA-38A7-1025-5014-32FBCE546929}"/>
              </a:ext>
            </a:extLst>
          </p:cNvPr>
          <p:cNvPicPr>
            <a:picLocks noChangeAspect="1"/>
          </p:cNvPicPr>
          <p:nvPr/>
        </p:nvPicPr>
        <p:blipFill>
          <a:blip r:embed="rId4"/>
          <a:stretch>
            <a:fillRect/>
          </a:stretch>
        </p:blipFill>
        <p:spPr>
          <a:xfrm>
            <a:off x="605556" y="6160259"/>
            <a:ext cx="1638095" cy="342857"/>
          </a:xfrm>
          <a:prstGeom prst="rect">
            <a:avLst/>
          </a:prstGeom>
        </p:spPr>
      </p:pic>
      <p:sp>
        <p:nvSpPr>
          <p:cNvPr id="5" name="TextBox 4">
            <a:extLst>
              <a:ext uri="{FF2B5EF4-FFF2-40B4-BE49-F238E27FC236}">
                <a16:creationId xmlns:a16="http://schemas.microsoft.com/office/drawing/2014/main" id="{C428B35F-FBCF-ABFE-22F4-05B7C45B1C74}"/>
              </a:ext>
            </a:extLst>
          </p:cNvPr>
          <p:cNvSpPr txBox="1"/>
          <p:nvPr/>
        </p:nvSpPr>
        <p:spPr>
          <a:xfrm>
            <a:off x="2432958" y="6054688"/>
            <a:ext cx="4919564" cy="584775"/>
          </a:xfrm>
          <a:prstGeom prst="rect">
            <a:avLst/>
          </a:prstGeom>
          <a:noFill/>
        </p:spPr>
        <p:txBody>
          <a:bodyPr wrap="square">
            <a:spAutoFit/>
          </a:bodyPr>
          <a:lstStyle/>
          <a:p>
            <a:r>
              <a:rPr lang="de-DE" sz="8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800" dirty="0"/>
          </a:p>
        </p:txBody>
      </p:sp>
    </p:spTree>
    <p:extLst>
      <p:ext uri="{BB962C8B-B14F-4D97-AF65-F5344CB8AC3E}">
        <p14:creationId xmlns:p14="http://schemas.microsoft.com/office/powerpoint/2010/main" val="4169825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Am bekanntesten sind sie für ihre entscheidende Rolle in Kryptowährungssystemen, die eine sichere und dezentrale Aufzeichnung von Transaktionen ermöglichen.</a:t>
            </a:r>
          </a:p>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Nicht auf die Verwendung von Kryptowährungen beschränkt</a:t>
            </a:r>
          </a:p>
          <a:p>
            <a:pPr marL="285750" indent="-28575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Blockchains können verwendet werden, um Daten in jeder Branche unveränderbar zu machen - ein Begriff, der die Unveränderbarkeit beschreibt.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r>
              <a:rPr lang="cs-CZ" err="1"/>
              <a:t>Einführun</a:t>
            </a:r>
            <a:r>
              <a:rPr lang="cs-CZ"/>
              <a:t>g </a:t>
            </a:r>
          </a:p>
          <a:p>
            <a:r>
              <a:rPr lang="en-GB" sz="2800"/>
              <a:t>Was ist die Blockchain-Technologie?</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87466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1" y="1593959"/>
            <a:ext cx="10595237" cy="4184854"/>
          </a:xfrm>
          <a:prstGeom prst="rect">
            <a:avLst/>
          </a:prstGeom>
        </p:spPr>
        <p:txBody>
          <a:bodyPr/>
          <a:lstStyle/>
          <a:p>
            <a:pPr marL="285750" indent="-285750">
              <a:lnSpc>
                <a:spcPct val="107000"/>
              </a:lnSpc>
              <a:spcAft>
                <a:spcPts val="800"/>
              </a:spcAft>
              <a:buFont typeface="Arial" panose="020B0604020202020204" pitchFamily="34" charset="0"/>
              <a:buChar char="•"/>
            </a:pPr>
            <a:r>
              <a:rPr lang="en-GB" kern="100" dirty="0">
                <a:latin typeface="Calibri" panose="020F0502020204030204" pitchFamily="34" charset="0"/>
                <a:cs typeface="Times New Roman" panose="02020603050405020304" pitchFamily="18" charset="0"/>
              </a:rPr>
              <a:t>Sehr oft </a:t>
            </a:r>
            <a:r>
              <a:rPr lang="en-GB" kern="100" dirty="0" err="1">
                <a:latin typeface="Calibri" panose="020F0502020204030204" pitchFamily="34" charset="0"/>
                <a:cs typeface="Times New Roman" panose="02020603050405020304" pitchFamily="18" charset="0"/>
              </a:rPr>
              <a:t>als</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dezentralisiert</a:t>
            </a:r>
            <a:r>
              <a:rPr lang="en-GB" kern="100" dirty="0">
                <a:latin typeface="Calibri" panose="020F0502020204030204" pitchFamily="34" charset="0"/>
                <a:cs typeface="Times New Roman" panose="02020603050405020304" pitchFamily="18" charset="0"/>
              </a:rPr>
              <a:t> </a:t>
            </a:r>
            <a:r>
              <a:rPr lang="en-GB" kern="100" dirty="0" err="1">
                <a:latin typeface="Calibri" panose="020F0502020204030204" pitchFamily="34" charset="0"/>
                <a:cs typeface="Times New Roman" panose="02020603050405020304" pitchFamily="18" charset="0"/>
              </a:rPr>
              <a:t>bezeichnet</a:t>
            </a:r>
            <a:r>
              <a:rPr lang="en-GB" kern="100" dirty="0">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en-GB" sz="2400" kern="100" dirty="0" err="1">
                <a:solidFill>
                  <a:srgbClr val="262626"/>
                </a:solidFill>
                <a:latin typeface="Calibri" panose="020F0502020204030204" pitchFamily="34" charset="0"/>
                <a:cs typeface="Times New Roman" panose="02020603050405020304" pitchFamily="18" charset="0"/>
              </a:rPr>
              <a:t>keine</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natürliche</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oder</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juristische</a:t>
            </a:r>
            <a:r>
              <a:rPr lang="en-GB" sz="2400" kern="100" dirty="0">
                <a:solidFill>
                  <a:srgbClr val="262626"/>
                </a:solidFill>
                <a:latin typeface="Calibri" panose="020F0502020204030204" pitchFamily="34" charset="0"/>
                <a:cs typeface="Times New Roman" panose="02020603050405020304" pitchFamily="18" charset="0"/>
              </a:rPr>
              <a:t> Person die </a:t>
            </a:r>
            <a:r>
              <a:rPr lang="en-GB" sz="2400" kern="100" dirty="0" err="1">
                <a:solidFill>
                  <a:srgbClr val="262626"/>
                </a:solidFill>
                <a:latin typeface="Calibri" panose="020F0502020204030204" pitchFamily="34" charset="0"/>
                <a:cs typeface="Times New Roman" panose="02020603050405020304" pitchFamily="18" charset="0"/>
              </a:rPr>
              <a:t>Kontrolle</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über</a:t>
            </a:r>
            <a:r>
              <a:rPr lang="en-GB" sz="2400" kern="100" dirty="0">
                <a:solidFill>
                  <a:srgbClr val="262626"/>
                </a:solidFill>
                <a:latin typeface="Calibri" panose="020F0502020204030204" pitchFamily="34" charset="0"/>
                <a:cs typeface="Times New Roman" panose="02020603050405020304" pitchFamily="18" charset="0"/>
              </a:rPr>
              <a:t> die in den </a:t>
            </a:r>
            <a:r>
              <a:rPr lang="en-GB" sz="2400" kern="100" dirty="0" err="1">
                <a:solidFill>
                  <a:srgbClr val="262626"/>
                </a:solidFill>
                <a:latin typeface="Calibri" panose="020F0502020204030204" pitchFamily="34" charset="0"/>
                <a:cs typeface="Times New Roman" panose="02020603050405020304" pitchFamily="18" charset="0"/>
              </a:rPr>
              <a:t>Aufzeichnungen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enthaltenen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Informationen</a:t>
            </a:r>
            <a:r>
              <a:rPr lang="en-GB" sz="2400" kern="100" dirty="0">
                <a:solidFill>
                  <a:srgbClr val="262626"/>
                </a:solidFill>
                <a:latin typeface="Calibri" panose="020F0502020204030204" pitchFamily="34" charset="0"/>
                <a:cs typeface="Times New Roman" panose="02020603050405020304" pitchFamily="18" charset="0"/>
              </a:rPr>
              <a:t> hat.</a:t>
            </a:r>
          </a:p>
          <a:p>
            <a:pPr marL="1343025" lvl="6" indent="-285750">
              <a:lnSpc>
                <a:spcPct val="107000"/>
              </a:lnSpc>
              <a:spcAft>
                <a:spcPts val="800"/>
              </a:spcAft>
              <a:buFont typeface="Wingdings" panose="05000000000000000000" pitchFamily="2" charset="2"/>
              <a:buChar char="§"/>
            </a:pPr>
            <a:r>
              <a:rPr lang="en-GB" sz="2400" kern="100" dirty="0" err="1">
                <a:solidFill>
                  <a:srgbClr val="262626"/>
                </a:solidFill>
                <a:latin typeface="Calibri" panose="020F0502020204030204" pitchFamily="34" charset="0"/>
                <a:cs typeface="Times New Roman" panose="02020603050405020304" pitchFamily="18" charset="0"/>
              </a:rPr>
              <a:t>sie</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ist</a:t>
            </a:r>
            <a:r>
              <a:rPr lang="en-GB" sz="2400" kern="100" dirty="0">
                <a:solidFill>
                  <a:srgbClr val="262626"/>
                </a:solidFill>
                <a:latin typeface="Calibri" panose="020F0502020204030204" pitchFamily="34" charset="0"/>
                <a:cs typeface="Times New Roman" panose="02020603050405020304" pitchFamily="18" charset="0"/>
              </a:rPr>
              <a:t> auf die </a:t>
            </a:r>
            <a:r>
              <a:rPr lang="en-GB" sz="2400" kern="100" dirty="0" err="1">
                <a:solidFill>
                  <a:srgbClr val="262626"/>
                </a:solidFill>
                <a:latin typeface="Calibri" panose="020F0502020204030204" pitchFamily="34" charset="0"/>
                <a:cs typeface="Times New Roman" panose="02020603050405020304" pitchFamily="18" charset="0"/>
              </a:rPr>
              <a:t>vielen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Knotenpunkte</a:t>
            </a:r>
            <a:r>
              <a:rPr lang="en-GB" sz="2400" kern="100" dirty="0">
                <a:solidFill>
                  <a:srgbClr val="262626"/>
                </a:solidFill>
                <a:latin typeface="Calibri" panose="020F0502020204030204" pitchFamily="34" charset="0"/>
                <a:cs typeface="Times New Roman" panose="02020603050405020304" pitchFamily="18" charset="0"/>
              </a:rPr>
              <a:t> des </a:t>
            </a:r>
            <a:r>
              <a:rPr lang="en-GB" sz="2400" kern="100" dirty="0" err="1">
                <a:solidFill>
                  <a:srgbClr val="262626"/>
                </a:solidFill>
                <a:latin typeface="Calibri" panose="020F0502020204030204" pitchFamily="34" charset="0"/>
                <a:cs typeface="Times New Roman" panose="02020603050405020304" pitchFamily="18" charset="0"/>
              </a:rPr>
              <a:t>Netzes</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verteilt</a:t>
            </a:r>
            <a:r>
              <a:rPr lang="en-GB" sz="2400" kern="100" dirty="0">
                <a:solidFill>
                  <a:srgbClr val="262626"/>
                </a:solidFill>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en-GB" sz="2400" kern="100" dirty="0">
                <a:solidFill>
                  <a:srgbClr val="262626"/>
                </a:solidFill>
                <a:latin typeface="Calibri" panose="020F0502020204030204" pitchFamily="34" charset="0"/>
                <a:cs typeface="Times New Roman" panose="02020603050405020304" pitchFamily="18" charset="0"/>
              </a:rPr>
              <a:t>um den </a:t>
            </a:r>
            <a:r>
              <a:rPr lang="en-GB" sz="2400" kern="100" dirty="0" err="1">
                <a:solidFill>
                  <a:srgbClr val="262626"/>
                </a:solidFill>
                <a:latin typeface="Calibri" panose="020F0502020204030204" pitchFamily="34" charset="0"/>
                <a:cs typeface="Times New Roman" panose="02020603050405020304" pitchFamily="18" charset="0"/>
              </a:rPr>
              <a:t>Datensatz</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zu</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ändern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müssen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diese</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Änderungen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zunächst</a:t>
            </a:r>
            <a:r>
              <a:rPr lang="en-GB" sz="2400" kern="100" dirty="0">
                <a:solidFill>
                  <a:srgbClr val="262626"/>
                </a:solidFill>
                <a:latin typeface="Calibri" panose="020F0502020204030204" pitchFamily="34" charset="0"/>
                <a:cs typeface="Times New Roman" panose="02020603050405020304" pitchFamily="18" charset="0"/>
              </a:rPr>
              <a:t> von </a:t>
            </a:r>
            <a:r>
              <a:rPr lang="en-GB" sz="2400" kern="100" dirty="0" err="1">
                <a:solidFill>
                  <a:srgbClr val="262626"/>
                </a:solidFill>
                <a:latin typeface="Calibri" panose="020F0502020204030204" pitchFamily="34" charset="0"/>
                <a:cs typeface="Times New Roman" panose="02020603050405020304" pitchFamily="18" charset="0"/>
              </a:rPr>
              <a:t>allen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Mitgliedern</a:t>
            </a:r>
            <a:r>
              <a:rPr lang="en-GB" sz="2400" kern="100" dirty="0">
                <a:solidFill>
                  <a:srgbClr val="262626"/>
                </a:solidFill>
                <a:latin typeface="Calibri" panose="020F0502020204030204" pitchFamily="34" charset="0"/>
                <a:cs typeface="Times New Roman" panose="02020603050405020304" pitchFamily="18" charset="0"/>
              </a:rPr>
              <a:t> des </a:t>
            </a:r>
            <a:r>
              <a:rPr lang="en-GB" sz="2400" kern="100" dirty="0" err="1">
                <a:solidFill>
                  <a:srgbClr val="262626"/>
                </a:solidFill>
                <a:latin typeface="Calibri" panose="020F0502020204030204" pitchFamily="34" charset="0"/>
                <a:cs typeface="Times New Roman" panose="02020603050405020304" pitchFamily="18" charset="0"/>
              </a:rPr>
              <a:t>Netzes</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überprüft</a:t>
            </a:r>
            <a:r>
              <a:rPr lang="en-GB" sz="2400" kern="100" dirty="0">
                <a:solidFill>
                  <a:srgbClr val="262626"/>
                </a:solidFill>
                <a:latin typeface="Calibri" panose="020F0502020204030204" pitchFamily="34" charset="0"/>
                <a:cs typeface="Times New Roman" panose="02020603050405020304" pitchFamily="18" charset="0"/>
              </a:rPr>
              <a:t> warden.</a:t>
            </a:r>
          </a:p>
          <a:p>
            <a:pPr marL="1343025" lvl="6" indent="-285750">
              <a:lnSpc>
                <a:spcPct val="107000"/>
              </a:lnSpc>
              <a:spcAft>
                <a:spcPts val="800"/>
              </a:spcAft>
              <a:buFont typeface="Wingdings" panose="05000000000000000000" pitchFamily="2" charset="2"/>
              <a:buChar char="§"/>
            </a:pPr>
            <a:r>
              <a:rPr lang="en-GB" sz="2400" kern="100" dirty="0">
                <a:solidFill>
                  <a:srgbClr val="262626"/>
                </a:solidFill>
                <a:latin typeface="Calibri" panose="020F0502020204030204" pitchFamily="34" charset="0"/>
                <a:cs typeface="Times New Roman" panose="02020603050405020304" pitchFamily="18" charset="0"/>
              </a:rPr>
              <a:t>Solange alle </a:t>
            </a:r>
            <a:r>
              <a:rPr lang="en-GB" sz="2400" kern="100" dirty="0" err="1">
                <a:solidFill>
                  <a:srgbClr val="262626"/>
                </a:solidFill>
                <a:latin typeface="Calibri" panose="020F0502020204030204" pitchFamily="34" charset="0"/>
                <a:cs typeface="Times New Roman" panose="02020603050405020304" pitchFamily="18" charset="0"/>
              </a:rPr>
              <a:t>Kopien</a:t>
            </a:r>
            <a:r>
              <a:rPr lang="en-GB" sz="2400" kern="100" dirty="0">
                <a:solidFill>
                  <a:srgbClr val="262626"/>
                </a:solidFill>
                <a:latin typeface="Calibri" panose="020F0502020204030204" pitchFamily="34" charset="0"/>
                <a:cs typeface="Times New Roman" panose="02020603050405020304" pitchFamily="18" charset="0"/>
              </a:rPr>
              <a:t> des </a:t>
            </a:r>
            <a:r>
              <a:rPr lang="en-GB" sz="2400" kern="100" dirty="0" err="1">
                <a:solidFill>
                  <a:srgbClr val="262626"/>
                </a:solidFill>
                <a:latin typeface="Calibri" panose="020F0502020204030204" pitchFamily="34" charset="0"/>
                <a:cs typeface="Times New Roman" panose="02020603050405020304" pitchFamily="18" charset="0"/>
              </a:rPr>
              <a:t>Datensatzes</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übereinstimmen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weiß</a:t>
            </a:r>
            <a:r>
              <a:rPr lang="en-GB" sz="2400" kern="100" dirty="0">
                <a:solidFill>
                  <a:srgbClr val="262626"/>
                </a:solidFill>
                <a:latin typeface="Calibri" panose="020F0502020204030204" pitchFamily="34" charset="0"/>
                <a:cs typeface="Times New Roman" panose="02020603050405020304" pitchFamily="18" charset="0"/>
              </a:rPr>
              <a:t> das System, </a:t>
            </a:r>
            <a:r>
              <a:rPr lang="en-GB" sz="2400" kern="100" dirty="0" err="1">
                <a:solidFill>
                  <a:srgbClr val="262626"/>
                </a:solidFill>
                <a:latin typeface="Calibri" panose="020F0502020204030204" pitchFamily="34" charset="0"/>
                <a:cs typeface="Times New Roman" panose="02020603050405020304" pitchFamily="18" charset="0"/>
              </a:rPr>
              <a:t>dass</a:t>
            </a:r>
            <a:r>
              <a:rPr lang="en-GB" sz="2400" kern="100" dirty="0">
                <a:solidFill>
                  <a:srgbClr val="262626"/>
                </a:solidFill>
                <a:latin typeface="Calibri" panose="020F0502020204030204" pitchFamily="34" charset="0"/>
                <a:cs typeface="Times New Roman" panose="02020603050405020304" pitchFamily="18" charset="0"/>
              </a:rPr>
              <a:t> es die </a:t>
            </a:r>
            <a:r>
              <a:rPr lang="en-GB" sz="2400" kern="100" dirty="0" err="1">
                <a:solidFill>
                  <a:srgbClr val="262626"/>
                </a:solidFill>
                <a:latin typeface="Calibri" panose="020F0502020204030204" pitchFamily="34" charset="0"/>
                <a:cs typeface="Times New Roman" panose="02020603050405020304" pitchFamily="18" charset="0"/>
              </a:rPr>
              <a:t>Informationen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aktualisieren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kann</a:t>
            </a:r>
            <a:r>
              <a:rPr lang="en-GB" sz="2400" kern="100" dirty="0">
                <a:solidFill>
                  <a:srgbClr val="262626"/>
                </a:solidFill>
                <a:latin typeface="Calibri" panose="020F0502020204030204" pitchFamily="34" charset="0"/>
                <a:cs typeface="Times New Roman" panose="02020603050405020304" pitchFamily="18" charset="0"/>
              </a:rPr>
              <a:t>.</a:t>
            </a:r>
          </a:p>
          <a:p>
            <a:pPr marL="1343025" lvl="6" indent="-285750">
              <a:lnSpc>
                <a:spcPct val="107000"/>
              </a:lnSpc>
              <a:spcAft>
                <a:spcPts val="800"/>
              </a:spcAft>
              <a:buFont typeface="Wingdings" panose="05000000000000000000" pitchFamily="2" charset="2"/>
              <a:buChar char="§"/>
            </a:pPr>
            <a:r>
              <a:rPr lang="en-GB" sz="2400" kern="100" dirty="0" err="1">
                <a:solidFill>
                  <a:srgbClr val="262626"/>
                </a:solidFill>
                <a:latin typeface="Calibri" panose="020F0502020204030204" pitchFamily="34" charset="0"/>
                <a:cs typeface="Times New Roman" panose="02020603050405020304" pitchFamily="18" charset="0"/>
              </a:rPr>
              <a:t>Dadurch</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wird</a:t>
            </a:r>
            <a:r>
              <a:rPr lang="en-GB" sz="2400" kern="100" dirty="0">
                <a:solidFill>
                  <a:srgbClr val="262626"/>
                </a:solidFill>
                <a:latin typeface="Calibri" panose="020F0502020204030204" pitchFamily="34" charset="0"/>
                <a:cs typeface="Times New Roman" panose="02020603050405020304" pitchFamily="18" charset="0"/>
              </a:rPr>
              <a:t> es </a:t>
            </a:r>
            <a:r>
              <a:rPr lang="en-GB" sz="2400" kern="100" dirty="0" err="1">
                <a:solidFill>
                  <a:srgbClr val="262626"/>
                </a:solidFill>
                <a:latin typeface="Calibri" panose="020F0502020204030204" pitchFamily="34" charset="0"/>
                <a:cs typeface="Times New Roman" panose="02020603050405020304" pitchFamily="18" charset="0"/>
              </a:rPr>
              <a:t>schwieriger</a:t>
            </a:r>
            <a:r>
              <a:rPr lang="en-GB" sz="2400" kern="100" dirty="0">
                <a:solidFill>
                  <a:srgbClr val="262626"/>
                </a:solidFill>
                <a:latin typeface="Calibri" panose="020F0502020204030204" pitchFamily="34" charset="0"/>
                <a:cs typeface="Times New Roman" panose="02020603050405020304" pitchFamily="18" charset="0"/>
              </a:rPr>
              <a:t>, die in der Blockchain </a:t>
            </a:r>
            <a:r>
              <a:rPr lang="en-GB" sz="2400" kern="100" dirty="0" err="1">
                <a:solidFill>
                  <a:srgbClr val="262626"/>
                </a:solidFill>
                <a:latin typeface="Calibri" panose="020F0502020204030204" pitchFamily="34" charset="0"/>
                <a:cs typeface="Times New Roman" panose="02020603050405020304" pitchFamily="18" charset="0"/>
              </a:rPr>
              <a:t>gespeicherten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Daten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zu</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ändern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während</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gleichzeitig</a:t>
            </a:r>
            <a:r>
              <a:rPr lang="en-GB" sz="2400" kern="100" dirty="0">
                <a:solidFill>
                  <a:srgbClr val="262626"/>
                </a:solidFill>
                <a:latin typeface="Calibri" panose="020F0502020204030204" pitchFamily="34" charset="0"/>
                <a:cs typeface="Times New Roman" panose="02020603050405020304" pitchFamily="18" charset="0"/>
              </a:rPr>
              <a:t> das </a:t>
            </a:r>
            <a:r>
              <a:rPr lang="en-GB" sz="2400" kern="100" dirty="0" err="1">
                <a:solidFill>
                  <a:srgbClr val="262626"/>
                </a:solidFill>
                <a:latin typeface="Calibri" panose="020F0502020204030204" pitchFamily="34" charset="0"/>
                <a:cs typeface="Times New Roman" panose="02020603050405020304" pitchFamily="18" charset="0"/>
              </a:rPr>
              <a:t>Vertrauen</a:t>
            </a:r>
            <a:r>
              <a:rPr lang="en-GB" sz="2400" kern="100" dirty="0">
                <a:solidFill>
                  <a:srgbClr val="262626"/>
                </a:solidFill>
                <a:latin typeface="Calibri" panose="020F0502020204030204" pitchFamily="34" charset="0"/>
                <a:cs typeface="Times New Roman" panose="02020603050405020304" pitchFamily="18" charset="0"/>
              </a:rPr>
              <a:t> in die </a:t>
            </a:r>
            <a:r>
              <a:rPr lang="en-GB" sz="2400" kern="100" dirty="0" err="1">
                <a:solidFill>
                  <a:srgbClr val="262626"/>
                </a:solidFill>
                <a:latin typeface="Calibri" panose="020F0502020204030204" pitchFamily="34" charset="0"/>
                <a:cs typeface="Times New Roman" panose="02020603050405020304" pitchFamily="18" charset="0"/>
              </a:rPr>
              <a:t>aufgezeichneten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Informationen</a:t>
            </a:r>
            <a:r>
              <a:rPr lang="en-GB" sz="2400" kern="100" dirty="0">
                <a:solidFill>
                  <a:srgbClr val="262626"/>
                </a:solidFill>
                <a:latin typeface="Calibri" panose="020F0502020204030204" pitchFamily="34" charset="0"/>
                <a:cs typeface="Times New Roman" panose="02020603050405020304" pitchFamily="18" charset="0"/>
              </a:rPr>
              <a:t> </a:t>
            </a:r>
            <a:r>
              <a:rPr lang="en-GB" sz="2400" kern="100" dirty="0" err="1">
                <a:solidFill>
                  <a:srgbClr val="262626"/>
                </a:solidFill>
                <a:latin typeface="Calibri" panose="020F0502020204030204" pitchFamily="34" charset="0"/>
                <a:cs typeface="Times New Roman" panose="02020603050405020304" pitchFamily="18" charset="0"/>
              </a:rPr>
              <a:t>wächst</a:t>
            </a:r>
            <a:r>
              <a:rPr lang="en-GB" sz="2400" kern="100" dirty="0">
                <a:solidFill>
                  <a:srgbClr val="262626"/>
                </a:solidFill>
                <a:latin typeface="Calibri" panose="020F0502020204030204" pitchFamily="34" charset="0"/>
                <a:cs typeface="Times New Roman" panose="02020603050405020304" pitchFamily="18" charset="0"/>
              </a:rPr>
              <a:t>.</a:t>
            </a:r>
            <a:endParaRPr lang="sk-SK" sz="2400" kern="100" dirty="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817001" y="499895"/>
            <a:ext cx="10595237" cy="1292553"/>
          </a:xfrm>
          <a:prstGeom prst="rect">
            <a:avLst/>
          </a:prstGeom>
        </p:spPr>
        <p:txBody>
          <a:bodyPr/>
          <a:lstStyle/>
          <a:p>
            <a:r>
              <a:rPr lang="cs-CZ" dirty="0" err="1"/>
              <a:t>Einführung</a:t>
            </a:r>
            <a:r>
              <a:rPr lang="cs-CZ" dirty="0"/>
              <a:t> </a:t>
            </a:r>
          </a:p>
          <a:p>
            <a:r>
              <a:rPr lang="en-GB" sz="2800" dirty="0"/>
              <a:t>Was </a:t>
            </a:r>
            <a:r>
              <a:rPr lang="en-GB" sz="2800" dirty="0" err="1"/>
              <a:t>ist</a:t>
            </a:r>
            <a:r>
              <a:rPr lang="en-GB" sz="2800" dirty="0"/>
              <a:t> die Blockchain-</a:t>
            </a:r>
            <a:r>
              <a:rPr lang="en-GB" sz="2800" dirty="0" err="1"/>
              <a:t>Technologie</a:t>
            </a:r>
            <a:r>
              <a:rPr lang="en-GB" sz="2800" dirty="0"/>
              <a:t>?</a:t>
            </a:r>
            <a:endParaRPr lang="en-US" sz="2800"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3520749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rviving digital -  landscape powerpoint.potx" id="{1D4B4119-D1A6-FE49-944E-44D0450B8D70}" vid="{BE5704CA-28D9-BF4E-9D78-EE5BB38933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Ein neues Dokument erstellen." ma:contentTypeScope="" ma:versionID="1f97f158e20c659223efb42fce305f85">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e7359a9239792fb1ab997dbdcf5c4740"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D76B78-1A43-4FF4-83D4-0ABEF30DDE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619C22-2BA4-45D5-87EC-0C240386AD3B}">
  <ds:schemaRefs>
    <ds:schemaRef ds:uri="5f499425-232d-46a9-a4b2-ccd4a8f006e6"/>
    <ds:schemaRef ds:uri="70c7cfa0-a170-42e4-a713-239d21ceef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6654395-7BAD-4883-95D2-8B0D3A209A4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TotalTime>
  <Words>5246</Words>
  <Application>Microsoft Office PowerPoint</Application>
  <PresentationFormat>Widescreen</PresentationFormat>
  <Paragraphs>374</Paragraphs>
  <Slides>75</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75</vt:i4>
      </vt:variant>
    </vt:vector>
  </HeadingPairs>
  <TitlesOfParts>
    <vt:vector size="87" baseType="lpstr">
      <vt:lpstr>Arial</vt:lpstr>
      <vt:lpstr>Arial</vt:lpstr>
      <vt:lpstr>Calibri</vt:lpstr>
      <vt:lpstr>Calibri </vt:lpstr>
      <vt:lpstr>Calibri Light</vt:lpstr>
      <vt:lpstr>Montserrat</vt:lpstr>
      <vt:lpstr>Montserrat Light</vt:lpstr>
      <vt:lpstr>Source Sans Pro</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docId:8CA3DE017989859B37675C2D762EA455</cp:keywords>
  <cp:lastModifiedBy>canice euei</cp:lastModifiedBy>
  <cp:revision>10</cp:revision>
  <dcterms:created xsi:type="dcterms:W3CDTF">2022-05-09T10:29:33Z</dcterms:created>
  <dcterms:modified xsi:type="dcterms:W3CDTF">2024-10-09T14:47:21Z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0x010100C8CD9FFBF167504091ADB0A958B57D7A</vt:lpwstr>
  </property>
  <property fmtid="{D5CDD505-2E9C-101B-9397-08002B2CF9AE}" pid="3" name="MediaServiceImageTags">
    <vt:lpwstr/>
  </property>
</Properties>
</file>